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8" r:id="rId3"/>
    <p:sldId id="260" r:id="rId4"/>
    <p:sldId id="256" r:id="rId5"/>
    <p:sldId id="263" r:id="rId6"/>
    <p:sldId id="264" r:id="rId7"/>
    <p:sldId id="265" r:id="rId8"/>
    <p:sldId id="270" r:id="rId9"/>
    <p:sldId id="271" r:id="rId10"/>
    <p:sldId id="269" r:id="rId11"/>
    <p:sldId id="268" r:id="rId12"/>
    <p:sldId id="262" r:id="rId13"/>
    <p:sldId id="280" r:id="rId14"/>
    <p:sldId id="272" r:id="rId15"/>
    <p:sldId id="273" r:id="rId16"/>
    <p:sldId id="277" r:id="rId17"/>
    <p:sldId id="275" r:id="rId18"/>
    <p:sldId id="27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1F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2104" autoAdjust="0"/>
    <p:restoredTop sz="94660"/>
  </p:normalViewPr>
  <p:slideViewPr>
    <p:cSldViewPr snapToGrid="0">
      <p:cViewPr>
        <p:scale>
          <a:sx n="75" d="100"/>
          <a:sy n="75" d="100"/>
        </p:scale>
        <p:origin x="54" y="-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393E2-4940-40CA-9280-2D714D6CAF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090FBC-5432-49A9-A168-849AEE471A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2E8EC8-8670-4B9F-8021-C0220092B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BED90-6453-42F9-8659-9FEF6CE2F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555D7-F0CE-4354-837F-2319E7800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9586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BAA50-D626-4CEE-90A2-A90257A83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520A7-4265-4AD5-BD31-8A82A37D5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52285A-BA52-47CE-B7E0-3A0EC2F33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D8E4D-C943-4636-8F52-E72D171F5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EBFFF4-6B8D-4059-AA69-5365CA56F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57584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632B5-E3EC-401A-8C27-4D968B641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73C429-DBF2-4CF0-9B29-FA96A07D2A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3E1155-2AE8-4FB3-BE2B-D953B574D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94733-C4AC-4A10-A116-A1533066A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8B9762-2B55-4E15-BF0D-65F74F656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987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8B7D5-AC72-4968-BAAE-E2967354F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F7DA6-2A9A-41D3-B3D1-978B642AA6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864623-C610-4906-AFF8-EC2C6C093E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E8AB16-E417-489E-998C-6E92E3704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D1AE9-0906-45C9-849B-F8999C3AF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94497A-E045-4870-BE77-954FE4E49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349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9D024-5641-4D49-9F5F-261EDFF00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2BD21F-926C-4370-9E25-D0306DCD45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22196B-C8A4-4275-9716-317D1FC460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A5F074-4F8F-4431-89CA-132BB825D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C46E01-EA42-4096-A208-E7343356D8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63F4CA-90C0-4759-99D5-6228695F5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72393F-BA29-46C4-B229-F6E8500A4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8D5C1C-5D1A-494A-B20F-6E61DC273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93783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20712-2BDB-489B-ADC1-7EC80B875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05848D-25AD-4601-B746-723E052D7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9D8180-B2B7-47B7-A3A0-11733A4E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9DF4D9-2EF9-4543-ABB5-A02A6CFAF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0521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D7E539-5194-4052-88C9-6B33D41F1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C13769-6065-4800-B52A-3334AB080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A39AF5-8484-4FD7-ACE4-B2F967FC3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6899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A8C7D-52A1-4AD6-8C32-F2F46B475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692DB-8285-4D61-9D7E-75A88AFCB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C0DD39-B2E3-42F4-815C-A441996C6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00C4C6-370B-4568-86E9-5E9647F3B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002F79-B7EE-4636-ACAA-D6A0DBE75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BCAB91-B2F3-4875-8463-DBF00C02C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7108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53B48-DF3F-4AAB-AF43-CF7A2F6F6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6FD2F92-8164-4868-8DE1-9C25095B25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D4D74D-7E95-462C-9B9F-A9F59DE61A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6A7C11-0C83-4D7A-9C23-D2C54D3CF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D93D9-48EE-408E-B9B7-DE15296C5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59324F-D66F-4E70-8271-8DAE109DA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7705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DEE1D-90F4-4A39-8251-42A770E60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B4126A-F3D9-46AA-97F4-E4094878B3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869079-3671-4D5B-9D9F-2E9B9565D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4C6A9B-3F54-4837-9AB3-AD3B89A14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6DB39-DD41-47C6-8F0D-B410D76E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44950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58A6A0-9A15-497F-BE71-2BF83EE7BD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478D93-3BF1-4C99-A13E-ECA002F98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A79BD1-8524-42D9-BAEA-E71005DAA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BEC4A0-9D8B-4F3B-AD93-B897D4D9D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2E602C-122E-4676-ADC7-FC4F384D31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20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B24DED-87F4-40BF-8B85-147168F78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CAA76A-1A1E-4592-8F27-4AEDB4778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CDF3D1-B54E-4106-8F16-E5D425BAB8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742D5-4504-49E1-BABC-9AD145E16D03}" type="datetimeFigureOut">
              <a:rPr lang="en-AU" smtClean="0"/>
              <a:t>6/12/2019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CCB80-E79E-4DF4-984A-33DF2D3ECC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BD94C5-C9B6-4674-8341-C00EC0D1B0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E217B-EFFA-4276-A416-56A9C34C10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8758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youtu.be/QcHwkPgAXBw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vnw-otEMPrI" TargetMode="External"/><Relationship Id="rId4" Type="http://schemas.openxmlformats.org/officeDocument/2006/relationships/hyperlink" Target="https://www.youtube.com/watch?v=Gdz6KNAQmK0&amp;feature=youtu.be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y2LkXT3f10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47559-AFD6-48A4-A36A-305C2D4A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581" y="1482576"/>
            <a:ext cx="10515600" cy="1325563"/>
          </a:xfrm>
        </p:spPr>
        <p:txBody>
          <a:bodyPr>
            <a:normAutofit/>
          </a:bodyPr>
          <a:lstStyle/>
          <a:p>
            <a:r>
              <a:rPr lang="en-AU" sz="5400" b="1" dirty="0">
                <a:latin typeface="centrale_sans_bold"/>
              </a:rPr>
              <a:t>CITY  LIGHTING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0DC574-BC52-4A58-BC19-3069CC0BC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581" y="2585143"/>
            <a:ext cx="4514850" cy="31051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6BF220E-B85D-4CC3-9171-92894305AA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7403" y="1832668"/>
            <a:ext cx="6858000" cy="385762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CBF30C55-C4CE-41F4-BF10-3D2A0F3ABB39}"/>
              </a:ext>
            </a:extLst>
          </p:cNvPr>
          <p:cNvSpPr txBox="1">
            <a:spLocks/>
          </p:cNvSpPr>
          <p:nvPr/>
        </p:nvSpPr>
        <p:spPr>
          <a:xfrm>
            <a:off x="502818" y="189148"/>
            <a:ext cx="11372585" cy="728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AU" sz="1800" b="1" dirty="0">
                <a:latin typeface="centrale_sans_bold"/>
              </a:rPr>
              <a:t>MK PERENCANAAN KOTA SMT.7 </a:t>
            </a:r>
            <a:r>
              <a:rPr lang="en-AU" sz="1800" dirty="0">
                <a:latin typeface="centrale_sans_bold"/>
              </a:rPr>
              <a:t>PROGRAM STUDI ARSITEKTUR FTI UPGRIS 2019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B56C7A-A30C-42BC-8ABF-E41B7A4FE18B}"/>
              </a:ext>
            </a:extLst>
          </p:cNvPr>
          <p:cNvSpPr/>
          <p:nvPr/>
        </p:nvSpPr>
        <p:spPr>
          <a:xfrm>
            <a:off x="5067401" y="1998094"/>
            <a:ext cx="3379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b="1" i="0" u="none" strike="noStrike" dirty="0">
                <a:solidFill>
                  <a:srgbClr val="FF0000"/>
                </a:solidFill>
                <a:effectLst/>
                <a:latin typeface="YouTube No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https://youtu.be/QcHwkPgAXBw</a:t>
            </a:r>
            <a:endParaRPr lang="en-A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43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845392D-0974-4B82-AB32-CA5635688C96}"/>
              </a:ext>
            </a:extLst>
          </p:cNvPr>
          <p:cNvSpPr/>
          <p:nvPr/>
        </p:nvSpPr>
        <p:spPr>
          <a:xfrm>
            <a:off x="409492" y="1750566"/>
            <a:ext cx="11133151" cy="40011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base"/>
            <a:r>
              <a:rPr lang="fi-FI" sz="2000" b="1" i="0" dirty="0">
                <a:solidFill>
                  <a:schemeClr val="bg1"/>
                </a:solidFill>
                <a:effectLst/>
                <a:latin typeface="centrale_sans_light"/>
              </a:rPr>
              <a:t>Hemat energi dan tingkatkan keamanan </a:t>
            </a:r>
            <a:r>
              <a:rPr lang="fi-FI" sz="2000" b="1" dirty="0">
                <a:solidFill>
                  <a:schemeClr val="bg1"/>
                </a:solidFill>
                <a:latin typeface="centrale_sans_light"/>
              </a:rPr>
              <a:t>are publik &amp; </a:t>
            </a:r>
            <a:r>
              <a:rPr lang="fi-FI" sz="2000" b="1" i="0" dirty="0">
                <a:solidFill>
                  <a:schemeClr val="bg1"/>
                </a:solidFill>
                <a:effectLst/>
                <a:latin typeface="centrale_sans_light"/>
              </a:rPr>
              <a:t>jalan dengan </a:t>
            </a:r>
            <a:r>
              <a:rPr lang="fi-FI" sz="2000" b="1" i="0" dirty="0">
                <a:solidFill>
                  <a:schemeClr val="bg1"/>
                </a:solidFill>
                <a:effectLst/>
                <a:latin typeface="centrale_sans_bold"/>
              </a:rPr>
              <a:t>pencahayaan terkoneksi</a:t>
            </a:r>
            <a:endParaRPr lang="fi-FI" sz="2000" b="1" i="0" dirty="0">
              <a:solidFill>
                <a:schemeClr val="bg1"/>
              </a:solidFill>
              <a:effectLst/>
              <a:latin typeface="centrale_sans_book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D341912-9AC9-466D-AD67-E3214CD3E1D9}"/>
              </a:ext>
            </a:extLst>
          </p:cNvPr>
          <p:cNvSpPr/>
          <p:nvPr/>
        </p:nvSpPr>
        <p:spPr>
          <a:xfrm>
            <a:off x="409493" y="2687421"/>
            <a:ext cx="6101114" cy="3276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AU" sz="2000" dirty="0" err="1"/>
              <a:t>Kompleksitas</a:t>
            </a:r>
            <a:r>
              <a:rPr lang="en-AU" sz="2000" dirty="0"/>
              <a:t> </a:t>
            </a:r>
            <a:r>
              <a:rPr lang="en-AU" sz="2000" dirty="0" err="1"/>
              <a:t>fasilitas</a:t>
            </a:r>
            <a:r>
              <a:rPr lang="en-AU" sz="2000" dirty="0"/>
              <a:t> dan </a:t>
            </a:r>
            <a:r>
              <a:rPr lang="en-AU" sz="2000" dirty="0" err="1"/>
              <a:t>infrastruktur</a:t>
            </a:r>
            <a:r>
              <a:rPr lang="en-AU" sz="2000" dirty="0"/>
              <a:t> </a:t>
            </a:r>
            <a:r>
              <a:rPr lang="en-AU" sz="2000" dirty="0" err="1"/>
              <a:t>transportasi</a:t>
            </a:r>
            <a:r>
              <a:rPr lang="en-AU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AU" sz="2000" dirty="0"/>
              <a:t>di </a:t>
            </a:r>
            <a:r>
              <a:rPr lang="en-AU" sz="2000" dirty="0" err="1"/>
              <a:t>kota</a:t>
            </a:r>
            <a:r>
              <a:rPr lang="en-AU" sz="2000" dirty="0"/>
              <a:t> </a:t>
            </a:r>
            <a:r>
              <a:rPr lang="en-AU" sz="2000" dirty="0" err="1"/>
              <a:t>besar</a:t>
            </a:r>
            <a:r>
              <a:rPr lang="en-AU" sz="2000" dirty="0"/>
              <a:t> </a:t>
            </a:r>
            <a:r>
              <a:rPr lang="en-AU" sz="2000" dirty="0" err="1"/>
              <a:t>membutuhkan</a:t>
            </a:r>
            <a:r>
              <a:rPr lang="en-AU" sz="2000" dirty="0"/>
              <a:t> </a:t>
            </a:r>
            <a:r>
              <a:rPr lang="en-AU" sz="2000" dirty="0" err="1"/>
              <a:t>pencahayaan</a:t>
            </a:r>
            <a:r>
              <a:rPr lang="en-AU" sz="2000" dirty="0"/>
              <a:t> yang </a:t>
            </a:r>
            <a:r>
              <a:rPr lang="en-AU" sz="2000" dirty="0" err="1"/>
              <a:t>memadai</a:t>
            </a:r>
            <a:r>
              <a:rPr lang="en-AU" sz="2000" dirty="0"/>
              <a:t> </a:t>
            </a:r>
          </a:p>
          <a:p>
            <a:pPr algn="just">
              <a:lnSpc>
                <a:spcPct val="150000"/>
              </a:lnSpc>
            </a:pPr>
            <a:r>
              <a:rPr lang="en-AU" sz="2000" dirty="0" err="1"/>
              <a:t>untuk</a:t>
            </a:r>
            <a:r>
              <a:rPr lang="en-AU" sz="2000" dirty="0"/>
              <a:t> citizen </a:t>
            </a:r>
            <a:r>
              <a:rPr lang="en-AU" sz="2000" dirty="0" err="1"/>
              <a:t>berkegiatan</a:t>
            </a:r>
            <a:r>
              <a:rPr lang="en-AU" sz="20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AU" sz="2000" dirty="0" err="1"/>
              <a:t>Perbedaan</a:t>
            </a:r>
            <a:r>
              <a:rPr lang="en-AU" sz="2000" dirty="0"/>
              <a:t> </a:t>
            </a:r>
            <a:r>
              <a:rPr lang="en-AU" sz="2000" dirty="0" err="1"/>
              <a:t>jenis</a:t>
            </a:r>
            <a:r>
              <a:rPr lang="en-AU" sz="2000" dirty="0"/>
              <a:t> </a:t>
            </a:r>
            <a:r>
              <a:rPr lang="en-AU" sz="2000" dirty="0" err="1"/>
              <a:t>pencahayaan</a:t>
            </a:r>
            <a:r>
              <a:rPr lang="en-AU" sz="2000" dirty="0"/>
              <a:t> yang </a:t>
            </a:r>
            <a:r>
              <a:rPr lang="en-AU" sz="2000" dirty="0" err="1"/>
              <a:t>diperlukan</a:t>
            </a:r>
            <a:r>
              <a:rPr lang="en-AU" sz="2000" dirty="0"/>
              <a:t> 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sz="2000" dirty="0" err="1"/>
              <a:t>untuk</a:t>
            </a:r>
            <a:r>
              <a:rPr lang="en-AU" sz="2000" dirty="0"/>
              <a:t> </a:t>
            </a:r>
            <a:r>
              <a:rPr lang="en-AU" sz="2000" dirty="0" err="1"/>
              <a:t>memastikan</a:t>
            </a:r>
            <a:r>
              <a:rPr lang="en-AU" sz="2000" dirty="0"/>
              <a:t> </a:t>
            </a:r>
            <a:r>
              <a:rPr lang="en-AU" sz="2000" dirty="0" err="1"/>
              <a:t>arus</a:t>
            </a:r>
            <a:r>
              <a:rPr lang="en-AU" sz="2000" dirty="0"/>
              <a:t> </a:t>
            </a:r>
            <a:r>
              <a:rPr lang="en-AU" sz="2000" dirty="0" err="1"/>
              <a:t>lalu</a:t>
            </a:r>
            <a:r>
              <a:rPr lang="en-AU" sz="2000" dirty="0"/>
              <a:t> </a:t>
            </a:r>
            <a:r>
              <a:rPr lang="en-AU" sz="2000" dirty="0" err="1"/>
              <a:t>lintas</a:t>
            </a:r>
            <a:r>
              <a:rPr lang="en-AU" sz="2000" dirty="0"/>
              <a:t> </a:t>
            </a:r>
            <a:r>
              <a:rPr lang="en-AU" sz="2000" dirty="0" err="1"/>
              <a:t>lancar</a:t>
            </a:r>
            <a:r>
              <a:rPr lang="en-AU" sz="2000" dirty="0"/>
              <a:t>,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sz="2000" dirty="0" err="1"/>
              <a:t>masyarakat</a:t>
            </a:r>
            <a:r>
              <a:rPr lang="en-AU" sz="2000" dirty="0"/>
              <a:t>/ </a:t>
            </a:r>
            <a:r>
              <a:rPr lang="en-AU" sz="2000" dirty="0" err="1"/>
              <a:t>pengguna</a:t>
            </a:r>
            <a:r>
              <a:rPr lang="en-AU" sz="2000" dirty="0"/>
              <a:t> </a:t>
            </a:r>
            <a:r>
              <a:rPr lang="en-AU" sz="2000" dirty="0" err="1"/>
              <a:t>merasa</a:t>
            </a:r>
            <a:r>
              <a:rPr lang="en-AU" sz="2000" dirty="0"/>
              <a:t> </a:t>
            </a:r>
            <a:r>
              <a:rPr lang="en-AU" sz="2000" dirty="0" err="1"/>
              <a:t>aman</a:t>
            </a:r>
            <a:r>
              <a:rPr lang="en-AU" sz="2000" dirty="0"/>
              <a:t>,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AU" sz="2000" dirty="0" err="1"/>
              <a:t>hemat</a:t>
            </a:r>
            <a:r>
              <a:rPr lang="en-AU" sz="2000" dirty="0"/>
              <a:t> </a:t>
            </a:r>
            <a:r>
              <a:rPr lang="en-AU" sz="2000" dirty="0" err="1"/>
              <a:t>biaya</a:t>
            </a:r>
            <a:endParaRPr lang="en-AU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CDE4B2-D18A-4A43-BD25-09DC875EAF31}"/>
              </a:ext>
            </a:extLst>
          </p:cNvPr>
          <p:cNvSpPr/>
          <p:nvPr/>
        </p:nvSpPr>
        <p:spPr>
          <a:xfrm>
            <a:off x="396240" y="1021720"/>
            <a:ext cx="10789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fi-FI" sz="2800" b="1" i="0" dirty="0">
                <a:effectLst/>
                <a:latin typeface="centrale_sans_light"/>
              </a:rPr>
              <a:t>PENCAHAYAAN </a:t>
            </a:r>
            <a:r>
              <a:rPr lang="fi-FI" sz="2800" b="1" dirty="0">
                <a:latin typeface="centrale_sans_light"/>
              </a:rPr>
              <a:t>DI KOTA</a:t>
            </a:r>
            <a:endParaRPr lang="fi-FI" sz="2800" b="1" i="0" dirty="0">
              <a:effectLst/>
              <a:latin typeface="centrale_sans_book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78D698CF-F600-43A3-B0BF-DFF7E62D2AC0}"/>
              </a:ext>
            </a:extLst>
          </p:cNvPr>
          <p:cNvGrpSpPr/>
          <p:nvPr/>
        </p:nvGrpSpPr>
        <p:grpSpPr>
          <a:xfrm>
            <a:off x="6629400" y="2150675"/>
            <a:ext cx="4913243" cy="3813027"/>
            <a:chOff x="8716344" y="137076"/>
            <a:chExt cx="3058833" cy="200977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F2FE535-0F86-4448-92EE-625CF6C5A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16344" y="137076"/>
              <a:ext cx="3058833" cy="2009775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099666C-EA24-4979-9FDD-B94DAD5610D8}"/>
                </a:ext>
              </a:extLst>
            </p:cNvPr>
            <p:cNvSpPr/>
            <p:nvPr/>
          </p:nvSpPr>
          <p:spPr>
            <a:xfrm>
              <a:off x="9170505" y="1404730"/>
              <a:ext cx="2160104" cy="17227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CA4F9AD-335C-4FEE-9805-28373299DCDD}"/>
              </a:ext>
            </a:extLst>
          </p:cNvPr>
          <p:cNvSpPr txBox="1"/>
          <p:nvPr/>
        </p:nvSpPr>
        <p:spPr>
          <a:xfrm>
            <a:off x="396240" y="2192974"/>
            <a:ext cx="6114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b="1" dirty="0">
                <a:latin typeface="centrale_sans_bold"/>
                <a:cs typeface="Aharoni" panose="02010803020104030203" pitchFamily="2" charset="-79"/>
              </a:rPr>
              <a:t>KEAMANAN RUANG PUBLIK DAN JALAN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7517A39-C9CE-4BC4-A91A-A54427B8D8B6}"/>
              </a:ext>
            </a:extLst>
          </p:cNvPr>
          <p:cNvCxnSpPr/>
          <p:nvPr/>
        </p:nvCxnSpPr>
        <p:spPr>
          <a:xfrm flipH="1">
            <a:off x="409492" y="5963702"/>
            <a:ext cx="6219908" cy="0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05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84D659-B42F-4266-8B26-C9814F9FF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7255" y="1086678"/>
            <a:ext cx="10657490" cy="558389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8703C54-9CD6-4E78-9623-142A05E3EB77}"/>
              </a:ext>
            </a:extLst>
          </p:cNvPr>
          <p:cNvSpPr/>
          <p:nvPr/>
        </p:nvSpPr>
        <p:spPr>
          <a:xfrm>
            <a:off x="767255" y="439220"/>
            <a:ext cx="48989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2800" b="1" cap="all" dirty="0">
                <a:latin typeface="centrale_sans_bold"/>
              </a:rPr>
              <a:t> lighting for System areas :</a:t>
            </a:r>
          </a:p>
        </p:txBody>
      </p:sp>
    </p:spTree>
    <p:extLst>
      <p:ext uri="{BB962C8B-B14F-4D97-AF65-F5344CB8AC3E}">
        <p14:creationId xmlns:p14="http://schemas.microsoft.com/office/powerpoint/2010/main" val="784119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FEF56F8-478E-4DD9-BD1A-183A876A0C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9688" y="904111"/>
            <a:ext cx="9411322" cy="542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984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2BEAAC0-08F5-4BD5-AA14-A2D5800CB1E3}"/>
              </a:ext>
            </a:extLst>
          </p:cNvPr>
          <p:cNvSpPr/>
          <p:nvPr/>
        </p:nvSpPr>
        <p:spPr>
          <a:xfrm>
            <a:off x="98534" y="32181"/>
            <a:ext cx="11994932" cy="81126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8EF2467-E60B-4FD4-A1A3-DB2D1A927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34" y="1195697"/>
            <a:ext cx="6318032" cy="56623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374A429-0AB7-4DF8-ACDD-551B01EDE8AE}"/>
              </a:ext>
            </a:extLst>
          </p:cNvPr>
          <p:cNvSpPr txBox="1"/>
          <p:nvPr/>
        </p:nvSpPr>
        <p:spPr>
          <a:xfrm>
            <a:off x="168413" y="152722"/>
            <a:ext cx="66095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400" dirty="0">
                <a:latin typeface="Aharoni" panose="02010803020104030203" pitchFamily="2" charset="-79"/>
                <a:cs typeface="Aharoni" panose="02010803020104030203" pitchFamily="2" charset="-79"/>
              </a:rPr>
              <a:t>LIGHTING @ STREET, ROAD &amp; PARKING AREA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863CAC-C905-45E8-8C13-AEBEDB8E7E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88201" y="1217496"/>
            <a:ext cx="5581322" cy="31695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7F23A1-7B8C-4735-8157-FABF8537C82F}"/>
              </a:ext>
            </a:extLst>
          </p:cNvPr>
          <p:cNvSpPr txBox="1"/>
          <p:nvPr/>
        </p:nvSpPr>
        <p:spPr>
          <a:xfrm>
            <a:off x="6471937" y="893131"/>
            <a:ext cx="5877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000" dirty="0">
                <a:latin typeface="Aharoni" panose="02010803020104030203" pitchFamily="2" charset="-79"/>
                <a:cs typeface="Aharoni" panose="02010803020104030203" pitchFamily="2" charset="-79"/>
              </a:rPr>
              <a:t>KUAT PENCAHAYAAN TEMPAT PARKIR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042984-E4FE-4279-91F5-7AD83B755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158" y="4855778"/>
            <a:ext cx="5482788" cy="20022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DF5A4D7-D542-43E9-80CC-F436882CC9C6}"/>
              </a:ext>
            </a:extLst>
          </p:cNvPr>
          <p:cNvSpPr txBox="1"/>
          <p:nvPr/>
        </p:nvSpPr>
        <p:spPr>
          <a:xfrm>
            <a:off x="8444733" y="4503619"/>
            <a:ext cx="1885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000" dirty="0">
                <a:latin typeface="Aharoni" panose="02010803020104030203" pitchFamily="2" charset="-79"/>
                <a:cs typeface="Aharoni" panose="02010803020104030203" pitchFamily="2" charset="-79"/>
              </a:rPr>
              <a:t>RAMBU LALIN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A5D580-8B15-4FCF-ABD3-B17359E922D9}"/>
              </a:ext>
            </a:extLst>
          </p:cNvPr>
          <p:cNvSpPr txBox="1"/>
          <p:nvPr/>
        </p:nvSpPr>
        <p:spPr>
          <a:xfrm>
            <a:off x="942955" y="875099"/>
            <a:ext cx="45624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000" dirty="0">
                <a:latin typeface="Aharoni" panose="02010803020104030203" pitchFamily="2" charset="-79"/>
                <a:cs typeface="Aharoni" panose="02010803020104030203" pitchFamily="2" charset="-79"/>
              </a:rPr>
              <a:t>KUALITAS PENCAHAYAAN NORMAL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3E5CF34-5594-417A-85DC-EE69D4CC113A}"/>
              </a:ext>
            </a:extLst>
          </p:cNvPr>
          <p:cNvSpPr/>
          <p:nvPr/>
        </p:nvSpPr>
        <p:spPr>
          <a:xfrm>
            <a:off x="6801028" y="152722"/>
            <a:ext cx="510208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b="1" dirty="0"/>
              <a:t>SNI 7391:2008 </a:t>
            </a:r>
          </a:p>
          <a:p>
            <a:r>
              <a:rPr lang="en-AU" dirty="0" err="1"/>
              <a:t>Spesifikasi</a:t>
            </a:r>
            <a:r>
              <a:rPr lang="en-AU" dirty="0"/>
              <a:t> </a:t>
            </a:r>
            <a:r>
              <a:rPr lang="en-AU" dirty="0" err="1"/>
              <a:t>Penerangan</a:t>
            </a:r>
            <a:r>
              <a:rPr lang="en-AU" dirty="0"/>
              <a:t> Jalan di Kawasan </a:t>
            </a:r>
            <a:r>
              <a:rPr lang="en-AU" dirty="0" err="1"/>
              <a:t>Perkotaan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71998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B071E5-C5FC-4FAE-83DA-7D046F28A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573" y="855660"/>
            <a:ext cx="6099843" cy="313678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C8E8C8A-A6A3-4C4E-A947-19B08FFDE3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0573" y="3992442"/>
            <a:ext cx="6099843" cy="26260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639031-8F65-44C7-8518-5C1E8802C7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9711" y="855659"/>
            <a:ext cx="4712740" cy="578935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4828DB1-6AB1-4B28-892A-4262250DD047}"/>
              </a:ext>
            </a:extLst>
          </p:cNvPr>
          <p:cNvSpPr/>
          <p:nvPr/>
        </p:nvSpPr>
        <p:spPr>
          <a:xfrm>
            <a:off x="747320" y="112291"/>
            <a:ext cx="10825132" cy="8112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AFE5FB-AEF4-4DEF-B424-B61231794310}"/>
              </a:ext>
            </a:extLst>
          </p:cNvPr>
          <p:cNvSpPr/>
          <p:nvPr/>
        </p:nvSpPr>
        <p:spPr>
          <a:xfrm>
            <a:off x="6873669" y="178551"/>
            <a:ext cx="510208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SNI 7391:2008 </a:t>
            </a:r>
          </a:p>
          <a:p>
            <a:r>
              <a:rPr lang="en-AU" sz="17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Spesifikasi</a:t>
            </a:r>
            <a:r>
              <a:rPr lang="en-AU" sz="17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AU" sz="17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Penerangan</a:t>
            </a:r>
            <a:r>
              <a:rPr lang="en-AU" sz="17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Jalan di Kawasan </a:t>
            </a:r>
            <a:r>
              <a:rPr lang="en-AU" sz="17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Perkotaan</a:t>
            </a:r>
            <a:endParaRPr lang="en-AU" sz="17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F6E35C-3CCB-4449-9B91-D427B93FE1B7}"/>
              </a:ext>
            </a:extLst>
          </p:cNvPr>
          <p:cNvSpPr/>
          <p:nvPr/>
        </p:nvSpPr>
        <p:spPr>
          <a:xfrm>
            <a:off x="747320" y="6645016"/>
            <a:ext cx="10825132" cy="21298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5809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072CCA-6FB4-4DE1-BAA2-E2B3DB44012D}"/>
              </a:ext>
            </a:extLst>
          </p:cNvPr>
          <p:cNvSpPr/>
          <p:nvPr/>
        </p:nvSpPr>
        <p:spPr>
          <a:xfrm>
            <a:off x="5695787" y="6029968"/>
            <a:ext cx="6301772" cy="8112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335E70-1EB8-4F5B-A138-371A5CF00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342" y="0"/>
            <a:ext cx="4884773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96B185-86E6-4830-858F-3A1E5467A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5786" y="0"/>
            <a:ext cx="6301773" cy="315310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AEE3D1-C994-4261-ABB3-96707DAC5B4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5786" y="3196728"/>
            <a:ext cx="2975248" cy="27669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5A14F9A-E51C-4FD2-B0EF-40C9F92BA7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1590" y="3196728"/>
            <a:ext cx="3195969" cy="27669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2D8F3DE-6B9B-415C-86F5-1368A36B7F82}"/>
              </a:ext>
            </a:extLst>
          </p:cNvPr>
          <p:cNvSpPr/>
          <p:nvPr/>
        </p:nvSpPr>
        <p:spPr>
          <a:xfrm>
            <a:off x="5748794" y="6096228"/>
            <a:ext cx="510208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SNI 7391:2008 </a:t>
            </a:r>
          </a:p>
          <a:p>
            <a:r>
              <a:rPr lang="en-AU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Spesifikasi</a:t>
            </a:r>
            <a:r>
              <a:rPr lang="en-A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en-AU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Penerangan</a:t>
            </a:r>
            <a:r>
              <a:rPr lang="en-AU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Jalan di Kawasan </a:t>
            </a:r>
            <a:r>
              <a:rPr lang="en-AU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Perkotaan</a:t>
            </a:r>
            <a:endParaRPr lang="en-A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525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7209FB-E7D2-4A62-9BF3-A10E690A7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667" y="0"/>
            <a:ext cx="5913711" cy="69035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BE16384-8668-497F-9F55-727D52D881C0}"/>
              </a:ext>
            </a:extLst>
          </p:cNvPr>
          <p:cNvSpPr/>
          <p:nvPr/>
        </p:nvSpPr>
        <p:spPr>
          <a:xfrm>
            <a:off x="409888" y="6287078"/>
            <a:ext cx="58174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i-FI" dirty="0"/>
              <a:t>Tipikal lampu penerangan jalan berdasarkan pemilihan letak</a:t>
            </a:r>
            <a:endParaRPr lang="en-A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CC01E3-9164-466E-96D7-F59AB08063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686" y="0"/>
            <a:ext cx="5640224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F0B38C6-D687-436A-9E94-F74C36B792AE}"/>
              </a:ext>
            </a:extLst>
          </p:cNvPr>
          <p:cNvSpPr/>
          <p:nvPr/>
        </p:nvSpPr>
        <p:spPr>
          <a:xfrm>
            <a:off x="6475686" y="0"/>
            <a:ext cx="51020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b="1" dirty="0"/>
              <a:t>SNI 7391:2008  - </a:t>
            </a:r>
            <a:r>
              <a:rPr lang="en-AU" sz="1200" dirty="0" err="1"/>
              <a:t>Spesifikasi</a:t>
            </a:r>
            <a:r>
              <a:rPr lang="en-AU" sz="1200" dirty="0"/>
              <a:t> </a:t>
            </a:r>
            <a:r>
              <a:rPr lang="en-AU" sz="1200" dirty="0" err="1"/>
              <a:t>Penerangan</a:t>
            </a:r>
            <a:r>
              <a:rPr lang="en-AU" sz="1200" dirty="0"/>
              <a:t> Jalan di Kawasan </a:t>
            </a:r>
            <a:r>
              <a:rPr lang="en-AU" sz="1200" dirty="0" err="1"/>
              <a:t>Perkotaan</a:t>
            </a:r>
            <a:endParaRPr lang="en-AU" sz="1200" dirty="0"/>
          </a:p>
        </p:txBody>
      </p:sp>
    </p:spTree>
    <p:extLst>
      <p:ext uri="{BB962C8B-B14F-4D97-AF65-F5344CB8AC3E}">
        <p14:creationId xmlns:p14="http://schemas.microsoft.com/office/powerpoint/2010/main" val="276635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726A83-8729-4CDE-B439-C0ECE091CA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16" y="234347"/>
            <a:ext cx="5285530" cy="63871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A515F0C-CB4C-41F1-BEE5-42B801A89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8688" y="234347"/>
            <a:ext cx="3286125" cy="636856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089577F-A23C-4746-84B4-4BB5AE3E4287}"/>
              </a:ext>
            </a:extLst>
          </p:cNvPr>
          <p:cNvSpPr/>
          <p:nvPr/>
        </p:nvSpPr>
        <p:spPr>
          <a:xfrm>
            <a:off x="194150" y="0"/>
            <a:ext cx="51020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b="1" dirty="0"/>
              <a:t>SNI 7391:2008  - </a:t>
            </a:r>
            <a:r>
              <a:rPr lang="en-AU" sz="1200" dirty="0" err="1"/>
              <a:t>Spesifikasi</a:t>
            </a:r>
            <a:r>
              <a:rPr lang="en-AU" sz="1200" dirty="0"/>
              <a:t> </a:t>
            </a:r>
            <a:r>
              <a:rPr lang="en-AU" sz="1200" dirty="0" err="1"/>
              <a:t>Penerangan</a:t>
            </a:r>
            <a:r>
              <a:rPr lang="en-AU" sz="1200" dirty="0"/>
              <a:t> Jalan di Kawasan </a:t>
            </a:r>
            <a:r>
              <a:rPr lang="en-AU" sz="1200" dirty="0" err="1"/>
              <a:t>Perkotaan</a:t>
            </a:r>
            <a:endParaRPr lang="en-AU" sz="1200" dirty="0"/>
          </a:p>
        </p:txBody>
      </p:sp>
    </p:spTree>
    <p:extLst>
      <p:ext uri="{BB962C8B-B14F-4D97-AF65-F5344CB8AC3E}">
        <p14:creationId xmlns:p14="http://schemas.microsoft.com/office/powerpoint/2010/main" val="1379868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59B4AE-0514-4CD2-A5BA-EB5B19795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96" y="262735"/>
            <a:ext cx="5291642" cy="64357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C49E75-24BF-4705-85EB-0A584E6192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9886" y="262735"/>
            <a:ext cx="5481084" cy="643578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B517913-66ED-47DA-A443-41BEBB4183B8}"/>
              </a:ext>
            </a:extLst>
          </p:cNvPr>
          <p:cNvSpPr/>
          <p:nvPr/>
        </p:nvSpPr>
        <p:spPr>
          <a:xfrm>
            <a:off x="260408" y="0"/>
            <a:ext cx="51020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b="1" dirty="0"/>
              <a:t>SNI 7391:2008  - </a:t>
            </a:r>
            <a:r>
              <a:rPr lang="en-AU" sz="1200" dirty="0" err="1"/>
              <a:t>Spesifikasi</a:t>
            </a:r>
            <a:r>
              <a:rPr lang="en-AU" sz="1200" dirty="0"/>
              <a:t> </a:t>
            </a:r>
            <a:r>
              <a:rPr lang="en-AU" sz="1200" dirty="0" err="1"/>
              <a:t>Penerangan</a:t>
            </a:r>
            <a:r>
              <a:rPr lang="en-AU" sz="1200" dirty="0"/>
              <a:t> Jalan di Kawasan </a:t>
            </a:r>
            <a:r>
              <a:rPr lang="en-AU" sz="1200" dirty="0" err="1"/>
              <a:t>Perkotaan</a:t>
            </a:r>
            <a:endParaRPr lang="en-AU" sz="1200" dirty="0"/>
          </a:p>
        </p:txBody>
      </p:sp>
    </p:spTree>
    <p:extLst>
      <p:ext uri="{BB962C8B-B14F-4D97-AF65-F5344CB8AC3E}">
        <p14:creationId xmlns:p14="http://schemas.microsoft.com/office/powerpoint/2010/main" val="40820426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29ED72-1F9F-4346-9E63-D8EC1B715E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9065"/>
            <a:ext cx="5129216" cy="32500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9DC8DB-D278-4C57-B15A-68432D446738}"/>
              </a:ext>
            </a:extLst>
          </p:cNvPr>
          <p:cNvSpPr txBox="1"/>
          <p:nvPr/>
        </p:nvSpPr>
        <p:spPr>
          <a:xfrm>
            <a:off x="145774" y="406911"/>
            <a:ext cx="34820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000" dirty="0" err="1">
                <a:latin typeface="Aharoni" panose="02010803020104030203" pitchFamily="2" charset="-79"/>
                <a:cs typeface="Aharoni" panose="02010803020104030203" pitchFamily="2" charset="-79"/>
              </a:rPr>
              <a:t>Penerangan</a:t>
            </a:r>
            <a:r>
              <a:rPr lang="en-AU" sz="2000" dirty="0">
                <a:latin typeface="Aharoni" panose="02010803020104030203" pitchFamily="2" charset="-79"/>
                <a:cs typeface="Aharoni" panose="02010803020104030203" pitchFamily="2" charset="-79"/>
              </a:rPr>
              <a:t> pada </a:t>
            </a:r>
            <a:r>
              <a:rPr lang="en-AU" sz="2000" dirty="0" err="1">
                <a:latin typeface="Aharoni" panose="02010803020104030203" pitchFamily="2" charset="-79"/>
                <a:cs typeface="Aharoni" panose="02010803020104030203" pitchFamily="2" charset="-79"/>
              </a:rPr>
              <a:t>jalan</a:t>
            </a:r>
            <a:r>
              <a:rPr lang="en-AU" sz="2000" dirty="0">
                <a:latin typeface="Aharoni" panose="02010803020104030203" pitchFamily="2" charset="-79"/>
                <a:cs typeface="Aharoni" panose="02010803020104030203" pitchFamily="2" charset="-79"/>
              </a:rPr>
              <a:t> KA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FD4C1E-7FB6-4673-9633-31116F7FE6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138448"/>
            <a:ext cx="5129216" cy="27195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EA8FF4-8400-4752-8A9B-A4B63E8653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8634" y="828820"/>
            <a:ext cx="5311414" cy="27154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559097-2775-430E-919A-ECECBD22CF68}"/>
              </a:ext>
            </a:extLst>
          </p:cNvPr>
          <p:cNvSpPr txBox="1"/>
          <p:nvPr/>
        </p:nvSpPr>
        <p:spPr>
          <a:xfrm>
            <a:off x="5358634" y="380409"/>
            <a:ext cx="4206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000" dirty="0" err="1">
                <a:latin typeface="Aharoni" panose="02010803020104030203" pitchFamily="2" charset="-79"/>
                <a:cs typeface="Aharoni" panose="02010803020104030203" pitchFamily="2" charset="-79"/>
              </a:rPr>
              <a:t>Penerangan</a:t>
            </a:r>
            <a:r>
              <a:rPr lang="en-AU" sz="2000" dirty="0">
                <a:latin typeface="Aharoni" panose="02010803020104030203" pitchFamily="2" charset="-79"/>
                <a:cs typeface="Aharoni" panose="02010803020104030203" pitchFamily="2" charset="-79"/>
              </a:rPr>
              <a:t> pada </a:t>
            </a:r>
            <a:r>
              <a:rPr lang="en-AU" sz="2000" dirty="0" err="1">
                <a:latin typeface="Aharoni" panose="02010803020104030203" pitchFamily="2" charset="-79"/>
                <a:cs typeface="Aharoni" panose="02010803020104030203" pitchFamily="2" charset="-79"/>
              </a:rPr>
              <a:t>tanaman</a:t>
            </a:r>
            <a:r>
              <a:rPr lang="en-AU" sz="20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AU" sz="2000" dirty="0" err="1">
                <a:latin typeface="Aharoni" panose="02010803020104030203" pitchFamily="2" charset="-79"/>
                <a:cs typeface="Aharoni" panose="02010803020104030203" pitchFamily="2" charset="-79"/>
              </a:rPr>
              <a:t>jalan</a:t>
            </a:r>
            <a:endParaRPr lang="en-AU" sz="20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5AC999-FA8D-4D59-8503-D567CFA64B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2031" y="3549954"/>
            <a:ext cx="3549934" cy="333103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23EC291-9BD9-400F-8447-0F20B61121B4}"/>
              </a:ext>
            </a:extLst>
          </p:cNvPr>
          <p:cNvSpPr/>
          <p:nvPr/>
        </p:nvSpPr>
        <p:spPr>
          <a:xfrm>
            <a:off x="127885" y="96135"/>
            <a:ext cx="51020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b="1" dirty="0"/>
              <a:t>SNI 7391:2008  - </a:t>
            </a:r>
            <a:r>
              <a:rPr lang="en-AU" sz="1200" dirty="0" err="1"/>
              <a:t>Spesifikasi</a:t>
            </a:r>
            <a:r>
              <a:rPr lang="en-AU" sz="1200" dirty="0"/>
              <a:t> </a:t>
            </a:r>
            <a:r>
              <a:rPr lang="en-AU" sz="1200" dirty="0" err="1"/>
              <a:t>Penerangan</a:t>
            </a:r>
            <a:r>
              <a:rPr lang="en-AU" sz="1200" dirty="0"/>
              <a:t> Jalan di Kawasan </a:t>
            </a:r>
            <a:r>
              <a:rPr lang="en-AU" sz="1200" dirty="0" err="1"/>
              <a:t>Perkotaan</a:t>
            </a:r>
            <a:endParaRPr lang="en-AU" sz="1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476213-02E0-477A-B022-08F75CF9B24C}"/>
              </a:ext>
            </a:extLst>
          </p:cNvPr>
          <p:cNvSpPr/>
          <p:nvPr/>
        </p:nvSpPr>
        <p:spPr>
          <a:xfrm>
            <a:off x="8931965" y="3536702"/>
            <a:ext cx="1738083" cy="33310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70171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A634EC5-D69A-4CA6-844D-DB82A24B51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87340" y="717304"/>
            <a:ext cx="2117952" cy="20397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3A8D451-D727-4CDA-AC0E-3360EAC05F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34" y="3411702"/>
            <a:ext cx="7346731" cy="339114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D832232-6B24-4633-B1DF-F335B8C4000A}"/>
              </a:ext>
            </a:extLst>
          </p:cNvPr>
          <p:cNvSpPr/>
          <p:nvPr/>
        </p:nvSpPr>
        <p:spPr>
          <a:xfrm>
            <a:off x="125934" y="3034051"/>
            <a:ext cx="76530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dirty="0" err="1"/>
              <a:t>Contoh</a:t>
            </a:r>
            <a:r>
              <a:rPr lang="en-AU" sz="2000" dirty="0"/>
              <a:t> </a:t>
            </a:r>
            <a:r>
              <a:rPr lang="en-AU" sz="2000" dirty="0" err="1"/>
              <a:t>produk</a:t>
            </a:r>
            <a:r>
              <a:rPr lang="en-AU" sz="2000" dirty="0"/>
              <a:t> </a:t>
            </a:r>
            <a:r>
              <a:rPr lang="en-AU" sz="2000" dirty="0" err="1"/>
              <a:t>lampu</a:t>
            </a:r>
            <a:r>
              <a:rPr lang="en-AU" sz="2000" dirty="0"/>
              <a:t> LED </a:t>
            </a:r>
            <a:r>
              <a:rPr lang="en-AU" sz="2000" dirty="0" err="1"/>
              <a:t>untuk</a:t>
            </a:r>
            <a:r>
              <a:rPr lang="en-AU" sz="2000" dirty="0"/>
              <a:t> </a:t>
            </a:r>
            <a:r>
              <a:rPr lang="en-AU" sz="2000" dirty="0" err="1"/>
              <a:t>penerangan</a:t>
            </a:r>
            <a:r>
              <a:rPr lang="en-AU" sz="2000" dirty="0"/>
              <a:t> </a:t>
            </a:r>
            <a:r>
              <a:rPr lang="en-AU" sz="2000" dirty="0" err="1"/>
              <a:t>jalan</a:t>
            </a:r>
            <a:r>
              <a:rPr lang="en-AU" sz="2000" dirty="0"/>
              <a:t> / public area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A371D5-587D-4FCC-A72B-4F7D2ECE50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9008" y="3411702"/>
            <a:ext cx="4444940" cy="34084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9BDC12-340E-4500-A7EA-C9C2BA934D9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47953"/>
          <a:stretch/>
        </p:blipFill>
        <p:spPr>
          <a:xfrm>
            <a:off x="125934" y="693150"/>
            <a:ext cx="9677206" cy="23184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299342-17D4-49F4-BF7D-5A0210E3B2DA}"/>
              </a:ext>
            </a:extLst>
          </p:cNvPr>
          <p:cNvSpPr txBox="1"/>
          <p:nvPr/>
        </p:nvSpPr>
        <p:spPr>
          <a:xfrm>
            <a:off x="125934" y="-16314"/>
            <a:ext cx="6498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b="1" dirty="0">
                <a:latin typeface="centrale_sans_bold"/>
                <a:cs typeface="Aharoni" panose="02010803020104030203" pitchFamily="2" charset="-79"/>
              </a:rPr>
              <a:t>KEUNGGULAN LAMPU LED : energy safety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3761BD3-F196-4B7E-AAFD-C04A2EFBC911}"/>
              </a:ext>
            </a:extLst>
          </p:cNvPr>
          <p:cNvSpPr/>
          <p:nvPr/>
        </p:nvSpPr>
        <p:spPr>
          <a:xfrm>
            <a:off x="125935" y="373854"/>
            <a:ext cx="73467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b="1" dirty="0"/>
              <a:t>SNI 7391:2008 </a:t>
            </a:r>
            <a:r>
              <a:rPr lang="en-AU" sz="2000" dirty="0" err="1"/>
              <a:t>Spesifikasi</a:t>
            </a:r>
            <a:r>
              <a:rPr lang="en-AU" sz="2000" dirty="0"/>
              <a:t> </a:t>
            </a:r>
            <a:r>
              <a:rPr lang="en-AU" sz="2000" dirty="0" err="1"/>
              <a:t>Penerangan</a:t>
            </a:r>
            <a:r>
              <a:rPr lang="en-AU" sz="2000" dirty="0"/>
              <a:t> Jalan di Kawasan </a:t>
            </a:r>
            <a:r>
              <a:rPr lang="en-AU" sz="2000" dirty="0" err="1"/>
              <a:t>Perkotaan</a:t>
            </a: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3599097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87CE1F-A028-4C8C-B894-E67071AF6D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879" y="0"/>
            <a:ext cx="7481230" cy="23299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B04813-04E2-4C3D-9961-C559501E8B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880" y="2130071"/>
            <a:ext cx="7481230" cy="24038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CFA4946-5E4E-423D-8379-E257B8DD895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879" y="4460031"/>
            <a:ext cx="7481230" cy="232854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F501D8A-2931-4ECA-9DE8-2E576D82B160}"/>
              </a:ext>
            </a:extLst>
          </p:cNvPr>
          <p:cNvSpPr/>
          <p:nvPr/>
        </p:nvSpPr>
        <p:spPr>
          <a:xfrm>
            <a:off x="1709530" y="0"/>
            <a:ext cx="855813" cy="6788573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>
              <a:latin typeface="Arial Black" panose="020B0A040201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D545E2-FB0E-48B5-BC43-98712168A382}"/>
              </a:ext>
            </a:extLst>
          </p:cNvPr>
          <p:cNvSpPr/>
          <p:nvPr/>
        </p:nvSpPr>
        <p:spPr>
          <a:xfrm>
            <a:off x="1906890" y="-53010"/>
            <a:ext cx="461665" cy="6639338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en-AU" b="1" cap="all" dirty="0" err="1"/>
              <a:t>Contoh</a:t>
            </a:r>
            <a:r>
              <a:rPr lang="en-AU" b="1" cap="all" dirty="0"/>
              <a:t> </a:t>
            </a:r>
            <a:r>
              <a:rPr lang="en-AU" b="1" cap="all" dirty="0" err="1"/>
              <a:t>produk</a:t>
            </a:r>
            <a:r>
              <a:rPr lang="en-AU" b="1" cap="all" dirty="0"/>
              <a:t> </a:t>
            </a:r>
            <a:r>
              <a:rPr lang="en-AU" b="1" cap="all" dirty="0" err="1"/>
              <a:t>lampu</a:t>
            </a:r>
            <a:r>
              <a:rPr lang="en-AU" b="1" cap="all" dirty="0"/>
              <a:t> LED </a:t>
            </a:r>
            <a:r>
              <a:rPr lang="en-AU" b="1" cap="all" dirty="0" err="1"/>
              <a:t>penerangan</a:t>
            </a:r>
            <a:r>
              <a:rPr lang="en-AU" b="1" cap="all" dirty="0"/>
              <a:t> </a:t>
            </a:r>
            <a:r>
              <a:rPr lang="en-AU" b="1" cap="all" dirty="0" err="1"/>
              <a:t>jalan</a:t>
            </a:r>
            <a:r>
              <a:rPr lang="en-AU" b="1" cap="all" dirty="0"/>
              <a:t> / public area</a:t>
            </a:r>
          </a:p>
        </p:txBody>
      </p:sp>
    </p:spTree>
    <p:extLst>
      <p:ext uri="{BB962C8B-B14F-4D97-AF65-F5344CB8AC3E}">
        <p14:creationId xmlns:p14="http://schemas.microsoft.com/office/powerpoint/2010/main" val="1529400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1DD4148-AEEA-45C4-BAAA-0F87AC4579F0}"/>
              </a:ext>
            </a:extLst>
          </p:cNvPr>
          <p:cNvSpPr/>
          <p:nvPr/>
        </p:nvSpPr>
        <p:spPr>
          <a:xfrm>
            <a:off x="1141886" y="108039"/>
            <a:ext cx="9486899" cy="806361"/>
          </a:xfrm>
          <a:prstGeom prst="rect">
            <a:avLst/>
          </a:prstGeom>
          <a:solidFill>
            <a:srgbClr val="E11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FFDAAB6-366B-4581-B2A4-B0E7FA1C2A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887" y="914400"/>
            <a:ext cx="9486900" cy="57448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144DFB-78DD-47AF-A3E6-42BE3A9C6ED4}"/>
              </a:ext>
            </a:extLst>
          </p:cNvPr>
          <p:cNvSpPr txBox="1"/>
          <p:nvPr/>
        </p:nvSpPr>
        <p:spPr>
          <a:xfrm>
            <a:off x="5072443" y="288101"/>
            <a:ext cx="5414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400" b="1" dirty="0">
                <a:latin typeface="centrale_sans_bold"/>
                <a:cs typeface="Aharoni" panose="02010803020104030203" pitchFamily="2" charset="-79"/>
              </a:rPr>
              <a:t>Gardening lighting : temperature control </a:t>
            </a:r>
          </a:p>
        </p:txBody>
      </p:sp>
    </p:spTree>
    <p:extLst>
      <p:ext uri="{BB962C8B-B14F-4D97-AF65-F5344CB8AC3E}">
        <p14:creationId xmlns:p14="http://schemas.microsoft.com/office/powerpoint/2010/main" val="28807455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595B9B-F4BC-4618-90FD-7E7368E30C37}"/>
              </a:ext>
            </a:extLst>
          </p:cNvPr>
          <p:cNvSpPr/>
          <p:nvPr/>
        </p:nvSpPr>
        <p:spPr>
          <a:xfrm>
            <a:off x="74592" y="0"/>
            <a:ext cx="12042814" cy="61764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B862988-82C6-470E-B8FE-9FC57745BA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93" y="617647"/>
            <a:ext cx="12042814" cy="56227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ECA31C-9C2C-4476-BBD4-1FA935EE14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7701" y="5068009"/>
            <a:ext cx="3155674" cy="87317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3C94F5F-AE94-41E9-93AE-A8F04EDE4858}"/>
              </a:ext>
            </a:extLst>
          </p:cNvPr>
          <p:cNvSpPr/>
          <p:nvPr/>
        </p:nvSpPr>
        <p:spPr>
          <a:xfrm>
            <a:off x="2410763" y="6508771"/>
            <a:ext cx="77135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https://www.youtube.com/watch?v=Gdz6KNAQmK0&amp;feature=youtu.be</a:t>
            </a:r>
            <a:endParaRPr lang="en-A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14C260-7CA1-4ED0-A673-4F60EB629778}"/>
              </a:ext>
            </a:extLst>
          </p:cNvPr>
          <p:cNvSpPr txBox="1"/>
          <p:nvPr/>
        </p:nvSpPr>
        <p:spPr>
          <a:xfrm>
            <a:off x="142833" y="60446"/>
            <a:ext cx="28904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centrale_sans_bold"/>
                <a:cs typeface="Aharoni" panose="02010803020104030203" pitchFamily="2" charset="-79"/>
              </a:rPr>
              <a:t>architectural lighting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4A71852-0BFC-4EE0-854C-616A095E78CE}"/>
              </a:ext>
            </a:extLst>
          </p:cNvPr>
          <p:cNvSpPr/>
          <p:nvPr/>
        </p:nvSpPr>
        <p:spPr>
          <a:xfrm>
            <a:off x="2410763" y="6206515"/>
            <a:ext cx="48860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dirty="0">
                <a:hlinkClick r:id="rId5"/>
              </a:rPr>
              <a:t>https://www.youtube.com/watch?v=vnw-otEMPrI</a:t>
            </a:r>
            <a:endParaRPr lang="en-A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534C8D-BF7A-4648-B5BC-7EC1AA5200D0}"/>
              </a:ext>
            </a:extLst>
          </p:cNvPr>
          <p:cNvSpPr txBox="1"/>
          <p:nvPr/>
        </p:nvSpPr>
        <p:spPr>
          <a:xfrm>
            <a:off x="256006" y="6225361"/>
            <a:ext cx="2154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MODERN BUILDING 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DE7983-4378-4AE3-B84C-295BA2781B1B}"/>
              </a:ext>
            </a:extLst>
          </p:cNvPr>
          <p:cNvSpPr txBox="1"/>
          <p:nvPr/>
        </p:nvSpPr>
        <p:spPr>
          <a:xfrm>
            <a:off x="256006" y="6508771"/>
            <a:ext cx="2199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dirty="0"/>
              <a:t>HERITAGE BUILDING :</a:t>
            </a:r>
          </a:p>
        </p:txBody>
      </p:sp>
    </p:spTree>
    <p:extLst>
      <p:ext uri="{BB962C8B-B14F-4D97-AF65-F5344CB8AC3E}">
        <p14:creationId xmlns:p14="http://schemas.microsoft.com/office/powerpoint/2010/main" val="9601129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2FBA7F8-4388-4B2C-876B-4026F27DF5F7}"/>
              </a:ext>
            </a:extLst>
          </p:cNvPr>
          <p:cNvSpPr/>
          <p:nvPr/>
        </p:nvSpPr>
        <p:spPr>
          <a:xfrm>
            <a:off x="7414495" y="-6604"/>
            <a:ext cx="4777505" cy="80636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B2B5CF-FFE7-4436-9CAD-BB7DCEC9D205}"/>
              </a:ext>
            </a:extLst>
          </p:cNvPr>
          <p:cNvSpPr/>
          <p:nvPr/>
        </p:nvSpPr>
        <p:spPr>
          <a:xfrm>
            <a:off x="0" y="0"/>
            <a:ext cx="7414495" cy="80636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3DFF7B9-9266-4515-8C65-F6265C8A0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03" y="846161"/>
            <a:ext cx="7292292" cy="30860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98BF4C-F009-40FD-9C84-B36C20525D0B}"/>
              </a:ext>
            </a:extLst>
          </p:cNvPr>
          <p:cNvSpPr txBox="1"/>
          <p:nvPr/>
        </p:nvSpPr>
        <p:spPr>
          <a:xfrm>
            <a:off x="122201" y="170712"/>
            <a:ext cx="119814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>
                <a:latin typeface="centrale_sans_bold"/>
                <a:cs typeface="Aharoni" panose="02010803020104030203" pitchFamily="2" charset="-79"/>
              </a:rPr>
              <a:t>Remote management – low maintenance                                BUILDING INTELLIGENCE</a:t>
            </a:r>
            <a:endParaRPr lang="en-AU" sz="2400" dirty="0">
              <a:latin typeface="centrale_sans_bold"/>
              <a:cs typeface="Aharoni" panose="02010803020104030203" pitchFamily="2" charset="-79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F7F1A0-2AF4-4199-AE39-75927BF228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03" y="3932244"/>
            <a:ext cx="7292292" cy="28686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208631-8557-4B8C-92CE-6C73BD2AF0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14495" y="806405"/>
            <a:ext cx="4777504" cy="595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8256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C0DBAE7B-D156-4220-AA85-271E0730C5C2}"/>
              </a:ext>
            </a:extLst>
          </p:cNvPr>
          <p:cNvSpPr/>
          <p:nvPr/>
        </p:nvSpPr>
        <p:spPr>
          <a:xfrm>
            <a:off x="0" y="234257"/>
            <a:ext cx="6549173" cy="5721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6D34C4-945E-4478-94D7-7936FE444DC1}"/>
              </a:ext>
            </a:extLst>
          </p:cNvPr>
          <p:cNvSpPr txBox="1"/>
          <p:nvPr/>
        </p:nvSpPr>
        <p:spPr>
          <a:xfrm>
            <a:off x="108881" y="234257"/>
            <a:ext cx="5027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cap="all" dirty="0">
                <a:solidFill>
                  <a:schemeClr val="bg1"/>
                </a:solidFill>
                <a:latin typeface="centrale_sans_bold"/>
                <a:cs typeface="Aharoni" panose="02010803020104030203" pitchFamily="2" charset="-79"/>
              </a:rPr>
              <a:t>lighting for  </a:t>
            </a:r>
            <a:r>
              <a:rPr lang="en-AU" sz="2800" b="1" cap="all" dirty="0" err="1">
                <a:solidFill>
                  <a:schemeClr val="bg1"/>
                </a:solidFill>
                <a:latin typeface="centrale_sans_bold"/>
                <a:cs typeface="Aharoni" panose="02010803020104030203" pitchFamily="2" charset="-79"/>
              </a:rPr>
              <a:t>recreatiON</a:t>
            </a:r>
            <a:endParaRPr lang="en-AU" sz="2800" b="1" cap="all" dirty="0">
              <a:solidFill>
                <a:schemeClr val="bg1"/>
              </a:solidFill>
              <a:latin typeface="centrale_sans_bold"/>
              <a:cs typeface="Aharoni" panose="02010803020104030203" pitchFamily="2" charset="-79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6D1009-4DC9-4F35-8DCE-709A07AA3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79440"/>
            <a:ext cx="6549172" cy="36289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9C8E8E-C518-44E8-A572-07E9B1F8C6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9171" y="3858103"/>
            <a:ext cx="4703703" cy="26502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7A880B-B92B-46B9-BDC6-752B5B3565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2157"/>
            <a:ext cx="3035354" cy="21096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241AB3-B187-4900-9ADD-EE98FDE2700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1949" y="799564"/>
            <a:ext cx="3737224" cy="21106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4FD4E6F-A401-405D-846F-C06D0B132CC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9173" y="200357"/>
            <a:ext cx="5642827" cy="360058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C4A7E77-852A-4081-B21E-3B8C691E1D0A}"/>
              </a:ext>
            </a:extLst>
          </p:cNvPr>
          <p:cNvSpPr/>
          <p:nvPr/>
        </p:nvSpPr>
        <p:spPr>
          <a:xfrm>
            <a:off x="11252874" y="3828971"/>
            <a:ext cx="949238" cy="265027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3311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9F6C7A9-FDB0-46F1-8E20-84AD8F7D8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02308"/>
            <a:ext cx="12192000" cy="484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DB88BF-673B-4588-8312-F8828383B8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511590"/>
            <a:ext cx="5685183" cy="134640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641BA14-29C1-4049-9D82-468DEA61B7DA}"/>
              </a:ext>
            </a:extLst>
          </p:cNvPr>
          <p:cNvSpPr/>
          <p:nvPr/>
        </p:nvSpPr>
        <p:spPr>
          <a:xfrm>
            <a:off x="8719930" y="295947"/>
            <a:ext cx="3472070" cy="80636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E8C848B-5CEA-476B-9B2E-43EC4F44885D}"/>
              </a:ext>
            </a:extLst>
          </p:cNvPr>
          <p:cNvSpPr/>
          <p:nvPr/>
        </p:nvSpPr>
        <p:spPr>
          <a:xfrm>
            <a:off x="0" y="295948"/>
            <a:ext cx="8719930" cy="80636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ECE8E4-3A30-4432-A24F-5AD81BB34C96}"/>
              </a:ext>
            </a:extLst>
          </p:cNvPr>
          <p:cNvSpPr/>
          <p:nvPr/>
        </p:nvSpPr>
        <p:spPr>
          <a:xfrm>
            <a:off x="8839200" y="471178"/>
            <a:ext cx="32884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12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https://www.youtube.com/watch?v=y2LkXT3f10k</a:t>
            </a:r>
            <a:endParaRPr lang="en-AU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E1906-A737-4518-8023-3BE45B4C2651}"/>
              </a:ext>
            </a:extLst>
          </p:cNvPr>
          <p:cNvSpPr txBox="1"/>
          <p:nvPr/>
        </p:nvSpPr>
        <p:spPr>
          <a:xfrm>
            <a:off x="85761" y="471178"/>
            <a:ext cx="78784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400" b="1" dirty="0">
                <a:latin typeface="centrale_sans_bold"/>
                <a:cs typeface="Aharoni" panose="02010803020104030203" pitchFamily="2" charset="-79"/>
              </a:rPr>
              <a:t>LIGHTING FOR RECREATIONAL SPORT : @ MODERN STADIUM</a:t>
            </a:r>
            <a:endParaRPr lang="en-AU" sz="2400" dirty="0">
              <a:latin typeface="centrale_sans_bold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87062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285</Words>
  <Application>Microsoft Office PowerPoint</Application>
  <PresentationFormat>Widescreen</PresentationFormat>
  <Paragraphs>45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Aharoni</vt:lpstr>
      <vt:lpstr>Arial</vt:lpstr>
      <vt:lpstr>Arial Black</vt:lpstr>
      <vt:lpstr>Calibri</vt:lpstr>
      <vt:lpstr>Calibri Light</vt:lpstr>
      <vt:lpstr>centrale_sans_bold</vt:lpstr>
      <vt:lpstr>centrale_sans_book</vt:lpstr>
      <vt:lpstr>centrale_sans_light</vt:lpstr>
      <vt:lpstr>YouTube Noto</vt:lpstr>
      <vt:lpstr>Office Theme</vt:lpstr>
      <vt:lpstr>CITY  LIGHTING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25</cp:revision>
  <dcterms:created xsi:type="dcterms:W3CDTF">2019-12-03T04:53:35Z</dcterms:created>
  <dcterms:modified xsi:type="dcterms:W3CDTF">2019-12-06T10:27:01Z</dcterms:modified>
</cp:coreProperties>
</file>