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72" r:id="rId3"/>
    <p:sldId id="257" r:id="rId4"/>
    <p:sldId id="356" r:id="rId5"/>
    <p:sldId id="258" r:id="rId6"/>
    <p:sldId id="361" r:id="rId7"/>
    <p:sldId id="363" r:id="rId8"/>
    <p:sldId id="364" r:id="rId9"/>
    <p:sldId id="365" r:id="rId10"/>
    <p:sldId id="366" r:id="rId11"/>
    <p:sldId id="367" r:id="rId12"/>
    <p:sldId id="362" r:id="rId13"/>
    <p:sldId id="358" r:id="rId14"/>
    <p:sldId id="359" r:id="rId15"/>
    <p:sldId id="371" r:id="rId16"/>
    <p:sldId id="360" r:id="rId17"/>
    <p:sldId id="368" r:id="rId18"/>
    <p:sldId id="369" r:id="rId19"/>
    <p:sldId id="370" r:id="rId20"/>
    <p:sldId id="354" r:id="rId21"/>
    <p:sldId id="282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  <a:srgbClr val="FF0066"/>
    <a:srgbClr val="FFFF66"/>
    <a:srgbClr val="FFFF99"/>
    <a:srgbClr val="CCFF99"/>
    <a:srgbClr val="336699"/>
    <a:srgbClr val="6699FF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-132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795865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2060"/>
                </a:solidFill>
                <a:latin typeface="Humnst777 Lt BT" pitchFamily="34" charset="0"/>
              </a:rPr>
              <a:t>Gambar Teknik </a:t>
            </a:r>
            <a:r>
              <a:rPr lang="id-ID" sz="3200" b="1" dirty="0" smtClean="0">
                <a:solidFill>
                  <a:srgbClr val="002060"/>
                </a:solidFill>
                <a:latin typeface="Humnst777 Lt BT" pitchFamily="34" charset="0"/>
              </a:rPr>
              <a:t>2D </a:t>
            </a:r>
            <a:r>
              <a:rPr lang="id-ID" sz="3200" b="1" dirty="0" smtClean="0">
                <a:solidFill>
                  <a:srgbClr val="002060"/>
                </a:solidFill>
                <a:latin typeface="Humnst777 Lt BT" pitchFamily="34" charset="0"/>
              </a:rPr>
              <a:t>– 06</a:t>
            </a:r>
          </a:p>
          <a:p>
            <a:r>
              <a:rPr lang="id-ID" sz="4000" dirty="0" smtClean="0">
                <a:solidFill>
                  <a:srgbClr val="C00000"/>
                </a:solidFill>
                <a:latin typeface="Humnst777 BlkCn BT" pitchFamily="34" charset="0"/>
              </a:rPr>
              <a:t>SIMBOL DAN NOTASI</a:t>
            </a:r>
            <a:endParaRPr lang="fr-FR" sz="4000" dirty="0">
              <a:solidFill>
                <a:srgbClr val="C00000"/>
              </a:solidFill>
              <a:latin typeface="Humnst777 BlkCn BT" pitchFamily="34" charset="0"/>
            </a:endParaRPr>
          </a:p>
          <a:p>
            <a:r>
              <a:rPr lang="id-ID" sz="2000" b="1" i="1" dirty="0" smtClean="0">
                <a:solidFill>
                  <a:srgbClr val="002060"/>
                </a:solidFill>
                <a:latin typeface="Humnst777 Lt BT" pitchFamily="34" charset="0"/>
              </a:rPr>
              <a:t>Oleh M. Agung Wahyudi, ST.MT.</a:t>
            </a:r>
            <a:endParaRPr lang="fr-FR" sz="2000" i="1" dirty="0">
              <a:solidFill>
                <a:srgbClr val="002060"/>
              </a:solidFill>
              <a:latin typeface="Humnst777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857356" y="428604"/>
            <a:ext cx="468897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TUJUAN PERKULIAHAN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857224" y="1428736"/>
            <a:ext cx="742955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Mahasiswa memahami berbagai simbol dan notasi yang digunakan dalam gambar kerja</a:t>
            </a:r>
            <a:endParaRPr lang="id-ID" sz="2800" dirty="0" smtClean="0">
              <a:solidFill>
                <a:srgbClr val="002060"/>
              </a:solidFill>
              <a:latin typeface="Humnst777 BT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857224" y="2996983"/>
            <a:ext cx="742955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Mahasiswa bisa membuat simbol dan notasi yang tepat sesuai kegunaannya dalam gambar.</a:t>
            </a:r>
            <a:endParaRPr lang="id-ID" sz="2800" dirty="0" smtClean="0">
              <a:solidFill>
                <a:srgbClr val="002060"/>
              </a:solidFill>
              <a:latin typeface="Humnst777 BT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857356" y="285728"/>
            <a:ext cx="56264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SIMBOL &amp; NOTASI GAMBAR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857224" y="1071546"/>
            <a:ext cx="7429552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400" dirty="0" smtClean="0">
                <a:solidFill>
                  <a:srgbClr val="C00000"/>
                </a:solidFill>
                <a:latin typeface="Humnst777 BlkCn BT" pitchFamily="34" charset="0"/>
                <a:ea typeface="Verdana" pitchFamily="34" charset="0"/>
                <a:cs typeface="Verdana" pitchFamily="34" charset="0"/>
              </a:rPr>
              <a:t>SIMBOL ARSITEKTUR</a:t>
            </a:r>
          </a:p>
          <a:p>
            <a:r>
              <a:rPr lang="id-ID" sz="22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Simbol digunakan untuk menunjukkan jenis bahan bangunan yang digunakan dalam gambar. 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857224" y="2214554"/>
            <a:ext cx="742955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Namun demikian, dalam gambar kerja, tetap harus diberikan keterangan mengenai material/bahan bangunan yang digunakan, untuk menghindari kesalahan pembacaan simbol.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857224" y="3643314"/>
            <a:ext cx="742955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Penggunaan simbol lebih sering dijumpai pada gambar Denah dan Potongan, walau demikian kadang kala dalam gambar tampak juga tampak adanya simbol, misalnya untuk bahan kaca, dinding bata, kayu dll. 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857224" y="5072074"/>
            <a:ext cx="742955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Beberapa simbol terlihat berbeda pada gambar yang berbeda. Misalnya simbol dinding bata dalam gambar potongan, akan berbeda dengan gambar bata dalam gambar tampak.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702086" y="428604"/>
            <a:ext cx="372730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LEGENDA SIMBOL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857224" y="1428736"/>
            <a:ext cx="7429552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400" dirty="0" smtClean="0">
                <a:solidFill>
                  <a:srgbClr val="C00000"/>
                </a:solidFill>
                <a:latin typeface="Humnst777 BlkCn BT" pitchFamily="34" charset="0"/>
                <a:ea typeface="Verdana" pitchFamily="34" charset="0"/>
                <a:cs typeface="Verdana" pitchFamily="34" charset="0"/>
              </a:rPr>
              <a:t>LEGENDA</a:t>
            </a:r>
          </a:p>
          <a:p>
            <a:r>
              <a:rPr lang="id-ID" sz="24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Merupakan daftar yang berisi penjelasan mengenai simbol-simbol yang digunakan dalam suatu lembar gambar/peta.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857224" y="3240945"/>
            <a:ext cx="742955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4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Legenda biasanya diletakkan pada kop gambar di bagian atas. 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857224" y="4443249"/>
            <a:ext cx="742955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400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Jika ukuran kop gambar tidak memungkinkan untuk menampilkan legenda, legenda bisa ditempatkan pada bidang gambar di bagian pinggir.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  <p:bldP spid="3" grpId="0"/>
      <p:bldP spid="4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2"/>
          <a:srcRect l="4538" t="5178" r="35177" b="35270"/>
          <a:stretch>
            <a:fillRect/>
          </a:stretch>
        </p:blipFill>
        <p:spPr bwMode="auto">
          <a:xfrm>
            <a:off x="167693" y="285729"/>
            <a:ext cx="8762025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428860" y="285728"/>
            <a:ext cx="347402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CONTOH LEGENDA</a:t>
            </a:r>
            <a:endParaRPr lang="fr-FR" sz="16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58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5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714612" y="285728"/>
            <a:ext cx="35381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CONTOH SIMBOL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46248"/>
            <a:ext cx="9144000" cy="448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714612" y="357166"/>
            <a:ext cx="35381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CONTOH SIMBOL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95400"/>
            <a:ext cx="9144000" cy="397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714612" y="571480"/>
            <a:ext cx="353814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CONTOH SIMBOL</a:t>
            </a:r>
            <a:endParaRPr lang="fr-FR" sz="20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376363"/>
            <a:ext cx="9144000" cy="38374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85918" y="214290"/>
            <a:ext cx="55611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CONTOH SIMBOL (POTONGAN)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000108"/>
            <a:ext cx="8191500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85918" y="285728"/>
            <a:ext cx="556113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CONTOH SIMBOL (POTONGAN)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285860"/>
            <a:ext cx="7562850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000232" y="214290"/>
            <a:ext cx="516756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CONTOH SIMBOL PLUMBING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0" y="1142984"/>
            <a:ext cx="904875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2714612" y="571480"/>
            <a:ext cx="394691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C00000"/>
                </a:solidFill>
                <a:latin typeface="Humnst777 BlkCn BT" pitchFamily="34" charset="0"/>
              </a:rPr>
              <a:t>CONTOH SIMBOL M/E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pic>
        <p:nvPicPr>
          <p:cNvPr id="53251" name="Picture 3" descr="D:\xPrivate\- UPGRI\Materi Kuliah\Gambar Teknik\Simbol Notasi\Simbol M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43050"/>
            <a:ext cx="9158762" cy="32861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643306" y="285728"/>
            <a:ext cx="16653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600" dirty="0" smtClean="0">
                <a:solidFill>
                  <a:srgbClr val="C00000"/>
                </a:solidFill>
                <a:latin typeface="Humnst777 BlkCn BT" pitchFamily="34" charset="0"/>
              </a:rPr>
              <a:t>NOTASI</a:t>
            </a:r>
            <a:endParaRPr lang="fr-FR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857224" y="1000108"/>
            <a:ext cx="74295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Merupakan elemen pelengkap gambar yang penting peranannya karena membantu :</a:t>
            </a: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928662" y="1714488"/>
            <a:ext cx="7429552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3538" indent="-363538"/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1. Menjelaskan keberadaan gambar satu dengan gambar lain.</a:t>
            </a:r>
          </a:p>
          <a:p>
            <a:pPr marL="261938" indent="-261938"/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    contoh : Notasi Potongan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928662" y="2730997"/>
            <a:ext cx="74295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2. Menjelaskan orientasi gambar</a:t>
            </a:r>
          </a:p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    contoh: Notasi Utara, tampak dll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928662" y="3445377"/>
            <a:ext cx="74295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3. Menjelaskan bagian gambar yang direvisi</a:t>
            </a:r>
          </a:p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    contoh: awan revisi (</a:t>
            </a:r>
            <a:r>
              <a:rPr lang="id-ID" sz="2200" b="1" i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revision cloud</a:t>
            </a:r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)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928662" y="4231195"/>
            <a:ext cx="74295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4. Menjelaskan bagian gambar yang diberi keterangan</a:t>
            </a:r>
          </a:p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    contoh: notasi keterangan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928662" y="5017013"/>
            <a:ext cx="74295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5. Menjelaskan nama ruangan</a:t>
            </a:r>
          </a:p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    contoh: notasi ruangan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928662" y="5731393"/>
            <a:ext cx="742955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6. Menjelaskan identitas elemen bangunan</a:t>
            </a:r>
          </a:p>
          <a:p>
            <a:r>
              <a:rPr lang="id-ID" sz="2200" b="1" dirty="0" smtClean="0">
                <a:solidFill>
                  <a:srgbClr val="002060"/>
                </a:solidFill>
                <a:latin typeface="Humnst777 BT" pitchFamily="34" charset="0"/>
                <a:ea typeface="Verdana" pitchFamily="34" charset="0"/>
                <a:cs typeface="Verdana" pitchFamily="34" charset="0"/>
              </a:rPr>
              <a:t>    contoh: notasi pintu, jendela, elevasi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1" grpId="0"/>
      <p:bldP spid="12" grpId="0"/>
      <p:bldP spid="5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D:\xPrivate\- UPGRI\Materi Kuliah\Gambar Teknik\Simbol Notasi\arch-elev-ext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14744" y="3571876"/>
            <a:ext cx="3595706" cy="1168605"/>
          </a:xfrm>
          <a:prstGeom prst="rect">
            <a:avLst/>
          </a:prstGeom>
          <a:noFill/>
        </p:spPr>
      </p:pic>
      <p:pic>
        <p:nvPicPr>
          <p:cNvPr id="51204" name="Picture 4" descr="D:\xPrivate\- UPGRI\Materi Kuliah\Gambar Teknik\Simbol Notasi\arch-arrow-north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357562"/>
            <a:ext cx="2388703" cy="1528770"/>
          </a:xfrm>
          <a:prstGeom prst="rect">
            <a:avLst/>
          </a:prstGeom>
          <a:noFill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500042"/>
            <a:ext cx="31099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336699"/>
                </a:solidFill>
                <a:latin typeface="Humnst777 BlkCn BT" pitchFamily="34" charset="0"/>
              </a:rPr>
              <a:t>CONTOH NOTASI</a:t>
            </a:r>
            <a:endParaRPr lang="fr-FR" sz="1600" dirty="0">
              <a:solidFill>
                <a:srgbClr val="336699"/>
              </a:solidFill>
              <a:latin typeface="Humnst777 BlkCn BT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85786" y="1357298"/>
            <a:ext cx="235745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3538" indent="-363538"/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Potongan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928662" y="3286124"/>
            <a:ext cx="185738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Utara</a:t>
            </a:r>
          </a:p>
        </p:txBody>
      </p:sp>
      <p:pic>
        <p:nvPicPr>
          <p:cNvPr id="51202" name="Picture 2" descr="D:\xPrivate\- UPGRI\Materi Kuliah\Gambar Teknik\Simbol Notasi\arch-section-bldg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857364"/>
            <a:ext cx="3077329" cy="1000132"/>
          </a:xfrm>
          <a:prstGeom prst="rect">
            <a:avLst/>
          </a:prstGeom>
          <a:noFill/>
        </p:spPr>
      </p:pic>
      <p:pic>
        <p:nvPicPr>
          <p:cNvPr id="51203" name="Picture 3" descr="D:\xPrivate\- UPGRI\Materi Kuliah\Gambar Teknik\Simbol Notasi\arch-section-wal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1857364"/>
            <a:ext cx="3077329" cy="1000132"/>
          </a:xfrm>
          <a:prstGeom prst="rect">
            <a:avLst/>
          </a:prstGeom>
          <a:noFill/>
        </p:spPr>
      </p:pic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4357686" y="3286124"/>
            <a:ext cx="29289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Tampak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2" grpId="0"/>
      <p:bldP spid="5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500042"/>
            <a:ext cx="31099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336699"/>
                </a:solidFill>
                <a:latin typeface="Humnst777 BlkCn BT" pitchFamily="34" charset="0"/>
              </a:rPr>
              <a:t>CONTOH NOTASI</a:t>
            </a:r>
            <a:endParaRPr lang="fr-FR" sz="1600" dirty="0">
              <a:solidFill>
                <a:srgbClr val="336699"/>
              </a:solidFill>
              <a:latin typeface="Humnst777 BlkCn BT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571472" y="1357298"/>
            <a:ext cx="35719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3538" indent="-363538"/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Pintu (1 daun)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5143504" y="1500174"/>
            <a:ext cx="33575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Jendela Hidup</a:t>
            </a:r>
          </a:p>
        </p:txBody>
      </p:sp>
      <p:sp>
        <p:nvSpPr>
          <p:cNvPr id="13" name="Text Box 7"/>
          <p:cNvSpPr txBox="1">
            <a:spLocks noChangeArrowheads="1"/>
          </p:cNvSpPr>
          <p:nvPr/>
        </p:nvSpPr>
        <p:spPr bwMode="auto">
          <a:xfrm>
            <a:off x="714348" y="4000504"/>
            <a:ext cx="29289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Bouvenlicht</a:t>
            </a: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5214942" y="4000504"/>
            <a:ext cx="33575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Jendela Mati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-214346" y="1928802"/>
            <a:ext cx="3071834" cy="2928958"/>
            <a:chOff x="-214346" y="1928802"/>
            <a:chExt cx="3071834" cy="2928958"/>
          </a:xfrm>
        </p:grpSpPr>
        <p:sp>
          <p:nvSpPr>
            <p:cNvPr id="14" name="Rectangle 13"/>
            <p:cNvSpPr/>
            <p:nvPr/>
          </p:nvSpPr>
          <p:spPr>
            <a:xfrm>
              <a:off x="1000100" y="3429000"/>
              <a:ext cx="142876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714612" y="3429000"/>
              <a:ext cx="142876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42976" y="1928802"/>
              <a:ext cx="71438" cy="1500198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17" name="Arc 16"/>
            <p:cNvSpPr/>
            <p:nvPr/>
          </p:nvSpPr>
          <p:spPr>
            <a:xfrm>
              <a:off x="-214346" y="1928802"/>
              <a:ext cx="2928958" cy="2928958"/>
            </a:xfrm>
            <a:prstGeom prst="arc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286380" y="4786322"/>
            <a:ext cx="2572562" cy="501654"/>
            <a:chOff x="5285586" y="4643446"/>
            <a:chExt cx="2572562" cy="501654"/>
          </a:xfrm>
        </p:grpSpPr>
        <p:sp>
          <p:nvSpPr>
            <p:cNvPr id="32" name="Rectangle 31"/>
            <p:cNvSpPr/>
            <p:nvPr/>
          </p:nvSpPr>
          <p:spPr>
            <a:xfrm>
              <a:off x="5285586" y="4644240"/>
              <a:ext cx="142876" cy="5000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714478" y="4644240"/>
              <a:ext cx="142876" cy="5000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34" name="Straight Connector 33"/>
            <p:cNvCxnSpPr>
              <a:stCxn id="32" idx="0"/>
              <a:endCxn id="33" idx="0"/>
            </p:cNvCxnSpPr>
            <p:nvPr/>
          </p:nvCxnSpPr>
          <p:spPr>
            <a:xfrm rot="5400000" flipH="1" flipV="1">
              <a:off x="6571470" y="3429794"/>
              <a:ext cx="1588" cy="2428892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5400000" flipH="1" flipV="1">
              <a:off x="6642908" y="3929860"/>
              <a:ext cx="1588" cy="2428892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32" idx="3"/>
              <a:endCxn id="33" idx="1"/>
            </p:cNvCxnSpPr>
            <p:nvPr/>
          </p:nvCxnSpPr>
          <p:spPr>
            <a:xfrm>
              <a:off x="5428462" y="4894273"/>
              <a:ext cx="2286016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Group 41"/>
          <p:cNvGrpSpPr/>
          <p:nvPr/>
        </p:nvGrpSpPr>
        <p:grpSpPr>
          <a:xfrm>
            <a:off x="5286380" y="2285992"/>
            <a:ext cx="2571768" cy="502448"/>
            <a:chOff x="5286380" y="2856702"/>
            <a:chExt cx="2571768" cy="502448"/>
          </a:xfrm>
        </p:grpSpPr>
        <p:sp>
          <p:nvSpPr>
            <p:cNvPr id="19" name="Rectangle 18"/>
            <p:cNvSpPr/>
            <p:nvPr/>
          </p:nvSpPr>
          <p:spPr>
            <a:xfrm>
              <a:off x="5286380" y="2857496"/>
              <a:ext cx="142876" cy="5000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7715272" y="2857496"/>
              <a:ext cx="142876" cy="5000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22" name="Straight Connector 21"/>
            <p:cNvCxnSpPr>
              <a:stCxn id="19" idx="0"/>
              <a:endCxn id="20" idx="0"/>
            </p:cNvCxnSpPr>
            <p:nvPr/>
          </p:nvCxnSpPr>
          <p:spPr>
            <a:xfrm rot="5400000" flipH="1" flipV="1">
              <a:off x="6572264" y="1643050"/>
              <a:ext cx="1588" cy="2428892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 flipH="1" flipV="1">
              <a:off x="6642908" y="2143910"/>
              <a:ext cx="1588" cy="2428892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 rot="5400000">
              <a:off x="5549510" y="3120626"/>
              <a:ext cx="116681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25" name="Rectangle 24"/>
            <p:cNvSpPr/>
            <p:nvPr/>
          </p:nvSpPr>
          <p:spPr>
            <a:xfrm rot="5400000">
              <a:off x="7478336" y="3120626"/>
              <a:ext cx="116681" cy="35719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26" name="Straight Connector 25"/>
            <p:cNvCxnSpPr>
              <a:endCxn id="25" idx="2"/>
            </p:cNvCxnSpPr>
            <p:nvPr/>
          </p:nvCxnSpPr>
          <p:spPr>
            <a:xfrm>
              <a:off x="5786446" y="3287712"/>
              <a:ext cx="1571636" cy="1151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5786446" y="3229200"/>
              <a:ext cx="1571636" cy="1588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" name="Group 49"/>
          <p:cNvGrpSpPr/>
          <p:nvPr/>
        </p:nvGrpSpPr>
        <p:grpSpPr>
          <a:xfrm>
            <a:off x="785786" y="4857760"/>
            <a:ext cx="2572562" cy="501654"/>
            <a:chOff x="785786" y="4857760"/>
            <a:chExt cx="2572562" cy="501654"/>
          </a:xfrm>
        </p:grpSpPr>
        <p:sp>
          <p:nvSpPr>
            <p:cNvPr id="45" name="Rectangle 44"/>
            <p:cNvSpPr/>
            <p:nvPr/>
          </p:nvSpPr>
          <p:spPr>
            <a:xfrm>
              <a:off x="785786" y="4858554"/>
              <a:ext cx="142876" cy="5000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214678" y="4858554"/>
              <a:ext cx="142876" cy="500066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/>
            </a:p>
          </p:txBody>
        </p:sp>
        <p:cxnSp>
          <p:nvCxnSpPr>
            <p:cNvPr id="47" name="Straight Connector 46"/>
            <p:cNvCxnSpPr>
              <a:stCxn id="45" idx="0"/>
              <a:endCxn id="46" idx="0"/>
            </p:cNvCxnSpPr>
            <p:nvPr/>
          </p:nvCxnSpPr>
          <p:spPr>
            <a:xfrm rot="5400000" flipH="1" flipV="1">
              <a:off x="2071670" y="3644108"/>
              <a:ext cx="1588" cy="2428892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5400000" flipH="1" flipV="1">
              <a:off x="2143108" y="4144174"/>
              <a:ext cx="1588" cy="2428892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>
              <a:stCxn id="45" idx="3"/>
              <a:endCxn id="46" idx="1"/>
            </p:cNvCxnSpPr>
            <p:nvPr/>
          </p:nvCxnSpPr>
          <p:spPr>
            <a:xfrm>
              <a:off x="928662" y="5108587"/>
              <a:ext cx="2286016" cy="1588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2" grpId="0"/>
      <p:bldP spid="5" grpId="0"/>
      <p:bldP spid="13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30" name="Picture 6" descr="D:\xPrivate\- UPGRI\Materi Kuliah\Gambar Teknik\Simbol Notasi\arch-tag-col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214818"/>
            <a:ext cx="3024202" cy="2192546"/>
          </a:xfrm>
          <a:prstGeom prst="rect">
            <a:avLst/>
          </a:prstGeom>
          <a:noFill/>
        </p:spPr>
      </p:pic>
      <p:pic>
        <p:nvPicPr>
          <p:cNvPr id="52228" name="Picture 4" descr="D:\xPrivate\- UPGRI\Materi Kuliah\Gambar Teknik\Simbol Notasi\arch-tag-room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71942"/>
            <a:ext cx="3516942" cy="1524008"/>
          </a:xfrm>
          <a:prstGeom prst="rect">
            <a:avLst/>
          </a:prstGeom>
          <a:noFill/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643174" y="500042"/>
            <a:ext cx="310995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dirty="0" smtClean="0">
                <a:solidFill>
                  <a:srgbClr val="336699"/>
                </a:solidFill>
                <a:latin typeface="Humnst777 BlkCn BT" pitchFamily="34" charset="0"/>
              </a:rPr>
              <a:t>CONTOH NOTASI</a:t>
            </a:r>
            <a:endParaRPr lang="fr-FR" sz="1600" dirty="0">
              <a:solidFill>
                <a:srgbClr val="336699"/>
              </a:solidFill>
              <a:latin typeface="Humnst777 BlkCn BT" pitchFamily="34" charset="0"/>
            </a:endParaRP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000496" y="3857628"/>
            <a:ext cx="492922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baris &amp; kolom grid as gambar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571472" y="1428736"/>
            <a:ext cx="39290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awan revisi (</a:t>
            </a:r>
            <a:r>
              <a:rPr lang="id-ID" b="1" i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revision cloud</a:t>
            </a:r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)</a:t>
            </a: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5286380" y="1500174"/>
            <a:ext cx="264320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keterangan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85786" y="3857628"/>
            <a:ext cx="22860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notasi ruangan</a:t>
            </a:r>
          </a:p>
        </p:txBody>
      </p:sp>
      <p:pic>
        <p:nvPicPr>
          <p:cNvPr id="52226" name="Picture 2" descr="D:\xPrivate\- UPGRI\Materi Kuliah\Gambar Teknik\Simbol Notasi\arch-rev-cloud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857364"/>
            <a:ext cx="2214578" cy="1771662"/>
          </a:xfrm>
          <a:prstGeom prst="rect">
            <a:avLst/>
          </a:prstGeom>
          <a:noFill/>
        </p:spPr>
      </p:pic>
      <p:pic>
        <p:nvPicPr>
          <p:cNvPr id="52227" name="Picture 3" descr="D:\xPrivate\- UPGRI\Materi Kuliah\Gambar Teknik\Simbol Notasi\arch-detail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29190" y="1928802"/>
            <a:ext cx="3369695" cy="13049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2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1" grpId="0"/>
      <p:bldP spid="6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252909" y="285728"/>
            <a:ext cx="63194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dirty="0" smtClean="0">
                <a:solidFill>
                  <a:srgbClr val="336699"/>
                </a:solidFill>
                <a:latin typeface="Humnst777 BlkCn BT" pitchFamily="34" charset="0"/>
              </a:rPr>
              <a:t>CONTOH PENERAPAN SIMBOL &amp; NOTASI</a:t>
            </a:r>
            <a:endParaRPr lang="fr-FR" sz="1400" dirty="0">
              <a:solidFill>
                <a:srgbClr val="336699"/>
              </a:solidFill>
              <a:latin typeface="Humnst777 BlkCn BT" pitchFamily="34" charset="0"/>
            </a:endParaRPr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714355"/>
            <a:ext cx="5000660" cy="614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4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181471" y="214290"/>
            <a:ext cx="63194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2800" dirty="0" smtClean="0">
                <a:solidFill>
                  <a:srgbClr val="336699"/>
                </a:solidFill>
                <a:latin typeface="Humnst777 BlkCn BT" pitchFamily="34" charset="0"/>
              </a:rPr>
              <a:t>CONTOH PENERAPAN SIMBOL &amp; NOTASI</a:t>
            </a:r>
            <a:endParaRPr lang="fr-FR" sz="1400" dirty="0">
              <a:solidFill>
                <a:srgbClr val="336699"/>
              </a:solidFill>
              <a:latin typeface="Humnst777 BlkCn BT" pitchFamily="34" charset="0"/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/>
          <a:srcRect t="4306"/>
          <a:stretch>
            <a:fillRect/>
          </a:stretch>
        </p:blipFill>
        <p:spPr bwMode="auto">
          <a:xfrm>
            <a:off x="1424235" y="642919"/>
            <a:ext cx="6410580" cy="621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928794" y="285728"/>
            <a:ext cx="458971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id-ID" sz="2800" dirty="0" smtClean="0">
                <a:solidFill>
                  <a:srgbClr val="C00000"/>
                </a:solidFill>
                <a:latin typeface="Humnst777 BlkCn BT" pitchFamily="34" charset="0"/>
              </a:rPr>
              <a:t>LATIHAN </a:t>
            </a:r>
          </a:p>
          <a:p>
            <a:pPr algn="ctr"/>
            <a:r>
              <a:rPr lang="id-ID" sz="2400" dirty="0" smtClean="0">
                <a:solidFill>
                  <a:srgbClr val="C00000"/>
                </a:solidFill>
                <a:latin typeface="Humnst777 BlkCn BT" pitchFamily="34" charset="0"/>
              </a:rPr>
              <a:t>SIMBOL, NOTASI, KOP &amp; DIMENSI</a:t>
            </a:r>
            <a:endParaRPr lang="fr-FR" sz="1400" dirty="0">
              <a:solidFill>
                <a:srgbClr val="C00000"/>
              </a:solidFill>
              <a:latin typeface="Humnst777 BlkCn BT" pitchFamily="34" charset="0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71472" y="1500174"/>
            <a:ext cx="778674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1. Buatlah simbol berikut pada kertas A4:</a:t>
            </a:r>
          </a:p>
          <a:p>
            <a:pPr>
              <a:buFontTx/>
              <a:buChar char="-"/>
            </a:pP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 Pasangan batubata			- beton bertulang</a:t>
            </a:r>
          </a:p>
          <a:p>
            <a:pPr>
              <a:buFontTx/>
              <a:buChar char="-"/>
            </a:pP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 pasangan batubata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trasraam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	- tanah urug</a:t>
            </a:r>
          </a:p>
          <a:p>
            <a:pPr>
              <a:buFontTx/>
              <a:buChar char="-"/>
            </a:pP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 pasangan batu belah			- pasir urug</a:t>
            </a:r>
          </a:p>
          <a:p>
            <a:pPr>
              <a:buFontTx/>
              <a:buChar char="-"/>
            </a:pP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 beton					- kayu</a:t>
            </a:r>
          </a:p>
          <a:p>
            <a:pPr>
              <a:buFontTx/>
              <a:buChar char="-"/>
            </a:pPr>
            <a:endParaRPr lang="id-ID" sz="2400" b="1" dirty="0" smtClean="0">
              <a:solidFill>
                <a:srgbClr val="7030A0"/>
              </a:solidFill>
              <a:latin typeface="Tekton Pro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571472" y="3571876"/>
            <a:ext cx="778674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3538" indent="-363538"/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2. Buatlah notasi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&amp; dimensi berikut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pada kertas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A4 (skala 1:25):</a:t>
            </a:r>
            <a:endParaRPr lang="id-ID" sz="2400" b="1" dirty="0" smtClean="0">
              <a:solidFill>
                <a:srgbClr val="7030A0"/>
              </a:solidFill>
              <a:latin typeface="Tekton Pro" pitchFamily="34" charset="0"/>
            </a:endParaRPr>
          </a:p>
          <a:p>
            <a:pPr>
              <a:buFontTx/>
              <a:buChar char="-"/>
            </a:pP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 notasi arah utara	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	-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notasi jendela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hidup (l=60cm)</a:t>
            </a:r>
            <a:endParaRPr lang="id-ID" sz="2400" b="1" dirty="0" smtClean="0">
              <a:solidFill>
                <a:srgbClr val="7030A0"/>
              </a:solidFill>
              <a:latin typeface="Tekton Pro" pitchFamily="34" charset="0"/>
            </a:endParaRPr>
          </a:p>
          <a:p>
            <a:pPr>
              <a:buFontTx/>
              <a:buChar char="-"/>
            </a:pP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 notasi potongan	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	-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notasi jendela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mati (l=60cm)</a:t>
            </a:r>
            <a:endParaRPr lang="id-ID" sz="2400" b="1" dirty="0" smtClean="0">
              <a:solidFill>
                <a:srgbClr val="7030A0"/>
              </a:solidFill>
              <a:latin typeface="Tekton Pro" pitchFamily="34" charset="0"/>
            </a:endParaRPr>
          </a:p>
          <a:p>
            <a:pPr>
              <a:buFontTx/>
              <a:buChar char="-"/>
            </a:pP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 notasi pintu (l=90cm)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	- notasi </a:t>
            </a:r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bouvenlicht (l=50cm)</a:t>
            </a:r>
            <a:endParaRPr lang="id-ID" sz="2400" b="1" dirty="0" smtClean="0">
              <a:solidFill>
                <a:srgbClr val="7030A0"/>
              </a:solidFill>
              <a:latin typeface="Tekton Pro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71472" y="5610541"/>
            <a:ext cx="778674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400" b="1" dirty="0" smtClean="0">
                <a:solidFill>
                  <a:srgbClr val="7030A0"/>
                </a:solidFill>
                <a:latin typeface="Tekton Pro" pitchFamily="34" charset="0"/>
              </a:rPr>
              <a:t>3. Beri garis tepi &amp; kop gambar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85918" y="2714620"/>
            <a:ext cx="61436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4000" dirty="0" smtClean="0">
                <a:solidFill>
                  <a:srgbClr val="7030A0"/>
                </a:solidFill>
                <a:latin typeface="Trajan Pro" pitchFamily="18" charset="0"/>
              </a:rPr>
              <a:t>Terima Kasih.....</a:t>
            </a:r>
            <a:endParaRPr lang="id-ID" sz="4000" dirty="0">
              <a:solidFill>
                <a:srgbClr val="7030A0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642918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b="12999"/>
          <a:stretch>
            <a:fillRect/>
          </a:stretch>
        </p:blipFill>
        <p:spPr bwMode="auto">
          <a:xfrm>
            <a:off x="2071670" y="1357298"/>
            <a:ext cx="476250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2597</TotalTime>
  <Words>416</Words>
  <Application>Microsoft PowerPoint</Application>
  <PresentationFormat>On-screen Show (4:3)</PresentationFormat>
  <Paragraphs>70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Modèle par défaut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User</cp:lastModifiedBy>
  <cp:revision>185</cp:revision>
  <dcterms:created xsi:type="dcterms:W3CDTF">2009-03-23T15:23:24Z</dcterms:created>
  <dcterms:modified xsi:type="dcterms:W3CDTF">2016-10-25T23:08:56Z</dcterms:modified>
</cp:coreProperties>
</file>