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sldIdLst>
    <p:sldId id="272" r:id="rId2"/>
    <p:sldId id="297" r:id="rId3"/>
    <p:sldId id="298" r:id="rId4"/>
    <p:sldId id="299" r:id="rId5"/>
    <p:sldId id="300" r:id="rId6"/>
    <p:sldId id="301" r:id="rId7"/>
    <p:sldId id="302" r:id="rId8"/>
    <p:sldId id="303" r:id="rId9"/>
    <p:sldId id="304" r:id="rId10"/>
    <p:sldId id="305" r:id="rId11"/>
    <p:sldId id="306" r:id="rId12"/>
    <p:sldId id="307" r:id="rId13"/>
    <p:sldId id="308" r:id="rId14"/>
    <p:sldId id="309" r:id="rId15"/>
    <p:sldId id="310" r:id="rId16"/>
    <p:sldId id="311" r:id="rId17"/>
    <p:sldId id="312" r:id="rId18"/>
    <p:sldId id="313" r:id="rId19"/>
  </p:sldIdLst>
  <p:sldSz cx="9144000" cy="6858000" type="screen4x3"/>
  <p:notesSz cx="6858000" cy="9144000"/>
  <p:defaultTextStyle>
    <a:defPPr>
      <a:defRPr lang="zh-CN"/>
    </a:defPPr>
    <a:lvl1pPr algn="l" rtl="0" fontAlgn="base">
      <a:spcBef>
        <a:spcPct val="0"/>
      </a:spcBef>
      <a:spcAft>
        <a:spcPct val="0"/>
      </a:spcAft>
      <a:defRPr i="1" kern="1200">
        <a:solidFill>
          <a:schemeClr val="tx1"/>
        </a:solidFill>
        <a:latin typeface="Arial" charset="0"/>
        <a:ea typeface="华文细黑" pitchFamily="2" charset="-122"/>
        <a:cs typeface="+mn-cs"/>
      </a:defRPr>
    </a:lvl1pPr>
    <a:lvl2pPr marL="457200" algn="l" rtl="0" fontAlgn="base">
      <a:spcBef>
        <a:spcPct val="0"/>
      </a:spcBef>
      <a:spcAft>
        <a:spcPct val="0"/>
      </a:spcAft>
      <a:defRPr i="1" kern="1200">
        <a:solidFill>
          <a:schemeClr val="tx1"/>
        </a:solidFill>
        <a:latin typeface="Arial" charset="0"/>
        <a:ea typeface="华文细黑" pitchFamily="2" charset="-122"/>
        <a:cs typeface="+mn-cs"/>
      </a:defRPr>
    </a:lvl2pPr>
    <a:lvl3pPr marL="914400" algn="l" rtl="0" fontAlgn="base">
      <a:spcBef>
        <a:spcPct val="0"/>
      </a:spcBef>
      <a:spcAft>
        <a:spcPct val="0"/>
      </a:spcAft>
      <a:defRPr i="1" kern="1200">
        <a:solidFill>
          <a:schemeClr val="tx1"/>
        </a:solidFill>
        <a:latin typeface="Arial" charset="0"/>
        <a:ea typeface="华文细黑" pitchFamily="2" charset="-122"/>
        <a:cs typeface="+mn-cs"/>
      </a:defRPr>
    </a:lvl3pPr>
    <a:lvl4pPr marL="1371600" algn="l" rtl="0" fontAlgn="base">
      <a:spcBef>
        <a:spcPct val="0"/>
      </a:spcBef>
      <a:spcAft>
        <a:spcPct val="0"/>
      </a:spcAft>
      <a:defRPr i="1" kern="1200">
        <a:solidFill>
          <a:schemeClr val="tx1"/>
        </a:solidFill>
        <a:latin typeface="Arial" charset="0"/>
        <a:ea typeface="华文细黑" pitchFamily="2" charset="-122"/>
        <a:cs typeface="+mn-cs"/>
      </a:defRPr>
    </a:lvl4pPr>
    <a:lvl5pPr marL="1828800" algn="l" rtl="0" fontAlgn="base">
      <a:spcBef>
        <a:spcPct val="0"/>
      </a:spcBef>
      <a:spcAft>
        <a:spcPct val="0"/>
      </a:spcAft>
      <a:defRPr i="1" kern="1200">
        <a:solidFill>
          <a:schemeClr val="tx1"/>
        </a:solidFill>
        <a:latin typeface="Arial" charset="0"/>
        <a:ea typeface="华文细黑" pitchFamily="2" charset="-122"/>
        <a:cs typeface="+mn-cs"/>
      </a:defRPr>
    </a:lvl5pPr>
    <a:lvl6pPr marL="2286000" algn="l" defTabSz="914400" rtl="0" eaLnBrk="1" latinLnBrk="0" hangingPunct="1">
      <a:defRPr i="1" kern="1200">
        <a:solidFill>
          <a:schemeClr val="tx1"/>
        </a:solidFill>
        <a:latin typeface="Arial" charset="0"/>
        <a:ea typeface="华文细黑" pitchFamily="2" charset="-122"/>
        <a:cs typeface="+mn-cs"/>
      </a:defRPr>
    </a:lvl6pPr>
    <a:lvl7pPr marL="2743200" algn="l" defTabSz="914400" rtl="0" eaLnBrk="1" latinLnBrk="0" hangingPunct="1">
      <a:defRPr i="1" kern="1200">
        <a:solidFill>
          <a:schemeClr val="tx1"/>
        </a:solidFill>
        <a:latin typeface="Arial" charset="0"/>
        <a:ea typeface="华文细黑" pitchFamily="2" charset="-122"/>
        <a:cs typeface="+mn-cs"/>
      </a:defRPr>
    </a:lvl7pPr>
    <a:lvl8pPr marL="3200400" algn="l" defTabSz="914400" rtl="0" eaLnBrk="1" latinLnBrk="0" hangingPunct="1">
      <a:defRPr i="1" kern="1200">
        <a:solidFill>
          <a:schemeClr val="tx1"/>
        </a:solidFill>
        <a:latin typeface="Arial" charset="0"/>
        <a:ea typeface="华文细黑" pitchFamily="2" charset="-122"/>
        <a:cs typeface="+mn-cs"/>
      </a:defRPr>
    </a:lvl8pPr>
    <a:lvl9pPr marL="3657600" algn="l" defTabSz="914400" rtl="0" eaLnBrk="1" latinLnBrk="0" hangingPunct="1">
      <a:defRPr i="1" kern="1200">
        <a:solidFill>
          <a:schemeClr val="tx1"/>
        </a:solidFill>
        <a:latin typeface="Arial" charset="0"/>
        <a:ea typeface="华文细黑"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3300"/>
    <a:srgbClr val="169E26"/>
    <a:srgbClr val="660033"/>
    <a:srgbClr val="663300"/>
    <a:srgbClr val="996600"/>
    <a:srgbClr val="FF99CC"/>
    <a:srgbClr val="FF0066"/>
    <a:srgbClr val="FF6699"/>
    <a:srgbClr val="FFCC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937" autoAdjust="0"/>
    <p:restoredTop sz="94548" autoAdjust="0"/>
  </p:normalViewPr>
  <p:slideViewPr>
    <p:cSldViewPr snapToGrid="0">
      <p:cViewPr varScale="1">
        <p:scale>
          <a:sx n="69" d="100"/>
          <a:sy n="69" d="100"/>
        </p:scale>
        <p:origin x="-1230"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45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i="0"/>
            </a:lvl1pPr>
          </a:lstStyle>
          <a:p>
            <a:endParaRPr lang="en-US" altLang="zh-CN"/>
          </a:p>
        </p:txBody>
      </p:sp>
      <p:sp>
        <p:nvSpPr>
          <p:cNvPr id="1945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i="0"/>
            </a:lvl1pPr>
          </a:lstStyle>
          <a:p>
            <a:endParaRPr lang="en-US" altLang="zh-CN"/>
          </a:p>
        </p:txBody>
      </p:sp>
      <p:sp>
        <p:nvSpPr>
          <p:cNvPr id="6148"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6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946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i="0"/>
            </a:lvl1pPr>
          </a:lstStyle>
          <a:p>
            <a:endParaRPr lang="en-US" altLang="zh-CN"/>
          </a:p>
        </p:txBody>
      </p:sp>
      <p:sp>
        <p:nvSpPr>
          <p:cNvPr id="1946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i="0"/>
            </a:lvl1pPr>
          </a:lstStyle>
          <a:p>
            <a:fld id="{5B620AD2-A3ED-4E19-9DB7-D2AD4626C275}" type="slidenum">
              <a:rPr lang="en-US" altLang="zh-CN"/>
              <a:pPr/>
              <a:t>‹#›</a:t>
            </a:fld>
            <a:endParaRPr lang="en-US" altLang="zh-CN"/>
          </a:p>
        </p:txBody>
      </p:sp>
    </p:spTree>
    <p:extLst>
      <p:ext uri="{BB962C8B-B14F-4D97-AF65-F5344CB8AC3E}">
        <p14:creationId xmlns:p14="http://schemas.microsoft.com/office/powerpoint/2010/main" val="60857944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华文细黑" pitchFamily="2" charset="-122"/>
        <a:cs typeface="+mn-cs"/>
      </a:defRPr>
    </a:lvl1pPr>
    <a:lvl2pPr marL="457200" algn="l" rtl="0" eaLnBrk="0" fontAlgn="base" hangingPunct="0">
      <a:spcBef>
        <a:spcPct val="30000"/>
      </a:spcBef>
      <a:spcAft>
        <a:spcPct val="0"/>
      </a:spcAft>
      <a:defRPr sz="1200" kern="1200">
        <a:solidFill>
          <a:schemeClr val="tx1"/>
        </a:solidFill>
        <a:latin typeface="Arial" charset="0"/>
        <a:ea typeface="华文细黑" pitchFamily="2" charset="-122"/>
        <a:cs typeface="+mn-cs"/>
      </a:defRPr>
    </a:lvl2pPr>
    <a:lvl3pPr marL="914400" algn="l" rtl="0" eaLnBrk="0" fontAlgn="base" hangingPunct="0">
      <a:spcBef>
        <a:spcPct val="30000"/>
      </a:spcBef>
      <a:spcAft>
        <a:spcPct val="0"/>
      </a:spcAft>
      <a:defRPr sz="1200" kern="1200">
        <a:solidFill>
          <a:schemeClr val="tx1"/>
        </a:solidFill>
        <a:latin typeface="Arial" charset="0"/>
        <a:ea typeface="华文细黑" pitchFamily="2" charset="-122"/>
        <a:cs typeface="+mn-cs"/>
      </a:defRPr>
    </a:lvl3pPr>
    <a:lvl4pPr marL="1371600" algn="l" rtl="0" eaLnBrk="0" fontAlgn="base" hangingPunct="0">
      <a:spcBef>
        <a:spcPct val="30000"/>
      </a:spcBef>
      <a:spcAft>
        <a:spcPct val="0"/>
      </a:spcAft>
      <a:defRPr sz="1200" kern="1200">
        <a:solidFill>
          <a:schemeClr val="tx1"/>
        </a:solidFill>
        <a:latin typeface="Arial" charset="0"/>
        <a:ea typeface="华文细黑" pitchFamily="2" charset="-122"/>
        <a:cs typeface="+mn-cs"/>
      </a:defRPr>
    </a:lvl4pPr>
    <a:lvl5pPr marL="1828800" algn="l" rtl="0" eaLnBrk="0" fontAlgn="base" hangingPunct="0">
      <a:spcBef>
        <a:spcPct val="30000"/>
      </a:spcBef>
      <a:spcAft>
        <a:spcPct val="0"/>
      </a:spcAft>
      <a:defRPr sz="1200" kern="1200">
        <a:solidFill>
          <a:schemeClr val="tx1"/>
        </a:solidFill>
        <a:latin typeface="Arial" charset="0"/>
        <a:ea typeface="华文细黑"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4" name="Picture 2" descr="1dcac234d7332c6d241f1456.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69215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2"/>
          <p:cNvSpPr>
            <a:spLocks noGrp="1" noChangeArrowheads="1"/>
          </p:cNvSpPr>
          <p:nvPr>
            <p:ph type="ctrTitle"/>
          </p:nvPr>
        </p:nvSpPr>
        <p:spPr>
          <a:xfrm>
            <a:off x="2701925" y="2130425"/>
            <a:ext cx="4800600" cy="1470025"/>
          </a:xfrm>
          <a:prstGeom prst="rect">
            <a:avLst/>
          </a:prstGeom>
        </p:spPr>
        <p:txBody>
          <a:bodyPr/>
          <a:lstStyle>
            <a:lvl1pPr algn="l">
              <a:buClr>
                <a:srgbClr val="FFFFFF"/>
              </a:buClr>
              <a:defRPr sz="3600"/>
            </a:lvl1pPr>
          </a:lstStyle>
          <a:p>
            <a:r>
              <a:rPr lang="en-US" smtClean="0"/>
              <a:t>Click to edit Master title style</a:t>
            </a:r>
            <a:endParaRPr lang="en-US" dirty="0"/>
          </a:p>
        </p:txBody>
      </p:sp>
      <p:sp>
        <p:nvSpPr>
          <p:cNvPr id="8" name="Rectangle 3"/>
          <p:cNvSpPr>
            <a:spLocks noGrp="1" noChangeArrowheads="1"/>
          </p:cNvSpPr>
          <p:nvPr>
            <p:ph type="subTitle" idx="1"/>
          </p:nvPr>
        </p:nvSpPr>
        <p:spPr>
          <a:xfrm>
            <a:off x="2701925" y="3886200"/>
            <a:ext cx="4114800" cy="1752600"/>
          </a:xfrm>
          <a:prstGeom prst="rect">
            <a:avLst/>
          </a:prstGeom>
        </p:spPr>
        <p:txBody>
          <a:bodyPr/>
          <a:lstStyle>
            <a:lvl1pPr marL="0" indent="0">
              <a:buClr>
                <a:srgbClr val="FFFFFF"/>
              </a:buClr>
              <a:buFontTx/>
              <a:buNone/>
              <a:defRPr sz="3500" baseline="0"/>
            </a:lvl1pPr>
          </a:lstStyle>
          <a:p>
            <a:r>
              <a:rPr lang="en-US" smtClean="0"/>
              <a:t>Click to edit Master subtitle style</a:t>
            </a:r>
            <a:endParaRPr lang="en-US" dirty="0"/>
          </a:p>
        </p:txBody>
      </p:sp>
    </p:spTree>
    <p:extLst>
      <p:ext uri="{BB962C8B-B14F-4D97-AF65-F5344CB8AC3E}">
        <p14:creationId xmlns:p14="http://schemas.microsoft.com/office/powerpoint/2010/main" val="2310506460"/>
      </p:ext>
    </p:extLst>
  </p:cSld>
  <p:clrMapOvr>
    <a:masterClrMapping/>
  </p:clrMapOvr>
  <p:hf hdr="0" ftr="0"/>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5" name="Title 1"/>
          <p:cNvSpPr>
            <a:spLocks noGrp="1"/>
          </p:cNvSpPr>
          <p:nvPr>
            <p:ph type="title"/>
          </p:nvPr>
        </p:nvSpPr>
        <p:spPr>
          <a:xfrm>
            <a:off x="2703513" y="274638"/>
            <a:ext cx="6316662" cy="1143000"/>
          </a:xfrm>
          <a:prstGeom prst="rect">
            <a:avLst/>
          </a:prstGeom>
        </p:spPr>
        <p:txBody>
          <a:bodyPr/>
          <a:lstStyle/>
          <a:p>
            <a:r>
              <a:rPr lang="en-US" smtClean="0"/>
              <a:t>Click to edit Master title style</a:t>
            </a:r>
            <a:endParaRPr lang="en-US"/>
          </a:p>
        </p:txBody>
      </p:sp>
      <p:sp>
        <p:nvSpPr>
          <p:cNvPr id="6" name="Content Placeholder 2"/>
          <p:cNvSpPr>
            <a:spLocks noGrp="1"/>
          </p:cNvSpPr>
          <p:nvPr>
            <p:ph idx="1"/>
          </p:nvPr>
        </p:nvSpPr>
        <p:spPr>
          <a:xfrm>
            <a:off x="2693988" y="1600200"/>
            <a:ext cx="6326187"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15357751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两栏内容">
    <p:spTree>
      <p:nvGrpSpPr>
        <p:cNvPr id="1" name=""/>
        <p:cNvGrpSpPr/>
        <p:nvPr/>
      </p:nvGrpSpPr>
      <p:grpSpPr>
        <a:xfrm>
          <a:off x="0" y="0"/>
          <a:ext cx="0" cy="0"/>
          <a:chOff x="0" y="0"/>
          <a:chExt cx="0" cy="0"/>
        </a:xfrm>
      </p:grpSpPr>
      <p:sp>
        <p:nvSpPr>
          <p:cNvPr id="3" name="内容占位符 2"/>
          <p:cNvSpPr>
            <a:spLocks noGrp="1"/>
          </p:cNvSpPr>
          <p:nvPr>
            <p:ph sz="half" idx="1"/>
          </p:nvPr>
        </p:nvSpPr>
        <p:spPr>
          <a:xfrm>
            <a:off x="539750" y="1341438"/>
            <a:ext cx="3956050" cy="4784725"/>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zh-CN" altLang="en-US"/>
          </a:p>
        </p:txBody>
      </p:sp>
      <p:sp>
        <p:nvSpPr>
          <p:cNvPr id="4" name="内容占位符 3"/>
          <p:cNvSpPr>
            <a:spLocks noGrp="1"/>
          </p:cNvSpPr>
          <p:nvPr>
            <p:ph sz="half" idx="2"/>
          </p:nvPr>
        </p:nvSpPr>
        <p:spPr>
          <a:xfrm>
            <a:off x="4648200" y="1341438"/>
            <a:ext cx="3956050" cy="4784725"/>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zh-CN" altLang="en-US"/>
          </a:p>
        </p:txBody>
      </p:sp>
    </p:spTree>
    <p:extLst>
      <p:ext uri="{BB962C8B-B14F-4D97-AF65-F5344CB8AC3E}">
        <p14:creationId xmlns:p14="http://schemas.microsoft.com/office/powerpoint/2010/main" val="28425932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
        <p:nvSpPr>
          <p:cNvPr id="4" name="Title 1"/>
          <p:cNvSpPr>
            <a:spLocks noGrp="1"/>
          </p:cNvSpPr>
          <p:nvPr>
            <p:ph type="title"/>
          </p:nvPr>
        </p:nvSpPr>
        <p:spPr>
          <a:xfrm>
            <a:off x="2703513" y="274638"/>
            <a:ext cx="6316662" cy="1143000"/>
          </a:xfrm>
          <a:prstGeom prst="rect">
            <a:avLst/>
          </a:prstGeom>
        </p:spPr>
        <p:txBody>
          <a:bodyPr/>
          <a:lstStyle/>
          <a:p>
            <a:r>
              <a:rPr lang="en-US" smtClean="0"/>
              <a:t>Click to edit Master title style</a:t>
            </a:r>
            <a:endParaRPr lang="en-US"/>
          </a:p>
        </p:txBody>
      </p:sp>
    </p:spTree>
    <p:extLst>
      <p:ext uri="{BB962C8B-B14F-4D97-AF65-F5344CB8AC3E}">
        <p14:creationId xmlns:p14="http://schemas.microsoft.com/office/powerpoint/2010/main" val="2826455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altLang="zh-CN" smtClean="0"/>
              <a:t>Click to edit Master title style</a:t>
            </a:r>
            <a:endParaRPr lang="zh-CN" altLang="en-US"/>
          </a:p>
        </p:txBody>
      </p:sp>
      <p:sp>
        <p:nvSpPr>
          <p:cNvPr id="3" name="图片占位符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altLang="zh-CN" noProof="0" smtClean="0"/>
              <a:t>Click icon to add picture</a:t>
            </a:r>
            <a:endParaRPr lang="zh-CN" altLang="en-US" noProof="0"/>
          </a:p>
        </p:txBody>
      </p:sp>
      <p:sp>
        <p:nvSpPr>
          <p:cNvPr id="4" name="文本占位符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ltLang="zh-CN" smtClean="0"/>
              <a:t>Click to edit Master text styles</a:t>
            </a:r>
          </a:p>
        </p:txBody>
      </p:sp>
    </p:spTree>
    <p:extLst>
      <p:ext uri="{BB962C8B-B14F-4D97-AF65-F5344CB8AC3E}">
        <p14:creationId xmlns:p14="http://schemas.microsoft.com/office/powerpoint/2010/main" val="23394168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2843213" y="404813"/>
            <a:ext cx="5832475" cy="692150"/>
          </a:xfrm>
          <a:prstGeom prst="rect">
            <a:avLst/>
          </a:prstGeom>
        </p:spPr>
        <p:txBody>
          <a:bodyPr/>
          <a:lstStyle/>
          <a:p>
            <a:r>
              <a:rPr lang="en-US" altLang="zh-CN" smtClean="0"/>
              <a:t>Click to edit Master title style</a:t>
            </a:r>
            <a:endParaRPr lang="zh-CN" altLang="en-US"/>
          </a:p>
        </p:txBody>
      </p:sp>
      <p:sp>
        <p:nvSpPr>
          <p:cNvPr id="3" name="竖排文字占位符 2"/>
          <p:cNvSpPr>
            <a:spLocks noGrp="1"/>
          </p:cNvSpPr>
          <p:nvPr>
            <p:ph type="body" orient="vert" idx="1"/>
          </p:nvPr>
        </p:nvSpPr>
        <p:spPr>
          <a:xfrm>
            <a:off x="468313" y="1298575"/>
            <a:ext cx="8207375" cy="4827588"/>
          </a:xfrm>
          <a:prstGeom prst="rect">
            <a:avLst/>
          </a:prstGeom>
        </p:spPr>
        <p:txBody>
          <a:bodyPr vert="eaVert"/>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zh-CN" altLang="en-US"/>
          </a:p>
        </p:txBody>
      </p:sp>
    </p:spTree>
    <p:extLst>
      <p:ext uri="{BB962C8B-B14F-4D97-AF65-F5344CB8AC3E}">
        <p14:creationId xmlns:p14="http://schemas.microsoft.com/office/powerpoint/2010/main" val="32102742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40513" y="260350"/>
            <a:ext cx="2057400" cy="5865813"/>
          </a:xfrm>
          <a:prstGeom prst="rect">
            <a:avLst/>
          </a:prstGeom>
        </p:spPr>
        <p:txBody>
          <a:bodyPr vert="eaVert"/>
          <a:lstStyle/>
          <a:p>
            <a:r>
              <a:rPr lang="en-US" altLang="zh-CN" smtClean="0"/>
              <a:t>Click to edit Master title style</a:t>
            </a:r>
            <a:endParaRPr lang="zh-CN" altLang="en-US"/>
          </a:p>
        </p:txBody>
      </p:sp>
      <p:sp>
        <p:nvSpPr>
          <p:cNvPr id="3" name="竖排文字占位符 2"/>
          <p:cNvSpPr>
            <a:spLocks noGrp="1"/>
          </p:cNvSpPr>
          <p:nvPr>
            <p:ph type="body" orient="vert" idx="1"/>
          </p:nvPr>
        </p:nvSpPr>
        <p:spPr>
          <a:xfrm>
            <a:off x="468313" y="260350"/>
            <a:ext cx="6019800" cy="5865813"/>
          </a:xfrm>
          <a:prstGeom prst="rect">
            <a:avLst/>
          </a:prstGeom>
        </p:spPr>
        <p:txBody>
          <a:bodyPr vert="eaVert"/>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zh-CN" altLang="en-US"/>
          </a:p>
        </p:txBody>
      </p:sp>
    </p:spTree>
    <p:extLst>
      <p:ext uri="{BB962C8B-B14F-4D97-AF65-F5344CB8AC3E}">
        <p14:creationId xmlns:p14="http://schemas.microsoft.com/office/powerpoint/2010/main" val="2495717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13" descr="1dcac234d7332c6d241f19009456.jpg"/>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0" y="26988"/>
            <a:ext cx="2322513" cy="6831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810" r:id="rId1"/>
    <p:sldLayoutId id="2147483804" r:id="rId2"/>
    <p:sldLayoutId id="2147483805" r:id="rId3"/>
    <p:sldLayoutId id="2147483806" r:id="rId4"/>
    <p:sldLayoutId id="2147483807" r:id="rId5"/>
    <p:sldLayoutId id="2147483808" r:id="rId6"/>
    <p:sldLayoutId id="2147483809" r:id="rId7"/>
  </p:sldLayoutIdLst>
  <p:timing>
    <p:tnLst>
      <p:par>
        <p:cTn id="1" dur="indefinite" restart="never" nodeType="tmRoot"/>
      </p:par>
    </p:tnLst>
  </p:timing>
  <p:hf hdr="0" ftr="0"/>
  <p:txStyles>
    <p:titleStyle>
      <a:lvl1pPr algn="r" rtl="0" eaLnBrk="1" fontAlgn="base" hangingPunct="1">
        <a:spcBef>
          <a:spcPct val="0"/>
        </a:spcBef>
        <a:spcAft>
          <a:spcPct val="0"/>
        </a:spcAft>
        <a:defRPr sz="2400">
          <a:solidFill>
            <a:schemeClr val="tx1"/>
          </a:solidFill>
          <a:latin typeface="+mj-lt"/>
          <a:ea typeface="华文细黑" pitchFamily="2" charset="-122"/>
          <a:cs typeface="+mj-cs"/>
        </a:defRPr>
      </a:lvl1pPr>
      <a:lvl2pPr algn="r" rtl="0" eaLnBrk="1" fontAlgn="base" hangingPunct="1">
        <a:spcBef>
          <a:spcPct val="0"/>
        </a:spcBef>
        <a:spcAft>
          <a:spcPct val="0"/>
        </a:spcAft>
        <a:defRPr sz="2400">
          <a:solidFill>
            <a:schemeClr val="tx1"/>
          </a:solidFill>
          <a:latin typeface="Arial" charset="0"/>
          <a:ea typeface="华文细黑" pitchFamily="2" charset="-122"/>
        </a:defRPr>
      </a:lvl2pPr>
      <a:lvl3pPr algn="r" rtl="0" eaLnBrk="1" fontAlgn="base" hangingPunct="1">
        <a:spcBef>
          <a:spcPct val="0"/>
        </a:spcBef>
        <a:spcAft>
          <a:spcPct val="0"/>
        </a:spcAft>
        <a:defRPr sz="2400">
          <a:solidFill>
            <a:schemeClr val="tx1"/>
          </a:solidFill>
          <a:latin typeface="Arial" charset="0"/>
          <a:ea typeface="华文细黑" pitchFamily="2" charset="-122"/>
        </a:defRPr>
      </a:lvl3pPr>
      <a:lvl4pPr algn="r" rtl="0" eaLnBrk="1" fontAlgn="base" hangingPunct="1">
        <a:spcBef>
          <a:spcPct val="0"/>
        </a:spcBef>
        <a:spcAft>
          <a:spcPct val="0"/>
        </a:spcAft>
        <a:defRPr sz="2400">
          <a:solidFill>
            <a:schemeClr val="tx1"/>
          </a:solidFill>
          <a:latin typeface="Arial" charset="0"/>
          <a:ea typeface="华文细黑" pitchFamily="2" charset="-122"/>
        </a:defRPr>
      </a:lvl4pPr>
      <a:lvl5pPr algn="r" rtl="0" eaLnBrk="1" fontAlgn="base" hangingPunct="1">
        <a:spcBef>
          <a:spcPct val="0"/>
        </a:spcBef>
        <a:spcAft>
          <a:spcPct val="0"/>
        </a:spcAft>
        <a:defRPr sz="2400">
          <a:solidFill>
            <a:schemeClr val="tx1"/>
          </a:solidFill>
          <a:latin typeface="Arial" charset="0"/>
          <a:ea typeface="华文细黑" pitchFamily="2" charset="-122"/>
        </a:defRPr>
      </a:lvl5pPr>
      <a:lvl6pPr marL="457200" algn="l" rtl="0" eaLnBrk="1" fontAlgn="base" hangingPunct="1">
        <a:spcBef>
          <a:spcPct val="0"/>
        </a:spcBef>
        <a:spcAft>
          <a:spcPct val="0"/>
        </a:spcAft>
        <a:defRPr sz="2800">
          <a:solidFill>
            <a:schemeClr val="bg1"/>
          </a:solidFill>
          <a:latin typeface="Arial" charset="0"/>
          <a:ea typeface="黑体" pitchFamily="2" charset="-122"/>
        </a:defRPr>
      </a:lvl6pPr>
      <a:lvl7pPr marL="914400" algn="l" rtl="0" eaLnBrk="1" fontAlgn="base" hangingPunct="1">
        <a:spcBef>
          <a:spcPct val="0"/>
        </a:spcBef>
        <a:spcAft>
          <a:spcPct val="0"/>
        </a:spcAft>
        <a:defRPr sz="2800">
          <a:solidFill>
            <a:schemeClr val="bg1"/>
          </a:solidFill>
          <a:latin typeface="Arial" charset="0"/>
          <a:ea typeface="黑体" pitchFamily="2" charset="-122"/>
        </a:defRPr>
      </a:lvl7pPr>
      <a:lvl8pPr marL="1371600" algn="l" rtl="0" eaLnBrk="1" fontAlgn="base" hangingPunct="1">
        <a:spcBef>
          <a:spcPct val="0"/>
        </a:spcBef>
        <a:spcAft>
          <a:spcPct val="0"/>
        </a:spcAft>
        <a:defRPr sz="2800">
          <a:solidFill>
            <a:schemeClr val="bg1"/>
          </a:solidFill>
          <a:latin typeface="Arial" charset="0"/>
          <a:ea typeface="黑体" pitchFamily="2" charset="-122"/>
        </a:defRPr>
      </a:lvl8pPr>
      <a:lvl9pPr marL="1828800" algn="l" rtl="0" eaLnBrk="1" fontAlgn="base" hangingPunct="1">
        <a:spcBef>
          <a:spcPct val="0"/>
        </a:spcBef>
        <a:spcAft>
          <a:spcPct val="0"/>
        </a:spcAft>
        <a:defRPr sz="2800">
          <a:solidFill>
            <a:schemeClr val="bg1"/>
          </a:solidFill>
          <a:latin typeface="Arial" charset="0"/>
          <a:ea typeface="黑体" pitchFamily="2" charset="-122"/>
        </a:defRPr>
      </a:lvl9pPr>
    </p:titleStyle>
    <p:bodyStyle>
      <a:lvl1pPr marL="342900" indent="-342900" algn="l" rtl="0" eaLnBrk="1" fontAlgn="base" hangingPunct="1">
        <a:spcBef>
          <a:spcPct val="20000"/>
        </a:spcBef>
        <a:spcAft>
          <a:spcPct val="0"/>
        </a:spcAft>
        <a:buClr>
          <a:schemeClr val="accent1"/>
        </a:buClr>
        <a:buFont typeface="Wingdings" pitchFamily="2" charset="2"/>
        <a:buChar char="n"/>
        <a:defRPr sz="2000">
          <a:solidFill>
            <a:schemeClr val="tx1"/>
          </a:solidFill>
          <a:latin typeface="+mn-lt"/>
          <a:ea typeface="华文细黑" pitchFamily="2" charset="-122"/>
          <a:cs typeface="+mn-cs"/>
        </a:defRPr>
      </a:lvl1pPr>
      <a:lvl2pPr marL="742950" indent="-285750" algn="l" rtl="0" eaLnBrk="1" fontAlgn="base" hangingPunct="1">
        <a:spcBef>
          <a:spcPct val="20000"/>
        </a:spcBef>
        <a:spcAft>
          <a:spcPct val="0"/>
        </a:spcAft>
        <a:buClr>
          <a:schemeClr val="accent1"/>
        </a:buClr>
        <a:buFont typeface="Wingdings" pitchFamily="2" charset="2"/>
        <a:buChar char="n"/>
        <a:defRPr>
          <a:solidFill>
            <a:schemeClr val="tx1"/>
          </a:solidFill>
          <a:latin typeface="+mn-lt"/>
          <a:ea typeface="华文细黑" pitchFamily="2" charset="-122"/>
        </a:defRPr>
      </a:lvl2pPr>
      <a:lvl3pPr marL="1143000" indent="-228600" algn="l" rtl="0" eaLnBrk="1" fontAlgn="base" hangingPunct="1">
        <a:spcBef>
          <a:spcPct val="20000"/>
        </a:spcBef>
        <a:spcAft>
          <a:spcPct val="0"/>
        </a:spcAft>
        <a:buClr>
          <a:schemeClr val="accent2"/>
        </a:buClr>
        <a:buFont typeface="Wingdings" pitchFamily="2" charset="2"/>
        <a:buChar char="n"/>
        <a:defRPr sz="1600">
          <a:solidFill>
            <a:schemeClr val="tx1"/>
          </a:solidFill>
          <a:latin typeface="+mn-lt"/>
          <a:ea typeface="华文细黑" pitchFamily="2" charset="-122"/>
        </a:defRPr>
      </a:lvl3pPr>
      <a:lvl4pPr marL="1600200" indent="-228600" algn="l" rtl="0" eaLnBrk="1" fontAlgn="base" hangingPunct="1">
        <a:spcBef>
          <a:spcPct val="20000"/>
        </a:spcBef>
        <a:spcAft>
          <a:spcPct val="0"/>
        </a:spcAft>
        <a:buClr>
          <a:schemeClr val="hlink"/>
        </a:buClr>
        <a:buFont typeface="Wingdings" pitchFamily="2" charset="2"/>
        <a:buChar char="n"/>
        <a:defRPr sz="1400">
          <a:solidFill>
            <a:schemeClr val="tx1"/>
          </a:solidFill>
          <a:latin typeface="+mn-lt"/>
          <a:ea typeface="华文细黑" pitchFamily="2" charset="-122"/>
        </a:defRPr>
      </a:lvl4pPr>
      <a:lvl5pPr marL="2057400" indent="-228600" algn="l" rtl="0" eaLnBrk="1" fontAlgn="base" hangingPunct="1">
        <a:spcBef>
          <a:spcPct val="20000"/>
        </a:spcBef>
        <a:spcAft>
          <a:spcPct val="0"/>
        </a:spcAft>
        <a:buChar char="»"/>
        <a:defRPr>
          <a:solidFill>
            <a:schemeClr val="tx1"/>
          </a:solidFill>
          <a:latin typeface="+mn-lt"/>
          <a:ea typeface="华文细黑" pitchFamily="2" charset="-122"/>
        </a:defRPr>
      </a:lvl5pPr>
      <a:lvl6pPr marL="2514600" indent="-228600" algn="l" rtl="0" eaLnBrk="1" fontAlgn="base" hangingPunct="1">
        <a:spcBef>
          <a:spcPct val="20000"/>
        </a:spcBef>
        <a:spcAft>
          <a:spcPct val="0"/>
        </a:spcAft>
        <a:defRPr sz="2000">
          <a:solidFill>
            <a:schemeClr val="bg1"/>
          </a:solidFill>
          <a:latin typeface="+mn-lt"/>
          <a:ea typeface="+mn-ea"/>
        </a:defRPr>
      </a:lvl6pPr>
      <a:lvl7pPr marL="2971800" indent="-228600" algn="l" rtl="0" eaLnBrk="1" fontAlgn="base" hangingPunct="1">
        <a:spcBef>
          <a:spcPct val="20000"/>
        </a:spcBef>
        <a:spcAft>
          <a:spcPct val="0"/>
        </a:spcAft>
        <a:defRPr sz="2000">
          <a:solidFill>
            <a:schemeClr val="bg1"/>
          </a:solidFill>
          <a:latin typeface="+mn-lt"/>
          <a:ea typeface="+mn-ea"/>
        </a:defRPr>
      </a:lvl7pPr>
      <a:lvl8pPr marL="3429000" indent="-228600" algn="l" rtl="0" eaLnBrk="1" fontAlgn="base" hangingPunct="1">
        <a:spcBef>
          <a:spcPct val="20000"/>
        </a:spcBef>
        <a:spcAft>
          <a:spcPct val="0"/>
        </a:spcAft>
        <a:defRPr sz="2000">
          <a:solidFill>
            <a:schemeClr val="bg1"/>
          </a:solidFill>
          <a:latin typeface="+mn-lt"/>
          <a:ea typeface="+mn-ea"/>
        </a:defRPr>
      </a:lvl8pPr>
      <a:lvl9pPr marL="3886200" indent="-228600" algn="l" rtl="0" eaLnBrk="1" fontAlgn="base" hangingPunct="1">
        <a:spcBef>
          <a:spcPct val="20000"/>
        </a:spcBef>
        <a:spcAft>
          <a:spcPct val="0"/>
        </a:spcAft>
        <a:defRPr sz="2000">
          <a:solidFill>
            <a:schemeClr val="bg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bwMode="auto">
          <a:xfrm>
            <a:off x="928255" y="1188315"/>
            <a:ext cx="7848888" cy="2552412"/>
          </a:xfrm>
        </p:spPr>
        <p:style>
          <a:lnRef idx="1">
            <a:schemeClr val="accent3"/>
          </a:lnRef>
          <a:fillRef idx="2">
            <a:schemeClr val="accent3"/>
          </a:fillRef>
          <a:effectRef idx="1">
            <a:schemeClr val="accent3"/>
          </a:effectRef>
          <a:fontRef idx="minor">
            <a:schemeClr val="dk1"/>
          </a:fontRef>
        </p:style>
        <p:txBody>
          <a:bodyPr vert="horz" wrap="square" lIns="91440" tIns="45720" rIns="91440" bIns="45720" numCol="1" anchor="t" anchorCtr="0" compatLnSpc="1">
            <a:prstTxWarp prst="textNoShape">
              <a:avLst/>
            </a:prstTxWarp>
          </a:bodyPr>
          <a:lstStyle/>
          <a:p>
            <a:pPr algn="ctr" eaLnBrk="1" hangingPunct="1"/>
            <a:r>
              <a:rPr lang="id-ID" altLang="id-ID" sz="4000" dirty="0" smtClean="0">
                <a:latin typeface="Colonna MT" panose="04020805060202030203" pitchFamily="82" charset="0"/>
              </a:rPr>
              <a:t>KETERKAITAN  PERKEMBANGAN SOSIAL EMOSIONAL DENGAN FISIK, MENTAL, PSIKOLOGIS ANAK</a:t>
            </a:r>
            <a:endParaRPr lang="en-US" altLang="id-ID" sz="4000" dirty="0" smtClean="0">
              <a:latin typeface="Colonna MT" panose="04020805060202030203" pitchFamily="82" charset="0"/>
            </a:endParaRPr>
          </a:p>
        </p:txBody>
      </p:sp>
      <p:sp>
        <p:nvSpPr>
          <p:cNvPr id="3075" name="Rectangle 3"/>
          <p:cNvSpPr>
            <a:spLocks noGrp="1" noChangeArrowheads="1"/>
          </p:cNvSpPr>
          <p:nvPr>
            <p:ph type="subTitle" idx="1"/>
          </p:nvPr>
        </p:nvSpPr>
        <p:spPr bwMode="auto">
          <a:xfrm>
            <a:off x="886692" y="3886200"/>
            <a:ext cx="7855526" cy="1752600"/>
          </a:xfrm>
        </p:spPr>
        <p:style>
          <a:lnRef idx="2">
            <a:schemeClr val="accent6"/>
          </a:lnRef>
          <a:fillRef idx="1">
            <a:schemeClr val="lt1"/>
          </a:fillRef>
          <a:effectRef idx="0">
            <a:schemeClr val="accent6"/>
          </a:effectRef>
          <a:fontRef idx="minor">
            <a:schemeClr val="dk1"/>
          </a:fontRef>
        </p:style>
        <p:txBody>
          <a:bodyPr vert="horz" wrap="square" lIns="91440" tIns="45720" rIns="91440" bIns="45720" numCol="1" anchor="t" anchorCtr="0" compatLnSpc="1">
            <a:prstTxWarp prst="textNoShape">
              <a:avLst/>
            </a:prstTxWarp>
          </a:bodyPr>
          <a:lstStyle/>
          <a:p>
            <a:pPr algn="ctr" eaLnBrk="1" hangingPunct="1"/>
            <a:r>
              <a:rPr lang="id-ID" altLang="id-ID" sz="3600" b="1" dirty="0" smtClean="0">
                <a:latin typeface="Comic Sans MS" panose="030F0702030302020204" pitchFamily="66" charset="0"/>
              </a:rPr>
              <a:t>METODE PENGEMBANGAN SOSIAL EMOSIONAL</a:t>
            </a:r>
            <a:endParaRPr lang="en-US" altLang="id-ID" sz="3600" b="1" dirty="0" smtClean="0">
              <a:latin typeface="Comic Sans MS" panose="030F0702030302020204" pitchFamily="66"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Title 5"/>
          <p:cNvSpPr>
            <a:spLocks noGrp="1"/>
          </p:cNvSpPr>
          <p:nvPr>
            <p:ph type="title"/>
          </p:nvPr>
        </p:nvSpPr>
        <p:spPr bwMode="auto">
          <a:xfrm>
            <a:off x="1330037" y="404813"/>
            <a:ext cx="7345652" cy="103606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id-ID" altLang="id-ID" sz="3200" b="1" dirty="0" smtClean="0">
                <a:latin typeface="Comic Sans MS" panose="030F0702030302020204" pitchFamily="66" charset="0"/>
              </a:rPr>
              <a:t>Mengenali Sosial Emosional Kaitannya dengan Fisik, Mental, dan Psikologis</a:t>
            </a:r>
            <a:endParaRPr lang="en-US" altLang="id-ID" sz="3200" b="1" dirty="0" smtClean="0">
              <a:latin typeface="Comic Sans MS" panose="030F0702030302020204" pitchFamily="66" charset="0"/>
            </a:endParaRPr>
          </a:p>
        </p:txBody>
      </p:sp>
      <p:sp>
        <p:nvSpPr>
          <p:cNvPr id="4098" name="Content Placeholder 4"/>
          <p:cNvSpPr>
            <a:spLocks noGrp="1"/>
          </p:cNvSpPr>
          <p:nvPr>
            <p:ph idx="1"/>
          </p:nvPr>
        </p:nvSpPr>
        <p:spPr bwMode="auto">
          <a:xfrm>
            <a:off x="2549236" y="1939636"/>
            <a:ext cx="6195724" cy="429736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indent="0" algn="just" eaLnBrk="1" hangingPunct="1">
              <a:buNone/>
            </a:pPr>
            <a:r>
              <a:rPr lang="id-ID" altLang="id-ID" sz="2800" dirty="0" smtClean="0">
                <a:solidFill>
                  <a:srgbClr val="FF0000"/>
                </a:solidFill>
                <a:latin typeface="Comic Sans MS" panose="030F0702030302020204" pitchFamily="66" charset="0"/>
              </a:rPr>
              <a:t>Emosi anak dengan segala ekspresinya merupakan sumber penilaian diri dan sosial anak. </a:t>
            </a:r>
            <a:r>
              <a:rPr lang="id-ID" altLang="id-ID" sz="2800" dirty="0" smtClean="0">
                <a:latin typeface="Comic Sans MS" panose="030F0702030302020204" pitchFamily="66" charset="0"/>
              </a:rPr>
              <a:t>Orang dewasa dapat menilai anak dari cara anak mengekspresikan emosi dirinya.</a:t>
            </a:r>
          </a:p>
          <a:p>
            <a:pPr marL="0" indent="0" algn="just" eaLnBrk="1" hangingPunct="1">
              <a:buNone/>
            </a:pPr>
            <a:r>
              <a:rPr lang="id-ID" altLang="id-ID" sz="2800" dirty="0" smtClean="0">
                <a:latin typeface="Comic Sans MS" panose="030F0702030302020204" pitchFamily="66" charset="0"/>
              </a:rPr>
              <a:t>Orang dewasa dapat menilai perkembangan emosi anak serta jenis dan bentuknya dalam pergaulan anak</a:t>
            </a:r>
            <a:endParaRPr lang="en-US" altLang="id-ID" sz="2800" dirty="0" smtClean="0">
              <a:latin typeface="Comic Sans MS" panose="030F0702030302020204" pitchFamily="66" charset="0"/>
            </a:endParaRPr>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6399" y="274638"/>
            <a:ext cx="7343775" cy="1143000"/>
          </a:xfrm>
        </p:spPr>
        <p:txBody>
          <a:bodyPr/>
          <a:lstStyle/>
          <a:p>
            <a:pPr algn="just"/>
            <a:r>
              <a:rPr lang="id-ID" b="1" dirty="0" smtClean="0">
                <a:latin typeface="Comic Sans MS" panose="030F0702030302020204" pitchFamily="66" charset="0"/>
              </a:rPr>
              <a:t>Bagaimanakah cara kita mengenali emosi dan sosial anak, khususnya terkait dengan perkembangan fisik, mental, dan psikologisnya?</a:t>
            </a:r>
            <a:endParaRPr lang="id-ID" b="1" dirty="0">
              <a:latin typeface="Comic Sans MS" panose="030F0702030302020204" pitchFamily="66" charset="0"/>
            </a:endParaRPr>
          </a:p>
        </p:txBody>
      </p:sp>
      <p:sp>
        <p:nvSpPr>
          <p:cNvPr id="3" name="Content Placeholder 2"/>
          <p:cNvSpPr>
            <a:spLocks noGrp="1"/>
          </p:cNvSpPr>
          <p:nvPr>
            <p:ph idx="1"/>
          </p:nvPr>
        </p:nvSpPr>
        <p:spPr>
          <a:xfrm>
            <a:off x="2286000" y="1614055"/>
            <a:ext cx="6734175" cy="4828309"/>
          </a:xfrm>
        </p:spPr>
        <p:txBody>
          <a:bodyPr/>
          <a:lstStyle/>
          <a:p>
            <a:pPr marL="0" indent="0" algn="just">
              <a:buNone/>
            </a:pPr>
            <a:r>
              <a:rPr lang="id-ID" sz="2400" dirty="0" smtClean="0">
                <a:latin typeface="Comic Sans MS" panose="030F0702030302020204" pitchFamily="66" charset="0"/>
              </a:rPr>
              <a:t>Melalui </a:t>
            </a:r>
            <a:r>
              <a:rPr lang="id-ID" sz="2400" b="1" dirty="0" smtClean="0">
                <a:solidFill>
                  <a:srgbClr val="FF0000"/>
                </a:solidFill>
                <a:latin typeface="Comic Sans MS" panose="030F0702030302020204" pitchFamily="66" charset="0"/>
              </a:rPr>
              <a:t>penelusuran dan pengamatan terhadap anak</a:t>
            </a:r>
            <a:r>
              <a:rPr lang="id-ID" sz="2400" dirty="0" smtClean="0">
                <a:latin typeface="Comic Sans MS" panose="030F0702030302020204" pitchFamily="66" charset="0"/>
              </a:rPr>
              <a:t>, yaitu pada saat anak beraktivitas, baik di rumah, sekolah, dalam kegiatan bermain atau aktivitas lain.</a:t>
            </a:r>
          </a:p>
          <a:p>
            <a:pPr marL="0" indent="0" algn="just">
              <a:buNone/>
            </a:pPr>
            <a:r>
              <a:rPr lang="id-ID" sz="2400" dirty="0" smtClean="0">
                <a:solidFill>
                  <a:schemeClr val="accent2">
                    <a:lumMod val="75000"/>
                  </a:schemeClr>
                </a:solidFill>
                <a:latin typeface="Comic Sans MS" panose="030F0702030302020204" pitchFamily="66" charset="0"/>
              </a:rPr>
              <a:t>Guru dan orang tua wajib mengetahui cara mengenali gejala emosi dan perilaku sosial anak serta dampaknya</a:t>
            </a:r>
            <a:r>
              <a:rPr lang="id-ID" sz="2400" dirty="0" smtClean="0">
                <a:latin typeface="Comic Sans MS" panose="030F0702030302020204" pitchFamily="66" charset="0"/>
              </a:rPr>
              <a:t>.</a:t>
            </a:r>
          </a:p>
          <a:p>
            <a:pPr marL="0" indent="0" algn="just">
              <a:buNone/>
            </a:pPr>
            <a:r>
              <a:rPr lang="id-ID" sz="2400" dirty="0" smtClean="0">
                <a:latin typeface="Comic Sans MS" panose="030F0702030302020204" pitchFamily="66" charset="0"/>
              </a:rPr>
              <a:t>Tujuannya sebagai tindakan </a:t>
            </a:r>
            <a:r>
              <a:rPr lang="id-ID" sz="2400" dirty="0" smtClean="0">
                <a:solidFill>
                  <a:srgbClr val="C00000"/>
                </a:solidFill>
                <a:latin typeface="Comic Sans MS" panose="030F0702030302020204" pitchFamily="66" charset="0"/>
              </a:rPr>
              <a:t>preventif dan interventif</a:t>
            </a:r>
            <a:r>
              <a:rPr lang="id-ID" sz="2400" dirty="0" smtClean="0">
                <a:latin typeface="Comic Sans MS" panose="030F0702030302020204" pitchFamily="66" charset="0"/>
              </a:rPr>
              <a:t> dapat segera dilakukan jika ditemukan hal-hal yang tidak sesuai harapan. </a:t>
            </a:r>
            <a:endParaRPr lang="id-ID" sz="2400" dirty="0">
              <a:latin typeface="Comic Sans MS" panose="030F0702030302020204" pitchFamily="66" charset="0"/>
            </a:endParaRPr>
          </a:p>
        </p:txBody>
      </p:sp>
    </p:spTree>
    <p:extLst>
      <p:ext uri="{BB962C8B-B14F-4D97-AF65-F5344CB8AC3E}">
        <p14:creationId xmlns:p14="http://schemas.microsoft.com/office/powerpoint/2010/main" val="150320819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45673" y="274638"/>
            <a:ext cx="7274502" cy="1457180"/>
          </a:xfrm>
        </p:spPr>
        <p:txBody>
          <a:bodyPr/>
          <a:lstStyle/>
          <a:p>
            <a:pPr algn="just"/>
            <a:r>
              <a:rPr lang="id-ID" b="1" dirty="0" smtClean="0">
                <a:latin typeface="Comic Sans MS" panose="030F0702030302020204" pitchFamily="66" charset="0"/>
              </a:rPr>
              <a:t>Kemampuan yang perlu dikuasai orang tua dan guru dalam mengenali perilaku sosial emosional anak berkaitan dengan fisik, mental, dan psikologisnya: </a:t>
            </a:r>
            <a:endParaRPr lang="id-ID" b="1" dirty="0">
              <a:latin typeface="Comic Sans MS" panose="030F0702030302020204" pitchFamily="66" charset="0"/>
            </a:endParaRPr>
          </a:p>
        </p:txBody>
      </p:sp>
      <p:sp>
        <p:nvSpPr>
          <p:cNvPr id="3" name="Content Placeholder 2"/>
          <p:cNvSpPr>
            <a:spLocks noGrp="1"/>
          </p:cNvSpPr>
          <p:nvPr>
            <p:ph idx="1"/>
          </p:nvPr>
        </p:nvSpPr>
        <p:spPr>
          <a:xfrm>
            <a:off x="2299854" y="1842655"/>
            <a:ext cx="6720321" cy="4283508"/>
          </a:xfrm>
        </p:spPr>
        <p:txBody>
          <a:bodyPr/>
          <a:lstStyle/>
          <a:p>
            <a:r>
              <a:rPr lang="id-ID" sz="2400" dirty="0" smtClean="0">
                <a:latin typeface="Comic Sans MS" panose="030F0702030302020204" pitchFamily="66" charset="0"/>
              </a:rPr>
              <a:t>Kemampuan mendekati anak dalam keadaan apapun</a:t>
            </a:r>
          </a:p>
          <a:p>
            <a:r>
              <a:rPr lang="id-ID" sz="2400" dirty="0" smtClean="0">
                <a:latin typeface="Comic Sans MS" panose="030F0702030302020204" pitchFamily="66" charset="0"/>
              </a:rPr>
              <a:t>Kemampuan mengamati atau mengobservasi berbagai karakter emosi dan perilaku sosial anak</a:t>
            </a:r>
          </a:p>
          <a:p>
            <a:r>
              <a:rPr lang="id-ID" sz="2400" dirty="0" smtClean="0">
                <a:latin typeface="Comic Sans MS" panose="030F0702030302020204" pitchFamily="66" charset="0"/>
              </a:rPr>
              <a:t>Kemampuan dan ketrampilan dalam merekam, mencatat dan memprediksi tentang perbuatan apa yang akan menyertainya</a:t>
            </a:r>
          </a:p>
          <a:p>
            <a:r>
              <a:rPr lang="id-ID" sz="2400" dirty="0" smtClean="0">
                <a:latin typeface="Comic Sans MS" panose="030F0702030302020204" pitchFamily="66" charset="0"/>
              </a:rPr>
              <a:t>Guru dan orang tua bersifat objektif, bertindak sesuai dengan kadar dan tingkatan ekspresi yang ditampilkan anak</a:t>
            </a:r>
          </a:p>
          <a:p>
            <a:endParaRPr lang="id-ID" sz="2400" dirty="0">
              <a:latin typeface="Comic Sans MS" panose="030F0702030302020204" pitchFamily="66" charset="0"/>
            </a:endParaRPr>
          </a:p>
        </p:txBody>
      </p:sp>
    </p:spTree>
    <p:extLst>
      <p:ext uri="{BB962C8B-B14F-4D97-AF65-F5344CB8AC3E}">
        <p14:creationId xmlns:p14="http://schemas.microsoft.com/office/powerpoint/2010/main" val="100698655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31818" y="274638"/>
            <a:ext cx="7288357" cy="1143000"/>
          </a:xfrm>
        </p:spPr>
        <p:txBody>
          <a:bodyPr/>
          <a:lstStyle/>
          <a:p>
            <a:pPr algn="just"/>
            <a:r>
              <a:rPr lang="id-ID" sz="2600" b="1" dirty="0" smtClean="0">
                <a:latin typeface="Comic Sans MS" panose="030F0702030302020204" pitchFamily="66" charset="0"/>
              </a:rPr>
              <a:t>Bentuk-Bentuk Hubungan Sosial Emosional dengan Fisik, Mental, Psikologis</a:t>
            </a:r>
            <a:endParaRPr lang="id-ID" sz="2600" b="1" dirty="0">
              <a:latin typeface="Comic Sans MS" panose="030F0702030302020204" pitchFamily="66" charset="0"/>
            </a:endParaRPr>
          </a:p>
        </p:txBody>
      </p:sp>
      <p:sp>
        <p:nvSpPr>
          <p:cNvPr id="3" name="Content Placeholder 2"/>
          <p:cNvSpPr>
            <a:spLocks noGrp="1"/>
          </p:cNvSpPr>
          <p:nvPr>
            <p:ph idx="1"/>
          </p:nvPr>
        </p:nvSpPr>
        <p:spPr>
          <a:xfrm>
            <a:off x="2341418" y="1496292"/>
            <a:ext cx="6678757" cy="4629872"/>
          </a:xfrm>
        </p:spPr>
        <p:txBody>
          <a:bodyPr/>
          <a:lstStyle/>
          <a:p>
            <a:pPr marL="0" indent="0" algn="just">
              <a:buNone/>
            </a:pPr>
            <a:r>
              <a:rPr lang="id-ID" sz="2800" dirty="0" smtClean="0">
                <a:latin typeface="Comic Sans MS" panose="030F0702030302020204" pitchFamily="66" charset="0"/>
              </a:rPr>
              <a:t>Perkembangan dan kemampuan sosial dan emosional anak ternyata erat kaitannya dengan perkembangan fisik dan metal mereka. </a:t>
            </a:r>
            <a:r>
              <a:rPr lang="id-ID" sz="2800" dirty="0" smtClean="0">
                <a:solidFill>
                  <a:srgbClr val="FF0000"/>
                </a:solidFill>
                <a:latin typeface="Comic Sans MS" panose="030F0702030302020204" pitchFamily="66" charset="0"/>
              </a:rPr>
              <a:t>Keterkaitan ini bersifat bolak-balik</a:t>
            </a:r>
            <a:r>
              <a:rPr lang="id-ID" sz="2800" dirty="0" smtClean="0">
                <a:latin typeface="Comic Sans MS" panose="030F0702030302020204" pitchFamily="66" charset="0"/>
              </a:rPr>
              <a:t>, maksudnya adalah di satu pihak sosial emosional dapat mempengaruhi perkembangan fisik mental anak, tetapi di lain pihak, kondisi fisik dan mental anak dapat berpengaruh pada perkembangan sosial emosional anak. </a:t>
            </a:r>
            <a:endParaRPr lang="id-ID" sz="2800" dirty="0">
              <a:latin typeface="Comic Sans MS" panose="030F0702030302020204" pitchFamily="66" charset="0"/>
            </a:endParaRPr>
          </a:p>
        </p:txBody>
      </p:sp>
    </p:spTree>
    <p:extLst>
      <p:ext uri="{BB962C8B-B14F-4D97-AF65-F5344CB8AC3E}">
        <p14:creationId xmlns:p14="http://schemas.microsoft.com/office/powerpoint/2010/main" val="4682677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59527" y="274638"/>
            <a:ext cx="7260648" cy="1143000"/>
          </a:xfrm>
        </p:spPr>
        <p:txBody>
          <a:bodyPr/>
          <a:lstStyle/>
          <a:p>
            <a:pPr algn="just"/>
            <a:r>
              <a:rPr lang="id-ID" b="1" dirty="0" smtClean="0">
                <a:latin typeface="Comic Sans MS" panose="030F0702030302020204" pitchFamily="66" charset="0"/>
              </a:rPr>
              <a:t>Pengaruh Emosi Terhadap Perubahan Fisik, dapat dilihat dalam tabel:</a:t>
            </a:r>
            <a:endParaRPr lang="id-ID" b="1" dirty="0">
              <a:latin typeface="Comic Sans MS" panose="030F0702030302020204" pitchFamily="66" charset="0"/>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014571471"/>
              </p:ext>
            </p:extLst>
          </p:nvPr>
        </p:nvGraphicFramePr>
        <p:xfrm>
          <a:off x="1758950" y="1260475"/>
          <a:ext cx="7261226" cy="4206240"/>
        </p:xfrm>
        <a:graphic>
          <a:graphicData uri="http://schemas.openxmlformats.org/drawingml/2006/table">
            <a:tbl>
              <a:tblPr firstRow="1" bandRow="1">
                <a:tableStyleId>{5C22544A-7EE6-4342-B048-85BDC9FD1C3A}</a:tableStyleId>
              </a:tblPr>
              <a:tblGrid>
                <a:gridCol w="2549814"/>
                <a:gridCol w="4711412"/>
              </a:tblGrid>
              <a:tr h="370840">
                <a:tc>
                  <a:txBody>
                    <a:bodyPr/>
                    <a:lstStyle/>
                    <a:p>
                      <a:r>
                        <a:rPr lang="id-ID" sz="2400" dirty="0" smtClean="0"/>
                        <a:t>Jenis emosi</a:t>
                      </a:r>
                      <a:endParaRPr lang="id-ID" sz="2400" dirty="0"/>
                    </a:p>
                  </a:txBody>
                  <a:tcPr/>
                </a:tc>
                <a:tc>
                  <a:txBody>
                    <a:bodyPr/>
                    <a:lstStyle/>
                    <a:p>
                      <a:r>
                        <a:rPr lang="id-ID" sz="2400" dirty="0" smtClean="0"/>
                        <a:t>Perubahan fisik</a:t>
                      </a:r>
                      <a:endParaRPr lang="id-ID" sz="2400" dirty="0"/>
                    </a:p>
                  </a:txBody>
                  <a:tcPr/>
                </a:tc>
              </a:tr>
              <a:tr h="370840">
                <a:tc>
                  <a:txBody>
                    <a:bodyPr/>
                    <a:lstStyle/>
                    <a:p>
                      <a:r>
                        <a:rPr lang="id-ID" sz="2400" dirty="0" smtClean="0"/>
                        <a:t>Terpesona</a:t>
                      </a:r>
                    </a:p>
                    <a:p>
                      <a:r>
                        <a:rPr lang="id-ID" sz="2400" dirty="0" smtClean="0"/>
                        <a:t>Marah </a:t>
                      </a:r>
                    </a:p>
                    <a:p>
                      <a:r>
                        <a:rPr lang="id-ID" sz="2400" dirty="0" smtClean="0"/>
                        <a:t>Terkejut</a:t>
                      </a:r>
                    </a:p>
                    <a:p>
                      <a:r>
                        <a:rPr lang="id-ID" sz="2400" dirty="0" smtClean="0"/>
                        <a:t>Kecewa</a:t>
                      </a:r>
                    </a:p>
                    <a:p>
                      <a:r>
                        <a:rPr lang="id-ID" sz="2400" dirty="0" smtClean="0"/>
                        <a:t>Sakit/marah</a:t>
                      </a:r>
                    </a:p>
                    <a:p>
                      <a:r>
                        <a:rPr lang="id-ID" sz="2400" dirty="0" smtClean="0"/>
                        <a:t>Takut/tegang</a:t>
                      </a:r>
                    </a:p>
                    <a:p>
                      <a:r>
                        <a:rPr lang="id-ID" sz="2400" dirty="0" smtClean="0"/>
                        <a:t>Takut</a:t>
                      </a:r>
                    </a:p>
                    <a:p>
                      <a:r>
                        <a:rPr lang="id-ID" sz="2400" dirty="0" smtClean="0"/>
                        <a:t>Tegang</a:t>
                      </a:r>
                    </a:p>
                  </a:txBody>
                  <a:tcPr/>
                </a:tc>
                <a:tc>
                  <a:txBody>
                    <a:bodyPr/>
                    <a:lstStyle/>
                    <a:p>
                      <a:r>
                        <a:rPr lang="id-ID" sz="2400" dirty="0" smtClean="0"/>
                        <a:t>Rekasi elektris pada kulit</a:t>
                      </a:r>
                    </a:p>
                    <a:p>
                      <a:r>
                        <a:rPr lang="id-ID" sz="2400" dirty="0" smtClean="0"/>
                        <a:t>Peredaran darah bertambah</a:t>
                      </a:r>
                      <a:r>
                        <a:rPr lang="id-ID" sz="2400" baseline="0" dirty="0" smtClean="0"/>
                        <a:t> cepat</a:t>
                      </a:r>
                    </a:p>
                    <a:p>
                      <a:r>
                        <a:rPr lang="id-ID" sz="2400" baseline="0" dirty="0" smtClean="0"/>
                        <a:t>Denyut jantung bertambah cepat</a:t>
                      </a:r>
                    </a:p>
                    <a:p>
                      <a:r>
                        <a:rPr lang="id-ID" sz="2400" baseline="0" dirty="0" smtClean="0"/>
                        <a:t>Bernapas panjang</a:t>
                      </a:r>
                    </a:p>
                    <a:p>
                      <a:r>
                        <a:rPr lang="id-ID" sz="2400" baseline="0" dirty="0" smtClean="0"/>
                        <a:t>Pupil mata membesar</a:t>
                      </a:r>
                    </a:p>
                    <a:p>
                      <a:r>
                        <a:rPr lang="id-ID" sz="2400" baseline="0" dirty="0" smtClean="0"/>
                        <a:t>Air  liur mengering</a:t>
                      </a:r>
                    </a:p>
                    <a:p>
                      <a:r>
                        <a:rPr lang="id-ID" sz="2400" baseline="0" dirty="0" smtClean="0"/>
                        <a:t>Berdiri bulu roma</a:t>
                      </a:r>
                    </a:p>
                    <a:p>
                      <a:r>
                        <a:rPr lang="id-ID" sz="2400" baseline="0" dirty="0" smtClean="0"/>
                        <a:t>Pencernaan terganggu, otot-otot menegang atau bergetar (tremor)</a:t>
                      </a:r>
                      <a:endParaRPr lang="id-ID" sz="2400" dirty="0"/>
                    </a:p>
                  </a:txBody>
                  <a:tcPr/>
                </a:tc>
              </a:tr>
            </a:tbl>
          </a:graphicData>
        </a:graphic>
      </p:graphicFrame>
      <p:sp>
        <p:nvSpPr>
          <p:cNvPr id="5" name="Rectangle 4"/>
          <p:cNvSpPr/>
          <p:nvPr/>
        </p:nvSpPr>
        <p:spPr bwMode="auto">
          <a:xfrm>
            <a:off x="1787236" y="5624945"/>
            <a:ext cx="3172691" cy="304800"/>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lang="id-ID" i="0" dirty="0" smtClean="0">
                <a:ea typeface="宋体" pitchFamily="2" charset="-122"/>
              </a:rPr>
              <a:t>Syamsu yusuf, 2000</a:t>
            </a:r>
            <a:endParaRPr kumimoji="0" lang="id-ID" sz="1800" b="0" i="0" u="none" strike="noStrike" cap="none" normalizeH="0" baseline="0" dirty="0" smtClean="0">
              <a:ln>
                <a:noFill/>
              </a:ln>
              <a:solidFill>
                <a:schemeClr val="tx1"/>
              </a:solidFill>
              <a:effectLst/>
              <a:latin typeface="Arial" charset="0"/>
              <a:ea typeface="宋体" pitchFamily="2" charset="-122"/>
            </a:endParaRPr>
          </a:p>
        </p:txBody>
      </p:sp>
    </p:spTree>
    <p:extLst>
      <p:ext uri="{BB962C8B-B14F-4D97-AF65-F5344CB8AC3E}">
        <p14:creationId xmlns:p14="http://schemas.microsoft.com/office/powerpoint/2010/main" val="162220023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17964" y="0"/>
            <a:ext cx="7177520" cy="1143000"/>
          </a:xfrm>
        </p:spPr>
        <p:txBody>
          <a:bodyPr/>
          <a:lstStyle/>
          <a:p>
            <a:pPr algn="l"/>
            <a:r>
              <a:rPr lang="id-ID" sz="2800" b="1" dirty="0" smtClean="0">
                <a:latin typeface="Comic Sans MS" panose="030F0702030302020204" pitchFamily="66" charset="0"/>
              </a:rPr>
              <a:t>Bagaimanakah pengaruh emosi terhadap perubahan mental? Apakah cukup kuat pengaruhnya?</a:t>
            </a:r>
            <a:endParaRPr lang="id-ID" sz="2800" b="1" dirty="0">
              <a:latin typeface="Comic Sans MS" panose="030F0702030302020204" pitchFamily="66" charset="0"/>
            </a:endParaRPr>
          </a:p>
        </p:txBody>
      </p:sp>
      <p:sp>
        <p:nvSpPr>
          <p:cNvPr id="3" name="Content Placeholder 2"/>
          <p:cNvSpPr>
            <a:spLocks noGrp="1"/>
          </p:cNvSpPr>
          <p:nvPr>
            <p:ph idx="1"/>
          </p:nvPr>
        </p:nvSpPr>
        <p:spPr>
          <a:xfrm>
            <a:off x="1690254" y="1302327"/>
            <a:ext cx="7329921" cy="5167745"/>
          </a:xfrm>
        </p:spPr>
        <p:txBody>
          <a:bodyPr/>
          <a:lstStyle/>
          <a:p>
            <a:pPr marL="0" indent="0" algn="just">
              <a:buNone/>
            </a:pPr>
            <a:r>
              <a:rPr lang="id-ID" sz="2400" dirty="0" smtClean="0">
                <a:latin typeface="Comic Sans MS" panose="030F0702030302020204" pitchFamily="66" charset="0"/>
              </a:rPr>
              <a:t>	Terhadap aspek mental tampaknya perkembangan sosial emosional juga berpengaruh kuat. </a:t>
            </a:r>
            <a:r>
              <a:rPr lang="id-ID" sz="2400" dirty="0" smtClean="0">
                <a:solidFill>
                  <a:srgbClr val="FF0000"/>
                </a:solidFill>
                <a:latin typeface="Comic Sans MS" panose="030F0702030302020204" pitchFamily="66" charset="0"/>
              </a:rPr>
              <a:t>Kekurangan atau keterlambatan dalam perkembangan sosial emosional akan mempengaruhi arah dan kondisi perkembangan mental anak, juga sebaliknya kematangan dan kondisi mental anak berhubungan dengan perkembangan dan arah emosi serta sosial anak.</a:t>
            </a:r>
            <a:r>
              <a:rPr lang="id-ID" sz="2400" dirty="0" smtClean="0">
                <a:latin typeface="Comic Sans MS" panose="030F0702030302020204" pitchFamily="66" charset="0"/>
              </a:rPr>
              <a:t> Bagaimana emosi mempengaruhi mental seseorang, </a:t>
            </a:r>
            <a:r>
              <a:rPr lang="id-ID" sz="2400" dirty="0" smtClean="0">
                <a:solidFill>
                  <a:schemeClr val="accent2">
                    <a:lumMod val="75000"/>
                  </a:schemeClr>
                </a:solidFill>
                <a:latin typeface="Comic Sans MS" panose="030F0702030302020204" pitchFamily="66" charset="0"/>
              </a:rPr>
              <a:t>Hurlock, (1978) menyatakan bahwa emosi dapat berpengaruh dan menganggu aktivitas mental karena kegiatan mental, (seperti konsentrasi, daya ingat, penalaran, sangat mudah dipengaruhi oleh emosi yang kuat. </a:t>
            </a:r>
            <a:r>
              <a:rPr lang="id-ID" sz="2400" dirty="0">
                <a:solidFill>
                  <a:schemeClr val="accent2">
                    <a:lumMod val="75000"/>
                  </a:schemeClr>
                </a:solidFill>
                <a:latin typeface="Comic Sans MS" panose="030F0702030302020204" pitchFamily="66" charset="0"/>
              </a:rPr>
              <a:t>	</a:t>
            </a:r>
          </a:p>
        </p:txBody>
      </p:sp>
    </p:spTree>
    <p:extLst>
      <p:ext uri="{BB962C8B-B14F-4D97-AF65-F5344CB8AC3E}">
        <p14:creationId xmlns:p14="http://schemas.microsoft.com/office/powerpoint/2010/main" val="52412124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479965" y="505691"/>
            <a:ext cx="6526356" cy="5839691"/>
          </a:xfrm>
        </p:spPr>
        <p:txBody>
          <a:bodyPr/>
          <a:lstStyle/>
          <a:p>
            <a:pPr marL="0" indent="0" algn="just">
              <a:buNone/>
            </a:pPr>
            <a:r>
              <a:rPr lang="id-ID" sz="2400" dirty="0" smtClean="0">
                <a:latin typeface="Comic Sans MS" panose="030F0702030302020204" pitchFamily="66" charset="0"/>
              </a:rPr>
              <a:t>	Menurut </a:t>
            </a:r>
            <a:r>
              <a:rPr lang="id-ID" sz="2400" dirty="0">
                <a:latin typeface="Comic Sans MS" panose="030F0702030302020204" pitchFamily="66" charset="0"/>
              </a:rPr>
              <a:t>beliau, </a:t>
            </a:r>
            <a:r>
              <a:rPr lang="id-ID" sz="2400" dirty="0">
                <a:solidFill>
                  <a:srgbClr val="FF0000"/>
                </a:solidFill>
                <a:latin typeface="Comic Sans MS" panose="030F0702030302020204" pitchFamily="66" charset="0"/>
              </a:rPr>
              <a:t>anak-anak akan menghasilkan prestasi dibawah kemampuan intelektual mereka apabila emosi mereka </a:t>
            </a:r>
            <a:r>
              <a:rPr lang="id-ID" sz="2400" dirty="0" smtClean="0">
                <a:solidFill>
                  <a:srgbClr val="FF0000"/>
                </a:solidFill>
                <a:latin typeface="Comic Sans MS" panose="030F0702030302020204" pitchFamily="66" charset="0"/>
              </a:rPr>
              <a:t>terganggu. semakin </a:t>
            </a:r>
            <a:r>
              <a:rPr lang="id-ID" sz="2400" dirty="0">
                <a:solidFill>
                  <a:srgbClr val="FF0000"/>
                </a:solidFill>
                <a:latin typeface="Comic Sans MS" panose="030F0702030302020204" pitchFamily="66" charset="0"/>
              </a:rPr>
              <a:t>tinggi emosi negatif</a:t>
            </a:r>
            <a:r>
              <a:rPr lang="id-ID" sz="2400" dirty="0">
                <a:latin typeface="Comic Sans MS" panose="030F0702030302020204" pitchFamily="66" charset="0"/>
              </a:rPr>
              <a:t>, semakin sulit mengembalikan diri pada konsentrasi kegiatan, bahkan pada tingkatan tertentu dapat mengakibatkan seseorang sama sekali tidak dapat berkonsentrasi dengan benar sesuai tuntutan kegiatan yang sedang dilakukannya. </a:t>
            </a:r>
            <a:endParaRPr lang="id-ID" sz="2400" dirty="0" smtClean="0">
              <a:latin typeface="Comic Sans MS" panose="030F0702030302020204" pitchFamily="66" charset="0"/>
            </a:endParaRPr>
          </a:p>
          <a:p>
            <a:pPr marL="0" indent="0" algn="just">
              <a:buNone/>
            </a:pPr>
            <a:r>
              <a:rPr lang="id-ID" sz="2400" dirty="0">
                <a:latin typeface="Comic Sans MS" panose="030F0702030302020204" pitchFamily="66" charset="0"/>
              </a:rPr>
              <a:t>	</a:t>
            </a:r>
            <a:r>
              <a:rPr lang="id-ID" sz="2400" dirty="0" smtClean="0">
                <a:latin typeface="Comic Sans MS" panose="030F0702030302020204" pitchFamily="66" charset="0"/>
              </a:rPr>
              <a:t>Akumulasi </a:t>
            </a:r>
            <a:r>
              <a:rPr lang="id-ID" sz="2400" dirty="0">
                <a:latin typeface="Comic Sans MS" panose="030F0702030302020204" pitchFamily="66" charset="0"/>
              </a:rPr>
              <a:t>dari pengaruh tekanan emosi jika terus menerus terjadi pada rentang waktu yang cukup panjang, akan sangat mempengaruhi pencapaian prestasi dan kemampuan belajar anak. </a:t>
            </a:r>
          </a:p>
          <a:p>
            <a:pPr marL="0" indent="0">
              <a:buNone/>
            </a:pPr>
            <a:endParaRPr lang="id-ID" sz="2400" dirty="0">
              <a:latin typeface="Comic Sans MS" panose="030F0702030302020204" pitchFamily="66" charset="0"/>
            </a:endParaRPr>
          </a:p>
        </p:txBody>
      </p:sp>
    </p:spTree>
    <p:extLst>
      <p:ext uri="{BB962C8B-B14F-4D97-AF65-F5344CB8AC3E}">
        <p14:creationId xmlns:p14="http://schemas.microsoft.com/office/powerpoint/2010/main" val="183701245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78182" y="274637"/>
            <a:ext cx="6941993" cy="1277071"/>
          </a:xfrm>
        </p:spPr>
        <p:txBody>
          <a:bodyPr/>
          <a:lstStyle/>
          <a:p>
            <a:pPr algn="l"/>
            <a:r>
              <a:rPr lang="id-ID" b="1" dirty="0" smtClean="0">
                <a:latin typeface="Comic Sans MS" panose="030F0702030302020204" pitchFamily="66" charset="0"/>
              </a:rPr>
              <a:t>C. </a:t>
            </a:r>
            <a:r>
              <a:rPr lang="id-ID" sz="2000" b="1" dirty="0" smtClean="0">
                <a:latin typeface="Comic Sans MS" panose="030F0702030302020204" pitchFamily="66" charset="0"/>
              </a:rPr>
              <a:t>MENGARAHKAN POLA HUBUNGAN POSITIF SOSIAL EMOSIONAL DENGAN PERKEMBANGAN FISIK, MENTAL, DAN PSIKOLOGI.</a:t>
            </a:r>
            <a:endParaRPr lang="id-ID" sz="2000" b="1" dirty="0">
              <a:latin typeface="Comic Sans MS" panose="030F0702030302020204" pitchFamily="66" charset="0"/>
            </a:endParaRPr>
          </a:p>
        </p:txBody>
      </p:sp>
      <p:sp>
        <p:nvSpPr>
          <p:cNvPr id="3" name="Content Placeholder 2"/>
          <p:cNvSpPr>
            <a:spLocks noGrp="1"/>
          </p:cNvSpPr>
          <p:nvPr>
            <p:ph idx="1"/>
          </p:nvPr>
        </p:nvSpPr>
        <p:spPr/>
        <p:txBody>
          <a:bodyPr/>
          <a:lstStyle/>
          <a:p>
            <a:pPr marL="0" indent="0" algn="just">
              <a:buNone/>
            </a:pPr>
            <a:r>
              <a:rPr lang="id-ID" dirty="0" smtClean="0"/>
              <a:t>	</a:t>
            </a:r>
            <a:r>
              <a:rPr lang="id-ID" dirty="0" smtClean="0">
                <a:latin typeface="Comic Sans MS" panose="030F0702030302020204" pitchFamily="66" charset="0"/>
              </a:rPr>
              <a:t>Bagaimana akibatnya jika anak-anak tidak cukup mendapatkan pengalaman emosi (ketelantaran emosi atau emotional, deprivation) yang menyenangkan, terutama pemenuhan keingintahuan, kegembiraan, kebahagiaan, dan kasih sayang? Ternyata dampaknya sangat dahsyat , yaitu mengakibatkan </a:t>
            </a:r>
            <a:r>
              <a:rPr lang="id-ID" b="1" dirty="0" smtClean="0">
                <a:solidFill>
                  <a:schemeClr val="accent2">
                    <a:lumMod val="75000"/>
                  </a:schemeClr>
                </a:solidFill>
                <a:latin typeface="Comic Sans MS" panose="030F0702030302020204" pitchFamily="66" charset="0"/>
              </a:rPr>
              <a:t>kerusakan fisik dan psikologis</a:t>
            </a:r>
            <a:r>
              <a:rPr lang="id-ID" dirty="0" smtClean="0">
                <a:latin typeface="Comic Sans MS" panose="030F0702030302020204" pitchFamily="66" charset="0"/>
              </a:rPr>
              <a:t>. Artinya </a:t>
            </a:r>
            <a:r>
              <a:rPr lang="id-ID" b="1" dirty="0" smtClean="0">
                <a:solidFill>
                  <a:srgbClr val="FF0000"/>
                </a:solidFill>
                <a:latin typeface="Comic Sans MS" panose="030F0702030302020204" pitchFamily="66" charset="0"/>
              </a:rPr>
              <a:t>akan menghambat perkembangan fisik, mental, emosi, dan sosial anak</a:t>
            </a:r>
            <a:r>
              <a:rPr lang="id-ID" b="1" dirty="0" smtClean="0">
                <a:solidFill>
                  <a:schemeClr val="accent2">
                    <a:lumMod val="75000"/>
                  </a:schemeClr>
                </a:solidFill>
                <a:latin typeface="Comic Sans MS" panose="030F0702030302020204" pitchFamily="66" charset="0"/>
              </a:rPr>
              <a:t>.</a:t>
            </a:r>
            <a:r>
              <a:rPr lang="id-ID" dirty="0" smtClean="0">
                <a:latin typeface="Comic Sans MS" panose="030F0702030302020204" pitchFamily="66" charset="0"/>
              </a:rPr>
              <a:t> Ketelantaran tersebut akan mengakibatkan terampasnya pengalaman yang memuaskan ego dan terampasnya hubungan sosial anak yang sangat berharga bagi perkembanga nselanjutnya.</a:t>
            </a:r>
            <a:endParaRPr lang="id-ID" dirty="0">
              <a:latin typeface="Comic Sans MS" panose="030F0702030302020204" pitchFamily="66" charset="0"/>
            </a:endParaRPr>
          </a:p>
        </p:txBody>
      </p:sp>
    </p:spTree>
    <p:extLst>
      <p:ext uri="{BB962C8B-B14F-4D97-AF65-F5344CB8AC3E}">
        <p14:creationId xmlns:p14="http://schemas.microsoft.com/office/powerpoint/2010/main" val="232856485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458461" y="422563"/>
            <a:ext cx="6326187" cy="6102928"/>
          </a:xfrm>
        </p:spPr>
        <p:txBody>
          <a:bodyPr/>
          <a:lstStyle/>
          <a:p>
            <a:pPr marL="0" indent="0" algn="just">
              <a:buNone/>
            </a:pPr>
            <a:r>
              <a:rPr lang="id-ID" sz="2800" dirty="0" smtClean="0">
                <a:latin typeface="Comic Sans MS" panose="030F0702030302020204" pitchFamily="66" charset="0"/>
              </a:rPr>
              <a:t>	Hasil penelitian Hurlock (1978), menyatakan bahwa ternyata </a:t>
            </a:r>
            <a:r>
              <a:rPr lang="id-ID" sz="2800" b="1" dirty="0" smtClean="0">
                <a:solidFill>
                  <a:schemeClr val="accent2">
                    <a:lumMod val="75000"/>
                  </a:schemeClr>
                </a:solidFill>
                <a:latin typeface="Comic Sans MS" panose="030F0702030302020204" pitchFamily="66" charset="0"/>
              </a:rPr>
              <a:t>banyak anak-anak yang kehausan atau kelaparan emosi (emotionally starved). </a:t>
            </a:r>
            <a:r>
              <a:rPr lang="id-ID" sz="2800" dirty="0" smtClean="0">
                <a:latin typeface="Comic Sans MS" panose="030F0702030302020204" pitchFamily="66" charset="0"/>
              </a:rPr>
              <a:t>Sebagian besar, anak tumbuh dalam lingkungan yang banyak memberikan pengalaman emosi tidak menyenangkan, antara lain kemarahan, Ketakutan, kecemburuan, dan rasa iri. Akibatnya yang umum terjadi karena kurangnya stimulasi kasih sayang pada anak-anak ialah keterlambatan pertumbuhan perkembangan fisik. </a:t>
            </a:r>
            <a:endParaRPr lang="id-ID" sz="2800" dirty="0">
              <a:latin typeface="Comic Sans MS" panose="030F0702030302020204" pitchFamily="66" charset="0"/>
            </a:endParaRPr>
          </a:p>
        </p:txBody>
      </p:sp>
    </p:spTree>
    <p:extLst>
      <p:ext uri="{BB962C8B-B14F-4D97-AF65-F5344CB8AC3E}">
        <p14:creationId xmlns:p14="http://schemas.microsoft.com/office/powerpoint/2010/main" val="180117435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id-ID" sz="2800" b="1" dirty="0" smtClean="0">
                <a:latin typeface="Comic Sans MS" panose="030F0702030302020204" pitchFamily="66" charset="0"/>
              </a:rPr>
              <a:t>Keterkaitan Sosial Emosional Anak Dengan Aktivitas dan Kehidupannya. </a:t>
            </a:r>
            <a:endParaRPr lang="id-ID" sz="2800" b="1" dirty="0">
              <a:latin typeface="Comic Sans MS" panose="030F0702030302020204" pitchFamily="66" charset="0"/>
            </a:endParaRPr>
          </a:p>
        </p:txBody>
      </p:sp>
      <p:sp>
        <p:nvSpPr>
          <p:cNvPr id="3" name="Content Placeholder 2"/>
          <p:cNvSpPr>
            <a:spLocks noGrp="1"/>
          </p:cNvSpPr>
          <p:nvPr>
            <p:ph idx="1"/>
          </p:nvPr>
        </p:nvSpPr>
        <p:spPr>
          <a:xfrm>
            <a:off x="2693988" y="2036618"/>
            <a:ext cx="6326187" cy="4089545"/>
          </a:xfrm>
        </p:spPr>
        <p:txBody>
          <a:bodyPr/>
          <a:lstStyle/>
          <a:p>
            <a:pPr marL="0" indent="0" algn="just">
              <a:buNone/>
            </a:pPr>
            <a:r>
              <a:rPr lang="id-ID" sz="2800" dirty="0" smtClean="0">
                <a:latin typeface="Comic Sans MS" panose="030F0702030302020204" pitchFamily="66" charset="0"/>
              </a:rPr>
              <a:t>	Reaksi dari emosi seseorang anak membantu penyiapan kondisi tubuhnya (fisik, mental, psikologis) untuk melakukan tindakan. </a:t>
            </a:r>
            <a:r>
              <a:rPr lang="id-ID" sz="2800" dirty="0" smtClean="0">
                <a:solidFill>
                  <a:srgbClr val="00B050"/>
                </a:solidFill>
                <a:latin typeface="Comic Sans MS" panose="030F0702030302020204" pitchFamily="66" charset="0"/>
              </a:rPr>
              <a:t>Semakin kuat emosi memberikan tekanan, akan semakin kuat menguncangkan keseimbangan tubuh menuju tindakan tertentu. </a:t>
            </a:r>
            <a:endParaRPr lang="id-ID" sz="2800" dirty="0">
              <a:solidFill>
                <a:srgbClr val="00B050"/>
              </a:solidFill>
              <a:latin typeface="Comic Sans MS" panose="030F0702030302020204" pitchFamily="66" charset="0"/>
            </a:endParaRPr>
          </a:p>
        </p:txBody>
      </p:sp>
    </p:spTree>
    <p:extLst>
      <p:ext uri="{BB962C8B-B14F-4D97-AF65-F5344CB8AC3E}">
        <p14:creationId xmlns:p14="http://schemas.microsoft.com/office/powerpoint/2010/main" val="290796487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id-ID" b="1" dirty="0" smtClean="0">
                <a:latin typeface="Comic Sans MS" panose="030F0702030302020204" pitchFamily="66" charset="0"/>
              </a:rPr>
              <a:t>Mengenali Sosial Emosional Dengan Aktivitas Dan Kehidupan Anak. </a:t>
            </a:r>
            <a:endParaRPr lang="id-ID" b="1" dirty="0">
              <a:latin typeface="Comic Sans MS" panose="030F0702030302020204" pitchFamily="66" charset="0"/>
            </a:endParaRPr>
          </a:p>
        </p:txBody>
      </p:sp>
      <p:sp>
        <p:nvSpPr>
          <p:cNvPr id="3" name="Content Placeholder 2"/>
          <p:cNvSpPr>
            <a:spLocks noGrp="1"/>
          </p:cNvSpPr>
          <p:nvPr>
            <p:ph idx="1"/>
          </p:nvPr>
        </p:nvSpPr>
        <p:spPr>
          <a:xfrm>
            <a:off x="2693988" y="1302328"/>
            <a:ext cx="6326187" cy="5153890"/>
          </a:xfrm>
        </p:spPr>
        <p:txBody>
          <a:bodyPr/>
          <a:lstStyle/>
          <a:p>
            <a:pPr marL="0" indent="0" algn="just">
              <a:buNone/>
            </a:pPr>
            <a:r>
              <a:rPr lang="id-ID" dirty="0" smtClean="0">
                <a:latin typeface="Comic Sans MS" panose="030F0702030302020204" pitchFamily="66" charset="0"/>
              </a:rPr>
              <a:t>	Kemampuan-kemampuan sederhana yang dapat membantu orang tua atau guru mengenali perilaku sosial emosional anak, terutama berkaitan dengan pengaruh terhadap aktivitas dan kehidupan anak, diantaranya berikut ini. </a:t>
            </a:r>
          </a:p>
          <a:p>
            <a:pPr marL="457200" indent="-457200" algn="just">
              <a:buFont typeface="+mj-lt"/>
              <a:buAutoNum type="arabicPeriod"/>
            </a:pPr>
            <a:r>
              <a:rPr lang="id-ID" dirty="0" smtClean="0">
                <a:latin typeface="Comic Sans MS" panose="030F0702030302020204" pitchFamily="66" charset="0"/>
              </a:rPr>
              <a:t>Kemampuan mendekati anak dalam keadaan apa pun</a:t>
            </a:r>
          </a:p>
          <a:p>
            <a:pPr marL="457200" indent="-457200" algn="just">
              <a:buFont typeface="+mj-lt"/>
              <a:buAutoNum type="arabicPeriod"/>
            </a:pPr>
            <a:r>
              <a:rPr lang="id-ID" dirty="0" smtClean="0">
                <a:latin typeface="Comic Sans MS" panose="030F0702030302020204" pitchFamily="66" charset="0"/>
              </a:rPr>
              <a:t>Kemampuan mengamati atau mengobservasi</a:t>
            </a:r>
          </a:p>
          <a:p>
            <a:pPr marL="457200" indent="-457200" algn="just">
              <a:buFont typeface="+mj-lt"/>
              <a:buAutoNum type="arabicPeriod"/>
            </a:pPr>
            <a:r>
              <a:rPr lang="id-ID" dirty="0" smtClean="0">
                <a:latin typeface="Comic Sans MS" panose="030F0702030302020204" pitchFamily="66" charset="0"/>
              </a:rPr>
              <a:t>Kemampuan dan keterampilan dalam merekam, mencatat, dan membuat prediksi-prediksi tentang perbuatan apa yang akan menyertainya</a:t>
            </a:r>
          </a:p>
          <a:p>
            <a:pPr marL="457200" indent="-457200" algn="just">
              <a:buFont typeface="+mj-lt"/>
              <a:buAutoNum type="arabicPeriod"/>
            </a:pPr>
            <a:r>
              <a:rPr lang="id-ID" dirty="0" smtClean="0">
                <a:latin typeface="Comic Sans MS" panose="030F0702030302020204" pitchFamily="66" charset="0"/>
              </a:rPr>
              <a:t>Sebaiknya guru atau orang tua bersifat objektif, bertindak sesuai kadar, dan tingkatan ekspresi yang ditampilkan anak</a:t>
            </a:r>
          </a:p>
          <a:p>
            <a:pPr marL="0" indent="0" algn="just">
              <a:buNone/>
            </a:pPr>
            <a:endParaRPr lang="id-ID" dirty="0">
              <a:latin typeface="Comic Sans MS" panose="030F0702030302020204" pitchFamily="66" charset="0"/>
            </a:endParaRPr>
          </a:p>
        </p:txBody>
      </p:sp>
    </p:spTree>
    <p:extLst>
      <p:ext uri="{BB962C8B-B14F-4D97-AF65-F5344CB8AC3E}">
        <p14:creationId xmlns:p14="http://schemas.microsoft.com/office/powerpoint/2010/main" val="288080012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id-ID" sz="2800" b="1" dirty="0" smtClean="0">
                <a:latin typeface="Comic Sans MS" panose="030F0702030302020204" pitchFamily="66" charset="0"/>
              </a:rPr>
              <a:t>Bentuk Hubungan Sosial Emosional Dengan Aktivitas Dan Kehidupan</a:t>
            </a:r>
            <a:endParaRPr lang="id-ID" sz="2800" b="1" dirty="0">
              <a:latin typeface="Comic Sans MS" panose="030F0702030302020204" pitchFamily="66" charset="0"/>
            </a:endParaRPr>
          </a:p>
        </p:txBody>
      </p:sp>
      <p:sp>
        <p:nvSpPr>
          <p:cNvPr id="3" name="Content Placeholder 2"/>
          <p:cNvSpPr>
            <a:spLocks noGrp="1"/>
          </p:cNvSpPr>
          <p:nvPr>
            <p:ph idx="1"/>
          </p:nvPr>
        </p:nvSpPr>
        <p:spPr>
          <a:xfrm>
            <a:off x="2693988" y="1330036"/>
            <a:ext cx="6326187" cy="5084619"/>
          </a:xfrm>
        </p:spPr>
        <p:txBody>
          <a:bodyPr/>
          <a:lstStyle/>
          <a:p>
            <a:pPr marL="0" indent="0" algn="just">
              <a:buNone/>
            </a:pPr>
            <a:r>
              <a:rPr lang="id-ID" dirty="0" smtClean="0">
                <a:latin typeface="Comic Sans MS" panose="030F0702030302020204" pitchFamily="66" charset="0"/>
              </a:rPr>
              <a:t>	Gambaran tentang pola atau bentuk hubungan dan pengaruh emosi terhadap kehidupan seorang anak, khususnya anak prasekolah dapat digambarkan secara umum melalui ilustrasi berikut. </a:t>
            </a:r>
          </a:p>
          <a:p>
            <a:pPr marL="0" indent="0" algn="just">
              <a:buNone/>
            </a:pPr>
            <a:r>
              <a:rPr lang="id-ID" dirty="0" smtClean="0">
                <a:latin typeface="Comic Sans MS" panose="030F0702030302020204" pitchFamily="66" charset="0"/>
              </a:rPr>
              <a:t>	</a:t>
            </a:r>
            <a:r>
              <a:rPr lang="id-ID" dirty="0" smtClean="0">
                <a:solidFill>
                  <a:srgbClr val="FF0000"/>
                </a:solidFill>
                <a:latin typeface="Comic Sans MS" panose="030F0702030302020204" pitchFamily="66" charset="0"/>
              </a:rPr>
              <a:t>Pertama, ternyata emosi yang melekat pada seorang anak akan mewarnai pandangannya terhadap kehidupan dan dimensi-dimensinya.</a:t>
            </a:r>
          </a:p>
          <a:p>
            <a:pPr marL="0" indent="0" algn="just">
              <a:buNone/>
            </a:pPr>
            <a:r>
              <a:rPr lang="id-ID" dirty="0">
                <a:latin typeface="Comic Sans MS" panose="030F0702030302020204" pitchFamily="66" charset="0"/>
              </a:rPr>
              <a:t>	</a:t>
            </a:r>
            <a:r>
              <a:rPr lang="id-ID" dirty="0" smtClean="0">
                <a:solidFill>
                  <a:schemeClr val="accent2">
                    <a:lumMod val="50000"/>
                  </a:schemeClr>
                </a:solidFill>
                <a:latin typeface="Comic Sans MS" panose="030F0702030302020204" pitchFamily="66" charset="0"/>
              </a:rPr>
              <a:t>kedua, emosi akan sangat mempengaruhi interaksui sosial seorang anak tampak ya semua emosi, baik yang menyenangkan maupun yang tidak menyenangkan, mendorong trrjadinya interaksi soisal. </a:t>
            </a:r>
          </a:p>
          <a:p>
            <a:pPr marL="0" indent="0" algn="just">
              <a:buNone/>
            </a:pPr>
            <a:r>
              <a:rPr lang="id-ID" dirty="0">
                <a:latin typeface="Comic Sans MS" panose="030F0702030302020204" pitchFamily="66" charset="0"/>
              </a:rPr>
              <a:t>	</a:t>
            </a:r>
            <a:r>
              <a:rPr lang="id-ID" dirty="0" smtClean="0">
                <a:solidFill>
                  <a:srgbClr val="002060"/>
                </a:solidFill>
                <a:latin typeface="Comic Sans MS" panose="030F0702030302020204" pitchFamily="66" charset="0"/>
              </a:rPr>
              <a:t>ketiga, ternyata reaksi emosional apabila diulang-ulang akan berkembang menjadi suatu kebiasaan. </a:t>
            </a:r>
            <a:endParaRPr lang="id-ID" dirty="0">
              <a:solidFill>
                <a:srgbClr val="002060"/>
              </a:solidFill>
              <a:latin typeface="Comic Sans MS" panose="030F0702030302020204" pitchFamily="66" charset="0"/>
            </a:endParaRPr>
          </a:p>
        </p:txBody>
      </p:sp>
    </p:spTree>
    <p:extLst>
      <p:ext uri="{BB962C8B-B14F-4D97-AF65-F5344CB8AC3E}">
        <p14:creationId xmlns:p14="http://schemas.microsoft.com/office/powerpoint/2010/main" val="54402662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389188" y="304801"/>
            <a:ext cx="6326187" cy="4685290"/>
          </a:xfrm>
        </p:spPr>
        <p:txBody>
          <a:bodyPr/>
          <a:lstStyle/>
          <a:p>
            <a:pPr marL="0" indent="0" algn="just">
              <a:buNone/>
            </a:pPr>
            <a:r>
              <a:rPr lang="id-ID" sz="2400" dirty="0" smtClean="0">
                <a:latin typeface="Comic Sans MS" panose="030F0702030302020204" pitchFamily="66" charset="0"/>
              </a:rPr>
              <a:t>	Secara lebih khusus, </a:t>
            </a:r>
            <a:r>
              <a:rPr lang="id-ID" sz="2400" dirty="0" smtClean="0">
                <a:solidFill>
                  <a:srgbClr val="0070C0"/>
                </a:solidFill>
                <a:latin typeface="Comic Sans MS" panose="030F0702030302020204" pitchFamily="66" charset="0"/>
              </a:rPr>
              <a:t>Syamsu Yusuf (2001) menyatakan bahwa perubahan emosi akan mengakibatkan beberapa perilaku tertentu,</a:t>
            </a:r>
            <a:r>
              <a:rPr lang="id-ID" sz="2400" dirty="0" smtClean="0">
                <a:latin typeface="Comic Sans MS" panose="030F0702030302020204" pitchFamily="66" charset="0"/>
              </a:rPr>
              <a:t> di antara berikut ini:</a:t>
            </a:r>
          </a:p>
          <a:p>
            <a:pPr marL="457200" indent="-457200" algn="just">
              <a:buFont typeface="+mj-lt"/>
              <a:buAutoNum type="arabicPeriod"/>
            </a:pPr>
            <a:r>
              <a:rPr lang="id-ID" sz="2400" dirty="0" smtClean="0">
                <a:latin typeface="Comic Sans MS" panose="030F0702030302020204" pitchFamily="66" charset="0"/>
              </a:rPr>
              <a:t>Memperkuat semangat, apabila orang merasa senang atau puas atas hasil yang telah dicapai</a:t>
            </a:r>
          </a:p>
          <a:p>
            <a:pPr marL="457200" indent="-457200" algn="just">
              <a:buFont typeface="+mj-lt"/>
              <a:buAutoNum type="arabicPeriod"/>
            </a:pPr>
            <a:r>
              <a:rPr lang="id-ID" sz="2400" dirty="0" smtClean="0">
                <a:latin typeface="Comic Sans MS" panose="030F0702030302020204" pitchFamily="66" charset="0"/>
              </a:rPr>
              <a:t>Melemahkan semangat, apabila timbul rasa kecewa karena kegagalan </a:t>
            </a:r>
          </a:p>
          <a:p>
            <a:pPr marL="457200" indent="-457200" algn="just">
              <a:buFont typeface="+mj-lt"/>
              <a:buAutoNum type="arabicPeriod"/>
            </a:pPr>
            <a:r>
              <a:rPr lang="id-ID" sz="2400" dirty="0" smtClean="0">
                <a:latin typeface="Comic Sans MS" panose="030F0702030302020204" pitchFamily="66" charset="0"/>
              </a:rPr>
              <a:t>Menghambat atau menganggu konsentrasi belajar, apabila sedang mengalami ketegangan emosi</a:t>
            </a:r>
          </a:p>
          <a:p>
            <a:pPr marL="457200" indent="-457200" algn="just">
              <a:buFont typeface="+mj-lt"/>
              <a:buAutoNum type="arabicPeriod"/>
            </a:pPr>
            <a:r>
              <a:rPr lang="id-ID" sz="2400" dirty="0" smtClean="0">
                <a:latin typeface="Comic Sans MS" panose="030F0702030302020204" pitchFamily="66" charset="0"/>
              </a:rPr>
              <a:t>Menganggu penyesuaian sosial</a:t>
            </a:r>
          </a:p>
          <a:p>
            <a:pPr marL="457200" indent="-457200" algn="just">
              <a:buFont typeface="+mj-lt"/>
              <a:buAutoNum type="arabicPeriod"/>
            </a:pPr>
            <a:r>
              <a:rPr lang="id-ID" sz="2400" dirty="0" smtClean="0">
                <a:latin typeface="Comic Sans MS" panose="030F0702030302020204" pitchFamily="66" charset="0"/>
              </a:rPr>
              <a:t>Suasana emosional yang diterima dan dialami individual semasa kecilnya akan mempengaruhi sikapnya dikemudian hari</a:t>
            </a:r>
          </a:p>
          <a:p>
            <a:pPr marL="0" indent="0" algn="just">
              <a:buNone/>
            </a:pPr>
            <a:endParaRPr lang="id-ID" sz="2400" dirty="0">
              <a:latin typeface="Comic Sans MS" panose="030F0702030302020204" pitchFamily="66" charset="0"/>
            </a:endParaRPr>
          </a:p>
        </p:txBody>
      </p:sp>
    </p:spTree>
    <p:extLst>
      <p:ext uri="{BB962C8B-B14F-4D97-AF65-F5344CB8AC3E}">
        <p14:creationId xmlns:p14="http://schemas.microsoft.com/office/powerpoint/2010/main" val="284751204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id-ID" sz="2800" b="1" dirty="0" smtClean="0">
                <a:latin typeface="Comic Sans MS" panose="030F0702030302020204" pitchFamily="66" charset="0"/>
              </a:rPr>
              <a:t>Mengarahkan Hubungan Sosial Emosional Dengan Aktivitas dan Kehidupan</a:t>
            </a:r>
            <a:br>
              <a:rPr lang="id-ID" sz="2800" b="1" dirty="0" smtClean="0">
                <a:latin typeface="Comic Sans MS" panose="030F0702030302020204" pitchFamily="66" charset="0"/>
              </a:rPr>
            </a:br>
            <a:endParaRPr lang="id-ID" sz="2800" b="1" dirty="0">
              <a:latin typeface="Comic Sans MS" panose="030F0702030302020204" pitchFamily="66" charset="0"/>
            </a:endParaRPr>
          </a:p>
        </p:txBody>
      </p:sp>
      <p:sp>
        <p:nvSpPr>
          <p:cNvPr id="3" name="Content Placeholder 2"/>
          <p:cNvSpPr>
            <a:spLocks noGrp="1"/>
          </p:cNvSpPr>
          <p:nvPr>
            <p:ph idx="1"/>
          </p:nvPr>
        </p:nvSpPr>
        <p:spPr>
          <a:xfrm>
            <a:off x="2693988" y="1794164"/>
            <a:ext cx="6326187" cy="4525963"/>
          </a:xfrm>
        </p:spPr>
        <p:txBody>
          <a:bodyPr/>
          <a:lstStyle/>
          <a:p>
            <a:pPr marL="0" indent="0" algn="just">
              <a:buNone/>
            </a:pPr>
            <a:r>
              <a:rPr lang="id-ID" sz="2800" dirty="0" smtClean="0">
                <a:latin typeface="Comic Sans MS" panose="030F0702030302020204" pitchFamily="66" charset="0"/>
              </a:rPr>
              <a:t>Tugas orang tua atau guru adalah </a:t>
            </a:r>
            <a:r>
              <a:rPr lang="id-ID" sz="2800" dirty="0" smtClean="0">
                <a:solidFill>
                  <a:srgbClr val="FFC000"/>
                </a:solidFill>
                <a:latin typeface="Comic Sans MS" panose="030F0702030302020204" pitchFamily="66" charset="0"/>
              </a:rPr>
              <a:t>mengarahkan emosi </a:t>
            </a:r>
            <a:r>
              <a:rPr lang="id-ID" sz="2800" dirty="0" smtClean="0">
                <a:latin typeface="Comic Sans MS" panose="030F0702030302020204" pitchFamily="66" charset="0"/>
              </a:rPr>
              <a:t>anak ke pola hubungan yang bersifat positif, </a:t>
            </a:r>
            <a:r>
              <a:rPr lang="id-ID" sz="2800" dirty="0" smtClean="0">
                <a:solidFill>
                  <a:srgbClr val="CC3300"/>
                </a:solidFill>
                <a:latin typeface="Comic Sans MS" panose="030F0702030302020204" pitchFamily="66" charset="0"/>
              </a:rPr>
              <a:t>artinya yang dapat mengembangkan emosi anak ke arah kesanggupan (ketrampilan) sosial untuk beraktivitas dan mengisi kehidupannya menjadi lebih sempurna dan diterima lingkungan sosialnya.</a:t>
            </a:r>
          </a:p>
          <a:p>
            <a:pPr marL="0" indent="0" algn="just">
              <a:buNone/>
            </a:pPr>
            <a:r>
              <a:rPr lang="id-ID" sz="2800" dirty="0" smtClean="0">
                <a:latin typeface="Comic Sans MS" panose="030F0702030302020204" pitchFamily="66" charset="0"/>
              </a:rPr>
              <a:t>  </a:t>
            </a:r>
            <a:endParaRPr lang="id-ID" sz="2800" dirty="0">
              <a:latin typeface="Comic Sans MS" panose="030F0702030302020204" pitchFamily="66" charset="0"/>
            </a:endParaRPr>
          </a:p>
        </p:txBody>
      </p:sp>
    </p:spTree>
    <p:extLst>
      <p:ext uri="{BB962C8B-B14F-4D97-AF65-F5344CB8AC3E}">
        <p14:creationId xmlns:p14="http://schemas.microsoft.com/office/powerpoint/2010/main" val="203944153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33600" y="138545"/>
            <a:ext cx="6886575" cy="2230582"/>
          </a:xfrm>
        </p:spPr>
        <p:txBody>
          <a:bodyPr/>
          <a:lstStyle/>
          <a:p>
            <a:pPr algn="just"/>
            <a:r>
              <a:rPr lang="id-ID" b="1" dirty="0" smtClean="0">
                <a:latin typeface="Comic Sans MS" panose="030F0702030302020204" pitchFamily="66" charset="0"/>
              </a:rPr>
              <a:t>Tindakan orang tua atau guru dalam membantu mengarahkan anak agar dapat menyalurkan energi emosionalnya secara tepat diantaranya dengan cara berikut ini :</a:t>
            </a:r>
            <a:endParaRPr lang="id-ID" b="1" dirty="0">
              <a:latin typeface="Comic Sans MS" panose="030F0702030302020204" pitchFamily="66" charset="0"/>
            </a:endParaRPr>
          </a:p>
        </p:txBody>
      </p:sp>
      <p:sp>
        <p:nvSpPr>
          <p:cNvPr id="3" name="Content Placeholder 2"/>
          <p:cNvSpPr>
            <a:spLocks noGrp="1"/>
          </p:cNvSpPr>
          <p:nvPr>
            <p:ph idx="1"/>
          </p:nvPr>
        </p:nvSpPr>
        <p:spPr>
          <a:xfrm>
            <a:off x="2693988" y="2092036"/>
            <a:ext cx="6326187" cy="4034127"/>
          </a:xfrm>
        </p:spPr>
        <p:txBody>
          <a:bodyPr/>
          <a:lstStyle/>
          <a:p>
            <a:r>
              <a:rPr lang="id-ID" sz="2400" dirty="0" smtClean="0">
                <a:latin typeface="Comic Sans MS" panose="030F0702030302020204" pitchFamily="66" charset="0"/>
              </a:rPr>
              <a:t>Membantu menyibukkan diri anak dalam kegiatan sehari-hari</a:t>
            </a:r>
          </a:p>
          <a:p>
            <a:r>
              <a:rPr lang="id-ID" sz="2400" dirty="0" smtClean="0">
                <a:latin typeface="Comic Sans MS" panose="030F0702030302020204" pitchFamily="66" charset="0"/>
              </a:rPr>
              <a:t>Membantu menjalin hubungan emosional yang akrab</a:t>
            </a:r>
          </a:p>
          <a:p>
            <a:r>
              <a:rPr lang="id-ID" sz="2400" dirty="0" smtClean="0">
                <a:latin typeface="Comic Sans MS" panose="030F0702030302020204" pitchFamily="66" charset="0"/>
              </a:rPr>
              <a:t>Membantu menemukan seorang teman yang bisa menjadi akrab untuk anak</a:t>
            </a:r>
          </a:p>
          <a:p>
            <a:r>
              <a:rPr lang="id-ID" sz="2400" dirty="0" smtClean="0">
                <a:latin typeface="Comic Sans MS" panose="030F0702030302020204" pitchFamily="66" charset="0"/>
              </a:rPr>
              <a:t>Membantu mereka mengenali dirinya</a:t>
            </a:r>
            <a:endParaRPr lang="id-ID" sz="2400" dirty="0">
              <a:latin typeface="Comic Sans MS" panose="030F0702030302020204" pitchFamily="66" charset="0"/>
            </a:endParaRPr>
          </a:p>
        </p:txBody>
      </p:sp>
    </p:spTree>
    <p:extLst>
      <p:ext uri="{BB962C8B-B14F-4D97-AF65-F5344CB8AC3E}">
        <p14:creationId xmlns:p14="http://schemas.microsoft.com/office/powerpoint/2010/main" val="307912706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96836" y="274638"/>
            <a:ext cx="6623339" cy="1143000"/>
          </a:xfrm>
        </p:spPr>
        <p:txBody>
          <a:bodyPr/>
          <a:lstStyle/>
          <a:p>
            <a:pPr algn="just"/>
            <a:r>
              <a:rPr lang="id-ID" b="1" dirty="0" smtClean="0">
                <a:latin typeface="Comic Sans MS" panose="030F0702030302020204" pitchFamily="66" charset="0"/>
              </a:rPr>
              <a:t>Kunci utama cara membantu atau menggarahkan anak adalah dengan cara memberikan kasih sayang dengan benar. Jika tidak dengan cara demikian maka mungkin akan berakibat sebagai berikut :</a:t>
            </a:r>
            <a:endParaRPr lang="id-ID" b="1" dirty="0">
              <a:latin typeface="Comic Sans MS" panose="030F0702030302020204" pitchFamily="66" charset="0"/>
            </a:endParaRPr>
          </a:p>
        </p:txBody>
      </p:sp>
      <p:sp>
        <p:nvSpPr>
          <p:cNvPr id="3" name="Content Placeholder 2"/>
          <p:cNvSpPr>
            <a:spLocks noGrp="1"/>
          </p:cNvSpPr>
          <p:nvPr>
            <p:ph idx="1"/>
          </p:nvPr>
        </p:nvSpPr>
        <p:spPr>
          <a:xfrm>
            <a:off x="2535382" y="2299855"/>
            <a:ext cx="6484793" cy="4170218"/>
          </a:xfrm>
        </p:spPr>
        <p:txBody>
          <a:bodyPr/>
          <a:lstStyle/>
          <a:p>
            <a:r>
              <a:rPr lang="id-ID" sz="2400" dirty="0" smtClean="0">
                <a:latin typeface="Comic Sans MS" panose="030F0702030302020204" pitchFamily="66" charset="0"/>
              </a:rPr>
              <a:t>Perkembangan bahasa, Perkembangan </a:t>
            </a:r>
            <a:r>
              <a:rPr lang="id-ID" sz="2400" dirty="0">
                <a:latin typeface="Comic Sans MS" panose="030F0702030302020204" pitchFamily="66" charset="0"/>
              </a:rPr>
              <a:t>bicara </a:t>
            </a:r>
            <a:r>
              <a:rPr lang="id-ID" sz="2400" dirty="0" smtClean="0">
                <a:latin typeface="Comic Sans MS" panose="030F0702030302020204" pitchFamily="66" charset="0"/>
              </a:rPr>
              <a:t>terlambat, gangguan bicara</a:t>
            </a:r>
          </a:p>
          <a:p>
            <a:r>
              <a:rPr lang="id-ID" sz="2400" dirty="0" smtClean="0">
                <a:latin typeface="Comic Sans MS" panose="030F0702030302020204" pitchFamily="66" charset="0"/>
              </a:rPr>
              <a:t>Kemampuan bergaul/sosialisasi, sukar diajak kerjasama, memusuhi</a:t>
            </a:r>
          </a:p>
          <a:p>
            <a:r>
              <a:rPr lang="id-ID" sz="2400" dirty="0" smtClean="0">
                <a:latin typeface="Comic Sans MS" panose="030F0702030302020204" pitchFamily="66" charset="0"/>
              </a:rPr>
              <a:t>Kepribadian, kelaparan kasih sayang, menaruh perhatian kecil pada orang lain, memenitingkan diri sendiri, suka menuntut</a:t>
            </a:r>
          </a:p>
          <a:p>
            <a:pPr>
              <a:buFont typeface="Wingdings" panose="05000000000000000000" pitchFamily="2" charset="2"/>
              <a:buChar char="q"/>
            </a:pPr>
            <a:endParaRPr lang="id-ID" dirty="0">
              <a:latin typeface="Comic Sans MS" panose="030F0702030302020204" pitchFamily="66" charset="0"/>
            </a:endParaRPr>
          </a:p>
        </p:txBody>
      </p:sp>
    </p:spTree>
    <p:extLst>
      <p:ext uri="{BB962C8B-B14F-4D97-AF65-F5344CB8AC3E}">
        <p14:creationId xmlns:p14="http://schemas.microsoft.com/office/powerpoint/2010/main" val="148911296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endParaRPr lang="id-ID" dirty="0"/>
          </a:p>
        </p:txBody>
      </p:sp>
      <p:sp>
        <p:nvSpPr>
          <p:cNvPr id="8" name="Content Placeholder 7"/>
          <p:cNvSpPr>
            <a:spLocks noGrp="1"/>
          </p:cNvSpPr>
          <p:nvPr>
            <p:ph idx="1"/>
          </p:nvPr>
        </p:nvSpPr>
        <p:spPr/>
        <p:txBody>
          <a:bodyPr/>
          <a:lstStyle/>
          <a:p>
            <a:pPr marL="0" indent="0">
              <a:buNone/>
            </a:pPr>
            <a:endParaRPr lang="id-ID" dirty="0"/>
          </a:p>
        </p:txBody>
      </p:sp>
      <p:sp>
        <p:nvSpPr>
          <p:cNvPr id="6" name="Rectangle 5"/>
          <p:cNvSpPr/>
          <p:nvPr/>
        </p:nvSpPr>
        <p:spPr>
          <a:xfrm>
            <a:off x="1662545" y="1163781"/>
            <a:ext cx="7232074" cy="3851563"/>
          </a:xfrm>
          <a:prstGeom prst="rect">
            <a:avLst/>
          </a:prstGeom>
          <a:noFill/>
        </p:spPr>
        <p:txBody>
          <a:bodyPr wrap="none" lIns="91440" tIns="45720" rIns="91440" bIns="45720">
            <a:prstTxWarp prst="textArchDownPour">
              <a:avLst/>
            </a:prstTxWarp>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id-ID" sz="5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Terima kasih</a:t>
            </a:r>
            <a:endParaRPr lang="en-US" sz="5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extLst>
      <p:ext uri="{BB962C8B-B14F-4D97-AF65-F5344CB8AC3E}">
        <p14:creationId xmlns:p14="http://schemas.microsoft.com/office/powerpoint/2010/main" val="16231865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theme/theme1.xml><?xml version="1.0" encoding="utf-8"?>
<a:theme xmlns:a="http://schemas.openxmlformats.org/drawingml/2006/main" name="ppt7">
  <a:themeElements>
    <a:clrScheme name="">
      <a:dk1>
        <a:srgbClr val="000000"/>
      </a:dk1>
      <a:lt1>
        <a:srgbClr val="FFFFFF"/>
      </a:lt1>
      <a:dk2>
        <a:srgbClr val="000000"/>
      </a:dk2>
      <a:lt2>
        <a:srgbClr val="808080"/>
      </a:lt2>
      <a:accent1>
        <a:srgbClr val="336699"/>
      </a:accent1>
      <a:accent2>
        <a:srgbClr val="45ACDF"/>
      </a:accent2>
      <a:accent3>
        <a:srgbClr val="FFFFFF"/>
      </a:accent3>
      <a:accent4>
        <a:srgbClr val="000000"/>
      </a:accent4>
      <a:accent5>
        <a:srgbClr val="ADB8CA"/>
      </a:accent5>
      <a:accent6>
        <a:srgbClr val="3E9BCA"/>
      </a:accent6>
      <a:hlink>
        <a:srgbClr val="0099CC"/>
      </a:hlink>
      <a:folHlink>
        <a:srgbClr val="66CCFF"/>
      </a:folHlink>
    </a:clrScheme>
    <a:fontScheme name="NordriDesign_免费商务模板系列">
      <a:majorFont>
        <a:latin typeface="Arial"/>
        <a:ea typeface="黑体"/>
        <a:cs typeface=""/>
      </a:majorFont>
      <a:minorFont>
        <a:latin typeface="Arial"/>
        <a:ea typeface="黑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zh-CN" altLang="en-US" sz="1800" b="0" i="1" u="none" strike="noStrike" cap="none" normalizeH="0" baseline="0" smtClean="0">
            <a:ln>
              <a:noFill/>
            </a:ln>
            <a:solidFill>
              <a:schemeClr val="tx1"/>
            </a:solidFill>
            <a:effectLst/>
            <a:latin typeface="Arial"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zh-CN" altLang="en-US" sz="1800" b="0" i="1" u="none" strike="noStrike" cap="none" normalizeH="0" baseline="0" smtClean="0">
            <a:ln>
              <a:noFill/>
            </a:ln>
            <a:solidFill>
              <a:schemeClr val="tx1"/>
            </a:solidFill>
            <a:effectLst/>
            <a:latin typeface="Arial" charset="0"/>
            <a:ea typeface="宋体" pitchFamily="2" charset="-122"/>
          </a:defRPr>
        </a:defPPr>
      </a:lstStyle>
    </a:lnDef>
  </a:objectDefaults>
  <a:extraClrSchemeLst>
    <a:extraClrScheme>
      <a:clrScheme name="NordriDesign_免费商务模板系列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NordriDesign_免费商务模板系列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NordriDesign_免费商务模板系列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NordriDesign_免费商务模板系列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NordriDesign_免费商务模板系列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NordriDesign_免费商务模板系列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NordriDesign_免费商务模板系列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NordriDesign_免费商务模板系列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NordriDesign_免费商务模板系列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NordriDesign_免费商务模板系列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NordriDesign_免费商务模板系列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NordriDesign_免费商务模板系列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NordriDesign_免费商务模板系列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0000"/>
        </a:hlink>
        <a:folHlink>
          <a:srgbClr val="000000"/>
        </a:folHlink>
      </a:clrScheme>
      <a:clrMap bg1="lt1" tx1="dk1" bg2="lt2" tx2="dk2" accent1="accent1" accent2="accent2" accent3="accent3" accent4="accent4" accent5="accent5" accent6="accent6" hlink="hlink" folHlink="folHlink"/>
    </a:extraClrScheme>
    <a:extraClrScheme>
      <a:clrScheme name="nordridesign.com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nordridesign.com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nordridesign.com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nordridesign.com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nordridesign.com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nordridesign.com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nordridesign.com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nordridesign.com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nordridesign.com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nordridesign.com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nordridesign.com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nordridesign.com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nordridesign.com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0000"/>
        </a:hlink>
        <a:folHlink>
          <a:srgbClr val="000000"/>
        </a:folHlink>
      </a:clrScheme>
      <a:clrMap bg1="lt1" tx1="dk1" bg2="lt2" tx2="dk2" accent1="accent1" accent2="accent2" accent3="accent3" accent4="accent4" accent5="accent5" accent6="accent6" hlink="hlink" folHlink="folHlink"/>
    </a:extraClrScheme>
    <a:extraClrScheme>
      <a:clrScheme name="nordridesign.com 14">
        <a:dk1>
          <a:srgbClr val="000000"/>
        </a:dk1>
        <a:lt1>
          <a:srgbClr val="FFFFFF"/>
        </a:lt1>
        <a:dk2>
          <a:srgbClr val="000000"/>
        </a:dk2>
        <a:lt2>
          <a:srgbClr val="808080"/>
        </a:lt2>
        <a:accent1>
          <a:srgbClr val="0066CC"/>
        </a:accent1>
        <a:accent2>
          <a:srgbClr val="336699"/>
        </a:accent2>
        <a:accent3>
          <a:srgbClr val="FFFFFF"/>
        </a:accent3>
        <a:accent4>
          <a:srgbClr val="000000"/>
        </a:accent4>
        <a:accent5>
          <a:srgbClr val="AAB8E2"/>
        </a:accent5>
        <a:accent6>
          <a:srgbClr val="2D5C8A"/>
        </a:accent6>
        <a:hlink>
          <a:srgbClr val="00458A"/>
        </a:hlink>
        <a:folHlink>
          <a:srgbClr val="3399FF"/>
        </a:folHlink>
      </a:clrScheme>
      <a:clrMap bg1="lt1" tx1="dk1" bg2="lt2" tx2="dk2" accent1="accent1" accent2="accent2" accent3="accent3" accent4="accent4" accent5="accent5" accent6="accent6" hlink="hlink" folHlink="folHlink"/>
    </a:extraClrScheme>
    <a:extraClrScheme>
      <a:clrScheme name="nordridesign.com 15">
        <a:dk1>
          <a:srgbClr val="000000"/>
        </a:dk1>
        <a:lt1>
          <a:srgbClr val="FFFFFF"/>
        </a:lt1>
        <a:dk2>
          <a:srgbClr val="000000"/>
        </a:dk2>
        <a:lt2>
          <a:srgbClr val="808080"/>
        </a:lt2>
        <a:accent1>
          <a:srgbClr val="2D96FF"/>
        </a:accent1>
        <a:accent2>
          <a:srgbClr val="336699"/>
        </a:accent2>
        <a:accent3>
          <a:srgbClr val="FFFFFF"/>
        </a:accent3>
        <a:accent4>
          <a:srgbClr val="000000"/>
        </a:accent4>
        <a:accent5>
          <a:srgbClr val="ADC9FF"/>
        </a:accent5>
        <a:accent6>
          <a:srgbClr val="2D5C8A"/>
        </a:accent6>
        <a:hlink>
          <a:srgbClr val="00458A"/>
        </a:hlink>
        <a:folHlink>
          <a:srgbClr val="3399FF"/>
        </a:folHlink>
      </a:clrScheme>
      <a:clrMap bg1="lt1" tx1="dk1" bg2="lt2" tx2="dk2" accent1="accent1" accent2="accent2" accent3="accent3" accent4="accent4" accent5="accent5" accent6="accent6" hlink="hlink" folHlink="folHlink"/>
    </a:extraClrScheme>
    <a:extraClrScheme>
      <a:clrScheme name="nordridesign.com 16">
        <a:dk1>
          <a:srgbClr val="000000"/>
        </a:dk1>
        <a:lt1>
          <a:srgbClr val="FFFFFF"/>
        </a:lt1>
        <a:dk2>
          <a:srgbClr val="000000"/>
        </a:dk2>
        <a:lt2>
          <a:srgbClr val="808080"/>
        </a:lt2>
        <a:accent1>
          <a:srgbClr val="5093DC"/>
        </a:accent1>
        <a:accent2>
          <a:srgbClr val="336699"/>
        </a:accent2>
        <a:accent3>
          <a:srgbClr val="FFFFFF"/>
        </a:accent3>
        <a:accent4>
          <a:srgbClr val="000000"/>
        </a:accent4>
        <a:accent5>
          <a:srgbClr val="B3C8EB"/>
        </a:accent5>
        <a:accent6>
          <a:srgbClr val="2D5C8A"/>
        </a:accent6>
        <a:hlink>
          <a:srgbClr val="00458A"/>
        </a:hlink>
        <a:folHlink>
          <a:srgbClr val="3399F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230</TotalTime>
  <Words>562</Words>
  <Application>Microsoft Office PowerPoint</Application>
  <PresentationFormat>On-screen Show (4:3)</PresentationFormat>
  <Paragraphs>75</Paragraphs>
  <Slides>18</Slides>
  <Notes>0</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ppt7</vt:lpstr>
      <vt:lpstr>KETERKAITAN  PERKEMBANGAN SOSIAL EMOSIONAL DENGAN FISIK, MENTAL, PSIKOLOGIS ANAK</vt:lpstr>
      <vt:lpstr>Mengenali Sosial Emosional Kaitannya dengan Fisik, Mental, dan Psikologis</vt:lpstr>
      <vt:lpstr>Bagaimanakah cara kita mengenali emosi dan sosial anak, khususnya terkait dengan perkembangan fisik, mental, dan psikologisnya?</vt:lpstr>
      <vt:lpstr>Kemampuan yang perlu dikuasai orang tua dan guru dalam mengenali perilaku sosial emosional anak berkaitan dengan fisik, mental, dan psikologisnya: </vt:lpstr>
      <vt:lpstr>Bentuk-Bentuk Hubungan Sosial Emosional dengan Fisik, Mental, Psikologis</vt:lpstr>
      <vt:lpstr>Pengaruh Emosi Terhadap Perubahan Fisik, dapat dilihat dalam tabel:</vt:lpstr>
      <vt:lpstr>Bagaimanakah pengaruh emosi terhadap perubahan mental? Apakah cukup kuat pengaruhnya?</vt:lpstr>
      <vt:lpstr>PowerPoint Presentation</vt:lpstr>
      <vt:lpstr>C. MENGARAHKAN POLA HUBUNGAN POSITIF SOSIAL EMOSIONAL DENGAN PERKEMBANGAN FISIK, MENTAL, DAN PSIKOLOGI.</vt:lpstr>
      <vt:lpstr>PowerPoint Presentation</vt:lpstr>
      <vt:lpstr>Keterkaitan Sosial Emosional Anak Dengan Aktivitas dan Kehidupannya. </vt:lpstr>
      <vt:lpstr>Mengenali Sosial Emosional Dengan Aktivitas Dan Kehidupan Anak. </vt:lpstr>
      <vt:lpstr>Bentuk Hubungan Sosial Emosional Dengan Aktivitas Dan Kehidupan</vt:lpstr>
      <vt:lpstr>PowerPoint Presentation</vt:lpstr>
      <vt:lpstr>Mengarahkan Hubungan Sosial Emosional Dengan Aktivitas dan Kehidupan </vt:lpstr>
      <vt:lpstr>Tindakan orang tua atau guru dalam membantu mengarahkan anak agar dapat menyalurkan energi emosionalnya secara tepat diantaranya dengan cara berikut ini :</vt:lpstr>
      <vt:lpstr>Kunci utama cara membantu atau menggarahkan anak adalah dengan cara memberikan kasih sayang dengan benar. Jika tidak dengan cara demikian maka mungkin akan berakibat sebagai berikut :</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KETERKAITAN  PERKEMBANGAN SOSIAL EMOSIONAL DENGAN FISIK, MENTAL, PSIKOLOGIS ANAK</dc:title>
  <dc:creator>Asus</dc:creator>
  <cp:keywords>ppt幻灯设计/ppt模板设计</cp:keywords>
  <dc:description>nordridesign.com</dc:description>
  <cp:lastModifiedBy>Asus</cp:lastModifiedBy>
  <cp:revision>33</cp:revision>
  <dcterms:created xsi:type="dcterms:W3CDTF">2016-04-11T03:44:18Z</dcterms:created>
  <dcterms:modified xsi:type="dcterms:W3CDTF">2016-04-18T08:27:08Z</dcterms:modified>
</cp:coreProperties>
</file>