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9" r:id="rId1"/>
  </p:sldMasterIdLst>
  <p:notesMasterIdLst>
    <p:notesMasterId r:id="rId28"/>
  </p:notesMasterIdLst>
  <p:sldIdLst>
    <p:sldId id="258" r:id="rId2"/>
    <p:sldId id="259" r:id="rId3"/>
    <p:sldId id="263" r:id="rId4"/>
    <p:sldId id="264" r:id="rId5"/>
    <p:sldId id="262" r:id="rId6"/>
    <p:sldId id="268" r:id="rId7"/>
    <p:sldId id="272" r:id="rId8"/>
    <p:sldId id="281" r:id="rId9"/>
    <p:sldId id="271" r:id="rId10"/>
    <p:sldId id="273" r:id="rId11"/>
    <p:sldId id="275" r:id="rId12"/>
    <p:sldId id="276" r:id="rId13"/>
    <p:sldId id="290" r:id="rId14"/>
    <p:sldId id="291" r:id="rId15"/>
    <p:sldId id="277" r:id="rId16"/>
    <p:sldId id="278" r:id="rId17"/>
    <p:sldId id="279" r:id="rId18"/>
    <p:sldId id="280" r:id="rId19"/>
    <p:sldId id="284" r:id="rId20"/>
    <p:sldId id="285" r:id="rId21"/>
    <p:sldId id="286" r:id="rId22"/>
    <p:sldId id="287" r:id="rId23"/>
    <p:sldId id="288" r:id="rId24"/>
    <p:sldId id="289" r:id="rId25"/>
    <p:sldId id="292" r:id="rId26"/>
    <p:sldId id="293" r:id="rId27"/>
  </p:sldIdLst>
  <p:sldSz cx="9144000" cy="6858000" type="screen4x3"/>
  <p:notesSz cx="6858000" cy="9144000"/>
  <p:custDataLst>
    <p:tags r:id="rId29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548BC0-2A72-4F7E-9CFB-A98EAD4AA81B}" type="datetimeFigureOut">
              <a:rPr lang="id-ID" smtClean="0"/>
              <a:pPr/>
              <a:t>31/08/2018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29E4D2-2FBF-45C1-B1ED-73D833368F91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C489BE2-F52E-4917-A709-17F002DD6281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>
              <a:latin typeface="Arial" pitchFamily="34" charset="0"/>
            </a:endParaRPr>
          </a:p>
        </p:txBody>
      </p:sp>
      <p:sp>
        <p:nvSpPr>
          <p:cNvPr id="1167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6BFB335-7B3A-4561-993C-F3B16B2AB8A8}" type="slidenum">
              <a:rPr lang="en-US" smtClean="0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827711A-A759-4841-B728-AFB32C3F5CE2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9E4D2-2FBF-45C1-B1ED-73D833368F91}" type="slidenum">
              <a:rPr lang="id-ID" smtClean="0"/>
              <a:pPr/>
              <a:t>7</a:t>
            </a:fld>
            <a:endParaRPr lang="id-ID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E0E1656-A476-4AB9-AD14-4109FCE2F842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213F063-3C62-4B0B-9892-775ED4507D85}" type="datetimeFigureOut">
              <a:rPr lang="id-ID" smtClean="0"/>
              <a:pPr/>
              <a:t>31/08/2018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E86B27D5-12B3-477F-BD70-EACA0F2A69F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80355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3F063-3C62-4B0B-9892-775ED4507D85}" type="datetimeFigureOut">
              <a:rPr lang="id-ID" smtClean="0"/>
              <a:pPr/>
              <a:t>31/08/2018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E86B27D5-12B3-477F-BD70-EACA0F2A69F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950707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3F063-3C62-4B0B-9892-775ED4507D85}" type="datetimeFigureOut">
              <a:rPr lang="id-ID" smtClean="0"/>
              <a:pPr/>
              <a:t>31/08/2018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E86B27D5-12B3-477F-BD70-EACA0F2A69F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8111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3F063-3C62-4B0B-9892-775ED4507D85}" type="datetimeFigureOut">
              <a:rPr lang="id-ID" smtClean="0"/>
              <a:pPr/>
              <a:t>31/08/2018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E86B27D5-12B3-477F-BD70-EACA0F2A69F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46652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3F063-3C62-4B0B-9892-775ED4507D85}" type="datetimeFigureOut">
              <a:rPr lang="id-ID" smtClean="0"/>
              <a:pPr/>
              <a:t>31/08/2018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E86B27D5-12B3-477F-BD70-EACA0F2A69F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9246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3F063-3C62-4B0B-9892-775ED4507D85}" type="datetimeFigureOut">
              <a:rPr lang="id-ID" smtClean="0"/>
              <a:pPr/>
              <a:t>31/08/2018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E86B27D5-12B3-477F-BD70-EACA0F2A69F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90104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3F063-3C62-4B0B-9892-775ED4507D85}" type="datetimeFigureOut">
              <a:rPr lang="id-ID" smtClean="0"/>
              <a:pPr/>
              <a:t>31/08/2018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86B27D5-12B3-477F-BD70-EACA0F2A69F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81126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3F063-3C62-4B0B-9892-775ED4507D85}" type="datetimeFigureOut">
              <a:rPr lang="id-ID" smtClean="0"/>
              <a:pPr/>
              <a:t>31/08/2018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86B27D5-12B3-477F-BD70-EACA0F2A69F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76006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3F063-3C62-4B0B-9892-775ED4507D85}" type="datetimeFigureOut">
              <a:rPr lang="id-ID" smtClean="0"/>
              <a:pPr/>
              <a:t>31/08/2018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86B27D5-12B3-477F-BD70-EACA0F2A69F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71080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3F063-3C62-4B0B-9892-775ED4507D85}" type="datetimeFigureOut">
              <a:rPr lang="id-ID" smtClean="0"/>
              <a:pPr/>
              <a:t>31/08/2018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86B27D5-12B3-477F-BD70-EACA0F2A69F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7856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3F063-3C62-4B0B-9892-775ED4507D85}" type="datetimeFigureOut">
              <a:rPr lang="id-ID" smtClean="0"/>
              <a:pPr/>
              <a:t>31/08/2018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86B27D5-12B3-477F-BD70-EACA0F2A69F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66641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3F063-3C62-4B0B-9892-775ED4507D85}" type="datetimeFigureOut">
              <a:rPr lang="id-ID" smtClean="0"/>
              <a:pPr/>
              <a:t>31/08/2018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86B27D5-12B3-477F-BD70-EACA0F2A69F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405381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3F063-3C62-4B0B-9892-775ED4507D85}" type="datetimeFigureOut">
              <a:rPr lang="id-ID" smtClean="0"/>
              <a:pPr/>
              <a:t>31/08/2018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86B27D5-12B3-477F-BD70-EACA0F2A69F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86349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3F063-3C62-4B0B-9892-775ED4507D85}" type="datetimeFigureOut">
              <a:rPr lang="id-ID" smtClean="0"/>
              <a:pPr/>
              <a:t>31/08/2018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86B27D5-12B3-477F-BD70-EACA0F2A69F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096085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3F063-3C62-4B0B-9892-775ED4507D85}" type="datetimeFigureOut">
              <a:rPr lang="id-ID" smtClean="0"/>
              <a:pPr/>
              <a:t>31/08/2018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86B27D5-12B3-477F-BD70-EACA0F2A69F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21208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9213F063-3C62-4B0B-9892-775ED4507D85}" type="datetimeFigureOut">
              <a:rPr lang="id-ID" smtClean="0"/>
              <a:pPr/>
              <a:t>31/08/2018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86B27D5-12B3-477F-BD70-EACA0F2A69F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51672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3F063-3C62-4B0B-9892-775ED4507D85}" type="datetimeFigureOut">
              <a:rPr lang="id-ID" smtClean="0"/>
              <a:pPr/>
              <a:t>31/08/2018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id-ID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E86B27D5-12B3-477F-BD70-EACA0F2A69F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398013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25EF297-B0F2-460A-A26E-8FC9B472EC2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44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0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9213F063-3C62-4B0B-9892-775ED4507D85}" type="datetimeFigureOut">
              <a:rPr lang="id-ID" smtClean="0"/>
              <a:pPr/>
              <a:t>31/08/2018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id-ID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E86B27D5-12B3-477F-BD70-EACA0F2A69F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696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  <p:sldLayoutId id="2147483741" r:id="rId12"/>
    <p:sldLayoutId id="2147483742" r:id="rId13"/>
    <p:sldLayoutId id="2147483743" r:id="rId14"/>
    <p:sldLayoutId id="2147483744" r:id="rId15"/>
    <p:sldLayoutId id="2147483745" r:id="rId16"/>
    <p:sldLayoutId id="2147483746" r:id="rId17"/>
    <p:sldLayoutId id="2147483747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WordArt 8"/>
          <p:cNvSpPr>
            <a:spLocks noChangeArrowheads="1" noChangeShapeType="1" noTextEdit="1"/>
          </p:cNvSpPr>
          <p:nvPr/>
        </p:nvSpPr>
        <p:spPr bwMode="auto">
          <a:xfrm>
            <a:off x="109720" y="476672"/>
            <a:ext cx="8643998" cy="1862126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id-ID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/>
              </a:rPr>
              <a:t> cara belajar aud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A30AAE3-83B8-4E5B-AB92-4F7445FF4B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3154800"/>
            <a:ext cx="4426561" cy="334089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89C0ADA-E956-4BA1-B494-F5F7496B76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3" y="3154800"/>
            <a:ext cx="4572396" cy="3343457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941372"/>
          </a:xfrm>
        </p:spPr>
        <p:txBody>
          <a:bodyPr/>
          <a:lstStyle/>
          <a:p>
            <a:pPr algn="ctr"/>
            <a:r>
              <a:rPr lang="id-ID" dirty="0"/>
              <a:t>Apa itu bermain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1142985"/>
            <a:ext cx="4043362" cy="214313"/>
          </a:xfrm>
        </p:spPr>
        <p:txBody>
          <a:bodyPr>
            <a:normAutofit fontScale="40000" lnSpcReduction="20000"/>
          </a:bodyPr>
          <a:lstStyle/>
          <a:p>
            <a:endParaRPr lang="id-ID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312239" y="2227233"/>
            <a:ext cx="4211668" cy="5072098"/>
          </a:xfrm>
        </p:spPr>
        <p:txBody>
          <a:bodyPr>
            <a:normAutofit/>
          </a:bodyPr>
          <a:lstStyle/>
          <a:p>
            <a:r>
              <a:rPr lang="id-ID" dirty="0"/>
              <a:t>kegiatan spontan anak untuk berimajinasi, berekplorasi,bersosialisasi, berkreasi, dan mengekspresikan perasaan secara menyenangkan.</a:t>
            </a:r>
          </a:p>
          <a:p>
            <a:r>
              <a:rPr lang="id-ID" dirty="0"/>
              <a:t>Kegiatan bermain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senang</a:t>
            </a:r>
            <a:r>
              <a:rPr lang="en-US" dirty="0"/>
              <a:t> (</a:t>
            </a:r>
            <a:r>
              <a:rPr lang="en-US" dirty="0" err="1"/>
              <a:t>gembira</a:t>
            </a:r>
            <a:r>
              <a:rPr lang="en-US" dirty="0"/>
              <a:t>),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inisiatif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,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khayal</a:t>
            </a:r>
            <a:r>
              <a:rPr lang="en-US" dirty="0"/>
              <a:t> (</a:t>
            </a:r>
            <a:r>
              <a:rPr lang="en-US" dirty="0" err="1"/>
              <a:t>imaginatif</a:t>
            </a:r>
            <a:r>
              <a:rPr lang="en-US" dirty="0"/>
              <a:t>),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panca</a:t>
            </a:r>
            <a:r>
              <a:rPr lang="en-US" dirty="0"/>
              <a:t> </a:t>
            </a:r>
            <a:r>
              <a:rPr lang="en-US" dirty="0" err="1"/>
              <a:t>indera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seluruh</a:t>
            </a:r>
            <a:r>
              <a:rPr lang="en-US" dirty="0"/>
              <a:t> </a:t>
            </a:r>
            <a:r>
              <a:rPr lang="en-US" dirty="0" err="1"/>
              <a:t>anggota</a:t>
            </a:r>
            <a:r>
              <a:rPr lang="en-US" dirty="0"/>
              <a:t> </a:t>
            </a:r>
            <a:r>
              <a:rPr lang="en-US" dirty="0" err="1"/>
              <a:t>tubuhnya</a:t>
            </a:r>
            <a:endParaRPr lang="id-ID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10" name="Content Placeholder 9" descr="IMAG0677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640263" y="3250549"/>
            <a:ext cx="3636962" cy="2765139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Alasan anak bermain</a:t>
            </a:r>
          </a:p>
        </p:txBody>
      </p:sp>
      <p:pic>
        <p:nvPicPr>
          <p:cNvPr id="10" name="Picture 2" descr="D:\Foto Kegiatan di sentra\Sentra Persiapan\IMG_001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866775" y="2890639"/>
            <a:ext cx="3636963" cy="2727722"/>
          </a:xfrm>
          <a:prstGeom prst="rect">
            <a:avLst/>
          </a:prstGeom>
          <a:noFill/>
        </p:spPr>
      </p:pic>
      <p:pic>
        <p:nvPicPr>
          <p:cNvPr id="11" name="Picture 2" descr="D:\Foto Kegiatan di sentra\Sentra Seni Kreatifitas\Foto-019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40263" y="2890639"/>
            <a:ext cx="3636962" cy="27277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304800" y="2984500"/>
            <a:ext cx="8610600" cy="425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0" hangingPunct="0">
              <a:spcAft>
                <a:spcPct val="25000"/>
              </a:spcAft>
              <a:buFont typeface="Symbol" pitchFamily="18" charset="2"/>
              <a:buChar char="·"/>
            </a:pPr>
            <a:r>
              <a:rPr lang="en-US" sz="2800" b="1">
                <a:latin typeface="Century Gothic" pitchFamily="34" charset="0"/>
              </a:rPr>
              <a:t>Saat bermain semua indera anak bekerja aktif. Semua informasi ---</a:t>
            </a:r>
            <a:r>
              <a:rPr lang="en-US" sz="2800" b="1">
                <a:latin typeface="Century Gothic" pitchFamily="34" charset="0"/>
                <a:sym typeface="Wingdings" pitchFamily="2" charset="2"/>
              </a:rPr>
              <a:t> </a:t>
            </a:r>
            <a:r>
              <a:rPr lang="en-US" sz="2800" b="1">
                <a:latin typeface="Century Gothic" pitchFamily="34" charset="0"/>
              </a:rPr>
              <a:t>yang ditangkap indera anak, disampaikan ke otak sebagai rangsangan  --</a:t>
            </a:r>
            <a:r>
              <a:rPr lang="en-US" sz="2800" b="1">
                <a:latin typeface="Century Gothic" pitchFamily="34" charset="0"/>
                <a:sym typeface="Wingdings" pitchFamily="2" charset="2"/>
              </a:rPr>
              <a:t></a:t>
            </a:r>
            <a:r>
              <a:rPr lang="en-US" sz="2800" b="1">
                <a:latin typeface="Century Gothic" pitchFamily="34" charset="0"/>
              </a:rPr>
              <a:t> sel-sel otak aktif berkembang --</a:t>
            </a:r>
            <a:r>
              <a:rPr lang="en-US" sz="2800" b="1">
                <a:latin typeface="Century Gothic" pitchFamily="34" charset="0"/>
                <a:sym typeface="Wingdings" pitchFamily="2" charset="2"/>
              </a:rPr>
              <a:t></a:t>
            </a:r>
            <a:r>
              <a:rPr lang="en-US" sz="2800" b="1">
                <a:latin typeface="Century Gothic" pitchFamily="34" charset="0"/>
              </a:rPr>
              <a:t>membentuk perkawatan.</a:t>
            </a:r>
          </a:p>
          <a:p>
            <a:pPr marL="342900" indent="-342900" eaLnBrk="0" hangingPunct="0">
              <a:spcAft>
                <a:spcPct val="25000"/>
              </a:spcAft>
              <a:buFont typeface="Symbol" pitchFamily="18" charset="2"/>
              <a:buChar char="·"/>
            </a:pPr>
            <a:endParaRPr lang="en-US" sz="2800" b="1">
              <a:latin typeface="Century Gothic" pitchFamily="34" charset="0"/>
            </a:endParaRPr>
          </a:p>
          <a:p>
            <a:pPr marL="342900" indent="-342900" eaLnBrk="0" hangingPunct="0">
              <a:spcAft>
                <a:spcPct val="25000"/>
              </a:spcAft>
              <a:buFont typeface="Symbol" pitchFamily="18" charset="2"/>
              <a:buChar char="·"/>
            </a:pPr>
            <a:r>
              <a:rPr lang="en-US" sz="2800" b="1">
                <a:latin typeface="Century Gothic" pitchFamily="34" charset="0"/>
              </a:rPr>
              <a:t>Otak yang rimbun karena banyak perkawatan memiliki kemampuan yang baik</a:t>
            </a:r>
          </a:p>
          <a:p>
            <a:pPr marL="342900" indent="-342900" eaLnBrk="0" hangingPunct="0">
              <a:spcAft>
                <a:spcPct val="25000"/>
              </a:spcAft>
            </a:pPr>
            <a:endParaRPr lang="en-US" sz="2800">
              <a:latin typeface="Century Gothic" pitchFamily="34" charset="0"/>
            </a:endParaRPr>
          </a:p>
        </p:txBody>
      </p:sp>
      <p:pic>
        <p:nvPicPr>
          <p:cNvPr id="15363" name="Picture 3" descr="Foto Otak-1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lum bright="-18000"/>
          </a:blip>
          <a:srcRect/>
          <a:stretch>
            <a:fillRect/>
          </a:stretch>
        </p:blipFill>
        <p:spPr>
          <a:xfrm>
            <a:off x="0" y="-7938"/>
            <a:ext cx="9144000" cy="2827338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/>
          <a:lstStyle/>
          <a:p>
            <a:r>
              <a:rPr lang="id-ID" dirty="0"/>
              <a:t>Manfaat bermain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000108"/>
            <a:ext cx="7758138" cy="5357850"/>
          </a:xfrm>
        </p:spPr>
        <p:txBody>
          <a:bodyPr>
            <a:normAutofit lnSpcReduction="10000"/>
          </a:bodyPr>
          <a:lstStyle/>
          <a:p>
            <a:pPr lvl="0"/>
            <a:endParaRPr lang="id-ID" sz="2800" dirty="0"/>
          </a:p>
          <a:p>
            <a:pPr lvl="0"/>
            <a:r>
              <a:rPr lang="id-ID" sz="2800" dirty="0">
                <a:solidFill>
                  <a:schemeClr val="bg1"/>
                </a:solidFill>
              </a:rPr>
              <a:t>Melatih seluruh anggota badan termasuk</a:t>
            </a:r>
            <a:r>
              <a:rPr lang="id-ID" sz="2800" dirty="0"/>
              <a:t> penginderaannya</a:t>
            </a:r>
            <a:r>
              <a:rPr lang="id-ID" dirty="0"/>
              <a:t>.(</a:t>
            </a:r>
            <a:r>
              <a:rPr lang="id-ID" sz="2800" dirty="0">
                <a:latin typeface="Arial" pitchFamily="34" charset="0"/>
              </a:rPr>
              <a:t>(penglihatan, pendengaran, penciuman, pengecapan, dan perabaan)</a:t>
            </a:r>
            <a:r>
              <a:rPr lang="id-ID" dirty="0"/>
              <a:t> </a:t>
            </a:r>
            <a:r>
              <a:rPr lang="fi-FI" sz="2800" dirty="0">
                <a:latin typeface="Arial" pitchFamily="34" charset="0"/>
              </a:rPr>
              <a:t>anak berkesempatan melakukan kegiatan yang melibatkan gerakan-gerakan tubuh yang membuat tubuh anak sehat dan otot-otot tubuh menjadi kuat. </a:t>
            </a:r>
            <a:endParaRPr lang="id-ID" sz="2800" dirty="0">
              <a:latin typeface="Arial" pitchFamily="34" charset="0"/>
            </a:endParaRPr>
          </a:p>
          <a:p>
            <a:pPr lvl="0"/>
            <a:r>
              <a:rPr lang="id-ID" sz="2800" dirty="0"/>
              <a:t>Mengembangkan kemampuan berpikir kreatif</a:t>
            </a:r>
          </a:p>
          <a:p>
            <a:pPr lvl="0"/>
            <a:r>
              <a:rPr lang="id-ID" sz="2800" dirty="0"/>
              <a:t>Melatih keterampilan memecahkan masalah</a:t>
            </a:r>
          </a:p>
          <a:p>
            <a:pPr lvl="0">
              <a:buNone/>
            </a:pPr>
            <a:endParaRPr lang="id-ID" sz="2800" dirty="0">
              <a:latin typeface="Arial" pitchFamily="34" charset="0"/>
            </a:endParaRPr>
          </a:p>
          <a:p>
            <a:pPr lvl="0"/>
            <a:endParaRPr lang="id-ID" dirty="0"/>
          </a:p>
          <a:p>
            <a:endParaRPr lang="id-ID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4038600"/>
            <a:ext cx="9144000" cy="2819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4" name="TextBox 3"/>
          <p:cNvSpPr txBox="1"/>
          <p:nvPr/>
        </p:nvSpPr>
        <p:spPr>
          <a:xfrm>
            <a:off x="0" y="0"/>
            <a:ext cx="914400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2913" lvl="7" indent="-266700" fontAlgn="base" hangingPunct="0">
              <a:defRPr/>
            </a:pPr>
            <a:endParaRPr lang="id-ID" sz="3200" dirty="0"/>
          </a:p>
          <a:p>
            <a:pPr marL="442913" lvl="7" indent="-266700" fontAlgn="base" hangingPunct="0">
              <a:buFont typeface="Arial" pitchFamily="34" charset="0"/>
              <a:buChar char="•"/>
              <a:defRPr/>
            </a:pPr>
            <a:r>
              <a:rPr lang="id-ID" sz="3200" dirty="0">
                <a:solidFill>
                  <a:schemeClr val="bg1"/>
                </a:solidFill>
              </a:rPr>
              <a:t>Melatih mengatasi ketakutan dan kekhawatiran</a:t>
            </a:r>
          </a:p>
          <a:p>
            <a:pPr marL="442913" lvl="7" indent="-266700" fontAlgn="base" hangingPunct="0">
              <a:buFont typeface="Arial" pitchFamily="34" charset="0"/>
              <a:buChar char="•"/>
              <a:defRPr/>
            </a:pPr>
            <a:r>
              <a:rPr lang="id-ID" sz="3200" dirty="0">
                <a:solidFill>
                  <a:schemeClr val="bg1"/>
                </a:solidFill>
              </a:rPr>
              <a:t>Mengembangkan pengetahuan baru</a:t>
            </a:r>
          </a:p>
          <a:p>
            <a:pPr marL="442913" lvl="7" indent="-266700" fontAlgn="base" hangingPunct="0">
              <a:buFont typeface="Arial" pitchFamily="34" charset="0"/>
              <a:buChar char="•"/>
              <a:defRPr/>
            </a:pPr>
            <a:r>
              <a:rPr lang="id-ID" sz="3200" dirty="0"/>
              <a:t>Meningkatkan kemampuan menggunakan alat</a:t>
            </a:r>
            <a:endParaRPr lang="id-ID" sz="3200" dirty="0">
              <a:latin typeface="Arial" pitchFamily="34" charset="0"/>
            </a:endParaRPr>
          </a:p>
          <a:p>
            <a:pPr marL="442913" lvl="7" indent="-266700" fontAlgn="base" hangingPunct="0">
              <a:buFont typeface="Arial" pitchFamily="34" charset="0"/>
              <a:buChar char="•"/>
              <a:defRPr/>
            </a:pPr>
            <a:r>
              <a:rPr lang="id-ID" sz="3200" dirty="0"/>
              <a:t>Mengembangkan kemampuan berbahasa</a:t>
            </a:r>
            <a:r>
              <a:rPr lang="id-ID" sz="3200" dirty="0">
                <a:latin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28600" y="41148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11" name="Rounded Rectangle 10"/>
          <p:cNvSpPr/>
          <p:nvPr/>
        </p:nvSpPr>
        <p:spPr>
          <a:xfrm>
            <a:off x="838200" y="41148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12" name="Rounded Rectangle 11"/>
          <p:cNvSpPr/>
          <p:nvPr/>
        </p:nvSpPr>
        <p:spPr>
          <a:xfrm>
            <a:off x="1447800" y="41148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13" name="Rounded Rectangle 12"/>
          <p:cNvSpPr/>
          <p:nvPr/>
        </p:nvSpPr>
        <p:spPr>
          <a:xfrm>
            <a:off x="2057400" y="41148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14" name="Rounded Rectangle 13"/>
          <p:cNvSpPr/>
          <p:nvPr/>
        </p:nvSpPr>
        <p:spPr>
          <a:xfrm>
            <a:off x="2667000" y="41148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15" name="Rounded Rectangle 14"/>
          <p:cNvSpPr/>
          <p:nvPr/>
        </p:nvSpPr>
        <p:spPr>
          <a:xfrm>
            <a:off x="228600" y="66294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16" name="Rounded Rectangle 15"/>
          <p:cNvSpPr/>
          <p:nvPr/>
        </p:nvSpPr>
        <p:spPr>
          <a:xfrm>
            <a:off x="838200" y="66294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17" name="Rounded Rectangle 16"/>
          <p:cNvSpPr/>
          <p:nvPr/>
        </p:nvSpPr>
        <p:spPr>
          <a:xfrm>
            <a:off x="1447800" y="66294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18" name="Rounded Rectangle 17"/>
          <p:cNvSpPr/>
          <p:nvPr/>
        </p:nvSpPr>
        <p:spPr>
          <a:xfrm>
            <a:off x="2057400" y="66294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19" name="Rounded Rectangle 18"/>
          <p:cNvSpPr/>
          <p:nvPr/>
        </p:nvSpPr>
        <p:spPr>
          <a:xfrm>
            <a:off x="2667000" y="66294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20" name="Rounded Rectangle 19"/>
          <p:cNvSpPr/>
          <p:nvPr/>
        </p:nvSpPr>
        <p:spPr>
          <a:xfrm>
            <a:off x="3276600" y="41148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21" name="Rounded Rectangle 20"/>
          <p:cNvSpPr/>
          <p:nvPr/>
        </p:nvSpPr>
        <p:spPr>
          <a:xfrm>
            <a:off x="3886200" y="41148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22" name="Rounded Rectangle 21"/>
          <p:cNvSpPr/>
          <p:nvPr/>
        </p:nvSpPr>
        <p:spPr>
          <a:xfrm>
            <a:off x="4495800" y="41148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23" name="Rounded Rectangle 22"/>
          <p:cNvSpPr/>
          <p:nvPr/>
        </p:nvSpPr>
        <p:spPr>
          <a:xfrm>
            <a:off x="5105400" y="41148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24" name="Rounded Rectangle 23"/>
          <p:cNvSpPr/>
          <p:nvPr/>
        </p:nvSpPr>
        <p:spPr>
          <a:xfrm>
            <a:off x="5715000" y="41148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25" name="Rounded Rectangle 24"/>
          <p:cNvSpPr/>
          <p:nvPr/>
        </p:nvSpPr>
        <p:spPr>
          <a:xfrm>
            <a:off x="6248400" y="41148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26" name="Rounded Rectangle 25"/>
          <p:cNvSpPr/>
          <p:nvPr/>
        </p:nvSpPr>
        <p:spPr>
          <a:xfrm>
            <a:off x="6858000" y="41148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27" name="Rounded Rectangle 26"/>
          <p:cNvSpPr/>
          <p:nvPr/>
        </p:nvSpPr>
        <p:spPr>
          <a:xfrm>
            <a:off x="7467600" y="41148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28" name="Rounded Rectangle 27"/>
          <p:cNvSpPr/>
          <p:nvPr/>
        </p:nvSpPr>
        <p:spPr>
          <a:xfrm>
            <a:off x="8077200" y="41148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29" name="Rounded Rectangle 28"/>
          <p:cNvSpPr/>
          <p:nvPr/>
        </p:nvSpPr>
        <p:spPr>
          <a:xfrm>
            <a:off x="8686800" y="41148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30" name="Rounded Rectangle 29"/>
          <p:cNvSpPr/>
          <p:nvPr/>
        </p:nvSpPr>
        <p:spPr>
          <a:xfrm>
            <a:off x="6248400" y="66294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31" name="Rounded Rectangle 30"/>
          <p:cNvSpPr/>
          <p:nvPr/>
        </p:nvSpPr>
        <p:spPr>
          <a:xfrm>
            <a:off x="6858000" y="66294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32" name="Rounded Rectangle 31"/>
          <p:cNvSpPr/>
          <p:nvPr/>
        </p:nvSpPr>
        <p:spPr>
          <a:xfrm>
            <a:off x="7467600" y="66294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33" name="Rounded Rectangle 32"/>
          <p:cNvSpPr/>
          <p:nvPr/>
        </p:nvSpPr>
        <p:spPr>
          <a:xfrm>
            <a:off x="8077200" y="66294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34" name="Rounded Rectangle 33"/>
          <p:cNvSpPr/>
          <p:nvPr/>
        </p:nvSpPr>
        <p:spPr>
          <a:xfrm>
            <a:off x="8686800" y="66294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35" name="Rounded Rectangle 34"/>
          <p:cNvSpPr/>
          <p:nvPr/>
        </p:nvSpPr>
        <p:spPr>
          <a:xfrm>
            <a:off x="3276600" y="66294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36" name="Rounded Rectangle 35"/>
          <p:cNvSpPr/>
          <p:nvPr/>
        </p:nvSpPr>
        <p:spPr>
          <a:xfrm>
            <a:off x="3886200" y="66294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37" name="Rounded Rectangle 36"/>
          <p:cNvSpPr/>
          <p:nvPr/>
        </p:nvSpPr>
        <p:spPr>
          <a:xfrm>
            <a:off x="4495800" y="66294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38" name="Rounded Rectangle 37"/>
          <p:cNvSpPr/>
          <p:nvPr/>
        </p:nvSpPr>
        <p:spPr>
          <a:xfrm>
            <a:off x="5105400" y="66294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39" name="Rounded Rectangle 38"/>
          <p:cNvSpPr/>
          <p:nvPr/>
        </p:nvSpPr>
        <p:spPr>
          <a:xfrm>
            <a:off x="5715000" y="6629400"/>
            <a:ext cx="304800" cy="15240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pic>
        <p:nvPicPr>
          <p:cNvPr id="41" name="Picture 2" descr="H:\bu ida 30 Des 2011\dolanan dhul-dhulan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79387" y="4429132"/>
            <a:ext cx="3135291" cy="2071702"/>
          </a:xfrm>
          <a:prstGeom prst="rect">
            <a:avLst/>
          </a:prstGeom>
          <a:noFill/>
        </p:spPr>
      </p:pic>
      <p:pic>
        <p:nvPicPr>
          <p:cNvPr id="42" name="Picture 3" descr="H:\bu ida 30 Des 2011\dolanan gamelan pengiring pagelaran wayang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6286512" y="4429132"/>
            <a:ext cx="2643206" cy="1921820"/>
          </a:xfrm>
          <a:prstGeom prst="rect">
            <a:avLst/>
          </a:prstGeom>
          <a:noFill/>
        </p:spPr>
      </p:pic>
      <p:pic>
        <p:nvPicPr>
          <p:cNvPr id="2050" name="Picture 2" descr="C:\Users\lina\Documents\IMAG064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5" y="4429132"/>
            <a:ext cx="2786081" cy="20002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Karakteristik bermain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2856"/>
            <a:ext cx="7467600" cy="4367978"/>
          </a:xfrm>
        </p:spPr>
        <p:txBody>
          <a:bodyPr>
            <a:normAutofit fontScale="47500" lnSpcReduction="20000"/>
          </a:bodyPr>
          <a:lstStyle/>
          <a:p>
            <a:pPr marL="550926" lvl="0" indent="-514350">
              <a:buAutoNum type="arabicPeriod"/>
            </a:pPr>
            <a:r>
              <a:rPr lang="en-US" sz="5000" dirty="0" err="1"/>
              <a:t>Aktif</a:t>
            </a:r>
            <a:r>
              <a:rPr lang="en-US" sz="5000" dirty="0"/>
              <a:t> </a:t>
            </a:r>
            <a:endParaRPr lang="id-ID" sz="5000" dirty="0"/>
          </a:p>
          <a:p>
            <a:pPr marL="550926" lvl="0" indent="-514350">
              <a:buNone/>
            </a:pPr>
            <a:r>
              <a:rPr lang="id-ID" sz="5000" dirty="0"/>
              <a:t>      </a:t>
            </a:r>
            <a:r>
              <a:rPr lang="en-US" sz="5000" dirty="0" err="1"/>
              <a:t>Bermain</a:t>
            </a:r>
            <a:r>
              <a:rPr lang="en-US" sz="5000" dirty="0"/>
              <a:t> </a:t>
            </a:r>
            <a:r>
              <a:rPr lang="en-US" sz="5000" dirty="0" err="1"/>
              <a:t>melibatkan</a:t>
            </a:r>
            <a:r>
              <a:rPr lang="en-US" sz="5000" dirty="0"/>
              <a:t> </a:t>
            </a:r>
            <a:r>
              <a:rPr lang="en-US" sz="5000" dirty="0" err="1"/>
              <a:t>aktifitas</a:t>
            </a:r>
            <a:r>
              <a:rPr lang="en-US" sz="5000" dirty="0"/>
              <a:t> </a:t>
            </a:r>
            <a:r>
              <a:rPr lang="en-US" sz="5000" dirty="0" err="1"/>
              <a:t>fisik</a:t>
            </a:r>
            <a:r>
              <a:rPr lang="en-US" sz="5000" dirty="0"/>
              <a:t> </a:t>
            </a:r>
            <a:r>
              <a:rPr lang="en-US" sz="5000" dirty="0" err="1"/>
              <a:t>dan</a:t>
            </a:r>
            <a:r>
              <a:rPr lang="en-US" sz="5000" dirty="0"/>
              <a:t> mental. </a:t>
            </a:r>
            <a:endParaRPr lang="id-ID" sz="5000" dirty="0"/>
          </a:p>
          <a:p>
            <a:pPr marL="550926" indent="-514350">
              <a:buAutoNum type="arabicPeriod" startAt="2"/>
            </a:pPr>
            <a:r>
              <a:rPr lang="en-US" sz="5000" dirty="0" err="1"/>
              <a:t>Bermakna</a:t>
            </a:r>
            <a:endParaRPr lang="id-ID" sz="5000" dirty="0"/>
          </a:p>
          <a:p>
            <a:pPr marL="550926" indent="-514350">
              <a:buNone/>
            </a:pPr>
            <a:r>
              <a:rPr lang="id-ID" sz="5000" dirty="0"/>
              <a:t>      </a:t>
            </a:r>
            <a:r>
              <a:rPr lang="en-US" sz="5000" dirty="0" err="1"/>
              <a:t>kegiatan</a:t>
            </a:r>
            <a:r>
              <a:rPr lang="en-US" sz="5000" dirty="0"/>
              <a:t> </a:t>
            </a:r>
            <a:r>
              <a:rPr lang="en-US" sz="5000" dirty="0" err="1"/>
              <a:t>bermain</a:t>
            </a:r>
            <a:r>
              <a:rPr lang="en-US" sz="5000" dirty="0"/>
              <a:t> </a:t>
            </a:r>
            <a:r>
              <a:rPr lang="id-ID" sz="5000" dirty="0"/>
              <a:t>yang di lakukan harus sesuai minat dan kebutuhan anak dan mengembangkan semua aspek perkembangan</a:t>
            </a:r>
            <a:r>
              <a:rPr lang="en-US" sz="5000" dirty="0"/>
              <a:t>.</a:t>
            </a:r>
            <a:endParaRPr lang="id-ID" sz="5000" dirty="0"/>
          </a:p>
          <a:p>
            <a:pPr marL="550926" indent="-514350">
              <a:buAutoNum type="arabicPeriod" startAt="3"/>
            </a:pPr>
            <a:r>
              <a:rPr lang="en-US" sz="4900" dirty="0" err="1"/>
              <a:t>Simbolik</a:t>
            </a:r>
            <a:endParaRPr lang="id-ID" sz="4900" dirty="0"/>
          </a:p>
          <a:p>
            <a:pPr marL="550926" indent="-514350">
              <a:buNone/>
            </a:pPr>
            <a:r>
              <a:rPr lang="id-ID" sz="4900" dirty="0"/>
              <a:t>      A</a:t>
            </a:r>
            <a:r>
              <a:rPr lang="en-US" sz="4900" dirty="0" err="1"/>
              <a:t>nak</a:t>
            </a:r>
            <a:r>
              <a:rPr lang="en-US" sz="4900" dirty="0"/>
              <a:t> </a:t>
            </a:r>
            <a:r>
              <a:rPr lang="en-US" sz="4900" dirty="0" err="1"/>
              <a:t>bermain</a:t>
            </a:r>
            <a:r>
              <a:rPr lang="en-US" sz="4900" dirty="0"/>
              <a:t> </a:t>
            </a:r>
            <a:r>
              <a:rPr lang="en-US" sz="4900" dirty="0" err="1"/>
              <a:t>dengan</a:t>
            </a:r>
            <a:r>
              <a:rPr lang="en-US" sz="4900" dirty="0"/>
              <a:t> </a:t>
            </a:r>
            <a:r>
              <a:rPr lang="en-US" sz="4900" dirty="0" err="1"/>
              <a:t>benda</a:t>
            </a:r>
            <a:r>
              <a:rPr lang="en-US" sz="4900" dirty="0"/>
              <a:t> </a:t>
            </a:r>
            <a:r>
              <a:rPr lang="en-US" sz="4900" dirty="0" err="1"/>
              <a:t>untuk</a:t>
            </a:r>
            <a:r>
              <a:rPr lang="en-US" sz="4900" dirty="0"/>
              <a:t> </a:t>
            </a:r>
            <a:r>
              <a:rPr lang="en-US" sz="4900" dirty="0" err="1"/>
              <a:t>menghadirkan</a:t>
            </a:r>
            <a:r>
              <a:rPr lang="en-US" sz="4900" dirty="0"/>
              <a:t> </a:t>
            </a:r>
            <a:r>
              <a:rPr lang="en-US" sz="4900" dirty="0" err="1"/>
              <a:t>konsep</a:t>
            </a:r>
            <a:r>
              <a:rPr lang="en-US" sz="4900" dirty="0"/>
              <a:t> </a:t>
            </a:r>
            <a:r>
              <a:rPr lang="id-ID" sz="4900" dirty="0"/>
              <a:t> </a:t>
            </a:r>
          </a:p>
          <a:p>
            <a:pPr marL="550926" indent="-514350">
              <a:buNone/>
            </a:pPr>
            <a:r>
              <a:rPr lang="id-ID" sz="4900" dirty="0"/>
              <a:t>      </a:t>
            </a:r>
            <a:r>
              <a:rPr lang="en-US" sz="4900" dirty="0"/>
              <a:t>yang </a:t>
            </a:r>
            <a:r>
              <a:rPr lang="en-US" sz="4900" dirty="0" err="1"/>
              <a:t>dimiliki</a:t>
            </a:r>
            <a:endParaRPr lang="id-ID" sz="4900" dirty="0"/>
          </a:p>
          <a:p>
            <a:pPr marL="550926" indent="-514350">
              <a:buAutoNum type="arabicPeriod" startAt="4"/>
            </a:pPr>
            <a:endParaRPr lang="id-ID" sz="3800" dirty="0"/>
          </a:p>
          <a:p>
            <a:pPr marL="550926" indent="-514350">
              <a:buFont typeface="Wingdings 2"/>
              <a:buAutoNum type="arabicPeriod"/>
            </a:pPr>
            <a:endParaRPr lang="id-ID" dirty="0"/>
          </a:p>
          <a:p>
            <a:pPr marL="550926" lvl="0" indent="-514350">
              <a:buAutoNum type="arabicPeriod"/>
            </a:pPr>
            <a:endParaRPr lang="id-ID" dirty="0"/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86047" y="836712"/>
            <a:ext cx="7467600" cy="511156"/>
          </a:xfrm>
        </p:spPr>
        <p:txBody>
          <a:bodyPr>
            <a:normAutofit fontScale="90000"/>
          </a:bodyPr>
          <a:lstStyle/>
          <a:p>
            <a:r>
              <a:rPr lang="id-ID" dirty="0"/>
              <a:t>LANJUTAN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2132856"/>
            <a:ext cx="7467600" cy="4439416"/>
          </a:xfrm>
        </p:spPr>
        <p:txBody>
          <a:bodyPr>
            <a:normAutofit fontScale="77500" lnSpcReduction="20000"/>
          </a:bodyPr>
          <a:lstStyle/>
          <a:p>
            <a:pPr marL="550926" indent="-514350">
              <a:buAutoNum type="arabicPeriod" startAt="4"/>
            </a:pPr>
            <a:r>
              <a:rPr lang="en-US" sz="2400" dirty="0" err="1"/>
              <a:t>Menyenangkan</a:t>
            </a:r>
            <a:endParaRPr lang="id-ID" sz="2400" dirty="0"/>
          </a:p>
          <a:p>
            <a:pPr marL="550926" indent="-514350">
              <a:buNone/>
            </a:pPr>
            <a:r>
              <a:rPr lang="id-ID" sz="2400" dirty="0"/>
              <a:t>      anak bermain dengan senang (gembira), tanpa paksaan</a:t>
            </a:r>
          </a:p>
          <a:p>
            <a:pPr marL="550926" indent="-514350">
              <a:buNone/>
            </a:pPr>
            <a:r>
              <a:rPr lang="id-ID" sz="2400" dirty="0"/>
              <a:t>5.   </a:t>
            </a:r>
            <a:r>
              <a:rPr lang="en-US" sz="2400" dirty="0" err="1"/>
              <a:t>Sukarela</a:t>
            </a:r>
            <a:endParaRPr lang="id-ID" sz="2400" dirty="0"/>
          </a:p>
          <a:p>
            <a:pPr marL="550926" indent="-514350">
              <a:buNone/>
            </a:pPr>
            <a:r>
              <a:rPr lang="id-ID" sz="2400" dirty="0"/>
              <a:t>     anak bermain dengan motivasi dari dalam dirinya (spontan)</a:t>
            </a:r>
          </a:p>
          <a:p>
            <a:pPr marL="550926" indent="-514350">
              <a:buNone/>
            </a:pPr>
            <a:r>
              <a:rPr lang="id-ID" sz="2400" dirty="0"/>
              <a:t>6.   </a:t>
            </a:r>
            <a:r>
              <a:rPr lang="en-US" sz="2400" dirty="0" err="1"/>
              <a:t>Episodik</a:t>
            </a:r>
            <a:endParaRPr lang="id-ID" sz="2400" dirty="0"/>
          </a:p>
          <a:p>
            <a:pPr marL="550926" indent="-514350">
              <a:buNone/>
            </a:pPr>
            <a:r>
              <a:rPr lang="id-ID" sz="2400" dirty="0"/>
              <a:t>      anak bermain dengan fase waktu; babak awal, tengah, dan akhir </a:t>
            </a:r>
          </a:p>
          <a:p>
            <a:pPr marL="550926" indent="-514350">
              <a:buAutoNum type="arabicPeriod" startAt="7"/>
            </a:pPr>
            <a:r>
              <a:rPr lang="en-US" sz="2400" dirty="0" err="1"/>
              <a:t>Ada</a:t>
            </a:r>
            <a:r>
              <a:rPr lang="en-US" sz="2400" dirty="0"/>
              <a:t> </a:t>
            </a:r>
            <a:r>
              <a:rPr lang="en-US" sz="2400" dirty="0" err="1"/>
              <a:t>atura</a:t>
            </a:r>
            <a:r>
              <a:rPr lang="id-ID" sz="2400" dirty="0"/>
              <a:t>n</a:t>
            </a:r>
          </a:p>
          <a:p>
            <a:pPr marL="550926" indent="-514350">
              <a:buNone/>
            </a:pPr>
            <a:r>
              <a:rPr lang="id-ID" sz="2400" dirty="0"/>
              <a:t>      kegiatan bermain dilakukan dengan aturan yang di buat oleh pendidik bersama anak-anak sehingga kegiatan bermain berjalan dengan tertib</a:t>
            </a:r>
          </a:p>
          <a:p>
            <a:pPr marL="550926" indent="-514350">
              <a:buNone/>
            </a:pPr>
            <a:r>
              <a:rPr lang="id-ID" sz="2400" dirty="0"/>
              <a:t>    </a:t>
            </a:r>
          </a:p>
          <a:p>
            <a:pPr marL="550926" indent="-514350">
              <a:buNone/>
            </a:pPr>
            <a:endParaRPr lang="id-ID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7" name="Text Box 3"/>
          <p:cNvSpPr txBox="1">
            <a:spLocks noChangeArrowheads="1"/>
          </p:cNvSpPr>
          <p:nvPr/>
        </p:nvSpPr>
        <p:spPr bwMode="auto">
          <a:xfrm>
            <a:off x="1285852" y="2786058"/>
            <a:ext cx="7534620" cy="2360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2011" tIns="41006" rIns="82011" bIns="41006">
            <a:spAutoFit/>
          </a:bodyPr>
          <a:lstStyle/>
          <a:p>
            <a:pPr marL="307975" indent="-307975" defTabSz="820738"/>
            <a:r>
              <a:rPr lang="en-US" sz="2400" dirty="0"/>
              <a:t>1.MAIN SENSORIMOTOR  / FUNGSIONAL</a:t>
            </a:r>
            <a:endParaRPr lang="id-ID" sz="2400" dirty="0"/>
          </a:p>
          <a:p>
            <a:pPr marL="307975" indent="-307975" defTabSz="820738"/>
            <a:endParaRPr lang="en-US" sz="2400" dirty="0"/>
          </a:p>
          <a:p>
            <a:pPr marL="307975" indent="-307975" defTabSz="820738"/>
            <a:r>
              <a:rPr lang="en-US" sz="2400" dirty="0"/>
              <a:t>2.MAIN  PERAN</a:t>
            </a:r>
            <a:endParaRPr lang="id-ID" sz="2400" dirty="0"/>
          </a:p>
          <a:p>
            <a:pPr marL="307975" indent="-307975" defTabSz="820738"/>
            <a:endParaRPr lang="en-US" sz="2400" dirty="0"/>
          </a:p>
          <a:p>
            <a:pPr marL="307975" indent="-307975" defTabSz="820738"/>
            <a:r>
              <a:rPr lang="en-US" sz="2400" dirty="0"/>
              <a:t>3.MAIN PEMBANGUNAN</a:t>
            </a:r>
          </a:p>
          <a:p>
            <a:pPr marL="307975" indent="-307975" defTabSz="820738"/>
            <a:r>
              <a:rPr lang="en-US" sz="2800" dirty="0"/>
              <a:t>   </a:t>
            </a:r>
          </a:p>
        </p:txBody>
      </p:sp>
      <p:sp>
        <p:nvSpPr>
          <p:cNvPr id="139268" name="WordArt 4"/>
          <p:cNvSpPr>
            <a:spLocks noChangeArrowheads="1" noChangeShapeType="1" noTextEdit="1"/>
          </p:cNvSpPr>
          <p:nvPr/>
        </p:nvSpPr>
        <p:spPr bwMode="auto">
          <a:xfrm>
            <a:off x="1428728" y="714356"/>
            <a:ext cx="6286544" cy="150019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d-ID" sz="3600" kern="10" spc="720" dirty="0">
                <a:ln w="9525">
                  <a:noFill/>
                  <a:round/>
                  <a:headEnd/>
                  <a:tailEnd/>
                </a:ln>
                <a:solidFill>
                  <a:srgbClr val="0070C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JENIS-JENIS MAIN </a:t>
            </a:r>
            <a:r>
              <a:rPr lang="id-ID" sz="3600" kern="10" spc="72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7" grpId="0"/>
      <p:bldP spid="1392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1886282"/>
          </a:xfrm>
        </p:spPr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9952" y="476672"/>
            <a:ext cx="4575452" cy="595272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400" dirty="0" err="1"/>
              <a:t>Gerakan</a:t>
            </a:r>
            <a:r>
              <a:rPr lang="en-US" sz="2400" dirty="0"/>
              <a:t> </a:t>
            </a:r>
            <a:r>
              <a:rPr lang="en-US" sz="2400" dirty="0" err="1"/>
              <a:t>bebas</a:t>
            </a:r>
            <a:r>
              <a:rPr lang="en-US" sz="2400" dirty="0"/>
              <a:t> </a:t>
            </a:r>
            <a:r>
              <a:rPr lang="en-US" sz="2400" dirty="0" err="1"/>
              <a:t>otot</a:t>
            </a:r>
            <a:r>
              <a:rPr lang="en-US" sz="2400" dirty="0"/>
              <a:t> </a:t>
            </a:r>
            <a:r>
              <a:rPr lang="en-US" sz="2400" dirty="0" err="1"/>
              <a:t>besar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kecil</a:t>
            </a:r>
            <a:endParaRPr lang="id-ID" sz="2400" dirty="0"/>
          </a:p>
          <a:p>
            <a:pPr algn="ctr">
              <a:buNone/>
            </a:pPr>
            <a:r>
              <a:rPr lang="id-ID" sz="2400" dirty="0"/>
              <a:t>s</a:t>
            </a:r>
            <a:r>
              <a:rPr lang="en-US" sz="2400" dirty="0" err="1"/>
              <a:t>erta</a:t>
            </a:r>
            <a:r>
              <a:rPr lang="en-US" sz="2400" dirty="0"/>
              <a:t> </a:t>
            </a:r>
            <a:r>
              <a:rPr lang="en-US" sz="2400" dirty="0" err="1"/>
              <a:t>menggunakan</a:t>
            </a:r>
            <a:r>
              <a:rPr lang="en-US" sz="2400" dirty="0"/>
              <a:t> </a:t>
            </a:r>
            <a:r>
              <a:rPr lang="en-US" sz="2400" dirty="0" err="1"/>
              <a:t>seluruh</a:t>
            </a:r>
            <a:r>
              <a:rPr lang="en-US" sz="2400" dirty="0"/>
              <a:t> </a:t>
            </a:r>
            <a:r>
              <a:rPr lang="en-US" sz="2400" dirty="0" err="1"/>
              <a:t>inderanyauntuk</a:t>
            </a:r>
            <a:r>
              <a:rPr lang="en-US" sz="2400" dirty="0"/>
              <a:t> </a:t>
            </a:r>
            <a:r>
              <a:rPr lang="en-US" sz="2400" dirty="0" err="1"/>
              <a:t>mela</a:t>
            </a:r>
            <a:r>
              <a:rPr lang="id-ID" sz="2400" dirty="0"/>
              <a:t>tih </a:t>
            </a:r>
            <a:r>
              <a:rPr lang="en-US" sz="2400" dirty="0" err="1"/>
              <a:t>tubuh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id-ID" sz="2400" dirty="0"/>
              <a:t> </a:t>
            </a:r>
            <a:r>
              <a:rPr lang="en-US" sz="2400" dirty="0" err="1"/>
              <a:t>fungsi-fungsi</a:t>
            </a:r>
            <a:r>
              <a:rPr lang="en-US" sz="2400" dirty="0"/>
              <a:t> </a:t>
            </a:r>
            <a:r>
              <a:rPr lang="en-US" sz="2400" dirty="0" err="1"/>
              <a:t>sensorimotornya</a:t>
            </a:r>
            <a:endParaRPr lang="id-ID" sz="2400" dirty="0"/>
          </a:p>
          <a:p>
            <a:pPr algn="ctr">
              <a:buNone/>
            </a:pPr>
            <a:endParaRPr lang="en-US" sz="2400" dirty="0"/>
          </a:p>
          <a:p>
            <a:pPr>
              <a:buNone/>
            </a:pPr>
            <a:r>
              <a:rPr lang="en-US" sz="2400" dirty="0" err="1"/>
              <a:t>Menangkap</a:t>
            </a:r>
            <a:r>
              <a:rPr lang="en-US" sz="2400" dirty="0"/>
              <a:t> </a:t>
            </a:r>
            <a:r>
              <a:rPr lang="en-US" sz="2400" dirty="0" err="1"/>
              <a:t>rangsangan</a:t>
            </a:r>
            <a:r>
              <a:rPr lang="en-US" sz="2400" dirty="0"/>
              <a:t> </a:t>
            </a:r>
            <a:r>
              <a:rPr lang="en-US" sz="2400" dirty="0" err="1"/>
              <a:t>melalui</a:t>
            </a:r>
            <a:r>
              <a:rPr lang="en-US" sz="2400" dirty="0"/>
              <a:t> </a:t>
            </a:r>
            <a:r>
              <a:rPr lang="en-US" sz="2400" dirty="0" err="1"/>
              <a:t>penginderaan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menghasilkan</a:t>
            </a:r>
            <a:r>
              <a:rPr lang="en-US" sz="2400" dirty="0"/>
              <a:t> </a:t>
            </a:r>
            <a:r>
              <a:rPr lang="en-US" sz="2400" dirty="0" err="1"/>
              <a:t>gerakan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reaksinya</a:t>
            </a:r>
            <a:endParaRPr lang="en-US" sz="2400" dirty="0"/>
          </a:p>
          <a:p>
            <a:endParaRPr lang="id-ID" dirty="0"/>
          </a:p>
          <a:p>
            <a:endParaRPr lang="id-ID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0"/>
            <a:ext cx="3328982" cy="571480"/>
          </a:xfrm>
        </p:spPr>
        <p:txBody>
          <a:bodyPr>
            <a:noAutofit/>
          </a:bodyPr>
          <a:lstStyle/>
          <a:p>
            <a:r>
              <a:rPr lang="id-ID" sz="2000" b="1" dirty="0"/>
              <a:t>MAIN SENSORIMOTOR</a:t>
            </a:r>
          </a:p>
        </p:txBody>
      </p:sp>
      <p:pic>
        <p:nvPicPr>
          <p:cNvPr id="7" name="Picture 6" descr="211220113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9772" y="1071547"/>
            <a:ext cx="3229004" cy="271464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1141339" y="595164"/>
            <a:ext cx="6564313" cy="547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9568" tIns="34784" rIns="69568" bIns="34784" anchor="b"/>
          <a:lstStyle/>
          <a:p>
            <a:pPr algn="ctr"/>
            <a:r>
              <a:rPr lang="en-US" sz="4400" dirty="0" err="1">
                <a:solidFill>
                  <a:schemeClr val="bg1"/>
                </a:solidFill>
              </a:rPr>
              <a:t>Bermain</a:t>
            </a:r>
            <a:r>
              <a:rPr lang="en-US" sz="4400" dirty="0">
                <a:solidFill>
                  <a:schemeClr val="bg1"/>
                </a:solidFill>
              </a:rPr>
              <a:t> sensorimotor</a:t>
            </a:r>
            <a:r>
              <a:rPr lang="id-ID" sz="4400" dirty="0">
                <a:solidFill>
                  <a:schemeClr val="bg1"/>
                </a:solidFill>
              </a:rPr>
              <a:t> </a:t>
            </a:r>
            <a:endParaRPr lang="en-US" sz="4400" dirty="0">
              <a:solidFill>
                <a:schemeClr val="bg1"/>
              </a:solidFill>
            </a:endParaRPr>
          </a:p>
        </p:txBody>
      </p:sp>
      <p:pic>
        <p:nvPicPr>
          <p:cNvPr id="43011" name="Picture 5" descr="081802moon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1050" y="1085850"/>
            <a:ext cx="2047875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7" descr="DSCN307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143000"/>
            <a:ext cx="37338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Picture 8" descr="DSCN306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143000"/>
            <a:ext cx="3538538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4" name="Picture 9" descr="DSCN3178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" y="3733800"/>
            <a:ext cx="37338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5" name="Picture 10" descr="DSCN3070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657600"/>
            <a:ext cx="35814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29642" cy="868346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rgbClr val="00B050"/>
                </a:solidFill>
                <a:latin typeface="Georgia" pitchFamily="18" charset="0"/>
              </a:rPr>
              <a:t>KEBUTUHAN MAIN SENSORIMOTOR TERPENUHI</a:t>
            </a:r>
            <a:r>
              <a:rPr lang="id-ID" sz="240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71546"/>
            <a:ext cx="7829576" cy="5429288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 err="1">
                <a:solidFill>
                  <a:schemeClr val="bg1"/>
                </a:solidFill>
              </a:rPr>
              <a:t>Anak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disediakan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kesempatan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untuk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berhubungan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dengan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bermacam-macam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bahan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alat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permainan</a:t>
            </a:r>
            <a:r>
              <a:rPr lang="en-US" sz="2400" dirty="0">
                <a:solidFill>
                  <a:schemeClr val="bg1"/>
                </a:solidFill>
              </a:rPr>
              <a:t> yang </a:t>
            </a:r>
            <a:r>
              <a:rPr lang="en-US" sz="2400" dirty="0" err="1">
                <a:solidFill>
                  <a:schemeClr val="bg1"/>
                </a:solidFill>
              </a:rPr>
              <a:t>dapat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merangsang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semua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indera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disediakan</a:t>
            </a:r>
            <a:r>
              <a:rPr lang="en-US" sz="2400" dirty="0"/>
              <a:t> </a:t>
            </a:r>
            <a:r>
              <a:rPr lang="en-US" sz="2400" dirty="0" err="1"/>
              <a:t>baik</a:t>
            </a:r>
            <a:r>
              <a:rPr lang="en-US" sz="2400" dirty="0"/>
              <a:t> </a:t>
            </a:r>
            <a:r>
              <a:rPr lang="en-US" sz="2400" dirty="0" err="1"/>
              <a:t>di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maupun</a:t>
            </a:r>
            <a:r>
              <a:rPr lang="en-US" sz="2400" dirty="0"/>
              <a:t> </a:t>
            </a:r>
            <a:r>
              <a:rPr lang="en-US" sz="2400" dirty="0" err="1"/>
              <a:t>di</a:t>
            </a:r>
            <a:r>
              <a:rPr lang="en-US" sz="2400" dirty="0"/>
              <a:t> </a:t>
            </a:r>
            <a:r>
              <a:rPr lang="en-US" sz="2400" dirty="0" err="1"/>
              <a:t>luar</a:t>
            </a:r>
            <a:r>
              <a:rPr lang="en-US" sz="2400" dirty="0"/>
              <a:t> </a:t>
            </a:r>
            <a:r>
              <a:rPr lang="en-US" sz="2400" dirty="0" err="1"/>
              <a:t>ruangan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  <a:endParaRPr lang="id-ID" sz="2400" dirty="0">
              <a:solidFill>
                <a:schemeClr val="bg1"/>
              </a:solidFill>
            </a:endParaRPr>
          </a:p>
          <a:p>
            <a:pPr>
              <a:buNone/>
            </a:pPr>
            <a:endParaRPr lang="id-ID" sz="2400" dirty="0">
              <a:solidFill>
                <a:schemeClr val="bg1"/>
              </a:solidFill>
            </a:endParaRPr>
          </a:p>
          <a:p>
            <a:r>
              <a:rPr lang="en-US" sz="2400" dirty="0" err="1"/>
              <a:t>Anak</a:t>
            </a:r>
            <a:r>
              <a:rPr lang="en-US" sz="2400" dirty="0"/>
              <a:t> </a:t>
            </a:r>
            <a:r>
              <a:rPr lang="en-US" sz="2400" dirty="0" err="1"/>
              <a:t>diberi</a:t>
            </a:r>
            <a:r>
              <a:rPr lang="en-US" sz="2400" dirty="0"/>
              <a:t> </a:t>
            </a:r>
            <a:r>
              <a:rPr lang="en-US" sz="2400" dirty="0" err="1"/>
              <a:t>kesempatan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bergerak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bebas</a:t>
            </a:r>
            <a:r>
              <a:rPr lang="en-US" sz="2400" dirty="0"/>
              <a:t>,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bereksplorasi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alat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bahan</a:t>
            </a:r>
            <a:r>
              <a:rPr lang="en-US" sz="2400" dirty="0"/>
              <a:t> main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semua</a:t>
            </a:r>
            <a:r>
              <a:rPr lang="en-US" sz="2400" dirty="0"/>
              <a:t> </a:t>
            </a:r>
            <a:r>
              <a:rPr lang="en-US" sz="2400" dirty="0" err="1"/>
              <a:t>inderanya</a:t>
            </a:r>
            <a:r>
              <a:rPr lang="en-US" sz="2400" dirty="0"/>
              <a:t>.</a:t>
            </a:r>
            <a:endParaRPr lang="id-ID" sz="2400" dirty="0"/>
          </a:p>
          <a:p>
            <a:pPr>
              <a:buNone/>
            </a:pPr>
            <a:endParaRPr lang="id-ID" sz="2400" dirty="0"/>
          </a:p>
          <a:p>
            <a:r>
              <a:rPr lang="en-US" sz="2400" dirty="0" err="1"/>
              <a:t>Lingkungan</a:t>
            </a:r>
            <a:r>
              <a:rPr lang="en-US" sz="2400" dirty="0"/>
              <a:t> </a:t>
            </a:r>
            <a:r>
              <a:rPr lang="en-US" sz="2400" dirty="0" err="1"/>
              <a:t>baik</a:t>
            </a:r>
            <a:r>
              <a:rPr lang="en-US" sz="2400" dirty="0"/>
              <a:t> </a:t>
            </a:r>
            <a:r>
              <a:rPr lang="en-US" sz="2400" dirty="0" err="1"/>
              <a:t>di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maupun</a:t>
            </a:r>
            <a:r>
              <a:rPr lang="en-US" sz="2400" dirty="0"/>
              <a:t> </a:t>
            </a:r>
            <a:r>
              <a:rPr lang="en-US" sz="2400" dirty="0" err="1"/>
              <a:t>di</a:t>
            </a:r>
            <a:r>
              <a:rPr lang="en-US" sz="2400" dirty="0"/>
              <a:t> </a:t>
            </a:r>
            <a:r>
              <a:rPr lang="en-US" sz="2400" dirty="0" err="1"/>
              <a:t>luar</a:t>
            </a:r>
            <a:r>
              <a:rPr lang="en-US" sz="2400" dirty="0"/>
              <a:t> </a:t>
            </a:r>
            <a:r>
              <a:rPr lang="en-US" sz="2400" dirty="0" err="1"/>
              <a:t>ruangan</a:t>
            </a:r>
            <a:r>
              <a:rPr lang="en-US" sz="2400" dirty="0"/>
              <a:t> </a:t>
            </a:r>
            <a:r>
              <a:rPr lang="en-US" sz="2400" dirty="0" err="1"/>
              <a:t>menyediakan</a:t>
            </a:r>
            <a:r>
              <a:rPr lang="en-US" sz="2400" dirty="0"/>
              <a:t> </a:t>
            </a:r>
            <a:r>
              <a:rPr lang="en-US" sz="2400" dirty="0" err="1"/>
              <a:t>kesempatan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berhubungan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banyak</a:t>
            </a:r>
            <a:r>
              <a:rPr lang="en-US" sz="2400" dirty="0"/>
              <a:t> </a:t>
            </a:r>
            <a:r>
              <a:rPr lang="en-US" sz="2400" dirty="0" err="1"/>
              <a:t>tekstur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berbagai</a:t>
            </a:r>
            <a:r>
              <a:rPr lang="en-US" sz="2400" dirty="0"/>
              <a:t> </a:t>
            </a:r>
            <a:r>
              <a:rPr lang="en-US" sz="2400" dirty="0" err="1"/>
              <a:t>jenis</a:t>
            </a:r>
            <a:r>
              <a:rPr lang="en-US" sz="2400" dirty="0"/>
              <a:t> </a:t>
            </a:r>
            <a:r>
              <a:rPr lang="en-US" sz="2400" dirty="0" err="1"/>
              <a:t>bahan</a:t>
            </a:r>
            <a:r>
              <a:rPr lang="en-US" sz="2400" dirty="0"/>
              <a:t> </a:t>
            </a:r>
            <a:r>
              <a:rPr lang="en-US" sz="2400" dirty="0" err="1"/>
              <a:t>bermain</a:t>
            </a:r>
            <a:r>
              <a:rPr lang="en-US" sz="2400" dirty="0"/>
              <a:t> yang </a:t>
            </a:r>
            <a:r>
              <a:rPr lang="en-US" sz="2400" dirty="0" err="1"/>
              <a:t>berbeda</a:t>
            </a:r>
            <a:r>
              <a:rPr lang="en-US" sz="2400" dirty="0"/>
              <a:t> yang </a:t>
            </a:r>
            <a:r>
              <a:rPr lang="en-US" sz="2400" dirty="0" err="1"/>
              <a:t>mendukung</a:t>
            </a:r>
            <a:r>
              <a:rPr lang="en-US" sz="2400" dirty="0"/>
              <a:t> </a:t>
            </a:r>
            <a:r>
              <a:rPr lang="en-US" sz="2400" dirty="0" err="1"/>
              <a:t>setiap</a:t>
            </a:r>
            <a:r>
              <a:rPr lang="en-US" sz="2400" dirty="0"/>
              <a:t> </a:t>
            </a:r>
            <a:r>
              <a:rPr lang="en-US" sz="2400" dirty="0" err="1"/>
              <a:t>kebutuhan</a:t>
            </a:r>
            <a:r>
              <a:rPr lang="en-US" sz="2400" dirty="0"/>
              <a:t> </a:t>
            </a:r>
            <a:r>
              <a:rPr lang="en-US" sz="2400" dirty="0" err="1"/>
              <a:t>perkembangan</a:t>
            </a:r>
            <a:r>
              <a:rPr lang="en-US" sz="2400" dirty="0"/>
              <a:t> </a:t>
            </a:r>
            <a:r>
              <a:rPr lang="en-US" sz="2400" dirty="0" err="1"/>
              <a:t>anak</a:t>
            </a:r>
            <a:endParaRPr lang="en-US" sz="2400" dirty="0"/>
          </a:p>
          <a:p>
            <a:endParaRPr lang="en-US" sz="2400" dirty="0"/>
          </a:p>
          <a:p>
            <a:endParaRPr lang="en-US" sz="2800" dirty="0">
              <a:solidFill>
                <a:schemeClr val="bg1"/>
              </a:solidFill>
              <a:latin typeface="Georgia" pitchFamily="18" charset="0"/>
            </a:endParaRPr>
          </a:p>
          <a:p>
            <a:endParaRPr lang="id-ID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31828"/>
            <a:ext cx="8115328" cy="868346"/>
          </a:xfrm>
        </p:spPr>
        <p:txBody>
          <a:bodyPr>
            <a:noAutofit/>
          </a:bodyPr>
          <a:lstStyle/>
          <a:p>
            <a:r>
              <a:rPr lang="id-ID" sz="3600" dirty="0" err="1"/>
              <a:t>T</a:t>
            </a:r>
            <a:r>
              <a:rPr lang="en-US" sz="3600" dirty="0" err="1"/>
              <a:t>ahap</a:t>
            </a:r>
            <a:r>
              <a:rPr lang="en-US" sz="3600" dirty="0"/>
              <a:t> </a:t>
            </a:r>
            <a:r>
              <a:rPr lang="en-US" sz="3600" dirty="0" err="1"/>
              <a:t>perkembangan</a:t>
            </a:r>
            <a:r>
              <a:rPr lang="en-US" sz="3600" dirty="0"/>
              <a:t> main </a:t>
            </a:r>
            <a:r>
              <a:rPr lang="en-US" sz="3600" dirty="0" err="1"/>
              <a:t>sensorimotor</a:t>
            </a:r>
            <a:r>
              <a:rPr lang="en-US" sz="3600" dirty="0"/>
              <a:t> 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2856"/>
            <a:ext cx="8401080" cy="4153664"/>
          </a:xfrm>
        </p:spPr>
        <p:txBody>
          <a:bodyPr>
            <a:normAutofit fontScale="92500" lnSpcReduction="10000"/>
          </a:bodyPr>
          <a:lstStyle/>
          <a:p>
            <a:pPr marL="493776" indent="-457200">
              <a:buAutoNum type="arabicPeriod"/>
            </a:pPr>
            <a:r>
              <a:rPr lang="id-ID" sz="2400" dirty="0"/>
              <a:t>Pada usia lebih awal, anak main sensorimotorik dengan cara mengulang gerakan beberapa kali untuk merasakan sesuatu dengan tubuhnya (</a:t>
            </a:r>
            <a:r>
              <a:rPr lang="id-ID" sz="2400" i="1" dirty="0"/>
              <a:t>bodily sensation</a:t>
            </a:r>
            <a:r>
              <a:rPr lang="id-ID" sz="2400" dirty="0"/>
              <a:t>). Anak juga senang bermain dengan anggota tubuhnya</a:t>
            </a:r>
          </a:p>
          <a:p>
            <a:pPr marL="493776" indent="-457200">
              <a:buNone/>
            </a:pPr>
            <a:endParaRPr lang="id-ID" sz="2400" dirty="0"/>
          </a:p>
          <a:p>
            <a:pPr marL="493776" indent="-457200">
              <a:buAutoNum type="arabicPeriod" startAt="2"/>
            </a:pPr>
            <a:r>
              <a:rPr lang="id-ID" sz="2400" dirty="0"/>
              <a:t>Anak bermain sensorimotor dengan cara mengulang-ulang tindakan dengan menggunakan benda </a:t>
            </a:r>
            <a:r>
              <a:rPr lang="en-US" sz="2400" dirty="0"/>
              <a:t>se</a:t>
            </a:r>
            <a:r>
              <a:rPr lang="id-ID" sz="2400" dirty="0"/>
              <a:t>hingga</a:t>
            </a:r>
            <a:r>
              <a:rPr lang="en-US" sz="2400" dirty="0"/>
              <a:t> </a:t>
            </a:r>
            <a:r>
              <a:rPr lang="en-US" sz="2400" dirty="0" err="1"/>
              <a:t>anak</a:t>
            </a:r>
            <a:r>
              <a:rPr lang="id-ID" sz="2400" dirty="0"/>
              <a:t> merasakan sesuatu dari tindakannya (</a:t>
            </a:r>
            <a:r>
              <a:rPr lang="id-ID" sz="2400" i="1" dirty="0"/>
              <a:t>bod</a:t>
            </a:r>
            <a:r>
              <a:rPr lang="en-US" sz="2400" i="1" dirty="0" err="1"/>
              <a:t>ily</a:t>
            </a:r>
            <a:r>
              <a:rPr lang="en-US" sz="2400" i="1" dirty="0"/>
              <a:t> </a:t>
            </a:r>
            <a:r>
              <a:rPr lang="id-ID" sz="2400" i="1" dirty="0"/>
              <a:t>awareness</a:t>
            </a:r>
            <a:r>
              <a:rPr lang="id-ID" sz="2400" dirty="0"/>
              <a:t>)</a:t>
            </a:r>
          </a:p>
          <a:p>
            <a:pPr marL="493776" indent="-457200">
              <a:buNone/>
            </a:pPr>
            <a:r>
              <a:rPr lang="id-ID" sz="2400" dirty="0"/>
              <a:t>      Misalnya anak memukul-mukul sesuatu di meja untuk mendengarkan suaranya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368280"/>
          </a:xfrm>
        </p:spPr>
        <p:txBody>
          <a:bodyPr>
            <a:normAutofit fontScale="90000"/>
          </a:bodyPr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6872"/>
            <a:ext cx="8258204" cy="3849291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id-ID" dirty="0"/>
              <a:t>4. </a:t>
            </a:r>
            <a:r>
              <a:rPr lang="id-ID" sz="2400" dirty="0"/>
              <a:t>anak melakukan rangkaian kegiatan yang sudah memiliki tujuan (</a:t>
            </a:r>
            <a:r>
              <a:rPr lang="id-ID" sz="2400" i="1" dirty="0"/>
              <a:t>Cognition function</a:t>
            </a:r>
            <a:r>
              <a:rPr lang="id-ID" sz="2400" dirty="0"/>
              <a:t>). </a:t>
            </a:r>
          </a:p>
          <a:p>
            <a:pPr>
              <a:buNone/>
            </a:pPr>
            <a:r>
              <a:rPr lang="id-ID" sz="2400" dirty="0"/>
              <a:t>     misalnya  menuangkan air ke dalam teko, menumpuk balok atau menjejerkannya</a:t>
            </a:r>
          </a:p>
          <a:p>
            <a:pPr>
              <a:buNone/>
            </a:pPr>
            <a:endParaRPr lang="id-ID" sz="2400" dirty="0"/>
          </a:p>
          <a:p>
            <a:pPr>
              <a:buNone/>
            </a:pPr>
            <a:r>
              <a:rPr lang="id-ID" sz="2400" dirty="0"/>
              <a:t>5. anak menggunakan benda dengan berbagai cara. Pada tahap ini anak terlihat tekun dengan kegiatannya (</a:t>
            </a:r>
            <a:r>
              <a:rPr lang="id-ID" sz="2400" i="1" dirty="0"/>
              <a:t>persistence).</a:t>
            </a:r>
            <a:endParaRPr lang="id-ID" sz="2400" dirty="0"/>
          </a:p>
          <a:p>
            <a:pPr>
              <a:buNone/>
            </a:pPr>
            <a:r>
              <a:rPr lang="id-ID" sz="2400" dirty="0"/>
              <a:t>     Misalnya anak mengisi teko dengan air dan kemudian menuangkannya ke dalam wadah berbagai ukuran. </a:t>
            </a:r>
          </a:p>
          <a:p>
            <a:pPr>
              <a:buNone/>
            </a:pPr>
            <a:endParaRPr lang="id-ID" sz="2400" dirty="0"/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2029158"/>
          </a:xfrm>
        </p:spPr>
        <p:txBody>
          <a:bodyPr/>
          <a:lstStyle/>
          <a:p>
            <a:endParaRPr lang="id-ID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427984" y="476672"/>
            <a:ext cx="3715916" cy="6167037"/>
          </a:xfrm>
        </p:spPr>
        <p:txBody>
          <a:bodyPr>
            <a:normAutofit/>
          </a:bodyPr>
          <a:lstStyle/>
          <a:p>
            <a:r>
              <a:rPr lang="id-ID" sz="2800" dirty="0">
                <a:latin typeface="Calibri" pitchFamily="34" charset="0"/>
              </a:rPr>
              <a:t>A</a:t>
            </a:r>
            <a:r>
              <a:rPr lang="en-US" sz="2800" dirty="0" err="1">
                <a:latin typeface="Calibri" pitchFamily="34" charset="0"/>
              </a:rPr>
              <a:t>nak</a:t>
            </a:r>
            <a:r>
              <a:rPr lang="en-US" sz="2800" dirty="0">
                <a:latin typeface="Calibri" pitchFamily="34" charset="0"/>
              </a:rPr>
              <a:t> </a:t>
            </a:r>
            <a:r>
              <a:rPr lang="en-US" sz="2800" dirty="0" err="1">
                <a:latin typeface="Calibri" pitchFamily="34" charset="0"/>
              </a:rPr>
              <a:t>bermain</a:t>
            </a:r>
            <a:r>
              <a:rPr lang="en-US" sz="2800" dirty="0">
                <a:latin typeface="Calibri" pitchFamily="34" charset="0"/>
              </a:rPr>
              <a:t> </a:t>
            </a:r>
            <a:r>
              <a:rPr lang="en-US" sz="2800" dirty="0" err="1">
                <a:latin typeface="Calibri" pitchFamily="34" charset="0"/>
              </a:rPr>
              <a:t>dengan</a:t>
            </a:r>
            <a:r>
              <a:rPr lang="en-US" sz="2800" dirty="0">
                <a:latin typeface="Calibri" pitchFamily="34" charset="0"/>
              </a:rPr>
              <a:t> </a:t>
            </a:r>
            <a:r>
              <a:rPr lang="en-US" sz="2800" dirty="0" err="1">
                <a:latin typeface="Calibri" pitchFamily="34" charset="0"/>
              </a:rPr>
              <a:t>benda</a:t>
            </a:r>
            <a:r>
              <a:rPr lang="en-US" sz="2800" dirty="0">
                <a:latin typeface="Calibri" pitchFamily="34" charset="0"/>
              </a:rPr>
              <a:t> </a:t>
            </a:r>
            <a:r>
              <a:rPr lang="en-US" sz="2800" dirty="0" err="1">
                <a:latin typeface="Calibri" pitchFamily="34" charset="0"/>
              </a:rPr>
              <a:t>untuk</a:t>
            </a:r>
            <a:r>
              <a:rPr lang="en-US" sz="2800" dirty="0">
                <a:latin typeface="Calibri" pitchFamily="34" charset="0"/>
              </a:rPr>
              <a:t> </a:t>
            </a:r>
            <a:r>
              <a:rPr lang="en-US" sz="2800" dirty="0" err="1">
                <a:latin typeface="Calibri" pitchFamily="34" charset="0"/>
              </a:rPr>
              <a:t>menghadirkan</a:t>
            </a:r>
            <a:r>
              <a:rPr lang="en-US" sz="2800" dirty="0">
                <a:latin typeface="Calibri" pitchFamily="34" charset="0"/>
              </a:rPr>
              <a:t> </a:t>
            </a:r>
            <a:r>
              <a:rPr lang="en-US" sz="2800" dirty="0" err="1">
                <a:latin typeface="Calibri" pitchFamily="34" charset="0"/>
              </a:rPr>
              <a:t>konsep</a:t>
            </a:r>
            <a:r>
              <a:rPr lang="en-US" sz="2800" dirty="0">
                <a:latin typeface="Calibri" pitchFamily="34" charset="0"/>
              </a:rPr>
              <a:t> yang </a:t>
            </a:r>
            <a:r>
              <a:rPr lang="en-US" sz="2800" dirty="0" err="1">
                <a:latin typeface="Calibri" pitchFamily="34" charset="0"/>
              </a:rPr>
              <a:t>dimiliki</a:t>
            </a:r>
            <a:endParaRPr lang="id-ID" sz="2800" dirty="0">
              <a:latin typeface="Calibri" pitchFamily="34" charset="0"/>
            </a:endParaRPr>
          </a:p>
          <a:p>
            <a:pPr>
              <a:buNone/>
            </a:pPr>
            <a:endParaRPr lang="id-ID" sz="2800" b="1" dirty="0">
              <a:latin typeface="Calibri" pitchFamily="34" charset="0"/>
            </a:endParaRPr>
          </a:p>
          <a:p>
            <a:r>
              <a:rPr lang="fi-FI" sz="2800" dirty="0">
                <a:latin typeface="Calibri" pitchFamily="34" charset="0"/>
              </a:rPr>
              <a:t>Main peran juga disebut main simbolik, role play, pura-pura, make-believe, fantasi, imajinasi, atau main drama</a:t>
            </a:r>
            <a:endParaRPr lang="en-US" sz="2800" dirty="0">
              <a:latin typeface="Calibri" pitchFamily="34" charset="0"/>
            </a:endParaRPr>
          </a:p>
          <a:p>
            <a:pPr>
              <a:buNone/>
            </a:pPr>
            <a:endParaRPr lang="id-ID" sz="28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457200" y="214424"/>
            <a:ext cx="2743200" cy="785684"/>
          </a:xfrm>
        </p:spPr>
        <p:txBody>
          <a:bodyPr>
            <a:normAutofit fontScale="85000" lnSpcReduction="10000"/>
          </a:bodyPr>
          <a:lstStyle/>
          <a:p>
            <a:r>
              <a:rPr lang="id-ID" sz="4000" dirty="0"/>
              <a:t>Main Peran</a:t>
            </a:r>
          </a:p>
        </p:txBody>
      </p:sp>
      <p:pic>
        <p:nvPicPr>
          <p:cNvPr id="7" name="Picture 2" descr="D:\Foto Kegiatan di sentra\Sentra Main Peran\Foto-0245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836613"/>
            <a:ext cx="3394720" cy="27352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Main Peran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id-ID" sz="2800" dirty="0"/>
              <a:t>Berperan sebagai ayah dan ibu yang sedang menyuapi anaknya</a:t>
            </a:r>
          </a:p>
        </p:txBody>
      </p:sp>
      <p:pic>
        <p:nvPicPr>
          <p:cNvPr id="10" name="Picture 2" descr="D:\Foto Kegiatan di sentra\Sentra Main Peran\DSCN482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866775" y="3270051"/>
            <a:ext cx="3636963" cy="2727722"/>
          </a:xfrm>
          <a:prstGeom prst="rect">
            <a:avLst/>
          </a:prstGeom>
          <a:noFill/>
        </p:spPr>
      </p:pic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id-ID" sz="2800" dirty="0"/>
              <a:t>Main peran di taman kota</a:t>
            </a:r>
          </a:p>
        </p:txBody>
      </p:sp>
      <p:pic>
        <p:nvPicPr>
          <p:cNvPr id="14" name="Picture 2" descr="D:\Foto Kegiatan di sentra\Sentra Main Peran\DSCN6494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40263" y="3269258"/>
            <a:ext cx="3636962" cy="27277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1814844"/>
          </a:xfrm>
        </p:spPr>
        <p:txBody>
          <a:bodyPr/>
          <a:lstStyle/>
          <a:p>
            <a:endParaRPr lang="id-ID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0" y="404664"/>
            <a:ext cx="3270176" cy="6138701"/>
          </a:xfrm>
        </p:spPr>
        <p:txBody>
          <a:bodyPr>
            <a:normAutofit/>
          </a:bodyPr>
          <a:lstStyle/>
          <a:p>
            <a:r>
              <a:rPr lang="id-ID" dirty="0"/>
              <a:t>diartikan sebagai main manipulative yakni menggunakan bahan main untuk dijadikan berbagai bentuk sesuai dengan imajinasi dan gagasan anak. </a:t>
            </a:r>
          </a:p>
          <a:p>
            <a:r>
              <a:rPr lang="id-ID" dirty="0"/>
              <a:t>Melalui benda-benda seperti cat, krayon, spidol, </a:t>
            </a:r>
            <a:r>
              <a:rPr lang="id-ID" i="1" dirty="0"/>
              <a:t>play dough, </a:t>
            </a:r>
            <a:r>
              <a:rPr lang="id-ID" dirty="0"/>
              <a:t>pasir, tanah liat, balok unit, lego, balok berongga, dan </a:t>
            </a:r>
            <a:r>
              <a:rPr lang="id-ID" i="1" dirty="0"/>
              <a:t>puzzle</a:t>
            </a:r>
            <a:r>
              <a:rPr lang="id-ID" dirty="0"/>
              <a:t> anak mengeluarkan idenya dan menghasilkan sebuah karya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200" y="214424"/>
            <a:ext cx="3757610" cy="714246"/>
          </a:xfrm>
        </p:spPr>
        <p:txBody>
          <a:bodyPr>
            <a:noAutofit/>
          </a:bodyPr>
          <a:lstStyle/>
          <a:p>
            <a:r>
              <a:rPr lang="id-ID" sz="3200" dirty="0"/>
              <a:t>Main Pembangunan</a:t>
            </a:r>
          </a:p>
        </p:txBody>
      </p:sp>
      <p:pic>
        <p:nvPicPr>
          <p:cNvPr id="10" name="Picture 2" descr="D:\Balok B 3\Afyah B 3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0505" y="1412776"/>
            <a:ext cx="3357563" cy="4536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Main Pembangunan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d-ID" dirty="0"/>
              <a:t>Membangun balok secara bersama/kelompok</a:t>
            </a:r>
          </a:p>
        </p:txBody>
      </p:sp>
      <p:pic>
        <p:nvPicPr>
          <p:cNvPr id="10" name="Picture 2" descr="F:\Foto Sentra\Balok\IMG_262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866775" y="3270051"/>
            <a:ext cx="3636963" cy="2727722"/>
          </a:xfrm>
          <a:prstGeom prst="rect">
            <a:avLst/>
          </a:prstGeom>
          <a:noFill/>
        </p:spPr>
      </p:pic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id-ID" dirty="0"/>
              <a:t>Melukis dengan cat air</a:t>
            </a:r>
          </a:p>
        </p:txBody>
      </p:sp>
      <p:pic>
        <p:nvPicPr>
          <p:cNvPr id="11" name="Picture 2" descr="D:\Foto Kegiatan di sentra\Sentra Bahan Alam\24032011(014)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40263" y="3269258"/>
            <a:ext cx="3636962" cy="27277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 rot="16200000">
            <a:off x="-495300" y="1409700"/>
            <a:ext cx="6248400" cy="4648200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en-US" sz="5000" b="1">
                <a:solidFill>
                  <a:srgbClr val="3B464C"/>
                </a:solidFill>
                <a:latin typeface="Gill Sans" charset="0"/>
              </a:rPr>
              <a:t>PERILAKU</a:t>
            </a:r>
            <a:br>
              <a:rPr lang="en-US" sz="5000" b="1">
                <a:solidFill>
                  <a:srgbClr val="3B464C"/>
                </a:solidFill>
                <a:latin typeface="Gill Sans" charset="0"/>
              </a:rPr>
            </a:br>
            <a:r>
              <a:rPr lang="en-US" sz="5000" b="1">
                <a:solidFill>
                  <a:srgbClr val="3B464C"/>
                </a:solidFill>
                <a:latin typeface="Gill Sans" charset="0"/>
              </a:rPr>
              <a:t>TIDAK PEDULI          </a:t>
            </a:r>
            <a:endParaRPr lang="en-US"/>
          </a:p>
        </p:txBody>
      </p:sp>
      <p:pic>
        <p:nvPicPr>
          <p:cNvPr id="73732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22873"/>
          <a:stretch>
            <a:fillRect/>
          </a:stretch>
        </p:blipFill>
        <p:spPr>
          <a:xfrm>
            <a:off x="0" y="1752600"/>
            <a:ext cx="3429000" cy="5105400"/>
          </a:xfrm>
        </p:spPr>
      </p:pic>
      <p:sp>
        <p:nvSpPr>
          <p:cNvPr id="7373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067944" y="2996952"/>
            <a:ext cx="4033837" cy="3281611"/>
          </a:xfrm>
        </p:spPr>
        <p:txBody>
          <a:bodyPr/>
          <a:lstStyle/>
          <a:p>
            <a:pPr>
              <a:buClr>
                <a:schemeClr val="tx1"/>
              </a:buClr>
              <a:buFontTx/>
              <a:buNone/>
            </a:pPr>
            <a:r>
              <a:rPr lang="en-US" sz="2800" b="1" dirty="0" err="1">
                <a:solidFill>
                  <a:srgbClr val="0070C0"/>
                </a:solidFill>
                <a:latin typeface="Century Gothic" pitchFamily="34" charset="0"/>
              </a:rPr>
              <a:t>Perilaku</a:t>
            </a:r>
            <a:r>
              <a:rPr lang="en-US" sz="2800" b="1" dirty="0">
                <a:solidFill>
                  <a:srgbClr val="0070C0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Century Gothic" pitchFamily="34" charset="0"/>
              </a:rPr>
              <a:t>tidak</a:t>
            </a:r>
            <a:r>
              <a:rPr lang="en-US" sz="2800" b="1" dirty="0">
                <a:solidFill>
                  <a:srgbClr val="0070C0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Century Gothic" pitchFamily="34" charset="0"/>
              </a:rPr>
              <a:t>peduli</a:t>
            </a:r>
            <a:r>
              <a:rPr lang="en-US" sz="2800" b="1" dirty="0">
                <a:solidFill>
                  <a:srgbClr val="0070C0"/>
                </a:solidFill>
                <a:latin typeface="Century Gothic" pitchFamily="34" charset="0"/>
              </a:rPr>
              <a:t>	</a:t>
            </a:r>
          </a:p>
          <a:p>
            <a:pPr>
              <a:buClr>
                <a:schemeClr val="tx1"/>
              </a:buClr>
              <a:buFontTx/>
              <a:buNone/>
            </a:pPr>
            <a:endParaRPr lang="en-US" sz="2800" b="1" dirty="0">
              <a:solidFill>
                <a:srgbClr val="0070C0"/>
              </a:solidFill>
              <a:latin typeface="Century Gothic" pitchFamily="34" charset="0"/>
            </a:endParaRPr>
          </a:p>
          <a:p>
            <a:pPr>
              <a:buClr>
                <a:schemeClr val="tx1"/>
              </a:buClr>
              <a:buFontTx/>
              <a:buNone/>
            </a:pPr>
            <a:r>
              <a:rPr lang="en-US" b="1" dirty="0">
                <a:solidFill>
                  <a:srgbClr val="0070C0"/>
                </a:solidFill>
                <a:latin typeface="Century Gothic" pitchFamily="34" charset="0"/>
              </a:rPr>
              <a:t>   </a:t>
            </a:r>
            <a:r>
              <a:rPr lang="en-US" b="1" dirty="0" err="1">
                <a:solidFill>
                  <a:srgbClr val="0070C0"/>
                </a:solidFill>
                <a:latin typeface="Century Gothic" pitchFamily="34" charset="0"/>
              </a:rPr>
              <a:t>Anak</a:t>
            </a:r>
            <a:r>
              <a:rPr lang="en-US" b="1" dirty="0">
                <a:solidFill>
                  <a:srgbClr val="0070C0"/>
                </a:solidFill>
                <a:latin typeface="Century Gothic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Century Gothic" pitchFamily="34" charset="0"/>
              </a:rPr>
              <a:t>tidak</a:t>
            </a:r>
            <a:r>
              <a:rPr lang="en-US" b="1" dirty="0">
                <a:solidFill>
                  <a:srgbClr val="0070C0"/>
                </a:solidFill>
                <a:latin typeface="Century Gothic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Century Gothic" pitchFamily="34" charset="0"/>
              </a:rPr>
              <a:t>bermain</a:t>
            </a:r>
            <a:r>
              <a:rPr lang="en-US" b="1" dirty="0">
                <a:solidFill>
                  <a:srgbClr val="0070C0"/>
                </a:solidFill>
                <a:latin typeface="Century Gothic" pitchFamily="34" charset="0"/>
              </a:rPr>
              <a:t>, </a:t>
            </a:r>
            <a:r>
              <a:rPr lang="en-US" b="1" dirty="0" err="1">
                <a:solidFill>
                  <a:srgbClr val="0070C0"/>
                </a:solidFill>
                <a:latin typeface="Century Gothic" pitchFamily="34" charset="0"/>
              </a:rPr>
              <a:t>tetapi</a:t>
            </a:r>
            <a:r>
              <a:rPr lang="en-US" b="1" dirty="0">
                <a:solidFill>
                  <a:srgbClr val="0070C0"/>
                </a:solidFill>
                <a:latin typeface="Century Gothic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Century Gothic" pitchFamily="34" charset="0"/>
              </a:rPr>
              <a:t>terlibat</a:t>
            </a:r>
            <a:r>
              <a:rPr lang="en-US" b="1" dirty="0">
                <a:solidFill>
                  <a:srgbClr val="0070C0"/>
                </a:solidFill>
                <a:latin typeface="Century Gothic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Century Gothic" pitchFamily="34" charset="0"/>
              </a:rPr>
              <a:t>dalam</a:t>
            </a:r>
            <a:r>
              <a:rPr lang="en-US" b="1" dirty="0">
                <a:solidFill>
                  <a:srgbClr val="0070C0"/>
                </a:solidFill>
                <a:latin typeface="Century Gothic" pitchFamily="34" charset="0"/>
              </a:rPr>
              <a:t> “</a:t>
            </a:r>
            <a:r>
              <a:rPr lang="en-US" b="1" dirty="0" err="1">
                <a:solidFill>
                  <a:srgbClr val="0070C0"/>
                </a:solidFill>
                <a:latin typeface="Century Gothic" pitchFamily="34" charset="0"/>
              </a:rPr>
              <a:t>perilaku</a:t>
            </a:r>
            <a:r>
              <a:rPr lang="en-US" b="1" dirty="0">
                <a:solidFill>
                  <a:srgbClr val="0070C0"/>
                </a:solidFill>
                <a:latin typeface="Century Gothic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Century Gothic" pitchFamily="34" charset="0"/>
              </a:rPr>
              <a:t>tidak</a:t>
            </a:r>
            <a:r>
              <a:rPr lang="en-US" b="1" dirty="0">
                <a:solidFill>
                  <a:srgbClr val="0070C0"/>
                </a:solidFill>
                <a:latin typeface="Century Gothic" pitchFamily="34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Century Gothic" pitchFamily="34" charset="0"/>
              </a:rPr>
              <a:t>peduli</a:t>
            </a:r>
            <a:r>
              <a:rPr lang="en-US" b="1" dirty="0">
                <a:solidFill>
                  <a:srgbClr val="0070C0"/>
                </a:solidFill>
                <a:latin typeface="Century Gothic" pitchFamily="34" charset="0"/>
              </a:rPr>
              <a:t>.”</a:t>
            </a:r>
            <a:endParaRPr lang="en-US" sz="2800" dirty="0">
              <a:solidFill>
                <a:srgbClr val="0070C0"/>
              </a:solidFill>
              <a:latin typeface="Century Gothic" pitchFamily="34" charset="0"/>
            </a:endParaRPr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533400" y="381000"/>
            <a:ext cx="8077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sz="4000" dirty="0" err="1">
                <a:solidFill>
                  <a:srgbClr val="00B0F0"/>
                </a:solidFill>
                <a:latin typeface="Gill Sans" charset="0"/>
              </a:rPr>
              <a:t>Perilaku</a:t>
            </a:r>
            <a:r>
              <a:rPr lang="en-US" sz="4000" dirty="0">
                <a:solidFill>
                  <a:srgbClr val="00B0F0"/>
                </a:solidFill>
                <a:latin typeface="Gill Sans" charset="0"/>
              </a:rPr>
              <a:t> </a:t>
            </a:r>
            <a:r>
              <a:rPr lang="en-US" sz="4000" dirty="0" err="1">
                <a:solidFill>
                  <a:srgbClr val="00B0F0"/>
                </a:solidFill>
                <a:latin typeface="Gill Sans" charset="0"/>
              </a:rPr>
              <a:t>Sosial</a:t>
            </a:r>
            <a:r>
              <a:rPr lang="en-US" sz="4000" dirty="0">
                <a:solidFill>
                  <a:srgbClr val="00B0F0"/>
                </a:solidFill>
                <a:latin typeface="Gill Sans" charset="0"/>
              </a:rPr>
              <a:t> </a:t>
            </a:r>
            <a:r>
              <a:rPr lang="en-US" sz="4000" dirty="0" err="1">
                <a:solidFill>
                  <a:srgbClr val="00B0F0"/>
                </a:solidFill>
                <a:latin typeface="Gill Sans" charset="0"/>
              </a:rPr>
              <a:t>Anak</a:t>
            </a:r>
            <a:r>
              <a:rPr lang="en-US" sz="4000" dirty="0">
                <a:solidFill>
                  <a:srgbClr val="00B0F0"/>
                </a:solidFill>
                <a:latin typeface="Gill Sans" charset="0"/>
              </a:rPr>
              <a:t> </a:t>
            </a:r>
            <a:r>
              <a:rPr lang="en-US" sz="4000" dirty="0" err="1">
                <a:solidFill>
                  <a:srgbClr val="00B0F0"/>
                </a:solidFill>
                <a:latin typeface="Gill Sans" charset="0"/>
              </a:rPr>
              <a:t>dlm</a:t>
            </a:r>
            <a:r>
              <a:rPr lang="en-US" sz="4000" dirty="0">
                <a:solidFill>
                  <a:srgbClr val="00B0F0"/>
                </a:solidFill>
                <a:latin typeface="Gill Sans" charset="0"/>
              </a:rPr>
              <a:t> </a:t>
            </a:r>
            <a:r>
              <a:rPr lang="en-US" sz="4000" dirty="0" err="1">
                <a:solidFill>
                  <a:srgbClr val="00B0F0"/>
                </a:solidFill>
                <a:latin typeface="Gill Sans" charset="0"/>
              </a:rPr>
              <a:t>Bermain</a:t>
            </a:r>
            <a:endParaRPr lang="en-US" sz="4000" dirty="0">
              <a:solidFill>
                <a:srgbClr val="00B0F0"/>
              </a:solidFill>
              <a:latin typeface="Gill Sans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 rot="16200000">
            <a:off x="406400" y="1092200"/>
            <a:ext cx="6858000" cy="4673600"/>
          </a:xfrm>
        </p:spPr>
        <p:txBody>
          <a:bodyPr/>
          <a:lstStyle/>
          <a:p>
            <a:pPr>
              <a:lnSpc>
                <a:spcPct val="85000"/>
              </a:lnSpc>
            </a:pPr>
            <a:br>
              <a:rPr lang="en-US" sz="5000" b="1" dirty="0">
                <a:latin typeface="Gill Sans" charset="0"/>
              </a:rPr>
            </a:br>
            <a:endParaRPr lang="en-US" dirty="0"/>
          </a:p>
        </p:txBody>
      </p:sp>
      <p:pic>
        <p:nvPicPr>
          <p:cNvPr id="3074" name="Picture 1" descr="E:\foto bogor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1142984"/>
            <a:ext cx="4429156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5243324" y="1075972"/>
            <a:ext cx="3352800" cy="5029200"/>
          </a:xfrm>
        </p:spPr>
        <p:txBody>
          <a:bodyPr/>
          <a:lstStyle/>
          <a:p>
            <a:pPr>
              <a:buFontTx/>
              <a:buNone/>
            </a:pPr>
            <a:r>
              <a:rPr lang="en-US" sz="2000" b="1" dirty="0">
                <a:latin typeface="Century Gothic" pitchFamily="34" charset="0"/>
              </a:rPr>
              <a:t>	</a:t>
            </a:r>
            <a:r>
              <a:rPr lang="en-US" sz="2800" b="1" dirty="0" err="1">
                <a:solidFill>
                  <a:srgbClr val="FFC000"/>
                </a:solidFill>
                <a:latin typeface="Century Gothic" pitchFamily="34" charset="0"/>
              </a:rPr>
              <a:t>Perilaku</a:t>
            </a:r>
            <a:r>
              <a:rPr lang="en-US" sz="2800" b="1" dirty="0">
                <a:solidFill>
                  <a:srgbClr val="FFC000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rgbClr val="FFC000"/>
                </a:solidFill>
                <a:latin typeface="Century Gothic" pitchFamily="34" charset="0"/>
              </a:rPr>
              <a:t>penonton</a:t>
            </a:r>
            <a:endParaRPr lang="en-US" sz="2800" b="1" dirty="0">
              <a:solidFill>
                <a:srgbClr val="FFC000"/>
              </a:solidFill>
              <a:latin typeface="Century Gothic" pitchFamily="34" charset="0"/>
            </a:endParaRPr>
          </a:p>
          <a:p>
            <a:pPr>
              <a:buFontTx/>
              <a:buNone/>
            </a:pPr>
            <a:endParaRPr lang="en-US" sz="2800" b="1" dirty="0">
              <a:solidFill>
                <a:srgbClr val="FFC000"/>
              </a:solidFill>
              <a:latin typeface="Century Gothic" pitchFamily="34" charset="0"/>
            </a:endParaRPr>
          </a:p>
          <a:p>
            <a:pPr>
              <a:buFontTx/>
              <a:buNone/>
            </a:pPr>
            <a:r>
              <a:rPr lang="en-US" sz="2400" b="1" dirty="0">
                <a:solidFill>
                  <a:srgbClr val="FFC000"/>
                </a:solidFill>
                <a:latin typeface="Century Gothic" pitchFamily="34" charset="0"/>
              </a:rPr>
              <a:t>    </a:t>
            </a:r>
            <a:r>
              <a:rPr lang="en-US" sz="2400" b="1" dirty="0" err="1">
                <a:solidFill>
                  <a:srgbClr val="FFC000"/>
                </a:solidFill>
                <a:latin typeface="Century Gothic" pitchFamily="34" charset="0"/>
              </a:rPr>
              <a:t>Anak</a:t>
            </a:r>
            <a:r>
              <a:rPr lang="en-US" sz="2400" b="1" dirty="0">
                <a:solidFill>
                  <a:srgbClr val="FFC000"/>
                </a:solidFill>
                <a:latin typeface="Century Gothic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entury Gothic" pitchFamily="34" charset="0"/>
              </a:rPr>
              <a:t>memperhatikan</a:t>
            </a:r>
            <a:r>
              <a:rPr lang="en-US" sz="2400" b="1" dirty="0">
                <a:solidFill>
                  <a:srgbClr val="FFC000"/>
                </a:solidFill>
                <a:latin typeface="Century Gothic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entury Gothic" pitchFamily="34" charset="0"/>
              </a:rPr>
              <a:t>anak</a:t>
            </a:r>
            <a:r>
              <a:rPr lang="en-US" sz="2400" b="1" dirty="0">
                <a:solidFill>
                  <a:srgbClr val="FFC000"/>
                </a:solidFill>
                <a:latin typeface="Century Gothic" pitchFamily="34" charset="0"/>
              </a:rPr>
              <a:t> lain </a:t>
            </a:r>
            <a:r>
              <a:rPr lang="en-US" sz="2400" b="1" dirty="0" err="1">
                <a:solidFill>
                  <a:srgbClr val="FFC000"/>
                </a:solidFill>
                <a:latin typeface="Century Gothic" pitchFamily="34" charset="0"/>
              </a:rPr>
              <a:t>saat</a:t>
            </a:r>
            <a:r>
              <a:rPr lang="en-US" sz="2400" b="1" dirty="0">
                <a:solidFill>
                  <a:srgbClr val="FFC000"/>
                </a:solidFill>
                <a:latin typeface="Century Gothic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entury Gothic" pitchFamily="34" charset="0"/>
              </a:rPr>
              <a:t>bermain</a:t>
            </a:r>
            <a:r>
              <a:rPr lang="en-US" sz="2400" b="1" dirty="0">
                <a:solidFill>
                  <a:srgbClr val="FFC000"/>
                </a:solidFill>
                <a:latin typeface="Century Gothic" pitchFamily="34" charset="0"/>
              </a:rPr>
              <a:t>. </a:t>
            </a:r>
            <a:r>
              <a:rPr lang="en-US" sz="2400" b="1" dirty="0" err="1">
                <a:solidFill>
                  <a:srgbClr val="FFC000"/>
                </a:solidFill>
                <a:latin typeface="Century Gothic" pitchFamily="34" charset="0"/>
              </a:rPr>
              <a:t>Mereka</a:t>
            </a:r>
            <a:r>
              <a:rPr lang="en-US" sz="2400" b="1" dirty="0">
                <a:solidFill>
                  <a:srgbClr val="FFC000"/>
                </a:solidFill>
                <a:latin typeface="Century Gothic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entury Gothic" pitchFamily="34" charset="0"/>
              </a:rPr>
              <a:t>mungkin</a:t>
            </a:r>
            <a:r>
              <a:rPr lang="en-US" sz="2400" b="1" dirty="0">
                <a:solidFill>
                  <a:srgbClr val="FFC000"/>
                </a:solidFill>
                <a:latin typeface="Century Gothic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entury Gothic" pitchFamily="34" charset="0"/>
              </a:rPr>
              <a:t>berhubungan</a:t>
            </a:r>
            <a:r>
              <a:rPr lang="en-US" sz="2400" b="1" dirty="0">
                <a:solidFill>
                  <a:srgbClr val="FFC000"/>
                </a:solidFill>
                <a:latin typeface="Century Gothic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entury Gothic" pitchFamily="34" charset="0"/>
              </a:rPr>
              <a:t>secara</a:t>
            </a:r>
            <a:r>
              <a:rPr lang="en-US" sz="2400" b="1" dirty="0">
                <a:solidFill>
                  <a:srgbClr val="FFC000"/>
                </a:solidFill>
                <a:latin typeface="Century Gothic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entury Gothic" pitchFamily="34" charset="0"/>
              </a:rPr>
              <a:t>lisan</a:t>
            </a:r>
            <a:r>
              <a:rPr lang="en-US" sz="2400" b="1" dirty="0">
                <a:solidFill>
                  <a:srgbClr val="FFC000"/>
                </a:solidFill>
                <a:latin typeface="Century Gothic" pitchFamily="34" charset="0"/>
              </a:rPr>
              <a:t>, </a:t>
            </a:r>
            <a:r>
              <a:rPr lang="en-US" sz="2400" b="1" dirty="0" err="1">
                <a:solidFill>
                  <a:srgbClr val="FFC000"/>
                </a:solidFill>
                <a:latin typeface="Century Gothic" pitchFamily="34" charset="0"/>
              </a:rPr>
              <a:t>tetapi</a:t>
            </a:r>
            <a:r>
              <a:rPr lang="en-US" sz="2400" b="1" dirty="0">
                <a:solidFill>
                  <a:srgbClr val="FFC000"/>
                </a:solidFill>
                <a:latin typeface="Century Gothic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entury Gothic" pitchFamily="34" charset="0"/>
              </a:rPr>
              <a:t>tidak</a:t>
            </a:r>
            <a:r>
              <a:rPr lang="en-US" sz="2400" b="1" dirty="0">
                <a:solidFill>
                  <a:srgbClr val="FFC000"/>
                </a:solidFill>
                <a:latin typeface="Century Gothic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entury Gothic" pitchFamily="34" charset="0"/>
              </a:rPr>
              <a:t>ikut</a:t>
            </a:r>
            <a:r>
              <a:rPr lang="en-US" sz="2400" b="1" dirty="0">
                <a:solidFill>
                  <a:srgbClr val="FFC000"/>
                </a:solidFill>
                <a:latin typeface="Century Gothic" pitchFamily="34" charset="0"/>
              </a:rPr>
              <a:t> main.</a:t>
            </a:r>
            <a:endParaRPr lang="en-US" sz="2400" dirty="0">
              <a:solidFill>
                <a:srgbClr val="FFC00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 rot="16200000">
            <a:off x="285720" y="1214422"/>
            <a:ext cx="4643470" cy="4214842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en-US" sz="5000" b="1" dirty="0">
                <a:latin typeface="Gill Sans" charset="0"/>
              </a:rPr>
              <a:t>      SENDI</a:t>
            </a:r>
            <a:endParaRPr lang="en-US" dirty="0"/>
          </a:p>
        </p:txBody>
      </p:sp>
      <p:pic>
        <p:nvPicPr>
          <p:cNvPr id="4098" name="Picture 2" descr="C:\Users\lina\Documents\Umbulharjo-20121229-0037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1676" y="1500174"/>
            <a:ext cx="4133199" cy="3857652"/>
          </a:xfrm>
          <a:prstGeom prst="rect">
            <a:avLst/>
          </a:prstGeom>
          <a:noFill/>
        </p:spPr>
      </p:pic>
      <p:sp>
        <p:nvSpPr>
          <p:cNvPr id="7577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5334000" y="1371600"/>
            <a:ext cx="3124200" cy="47244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2400" b="1" dirty="0">
                <a:solidFill>
                  <a:srgbClr val="FFFF66"/>
                </a:solidFill>
                <a:latin typeface="Century Gothic" pitchFamily="34" charset="0"/>
              </a:rPr>
              <a:t>	</a:t>
            </a:r>
            <a:r>
              <a:rPr lang="en-US" sz="3200" b="1" dirty="0" err="1">
                <a:solidFill>
                  <a:schemeClr val="bg1"/>
                </a:solidFill>
                <a:latin typeface="Century Gothic" pitchFamily="34" charset="0"/>
              </a:rPr>
              <a:t>Sosial</a:t>
            </a:r>
            <a:r>
              <a:rPr lang="en-US" sz="3200" b="1" dirty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Century Gothic" pitchFamily="34" charset="0"/>
              </a:rPr>
              <a:t>sendiri</a:t>
            </a:r>
            <a:endParaRPr lang="en-US" sz="3200" b="1" dirty="0">
              <a:solidFill>
                <a:schemeClr val="bg1"/>
              </a:solidFill>
              <a:latin typeface="Century Gothic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b="1" dirty="0">
              <a:solidFill>
                <a:schemeClr val="accent6">
                  <a:lumMod val="75000"/>
                </a:schemeClr>
              </a:solidFill>
              <a:latin typeface="Century Gothic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 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Anak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terlibat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dalam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main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dengan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diri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sendiri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. Main yang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dimaksud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sepenuhnya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mengatur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sendiri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.</a:t>
            </a:r>
            <a:endParaRPr lang="en-US" sz="2800" dirty="0">
              <a:solidFill>
                <a:schemeClr val="accent6">
                  <a:lumMod val="75000"/>
                </a:schemeClr>
              </a:solidFill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 rot="16200000">
            <a:off x="304800" y="1371600"/>
            <a:ext cx="6248400" cy="4724400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en-US" sz="5000" b="1">
                <a:latin typeface="Gill Sans" charset="0"/>
              </a:rPr>
              <a:t>SOSIAL BERDAMPINGAN</a:t>
            </a:r>
            <a:endParaRPr lang="en-US"/>
          </a:p>
        </p:txBody>
      </p:sp>
      <p:pic>
        <p:nvPicPr>
          <p:cNvPr id="76804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23415" r="35753"/>
          <a:stretch>
            <a:fillRect/>
          </a:stretch>
        </p:blipFill>
        <p:spPr>
          <a:xfrm>
            <a:off x="0" y="0"/>
            <a:ext cx="4297363" cy="6858000"/>
          </a:xfrm>
        </p:spPr>
      </p:pic>
      <p:sp>
        <p:nvSpPr>
          <p:cNvPr id="7680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932040" y="952500"/>
            <a:ext cx="3352800" cy="495300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2800" b="1" dirty="0">
                <a:latin typeface="Century Gothic" pitchFamily="34" charset="0"/>
              </a:rPr>
              <a:t>	</a:t>
            </a:r>
            <a:r>
              <a:rPr lang="en-US" sz="2800" b="1" dirty="0" err="1">
                <a:solidFill>
                  <a:srgbClr val="00B050"/>
                </a:solidFill>
                <a:latin typeface="Century Gothic" pitchFamily="34" charset="0"/>
              </a:rPr>
              <a:t>Sosial</a:t>
            </a: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Century Gothic" pitchFamily="34" charset="0"/>
              </a:rPr>
              <a:t>berdampingan</a:t>
            </a:r>
            <a:endParaRPr lang="en-US" sz="2800" b="1" dirty="0">
              <a:solidFill>
                <a:srgbClr val="00B050"/>
              </a:solidFill>
              <a:latin typeface="Century Gothic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sz="2800" b="1" dirty="0">
              <a:solidFill>
                <a:srgbClr val="00B050"/>
              </a:solidFill>
              <a:latin typeface="Century Gothic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   </a:t>
            </a:r>
            <a:r>
              <a:rPr lang="en-US" sz="2800" b="1" dirty="0" err="1">
                <a:solidFill>
                  <a:srgbClr val="00B050"/>
                </a:solidFill>
                <a:latin typeface="Century Gothic" pitchFamily="34" charset="0"/>
              </a:rPr>
              <a:t>Anak</a:t>
            </a: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 main </a:t>
            </a:r>
            <a:r>
              <a:rPr lang="en-US" sz="2800" b="1" dirty="0" err="1">
                <a:solidFill>
                  <a:srgbClr val="00B050"/>
                </a:solidFill>
                <a:latin typeface="Century Gothic" pitchFamily="34" charset="0"/>
              </a:rPr>
              <a:t>dekat</a:t>
            </a: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Century Gothic" pitchFamily="34" charset="0"/>
              </a:rPr>
              <a:t>dengan</a:t>
            </a: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Century Gothic" pitchFamily="34" charset="0"/>
              </a:rPr>
              <a:t>anak</a:t>
            </a: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Century Gothic" pitchFamily="34" charset="0"/>
              </a:rPr>
              <a:t>lainnya</a:t>
            </a: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. </a:t>
            </a:r>
            <a:r>
              <a:rPr lang="en-US" sz="2800" b="1" dirty="0" err="1">
                <a:solidFill>
                  <a:srgbClr val="00B050"/>
                </a:solidFill>
                <a:latin typeface="Century Gothic" pitchFamily="34" charset="0"/>
              </a:rPr>
              <a:t>Anak</a:t>
            </a: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Century Gothic" pitchFamily="34" charset="0"/>
              </a:rPr>
              <a:t>terlibat</a:t>
            </a: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Century Gothic" pitchFamily="34" charset="0"/>
              </a:rPr>
              <a:t>dalam</a:t>
            </a: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Century Gothic" pitchFamily="34" charset="0"/>
              </a:rPr>
              <a:t>permainan</a:t>
            </a: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Century Gothic" pitchFamily="34" charset="0"/>
              </a:rPr>
              <a:t>nya</a:t>
            </a: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Century Gothic" pitchFamily="34" charset="0"/>
              </a:rPr>
              <a:t>sendiri</a:t>
            </a: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, </a:t>
            </a:r>
            <a:r>
              <a:rPr lang="en-US" sz="2800" b="1" dirty="0" err="1">
                <a:solidFill>
                  <a:srgbClr val="00B050"/>
                </a:solidFill>
                <a:latin typeface="Century Gothic" pitchFamily="34" charset="0"/>
              </a:rPr>
              <a:t>tetapi</a:t>
            </a: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Century Gothic" pitchFamily="34" charset="0"/>
              </a:rPr>
              <a:t>senang</a:t>
            </a: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Century Gothic" pitchFamily="34" charset="0"/>
              </a:rPr>
              <a:t>dengan</a:t>
            </a: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Century Gothic" pitchFamily="34" charset="0"/>
              </a:rPr>
              <a:t>kehadiran</a:t>
            </a: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Century Gothic" pitchFamily="34" charset="0"/>
              </a:rPr>
              <a:t>anak</a:t>
            </a:r>
            <a:r>
              <a:rPr lang="en-US" sz="2800" b="1" dirty="0">
                <a:solidFill>
                  <a:srgbClr val="00B050"/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  <a:latin typeface="Century Gothic" pitchFamily="34" charset="0"/>
              </a:rPr>
              <a:t>lainnya</a:t>
            </a:r>
            <a:r>
              <a:rPr lang="en-US" sz="2800" b="1" dirty="0">
                <a:solidFill>
                  <a:srgbClr val="FFFF66"/>
                </a:solidFill>
                <a:latin typeface="Century Gothic" pitchFamily="34" charset="0"/>
              </a:rPr>
              <a:t>.</a:t>
            </a:r>
            <a:endParaRPr lang="en-US" sz="2800" dirty="0">
              <a:solidFill>
                <a:srgbClr val="FFFF66"/>
              </a:solidFill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 rot="16200000">
            <a:off x="76200" y="1295400"/>
            <a:ext cx="6248400" cy="4876800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en-US" sz="5000" b="1">
                <a:latin typeface="Gill Sans" charset="0"/>
              </a:rPr>
              <a:t>SOSIAL</a:t>
            </a:r>
            <a:br>
              <a:rPr lang="en-US" sz="5000" b="1">
                <a:latin typeface="Gill Sans" charset="0"/>
              </a:rPr>
            </a:br>
            <a:r>
              <a:rPr lang="en-US" sz="5000" b="1">
                <a:latin typeface="Gill Sans" charset="0"/>
              </a:rPr>
              <a:t>              BERSAMA</a:t>
            </a:r>
            <a:endParaRPr lang="en-US"/>
          </a:p>
        </p:txBody>
      </p:sp>
      <p:pic>
        <p:nvPicPr>
          <p:cNvPr id="77828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11852" t="6667" r="19223" b="8482"/>
          <a:stretch>
            <a:fillRect/>
          </a:stretch>
        </p:blipFill>
        <p:spPr>
          <a:xfrm>
            <a:off x="0" y="0"/>
            <a:ext cx="4038600" cy="6858000"/>
          </a:xfrm>
        </p:spPr>
      </p:pic>
      <p:sp>
        <p:nvSpPr>
          <p:cNvPr id="77827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773422" y="1066799"/>
            <a:ext cx="3505200" cy="53340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3000" b="1" dirty="0">
                <a:latin typeface="Century Gothic" pitchFamily="34" charset="0"/>
              </a:rPr>
              <a:t>	</a:t>
            </a:r>
            <a:r>
              <a:rPr lang="en-US" sz="3000" b="1" dirty="0" err="1">
                <a:solidFill>
                  <a:srgbClr val="00B0F0"/>
                </a:solidFill>
                <a:latin typeface="Century Gothic" pitchFamily="34" charset="0"/>
              </a:rPr>
              <a:t>Sosial</a:t>
            </a:r>
            <a:r>
              <a:rPr lang="en-US" sz="3000" b="1" dirty="0">
                <a:solidFill>
                  <a:srgbClr val="00B0F0"/>
                </a:solidFill>
                <a:latin typeface="Century Gothic" pitchFamily="34" charset="0"/>
              </a:rPr>
              <a:t> </a:t>
            </a:r>
            <a:r>
              <a:rPr lang="en-US" sz="3000" b="1" dirty="0" err="1">
                <a:solidFill>
                  <a:srgbClr val="00B0F0"/>
                </a:solidFill>
                <a:latin typeface="Century Gothic" pitchFamily="34" charset="0"/>
              </a:rPr>
              <a:t>bersama</a:t>
            </a:r>
            <a:endParaRPr lang="en-US" sz="3000" b="1" dirty="0">
              <a:solidFill>
                <a:srgbClr val="00B0F0"/>
              </a:solidFill>
              <a:latin typeface="Century Gothic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sz="3000" b="1" dirty="0">
              <a:solidFill>
                <a:srgbClr val="00B0F0"/>
              </a:solidFill>
              <a:latin typeface="Century Gothic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z="3000" b="1" dirty="0">
                <a:solidFill>
                  <a:srgbClr val="00B0F0"/>
                </a:solidFill>
                <a:latin typeface="Century Gothic" pitchFamily="34" charset="0"/>
              </a:rPr>
              <a:t>   </a:t>
            </a:r>
            <a:r>
              <a:rPr lang="en-US" sz="3000" b="1" dirty="0" err="1">
                <a:solidFill>
                  <a:srgbClr val="00B0F0"/>
                </a:solidFill>
                <a:latin typeface="Century Gothic" pitchFamily="34" charset="0"/>
              </a:rPr>
              <a:t>Anak</a:t>
            </a:r>
            <a:r>
              <a:rPr lang="en-US" sz="3000" b="1" dirty="0">
                <a:solidFill>
                  <a:srgbClr val="00B0F0"/>
                </a:solidFill>
                <a:latin typeface="Century Gothic" pitchFamily="34" charset="0"/>
              </a:rPr>
              <a:t> main </a:t>
            </a:r>
            <a:r>
              <a:rPr lang="en-US" sz="3000" b="1" dirty="0" err="1">
                <a:solidFill>
                  <a:srgbClr val="00B0F0"/>
                </a:solidFill>
                <a:latin typeface="Century Gothic" pitchFamily="34" charset="0"/>
              </a:rPr>
              <a:t>dengan</a:t>
            </a:r>
            <a:r>
              <a:rPr lang="en-US" sz="3000" b="1" dirty="0">
                <a:solidFill>
                  <a:srgbClr val="00B0F0"/>
                </a:solidFill>
                <a:latin typeface="Century Gothic" pitchFamily="34" charset="0"/>
              </a:rPr>
              <a:t> </a:t>
            </a:r>
            <a:r>
              <a:rPr lang="en-US" sz="3000" b="1" dirty="0" err="1">
                <a:solidFill>
                  <a:srgbClr val="00B0F0"/>
                </a:solidFill>
                <a:latin typeface="Century Gothic" pitchFamily="34" charset="0"/>
              </a:rPr>
              <a:t>anak</a:t>
            </a:r>
            <a:r>
              <a:rPr lang="en-US" sz="3000" b="1" dirty="0">
                <a:solidFill>
                  <a:srgbClr val="00B0F0"/>
                </a:solidFill>
                <a:latin typeface="Century Gothic" pitchFamily="34" charset="0"/>
              </a:rPr>
              <a:t> </a:t>
            </a:r>
            <a:r>
              <a:rPr lang="en-US" sz="3000" b="1" dirty="0" err="1">
                <a:solidFill>
                  <a:srgbClr val="00B0F0"/>
                </a:solidFill>
                <a:latin typeface="Century Gothic" pitchFamily="34" charset="0"/>
              </a:rPr>
              <a:t>lainnya</a:t>
            </a:r>
            <a:r>
              <a:rPr lang="en-US" sz="3000" b="1" dirty="0">
                <a:solidFill>
                  <a:srgbClr val="00B0F0"/>
                </a:solidFill>
                <a:latin typeface="Century Gothic" pitchFamily="34" charset="0"/>
              </a:rPr>
              <a:t> </a:t>
            </a:r>
            <a:r>
              <a:rPr lang="en-US" sz="3000" b="1" dirty="0" err="1">
                <a:solidFill>
                  <a:srgbClr val="00B0F0"/>
                </a:solidFill>
                <a:latin typeface="Century Gothic" pitchFamily="34" charset="0"/>
              </a:rPr>
              <a:t>dalam</a:t>
            </a:r>
            <a:r>
              <a:rPr lang="en-US" sz="3000" b="1" dirty="0">
                <a:solidFill>
                  <a:srgbClr val="00B0F0"/>
                </a:solidFill>
                <a:latin typeface="Century Gothic" pitchFamily="34" charset="0"/>
              </a:rPr>
              <a:t> </a:t>
            </a:r>
            <a:r>
              <a:rPr lang="en-US" sz="3000" b="1" dirty="0" err="1">
                <a:solidFill>
                  <a:srgbClr val="00B0F0"/>
                </a:solidFill>
                <a:latin typeface="Century Gothic" pitchFamily="34" charset="0"/>
              </a:rPr>
              <a:t>satu</a:t>
            </a:r>
            <a:r>
              <a:rPr lang="en-US" sz="3000" b="1" dirty="0">
                <a:solidFill>
                  <a:srgbClr val="00B0F0"/>
                </a:solidFill>
                <a:latin typeface="Century Gothic" pitchFamily="34" charset="0"/>
              </a:rPr>
              <a:t> </a:t>
            </a:r>
            <a:r>
              <a:rPr lang="en-US" sz="3000" b="1" dirty="0" err="1">
                <a:solidFill>
                  <a:srgbClr val="00B0F0"/>
                </a:solidFill>
                <a:latin typeface="Century Gothic" pitchFamily="34" charset="0"/>
              </a:rPr>
              <a:t>kelompok</a:t>
            </a:r>
            <a:r>
              <a:rPr lang="en-US" sz="3000" b="1" dirty="0">
                <a:solidFill>
                  <a:srgbClr val="00B0F0"/>
                </a:solidFill>
                <a:latin typeface="Century Gothic" pitchFamily="34" charset="0"/>
              </a:rPr>
              <a:t>. </a:t>
            </a:r>
            <a:r>
              <a:rPr lang="en-US" sz="3000" b="1" dirty="0" err="1">
                <a:solidFill>
                  <a:srgbClr val="00B0F0"/>
                </a:solidFill>
                <a:latin typeface="Century Gothic" pitchFamily="34" charset="0"/>
              </a:rPr>
              <a:t>Ia</a:t>
            </a:r>
            <a:r>
              <a:rPr lang="en-US" sz="3000" b="1" dirty="0">
                <a:solidFill>
                  <a:srgbClr val="00B0F0"/>
                </a:solidFill>
                <a:latin typeface="Century Gothic" pitchFamily="34" charset="0"/>
              </a:rPr>
              <a:t> </a:t>
            </a:r>
            <a:r>
              <a:rPr lang="en-US" sz="3000" b="1" dirty="0" err="1">
                <a:solidFill>
                  <a:srgbClr val="00B0F0"/>
                </a:solidFill>
                <a:latin typeface="Century Gothic" pitchFamily="34" charset="0"/>
              </a:rPr>
              <a:t>dapat</a:t>
            </a:r>
            <a:r>
              <a:rPr lang="en-US" sz="3000" b="1" dirty="0">
                <a:solidFill>
                  <a:srgbClr val="00B0F0"/>
                </a:solidFill>
                <a:latin typeface="Century Gothic" pitchFamily="34" charset="0"/>
              </a:rPr>
              <a:t> </a:t>
            </a:r>
            <a:r>
              <a:rPr lang="en-US" sz="3000" b="1" dirty="0" err="1">
                <a:solidFill>
                  <a:srgbClr val="00B0F0"/>
                </a:solidFill>
                <a:latin typeface="Century Gothic" pitchFamily="34" charset="0"/>
              </a:rPr>
              <a:t>bertukar</a:t>
            </a:r>
            <a:r>
              <a:rPr lang="en-US" sz="3000" b="1" dirty="0">
                <a:solidFill>
                  <a:srgbClr val="00B0F0"/>
                </a:solidFill>
                <a:latin typeface="Century Gothic" pitchFamily="34" charset="0"/>
              </a:rPr>
              <a:t> </a:t>
            </a:r>
            <a:r>
              <a:rPr lang="en-US" sz="3000" b="1" dirty="0" err="1">
                <a:solidFill>
                  <a:srgbClr val="00B0F0"/>
                </a:solidFill>
                <a:latin typeface="Century Gothic" pitchFamily="34" charset="0"/>
              </a:rPr>
              <a:t>bahan</a:t>
            </a:r>
            <a:r>
              <a:rPr lang="en-US" sz="3000" b="1" dirty="0">
                <a:solidFill>
                  <a:srgbClr val="00B0F0"/>
                </a:solidFill>
                <a:latin typeface="Century Gothic" pitchFamily="34" charset="0"/>
              </a:rPr>
              <a:t> main, </a:t>
            </a:r>
            <a:r>
              <a:rPr lang="en-US" sz="3000" b="1" dirty="0" err="1">
                <a:solidFill>
                  <a:srgbClr val="00B0F0"/>
                </a:solidFill>
                <a:latin typeface="Century Gothic" pitchFamily="34" charset="0"/>
              </a:rPr>
              <a:t>tetapi</a:t>
            </a:r>
            <a:r>
              <a:rPr lang="en-US" sz="3000" b="1" dirty="0">
                <a:solidFill>
                  <a:srgbClr val="00B0F0"/>
                </a:solidFill>
                <a:latin typeface="Century Gothic" pitchFamily="34" charset="0"/>
              </a:rPr>
              <a:t> </a:t>
            </a:r>
            <a:r>
              <a:rPr lang="en-US" sz="3000" b="1" dirty="0" err="1">
                <a:solidFill>
                  <a:srgbClr val="00B0F0"/>
                </a:solidFill>
                <a:latin typeface="Century Gothic" pitchFamily="34" charset="0"/>
              </a:rPr>
              <a:t>tidak</a:t>
            </a:r>
            <a:r>
              <a:rPr lang="en-US" sz="3000" b="1" dirty="0">
                <a:solidFill>
                  <a:srgbClr val="00B0F0"/>
                </a:solidFill>
                <a:latin typeface="Century Gothic" pitchFamily="34" charset="0"/>
              </a:rPr>
              <a:t> </a:t>
            </a:r>
            <a:r>
              <a:rPr lang="en-US" sz="3000" b="1" dirty="0" err="1">
                <a:solidFill>
                  <a:srgbClr val="00B0F0"/>
                </a:solidFill>
                <a:latin typeface="Century Gothic" pitchFamily="34" charset="0"/>
              </a:rPr>
              <a:t>ada</a:t>
            </a:r>
            <a:r>
              <a:rPr lang="en-US" sz="3000" b="1" dirty="0">
                <a:solidFill>
                  <a:srgbClr val="00B0F0"/>
                </a:solidFill>
                <a:latin typeface="Century Gothic" pitchFamily="34" charset="0"/>
              </a:rPr>
              <a:t> </a:t>
            </a:r>
            <a:r>
              <a:rPr lang="en-US" sz="3000" b="1" dirty="0" err="1">
                <a:solidFill>
                  <a:srgbClr val="00B0F0"/>
                </a:solidFill>
                <a:latin typeface="Century Gothic" pitchFamily="34" charset="0"/>
              </a:rPr>
              <a:t>tujuan</a:t>
            </a:r>
            <a:r>
              <a:rPr lang="en-US" sz="3000" b="1" dirty="0">
                <a:solidFill>
                  <a:srgbClr val="00B0F0"/>
                </a:solidFill>
                <a:latin typeface="Century Gothic" pitchFamily="34" charset="0"/>
              </a:rPr>
              <a:t> yang </a:t>
            </a:r>
            <a:r>
              <a:rPr lang="en-US" sz="3000" b="1" dirty="0" err="1">
                <a:solidFill>
                  <a:srgbClr val="00B0F0"/>
                </a:solidFill>
                <a:latin typeface="Century Gothic" pitchFamily="34" charset="0"/>
              </a:rPr>
              <a:t>direncanakan</a:t>
            </a:r>
            <a:r>
              <a:rPr lang="en-US" sz="3000" b="1" dirty="0">
                <a:solidFill>
                  <a:srgbClr val="FFFF66"/>
                </a:solidFill>
                <a:latin typeface="Century Gothic" pitchFamily="34" charset="0"/>
              </a:rPr>
              <a:t>.</a:t>
            </a:r>
            <a:endParaRPr lang="en-US" sz="3000" dirty="0">
              <a:solidFill>
                <a:srgbClr val="FFFF66"/>
              </a:solidFill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 rot="16200580">
            <a:off x="-37307" y="1026319"/>
            <a:ext cx="6856413" cy="4800600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en-US" sz="5000" b="1">
                <a:latin typeface="Gill Sans" charset="0"/>
              </a:rPr>
              <a:t>SOSIAL</a:t>
            </a:r>
            <a:br>
              <a:rPr lang="en-US" sz="5000" b="1">
                <a:latin typeface="Gill Sans" charset="0"/>
              </a:rPr>
            </a:br>
            <a:r>
              <a:rPr lang="en-US" sz="5000" b="1">
                <a:latin typeface="Gill Sans" charset="0"/>
              </a:rPr>
              <a:t>          BEKERJASAMA</a:t>
            </a:r>
            <a:endParaRPr lang="en-US"/>
          </a:p>
        </p:txBody>
      </p:sp>
      <p:pic>
        <p:nvPicPr>
          <p:cNvPr id="78852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47917" t="7698" r="12117" b="6633"/>
          <a:stretch>
            <a:fillRect/>
          </a:stretch>
        </p:blipFill>
        <p:spPr>
          <a:xfrm>
            <a:off x="-17463" y="0"/>
            <a:ext cx="4284663" cy="6858000"/>
          </a:xfrm>
        </p:spPr>
      </p:pic>
      <p:sp>
        <p:nvSpPr>
          <p:cNvPr id="7885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876802" y="1052736"/>
            <a:ext cx="3581400" cy="51054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2400" b="1" dirty="0">
                <a:latin typeface="Century Gothic" pitchFamily="34" charset="0"/>
              </a:rPr>
              <a:t>	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8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Century Gothic" pitchFamily="34" charset="0"/>
              </a:rPr>
              <a:t>Sosial</a:t>
            </a:r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Century Gothic" pitchFamily="34" charset="0"/>
              </a:rPr>
              <a:t>bekerjasama</a:t>
            </a:r>
            <a:endParaRPr lang="en-US" sz="2800" b="1" dirty="0">
              <a:solidFill>
                <a:schemeClr val="accent4">
                  <a:lumMod val="60000"/>
                  <a:lumOff val="40000"/>
                </a:schemeClr>
              </a:solidFill>
              <a:latin typeface="Century Gothic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sz="2800" b="1" dirty="0">
              <a:solidFill>
                <a:schemeClr val="accent4">
                  <a:lumMod val="60000"/>
                  <a:lumOff val="40000"/>
                </a:schemeClr>
              </a:solidFill>
              <a:latin typeface="Century Gothic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Century Gothic" pitchFamily="34" charset="0"/>
              </a:rPr>
              <a:t>  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Anak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main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dengan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anak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lain dan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mainnya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memiliki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</a:t>
            </a:r>
            <a:b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</a:b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tujuan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yang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direncanakan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.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Anak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merencana-kan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 dan </a:t>
            </a:r>
            <a:r>
              <a:rPr lang="en-US" sz="2800" b="1" dirty="0" err="1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berperan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.</a:t>
            </a:r>
            <a:endParaRPr lang="en-US" sz="2800" dirty="0">
              <a:solidFill>
                <a:schemeClr val="accent6">
                  <a:lumMod val="75000"/>
                </a:schemeClr>
              </a:solidFill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A0FE7-23E1-4A54-9BED-C663E76AA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praktek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660038-5055-443A-A8B6-06FFD8FAD9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6388" y="2564904"/>
            <a:ext cx="7931224" cy="3561259"/>
          </a:xfrm>
        </p:spPr>
        <p:txBody>
          <a:bodyPr>
            <a:noAutofit/>
          </a:bodyPr>
          <a:lstStyle/>
          <a:p>
            <a:r>
              <a:rPr lang="id-ID" sz="2400" dirty="0"/>
              <a:t>Rancang kegiatan main math</a:t>
            </a:r>
          </a:p>
          <a:p>
            <a:r>
              <a:rPr lang="id-ID" sz="2400" dirty="0"/>
              <a:t>Rancang kegiatan main keaksaraan</a:t>
            </a:r>
          </a:p>
          <a:p>
            <a:r>
              <a:rPr lang="id-ID" sz="2400" dirty="0"/>
              <a:t>Rancang kegiatan main seni</a:t>
            </a:r>
          </a:p>
          <a:p>
            <a:r>
              <a:rPr lang="id-ID" sz="2400" dirty="0"/>
              <a:t>Rancang kegiatan main peran</a:t>
            </a:r>
          </a:p>
          <a:p>
            <a:r>
              <a:rPr lang="id-ID" sz="2400" dirty="0"/>
              <a:t>Rancang kegiatan main bahan alam</a:t>
            </a:r>
          </a:p>
        </p:txBody>
      </p:sp>
    </p:spTree>
    <p:extLst>
      <p:ext uri="{BB962C8B-B14F-4D97-AF65-F5344CB8AC3E}">
        <p14:creationId xmlns:p14="http://schemas.microsoft.com/office/powerpoint/2010/main" val="18747064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D14BED-899E-4E39-812E-010DC1B16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SEKIAN ....MATURNUWUN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CC5D2-8A38-45FD-A035-78A40F5970B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44F4F9-1792-4203-B42A-D6EAD97B4A0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054378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2d56f5afafa9cb089d415bbb6b7805c7c8d2189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468</TotalTime>
  <Words>684</Words>
  <Application>Microsoft Office PowerPoint</Application>
  <PresentationFormat>On-screen Show (4:3)</PresentationFormat>
  <Paragraphs>120</Paragraphs>
  <Slides>26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7" baseType="lpstr">
      <vt:lpstr>Arial</vt:lpstr>
      <vt:lpstr>Arial Black</vt:lpstr>
      <vt:lpstr>Calibri</vt:lpstr>
      <vt:lpstr>Century Gothic</vt:lpstr>
      <vt:lpstr>Georgia</vt:lpstr>
      <vt:lpstr>Gill Sans</vt:lpstr>
      <vt:lpstr>Symbol</vt:lpstr>
      <vt:lpstr>Wingdings</vt:lpstr>
      <vt:lpstr>Wingdings 2</vt:lpstr>
      <vt:lpstr>Wingdings 3</vt:lpstr>
      <vt:lpstr>Ion Boardroom</vt:lpstr>
      <vt:lpstr>PowerPoint Presentation</vt:lpstr>
      <vt:lpstr>Apa itu bermain</vt:lpstr>
      <vt:lpstr>Alasan anak bermain</vt:lpstr>
      <vt:lpstr>PowerPoint Presentation</vt:lpstr>
      <vt:lpstr>Manfaat bermain</vt:lpstr>
      <vt:lpstr>PowerPoint Presentation</vt:lpstr>
      <vt:lpstr>Karakteristik bermain</vt:lpstr>
      <vt:lpstr>LANJUTAN</vt:lpstr>
      <vt:lpstr>PowerPoint Presentation</vt:lpstr>
      <vt:lpstr>PowerPoint Presentation</vt:lpstr>
      <vt:lpstr>PowerPoint Presentation</vt:lpstr>
      <vt:lpstr>KEBUTUHAN MAIN SENSORIMOTOR TERPENUHI </vt:lpstr>
      <vt:lpstr>Tahap perkembangan main sensorimotor </vt:lpstr>
      <vt:lpstr>PowerPoint Presentation</vt:lpstr>
      <vt:lpstr>PowerPoint Presentation</vt:lpstr>
      <vt:lpstr>Main Peran</vt:lpstr>
      <vt:lpstr>PowerPoint Presentation</vt:lpstr>
      <vt:lpstr>Main Pembangunan</vt:lpstr>
      <vt:lpstr>PERILAKU TIDAK PEDULI          </vt:lpstr>
      <vt:lpstr> </vt:lpstr>
      <vt:lpstr>      SENDI</vt:lpstr>
      <vt:lpstr>SOSIAL BERDAMPINGAN</vt:lpstr>
      <vt:lpstr>SOSIAL               BERSAMA</vt:lpstr>
      <vt:lpstr>SOSIAL           BEKERJASAMA</vt:lpstr>
      <vt:lpstr>praktek</vt:lpstr>
      <vt:lpstr>SEKIAN ....MATURNUWUN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matawai</dc:creator>
  <cp:lastModifiedBy>Windows User</cp:lastModifiedBy>
  <cp:revision>48</cp:revision>
  <dcterms:created xsi:type="dcterms:W3CDTF">2014-07-17T01:17:45Z</dcterms:created>
  <dcterms:modified xsi:type="dcterms:W3CDTF">2018-08-31T05:42:34Z</dcterms:modified>
</cp:coreProperties>
</file>