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318" r:id="rId2"/>
    <p:sldId id="349" r:id="rId3"/>
    <p:sldId id="347" r:id="rId4"/>
    <p:sldId id="350" r:id="rId5"/>
    <p:sldId id="351" r:id="rId6"/>
    <p:sldId id="352" r:id="rId7"/>
    <p:sldId id="353" r:id="rId8"/>
    <p:sldId id="354" r:id="rId9"/>
  </p:sldIdLst>
  <p:sldSz cx="9144000" cy="6858000" type="screen4x3"/>
  <p:notesSz cx="6888163" cy="100203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13C79B-C073-412E-8FD5-7A66A14174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F45A99-0572-44F3-9DE2-D87275D232C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0FEBA2F-C9D9-4CA8-8212-3F80A6C6381C}" type="datetimeFigureOut">
              <a:rPr lang="en-US"/>
              <a:pPr>
                <a:defRPr/>
              </a:pPr>
              <a:t>5/10/2021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81CD827-D6DE-4387-A799-E9A4901F69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788A92B-4F31-4D22-8D6D-81050C7C17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E14986-2CCC-4723-9FF5-4E87D64638E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695B94-10A5-4351-8665-4E055E4428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C7F424AD-ADE6-4725-AE35-9DFDB9C0E94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29">
            <a:extLst>
              <a:ext uri="{FF2B5EF4-FFF2-40B4-BE49-F238E27FC236}">
                <a16:creationId xmlns:a16="http://schemas.microsoft.com/office/drawing/2014/main" id="{55548455-D278-4A32-8740-F2DF5C26C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>
            <a:extLst>
              <a:ext uri="{FF2B5EF4-FFF2-40B4-BE49-F238E27FC236}">
                <a16:creationId xmlns:a16="http://schemas.microsoft.com/office/drawing/2014/main" id="{92B1C235-4E2A-44FE-B360-3500B4475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>
            <a:extLst>
              <a:ext uri="{FF2B5EF4-FFF2-40B4-BE49-F238E27FC236}">
                <a16:creationId xmlns:a16="http://schemas.microsoft.com/office/drawing/2014/main" id="{91E9E280-BEE7-4CCF-A624-AB4524AD5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0D6087F1-476D-4857-A6C8-F8E2364BB2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40348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922899D2-71A6-4EB2-9A89-B806F7B1A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80CE1FDD-D434-411F-8082-55E1C8A08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9852B2A4-F6A5-488B-AF05-355B132F6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49AF5D-395D-46DE-91BC-E7F372A197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5457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1CE7D0-862B-421F-88BD-699D5CCD5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E4DAD-37B0-47B3-A7C2-CB91B93E3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168F2-25A0-4A4E-ABA5-E302080B5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57AB99C3-9ECE-4E49-88D9-342BC16E09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56740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50EA5309-75D9-4AB6-8486-1AE528772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442A1F38-5D99-47F3-8B0C-937820535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D7E5C92F-36B5-4A2A-8745-097880029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8310BE-5C32-4188-9A1B-87AE25F20D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6549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146E98D5-9E03-4E70-85C7-60BA2399C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1">
            <a:extLst>
              <a:ext uri="{FF2B5EF4-FFF2-40B4-BE49-F238E27FC236}">
                <a16:creationId xmlns:a16="http://schemas.microsoft.com/office/drawing/2014/main" id="{96B262F4-9AE7-4512-91AB-C873D4D30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>
            <a:extLst>
              <a:ext uri="{FF2B5EF4-FFF2-40B4-BE49-F238E27FC236}">
                <a16:creationId xmlns:a16="http://schemas.microsoft.com/office/drawing/2014/main" id="{36642944-FF97-44E2-AB7A-9B6A515D3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F7B565-6379-4F9D-BBFF-C98CD6F757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6826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>
            <a:extLst>
              <a:ext uri="{FF2B5EF4-FFF2-40B4-BE49-F238E27FC236}">
                <a16:creationId xmlns:a16="http://schemas.microsoft.com/office/drawing/2014/main" id="{F375CA6B-E39E-4D57-B7A0-95FDB7319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>
            <a:extLst>
              <a:ext uri="{FF2B5EF4-FFF2-40B4-BE49-F238E27FC236}">
                <a16:creationId xmlns:a16="http://schemas.microsoft.com/office/drawing/2014/main" id="{EBACBAB0-8802-4BEC-BAF7-5B0FAC784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>
            <a:extLst>
              <a:ext uri="{FF2B5EF4-FFF2-40B4-BE49-F238E27FC236}">
                <a16:creationId xmlns:a16="http://schemas.microsoft.com/office/drawing/2014/main" id="{6FEA956A-BFF9-4F3F-833C-A27A1C74C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4F5397-03EE-40B0-AB79-CEEC2AB62B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6643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2450B44B-F8CA-4A37-971D-79FBEF8D5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>
            <a:extLst>
              <a:ext uri="{FF2B5EF4-FFF2-40B4-BE49-F238E27FC236}">
                <a16:creationId xmlns:a16="http://schemas.microsoft.com/office/drawing/2014/main" id="{4D75233E-94B3-4B50-8295-8C4659A9F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>
            <a:extLst>
              <a:ext uri="{FF2B5EF4-FFF2-40B4-BE49-F238E27FC236}">
                <a16:creationId xmlns:a16="http://schemas.microsoft.com/office/drawing/2014/main" id="{FD3C011B-B8F9-46C4-94A8-BF9DE45F6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5E2365-D84C-42B7-9209-A170FFB792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4638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7240209E-EC19-499A-A968-DA0B505D1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25CAC751-F4DE-415D-A6BA-8B65FA4B6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E4FB9826-3B5D-463D-B370-F851943CE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2AE1A4-2290-4A0C-9001-89CE6E36C1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4024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13">
            <a:extLst>
              <a:ext uri="{FF2B5EF4-FFF2-40B4-BE49-F238E27FC236}">
                <a16:creationId xmlns:a16="http://schemas.microsoft.com/office/drawing/2014/main" id="{A2F915B2-8156-43B4-BB0B-EABF9DDF96D7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14">
            <a:extLst>
              <a:ext uri="{FF2B5EF4-FFF2-40B4-BE49-F238E27FC236}">
                <a16:creationId xmlns:a16="http://schemas.microsoft.com/office/drawing/2014/main" id="{57E8E76B-320C-43A3-BA8B-5473EF219E9E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15">
            <a:extLst>
              <a:ext uri="{FF2B5EF4-FFF2-40B4-BE49-F238E27FC236}">
                <a16:creationId xmlns:a16="http://schemas.microsoft.com/office/drawing/2014/main" id="{28ED7731-ACB2-472F-8B14-F1F81FE2B417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4EFFBC9D-7C30-46CA-B0D6-0435774CFCEF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D31C43DE-8348-483B-A789-598C4E351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66763033-826F-4F0E-A2E2-99B4620AC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DD0616D-DA3D-4CD9-8105-2EC8C5343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35024398-220F-4E05-B32D-E1E813A582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4528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64E81B60-75CB-4827-A7B2-EC6150C48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74BB69EB-475A-4FB8-BDAD-820FCB76A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E409B6FA-784E-444E-BD94-06F33C75F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9A25C4-558A-4779-816C-9DC3E64DD6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4572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71B13716-D749-44A0-9261-9A844B6E4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4215B119-C030-459F-BECB-930E31E5D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0F544FDE-1988-41D7-933F-0AE44706F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6429D1-18EB-4016-8438-2C5D4578D8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060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E6A6339F-8BDD-4B2F-AE82-6C618868F2E4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AE91F9CF-FF61-4CEF-9C3D-493365A2A419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>
            <a:extLst>
              <a:ext uri="{FF2B5EF4-FFF2-40B4-BE49-F238E27FC236}">
                <a16:creationId xmlns:a16="http://schemas.microsoft.com/office/drawing/2014/main" id="{F3490C1D-EABC-4A84-905A-DDB7611433F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Placeholder 29">
            <a:extLst>
              <a:ext uri="{FF2B5EF4-FFF2-40B4-BE49-F238E27FC236}">
                <a16:creationId xmlns:a16="http://schemas.microsoft.com/office/drawing/2014/main" id="{F856FCDB-55CA-4036-A94D-350480DDB51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7477BD9-B3A6-46F5-84C0-26DF0CCB02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ED225261-9328-4D56-8FDF-C313875C6F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DFC49973-53BE-4EA2-9ACC-7ADE5B8630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1CB6FD94-4FE8-40DE-9929-B36E467833B3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3" name="Group 1">
            <a:extLst>
              <a:ext uri="{FF2B5EF4-FFF2-40B4-BE49-F238E27FC236}">
                <a16:creationId xmlns:a16="http://schemas.microsoft.com/office/drawing/2014/main" id="{EAB3FAFF-E91E-46DB-A57B-793BB9FDB642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DC0D508-033E-4436-B39C-2BF7E9A26F43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E706B5B9-F6DD-461A-9C2E-183A68085AEC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3" r:id="rId1"/>
    <p:sldLayoutId id="2147484095" r:id="rId2"/>
    <p:sldLayoutId id="2147484104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5" r:id="rId9"/>
    <p:sldLayoutId id="2147484101" r:id="rId10"/>
    <p:sldLayoutId id="214748410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>
            <a:extLst>
              <a:ext uri="{FF2B5EF4-FFF2-40B4-BE49-F238E27FC236}">
                <a16:creationId xmlns:a16="http://schemas.microsoft.com/office/drawing/2014/main" id="{F6E26AEF-F0E0-4A18-ACF2-A40346777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519488"/>
            <a:ext cx="8229600" cy="917575"/>
          </a:xfrm>
        </p:spPr>
        <p:txBody>
          <a:bodyPr/>
          <a:lstStyle/>
          <a:p>
            <a:pPr algn="ctr"/>
            <a:r>
              <a:rPr lang="en-US" altLang="en-US" dirty="0"/>
              <a:t>JAWABAN TUGAS 2</a:t>
            </a:r>
          </a:p>
          <a:p>
            <a:pPr algn="ctr"/>
            <a:r>
              <a:rPr lang="id-ID" altLang="en-US" dirty="0"/>
              <a:t>PORTAL TIDAK BERGOYANG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2882" t="19485" r="19561" b="20469"/>
          <a:stretch/>
        </p:blipFill>
        <p:spPr>
          <a:xfrm>
            <a:off x="107505" y="260648"/>
            <a:ext cx="8712968" cy="53285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95936" y="119675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3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31640" y="764704"/>
            <a:ext cx="35605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Momen Primer</a:t>
            </a:r>
          </a:p>
          <a:p>
            <a:r>
              <a:rPr lang="id-ID" dirty="0" smtClean="0"/>
              <a:t>M</a:t>
            </a:r>
            <a:r>
              <a:rPr lang="id-ID" sz="1400" dirty="0" smtClean="0"/>
              <a:t>CD</a:t>
            </a:r>
            <a:r>
              <a:rPr lang="id-ID" dirty="0" smtClean="0"/>
              <a:t> = - 3. 2 . 2 / 16 = - 0,75 t.m</a:t>
            </a:r>
          </a:p>
          <a:p>
            <a:r>
              <a:rPr lang="id-ID" dirty="0" smtClean="0"/>
              <a:t>M</a:t>
            </a:r>
            <a:r>
              <a:rPr lang="id-ID" sz="1200" dirty="0" smtClean="0"/>
              <a:t>AC</a:t>
            </a:r>
            <a:r>
              <a:rPr lang="id-ID" dirty="0" smtClean="0"/>
              <a:t> = -3. 3^2/12 = - 2,25 t.m</a:t>
            </a:r>
          </a:p>
          <a:p>
            <a:r>
              <a:rPr lang="id-ID" dirty="0" smtClean="0"/>
              <a:t>MCA = + 2,25 t.m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5649" t="33266" r="30630" b="47047"/>
          <a:stretch/>
        </p:blipFill>
        <p:spPr>
          <a:xfrm>
            <a:off x="6372200" y="411307"/>
            <a:ext cx="5688633" cy="14401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6203" t="54922" r="29523" b="31297"/>
          <a:stretch/>
        </p:blipFill>
        <p:spPr>
          <a:xfrm>
            <a:off x="6660232" y="2348880"/>
            <a:ext cx="5760641" cy="1008112"/>
          </a:xfrm>
          <a:prstGeom prst="rect">
            <a:avLst/>
          </a:prstGeom>
        </p:spPr>
      </p:pic>
      <p:sp>
        <p:nvSpPr>
          <p:cNvPr id="7" name="Curved Right Arrow 6"/>
          <p:cNvSpPr/>
          <p:nvPr/>
        </p:nvSpPr>
        <p:spPr>
          <a:xfrm>
            <a:off x="7092280" y="1123003"/>
            <a:ext cx="216024" cy="57606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9" name="Curved Right Arrow 8"/>
          <p:cNvSpPr/>
          <p:nvPr/>
        </p:nvSpPr>
        <p:spPr>
          <a:xfrm>
            <a:off x="7244680" y="2420888"/>
            <a:ext cx="216024" cy="57606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0" name="Curved Left Arrow 9"/>
          <p:cNvSpPr/>
          <p:nvPr/>
        </p:nvSpPr>
        <p:spPr>
          <a:xfrm>
            <a:off x="9976730" y="2420888"/>
            <a:ext cx="222406" cy="646331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l="59034" t="31656" r="26696" b="52926"/>
          <a:stretch/>
        </p:blipFill>
        <p:spPr>
          <a:xfrm>
            <a:off x="-2700808" y="319882"/>
            <a:ext cx="2160241" cy="1368152"/>
          </a:xfrm>
          <a:prstGeom prst="rect">
            <a:avLst/>
          </a:prstGeom>
        </p:spPr>
      </p:pic>
      <p:sp>
        <p:nvSpPr>
          <p:cNvPr id="12" name="Curved Right Arrow 11"/>
          <p:cNvSpPr/>
          <p:nvPr/>
        </p:nvSpPr>
        <p:spPr>
          <a:xfrm>
            <a:off x="-2685603" y="938337"/>
            <a:ext cx="216024" cy="57606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/>
          <a:srcRect l="40007" t="32469" r="40490" b="53736"/>
          <a:stretch/>
        </p:blipFill>
        <p:spPr>
          <a:xfrm>
            <a:off x="-3096853" y="2096852"/>
            <a:ext cx="2952329" cy="1224136"/>
          </a:xfrm>
          <a:prstGeom prst="rect">
            <a:avLst/>
          </a:prstGeom>
        </p:spPr>
      </p:pic>
      <p:sp>
        <p:nvSpPr>
          <p:cNvPr id="14" name="Curved Right Arrow 13"/>
          <p:cNvSpPr/>
          <p:nvPr/>
        </p:nvSpPr>
        <p:spPr>
          <a:xfrm>
            <a:off x="-2469579" y="2518618"/>
            <a:ext cx="216024" cy="57606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5" name="Curved Left Arrow 14"/>
          <p:cNvSpPr/>
          <p:nvPr/>
        </p:nvSpPr>
        <p:spPr>
          <a:xfrm>
            <a:off x="-612576" y="2492896"/>
            <a:ext cx="216024" cy="57606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459898" y="2276872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C</a:t>
            </a:r>
            <a:endParaRPr lang="id-ID" dirty="0"/>
          </a:p>
        </p:txBody>
      </p:sp>
      <p:sp>
        <p:nvSpPr>
          <p:cNvPr id="17" name="TextBox 16"/>
          <p:cNvSpPr txBox="1"/>
          <p:nvPr/>
        </p:nvSpPr>
        <p:spPr>
          <a:xfrm>
            <a:off x="933134" y="2390429"/>
            <a:ext cx="336284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Angka kekakuan batang:</a:t>
            </a:r>
          </a:p>
          <a:p>
            <a:r>
              <a:rPr lang="id-ID" dirty="0" smtClean="0"/>
              <a:t>Titik C</a:t>
            </a:r>
          </a:p>
          <a:p>
            <a:r>
              <a:rPr lang="id-ID" dirty="0" smtClean="0"/>
              <a:t>K ca = 4EI/L = 4. EI/3 = 1,33 EI</a:t>
            </a:r>
          </a:p>
          <a:p>
            <a:r>
              <a:rPr lang="id-ID" dirty="0" smtClean="0"/>
              <a:t>K CD = 3 EI/L = 3.EI/2 = 1,5 EI</a:t>
            </a:r>
          </a:p>
          <a:p>
            <a:r>
              <a:rPr lang="id-ID" dirty="0" smtClean="0"/>
              <a:t>K CB = 4EI/L = 4.(2EI)/4 = 2EI</a:t>
            </a:r>
          </a:p>
          <a:p>
            <a:endParaRPr lang="id-ID" dirty="0"/>
          </a:p>
        </p:txBody>
      </p:sp>
      <p:sp>
        <p:nvSpPr>
          <p:cNvPr id="18" name="TextBox 17"/>
          <p:cNvSpPr txBox="1"/>
          <p:nvPr/>
        </p:nvSpPr>
        <p:spPr>
          <a:xfrm>
            <a:off x="956436" y="4221088"/>
            <a:ext cx="449841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Faktor Distribusi:</a:t>
            </a:r>
          </a:p>
          <a:p>
            <a:r>
              <a:rPr lang="id-ID" dirty="0" smtClean="0"/>
              <a:t>Titik A </a:t>
            </a:r>
          </a:p>
          <a:p>
            <a:r>
              <a:rPr lang="id-ID" dirty="0" smtClean="0"/>
              <a:t>FD AC = 0 (ujung jepit)</a:t>
            </a:r>
          </a:p>
          <a:p>
            <a:endParaRPr lang="id-ID" dirty="0" smtClean="0"/>
          </a:p>
          <a:p>
            <a:r>
              <a:rPr lang="id-ID" dirty="0" smtClean="0"/>
              <a:t>Titik C </a:t>
            </a:r>
          </a:p>
          <a:p>
            <a:r>
              <a:rPr lang="id-ID" dirty="0" smtClean="0"/>
              <a:t>FD CA = kca/∑kC = 1,33 EI/4,83 EI = 0,28</a:t>
            </a:r>
          </a:p>
          <a:p>
            <a:r>
              <a:rPr lang="id-ID" dirty="0" smtClean="0"/>
              <a:t>FD CD = 0,31</a:t>
            </a:r>
          </a:p>
          <a:p>
            <a:r>
              <a:rPr lang="id-ID" dirty="0" smtClean="0"/>
              <a:t>FD CB = 0,41</a:t>
            </a:r>
          </a:p>
          <a:p>
            <a:endParaRPr lang="id-ID" dirty="0"/>
          </a:p>
        </p:txBody>
      </p:sp>
      <p:sp>
        <p:nvSpPr>
          <p:cNvPr id="19" name="Freeform 18"/>
          <p:cNvSpPr/>
          <p:nvPr/>
        </p:nvSpPr>
        <p:spPr>
          <a:xfrm>
            <a:off x="4295978" y="3109166"/>
            <a:ext cx="279545" cy="651163"/>
          </a:xfrm>
          <a:custGeom>
            <a:avLst/>
            <a:gdLst>
              <a:gd name="connsiteX0" fmla="*/ 110836 w 279545"/>
              <a:gd name="connsiteY0" fmla="*/ 0 h 651163"/>
              <a:gd name="connsiteX1" fmla="*/ 138545 w 279545"/>
              <a:gd name="connsiteY1" fmla="*/ 69272 h 651163"/>
              <a:gd name="connsiteX2" fmla="*/ 166255 w 279545"/>
              <a:gd name="connsiteY2" fmla="*/ 96981 h 651163"/>
              <a:gd name="connsiteX3" fmla="*/ 193964 w 279545"/>
              <a:gd name="connsiteY3" fmla="*/ 152400 h 651163"/>
              <a:gd name="connsiteX4" fmla="*/ 249382 w 279545"/>
              <a:gd name="connsiteY4" fmla="*/ 235527 h 651163"/>
              <a:gd name="connsiteX5" fmla="*/ 235527 w 279545"/>
              <a:gd name="connsiteY5" fmla="*/ 346363 h 651163"/>
              <a:gd name="connsiteX6" fmla="*/ 207818 w 279545"/>
              <a:gd name="connsiteY6" fmla="*/ 387927 h 651163"/>
              <a:gd name="connsiteX7" fmla="*/ 110836 w 279545"/>
              <a:gd name="connsiteY7" fmla="*/ 498763 h 651163"/>
              <a:gd name="connsiteX8" fmla="*/ 69273 w 279545"/>
              <a:gd name="connsiteY8" fmla="*/ 581890 h 651163"/>
              <a:gd name="connsiteX9" fmla="*/ 0 w 279545"/>
              <a:gd name="connsiteY9" fmla="*/ 651163 h 651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9545" h="651163">
                <a:moveTo>
                  <a:pt x="110836" y="0"/>
                </a:moveTo>
                <a:cubicBezTo>
                  <a:pt x="120072" y="23091"/>
                  <a:pt x="126206" y="47679"/>
                  <a:pt x="138545" y="69272"/>
                </a:cubicBezTo>
                <a:cubicBezTo>
                  <a:pt x="145026" y="80613"/>
                  <a:pt x="159009" y="86112"/>
                  <a:pt x="166255" y="96981"/>
                </a:cubicBezTo>
                <a:cubicBezTo>
                  <a:pt x="177711" y="114166"/>
                  <a:pt x="183338" y="134690"/>
                  <a:pt x="193964" y="152400"/>
                </a:cubicBezTo>
                <a:cubicBezTo>
                  <a:pt x="211098" y="180956"/>
                  <a:pt x="249382" y="235527"/>
                  <a:pt x="249382" y="235527"/>
                </a:cubicBezTo>
                <a:cubicBezTo>
                  <a:pt x="282357" y="334451"/>
                  <a:pt x="301393" y="302453"/>
                  <a:pt x="235527" y="346363"/>
                </a:cubicBezTo>
                <a:cubicBezTo>
                  <a:pt x="226291" y="360218"/>
                  <a:pt x="218783" y="375396"/>
                  <a:pt x="207818" y="387927"/>
                </a:cubicBezTo>
                <a:cubicBezTo>
                  <a:pt x="94349" y="517606"/>
                  <a:pt x="173191" y="405232"/>
                  <a:pt x="110836" y="498763"/>
                </a:cubicBezTo>
                <a:cubicBezTo>
                  <a:pt x="97756" y="538005"/>
                  <a:pt x="98197" y="548834"/>
                  <a:pt x="69273" y="581890"/>
                </a:cubicBezTo>
                <a:cubicBezTo>
                  <a:pt x="47769" y="606466"/>
                  <a:pt x="0" y="651163"/>
                  <a:pt x="0" y="65116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0" name="TextBox 19"/>
          <p:cNvSpPr txBox="1"/>
          <p:nvPr/>
        </p:nvSpPr>
        <p:spPr>
          <a:xfrm>
            <a:off x="4626552" y="3267592"/>
            <a:ext cx="2230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Sigma K c = 4,83 EI</a:t>
            </a:r>
            <a:endParaRPr lang="id-ID" dirty="0"/>
          </a:p>
        </p:txBody>
      </p:sp>
      <p:sp>
        <p:nvSpPr>
          <p:cNvPr id="21" name="Freeform 20"/>
          <p:cNvSpPr/>
          <p:nvPr/>
        </p:nvSpPr>
        <p:spPr>
          <a:xfrm>
            <a:off x="5611091" y="5721927"/>
            <a:ext cx="387927" cy="789709"/>
          </a:xfrm>
          <a:custGeom>
            <a:avLst/>
            <a:gdLst>
              <a:gd name="connsiteX0" fmla="*/ 0 w 387927"/>
              <a:gd name="connsiteY0" fmla="*/ 0 h 789709"/>
              <a:gd name="connsiteX1" fmla="*/ 69273 w 387927"/>
              <a:gd name="connsiteY1" fmla="*/ 41564 h 789709"/>
              <a:gd name="connsiteX2" fmla="*/ 152400 w 387927"/>
              <a:gd name="connsiteY2" fmla="*/ 96982 h 789709"/>
              <a:gd name="connsiteX3" fmla="*/ 180109 w 387927"/>
              <a:gd name="connsiteY3" fmla="*/ 138546 h 789709"/>
              <a:gd name="connsiteX4" fmla="*/ 263236 w 387927"/>
              <a:gd name="connsiteY4" fmla="*/ 193964 h 789709"/>
              <a:gd name="connsiteX5" fmla="*/ 304800 w 387927"/>
              <a:gd name="connsiteY5" fmla="*/ 221673 h 789709"/>
              <a:gd name="connsiteX6" fmla="*/ 387927 w 387927"/>
              <a:gd name="connsiteY6" fmla="*/ 290946 h 789709"/>
              <a:gd name="connsiteX7" fmla="*/ 346364 w 387927"/>
              <a:gd name="connsiteY7" fmla="*/ 318655 h 789709"/>
              <a:gd name="connsiteX8" fmla="*/ 277091 w 387927"/>
              <a:gd name="connsiteY8" fmla="*/ 387928 h 789709"/>
              <a:gd name="connsiteX9" fmla="*/ 221673 w 387927"/>
              <a:gd name="connsiteY9" fmla="*/ 429491 h 789709"/>
              <a:gd name="connsiteX10" fmla="*/ 152400 w 387927"/>
              <a:gd name="connsiteY10" fmla="*/ 540328 h 789709"/>
              <a:gd name="connsiteX11" fmla="*/ 124691 w 387927"/>
              <a:gd name="connsiteY11" fmla="*/ 581891 h 789709"/>
              <a:gd name="connsiteX12" fmla="*/ 96982 w 387927"/>
              <a:gd name="connsiteY12" fmla="*/ 665018 h 789709"/>
              <a:gd name="connsiteX13" fmla="*/ 69273 w 387927"/>
              <a:gd name="connsiteY13" fmla="*/ 706582 h 789709"/>
              <a:gd name="connsiteX14" fmla="*/ 41564 w 387927"/>
              <a:gd name="connsiteY14" fmla="*/ 789709 h 789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7927" h="789709">
                <a:moveTo>
                  <a:pt x="0" y="0"/>
                </a:moveTo>
                <a:cubicBezTo>
                  <a:pt x="23091" y="13855"/>
                  <a:pt x="46554" y="27107"/>
                  <a:pt x="69273" y="41564"/>
                </a:cubicBezTo>
                <a:cubicBezTo>
                  <a:pt x="97369" y="59443"/>
                  <a:pt x="152400" y="96982"/>
                  <a:pt x="152400" y="96982"/>
                </a:cubicBezTo>
                <a:cubicBezTo>
                  <a:pt x="161636" y="110837"/>
                  <a:pt x="167578" y="127581"/>
                  <a:pt x="180109" y="138546"/>
                </a:cubicBezTo>
                <a:cubicBezTo>
                  <a:pt x="205171" y="160476"/>
                  <a:pt x="235527" y="175491"/>
                  <a:pt x="263236" y="193964"/>
                </a:cubicBezTo>
                <a:cubicBezTo>
                  <a:pt x="277091" y="203200"/>
                  <a:pt x="293026" y="209899"/>
                  <a:pt x="304800" y="221673"/>
                </a:cubicBezTo>
                <a:cubicBezTo>
                  <a:pt x="358138" y="275011"/>
                  <a:pt x="330061" y="252368"/>
                  <a:pt x="387927" y="290946"/>
                </a:cubicBezTo>
                <a:cubicBezTo>
                  <a:pt x="374073" y="300182"/>
                  <a:pt x="358895" y="307690"/>
                  <a:pt x="346364" y="318655"/>
                </a:cubicBezTo>
                <a:cubicBezTo>
                  <a:pt x="321788" y="340159"/>
                  <a:pt x="303216" y="368335"/>
                  <a:pt x="277091" y="387928"/>
                </a:cubicBezTo>
                <a:cubicBezTo>
                  <a:pt x="258618" y="401782"/>
                  <a:pt x="238001" y="413163"/>
                  <a:pt x="221673" y="429491"/>
                </a:cubicBezTo>
                <a:cubicBezTo>
                  <a:pt x="177520" y="473643"/>
                  <a:pt x="181667" y="489111"/>
                  <a:pt x="152400" y="540328"/>
                </a:cubicBezTo>
                <a:cubicBezTo>
                  <a:pt x="144139" y="554785"/>
                  <a:pt x="131454" y="566675"/>
                  <a:pt x="124691" y="581891"/>
                </a:cubicBezTo>
                <a:cubicBezTo>
                  <a:pt x="112829" y="608581"/>
                  <a:pt x="113183" y="640716"/>
                  <a:pt x="96982" y="665018"/>
                </a:cubicBezTo>
                <a:cubicBezTo>
                  <a:pt x="87746" y="678873"/>
                  <a:pt x="76036" y="691366"/>
                  <a:pt x="69273" y="706582"/>
                </a:cubicBezTo>
                <a:cubicBezTo>
                  <a:pt x="57411" y="733272"/>
                  <a:pt x="41564" y="789709"/>
                  <a:pt x="41564" y="789709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2" name="TextBox 21"/>
          <p:cNvSpPr txBox="1"/>
          <p:nvPr/>
        </p:nvSpPr>
        <p:spPr>
          <a:xfrm>
            <a:off x="6124471" y="5932115"/>
            <a:ext cx="1228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∑FD c = 1</a:t>
            </a:r>
            <a:endParaRPr lang="id-ID" dirty="0"/>
          </a:p>
        </p:txBody>
      </p:sp>
      <p:sp>
        <p:nvSpPr>
          <p:cNvPr id="23" name="TextBox 22"/>
          <p:cNvSpPr txBox="1"/>
          <p:nvPr/>
        </p:nvSpPr>
        <p:spPr>
          <a:xfrm>
            <a:off x="8748464" y="4653136"/>
            <a:ext cx="267893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FD titik B</a:t>
            </a:r>
          </a:p>
          <a:p>
            <a:r>
              <a:rPr lang="id-ID" dirty="0" smtClean="0"/>
              <a:t>FD BC = 0 (ujung Jepit)</a:t>
            </a:r>
          </a:p>
          <a:p>
            <a:endParaRPr lang="id-ID" dirty="0"/>
          </a:p>
          <a:p>
            <a:r>
              <a:rPr lang="id-ID" dirty="0" smtClean="0"/>
              <a:t>Titik D</a:t>
            </a:r>
          </a:p>
          <a:p>
            <a:r>
              <a:rPr lang="id-ID" dirty="0" smtClean="0"/>
              <a:t>FD DC = 1 (ujung sendi)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79723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619" t="33267" r="23989" b="11609"/>
          <a:stretch/>
        </p:blipFill>
        <p:spPr>
          <a:xfrm>
            <a:off x="-1404664" y="476672"/>
            <a:ext cx="1303344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815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5736" t="31656" r="21940" b="23715"/>
          <a:stretch/>
        </p:blipFill>
        <p:spPr>
          <a:xfrm>
            <a:off x="467544" y="260648"/>
            <a:ext cx="7920880" cy="3960440"/>
          </a:xfrm>
          <a:prstGeom prst="rect">
            <a:avLst/>
          </a:prstGeom>
        </p:spPr>
      </p:pic>
      <p:sp>
        <p:nvSpPr>
          <p:cNvPr id="5" name="Curved Right Arrow 4"/>
          <p:cNvSpPr/>
          <p:nvPr/>
        </p:nvSpPr>
        <p:spPr>
          <a:xfrm>
            <a:off x="3275856" y="836712"/>
            <a:ext cx="216024" cy="64807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6" name="Curved Left Arrow 5"/>
          <p:cNvSpPr/>
          <p:nvPr/>
        </p:nvSpPr>
        <p:spPr>
          <a:xfrm>
            <a:off x="5148064" y="836712"/>
            <a:ext cx="144016" cy="57606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7" name="Curved Up Arrow 6"/>
          <p:cNvSpPr/>
          <p:nvPr/>
        </p:nvSpPr>
        <p:spPr>
          <a:xfrm>
            <a:off x="5220072" y="3068960"/>
            <a:ext cx="504056" cy="21602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9" name="Curved Up Arrow 8"/>
          <p:cNvSpPr/>
          <p:nvPr/>
        </p:nvSpPr>
        <p:spPr>
          <a:xfrm rot="10800000">
            <a:off x="5200123" y="1484785"/>
            <a:ext cx="504056" cy="21602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0" name="Curved Right Arrow 9"/>
          <p:cNvSpPr/>
          <p:nvPr/>
        </p:nvSpPr>
        <p:spPr>
          <a:xfrm>
            <a:off x="5756238" y="888917"/>
            <a:ext cx="216024" cy="64807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9832" y="1484784"/>
            <a:ext cx="6912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>
                <a:solidFill>
                  <a:srgbClr val="FF0000"/>
                </a:solidFill>
              </a:rPr>
              <a:t>-2,476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98965" y="539968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>
                <a:solidFill>
                  <a:srgbClr val="FF0000"/>
                </a:solidFill>
              </a:rPr>
              <a:t>1,795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59673" y="2884584"/>
            <a:ext cx="6912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>
                <a:solidFill>
                  <a:srgbClr val="FF0000"/>
                </a:solidFill>
              </a:rPr>
              <a:t>-0,331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80885" y="1692095"/>
            <a:ext cx="6912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>
                <a:solidFill>
                  <a:srgbClr val="FF0000"/>
                </a:solidFill>
              </a:rPr>
              <a:t>-0,666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93439" y="1476073"/>
            <a:ext cx="6912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>
                <a:solidFill>
                  <a:srgbClr val="FF0000"/>
                </a:solidFill>
              </a:rPr>
              <a:t>-1,129</a:t>
            </a:r>
          </a:p>
        </p:txBody>
      </p:sp>
    </p:spTree>
    <p:extLst>
      <p:ext uri="{BB962C8B-B14F-4D97-AF65-F5344CB8AC3E}">
        <p14:creationId xmlns:p14="http://schemas.microsoft.com/office/powerpoint/2010/main" val="574207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0005" t="31656" r="38590" b="52926"/>
          <a:stretch/>
        </p:blipFill>
        <p:spPr>
          <a:xfrm>
            <a:off x="-2556792" y="692696"/>
            <a:ext cx="3816424" cy="1368152"/>
          </a:xfrm>
          <a:prstGeom prst="rect">
            <a:avLst/>
          </a:prstGeom>
        </p:spPr>
      </p:pic>
      <p:sp>
        <p:nvSpPr>
          <p:cNvPr id="5" name="Curved Right Arrow 4"/>
          <p:cNvSpPr/>
          <p:nvPr/>
        </p:nvSpPr>
        <p:spPr>
          <a:xfrm>
            <a:off x="-1836712" y="1268760"/>
            <a:ext cx="216024" cy="64807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6" name="Curved Left Arrow 5"/>
          <p:cNvSpPr/>
          <p:nvPr/>
        </p:nvSpPr>
        <p:spPr>
          <a:xfrm>
            <a:off x="467544" y="1268760"/>
            <a:ext cx="144016" cy="57606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2124744" y="1916832"/>
            <a:ext cx="6912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>
                <a:solidFill>
                  <a:srgbClr val="FF0000"/>
                </a:solidFill>
              </a:rPr>
              <a:t>-2,476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5680" y="972016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>
                <a:solidFill>
                  <a:srgbClr val="FF0000"/>
                </a:solidFill>
              </a:rPr>
              <a:t>1,795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-1260648" y="836712"/>
            <a:ext cx="875037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3 t/m</a:t>
            </a:r>
            <a:endParaRPr lang="id-ID" dirty="0"/>
          </a:p>
        </p:txBody>
      </p:sp>
      <p:sp>
        <p:nvSpPr>
          <p:cNvPr id="16" name="TextBox 15"/>
          <p:cNvSpPr txBox="1"/>
          <p:nvPr/>
        </p:nvSpPr>
        <p:spPr>
          <a:xfrm>
            <a:off x="2595241" y="508030"/>
            <a:ext cx="2929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Mencari Reaksi Tumpuan :</a:t>
            </a:r>
            <a:endParaRPr lang="id-ID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/>
          <a:srcRect l="58557" t="31656" r="26697" b="52926"/>
          <a:stretch/>
        </p:blipFill>
        <p:spPr>
          <a:xfrm>
            <a:off x="6876256" y="595717"/>
            <a:ext cx="3600400" cy="1368152"/>
          </a:xfrm>
          <a:prstGeom prst="rect">
            <a:avLst/>
          </a:prstGeom>
        </p:spPr>
      </p:pic>
      <p:sp>
        <p:nvSpPr>
          <p:cNvPr id="18" name="Curved Right Arrow 17"/>
          <p:cNvSpPr/>
          <p:nvPr/>
        </p:nvSpPr>
        <p:spPr>
          <a:xfrm>
            <a:off x="7020272" y="1196752"/>
            <a:ext cx="216024" cy="64807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76801" y="1821829"/>
            <a:ext cx="6912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>
                <a:solidFill>
                  <a:srgbClr val="FF0000"/>
                </a:solidFill>
              </a:rPr>
              <a:t>-1,129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/>
          <a:srcRect l="57130" t="38147" r="38113" b="29395"/>
          <a:stretch/>
        </p:blipFill>
        <p:spPr>
          <a:xfrm>
            <a:off x="4667254" y="3534395"/>
            <a:ext cx="720080" cy="2880320"/>
          </a:xfrm>
          <a:prstGeom prst="rect">
            <a:avLst/>
          </a:prstGeom>
        </p:spPr>
      </p:pic>
      <p:sp>
        <p:nvSpPr>
          <p:cNvPr id="21" name="Curved Up Arrow 20"/>
          <p:cNvSpPr/>
          <p:nvPr/>
        </p:nvSpPr>
        <p:spPr>
          <a:xfrm>
            <a:off x="4660953" y="5694635"/>
            <a:ext cx="504056" cy="21602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22" name="Curved Up Arrow 21"/>
          <p:cNvSpPr/>
          <p:nvPr/>
        </p:nvSpPr>
        <p:spPr>
          <a:xfrm rot="10800000">
            <a:off x="4660953" y="3966443"/>
            <a:ext cx="504056" cy="21602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165009" y="3966443"/>
            <a:ext cx="6912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>
                <a:solidFill>
                  <a:srgbClr val="FF0000"/>
                </a:solidFill>
              </a:rPr>
              <a:t>-0,666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962562" y="5386858"/>
            <a:ext cx="6912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>
                <a:solidFill>
                  <a:srgbClr val="FF0000"/>
                </a:solidFill>
              </a:rPr>
              <a:t>-0,331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-1933096" y="2348880"/>
            <a:ext cx="0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395536" y="2348880"/>
            <a:ext cx="0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-1927854" y="2934816"/>
            <a:ext cx="0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395536" y="2970820"/>
            <a:ext cx="0" cy="458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395536" y="3501009"/>
            <a:ext cx="0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-1933096" y="3501008"/>
            <a:ext cx="0" cy="458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-2340768" y="4050941"/>
            <a:ext cx="9072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-221207" y="4050941"/>
            <a:ext cx="9072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-2114260" y="4201343"/>
            <a:ext cx="0" cy="504056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395536" y="4201343"/>
            <a:ext cx="0" cy="50405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7020272" y="2224609"/>
            <a:ext cx="0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9756576" y="2224609"/>
            <a:ext cx="0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7020272" y="2888940"/>
            <a:ext cx="0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9756576" y="2826804"/>
            <a:ext cx="0" cy="458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6582101" y="3441688"/>
            <a:ext cx="9072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9396536" y="3429000"/>
            <a:ext cx="9072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7222408" y="3501009"/>
            <a:ext cx="0" cy="50405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9771210" y="3546885"/>
            <a:ext cx="0" cy="50405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3995936" y="4050941"/>
            <a:ext cx="576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3275856" y="4053757"/>
            <a:ext cx="576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H="1">
            <a:off x="4067944" y="6021288"/>
            <a:ext cx="4320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H="1">
            <a:off x="3491880" y="6022776"/>
            <a:ext cx="4320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3203848" y="3789040"/>
            <a:ext cx="0" cy="4851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3231108" y="5778698"/>
            <a:ext cx="0" cy="4851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2555776" y="4050941"/>
            <a:ext cx="504056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H="1">
            <a:off x="2627784" y="6021288"/>
            <a:ext cx="432048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-1507555" y="2420016"/>
            <a:ext cx="11737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3x3/2 = 4,5 t</a:t>
            </a:r>
            <a:endParaRPr lang="id-ID" sz="1400" dirty="0"/>
          </a:p>
        </p:txBody>
      </p:sp>
      <p:sp>
        <p:nvSpPr>
          <p:cNvPr id="61" name="TextBox 60"/>
          <p:cNvSpPr txBox="1"/>
          <p:nvPr/>
        </p:nvSpPr>
        <p:spPr>
          <a:xfrm>
            <a:off x="-1548680" y="3068960"/>
            <a:ext cx="15311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2,476/3 = 0,825 t</a:t>
            </a:r>
            <a:endParaRPr lang="id-ID" sz="1400" dirty="0"/>
          </a:p>
        </p:txBody>
      </p:sp>
      <p:sp>
        <p:nvSpPr>
          <p:cNvPr id="62" name="TextBox 61"/>
          <p:cNvSpPr txBox="1"/>
          <p:nvPr/>
        </p:nvSpPr>
        <p:spPr>
          <a:xfrm>
            <a:off x="-1588724" y="3594743"/>
            <a:ext cx="15311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1,795/3 = 0,598 t</a:t>
            </a:r>
            <a:endParaRPr lang="id-ID" sz="1400" dirty="0"/>
          </a:p>
        </p:txBody>
      </p:sp>
      <p:sp>
        <p:nvSpPr>
          <p:cNvPr id="63" name="TextBox 62"/>
          <p:cNvSpPr txBox="1"/>
          <p:nvPr/>
        </p:nvSpPr>
        <p:spPr>
          <a:xfrm>
            <a:off x="-2033718" y="4273938"/>
            <a:ext cx="813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dirty="0" smtClean="0">
                <a:solidFill>
                  <a:srgbClr val="FF0000"/>
                </a:solidFill>
              </a:rPr>
              <a:t>4,727 t</a:t>
            </a:r>
            <a:endParaRPr lang="id-ID" sz="1600" dirty="0">
              <a:solidFill>
                <a:srgbClr val="FF000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-442397" y="4284094"/>
            <a:ext cx="813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dirty="0" smtClean="0">
                <a:solidFill>
                  <a:srgbClr val="FF0000"/>
                </a:solidFill>
              </a:rPr>
              <a:t>4,273 t</a:t>
            </a:r>
            <a:endParaRPr lang="id-ID" sz="1600" dirty="0">
              <a:solidFill>
                <a:srgbClr val="FF0000"/>
              </a:solidFill>
            </a:endParaRPr>
          </a:p>
        </p:txBody>
      </p:sp>
      <p:sp>
        <p:nvSpPr>
          <p:cNvPr id="65" name="Freeform 64"/>
          <p:cNvSpPr/>
          <p:nvPr/>
        </p:nvSpPr>
        <p:spPr>
          <a:xfrm>
            <a:off x="-1524000" y="4599656"/>
            <a:ext cx="1094509" cy="457253"/>
          </a:xfrm>
          <a:custGeom>
            <a:avLst/>
            <a:gdLst>
              <a:gd name="connsiteX0" fmla="*/ 0 w 1094509"/>
              <a:gd name="connsiteY0" fmla="*/ 97035 h 457253"/>
              <a:gd name="connsiteX1" fmla="*/ 152400 w 1094509"/>
              <a:gd name="connsiteY1" fmla="*/ 194017 h 457253"/>
              <a:gd name="connsiteX2" fmla="*/ 193964 w 1094509"/>
              <a:gd name="connsiteY2" fmla="*/ 221726 h 457253"/>
              <a:gd name="connsiteX3" fmla="*/ 304800 w 1094509"/>
              <a:gd name="connsiteY3" fmla="*/ 304853 h 457253"/>
              <a:gd name="connsiteX4" fmla="*/ 387927 w 1094509"/>
              <a:gd name="connsiteY4" fmla="*/ 387980 h 457253"/>
              <a:gd name="connsiteX5" fmla="*/ 457200 w 1094509"/>
              <a:gd name="connsiteY5" fmla="*/ 457253 h 457253"/>
              <a:gd name="connsiteX6" fmla="*/ 554182 w 1094509"/>
              <a:gd name="connsiteY6" fmla="*/ 443399 h 457253"/>
              <a:gd name="connsiteX7" fmla="*/ 581891 w 1094509"/>
              <a:gd name="connsiteY7" fmla="*/ 401835 h 457253"/>
              <a:gd name="connsiteX8" fmla="*/ 609600 w 1094509"/>
              <a:gd name="connsiteY8" fmla="*/ 318708 h 457253"/>
              <a:gd name="connsiteX9" fmla="*/ 651164 w 1094509"/>
              <a:gd name="connsiteY9" fmla="*/ 235580 h 457253"/>
              <a:gd name="connsiteX10" fmla="*/ 692727 w 1094509"/>
              <a:gd name="connsiteY10" fmla="*/ 207871 h 457253"/>
              <a:gd name="connsiteX11" fmla="*/ 734291 w 1094509"/>
              <a:gd name="connsiteY11" fmla="*/ 166308 h 457253"/>
              <a:gd name="connsiteX12" fmla="*/ 817418 w 1094509"/>
              <a:gd name="connsiteY12" fmla="*/ 124744 h 457253"/>
              <a:gd name="connsiteX13" fmla="*/ 858982 w 1094509"/>
              <a:gd name="connsiteY13" fmla="*/ 97035 h 457253"/>
              <a:gd name="connsiteX14" fmla="*/ 900545 w 1094509"/>
              <a:gd name="connsiteY14" fmla="*/ 83180 h 457253"/>
              <a:gd name="connsiteX15" fmla="*/ 955964 w 1094509"/>
              <a:gd name="connsiteY15" fmla="*/ 55471 h 457253"/>
              <a:gd name="connsiteX16" fmla="*/ 1039091 w 1094509"/>
              <a:gd name="connsiteY16" fmla="*/ 27762 h 457253"/>
              <a:gd name="connsiteX17" fmla="*/ 1094509 w 1094509"/>
              <a:gd name="connsiteY17" fmla="*/ 53 h 457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94509" h="457253">
                <a:moveTo>
                  <a:pt x="0" y="97035"/>
                </a:moveTo>
                <a:cubicBezTo>
                  <a:pt x="97833" y="155735"/>
                  <a:pt x="46863" y="123659"/>
                  <a:pt x="152400" y="194017"/>
                </a:cubicBezTo>
                <a:cubicBezTo>
                  <a:pt x="166255" y="203253"/>
                  <a:pt x="182190" y="209952"/>
                  <a:pt x="193964" y="221726"/>
                </a:cubicBezTo>
                <a:cubicBezTo>
                  <a:pt x="273563" y="301326"/>
                  <a:pt x="232256" y="280673"/>
                  <a:pt x="304800" y="304853"/>
                </a:cubicBezTo>
                <a:cubicBezTo>
                  <a:pt x="332509" y="332562"/>
                  <a:pt x="366190" y="355375"/>
                  <a:pt x="387927" y="387980"/>
                </a:cubicBezTo>
                <a:cubicBezTo>
                  <a:pt x="424872" y="443399"/>
                  <a:pt x="401781" y="420308"/>
                  <a:pt x="457200" y="457253"/>
                </a:cubicBezTo>
                <a:cubicBezTo>
                  <a:pt x="489527" y="452635"/>
                  <a:pt x="524341" y="456662"/>
                  <a:pt x="554182" y="443399"/>
                </a:cubicBezTo>
                <a:cubicBezTo>
                  <a:pt x="569398" y="436636"/>
                  <a:pt x="575128" y="417051"/>
                  <a:pt x="581891" y="401835"/>
                </a:cubicBezTo>
                <a:cubicBezTo>
                  <a:pt x="593753" y="375145"/>
                  <a:pt x="600364" y="346417"/>
                  <a:pt x="609600" y="318708"/>
                </a:cubicBezTo>
                <a:cubicBezTo>
                  <a:pt x="620868" y="284904"/>
                  <a:pt x="624307" y="262437"/>
                  <a:pt x="651164" y="235580"/>
                </a:cubicBezTo>
                <a:cubicBezTo>
                  <a:pt x="662938" y="223806"/>
                  <a:pt x="679935" y="218531"/>
                  <a:pt x="692727" y="207871"/>
                </a:cubicBezTo>
                <a:cubicBezTo>
                  <a:pt x="707779" y="195328"/>
                  <a:pt x="719239" y="178851"/>
                  <a:pt x="734291" y="166308"/>
                </a:cubicBezTo>
                <a:cubicBezTo>
                  <a:pt x="793849" y="116677"/>
                  <a:pt x="754934" y="155986"/>
                  <a:pt x="817418" y="124744"/>
                </a:cubicBezTo>
                <a:cubicBezTo>
                  <a:pt x="832311" y="117297"/>
                  <a:pt x="844089" y="104482"/>
                  <a:pt x="858982" y="97035"/>
                </a:cubicBezTo>
                <a:cubicBezTo>
                  <a:pt x="872044" y="90504"/>
                  <a:pt x="887122" y="88933"/>
                  <a:pt x="900545" y="83180"/>
                </a:cubicBezTo>
                <a:cubicBezTo>
                  <a:pt x="919528" y="75044"/>
                  <a:pt x="936788" y="63141"/>
                  <a:pt x="955964" y="55471"/>
                </a:cubicBezTo>
                <a:cubicBezTo>
                  <a:pt x="983083" y="44624"/>
                  <a:pt x="1014789" y="43963"/>
                  <a:pt x="1039091" y="27762"/>
                </a:cubicBezTo>
                <a:cubicBezTo>
                  <a:pt x="1084497" y="-2509"/>
                  <a:pt x="1064004" y="53"/>
                  <a:pt x="1094509" y="5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6" name="TextBox 65"/>
          <p:cNvSpPr txBox="1"/>
          <p:nvPr/>
        </p:nvSpPr>
        <p:spPr>
          <a:xfrm>
            <a:off x="-2161574" y="5056909"/>
            <a:ext cx="25571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dirty="0" smtClean="0">
                <a:solidFill>
                  <a:srgbClr val="FF0000"/>
                </a:solidFill>
              </a:rPr>
              <a:t>Kontrol : </a:t>
            </a:r>
          </a:p>
          <a:p>
            <a:r>
              <a:rPr lang="id-ID" sz="1600" dirty="0" smtClean="0">
                <a:solidFill>
                  <a:srgbClr val="FF0000"/>
                </a:solidFill>
              </a:rPr>
              <a:t>(3 x 3) - 4,727 – 4,273 = 0</a:t>
            </a:r>
            <a:endParaRPr lang="id-ID" sz="1600" dirty="0">
              <a:solidFill>
                <a:srgbClr val="FF000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840971" y="2281169"/>
            <a:ext cx="8354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2/2 = 1 t</a:t>
            </a:r>
            <a:endParaRPr lang="id-ID" sz="1400" dirty="0"/>
          </a:p>
        </p:txBody>
      </p:sp>
      <p:sp>
        <p:nvSpPr>
          <p:cNvPr id="68" name="TextBox 67"/>
          <p:cNvSpPr txBox="1"/>
          <p:nvPr/>
        </p:nvSpPr>
        <p:spPr>
          <a:xfrm>
            <a:off x="7624838" y="2906246"/>
            <a:ext cx="16305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1,129/2 = 0,5645 t</a:t>
            </a:r>
            <a:endParaRPr lang="id-ID" sz="1400" dirty="0"/>
          </a:p>
        </p:txBody>
      </p:sp>
      <p:cxnSp>
        <p:nvCxnSpPr>
          <p:cNvPr id="70" name="Straight Connector 69"/>
          <p:cNvCxnSpPr/>
          <p:nvPr/>
        </p:nvCxnSpPr>
        <p:spPr>
          <a:xfrm>
            <a:off x="-2556792" y="548680"/>
            <a:ext cx="35527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-1933096" y="260648"/>
            <a:ext cx="0" cy="4570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V="1">
            <a:off x="755576" y="332656"/>
            <a:ext cx="0" cy="4570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-989862" y="206788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3,00 m</a:t>
            </a:r>
            <a:endParaRPr lang="id-ID" dirty="0"/>
          </a:p>
        </p:txBody>
      </p:sp>
      <p:cxnSp>
        <p:nvCxnSpPr>
          <p:cNvPr id="75" name="Straight Connector 74"/>
          <p:cNvCxnSpPr/>
          <p:nvPr/>
        </p:nvCxnSpPr>
        <p:spPr>
          <a:xfrm>
            <a:off x="6582101" y="469801"/>
            <a:ext cx="35527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flipV="1">
            <a:off x="6911396" y="260648"/>
            <a:ext cx="0" cy="4570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flipV="1">
            <a:off x="9684568" y="188640"/>
            <a:ext cx="0" cy="4570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V="1">
            <a:off x="8358485" y="162944"/>
            <a:ext cx="0" cy="4570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7179844" y="11982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1</a:t>
            </a:r>
            <a:r>
              <a:rPr lang="id-ID" dirty="0" smtClean="0"/>
              <a:t>,00 m</a:t>
            </a:r>
            <a:endParaRPr lang="id-ID" dirty="0"/>
          </a:p>
        </p:txBody>
      </p:sp>
      <p:sp>
        <p:nvSpPr>
          <p:cNvPr id="80" name="TextBox 79"/>
          <p:cNvSpPr txBox="1"/>
          <p:nvPr/>
        </p:nvSpPr>
        <p:spPr>
          <a:xfrm>
            <a:off x="8647140" y="93751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1</a:t>
            </a:r>
            <a:r>
              <a:rPr lang="id-ID" dirty="0" smtClean="0"/>
              <a:t>,00 m</a:t>
            </a:r>
            <a:endParaRPr lang="id-ID" dirty="0"/>
          </a:p>
        </p:txBody>
      </p:sp>
      <p:cxnSp>
        <p:nvCxnSpPr>
          <p:cNvPr id="82" name="Straight Connector 81"/>
          <p:cNvCxnSpPr/>
          <p:nvPr/>
        </p:nvCxnSpPr>
        <p:spPr>
          <a:xfrm>
            <a:off x="5856224" y="3376737"/>
            <a:ext cx="0" cy="30379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5726641" y="3861048"/>
            <a:ext cx="4295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5654633" y="6093296"/>
            <a:ext cx="4295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5868144" y="4941168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4,00 m</a:t>
            </a:r>
            <a:endParaRPr lang="id-ID" dirty="0"/>
          </a:p>
        </p:txBody>
      </p:sp>
      <p:sp>
        <p:nvSpPr>
          <p:cNvPr id="87" name="TextBox 86"/>
          <p:cNvSpPr txBox="1"/>
          <p:nvPr/>
        </p:nvSpPr>
        <p:spPr>
          <a:xfrm>
            <a:off x="7187884" y="3669592"/>
            <a:ext cx="8306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>
                <a:solidFill>
                  <a:srgbClr val="FF0000"/>
                </a:solidFill>
              </a:rPr>
              <a:t>1,5645 t</a:t>
            </a:r>
            <a:endParaRPr lang="id-ID" sz="1400" dirty="0">
              <a:solidFill>
                <a:srgbClr val="FF0000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8925899" y="3707159"/>
            <a:ext cx="8306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>
                <a:solidFill>
                  <a:srgbClr val="FF0000"/>
                </a:solidFill>
              </a:rPr>
              <a:t>0,4355 t</a:t>
            </a:r>
            <a:endParaRPr lang="id-ID" sz="1400" dirty="0">
              <a:solidFill>
                <a:srgbClr val="FF0000"/>
              </a:solidFill>
            </a:endParaRPr>
          </a:p>
        </p:txBody>
      </p:sp>
      <p:sp>
        <p:nvSpPr>
          <p:cNvPr id="89" name="Freeform 88"/>
          <p:cNvSpPr/>
          <p:nvPr/>
        </p:nvSpPr>
        <p:spPr>
          <a:xfrm>
            <a:off x="7716982" y="4045527"/>
            <a:ext cx="1343891" cy="318655"/>
          </a:xfrm>
          <a:custGeom>
            <a:avLst/>
            <a:gdLst>
              <a:gd name="connsiteX0" fmla="*/ 0 w 1343891"/>
              <a:gd name="connsiteY0" fmla="*/ 0 h 318655"/>
              <a:gd name="connsiteX1" fmla="*/ 166254 w 1343891"/>
              <a:gd name="connsiteY1" fmla="*/ 13855 h 318655"/>
              <a:gd name="connsiteX2" fmla="*/ 207818 w 1343891"/>
              <a:gd name="connsiteY2" fmla="*/ 27709 h 318655"/>
              <a:gd name="connsiteX3" fmla="*/ 277091 w 1343891"/>
              <a:gd name="connsiteY3" fmla="*/ 55418 h 318655"/>
              <a:gd name="connsiteX4" fmla="*/ 387927 w 1343891"/>
              <a:gd name="connsiteY4" fmla="*/ 96982 h 318655"/>
              <a:gd name="connsiteX5" fmla="*/ 457200 w 1343891"/>
              <a:gd name="connsiteY5" fmla="*/ 124691 h 318655"/>
              <a:gd name="connsiteX6" fmla="*/ 540327 w 1343891"/>
              <a:gd name="connsiteY6" fmla="*/ 166255 h 318655"/>
              <a:gd name="connsiteX7" fmla="*/ 803563 w 1343891"/>
              <a:gd name="connsiteY7" fmla="*/ 263237 h 318655"/>
              <a:gd name="connsiteX8" fmla="*/ 872836 w 1343891"/>
              <a:gd name="connsiteY8" fmla="*/ 277091 h 318655"/>
              <a:gd name="connsiteX9" fmla="*/ 983673 w 1343891"/>
              <a:gd name="connsiteY9" fmla="*/ 318655 h 318655"/>
              <a:gd name="connsiteX10" fmla="*/ 1052945 w 1343891"/>
              <a:gd name="connsiteY10" fmla="*/ 304800 h 318655"/>
              <a:gd name="connsiteX11" fmla="*/ 1094509 w 1343891"/>
              <a:gd name="connsiteY11" fmla="*/ 263237 h 318655"/>
              <a:gd name="connsiteX12" fmla="*/ 1205345 w 1343891"/>
              <a:gd name="connsiteY12" fmla="*/ 166255 h 318655"/>
              <a:gd name="connsiteX13" fmla="*/ 1260763 w 1343891"/>
              <a:gd name="connsiteY13" fmla="*/ 83128 h 318655"/>
              <a:gd name="connsiteX14" fmla="*/ 1343891 w 1343891"/>
              <a:gd name="connsiteY14" fmla="*/ 0 h 318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43891" h="318655">
                <a:moveTo>
                  <a:pt x="0" y="0"/>
                </a:moveTo>
                <a:cubicBezTo>
                  <a:pt x="55418" y="4618"/>
                  <a:pt x="111132" y="6505"/>
                  <a:pt x="166254" y="13855"/>
                </a:cubicBezTo>
                <a:cubicBezTo>
                  <a:pt x="180730" y="15785"/>
                  <a:pt x="194144" y="22581"/>
                  <a:pt x="207818" y="27709"/>
                </a:cubicBezTo>
                <a:cubicBezTo>
                  <a:pt x="231104" y="36441"/>
                  <a:pt x="253498" y="47553"/>
                  <a:pt x="277091" y="55418"/>
                </a:cubicBezTo>
                <a:cubicBezTo>
                  <a:pt x="442534" y="110566"/>
                  <a:pt x="217872" y="21402"/>
                  <a:pt x="387927" y="96982"/>
                </a:cubicBezTo>
                <a:cubicBezTo>
                  <a:pt x="410653" y="107083"/>
                  <a:pt x="434559" y="114400"/>
                  <a:pt x="457200" y="124691"/>
                </a:cubicBezTo>
                <a:cubicBezTo>
                  <a:pt x="485403" y="137511"/>
                  <a:pt x="511945" y="153838"/>
                  <a:pt x="540327" y="166255"/>
                </a:cubicBezTo>
                <a:cubicBezTo>
                  <a:pt x="581696" y="184354"/>
                  <a:pt x="753112" y="253147"/>
                  <a:pt x="803563" y="263237"/>
                </a:cubicBezTo>
                <a:lnTo>
                  <a:pt x="872836" y="277091"/>
                </a:lnTo>
                <a:cubicBezTo>
                  <a:pt x="904364" y="292855"/>
                  <a:pt x="945946" y="318655"/>
                  <a:pt x="983673" y="318655"/>
                </a:cubicBezTo>
                <a:cubicBezTo>
                  <a:pt x="1007221" y="318655"/>
                  <a:pt x="1029854" y="309418"/>
                  <a:pt x="1052945" y="304800"/>
                </a:cubicBezTo>
                <a:cubicBezTo>
                  <a:pt x="1066800" y="290946"/>
                  <a:pt x="1079457" y="275780"/>
                  <a:pt x="1094509" y="263237"/>
                </a:cubicBezTo>
                <a:cubicBezTo>
                  <a:pt x="1149434" y="217467"/>
                  <a:pt x="1151383" y="247198"/>
                  <a:pt x="1205345" y="166255"/>
                </a:cubicBezTo>
                <a:cubicBezTo>
                  <a:pt x="1223818" y="138546"/>
                  <a:pt x="1237215" y="106676"/>
                  <a:pt x="1260763" y="83128"/>
                </a:cubicBezTo>
                <a:lnTo>
                  <a:pt x="1343891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0" name="TextBox 89"/>
          <p:cNvSpPr txBox="1"/>
          <p:nvPr/>
        </p:nvSpPr>
        <p:spPr>
          <a:xfrm>
            <a:off x="8069831" y="4364182"/>
            <a:ext cx="24363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dirty="0" smtClean="0">
                <a:solidFill>
                  <a:srgbClr val="FF0000"/>
                </a:solidFill>
              </a:rPr>
              <a:t>Kontrol : </a:t>
            </a:r>
          </a:p>
          <a:p>
            <a:r>
              <a:rPr lang="id-ID" sz="1600" dirty="0" smtClean="0">
                <a:solidFill>
                  <a:srgbClr val="FF0000"/>
                </a:solidFill>
              </a:rPr>
              <a:t> P – 1,5645 – 0,4355 = 0</a:t>
            </a:r>
            <a:endParaRPr lang="id-ID" sz="1600" dirty="0">
              <a:solidFill>
                <a:srgbClr val="FF0000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 rot="5400000">
            <a:off x="3528247" y="4885781"/>
            <a:ext cx="15311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0,666/4 = 0,1665</a:t>
            </a:r>
            <a:endParaRPr lang="id-ID" sz="1400" dirty="0"/>
          </a:p>
        </p:txBody>
      </p:sp>
      <p:sp>
        <p:nvSpPr>
          <p:cNvPr id="92" name="TextBox 91"/>
          <p:cNvSpPr txBox="1"/>
          <p:nvPr/>
        </p:nvSpPr>
        <p:spPr>
          <a:xfrm rot="5400000">
            <a:off x="2758473" y="4908096"/>
            <a:ext cx="16305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0,331/4 = 0,08275</a:t>
            </a:r>
            <a:endParaRPr lang="id-ID" sz="1400" dirty="0"/>
          </a:p>
        </p:txBody>
      </p:sp>
      <p:sp>
        <p:nvSpPr>
          <p:cNvPr id="93" name="TextBox 92"/>
          <p:cNvSpPr txBox="1"/>
          <p:nvPr/>
        </p:nvSpPr>
        <p:spPr>
          <a:xfrm>
            <a:off x="2420905" y="3669592"/>
            <a:ext cx="731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>
                <a:solidFill>
                  <a:srgbClr val="FF0000"/>
                </a:solidFill>
              </a:rPr>
              <a:t>0,249 t</a:t>
            </a:r>
            <a:endParaRPr lang="id-ID" sz="1400" dirty="0">
              <a:solidFill>
                <a:srgbClr val="FF0000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420905" y="5602882"/>
            <a:ext cx="731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>
                <a:solidFill>
                  <a:srgbClr val="FF0000"/>
                </a:solidFill>
              </a:rPr>
              <a:t>0,249 t</a:t>
            </a:r>
            <a:endParaRPr lang="id-ID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705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9531" t="31656" r="40491" b="55361"/>
          <a:stretch/>
        </p:blipFill>
        <p:spPr>
          <a:xfrm>
            <a:off x="-1332656" y="765719"/>
            <a:ext cx="3024336" cy="1152128"/>
          </a:xfrm>
          <a:prstGeom prst="rect">
            <a:avLst/>
          </a:prstGeom>
        </p:spPr>
      </p:pic>
      <p:sp>
        <p:nvSpPr>
          <p:cNvPr id="5" name="Curved Right Arrow 4"/>
          <p:cNvSpPr/>
          <p:nvPr/>
        </p:nvSpPr>
        <p:spPr>
          <a:xfrm>
            <a:off x="-612576" y="1341783"/>
            <a:ext cx="216024" cy="64807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6" name="Curved Left Arrow 5"/>
          <p:cNvSpPr/>
          <p:nvPr/>
        </p:nvSpPr>
        <p:spPr>
          <a:xfrm>
            <a:off x="1259632" y="1341783"/>
            <a:ext cx="144016" cy="57606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828600" y="1989855"/>
            <a:ext cx="6912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>
                <a:solidFill>
                  <a:srgbClr val="FF0000"/>
                </a:solidFill>
              </a:rPr>
              <a:t>-2,476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0533" y="1045039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>
                <a:solidFill>
                  <a:srgbClr val="FF0000"/>
                </a:solidFill>
              </a:rPr>
              <a:t>1,795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-2149718" y="0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Free Body Diagram</a:t>
            </a:r>
            <a:endParaRPr lang="id-ID" dirty="0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-785447" y="2297632"/>
            <a:ext cx="0" cy="504056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1523635" y="2297632"/>
            <a:ext cx="0" cy="50405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/>
          <a:srcRect l="58557" t="31656" r="26697" b="52926"/>
          <a:stretch/>
        </p:blipFill>
        <p:spPr>
          <a:xfrm>
            <a:off x="4355976" y="692696"/>
            <a:ext cx="3600400" cy="1368152"/>
          </a:xfrm>
          <a:prstGeom prst="rect">
            <a:avLst/>
          </a:prstGeom>
        </p:spPr>
      </p:pic>
      <p:sp>
        <p:nvSpPr>
          <p:cNvPr id="19" name="Curved Right Arrow 18"/>
          <p:cNvSpPr/>
          <p:nvPr/>
        </p:nvSpPr>
        <p:spPr>
          <a:xfrm>
            <a:off x="4499992" y="1293731"/>
            <a:ext cx="216024" cy="64807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56521" y="1918808"/>
            <a:ext cx="6912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>
                <a:solidFill>
                  <a:srgbClr val="FF0000"/>
                </a:solidFill>
              </a:rPr>
              <a:t>-1,129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4427984" y="2373851"/>
            <a:ext cx="0" cy="50405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7250930" y="2373851"/>
            <a:ext cx="0" cy="50405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2"/>
          <a:srcRect l="57130" t="38147" r="38113" b="29395"/>
          <a:stretch/>
        </p:blipFill>
        <p:spPr>
          <a:xfrm>
            <a:off x="2738760" y="2325612"/>
            <a:ext cx="720080" cy="2880320"/>
          </a:xfrm>
          <a:prstGeom prst="rect">
            <a:avLst/>
          </a:prstGeom>
        </p:spPr>
      </p:pic>
      <p:sp>
        <p:nvSpPr>
          <p:cNvPr id="30" name="Curved Up Arrow 29"/>
          <p:cNvSpPr/>
          <p:nvPr/>
        </p:nvSpPr>
        <p:spPr>
          <a:xfrm>
            <a:off x="2732459" y="4485852"/>
            <a:ext cx="504056" cy="21602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1" name="Curved Up Arrow 30"/>
          <p:cNvSpPr/>
          <p:nvPr/>
        </p:nvSpPr>
        <p:spPr>
          <a:xfrm rot="10800000">
            <a:off x="2732459" y="2757660"/>
            <a:ext cx="504056" cy="21602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236515" y="2757660"/>
            <a:ext cx="6912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>
                <a:solidFill>
                  <a:srgbClr val="FF0000"/>
                </a:solidFill>
              </a:rPr>
              <a:t>-0,666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034068" y="4178075"/>
            <a:ext cx="6912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>
                <a:solidFill>
                  <a:srgbClr val="FF0000"/>
                </a:solidFill>
              </a:rPr>
              <a:t>-0,331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2051720" y="2842158"/>
            <a:ext cx="504056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>
            <a:off x="2195736" y="4812505"/>
            <a:ext cx="432048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-1490680" y="2804408"/>
            <a:ext cx="813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dirty="0" smtClean="0">
                <a:solidFill>
                  <a:srgbClr val="FF0000"/>
                </a:solidFill>
              </a:rPr>
              <a:t>4,727 t</a:t>
            </a:r>
            <a:endParaRPr lang="id-ID" sz="1600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74793" y="2463134"/>
            <a:ext cx="813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dirty="0" smtClean="0">
                <a:solidFill>
                  <a:srgbClr val="FF0000"/>
                </a:solidFill>
              </a:rPr>
              <a:t>4,273 t</a:t>
            </a:r>
            <a:endParaRPr lang="id-ID" sz="1600" dirty="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872269" y="2973685"/>
            <a:ext cx="731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>
                <a:solidFill>
                  <a:srgbClr val="FF0000"/>
                </a:solidFill>
              </a:rPr>
              <a:t>0,249 t</a:t>
            </a:r>
            <a:endParaRPr lang="id-ID" sz="1400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824486" y="4832218"/>
            <a:ext cx="731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>
                <a:solidFill>
                  <a:srgbClr val="FF0000"/>
                </a:solidFill>
              </a:rPr>
              <a:t>0,249 t</a:t>
            </a:r>
            <a:endParaRPr lang="id-ID" sz="1400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389395" y="2632411"/>
            <a:ext cx="8306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>
                <a:solidFill>
                  <a:srgbClr val="FF0000"/>
                </a:solidFill>
              </a:rPr>
              <a:t>1,5645 t</a:t>
            </a:r>
            <a:endParaRPr lang="id-ID" sz="1400" dirty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264785" y="2534381"/>
            <a:ext cx="8306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>
                <a:solidFill>
                  <a:srgbClr val="FF0000"/>
                </a:solidFill>
              </a:rPr>
              <a:t>0,4355 t</a:t>
            </a:r>
            <a:endParaRPr lang="id-ID" sz="1400" dirty="0">
              <a:solidFill>
                <a:srgbClr val="FF0000"/>
              </a:solidFill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2987824" y="5301208"/>
            <a:ext cx="0" cy="57606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2975577" y="1844824"/>
            <a:ext cx="8909" cy="54036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2174716" y="5949238"/>
            <a:ext cx="2698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4,273+1,5645 = 5,8375 t</a:t>
            </a:r>
            <a:endParaRPr lang="id-ID" dirty="0"/>
          </a:p>
        </p:txBody>
      </p:sp>
      <p:cxnSp>
        <p:nvCxnSpPr>
          <p:cNvPr id="58" name="Straight Arrow Connector 57"/>
          <p:cNvCxnSpPr/>
          <p:nvPr/>
        </p:nvCxnSpPr>
        <p:spPr>
          <a:xfrm flipH="1">
            <a:off x="1835696" y="1665819"/>
            <a:ext cx="483036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-1836712" y="1600611"/>
            <a:ext cx="504056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-2395666" y="1281846"/>
            <a:ext cx="813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dirty="0" smtClean="0"/>
              <a:t>0,249 t</a:t>
            </a:r>
            <a:endParaRPr lang="id-ID" sz="1600" dirty="0"/>
          </a:p>
        </p:txBody>
      </p:sp>
      <p:sp>
        <p:nvSpPr>
          <p:cNvPr id="64" name="TextBox 63"/>
          <p:cNvSpPr txBox="1"/>
          <p:nvPr/>
        </p:nvSpPr>
        <p:spPr>
          <a:xfrm>
            <a:off x="1768194" y="1239472"/>
            <a:ext cx="813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dirty="0" smtClean="0"/>
              <a:t>0,249 t</a:t>
            </a:r>
            <a:endParaRPr lang="id-ID" sz="1600" dirty="0"/>
          </a:p>
        </p:txBody>
      </p:sp>
      <p:sp>
        <p:nvSpPr>
          <p:cNvPr id="65" name="TextBox 64"/>
          <p:cNvSpPr txBox="1"/>
          <p:nvPr/>
        </p:nvSpPr>
        <p:spPr>
          <a:xfrm>
            <a:off x="2617669" y="1547500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5,8375 t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945388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116632" y="548680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Bidang Gaya Lintang (D)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5736" t="31656" r="21940" b="23715"/>
          <a:stretch/>
        </p:blipFill>
        <p:spPr>
          <a:xfrm>
            <a:off x="-1188640" y="1268760"/>
            <a:ext cx="7920880" cy="3960440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V="1">
            <a:off x="1475656" y="1268760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99592" y="954079"/>
            <a:ext cx="813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dirty="0" smtClean="0">
                <a:solidFill>
                  <a:srgbClr val="FF0000"/>
                </a:solidFill>
              </a:rPr>
              <a:t>4,727 t</a:t>
            </a:r>
            <a:endParaRPr lang="id-ID" sz="1600" dirty="0">
              <a:solidFill>
                <a:srgbClr val="FF0000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475656" y="1268760"/>
            <a:ext cx="2304256" cy="14401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966869" y="2653502"/>
            <a:ext cx="813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dirty="0" smtClean="0">
                <a:solidFill>
                  <a:srgbClr val="FF0000"/>
                </a:solidFill>
              </a:rPr>
              <a:t>4,273 t</a:t>
            </a:r>
            <a:endParaRPr lang="id-ID" sz="16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24614" y="1381668"/>
            <a:ext cx="8306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>
                <a:solidFill>
                  <a:srgbClr val="FF0000"/>
                </a:solidFill>
              </a:rPr>
              <a:t>1,5645 t</a:t>
            </a:r>
            <a:endParaRPr lang="id-ID" sz="1400" dirty="0">
              <a:solidFill>
                <a:srgbClr val="FF0000"/>
              </a:solidFill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3800867" y="1664804"/>
            <a:ext cx="0" cy="5400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779912" y="1689445"/>
            <a:ext cx="9050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684960" y="1689445"/>
            <a:ext cx="0" cy="9640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300144" y="2684279"/>
            <a:ext cx="8306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>
                <a:solidFill>
                  <a:srgbClr val="FF0000"/>
                </a:solidFill>
              </a:rPr>
              <a:t>0,4355 t</a:t>
            </a:r>
            <a:endParaRPr lang="id-ID" sz="1400" dirty="0">
              <a:solidFill>
                <a:srgbClr val="FF0000"/>
              </a:solidFill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4684960" y="2653502"/>
            <a:ext cx="9671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5652120" y="2204864"/>
            <a:ext cx="0" cy="4486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604764" y="3562286"/>
            <a:ext cx="731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>
                <a:solidFill>
                  <a:srgbClr val="FF0000"/>
                </a:solidFill>
              </a:rPr>
              <a:t>0,249 t</a:t>
            </a:r>
            <a:endParaRPr lang="id-ID" sz="1400" dirty="0">
              <a:solidFill>
                <a:srgbClr val="FF0000"/>
              </a:solidFill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3800867" y="2204864"/>
            <a:ext cx="3735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4139952" y="2204864"/>
            <a:ext cx="0" cy="22322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3800867" y="4437112"/>
            <a:ext cx="33908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95736" y="270892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x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346447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83517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2338</TotalTime>
  <Words>290</Words>
  <Application>Microsoft Office PowerPoint</Application>
  <PresentationFormat>On-screen Show (4:3)</PresentationFormat>
  <Paragraphs>84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Constantia</vt:lpstr>
      <vt:lpstr>Wingdings 2</vt:lpstr>
      <vt:lpstr>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ANALISA STRUKTUR I</dc:title>
  <dc:creator>user</dc:creator>
  <cp:lastModifiedBy>Agung Kristiawan</cp:lastModifiedBy>
  <cp:revision>178</cp:revision>
  <cp:lastPrinted>2018-02-14T04:11:56Z</cp:lastPrinted>
  <dcterms:created xsi:type="dcterms:W3CDTF">2010-08-20T01:33:42Z</dcterms:created>
  <dcterms:modified xsi:type="dcterms:W3CDTF">2021-05-10T13:03:48Z</dcterms:modified>
</cp:coreProperties>
</file>