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1" r:id="rId6"/>
    <p:sldId id="260" r:id="rId7"/>
    <p:sldId id="292" r:id="rId8"/>
    <p:sldId id="261" r:id="rId9"/>
    <p:sldId id="288" r:id="rId10"/>
    <p:sldId id="289" r:id="rId11"/>
    <p:sldId id="290" r:id="rId12"/>
    <p:sldId id="287" r:id="rId13"/>
    <p:sldId id="262" r:id="rId14"/>
    <p:sldId id="300" r:id="rId15"/>
    <p:sldId id="273" r:id="rId16"/>
    <p:sldId id="264" r:id="rId17"/>
    <p:sldId id="275" r:id="rId18"/>
    <p:sldId id="276" r:id="rId19"/>
    <p:sldId id="277" r:id="rId20"/>
    <p:sldId id="278" r:id="rId21"/>
    <p:sldId id="274" r:id="rId22"/>
    <p:sldId id="265" r:id="rId23"/>
    <p:sldId id="266" r:id="rId24"/>
    <p:sldId id="267" r:id="rId25"/>
    <p:sldId id="268" r:id="rId26"/>
    <p:sldId id="269" r:id="rId27"/>
    <p:sldId id="270" r:id="rId28"/>
    <p:sldId id="283" r:id="rId29"/>
    <p:sldId id="299" r:id="rId30"/>
    <p:sldId id="284" r:id="rId31"/>
    <p:sldId id="294" r:id="rId32"/>
    <p:sldId id="295" r:id="rId33"/>
    <p:sldId id="293" r:id="rId34"/>
    <p:sldId id="271" r:id="rId35"/>
    <p:sldId id="272" r:id="rId36"/>
    <p:sldId id="279" r:id="rId37"/>
    <p:sldId id="280" r:id="rId38"/>
    <p:sldId id="296" r:id="rId39"/>
    <p:sldId id="298" r:id="rId40"/>
    <p:sldId id="297" r:id="rId41"/>
    <p:sldId id="281" r:id="rId42"/>
    <p:sldId id="282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9900CC"/>
    <a:srgbClr val="FF0066"/>
    <a:srgbClr val="6699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864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714612" y="2285992"/>
            <a:ext cx="573484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Lt BT" pitchFamily="34" charset="0"/>
              </a:rPr>
              <a:t>Gambar Teknik 2 Dimensi</a:t>
            </a:r>
            <a:endParaRPr lang="fr-FR" sz="4000" b="1" dirty="0">
              <a:solidFill>
                <a:srgbClr val="FF0000"/>
              </a:solidFill>
              <a:latin typeface="Humnst777 Lt BT" pitchFamily="34" charset="0"/>
            </a:endParaRPr>
          </a:p>
          <a:p>
            <a:r>
              <a:rPr lang="id-ID" sz="2000" b="1" dirty="0" smtClean="0">
                <a:solidFill>
                  <a:srgbClr val="336699"/>
                </a:solidFill>
                <a:latin typeface="Humnst777 Cn BT" pitchFamily="34" charset="0"/>
              </a:rPr>
              <a:t>Oleh M. Agung Wahyudi, ST.MT.</a:t>
            </a:r>
            <a:endParaRPr lang="fr-FR" sz="2000" b="1" dirty="0">
              <a:solidFill>
                <a:srgbClr val="336699"/>
              </a:solidFill>
              <a:latin typeface="Humnst777 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857488" y="500042"/>
            <a:ext cx="307872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FF0000"/>
                </a:solidFill>
                <a:latin typeface="Humnst777 BlkCn BT" pitchFamily="34" charset="0"/>
              </a:rPr>
              <a:t>Pendahuluan</a:t>
            </a:r>
            <a:endParaRPr lang="fr-FR" sz="24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655763" y="2205038"/>
            <a:ext cx="6300787" cy="243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60363" indent="-360363"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Kontrak Perkuliahan</a:t>
            </a:r>
          </a:p>
          <a:p>
            <a:pPr marL="360363" indent="-360363"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Target Perkuliahan</a:t>
            </a:r>
          </a:p>
          <a:p>
            <a:pPr marL="360363" indent="-360363"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Durasi Perkuliahan</a:t>
            </a:r>
          </a:p>
          <a:p>
            <a:pPr marL="360363" indent="-360363"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Agenda Kuliah</a:t>
            </a:r>
          </a:p>
          <a:p>
            <a:pPr marL="360363" indent="-360363"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Penilaian</a:t>
            </a:r>
            <a:endParaRPr lang="fr-FR" sz="2800" b="1" dirty="0">
              <a:solidFill>
                <a:srgbClr val="336699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2491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Kontrak Perkuliahan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85786" y="1357298"/>
            <a:ext cx="742955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Tata Tertib Perkuliahan: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Hadir tepat waktu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Berpakaian sopan, memakai sepatu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Toleransi keterlambatan : ..... Menit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Mengikuti kegiatan perkuliahan dengan baik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Mengerjakan Latihan dan Tugas sebaik mungkin dan mengumpulkannya tepat waktu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336699"/>
                </a:solidFill>
                <a:latin typeface="Humnst777 Lt BT" pitchFamily="34" charset="0"/>
              </a:rPr>
              <a:t>Dilarang berbuat curang dalam ujian</a:t>
            </a:r>
          </a:p>
          <a:p>
            <a:pPr marL="179388" indent="-179388"/>
            <a:endParaRPr lang="id-ID" sz="2800" b="1" dirty="0" smtClean="0">
              <a:solidFill>
                <a:srgbClr val="336699"/>
              </a:solidFill>
              <a:latin typeface="Humnst777 Lt BT" pitchFamily="34" charset="0"/>
            </a:endParaRPr>
          </a:p>
          <a:p>
            <a:endParaRPr lang="fr-FR" sz="2800" b="1" dirty="0">
              <a:solidFill>
                <a:srgbClr val="336699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357166"/>
            <a:ext cx="39414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Target Perkuliahan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1142984"/>
            <a:ext cx="735811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800" dirty="0" smtClean="0">
                <a:solidFill>
                  <a:srgbClr val="9900CC"/>
                </a:solidFill>
                <a:latin typeface="Humnst777 BlkCn BT" pitchFamily="34" charset="0"/>
              </a:rPr>
              <a:t>PENGETAHUAN</a:t>
            </a:r>
          </a:p>
          <a:p>
            <a:pPr marL="179388" lvl="0" indent="-179388"/>
            <a:r>
              <a:rPr lang="id-ID" sz="28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Mahasiswa memahami : 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dasar-dasar </a:t>
            </a: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penggambaran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cara menggambar yang benar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peraturan dan persyaratan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keseragaman &amp; metode</a:t>
            </a:r>
          </a:p>
          <a:p>
            <a:pPr algn="just"/>
            <a:endParaRPr lang="fr-FR" b="1" dirty="0">
              <a:solidFill>
                <a:srgbClr val="6699FF"/>
              </a:solidFill>
              <a:latin typeface="Verdana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28662" y="4000504"/>
            <a:ext cx="714380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800" dirty="0" smtClean="0">
                <a:solidFill>
                  <a:srgbClr val="9900CC"/>
                </a:solidFill>
                <a:latin typeface="Humnst777 BlkCn BT" pitchFamily="34" charset="0"/>
              </a:rPr>
              <a:t>HASIL</a:t>
            </a:r>
          </a:p>
          <a:p>
            <a:r>
              <a:rPr lang="id-ID" sz="28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Mahasiswa bisa </a:t>
            </a: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membuat gambar kerja yang : 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jelas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mudah dibaca 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bisa dilaksanakan</a:t>
            </a:r>
          </a:p>
          <a:p>
            <a:pPr algn="just"/>
            <a:endParaRPr lang="fr-FR" b="1" dirty="0">
              <a:solidFill>
                <a:srgbClr val="6699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  <p:bldP spid="4" grpId="0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/>
          <p:nvPr/>
        </p:nvSpPr>
        <p:spPr>
          <a:xfrm>
            <a:off x="483019" y="2372741"/>
            <a:ext cx="2869780" cy="2687955"/>
          </a:xfrm>
          <a:custGeom>
            <a:avLst/>
            <a:gdLst/>
            <a:ahLst/>
            <a:cxnLst/>
            <a:rect l="l" t="t" r="r" b="b"/>
            <a:pathLst>
              <a:path w="2869780" h="2687954">
                <a:moveTo>
                  <a:pt x="1434934" y="0"/>
                </a:moveTo>
                <a:lnTo>
                  <a:pt x="1317244" y="4455"/>
                </a:lnTo>
                <a:lnTo>
                  <a:pt x="1202174" y="17590"/>
                </a:lnTo>
                <a:lnTo>
                  <a:pt x="1090095" y="39060"/>
                </a:lnTo>
                <a:lnTo>
                  <a:pt x="981374" y="68518"/>
                </a:lnTo>
                <a:lnTo>
                  <a:pt x="876382" y="105618"/>
                </a:lnTo>
                <a:lnTo>
                  <a:pt x="775488" y="150015"/>
                </a:lnTo>
                <a:lnTo>
                  <a:pt x="679061" y="201363"/>
                </a:lnTo>
                <a:lnTo>
                  <a:pt x="587469" y="259315"/>
                </a:lnTo>
                <a:lnTo>
                  <a:pt x="501084" y="323527"/>
                </a:lnTo>
                <a:lnTo>
                  <a:pt x="420273" y="393652"/>
                </a:lnTo>
                <a:lnTo>
                  <a:pt x="345405" y="469344"/>
                </a:lnTo>
                <a:lnTo>
                  <a:pt x="276851" y="550258"/>
                </a:lnTo>
                <a:lnTo>
                  <a:pt x="214980" y="636047"/>
                </a:lnTo>
                <a:lnTo>
                  <a:pt x="160160" y="726367"/>
                </a:lnTo>
                <a:lnTo>
                  <a:pt x="112760" y="820870"/>
                </a:lnTo>
                <a:lnTo>
                  <a:pt x="73151" y="919211"/>
                </a:lnTo>
                <a:lnTo>
                  <a:pt x="41701" y="1021045"/>
                </a:lnTo>
                <a:lnTo>
                  <a:pt x="18780" y="1126025"/>
                </a:lnTo>
                <a:lnTo>
                  <a:pt x="4756" y="1233805"/>
                </a:lnTo>
                <a:lnTo>
                  <a:pt x="0" y="1344041"/>
                </a:lnTo>
                <a:lnTo>
                  <a:pt x="4756" y="1454258"/>
                </a:lnTo>
                <a:lnTo>
                  <a:pt x="18780" y="1562022"/>
                </a:lnTo>
                <a:lnTo>
                  <a:pt x="41701" y="1666987"/>
                </a:lnTo>
                <a:lnTo>
                  <a:pt x="73151" y="1768808"/>
                </a:lnTo>
                <a:lnTo>
                  <a:pt x="112760" y="1867138"/>
                </a:lnTo>
                <a:lnTo>
                  <a:pt x="160160" y="1961631"/>
                </a:lnTo>
                <a:lnTo>
                  <a:pt x="214980" y="2051941"/>
                </a:lnTo>
                <a:lnTo>
                  <a:pt x="276851" y="2137723"/>
                </a:lnTo>
                <a:lnTo>
                  <a:pt x="345405" y="2218631"/>
                </a:lnTo>
                <a:lnTo>
                  <a:pt x="420273" y="2294318"/>
                </a:lnTo>
                <a:lnTo>
                  <a:pt x="501084" y="2364439"/>
                </a:lnTo>
                <a:lnTo>
                  <a:pt x="587469" y="2428647"/>
                </a:lnTo>
                <a:lnTo>
                  <a:pt x="679061" y="2486597"/>
                </a:lnTo>
                <a:lnTo>
                  <a:pt x="775488" y="2537943"/>
                </a:lnTo>
                <a:lnTo>
                  <a:pt x="876382" y="2582338"/>
                </a:lnTo>
                <a:lnTo>
                  <a:pt x="981374" y="2619437"/>
                </a:lnTo>
                <a:lnTo>
                  <a:pt x="1090095" y="2648895"/>
                </a:lnTo>
                <a:lnTo>
                  <a:pt x="1202174" y="2670364"/>
                </a:lnTo>
                <a:lnTo>
                  <a:pt x="1317244" y="2683499"/>
                </a:lnTo>
                <a:lnTo>
                  <a:pt x="1434934" y="2687955"/>
                </a:lnTo>
                <a:lnTo>
                  <a:pt x="1552619" y="2683499"/>
                </a:lnTo>
                <a:lnTo>
                  <a:pt x="1667683" y="2670364"/>
                </a:lnTo>
                <a:lnTo>
                  <a:pt x="1779756" y="2648895"/>
                </a:lnTo>
                <a:lnTo>
                  <a:pt x="1888471" y="2619437"/>
                </a:lnTo>
                <a:lnTo>
                  <a:pt x="1993457" y="2582338"/>
                </a:lnTo>
                <a:lnTo>
                  <a:pt x="2094345" y="2537943"/>
                </a:lnTo>
                <a:lnTo>
                  <a:pt x="2190766" y="2486597"/>
                </a:lnTo>
                <a:lnTo>
                  <a:pt x="2282352" y="2428647"/>
                </a:lnTo>
                <a:lnTo>
                  <a:pt x="2368732" y="2364439"/>
                </a:lnTo>
                <a:lnTo>
                  <a:pt x="2449537" y="2294318"/>
                </a:lnTo>
                <a:lnTo>
                  <a:pt x="2524400" y="2218631"/>
                </a:lnTo>
                <a:lnTo>
                  <a:pt x="2592949" y="2137723"/>
                </a:lnTo>
                <a:lnTo>
                  <a:pt x="2654816" y="2051941"/>
                </a:lnTo>
                <a:lnTo>
                  <a:pt x="2709632" y="1961631"/>
                </a:lnTo>
                <a:lnTo>
                  <a:pt x="2757028" y="1867138"/>
                </a:lnTo>
                <a:lnTo>
                  <a:pt x="2796634" y="1768808"/>
                </a:lnTo>
                <a:lnTo>
                  <a:pt x="2828082" y="1666987"/>
                </a:lnTo>
                <a:lnTo>
                  <a:pt x="2851002" y="1562022"/>
                </a:lnTo>
                <a:lnTo>
                  <a:pt x="2865024" y="1454258"/>
                </a:lnTo>
                <a:lnTo>
                  <a:pt x="2869780" y="1344041"/>
                </a:lnTo>
                <a:lnTo>
                  <a:pt x="2865024" y="1233805"/>
                </a:lnTo>
                <a:lnTo>
                  <a:pt x="2851002" y="1126025"/>
                </a:lnTo>
                <a:lnTo>
                  <a:pt x="2828082" y="1021045"/>
                </a:lnTo>
                <a:lnTo>
                  <a:pt x="2796634" y="919211"/>
                </a:lnTo>
                <a:lnTo>
                  <a:pt x="2757028" y="820870"/>
                </a:lnTo>
                <a:lnTo>
                  <a:pt x="2709632" y="726367"/>
                </a:lnTo>
                <a:lnTo>
                  <a:pt x="2654816" y="636047"/>
                </a:lnTo>
                <a:lnTo>
                  <a:pt x="2592949" y="550258"/>
                </a:lnTo>
                <a:lnTo>
                  <a:pt x="2524400" y="469344"/>
                </a:lnTo>
                <a:lnTo>
                  <a:pt x="2449537" y="393652"/>
                </a:lnTo>
                <a:lnTo>
                  <a:pt x="2368732" y="323527"/>
                </a:lnTo>
                <a:lnTo>
                  <a:pt x="2282352" y="259315"/>
                </a:lnTo>
                <a:lnTo>
                  <a:pt x="2190766" y="201363"/>
                </a:lnTo>
                <a:lnTo>
                  <a:pt x="2094345" y="150015"/>
                </a:lnTo>
                <a:lnTo>
                  <a:pt x="1993457" y="105618"/>
                </a:lnTo>
                <a:lnTo>
                  <a:pt x="1888471" y="68518"/>
                </a:lnTo>
                <a:lnTo>
                  <a:pt x="1779756" y="39060"/>
                </a:lnTo>
                <a:lnTo>
                  <a:pt x="1667683" y="17590"/>
                </a:lnTo>
                <a:lnTo>
                  <a:pt x="1552619" y="4455"/>
                </a:lnTo>
                <a:lnTo>
                  <a:pt x="1434934" y="0"/>
                </a:lnTo>
                <a:close/>
              </a:path>
            </a:pathLst>
          </a:custGeom>
          <a:solidFill>
            <a:srgbClr val="C4BC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4"/>
          <p:cNvSpPr/>
          <p:nvPr/>
        </p:nvSpPr>
        <p:spPr>
          <a:xfrm>
            <a:off x="3031998" y="4400930"/>
            <a:ext cx="565657" cy="591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6"/>
          <p:cNvSpPr/>
          <p:nvPr/>
        </p:nvSpPr>
        <p:spPr>
          <a:xfrm>
            <a:off x="3448050" y="3124200"/>
            <a:ext cx="330200" cy="990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7"/>
          <p:cNvSpPr/>
          <p:nvPr/>
        </p:nvSpPr>
        <p:spPr>
          <a:xfrm>
            <a:off x="735418" y="2601341"/>
            <a:ext cx="2371763" cy="2221484"/>
          </a:xfrm>
          <a:custGeom>
            <a:avLst/>
            <a:gdLst/>
            <a:ahLst/>
            <a:cxnLst/>
            <a:rect l="l" t="t" r="r" b="b"/>
            <a:pathLst>
              <a:path w="2371763" h="2221484">
                <a:moveTo>
                  <a:pt x="1185837" y="0"/>
                </a:moveTo>
                <a:lnTo>
                  <a:pt x="1088580" y="3681"/>
                </a:lnTo>
                <a:lnTo>
                  <a:pt x="993489" y="14535"/>
                </a:lnTo>
                <a:lnTo>
                  <a:pt x="900868" y="32275"/>
                </a:lnTo>
                <a:lnTo>
                  <a:pt x="811023" y="56617"/>
                </a:lnTo>
                <a:lnTo>
                  <a:pt x="724258" y="87274"/>
                </a:lnTo>
                <a:lnTo>
                  <a:pt x="640879" y="123961"/>
                </a:lnTo>
                <a:lnTo>
                  <a:pt x="561191" y="166392"/>
                </a:lnTo>
                <a:lnTo>
                  <a:pt x="485499" y="214282"/>
                </a:lnTo>
                <a:lnTo>
                  <a:pt x="414109" y="267344"/>
                </a:lnTo>
                <a:lnTo>
                  <a:pt x="347325" y="325294"/>
                </a:lnTo>
                <a:lnTo>
                  <a:pt x="285454" y="387845"/>
                </a:lnTo>
                <a:lnTo>
                  <a:pt x="228799" y="454712"/>
                </a:lnTo>
                <a:lnTo>
                  <a:pt x="177667" y="525610"/>
                </a:lnTo>
                <a:lnTo>
                  <a:pt x="132362" y="600251"/>
                </a:lnTo>
                <a:lnTo>
                  <a:pt x="93189" y="678352"/>
                </a:lnTo>
                <a:lnTo>
                  <a:pt x="60455" y="759626"/>
                </a:lnTo>
                <a:lnTo>
                  <a:pt x="34463" y="843788"/>
                </a:lnTo>
                <a:lnTo>
                  <a:pt x="15520" y="930551"/>
                </a:lnTo>
                <a:lnTo>
                  <a:pt x="3931" y="1019631"/>
                </a:lnTo>
                <a:lnTo>
                  <a:pt x="0" y="1110742"/>
                </a:lnTo>
                <a:lnTo>
                  <a:pt x="3931" y="1201835"/>
                </a:lnTo>
                <a:lnTo>
                  <a:pt x="15520" y="1290901"/>
                </a:lnTo>
                <a:lnTo>
                  <a:pt x="34463" y="1377654"/>
                </a:lnTo>
                <a:lnTo>
                  <a:pt x="60455" y="1461808"/>
                </a:lnTo>
                <a:lnTo>
                  <a:pt x="93189" y="1543077"/>
                </a:lnTo>
                <a:lnTo>
                  <a:pt x="132362" y="1621176"/>
                </a:lnTo>
                <a:lnTo>
                  <a:pt x="177667" y="1695817"/>
                </a:lnTo>
                <a:lnTo>
                  <a:pt x="228799" y="1766716"/>
                </a:lnTo>
                <a:lnTo>
                  <a:pt x="285454" y="1833586"/>
                </a:lnTo>
                <a:lnTo>
                  <a:pt x="347325" y="1896141"/>
                </a:lnTo>
                <a:lnTo>
                  <a:pt x="414109" y="1954096"/>
                </a:lnTo>
                <a:lnTo>
                  <a:pt x="485499" y="2007164"/>
                </a:lnTo>
                <a:lnTo>
                  <a:pt x="561191" y="2055060"/>
                </a:lnTo>
                <a:lnTo>
                  <a:pt x="640879" y="2097498"/>
                </a:lnTo>
                <a:lnTo>
                  <a:pt x="724258" y="2134191"/>
                </a:lnTo>
                <a:lnTo>
                  <a:pt x="811023" y="2164854"/>
                </a:lnTo>
                <a:lnTo>
                  <a:pt x="900868" y="2189200"/>
                </a:lnTo>
                <a:lnTo>
                  <a:pt x="993489" y="2206945"/>
                </a:lnTo>
                <a:lnTo>
                  <a:pt x="1088580" y="2217801"/>
                </a:lnTo>
                <a:lnTo>
                  <a:pt x="1185837" y="2221484"/>
                </a:lnTo>
                <a:lnTo>
                  <a:pt x="1283097" y="2217801"/>
                </a:lnTo>
                <a:lnTo>
                  <a:pt x="1378193" y="2206945"/>
                </a:lnTo>
                <a:lnTo>
                  <a:pt x="1470819" y="2189200"/>
                </a:lnTo>
                <a:lnTo>
                  <a:pt x="1560669" y="2164854"/>
                </a:lnTo>
                <a:lnTo>
                  <a:pt x="1647440" y="2134191"/>
                </a:lnTo>
                <a:lnTo>
                  <a:pt x="1730825" y="2097498"/>
                </a:lnTo>
                <a:lnTo>
                  <a:pt x="1810519" y="2055060"/>
                </a:lnTo>
                <a:lnTo>
                  <a:pt x="1886216" y="2007164"/>
                </a:lnTo>
                <a:lnTo>
                  <a:pt x="1957612" y="1954096"/>
                </a:lnTo>
                <a:lnTo>
                  <a:pt x="2024402" y="1896141"/>
                </a:lnTo>
                <a:lnTo>
                  <a:pt x="2086279" y="1833586"/>
                </a:lnTo>
                <a:lnTo>
                  <a:pt x="2142939" y="1766716"/>
                </a:lnTo>
                <a:lnTo>
                  <a:pt x="2194077" y="1695817"/>
                </a:lnTo>
                <a:lnTo>
                  <a:pt x="2239386" y="1621176"/>
                </a:lnTo>
                <a:lnTo>
                  <a:pt x="2278562" y="1543077"/>
                </a:lnTo>
                <a:lnTo>
                  <a:pt x="2311300" y="1461808"/>
                </a:lnTo>
                <a:lnTo>
                  <a:pt x="2337295" y="1377654"/>
                </a:lnTo>
                <a:lnTo>
                  <a:pt x="2356240" y="1290901"/>
                </a:lnTo>
                <a:lnTo>
                  <a:pt x="2367831" y="1201835"/>
                </a:lnTo>
                <a:lnTo>
                  <a:pt x="2371763" y="1110742"/>
                </a:lnTo>
                <a:lnTo>
                  <a:pt x="2367831" y="1019631"/>
                </a:lnTo>
                <a:lnTo>
                  <a:pt x="2356240" y="930551"/>
                </a:lnTo>
                <a:lnTo>
                  <a:pt x="2337295" y="843788"/>
                </a:lnTo>
                <a:lnTo>
                  <a:pt x="2311300" y="759626"/>
                </a:lnTo>
                <a:lnTo>
                  <a:pt x="2278562" y="678352"/>
                </a:lnTo>
                <a:lnTo>
                  <a:pt x="2239386" y="600251"/>
                </a:lnTo>
                <a:lnTo>
                  <a:pt x="2194077" y="525610"/>
                </a:lnTo>
                <a:lnTo>
                  <a:pt x="2142939" y="454712"/>
                </a:lnTo>
                <a:lnTo>
                  <a:pt x="2086279" y="387845"/>
                </a:lnTo>
                <a:lnTo>
                  <a:pt x="2024402" y="325294"/>
                </a:lnTo>
                <a:lnTo>
                  <a:pt x="1957612" y="267344"/>
                </a:lnTo>
                <a:lnTo>
                  <a:pt x="1886216" y="214282"/>
                </a:lnTo>
                <a:lnTo>
                  <a:pt x="1810519" y="166392"/>
                </a:lnTo>
                <a:lnTo>
                  <a:pt x="1730825" y="123961"/>
                </a:lnTo>
                <a:lnTo>
                  <a:pt x="1647440" y="87274"/>
                </a:lnTo>
                <a:lnTo>
                  <a:pt x="1560669" y="56617"/>
                </a:lnTo>
                <a:lnTo>
                  <a:pt x="1470819" y="32275"/>
                </a:lnTo>
                <a:lnTo>
                  <a:pt x="1378193" y="14535"/>
                </a:lnTo>
                <a:lnTo>
                  <a:pt x="1283097" y="3681"/>
                </a:lnTo>
                <a:lnTo>
                  <a:pt x="1185837" y="0"/>
                </a:lnTo>
                <a:close/>
              </a:path>
            </a:pathLst>
          </a:custGeom>
          <a:solidFill>
            <a:srgbClr val="F5F4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8"/>
          <p:cNvSpPr/>
          <p:nvPr/>
        </p:nvSpPr>
        <p:spPr>
          <a:xfrm>
            <a:off x="735418" y="2601341"/>
            <a:ext cx="2371763" cy="2221484"/>
          </a:xfrm>
          <a:custGeom>
            <a:avLst/>
            <a:gdLst/>
            <a:ahLst/>
            <a:cxnLst/>
            <a:rect l="l" t="t" r="r" b="b"/>
            <a:pathLst>
              <a:path w="2371763" h="2221484">
                <a:moveTo>
                  <a:pt x="0" y="1110742"/>
                </a:moveTo>
                <a:lnTo>
                  <a:pt x="3931" y="1019631"/>
                </a:lnTo>
                <a:lnTo>
                  <a:pt x="15520" y="930551"/>
                </a:lnTo>
                <a:lnTo>
                  <a:pt x="34463" y="843788"/>
                </a:lnTo>
                <a:lnTo>
                  <a:pt x="60455" y="759626"/>
                </a:lnTo>
                <a:lnTo>
                  <a:pt x="93189" y="678352"/>
                </a:lnTo>
                <a:lnTo>
                  <a:pt x="132362" y="600251"/>
                </a:lnTo>
                <a:lnTo>
                  <a:pt x="177667" y="525610"/>
                </a:lnTo>
                <a:lnTo>
                  <a:pt x="228799" y="454712"/>
                </a:lnTo>
                <a:lnTo>
                  <a:pt x="285454" y="387845"/>
                </a:lnTo>
                <a:lnTo>
                  <a:pt x="347325" y="325294"/>
                </a:lnTo>
                <a:lnTo>
                  <a:pt x="414109" y="267344"/>
                </a:lnTo>
                <a:lnTo>
                  <a:pt x="485499" y="214282"/>
                </a:lnTo>
                <a:lnTo>
                  <a:pt x="561191" y="166392"/>
                </a:lnTo>
                <a:lnTo>
                  <a:pt x="640879" y="123961"/>
                </a:lnTo>
                <a:lnTo>
                  <a:pt x="724258" y="87274"/>
                </a:lnTo>
                <a:lnTo>
                  <a:pt x="811023" y="56617"/>
                </a:lnTo>
                <a:lnTo>
                  <a:pt x="900868" y="32275"/>
                </a:lnTo>
                <a:lnTo>
                  <a:pt x="993489" y="14535"/>
                </a:lnTo>
                <a:lnTo>
                  <a:pt x="1088580" y="3681"/>
                </a:lnTo>
                <a:lnTo>
                  <a:pt x="1185837" y="0"/>
                </a:lnTo>
                <a:lnTo>
                  <a:pt x="1283097" y="3681"/>
                </a:lnTo>
                <a:lnTo>
                  <a:pt x="1378193" y="14535"/>
                </a:lnTo>
                <a:lnTo>
                  <a:pt x="1470819" y="32275"/>
                </a:lnTo>
                <a:lnTo>
                  <a:pt x="1560669" y="56617"/>
                </a:lnTo>
                <a:lnTo>
                  <a:pt x="1647440" y="87274"/>
                </a:lnTo>
                <a:lnTo>
                  <a:pt x="1730825" y="123961"/>
                </a:lnTo>
                <a:lnTo>
                  <a:pt x="1810519" y="166392"/>
                </a:lnTo>
                <a:lnTo>
                  <a:pt x="1886216" y="214282"/>
                </a:lnTo>
                <a:lnTo>
                  <a:pt x="1957612" y="267344"/>
                </a:lnTo>
                <a:lnTo>
                  <a:pt x="2024402" y="325294"/>
                </a:lnTo>
                <a:lnTo>
                  <a:pt x="2086279" y="387845"/>
                </a:lnTo>
                <a:lnTo>
                  <a:pt x="2142939" y="454712"/>
                </a:lnTo>
                <a:lnTo>
                  <a:pt x="2194077" y="525610"/>
                </a:lnTo>
                <a:lnTo>
                  <a:pt x="2239386" y="600251"/>
                </a:lnTo>
                <a:lnTo>
                  <a:pt x="2278562" y="678352"/>
                </a:lnTo>
                <a:lnTo>
                  <a:pt x="2311300" y="759626"/>
                </a:lnTo>
                <a:lnTo>
                  <a:pt x="2337295" y="843788"/>
                </a:lnTo>
                <a:lnTo>
                  <a:pt x="2356240" y="930551"/>
                </a:lnTo>
                <a:lnTo>
                  <a:pt x="2367831" y="1019631"/>
                </a:lnTo>
                <a:lnTo>
                  <a:pt x="2371763" y="1110742"/>
                </a:lnTo>
                <a:lnTo>
                  <a:pt x="2367831" y="1201835"/>
                </a:lnTo>
                <a:lnTo>
                  <a:pt x="2356240" y="1290901"/>
                </a:lnTo>
                <a:lnTo>
                  <a:pt x="2337295" y="1377654"/>
                </a:lnTo>
                <a:lnTo>
                  <a:pt x="2311300" y="1461808"/>
                </a:lnTo>
                <a:lnTo>
                  <a:pt x="2278562" y="1543077"/>
                </a:lnTo>
                <a:lnTo>
                  <a:pt x="2239386" y="1621176"/>
                </a:lnTo>
                <a:lnTo>
                  <a:pt x="2194077" y="1695817"/>
                </a:lnTo>
                <a:lnTo>
                  <a:pt x="2142939" y="1766716"/>
                </a:lnTo>
                <a:lnTo>
                  <a:pt x="2086279" y="1833586"/>
                </a:lnTo>
                <a:lnTo>
                  <a:pt x="2024402" y="1896141"/>
                </a:lnTo>
                <a:lnTo>
                  <a:pt x="1957612" y="1954096"/>
                </a:lnTo>
                <a:lnTo>
                  <a:pt x="1886216" y="2007164"/>
                </a:lnTo>
                <a:lnTo>
                  <a:pt x="1810519" y="2055060"/>
                </a:lnTo>
                <a:lnTo>
                  <a:pt x="1730825" y="2097498"/>
                </a:lnTo>
                <a:lnTo>
                  <a:pt x="1647440" y="2134191"/>
                </a:lnTo>
                <a:lnTo>
                  <a:pt x="1560669" y="2164854"/>
                </a:lnTo>
                <a:lnTo>
                  <a:pt x="1470819" y="2189200"/>
                </a:lnTo>
                <a:lnTo>
                  <a:pt x="1378193" y="2206945"/>
                </a:lnTo>
                <a:lnTo>
                  <a:pt x="1283097" y="2217801"/>
                </a:lnTo>
                <a:lnTo>
                  <a:pt x="1185837" y="2221484"/>
                </a:lnTo>
                <a:lnTo>
                  <a:pt x="1088580" y="2217801"/>
                </a:lnTo>
                <a:lnTo>
                  <a:pt x="993489" y="2206945"/>
                </a:lnTo>
                <a:lnTo>
                  <a:pt x="900868" y="2189200"/>
                </a:lnTo>
                <a:lnTo>
                  <a:pt x="811023" y="2164854"/>
                </a:lnTo>
                <a:lnTo>
                  <a:pt x="724258" y="2134191"/>
                </a:lnTo>
                <a:lnTo>
                  <a:pt x="640879" y="2097498"/>
                </a:lnTo>
                <a:lnTo>
                  <a:pt x="561191" y="2055060"/>
                </a:lnTo>
                <a:lnTo>
                  <a:pt x="485499" y="2007164"/>
                </a:lnTo>
                <a:lnTo>
                  <a:pt x="414109" y="1954096"/>
                </a:lnTo>
                <a:lnTo>
                  <a:pt x="347325" y="1896141"/>
                </a:lnTo>
                <a:lnTo>
                  <a:pt x="285454" y="1833586"/>
                </a:lnTo>
                <a:lnTo>
                  <a:pt x="228799" y="1766716"/>
                </a:lnTo>
                <a:lnTo>
                  <a:pt x="177667" y="1695817"/>
                </a:lnTo>
                <a:lnTo>
                  <a:pt x="132362" y="1621176"/>
                </a:lnTo>
                <a:lnTo>
                  <a:pt x="93189" y="1543077"/>
                </a:lnTo>
                <a:lnTo>
                  <a:pt x="60455" y="1461808"/>
                </a:lnTo>
                <a:lnTo>
                  <a:pt x="34463" y="1377654"/>
                </a:lnTo>
                <a:lnTo>
                  <a:pt x="15520" y="1290901"/>
                </a:lnTo>
                <a:lnTo>
                  <a:pt x="3931" y="1201835"/>
                </a:lnTo>
                <a:lnTo>
                  <a:pt x="0" y="111074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9"/>
          <p:cNvSpPr/>
          <p:nvPr/>
        </p:nvSpPr>
        <p:spPr>
          <a:xfrm>
            <a:off x="1449324" y="2848355"/>
            <a:ext cx="923544" cy="5501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4"/>
          <p:cNvSpPr/>
          <p:nvPr/>
        </p:nvSpPr>
        <p:spPr>
          <a:xfrm>
            <a:off x="7030339" y="2775839"/>
            <a:ext cx="1394587" cy="1447800"/>
          </a:xfrm>
          <a:custGeom>
            <a:avLst/>
            <a:gdLst/>
            <a:ahLst/>
            <a:cxnLst/>
            <a:rect l="l" t="t" r="r" b="b"/>
            <a:pathLst>
              <a:path w="1394587" h="1447800">
                <a:moveTo>
                  <a:pt x="0" y="1447800"/>
                </a:moveTo>
                <a:lnTo>
                  <a:pt x="1394587" y="1447800"/>
                </a:lnTo>
                <a:lnTo>
                  <a:pt x="1394587" y="0"/>
                </a:lnTo>
                <a:lnTo>
                  <a:pt x="0" y="0"/>
                </a:lnTo>
                <a:lnTo>
                  <a:pt x="0" y="1447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grpSp>
        <p:nvGrpSpPr>
          <p:cNvPr id="2" name="Group 57"/>
          <p:cNvGrpSpPr/>
          <p:nvPr/>
        </p:nvGrpSpPr>
        <p:grpSpPr>
          <a:xfrm>
            <a:off x="4027423" y="2597150"/>
            <a:ext cx="4573651" cy="2032000"/>
            <a:chOff x="4027423" y="2597150"/>
            <a:chExt cx="4573651" cy="2032000"/>
          </a:xfrm>
        </p:grpSpPr>
        <p:sp>
          <p:nvSpPr>
            <p:cNvPr id="10" name="object 5"/>
            <p:cNvSpPr/>
            <p:nvPr/>
          </p:nvSpPr>
          <p:spPr>
            <a:xfrm>
              <a:off x="4027423" y="2597150"/>
              <a:ext cx="4573651" cy="2032000"/>
            </a:xfrm>
            <a:custGeom>
              <a:avLst/>
              <a:gdLst/>
              <a:ahLst/>
              <a:cxnLst/>
              <a:rect l="l" t="t" r="r" b="b"/>
              <a:pathLst>
                <a:path w="4573651" h="2032000">
                  <a:moveTo>
                    <a:pt x="0" y="2032000"/>
                  </a:moveTo>
                  <a:lnTo>
                    <a:pt x="4573651" y="2032000"/>
                  </a:lnTo>
                  <a:lnTo>
                    <a:pt x="4573651" y="0"/>
                  </a:lnTo>
                  <a:lnTo>
                    <a:pt x="0" y="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6" name="object 21"/>
            <p:cNvSpPr txBox="1"/>
            <p:nvPr/>
          </p:nvSpPr>
          <p:spPr>
            <a:xfrm>
              <a:off x="4934839" y="4259960"/>
              <a:ext cx="2769235" cy="2667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600" b="1" spc="-10" dirty="0" smtClean="0">
                  <a:latin typeface="Calibri"/>
                  <a:cs typeface="Calibri"/>
                </a:rPr>
                <a:t>R</a:t>
              </a:r>
              <a:r>
                <a:rPr sz="1600" b="1" spc="-20" dirty="0" smtClean="0">
                  <a:latin typeface="Calibri"/>
                  <a:cs typeface="Calibri"/>
                </a:rPr>
                <a:t>E</a:t>
              </a:r>
              <a:r>
                <a:rPr sz="1600" b="1" spc="-10" dirty="0" smtClean="0">
                  <a:latin typeface="Calibri"/>
                  <a:cs typeface="Calibri"/>
                </a:rPr>
                <a:t>SPONS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/</a:t>
              </a:r>
              <a:r>
                <a:rPr sz="1600" b="1" spc="5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TU</a:t>
              </a:r>
              <a:r>
                <a:rPr sz="1600" b="1" spc="-55" dirty="0" smtClean="0">
                  <a:latin typeface="Calibri"/>
                  <a:cs typeface="Calibri"/>
                </a:rPr>
                <a:t>T</a:t>
              </a:r>
              <a:r>
                <a:rPr sz="1600" b="1" spc="-10" dirty="0" smtClean="0">
                  <a:latin typeface="Calibri"/>
                  <a:cs typeface="Calibri"/>
                </a:rPr>
                <a:t>ORIAL/</a:t>
              </a:r>
              <a:r>
                <a:rPr sz="1600" b="1" spc="15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SEMI</a:t>
              </a:r>
              <a:r>
                <a:rPr sz="1600" b="1" spc="-15" dirty="0" smtClean="0">
                  <a:latin typeface="Calibri"/>
                  <a:cs typeface="Calibri"/>
                </a:rPr>
                <a:t>N</a:t>
              </a:r>
              <a:r>
                <a:rPr sz="1600" b="1" spc="-5" dirty="0" smtClean="0">
                  <a:latin typeface="Calibri"/>
                  <a:cs typeface="Calibri"/>
                </a:rPr>
                <a:t>A</a:t>
              </a:r>
              <a:r>
                <a:rPr sz="1600" b="1" spc="-10" dirty="0" smtClean="0">
                  <a:latin typeface="Calibri"/>
                  <a:cs typeface="Calibri"/>
                </a:rPr>
                <a:t>R</a:t>
              </a:r>
              <a:endParaRPr sz="1600">
                <a:latin typeface="Calibri"/>
                <a:cs typeface="Calibri"/>
              </a:endParaRPr>
            </a:p>
          </p:txBody>
        </p:sp>
      </p:grpSp>
      <p:grpSp>
        <p:nvGrpSpPr>
          <p:cNvPr id="3" name="Group 55"/>
          <p:cNvGrpSpPr/>
          <p:nvPr/>
        </p:nvGrpSpPr>
        <p:grpSpPr>
          <a:xfrm>
            <a:off x="4189857" y="2775839"/>
            <a:ext cx="2770886" cy="1447800"/>
            <a:chOff x="4189857" y="2775839"/>
            <a:chExt cx="2770886" cy="1447800"/>
          </a:xfrm>
        </p:grpSpPr>
        <p:sp>
          <p:nvSpPr>
            <p:cNvPr id="15" name="object 10"/>
            <p:cNvSpPr/>
            <p:nvPr/>
          </p:nvSpPr>
          <p:spPr>
            <a:xfrm>
              <a:off x="4189857" y="2775839"/>
              <a:ext cx="2770886" cy="1447800"/>
            </a:xfrm>
            <a:custGeom>
              <a:avLst/>
              <a:gdLst/>
              <a:ahLst/>
              <a:cxnLst/>
              <a:rect l="l" t="t" r="r" b="b"/>
              <a:pathLst>
                <a:path w="2770886" h="1447800">
                  <a:moveTo>
                    <a:pt x="0" y="1447800"/>
                  </a:moveTo>
                  <a:lnTo>
                    <a:pt x="2770886" y="1447800"/>
                  </a:lnTo>
                  <a:lnTo>
                    <a:pt x="2770886" y="0"/>
                  </a:lnTo>
                  <a:lnTo>
                    <a:pt x="0" y="0"/>
                  </a:lnTo>
                  <a:lnTo>
                    <a:pt x="0" y="14478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6" name="object 11"/>
            <p:cNvSpPr/>
            <p:nvPr/>
          </p:nvSpPr>
          <p:spPr>
            <a:xfrm>
              <a:off x="5771515" y="2902839"/>
              <a:ext cx="854367" cy="9398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7" name="object 12"/>
            <p:cNvSpPr/>
            <p:nvPr/>
          </p:nvSpPr>
          <p:spPr>
            <a:xfrm>
              <a:off x="5761990" y="2893314"/>
              <a:ext cx="873417" cy="958850"/>
            </a:xfrm>
            <a:custGeom>
              <a:avLst/>
              <a:gdLst/>
              <a:ahLst/>
              <a:cxnLst/>
              <a:rect l="l" t="t" r="r" b="b"/>
              <a:pathLst>
                <a:path w="873417" h="958850">
                  <a:moveTo>
                    <a:pt x="0" y="958850"/>
                  </a:moveTo>
                  <a:lnTo>
                    <a:pt x="873417" y="958850"/>
                  </a:lnTo>
                  <a:lnTo>
                    <a:pt x="873417" y="0"/>
                  </a:lnTo>
                  <a:lnTo>
                    <a:pt x="0" y="0"/>
                  </a:lnTo>
                  <a:lnTo>
                    <a:pt x="0" y="95885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8" name="object 13"/>
            <p:cNvSpPr/>
            <p:nvPr/>
          </p:nvSpPr>
          <p:spPr>
            <a:xfrm>
              <a:off x="4432300" y="2928302"/>
              <a:ext cx="1108367" cy="8874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7" name="object 22"/>
            <p:cNvSpPr txBox="1"/>
            <p:nvPr/>
          </p:nvSpPr>
          <p:spPr>
            <a:xfrm>
              <a:off x="4372102" y="3932554"/>
              <a:ext cx="2339340" cy="19748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kegiatan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tatap</a:t>
              </a:r>
              <a:r>
                <a:rPr sz="1200" b="1" spc="-20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muka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100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4" name="Group 56"/>
          <p:cNvGrpSpPr/>
          <p:nvPr/>
        </p:nvGrpSpPr>
        <p:grpSpPr>
          <a:xfrm>
            <a:off x="7105904" y="2788539"/>
            <a:ext cx="1235075" cy="1371599"/>
            <a:chOff x="7105904" y="2788539"/>
            <a:chExt cx="1235075" cy="1371599"/>
          </a:xfrm>
        </p:grpSpPr>
        <p:sp>
          <p:nvSpPr>
            <p:cNvPr id="20" name="object 15"/>
            <p:cNvSpPr/>
            <p:nvPr/>
          </p:nvSpPr>
          <p:spPr>
            <a:xfrm>
              <a:off x="7253351" y="2788539"/>
              <a:ext cx="818680" cy="990600"/>
            </a:xfrm>
            <a:custGeom>
              <a:avLst/>
              <a:gdLst/>
              <a:ahLst/>
              <a:cxnLst/>
              <a:rect l="l" t="t" r="r" b="b"/>
              <a:pathLst>
                <a:path w="818680" h="990600">
                  <a:moveTo>
                    <a:pt x="0" y="990600"/>
                  </a:moveTo>
                  <a:lnTo>
                    <a:pt x="818680" y="990600"/>
                  </a:lnTo>
                  <a:lnTo>
                    <a:pt x="818680" y="0"/>
                  </a:lnTo>
                  <a:lnTo>
                    <a:pt x="0" y="0"/>
                  </a:lnTo>
                  <a:lnTo>
                    <a:pt x="0" y="99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1" name="object 16"/>
            <p:cNvSpPr/>
            <p:nvPr/>
          </p:nvSpPr>
          <p:spPr>
            <a:xfrm>
              <a:off x="7310246" y="2898609"/>
              <a:ext cx="682231" cy="79797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8" name="object 23"/>
            <p:cNvSpPr txBox="1"/>
            <p:nvPr/>
          </p:nvSpPr>
          <p:spPr>
            <a:xfrm>
              <a:off x="7105904" y="3734054"/>
              <a:ext cx="1235075" cy="426084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kegiatan m</a:t>
              </a:r>
              <a:r>
                <a:rPr sz="1200" b="1" spc="-5" dirty="0" smtClean="0">
                  <a:latin typeface="Comic Sans MS"/>
                  <a:cs typeface="Comic Sans MS"/>
                </a:rPr>
                <a:t>an</a:t>
              </a:r>
              <a:r>
                <a:rPr sz="1200" b="1" spc="0" dirty="0" smtClean="0">
                  <a:latin typeface="Comic Sans MS"/>
                  <a:cs typeface="Comic Sans MS"/>
                </a:rPr>
                <a:t>diri</a:t>
              </a:r>
              <a:endParaRPr sz="1200">
                <a:latin typeface="Comic Sans MS"/>
                <a:cs typeface="Comic Sans MS"/>
              </a:endParaRPr>
            </a:p>
            <a:p>
              <a:pPr marL="0" algn="ctr">
                <a:lnSpc>
                  <a:spcPct val="100000"/>
                </a:lnSpc>
                <a:spcBef>
                  <a:spcPts val="359"/>
                </a:spcBef>
              </a:pPr>
              <a:r>
                <a:rPr sz="1200" b="1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60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4043298" y="4724400"/>
            <a:ext cx="4567301" cy="1943100"/>
            <a:chOff x="4043298" y="4724400"/>
            <a:chExt cx="4567301" cy="1943100"/>
          </a:xfrm>
        </p:grpSpPr>
        <p:sp>
          <p:nvSpPr>
            <p:cNvPr id="8" name="object 3"/>
            <p:cNvSpPr/>
            <p:nvPr/>
          </p:nvSpPr>
          <p:spPr>
            <a:xfrm>
              <a:off x="4043298" y="4724400"/>
              <a:ext cx="4567301" cy="1943100"/>
            </a:xfrm>
            <a:custGeom>
              <a:avLst/>
              <a:gdLst/>
              <a:ahLst/>
              <a:cxnLst/>
              <a:rect l="l" t="t" r="r" b="b"/>
              <a:pathLst>
                <a:path w="4567301" h="1943100">
                  <a:moveTo>
                    <a:pt x="0" y="1943100"/>
                  </a:moveTo>
                  <a:lnTo>
                    <a:pt x="4567301" y="1943100"/>
                  </a:lnTo>
                  <a:lnTo>
                    <a:pt x="4567301" y="0"/>
                  </a:lnTo>
                  <a:lnTo>
                    <a:pt x="0" y="0"/>
                  </a:lnTo>
                  <a:lnTo>
                    <a:pt x="0" y="1943100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2" name="object 17"/>
            <p:cNvSpPr/>
            <p:nvPr/>
          </p:nvSpPr>
          <p:spPr>
            <a:xfrm>
              <a:off x="4203065" y="4876800"/>
              <a:ext cx="4248150" cy="1346200"/>
            </a:xfrm>
            <a:custGeom>
              <a:avLst/>
              <a:gdLst/>
              <a:ahLst/>
              <a:cxnLst/>
              <a:rect l="l" t="t" r="r" b="b"/>
              <a:pathLst>
                <a:path w="4248150" h="1346200">
                  <a:moveTo>
                    <a:pt x="0" y="1346200"/>
                  </a:moveTo>
                  <a:lnTo>
                    <a:pt x="4248150" y="1346200"/>
                  </a:lnTo>
                  <a:lnTo>
                    <a:pt x="4248150" y="0"/>
                  </a:lnTo>
                  <a:lnTo>
                    <a:pt x="0" y="0"/>
                  </a:lnTo>
                  <a:lnTo>
                    <a:pt x="0" y="13462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3" name="object 18"/>
            <p:cNvSpPr/>
            <p:nvPr/>
          </p:nvSpPr>
          <p:spPr>
            <a:xfrm>
              <a:off x="5703189" y="4989512"/>
              <a:ext cx="1054099" cy="92868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4" name="object 19"/>
            <p:cNvSpPr/>
            <p:nvPr/>
          </p:nvSpPr>
          <p:spPr>
            <a:xfrm>
              <a:off x="7227189" y="4940300"/>
              <a:ext cx="854075" cy="9652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5" name="object 20"/>
            <p:cNvSpPr txBox="1"/>
            <p:nvPr/>
          </p:nvSpPr>
          <p:spPr>
            <a:xfrm>
              <a:off x="4312665" y="5935675"/>
              <a:ext cx="3774440" cy="6350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200" b="1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160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r>
                <a:rPr sz="1200" b="1" spc="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kegiatan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0" dirty="0" smtClean="0">
                  <a:latin typeface="Comic Sans MS"/>
                  <a:cs typeface="Comic Sans MS"/>
                </a:rPr>
                <a:t>di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la</a:t>
              </a:r>
              <a:r>
                <a:rPr sz="1200" b="1" spc="-5" dirty="0" smtClean="0">
                  <a:latin typeface="Comic Sans MS"/>
                  <a:cs typeface="Comic Sans MS"/>
                </a:rPr>
                <a:t>b</a:t>
              </a:r>
              <a:r>
                <a:rPr sz="1200" b="1" spc="-10" dirty="0" smtClean="0">
                  <a:latin typeface="Comic Sans MS"/>
                  <a:cs typeface="Comic Sans MS"/>
                </a:rPr>
                <a:t>oratoriu</a:t>
              </a:r>
              <a:r>
                <a:rPr sz="1200" b="1" spc="5" dirty="0" smtClean="0">
                  <a:latin typeface="Comic Sans MS"/>
                  <a:cs typeface="Comic Sans MS"/>
                </a:rPr>
                <a:t>m</a:t>
              </a:r>
              <a:r>
                <a:rPr sz="1200" b="1" spc="0" dirty="0" smtClean="0">
                  <a:latin typeface="Comic Sans MS"/>
                  <a:cs typeface="Comic Sans MS"/>
                </a:rPr>
                <a:t>/studi</a:t>
              </a:r>
              <a:r>
                <a:rPr sz="1200" b="1" spc="-5" dirty="0" smtClean="0">
                  <a:latin typeface="Comic Sans MS"/>
                  <a:cs typeface="Comic Sans MS"/>
                </a:rPr>
                <a:t>o</a:t>
              </a:r>
              <a:r>
                <a:rPr sz="1200" b="1" spc="-10" dirty="0" smtClean="0">
                  <a:latin typeface="Comic Sans MS"/>
                  <a:cs typeface="Comic Sans MS"/>
                </a:rPr>
                <a:t>/</a:t>
              </a:r>
              <a:r>
                <a:rPr sz="1200" b="1" spc="-15" dirty="0" smtClean="0">
                  <a:latin typeface="Comic Sans MS"/>
                  <a:cs typeface="Comic Sans MS"/>
                </a:rPr>
                <a:t>b</a:t>
              </a:r>
              <a:r>
                <a:rPr sz="1200" b="1" spc="0" dirty="0" smtClean="0">
                  <a:latin typeface="Comic Sans MS"/>
                  <a:cs typeface="Comic Sans MS"/>
                </a:rPr>
                <a:t>en</a:t>
              </a:r>
              <a:r>
                <a:rPr sz="1200" b="1" spc="-5" dirty="0" smtClean="0">
                  <a:latin typeface="Comic Sans MS"/>
                  <a:cs typeface="Comic Sans MS"/>
                </a:rPr>
                <a:t>g</a:t>
              </a:r>
              <a:r>
                <a:rPr sz="1200" b="1" spc="0" dirty="0" smtClean="0">
                  <a:latin typeface="Comic Sans MS"/>
                  <a:cs typeface="Comic Sans MS"/>
                </a:rPr>
                <a:t>kel</a:t>
              </a:r>
              <a:endParaRPr sz="1200">
                <a:latin typeface="Comic Sans MS"/>
                <a:cs typeface="Comic Sans MS"/>
              </a:endParaRPr>
            </a:p>
            <a:p>
              <a:pPr>
                <a:lnSpc>
                  <a:spcPts val="1400"/>
                </a:lnSpc>
                <a:spcBef>
                  <a:spcPts val="57"/>
                </a:spcBef>
              </a:pPr>
              <a:endParaRPr sz="1400"/>
            </a:p>
            <a:p>
              <a:pPr marL="401955">
                <a:lnSpc>
                  <a:spcPct val="100000"/>
                </a:lnSpc>
              </a:pPr>
              <a:r>
                <a:rPr sz="1600" b="1" spc="-10" dirty="0" smtClean="0">
                  <a:latin typeface="Calibri"/>
                  <a:cs typeface="Calibri"/>
                </a:rPr>
                <a:t>PR</a:t>
              </a:r>
              <a:r>
                <a:rPr sz="1600" b="1" spc="-5" dirty="0" smtClean="0">
                  <a:latin typeface="Calibri"/>
                  <a:cs typeface="Calibri"/>
                </a:rPr>
                <a:t>A</a:t>
              </a:r>
              <a:r>
                <a:rPr sz="1600" b="1" spc="-10" dirty="0" smtClean="0">
                  <a:latin typeface="Calibri"/>
                  <a:cs typeface="Calibri"/>
                </a:rPr>
                <a:t>KT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35" dirty="0" smtClean="0">
                  <a:latin typeface="Calibri"/>
                  <a:cs typeface="Calibri"/>
                </a:rPr>
                <a:t>K</a:t>
              </a:r>
              <a:r>
                <a:rPr sz="1600" b="1" spc="-15" dirty="0" smtClean="0">
                  <a:latin typeface="Calibri"/>
                  <a:cs typeface="Calibri"/>
                </a:rPr>
                <a:t>UM/</a:t>
              </a:r>
              <a:r>
                <a:rPr sz="1600" b="1" spc="15" dirty="0" smtClean="0">
                  <a:latin typeface="Calibri"/>
                  <a:cs typeface="Calibri"/>
                </a:rPr>
                <a:t> </a:t>
              </a:r>
              <a:r>
                <a:rPr sz="1600" b="1" spc="-25" dirty="0" smtClean="0">
                  <a:latin typeface="Calibri"/>
                  <a:cs typeface="Calibri"/>
                </a:rPr>
                <a:t>S</a:t>
              </a:r>
              <a:r>
                <a:rPr sz="1600" b="1" spc="-10" dirty="0" smtClean="0">
                  <a:latin typeface="Calibri"/>
                  <a:cs typeface="Calibri"/>
                </a:rPr>
                <a:t>TUD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O/</a:t>
              </a:r>
              <a:r>
                <a:rPr sz="1600" b="1" spc="20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B</a:t>
              </a:r>
              <a:r>
                <a:rPr sz="1600" b="1" spc="-5" dirty="0" smtClean="0">
                  <a:latin typeface="Calibri"/>
                  <a:cs typeface="Calibri"/>
                </a:rPr>
                <a:t>E</a:t>
              </a:r>
              <a:r>
                <a:rPr sz="1600" b="1" spc="-15" dirty="0" smtClean="0">
                  <a:latin typeface="Calibri"/>
                  <a:cs typeface="Calibri"/>
                </a:rPr>
                <a:t>N</a:t>
              </a:r>
              <a:r>
                <a:rPr sz="1600" b="1" spc="-10" dirty="0" smtClean="0">
                  <a:latin typeface="Calibri"/>
                  <a:cs typeface="Calibri"/>
                </a:rPr>
                <a:t>GKEL</a:t>
              </a:r>
              <a:endParaRPr sz="1600">
                <a:latin typeface="Calibri"/>
                <a:cs typeface="Calibri"/>
              </a:endParaRPr>
            </a:p>
          </p:txBody>
        </p:sp>
        <p:sp>
          <p:nvSpPr>
            <p:cNvPr id="29" name="object 24"/>
            <p:cNvSpPr/>
            <p:nvPr/>
          </p:nvSpPr>
          <p:spPr>
            <a:xfrm>
              <a:off x="4559300" y="4977510"/>
              <a:ext cx="763777" cy="8876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30" name="object 25"/>
          <p:cNvSpPr/>
          <p:nvPr/>
        </p:nvSpPr>
        <p:spPr>
          <a:xfrm>
            <a:off x="1129283" y="3643884"/>
            <a:ext cx="1595628" cy="72999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26"/>
          <p:cNvSpPr/>
          <p:nvPr/>
        </p:nvSpPr>
        <p:spPr>
          <a:xfrm>
            <a:off x="2805048" y="2138552"/>
            <a:ext cx="548259" cy="60794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grpSp>
        <p:nvGrpSpPr>
          <p:cNvPr id="6" name="Group 54"/>
          <p:cNvGrpSpPr/>
          <p:nvPr/>
        </p:nvGrpSpPr>
        <p:grpSpPr>
          <a:xfrm>
            <a:off x="4005453" y="228600"/>
            <a:ext cx="4594225" cy="2274824"/>
            <a:chOff x="4005453" y="228600"/>
            <a:chExt cx="4594225" cy="2274824"/>
          </a:xfrm>
        </p:grpSpPr>
        <p:sp>
          <p:nvSpPr>
            <p:cNvPr id="32" name="object 27"/>
            <p:cNvSpPr/>
            <p:nvPr/>
          </p:nvSpPr>
          <p:spPr>
            <a:xfrm>
              <a:off x="4005453" y="228600"/>
              <a:ext cx="4594225" cy="2274824"/>
            </a:xfrm>
            <a:custGeom>
              <a:avLst/>
              <a:gdLst/>
              <a:ahLst/>
              <a:cxnLst/>
              <a:rect l="l" t="t" r="r" b="b"/>
              <a:pathLst>
                <a:path w="4594225" h="2274824">
                  <a:moveTo>
                    <a:pt x="0" y="2274824"/>
                  </a:moveTo>
                  <a:lnTo>
                    <a:pt x="4594225" y="2274824"/>
                  </a:lnTo>
                  <a:lnTo>
                    <a:pt x="4594225" y="0"/>
                  </a:lnTo>
                  <a:lnTo>
                    <a:pt x="0" y="0"/>
                  </a:lnTo>
                  <a:lnTo>
                    <a:pt x="0" y="2274824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3" name="object 28"/>
            <p:cNvSpPr txBox="1"/>
            <p:nvPr/>
          </p:nvSpPr>
          <p:spPr>
            <a:xfrm>
              <a:off x="5898260" y="2129154"/>
              <a:ext cx="655955" cy="2667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600" b="1" spc="-35" dirty="0" smtClean="0">
                  <a:latin typeface="Calibri"/>
                  <a:cs typeface="Calibri"/>
                </a:rPr>
                <a:t>K</a:t>
              </a:r>
              <a:r>
                <a:rPr sz="1600" b="1" spc="-10" dirty="0" smtClean="0">
                  <a:latin typeface="Calibri"/>
                  <a:cs typeface="Calibri"/>
                </a:rPr>
                <a:t>UL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AH</a:t>
              </a:r>
              <a:endParaRPr sz="1600">
                <a:latin typeface="Calibri"/>
                <a:cs typeface="Calibri"/>
              </a:endParaRPr>
            </a:p>
          </p:txBody>
        </p:sp>
      </p:grpSp>
      <p:grpSp>
        <p:nvGrpSpPr>
          <p:cNvPr id="52" name="Group 53"/>
          <p:cNvGrpSpPr/>
          <p:nvPr/>
        </p:nvGrpSpPr>
        <p:grpSpPr>
          <a:xfrm>
            <a:off x="7038213" y="427862"/>
            <a:ext cx="1387221" cy="1614677"/>
            <a:chOff x="7038213" y="427862"/>
            <a:chExt cx="1387221" cy="1614677"/>
          </a:xfrm>
        </p:grpSpPr>
        <p:sp>
          <p:nvSpPr>
            <p:cNvPr id="34" name="object 29"/>
            <p:cNvSpPr/>
            <p:nvPr/>
          </p:nvSpPr>
          <p:spPr>
            <a:xfrm>
              <a:off x="7038213" y="427862"/>
              <a:ext cx="1387221" cy="1614677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5" name="object 30"/>
            <p:cNvSpPr txBox="1"/>
            <p:nvPr/>
          </p:nvSpPr>
          <p:spPr>
            <a:xfrm>
              <a:off x="7347966" y="1420367"/>
              <a:ext cx="67818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-1270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</a:t>
              </a:r>
              <a:r>
                <a:rPr sz="1200" b="1" spc="-10" dirty="0" smtClean="0">
                  <a:latin typeface="Comic Sans MS"/>
                  <a:cs typeface="Comic Sans MS"/>
                </a:rPr>
                <a:t>m</a:t>
              </a:r>
              <a:r>
                <a:rPr sz="1200" b="1" spc="-5" dirty="0" smtClean="0">
                  <a:latin typeface="Comic Sans MS"/>
                  <a:cs typeface="Comic Sans MS"/>
                </a:rPr>
                <a:t>an</a:t>
              </a:r>
              <a:r>
                <a:rPr sz="1200" b="1" spc="0" dirty="0" smtClean="0">
                  <a:latin typeface="Comic Sans MS"/>
                  <a:cs typeface="Comic Sans MS"/>
                </a:rPr>
                <a:t>diri 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60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53" name="Group 51"/>
          <p:cNvGrpSpPr/>
          <p:nvPr/>
        </p:nvGrpSpPr>
        <p:grpSpPr>
          <a:xfrm>
            <a:off x="4160265" y="428751"/>
            <a:ext cx="1385442" cy="1612900"/>
            <a:chOff x="4160265" y="428751"/>
            <a:chExt cx="1385442" cy="1612900"/>
          </a:xfrm>
        </p:grpSpPr>
        <p:sp>
          <p:nvSpPr>
            <p:cNvPr id="36" name="object 31"/>
            <p:cNvSpPr/>
            <p:nvPr/>
          </p:nvSpPr>
          <p:spPr>
            <a:xfrm>
              <a:off x="4160265" y="428751"/>
              <a:ext cx="1385442" cy="1612900"/>
            </a:xfrm>
            <a:custGeom>
              <a:avLst/>
              <a:gdLst/>
              <a:ahLst/>
              <a:cxnLst/>
              <a:rect l="l" t="t" r="r" b="b"/>
              <a:pathLst>
                <a:path w="1385442" h="1612900">
                  <a:moveTo>
                    <a:pt x="0" y="1612900"/>
                  </a:moveTo>
                  <a:lnTo>
                    <a:pt x="1385442" y="1612900"/>
                  </a:lnTo>
                  <a:lnTo>
                    <a:pt x="1385442" y="0"/>
                  </a:lnTo>
                  <a:lnTo>
                    <a:pt x="0" y="0"/>
                  </a:lnTo>
                  <a:lnTo>
                    <a:pt x="0" y="16129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32"/>
            <p:cNvSpPr txBox="1"/>
            <p:nvPr/>
          </p:nvSpPr>
          <p:spPr>
            <a:xfrm>
              <a:off x="4416297" y="1420367"/>
              <a:ext cx="84963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635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</a:t>
              </a:r>
              <a:r>
                <a:rPr sz="1200" b="1" spc="-10" dirty="0" smtClean="0">
                  <a:latin typeface="Comic Sans MS"/>
                  <a:cs typeface="Comic Sans MS"/>
                </a:rPr>
                <a:t>tatap</a:t>
              </a:r>
              <a:r>
                <a:rPr sz="1200" b="1" spc="-20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muka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50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  <p:sp>
          <p:nvSpPr>
            <p:cNvPr id="38" name="object 33"/>
            <p:cNvSpPr/>
            <p:nvPr/>
          </p:nvSpPr>
          <p:spPr>
            <a:xfrm>
              <a:off x="4994402" y="550964"/>
              <a:ext cx="458927" cy="500976"/>
            </a:xfrm>
            <a:custGeom>
              <a:avLst/>
              <a:gdLst/>
              <a:ahLst/>
              <a:cxnLst/>
              <a:rect l="l" t="t" r="r" b="b"/>
              <a:pathLst>
                <a:path w="458927" h="500976">
                  <a:moveTo>
                    <a:pt x="0" y="500976"/>
                  </a:moveTo>
                  <a:lnTo>
                    <a:pt x="458927" y="500976"/>
                  </a:lnTo>
                  <a:lnTo>
                    <a:pt x="458927" y="0"/>
                  </a:lnTo>
                  <a:lnTo>
                    <a:pt x="0" y="0"/>
                  </a:lnTo>
                  <a:lnTo>
                    <a:pt x="0" y="5009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9" name="object 34"/>
            <p:cNvSpPr/>
            <p:nvPr/>
          </p:nvSpPr>
          <p:spPr>
            <a:xfrm>
              <a:off x="4994402" y="550964"/>
              <a:ext cx="458927" cy="500976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0" name="object 35"/>
            <p:cNvSpPr/>
            <p:nvPr/>
          </p:nvSpPr>
          <p:spPr>
            <a:xfrm>
              <a:off x="4264923" y="1015398"/>
              <a:ext cx="81020" cy="362957"/>
            </a:xfrm>
            <a:custGeom>
              <a:avLst/>
              <a:gdLst/>
              <a:ahLst/>
              <a:cxnLst/>
              <a:rect l="l" t="t" r="r" b="b"/>
              <a:pathLst>
                <a:path w="81020" h="362957">
                  <a:moveTo>
                    <a:pt x="27850" y="0"/>
                  </a:moveTo>
                  <a:lnTo>
                    <a:pt x="45453" y="0"/>
                  </a:lnTo>
                  <a:lnTo>
                    <a:pt x="68933" y="179238"/>
                  </a:lnTo>
                  <a:lnTo>
                    <a:pt x="71857" y="179238"/>
                  </a:lnTo>
                  <a:lnTo>
                    <a:pt x="81020" y="203523"/>
                  </a:lnTo>
                  <a:lnTo>
                    <a:pt x="17572" y="362957"/>
                  </a:lnTo>
                  <a:lnTo>
                    <a:pt x="0" y="362957"/>
                  </a:lnTo>
                  <a:lnTo>
                    <a:pt x="64894" y="200008"/>
                  </a:lnTo>
                  <a:lnTo>
                    <a:pt x="60493" y="196813"/>
                  </a:lnTo>
                  <a:lnTo>
                    <a:pt x="56816" y="193298"/>
                  </a:lnTo>
                  <a:lnTo>
                    <a:pt x="54978" y="188506"/>
                  </a:lnTo>
                  <a:lnTo>
                    <a:pt x="52777" y="184352"/>
                  </a:lnTo>
                  <a:lnTo>
                    <a:pt x="52777" y="182115"/>
                  </a:lnTo>
                  <a:lnTo>
                    <a:pt x="27850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1" name="object 36"/>
            <p:cNvSpPr/>
            <p:nvPr/>
          </p:nvSpPr>
          <p:spPr>
            <a:xfrm>
              <a:off x="4515699" y="1289532"/>
              <a:ext cx="26403" cy="88503"/>
            </a:xfrm>
            <a:custGeom>
              <a:avLst/>
              <a:gdLst/>
              <a:ahLst/>
              <a:cxnLst/>
              <a:rect l="l" t="t" r="r" b="b"/>
              <a:pathLst>
                <a:path w="26403" h="88503">
                  <a:moveTo>
                    <a:pt x="14317" y="0"/>
                  </a:moveTo>
                  <a:lnTo>
                    <a:pt x="23118" y="65817"/>
                  </a:lnTo>
                  <a:lnTo>
                    <a:pt x="26403" y="88503"/>
                  </a:lnTo>
                  <a:lnTo>
                    <a:pt x="9916" y="88503"/>
                  </a:lnTo>
                  <a:lnTo>
                    <a:pt x="8439" y="76362"/>
                  </a:lnTo>
                  <a:lnTo>
                    <a:pt x="0" y="10224"/>
                  </a:lnTo>
                  <a:lnTo>
                    <a:pt x="2953" y="8307"/>
                  </a:lnTo>
                  <a:lnTo>
                    <a:pt x="6239" y="6070"/>
                  </a:lnTo>
                  <a:lnTo>
                    <a:pt x="9163" y="3515"/>
                  </a:lnTo>
                  <a:lnTo>
                    <a:pt x="14317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2" name="object 37"/>
            <p:cNvSpPr/>
            <p:nvPr/>
          </p:nvSpPr>
          <p:spPr>
            <a:xfrm>
              <a:off x="4336780" y="920175"/>
              <a:ext cx="240529" cy="458180"/>
            </a:xfrm>
            <a:custGeom>
              <a:avLst/>
              <a:gdLst/>
              <a:ahLst/>
              <a:cxnLst/>
              <a:rect l="l" t="t" r="r" b="b"/>
              <a:pathLst>
                <a:path w="240529" h="458180">
                  <a:moveTo>
                    <a:pt x="164501" y="345713"/>
                  </a:moveTo>
                  <a:lnTo>
                    <a:pt x="228442" y="345713"/>
                  </a:lnTo>
                  <a:lnTo>
                    <a:pt x="209724" y="357215"/>
                  </a:lnTo>
                  <a:lnTo>
                    <a:pt x="193237" y="369356"/>
                  </a:lnTo>
                  <a:lnTo>
                    <a:pt x="185159" y="375427"/>
                  </a:lnTo>
                  <a:lnTo>
                    <a:pt x="178919" y="379580"/>
                  </a:lnTo>
                  <a:lnTo>
                    <a:pt x="174911" y="383413"/>
                  </a:lnTo>
                  <a:lnTo>
                    <a:pt x="171233" y="387567"/>
                  </a:lnTo>
                  <a:lnTo>
                    <a:pt x="167918" y="392681"/>
                  </a:lnTo>
                  <a:lnTo>
                    <a:pt x="164994" y="397792"/>
                  </a:lnTo>
                  <a:lnTo>
                    <a:pt x="163517" y="406738"/>
                  </a:lnTo>
                  <a:lnTo>
                    <a:pt x="163517" y="413129"/>
                  </a:lnTo>
                  <a:lnTo>
                    <a:pt x="165356" y="424311"/>
                  </a:lnTo>
                  <a:lnTo>
                    <a:pt x="167194" y="429424"/>
                  </a:lnTo>
                  <a:lnTo>
                    <a:pt x="170118" y="433896"/>
                  </a:lnTo>
                  <a:lnTo>
                    <a:pt x="173434" y="435813"/>
                  </a:lnTo>
                  <a:lnTo>
                    <a:pt x="181120" y="440605"/>
                  </a:lnTo>
                  <a:lnTo>
                    <a:pt x="187359" y="445719"/>
                  </a:lnTo>
                  <a:lnTo>
                    <a:pt x="188836" y="457860"/>
                  </a:lnTo>
                  <a:lnTo>
                    <a:pt x="167918" y="458180"/>
                  </a:lnTo>
                  <a:lnTo>
                    <a:pt x="132743" y="432300"/>
                  </a:lnTo>
                  <a:lnTo>
                    <a:pt x="127588" y="427507"/>
                  </a:lnTo>
                  <a:lnTo>
                    <a:pt x="122464" y="423354"/>
                  </a:lnTo>
                  <a:lnTo>
                    <a:pt x="112776" y="423354"/>
                  </a:lnTo>
                  <a:lnTo>
                    <a:pt x="96060" y="403223"/>
                  </a:lnTo>
                  <a:lnTo>
                    <a:pt x="130151" y="372871"/>
                  </a:lnTo>
                  <a:lnTo>
                    <a:pt x="137505" y="368717"/>
                  </a:lnTo>
                  <a:lnTo>
                    <a:pt x="144106" y="363925"/>
                  </a:lnTo>
                  <a:lnTo>
                    <a:pt x="161709" y="348587"/>
                  </a:lnTo>
                  <a:lnTo>
                    <a:pt x="164501" y="345713"/>
                  </a:lnTo>
                  <a:close/>
                </a:path>
                <a:path w="240529" h="458180">
                  <a:moveTo>
                    <a:pt x="303229" y="0"/>
                  </a:moveTo>
                  <a:lnTo>
                    <a:pt x="354563" y="30680"/>
                  </a:lnTo>
                  <a:lnTo>
                    <a:pt x="321196" y="69011"/>
                  </a:lnTo>
                  <a:lnTo>
                    <a:pt x="322297" y="74769"/>
                  </a:lnTo>
                  <a:lnTo>
                    <a:pt x="323029" y="80526"/>
                  </a:lnTo>
                  <a:lnTo>
                    <a:pt x="322297" y="86284"/>
                  </a:lnTo>
                  <a:lnTo>
                    <a:pt x="321564" y="92331"/>
                  </a:lnTo>
                  <a:lnTo>
                    <a:pt x="320096" y="97142"/>
                  </a:lnTo>
                  <a:lnTo>
                    <a:pt x="317163" y="102899"/>
                  </a:lnTo>
                  <a:lnTo>
                    <a:pt x="316796" y="105134"/>
                  </a:lnTo>
                  <a:lnTo>
                    <a:pt x="292975" y="128138"/>
                  </a:lnTo>
                  <a:lnTo>
                    <a:pt x="197276" y="128138"/>
                  </a:lnTo>
                  <a:lnTo>
                    <a:pt x="170118" y="154323"/>
                  </a:lnTo>
                  <a:lnTo>
                    <a:pt x="180396" y="204490"/>
                  </a:lnTo>
                  <a:lnTo>
                    <a:pt x="248607" y="215035"/>
                  </a:lnTo>
                  <a:lnTo>
                    <a:pt x="266571" y="217591"/>
                  </a:lnTo>
                  <a:lnTo>
                    <a:pt x="291136" y="222701"/>
                  </a:lnTo>
                  <a:lnTo>
                    <a:pt x="298096" y="224621"/>
                  </a:lnTo>
                  <a:lnTo>
                    <a:pt x="304329" y="228772"/>
                  </a:lnTo>
                  <a:lnTo>
                    <a:pt x="308362" y="234842"/>
                  </a:lnTo>
                  <a:lnTo>
                    <a:pt x="310930" y="240915"/>
                  </a:lnTo>
                  <a:lnTo>
                    <a:pt x="308362" y="262003"/>
                  </a:lnTo>
                  <a:lnTo>
                    <a:pt x="303961" y="280853"/>
                  </a:lnTo>
                  <a:lnTo>
                    <a:pt x="300296" y="292675"/>
                  </a:lnTo>
                  <a:lnTo>
                    <a:pt x="271695" y="360730"/>
                  </a:lnTo>
                  <a:lnTo>
                    <a:pt x="266933" y="372871"/>
                  </a:lnTo>
                  <a:lnTo>
                    <a:pt x="263255" y="381497"/>
                  </a:lnTo>
                  <a:lnTo>
                    <a:pt x="259608" y="390443"/>
                  </a:lnTo>
                  <a:lnTo>
                    <a:pt x="257016" y="399390"/>
                  </a:lnTo>
                  <a:lnTo>
                    <a:pt x="255931" y="408655"/>
                  </a:lnTo>
                  <a:lnTo>
                    <a:pt x="258855" y="417601"/>
                  </a:lnTo>
                  <a:lnTo>
                    <a:pt x="300296" y="438689"/>
                  </a:lnTo>
                  <a:lnTo>
                    <a:pt x="324497" y="444759"/>
                  </a:lnTo>
                  <a:lnTo>
                    <a:pt x="325962" y="445398"/>
                  </a:lnTo>
                  <a:lnTo>
                    <a:pt x="327430" y="446358"/>
                  </a:lnTo>
                  <a:lnTo>
                    <a:pt x="328895" y="447635"/>
                  </a:lnTo>
                  <a:lnTo>
                    <a:pt x="329262" y="449234"/>
                  </a:lnTo>
                  <a:lnTo>
                    <a:pt x="329262" y="451789"/>
                  </a:lnTo>
                  <a:lnTo>
                    <a:pt x="327797" y="453388"/>
                  </a:lnTo>
                  <a:lnTo>
                    <a:pt x="325962" y="455304"/>
                  </a:lnTo>
                  <a:lnTo>
                    <a:pt x="324129" y="456582"/>
                  </a:lnTo>
                  <a:lnTo>
                    <a:pt x="320829" y="457860"/>
                  </a:lnTo>
                  <a:lnTo>
                    <a:pt x="267656" y="457860"/>
                  </a:lnTo>
                  <a:lnTo>
                    <a:pt x="259970" y="455304"/>
                  </a:lnTo>
                  <a:lnTo>
                    <a:pt x="252615" y="453388"/>
                  </a:lnTo>
                  <a:lnTo>
                    <a:pt x="248607" y="452749"/>
                  </a:lnTo>
                  <a:lnTo>
                    <a:pt x="245653" y="452428"/>
                  </a:lnTo>
                  <a:lnTo>
                    <a:pt x="204579" y="452428"/>
                  </a:lnTo>
                  <a:lnTo>
                    <a:pt x="202038" y="433896"/>
                  </a:lnTo>
                  <a:lnTo>
                    <a:pt x="203485" y="425588"/>
                  </a:lnTo>
                  <a:lnTo>
                    <a:pt x="207524" y="417283"/>
                  </a:lnTo>
                  <a:lnTo>
                    <a:pt x="210839" y="410892"/>
                  </a:lnTo>
                  <a:lnTo>
                    <a:pt x="216325" y="401627"/>
                  </a:lnTo>
                  <a:lnTo>
                    <a:pt x="224403" y="377982"/>
                  </a:lnTo>
                  <a:lnTo>
                    <a:pt x="227688" y="362326"/>
                  </a:lnTo>
                  <a:lnTo>
                    <a:pt x="228442" y="345713"/>
                  </a:lnTo>
                  <a:lnTo>
                    <a:pt x="164501" y="345713"/>
                  </a:lnTo>
                  <a:lnTo>
                    <a:pt x="167918" y="342198"/>
                  </a:lnTo>
                  <a:lnTo>
                    <a:pt x="173434" y="335807"/>
                  </a:lnTo>
                  <a:lnTo>
                    <a:pt x="154354" y="333572"/>
                  </a:lnTo>
                  <a:lnTo>
                    <a:pt x="135666" y="329737"/>
                  </a:lnTo>
                  <a:lnTo>
                    <a:pt x="117702" y="323348"/>
                  </a:lnTo>
                  <a:lnTo>
                    <a:pt x="100823" y="315040"/>
                  </a:lnTo>
                  <a:lnTo>
                    <a:pt x="85421" y="304177"/>
                  </a:lnTo>
                  <a:lnTo>
                    <a:pt x="75172" y="299064"/>
                  </a:lnTo>
                  <a:lnTo>
                    <a:pt x="67094" y="298746"/>
                  </a:lnTo>
                  <a:lnTo>
                    <a:pt x="9163" y="298746"/>
                  </a:lnTo>
                  <a:lnTo>
                    <a:pt x="0" y="274462"/>
                  </a:lnTo>
                  <a:lnTo>
                    <a:pt x="31528" y="195231"/>
                  </a:lnTo>
                  <a:lnTo>
                    <a:pt x="31528" y="123327"/>
                  </a:lnTo>
                  <a:lnTo>
                    <a:pt x="33366" y="105765"/>
                  </a:lnTo>
                  <a:lnTo>
                    <a:pt x="33784" y="102899"/>
                  </a:lnTo>
                  <a:lnTo>
                    <a:pt x="219249" y="102899"/>
                  </a:lnTo>
                  <a:lnTo>
                    <a:pt x="303229" y="0"/>
                  </a:lnTo>
                  <a:close/>
                </a:path>
                <a:path w="240529" h="458180">
                  <a:moveTo>
                    <a:pt x="204579" y="452428"/>
                  </a:moveTo>
                  <a:lnTo>
                    <a:pt x="240529" y="452428"/>
                  </a:lnTo>
                  <a:lnTo>
                    <a:pt x="239052" y="457860"/>
                  </a:lnTo>
                  <a:lnTo>
                    <a:pt x="205323" y="457860"/>
                  </a:lnTo>
                  <a:lnTo>
                    <a:pt x="204579" y="452428"/>
                  </a:lnTo>
                  <a:close/>
                </a:path>
                <a:path w="240529" h="458180">
                  <a:moveTo>
                    <a:pt x="112776" y="423354"/>
                  </a:moveTo>
                  <a:lnTo>
                    <a:pt x="122464" y="423354"/>
                  </a:lnTo>
                  <a:lnTo>
                    <a:pt x="116225" y="427507"/>
                  </a:lnTo>
                  <a:lnTo>
                    <a:pt x="112776" y="423354"/>
                  </a:lnTo>
                  <a:close/>
                </a:path>
                <a:path w="240529" h="458180">
                  <a:moveTo>
                    <a:pt x="141544" y="7676"/>
                  </a:moveTo>
                  <a:lnTo>
                    <a:pt x="146668" y="11199"/>
                  </a:lnTo>
                  <a:lnTo>
                    <a:pt x="152154" y="16299"/>
                  </a:lnTo>
                  <a:lnTo>
                    <a:pt x="155108" y="22057"/>
                  </a:lnTo>
                  <a:lnTo>
                    <a:pt x="158031" y="27815"/>
                  </a:lnTo>
                  <a:lnTo>
                    <a:pt x="160955" y="32915"/>
                  </a:lnTo>
                  <a:lnTo>
                    <a:pt x="162432" y="38988"/>
                  </a:lnTo>
                  <a:lnTo>
                    <a:pt x="164632" y="45061"/>
                  </a:lnTo>
                  <a:lnTo>
                    <a:pt x="165717" y="50819"/>
                  </a:lnTo>
                  <a:lnTo>
                    <a:pt x="166109" y="56865"/>
                  </a:lnTo>
                  <a:lnTo>
                    <a:pt x="166833" y="62938"/>
                  </a:lnTo>
                  <a:lnTo>
                    <a:pt x="176357" y="67749"/>
                  </a:lnTo>
                  <a:lnTo>
                    <a:pt x="180396" y="70931"/>
                  </a:lnTo>
                  <a:lnTo>
                    <a:pt x="184074" y="74769"/>
                  </a:lnTo>
                  <a:lnTo>
                    <a:pt x="187359" y="78923"/>
                  </a:lnTo>
                  <a:lnTo>
                    <a:pt x="189559" y="83077"/>
                  </a:lnTo>
                  <a:lnTo>
                    <a:pt x="192121" y="87230"/>
                  </a:lnTo>
                  <a:lnTo>
                    <a:pt x="193598" y="92331"/>
                  </a:lnTo>
                  <a:lnTo>
                    <a:pt x="194322" y="96826"/>
                  </a:lnTo>
                  <a:lnTo>
                    <a:pt x="206077" y="96826"/>
                  </a:lnTo>
                  <a:lnTo>
                    <a:pt x="210086" y="97142"/>
                  </a:lnTo>
                  <a:lnTo>
                    <a:pt x="213401" y="99061"/>
                  </a:lnTo>
                  <a:lnTo>
                    <a:pt x="216687" y="101296"/>
                  </a:lnTo>
                  <a:lnTo>
                    <a:pt x="219249" y="102899"/>
                  </a:lnTo>
                  <a:lnTo>
                    <a:pt x="33784" y="102899"/>
                  </a:lnTo>
                  <a:lnTo>
                    <a:pt x="34668" y="96826"/>
                  </a:lnTo>
                  <a:lnTo>
                    <a:pt x="194322" y="96826"/>
                  </a:lnTo>
                  <a:lnTo>
                    <a:pt x="202038" y="96169"/>
                  </a:lnTo>
                  <a:lnTo>
                    <a:pt x="34764" y="96169"/>
                  </a:lnTo>
                  <a:lnTo>
                    <a:pt x="35928" y="88177"/>
                  </a:lnTo>
                  <a:lnTo>
                    <a:pt x="40329" y="70931"/>
                  </a:lnTo>
                  <a:lnTo>
                    <a:pt x="45091" y="54000"/>
                  </a:lnTo>
                  <a:lnTo>
                    <a:pt x="50969" y="36753"/>
                  </a:lnTo>
                  <a:lnTo>
                    <a:pt x="60855" y="13118"/>
                  </a:lnTo>
                  <a:lnTo>
                    <a:pt x="141544" y="7676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3" name="object 38"/>
            <p:cNvSpPr/>
            <p:nvPr/>
          </p:nvSpPr>
          <p:spPr>
            <a:xfrm>
              <a:off x="4373824" y="668078"/>
              <a:ext cx="185520" cy="265215"/>
            </a:xfrm>
            <a:custGeom>
              <a:avLst/>
              <a:gdLst/>
              <a:ahLst/>
              <a:cxnLst/>
              <a:rect l="l" t="t" r="r" b="b"/>
              <a:pathLst>
                <a:path w="185520" h="265215">
                  <a:moveTo>
                    <a:pt x="170480" y="25264"/>
                  </a:moveTo>
                  <a:lnTo>
                    <a:pt x="173795" y="25264"/>
                  </a:lnTo>
                  <a:lnTo>
                    <a:pt x="175242" y="26526"/>
                  </a:lnTo>
                  <a:lnTo>
                    <a:pt x="176357" y="28446"/>
                  </a:lnTo>
                  <a:lnTo>
                    <a:pt x="183320" y="51449"/>
                  </a:lnTo>
                  <a:lnTo>
                    <a:pt x="185159" y="58153"/>
                  </a:lnTo>
                  <a:lnTo>
                    <a:pt x="185520" y="67434"/>
                  </a:lnTo>
                  <a:lnTo>
                    <a:pt x="184405" y="72534"/>
                  </a:lnTo>
                  <a:lnTo>
                    <a:pt x="182205" y="77661"/>
                  </a:lnTo>
                  <a:lnTo>
                    <a:pt x="179643" y="80211"/>
                  </a:lnTo>
                  <a:lnTo>
                    <a:pt x="177081" y="84680"/>
                  </a:lnTo>
                  <a:lnTo>
                    <a:pt x="174519" y="89465"/>
                  </a:lnTo>
                  <a:lnTo>
                    <a:pt x="170118" y="99377"/>
                  </a:lnTo>
                  <a:lnTo>
                    <a:pt x="166079" y="114073"/>
                  </a:lnTo>
                  <a:lnTo>
                    <a:pt x="164994" y="120146"/>
                  </a:lnTo>
                  <a:lnTo>
                    <a:pt x="162040" y="132292"/>
                  </a:lnTo>
                  <a:lnTo>
                    <a:pt x="159478" y="137708"/>
                  </a:lnTo>
                  <a:lnTo>
                    <a:pt x="156554" y="143781"/>
                  </a:lnTo>
                  <a:lnTo>
                    <a:pt x="154354" y="149223"/>
                  </a:lnTo>
                  <a:lnTo>
                    <a:pt x="151039" y="154980"/>
                  </a:lnTo>
                  <a:lnTo>
                    <a:pt x="153239" y="158819"/>
                  </a:lnTo>
                  <a:lnTo>
                    <a:pt x="154354" y="162973"/>
                  </a:lnTo>
                  <a:lnTo>
                    <a:pt x="154354" y="169361"/>
                  </a:lnTo>
                  <a:lnTo>
                    <a:pt x="151039" y="177984"/>
                  </a:lnTo>
                  <a:lnTo>
                    <a:pt x="149230" y="181481"/>
                  </a:lnTo>
                  <a:lnTo>
                    <a:pt x="144829" y="188527"/>
                  </a:lnTo>
                  <a:lnTo>
                    <a:pt x="147030" y="197150"/>
                  </a:lnTo>
                  <a:lnTo>
                    <a:pt x="149230" y="202907"/>
                  </a:lnTo>
                  <a:lnTo>
                    <a:pt x="152154" y="206404"/>
                  </a:lnTo>
                  <a:lnTo>
                    <a:pt x="153239" y="209611"/>
                  </a:lnTo>
                  <a:lnTo>
                    <a:pt x="152515" y="211531"/>
                  </a:lnTo>
                  <a:lnTo>
                    <a:pt x="150315" y="212477"/>
                  </a:lnTo>
                  <a:lnTo>
                    <a:pt x="144076" y="213450"/>
                  </a:lnTo>
                  <a:lnTo>
                    <a:pt x="144076" y="215027"/>
                  </a:lnTo>
                  <a:lnTo>
                    <a:pt x="144438" y="217288"/>
                  </a:lnTo>
                  <a:lnTo>
                    <a:pt x="145553" y="220154"/>
                  </a:lnTo>
                  <a:lnTo>
                    <a:pt x="141876" y="221442"/>
                  </a:lnTo>
                  <a:lnTo>
                    <a:pt x="139675" y="222388"/>
                  </a:lnTo>
                  <a:lnTo>
                    <a:pt x="137113" y="222704"/>
                  </a:lnTo>
                  <a:lnTo>
                    <a:pt x="138952" y="223992"/>
                  </a:lnTo>
                  <a:lnTo>
                    <a:pt x="140067" y="226227"/>
                  </a:lnTo>
                  <a:lnTo>
                    <a:pt x="140429" y="227489"/>
                  </a:lnTo>
                  <a:lnTo>
                    <a:pt x="138952" y="229093"/>
                  </a:lnTo>
                  <a:lnTo>
                    <a:pt x="137113" y="231327"/>
                  </a:lnTo>
                  <a:lnTo>
                    <a:pt x="136390" y="234219"/>
                  </a:lnTo>
                  <a:lnTo>
                    <a:pt x="136390" y="238373"/>
                  </a:lnTo>
                  <a:lnTo>
                    <a:pt x="135666" y="241239"/>
                  </a:lnTo>
                  <a:lnTo>
                    <a:pt x="133828" y="243789"/>
                  </a:lnTo>
                  <a:lnTo>
                    <a:pt x="130874" y="245077"/>
                  </a:lnTo>
                  <a:lnTo>
                    <a:pt x="121711" y="245077"/>
                  </a:lnTo>
                  <a:lnTo>
                    <a:pt x="116587" y="246023"/>
                  </a:lnTo>
                  <a:lnTo>
                    <a:pt x="113271" y="247627"/>
                  </a:lnTo>
                  <a:lnTo>
                    <a:pt x="109624" y="250493"/>
                  </a:lnTo>
                  <a:lnTo>
                    <a:pt x="106700" y="254331"/>
                  </a:lnTo>
                  <a:lnTo>
                    <a:pt x="104500" y="259773"/>
                  </a:lnTo>
                  <a:lnTo>
                    <a:pt x="23811" y="265215"/>
                  </a:lnTo>
                  <a:lnTo>
                    <a:pt x="17964" y="260089"/>
                  </a:lnTo>
                  <a:lnTo>
                    <a:pt x="12086" y="255935"/>
                  </a:lnTo>
                  <a:lnTo>
                    <a:pt x="8047" y="251150"/>
                  </a:lnTo>
                  <a:lnTo>
                    <a:pt x="4762" y="246023"/>
                  </a:lnTo>
                  <a:lnTo>
                    <a:pt x="3285" y="241554"/>
                  </a:lnTo>
                  <a:lnTo>
                    <a:pt x="1085" y="236138"/>
                  </a:lnTo>
                  <a:lnTo>
                    <a:pt x="0" y="228777"/>
                  </a:lnTo>
                  <a:lnTo>
                    <a:pt x="5124" y="227173"/>
                  </a:lnTo>
                  <a:lnTo>
                    <a:pt x="10248" y="223019"/>
                  </a:lnTo>
                  <a:lnTo>
                    <a:pt x="13563" y="218235"/>
                  </a:lnTo>
                  <a:lnTo>
                    <a:pt x="13925" y="211531"/>
                  </a:lnTo>
                  <a:lnTo>
                    <a:pt x="13563" y="206404"/>
                  </a:lnTo>
                  <a:lnTo>
                    <a:pt x="19772" y="193942"/>
                  </a:lnTo>
                  <a:lnTo>
                    <a:pt x="42137" y="161684"/>
                  </a:lnTo>
                  <a:lnTo>
                    <a:pt x="46538" y="155927"/>
                  </a:lnTo>
                  <a:lnTo>
                    <a:pt x="52416" y="150827"/>
                  </a:lnTo>
                  <a:lnTo>
                    <a:pt x="57540" y="146015"/>
                  </a:lnTo>
                  <a:lnTo>
                    <a:pt x="62694" y="142519"/>
                  </a:lnTo>
                  <a:lnTo>
                    <a:pt x="68674" y="138680"/>
                  </a:lnTo>
                  <a:lnTo>
                    <a:pt x="114386" y="138680"/>
                  </a:lnTo>
                  <a:lnTo>
                    <a:pt x="121711" y="128454"/>
                  </a:lnTo>
                  <a:lnTo>
                    <a:pt x="130151" y="119199"/>
                  </a:lnTo>
                  <a:lnTo>
                    <a:pt x="138952" y="110234"/>
                  </a:lnTo>
                  <a:lnTo>
                    <a:pt x="145191" y="103530"/>
                  </a:lnTo>
                  <a:lnTo>
                    <a:pt x="152515" y="93619"/>
                  </a:lnTo>
                  <a:lnTo>
                    <a:pt x="155078" y="89781"/>
                  </a:lnTo>
                  <a:lnTo>
                    <a:pt x="156554" y="85627"/>
                  </a:lnTo>
                  <a:lnTo>
                    <a:pt x="158031" y="79580"/>
                  </a:lnTo>
                  <a:lnTo>
                    <a:pt x="158031" y="69038"/>
                  </a:lnTo>
                  <a:lnTo>
                    <a:pt x="153239" y="54657"/>
                  </a:lnTo>
                  <a:lnTo>
                    <a:pt x="151039" y="47611"/>
                  </a:lnTo>
                  <a:lnTo>
                    <a:pt x="149592" y="40276"/>
                  </a:lnTo>
                  <a:lnTo>
                    <a:pt x="148115" y="32915"/>
                  </a:lnTo>
                  <a:lnTo>
                    <a:pt x="147253" y="26842"/>
                  </a:lnTo>
                  <a:lnTo>
                    <a:pt x="169033" y="26842"/>
                  </a:lnTo>
                  <a:lnTo>
                    <a:pt x="170480" y="25264"/>
                  </a:lnTo>
                  <a:close/>
                </a:path>
                <a:path w="185520" h="265215">
                  <a:moveTo>
                    <a:pt x="92383" y="135815"/>
                  </a:moveTo>
                  <a:lnTo>
                    <a:pt x="101185" y="137077"/>
                  </a:lnTo>
                  <a:lnTo>
                    <a:pt x="114386" y="138680"/>
                  </a:lnTo>
                  <a:lnTo>
                    <a:pt x="68674" y="138680"/>
                  </a:lnTo>
                  <a:lnTo>
                    <a:pt x="69657" y="138049"/>
                  </a:lnTo>
                  <a:lnTo>
                    <a:pt x="79181" y="136130"/>
                  </a:lnTo>
                  <a:lnTo>
                    <a:pt x="92383" y="135815"/>
                  </a:lnTo>
                  <a:close/>
                </a:path>
                <a:path w="185520" h="265215">
                  <a:moveTo>
                    <a:pt x="153239" y="0"/>
                  </a:moveTo>
                  <a:lnTo>
                    <a:pt x="156193" y="972"/>
                  </a:lnTo>
                  <a:lnTo>
                    <a:pt x="156554" y="2576"/>
                  </a:lnTo>
                  <a:lnTo>
                    <a:pt x="159116" y="2891"/>
                  </a:lnTo>
                  <a:lnTo>
                    <a:pt x="161317" y="5126"/>
                  </a:lnTo>
                  <a:lnTo>
                    <a:pt x="162794" y="7045"/>
                  </a:lnTo>
                  <a:lnTo>
                    <a:pt x="169033" y="26842"/>
                  </a:lnTo>
                  <a:lnTo>
                    <a:pt x="147253" y="26842"/>
                  </a:lnTo>
                  <a:lnTo>
                    <a:pt x="147030" y="25264"/>
                  </a:lnTo>
                  <a:lnTo>
                    <a:pt x="146638" y="18850"/>
                  </a:lnTo>
                  <a:lnTo>
                    <a:pt x="147391" y="17588"/>
                  </a:lnTo>
                  <a:lnTo>
                    <a:pt x="149230" y="17272"/>
                  </a:lnTo>
                  <a:lnTo>
                    <a:pt x="149592" y="1919"/>
                  </a:lnTo>
                  <a:lnTo>
                    <a:pt x="151039" y="341"/>
                  </a:lnTo>
                  <a:lnTo>
                    <a:pt x="153239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4" name="object 39"/>
            <p:cNvSpPr/>
            <p:nvPr/>
          </p:nvSpPr>
          <p:spPr>
            <a:xfrm>
              <a:off x="4538818" y="1047341"/>
              <a:ext cx="296990" cy="330694"/>
            </a:xfrm>
            <a:custGeom>
              <a:avLst/>
              <a:gdLst/>
              <a:ahLst/>
              <a:cxnLst/>
              <a:rect l="l" t="t" r="r" b="b"/>
              <a:pathLst>
                <a:path w="296990" h="330694">
                  <a:moveTo>
                    <a:pt x="258490" y="76365"/>
                  </a:moveTo>
                  <a:lnTo>
                    <a:pt x="277558" y="76365"/>
                  </a:lnTo>
                  <a:lnTo>
                    <a:pt x="296990" y="330694"/>
                  </a:lnTo>
                  <a:lnTo>
                    <a:pt x="277558" y="330694"/>
                  </a:lnTo>
                  <a:lnTo>
                    <a:pt x="258490" y="76365"/>
                  </a:lnTo>
                  <a:close/>
                </a:path>
                <a:path w="296990" h="330694">
                  <a:moveTo>
                    <a:pt x="46568" y="76365"/>
                  </a:moveTo>
                  <a:lnTo>
                    <a:pt x="64532" y="76365"/>
                  </a:lnTo>
                  <a:lnTo>
                    <a:pt x="64532" y="90425"/>
                  </a:lnTo>
                  <a:lnTo>
                    <a:pt x="46568" y="87869"/>
                  </a:lnTo>
                  <a:lnTo>
                    <a:pt x="46568" y="76365"/>
                  </a:lnTo>
                  <a:close/>
                </a:path>
                <a:path w="296990" h="330694">
                  <a:moveTo>
                    <a:pt x="327791" y="0"/>
                  </a:moveTo>
                  <a:lnTo>
                    <a:pt x="327791" y="14696"/>
                  </a:lnTo>
                  <a:lnTo>
                    <a:pt x="301390" y="14696"/>
                  </a:lnTo>
                  <a:lnTo>
                    <a:pt x="301390" y="64857"/>
                  </a:lnTo>
                  <a:lnTo>
                    <a:pt x="299190" y="70300"/>
                  </a:lnTo>
                  <a:lnTo>
                    <a:pt x="294425" y="74138"/>
                  </a:lnTo>
                  <a:lnTo>
                    <a:pt x="288924" y="76365"/>
                  </a:lnTo>
                  <a:lnTo>
                    <a:pt x="40329" y="76365"/>
                  </a:lnTo>
                  <a:lnTo>
                    <a:pt x="34451" y="75715"/>
                  </a:lnTo>
                  <a:lnTo>
                    <a:pt x="28604" y="72850"/>
                  </a:lnTo>
                  <a:lnTo>
                    <a:pt x="25288" y="68380"/>
                  </a:lnTo>
                  <a:lnTo>
                    <a:pt x="24565" y="64542"/>
                  </a:lnTo>
                  <a:lnTo>
                    <a:pt x="24565" y="14380"/>
                  </a:lnTo>
                  <a:lnTo>
                    <a:pt x="0" y="14380"/>
                  </a:lnTo>
                  <a:lnTo>
                    <a:pt x="0" y="972"/>
                  </a:lnTo>
                  <a:lnTo>
                    <a:pt x="327791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5" name="object 40"/>
            <p:cNvSpPr/>
            <p:nvPr/>
          </p:nvSpPr>
          <p:spPr>
            <a:xfrm>
              <a:off x="4530378" y="692686"/>
              <a:ext cx="400396" cy="230381"/>
            </a:xfrm>
            <a:custGeom>
              <a:avLst/>
              <a:gdLst/>
              <a:ahLst/>
              <a:cxnLst/>
              <a:rect l="l" t="t" r="r" b="b"/>
              <a:pathLst>
                <a:path w="400396" h="230381">
                  <a:moveTo>
                    <a:pt x="203129" y="0"/>
                  </a:moveTo>
                  <a:lnTo>
                    <a:pt x="225497" y="0"/>
                  </a:lnTo>
                  <a:lnTo>
                    <a:pt x="247130" y="1919"/>
                  </a:lnTo>
                  <a:lnTo>
                    <a:pt x="289662" y="9911"/>
                  </a:lnTo>
                  <a:lnTo>
                    <a:pt x="328165" y="23661"/>
                  </a:lnTo>
                  <a:lnTo>
                    <a:pt x="372530" y="54315"/>
                  </a:lnTo>
                  <a:lnTo>
                    <a:pt x="397463" y="92673"/>
                  </a:lnTo>
                  <a:lnTo>
                    <a:pt x="400396" y="106396"/>
                  </a:lnTo>
                  <a:lnTo>
                    <a:pt x="400396" y="119489"/>
                  </a:lnTo>
                  <a:lnTo>
                    <a:pt x="386465" y="160396"/>
                  </a:lnTo>
                  <a:lnTo>
                    <a:pt x="349430" y="194573"/>
                  </a:lnTo>
                  <a:lnTo>
                    <a:pt x="295899" y="218550"/>
                  </a:lnTo>
                  <a:lnTo>
                    <a:pt x="254463" y="227804"/>
                  </a:lnTo>
                  <a:lnTo>
                    <a:pt x="210098" y="230381"/>
                  </a:lnTo>
                  <a:lnTo>
                    <a:pt x="188098" y="229093"/>
                  </a:lnTo>
                  <a:lnTo>
                    <a:pt x="144829" y="222073"/>
                  </a:lnTo>
                  <a:lnTo>
                    <a:pt x="106330" y="208954"/>
                  </a:lnTo>
                  <a:lnTo>
                    <a:pt x="83220" y="196834"/>
                  </a:lnTo>
                  <a:lnTo>
                    <a:pt x="6386" y="196834"/>
                  </a:lnTo>
                  <a:lnTo>
                    <a:pt x="56816" y="176696"/>
                  </a:lnTo>
                  <a:lnTo>
                    <a:pt x="53169" y="172858"/>
                  </a:lnTo>
                  <a:lnTo>
                    <a:pt x="42891" y="160396"/>
                  </a:lnTo>
                  <a:lnTo>
                    <a:pt x="35566" y="147619"/>
                  </a:lnTo>
                  <a:lnTo>
                    <a:pt x="30804" y="134211"/>
                  </a:lnTo>
                  <a:lnTo>
                    <a:pt x="28604" y="120777"/>
                  </a:lnTo>
                  <a:lnTo>
                    <a:pt x="28604" y="106712"/>
                  </a:lnTo>
                  <a:lnTo>
                    <a:pt x="45453" y="66777"/>
                  </a:lnTo>
                  <a:lnTo>
                    <a:pt x="83612" y="33230"/>
                  </a:lnTo>
                  <a:lnTo>
                    <a:pt x="118431" y="16299"/>
                  </a:lnTo>
                  <a:lnTo>
                    <a:pt x="159132" y="5126"/>
                  </a:lnTo>
                  <a:lnTo>
                    <a:pt x="181132" y="1919"/>
                  </a:lnTo>
                  <a:lnTo>
                    <a:pt x="203129" y="0"/>
                  </a:lnTo>
                  <a:close/>
                </a:path>
                <a:path w="400396" h="230381">
                  <a:moveTo>
                    <a:pt x="6386" y="196834"/>
                  </a:moveTo>
                  <a:lnTo>
                    <a:pt x="83220" y="196834"/>
                  </a:lnTo>
                  <a:lnTo>
                    <a:pt x="0" y="199385"/>
                  </a:lnTo>
                  <a:lnTo>
                    <a:pt x="6386" y="1968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6" name="object 41"/>
            <p:cNvSpPr/>
            <p:nvPr/>
          </p:nvSpPr>
          <p:spPr>
            <a:xfrm>
              <a:off x="4530378" y="692686"/>
              <a:ext cx="400396" cy="230381"/>
            </a:xfrm>
            <a:custGeom>
              <a:avLst/>
              <a:gdLst/>
              <a:ahLst/>
              <a:cxnLst/>
              <a:rect l="l" t="t" r="r" b="b"/>
              <a:pathLst>
                <a:path w="400396" h="230381">
                  <a:moveTo>
                    <a:pt x="0" y="199385"/>
                  </a:moveTo>
                  <a:lnTo>
                    <a:pt x="56816" y="176696"/>
                  </a:lnTo>
                  <a:lnTo>
                    <a:pt x="53169" y="172858"/>
                  </a:lnTo>
                  <a:lnTo>
                    <a:pt x="42891" y="160396"/>
                  </a:lnTo>
                  <a:lnTo>
                    <a:pt x="35566" y="147619"/>
                  </a:lnTo>
                  <a:lnTo>
                    <a:pt x="30804" y="134211"/>
                  </a:lnTo>
                  <a:lnTo>
                    <a:pt x="28604" y="120777"/>
                  </a:lnTo>
                  <a:lnTo>
                    <a:pt x="28604" y="106712"/>
                  </a:lnTo>
                  <a:lnTo>
                    <a:pt x="45453" y="66777"/>
                  </a:lnTo>
                  <a:lnTo>
                    <a:pt x="83612" y="33230"/>
                  </a:lnTo>
                  <a:lnTo>
                    <a:pt x="118431" y="16299"/>
                  </a:lnTo>
                  <a:lnTo>
                    <a:pt x="159132" y="5126"/>
                  </a:lnTo>
                  <a:lnTo>
                    <a:pt x="203129" y="0"/>
                  </a:lnTo>
                  <a:lnTo>
                    <a:pt x="225497" y="0"/>
                  </a:lnTo>
                  <a:lnTo>
                    <a:pt x="268765" y="5126"/>
                  </a:lnTo>
                  <a:lnTo>
                    <a:pt x="309830" y="16299"/>
                  </a:lnTo>
                  <a:lnTo>
                    <a:pt x="345029" y="32915"/>
                  </a:lnTo>
                  <a:lnTo>
                    <a:pt x="383532" y="65830"/>
                  </a:lnTo>
                  <a:lnTo>
                    <a:pt x="400396" y="106396"/>
                  </a:lnTo>
                  <a:lnTo>
                    <a:pt x="400396" y="119489"/>
                  </a:lnTo>
                  <a:lnTo>
                    <a:pt x="386465" y="160396"/>
                  </a:lnTo>
                  <a:lnTo>
                    <a:pt x="349430" y="194573"/>
                  </a:lnTo>
                  <a:lnTo>
                    <a:pt x="295899" y="218550"/>
                  </a:lnTo>
                  <a:lnTo>
                    <a:pt x="254463" y="227804"/>
                  </a:lnTo>
                  <a:lnTo>
                    <a:pt x="210098" y="230381"/>
                  </a:lnTo>
                  <a:lnTo>
                    <a:pt x="188098" y="229093"/>
                  </a:lnTo>
                  <a:lnTo>
                    <a:pt x="144829" y="222073"/>
                  </a:lnTo>
                  <a:lnTo>
                    <a:pt x="106330" y="208954"/>
                  </a:lnTo>
                  <a:lnTo>
                    <a:pt x="83220" y="196834"/>
                  </a:lnTo>
                  <a:lnTo>
                    <a:pt x="0" y="199385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grpSp>
        <p:nvGrpSpPr>
          <p:cNvPr id="54" name="Group 52"/>
          <p:cNvGrpSpPr/>
          <p:nvPr/>
        </p:nvGrpSpPr>
        <p:grpSpPr>
          <a:xfrm>
            <a:off x="5599048" y="428751"/>
            <a:ext cx="1385443" cy="1612900"/>
            <a:chOff x="5599048" y="428751"/>
            <a:chExt cx="1385443" cy="1612900"/>
          </a:xfrm>
        </p:grpSpPr>
        <p:sp>
          <p:nvSpPr>
            <p:cNvPr id="47" name="object 42"/>
            <p:cNvSpPr/>
            <p:nvPr/>
          </p:nvSpPr>
          <p:spPr>
            <a:xfrm>
              <a:off x="5599048" y="428751"/>
              <a:ext cx="1385443" cy="1612900"/>
            </a:xfrm>
            <a:custGeom>
              <a:avLst/>
              <a:gdLst/>
              <a:ahLst/>
              <a:cxnLst/>
              <a:rect l="l" t="t" r="r" b="b"/>
              <a:pathLst>
                <a:path w="1385443" h="1612900">
                  <a:moveTo>
                    <a:pt x="0" y="1612900"/>
                  </a:moveTo>
                  <a:lnTo>
                    <a:pt x="1385443" y="1612900"/>
                  </a:lnTo>
                  <a:lnTo>
                    <a:pt x="1385443" y="0"/>
                  </a:lnTo>
                  <a:lnTo>
                    <a:pt x="0" y="0"/>
                  </a:lnTo>
                  <a:lnTo>
                    <a:pt x="0" y="16129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8" name="object 43"/>
            <p:cNvSpPr txBox="1"/>
            <p:nvPr/>
          </p:nvSpPr>
          <p:spPr>
            <a:xfrm>
              <a:off x="5850382" y="1420367"/>
              <a:ext cx="86106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1270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terstruktur 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50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  <p:sp>
          <p:nvSpPr>
            <p:cNvPr id="49" name="object 44"/>
            <p:cNvSpPr/>
            <p:nvPr/>
          </p:nvSpPr>
          <p:spPr>
            <a:xfrm>
              <a:off x="5945504" y="612101"/>
              <a:ext cx="669632" cy="708698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0" name="object 45"/>
            <p:cNvSpPr/>
            <p:nvPr/>
          </p:nvSpPr>
          <p:spPr>
            <a:xfrm>
              <a:off x="5940678" y="607275"/>
              <a:ext cx="679157" cy="718223"/>
            </a:xfrm>
            <a:custGeom>
              <a:avLst/>
              <a:gdLst/>
              <a:ahLst/>
              <a:cxnLst/>
              <a:rect l="l" t="t" r="r" b="b"/>
              <a:pathLst>
                <a:path w="679157" h="718223">
                  <a:moveTo>
                    <a:pt x="0" y="718223"/>
                  </a:moveTo>
                  <a:lnTo>
                    <a:pt x="679157" y="718223"/>
                  </a:lnTo>
                  <a:lnTo>
                    <a:pt x="679157" y="0"/>
                  </a:lnTo>
                  <a:lnTo>
                    <a:pt x="0" y="0"/>
                  </a:lnTo>
                  <a:lnTo>
                    <a:pt x="0" y="718223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51" name="object 46"/>
          <p:cNvSpPr txBox="1"/>
          <p:nvPr/>
        </p:nvSpPr>
        <p:spPr>
          <a:xfrm>
            <a:off x="932180" y="611642"/>
            <a:ext cx="1877060" cy="96329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marR="12700" indent="1905" algn="ctr">
              <a:lnSpc>
                <a:spcPct val="100099"/>
              </a:lnSpc>
            </a:pPr>
            <a:r>
              <a:rPr sz="1600" b="1" spc="-15" dirty="0" smtClean="0">
                <a:latin typeface="Arial Black"/>
                <a:cs typeface="Arial Black"/>
              </a:rPr>
              <a:t>PENGE</a:t>
            </a:r>
            <a:r>
              <a:rPr sz="1600" b="1" spc="-30" dirty="0" smtClean="0">
                <a:latin typeface="Arial Black"/>
                <a:cs typeface="Arial Black"/>
              </a:rPr>
              <a:t>R</a:t>
            </a:r>
            <a:r>
              <a:rPr sz="1600" b="1" spc="-15" dirty="0" smtClean="0">
                <a:latin typeface="Arial Black"/>
                <a:cs typeface="Arial Black"/>
              </a:rPr>
              <a:t>TIAN</a:t>
            </a:r>
            <a:r>
              <a:rPr sz="1600" b="1" spc="-10" dirty="0" smtClean="0">
                <a:latin typeface="Arial Black"/>
                <a:cs typeface="Arial Black"/>
              </a:rPr>
              <a:t> </a:t>
            </a:r>
            <a:r>
              <a:rPr sz="1600" b="1" spc="-20" dirty="0" smtClean="0">
                <a:latin typeface="Arial Black"/>
                <a:cs typeface="Arial Black"/>
              </a:rPr>
              <a:t>S</a:t>
            </a:r>
            <a:r>
              <a:rPr sz="1600" b="1" spc="-130" dirty="0" smtClean="0">
                <a:latin typeface="Arial Black"/>
                <a:cs typeface="Arial Black"/>
              </a:rPr>
              <a:t>A</a:t>
            </a:r>
            <a:r>
              <a:rPr sz="1600" b="1" spc="-15" dirty="0" smtClean="0">
                <a:latin typeface="Arial Black"/>
                <a:cs typeface="Arial Black"/>
              </a:rPr>
              <a:t>T</a:t>
            </a:r>
            <a:r>
              <a:rPr sz="1600" b="1" spc="-75" dirty="0" smtClean="0">
                <a:latin typeface="Arial Black"/>
                <a:cs typeface="Arial Black"/>
              </a:rPr>
              <a:t>U</a:t>
            </a:r>
            <a:r>
              <a:rPr sz="1600" b="1" spc="-25" dirty="0" smtClean="0">
                <a:latin typeface="Arial Black"/>
                <a:cs typeface="Arial Black"/>
              </a:rPr>
              <a:t>A</a:t>
            </a:r>
            <a:r>
              <a:rPr sz="1600" b="1" spc="-15" dirty="0" smtClean="0">
                <a:latin typeface="Arial Black"/>
                <a:cs typeface="Arial Black"/>
              </a:rPr>
              <a:t>N</a:t>
            </a:r>
            <a:r>
              <a:rPr sz="1600" b="1" spc="40" dirty="0" smtClean="0">
                <a:latin typeface="Arial Black"/>
                <a:cs typeface="Arial Black"/>
              </a:rPr>
              <a:t> </a:t>
            </a:r>
            <a:r>
              <a:rPr sz="1600" b="1" spc="-15" dirty="0" smtClean="0">
                <a:latin typeface="Arial Black"/>
                <a:cs typeface="Arial Black"/>
              </a:rPr>
              <a:t>KRE</a:t>
            </a:r>
            <a:r>
              <a:rPr sz="1600" b="1" spc="-25" dirty="0" smtClean="0">
                <a:latin typeface="Arial Black"/>
                <a:cs typeface="Arial Black"/>
              </a:rPr>
              <a:t>D</a:t>
            </a:r>
            <a:r>
              <a:rPr sz="1600" b="1" spc="-10" dirty="0" smtClean="0">
                <a:latin typeface="Arial Black"/>
                <a:cs typeface="Arial Black"/>
              </a:rPr>
              <a:t>IT</a:t>
            </a:r>
            <a:r>
              <a:rPr sz="1600" b="1" spc="-15" dirty="0" smtClean="0">
                <a:latin typeface="Arial Black"/>
                <a:cs typeface="Arial Black"/>
              </a:rPr>
              <a:t> SEMESTER</a:t>
            </a:r>
            <a:endParaRPr sz="1600">
              <a:latin typeface="Arial Black"/>
              <a:cs typeface="Arial Black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400" b="1" spc="5" dirty="0" smtClean="0">
                <a:solidFill>
                  <a:srgbClr val="C00000"/>
                </a:solidFill>
                <a:latin typeface="Arial Black"/>
                <a:cs typeface="Arial Black"/>
              </a:rPr>
              <a:t>(</a:t>
            </a:r>
            <a:r>
              <a:rPr sz="1400" b="1" spc="-5" dirty="0" smtClean="0">
                <a:solidFill>
                  <a:srgbClr val="C00000"/>
                </a:solidFill>
                <a:latin typeface="Arial Black"/>
                <a:cs typeface="Arial Black"/>
              </a:rPr>
              <a:t>dala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m</a:t>
            </a:r>
            <a:r>
              <a:rPr sz="1400" b="1" spc="-10" dirty="0" smtClean="0">
                <a:solidFill>
                  <a:srgbClr val="C00000"/>
                </a:solidFill>
                <a:latin typeface="Arial Black"/>
                <a:cs typeface="Arial Black"/>
              </a:rPr>
              <a:t> S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N</a:t>
            </a:r>
            <a:r>
              <a:rPr sz="1400" b="1" spc="-5" dirty="0" smtClean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DI</a:t>
            </a:r>
            <a:r>
              <a:rPr sz="1400" b="1" spc="-10" dirty="0" smtClean="0">
                <a:solidFill>
                  <a:srgbClr val="C00000"/>
                </a:solidFill>
                <a:latin typeface="Arial Black"/>
                <a:cs typeface="Arial Black"/>
              </a:rPr>
              <a:t>KT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I)</a:t>
            </a:r>
            <a:endParaRPr sz="140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4" grpId="0" animBg="1"/>
      <p:bldP spid="30" grpId="0" animBg="1"/>
      <p:bldP spid="31" grpId="0" animBg="1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71736" y="642918"/>
            <a:ext cx="39735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Durasi Perkuliahan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55763" y="2205038"/>
            <a:ext cx="6300787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Humnst777 Lt BT" pitchFamily="34" charset="0"/>
              </a:rPr>
              <a:t>14x Tatap Muka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Humnst777 Lt BT" pitchFamily="34" charset="0"/>
              </a:rPr>
              <a:t>2x Ujian (UTS &amp; UAS)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Humnst777 Lt BT" pitchFamily="34" charset="0"/>
              </a:rPr>
              <a:t>1x Tugas Besar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70C0"/>
                </a:solidFill>
                <a:latin typeface="Humnst777 Lt BT" pitchFamily="34" charset="0"/>
              </a:rPr>
              <a:t>4x Tugas Kecil</a:t>
            </a:r>
            <a:endParaRPr lang="fr-FR" sz="2800" b="1" dirty="0">
              <a:solidFill>
                <a:srgbClr val="0070C0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642918"/>
            <a:ext cx="38539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7030A0"/>
                </a:solidFill>
                <a:latin typeface="Kozuka Gothic Pro H" pitchFamily="34" charset="-128"/>
                <a:ea typeface="Kozuka Gothic Pro H" pitchFamily="34" charset="-128"/>
              </a:rPr>
              <a:t>Durasi Perkuliahan</a:t>
            </a:r>
            <a:endParaRPr lang="fr-FR" dirty="0">
              <a:solidFill>
                <a:srgbClr val="7030A0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85786" y="2000240"/>
            <a:ext cx="750099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Jumlah pertemuan : 14 kali</a:t>
            </a:r>
          </a:p>
          <a:p>
            <a:pPr marL="179388" indent="-179388"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Jumlah Ujian : 2x (UTS &amp; UAS)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85786" y="1500174"/>
            <a:ext cx="750099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spcAft>
                <a:spcPts val="600"/>
              </a:spcAft>
              <a:buFont typeface="Arial" pitchFamily="34" charset="0"/>
              <a:buChar char="•"/>
              <a:tabLst>
                <a:tab pos="2508250" algn="l"/>
              </a:tabLs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Jumlah SKS : 2 (1 SKS teori &amp; 1 SKS praktek)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85786" y="3071810"/>
            <a:ext cx="750099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 algn="just">
              <a:spcAft>
                <a:spcPts val="600"/>
              </a:spcAft>
              <a:buFont typeface="Arial" pitchFamily="34" charset="0"/>
              <a:buChar char="•"/>
              <a:tabLst>
                <a:tab pos="2508250" algn="l"/>
              </a:tabLs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Alokasi waktu belajar : </a:t>
            </a:r>
          </a:p>
          <a:p>
            <a:pPr marL="442913" indent="-263525" algn="just">
              <a:spcAft>
                <a:spcPts val="600"/>
              </a:spcAft>
              <a:buFont typeface="Courier New" pitchFamily="49" charset="0"/>
              <a:buChar char="o"/>
              <a:tabLst>
                <a:tab pos="2508250" algn="l"/>
              </a:tabLs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1 SKS teori = 50 menit tatap muka + 50 menit kegiatan terstruktur + 60 menit kegiatan mandiri</a:t>
            </a:r>
          </a:p>
          <a:p>
            <a:pPr marL="442913" indent="-263525">
              <a:spcAft>
                <a:spcPts val="600"/>
              </a:spcAft>
              <a:buFont typeface="Courier New" pitchFamily="49" charset="0"/>
              <a:buChar char="o"/>
              <a:tabLst>
                <a:tab pos="2508250" algn="l"/>
              </a:tabLs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1 SKS praktek = 160 menit praktek menggambar di studio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14348" y="5572140"/>
            <a:ext cx="750099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Jumlah Tugas : 4x tugas kecil &amp; 1x tugas besar.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98800" y="115888"/>
            <a:ext cx="20301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Penilaian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714480" y="785794"/>
          <a:ext cx="5643603" cy="3152602"/>
        </p:xfrm>
        <a:graphic>
          <a:graphicData uri="http://schemas.openxmlformats.org/drawingml/2006/table">
            <a:tbl>
              <a:tblPr/>
              <a:tblGrid>
                <a:gridCol w="497133"/>
                <a:gridCol w="4138052"/>
                <a:gridCol w="1008418"/>
              </a:tblGrid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No.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Deskripsi Penilaian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Bobot 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Kehadiran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Partisipasi</a:t>
                      </a:r>
                      <a:r>
                        <a:rPr lang="id-ID" sz="2000" b="1" baseline="0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&amp; </a:t>
                      </a: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Praktek Menggambar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Tugas </a:t>
                      </a: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Kecil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Tugas Besar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5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UTS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UAS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 grid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Jumlah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100%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714612" y="4143380"/>
          <a:ext cx="3500462" cy="2381264"/>
        </p:xfrm>
        <a:graphic>
          <a:graphicData uri="http://schemas.openxmlformats.org/drawingml/2006/table">
            <a:tbl>
              <a:tblPr/>
              <a:tblGrid>
                <a:gridCol w="975312"/>
                <a:gridCol w="1125360"/>
                <a:gridCol w="1399790"/>
              </a:tblGrid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Nilai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Point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Range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A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≥ </a:t>
                      </a: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85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B+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3,5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70-75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B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3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65-69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C+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2,5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60-64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C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55-59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D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50-54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≤ </a:t>
                      </a: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50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786050" y="571480"/>
            <a:ext cx="32998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Buku Referensi 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85786" y="1500174"/>
            <a:ext cx="407196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id-ID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Gambar Teknik jilid 2  </a:t>
            </a:r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- </a:t>
            </a:r>
            <a:r>
              <a:rPr lang="id-ID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Frederick E. Giesecke dkk </a:t>
            </a:r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- </a:t>
            </a:r>
            <a:r>
              <a:rPr lang="id-ID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Penerbit Erlangga</a:t>
            </a:r>
          </a:p>
        </p:txBody>
      </p:sp>
      <p:pic>
        <p:nvPicPr>
          <p:cNvPr id="7170" name="Picture 2" descr="Gambar Teknik Jl.1 Ed.11 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357298"/>
            <a:ext cx="3457585" cy="4869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571480"/>
            <a:ext cx="32998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Buku Referensi 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428736"/>
            <a:ext cx="407196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14350" indent="-514350">
              <a:spcAft>
                <a:spcPts val="600"/>
              </a:spcAft>
              <a:buFont typeface="+mj-lt"/>
              <a:buAutoNum type="arabicPeriod" startAt="2"/>
            </a:pPr>
            <a:r>
              <a:rPr lang="id-ID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Grafik Arsitektur – Francis D.K. Ching - Penerbit Erlangga</a:t>
            </a:r>
          </a:p>
        </p:txBody>
      </p:sp>
      <p:pic>
        <p:nvPicPr>
          <p:cNvPr id="7172" name="Picture 4" descr="http://www.bookoopedia.com/images/products/grafik-arsitektur-00772000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357298"/>
            <a:ext cx="3680486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571480"/>
            <a:ext cx="32998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Buku Referensi 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428736"/>
            <a:ext cx="407196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14350" indent="-514350">
              <a:spcAft>
                <a:spcPts val="600"/>
              </a:spcAft>
              <a:buFont typeface="+mj-lt"/>
              <a:buAutoNum type="arabicPeriod" startAt="3"/>
            </a:pPr>
            <a:r>
              <a:rPr lang="id-ID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Menggambar Desain – Francis D.K. Ching - Penerbit Indeks</a:t>
            </a:r>
          </a:p>
        </p:txBody>
      </p:sp>
      <p:pic>
        <p:nvPicPr>
          <p:cNvPr id="5" name="Picture 4" descr="276082ed9b0a894956ad60e4acf5dd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285860"/>
            <a:ext cx="3857652" cy="52292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428604"/>
            <a:ext cx="32998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Buku Referensi 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42910" y="1500174"/>
            <a:ext cx="428628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Aft>
                <a:spcPts val="600"/>
              </a:spcAft>
              <a:buFont typeface="+mj-lt"/>
              <a:buAutoNum type="arabicPeriod" startAt="4"/>
            </a:pPr>
            <a:r>
              <a:rPr lang="id-ID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T" panose="020B0603030504020204" pitchFamily="34" charset="0"/>
              </a:rPr>
              <a:t>Teknik Gambar Sketsa Arsitektur – FX. Budiwidodo Pangarso - Penerbit Kanisius</a:t>
            </a:r>
          </a:p>
        </p:txBody>
      </p:sp>
      <p:pic>
        <p:nvPicPr>
          <p:cNvPr id="25602" name="Picture 2" descr="http://www.kanisiusmedia.com/uploads/cover/2/02156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285860"/>
            <a:ext cx="3429024" cy="512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84954" y="399379"/>
            <a:ext cx="67741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Humnst777 BlkCn BT" pitchFamily="34" charset="0"/>
              </a:rPr>
              <a:t>Beda </a:t>
            </a:r>
            <a:r>
              <a:rPr lang="en-US" sz="4000" dirty="0" err="1" smtClean="0">
                <a:solidFill>
                  <a:srgbClr val="FF0000"/>
                </a:solidFill>
                <a:latin typeface="Humnst777 BlkCn BT" pitchFamily="34" charset="0"/>
              </a:rPr>
              <a:t>Gambar</a:t>
            </a:r>
            <a:r>
              <a:rPr lang="en-US" sz="4000" dirty="0" smtClean="0">
                <a:solidFill>
                  <a:srgbClr val="FF0000"/>
                </a:solidFill>
                <a:latin typeface="Humnst777 BlkCn BT" pitchFamily="34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Humnst777 BlkCn BT" pitchFamily="34" charset="0"/>
              </a:rPr>
              <a:t>Teknik</a:t>
            </a:r>
            <a:r>
              <a:rPr lang="en-US" sz="4000" dirty="0" smtClean="0">
                <a:solidFill>
                  <a:srgbClr val="FF0000"/>
                </a:solidFill>
                <a:latin typeface="Humnst777 BlkCn BT" pitchFamily="34" charset="0"/>
              </a:rPr>
              <a:t> &amp; </a:t>
            </a:r>
            <a:r>
              <a:rPr lang="en-US" sz="4000" dirty="0" err="1" smtClean="0">
                <a:solidFill>
                  <a:srgbClr val="FF0000"/>
                </a:solidFill>
                <a:latin typeface="Humnst777 BlkCn BT" pitchFamily="34" charset="0"/>
              </a:rPr>
              <a:t>Sketsa</a:t>
            </a:r>
            <a:endParaRPr lang="fr-FR" sz="24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140015"/>
              </p:ext>
            </p:extLst>
          </p:nvPr>
        </p:nvGraphicFramePr>
        <p:xfrm>
          <a:off x="1524000" y="1397000"/>
          <a:ext cx="60960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GAMBAR TEKNIK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SKETSA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Dibuat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dgn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alat</a:t>
                      </a:r>
                      <a:r>
                        <a:rPr lang="en-US" dirty="0" smtClean="0"/>
                        <a:t>/</a:t>
                      </a:r>
                      <a:r>
                        <a:rPr lang="en-US" dirty="0" err="1" smtClean="0"/>
                        <a:t>mistar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Dibuat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langsung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i="1" baseline="0" dirty="0" smtClean="0"/>
                        <a:t>freehand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Berskala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Tanpa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skala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Obyektif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Subyektif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Bisa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dijadikan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acuan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kerja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Sulit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dijadikan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acuan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kerja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dari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dokumen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kontrak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Bukan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dokumen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kontrak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71802" y="357166"/>
            <a:ext cx="26058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FF0000"/>
                </a:solidFill>
                <a:latin typeface="Humnst777 BlkCn BT" pitchFamily="34" charset="0"/>
              </a:rPr>
              <a:t>Pengertian</a:t>
            </a:r>
            <a:endParaRPr lang="fr-FR" sz="24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14348" y="1214422"/>
            <a:ext cx="6300787" cy="72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800" dirty="0" smtClean="0">
                <a:solidFill>
                  <a:srgbClr val="9900CC"/>
                </a:solidFill>
                <a:latin typeface="Humnst777 BlkCn BT" pitchFamily="34" charset="0"/>
              </a:rPr>
              <a:t>Gambar</a:t>
            </a:r>
            <a:endParaRPr lang="fr-FR" sz="28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14348" y="3571876"/>
            <a:ext cx="757242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800" dirty="0" smtClean="0">
                <a:solidFill>
                  <a:srgbClr val="9900CC"/>
                </a:solidFill>
                <a:latin typeface="Humnst777 BlkCn BT" pitchFamily="34" charset="0"/>
              </a:rPr>
              <a:t>Jenis Gambar Teknik :</a:t>
            </a:r>
          </a:p>
          <a:p>
            <a:pPr marL="179388" indent="-179388"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Lt BT" pitchFamily="34" charset="0"/>
              </a:rPr>
              <a:t>Gambar Arsitektur</a:t>
            </a:r>
          </a:p>
          <a:p>
            <a:pPr marL="179388" indent="-179388"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Lt BT" pitchFamily="34" charset="0"/>
              </a:rPr>
              <a:t>Gambar Sipil</a:t>
            </a:r>
          </a:p>
          <a:p>
            <a:pPr marL="179388" indent="-179388"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Lt BT" pitchFamily="34" charset="0"/>
              </a:rPr>
              <a:t>Gambar Mesin</a:t>
            </a:r>
          </a:p>
          <a:p>
            <a:pPr marL="179388" indent="-179388"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Lt BT" pitchFamily="34" charset="0"/>
              </a:rPr>
              <a:t>Gambar Elektrikal</a:t>
            </a:r>
          </a:p>
          <a:p>
            <a:pPr marL="179388" indent="-179388"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Lt BT" pitchFamily="34" charset="0"/>
              </a:rPr>
              <a:t>dll</a:t>
            </a:r>
            <a:endParaRPr lang="fr-FR" sz="2400" b="1" dirty="0">
              <a:solidFill>
                <a:schemeClr val="accent2">
                  <a:lumMod val="75000"/>
                </a:schemeClr>
              </a:solidFill>
              <a:latin typeface="Humnst777 Lt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14348" y="1643050"/>
            <a:ext cx="771530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Lt BT" pitchFamily="34" charset="0"/>
              </a:rPr>
              <a:t>Untuk menyampaikan ide/gagasan/pikiran dipakai BAHASA</a:t>
            </a:r>
            <a:endParaRPr lang="fr-FR" sz="2400" b="1" dirty="0">
              <a:solidFill>
                <a:schemeClr val="accent2">
                  <a:lumMod val="75000"/>
                </a:schemeClr>
              </a:solidFill>
              <a:latin typeface="Humnst777 Lt B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00105" y="2428868"/>
            <a:ext cx="7943861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Lt BT" pitchFamily="34" charset="0"/>
              </a:rPr>
              <a:t>Dalam bidang teknik, salah satu BAHASA yang dipakai adalah GAMBAR</a:t>
            </a:r>
            <a:endParaRPr lang="fr-FR" sz="2400" b="1" dirty="0">
              <a:solidFill>
                <a:schemeClr val="accent2">
                  <a:lumMod val="75000"/>
                </a:schemeClr>
              </a:solidFill>
              <a:latin typeface="Humnst777 Lt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21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 build="allAtOnce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528638" y="5103813"/>
            <a:ext cx="8048625" cy="114935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46088" y="1549400"/>
            <a:ext cx="402546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1. </a:t>
            </a:r>
            <a:r>
              <a:rPr lang="id-ID" sz="20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Cobalah menulis suatu </a:t>
            </a:r>
            <a:r>
              <a:rPr lang="id-ID" sz="2000" b="1" i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deskripsi 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Humnst777 Lt BT" pitchFamily="34" charset="0"/>
              <a:cs typeface="Arial" charset="0"/>
            </a:endParaRPr>
          </a:p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     </a:t>
            </a:r>
            <a:r>
              <a:rPr lang="id-ID" sz="20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objek ini.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Humnst777 Lt BT" pitchFamily="34" charset="0"/>
              <a:cs typeface="Arial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42913" y="2530475"/>
            <a:ext cx="491490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000" b="1" dirty="0">
                <a:latin typeface="Humnst777 Lt BT" pitchFamily="34" charset="0"/>
                <a:cs typeface="Arial" charset="0"/>
              </a:rPr>
              <a:t>2. </a:t>
            </a:r>
            <a:r>
              <a:rPr lang="id-ID" sz="2000" b="1" dirty="0" smtClean="0">
                <a:latin typeface="Humnst777 Lt BT" pitchFamily="34" charset="0"/>
                <a:cs typeface="Arial" charset="0"/>
              </a:rPr>
              <a:t>Uji deskripsi tertulis anda dengan</a:t>
            </a:r>
            <a:endParaRPr lang="en-US" sz="2000" b="1" dirty="0">
              <a:latin typeface="Humnst777 Lt BT" pitchFamily="34" charset="0"/>
              <a:cs typeface="Arial" charset="0"/>
            </a:endParaRPr>
          </a:p>
          <a:p>
            <a:pPr marL="263525" indent="-263525">
              <a:lnSpc>
                <a:spcPct val="110000"/>
              </a:lnSpc>
            </a:pPr>
            <a:r>
              <a:rPr lang="en-US" sz="2000" b="1" dirty="0">
                <a:latin typeface="Humnst777 Lt BT" pitchFamily="34" charset="0"/>
                <a:cs typeface="Arial" charset="0"/>
              </a:rPr>
              <a:t>    </a:t>
            </a:r>
            <a:r>
              <a:rPr lang="id-ID" sz="2000" b="1" dirty="0" smtClean="0">
                <a:latin typeface="Humnst777 Lt BT" pitchFamily="34" charset="0"/>
                <a:cs typeface="Arial" charset="0"/>
              </a:rPr>
              <a:t>meminta seseorang untuk mencoba </a:t>
            </a:r>
            <a:r>
              <a:rPr lang="en-US" sz="2000" b="1" dirty="0">
                <a:latin typeface="Humnst777 Lt BT" pitchFamily="34" charset="0"/>
                <a:cs typeface="Arial" charset="0"/>
              </a:rPr>
              <a:t/>
            </a:r>
            <a:br>
              <a:rPr lang="en-US" sz="2000" b="1" dirty="0">
                <a:latin typeface="Humnst777 Lt BT" pitchFamily="34" charset="0"/>
                <a:cs typeface="Arial" charset="0"/>
              </a:rPr>
            </a:br>
            <a:r>
              <a:rPr lang="id-ID" sz="2000" b="1" i="1" dirty="0" smtClean="0">
                <a:solidFill>
                  <a:srgbClr val="0000FF"/>
                </a:solidFill>
                <a:latin typeface="Humnst777 Lt BT" pitchFamily="34" charset="0"/>
                <a:cs typeface="Arial" charset="0"/>
              </a:rPr>
              <a:t>membuat sketsa </a:t>
            </a:r>
            <a:r>
              <a:rPr lang="id-ID" sz="2000" b="1" dirty="0" smtClean="0">
                <a:latin typeface="Humnst777 Lt BT" pitchFamily="34" charset="0"/>
                <a:cs typeface="Arial" charset="0"/>
              </a:rPr>
              <a:t>atau </a:t>
            </a:r>
            <a:r>
              <a:rPr lang="id-ID" sz="2000" b="1" i="1" dirty="0" smtClean="0">
                <a:solidFill>
                  <a:srgbClr val="0000FF"/>
                </a:solidFill>
                <a:latin typeface="Humnst777 Lt BT" pitchFamily="34" charset="0"/>
                <a:cs typeface="Arial" charset="0"/>
              </a:rPr>
              <a:t>vi</a:t>
            </a:r>
            <a:r>
              <a:rPr lang="en-US" sz="2000" b="1" i="1" dirty="0" err="1" smtClean="0">
                <a:solidFill>
                  <a:srgbClr val="0000FF"/>
                </a:solidFill>
                <a:latin typeface="Humnst777 Lt BT" pitchFamily="34" charset="0"/>
                <a:cs typeface="Arial" charset="0"/>
              </a:rPr>
              <a:t>sual</a:t>
            </a:r>
            <a:r>
              <a:rPr lang="id-ID" sz="2000" b="1" i="1" dirty="0" smtClean="0">
                <a:solidFill>
                  <a:srgbClr val="0000FF"/>
                </a:solidFill>
                <a:latin typeface="Humnst777 Lt BT" pitchFamily="34" charset="0"/>
                <a:cs typeface="Arial" charset="0"/>
              </a:rPr>
              <a:t>isasi </a:t>
            </a:r>
            <a:r>
              <a:rPr lang="id-ID" sz="2000" b="1" dirty="0" smtClean="0">
                <a:latin typeface="Humnst777 Lt BT" pitchFamily="34" charset="0"/>
                <a:cs typeface="Arial" charset="0"/>
              </a:rPr>
              <a:t>dari</a:t>
            </a:r>
            <a:r>
              <a:rPr lang="id-ID" sz="2000" b="1" i="1" dirty="0" smtClean="0">
                <a:solidFill>
                  <a:srgbClr val="0000FF"/>
                </a:solidFill>
                <a:latin typeface="Humnst777 Lt BT" pitchFamily="34" charset="0"/>
                <a:cs typeface="Arial" charset="0"/>
              </a:rPr>
              <a:t>  </a:t>
            </a:r>
            <a:r>
              <a:rPr lang="id-ID" sz="2000" b="1" dirty="0" smtClean="0">
                <a:latin typeface="Humnst777 Lt BT" pitchFamily="34" charset="0"/>
                <a:cs typeface="Arial" charset="0"/>
              </a:rPr>
              <a:t>deskripsi anda</a:t>
            </a:r>
            <a:r>
              <a:rPr lang="en-US" sz="2000" b="1" dirty="0" smtClean="0">
                <a:latin typeface="Humnst777 Lt BT" pitchFamily="34" charset="0"/>
                <a:cs typeface="Arial" charset="0"/>
              </a:rPr>
              <a:t>.</a:t>
            </a:r>
            <a:endParaRPr lang="en-US" sz="2000" b="1" dirty="0">
              <a:latin typeface="Humnst777 Lt BT" pitchFamily="34" charset="0"/>
              <a:cs typeface="Arial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071538" y="357166"/>
            <a:ext cx="63600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40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Keefektifan Bahasa Gambar</a:t>
            </a:r>
            <a:endParaRPr lang="en-US" sz="4000" dirty="0">
              <a:solidFill>
                <a:srgbClr val="FF0000"/>
              </a:solidFill>
              <a:latin typeface="Humnst777 BlkCn BT" pitchFamily="34" charset="0"/>
              <a:cs typeface="Arial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646113" y="5132388"/>
            <a:ext cx="7927975" cy="10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b="1" dirty="0" smtClean="0">
                <a:latin typeface="Humnst777 Lt BT" pitchFamily="34" charset="0"/>
                <a:cs typeface="Arial" charset="0"/>
              </a:rPr>
              <a:t>Bahasa Kata itu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 </a:t>
            </a:r>
            <a:r>
              <a:rPr lang="id-ID" sz="2400" b="1" u="sng" dirty="0" smtClean="0">
                <a:latin typeface="Humnst777 Lt BT" pitchFamily="34" charset="0"/>
                <a:cs typeface="Arial" charset="0"/>
              </a:rPr>
              <a:t>tidak cukup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 </a:t>
            </a:r>
            <a:r>
              <a:rPr lang="id-ID" sz="2400" b="1" dirty="0" smtClean="0">
                <a:latin typeface="Humnst777 Lt BT" pitchFamily="34" charset="0"/>
                <a:cs typeface="Arial" charset="0"/>
              </a:rPr>
              <a:t>untuk menjelaskan </a:t>
            </a:r>
            <a:r>
              <a:rPr lang="id-ID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nst777 Lt BT" pitchFamily="34" charset="0"/>
                <a:cs typeface="Arial" charset="0"/>
              </a:rPr>
              <a:t>ukuran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, </a:t>
            </a:r>
            <a:r>
              <a:rPr lang="id-ID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nst777 Lt BT" pitchFamily="34" charset="0"/>
                <a:cs typeface="Arial" charset="0"/>
              </a:rPr>
              <a:t>bentuk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  </a:t>
            </a:r>
            <a:r>
              <a:rPr lang="en-US" sz="2400" b="1" dirty="0">
                <a:latin typeface="Humnst777 Lt BT" pitchFamily="34" charset="0"/>
                <a:cs typeface="Arial" charset="0"/>
              </a:rPr>
              <a:t>and  </a:t>
            </a:r>
            <a:r>
              <a:rPr lang="id-ID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nst777 Lt BT" pitchFamily="34" charset="0"/>
                <a:cs typeface="Arial" charset="0"/>
              </a:rPr>
              <a:t>ciri khusus</a:t>
            </a:r>
            <a:r>
              <a:rPr lang="en-US" sz="2400" b="1" i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nst777 Lt BT" pitchFamily="34" charset="0"/>
                <a:cs typeface="Arial" charset="0"/>
              </a:rPr>
              <a:t>  </a:t>
            </a:r>
            <a:r>
              <a:rPr lang="id-ID" sz="2400" b="1" dirty="0" smtClean="0">
                <a:latin typeface="Humnst777 Lt BT" pitchFamily="34" charset="0"/>
                <a:cs typeface="Arial" charset="0"/>
              </a:rPr>
              <a:t>secara lengkap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.</a:t>
            </a:r>
            <a:endParaRPr lang="en-US" sz="2400" b="1" dirty="0">
              <a:latin typeface="Humnst777 Lt BT" pitchFamily="34" charset="0"/>
              <a:cs typeface="Arial" charset="0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949325" y="4497388"/>
            <a:ext cx="610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2000" b="1" i="1" dirty="0" smtClean="0">
                <a:latin typeface="Humnst777 Lt BT" pitchFamily="34" charset="0"/>
                <a:cs typeface="Arial" charset="0"/>
              </a:rPr>
              <a:t>Anda akan segera mengerti bahwa</a:t>
            </a:r>
            <a:r>
              <a:rPr lang="en-US" sz="2000" b="1" i="1" dirty="0" smtClean="0">
                <a:latin typeface="Humnst777 Lt BT" pitchFamily="34" charset="0"/>
                <a:cs typeface="Arial" charset="0"/>
              </a:rPr>
              <a:t>…</a:t>
            </a:r>
            <a:endParaRPr lang="en-US" sz="2000" b="1" i="1" dirty="0">
              <a:latin typeface="Humnst777 Lt BT" pitchFamily="34" charset="0"/>
              <a:cs typeface="Arial" charset="0"/>
            </a:endParaRPr>
          </a:p>
        </p:txBody>
      </p:sp>
      <p:sp>
        <p:nvSpPr>
          <p:cNvPr id="13" name="Line 14"/>
          <p:cNvSpPr>
            <a:spLocks noChangeShapeType="1"/>
          </p:cNvSpPr>
          <p:nvPr/>
        </p:nvSpPr>
        <p:spPr bwMode="auto">
          <a:xfrm>
            <a:off x="649288" y="4344988"/>
            <a:ext cx="4479925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pic>
        <p:nvPicPr>
          <p:cNvPr id="14" name="Picture 17" descr="P3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4963" y="1441450"/>
            <a:ext cx="3411537" cy="2832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0" grpId="0"/>
      <p:bldP spid="11" grpId="0"/>
      <p:bldP spid="12" grpId="0"/>
      <p:bldP spid="12" grpId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0"/>
          <p:cNvSpPr>
            <a:spLocks noChangeArrowheads="1"/>
          </p:cNvSpPr>
          <p:nvPr/>
        </p:nvSpPr>
        <p:spPr bwMode="auto">
          <a:xfrm>
            <a:off x="571472" y="301625"/>
            <a:ext cx="80010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Bahasa Grafis dalam Gambar Teknik</a:t>
            </a:r>
            <a:endParaRPr lang="en-US" sz="3600" dirty="0">
              <a:solidFill>
                <a:srgbClr val="FF0000"/>
              </a:solidFill>
              <a:latin typeface="Humnst777 BlkCn BT" pitchFamily="34" charset="0"/>
              <a:cs typeface="Arial" charset="0"/>
            </a:endParaRPr>
          </a:p>
        </p:txBody>
      </p:sp>
      <p:grpSp>
        <p:nvGrpSpPr>
          <p:cNvPr id="12" name="Group 48"/>
          <p:cNvGrpSpPr>
            <a:grpSpLocks/>
          </p:cNvGrpSpPr>
          <p:nvPr/>
        </p:nvGrpSpPr>
        <p:grpSpPr bwMode="auto">
          <a:xfrm>
            <a:off x="527050" y="1806576"/>
            <a:ext cx="7805740" cy="1052513"/>
            <a:chOff x="332" y="1138"/>
            <a:chExt cx="4917" cy="663"/>
          </a:xfrm>
        </p:grpSpPr>
        <p:sp>
          <p:nvSpPr>
            <p:cNvPr id="13" name="Rectangle 21"/>
            <p:cNvSpPr>
              <a:spLocks noChangeArrowheads="1"/>
            </p:cNvSpPr>
            <p:nvPr/>
          </p:nvSpPr>
          <p:spPr bwMode="auto">
            <a:xfrm>
              <a:off x="525" y="1138"/>
              <a:ext cx="4724" cy="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“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Gambar Teknik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” 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atau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 </a:t>
              </a:r>
              <a:r>
                <a:rPr lang="en-US" sz="2400" b="1" dirty="0">
                  <a:latin typeface="Humnst777 Lt BT" pitchFamily="34" charset="0"/>
                  <a:cs typeface="Arial" charset="0"/>
                </a:rPr>
                <a:t>“</a:t>
              </a:r>
              <a:r>
                <a:rPr lang="en-US" sz="2400" b="1" i="1" dirty="0">
                  <a:solidFill>
                    <a:srgbClr val="9900CC"/>
                  </a:solidFill>
                  <a:latin typeface="Humnst777 Lt BT" pitchFamily="34" charset="0"/>
                  <a:cs typeface="Arial" charset="0"/>
                </a:rPr>
                <a:t>blueprint</a:t>
              </a:r>
              <a:r>
                <a:rPr lang="en-US" sz="2400" b="1" dirty="0">
                  <a:latin typeface="Humnst777 Lt BT" pitchFamily="34" charset="0"/>
                  <a:cs typeface="Arial" charset="0"/>
                </a:rPr>
                <a:t>” 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menggunakan </a:t>
              </a:r>
              <a:r>
                <a:rPr lang="id-ID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garis</a:t>
              </a:r>
              <a:r>
                <a:rPr lang="en-US" sz="2400" b="1" i="1" dirty="0" smtClean="0">
                  <a:solidFill>
                    <a:srgbClr val="FF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  </a:t>
              </a:r>
              <a:endParaRPr lang="en-US" sz="2400" b="1" dirty="0">
                <a:latin typeface="Humnst777 Lt BT" pitchFamily="34" charset="0"/>
                <a:cs typeface="Arial" charset="0"/>
              </a:endParaRPr>
            </a:p>
            <a:p>
              <a:pPr>
                <a:lnSpc>
                  <a:spcPct val="130000"/>
                </a:lnSpc>
              </a:pP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Untuk menampilkan </a:t>
              </a:r>
              <a:r>
                <a:rPr lang="id-ID" sz="2400" b="1" i="1" dirty="0" smtClean="0">
                  <a:solidFill>
                    <a:srgbClr val="CC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ciri khusus/features</a:t>
              </a:r>
              <a:r>
                <a:rPr lang="en-US" sz="2400" b="1" i="1" dirty="0" smtClean="0">
                  <a:solidFill>
                    <a:srgbClr val="CC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 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suatu </a:t>
              </a:r>
              <a:r>
                <a:rPr lang="en-US" sz="2400" b="1" dirty="0" err="1" smtClean="0">
                  <a:latin typeface="Humnst777 Lt BT" pitchFamily="34" charset="0"/>
                  <a:cs typeface="Arial" charset="0"/>
                </a:rPr>
                <a:t>obje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k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.</a:t>
              </a:r>
              <a:endParaRPr lang="en-US" sz="2400" b="1" dirty="0">
                <a:latin typeface="Humnst777 Lt BT" pitchFamily="34" charset="0"/>
                <a:cs typeface="Arial" charset="0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332" y="1258"/>
              <a:ext cx="135" cy="135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b="1">
                <a:latin typeface="Humnst777 Lt BT" pitchFamily="34" charset="0"/>
              </a:endParaRPr>
            </a:p>
          </p:txBody>
        </p:sp>
      </p:grpSp>
      <p:grpSp>
        <p:nvGrpSpPr>
          <p:cNvPr id="15" name="Group 49"/>
          <p:cNvGrpSpPr>
            <a:grpSpLocks/>
          </p:cNvGrpSpPr>
          <p:nvPr/>
        </p:nvGrpSpPr>
        <p:grpSpPr bwMode="auto">
          <a:xfrm>
            <a:off x="514350" y="2974976"/>
            <a:ext cx="8629652" cy="1004888"/>
            <a:chOff x="324" y="1874"/>
            <a:chExt cx="5436" cy="633"/>
          </a:xfrm>
        </p:grpSpPr>
        <p:sp>
          <p:nvSpPr>
            <p:cNvPr id="16" name="Rectangle 35"/>
            <p:cNvSpPr>
              <a:spLocks noChangeArrowheads="1"/>
            </p:cNvSpPr>
            <p:nvPr/>
          </p:nvSpPr>
          <p:spPr bwMode="auto">
            <a:xfrm>
              <a:off x="517" y="1874"/>
              <a:ext cx="5243" cy="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Ciri khusus/</a:t>
              </a:r>
              <a:r>
                <a:rPr lang="en-US" sz="2400" b="1" i="1" dirty="0" smtClean="0">
                  <a:latin typeface="Humnst777 Lt BT" pitchFamily="34" charset="0"/>
                  <a:cs typeface="Arial" charset="0"/>
                </a:rPr>
                <a:t>Features</a:t>
              </a:r>
              <a:r>
                <a:rPr lang="en-US" sz="2400" b="1" i="1" dirty="0" smtClean="0">
                  <a:solidFill>
                    <a:srgbClr val="CC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 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suatu </a:t>
              </a:r>
              <a:r>
                <a:rPr lang="en-US" sz="2400" b="1" dirty="0" err="1" smtClean="0">
                  <a:latin typeface="Humnst777 Lt BT" pitchFamily="34" charset="0"/>
                  <a:cs typeface="Arial" charset="0"/>
                </a:rPr>
                <a:t>obje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k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 a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dalah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 </a:t>
              </a:r>
              <a:r>
                <a:rPr lang="id-ID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permukaan/surface</a:t>
              </a:r>
              <a:r>
                <a:rPr lang="en-US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 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(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termasuk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 </a:t>
              </a:r>
              <a:r>
                <a:rPr lang="id-ID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bidang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) d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an </a:t>
              </a:r>
              <a:r>
                <a:rPr lang="id-ID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Sisi/edge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.</a:t>
              </a:r>
              <a:endParaRPr lang="en-US" sz="2400" b="1" dirty="0">
                <a:latin typeface="Humnst777 Lt BT" pitchFamily="34" charset="0"/>
                <a:cs typeface="Arial" charset="0"/>
              </a:endParaRPr>
            </a:p>
          </p:txBody>
        </p:sp>
        <p:sp>
          <p:nvSpPr>
            <p:cNvPr id="17" name="Rectangle 36"/>
            <p:cNvSpPr>
              <a:spLocks noChangeArrowheads="1"/>
            </p:cNvSpPr>
            <p:nvPr/>
          </p:nvSpPr>
          <p:spPr bwMode="auto">
            <a:xfrm>
              <a:off x="324" y="1994"/>
              <a:ext cx="135" cy="135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b="1">
                <a:latin typeface="Humnst777 Lt BT" pitchFamily="34" charset="0"/>
              </a:endParaRPr>
            </a:p>
          </p:txBody>
        </p:sp>
      </p:grpSp>
      <p:grpSp>
        <p:nvGrpSpPr>
          <p:cNvPr id="18" name="Group 37"/>
          <p:cNvGrpSpPr>
            <a:grpSpLocks/>
          </p:cNvGrpSpPr>
          <p:nvPr/>
        </p:nvGrpSpPr>
        <p:grpSpPr bwMode="auto">
          <a:xfrm>
            <a:off x="3619500" y="4719638"/>
            <a:ext cx="2078038" cy="1871662"/>
            <a:chOff x="272" y="2682"/>
            <a:chExt cx="1632" cy="1470"/>
          </a:xfrm>
        </p:grpSpPr>
        <p:sp>
          <p:nvSpPr>
            <p:cNvPr id="19" name="Freeform 38"/>
            <p:cNvSpPr>
              <a:spLocks/>
            </p:cNvSpPr>
            <p:nvPr/>
          </p:nvSpPr>
          <p:spPr bwMode="auto">
            <a:xfrm>
              <a:off x="1448" y="3364"/>
              <a:ext cx="456" cy="788"/>
            </a:xfrm>
            <a:custGeom>
              <a:avLst/>
              <a:gdLst/>
              <a:ahLst/>
              <a:cxnLst>
                <a:cxn ang="0">
                  <a:pos x="0" y="260"/>
                </a:cxn>
                <a:cxn ang="0">
                  <a:pos x="0" y="788"/>
                </a:cxn>
                <a:cxn ang="0">
                  <a:pos x="456" y="524"/>
                </a:cxn>
                <a:cxn ang="0">
                  <a:pos x="456" y="0"/>
                </a:cxn>
                <a:cxn ang="0">
                  <a:pos x="0" y="260"/>
                </a:cxn>
              </a:cxnLst>
              <a:rect l="0" t="0" r="r" b="b"/>
              <a:pathLst>
                <a:path w="456" h="788">
                  <a:moveTo>
                    <a:pt x="0" y="260"/>
                  </a:moveTo>
                  <a:lnTo>
                    <a:pt x="0" y="788"/>
                  </a:lnTo>
                  <a:lnTo>
                    <a:pt x="456" y="524"/>
                  </a:lnTo>
                  <a:lnTo>
                    <a:pt x="456" y="0"/>
                  </a:lnTo>
                  <a:lnTo>
                    <a:pt x="0" y="260"/>
                  </a:lnTo>
                  <a:close/>
                </a:path>
              </a:pathLst>
            </a:custGeom>
            <a:gradFill rotWithShape="1">
              <a:gsLst>
                <a:gs pos="0">
                  <a:srgbClr val="009900"/>
                </a:gs>
                <a:gs pos="100000">
                  <a:srgbClr val="33CC33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Freeform 39"/>
            <p:cNvSpPr>
              <a:spLocks/>
            </p:cNvSpPr>
            <p:nvPr/>
          </p:nvSpPr>
          <p:spPr bwMode="auto">
            <a:xfrm>
              <a:off x="272" y="2945"/>
              <a:ext cx="1176" cy="1206"/>
            </a:xfrm>
            <a:custGeom>
              <a:avLst/>
              <a:gdLst/>
              <a:ahLst/>
              <a:cxnLst>
                <a:cxn ang="0">
                  <a:pos x="1176" y="679"/>
                </a:cxn>
                <a:cxn ang="0">
                  <a:pos x="0" y="0"/>
                </a:cxn>
                <a:cxn ang="0">
                  <a:pos x="1" y="534"/>
                </a:cxn>
                <a:cxn ang="0">
                  <a:pos x="1174" y="1206"/>
                </a:cxn>
                <a:cxn ang="0">
                  <a:pos x="1176" y="679"/>
                </a:cxn>
              </a:cxnLst>
              <a:rect l="0" t="0" r="r" b="b"/>
              <a:pathLst>
                <a:path w="1176" h="1206">
                  <a:moveTo>
                    <a:pt x="1176" y="679"/>
                  </a:moveTo>
                  <a:lnTo>
                    <a:pt x="0" y="0"/>
                  </a:lnTo>
                  <a:lnTo>
                    <a:pt x="1" y="534"/>
                  </a:lnTo>
                  <a:lnTo>
                    <a:pt x="1174" y="1206"/>
                  </a:lnTo>
                  <a:lnTo>
                    <a:pt x="1176" y="679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Freeform 40"/>
            <p:cNvSpPr>
              <a:spLocks/>
            </p:cNvSpPr>
            <p:nvPr/>
          </p:nvSpPr>
          <p:spPr bwMode="auto">
            <a:xfrm>
              <a:off x="272" y="2682"/>
              <a:ext cx="1630" cy="938"/>
            </a:xfrm>
            <a:custGeom>
              <a:avLst/>
              <a:gdLst/>
              <a:ahLst/>
              <a:cxnLst>
                <a:cxn ang="0">
                  <a:pos x="1174" y="938"/>
                </a:cxn>
                <a:cxn ang="0">
                  <a:pos x="0" y="260"/>
                </a:cxn>
                <a:cxn ang="0">
                  <a:pos x="451" y="0"/>
                </a:cxn>
                <a:cxn ang="0">
                  <a:pos x="1630" y="680"/>
                </a:cxn>
                <a:cxn ang="0">
                  <a:pos x="1174" y="938"/>
                </a:cxn>
              </a:cxnLst>
              <a:rect l="0" t="0" r="r" b="b"/>
              <a:pathLst>
                <a:path w="1630" h="938">
                  <a:moveTo>
                    <a:pt x="1174" y="938"/>
                  </a:moveTo>
                  <a:lnTo>
                    <a:pt x="0" y="260"/>
                  </a:lnTo>
                  <a:lnTo>
                    <a:pt x="451" y="0"/>
                  </a:lnTo>
                  <a:lnTo>
                    <a:pt x="1630" y="680"/>
                  </a:lnTo>
                  <a:lnTo>
                    <a:pt x="1174" y="938"/>
                  </a:ln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rgbClr val="33CC3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4586283" y="4195763"/>
            <a:ext cx="1706560" cy="939800"/>
            <a:chOff x="2889" y="2643"/>
            <a:chExt cx="1075" cy="592"/>
          </a:xfrm>
        </p:grpSpPr>
        <p:sp>
          <p:nvSpPr>
            <p:cNvPr id="23" name="Text Box 42"/>
            <p:cNvSpPr txBox="1">
              <a:spLocks noChangeArrowheads="1"/>
            </p:cNvSpPr>
            <p:nvPr/>
          </p:nvSpPr>
          <p:spPr bwMode="auto">
            <a:xfrm>
              <a:off x="2985" y="2643"/>
              <a:ext cx="979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sz="2000" b="1" dirty="0" smtClean="0">
                  <a:solidFill>
                    <a:schemeClr val="accent2"/>
                  </a:solidFill>
                  <a:latin typeface="Arial" charset="0"/>
                </a:rPr>
                <a:t>permukaan</a:t>
              </a:r>
              <a:endParaRPr lang="th-TH" sz="2000" b="1" dirty="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24" name="Line 43"/>
            <p:cNvSpPr>
              <a:spLocks noChangeShapeType="1"/>
            </p:cNvSpPr>
            <p:nvPr/>
          </p:nvSpPr>
          <p:spPr bwMode="auto">
            <a:xfrm flipV="1">
              <a:off x="2889" y="2863"/>
              <a:ext cx="289" cy="37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oval" w="lg" len="lg"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25" name="Group 51"/>
          <p:cNvGrpSpPr>
            <a:grpSpLocks/>
          </p:cNvGrpSpPr>
          <p:nvPr/>
        </p:nvGrpSpPr>
        <p:grpSpPr bwMode="auto">
          <a:xfrm>
            <a:off x="4987930" y="4706938"/>
            <a:ext cx="639763" cy="1074737"/>
            <a:chOff x="3142" y="2965"/>
            <a:chExt cx="403" cy="677"/>
          </a:xfrm>
        </p:grpSpPr>
        <p:sp>
          <p:nvSpPr>
            <p:cNvPr id="26" name="Line 46"/>
            <p:cNvSpPr>
              <a:spLocks noChangeShapeType="1"/>
            </p:cNvSpPr>
            <p:nvPr/>
          </p:nvSpPr>
          <p:spPr bwMode="auto">
            <a:xfrm flipH="1" flipV="1">
              <a:off x="3360" y="3194"/>
              <a:ext cx="32" cy="448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stealth" w="lg" len="lg"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Text Box 47"/>
            <p:cNvSpPr txBox="1">
              <a:spLocks noChangeArrowheads="1"/>
            </p:cNvSpPr>
            <p:nvPr/>
          </p:nvSpPr>
          <p:spPr bwMode="auto">
            <a:xfrm>
              <a:off x="3142" y="2965"/>
              <a:ext cx="403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sz="2000" b="1" dirty="0" smtClean="0">
                  <a:solidFill>
                    <a:schemeClr val="accent2"/>
                  </a:solidFill>
                  <a:latin typeface="Arial" charset="0"/>
                </a:rPr>
                <a:t>Sisi</a:t>
              </a:r>
              <a:endParaRPr lang="th-TH" sz="2000" b="1" dirty="0">
                <a:solidFill>
                  <a:schemeClr val="accent2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71472" y="1643050"/>
            <a:ext cx="79422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Suatu gambar bisa dibuat dalam 3 cara :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Humnst777 Lt BT" pitchFamily="34" charset="0"/>
              <a:cs typeface="Arial" charset="0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642910" y="428604"/>
            <a:ext cx="75724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Cara membuat Gambar Teknik</a:t>
            </a:r>
            <a:endParaRPr lang="en-US" sz="3600" dirty="0">
              <a:solidFill>
                <a:srgbClr val="FF0000"/>
              </a:solidFill>
              <a:latin typeface="Humnst777 BlkCn BT" pitchFamily="34" charset="0"/>
              <a:cs typeface="Arial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384300" y="2690813"/>
            <a:ext cx="5843588" cy="1643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>
              <a:lnSpc>
                <a:spcPct val="140000"/>
              </a:lnSpc>
              <a:buFontTx/>
              <a:buAutoNum type="arabicPeriod"/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Sketsa tangan </a:t>
            </a:r>
            <a:r>
              <a:rPr lang="id-ID" sz="2400" b="1" i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(freehand)</a:t>
            </a:r>
            <a:endParaRPr lang="en-US" sz="2400" b="1" i="1" dirty="0">
              <a:solidFill>
                <a:schemeClr val="accent6">
                  <a:lumMod val="75000"/>
                </a:schemeClr>
              </a:solidFill>
              <a:latin typeface="Humnst777 Lt BT" pitchFamily="34" charset="0"/>
              <a:cs typeface="Arial" charset="0"/>
            </a:endParaRPr>
          </a:p>
          <a:p>
            <a:pPr marL="533400" indent="-533400">
              <a:lnSpc>
                <a:spcPct val="140000"/>
              </a:lnSpc>
              <a:buFontTx/>
              <a:buAutoNum type="arabicPeriod"/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Menggunakan alat gambar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Humnst777 Lt BT" pitchFamily="34" charset="0"/>
              <a:cs typeface="Arial" charset="0"/>
            </a:endParaRPr>
          </a:p>
          <a:p>
            <a:pPr marL="533400" indent="-533400">
              <a:lnSpc>
                <a:spcPct val="140000"/>
              </a:lnSpc>
              <a:buFontTx/>
              <a:buAutoNum type="arabicPeriod"/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Menggunakan k</a:t>
            </a:r>
            <a:r>
              <a:rPr lang="en-US" sz="2400" b="1" dirty="0" err="1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omputer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Humnst777 Lt BT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836613" y="2738438"/>
            <a:ext cx="1438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u="sng">
                <a:solidFill>
                  <a:schemeClr val="accent2"/>
                </a:solidFill>
                <a:latin typeface="Arial" charset="0"/>
                <a:cs typeface="Arial" charset="0"/>
              </a:rPr>
              <a:t>Example</a:t>
            </a:r>
          </a:p>
        </p:txBody>
      </p:sp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8000" contrast="42000"/>
          </a:blip>
          <a:srcRect r="54465" b="745"/>
          <a:stretch>
            <a:fillRect/>
          </a:stretch>
        </p:blipFill>
        <p:spPr bwMode="auto">
          <a:xfrm>
            <a:off x="5059363" y="2927350"/>
            <a:ext cx="3551237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8000" contrast="42000"/>
          </a:blip>
          <a:srcRect l="59334" b="745"/>
          <a:stretch>
            <a:fillRect/>
          </a:stretch>
        </p:blipFill>
        <p:spPr bwMode="auto">
          <a:xfrm>
            <a:off x="654050" y="2709863"/>
            <a:ext cx="3265488" cy="310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879474" y="301625"/>
            <a:ext cx="705011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Membuat Gambar</a:t>
            </a:r>
            <a:r>
              <a:rPr lang="en-US" sz="40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: </a:t>
            </a:r>
            <a:r>
              <a:rPr lang="id-ID" sz="2800" b="1" dirty="0" smtClean="0">
                <a:solidFill>
                  <a:srgbClr val="CC3300"/>
                </a:solidFill>
                <a:latin typeface="Humnst777 Cn BT" pitchFamily="34" charset="0"/>
                <a:cs typeface="Arial" charset="0"/>
              </a:rPr>
              <a:t>S</a:t>
            </a:r>
            <a:r>
              <a:rPr lang="en-US" sz="2800" b="1" dirty="0" err="1" smtClean="0">
                <a:solidFill>
                  <a:srgbClr val="CC3300"/>
                </a:solidFill>
                <a:latin typeface="Humnst777 Cn BT" pitchFamily="34" charset="0"/>
                <a:cs typeface="Arial" charset="0"/>
              </a:rPr>
              <a:t>ket</a:t>
            </a:r>
            <a:r>
              <a:rPr lang="id-ID" sz="2800" b="1" dirty="0" smtClean="0">
                <a:solidFill>
                  <a:srgbClr val="CC3300"/>
                </a:solidFill>
                <a:latin typeface="Humnst777 Cn BT" pitchFamily="34" charset="0"/>
                <a:cs typeface="Arial" charset="0"/>
              </a:rPr>
              <a:t>sa Tangan</a:t>
            </a:r>
            <a:endParaRPr lang="en-US" sz="2800" b="1" dirty="0">
              <a:solidFill>
                <a:srgbClr val="CC3300"/>
              </a:solidFill>
              <a:latin typeface="Humnst777 Cn BT" pitchFamily="34" charset="0"/>
              <a:cs typeface="Arial" charset="0"/>
            </a:endParaRPr>
          </a:p>
        </p:txBody>
      </p:sp>
      <p:grpSp>
        <p:nvGrpSpPr>
          <p:cNvPr id="9" name="Group 23"/>
          <p:cNvGrpSpPr>
            <a:grpSpLocks/>
          </p:cNvGrpSpPr>
          <p:nvPr/>
        </p:nvGrpSpPr>
        <p:grpSpPr bwMode="auto">
          <a:xfrm>
            <a:off x="565150" y="1344615"/>
            <a:ext cx="8147050" cy="1052513"/>
            <a:chOff x="356" y="847"/>
            <a:chExt cx="5132" cy="663"/>
          </a:xfrm>
        </p:grpSpPr>
        <p:sp>
          <p:nvSpPr>
            <p:cNvPr id="10" name="Text Box 2"/>
            <p:cNvSpPr txBox="1">
              <a:spLocks noChangeArrowheads="1"/>
            </p:cNvSpPr>
            <p:nvPr/>
          </p:nvSpPr>
          <p:spPr bwMode="auto">
            <a:xfrm>
              <a:off x="565" y="847"/>
              <a:ext cx="4923" cy="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id-ID" sz="2400" b="1" dirty="0" smtClean="0">
                  <a:solidFill>
                    <a:srgbClr val="0070C0"/>
                  </a:solidFill>
                  <a:latin typeface="Humnst777 Lt BT" pitchFamily="34" charset="0"/>
                  <a:cs typeface="Arial" charset="0"/>
                </a:rPr>
                <a:t>Garis digambar menggunakan pensil dan penghapus pada kertas kosong atau berkotak.</a:t>
              </a:r>
              <a:endParaRPr lang="en-US" sz="2400" b="1" dirty="0">
                <a:solidFill>
                  <a:srgbClr val="0070C0"/>
                </a:solidFill>
                <a:latin typeface="Humnst777 Lt BT" pitchFamily="34" charset="0"/>
                <a:cs typeface="Arial" charset="0"/>
              </a:endParaRPr>
            </a:p>
          </p:txBody>
        </p:sp>
        <p:sp>
          <p:nvSpPr>
            <p:cNvPr id="14" name="Rectangle 19"/>
            <p:cNvSpPr>
              <a:spLocks noChangeArrowheads="1"/>
            </p:cNvSpPr>
            <p:nvPr/>
          </p:nvSpPr>
          <p:spPr bwMode="auto">
            <a:xfrm>
              <a:off x="356" y="994"/>
              <a:ext cx="135" cy="135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1408113" y="6016625"/>
            <a:ext cx="196399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Sketsa Gambar</a:t>
            </a:r>
            <a:endParaRPr lang="en-US" sz="20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Rectangle 21"/>
          <p:cNvSpPr>
            <a:spLocks noChangeArrowheads="1"/>
          </p:cNvSpPr>
          <p:nvPr/>
        </p:nvSpPr>
        <p:spPr bwMode="auto">
          <a:xfrm>
            <a:off x="5535613" y="6042025"/>
            <a:ext cx="230543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Sketsa </a:t>
            </a:r>
            <a:r>
              <a:rPr lang="en-US" sz="2000" dirty="0" err="1" smtClean="0">
                <a:solidFill>
                  <a:srgbClr val="CC3300"/>
                </a:solidFill>
                <a:latin typeface="Arial" charset="0"/>
                <a:cs typeface="Arial" charset="0"/>
              </a:rPr>
              <a:t>Orthogra</a:t>
            </a:r>
            <a:r>
              <a:rPr lang="id-ID" sz="20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f</a:t>
            </a:r>
            <a:r>
              <a:rPr lang="en-US" sz="2000" dirty="0" err="1" smtClean="0">
                <a:solidFill>
                  <a:srgbClr val="CC3300"/>
                </a:solidFill>
                <a:latin typeface="Arial" charset="0"/>
                <a:cs typeface="Arial" charset="0"/>
              </a:rPr>
              <a:t>i</a:t>
            </a:r>
            <a:r>
              <a:rPr lang="id-ID" sz="20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s</a:t>
            </a:r>
            <a:endParaRPr lang="en-US" sz="20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928794" y="4357694"/>
            <a:ext cx="12602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u="sng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Contoh</a:t>
            </a:r>
            <a:endParaRPr lang="en-US" sz="2400" b="1" u="sng" dirty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pic>
        <p:nvPicPr>
          <p:cNvPr id="12" name="Picture 12" descr="drafting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1888" y="1096963"/>
            <a:ext cx="2767012" cy="2309812"/>
          </a:xfrm>
          <a:prstGeom prst="rect">
            <a:avLst/>
          </a:prstGeom>
          <a:noFill/>
        </p:spPr>
      </p:pic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787400" y="301625"/>
            <a:ext cx="69333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Membuat Gambar </a:t>
            </a:r>
            <a:r>
              <a:rPr lang="en-US" sz="36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: </a:t>
            </a:r>
            <a:r>
              <a:rPr lang="id-ID" sz="2800" b="1" dirty="0" smtClean="0">
                <a:solidFill>
                  <a:srgbClr val="CC3300"/>
                </a:solidFill>
                <a:latin typeface="Humnst777 Cn BT" pitchFamily="34" charset="0"/>
                <a:cs typeface="Arial" charset="0"/>
              </a:rPr>
              <a:t>menggunakan alat</a:t>
            </a:r>
            <a:endParaRPr lang="en-US" sz="2800" b="1" dirty="0">
              <a:solidFill>
                <a:srgbClr val="CC3300"/>
              </a:solidFill>
              <a:latin typeface="Humnst777 Cn BT" pitchFamily="34" charset="0"/>
              <a:cs typeface="Arial" charset="0"/>
            </a:endParaRP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1028700" y="1044575"/>
            <a:ext cx="4878388" cy="153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b="1" dirty="0" smtClean="0">
                <a:latin typeface="Humnst777 Lt BT" pitchFamily="34" charset="0"/>
                <a:cs typeface="Arial" charset="0"/>
              </a:rPr>
              <a:t>Alat gambar digunakan untuk menggambar garis lurus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, </a:t>
            </a:r>
            <a:r>
              <a:rPr lang="id-ID" sz="2400" b="1" dirty="0" smtClean="0">
                <a:latin typeface="Humnst777 Lt BT" pitchFamily="34" charset="0"/>
                <a:cs typeface="Arial" charset="0"/>
              </a:rPr>
              <a:t>lingkaran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, </a:t>
            </a:r>
            <a:r>
              <a:rPr lang="en-US" sz="2400" b="1" dirty="0">
                <a:latin typeface="Humnst777 Lt BT" pitchFamily="34" charset="0"/>
                <a:cs typeface="Arial" charset="0"/>
              </a:rPr>
              <a:t>and </a:t>
            </a:r>
            <a:r>
              <a:rPr lang="id-ID" sz="2400" b="1" dirty="0" smtClean="0">
                <a:latin typeface="Humnst777 Lt BT" pitchFamily="34" charset="0"/>
                <a:cs typeface="Arial" charset="0"/>
              </a:rPr>
              <a:t>kurva secara </a:t>
            </a:r>
            <a:r>
              <a:rPr lang="id-ID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nst777 Lt BT" pitchFamily="34" charset="0"/>
                <a:cs typeface="Arial" charset="0"/>
              </a:rPr>
              <a:t>benar </a:t>
            </a:r>
            <a:r>
              <a:rPr lang="id-ID" sz="2400" b="1" dirty="0" smtClean="0">
                <a:latin typeface="Humnst777 Lt BT" pitchFamily="34" charset="0"/>
                <a:cs typeface="Arial" charset="0"/>
              </a:rPr>
              <a:t>dan </a:t>
            </a:r>
            <a:r>
              <a:rPr lang="id-ID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nst777 Lt BT" pitchFamily="34" charset="0"/>
                <a:cs typeface="Arial" charset="0"/>
              </a:rPr>
              <a:t>akurat</a:t>
            </a:r>
            <a:r>
              <a:rPr lang="en-US" sz="2400" b="1" dirty="0" smtClean="0">
                <a:latin typeface="Humnst777 Lt BT" pitchFamily="34" charset="0"/>
                <a:cs typeface="Arial" charset="0"/>
              </a:rPr>
              <a:t>. </a:t>
            </a:r>
            <a:endParaRPr lang="en-US" sz="2400" b="1" dirty="0">
              <a:latin typeface="Humnst777 Lt BT" pitchFamily="34" charset="0"/>
              <a:cs typeface="Arial" charset="0"/>
            </a:endParaRPr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>
            <a:off x="615950" y="1273175"/>
            <a:ext cx="214313" cy="214313"/>
          </a:xfrm>
          <a:prstGeom prst="rect">
            <a:avLst/>
          </a:prstGeom>
          <a:solidFill>
            <a:srgbClr val="00CC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grpSp>
        <p:nvGrpSpPr>
          <p:cNvPr id="19" name="Group 24"/>
          <p:cNvGrpSpPr>
            <a:grpSpLocks/>
          </p:cNvGrpSpPr>
          <p:nvPr/>
        </p:nvGrpSpPr>
        <p:grpSpPr bwMode="auto">
          <a:xfrm>
            <a:off x="642910" y="3000372"/>
            <a:ext cx="5748338" cy="1069977"/>
            <a:chOff x="388" y="1738"/>
            <a:chExt cx="3621" cy="674"/>
          </a:xfrm>
        </p:grpSpPr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632" y="1738"/>
              <a:ext cx="3377" cy="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Gambar biasanya </a:t>
              </a:r>
              <a:r>
                <a:rPr lang="id-ID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dibuat menurut skala</a:t>
              </a:r>
              <a:r>
                <a:rPr lang="en-US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 </a:t>
              </a:r>
              <a:r>
                <a:rPr lang="id-ID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(</a:t>
              </a:r>
              <a:r>
                <a:rPr lang="en-US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to scale</a:t>
              </a:r>
              <a:r>
                <a:rPr lang="id-ID" sz="2400" b="1" i="1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umnst777 Lt BT" pitchFamily="34" charset="0"/>
                  <a:cs typeface="Arial" charset="0"/>
                </a:rPr>
                <a:t>)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.</a:t>
              </a:r>
              <a:endParaRPr lang="en-US" sz="2400" b="1" dirty="0">
                <a:latin typeface="Humnst777 Lt BT" pitchFamily="34" charset="0"/>
                <a:cs typeface="Arial" charset="0"/>
              </a:endParaRPr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388" y="1890"/>
              <a:ext cx="135" cy="135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/>
            </a:p>
          </p:txBody>
        </p:sp>
      </p:grpSp>
      <p:pic>
        <p:nvPicPr>
          <p:cNvPr id="22" name="Picture 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697287"/>
            <a:ext cx="3160713" cy="316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7" grpId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9"/>
          <p:cNvSpPr>
            <a:spLocks noChangeArrowheads="1"/>
          </p:cNvSpPr>
          <p:nvPr/>
        </p:nvSpPr>
        <p:spPr bwMode="auto">
          <a:xfrm>
            <a:off x="365125" y="2039938"/>
            <a:ext cx="12602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u="sng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Contoh</a:t>
            </a:r>
            <a:endParaRPr lang="en-US" sz="2400" b="1" u="sng" dirty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pic>
        <p:nvPicPr>
          <p:cNvPr id="29" name="Picture 24" descr="te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3525" y="2944813"/>
            <a:ext cx="4422775" cy="2790825"/>
          </a:xfrm>
          <a:prstGeom prst="rect">
            <a:avLst/>
          </a:prstGeom>
          <a:noFill/>
        </p:spPr>
      </p:pic>
      <p:sp>
        <p:nvSpPr>
          <p:cNvPr id="30" name="Rectangle 25"/>
          <p:cNvSpPr>
            <a:spLocks noChangeArrowheads="1"/>
          </p:cNvSpPr>
          <p:nvPr/>
        </p:nvSpPr>
        <p:spPr bwMode="auto">
          <a:xfrm>
            <a:off x="428151" y="357166"/>
            <a:ext cx="79512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Membuat Gambar</a:t>
            </a:r>
            <a:r>
              <a:rPr lang="en-US" sz="3600" dirty="0" smtClean="0">
                <a:solidFill>
                  <a:srgbClr val="FF0000"/>
                </a:solidFill>
                <a:latin typeface="Humnst777 BlkCn BT" pitchFamily="34" charset="0"/>
                <a:cs typeface="Arial" charset="0"/>
              </a:rPr>
              <a:t>: </a:t>
            </a:r>
            <a:r>
              <a:rPr lang="id-ID" sz="2800" b="1" dirty="0" smtClean="0">
                <a:solidFill>
                  <a:srgbClr val="CC3300"/>
                </a:solidFill>
                <a:latin typeface="Humnst777 Lt BT" pitchFamily="34" charset="0"/>
                <a:cs typeface="Arial" charset="0"/>
              </a:rPr>
              <a:t>menggunakan komputer</a:t>
            </a:r>
            <a:endParaRPr lang="en-US" sz="2800" b="1" dirty="0">
              <a:solidFill>
                <a:srgbClr val="CC3300"/>
              </a:solidFill>
              <a:latin typeface="Humnst777 Lt BT" pitchFamily="34" charset="0"/>
              <a:cs typeface="Arial" charset="0"/>
            </a:endParaRPr>
          </a:p>
        </p:txBody>
      </p: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642910" y="1071546"/>
            <a:ext cx="7831138" cy="1004888"/>
            <a:chOff x="388" y="778"/>
            <a:chExt cx="4933" cy="633"/>
          </a:xfrm>
        </p:grpSpPr>
        <p:sp>
          <p:nvSpPr>
            <p:cNvPr id="32" name="Text Box 26"/>
            <p:cNvSpPr txBox="1">
              <a:spLocks noChangeArrowheads="1"/>
            </p:cNvSpPr>
            <p:nvPr/>
          </p:nvSpPr>
          <p:spPr bwMode="auto">
            <a:xfrm>
              <a:off x="600" y="778"/>
              <a:ext cx="4721" cy="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Menggunakan software 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Computer 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A</a:t>
              </a:r>
              <a:r>
                <a:rPr lang="en-US" sz="2400" b="1" dirty="0" err="1" smtClean="0">
                  <a:latin typeface="Humnst777 Lt BT" pitchFamily="34" charset="0"/>
                  <a:cs typeface="Arial" charset="0"/>
                </a:rPr>
                <a:t>ided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 </a:t>
              </a:r>
              <a:r>
                <a:rPr lang="id-ID" sz="2400" b="1" dirty="0" smtClean="0">
                  <a:latin typeface="Humnst777 Lt BT" pitchFamily="34" charset="0"/>
                  <a:cs typeface="Arial" charset="0"/>
                </a:rPr>
                <a:t>D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rafting </a:t>
              </a:r>
              <a:r>
                <a:rPr lang="en-US" sz="2400" b="1" dirty="0">
                  <a:latin typeface="Humnst777 Lt BT" pitchFamily="34" charset="0"/>
                  <a:cs typeface="Arial" charset="0"/>
                </a:rPr>
                <a:t>(CAD</a:t>
              </a:r>
              <a:r>
                <a:rPr lang="en-US" sz="2400" b="1" dirty="0" smtClean="0">
                  <a:latin typeface="Humnst777 Lt BT" pitchFamily="34" charset="0"/>
                  <a:cs typeface="Arial" charset="0"/>
                </a:rPr>
                <a:t>).</a:t>
              </a:r>
              <a:endParaRPr lang="en-US" sz="2400" b="1" dirty="0">
                <a:latin typeface="Humnst777 Lt BT" pitchFamily="34" charset="0"/>
                <a:cs typeface="Arial" charset="0"/>
              </a:endParaRPr>
            </a:p>
          </p:txBody>
        </p:sp>
        <p:sp>
          <p:nvSpPr>
            <p:cNvPr id="33" name="Rectangle 27"/>
            <p:cNvSpPr>
              <a:spLocks noChangeArrowheads="1"/>
            </p:cNvSpPr>
            <p:nvPr/>
          </p:nvSpPr>
          <p:spPr bwMode="auto">
            <a:xfrm>
              <a:off x="388" y="906"/>
              <a:ext cx="135" cy="135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b="1">
                <a:latin typeface="Humnst777 Lt BT" pitchFamily="34" charset="0"/>
              </a:endParaRPr>
            </a:p>
          </p:txBody>
        </p:sp>
      </p:grpSp>
      <p:sp>
        <p:nvSpPr>
          <p:cNvPr id="34" name="Rectangle 28"/>
          <p:cNvSpPr>
            <a:spLocks noChangeArrowheads="1"/>
          </p:cNvSpPr>
          <p:nvPr/>
        </p:nvSpPr>
        <p:spPr bwMode="auto">
          <a:xfrm>
            <a:off x="1535113" y="5915025"/>
            <a:ext cx="150874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Gambar 2D</a:t>
            </a:r>
            <a:endParaRPr lang="en-US" sz="20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35" name="Rectangle 29"/>
          <p:cNvSpPr>
            <a:spLocks noChangeArrowheads="1"/>
          </p:cNvSpPr>
          <p:nvPr/>
        </p:nvSpPr>
        <p:spPr bwMode="auto">
          <a:xfrm>
            <a:off x="5840413" y="5876925"/>
            <a:ext cx="209544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M</a:t>
            </a:r>
            <a:r>
              <a:rPr lang="en-US" sz="2000" dirty="0" err="1" smtClean="0">
                <a:solidFill>
                  <a:srgbClr val="CC3300"/>
                </a:solidFill>
                <a:latin typeface="Arial" charset="0"/>
                <a:cs typeface="Arial" charset="0"/>
              </a:rPr>
              <a:t>odel</a:t>
            </a:r>
            <a:r>
              <a:rPr lang="id-ID" sz="20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 3 Dimensi</a:t>
            </a:r>
            <a:endParaRPr lang="en-US" sz="20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pic>
        <p:nvPicPr>
          <p:cNvPr id="36" name="Picture 32" descr="Chapter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2973388"/>
            <a:ext cx="4022725" cy="27162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4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500034" y="428604"/>
            <a:ext cx="83383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Pihak-pihak Terkait Pekerjaan Konstruksi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500430" y="3714752"/>
            <a:ext cx="2137507" cy="2137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itchFamily="34" charset="0"/>
              </a:rPr>
              <a:t>PEMILIK</a:t>
            </a:r>
            <a:endParaRPr lang="id-ID" sz="2800" b="1" dirty="0">
              <a:solidFill>
                <a:schemeClr val="accent6">
                  <a:lumMod val="60000"/>
                  <a:lumOff val="40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00100" y="2571744"/>
            <a:ext cx="2000264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KONSULTAN PERENCANA</a:t>
            </a:r>
            <a:endParaRPr lang="id-ID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571868" y="1643050"/>
            <a:ext cx="2000264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KONTRAKTOR PELAKSANA</a:t>
            </a:r>
            <a:endParaRPr lang="id-ID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072198" y="2571744"/>
            <a:ext cx="2000264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PENGAWAS</a:t>
            </a:r>
            <a:endParaRPr lang="id-ID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4357686" y="2928934"/>
            <a:ext cx="428628" cy="71438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9" name="Down Arrow 8"/>
          <p:cNvSpPr/>
          <p:nvPr/>
        </p:nvSpPr>
        <p:spPr>
          <a:xfrm rot="3304040">
            <a:off x="5630495" y="3666356"/>
            <a:ext cx="428628" cy="71438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10" name="Down Arrow 9"/>
          <p:cNvSpPr/>
          <p:nvPr/>
        </p:nvSpPr>
        <p:spPr>
          <a:xfrm rot="18857216">
            <a:off x="3058727" y="3666356"/>
            <a:ext cx="428628" cy="71438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282" y="428604"/>
            <a:ext cx="87134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Peran Gambar dalam Pekerjaan Konstruksi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71472" y="1357298"/>
            <a:ext cx="1214446" cy="85725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7030A0"/>
                </a:solidFill>
              </a:rPr>
              <a:t>PEMILIK</a:t>
            </a:r>
            <a:endParaRPr lang="id-ID" b="1" dirty="0">
              <a:solidFill>
                <a:srgbClr val="7030A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143108" y="2214554"/>
            <a:ext cx="1857388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7030A0"/>
                </a:solidFill>
              </a:rPr>
              <a:t>KONSULTAN PERENCANA</a:t>
            </a:r>
            <a:endParaRPr lang="id-ID" b="1" dirty="0">
              <a:solidFill>
                <a:srgbClr val="7030A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214810" y="2214554"/>
            <a:ext cx="2000264" cy="85725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7030A0"/>
                </a:solidFill>
              </a:rPr>
              <a:t>KONTRAKTOR PELAKSANA</a:t>
            </a:r>
            <a:endParaRPr lang="id-ID" b="1" dirty="0">
              <a:solidFill>
                <a:srgbClr val="7030A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643702" y="1428736"/>
            <a:ext cx="1643074" cy="85725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7030A0"/>
                </a:solidFill>
              </a:rPr>
              <a:t>PENGAWAS</a:t>
            </a:r>
            <a:endParaRPr lang="id-ID" b="1" dirty="0">
              <a:solidFill>
                <a:srgbClr val="7030A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214546" y="3786190"/>
            <a:ext cx="1857388" cy="85725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solidFill>
                  <a:srgbClr val="7030A0"/>
                </a:solidFill>
              </a:rPr>
              <a:t>GAMBAR RENCANA</a:t>
            </a:r>
            <a:endParaRPr lang="id-ID" sz="1600" b="1" dirty="0">
              <a:solidFill>
                <a:srgbClr val="7030A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214810" y="3786190"/>
            <a:ext cx="2571768" cy="150019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id-ID" sz="1400" b="1" dirty="0" smtClean="0">
                <a:solidFill>
                  <a:srgbClr val="7030A0"/>
                </a:solidFill>
              </a:rPr>
              <a:t>  GAMBAR PELAKSANAAN (</a:t>
            </a:r>
            <a:r>
              <a:rPr lang="id-ID" sz="1400" b="1" i="1" dirty="0" smtClean="0">
                <a:solidFill>
                  <a:srgbClr val="7030A0"/>
                </a:solidFill>
              </a:rPr>
              <a:t>SHOP DRAWING</a:t>
            </a:r>
            <a:r>
              <a:rPr lang="id-ID" sz="1400" b="1" dirty="0" smtClean="0">
                <a:solidFill>
                  <a:srgbClr val="7030A0"/>
                </a:solidFill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id-ID" sz="1400" b="1" dirty="0" smtClean="0">
                <a:solidFill>
                  <a:srgbClr val="7030A0"/>
                </a:solidFill>
              </a:rPr>
              <a:t>  GAMBAR TERBANGUN (</a:t>
            </a:r>
            <a:r>
              <a:rPr lang="id-ID" sz="1400" b="1" i="1" dirty="0" smtClean="0">
                <a:solidFill>
                  <a:srgbClr val="7030A0"/>
                </a:solidFill>
              </a:rPr>
              <a:t>AS BUILT DRAWING</a:t>
            </a:r>
            <a:r>
              <a:rPr lang="id-ID" sz="1400" b="1" dirty="0" smtClean="0">
                <a:solidFill>
                  <a:srgbClr val="7030A0"/>
                </a:solidFill>
              </a:rPr>
              <a:t>)</a:t>
            </a:r>
            <a:endParaRPr lang="id-ID" sz="1400" b="1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2500306"/>
            <a:ext cx="1571636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d-ID" sz="1200" dirty="0" smtClean="0"/>
              <a:t> MEMPRAKARSAI</a:t>
            </a:r>
          </a:p>
          <a:p>
            <a:pPr>
              <a:buFont typeface="Arial" pitchFamily="34" charset="0"/>
              <a:buChar char="•"/>
            </a:pPr>
            <a:r>
              <a:rPr lang="id-ID" sz="1200" dirty="0" smtClean="0"/>
              <a:t> MEMBIAYAI</a:t>
            </a:r>
          </a:p>
          <a:p>
            <a:pPr>
              <a:buFont typeface="Arial" pitchFamily="34" charset="0"/>
              <a:buChar char="•"/>
            </a:pPr>
            <a:r>
              <a:rPr lang="id-ID" sz="1200" dirty="0" smtClean="0"/>
              <a:t> MEMILIKI</a:t>
            </a:r>
            <a:endParaRPr lang="id-ID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2214546" y="1357298"/>
            <a:ext cx="157163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d-ID" sz="1200" dirty="0" smtClean="0"/>
              <a:t> MERENCANA (PLANNING)</a:t>
            </a:r>
          </a:p>
          <a:p>
            <a:pPr>
              <a:buFont typeface="Arial" pitchFamily="34" charset="0"/>
              <a:buChar char="•"/>
            </a:pPr>
            <a:r>
              <a:rPr lang="id-ID" sz="1200" dirty="0" smtClean="0"/>
              <a:t> MERANCANG (DESIGN)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57686" y="1500174"/>
            <a:ext cx="157163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d-ID" sz="1200" dirty="0" smtClean="0"/>
              <a:t>MELAKSANAKAN PEKERJAAN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43702" y="2571744"/>
            <a:ext cx="157163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d-ID" sz="1200" dirty="0" smtClean="0"/>
              <a:t>MENGAWASI PEKERJAAN</a:t>
            </a:r>
          </a:p>
        </p:txBody>
      </p:sp>
      <p:sp>
        <p:nvSpPr>
          <p:cNvPr id="15" name="Down Arrow 14"/>
          <p:cNvSpPr/>
          <p:nvPr/>
        </p:nvSpPr>
        <p:spPr>
          <a:xfrm>
            <a:off x="5143504" y="3143248"/>
            <a:ext cx="142876" cy="571504"/>
          </a:xfrm>
          <a:prstGeom prst="downArrow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Down Arrow 15"/>
          <p:cNvSpPr/>
          <p:nvPr/>
        </p:nvSpPr>
        <p:spPr>
          <a:xfrm>
            <a:off x="3071802" y="3143248"/>
            <a:ext cx="142876" cy="571504"/>
          </a:xfrm>
          <a:prstGeom prst="downArrow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Bent Arrow 21"/>
          <p:cNvSpPr/>
          <p:nvPr/>
        </p:nvSpPr>
        <p:spPr>
          <a:xfrm flipV="1">
            <a:off x="1643042" y="2214554"/>
            <a:ext cx="428628" cy="571504"/>
          </a:xfrm>
          <a:prstGeom prst="bentArrow">
            <a:avLst/>
          </a:prstGeom>
          <a:solidFill>
            <a:srgbClr val="9900CC"/>
          </a:solidFill>
          <a:ln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3" name="Bent Arrow 22"/>
          <p:cNvSpPr/>
          <p:nvPr/>
        </p:nvSpPr>
        <p:spPr>
          <a:xfrm>
            <a:off x="6143636" y="1714488"/>
            <a:ext cx="428628" cy="571504"/>
          </a:xfrm>
          <a:prstGeom prst="bentArrow">
            <a:avLst/>
          </a:prstGeom>
          <a:solidFill>
            <a:srgbClr val="9900CC"/>
          </a:solidFill>
          <a:ln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3972786" y="2571744"/>
            <a:ext cx="285752" cy="285752"/>
          </a:xfrm>
          <a:prstGeom prst="rightArrow">
            <a:avLst/>
          </a:prstGeom>
          <a:solidFill>
            <a:srgbClr val="9900CC"/>
          </a:solidFill>
          <a:ln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22" grpId="0" animBg="1"/>
      <p:bldP spid="23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571480"/>
            <a:ext cx="4169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Gambar dan Arsitek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285852" y="1928802"/>
            <a:ext cx="6300787" cy="2081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800" b="1" dirty="0" smtClean="0">
                <a:solidFill>
                  <a:srgbClr val="C00000"/>
                </a:solidFill>
                <a:latin typeface="Humnst777 Lt BT" pitchFamily="34" charset="0"/>
              </a:rPr>
              <a:t>Haruskan arsitek :</a:t>
            </a:r>
          </a:p>
          <a:p>
            <a:pPr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Mampu menggambar teknik ?</a:t>
            </a:r>
          </a:p>
          <a:p>
            <a:pPr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Mampu membaca gambar teknik ?</a:t>
            </a:r>
            <a:endParaRPr lang="fr-FR" sz="28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785794"/>
            <a:ext cx="49540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Persiapan Menggambar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1785926"/>
            <a:ext cx="735811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Kelengkapan </a:t>
            </a:r>
            <a:r>
              <a:rPr lang="id-ID" sz="2800" b="1" dirty="0">
                <a:solidFill>
                  <a:srgbClr val="7030A0"/>
                </a:solidFill>
                <a:latin typeface="Humnst777 Lt BT" pitchFamily="34" charset="0"/>
              </a:rPr>
              <a:t>peralatan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fi-FI" sz="2800" b="1" dirty="0" smtClean="0">
                <a:solidFill>
                  <a:srgbClr val="7030A0"/>
                </a:solidFill>
                <a:latin typeface="Humnst777 Lt BT" pitchFamily="34" charset="0"/>
              </a:rPr>
              <a:t>Kebersihan </a:t>
            </a:r>
            <a:r>
              <a:rPr lang="fi-FI" sz="2800" b="1" dirty="0">
                <a:solidFill>
                  <a:srgbClr val="7030A0"/>
                </a:solidFill>
                <a:latin typeface="Humnst777 Lt BT" pitchFamily="34" charset="0"/>
              </a:rPr>
              <a:t>alat dan tempat kerja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Rancangan/rencana </a:t>
            </a:r>
            <a:r>
              <a:rPr lang="id-ID" sz="2800" b="1" dirty="0">
                <a:solidFill>
                  <a:srgbClr val="7030A0"/>
                </a:solidFill>
                <a:latin typeface="Humnst777 Lt BT" pitchFamily="34" charset="0"/>
              </a:rPr>
              <a:t>yang akan digambar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Jenis </a:t>
            </a:r>
            <a:r>
              <a:rPr lang="id-ID" sz="2800" b="1" dirty="0">
                <a:solidFill>
                  <a:srgbClr val="7030A0"/>
                </a:solidFill>
                <a:latin typeface="Humnst777 Lt BT" pitchFamily="34" charset="0"/>
              </a:rPr>
              <a:t>gambar yang akan dibuat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Dimensi </a:t>
            </a:r>
            <a:r>
              <a:rPr lang="id-ID" sz="2800" b="1" dirty="0">
                <a:solidFill>
                  <a:srgbClr val="7030A0"/>
                </a:solidFill>
                <a:latin typeface="Humnst777 Lt BT" pitchFamily="34" charset="0"/>
              </a:rPr>
              <a:t>gambar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Obyek </a:t>
            </a:r>
            <a:r>
              <a:rPr lang="id-ID" sz="2800" b="1" dirty="0">
                <a:solidFill>
                  <a:srgbClr val="7030A0"/>
                </a:solidFill>
                <a:latin typeface="Humnst777 Lt BT" pitchFamily="34" charset="0"/>
              </a:rPr>
              <a:t>gambar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785794"/>
            <a:ext cx="49027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Peralatan Menggambar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55763" y="2205038"/>
            <a:ext cx="6559575" cy="272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Pensil</a:t>
            </a:r>
            <a:endParaRPr lang="id-ID" sz="28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Mistar/penggaris</a:t>
            </a:r>
            <a:endParaRPr lang="fi-FI" sz="28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Penghapus 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Jangka</a:t>
            </a:r>
            <a:endParaRPr lang="id-ID" sz="28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Busur Derajat</a:t>
            </a:r>
            <a:endParaRPr lang="id-ID" sz="28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id-ID" sz="2800" b="1" i="1" dirty="0" smtClean="0">
                <a:solidFill>
                  <a:srgbClr val="7030A0"/>
                </a:solidFill>
                <a:latin typeface="Humnst777 Lt BT" pitchFamily="34" charset="0"/>
              </a:rPr>
              <a:t>Masking </a:t>
            </a:r>
            <a:endParaRPr lang="id-ID" sz="2800" b="1" i="1" dirty="0">
              <a:solidFill>
                <a:srgbClr val="7030A0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71670" y="285728"/>
            <a:ext cx="49027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Peralatan Menggambar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42910" y="1071546"/>
            <a:ext cx="757242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Pensil</a:t>
            </a:r>
            <a:endParaRPr lang="en-US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Rapido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Mistar/penggaris</a:t>
            </a:r>
          </a:p>
          <a:p>
            <a:pPr marL="263525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Lurus</a:t>
            </a:r>
          </a:p>
          <a:p>
            <a:pPr marL="263525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Segitiga 30/60 &amp; 45</a:t>
            </a:r>
            <a:endParaRPr lang="fi-FI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Penghapus</a:t>
            </a: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Jangka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Busur Derajat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4071942"/>
            <a:ext cx="6559575" cy="2366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Meja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Papan gambar</a:t>
            </a:r>
            <a:endParaRPr lang="fi-FI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Kursi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Selotip/plat magnit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Kertas gambar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Lampu</a:t>
            </a:r>
          </a:p>
        </p:txBody>
      </p:sp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3714752"/>
            <a:ext cx="1828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626" y="1500174"/>
            <a:ext cx="3214374" cy="1724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3786190"/>
            <a:ext cx="1791889" cy="250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2" name="Picture 2" descr="Hasil gambar untuk penggaris segitig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1285860"/>
            <a:ext cx="2143125" cy="2152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  <p:bldP spid="4" grpId="0" uiExpand="1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8" name="Picture 12" descr="Hasil gambar untuk drafting machine arm ty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8868"/>
            <a:ext cx="3143240" cy="2357430"/>
          </a:xfrm>
          <a:prstGeom prst="rect">
            <a:avLst/>
          </a:prstGeom>
          <a:noFill/>
        </p:spPr>
      </p:pic>
      <p:pic>
        <p:nvPicPr>
          <p:cNvPr id="14346" name="Picture 10" descr="Hasil gambar untuk erasing shield"/>
          <p:cNvPicPr>
            <a:picLocks noChangeAspect="1" noChangeArrowheads="1"/>
          </p:cNvPicPr>
          <p:nvPr/>
        </p:nvPicPr>
        <p:blipFill>
          <a:blip r:embed="rId3"/>
          <a:srcRect t="12500" b="26250"/>
          <a:stretch>
            <a:fillRect/>
          </a:stretch>
        </p:blipFill>
        <p:spPr bwMode="auto">
          <a:xfrm>
            <a:off x="2928926" y="5414049"/>
            <a:ext cx="2357454" cy="1443951"/>
          </a:xfrm>
          <a:prstGeom prst="rect">
            <a:avLst/>
          </a:prstGeom>
          <a:noFill/>
        </p:spPr>
      </p:pic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14290"/>
            <a:ext cx="25622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285728"/>
            <a:ext cx="621510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Peralatan Menggambar</a:t>
            </a:r>
          </a:p>
          <a:p>
            <a:pPr algn="ctr"/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(opsional)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857488" y="1500174"/>
            <a:ext cx="571504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Mesin Gambar</a:t>
            </a:r>
          </a:p>
          <a:p>
            <a:pPr marL="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Tracker</a:t>
            </a:r>
          </a:p>
          <a:p>
            <a:pPr marL="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Arm 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Penggaris Kurva (</a:t>
            </a:r>
            <a:r>
              <a:rPr lang="id-ID" sz="2800" b="1" i="1" dirty="0" smtClean="0">
                <a:solidFill>
                  <a:srgbClr val="7030A0"/>
                </a:solidFill>
                <a:latin typeface="Humnst777 Lt BT" pitchFamily="34" charset="0"/>
              </a:rPr>
              <a:t>French Curves</a:t>
            </a: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)</a:t>
            </a:r>
            <a:endParaRPr lang="fi-FI" sz="28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Template/Mal/Sablon</a:t>
            </a:r>
          </a:p>
          <a:p>
            <a:pPr marL="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Lettering</a:t>
            </a:r>
          </a:p>
          <a:p>
            <a:pPr marL="263525">
              <a:buFont typeface="Arial" pitchFamily="34" charset="0"/>
              <a:buChar char="•"/>
            </a:pPr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Lingkaran</a:t>
            </a:r>
          </a:p>
          <a:p>
            <a:pPr marL="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Ellips</a:t>
            </a:r>
          </a:p>
          <a:p>
            <a:pPr marL="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 Furnitur dll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Erasing Shileld</a:t>
            </a:r>
            <a:endParaRPr lang="id-ID" sz="28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  <p:pic>
        <p:nvPicPr>
          <p:cNvPr id="14338" name="Picture 2" descr="Hasil gambar untuk sablon mal gamba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4661305"/>
            <a:ext cx="2928926" cy="2196695"/>
          </a:xfrm>
          <a:prstGeom prst="rect">
            <a:avLst/>
          </a:prstGeom>
          <a:noFill/>
        </p:spPr>
      </p:pic>
      <p:pic>
        <p:nvPicPr>
          <p:cNvPr id="14340" name="Picture 4" descr="Hasil gambar untuk sablon mal gambar"/>
          <p:cNvPicPr>
            <a:picLocks noChangeAspect="1" noChangeArrowheads="1"/>
          </p:cNvPicPr>
          <p:nvPr/>
        </p:nvPicPr>
        <p:blipFill>
          <a:blip r:embed="rId6" cstate="print"/>
          <a:srcRect t="19012" b="12545"/>
          <a:stretch>
            <a:fillRect/>
          </a:stretch>
        </p:blipFill>
        <p:spPr bwMode="auto">
          <a:xfrm>
            <a:off x="6634171" y="3286124"/>
            <a:ext cx="2509829" cy="1285884"/>
          </a:xfrm>
          <a:prstGeom prst="rect">
            <a:avLst/>
          </a:prstGeom>
          <a:noFill/>
        </p:spPr>
      </p:pic>
      <p:pic>
        <p:nvPicPr>
          <p:cNvPr id="14342" name="Picture 6" descr="Hasil gambar untuk sablon mal gambar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391154"/>
            <a:ext cx="2574986" cy="1466846"/>
          </a:xfrm>
          <a:prstGeom prst="rect">
            <a:avLst/>
          </a:prstGeom>
          <a:noFill/>
        </p:spPr>
      </p:pic>
      <p:sp>
        <p:nvSpPr>
          <p:cNvPr id="14344" name="AutoShape 8" descr="Hasil gambar untuk erasing shiel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99592" y="476672"/>
            <a:ext cx="164019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4000" b="1" dirty="0" err="1" smtClean="0">
                <a:solidFill>
                  <a:srgbClr val="9900CC"/>
                </a:solidFill>
                <a:latin typeface="Kozuka Gothic Pro H" pitchFamily="34" charset="-128"/>
                <a:ea typeface="Kozuka Gothic Pro H" pitchFamily="34" charset="-128"/>
              </a:rPr>
              <a:t>Rapido</a:t>
            </a:r>
            <a:endParaRPr lang="fr-FR" sz="2400" dirty="0">
              <a:solidFill>
                <a:srgbClr val="9900CC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1026" name="Picture 2" descr="Hasil gambar untuk rapi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01" y="0"/>
            <a:ext cx="5324599" cy="263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uschefueller_rotring_um_1985_zur_reinigung_demontiert_sx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01" y="4771376"/>
            <a:ext cx="3001235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95536" y="2654432"/>
            <a:ext cx="74295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Rapido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adalah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pena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utk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menggambar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dgn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tingkat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presisi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tinggi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.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Tersedia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dlm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berbagai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ketebalan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garis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mulai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dari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0.1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hingga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 2.0mm.</a:t>
            </a:r>
          </a:p>
          <a:p>
            <a:pPr marL="263525" indent="-263525">
              <a:buFont typeface="Arial" pitchFamily="34" charset="0"/>
              <a:buChar char="•"/>
            </a:pPr>
            <a:endParaRPr lang="id-ID" sz="2800" b="1" dirty="0" smtClean="0">
              <a:solidFill>
                <a:schemeClr val="accent2">
                  <a:lumMod val="75000"/>
                </a:schemeClr>
              </a:solidFill>
              <a:latin typeface="Humnst777 Cn BT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66951"/>
            <a:ext cx="3995936" cy="2191049"/>
          </a:xfrm>
          <a:prstGeom prst="rect">
            <a:avLst/>
          </a:prstGeom>
        </p:spPr>
      </p:pic>
      <p:pic>
        <p:nvPicPr>
          <p:cNvPr id="1034" name="Picture 10" descr="Hasil gambar untuk tinta rapid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0" t="11888" r="15761" b="12513"/>
          <a:stretch/>
        </p:blipFill>
        <p:spPr bwMode="auto">
          <a:xfrm>
            <a:off x="6790869" y="4311943"/>
            <a:ext cx="2376264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57356" y="857232"/>
            <a:ext cx="163859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9900CC"/>
                </a:solidFill>
                <a:latin typeface="Kozuka Gothic Pro H" pitchFamily="34" charset="-128"/>
                <a:ea typeface="Kozuka Gothic Pro H" pitchFamily="34" charset="-128"/>
              </a:rPr>
              <a:t>Pensil</a:t>
            </a:r>
            <a:endParaRPr lang="fr-FR" sz="2400" dirty="0">
              <a:solidFill>
                <a:srgbClr val="9900CC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2" name="Picture 2" descr="Berkas:Penc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27" y="24474"/>
            <a:ext cx="3333773" cy="250033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857224" y="2643182"/>
            <a:ext cx="74295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Pensil adalah alat tulis yang terbuat dari grafit murni yang digunakan dengan menggoreskannya ke media gambar.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Karena grafit murni mudah patah, mengotori media dan tangan maka dicampurlah dengan tanah liat.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800" b="1" dirty="0" smtClean="0">
                <a:solidFill>
                  <a:schemeClr val="accent2">
                    <a:lumMod val="75000"/>
                  </a:schemeClr>
                </a:solidFill>
                <a:latin typeface="Humnst777 Cn BT" pitchFamily="34" charset="0"/>
              </a:rPr>
              <a:t>Campuran grafit &amp; tanah liat tersebut kemudian ditutup dengan kayu.</a:t>
            </a:r>
            <a:endParaRPr lang="id-ID" sz="2800" b="1" dirty="0">
              <a:solidFill>
                <a:schemeClr val="accent2">
                  <a:lumMod val="75000"/>
                </a:schemeClr>
              </a:solidFill>
              <a:latin typeface="Humnst777 Cn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0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143240" y="428604"/>
            <a:ext cx="272606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FF0000"/>
                </a:solidFill>
                <a:latin typeface="Humnst777 BlkCn BT" pitchFamily="34" charset="0"/>
                <a:ea typeface="Kozuka Gothic Pro B" pitchFamily="34" charset="-128"/>
              </a:rPr>
              <a:t>Jenis Pensil</a:t>
            </a:r>
            <a:endParaRPr lang="fr-FR" sz="2400" dirty="0">
              <a:solidFill>
                <a:srgbClr val="FF0000"/>
              </a:solidFill>
              <a:latin typeface="Humnst777 BlkCn BT" pitchFamily="34" charset="0"/>
              <a:ea typeface="Kozuka Gothic Pro B" pitchFamily="3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7224" y="1357298"/>
            <a:ext cx="5715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TINGKAT KEHITAMAN (KEKERASAN)</a:t>
            </a:r>
            <a:endParaRPr lang="id-ID" sz="2800" dirty="0">
              <a:solidFill>
                <a:schemeClr val="accent2">
                  <a:lumMod val="60000"/>
                  <a:lumOff val="40000"/>
                </a:schemeClr>
              </a:solidFill>
              <a:latin typeface="Humnst777 BlkCn BT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2643182"/>
            <a:ext cx="2643206" cy="3688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714348" y="414338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JENIS BAHAN &amp; CARA KERJA</a:t>
            </a:r>
          </a:p>
        </p:txBody>
      </p:sp>
      <p:sp>
        <p:nvSpPr>
          <p:cNvPr id="9" name="Rectangle 8"/>
          <p:cNvSpPr/>
          <p:nvPr/>
        </p:nvSpPr>
        <p:spPr>
          <a:xfrm>
            <a:off x="785786" y="1857364"/>
            <a:ext cx="5715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H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(hard)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(black)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HB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(hard-black)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F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(firm</a:t>
            </a:r>
            <a:r>
              <a:rPr lang="id-ID" sz="2400" b="1" i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)</a:t>
            </a:r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Humnst777 BT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57224" y="4714884"/>
            <a:ext cx="628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Pensil Kayu</a:t>
            </a: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Pensil MekaniK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8" grpId="0"/>
      <p:bldP spid="9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Jenis-Pensil-yang-digunakan-untuk-Menggamba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15000" cy="38004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5720" y="3286124"/>
            <a:ext cx="57150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Derajat kekerasan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H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(hard)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(black)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HB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(hard-black)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 F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(firm)</a:t>
            </a:r>
          </a:p>
          <a:p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8B 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-7B -… -B -HB -F -H -2H -… -8H</a:t>
            </a:r>
          </a:p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8H –HB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  <a:sym typeface="Wingdings" pitchFamily="2" charset="2"/>
              </a:rPr>
              <a:t>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gambar </a:t>
            </a:r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sketsa</a:t>
            </a:r>
          </a:p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2B </a:t>
            </a:r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-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6H 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  <a:sym typeface="Wingdings" pitchFamily="2" charset="2"/>
              </a:rPr>
              <a:t>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gambar </a:t>
            </a:r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teknik</a:t>
            </a:r>
          </a:p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3B –F   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  <a:sym typeface="Wingdings" pitchFamily="2" charset="2"/>
              </a:rPr>
              <a:t>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menulis</a:t>
            </a:r>
            <a:endParaRPr lang="id-ID" sz="2400" b="1" dirty="0">
              <a:solidFill>
                <a:schemeClr val="accent2">
                  <a:lumMod val="75000"/>
                </a:schemeClr>
              </a:solidFill>
              <a:latin typeface="Humnst777 BT" pitchFamily="34" charset="0"/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5072066" y="214290"/>
            <a:ext cx="24892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ea typeface="Kozuka Gothic Pro B" pitchFamily="34" charset="-128"/>
              </a:rPr>
              <a:t>Pensil Kayu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  <a:ea typeface="Kozuka Gothic Pro B" pitchFamily="34" charset="-128"/>
            </a:endParaRPr>
          </a:p>
        </p:txBody>
      </p:sp>
      <p:pic>
        <p:nvPicPr>
          <p:cNvPr id="10" name="Picture 9" descr="d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786058"/>
            <a:ext cx="3907621" cy="38244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19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nsil-staedtler-2b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0" y="190494"/>
            <a:ext cx="6381778" cy="6381778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28596" y="428604"/>
            <a:ext cx="24892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ea typeface="Kozuka Gothic Pro B" pitchFamily="34" charset="-128"/>
              </a:rPr>
              <a:t>Derajat </a:t>
            </a:r>
          </a:p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ea typeface="Kozuka Gothic Pro B" pitchFamily="34" charset="-128"/>
              </a:rPr>
              <a:t>Pensil Kayu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  <a:ea typeface="Kozuka Gothic Pro B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357166"/>
            <a:ext cx="31977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  <a:ea typeface="Kozuka Gothic Pro B" pitchFamily="34" charset="-128"/>
              </a:rPr>
              <a:t>Pensil Mekanik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  <a:ea typeface="Kozuka Gothic Pro B" pitchFamily="3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7224" y="1357298"/>
            <a:ext cx="5715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75000"/>
                  </a:schemeClr>
                </a:solidFill>
                <a:latin typeface="Humnst777 BlkCn BT" pitchFamily="34" charset="0"/>
              </a:rPr>
              <a:t>Pensil Mekanik Isi Kecil </a:t>
            </a:r>
            <a:endParaRPr lang="id-ID" sz="2800" i="1" dirty="0">
              <a:solidFill>
                <a:schemeClr val="accent2">
                  <a:lumMod val="75000"/>
                </a:schemeClr>
              </a:solidFill>
              <a:latin typeface="Humnst777 BlkCn BT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0141" y="0"/>
            <a:ext cx="2303859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642910" y="1785926"/>
            <a:ext cx="62865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Isi relatif kecil, mudah patah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Tersedia dalam ketebalan 0.3, 0.5 &amp; 0.7 mm</a:t>
            </a:r>
          </a:p>
          <a:p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Humnst777 BT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5786" y="3857628"/>
            <a:ext cx="5715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75000"/>
                  </a:schemeClr>
                </a:solidFill>
                <a:latin typeface="Humnst777 BlkCn BT" pitchFamily="34" charset="0"/>
              </a:rPr>
              <a:t>Pensil Mekanik Isi Besar</a:t>
            </a:r>
            <a:endParaRPr lang="id-ID" sz="2800" i="1" dirty="0">
              <a:solidFill>
                <a:schemeClr val="accent2">
                  <a:lumMod val="75000"/>
                </a:schemeClr>
              </a:solidFill>
              <a:latin typeface="Humnst777 BlkCn BT" pitchFamily="34" charset="0"/>
            </a:endParaRPr>
          </a:p>
        </p:txBody>
      </p:sp>
      <p:pic>
        <p:nvPicPr>
          <p:cNvPr id="47106" name="Picture 2" descr="Hasil gambar untuk pensil mekanik 2.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62" y="3214662"/>
            <a:ext cx="3643338" cy="3643338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714348" y="4572008"/>
            <a:ext cx="5000660" cy="2000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Isi besar, tidak mudah patah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Ketebalan 2.0 mm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Humnst777 BT" pitchFamily="34" charset="0"/>
              </a:rPr>
              <a:t>Sebenarnya adalah isi pensil kayu, jadi harus selalu diraut.</a:t>
            </a:r>
          </a:p>
          <a:p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785794"/>
            <a:ext cx="314380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Media Gambar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500166" y="2285992"/>
            <a:ext cx="6559575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Kertas padalarang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Kertas plano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Kertas roti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Kertas </a:t>
            </a: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manila</a:t>
            </a:r>
            <a:r>
              <a:rPr lang="en-US" sz="2800" b="1" dirty="0" smtClean="0">
                <a:solidFill>
                  <a:srgbClr val="7030A0"/>
                </a:solidFill>
                <a:latin typeface="Humnst777 Lt BT" pitchFamily="34" charset="0"/>
              </a:rPr>
              <a:t>/BC</a:t>
            </a:r>
            <a:endParaRPr lang="id-ID" sz="28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Lt BT" pitchFamily="34" charset="0"/>
              </a:rPr>
              <a:t> Kertas kalkir</a:t>
            </a:r>
            <a:endParaRPr lang="id-ID" sz="28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  <p:pic>
        <p:nvPicPr>
          <p:cNvPr id="2050" name="Picture 2" descr="Hasil gambar untuk kertas kalki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377" y="4133246"/>
            <a:ext cx="4688384" cy="272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58763" y="171450"/>
            <a:ext cx="8602662" cy="7048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Arial" charset="0"/>
              </a:rPr>
              <a:t>Kertas Gambar</a:t>
            </a:r>
            <a:r>
              <a:rPr kumimoji="0" lang="en-US" sz="36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Arial" charset="0"/>
              </a:rPr>
              <a:t>: </a:t>
            </a:r>
            <a:r>
              <a:rPr kumimoji="0" lang="id-ID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Ukuran Standar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828675" y="1220788"/>
            <a:ext cx="3100383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Kertas Gambar ukuran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A0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~ A4.</a:t>
            </a: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541338" y="1400175"/>
            <a:ext cx="201612" cy="201613"/>
          </a:xfrm>
          <a:prstGeom prst="rect">
            <a:avLst/>
          </a:prstGeom>
          <a:solidFill>
            <a:srgbClr val="00CC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7" name="Text Box 49"/>
          <p:cNvSpPr txBox="1">
            <a:spLocks noChangeArrowheads="1"/>
          </p:cNvSpPr>
          <p:nvPr/>
        </p:nvSpPr>
        <p:spPr bwMode="auto">
          <a:xfrm>
            <a:off x="906463" y="2578100"/>
            <a:ext cx="2963862" cy="3342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Standard </a:t>
            </a: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ukuran kertas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(JIS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sz="8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/>
            </a:r>
            <a:br>
              <a:rPr lang="en-US" sz="8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</a:b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A4	  210 x 297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A3	  297 x 420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A2	  420 x 594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A1	  594 x 841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Humnst777 Lt BT" pitchFamily="34" charset="0"/>
                <a:cs typeface="Arial" charset="0"/>
              </a:rPr>
              <a:t>A0	  841 x 1189</a:t>
            </a:r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4691063" y="1081088"/>
            <a:ext cx="1077912" cy="620712"/>
          </a:xfrm>
          <a:custGeom>
            <a:avLst/>
            <a:gdLst/>
            <a:ahLst/>
            <a:cxnLst>
              <a:cxn ang="0">
                <a:pos x="0" y="411"/>
              </a:cxn>
              <a:cxn ang="0">
                <a:pos x="712" y="0"/>
              </a:cxn>
              <a:cxn ang="0">
                <a:pos x="1128" y="240"/>
              </a:cxn>
              <a:cxn ang="0">
                <a:pos x="417" y="651"/>
              </a:cxn>
              <a:cxn ang="0">
                <a:pos x="0" y="411"/>
              </a:cxn>
            </a:cxnLst>
            <a:rect l="0" t="0" r="r" b="b"/>
            <a:pathLst>
              <a:path w="1128" h="651">
                <a:moveTo>
                  <a:pt x="0" y="411"/>
                </a:moveTo>
                <a:lnTo>
                  <a:pt x="712" y="0"/>
                </a:lnTo>
                <a:lnTo>
                  <a:pt x="1128" y="240"/>
                </a:lnTo>
                <a:lnTo>
                  <a:pt x="417" y="651"/>
                </a:lnTo>
                <a:lnTo>
                  <a:pt x="0" y="411"/>
                </a:lnTo>
                <a:close/>
              </a:path>
            </a:pathLst>
          </a:custGeom>
          <a:solidFill>
            <a:srgbClr val="FFCCFF"/>
          </a:solidFill>
          <a:ln w="2857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Freeform 56"/>
          <p:cNvSpPr>
            <a:spLocks/>
          </p:cNvSpPr>
          <p:nvPr/>
        </p:nvSpPr>
        <p:spPr bwMode="auto">
          <a:xfrm>
            <a:off x="4684713" y="1603375"/>
            <a:ext cx="1473200" cy="847725"/>
          </a:xfrm>
          <a:custGeom>
            <a:avLst/>
            <a:gdLst/>
            <a:ahLst/>
            <a:cxnLst>
              <a:cxn ang="0">
                <a:pos x="1543" y="472"/>
              </a:cxn>
              <a:cxn ang="0">
                <a:pos x="706" y="0"/>
              </a:cxn>
              <a:cxn ang="0">
                <a:pos x="0" y="408"/>
              </a:cxn>
              <a:cxn ang="0">
                <a:pos x="831" y="888"/>
              </a:cxn>
              <a:cxn ang="0">
                <a:pos x="1543" y="472"/>
              </a:cxn>
            </a:cxnLst>
            <a:rect l="0" t="0" r="r" b="b"/>
            <a:pathLst>
              <a:path w="1543" h="888">
                <a:moveTo>
                  <a:pt x="1543" y="472"/>
                </a:moveTo>
                <a:lnTo>
                  <a:pt x="706" y="0"/>
                </a:lnTo>
                <a:lnTo>
                  <a:pt x="0" y="408"/>
                </a:lnTo>
                <a:lnTo>
                  <a:pt x="831" y="888"/>
                </a:lnTo>
                <a:lnTo>
                  <a:pt x="1543" y="472"/>
                </a:lnTo>
                <a:close/>
              </a:path>
            </a:pathLst>
          </a:custGeom>
          <a:solidFill>
            <a:srgbClr val="FFCCFF"/>
          </a:solidFill>
          <a:ln w="2857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" name="Line 58"/>
          <p:cNvSpPr>
            <a:spLocks noChangeShapeType="1"/>
          </p:cNvSpPr>
          <p:nvPr/>
        </p:nvSpPr>
        <p:spPr bwMode="auto">
          <a:xfrm flipV="1">
            <a:off x="5080000" y="1824038"/>
            <a:ext cx="681038" cy="39687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Line 59"/>
          <p:cNvSpPr>
            <a:spLocks noChangeShapeType="1"/>
          </p:cNvSpPr>
          <p:nvPr/>
        </p:nvSpPr>
        <p:spPr bwMode="auto">
          <a:xfrm>
            <a:off x="4683125" y="1473200"/>
            <a:ext cx="0" cy="511175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Line 60"/>
          <p:cNvSpPr>
            <a:spLocks noChangeShapeType="1"/>
          </p:cNvSpPr>
          <p:nvPr/>
        </p:nvSpPr>
        <p:spPr bwMode="auto">
          <a:xfrm>
            <a:off x="5080000" y="1709738"/>
            <a:ext cx="0" cy="511175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Line 61"/>
          <p:cNvSpPr>
            <a:spLocks noChangeShapeType="1"/>
          </p:cNvSpPr>
          <p:nvPr/>
        </p:nvSpPr>
        <p:spPr bwMode="auto">
          <a:xfrm>
            <a:off x="5761038" y="1312863"/>
            <a:ext cx="0" cy="511175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4" name="Freeform 68"/>
          <p:cNvSpPr>
            <a:spLocks/>
          </p:cNvSpPr>
          <p:nvPr/>
        </p:nvSpPr>
        <p:spPr bwMode="auto">
          <a:xfrm>
            <a:off x="4686300" y="2168525"/>
            <a:ext cx="2135188" cy="1235075"/>
          </a:xfrm>
          <a:custGeom>
            <a:avLst/>
            <a:gdLst/>
            <a:ahLst/>
            <a:cxnLst>
              <a:cxn ang="0">
                <a:pos x="1413" y="0"/>
              </a:cxn>
              <a:cxn ang="0">
                <a:pos x="0" y="816"/>
              </a:cxn>
              <a:cxn ang="0">
                <a:pos x="837" y="1296"/>
              </a:cxn>
              <a:cxn ang="0">
                <a:pos x="2237" y="472"/>
              </a:cxn>
              <a:cxn ang="0">
                <a:pos x="1413" y="0"/>
              </a:cxn>
            </a:cxnLst>
            <a:rect l="0" t="0" r="r" b="b"/>
            <a:pathLst>
              <a:path w="2237" h="1296">
                <a:moveTo>
                  <a:pt x="1413" y="0"/>
                </a:moveTo>
                <a:lnTo>
                  <a:pt x="0" y="816"/>
                </a:lnTo>
                <a:lnTo>
                  <a:pt x="837" y="1296"/>
                </a:lnTo>
                <a:lnTo>
                  <a:pt x="2237" y="472"/>
                </a:lnTo>
                <a:lnTo>
                  <a:pt x="1413" y="0"/>
                </a:lnTo>
                <a:close/>
              </a:path>
            </a:pathLst>
          </a:custGeom>
          <a:solidFill>
            <a:srgbClr val="FFCCFF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Line 72"/>
          <p:cNvSpPr>
            <a:spLocks noChangeShapeType="1"/>
          </p:cNvSpPr>
          <p:nvPr/>
        </p:nvSpPr>
        <p:spPr bwMode="auto">
          <a:xfrm>
            <a:off x="6149975" y="2060575"/>
            <a:ext cx="0" cy="954088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Line 73"/>
          <p:cNvSpPr>
            <a:spLocks noChangeShapeType="1"/>
          </p:cNvSpPr>
          <p:nvPr/>
        </p:nvSpPr>
        <p:spPr bwMode="auto">
          <a:xfrm>
            <a:off x="5362575" y="2547938"/>
            <a:ext cx="795338" cy="458787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74"/>
          <p:cNvSpPr>
            <a:spLocks noChangeShapeType="1"/>
          </p:cNvSpPr>
          <p:nvPr/>
        </p:nvSpPr>
        <p:spPr bwMode="auto">
          <a:xfrm>
            <a:off x="5370513" y="2381250"/>
            <a:ext cx="0" cy="158750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Freeform 81"/>
          <p:cNvSpPr>
            <a:spLocks/>
          </p:cNvSpPr>
          <p:nvPr/>
        </p:nvSpPr>
        <p:spPr bwMode="auto">
          <a:xfrm>
            <a:off x="4676775" y="3155950"/>
            <a:ext cx="2959100" cy="1704975"/>
          </a:xfrm>
          <a:custGeom>
            <a:avLst/>
            <a:gdLst/>
            <a:ahLst/>
            <a:cxnLst>
              <a:cxn ang="0">
                <a:pos x="0" y="492"/>
              </a:cxn>
              <a:cxn ang="0">
                <a:pos x="1008" y="1074"/>
              </a:cxn>
              <a:cxn ang="0">
                <a:pos x="1864" y="580"/>
              </a:cxn>
              <a:cxn ang="0">
                <a:pos x="860" y="0"/>
              </a:cxn>
              <a:cxn ang="0">
                <a:pos x="0" y="492"/>
              </a:cxn>
            </a:cxnLst>
            <a:rect l="0" t="0" r="r" b="b"/>
            <a:pathLst>
              <a:path w="1864" h="1074">
                <a:moveTo>
                  <a:pt x="0" y="492"/>
                </a:moveTo>
                <a:lnTo>
                  <a:pt x="1008" y="1074"/>
                </a:lnTo>
                <a:lnTo>
                  <a:pt x="1864" y="580"/>
                </a:lnTo>
                <a:lnTo>
                  <a:pt x="860" y="0"/>
                </a:lnTo>
                <a:lnTo>
                  <a:pt x="0" y="492"/>
                </a:lnTo>
                <a:close/>
              </a:path>
            </a:pathLst>
          </a:custGeom>
          <a:solidFill>
            <a:srgbClr val="FFCCFF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Line 82"/>
          <p:cNvSpPr>
            <a:spLocks noChangeShapeType="1"/>
          </p:cNvSpPr>
          <p:nvPr/>
        </p:nvSpPr>
        <p:spPr bwMode="auto">
          <a:xfrm>
            <a:off x="4676775" y="2940050"/>
            <a:ext cx="0" cy="9906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Line 83"/>
          <p:cNvSpPr>
            <a:spLocks noChangeShapeType="1"/>
          </p:cNvSpPr>
          <p:nvPr/>
        </p:nvSpPr>
        <p:spPr bwMode="auto">
          <a:xfrm>
            <a:off x="5483225" y="3409950"/>
            <a:ext cx="0" cy="9906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1" name="Line 84"/>
          <p:cNvSpPr>
            <a:spLocks noChangeShapeType="1"/>
          </p:cNvSpPr>
          <p:nvPr/>
        </p:nvSpPr>
        <p:spPr bwMode="auto">
          <a:xfrm>
            <a:off x="6823075" y="2616200"/>
            <a:ext cx="0" cy="9906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Line 87"/>
          <p:cNvSpPr>
            <a:spLocks noChangeShapeType="1"/>
          </p:cNvSpPr>
          <p:nvPr/>
        </p:nvSpPr>
        <p:spPr bwMode="auto">
          <a:xfrm flipH="1">
            <a:off x="5483225" y="3597275"/>
            <a:ext cx="1333500" cy="8001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Freeform 88"/>
          <p:cNvSpPr>
            <a:spLocks/>
          </p:cNvSpPr>
          <p:nvPr/>
        </p:nvSpPr>
        <p:spPr bwMode="auto">
          <a:xfrm>
            <a:off x="4683125" y="4348163"/>
            <a:ext cx="4305300" cy="2470150"/>
          </a:xfrm>
          <a:custGeom>
            <a:avLst/>
            <a:gdLst/>
            <a:ahLst/>
            <a:cxnLst>
              <a:cxn ang="0">
                <a:pos x="0" y="974"/>
              </a:cxn>
              <a:cxn ang="0">
                <a:pos x="1008" y="1556"/>
              </a:cxn>
              <a:cxn ang="0">
                <a:pos x="2712" y="572"/>
              </a:cxn>
              <a:cxn ang="0">
                <a:pos x="1722" y="0"/>
              </a:cxn>
              <a:cxn ang="0">
                <a:pos x="0" y="974"/>
              </a:cxn>
            </a:cxnLst>
            <a:rect l="0" t="0" r="r" b="b"/>
            <a:pathLst>
              <a:path w="2712" h="1556">
                <a:moveTo>
                  <a:pt x="0" y="974"/>
                </a:moveTo>
                <a:lnTo>
                  <a:pt x="1008" y="1556"/>
                </a:lnTo>
                <a:lnTo>
                  <a:pt x="2712" y="572"/>
                </a:lnTo>
                <a:lnTo>
                  <a:pt x="1722" y="0"/>
                </a:lnTo>
                <a:lnTo>
                  <a:pt x="0" y="974"/>
                </a:lnTo>
                <a:close/>
              </a:path>
            </a:pathLst>
          </a:custGeom>
          <a:solidFill>
            <a:srgbClr val="FFCCFF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89"/>
          <p:cNvSpPr>
            <a:spLocks noChangeShapeType="1"/>
          </p:cNvSpPr>
          <p:nvPr/>
        </p:nvSpPr>
        <p:spPr bwMode="auto">
          <a:xfrm flipV="1">
            <a:off x="5356225" y="1538288"/>
            <a:ext cx="0" cy="730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90"/>
          <p:cNvSpPr>
            <a:spLocks noChangeShapeType="1"/>
          </p:cNvSpPr>
          <p:nvPr/>
        </p:nvSpPr>
        <p:spPr bwMode="auto">
          <a:xfrm>
            <a:off x="5483225" y="2441575"/>
            <a:ext cx="0" cy="954088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Line 91"/>
          <p:cNvSpPr>
            <a:spLocks noChangeShapeType="1"/>
          </p:cNvSpPr>
          <p:nvPr/>
        </p:nvSpPr>
        <p:spPr bwMode="auto">
          <a:xfrm>
            <a:off x="4683125" y="1984375"/>
            <a:ext cx="0" cy="954088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7" name="Line 92"/>
          <p:cNvSpPr>
            <a:spLocks noChangeShapeType="1"/>
          </p:cNvSpPr>
          <p:nvPr/>
        </p:nvSpPr>
        <p:spPr bwMode="auto">
          <a:xfrm>
            <a:off x="4676775" y="3940175"/>
            <a:ext cx="0" cy="19526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Line 93"/>
          <p:cNvSpPr>
            <a:spLocks noChangeShapeType="1"/>
          </p:cNvSpPr>
          <p:nvPr/>
        </p:nvSpPr>
        <p:spPr bwMode="auto">
          <a:xfrm>
            <a:off x="6276975" y="4857750"/>
            <a:ext cx="0" cy="19526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Line 94"/>
          <p:cNvSpPr>
            <a:spLocks noChangeShapeType="1"/>
          </p:cNvSpPr>
          <p:nvPr/>
        </p:nvSpPr>
        <p:spPr bwMode="auto">
          <a:xfrm>
            <a:off x="7629525" y="4076700"/>
            <a:ext cx="0" cy="19526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Line 95"/>
          <p:cNvSpPr>
            <a:spLocks noChangeShapeType="1"/>
          </p:cNvSpPr>
          <p:nvPr/>
        </p:nvSpPr>
        <p:spPr bwMode="auto">
          <a:xfrm>
            <a:off x="6038850" y="4724400"/>
            <a:ext cx="0" cy="40005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Line 96"/>
          <p:cNvSpPr>
            <a:spLocks noChangeShapeType="1"/>
          </p:cNvSpPr>
          <p:nvPr/>
        </p:nvSpPr>
        <p:spPr bwMode="auto">
          <a:xfrm>
            <a:off x="6038850" y="5114925"/>
            <a:ext cx="1582738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Line 97"/>
          <p:cNvSpPr>
            <a:spLocks noChangeShapeType="1"/>
          </p:cNvSpPr>
          <p:nvPr/>
        </p:nvSpPr>
        <p:spPr bwMode="auto">
          <a:xfrm flipV="1">
            <a:off x="6038850" y="3076575"/>
            <a:ext cx="0" cy="762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Rectangle 98"/>
          <p:cNvSpPr>
            <a:spLocks noChangeArrowheads="1"/>
          </p:cNvSpPr>
          <p:nvPr/>
        </p:nvSpPr>
        <p:spPr bwMode="auto">
          <a:xfrm>
            <a:off x="4110038" y="120650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A4</a:t>
            </a:r>
          </a:p>
        </p:txBody>
      </p:sp>
      <p:sp>
        <p:nvSpPr>
          <p:cNvPr id="34" name="Rectangle 99"/>
          <p:cNvSpPr>
            <a:spLocks noChangeArrowheads="1"/>
          </p:cNvSpPr>
          <p:nvPr/>
        </p:nvSpPr>
        <p:spPr bwMode="auto">
          <a:xfrm>
            <a:off x="4119563" y="1978025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A3</a:t>
            </a:r>
          </a:p>
        </p:txBody>
      </p:sp>
      <p:sp>
        <p:nvSpPr>
          <p:cNvPr id="35" name="Rectangle 100"/>
          <p:cNvSpPr>
            <a:spLocks noChangeArrowheads="1"/>
          </p:cNvSpPr>
          <p:nvPr/>
        </p:nvSpPr>
        <p:spPr bwMode="auto">
          <a:xfrm>
            <a:off x="4157663" y="280670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A2</a:t>
            </a:r>
          </a:p>
        </p:txBody>
      </p:sp>
      <p:sp>
        <p:nvSpPr>
          <p:cNvPr id="36" name="Rectangle 101"/>
          <p:cNvSpPr>
            <a:spLocks noChangeArrowheads="1"/>
          </p:cNvSpPr>
          <p:nvPr/>
        </p:nvSpPr>
        <p:spPr bwMode="auto">
          <a:xfrm>
            <a:off x="4157663" y="379730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A1</a:t>
            </a:r>
          </a:p>
        </p:txBody>
      </p:sp>
      <p:sp>
        <p:nvSpPr>
          <p:cNvPr id="37" name="Rectangle 102"/>
          <p:cNvSpPr>
            <a:spLocks noChangeArrowheads="1"/>
          </p:cNvSpPr>
          <p:nvPr/>
        </p:nvSpPr>
        <p:spPr bwMode="auto">
          <a:xfrm>
            <a:off x="4186238" y="572135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A0</a:t>
            </a:r>
          </a:p>
        </p:txBody>
      </p:sp>
      <p:sp>
        <p:nvSpPr>
          <p:cNvPr id="38" name="Rectangle 103"/>
          <p:cNvSpPr>
            <a:spLocks noChangeArrowheads="1"/>
          </p:cNvSpPr>
          <p:nvPr/>
        </p:nvSpPr>
        <p:spPr bwMode="auto">
          <a:xfrm>
            <a:off x="554038" y="2771775"/>
            <a:ext cx="201612" cy="201613"/>
          </a:xfrm>
          <a:prstGeom prst="rect">
            <a:avLst/>
          </a:prstGeom>
          <a:solidFill>
            <a:srgbClr val="00CC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39" name="Rectangle 104"/>
          <p:cNvSpPr>
            <a:spLocks noChangeArrowheads="1"/>
          </p:cNvSpPr>
          <p:nvPr/>
        </p:nvSpPr>
        <p:spPr bwMode="auto">
          <a:xfrm>
            <a:off x="911225" y="5949950"/>
            <a:ext cx="2714205" cy="387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Arial" charset="0"/>
              </a:rPr>
              <a:t>(</a:t>
            </a:r>
            <a:r>
              <a:rPr lang="en-US" sz="1600" dirty="0" err="1" smtClean="0">
                <a:latin typeface="Arial" charset="0"/>
              </a:rPr>
              <a:t>Dimensi</a:t>
            </a:r>
            <a:r>
              <a:rPr lang="en-US" sz="1600" dirty="0" smtClean="0">
                <a:latin typeface="Arial" charset="0"/>
              </a:rPr>
              <a:t> </a:t>
            </a:r>
            <a:r>
              <a:rPr lang="id-ID" sz="1600" dirty="0" smtClean="0">
                <a:latin typeface="Arial" charset="0"/>
              </a:rPr>
              <a:t>dalam </a:t>
            </a:r>
            <a:r>
              <a:rPr lang="en-US" sz="1600" dirty="0" smtClean="0">
                <a:latin typeface="Arial" charset="0"/>
              </a:rPr>
              <a:t>millimeter)</a:t>
            </a:r>
            <a:endParaRPr lang="en-US" sz="16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 animBg="1"/>
      <p:bldP spid="3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558242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Menghitung Ukuran Kertas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8662" y="1643050"/>
            <a:ext cx="7286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Cara menghitung ukuran kertas </a:t>
            </a:r>
          </a:p>
          <a:p>
            <a:r>
              <a:rPr lang="sv-SE" sz="2400" b="1" dirty="0">
                <a:solidFill>
                  <a:srgbClr val="7030A0"/>
                </a:solidFill>
                <a:latin typeface="Humnst777 Lt BT" pitchFamily="34" charset="0"/>
              </a:rPr>
              <a:t>– Ukuran pokok luas kertas gambar = 1 m2 </a:t>
            </a:r>
          </a:p>
          <a:p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– Panjang = </a:t>
            </a:r>
            <a:r>
              <a:rPr lang="id-ID" sz="2400" b="1" i="1" dirty="0">
                <a:solidFill>
                  <a:srgbClr val="7030A0"/>
                </a:solidFill>
                <a:latin typeface="Humnst777 Lt BT" pitchFamily="34" charset="0"/>
              </a:rPr>
              <a:t>y m </a:t>
            </a:r>
          </a:p>
          <a:p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– Lebar = </a:t>
            </a:r>
            <a:r>
              <a:rPr lang="id-ID" sz="2400" b="1" i="1" dirty="0">
                <a:solidFill>
                  <a:srgbClr val="7030A0"/>
                </a:solidFill>
                <a:latin typeface="Humnst777 Lt BT" pitchFamily="34" charset="0"/>
              </a:rPr>
              <a:t>x m </a:t>
            </a:r>
            <a:endParaRPr lang="id-ID" sz="2400" b="1" i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endParaRPr lang="id-ID" sz="2400" b="1" i="1" dirty="0">
              <a:solidFill>
                <a:srgbClr val="7030A0"/>
              </a:solidFill>
              <a:latin typeface="Humnst777 Lt BT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286124"/>
            <a:ext cx="544222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000100" y="5072074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Lebar</a:t>
            </a:r>
            <a:r>
              <a:rPr lang="es-ES" sz="2400" b="1" dirty="0" smtClean="0">
                <a:solidFill>
                  <a:srgbClr val="7030A0"/>
                </a:solidFill>
                <a:latin typeface="Humnst777 Lt BT" pitchFamily="34" charset="0"/>
              </a:rPr>
              <a:t> (= </a:t>
            </a:r>
            <a:r>
              <a:rPr lang="es-ES" sz="2400" b="1" i="1" dirty="0" smtClean="0">
                <a:solidFill>
                  <a:srgbClr val="7030A0"/>
                </a:solidFill>
                <a:latin typeface="Humnst777 Lt BT" pitchFamily="34" charset="0"/>
              </a:rPr>
              <a:t>x) = 841 mm </a:t>
            </a:r>
            <a:r>
              <a:rPr lang="es-ES" sz="2400" b="1" i="1" dirty="0" err="1" smtClean="0">
                <a:solidFill>
                  <a:srgbClr val="7030A0"/>
                </a:solidFill>
                <a:latin typeface="Humnst777 Lt BT" pitchFamily="34" charset="0"/>
              </a:rPr>
              <a:t>Panjang</a:t>
            </a:r>
            <a:r>
              <a:rPr lang="es-ES" sz="2400" b="1" i="1" dirty="0" smtClean="0">
                <a:solidFill>
                  <a:srgbClr val="7030A0"/>
                </a:solidFill>
                <a:latin typeface="Humnst777 Lt BT" pitchFamily="34" charset="0"/>
              </a:rPr>
              <a:t> (= y) = 1189 mm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571480"/>
            <a:ext cx="24959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Fitur Kertas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1538" y="1571612"/>
            <a:ext cx="66437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Jenis kertas gambar</a:t>
            </a: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Halus</a:t>
            </a:r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, kasar, tebal, tipis</a:t>
            </a: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Kertas </a:t>
            </a:r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biasa: untuk gambar dengan pensil</a:t>
            </a: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sv-SE" sz="2400" b="1" dirty="0" smtClean="0">
                <a:solidFill>
                  <a:srgbClr val="7030A0"/>
                </a:solidFill>
                <a:latin typeface="Humnst777 Lt BT" pitchFamily="34" charset="0"/>
              </a:rPr>
              <a:t>Kertas </a:t>
            </a:r>
            <a:r>
              <a:rPr lang="sv-SE" sz="2400" b="1" dirty="0">
                <a:solidFill>
                  <a:srgbClr val="7030A0"/>
                </a:solidFill>
                <a:latin typeface="Humnst777 Lt BT" pitchFamily="34" charset="0"/>
              </a:rPr>
              <a:t>kalkir: untuk gambar dengan tinta</a:t>
            </a:r>
          </a:p>
          <a:p>
            <a:pPr marL="179388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tebal</a:t>
            </a:r>
            <a:r>
              <a:rPr lang="id-ID" sz="2400" b="1" dirty="0">
                <a:solidFill>
                  <a:srgbClr val="7030A0"/>
                </a:solidFill>
                <a:latin typeface="Humnst777 Lt BT" pitchFamily="34" charset="0"/>
              </a:rPr>
              <a:t>, tipis (ukuran dalam mg)</a:t>
            </a:r>
          </a:p>
          <a:p>
            <a:pPr marL="179388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transparan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uiExpand="1" build="allAtOnce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142976" y="428604"/>
            <a:ext cx="715612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Dimana memperoleh alat gambar?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4348" y="1285860"/>
            <a:ext cx="80010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Alat gambar tersedia di toko buku/alat tulis, seperti di: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TB. Gramedia</a:t>
            </a:r>
            <a:endParaRPr lang="sv-SE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 marL="179388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Jl. Pandanaran</a:t>
            </a:r>
          </a:p>
          <a:p>
            <a:pPr marL="179388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Jl. Pemuda 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TB. Gunung Agung</a:t>
            </a:r>
            <a:endParaRPr lang="sv-SE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 marL="179388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Mal Ciputra</a:t>
            </a: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 marL="179388">
              <a:buFont typeface="Courier New" pitchFamily="49" charset="0"/>
              <a:buChar char="o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 Mal Paragon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TB. Merbabu Jl. Pandanaran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TB. Togamas Jl. Majapahit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Toko Alat Tulis “Sarana Pendidikan Utama” Jl. Hayam Wuruk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Toko Alat Tulis “Gurat Jingga” Jl. Labuhan Raya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id-ID" sz="2400" b="1" dirty="0" smtClean="0">
                <a:solidFill>
                  <a:srgbClr val="7030A0"/>
                </a:solidFill>
                <a:latin typeface="Humnst777 Lt BT" pitchFamily="34" charset="0"/>
              </a:rPr>
              <a:t>Warung dll</a:t>
            </a:r>
          </a:p>
          <a:p>
            <a:pPr marL="179388" indent="-179388">
              <a:buFont typeface="Arial" pitchFamily="34" charset="0"/>
              <a:buChar char="•"/>
            </a:pPr>
            <a:endParaRPr lang="id-ID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 marL="179388">
              <a:buFont typeface="Courier New" pitchFamily="49" charset="0"/>
              <a:buChar char="o"/>
            </a:pP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uiExpand="1" build="allAtOnce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142976" y="428604"/>
            <a:ext cx="3352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dirty="0" err="1" smtClean="0">
                <a:solidFill>
                  <a:srgbClr val="FF0000"/>
                </a:solidFill>
                <a:latin typeface="Humnst777 BlkCn BT" pitchFamily="34" charset="0"/>
              </a:rPr>
              <a:t>Peralatan</a:t>
            </a:r>
            <a:r>
              <a:rPr lang="en-US" sz="3600" dirty="0" smtClean="0">
                <a:solidFill>
                  <a:srgbClr val="FF0000"/>
                </a:solidFill>
                <a:latin typeface="Humnst777 BlkCn BT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Humnst777 BlkCn BT" pitchFamily="34" charset="0"/>
              </a:rPr>
              <a:t>Wajib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4348" y="1285860"/>
            <a:ext cx="80010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Pensil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mekanik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&amp; </a:t>
            </a: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penghapus</a:t>
            </a:r>
            <a:endParaRPr lang="sv-SE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Penggaris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lurus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50/60 cm</a:t>
            </a:r>
            <a:endParaRPr lang="sv-SE" sz="2400" b="1" dirty="0">
              <a:solidFill>
                <a:srgbClr val="7030A0"/>
              </a:solidFill>
              <a:latin typeface="Humnst777 Lt BT" pitchFamily="34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Penggaris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segitiga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1 set (</a:t>
            </a: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besar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)</a:t>
            </a:r>
            <a:endParaRPr lang="id-ID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Penunjang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:</a:t>
            </a:r>
            <a:endParaRPr lang="id-ID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Jangka</a:t>
            </a:r>
            <a:r>
              <a:rPr lang="en-US" sz="2400" b="1" dirty="0" smtClean="0">
                <a:solidFill>
                  <a:srgbClr val="7030A0"/>
                </a:solidFill>
                <a:latin typeface="Humnst777 Lt BT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Humnst777 Lt BT" pitchFamily="34" charset="0"/>
              </a:rPr>
              <a:t>kecil</a:t>
            </a:r>
            <a:endParaRPr lang="id-ID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 marL="179388" indent="-179388">
              <a:buFont typeface="Arial" pitchFamily="34" charset="0"/>
              <a:buChar char="•"/>
            </a:pPr>
            <a:endParaRPr lang="id-ID" sz="2400" b="1" dirty="0" smtClean="0">
              <a:solidFill>
                <a:srgbClr val="7030A0"/>
              </a:solidFill>
              <a:latin typeface="Humnst777 Lt BT" pitchFamily="34" charset="0"/>
            </a:endParaRPr>
          </a:p>
          <a:p>
            <a:pPr marL="179388">
              <a:buFont typeface="Courier New" pitchFamily="49" charset="0"/>
              <a:buChar char="o"/>
            </a:pPr>
            <a:endParaRPr lang="id-ID" sz="2400" b="1" dirty="0">
              <a:solidFill>
                <a:srgbClr val="7030A0"/>
              </a:solidFill>
              <a:latin typeface="Humnst777 Lt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60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build="allAtOnce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14290"/>
            <a:ext cx="715612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FF0000"/>
                </a:solidFill>
                <a:latin typeface="Humnst777 BlkCn BT" pitchFamily="34" charset="0"/>
              </a:rPr>
              <a:t>Dimana memperoleh alat gambar?</a:t>
            </a:r>
            <a:endParaRPr lang="fr-FR" sz="2000" dirty="0">
              <a:solidFill>
                <a:srgbClr val="FF0000"/>
              </a:solidFill>
              <a:latin typeface="Humnst777 BlkCn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8000" t="8538" r="8000"/>
          <a:stretch>
            <a:fillRect/>
          </a:stretch>
        </p:blipFill>
        <p:spPr bwMode="auto">
          <a:xfrm>
            <a:off x="85609" y="1169867"/>
            <a:ext cx="9058391" cy="55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val 4"/>
          <p:cNvSpPr/>
          <p:nvPr/>
        </p:nvSpPr>
        <p:spPr>
          <a:xfrm>
            <a:off x="2857488" y="3500438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1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285852" y="2071678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1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571736" y="1214422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2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643306" y="3643314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2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7786710" y="5643578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4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500430" y="5072074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5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6500826" y="3286124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6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428860" y="3286124"/>
            <a:ext cx="42862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3</a:t>
            </a:r>
            <a:endParaRPr lang="id-ID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3214686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1142984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0034" y="2571744"/>
            <a:ext cx="55305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7030A0"/>
                </a:solidFill>
                <a:latin typeface="Trajan Pro" pitchFamily="18" charset="0"/>
              </a:rPr>
              <a:t>Knowledge is Something.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3214686"/>
            <a:ext cx="8349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66"/>
                </a:solidFill>
                <a:latin typeface="Trajan Pro" pitchFamily="18" charset="0"/>
              </a:rPr>
              <a:t>Applying what you know is everything.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3857628"/>
            <a:ext cx="82604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00"/>
                </a:solidFill>
                <a:latin typeface="Trajan Pro" pitchFamily="18" charset="0"/>
              </a:rPr>
              <a:t>But Knowledge + action = Perfecting...</a:t>
            </a:r>
            <a:endParaRPr lang="fr-FR" sz="1600" dirty="0">
              <a:solidFill>
                <a:srgbClr val="FF000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1265</Words>
  <Application>Microsoft Office PowerPoint</Application>
  <PresentationFormat>On-screen Show (4:3)</PresentationFormat>
  <Paragraphs>332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8" baseType="lpstr">
      <vt:lpstr>Arial</vt:lpstr>
      <vt:lpstr>Arial Black</vt:lpstr>
      <vt:lpstr>Calibri</vt:lpstr>
      <vt:lpstr>Century Gothic</vt:lpstr>
      <vt:lpstr>Comic Sans MS</vt:lpstr>
      <vt:lpstr>Courier New</vt:lpstr>
      <vt:lpstr>Humnst777 BlkCn BT</vt:lpstr>
      <vt:lpstr>Humnst777 BT</vt:lpstr>
      <vt:lpstr>Humnst777 Cn BT</vt:lpstr>
      <vt:lpstr>Humnst777 Lt BT</vt:lpstr>
      <vt:lpstr>Kozuka Gothic Pro B</vt:lpstr>
      <vt:lpstr>Kozuka Gothic Pro H</vt:lpstr>
      <vt:lpstr>Trajan Pro</vt:lpstr>
      <vt:lpstr>Verdana</vt:lpstr>
      <vt:lpstr>Wingdings</vt:lpstr>
      <vt:lpstr>Modèle par défaut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Dream Theater</cp:lastModifiedBy>
  <cp:revision>51</cp:revision>
  <dcterms:created xsi:type="dcterms:W3CDTF">2009-03-23T15:23:24Z</dcterms:created>
  <dcterms:modified xsi:type="dcterms:W3CDTF">2018-09-28T08:24:11Z</dcterms:modified>
</cp:coreProperties>
</file>