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0" r:id="rId6"/>
    <p:sldId id="260" r:id="rId7"/>
    <p:sldId id="261" r:id="rId8"/>
    <p:sldId id="268" r:id="rId9"/>
    <p:sldId id="266" r:id="rId10"/>
    <p:sldId id="267" r:id="rId11"/>
    <p:sldId id="265" r:id="rId12"/>
    <p:sldId id="263" r:id="rId13"/>
    <p:sldId id="262" r:id="rId14"/>
    <p:sldId id="269" r:id="rId15"/>
    <p:sldId id="271" r:id="rId16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07853-DA51-45B7-A9F0-D51FDC2F6361}" type="datetimeFigureOut">
              <a:rPr lang="id-ID" smtClean="0"/>
              <a:t>11/03/2019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29DB6-AB9B-4BAF-81D0-6F5FBEDA52C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350014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07853-DA51-45B7-A9F0-D51FDC2F6361}" type="datetimeFigureOut">
              <a:rPr lang="id-ID" smtClean="0"/>
              <a:t>11/03/2019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29DB6-AB9B-4BAF-81D0-6F5FBEDA52C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426799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07853-DA51-45B7-A9F0-D51FDC2F6361}" type="datetimeFigureOut">
              <a:rPr lang="id-ID" smtClean="0"/>
              <a:t>11/03/2019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29DB6-AB9B-4BAF-81D0-6F5FBEDA52C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323823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07853-DA51-45B7-A9F0-D51FDC2F6361}" type="datetimeFigureOut">
              <a:rPr lang="id-ID" smtClean="0"/>
              <a:t>11/03/2019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29DB6-AB9B-4BAF-81D0-6F5FBEDA52C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33713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07853-DA51-45B7-A9F0-D51FDC2F6361}" type="datetimeFigureOut">
              <a:rPr lang="id-ID" smtClean="0"/>
              <a:t>11/03/2019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29DB6-AB9B-4BAF-81D0-6F5FBEDA52C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76341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07853-DA51-45B7-A9F0-D51FDC2F6361}" type="datetimeFigureOut">
              <a:rPr lang="id-ID" smtClean="0"/>
              <a:t>11/03/2019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29DB6-AB9B-4BAF-81D0-6F5FBEDA52C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00747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07853-DA51-45B7-A9F0-D51FDC2F6361}" type="datetimeFigureOut">
              <a:rPr lang="id-ID" smtClean="0"/>
              <a:t>11/03/2019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29DB6-AB9B-4BAF-81D0-6F5FBEDA52C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251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07853-DA51-45B7-A9F0-D51FDC2F6361}" type="datetimeFigureOut">
              <a:rPr lang="id-ID" smtClean="0"/>
              <a:t>11/03/2019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29DB6-AB9B-4BAF-81D0-6F5FBEDA52C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96203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07853-DA51-45B7-A9F0-D51FDC2F6361}" type="datetimeFigureOut">
              <a:rPr lang="id-ID" smtClean="0"/>
              <a:t>11/03/2019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29DB6-AB9B-4BAF-81D0-6F5FBEDA52C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12273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07853-DA51-45B7-A9F0-D51FDC2F6361}" type="datetimeFigureOut">
              <a:rPr lang="id-ID" smtClean="0"/>
              <a:t>11/03/2019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29DB6-AB9B-4BAF-81D0-6F5FBEDA52C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40689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07853-DA51-45B7-A9F0-D51FDC2F6361}" type="datetimeFigureOut">
              <a:rPr lang="id-ID" smtClean="0"/>
              <a:t>11/03/2019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29DB6-AB9B-4BAF-81D0-6F5FBEDA52C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82058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307853-DA51-45B7-A9F0-D51FDC2F6361}" type="datetimeFigureOut">
              <a:rPr lang="id-ID" smtClean="0"/>
              <a:t>11/03/2019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B29DB6-AB9B-4BAF-81D0-6F5FBEDA52C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30609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736"/>
            <a:ext cx="9135216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1397220" y="283295"/>
            <a:ext cx="634077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 smtClean="0">
                <a:solidFill>
                  <a:schemeClr val="bg1"/>
                </a:solidFill>
                <a:ea typeface="+mj-ea"/>
                <a:cs typeface="+mj-cs"/>
              </a:rPr>
              <a:t>METODOLOGI PENELITIAN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6486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/>
              <a:t>KOMPETENSI DAN TUJUAN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Mahasiswa mampu memahami konsep-konsep penelitian dan melaksanakan penelitian.</a:t>
            </a:r>
          </a:p>
          <a:p>
            <a:r>
              <a:rPr lang="id-ID" dirty="0" smtClean="0"/>
              <a:t>Mahasiswa mampu menyusun skripsi dan membuat karya ilmiah dengan metodologi yang benar. 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2428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26976"/>
          </a:xfrm>
        </p:spPr>
        <p:txBody>
          <a:bodyPr/>
          <a:lstStyle/>
          <a:p>
            <a:r>
              <a:rPr lang="id-ID" b="1" dirty="0" smtClean="0"/>
              <a:t>DISKRIPSI MATA KULIAH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472608"/>
          </a:xfrm>
        </p:spPr>
        <p:txBody>
          <a:bodyPr>
            <a:normAutofit fontScale="92500" lnSpcReduction="10000"/>
          </a:bodyPr>
          <a:lstStyle/>
          <a:p>
            <a:r>
              <a:rPr lang="id-ID" dirty="0" smtClean="0"/>
              <a:t>Pendekatan ilmiah penelitian kualitatif; </a:t>
            </a:r>
          </a:p>
          <a:p>
            <a:r>
              <a:rPr lang="id-ID" dirty="0" smtClean="0"/>
              <a:t>Latar belakang masalah/ Masalah penelitian </a:t>
            </a:r>
          </a:p>
          <a:p>
            <a:r>
              <a:rPr lang="id-ID" dirty="0" smtClean="0"/>
              <a:t>Kajian teori dan pengajuan hipotesis</a:t>
            </a:r>
          </a:p>
          <a:p>
            <a:r>
              <a:rPr lang="id-ID" dirty="0" smtClean="0"/>
              <a:t>Variabel, populasi, sampel dan sampling</a:t>
            </a:r>
          </a:p>
          <a:p>
            <a:r>
              <a:rPr lang="id-ID" dirty="0" smtClean="0"/>
              <a:t>Instrumen penelitian</a:t>
            </a:r>
          </a:p>
          <a:p>
            <a:r>
              <a:rPr lang="id-ID" dirty="0" smtClean="0"/>
              <a:t>Validitas dan reliabilitas data</a:t>
            </a:r>
          </a:p>
          <a:p>
            <a:r>
              <a:rPr lang="id-ID" dirty="0" smtClean="0"/>
              <a:t>Metode penelitian</a:t>
            </a:r>
          </a:p>
          <a:p>
            <a:r>
              <a:rPr lang="id-ID" dirty="0" smtClean="0"/>
              <a:t>Rancangan penelitian</a:t>
            </a:r>
          </a:p>
          <a:p>
            <a:r>
              <a:rPr lang="id-ID" dirty="0" smtClean="0"/>
              <a:t>Analisis data</a:t>
            </a:r>
          </a:p>
          <a:p>
            <a:r>
              <a:rPr lang="id-ID" dirty="0"/>
              <a:t>L</a:t>
            </a:r>
            <a:r>
              <a:rPr lang="id-ID" dirty="0" smtClean="0"/>
              <a:t>aporan hasil penelitian.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6374934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/>
              <a:t>BUKU TEKS WAJIB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Sugiyono. 2010. Metode Penelitian Pendidikan Pendekatan Kuantitatif, Kualitatif, dan R &amp; D. Bandung: Alfabeta. </a:t>
            </a:r>
          </a:p>
          <a:p>
            <a:r>
              <a:rPr lang="id-ID" dirty="0" smtClean="0"/>
              <a:t>Matthew B. Miles</a:t>
            </a:r>
          </a:p>
          <a:p>
            <a:r>
              <a:rPr lang="id-ID" dirty="0" smtClean="0"/>
              <a:t>A. Micheal Huberman</a:t>
            </a:r>
          </a:p>
          <a:p>
            <a:r>
              <a:rPr lang="id-ID" dirty="0" smtClean="0"/>
              <a:t>Jtejtep Rohendi Rohidi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2657692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94718"/>
            <a:ext cx="8229600" cy="778098"/>
          </a:xfrm>
        </p:spPr>
        <p:txBody>
          <a:bodyPr/>
          <a:lstStyle/>
          <a:p>
            <a:r>
              <a:rPr lang="en-US" b="1" dirty="0" err="1" smtClean="0">
                <a:solidFill>
                  <a:schemeClr val="bg1"/>
                </a:solidFill>
              </a:rPr>
              <a:t>Cotoh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Buku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Refrensi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Bacan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10" y="2098249"/>
            <a:ext cx="2360898" cy="3533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8712" y="2085118"/>
            <a:ext cx="2379752" cy="3576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063926"/>
            <a:ext cx="3081001" cy="3567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96906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854968"/>
          </a:xfrm>
        </p:spPr>
        <p:txBody>
          <a:bodyPr/>
          <a:lstStyle/>
          <a:p>
            <a:r>
              <a:rPr lang="id-ID" b="1" dirty="0" smtClean="0"/>
              <a:t>BUKU ACUAN LAIN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08720"/>
            <a:ext cx="8784976" cy="5832648"/>
          </a:xfrm>
        </p:spPr>
        <p:txBody>
          <a:bodyPr>
            <a:noAutofit/>
          </a:bodyPr>
          <a:lstStyle/>
          <a:p>
            <a:r>
              <a:rPr lang="id-ID" sz="2200" dirty="0" smtClean="0"/>
              <a:t>Ary, Donald – Jacobs, Lucy Cheser – Razavieh, Asghar. 1972. Introduction to Research in Education. New York: Holt. Reinehart and Winston, Inc.</a:t>
            </a:r>
          </a:p>
          <a:p>
            <a:r>
              <a:rPr lang="id-ID" sz="2200" b="1" dirty="0" smtClean="0"/>
              <a:t>Azwar, Saifuddin. 1988. Sikap Manusia Teori dan Pengukurannya. Jakarta: Liberty</a:t>
            </a:r>
            <a:r>
              <a:rPr lang="id-ID" sz="2200" dirty="0" smtClean="0"/>
              <a:t>.</a:t>
            </a:r>
          </a:p>
          <a:p>
            <a:r>
              <a:rPr lang="id-ID" sz="2200" dirty="0" smtClean="0"/>
              <a:t>Bodan Roebrt C – Biklen, Sari Knopp. 1982. Qualitative Research for Education: An Introduction to Theory and Methods. Boston: Allyn and Bacon, Inc.</a:t>
            </a:r>
          </a:p>
          <a:p>
            <a:r>
              <a:rPr lang="id-ID" sz="2200" b="1" dirty="0" smtClean="0"/>
              <a:t>Borg, Walter R. 1963. Eductional Research. New York: David McKay Company</a:t>
            </a:r>
            <a:r>
              <a:rPr lang="id-ID" sz="2200" dirty="0" smtClean="0"/>
              <a:t>.</a:t>
            </a:r>
          </a:p>
          <a:p>
            <a:r>
              <a:rPr lang="id-ID" sz="2200" dirty="0" smtClean="0"/>
              <a:t>Kerlinger, Fred N. 1973. Foundation of Behavioral Research. Second Edtion. New York: Holt. Rinehart and Winston, Inc.</a:t>
            </a:r>
          </a:p>
          <a:p>
            <a:r>
              <a:rPr lang="id-ID" sz="2200" b="1" dirty="0" smtClean="0"/>
              <a:t>Tuckman, Bruce W. 1978. Conduction Educational Research. Second Edition. New York: Harbourt Brace Jovanovich, Inc.</a:t>
            </a:r>
          </a:p>
          <a:p>
            <a:r>
              <a:rPr lang="id-ID" sz="2200" dirty="0" smtClean="0"/>
              <a:t>Analisis Data Kualitatif. 2007. Universitas Indonesia Perss. Jakarta: Matthew B.Miles, A.Michael Huberman, (penerjemah Tjetjep Rohendi Rohidi)</a:t>
            </a:r>
          </a:p>
          <a:p>
            <a:endParaRPr lang="id-ID" sz="2200" dirty="0"/>
          </a:p>
        </p:txBody>
      </p:sp>
    </p:spTree>
    <p:extLst>
      <p:ext uri="{BB962C8B-B14F-4D97-AF65-F5344CB8AC3E}">
        <p14:creationId xmlns:p14="http://schemas.microsoft.com/office/powerpoint/2010/main" val="20621094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b="1" dirty="0" smtClean="0">
                <a:solidFill>
                  <a:srgbClr val="C00000"/>
                </a:solidFill>
              </a:rPr>
              <a:t>RANCANGAN TUGAS</a:t>
            </a:r>
            <a:endParaRPr lang="id-ID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d-ID" dirty="0" smtClean="0"/>
              <a:t>Mahasiswa membuat </a:t>
            </a:r>
            <a:r>
              <a:rPr lang="id-ID" b="1" dirty="0" smtClean="0">
                <a:solidFill>
                  <a:srgbClr val="C00000"/>
                </a:solidFill>
              </a:rPr>
              <a:t>proposal</a:t>
            </a:r>
            <a:r>
              <a:rPr lang="id-ID" dirty="0" smtClean="0"/>
              <a:t> penelitian kualitatif</a:t>
            </a:r>
          </a:p>
          <a:p>
            <a:r>
              <a:rPr lang="id-ID" dirty="0" smtClean="0"/>
              <a:t>Mahasiswa menent</a:t>
            </a:r>
            <a:r>
              <a:rPr lang="en-US" dirty="0" smtClean="0"/>
              <a:t>u</a:t>
            </a:r>
            <a:r>
              <a:rPr lang="id-ID" dirty="0" smtClean="0"/>
              <a:t>kan </a:t>
            </a:r>
            <a:r>
              <a:rPr lang="id-ID" b="1" dirty="0" smtClean="0">
                <a:solidFill>
                  <a:srgbClr val="C00000"/>
                </a:solidFill>
              </a:rPr>
              <a:t>fokus penelitia </a:t>
            </a:r>
            <a:r>
              <a:rPr lang="id-ID" dirty="0" smtClean="0"/>
              <a:t>dan membuat </a:t>
            </a:r>
            <a:r>
              <a:rPr lang="id-ID" b="1" dirty="0" smtClean="0">
                <a:solidFill>
                  <a:srgbClr val="C00000"/>
                </a:solidFill>
              </a:rPr>
              <a:t>latar belakang penelitian</a:t>
            </a:r>
          </a:p>
          <a:p>
            <a:r>
              <a:rPr lang="id-ID" dirty="0" smtClean="0"/>
              <a:t>Mahasiswa melakukan </a:t>
            </a:r>
            <a:r>
              <a:rPr lang="id-ID" b="1" dirty="0" smtClean="0">
                <a:solidFill>
                  <a:srgbClr val="C00000"/>
                </a:solidFill>
              </a:rPr>
              <a:t>diskusi</a:t>
            </a:r>
            <a:r>
              <a:rPr lang="id-ID" dirty="0" smtClean="0"/>
              <a:t> dan </a:t>
            </a:r>
            <a:r>
              <a:rPr lang="id-ID" b="1" dirty="0" smtClean="0">
                <a:solidFill>
                  <a:srgbClr val="C00000"/>
                </a:solidFill>
              </a:rPr>
              <a:t>tanya jawab </a:t>
            </a:r>
            <a:r>
              <a:rPr lang="id-ID" dirty="0" smtClean="0"/>
              <a:t>serta membuat </a:t>
            </a:r>
            <a:r>
              <a:rPr lang="id-ID" b="1" dirty="0" smtClean="0">
                <a:solidFill>
                  <a:srgbClr val="C00000"/>
                </a:solidFill>
              </a:rPr>
              <a:t>rangkuman/simpulan</a:t>
            </a:r>
            <a:r>
              <a:rPr lang="id-ID" dirty="0" smtClean="0"/>
              <a:t> atau </a:t>
            </a:r>
            <a:r>
              <a:rPr lang="id-ID" b="1" dirty="0" smtClean="0">
                <a:solidFill>
                  <a:srgbClr val="C00000"/>
                </a:solidFill>
              </a:rPr>
              <a:t>catatan-catatan dari perkuliahan</a:t>
            </a:r>
          </a:p>
          <a:p>
            <a:r>
              <a:rPr lang="id-ID" dirty="0" smtClean="0"/>
              <a:t>Mahasiswa menyusun </a:t>
            </a:r>
            <a:r>
              <a:rPr lang="id-ID" b="1" dirty="0" smtClean="0">
                <a:solidFill>
                  <a:srgbClr val="C00000"/>
                </a:solidFill>
              </a:rPr>
              <a:t>paper</a:t>
            </a:r>
            <a:r>
              <a:rPr lang="id-ID" dirty="0" smtClean="0"/>
              <a:t> yang relevan dengan materi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6809224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4"/>
          <p:cNvSpPr>
            <a:spLocks/>
          </p:cNvSpPr>
          <p:nvPr/>
        </p:nvSpPr>
        <p:spPr bwMode="auto">
          <a:xfrm>
            <a:off x="3131840" y="476672"/>
            <a:ext cx="2857500" cy="854075"/>
          </a:xfrm>
          <a:prstGeom prst="rect">
            <a:avLst/>
          </a:prstGeom>
          <a:noFill/>
          <a:ln w="9067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Black" pitchFamily="34" charset="0"/>
              </a:rPr>
              <a:t>Klasifikasi   Penelitian Kualitatif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" name="Rectangle 45"/>
          <p:cNvSpPr>
            <a:spLocks/>
          </p:cNvSpPr>
          <p:nvPr/>
        </p:nvSpPr>
        <p:spPr bwMode="auto">
          <a:xfrm>
            <a:off x="1285875" y="1867049"/>
            <a:ext cx="1462088" cy="730250"/>
          </a:xfrm>
          <a:prstGeom prst="rect">
            <a:avLst/>
          </a:prstGeom>
          <a:noFill/>
          <a:ln w="9067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haroni" pitchFamily="2" charset="-79"/>
                <a:cs typeface="Aharoni" pitchFamily="2" charset="-79"/>
              </a:rPr>
              <a:t>Disain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haroni" pitchFamily="2" charset="-79"/>
                <a:cs typeface="Aharoni" pitchFamily="2" charset="-79"/>
              </a:rPr>
              <a:t>Penelitian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" name="Rectangle 51"/>
          <p:cNvSpPr>
            <a:spLocks/>
          </p:cNvSpPr>
          <p:nvPr/>
        </p:nvSpPr>
        <p:spPr bwMode="auto">
          <a:xfrm>
            <a:off x="6429375" y="1844824"/>
            <a:ext cx="1662113" cy="752475"/>
          </a:xfrm>
          <a:prstGeom prst="rect">
            <a:avLst/>
          </a:prstGeom>
          <a:noFill/>
          <a:ln w="9067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id-ID" sz="2000" dirty="0">
                <a:latin typeface="Aharoni" pitchFamily="2" charset="-79"/>
                <a:cs typeface="Aharoni" pitchFamily="2" charset="-79"/>
              </a:rPr>
              <a:t>Pendekatan</a:t>
            </a:r>
          </a:p>
          <a:p>
            <a:r>
              <a:rPr lang="id-ID" sz="2000" dirty="0">
                <a:latin typeface="Aharoni" pitchFamily="2" charset="-79"/>
                <a:cs typeface="Aharoni" pitchFamily="2" charset="-79"/>
              </a:rPr>
              <a:t>&amp; Perspektif</a:t>
            </a:r>
          </a:p>
        </p:txBody>
      </p:sp>
      <p:sp>
        <p:nvSpPr>
          <p:cNvPr id="7" name="Rectangle 58"/>
          <p:cNvSpPr>
            <a:spLocks/>
          </p:cNvSpPr>
          <p:nvPr/>
        </p:nvSpPr>
        <p:spPr bwMode="auto">
          <a:xfrm>
            <a:off x="285750" y="3500438"/>
            <a:ext cx="4500563" cy="2143125"/>
          </a:xfrm>
          <a:prstGeom prst="rect">
            <a:avLst/>
          </a:prstGeom>
          <a:noFill/>
          <a:ln w="9067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Black" pitchFamily="34" charset="0"/>
              </a:rPr>
              <a:t>•   Human Ethology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Black" pitchFamily="34" charset="0"/>
              </a:rPr>
              <a:t>•   Ecological Psychology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Black" pitchFamily="34" charset="0"/>
              </a:rPr>
              <a:t>•   Holistic Etnography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Black" pitchFamily="34" charset="0"/>
              </a:rPr>
              <a:t>•   Cognitive Antropology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Black" pitchFamily="34" charset="0"/>
              </a:rPr>
              <a:t>•   Etnography of Communication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Black" pitchFamily="34" charset="0"/>
              </a:rPr>
              <a:t>•   Symbolic Interactionism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Rectangle 64"/>
          <p:cNvSpPr>
            <a:spLocks/>
          </p:cNvSpPr>
          <p:nvPr/>
        </p:nvSpPr>
        <p:spPr bwMode="auto">
          <a:xfrm>
            <a:off x="5214938" y="3511695"/>
            <a:ext cx="3643312" cy="2786063"/>
          </a:xfrm>
          <a:prstGeom prst="rect">
            <a:avLst/>
          </a:prstGeom>
          <a:noFill/>
          <a:ln w="9067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id-ID" dirty="0">
                <a:latin typeface="Arial Black" pitchFamily="34" charset="0"/>
              </a:rPr>
              <a:t>1.Pendekatan Interpretif</a:t>
            </a:r>
          </a:p>
          <a:p>
            <a:r>
              <a:rPr lang="id-ID" dirty="0">
                <a:latin typeface="Arial Black" pitchFamily="34" charset="0"/>
              </a:rPr>
              <a:t>2.Pendekatan Artistik</a:t>
            </a:r>
          </a:p>
          <a:p>
            <a:r>
              <a:rPr lang="id-ID" dirty="0">
                <a:latin typeface="Arial Black" pitchFamily="34" charset="0"/>
              </a:rPr>
              <a:t>3.Pendekatan Sistematis</a:t>
            </a:r>
          </a:p>
          <a:p>
            <a:r>
              <a:rPr lang="id-ID" dirty="0">
                <a:latin typeface="Arial Black" pitchFamily="34" charset="0"/>
              </a:rPr>
              <a:t>4.Perspektif Antropologis</a:t>
            </a:r>
          </a:p>
          <a:p>
            <a:r>
              <a:rPr lang="id-ID" dirty="0">
                <a:latin typeface="Arial Black" pitchFamily="34" charset="0"/>
              </a:rPr>
              <a:t>5.Persepktif Sosiologis</a:t>
            </a:r>
          </a:p>
          <a:p>
            <a:r>
              <a:rPr lang="id-ID" dirty="0">
                <a:latin typeface="Arial Black" pitchFamily="34" charset="0"/>
              </a:rPr>
              <a:t>6.Persepktif Biologis</a:t>
            </a:r>
          </a:p>
          <a:p>
            <a:r>
              <a:rPr lang="id-ID" dirty="0">
                <a:latin typeface="Arial Black" pitchFamily="34" charset="0"/>
              </a:rPr>
              <a:t>7.Studi Kasus</a:t>
            </a:r>
          </a:p>
          <a:p>
            <a:r>
              <a:rPr lang="id-ID" dirty="0">
                <a:latin typeface="Arial Black" pitchFamily="34" charset="0"/>
              </a:rPr>
              <a:t>8.Studi Kognitif</a:t>
            </a:r>
          </a:p>
          <a:p>
            <a:r>
              <a:rPr lang="id-ID" dirty="0">
                <a:latin typeface="Arial Black" pitchFamily="34" charset="0"/>
              </a:rPr>
              <a:t>9.Penelitian historis</a:t>
            </a:r>
          </a:p>
        </p:txBody>
      </p:sp>
      <p:cxnSp>
        <p:nvCxnSpPr>
          <p:cNvPr id="10" name="Straight Arrow Connector 9"/>
          <p:cNvCxnSpPr>
            <a:stCxn id="4" idx="2"/>
            <a:endCxn id="5" idx="3"/>
          </p:cNvCxnSpPr>
          <p:nvPr/>
        </p:nvCxnSpPr>
        <p:spPr>
          <a:xfrm flipH="1">
            <a:off x="2747963" y="1330747"/>
            <a:ext cx="1812627" cy="90142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4" idx="2"/>
            <a:endCxn id="6" idx="1"/>
          </p:cNvCxnSpPr>
          <p:nvPr/>
        </p:nvCxnSpPr>
        <p:spPr>
          <a:xfrm>
            <a:off x="4560590" y="1330747"/>
            <a:ext cx="1868785" cy="89031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5" idx="2"/>
          </p:cNvCxnSpPr>
          <p:nvPr/>
        </p:nvCxnSpPr>
        <p:spPr>
          <a:xfrm>
            <a:off x="2016919" y="2597299"/>
            <a:ext cx="0" cy="90313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6" idx="2"/>
          </p:cNvCxnSpPr>
          <p:nvPr/>
        </p:nvCxnSpPr>
        <p:spPr>
          <a:xfrm flipH="1">
            <a:off x="7260431" y="2597299"/>
            <a:ext cx="1" cy="90313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97970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09027"/>
            <a:ext cx="7133562" cy="6460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4846935" y="335558"/>
            <a:ext cx="411755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id-ID" sz="3200" b="1" dirty="0" smtClean="0">
                <a:solidFill>
                  <a:prstClr val="black"/>
                </a:solidFill>
                <a:ea typeface="+mj-ea"/>
                <a:cs typeface="+mj-cs"/>
              </a:rPr>
              <a:t>Apa yang anda lihat</a:t>
            </a:r>
          </a:p>
          <a:p>
            <a:pPr algn="r"/>
            <a:r>
              <a:rPr lang="id-ID" sz="3200" b="1" dirty="0" smtClean="0">
                <a:solidFill>
                  <a:prstClr val="black"/>
                </a:solidFill>
                <a:ea typeface="+mj-ea"/>
                <a:cs typeface="+mj-cs"/>
              </a:rPr>
              <a:t>Dan bisa didiskripsikan</a:t>
            </a:r>
          </a:p>
          <a:p>
            <a:pPr algn="r"/>
            <a:endParaRPr lang="id-ID" sz="3200" dirty="0"/>
          </a:p>
        </p:txBody>
      </p:sp>
      <p:sp>
        <p:nvSpPr>
          <p:cNvPr id="2" name="Rectangle 1"/>
          <p:cNvSpPr/>
          <p:nvPr/>
        </p:nvSpPr>
        <p:spPr>
          <a:xfrm>
            <a:off x="6213439" y="2420888"/>
            <a:ext cx="158417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PENELITI</a:t>
            </a:r>
            <a:endParaRPr lang="en-US" b="1" dirty="0"/>
          </a:p>
        </p:txBody>
      </p:sp>
      <p:sp>
        <p:nvSpPr>
          <p:cNvPr id="5" name="Rectangle 4"/>
          <p:cNvSpPr/>
          <p:nvPr/>
        </p:nvSpPr>
        <p:spPr>
          <a:xfrm>
            <a:off x="827584" y="1329154"/>
            <a:ext cx="158417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SUBJEK PENELITIAN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8839913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39"/>
            <a:ext cx="4608512" cy="6445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3536"/>
            <a:ext cx="9140782" cy="5549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585" y="188638"/>
            <a:ext cx="8658415" cy="6445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13" y="548680"/>
            <a:ext cx="8879183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890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/>
              <a:t>KARAKTERISTIK PENELITIAN KUALITATIF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d-ID" dirty="0" smtClean="0"/>
              <a:t>Latar alamiah</a:t>
            </a:r>
          </a:p>
          <a:p>
            <a:r>
              <a:rPr lang="id-ID" dirty="0" smtClean="0"/>
              <a:t>Manusia sebagai alat (instrumen)</a:t>
            </a:r>
          </a:p>
          <a:p>
            <a:r>
              <a:rPr lang="id-ID" dirty="0" smtClean="0"/>
              <a:t>Analisis data secara induktif (berdasar pada data dilapangan, dikonstruksi menjadi hipotesis atau teori)</a:t>
            </a:r>
          </a:p>
          <a:p>
            <a:r>
              <a:rPr lang="id-ID" dirty="0" smtClean="0"/>
              <a:t>Teori dasar (grownded theory)</a:t>
            </a:r>
          </a:p>
          <a:p>
            <a:r>
              <a:rPr lang="id-ID" dirty="0" smtClean="0"/>
              <a:t>Diskriptif</a:t>
            </a:r>
          </a:p>
          <a:p>
            <a:r>
              <a:rPr lang="id-ID" dirty="0" smtClean="0"/>
              <a:t>Mementingkan proses daripada hasil</a:t>
            </a:r>
          </a:p>
          <a:p>
            <a:r>
              <a:rPr lang="id-ID" dirty="0" smtClean="0"/>
              <a:t>Adanya “batas” yang ditentukan oleh “fokus”</a:t>
            </a:r>
          </a:p>
          <a:p>
            <a:r>
              <a:rPr lang="id-ID" dirty="0" smtClean="0"/>
              <a:t>Kriteria khusus untuk keabsahan data</a:t>
            </a:r>
          </a:p>
          <a:p>
            <a:r>
              <a:rPr lang="id-ID" dirty="0" smtClean="0"/>
              <a:t>Desain yang bersifat sementara</a:t>
            </a:r>
          </a:p>
          <a:p>
            <a:r>
              <a:rPr lang="id-ID" dirty="0" smtClean="0"/>
              <a:t>Hasil penelitian dirundingkan dan dispakati bersama</a:t>
            </a:r>
          </a:p>
          <a:p>
            <a:endParaRPr lang="id-ID" dirty="0" smtClean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620712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73" y="1268760"/>
            <a:ext cx="8974655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5299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0688"/>
            <a:ext cx="8276928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501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84976" cy="706090"/>
          </a:xfrm>
        </p:spPr>
        <p:txBody>
          <a:bodyPr>
            <a:noAutofit/>
          </a:bodyPr>
          <a:lstStyle/>
          <a:p>
            <a:r>
              <a:rPr lang="id-ID" sz="3600" b="1" dirty="0" smtClean="0"/>
              <a:t>Apa yang bisa anda simpulkan dari foto ini?</a:t>
            </a:r>
            <a:endParaRPr lang="id-ID" sz="36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732" y="908720"/>
            <a:ext cx="7223660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3136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52936"/>
            <a:ext cx="8229600" cy="1143000"/>
          </a:xfrm>
        </p:spPr>
        <p:txBody>
          <a:bodyPr/>
          <a:lstStyle/>
          <a:p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TRIMAKASIH</a:t>
            </a:r>
            <a:endParaRPr lang="en-US" b="1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572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446</Words>
  <Application>Microsoft Office PowerPoint</Application>
  <PresentationFormat>On-screen Show (4:3)</PresentationFormat>
  <Paragraphs>71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KOMPETENSI DAN TUJUAN</vt:lpstr>
      <vt:lpstr>DISKRIPSI MATA KULIAH</vt:lpstr>
      <vt:lpstr>BUKU TEKS WAJIB</vt:lpstr>
      <vt:lpstr>Cotoh Buku Refrensi Bacan</vt:lpstr>
      <vt:lpstr>BUKU ACUAN LAIN</vt:lpstr>
      <vt:lpstr>RANCANGAN TUGAS</vt:lpstr>
      <vt:lpstr>PowerPoint Presentation</vt:lpstr>
      <vt:lpstr>PowerPoint Presentation</vt:lpstr>
      <vt:lpstr>PowerPoint Presentation</vt:lpstr>
      <vt:lpstr>KARAKTERISTIK PENELITIAN KUALITATIF</vt:lpstr>
      <vt:lpstr>PowerPoint Presentation</vt:lpstr>
      <vt:lpstr>PowerPoint Presentation</vt:lpstr>
      <vt:lpstr>Apa yang bisa anda simpulkan dari foto ini?</vt:lpstr>
      <vt:lpstr>TRIMAKASIH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METODOLOGI PENELITIAN</dc:title>
  <dc:creator>Jser</dc:creator>
  <cp:lastModifiedBy>admin</cp:lastModifiedBy>
  <cp:revision>21</cp:revision>
  <dcterms:created xsi:type="dcterms:W3CDTF">2017-02-22T08:13:48Z</dcterms:created>
  <dcterms:modified xsi:type="dcterms:W3CDTF">2019-03-11T00:59:44Z</dcterms:modified>
</cp:coreProperties>
</file>