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79" r:id="rId5"/>
    <p:sldId id="259" r:id="rId6"/>
    <p:sldId id="260" r:id="rId7"/>
    <p:sldId id="261" r:id="rId8"/>
    <p:sldId id="262" r:id="rId9"/>
    <p:sldId id="263" r:id="rId10"/>
    <p:sldId id="264" r:id="rId11"/>
    <p:sldId id="275" r:id="rId12"/>
    <p:sldId id="276" r:id="rId13"/>
    <p:sldId id="277" r:id="rId14"/>
    <p:sldId id="278" r:id="rId15"/>
    <p:sldId id="273" r:id="rId16"/>
    <p:sldId id="272" r:id="rId17"/>
    <p:sldId id="274" r:id="rId18"/>
    <p:sldId id="27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12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8218E-4DA5-428C-8D79-F4D6E86E5D58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C64E8D-49E8-4BB6-9874-50D0F681254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64E8D-49E8-4BB6-9874-50D0F681254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C64E8D-49E8-4BB6-9874-50D0F681254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94A84-B7AF-46DA-8C70-48EED2671391}" type="datetimeFigureOut">
              <a:rPr lang="en-US" smtClean="0"/>
              <a:pPr/>
              <a:t>4/10/2012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94C41-FADE-4AA2-AB7C-B5188FCC0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762000"/>
            <a:ext cx="7391400" cy="4876800"/>
          </a:xfrm>
          <a:noFill/>
        </p:spPr>
        <p:txBody>
          <a:bodyPr>
            <a:normAutofit/>
          </a:bodyPr>
          <a:lstStyle/>
          <a:p>
            <a:endParaRPr lang="en-US" sz="28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Hakikat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Pengembangan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Perilaku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Anak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Usia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3-4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Tahun</a:t>
            </a:r>
            <a:endParaRPr lang="en-US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endParaRPr lang="id-ID" sz="28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endParaRPr lang="id-ID" sz="28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endParaRPr lang="id-ID" sz="28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id-ID" sz="2800" dirty="0" smtClean="0">
                <a:solidFill>
                  <a:srgbClr val="C00000"/>
                </a:solidFill>
                <a:latin typeface="Comic Sans MS" pitchFamily="66" charset="0"/>
              </a:rPr>
              <a:t>DWI PRASETIYAWATI D.H.,S.Pd.,M.Pd.</a:t>
            </a:r>
            <a:endParaRPr lang="en-US" sz="2800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endParaRPr lang="en-US" sz="28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5" name="Picture 4" descr="Picture1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34200" y="4648200"/>
            <a:ext cx="1524000" cy="14478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algn="ctr">
              <a:buNone/>
            </a:pP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Hakikat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Pengembangan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Perilaku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Anak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Usia</a:t>
            </a:r>
            <a:r>
              <a:rPr lang="en-US" dirty="0" smtClean="0">
                <a:solidFill>
                  <a:srgbClr val="C00000"/>
                </a:solidFill>
                <a:latin typeface="Comic Sans MS" pitchFamily="66" charset="0"/>
              </a:rPr>
              <a:t> 3-4 </a:t>
            </a:r>
            <a:r>
              <a:rPr lang="en-US" dirty="0" err="1" smtClean="0">
                <a:solidFill>
                  <a:srgbClr val="C00000"/>
                </a:solidFill>
                <a:latin typeface="Comic Sans MS" pitchFamily="66" charset="0"/>
              </a:rPr>
              <a:t>Tahun</a:t>
            </a:r>
            <a:endParaRPr lang="en-US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>
              <a:buNone/>
            </a:pPr>
            <a:endParaRPr lang="en-US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Urgensi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prinsip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prilaku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anak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usia</a:t>
            </a:r>
            <a:r>
              <a:rPr lang="en-US" dirty="0" smtClean="0">
                <a:latin typeface="Comic Sans MS" pitchFamily="66" charset="0"/>
              </a:rPr>
              <a:t> 3-4 </a:t>
            </a:r>
            <a:r>
              <a:rPr lang="en-US" dirty="0" err="1" smtClean="0">
                <a:latin typeface="Comic Sans MS" pitchFamily="66" charset="0"/>
              </a:rPr>
              <a:t>tahun</a:t>
            </a:r>
            <a:endParaRPr lang="en-US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v"/>
            </a:pP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Pengembangan</a:t>
            </a:r>
            <a:r>
              <a:rPr lang="en-US" dirty="0" smtClean="0">
                <a:latin typeface="Comic Sans MS" pitchFamily="66" charset="0"/>
              </a:rPr>
              <a:t> moral </a:t>
            </a:r>
            <a:r>
              <a:rPr lang="en-US" dirty="0" err="1" smtClean="0">
                <a:latin typeface="Comic Sans MS" pitchFamily="66" charset="0"/>
              </a:rPr>
              <a:t>nilai</a:t>
            </a:r>
            <a:r>
              <a:rPr lang="en-US" dirty="0" smtClean="0">
                <a:latin typeface="Comic Sans MS" pitchFamily="66" charset="0"/>
              </a:rPr>
              <a:t> agama </a:t>
            </a:r>
            <a:r>
              <a:rPr lang="en-US" dirty="0" err="1" smtClean="0">
                <a:latin typeface="Comic Sans MS" pitchFamily="66" charset="0"/>
              </a:rPr>
              <a:t>dan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sosial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emosional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anak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usia</a:t>
            </a:r>
            <a:r>
              <a:rPr lang="en-US" dirty="0" smtClean="0">
                <a:latin typeface="Comic Sans MS" pitchFamily="66" charset="0"/>
              </a:rPr>
              <a:t> 3-4 </a:t>
            </a:r>
            <a:r>
              <a:rPr lang="en-US" dirty="0" err="1" smtClean="0">
                <a:latin typeface="Comic Sans MS" pitchFamily="66" charset="0"/>
              </a:rPr>
              <a:t>tahun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4" name="Picture 3" descr="aku_penuli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10400" y="5029200"/>
            <a:ext cx="1752600" cy="15240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Pengembangan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perilaku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anak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usia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3-4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tahun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meliputi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:</a:t>
            </a:r>
          </a:p>
          <a:p>
            <a:pPr marL="514350" indent="-514350">
              <a:buFont typeface="+mj-lt"/>
              <a:buAutoNum type="alphaLcPeriod"/>
            </a:pP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Pengembangan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nilai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moral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dapat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dilakukan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melalui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:</a:t>
            </a:r>
          </a:p>
          <a:p>
            <a:pPr marL="514350" indent="-514350">
              <a:buFont typeface="Wingdings" pitchFamily="2" charset="2"/>
              <a:buChar char="Ø"/>
            </a:pPr>
            <a:endParaRPr lang="en-US" sz="2400" dirty="0" smtClean="0">
              <a:latin typeface="Comic Sans MS" pitchFamily="66" charset="0"/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Merawat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dengan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penuh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kasih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sayang</a:t>
            </a:r>
            <a:endParaRPr lang="en-US" sz="2400" dirty="0">
              <a:latin typeface="Comic Sans MS" pitchFamily="66" charset="0"/>
            </a:endParaRPr>
          </a:p>
          <a:p>
            <a:pPr marL="514350" indent="-514350"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Memberikan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banyak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kesempatan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pada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untuk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berdiskusi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bernegosiasi</a:t>
            </a:r>
            <a:r>
              <a:rPr lang="en-US" sz="2400" dirty="0">
                <a:latin typeface="Comic Sans MS" pitchFamily="66" charset="0"/>
              </a:rPr>
              <a:t>.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Menjelaskan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suatu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hal</a:t>
            </a:r>
            <a:r>
              <a:rPr lang="en-US" sz="2400" dirty="0">
                <a:latin typeface="Comic Sans MS" pitchFamily="66" charset="0"/>
              </a:rPr>
              <a:t>, </a:t>
            </a:r>
            <a:r>
              <a:rPr lang="en-US" sz="2400" dirty="0" err="1">
                <a:latin typeface="Comic Sans MS" pitchFamily="66" charset="0"/>
              </a:rPr>
              <a:t>maka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perlu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dibantu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untuk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mengekspresikan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fikiran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perasaannya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tentang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berbagai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macam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persoalan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persoalan</a:t>
            </a:r>
            <a:r>
              <a:rPr lang="en-US" sz="2400" dirty="0">
                <a:latin typeface="Comic Sans MS" pitchFamily="66" charset="0"/>
              </a:rPr>
              <a:t> yang </a:t>
            </a:r>
            <a:r>
              <a:rPr lang="en-US" sz="2400" dirty="0" err="1">
                <a:latin typeface="Comic Sans MS" pitchFamily="66" charset="0"/>
              </a:rPr>
              <a:t>dihadapinya</a:t>
            </a:r>
            <a:r>
              <a:rPr lang="en-US" sz="2400" dirty="0">
                <a:latin typeface="Comic Sans MS" pitchFamily="66" charset="0"/>
              </a:rPr>
              <a:t>.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Mendukung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untuk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bergabung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dengan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penuh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arti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dengan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anak-anak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lainnya</a:t>
            </a:r>
            <a:r>
              <a:rPr lang="en-US" sz="2400" dirty="0">
                <a:latin typeface="Comic Sans MS" pitchFamily="66" charset="0"/>
              </a:rPr>
              <a:t>.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Memberikan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kesempatan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kepada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untuk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bermain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bebas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karena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mendorong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melihat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segala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sesuatu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dari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sudut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pandang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orang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>
                <a:latin typeface="Comic Sans MS" pitchFamily="66" charset="0"/>
              </a:rPr>
              <a:t>lain</a:t>
            </a:r>
            <a:r>
              <a:rPr lang="en-US" sz="2400" dirty="0" smtClean="0">
                <a:latin typeface="Comic Sans MS" pitchFamily="66" charset="0"/>
              </a:rPr>
              <a:t>.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Perlu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memberikan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penghargaan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tingkah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laku</a:t>
            </a:r>
            <a:r>
              <a:rPr lang="en-US" sz="2400" dirty="0">
                <a:latin typeface="Comic Sans MS" pitchFamily="66" charset="0"/>
              </a:rPr>
              <a:t> yang </a:t>
            </a:r>
            <a:r>
              <a:rPr lang="en-US" sz="2400" dirty="0" err="1">
                <a:latin typeface="Comic Sans MS" pitchFamily="66" charset="0"/>
              </a:rPr>
              <a:t>baik</a:t>
            </a:r>
            <a:r>
              <a:rPr lang="en-US" sz="2400" dirty="0" smtClean="0">
                <a:latin typeface="Comic Sans MS" pitchFamily="66" charset="0"/>
              </a:rPr>
              <a:t>.</a:t>
            </a:r>
            <a:endParaRPr lang="en-US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ctr">
              <a:buNone/>
            </a:pP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anaknya</a:t>
            </a:r>
            <a:endParaRPr lang="en-US" dirty="0" smtClean="0"/>
          </a:p>
          <a:p>
            <a:pPr algn="ctr">
              <a:buNone/>
            </a:pPr>
            <a:endParaRPr lang="en-US" dirty="0"/>
          </a:p>
        </p:txBody>
      </p:sp>
      <p:pic>
        <p:nvPicPr>
          <p:cNvPr id="6" name="Picture 5" descr="images.ortu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5400" y="1524000"/>
            <a:ext cx="2476500" cy="1847850"/>
          </a:xfrm>
          <a:prstGeom prst="rect">
            <a:avLst/>
          </a:prstGeom>
        </p:spPr>
      </p:pic>
      <p:pic>
        <p:nvPicPr>
          <p:cNvPr id="7" name="Picture 6" descr="ortu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0200" y="1600200"/>
            <a:ext cx="2571750" cy="1781175"/>
          </a:xfrm>
          <a:prstGeom prst="rect">
            <a:avLst/>
          </a:prstGeom>
        </p:spPr>
      </p:pic>
      <p:pic>
        <p:nvPicPr>
          <p:cNvPr id="8" name="Picture 7" descr="ortu2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76600" y="4343400"/>
            <a:ext cx="2466975" cy="1847850"/>
          </a:xfrm>
          <a:prstGeom prst="rect">
            <a:avLst/>
          </a:prstGeo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58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458200" cy="6705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b</a:t>
            </a:r>
            <a:r>
              <a:rPr lang="en-US" sz="2400" dirty="0" smtClean="0">
                <a:solidFill>
                  <a:srgbClr val="C00000"/>
                </a:solidFill>
                <a:latin typeface="Comic Sans MS" pitchFamily="66" charset="0"/>
              </a:rPr>
              <a:t>.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Prinsip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Pengembangan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Nilai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Agama</a:t>
            </a:r>
          </a:p>
          <a:p>
            <a:pPr lvl="0"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Ketahuilah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bahwa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Tuhan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memperhatikan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kita</a:t>
            </a:r>
            <a:endParaRPr lang="en-US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Percaya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ajarkan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bahwa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semua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kehidupan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berhubungan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bertujuan</a:t>
            </a:r>
            <a:endParaRPr lang="en-US" sz="24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Simak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apa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kata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endParaRPr lang="en-US" sz="2400" dirty="0">
              <a:latin typeface="Comic Sans MS" pitchFamily="66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Gunakan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kata-kata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dengan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hati-hati</a:t>
            </a:r>
            <a:endParaRPr lang="en-US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Izinkan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berilah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dorongan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terhadap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impian</a:t>
            </a:r>
            <a:r>
              <a:rPr lang="en-US" sz="2400" dirty="0">
                <a:latin typeface="Comic Sans MS" pitchFamily="66" charset="0"/>
              </a:rPr>
              <a:t>, </a:t>
            </a:r>
            <a:r>
              <a:rPr lang="en-US" sz="2400" dirty="0" err="1">
                <a:latin typeface="Comic Sans MS" pitchFamily="66" charset="0"/>
              </a:rPr>
              <a:t>keinginan</a:t>
            </a:r>
            <a:r>
              <a:rPr lang="en-US" sz="2400" dirty="0">
                <a:latin typeface="Comic Sans MS" pitchFamily="66" charset="0"/>
              </a:rPr>
              <a:t>, </a:t>
            </a:r>
            <a:r>
              <a:rPr lang="en-US" sz="2400" dirty="0" err="1">
                <a:latin typeface="Comic Sans MS" pitchFamily="66" charset="0"/>
              </a:rPr>
              <a:t>dan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harapan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.</a:t>
            </a:r>
            <a:endParaRPr lang="en-US" sz="2400" dirty="0"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Berilah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sentuhan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keajaiban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pada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hal-hal</a:t>
            </a:r>
            <a:r>
              <a:rPr lang="en-US" sz="2400" dirty="0">
                <a:latin typeface="Comic Sans MS" pitchFamily="66" charset="0"/>
              </a:rPr>
              <a:t> yang </a:t>
            </a:r>
            <a:r>
              <a:rPr lang="en-US" sz="2400" dirty="0" err="1">
                <a:latin typeface="Comic Sans MS" pitchFamily="66" charset="0"/>
              </a:rPr>
              <a:t>biasa</a:t>
            </a:r>
            <a:endParaRPr lang="en-US" sz="2400" dirty="0">
              <a:latin typeface="Comic Sans MS" pitchFamily="66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US" sz="2400" dirty="0" err="1" smtClean="0">
                <a:latin typeface="Comic Sans MS" pitchFamily="66" charset="0"/>
              </a:rPr>
              <a:t>Ciptakan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peraturan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dalam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struktur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luwes</a:t>
            </a:r>
            <a:endParaRPr lang="en-US" sz="2400" dirty="0" smtClean="0">
              <a:latin typeface="Comic Sans MS" pitchFamily="66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US" sz="2400" dirty="0" err="1" smtClean="0">
                <a:latin typeface="Comic Sans MS" pitchFamily="66" charset="0"/>
              </a:rPr>
              <a:t>Jadilah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cermin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positif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bagi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endParaRPr lang="en-US" sz="2400" dirty="0" smtClean="0">
              <a:latin typeface="Comic Sans MS" pitchFamily="66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en-US" sz="2400" dirty="0" err="1" smtClean="0">
                <a:latin typeface="Comic Sans MS" pitchFamily="66" charset="0"/>
              </a:rPr>
              <a:t>Lepaskan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pergulatan</a:t>
            </a:r>
            <a:r>
              <a:rPr lang="en-US" sz="2400" dirty="0" smtClean="0">
                <a:latin typeface="Comic Sans MS" pitchFamily="66" charset="0"/>
              </a:rPr>
              <a:t> yang </a:t>
            </a:r>
            <a:r>
              <a:rPr lang="en-US" sz="2400" dirty="0" err="1" smtClean="0">
                <a:latin typeface="Comic Sans MS" pitchFamily="66" charset="0"/>
              </a:rPr>
              <a:t>menekan</a:t>
            </a:r>
            <a:endParaRPr lang="en-US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err="1">
                <a:latin typeface="Comic Sans MS" pitchFamily="66" charset="0"/>
              </a:rPr>
              <a:t>Jadikan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setiap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hari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sebagai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sebuah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awal</a:t>
            </a:r>
            <a:r>
              <a:rPr lang="en-US" sz="2400" dirty="0">
                <a:latin typeface="Comic Sans MS" pitchFamily="66" charset="0"/>
              </a:rPr>
              <a:t> yang </a:t>
            </a:r>
            <a:r>
              <a:rPr lang="en-US" sz="2400" dirty="0" err="1">
                <a:latin typeface="Comic Sans MS" pitchFamily="66" charset="0"/>
              </a:rPr>
              <a:t>baru</a:t>
            </a:r>
            <a:r>
              <a:rPr lang="en-US" sz="2400" dirty="0">
                <a:latin typeface="Comic Sans MS" pitchFamily="66" charset="0"/>
              </a:rPr>
              <a:t>.</a:t>
            </a:r>
          </a:p>
          <a:p>
            <a:pPr lvl="0">
              <a:buFont typeface="Wingdings" pitchFamily="2" charset="2"/>
              <a:buChar char="Ø"/>
            </a:pPr>
            <a:endParaRPr lang="en-US" sz="1800" dirty="0" smtClean="0"/>
          </a:p>
          <a:p>
            <a:pPr lvl="0">
              <a:buFont typeface="Wingdings" pitchFamily="2" charset="2"/>
              <a:buChar char="Ø"/>
            </a:pP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>
                <a:solidFill>
                  <a:srgbClr val="C00000"/>
                </a:solidFill>
                <a:latin typeface="Comic Sans MS" pitchFamily="66" charset="0"/>
              </a:rPr>
              <a:t>c. </a:t>
            </a:r>
            <a:r>
              <a:rPr lang="en-US" b="1" dirty="0" err="1">
                <a:solidFill>
                  <a:srgbClr val="C00000"/>
                </a:solidFill>
                <a:latin typeface="Comic Sans MS" pitchFamily="66" charset="0"/>
              </a:rPr>
              <a:t>Prinsip</a:t>
            </a:r>
            <a:r>
              <a:rPr lang="en-US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omic Sans MS" pitchFamily="66" charset="0"/>
              </a:rPr>
              <a:t>Pengembangan</a:t>
            </a:r>
            <a:r>
              <a:rPr lang="en-US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Comic Sans MS" pitchFamily="66" charset="0"/>
              </a:rPr>
              <a:t>Sosial</a:t>
            </a:r>
            <a:r>
              <a:rPr lang="en-US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b="1" dirty="0" err="1" smtClean="0">
                <a:solidFill>
                  <a:srgbClr val="C00000"/>
                </a:solidFill>
                <a:latin typeface="Comic Sans MS" pitchFamily="66" charset="0"/>
              </a:rPr>
              <a:t>emosional</a:t>
            </a:r>
            <a:endParaRPr lang="en-US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r>
              <a:rPr lang="en-US" dirty="0" err="1" smtClean="0">
                <a:latin typeface="Comic Sans MS" pitchFamily="66" charset="0"/>
              </a:rPr>
              <a:t>Prinsip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pengembangan</a:t>
            </a:r>
            <a:r>
              <a:rPr lang="en-US" dirty="0">
                <a:latin typeface="Comic Sans MS" pitchFamily="66" charset="0"/>
              </a:rPr>
              <a:t> yang </a:t>
            </a:r>
            <a:r>
              <a:rPr lang="en-US" dirty="0" err="1">
                <a:latin typeface="Comic Sans MS" pitchFamily="66" charset="0"/>
              </a:rPr>
              <a:t>dapat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diadaptasi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oleh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pendidik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anak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usia</a:t>
            </a:r>
            <a:r>
              <a:rPr lang="en-US" dirty="0">
                <a:latin typeface="Comic Sans MS" pitchFamily="66" charset="0"/>
              </a:rPr>
              <a:t> 3-4 </a:t>
            </a:r>
            <a:r>
              <a:rPr lang="en-US" dirty="0" err="1">
                <a:latin typeface="Comic Sans MS" pitchFamily="66" charset="0"/>
              </a:rPr>
              <a:t>tahun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adalah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sebagai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berikut</a:t>
            </a:r>
            <a:r>
              <a:rPr lang="en-US" dirty="0">
                <a:latin typeface="Comic Sans MS" pitchFamily="66" charset="0"/>
              </a:rPr>
              <a:t>:</a:t>
            </a:r>
          </a:p>
          <a:p>
            <a:pPr lvl="0"/>
            <a:r>
              <a:rPr lang="en-US" dirty="0" err="1">
                <a:latin typeface="Comic Sans MS" pitchFamily="66" charset="0"/>
              </a:rPr>
              <a:t>Sadari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perasaan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sendiri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orang</a:t>
            </a:r>
            <a:r>
              <a:rPr lang="en-US" dirty="0">
                <a:latin typeface="Comic Sans MS" pitchFamily="66" charset="0"/>
              </a:rPr>
              <a:t> lain</a:t>
            </a:r>
          </a:p>
          <a:p>
            <a:pPr lvl="0"/>
            <a:r>
              <a:rPr lang="en-US" dirty="0" err="1">
                <a:latin typeface="Comic Sans MS" pitchFamily="66" charset="0"/>
              </a:rPr>
              <a:t>Tunjukkan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empati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pahami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cara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pandang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orang</a:t>
            </a:r>
            <a:r>
              <a:rPr lang="en-US" dirty="0">
                <a:latin typeface="Comic Sans MS" pitchFamily="66" charset="0"/>
              </a:rPr>
              <a:t> lain </a:t>
            </a:r>
            <a:r>
              <a:rPr lang="en-US" dirty="0" err="1">
                <a:latin typeface="Comic Sans MS" pitchFamily="66" charset="0"/>
              </a:rPr>
              <a:t>atur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atasi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dengan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positif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gejolak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emosional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perilaku</a:t>
            </a:r>
            <a:r>
              <a:rPr lang="en-US" dirty="0">
                <a:latin typeface="Comic Sans MS" pitchFamily="66" charset="0"/>
              </a:rPr>
              <a:t>.</a:t>
            </a:r>
          </a:p>
          <a:p>
            <a:pPr lvl="0"/>
            <a:r>
              <a:rPr lang="en-US" dirty="0" err="1">
                <a:latin typeface="Comic Sans MS" pitchFamily="66" charset="0"/>
              </a:rPr>
              <a:t>Berorientasi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pada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tujuan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rencana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positif</a:t>
            </a:r>
            <a:r>
              <a:rPr lang="en-US" dirty="0">
                <a:latin typeface="Comic Sans MS" pitchFamily="66" charset="0"/>
              </a:rPr>
              <a:t>.</a:t>
            </a:r>
          </a:p>
          <a:p>
            <a:pPr lvl="0"/>
            <a:r>
              <a:rPr lang="en-US" dirty="0" err="1">
                <a:latin typeface="Comic Sans MS" pitchFamily="66" charset="0"/>
              </a:rPr>
              <a:t>Gunakan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kecakapan</a:t>
            </a:r>
            <a:r>
              <a:rPr lang="en-US" dirty="0">
                <a:latin typeface="Comic Sans MS" pitchFamily="66" charset="0"/>
              </a:rPr>
              <a:t> social </a:t>
            </a:r>
            <a:r>
              <a:rPr lang="en-US" dirty="0" err="1">
                <a:latin typeface="Comic Sans MS" pitchFamily="66" charset="0"/>
              </a:rPr>
              <a:t>positif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dalam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membina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hubungan</a:t>
            </a:r>
            <a:r>
              <a:rPr lang="en-US" dirty="0">
                <a:latin typeface="Comic Sans MS" pitchFamily="66" charset="0"/>
              </a:rPr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algn="ctr">
              <a:buNone/>
            </a:pP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Pengembangan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Moral,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Nilai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Agama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dan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Sosial-Emosional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Anak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Usia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3-4 </a:t>
            </a: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Tahun</a:t>
            </a:r>
            <a:endParaRPr lang="en-US" sz="24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algn="ctr">
              <a:buNone/>
            </a:pPr>
            <a:endParaRPr lang="en-US" sz="2400" dirty="0">
              <a:solidFill>
                <a:srgbClr val="C00000"/>
              </a:solidFill>
              <a:latin typeface="Comic Sans MS" pitchFamily="66" charset="0"/>
            </a:endParaRPr>
          </a:p>
          <a:p>
            <a:pPr>
              <a:buNone/>
            </a:pPr>
            <a:r>
              <a:rPr lang="en-US" sz="2400" b="1" dirty="0" err="1" smtClean="0">
                <a:solidFill>
                  <a:srgbClr val="C00000"/>
                </a:solidFill>
                <a:latin typeface="Comic Sans MS" pitchFamily="66" charset="0"/>
              </a:rPr>
              <a:t>a.Pengembagan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moral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dan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Comic Sans MS" pitchFamily="66" charset="0"/>
              </a:rPr>
              <a:t>nilai</a:t>
            </a:r>
            <a:r>
              <a:rPr lang="en-US" sz="2400" b="1" dirty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agama</a:t>
            </a:r>
          </a:p>
          <a:p>
            <a:pPr>
              <a:buNone/>
            </a:pPr>
            <a:endParaRPr lang="en-US" sz="2400" b="1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sz="2400" dirty="0" smtClean="0">
                <a:latin typeface="Comic Sans MS" pitchFamily="66" charset="0"/>
              </a:rPr>
              <a:t> Sub </a:t>
            </a:r>
            <a:r>
              <a:rPr lang="en-US" sz="2400" dirty="0" err="1" smtClean="0">
                <a:latin typeface="Comic Sans MS" pitchFamily="66" charset="0"/>
              </a:rPr>
              <a:t>tahapan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pengembangan</a:t>
            </a:r>
            <a:r>
              <a:rPr lang="en-US" sz="2400" dirty="0" smtClean="0">
                <a:latin typeface="Comic Sans MS" pitchFamily="66" charset="0"/>
              </a:rPr>
              <a:t> moral: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Perilaku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anak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masih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berorientasi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pada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kepatuhan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dan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hukuman</a:t>
            </a:r>
            <a:endParaRPr lang="en-US" sz="2400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 smtClean="0">
                <a:latin typeface="Comic Sans MS" pitchFamily="66" charset="0"/>
              </a:rPr>
              <a:t>Anak</a:t>
            </a:r>
            <a:r>
              <a:rPr lang="en-US" sz="2400" dirty="0" smtClean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mulai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melakukan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penyesuaian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terhadap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harapan</a:t>
            </a:r>
            <a:r>
              <a:rPr lang="en-US" sz="2400" dirty="0">
                <a:latin typeface="Comic Sans MS" pitchFamily="66" charset="0"/>
              </a:rPr>
              <a:t> social </a:t>
            </a:r>
            <a:r>
              <a:rPr lang="en-US" sz="2400" dirty="0" err="1">
                <a:latin typeface="Comic Sans MS" pitchFamily="66" charset="0"/>
              </a:rPr>
              <a:t>untuk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memperoleh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penghargaan</a:t>
            </a:r>
            <a:r>
              <a:rPr lang="en-US" sz="2400" dirty="0">
                <a:latin typeface="Comic Sans MS" pitchFamily="66" charset="0"/>
              </a:rPr>
              <a:t>. </a:t>
            </a:r>
            <a:endParaRPr lang="en-US" sz="2400" dirty="0" smtClean="0">
              <a:latin typeface="Comic Sans MS" pitchFamily="66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pengembangan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nilai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agam</a:t>
            </a:r>
            <a:r>
              <a:rPr lang="en-US" sz="2400" dirty="0">
                <a:latin typeface="Comic Sans MS" pitchFamily="66" charset="0"/>
              </a:rPr>
              <a:t> </a:t>
            </a:r>
            <a:r>
              <a:rPr lang="en-US" sz="2400" dirty="0" err="1">
                <a:latin typeface="Comic Sans MS" pitchFamily="66" charset="0"/>
              </a:rPr>
              <a:t>usia</a:t>
            </a:r>
            <a:r>
              <a:rPr lang="en-US" sz="2400" dirty="0">
                <a:latin typeface="Comic Sans MS" pitchFamily="66" charset="0"/>
              </a:rPr>
              <a:t> 3-4 </a:t>
            </a:r>
            <a:r>
              <a:rPr lang="en-US" sz="2400" dirty="0" err="1" smtClean="0">
                <a:latin typeface="Comic Sans MS" pitchFamily="66" charset="0"/>
              </a:rPr>
              <a:t>tahun</a:t>
            </a:r>
            <a:endParaRPr lang="en-US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 err="1" smtClean="0">
                <a:latin typeface="Comic Sans MS" pitchFamily="66" charset="0"/>
              </a:rPr>
              <a:t>Tahap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perkembangan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nilai</a:t>
            </a:r>
            <a:r>
              <a:rPr lang="en-US" dirty="0" smtClean="0">
                <a:latin typeface="Comic Sans MS" pitchFamily="66" charset="0"/>
              </a:rPr>
              <a:t> agama: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err="1" smtClean="0">
                <a:latin typeface="Comic Sans MS" pitchFamily="66" charset="0"/>
              </a:rPr>
              <a:t>Tahap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dongeng</a:t>
            </a:r>
            <a:r>
              <a:rPr lang="en-US" dirty="0">
                <a:latin typeface="Comic Sans MS" pitchFamily="66" charset="0"/>
              </a:rPr>
              <a:t> (the fairy tale stage )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err="1">
                <a:latin typeface="Comic Sans MS" pitchFamily="66" charset="0"/>
              </a:rPr>
              <a:t>Tahap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kenyataan</a:t>
            </a:r>
            <a:r>
              <a:rPr lang="en-US" dirty="0">
                <a:latin typeface="Comic Sans MS" pitchFamily="66" charset="0"/>
              </a:rPr>
              <a:t> (the realistic stage)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dirty="0" err="1">
                <a:latin typeface="Comic Sans MS" pitchFamily="66" charset="0"/>
              </a:rPr>
              <a:t>Tahap</a:t>
            </a:r>
            <a:r>
              <a:rPr lang="en-US" dirty="0">
                <a:latin typeface="Comic Sans MS" pitchFamily="66" charset="0"/>
              </a:rPr>
              <a:t> individual (the individual stage</a:t>
            </a:r>
            <a:r>
              <a:rPr lang="en-US" dirty="0" smtClean="0">
                <a:latin typeface="Comic Sans MS" pitchFamily="66" charset="0"/>
              </a:rPr>
              <a:t>)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err="1" smtClean="0">
                <a:latin typeface="Comic Sans MS" pitchFamily="66" charset="0"/>
              </a:rPr>
              <a:t>Konsep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perkembangan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nilai</a:t>
            </a:r>
            <a:r>
              <a:rPr lang="en-US" dirty="0" smtClean="0">
                <a:latin typeface="Comic Sans MS" pitchFamily="66" charset="0"/>
              </a:rPr>
              <a:t> agama </a:t>
            </a:r>
            <a:r>
              <a:rPr lang="en-US" dirty="0" err="1" smtClean="0">
                <a:latin typeface="Comic Sans MS" pitchFamily="66" charset="0"/>
              </a:rPr>
              <a:t>pada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masa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kanak-kanak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ditandai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dengan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karakteristik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sebagai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berikut</a:t>
            </a:r>
            <a:r>
              <a:rPr lang="en-US" dirty="0" smtClean="0">
                <a:latin typeface="Comic Sans MS" pitchFamily="66" charset="0"/>
              </a:rPr>
              <a:t> :</a:t>
            </a:r>
          </a:p>
          <a:p>
            <a:pPr>
              <a:buNone/>
            </a:pPr>
            <a:endParaRPr lang="en-US" dirty="0" smtClean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dirty="0" err="1" smtClean="0">
                <a:latin typeface="Comic Sans MS" pitchFamily="66" charset="0"/>
              </a:rPr>
              <a:t>Kurang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mendalam</a:t>
            </a:r>
            <a:r>
              <a:rPr lang="en-US" dirty="0">
                <a:latin typeface="Comic Sans MS" pitchFamily="66" charset="0"/>
              </a:rPr>
              <a:t>/</a:t>
            </a:r>
            <a:r>
              <a:rPr lang="en-US" dirty="0" err="1">
                <a:latin typeface="Comic Sans MS" pitchFamily="66" charset="0"/>
              </a:rPr>
              <a:t>tanpa</a:t>
            </a: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kritik</a:t>
            </a:r>
            <a:r>
              <a:rPr lang="en-US" dirty="0">
                <a:latin typeface="Comic Sans MS" pitchFamily="66" charset="0"/>
              </a:rPr>
              <a:t> (unreflective)</a:t>
            </a:r>
          </a:p>
          <a:p>
            <a:pPr lvl="0">
              <a:buFont typeface="Wingdings" pitchFamily="2" charset="2"/>
              <a:buChar char="§"/>
            </a:pP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Egosentris</a:t>
            </a:r>
            <a:endParaRPr lang="en-US" dirty="0">
              <a:latin typeface="Comic Sans MS" pitchFamily="66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Anthromorphis</a:t>
            </a:r>
            <a:endParaRPr lang="en-US" dirty="0">
              <a:latin typeface="Comic Sans MS" pitchFamily="66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dirty="0" err="1" smtClean="0">
                <a:latin typeface="Comic Sans MS" pitchFamily="66" charset="0"/>
              </a:rPr>
              <a:t>Verbalis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 smtClean="0">
                <a:latin typeface="Comic Sans MS" pitchFamily="66" charset="0"/>
              </a:rPr>
              <a:t>dan</a:t>
            </a:r>
            <a:r>
              <a:rPr lang="en-US" dirty="0" smtClean="0">
                <a:latin typeface="Comic Sans MS" pitchFamily="66" charset="0"/>
              </a:rPr>
              <a:t> </a:t>
            </a:r>
            <a:r>
              <a:rPr lang="en-US" dirty="0" err="1">
                <a:latin typeface="Comic Sans MS" pitchFamily="66" charset="0"/>
              </a:rPr>
              <a:t>ritualis</a:t>
            </a:r>
            <a:endParaRPr lang="en-US" dirty="0">
              <a:latin typeface="Comic Sans MS" pitchFamily="66" charset="0"/>
            </a:endParaRPr>
          </a:p>
          <a:p>
            <a:pPr lvl="0">
              <a:buFont typeface="Wingdings" pitchFamily="2" charset="2"/>
              <a:buChar char="§"/>
            </a:pPr>
            <a:r>
              <a:rPr lang="en-US" dirty="0" smtClean="0">
                <a:latin typeface="Comic Sans MS" pitchFamily="66" charset="0"/>
              </a:rPr>
              <a:t>Imitative</a:t>
            </a:r>
            <a:endParaRPr lang="en-US" dirty="0">
              <a:latin typeface="Comic Sans MS" pitchFamily="66" charset="0"/>
            </a:endParaRP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lvl="0">
              <a:buNone/>
            </a:pPr>
            <a:r>
              <a:rPr lang="en-US" sz="3600" dirty="0" smtClean="0">
                <a:solidFill>
                  <a:srgbClr val="C00000"/>
                </a:solidFill>
                <a:latin typeface="Comic Sans MS" pitchFamily="66" charset="0"/>
              </a:rPr>
              <a:t>2. </a:t>
            </a:r>
            <a:r>
              <a:rPr lang="en-US" sz="3600" dirty="0" err="1" smtClean="0">
                <a:solidFill>
                  <a:srgbClr val="C00000"/>
                </a:solidFill>
                <a:latin typeface="Comic Sans MS" pitchFamily="66" charset="0"/>
              </a:rPr>
              <a:t>Pengembangan</a:t>
            </a:r>
            <a:r>
              <a:rPr lang="en-US" sz="3600" dirty="0" smtClean="0">
                <a:solidFill>
                  <a:srgbClr val="C00000"/>
                </a:solidFill>
                <a:latin typeface="Comic Sans MS" pitchFamily="66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Comic Sans MS" pitchFamily="66" charset="0"/>
              </a:rPr>
              <a:t>Emosional</a:t>
            </a:r>
            <a:r>
              <a:rPr lang="en-US" sz="3600" dirty="0" smtClean="0">
                <a:latin typeface="Comic Sans MS" pitchFamily="66" charset="0"/>
              </a:rPr>
              <a:t>:</a:t>
            </a:r>
          </a:p>
          <a:p>
            <a:pPr marL="514350" lvl="0" indent="-514350">
              <a:buFont typeface="+mj-lt"/>
              <a:buAutoNum type="alphaLcPeriod"/>
            </a:pPr>
            <a:r>
              <a:rPr lang="en-US" sz="2800" dirty="0" err="1" smtClean="0">
                <a:latin typeface="Comic Sans MS" pitchFamily="66" charset="0"/>
              </a:rPr>
              <a:t>Marah</a:t>
            </a:r>
            <a:endParaRPr lang="en-US" sz="2800" dirty="0" smtClean="0">
              <a:latin typeface="Comic Sans MS" pitchFamily="66" charset="0"/>
            </a:endParaRPr>
          </a:p>
          <a:p>
            <a:pPr marL="514350" lvl="0" indent="-514350">
              <a:buFont typeface="+mj-lt"/>
              <a:buAutoNum type="alphaLcPeriod"/>
            </a:pPr>
            <a:r>
              <a:rPr lang="en-US" sz="2800" dirty="0" err="1" smtClean="0">
                <a:latin typeface="Comic Sans MS" pitchFamily="66" charset="0"/>
              </a:rPr>
              <a:t>Cemburu</a:t>
            </a:r>
            <a:endParaRPr lang="en-US" sz="2800" dirty="0" smtClean="0">
              <a:latin typeface="Comic Sans MS" pitchFamily="66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Iri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hati</a:t>
            </a:r>
            <a:endParaRPr lang="en-US" sz="2800" dirty="0" smtClean="0">
              <a:latin typeface="Comic Sans MS" pitchFamily="66" charset="0"/>
            </a:endParaRPr>
          </a:p>
          <a:p>
            <a:pPr marL="514350" lvl="0" indent="-514350">
              <a:buFont typeface="+mj-lt"/>
              <a:buAutoNum type="alphaLcPeriod"/>
            </a:pP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Sedih</a:t>
            </a:r>
            <a:endParaRPr lang="en-US" sz="2800" dirty="0" smtClean="0">
              <a:latin typeface="Comic Sans MS" pitchFamily="66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Takut</a:t>
            </a:r>
            <a:endParaRPr lang="en-US" sz="2800" dirty="0" smtClean="0">
              <a:latin typeface="Comic Sans MS" pitchFamily="66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Ingin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tahu</a:t>
            </a:r>
            <a:endParaRPr lang="en-US" sz="2800" dirty="0" smtClean="0">
              <a:latin typeface="Comic Sans MS" pitchFamily="66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Kasih</a:t>
            </a: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Sayang</a:t>
            </a:r>
            <a:endParaRPr lang="en-US" sz="2800" dirty="0" smtClean="0">
              <a:latin typeface="Comic Sans MS" pitchFamily="66" charset="0"/>
            </a:endParaRPr>
          </a:p>
          <a:p>
            <a:pPr marL="514350" indent="-514350">
              <a:buFont typeface="+mj-lt"/>
              <a:buAutoNum type="alphaLcPeriod"/>
            </a:pP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2800" dirty="0" err="1" smtClean="0">
                <a:latin typeface="Comic Sans MS" pitchFamily="66" charset="0"/>
              </a:rPr>
              <a:t>Gembira</a:t>
            </a:r>
            <a:endParaRPr lang="en-US" sz="2800" dirty="0" smtClean="0">
              <a:latin typeface="Comic Sans MS" pitchFamily="66" charset="0"/>
            </a:endParaRPr>
          </a:p>
          <a:p>
            <a:pPr>
              <a:buNone/>
            </a:pP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228600" y="381000"/>
            <a:ext cx="8610600" cy="61722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a.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Marah</a:t>
            </a:r>
            <a:r>
              <a:rPr lang="en-US" dirty="0" smtClean="0"/>
              <a:t>		b.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Cemburu</a:t>
            </a:r>
            <a:endParaRPr lang="en-US" dirty="0"/>
          </a:p>
        </p:txBody>
      </p:sp>
      <p:pic>
        <p:nvPicPr>
          <p:cNvPr id="14" name="Picture 13" descr="muka_mara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8200" y="1143000"/>
            <a:ext cx="2647950" cy="2857500"/>
          </a:xfrm>
          <a:prstGeom prst="rect">
            <a:avLst/>
          </a:prstGeom>
        </p:spPr>
      </p:pic>
      <p:pic>
        <p:nvPicPr>
          <p:cNvPr id="4" name="Picture 3" descr="cmburu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81600" y="990600"/>
            <a:ext cx="2895600" cy="2743200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smtClean="0"/>
              <a:t>d. </a:t>
            </a:r>
            <a:r>
              <a:rPr lang="en-US" dirty="0" err="1" smtClean="0"/>
              <a:t>Ekspesi</a:t>
            </a:r>
            <a:r>
              <a:rPr lang="en-US" dirty="0" smtClean="0"/>
              <a:t> </a:t>
            </a:r>
            <a:r>
              <a:rPr lang="en-US" dirty="0" err="1" smtClean="0"/>
              <a:t>iri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		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				e.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Sedih</a:t>
            </a:r>
            <a:r>
              <a:rPr lang="en-US" dirty="0" smtClean="0"/>
              <a:t>	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			</a:t>
            </a:r>
          </a:p>
        </p:txBody>
      </p:sp>
      <p:pic>
        <p:nvPicPr>
          <p:cNvPr id="4" name="Picture 3" descr="irihati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" y="1219200"/>
            <a:ext cx="2705100" cy="1695450"/>
          </a:xfrm>
          <a:prstGeom prst="rect">
            <a:avLst/>
          </a:prstGeom>
        </p:spPr>
      </p:pic>
      <p:pic>
        <p:nvPicPr>
          <p:cNvPr id="5" name="Picture 4" descr="images.sedih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10200" y="3962400"/>
            <a:ext cx="2143125" cy="2143125"/>
          </a:xfrm>
          <a:prstGeom prst="rect">
            <a:avLst/>
          </a:prstGeom>
        </p:spPr>
      </p:pic>
    </p:spTree>
  </p:cSld>
  <p:clrMapOvr>
    <a:masterClrMapping/>
  </p:clrMapOvr>
  <p:transition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f.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Takut</a:t>
            </a:r>
            <a:r>
              <a:rPr lang="en-US" dirty="0" smtClean="0"/>
              <a:t>		        g.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ingin</a:t>
            </a:r>
            <a:r>
              <a:rPr lang="en-US" dirty="0" smtClean="0"/>
              <a:t> </a:t>
            </a:r>
            <a:r>
              <a:rPr lang="en-US" dirty="0" err="1" smtClean="0"/>
              <a:t>tahu</a:t>
            </a:r>
            <a:endParaRPr lang="en-US" dirty="0"/>
          </a:p>
        </p:txBody>
      </p:sp>
      <p:pic>
        <p:nvPicPr>
          <p:cNvPr id="4" name="Picture 3" descr="ingin tahu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86400" y="1524000"/>
            <a:ext cx="2914650" cy="1571625"/>
          </a:xfrm>
          <a:prstGeom prst="rect">
            <a:avLst/>
          </a:prstGeom>
        </p:spPr>
      </p:pic>
      <p:pic>
        <p:nvPicPr>
          <p:cNvPr id="5" name="Picture 4" descr="ingin tahu 2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1200" y="3505200"/>
            <a:ext cx="2257425" cy="2028825"/>
          </a:xfrm>
          <a:prstGeom prst="rect">
            <a:avLst/>
          </a:prstGeom>
        </p:spPr>
      </p:pic>
      <p:pic>
        <p:nvPicPr>
          <p:cNvPr id="8" name="Picture 7" descr="takut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9600" y="1600200"/>
            <a:ext cx="2543175" cy="1790700"/>
          </a:xfrm>
          <a:prstGeom prst="rect">
            <a:avLst/>
          </a:prstGeom>
        </p:spPr>
      </p:pic>
      <p:pic>
        <p:nvPicPr>
          <p:cNvPr id="9" name="Picture 8" descr="images.takut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9600" y="3962400"/>
            <a:ext cx="2476500" cy="1847850"/>
          </a:xfrm>
          <a:prstGeom prst="rect">
            <a:avLst/>
          </a:prstGeo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h.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kasih</a:t>
            </a:r>
            <a:r>
              <a:rPr lang="en-US" dirty="0" smtClean="0"/>
              <a:t> </a:t>
            </a:r>
            <a:r>
              <a:rPr lang="en-US" dirty="0" err="1" smtClean="0"/>
              <a:t>sayang</a:t>
            </a:r>
            <a:r>
              <a:rPr lang="en-US" dirty="0" smtClean="0"/>
              <a:t>	</a:t>
            </a:r>
            <a:r>
              <a:rPr lang="en-US" dirty="0" err="1" smtClean="0"/>
              <a:t>i</a:t>
            </a:r>
            <a:r>
              <a:rPr lang="en-US" dirty="0" smtClean="0"/>
              <a:t>. </a:t>
            </a:r>
            <a:r>
              <a:rPr lang="en-US" dirty="0" err="1" smtClean="0"/>
              <a:t>Ekspresi</a:t>
            </a:r>
            <a:r>
              <a:rPr lang="en-US" dirty="0" smtClean="0"/>
              <a:t> </a:t>
            </a:r>
            <a:r>
              <a:rPr lang="en-US" dirty="0" err="1" smtClean="0"/>
              <a:t>gembira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4" name="Picture 3" descr="gembira2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86400" y="1524000"/>
            <a:ext cx="2619375" cy="1743075"/>
          </a:xfrm>
          <a:prstGeom prst="rect">
            <a:avLst/>
          </a:prstGeom>
        </p:spPr>
      </p:pic>
      <p:pic>
        <p:nvPicPr>
          <p:cNvPr id="5" name="Picture 4" descr="gembira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67400" y="3657600"/>
            <a:ext cx="1733550" cy="2638425"/>
          </a:xfrm>
          <a:prstGeom prst="rect">
            <a:avLst/>
          </a:prstGeom>
        </p:spPr>
      </p:pic>
      <p:pic>
        <p:nvPicPr>
          <p:cNvPr id="6" name="Picture 5" descr="ksh syg 2.jpe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0" y="1295400"/>
            <a:ext cx="2095500" cy="2190750"/>
          </a:xfrm>
          <a:prstGeom prst="rect">
            <a:avLst/>
          </a:prstGeom>
        </p:spPr>
      </p:pic>
      <p:pic>
        <p:nvPicPr>
          <p:cNvPr id="7" name="Picture 6" descr="ksh syg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057400" y="3810000"/>
            <a:ext cx="1876425" cy="243840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>
            <a:normAutofit fontScale="90000"/>
          </a:bodyPr>
          <a:lstStyle/>
          <a:p>
            <a:r>
              <a:rPr lang="en-US" sz="2000" b="1" dirty="0" err="1" smtClean="0"/>
              <a:t>Tabel</a:t>
            </a:r>
            <a:r>
              <a:rPr lang="en-US" sz="2000" b="1" dirty="0" smtClean="0"/>
              <a:t> 3.1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b="1" dirty="0" err="1" smtClean="0"/>
              <a:t>Tabel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Aspek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Perkembangan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Sosial</a:t>
            </a:r>
            <a:r>
              <a:rPr lang="en-US" sz="2000" b="1" dirty="0" smtClean="0"/>
              <a:t>: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b="1" dirty="0" err="1" smtClean="0"/>
              <a:t>Tanggung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Jawab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Terhadap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Diri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Orang</a:t>
            </a:r>
            <a:r>
              <a:rPr lang="en-US" sz="2000" b="1" dirty="0" smtClean="0"/>
              <a:t> Lain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0" y="990600"/>
          <a:ext cx="9144000" cy="634004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457200"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kern="1200" dirty="0" err="1" smtClean="0"/>
                        <a:t>Tujuan</a:t>
                      </a:r>
                      <a:r>
                        <a:rPr lang="en-US" sz="1800" kern="1200" dirty="0" smtClean="0"/>
                        <a:t> </a:t>
                      </a:r>
                      <a:r>
                        <a:rPr lang="en-US" sz="1800" kern="1200" dirty="0" err="1" smtClean="0"/>
                        <a:t>pengembangan</a:t>
                      </a:r>
                      <a:endParaRPr 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kern="1200" dirty="0" err="1" smtClean="0"/>
                        <a:t>Rangkaian</a:t>
                      </a:r>
                      <a:r>
                        <a:rPr lang="en-US" sz="1800" kern="1200" dirty="0" smtClean="0"/>
                        <a:t> </a:t>
                      </a:r>
                      <a:r>
                        <a:rPr lang="en-US" sz="1800" kern="1200" dirty="0" err="1" smtClean="0"/>
                        <a:t>Perkembangan</a:t>
                      </a:r>
                      <a:r>
                        <a:rPr lang="en-US" sz="1800" kern="1200" dirty="0" smtClean="0"/>
                        <a:t> (3-5 </a:t>
                      </a:r>
                      <a:r>
                        <a:rPr lang="en-US" sz="1800" kern="1200" dirty="0" err="1" smtClean="0"/>
                        <a:t>tahun</a:t>
                      </a:r>
                      <a:r>
                        <a:rPr lang="en-US" sz="1800" kern="1200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0480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1188921"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Menunjukkan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inisiatif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diri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kebebasan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Menyatakan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tujuan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kebutuhan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keinginannya</a:t>
                      </a:r>
                      <a:r>
                        <a:rPr lang="en-US" sz="1400" kern="1200" dirty="0" smtClean="0"/>
                        <a:t> (</a:t>
                      </a:r>
                      <a:r>
                        <a:rPr lang="en-US" sz="1400" kern="1200" dirty="0" err="1" smtClean="0"/>
                        <a:t>dapat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bentuk</a:t>
                      </a:r>
                      <a:r>
                        <a:rPr lang="en-US" sz="1400" kern="1200" dirty="0" smtClean="0"/>
                        <a:t> non verbal)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Memilih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menjadi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lebih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terlibat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suatu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aktivitas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berdasarkan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beberapa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pilihan</a:t>
                      </a:r>
                      <a:r>
                        <a:rPr lang="en-US" sz="1400" kern="1200" dirty="0" smtClean="0"/>
                        <a:t> yang </a:t>
                      </a:r>
                      <a:r>
                        <a:rPr lang="en-US" sz="1400" kern="1200" dirty="0" err="1" smtClean="0"/>
                        <a:t>diajukan</a:t>
                      </a:r>
                      <a:r>
                        <a:rPr lang="en-US" sz="1400" kern="1200" dirty="0" smtClean="0"/>
                        <a:t>.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Menyelesaikan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tugas</a:t>
                      </a:r>
                      <a:r>
                        <a:rPr lang="en-US" sz="1400" kern="1200" dirty="0" smtClean="0"/>
                        <a:t> yang </a:t>
                      </a:r>
                      <a:r>
                        <a:rPr lang="en-US" sz="1400" kern="1200" dirty="0" err="1" smtClean="0"/>
                        <a:t>lebih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rumit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suatu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proyek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pilihan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sendiri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dengan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bantuan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orang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dewasa</a:t>
                      </a:r>
                      <a:r>
                        <a:rPr lang="en-US" sz="1400" kern="1200" dirty="0" smtClean="0"/>
                        <a:t>.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Menyelesaikan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mengerjakan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tugas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pilihannya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sendiri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tanpa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bantuan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orang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dewasa</a:t>
                      </a:r>
                      <a:endParaRPr lang="en-US" sz="1400" dirty="0"/>
                    </a:p>
                  </a:txBody>
                  <a:tcPr/>
                </a:tc>
              </a:tr>
              <a:tr h="1188921"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Menerima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tanggung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jawab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pribadi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dengan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baik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Mengizinkan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orang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dewasa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untuk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merawat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kebutuhan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pribadinya</a:t>
                      </a:r>
                      <a:r>
                        <a:rPr lang="en-US" sz="1400" kern="1200" dirty="0" smtClean="0"/>
                        <a:t>, </a:t>
                      </a:r>
                      <a:r>
                        <a:rPr lang="en-US" sz="1400" kern="1200" dirty="0" err="1" smtClean="0"/>
                        <a:t>seperti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memakai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baju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atau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mencuci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tangan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tanpa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perlawanan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Menggunakan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kemampuan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menolong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dirisendiri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dengan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sekali</a:t>
                      </a:r>
                      <a:r>
                        <a:rPr lang="en-US" sz="1400" kern="1200" dirty="0" smtClean="0"/>
                        <a:t>-kali </a:t>
                      </a:r>
                      <a:r>
                        <a:rPr lang="en-US" sz="1400" kern="1200" dirty="0" err="1" smtClean="0"/>
                        <a:t>diingatkan</a:t>
                      </a:r>
                      <a:r>
                        <a:rPr lang="en-US" sz="1400" kern="1200" dirty="0" smtClean="0"/>
                        <a:t>.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Menggunakan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kemampuan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menolong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diri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sendiri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berpartisipasi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pekerjaan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tanpa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perlu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diingatkan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Mengerti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pentingnya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kemampuan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menolong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diri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sendiri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dirinya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kehidupan</a:t>
                      </a:r>
                      <a:r>
                        <a:rPr lang="en-US" sz="1400" kern="1200" dirty="0" smtClean="0"/>
                        <a:t> yang </a:t>
                      </a:r>
                      <a:r>
                        <a:rPr lang="en-US" sz="1400" kern="1200" dirty="0" err="1" smtClean="0"/>
                        <a:t>sehat</a:t>
                      </a:r>
                      <a:r>
                        <a:rPr lang="en-US" sz="1400" kern="1200" dirty="0" smtClean="0"/>
                        <a:t>.</a:t>
                      </a:r>
                      <a:endParaRPr lang="en-US" sz="1400" dirty="0"/>
                    </a:p>
                  </a:txBody>
                  <a:tcPr/>
                </a:tc>
              </a:tr>
              <a:tr h="1188921"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Menghormati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merawat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lingkungan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peralatan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kelas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Menggunakan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mengeksplorasi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peralatan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jangka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waktu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singkat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bantuan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orang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dewasa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atau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mandiri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Menggunakan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permainan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dengan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cara</a:t>
                      </a:r>
                      <a:r>
                        <a:rPr lang="en-US" sz="1400" kern="1200" dirty="0" smtClean="0"/>
                        <a:t> yang </a:t>
                      </a:r>
                      <a:r>
                        <a:rPr lang="en-US" sz="1400" kern="1200" dirty="0" err="1" smtClean="0"/>
                        <a:t>layak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Memindahkan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benda</a:t>
                      </a:r>
                      <a:r>
                        <a:rPr lang="en-US" sz="1400" kern="1200" dirty="0" smtClean="0"/>
                        <a:t> yang </a:t>
                      </a:r>
                      <a:r>
                        <a:rPr lang="en-US" sz="1400" kern="1200" dirty="0" err="1" smtClean="0"/>
                        <a:t>tidak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diperlukan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sebelum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memulai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aktivitas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selanjutnya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Mulai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menunjukkan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tanggung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jawabmerawat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lingkungan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kelas</a:t>
                      </a:r>
                      <a:r>
                        <a:rPr lang="en-US" sz="1400" kern="1200" dirty="0" smtClean="0"/>
                        <a:t>.</a:t>
                      </a:r>
                      <a:endParaRPr lang="en-US" sz="1400" dirty="0"/>
                    </a:p>
                  </a:txBody>
                  <a:tcPr/>
                </a:tc>
              </a:tr>
              <a:tr h="1188921"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Mematuhi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peraturan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kelas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Mengikuti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arahan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sederhana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batas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waktu</a:t>
                      </a:r>
                      <a:r>
                        <a:rPr lang="en-US" sz="1400" kern="1200" dirty="0" smtClean="0"/>
                        <a:t> yang </a:t>
                      </a:r>
                      <a:r>
                        <a:rPr lang="en-US" sz="1400" kern="1200" dirty="0" err="1" smtClean="0"/>
                        <a:t>diberitahukan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oleh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orang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dewasa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Mengikuti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aturan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kelas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dengan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diingatkan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Mengerti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mengikuti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peraturan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kelas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tanpa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perlu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diingatkan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kern="1200" dirty="0" err="1" smtClean="0"/>
                        <a:t>Mengikuti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mengerti</a:t>
                      </a:r>
                      <a:r>
                        <a:rPr lang="en-US" sz="1400" kern="1200" dirty="0" smtClean="0"/>
                        <a:t> alas an </a:t>
                      </a:r>
                      <a:r>
                        <a:rPr lang="en-US" sz="1400" kern="1200" dirty="0" err="1" smtClean="0"/>
                        <a:t>peraturan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di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dalam</a:t>
                      </a:r>
                      <a:r>
                        <a:rPr lang="en-US" sz="1400" kern="1200" dirty="0" smtClean="0"/>
                        <a:t> </a:t>
                      </a:r>
                      <a:r>
                        <a:rPr lang="en-US" sz="1400" kern="1200" dirty="0" err="1" smtClean="0"/>
                        <a:t>kelas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Autofit/>
          </a:bodyPr>
          <a:lstStyle/>
          <a:p>
            <a:r>
              <a:rPr lang="en-US" sz="1600" b="1" dirty="0" err="1" smtClean="0"/>
              <a:t>Tabel</a:t>
            </a:r>
            <a:r>
              <a:rPr lang="en-US" sz="1600" b="1" dirty="0" smtClean="0"/>
              <a:t> 3.2</a:t>
            </a:r>
            <a:br>
              <a:rPr lang="en-US" sz="1600" b="1" dirty="0" smtClean="0"/>
            </a:br>
            <a:r>
              <a:rPr lang="en-US" sz="1600" b="1" dirty="0" err="1" smtClean="0"/>
              <a:t>Aspek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Pengembangan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Sosial</a:t>
            </a:r>
            <a:r>
              <a:rPr lang="en-US" sz="1600" b="1" dirty="0" smtClean="0"/>
              <a:t>: </a:t>
            </a:r>
            <a:r>
              <a:rPr lang="en-US" sz="1600" b="1" dirty="0" err="1" smtClean="0"/>
              <a:t>Tingkah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Laku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Prososial</a:t>
            </a:r>
            <a:r>
              <a:rPr lang="en-US" sz="1600" b="1" dirty="0" smtClean="0"/>
              <a:t/>
            </a:r>
            <a:br>
              <a:rPr lang="en-US" sz="1600" b="1" dirty="0" smtClean="0"/>
            </a:br>
            <a:endParaRPr lang="en-US" sz="1600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762000"/>
          <a:ext cx="9144000" cy="6731491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515849"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kern="1200" dirty="0" err="1" smtClean="0"/>
                        <a:t>Tujuan</a:t>
                      </a:r>
                      <a:r>
                        <a:rPr lang="en-US" sz="1800" kern="1200" dirty="0" smtClean="0"/>
                        <a:t> </a:t>
                      </a:r>
                      <a:r>
                        <a:rPr lang="en-US" sz="1800" kern="1200" dirty="0" err="1" smtClean="0"/>
                        <a:t>Pengembangan</a:t>
                      </a:r>
                      <a:endParaRPr lang="en-US" dirty="0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1800" kern="1200" dirty="0" err="1" smtClean="0"/>
                        <a:t>Rangkaian</a:t>
                      </a:r>
                      <a:r>
                        <a:rPr lang="en-US" sz="1800" kern="1200" dirty="0" smtClean="0"/>
                        <a:t> </a:t>
                      </a:r>
                      <a:r>
                        <a:rPr lang="en-US" sz="1800" kern="1200" dirty="0" err="1" smtClean="0"/>
                        <a:t>Perkembangan</a:t>
                      </a:r>
                      <a:r>
                        <a:rPr lang="en-US" sz="1800" kern="1200" dirty="0" smtClean="0"/>
                        <a:t> (3-5 </a:t>
                      </a:r>
                      <a:r>
                        <a:rPr lang="en-US" sz="1800" kern="1200" dirty="0" err="1" smtClean="0"/>
                        <a:t>tahun</a:t>
                      </a:r>
                      <a:r>
                        <a:rPr lang="en-US" sz="1800" kern="1200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8618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</a:tr>
              <a:tr h="1609126"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Bermain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baik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bersama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teman-teman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Menunjukkan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toleransi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fisik</a:t>
                      </a:r>
                      <a:r>
                        <a:rPr lang="en-US" sz="1600" kern="1200" dirty="0" smtClean="0"/>
                        <a:t> yang </a:t>
                      </a:r>
                      <a:r>
                        <a:rPr lang="en-US" sz="1600" kern="1200" dirty="0" err="1" smtClean="0"/>
                        <a:t>baik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ketika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berada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dekat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lain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Bekerja</a:t>
                      </a:r>
                      <a:r>
                        <a:rPr lang="en-US" sz="1600" kern="1200" dirty="0" smtClean="0"/>
                        <a:t>/ </a:t>
                      </a:r>
                      <a:r>
                        <a:rPr lang="en-US" sz="1600" kern="1200" dirty="0" err="1" smtClean="0"/>
                        <a:t>bermain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bekerjasama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anak</a:t>
                      </a:r>
                      <a:r>
                        <a:rPr lang="en-US" sz="1600" kern="1200" dirty="0" smtClean="0"/>
                        <a:t> lain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Berhasil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memasuki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suatu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kelompok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bermain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kerjasama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Menjaga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kelangsungan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persahabatan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kurang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lebih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satu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anak</a:t>
                      </a:r>
                      <a:endParaRPr lang="en-US" sz="1600" dirty="0"/>
                    </a:p>
                  </a:txBody>
                  <a:tcPr/>
                </a:tc>
              </a:tr>
              <a:tr h="2113949"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Mengenali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persaan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lain </a:t>
                      </a:r>
                      <a:r>
                        <a:rPr lang="en-US" sz="1600" kern="1200" dirty="0" err="1" smtClean="0"/>
                        <a:t>dan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menunjukkan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respon</a:t>
                      </a:r>
                      <a:r>
                        <a:rPr lang="en-US" sz="1600" kern="1200" dirty="0" smtClean="0"/>
                        <a:t> yang </a:t>
                      </a:r>
                      <a:r>
                        <a:rPr lang="en-US" sz="1600" kern="1200" dirty="0" err="1" smtClean="0"/>
                        <a:t>sesuai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Memperhatikan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ekspresi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perasaan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lain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Mengetahui</a:t>
                      </a:r>
                      <a:r>
                        <a:rPr lang="en-US" sz="1600" kern="1200" dirty="0" smtClean="0"/>
                        <a:t>/ </a:t>
                      </a:r>
                      <a:r>
                        <a:rPr lang="en-US" sz="1600" kern="1200" dirty="0" err="1" smtClean="0"/>
                        <a:t>menyadari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perasaan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anak</a:t>
                      </a:r>
                      <a:r>
                        <a:rPr lang="en-US" sz="1600" kern="1200" dirty="0" smtClean="0"/>
                        <a:t> lain </a:t>
                      </a:r>
                      <a:r>
                        <a:rPr lang="en-US" sz="1600" kern="1200" dirty="0" err="1" smtClean="0"/>
                        <a:t>dan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sering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merespon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cara</a:t>
                      </a:r>
                      <a:r>
                        <a:rPr lang="en-US" sz="1600" kern="1200" dirty="0" smtClean="0"/>
                        <a:t> yang </a:t>
                      </a:r>
                      <a:r>
                        <a:rPr lang="en-US" sz="1600" kern="1200" dirty="0" err="1" smtClean="0"/>
                        <a:t>sama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Menunjukkan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peningkatan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kesadaran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bahwa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lain </a:t>
                      </a:r>
                      <a:r>
                        <a:rPr lang="en-US" sz="1600" kern="1200" dirty="0" err="1" smtClean="0"/>
                        <a:t>mungkin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menunjukkan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perasaan</a:t>
                      </a:r>
                      <a:r>
                        <a:rPr lang="en-US" sz="1600" kern="1200" dirty="0" smtClean="0"/>
                        <a:t> yang </a:t>
                      </a:r>
                      <a:r>
                        <a:rPr lang="en-US" sz="1600" kern="1200" dirty="0" err="1" smtClean="0"/>
                        <a:t>berbeda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terhadap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situasi</a:t>
                      </a:r>
                      <a:r>
                        <a:rPr lang="en-US" sz="1600" kern="1200" dirty="0" smtClean="0"/>
                        <a:t> yang </a:t>
                      </a:r>
                      <a:r>
                        <a:rPr lang="en-US" sz="1600" kern="1200" dirty="0" err="1" smtClean="0"/>
                        <a:t>sama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Mengenali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apa</a:t>
                      </a:r>
                      <a:r>
                        <a:rPr lang="en-US" sz="1600" kern="1200" dirty="0" smtClean="0"/>
                        <a:t> yang </a:t>
                      </a:r>
                      <a:r>
                        <a:rPr lang="en-US" sz="1600" kern="1200" dirty="0" err="1" smtClean="0"/>
                        <a:t>diinginkan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atau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dibutuhkan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oleh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lain</a:t>
                      </a:r>
                      <a:endParaRPr lang="en-US" sz="1600" dirty="0"/>
                    </a:p>
                  </a:txBody>
                  <a:tcPr/>
                </a:tc>
              </a:tr>
              <a:tr h="2113949"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Bebagi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menghormati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hak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lain.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Bermain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berdampingan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bersama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anak</a:t>
                      </a:r>
                      <a:r>
                        <a:rPr lang="en-US" sz="1600" kern="1200" dirty="0" smtClean="0"/>
                        <a:t> lain </a:t>
                      </a:r>
                      <a:r>
                        <a:rPr lang="en-US" sz="1600" kern="1200" dirty="0" err="1" smtClean="0"/>
                        <a:t>menggunakan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peralatan</a:t>
                      </a:r>
                      <a:r>
                        <a:rPr lang="en-US" sz="1600" kern="1200" dirty="0" smtClean="0"/>
                        <a:t> yang </a:t>
                      </a:r>
                      <a:r>
                        <a:rPr lang="en-US" sz="1600" kern="1200" dirty="0" err="1" smtClean="0"/>
                        <a:t>sama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atau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sama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bantuan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dewasa</a:t>
                      </a:r>
                      <a:r>
                        <a:rPr lang="en-US" sz="1600" kern="1200" dirty="0" smtClean="0"/>
                        <a:t>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Dengan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sikap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terpaksa</a:t>
                      </a:r>
                      <a:r>
                        <a:rPr lang="en-US" sz="1600" kern="1200" dirty="0" smtClean="0"/>
                        <a:t>, </a:t>
                      </a:r>
                      <a:r>
                        <a:rPr lang="en-US" sz="1600" kern="1200" dirty="0" err="1" smtClean="0"/>
                        <a:t>berbagai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atau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bergiliran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daengan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lain.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Berbagai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alat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permainan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bersedia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bergiliran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dengan</a:t>
                      </a:r>
                      <a:r>
                        <a:rPr lang="en-US" sz="1600" kern="1200" dirty="0" smtClean="0"/>
                        <a:t> yang </a:t>
                      </a:r>
                      <a:r>
                        <a:rPr lang="en-US" sz="1600" kern="1200" dirty="0" err="1" smtClean="0"/>
                        <a:t>lainnya</a:t>
                      </a:r>
                      <a:r>
                        <a:rPr lang="en-US" sz="1600" kern="1200" dirty="0" smtClean="0"/>
                        <a:t>.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kern="1200" dirty="0" err="1" smtClean="0"/>
                        <a:t>Berbagi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dan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membela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orang</a:t>
                      </a:r>
                      <a:r>
                        <a:rPr lang="en-US" sz="1600" kern="1200" dirty="0" smtClean="0"/>
                        <a:t> lain </a:t>
                      </a:r>
                      <a:r>
                        <a:rPr lang="en-US" sz="1600" kern="1200" dirty="0" err="1" smtClean="0"/>
                        <a:t>dalam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satu</a:t>
                      </a:r>
                      <a:r>
                        <a:rPr lang="en-US" sz="1600" kern="1200" dirty="0" smtClean="0"/>
                        <a:t> </a:t>
                      </a:r>
                      <a:r>
                        <a:rPr lang="en-US" sz="1600" kern="1200" dirty="0" err="1" smtClean="0"/>
                        <a:t>giliran</a:t>
                      </a:r>
                      <a:r>
                        <a:rPr lang="en-US" sz="1600" kern="1200" dirty="0" smtClean="0"/>
                        <a:t>.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Autofit/>
          </a:bodyPr>
          <a:lstStyle/>
          <a:p>
            <a:r>
              <a:rPr lang="en-US" sz="1800" b="1" dirty="0" err="1" smtClean="0"/>
              <a:t>Tabel</a:t>
            </a:r>
            <a:r>
              <a:rPr lang="en-US" sz="1800" b="1" dirty="0" smtClean="0"/>
              <a:t> 3.3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b="1" dirty="0" err="1" smtClean="0"/>
              <a:t>Aspek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Pemahaman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Diri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Sendiri</a:t>
            </a:r>
            <a:r>
              <a:rPr lang="en-US" sz="1800" dirty="0" smtClean="0"/>
              <a:t/>
            </a:r>
            <a:br>
              <a:rPr lang="en-US" sz="1800" dirty="0" smtClean="0"/>
            </a:br>
            <a:endParaRPr lang="en-US" sz="1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0" y="914401"/>
          <a:ext cx="9144000" cy="74922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0"/>
                <a:gridCol w="1828800"/>
                <a:gridCol w="1828800"/>
                <a:gridCol w="1828800"/>
                <a:gridCol w="1828800"/>
              </a:tblGrid>
              <a:tr h="395901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Calibri"/>
                          <a:cs typeface="Times New Roman"/>
                        </a:rPr>
                        <a:t>Tujuan</a:t>
                      </a:r>
                      <a:r>
                        <a:rPr lang="en-US" sz="1400" b="1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Calibri"/>
                          <a:cs typeface="Times New Roman"/>
                        </a:rPr>
                        <a:t>Pengembangan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Calibri"/>
                          <a:cs typeface="Times New Roman"/>
                        </a:rPr>
                        <a:t>Rangkaian Perkembangan (3-5 tahun)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546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-4572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972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Menujukkan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kemampuan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dalam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menyesuaikan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diri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dalam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situasi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yang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baru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Berinteraksi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dengan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guru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anggota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keluarga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dekat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Menganggap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kedatangan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kepulangan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dengan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senang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sebagai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bagaian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rutinitas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sehari-hari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Menerima perubahan dalam jadwal harian rutinitas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Mengambil manfaat dengan meningkatkan kemandirian di sekolah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1029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Menunjukkan kepercayaan yang layak terhadap orang dewasa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Mencari orang dewsa terdekat yang dapat dipercaya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Menunjukkan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rasa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percaya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pada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kemampuan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orang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tua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guru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dalam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menjaga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keamanan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kesehatan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Memandang orang tua dan guru sebagai sumber dan contoh peran yang positif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Mengetahui perbedaan antara orang dewasa yang mau membantu (anggota keluarga, guru,teman) dan orang asing yang mungkin membahayakannya 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972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Mengenali perasaannya sendiri dan mengelolanya dengan baik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Menangis untuk menunjukkan ketidaknyamanan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Mengidentifikasi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memberi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label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terhadap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perasaannya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Mampu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menggambarkan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perasaannya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penyebabnya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Meningkatkan kemampuan dalam mengelola emosinya sendiri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972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Berpegang teguh pada sesuatu pada sesuatu yang sudah selayaknya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Memprotes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ketika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dihina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atau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disalahkan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dengan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menangis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atau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berteriak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Menegaskan keinginan dan permintaan secara fisik atau verbal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Calibri"/>
                          <a:cs typeface="Times New Roman"/>
                        </a:rPr>
                        <a:t>Menegaskan keinginan pribadi dan permintaan secara verbal tanpa menujukan sikap agresif</a:t>
                      </a:r>
                      <a:endParaRPr lang="en-US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Menujukkan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sikap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menghindari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perselisihan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yang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tidak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diinginkan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icture8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248400" y="4953000"/>
            <a:ext cx="2895600" cy="1905000"/>
          </a:xfr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972</Words>
  <Application>Microsoft Office PowerPoint</Application>
  <PresentationFormat>On-screen Show (4:3)</PresentationFormat>
  <Paragraphs>157</Paragraphs>
  <Slides>18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Tabel 3.1 Tabel Aspek Perkembangan Sosial: Tanggung Jawab Terhadap Diri dan Orang Lain </vt:lpstr>
      <vt:lpstr>Tabel 3.2 Aspek Pengembangan Sosial: Tingkah Laku Prososial </vt:lpstr>
      <vt:lpstr>Tabel 3.3 Aspek Pemahaman Diri Sendiri </vt:lpstr>
      <vt:lpstr>Slide 18</vt:lpstr>
    </vt:vector>
  </TitlesOfParts>
  <Company>Viettel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Se7ven</dc:creator>
  <cp:lastModifiedBy>User</cp:lastModifiedBy>
  <cp:revision>36</cp:revision>
  <dcterms:created xsi:type="dcterms:W3CDTF">2012-03-20T10:09:53Z</dcterms:created>
  <dcterms:modified xsi:type="dcterms:W3CDTF">2012-04-10T01:56:44Z</dcterms:modified>
</cp:coreProperties>
</file>