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2BF1A-8AE1-46B7-9B01-9B7941AD57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834D07-8D7D-440B-BD15-5C276047A9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7A62D-7859-4FC7-99FC-05CF5DEAE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F97E-EB5E-4C38-A137-E41FDA6898C5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966929-D663-4885-952D-204DCC1AB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9DEA2A-EFC8-4522-B2C9-64CA3B8CEB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CEF1-1592-4743-A37F-B7EC61B743F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35367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38E16-00DE-45FF-B768-928BB4271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F4C0BC-E8DF-4EB3-8D36-3A8B840866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DDA961-16FC-498F-86A4-FC5763BC56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F97E-EB5E-4C38-A137-E41FDA6898C5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E12A5B-74E5-4E20-AE39-7EE8711C7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ACA9E-77EA-4A0C-AB59-4715F416B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CEF1-1592-4743-A37F-B7EC61B743F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626087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B2FD4C-4D4F-456D-BED8-7FCAF7731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BC5316-6D60-4002-B428-88B62A0180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C1AB47-47AF-408B-9859-53C13BCAB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F97E-EB5E-4C38-A137-E41FDA6898C5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D6F610-4780-47FB-A015-026653D7FF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A069E2-298B-4C9F-8E04-E1E59A67D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CEF1-1592-4743-A37F-B7EC61B743F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860258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CD385A-8815-4A19-9293-8AE77600F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FC57E6-9118-4ECA-9B41-74EADA7AAC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3481EF-8715-4805-AD8B-C0D245F5B0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2578F4-4789-4668-A349-B19D4E34C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F97E-EB5E-4C38-A137-E41FDA6898C5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B8A6CA-7D0C-442A-BFF6-610318602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0AD171-9C5B-4B44-9A02-2C2A3F9F3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CEF1-1592-4743-A37F-B7EC61B743F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753953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E62A4-48A4-4A99-9C32-E176B3CFA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319A04-EB04-49EF-BE79-8E5BEFFC5E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3844C6-9FAD-493E-B058-CCD92A80DA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3293F6-5FF5-4309-85FE-06ADF742F1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6ADDEB-0ED6-4234-B482-1D4CDB16E5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B9EC1C-7A78-4868-B4D2-0B5D7D22E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F97E-EB5E-4C38-A137-E41FDA6898C5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7B069B-A53D-4BA0-8674-17A52ECAB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BFC3B3-93EF-4953-A0FA-BC0AFA4FD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CEF1-1592-4743-A37F-B7EC61B743F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501835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3B2FF-767C-4AC9-91CF-B2208BC36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38B9FE-C543-4845-B0D4-DBFCB89AE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F97E-EB5E-4C38-A137-E41FDA6898C5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CDAA5A-FCF2-46DC-A513-F70C6D73C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63ED7C-659B-40DC-AA8E-9AE03E1C0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CEF1-1592-4743-A37F-B7EC61B743F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624823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8CD2A8-6B83-4EE9-9EBA-26F999603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F97E-EB5E-4C38-A137-E41FDA6898C5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0153CA-E7E7-4FDF-802B-D49F2C879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BC6222-27A4-4483-A60B-19C536A46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CEF1-1592-4743-A37F-B7EC61B743F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80755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5B14C2-FD22-405B-A307-0DD9784AD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989035-3B23-4559-9C9E-CFE1249074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BA25A-916E-42F3-86AB-F9D53FE044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E0C54A-8DED-4B77-942D-DDF1DE65F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F97E-EB5E-4C38-A137-E41FDA6898C5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342E45-E524-4044-B681-BDBB27661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BCBF3-E31C-4929-AB3F-D71E63B25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CEF1-1592-4743-A37F-B7EC61B743F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173518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2EC1A-2B2A-4EEA-AC77-DFF1717D9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C1EF7A-F49C-46F2-B657-BF830DF355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D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BE28F6-2151-45FF-AF84-C1F980CF5B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31ACB7-A471-44D3-84F7-4EB830C8D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F97E-EB5E-4C38-A137-E41FDA6898C5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7B21E5-06EE-4E4E-BDD3-4B35350D8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368451-0622-4561-97B2-9FF6C95FC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CEF1-1592-4743-A37F-B7EC61B743F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880288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DCBC8-3DAE-4C28-8FD0-C26B9A42E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958C91-6938-4845-AB43-25A1AF8AD0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7FB5D7-55F8-413E-B80B-A8686BDB0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F97E-EB5E-4C38-A137-E41FDA6898C5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F67329-EA31-4826-8639-8B179AF0E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01B264-038F-43D9-810A-5EC9E2032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CEF1-1592-4743-A37F-B7EC61B743F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78817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73142E7-C57B-472F-8B12-C3406AE999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8FA450-26CB-4003-BB0E-FEABBEBC55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4A793E-3671-4CC6-9166-D6501A945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7F97E-EB5E-4C38-A137-E41FDA6898C5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5E344A-E4F0-4DDD-8BB1-88015718D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9CD737-758F-4AF4-8D0F-3CB41EA85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CEF1-1592-4743-A37F-B7EC61B743F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85221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EA8AB6-3EB6-4944-BD0D-BCDECE8B80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3C8F81-4323-4460-9558-CCD6519F65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5DAEB0-6B90-42FA-8237-0B1F63AC7F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37F97E-EB5E-4C38-A137-E41FDA6898C5}" type="datetimeFigureOut">
              <a:rPr lang="en-ID" smtClean="0"/>
              <a:t>24/02/2020</a:t>
            </a:fld>
            <a:endParaRPr lang="en-ID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20ED3C-4FF2-4B5E-AEF4-684B6B4570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D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BE457C-48A0-4DDF-8217-37F041FFC7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0CEF1-1592-4743-A37F-B7EC61B743FB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432328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C16DC-B2A3-464C-ABD7-D13732BE950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D" dirty="0"/>
              <a:t>WARNA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C07F0C-FE13-476D-8DCF-57E16AD55DA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Oleh : </a:t>
            </a:r>
            <a:r>
              <a:rPr lang="en-US" dirty="0" err="1"/>
              <a:t>Rahmat</a:t>
            </a:r>
            <a:r>
              <a:rPr lang="en-US" dirty="0"/>
              <a:t> Robi </a:t>
            </a:r>
            <a:r>
              <a:rPr lang="en-US" dirty="0" err="1"/>
              <a:t>Waliyansyah</a:t>
            </a:r>
            <a:r>
              <a:rPr lang="en-US" dirty="0"/>
              <a:t>, </a:t>
            </a:r>
            <a:r>
              <a:rPr lang="en-US" dirty="0" err="1"/>
              <a:t>M.Kom</a:t>
            </a:r>
            <a:r>
              <a:rPr lang="en-US" dirty="0"/>
              <a:t>.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062886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Top Corners One Rounded and One Snipped 1">
            <a:extLst>
              <a:ext uri="{FF2B5EF4-FFF2-40B4-BE49-F238E27FC236}">
                <a16:creationId xmlns:a16="http://schemas.microsoft.com/office/drawing/2014/main" id="{C9BDF269-5F3D-4FCA-A726-5D18D408BD18}"/>
              </a:ext>
            </a:extLst>
          </p:cNvPr>
          <p:cNvSpPr/>
          <p:nvPr/>
        </p:nvSpPr>
        <p:spPr>
          <a:xfrm>
            <a:off x="609600" y="235527"/>
            <a:ext cx="4752109" cy="1565564"/>
          </a:xfrm>
          <a:prstGeom prst="snip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dirty="0"/>
              <a:t>Dasar-</a:t>
            </a:r>
            <a:r>
              <a:rPr lang="en-ID" sz="3200" dirty="0" err="1"/>
              <a:t>dasar</a:t>
            </a:r>
            <a:r>
              <a:rPr lang="en-ID" sz="3200" dirty="0"/>
              <a:t> </a:t>
            </a:r>
            <a:r>
              <a:rPr lang="en-ID" sz="3200" dirty="0" err="1"/>
              <a:t>Warna</a:t>
            </a:r>
            <a:endParaRPr lang="en-ID" sz="3200" dirty="0"/>
          </a:p>
        </p:txBody>
      </p:sp>
      <p:sp>
        <p:nvSpPr>
          <p:cNvPr id="3" name="Rectangle: Folded Corner 2">
            <a:extLst>
              <a:ext uri="{FF2B5EF4-FFF2-40B4-BE49-F238E27FC236}">
                <a16:creationId xmlns:a16="http://schemas.microsoft.com/office/drawing/2014/main" id="{B7722B7A-1E30-4623-A7C9-C387080D0568}"/>
              </a:ext>
            </a:extLst>
          </p:cNvPr>
          <p:cNvSpPr/>
          <p:nvPr/>
        </p:nvSpPr>
        <p:spPr>
          <a:xfrm>
            <a:off x="6858000" y="484909"/>
            <a:ext cx="4918364" cy="4558146"/>
          </a:xfrm>
          <a:prstGeom prst="foldedCorne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D" sz="2400" dirty="0" err="1"/>
              <a:t>Warna</a:t>
            </a:r>
            <a:r>
              <a:rPr lang="en-ID" sz="2400" dirty="0"/>
              <a:t> yang </a:t>
            </a:r>
            <a:r>
              <a:rPr lang="en-ID" sz="2400" dirty="0" err="1"/>
              <a:t>diterima</a:t>
            </a:r>
            <a:r>
              <a:rPr lang="en-ID" sz="2400" dirty="0"/>
              <a:t> oleh </a:t>
            </a:r>
            <a:r>
              <a:rPr lang="en-ID" sz="2400" dirty="0" err="1"/>
              <a:t>mata</a:t>
            </a:r>
            <a:r>
              <a:rPr lang="en-ID" sz="2400" dirty="0"/>
              <a:t> </a:t>
            </a:r>
            <a:r>
              <a:rPr lang="en-ID" sz="2400" dirty="0" err="1"/>
              <a:t>dari</a:t>
            </a:r>
            <a:r>
              <a:rPr lang="en-ID" sz="2400" dirty="0"/>
              <a:t> </a:t>
            </a:r>
            <a:r>
              <a:rPr lang="en-ID" sz="2400" dirty="0" err="1"/>
              <a:t>sebuah</a:t>
            </a:r>
            <a:r>
              <a:rPr lang="en-ID" sz="2400" dirty="0"/>
              <a:t> </a:t>
            </a:r>
            <a:r>
              <a:rPr lang="en-ID" sz="2400" dirty="0" err="1"/>
              <a:t>objek</a:t>
            </a:r>
            <a:r>
              <a:rPr lang="en-ID" sz="2400" dirty="0"/>
              <a:t> </a:t>
            </a:r>
            <a:r>
              <a:rPr lang="en-ID" sz="2400" dirty="0" err="1"/>
              <a:t>ditentukan</a:t>
            </a:r>
            <a:r>
              <a:rPr lang="en-ID" sz="2400" dirty="0"/>
              <a:t> oleh </a:t>
            </a:r>
            <a:r>
              <a:rPr lang="en-ID" sz="2400" dirty="0" err="1"/>
              <a:t>warna</a:t>
            </a:r>
            <a:r>
              <a:rPr lang="en-ID" sz="2400" dirty="0"/>
              <a:t> </a:t>
            </a:r>
            <a:r>
              <a:rPr lang="en-ID" sz="2400" dirty="0" err="1"/>
              <a:t>sinar</a:t>
            </a:r>
            <a:r>
              <a:rPr lang="en-ID" sz="2400" dirty="0"/>
              <a:t> yang </a:t>
            </a:r>
            <a:r>
              <a:rPr lang="en-ID" sz="2400" dirty="0" err="1"/>
              <a:t>dipantulkan</a:t>
            </a:r>
            <a:r>
              <a:rPr lang="en-ID" sz="2400" dirty="0"/>
              <a:t> oleh </a:t>
            </a:r>
            <a:r>
              <a:rPr lang="en-ID" sz="2400" dirty="0" err="1"/>
              <a:t>objek</a:t>
            </a:r>
            <a:r>
              <a:rPr lang="en-ID" sz="2400" dirty="0"/>
              <a:t> </a:t>
            </a:r>
            <a:r>
              <a:rPr lang="en-ID" sz="2400" dirty="0" err="1"/>
              <a:t>tersebut</a:t>
            </a:r>
            <a:r>
              <a:rPr lang="en-ID" sz="2400" dirty="0"/>
              <a:t>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D" sz="2400" dirty="0" err="1"/>
              <a:t>Sebagai</a:t>
            </a:r>
            <a:r>
              <a:rPr lang="en-ID" sz="2400" dirty="0"/>
              <a:t> </a:t>
            </a:r>
            <a:r>
              <a:rPr lang="en-ID" sz="2400" dirty="0" err="1"/>
              <a:t>contoh</a:t>
            </a:r>
            <a:r>
              <a:rPr lang="en-ID" sz="2400" dirty="0"/>
              <a:t>, </a:t>
            </a:r>
            <a:r>
              <a:rPr lang="en-ID" sz="2400" dirty="0" err="1"/>
              <a:t>suatu</a:t>
            </a:r>
            <a:r>
              <a:rPr lang="en-ID" sz="2400" dirty="0"/>
              <a:t> </a:t>
            </a:r>
            <a:r>
              <a:rPr lang="en-ID" sz="2400" dirty="0" err="1"/>
              <a:t>objek</a:t>
            </a:r>
            <a:r>
              <a:rPr lang="en-ID" sz="2400" dirty="0"/>
              <a:t> </a:t>
            </a:r>
            <a:r>
              <a:rPr lang="en-ID" sz="2400" dirty="0" err="1"/>
              <a:t>berwarna</a:t>
            </a:r>
            <a:r>
              <a:rPr lang="en-ID" sz="2400" dirty="0"/>
              <a:t> </a:t>
            </a:r>
            <a:r>
              <a:rPr lang="en-ID" sz="2400" dirty="0" err="1"/>
              <a:t>hijau</a:t>
            </a:r>
            <a:r>
              <a:rPr lang="en-ID" sz="2400" dirty="0"/>
              <a:t> </a:t>
            </a:r>
            <a:r>
              <a:rPr lang="en-ID" sz="2400" dirty="0" err="1"/>
              <a:t>karena</a:t>
            </a:r>
            <a:r>
              <a:rPr lang="en-ID" sz="2400" dirty="0"/>
              <a:t> </a:t>
            </a:r>
            <a:r>
              <a:rPr lang="en-ID" sz="2400" dirty="0" err="1"/>
              <a:t>objek</a:t>
            </a:r>
            <a:r>
              <a:rPr lang="en-ID" sz="2400" dirty="0"/>
              <a:t> </a:t>
            </a:r>
            <a:r>
              <a:rPr lang="en-ID" sz="2400" dirty="0" err="1"/>
              <a:t>tersebut</a:t>
            </a:r>
            <a:r>
              <a:rPr lang="en-ID" sz="2400" dirty="0"/>
              <a:t> </a:t>
            </a:r>
            <a:r>
              <a:rPr lang="en-ID" sz="2400" dirty="0" err="1"/>
              <a:t>memantulkan</a:t>
            </a:r>
            <a:r>
              <a:rPr lang="en-ID" sz="2400" dirty="0"/>
              <a:t> </a:t>
            </a:r>
            <a:r>
              <a:rPr lang="en-ID" sz="2400" dirty="0" err="1"/>
              <a:t>sinar</a:t>
            </a:r>
            <a:r>
              <a:rPr lang="en-ID" sz="2400" dirty="0"/>
              <a:t> </a:t>
            </a:r>
            <a:r>
              <a:rPr lang="en-ID" sz="2400" dirty="0" err="1"/>
              <a:t>biru</a:t>
            </a:r>
            <a:r>
              <a:rPr lang="en-ID" sz="2400" dirty="0"/>
              <a:t>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panjang</a:t>
            </a:r>
            <a:r>
              <a:rPr lang="en-ID" sz="2400" dirty="0"/>
              <a:t> </a:t>
            </a:r>
            <a:r>
              <a:rPr lang="en-ID" sz="2400" dirty="0" err="1"/>
              <a:t>gelombang</a:t>
            </a:r>
            <a:r>
              <a:rPr lang="en-ID" sz="2400" dirty="0"/>
              <a:t> 450 </a:t>
            </a:r>
            <a:r>
              <a:rPr lang="en-ID" sz="2400" dirty="0" err="1"/>
              <a:t>sampai</a:t>
            </a:r>
            <a:r>
              <a:rPr lang="en-ID" sz="2400" dirty="0"/>
              <a:t> 490 </a:t>
            </a:r>
            <a:r>
              <a:rPr lang="en-ID" sz="2400" dirty="0" err="1"/>
              <a:t>nanometer</a:t>
            </a:r>
            <a:r>
              <a:rPr lang="en-ID" sz="2400" dirty="0"/>
              <a:t> (nm). </a:t>
            </a:r>
          </a:p>
        </p:txBody>
      </p:sp>
      <p:sp>
        <p:nvSpPr>
          <p:cNvPr id="4" name="Hexagon 3">
            <a:extLst>
              <a:ext uri="{FF2B5EF4-FFF2-40B4-BE49-F238E27FC236}">
                <a16:creationId xmlns:a16="http://schemas.microsoft.com/office/drawing/2014/main" id="{DE0A1963-EF84-42BA-9358-8B1D59737483}"/>
              </a:ext>
            </a:extLst>
          </p:cNvPr>
          <p:cNvSpPr/>
          <p:nvPr/>
        </p:nvSpPr>
        <p:spPr>
          <a:xfrm>
            <a:off x="886690" y="2763982"/>
            <a:ext cx="4197927" cy="3546764"/>
          </a:xfrm>
          <a:prstGeom prst="hexagon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Warna</a:t>
            </a:r>
            <a:r>
              <a:rPr lang="en-ID" sz="2400" dirty="0"/>
              <a:t> </a:t>
            </a:r>
            <a:r>
              <a:rPr lang="en-ID" sz="2400" dirty="0" err="1"/>
              <a:t>sinar</a:t>
            </a:r>
            <a:r>
              <a:rPr lang="en-ID" sz="2400" dirty="0"/>
              <a:t> yang </a:t>
            </a:r>
            <a:r>
              <a:rPr lang="en-ID" sz="2400" dirty="0" err="1"/>
              <a:t>direspon</a:t>
            </a:r>
            <a:r>
              <a:rPr lang="en-ID" sz="2400" dirty="0"/>
              <a:t> oleh </a:t>
            </a:r>
            <a:r>
              <a:rPr lang="en-ID" sz="2400" dirty="0" err="1"/>
              <a:t>mata</a:t>
            </a:r>
            <a:r>
              <a:rPr lang="en-ID" sz="2400" dirty="0"/>
              <a:t> </a:t>
            </a:r>
            <a:r>
              <a:rPr lang="en-ID" sz="2400" dirty="0" err="1"/>
              <a:t>adalah</a:t>
            </a:r>
            <a:r>
              <a:rPr lang="en-ID" sz="2400" dirty="0"/>
              <a:t> </a:t>
            </a:r>
            <a:r>
              <a:rPr lang="en-ID" sz="2400" dirty="0" err="1"/>
              <a:t>sinar</a:t>
            </a:r>
            <a:r>
              <a:rPr lang="en-ID" sz="2400" dirty="0"/>
              <a:t> </a:t>
            </a:r>
            <a:r>
              <a:rPr lang="en-ID" sz="2400" dirty="0" err="1"/>
              <a:t>tampak</a:t>
            </a:r>
            <a:r>
              <a:rPr lang="en-ID" sz="2400" dirty="0"/>
              <a:t> (visible spectrum)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panjang</a:t>
            </a:r>
            <a:r>
              <a:rPr lang="en-ID" sz="2400" dirty="0"/>
              <a:t> </a:t>
            </a:r>
            <a:r>
              <a:rPr lang="en-ID" sz="2400" dirty="0" err="1"/>
              <a:t>gelombang</a:t>
            </a:r>
            <a:r>
              <a:rPr lang="en-ID" sz="2400" dirty="0"/>
              <a:t> </a:t>
            </a:r>
            <a:r>
              <a:rPr lang="en-ID" sz="2400" dirty="0" err="1"/>
              <a:t>berkisar</a:t>
            </a:r>
            <a:r>
              <a:rPr lang="en-ID" sz="2400" dirty="0"/>
              <a:t> </a:t>
            </a:r>
            <a:r>
              <a:rPr lang="en-ID" sz="2400" dirty="0" err="1"/>
              <a:t>dari</a:t>
            </a:r>
            <a:r>
              <a:rPr lang="en-ID" sz="2400" dirty="0"/>
              <a:t> 400nm (</a:t>
            </a:r>
            <a:r>
              <a:rPr lang="en-ID" sz="2400" dirty="0" err="1"/>
              <a:t>biru</a:t>
            </a:r>
            <a:r>
              <a:rPr lang="en-ID" sz="2400" dirty="0"/>
              <a:t>) </a:t>
            </a:r>
            <a:r>
              <a:rPr lang="en-ID" sz="2400" dirty="0" err="1"/>
              <a:t>sampai</a:t>
            </a:r>
            <a:r>
              <a:rPr lang="en-ID" sz="2400" dirty="0"/>
              <a:t> 700 nm (</a:t>
            </a:r>
            <a:r>
              <a:rPr lang="en-ID" sz="2400" dirty="0" err="1"/>
              <a:t>merah</a:t>
            </a:r>
            <a:r>
              <a:rPr lang="en-ID" sz="2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556633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7463035-4BBB-497B-9716-68B3F54B88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159" t="35549" r="27045" b="16550"/>
          <a:stretch/>
        </p:blipFill>
        <p:spPr>
          <a:xfrm>
            <a:off x="936672" y="394854"/>
            <a:ext cx="10318656" cy="6068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497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Decision 1">
            <a:extLst>
              <a:ext uri="{FF2B5EF4-FFF2-40B4-BE49-F238E27FC236}">
                <a16:creationId xmlns:a16="http://schemas.microsoft.com/office/drawing/2014/main" id="{4EBC61F5-4487-4881-92E7-D7FA290E445B}"/>
              </a:ext>
            </a:extLst>
          </p:cNvPr>
          <p:cNvSpPr/>
          <p:nvPr/>
        </p:nvSpPr>
        <p:spPr>
          <a:xfrm>
            <a:off x="346363" y="1745673"/>
            <a:ext cx="7162800" cy="3366654"/>
          </a:xfrm>
          <a:prstGeom prst="flowChartDecision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Warna-warna</a:t>
            </a:r>
            <a:r>
              <a:rPr lang="en-ID" sz="2400" dirty="0"/>
              <a:t> yang </a:t>
            </a:r>
            <a:r>
              <a:rPr lang="en-ID" sz="2400" dirty="0" err="1"/>
              <a:t>diterima</a:t>
            </a:r>
            <a:r>
              <a:rPr lang="en-ID" sz="2400" dirty="0"/>
              <a:t> oleh </a:t>
            </a:r>
            <a:r>
              <a:rPr lang="en-ID" sz="2400" dirty="0" err="1"/>
              <a:t>mata</a:t>
            </a:r>
            <a:r>
              <a:rPr lang="en-ID" sz="2400" dirty="0"/>
              <a:t> </a:t>
            </a:r>
            <a:r>
              <a:rPr lang="en-ID" sz="2400" dirty="0" err="1"/>
              <a:t>manusia</a:t>
            </a:r>
            <a:r>
              <a:rPr lang="en-ID" sz="2400" dirty="0"/>
              <a:t> </a:t>
            </a:r>
            <a:r>
              <a:rPr lang="en-ID" sz="2400" dirty="0" err="1"/>
              <a:t>merupakan</a:t>
            </a:r>
            <a:r>
              <a:rPr lang="en-ID" sz="2400" dirty="0"/>
              <a:t> </a:t>
            </a:r>
            <a:r>
              <a:rPr lang="en-ID" sz="2400" dirty="0" err="1"/>
              <a:t>hasil</a:t>
            </a:r>
            <a:r>
              <a:rPr lang="en-ID" sz="2400" dirty="0"/>
              <a:t> </a:t>
            </a:r>
            <a:r>
              <a:rPr lang="en-ID" sz="2400" dirty="0" err="1"/>
              <a:t>kombinasi</a:t>
            </a:r>
            <a:r>
              <a:rPr lang="en-ID" sz="2400" dirty="0"/>
              <a:t> </a:t>
            </a:r>
            <a:r>
              <a:rPr lang="en-ID" sz="2400" dirty="0" err="1"/>
              <a:t>cahaya</a:t>
            </a:r>
            <a:endParaRPr lang="en-ID" sz="2400" dirty="0"/>
          </a:p>
          <a:p>
            <a:pPr algn="ctr"/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panjang</a:t>
            </a:r>
            <a:r>
              <a:rPr lang="en-ID" sz="2400" dirty="0"/>
              <a:t> </a:t>
            </a:r>
            <a:r>
              <a:rPr lang="en-ID" sz="2400" dirty="0" err="1"/>
              <a:t>gelombang</a:t>
            </a:r>
            <a:r>
              <a:rPr lang="en-ID" sz="2400" dirty="0"/>
              <a:t> </a:t>
            </a:r>
            <a:r>
              <a:rPr lang="en-ID" sz="2400" dirty="0" err="1"/>
              <a:t>berbeda</a:t>
            </a:r>
            <a:r>
              <a:rPr lang="en-ID" sz="2400" dirty="0"/>
              <a:t>. </a:t>
            </a:r>
          </a:p>
        </p:txBody>
      </p:sp>
      <p:sp>
        <p:nvSpPr>
          <p:cNvPr id="3" name="Sun 2">
            <a:extLst>
              <a:ext uri="{FF2B5EF4-FFF2-40B4-BE49-F238E27FC236}">
                <a16:creationId xmlns:a16="http://schemas.microsoft.com/office/drawing/2014/main" id="{E95A9605-DB6D-487D-BF91-EB683D2363DA}"/>
              </a:ext>
            </a:extLst>
          </p:cNvPr>
          <p:cNvSpPr/>
          <p:nvPr/>
        </p:nvSpPr>
        <p:spPr>
          <a:xfrm>
            <a:off x="8437418" y="0"/>
            <a:ext cx="2826327" cy="2258291"/>
          </a:xfrm>
          <a:prstGeom prst="sun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RED</a:t>
            </a:r>
            <a:endParaRPr lang="en-ID" dirty="0"/>
          </a:p>
        </p:txBody>
      </p:sp>
      <p:sp>
        <p:nvSpPr>
          <p:cNvPr id="4" name="Sun 3">
            <a:extLst>
              <a:ext uri="{FF2B5EF4-FFF2-40B4-BE49-F238E27FC236}">
                <a16:creationId xmlns:a16="http://schemas.microsoft.com/office/drawing/2014/main" id="{8D1B7559-95E4-4A31-933E-D0E4B5B76D21}"/>
              </a:ext>
            </a:extLst>
          </p:cNvPr>
          <p:cNvSpPr/>
          <p:nvPr/>
        </p:nvSpPr>
        <p:spPr>
          <a:xfrm>
            <a:off x="9365673" y="2299854"/>
            <a:ext cx="2826327" cy="2258291"/>
          </a:xfrm>
          <a:prstGeom prst="su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GREEN</a:t>
            </a:r>
            <a:endParaRPr lang="en-ID" dirty="0"/>
          </a:p>
        </p:txBody>
      </p:sp>
      <p:sp>
        <p:nvSpPr>
          <p:cNvPr id="5" name="Sun 4">
            <a:extLst>
              <a:ext uri="{FF2B5EF4-FFF2-40B4-BE49-F238E27FC236}">
                <a16:creationId xmlns:a16="http://schemas.microsoft.com/office/drawing/2014/main" id="{8C183C57-0A43-4ED0-9D6E-03621E8684CA}"/>
              </a:ext>
            </a:extLst>
          </p:cNvPr>
          <p:cNvSpPr/>
          <p:nvPr/>
        </p:nvSpPr>
        <p:spPr>
          <a:xfrm>
            <a:off x="8437418" y="4516582"/>
            <a:ext cx="2826327" cy="2258291"/>
          </a:xfrm>
          <a:prstGeom prst="sun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BLUE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2516114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Terminator 1">
            <a:extLst>
              <a:ext uri="{FF2B5EF4-FFF2-40B4-BE49-F238E27FC236}">
                <a16:creationId xmlns:a16="http://schemas.microsoft.com/office/drawing/2014/main" id="{A0939154-746D-4725-AB80-C554F93F0F51}"/>
              </a:ext>
            </a:extLst>
          </p:cNvPr>
          <p:cNvSpPr/>
          <p:nvPr/>
        </p:nvSpPr>
        <p:spPr>
          <a:xfrm>
            <a:off x="152400" y="304800"/>
            <a:ext cx="3671455" cy="1482436"/>
          </a:xfrm>
          <a:prstGeom prst="flowChartTerminator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dirty="0" err="1"/>
              <a:t>Atribut</a:t>
            </a:r>
            <a:r>
              <a:rPr lang="en-ID" sz="2800" dirty="0"/>
              <a:t> </a:t>
            </a:r>
            <a:r>
              <a:rPr lang="en-ID" sz="2800" dirty="0" err="1"/>
              <a:t>Warna</a:t>
            </a:r>
            <a:endParaRPr lang="en-ID" sz="2800" dirty="0"/>
          </a:p>
        </p:txBody>
      </p:sp>
      <p:sp>
        <p:nvSpPr>
          <p:cNvPr id="3" name="Cylinder 2">
            <a:extLst>
              <a:ext uri="{FF2B5EF4-FFF2-40B4-BE49-F238E27FC236}">
                <a16:creationId xmlns:a16="http://schemas.microsoft.com/office/drawing/2014/main" id="{1F0480E8-1A39-43D2-9C84-F5D467CAB4F7}"/>
              </a:ext>
            </a:extLst>
          </p:cNvPr>
          <p:cNvSpPr/>
          <p:nvPr/>
        </p:nvSpPr>
        <p:spPr>
          <a:xfrm>
            <a:off x="4391891" y="110837"/>
            <a:ext cx="7647709" cy="1953491"/>
          </a:xfrm>
          <a:prstGeom prst="can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1600" b="1" dirty="0"/>
              <a:t>Intensity/brightness/luminance</a:t>
            </a:r>
          </a:p>
          <a:p>
            <a:pPr algn="just"/>
            <a:r>
              <a:rPr lang="en-ID" sz="1400" dirty="0" err="1"/>
              <a:t>AtribuT</a:t>
            </a:r>
            <a:r>
              <a:rPr lang="en-ID" sz="1400" dirty="0"/>
              <a:t> yang </a:t>
            </a:r>
            <a:r>
              <a:rPr lang="en-ID" sz="1400" dirty="0" err="1"/>
              <a:t>menyatakan</a:t>
            </a:r>
            <a:r>
              <a:rPr lang="en-ID" sz="1400" dirty="0"/>
              <a:t> </a:t>
            </a:r>
            <a:r>
              <a:rPr lang="en-ID" sz="1400" dirty="0" err="1"/>
              <a:t>banyaknya</a:t>
            </a:r>
            <a:r>
              <a:rPr lang="en-ID" sz="1400" dirty="0"/>
              <a:t> </a:t>
            </a:r>
            <a:r>
              <a:rPr lang="en-ID" sz="1400" dirty="0" err="1"/>
              <a:t>cahaya</a:t>
            </a:r>
            <a:r>
              <a:rPr lang="en-ID" sz="1400" dirty="0"/>
              <a:t> yang </a:t>
            </a:r>
            <a:r>
              <a:rPr lang="en-ID" sz="1400" dirty="0" err="1"/>
              <a:t>diterima</a:t>
            </a:r>
            <a:r>
              <a:rPr lang="en-ID" sz="1400" dirty="0"/>
              <a:t> oleh </a:t>
            </a:r>
            <a:r>
              <a:rPr lang="en-ID" sz="1400" dirty="0" err="1"/>
              <a:t>mata</a:t>
            </a:r>
            <a:r>
              <a:rPr lang="en-ID" sz="1400" dirty="0"/>
              <a:t> </a:t>
            </a:r>
            <a:r>
              <a:rPr lang="en-ID" sz="1400" dirty="0" err="1"/>
              <a:t>tanpa</a:t>
            </a:r>
            <a:r>
              <a:rPr lang="en-ID" sz="1400" dirty="0"/>
              <a:t> </a:t>
            </a:r>
            <a:r>
              <a:rPr lang="en-ID" sz="1400" dirty="0" err="1"/>
              <a:t>memperdulikan</a:t>
            </a:r>
            <a:r>
              <a:rPr lang="en-ID" sz="1400" dirty="0"/>
              <a:t> </a:t>
            </a:r>
            <a:r>
              <a:rPr lang="en-ID" sz="1400" dirty="0" err="1"/>
              <a:t>warna</a:t>
            </a:r>
            <a:r>
              <a:rPr lang="en-ID" sz="1400" dirty="0"/>
              <a:t>. </a:t>
            </a:r>
            <a:r>
              <a:rPr lang="en-ID" sz="1400" dirty="0" err="1"/>
              <a:t>Kisaran</a:t>
            </a:r>
            <a:r>
              <a:rPr lang="en-ID" sz="1400" dirty="0"/>
              <a:t> </a:t>
            </a:r>
            <a:r>
              <a:rPr lang="en-ID" sz="1400" dirty="0" err="1"/>
              <a:t>nilainya</a:t>
            </a:r>
            <a:r>
              <a:rPr lang="en-ID" sz="1400" dirty="0"/>
              <a:t> </a:t>
            </a:r>
            <a:r>
              <a:rPr lang="en-ID" sz="1400" dirty="0" err="1"/>
              <a:t>adalah</a:t>
            </a:r>
            <a:r>
              <a:rPr lang="en-ID" sz="1400" dirty="0"/>
              <a:t> </a:t>
            </a:r>
            <a:r>
              <a:rPr lang="en-ID" sz="1400" dirty="0" err="1"/>
              <a:t>antara</a:t>
            </a:r>
            <a:r>
              <a:rPr lang="en-ID" sz="1400" dirty="0"/>
              <a:t> </a:t>
            </a:r>
            <a:r>
              <a:rPr lang="en-ID" sz="1400" dirty="0" err="1"/>
              <a:t>gelap</a:t>
            </a:r>
            <a:r>
              <a:rPr lang="en-ID" sz="1400" dirty="0"/>
              <a:t> (</a:t>
            </a:r>
            <a:r>
              <a:rPr lang="en-ID" sz="1400" dirty="0" err="1"/>
              <a:t>hitam</a:t>
            </a:r>
            <a:r>
              <a:rPr lang="en-ID" sz="1400" dirty="0"/>
              <a:t>) dan </a:t>
            </a:r>
            <a:r>
              <a:rPr lang="en-ID" sz="1400" dirty="0" err="1"/>
              <a:t>terang</a:t>
            </a:r>
            <a:r>
              <a:rPr lang="en-ID" sz="1400" dirty="0"/>
              <a:t> (</a:t>
            </a:r>
            <a:r>
              <a:rPr lang="en-ID" sz="1400" dirty="0" err="1"/>
              <a:t>putih</a:t>
            </a:r>
            <a:r>
              <a:rPr lang="en-ID" sz="1400" dirty="0"/>
              <a:t>).</a:t>
            </a:r>
          </a:p>
        </p:txBody>
      </p:sp>
      <p:sp>
        <p:nvSpPr>
          <p:cNvPr id="4" name="Cylinder 3">
            <a:extLst>
              <a:ext uri="{FF2B5EF4-FFF2-40B4-BE49-F238E27FC236}">
                <a16:creationId xmlns:a16="http://schemas.microsoft.com/office/drawing/2014/main" id="{C2A1397C-81D1-4E45-AFEF-289BAA63A66A}"/>
              </a:ext>
            </a:extLst>
          </p:cNvPr>
          <p:cNvSpPr/>
          <p:nvPr/>
        </p:nvSpPr>
        <p:spPr>
          <a:xfrm>
            <a:off x="4391891" y="2452254"/>
            <a:ext cx="7647708" cy="1953491"/>
          </a:xfrm>
          <a:prstGeom prst="ca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1600" b="1" dirty="0"/>
              <a:t>Hue</a:t>
            </a:r>
          </a:p>
          <a:p>
            <a:pPr algn="just"/>
            <a:r>
              <a:rPr lang="en-ID" sz="1600" dirty="0" err="1"/>
              <a:t>Menyatakan</a:t>
            </a:r>
            <a:r>
              <a:rPr lang="en-ID" sz="1600" dirty="0"/>
              <a:t> </a:t>
            </a:r>
            <a:r>
              <a:rPr lang="en-ID" sz="1600" dirty="0" err="1"/>
              <a:t>warna</a:t>
            </a:r>
            <a:r>
              <a:rPr lang="en-ID" sz="1600" dirty="0"/>
              <a:t> </a:t>
            </a:r>
            <a:r>
              <a:rPr lang="en-ID" sz="1600" dirty="0" err="1"/>
              <a:t>sebenarnya</a:t>
            </a:r>
            <a:r>
              <a:rPr lang="en-ID" sz="1600" dirty="0"/>
              <a:t>, </a:t>
            </a:r>
            <a:r>
              <a:rPr lang="en-ID" sz="1600" dirty="0" err="1"/>
              <a:t>seperti</a:t>
            </a:r>
            <a:r>
              <a:rPr lang="en-ID" sz="1600" dirty="0"/>
              <a:t> </a:t>
            </a:r>
            <a:r>
              <a:rPr lang="en-ID" sz="1600" dirty="0" err="1"/>
              <a:t>merah</a:t>
            </a:r>
            <a:r>
              <a:rPr lang="en-ID" sz="1600" dirty="0"/>
              <a:t>, </a:t>
            </a:r>
            <a:r>
              <a:rPr lang="en-ID" sz="1600" dirty="0" err="1"/>
              <a:t>violet,dan</a:t>
            </a:r>
            <a:r>
              <a:rPr lang="en-ID" sz="1600" dirty="0"/>
              <a:t> </a:t>
            </a:r>
            <a:r>
              <a:rPr lang="en-ID" sz="1600" dirty="0" err="1"/>
              <a:t>kuning</a:t>
            </a:r>
            <a:r>
              <a:rPr lang="en-ID" sz="1600" dirty="0"/>
              <a:t>. Hue </a:t>
            </a:r>
            <a:r>
              <a:rPr lang="en-ID" sz="1600" dirty="0" err="1"/>
              <a:t>digunakan</a:t>
            </a:r>
            <a:r>
              <a:rPr lang="en-ID" sz="1600" dirty="0"/>
              <a:t> </a:t>
            </a:r>
            <a:r>
              <a:rPr lang="en-ID" sz="1600" dirty="0" err="1"/>
              <a:t>untuk</a:t>
            </a:r>
            <a:r>
              <a:rPr lang="en-ID" sz="1600" dirty="0"/>
              <a:t> </a:t>
            </a:r>
            <a:r>
              <a:rPr lang="en-ID" sz="1600" dirty="0" err="1"/>
              <a:t>membedakan</a:t>
            </a:r>
            <a:r>
              <a:rPr lang="en-ID" sz="1600" dirty="0"/>
              <a:t> </a:t>
            </a:r>
            <a:r>
              <a:rPr lang="en-ID" sz="1600" dirty="0" err="1"/>
              <a:t>warna-warna</a:t>
            </a:r>
            <a:r>
              <a:rPr lang="en-ID" sz="1600" dirty="0"/>
              <a:t> dan </a:t>
            </a:r>
            <a:r>
              <a:rPr lang="en-ID" sz="1600" dirty="0" err="1"/>
              <a:t>menentukan</a:t>
            </a:r>
            <a:r>
              <a:rPr lang="en-ID" sz="1600" dirty="0"/>
              <a:t> </a:t>
            </a:r>
            <a:r>
              <a:rPr lang="en-ID" sz="1600" dirty="0" err="1"/>
              <a:t>kemerahan</a:t>
            </a:r>
            <a:r>
              <a:rPr lang="en-ID" sz="1600" dirty="0"/>
              <a:t> (redness), </a:t>
            </a:r>
            <a:r>
              <a:rPr lang="en-ID" sz="1600" dirty="0" err="1"/>
              <a:t>kehijauan</a:t>
            </a:r>
            <a:r>
              <a:rPr lang="en-ID" sz="1600" dirty="0"/>
              <a:t> (greenness), </a:t>
            </a:r>
            <a:r>
              <a:rPr lang="en-ID" sz="1600" dirty="0" err="1"/>
              <a:t>dsb</a:t>
            </a:r>
            <a:r>
              <a:rPr lang="en-ID" sz="1600" dirty="0"/>
              <a:t>, </a:t>
            </a:r>
            <a:r>
              <a:rPr lang="en-ID" sz="1600" dirty="0" err="1"/>
              <a:t>dari</a:t>
            </a:r>
            <a:r>
              <a:rPr lang="en-ID" sz="1600" dirty="0"/>
              <a:t> </a:t>
            </a:r>
            <a:r>
              <a:rPr lang="en-ID" sz="1600" dirty="0" err="1"/>
              <a:t>cahaya</a:t>
            </a:r>
            <a:r>
              <a:rPr lang="en-ID" sz="1600" dirty="0"/>
              <a:t>. Hue </a:t>
            </a:r>
            <a:r>
              <a:rPr lang="en-ID" sz="1600" dirty="0" err="1"/>
              <a:t>berasosiasi</a:t>
            </a:r>
            <a:r>
              <a:rPr lang="en-ID" sz="1600" dirty="0"/>
              <a:t> </a:t>
            </a:r>
            <a:r>
              <a:rPr lang="en-ID" sz="1600" dirty="0" err="1"/>
              <a:t>dengan</a:t>
            </a:r>
            <a:r>
              <a:rPr lang="en-ID" sz="1600" dirty="0"/>
              <a:t> </a:t>
            </a:r>
            <a:r>
              <a:rPr lang="en-ID" sz="1600" dirty="0" err="1"/>
              <a:t>panjang</a:t>
            </a:r>
            <a:r>
              <a:rPr lang="en-ID" sz="1600" dirty="0"/>
              <a:t> </a:t>
            </a:r>
            <a:r>
              <a:rPr lang="en-ID" sz="1600" dirty="0" err="1"/>
              <a:t>gelombang</a:t>
            </a:r>
            <a:r>
              <a:rPr lang="en-ID" sz="1600" dirty="0"/>
              <a:t> </a:t>
            </a:r>
            <a:r>
              <a:rPr lang="en-ID" sz="1600" dirty="0" err="1"/>
              <a:t>cahaya</a:t>
            </a:r>
            <a:r>
              <a:rPr lang="en-ID" sz="1600" dirty="0"/>
              <a:t>, dan </a:t>
            </a:r>
            <a:r>
              <a:rPr lang="en-ID" sz="1600" dirty="0" err="1"/>
              <a:t>bila</a:t>
            </a:r>
            <a:r>
              <a:rPr lang="en-ID" sz="1600" dirty="0"/>
              <a:t> </a:t>
            </a:r>
            <a:r>
              <a:rPr lang="en-ID" sz="1600" dirty="0" err="1"/>
              <a:t>kita</a:t>
            </a:r>
            <a:r>
              <a:rPr lang="en-ID" sz="1600" dirty="0"/>
              <a:t> </a:t>
            </a:r>
            <a:r>
              <a:rPr lang="en-ID" sz="1600" dirty="0" err="1"/>
              <a:t>menyebut</a:t>
            </a:r>
            <a:r>
              <a:rPr lang="en-ID" sz="1600" dirty="0"/>
              <a:t> </a:t>
            </a:r>
            <a:r>
              <a:rPr lang="en-ID" sz="1600" dirty="0" err="1"/>
              <a:t>warna</a:t>
            </a:r>
            <a:r>
              <a:rPr lang="en-ID" sz="1600" dirty="0"/>
              <a:t> </a:t>
            </a:r>
            <a:r>
              <a:rPr lang="en-ID" sz="1600" dirty="0" err="1"/>
              <a:t>merah</a:t>
            </a:r>
            <a:r>
              <a:rPr lang="en-ID" sz="1600" dirty="0"/>
              <a:t>, violet, </a:t>
            </a:r>
            <a:r>
              <a:rPr lang="en-ID" sz="1600" dirty="0" err="1"/>
              <a:t>atau</a:t>
            </a:r>
            <a:r>
              <a:rPr lang="en-ID" sz="1600" dirty="0"/>
              <a:t> </a:t>
            </a:r>
            <a:r>
              <a:rPr lang="en-ID" sz="1600" dirty="0" err="1"/>
              <a:t>kuning</a:t>
            </a:r>
            <a:r>
              <a:rPr lang="en-ID" sz="1600" dirty="0"/>
              <a:t>, </a:t>
            </a:r>
            <a:r>
              <a:rPr lang="en-ID" sz="1600" dirty="0" err="1"/>
              <a:t>kita</a:t>
            </a:r>
            <a:r>
              <a:rPr lang="en-ID" sz="1600" dirty="0"/>
              <a:t> </a:t>
            </a:r>
            <a:r>
              <a:rPr lang="en-ID" sz="1600" dirty="0" err="1"/>
              <a:t>sebenarnya</a:t>
            </a:r>
            <a:r>
              <a:rPr lang="en-ID" sz="1600" dirty="0"/>
              <a:t> </a:t>
            </a:r>
            <a:r>
              <a:rPr lang="en-ID" sz="1600" dirty="0" err="1"/>
              <a:t>menspesifikasikan</a:t>
            </a:r>
            <a:r>
              <a:rPr lang="en-ID" sz="1600" dirty="0"/>
              <a:t> hue-</a:t>
            </a:r>
            <a:r>
              <a:rPr lang="en-ID" sz="1600" dirty="0" err="1"/>
              <a:t>nya</a:t>
            </a:r>
            <a:r>
              <a:rPr lang="en-ID" sz="1600" dirty="0"/>
              <a:t>.</a:t>
            </a:r>
          </a:p>
        </p:txBody>
      </p:sp>
      <p:sp>
        <p:nvSpPr>
          <p:cNvPr id="5" name="Cylinder 4">
            <a:extLst>
              <a:ext uri="{FF2B5EF4-FFF2-40B4-BE49-F238E27FC236}">
                <a16:creationId xmlns:a16="http://schemas.microsoft.com/office/drawing/2014/main" id="{46C4BE90-DE58-4CDB-ADBC-11D8FD103289}"/>
              </a:ext>
            </a:extLst>
          </p:cNvPr>
          <p:cNvSpPr/>
          <p:nvPr/>
        </p:nvSpPr>
        <p:spPr>
          <a:xfrm>
            <a:off x="4391891" y="4793672"/>
            <a:ext cx="7647708" cy="1953491"/>
          </a:xfrm>
          <a:prstGeom prst="can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1600" b="1" dirty="0"/>
              <a:t>Saturation</a:t>
            </a:r>
          </a:p>
          <a:p>
            <a:pPr algn="just"/>
            <a:r>
              <a:rPr lang="en-ID" sz="1400" dirty="0" err="1"/>
              <a:t>Menyatakan</a:t>
            </a:r>
            <a:r>
              <a:rPr lang="en-ID" sz="1400" dirty="0"/>
              <a:t> </a:t>
            </a:r>
            <a:r>
              <a:rPr lang="en-ID" sz="1400" dirty="0" err="1"/>
              <a:t>tingkat</a:t>
            </a:r>
            <a:r>
              <a:rPr lang="en-ID" sz="1400" dirty="0"/>
              <a:t> </a:t>
            </a:r>
            <a:r>
              <a:rPr lang="en-ID" sz="1400" dirty="0" err="1"/>
              <a:t>kemurnian</a:t>
            </a:r>
            <a:r>
              <a:rPr lang="en-ID" sz="1400" dirty="0"/>
              <a:t> </a:t>
            </a:r>
            <a:r>
              <a:rPr lang="en-ID" sz="1400" dirty="0" err="1"/>
              <a:t>warna</a:t>
            </a:r>
            <a:r>
              <a:rPr lang="en-ID" sz="1400" dirty="0"/>
              <a:t> </a:t>
            </a:r>
            <a:r>
              <a:rPr lang="en-ID" sz="1400" dirty="0" err="1"/>
              <a:t>cahaya</a:t>
            </a:r>
            <a:r>
              <a:rPr lang="en-ID" sz="1400" dirty="0"/>
              <a:t> </a:t>
            </a:r>
            <a:r>
              <a:rPr lang="en-ID" sz="1400" dirty="0" err="1"/>
              <a:t>cahaya</a:t>
            </a:r>
            <a:r>
              <a:rPr lang="en-ID" sz="1400" dirty="0"/>
              <a:t>, </a:t>
            </a:r>
            <a:r>
              <a:rPr lang="en-ID" sz="1400" dirty="0" err="1"/>
              <a:t>yaitu</a:t>
            </a:r>
            <a:r>
              <a:rPr lang="en-ID" sz="1400" dirty="0"/>
              <a:t> </a:t>
            </a:r>
            <a:r>
              <a:rPr lang="en-ID" sz="1400" dirty="0" err="1"/>
              <a:t>mengindikasi</a:t>
            </a:r>
            <a:r>
              <a:rPr lang="en-ID" sz="1400" dirty="0"/>
              <a:t> </a:t>
            </a:r>
            <a:r>
              <a:rPr lang="en-ID" sz="1400" dirty="0" err="1"/>
              <a:t>seberapa</a:t>
            </a:r>
            <a:r>
              <a:rPr lang="en-ID" sz="1400" dirty="0"/>
              <a:t> </a:t>
            </a:r>
            <a:r>
              <a:rPr lang="en-ID" sz="1400" dirty="0" err="1"/>
              <a:t>banyak</a:t>
            </a:r>
            <a:r>
              <a:rPr lang="en-ID" sz="1400" dirty="0"/>
              <a:t> </a:t>
            </a:r>
            <a:r>
              <a:rPr lang="en-ID" sz="1400" dirty="0" err="1"/>
              <a:t>warna</a:t>
            </a:r>
            <a:r>
              <a:rPr lang="en-ID" sz="1400" dirty="0"/>
              <a:t> </a:t>
            </a:r>
            <a:r>
              <a:rPr lang="en-ID" sz="1400" dirty="0" err="1"/>
              <a:t>putih</a:t>
            </a:r>
            <a:r>
              <a:rPr lang="en-ID" sz="1400" dirty="0"/>
              <a:t> </a:t>
            </a:r>
            <a:r>
              <a:rPr lang="en-ID" sz="1400" dirty="0" err="1"/>
              <a:t>diberikan</a:t>
            </a:r>
            <a:r>
              <a:rPr lang="en-ID" sz="1400" dirty="0"/>
              <a:t> pada </a:t>
            </a:r>
            <a:r>
              <a:rPr lang="en-ID" sz="1400" dirty="0" err="1"/>
              <a:t>warna</a:t>
            </a:r>
            <a:r>
              <a:rPr lang="en-ID" sz="1400" dirty="0"/>
              <a:t>. </a:t>
            </a:r>
            <a:r>
              <a:rPr lang="en-ID" sz="1400" dirty="0" err="1"/>
              <a:t>Sebagai</a:t>
            </a:r>
            <a:r>
              <a:rPr lang="en-ID" sz="1400" dirty="0"/>
              <a:t> </a:t>
            </a:r>
            <a:r>
              <a:rPr lang="en-ID" sz="1400" dirty="0" err="1"/>
              <a:t>contoh</a:t>
            </a:r>
            <a:r>
              <a:rPr lang="en-ID" sz="1400" dirty="0"/>
              <a:t>, </a:t>
            </a:r>
            <a:r>
              <a:rPr lang="en-ID" sz="1400" dirty="0" err="1"/>
              <a:t>warna</a:t>
            </a:r>
            <a:r>
              <a:rPr lang="en-ID" sz="1400" dirty="0"/>
              <a:t> </a:t>
            </a:r>
            <a:r>
              <a:rPr lang="en-ID" sz="1400" dirty="0" err="1"/>
              <a:t>merah</a:t>
            </a:r>
            <a:r>
              <a:rPr lang="en-ID" sz="1400" dirty="0"/>
              <a:t> </a:t>
            </a:r>
            <a:r>
              <a:rPr lang="en-ID" sz="1400" dirty="0" err="1"/>
              <a:t>adalah</a:t>
            </a:r>
            <a:r>
              <a:rPr lang="en-ID" sz="1400" dirty="0"/>
              <a:t> 100 % </a:t>
            </a:r>
            <a:r>
              <a:rPr lang="en-ID" sz="1400" dirty="0" err="1"/>
              <a:t>warna</a:t>
            </a:r>
            <a:r>
              <a:rPr lang="en-ID" sz="1400" dirty="0"/>
              <a:t> </a:t>
            </a:r>
            <a:r>
              <a:rPr lang="en-ID" sz="1400" dirty="0" err="1"/>
              <a:t>jenuh</a:t>
            </a:r>
            <a:r>
              <a:rPr lang="en-ID" sz="1400" dirty="0"/>
              <a:t> (saturated </a:t>
            </a:r>
            <a:r>
              <a:rPr lang="en-ID" sz="1400" dirty="0" err="1"/>
              <a:t>color</a:t>
            </a:r>
            <a:r>
              <a:rPr lang="en-ID" sz="1400" dirty="0"/>
              <a:t>), </a:t>
            </a:r>
            <a:r>
              <a:rPr lang="en-ID" sz="1400" dirty="0" err="1"/>
              <a:t>sedangkan</a:t>
            </a:r>
            <a:r>
              <a:rPr lang="en-ID" sz="1400" dirty="0"/>
              <a:t> </a:t>
            </a:r>
            <a:r>
              <a:rPr lang="en-ID" sz="1400" dirty="0" err="1"/>
              <a:t>warna</a:t>
            </a:r>
            <a:r>
              <a:rPr lang="en-ID" sz="1400" dirty="0"/>
              <a:t> pink </a:t>
            </a:r>
            <a:r>
              <a:rPr lang="en-ID" sz="1400" dirty="0" err="1"/>
              <a:t>adalah</a:t>
            </a:r>
            <a:r>
              <a:rPr lang="en-ID" sz="1400" dirty="0"/>
              <a:t> </a:t>
            </a:r>
            <a:r>
              <a:rPr lang="en-ID" sz="1400" dirty="0" err="1"/>
              <a:t>warna</a:t>
            </a:r>
            <a:r>
              <a:rPr lang="en-ID" sz="1400" dirty="0"/>
              <a:t> </a:t>
            </a:r>
            <a:r>
              <a:rPr lang="en-ID" sz="1400" dirty="0" err="1"/>
              <a:t>merah</a:t>
            </a:r>
            <a:r>
              <a:rPr lang="en-ID" sz="1400" dirty="0"/>
              <a:t> </a:t>
            </a:r>
            <a:r>
              <a:rPr lang="en-ID" sz="1400" dirty="0" err="1"/>
              <a:t>dengan</a:t>
            </a:r>
            <a:r>
              <a:rPr lang="en-ID" sz="1400" dirty="0"/>
              <a:t> </a:t>
            </a:r>
            <a:r>
              <a:rPr lang="en-ID" sz="1400" dirty="0" err="1"/>
              <a:t>tingkat</a:t>
            </a:r>
            <a:r>
              <a:rPr lang="en-ID" sz="1400" dirty="0"/>
              <a:t> </a:t>
            </a:r>
            <a:r>
              <a:rPr lang="en-ID" sz="1400" dirty="0" err="1"/>
              <a:t>kejenuhan</a:t>
            </a:r>
            <a:r>
              <a:rPr lang="en-ID" sz="1400" dirty="0"/>
              <a:t> </a:t>
            </a:r>
            <a:r>
              <a:rPr lang="en-ID" sz="1400" dirty="0" err="1"/>
              <a:t>sangat</a:t>
            </a:r>
            <a:r>
              <a:rPr lang="en-ID" sz="1400" dirty="0"/>
              <a:t> </a:t>
            </a:r>
            <a:r>
              <a:rPr lang="en-ID" sz="1400" dirty="0" err="1"/>
              <a:t>rendah</a:t>
            </a:r>
            <a:r>
              <a:rPr lang="en-ID" sz="1400" dirty="0"/>
              <a:t> (</a:t>
            </a:r>
            <a:r>
              <a:rPr lang="en-ID" sz="1400" dirty="0" err="1"/>
              <a:t>karena</a:t>
            </a:r>
            <a:r>
              <a:rPr lang="en-ID" sz="1400" dirty="0"/>
              <a:t> </a:t>
            </a:r>
            <a:r>
              <a:rPr lang="en-ID" sz="1400" dirty="0" err="1"/>
              <a:t>ada</a:t>
            </a:r>
            <a:r>
              <a:rPr lang="en-ID" sz="1400" dirty="0"/>
              <a:t> </a:t>
            </a:r>
            <a:r>
              <a:rPr lang="en-ID" sz="1400" dirty="0" err="1"/>
              <a:t>warna</a:t>
            </a:r>
            <a:r>
              <a:rPr lang="en-ID" sz="1400" dirty="0"/>
              <a:t> </a:t>
            </a:r>
            <a:r>
              <a:rPr lang="en-ID" sz="1400" dirty="0" err="1"/>
              <a:t>putih</a:t>
            </a:r>
            <a:r>
              <a:rPr lang="en-ID" sz="1400" dirty="0"/>
              <a:t> </a:t>
            </a:r>
            <a:r>
              <a:rPr lang="en-ID" sz="1400" dirty="0" err="1"/>
              <a:t>didalamnya</a:t>
            </a:r>
            <a:r>
              <a:rPr lang="en-ID" sz="1400" dirty="0"/>
              <a:t>). </a:t>
            </a:r>
            <a:r>
              <a:rPr lang="en-ID" sz="1400" dirty="0" err="1"/>
              <a:t>Jadi</a:t>
            </a:r>
            <a:r>
              <a:rPr lang="en-ID" sz="1400" dirty="0"/>
              <a:t>, </a:t>
            </a:r>
            <a:r>
              <a:rPr lang="en-ID" sz="1400" dirty="0" err="1"/>
              <a:t>jika</a:t>
            </a:r>
            <a:r>
              <a:rPr lang="en-ID" sz="1400" dirty="0"/>
              <a:t> hue </a:t>
            </a:r>
            <a:r>
              <a:rPr lang="en-ID" sz="1400" dirty="0" err="1"/>
              <a:t>menyatakan</a:t>
            </a:r>
            <a:r>
              <a:rPr lang="en-ID" sz="1400" dirty="0"/>
              <a:t> </a:t>
            </a:r>
            <a:r>
              <a:rPr lang="en-ID" sz="1400" dirty="0" err="1"/>
              <a:t>warna</a:t>
            </a:r>
            <a:r>
              <a:rPr lang="en-ID" sz="1400" dirty="0"/>
              <a:t> </a:t>
            </a:r>
            <a:r>
              <a:rPr lang="en-ID" sz="1400" dirty="0" err="1"/>
              <a:t>sebenarnya</a:t>
            </a:r>
            <a:r>
              <a:rPr lang="en-ID" sz="1400" dirty="0"/>
              <a:t>, </a:t>
            </a:r>
            <a:r>
              <a:rPr lang="en-ID" sz="1400" dirty="0" err="1"/>
              <a:t>maka</a:t>
            </a:r>
            <a:r>
              <a:rPr lang="en-ID" sz="1400" dirty="0"/>
              <a:t> saturation </a:t>
            </a:r>
            <a:r>
              <a:rPr lang="en-ID" sz="1400" dirty="0" err="1"/>
              <a:t>menyatakan</a:t>
            </a:r>
            <a:r>
              <a:rPr lang="en-ID" sz="1400" dirty="0"/>
              <a:t> </a:t>
            </a:r>
            <a:r>
              <a:rPr lang="en-ID" sz="1400" dirty="0" err="1"/>
              <a:t>seberapa</a:t>
            </a:r>
            <a:r>
              <a:rPr lang="en-ID" sz="1400" dirty="0"/>
              <a:t> </a:t>
            </a:r>
            <a:r>
              <a:rPr lang="en-ID" sz="1400" dirty="0" err="1"/>
              <a:t>dalam</a:t>
            </a:r>
            <a:r>
              <a:rPr lang="en-ID" sz="1400" dirty="0"/>
              <a:t> </a:t>
            </a:r>
            <a:r>
              <a:rPr lang="en-ID" sz="1400" dirty="0" err="1"/>
              <a:t>warna</a:t>
            </a:r>
            <a:r>
              <a:rPr lang="en-ID" sz="1400" dirty="0"/>
              <a:t> </a:t>
            </a:r>
            <a:r>
              <a:rPr lang="en-ID" sz="1400" dirty="0" err="1"/>
              <a:t>tersebut</a:t>
            </a:r>
            <a:r>
              <a:rPr lang="en-ID" sz="1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89848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>
            <a:extLst>
              <a:ext uri="{FF2B5EF4-FFF2-40B4-BE49-F238E27FC236}">
                <a16:creationId xmlns:a16="http://schemas.microsoft.com/office/drawing/2014/main" id="{1FA369E6-BE53-481C-9FEA-2A0E61793B75}"/>
              </a:ext>
            </a:extLst>
          </p:cNvPr>
          <p:cNvSpPr/>
          <p:nvPr/>
        </p:nvSpPr>
        <p:spPr>
          <a:xfrm>
            <a:off x="290946" y="360218"/>
            <a:ext cx="5417127" cy="2535382"/>
          </a:xfrm>
          <a:prstGeom prst="cloud">
            <a:avLst/>
          </a:prstGeom>
          <a:gradFill flip="none" rotWithShape="1">
            <a:gsLst>
              <a:gs pos="0">
                <a:schemeClr val="dk1">
                  <a:lumMod val="67000"/>
                </a:schemeClr>
              </a:gs>
              <a:gs pos="48000">
                <a:schemeClr val="dk1">
                  <a:lumMod val="97000"/>
                  <a:lumOff val="3000"/>
                </a:schemeClr>
              </a:gs>
              <a:gs pos="100000">
                <a:schemeClr val="dk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ID" sz="1600" dirty="0" err="1"/>
              <a:t>Dalam</a:t>
            </a:r>
            <a:r>
              <a:rPr lang="en-ID" sz="1600" dirty="0"/>
              <a:t> </a:t>
            </a:r>
            <a:r>
              <a:rPr lang="en-ID" sz="1600" dirty="0" err="1"/>
              <a:t>praktek</a:t>
            </a:r>
            <a:r>
              <a:rPr lang="en-ID" sz="1600" dirty="0"/>
              <a:t>, hue </a:t>
            </a:r>
            <a:r>
              <a:rPr lang="en-ID" sz="1600" dirty="0" err="1"/>
              <a:t>dikuantisasi</a:t>
            </a:r>
            <a:r>
              <a:rPr lang="en-ID" sz="1600" dirty="0"/>
              <a:t> </a:t>
            </a:r>
            <a:r>
              <a:rPr lang="en-ID" sz="1600" dirty="0" err="1"/>
              <a:t>dengan</a:t>
            </a:r>
            <a:r>
              <a:rPr lang="en-ID" sz="1600" dirty="0"/>
              <a:t> </a:t>
            </a:r>
            <a:r>
              <a:rPr lang="en-ID" sz="1600" dirty="0" err="1"/>
              <a:t>nilai</a:t>
            </a:r>
            <a:r>
              <a:rPr lang="en-ID" sz="1600" dirty="0"/>
              <a:t> </a:t>
            </a:r>
            <a:r>
              <a:rPr lang="en-ID" sz="1600" dirty="0" err="1"/>
              <a:t>dari</a:t>
            </a:r>
            <a:r>
              <a:rPr lang="en-ID" sz="1600" dirty="0"/>
              <a:t> 0 </a:t>
            </a:r>
            <a:r>
              <a:rPr lang="en-ID" sz="1600" dirty="0" err="1"/>
              <a:t>sampai</a:t>
            </a:r>
            <a:r>
              <a:rPr lang="en-ID" sz="1600" dirty="0"/>
              <a:t> 255; 0 </a:t>
            </a:r>
            <a:r>
              <a:rPr lang="en-ID" sz="1600" dirty="0" err="1"/>
              <a:t>menyatakan</a:t>
            </a:r>
            <a:r>
              <a:rPr lang="en-ID" sz="1600" dirty="0"/>
              <a:t> </a:t>
            </a:r>
            <a:r>
              <a:rPr lang="en-ID" sz="1600" dirty="0" err="1"/>
              <a:t>merah</a:t>
            </a:r>
            <a:r>
              <a:rPr lang="en-ID" sz="1600" dirty="0"/>
              <a:t>, </a:t>
            </a:r>
            <a:r>
              <a:rPr lang="en-ID" sz="1600" dirty="0" err="1"/>
              <a:t>lalu</a:t>
            </a:r>
            <a:r>
              <a:rPr lang="en-ID" sz="1600" dirty="0"/>
              <a:t> </a:t>
            </a:r>
            <a:r>
              <a:rPr lang="en-ID" sz="1600" dirty="0" err="1"/>
              <a:t>memutar</a:t>
            </a:r>
            <a:r>
              <a:rPr lang="en-ID" sz="1600" dirty="0"/>
              <a:t> </a:t>
            </a:r>
            <a:r>
              <a:rPr lang="en-ID" sz="1600" dirty="0" err="1"/>
              <a:t>nilai-nilai</a:t>
            </a:r>
            <a:r>
              <a:rPr lang="en-ID" sz="1600" dirty="0"/>
              <a:t> </a:t>
            </a:r>
            <a:r>
              <a:rPr lang="en-ID" sz="1600" dirty="0" err="1"/>
              <a:t>spektrum</a:t>
            </a:r>
            <a:r>
              <a:rPr lang="en-ID" sz="1600" dirty="0"/>
              <a:t> </a:t>
            </a:r>
            <a:r>
              <a:rPr lang="en-ID" sz="1600" dirty="0" err="1"/>
              <a:t>tersebut</a:t>
            </a:r>
            <a:r>
              <a:rPr lang="en-ID" sz="1600" dirty="0"/>
              <a:t> </a:t>
            </a:r>
            <a:r>
              <a:rPr lang="en-ID" sz="1600" dirty="0" err="1"/>
              <a:t>kembali</a:t>
            </a:r>
            <a:r>
              <a:rPr lang="en-ID" sz="1600" dirty="0"/>
              <a:t> </a:t>
            </a:r>
            <a:r>
              <a:rPr lang="en-ID" sz="1600" dirty="0" err="1"/>
              <a:t>lagi</a:t>
            </a:r>
            <a:r>
              <a:rPr lang="en-ID" sz="1600" dirty="0"/>
              <a:t> </a:t>
            </a:r>
            <a:r>
              <a:rPr lang="en-ID" sz="1600" dirty="0" err="1"/>
              <a:t>ke</a:t>
            </a:r>
            <a:r>
              <a:rPr lang="en-ID" sz="1600" dirty="0"/>
              <a:t> 0 </a:t>
            </a:r>
            <a:r>
              <a:rPr lang="en-ID" sz="1600" dirty="0" err="1"/>
              <a:t>untuk</a:t>
            </a:r>
            <a:r>
              <a:rPr lang="en-ID" sz="1600" dirty="0"/>
              <a:t> </a:t>
            </a:r>
            <a:r>
              <a:rPr lang="en-ID" sz="1600" dirty="0" err="1"/>
              <a:t>menyatakan</a:t>
            </a:r>
            <a:r>
              <a:rPr lang="en-ID" sz="1600" dirty="0"/>
              <a:t> </a:t>
            </a:r>
            <a:r>
              <a:rPr lang="en-ID" sz="1600" dirty="0" err="1"/>
              <a:t>merah</a:t>
            </a:r>
            <a:r>
              <a:rPr lang="en-ID" sz="1600" dirty="0"/>
              <a:t> </a:t>
            </a:r>
            <a:r>
              <a:rPr lang="en-ID" sz="1600" dirty="0" err="1"/>
              <a:t>lagi</a:t>
            </a:r>
            <a:r>
              <a:rPr lang="en-ID" sz="1600" dirty="0"/>
              <a:t>. </a:t>
            </a:r>
            <a:r>
              <a:rPr lang="en-ID" sz="1600" dirty="0" err="1"/>
              <a:t>Ini</a:t>
            </a:r>
            <a:r>
              <a:rPr lang="en-ID" sz="1600" dirty="0"/>
              <a:t> </a:t>
            </a:r>
            <a:r>
              <a:rPr lang="en-ID" sz="1600" dirty="0" err="1"/>
              <a:t>dapat</a:t>
            </a:r>
            <a:r>
              <a:rPr lang="en-ID" sz="1600" dirty="0"/>
              <a:t> </a:t>
            </a:r>
            <a:r>
              <a:rPr lang="en-ID" sz="1600" dirty="0" err="1"/>
              <a:t>dipandang</a:t>
            </a:r>
            <a:r>
              <a:rPr lang="en-ID" sz="1600" dirty="0"/>
              <a:t> </a:t>
            </a:r>
            <a:r>
              <a:rPr lang="en-ID" sz="1600" dirty="0" err="1"/>
              <a:t>sebagai</a:t>
            </a:r>
            <a:r>
              <a:rPr lang="en-ID" sz="1600" dirty="0"/>
              <a:t> </a:t>
            </a:r>
            <a:r>
              <a:rPr lang="en-ID" sz="1600" dirty="0" err="1"/>
              <a:t>sudut</a:t>
            </a:r>
            <a:r>
              <a:rPr lang="en-ID" sz="1600" dirty="0"/>
              <a:t> </a:t>
            </a:r>
            <a:r>
              <a:rPr lang="en-ID" sz="1600" dirty="0" err="1"/>
              <a:t>dari</a:t>
            </a:r>
            <a:r>
              <a:rPr lang="en-ID" sz="1600" dirty="0"/>
              <a:t> 0° </a:t>
            </a:r>
            <a:r>
              <a:rPr lang="en-ID" sz="1600" dirty="0" err="1"/>
              <a:t>sampai</a:t>
            </a:r>
            <a:r>
              <a:rPr lang="en-ID" sz="1600" dirty="0"/>
              <a:t> 360°.</a:t>
            </a:r>
          </a:p>
        </p:txBody>
      </p:sp>
      <p:sp>
        <p:nvSpPr>
          <p:cNvPr id="3" name="Cloud 2">
            <a:extLst>
              <a:ext uri="{FF2B5EF4-FFF2-40B4-BE49-F238E27FC236}">
                <a16:creationId xmlns:a16="http://schemas.microsoft.com/office/drawing/2014/main" id="{6C37434D-8956-458A-8711-FC43824F069F}"/>
              </a:ext>
            </a:extLst>
          </p:cNvPr>
          <p:cNvSpPr/>
          <p:nvPr/>
        </p:nvSpPr>
        <p:spPr>
          <a:xfrm>
            <a:off x="290946" y="3429000"/>
            <a:ext cx="6858000" cy="3422073"/>
          </a:xfrm>
          <a:prstGeom prst="cloud">
            <a:avLst/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ID" dirty="0" err="1"/>
              <a:t>Jika</a:t>
            </a:r>
            <a:r>
              <a:rPr lang="en-ID" dirty="0"/>
              <a:t> </a:t>
            </a:r>
            <a:r>
              <a:rPr lang="en-ID" dirty="0" err="1"/>
              <a:t>suatu</a:t>
            </a:r>
            <a:r>
              <a:rPr lang="en-ID" dirty="0"/>
              <a:t> </a:t>
            </a:r>
            <a:r>
              <a:rPr lang="en-ID" dirty="0" err="1"/>
              <a:t>warna</a:t>
            </a:r>
            <a:r>
              <a:rPr lang="en-ID" dirty="0"/>
              <a:t> </a:t>
            </a:r>
            <a:r>
              <a:rPr lang="en-ID" dirty="0" err="1"/>
              <a:t>mempunyai</a:t>
            </a:r>
            <a:r>
              <a:rPr lang="en-ID" dirty="0"/>
              <a:t> </a:t>
            </a:r>
            <a:r>
              <a:rPr lang="en-ID" i="1" dirty="0"/>
              <a:t>saturation </a:t>
            </a:r>
            <a:r>
              <a:rPr lang="en-ID" dirty="0"/>
              <a:t>= 0, </a:t>
            </a:r>
            <a:r>
              <a:rPr lang="en-ID" dirty="0" err="1"/>
              <a:t>maka</a:t>
            </a:r>
            <a:r>
              <a:rPr lang="en-ID" dirty="0"/>
              <a:t> </a:t>
            </a:r>
            <a:r>
              <a:rPr lang="en-ID" dirty="0" err="1"/>
              <a:t>warna</a:t>
            </a:r>
            <a:r>
              <a:rPr lang="en-ID" dirty="0"/>
              <a:t> </a:t>
            </a:r>
            <a:r>
              <a:rPr lang="en-ID" dirty="0" err="1"/>
              <a:t>tersebut</a:t>
            </a:r>
            <a:r>
              <a:rPr lang="en-ID" dirty="0"/>
              <a:t> </a:t>
            </a:r>
            <a:r>
              <a:rPr lang="en-ID" dirty="0" err="1"/>
              <a:t>tanpa</a:t>
            </a:r>
            <a:r>
              <a:rPr lang="en-ID" dirty="0"/>
              <a:t> </a:t>
            </a:r>
            <a:r>
              <a:rPr lang="en-ID" i="1" dirty="0"/>
              <a:t>hue</a:t>
            </a:r>
            <a:r>
              <a:rPr lang="en-ID" dirty="0"/>
              <a:t>, </a:t>
            </a:r>
            <a:r>
              <a:rPr lang="en-ID" dirty="0" err="1"/>
              <a:t>yaitu</a:t>
            </a:r>
            <a:br>
              <a:rPr lang="en-ID" dirty="0"/>
            </a:br>
            <a:r>
              <a:rPr lang="en-ID" dirty="0" err="1"/>
              <a:t>dibuat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warna</a:t>
            </a:r>
            <a:r>
              <a:rPr lang="en-ID" dirty="0"/>
              <a:t> </a:t>
            </a:r>
            <a:r>
              <a:rPr lang="en-ID" dirty="0" err="1"/>
              <a:t>putih</a:t>
            </a:r>
            <a:r>
              <a:rPr lang="en-ID" dirty="0"/>
              <a:t> </a:t>
            </a:r>
            <a:r>
              <a:rPr lang="en-ID" dirty="0" err="1"/>
              <a:t>saja</a:t>
            </a:r>
            <a:r>
              <a:rPr lang="en-ID" dirty="0"/>
              <a:t>. </a:t>
            </a:r>
            <a:r>
              <a:rPr lang="en-ID" dirty="0" err="1"/>
              <a:t>Jika</a:t>
            </a:r>
            <a:r>
              <a:rPr lang="en-ID" dirty="0"/>
              <a:t> </a:t>
            </a:r>
            <a:r>
              <a:rPr lang="en-ID" i="1" dirty="0"/>
              <a:t>saturation </a:t>
            </a:r>
            <a:r>
              <a:rPr lang="en-ID" dirty="0"/>
              <a:t>= 225, </a:t>
            </a:r>
            <a:r>
              <a:rPr lang="en-ID" dirty="0" err="1"/>
              <a:t>maka</a:t>
            </a:r>
            <a:r>
              <a:rPr lang="en-ID" dirty="0"/>
              <a:t> </a:t>
            </a:r>
            <a:r>
              <a:rPr lang="en-ID" dirty="0" err="1"/>
              <a:t>tidak</a:t>
            </a:r>
            <a:r>
              <a:rPr lang="en-ID" dirty="0"/>
              <a:t> </a:t>
            </a:r>
            <a:r>
              <a:rPr lang="en-ID" dirty="0" err="1"/>
              <a:t>ada</a:t>
            </a:r>
            <a:r>
              <a:rPr lang="en-ID" dirty="0"/>
              <a:t> </a:t>
            </a:r>
            <a:r>
              <a:rPr lang="en-ID" dirty="0" err="1"/>
              <a:t>warna</a:t>
            </a:r>
            <a:r>
              <a:rPr lang="en-ID" dirty="0"/>
              <a:t> </a:t>
            </a:r>
            <a:r>
              <a:rPr lang="en-ID" dirty="0" err="1"/>
              <a:t>putih</a:t>
            </a:r>
            <a:r>
              <a:rPr lang="en-ID" dirty="0"/>
              <a:t> yang</a:t>
            </a:r>
            <a:br>
              <a:rPr lang="en-ID" sz="1600" dirty="0"/>
            </a:br>
            <a:r>
              <a:rPr lang="en-ID" dirty="0" err="1"/>
              <a:t>ditambahkan</a:t>
            </a:r>
            <a:r>
              <a:rPr lang="en-ID" dirty="0"/>
              <a:t> pada </a:t>
            </a:r>
            <a:r>
              <a:rPr lang="en-ID" dirty="0" err="1"/>
              <a:t>wana</a:t>
            </a:r>
            <a:r>
              <a:rPr lang="en-ID" dirty="0"/>
              <a:t> </a:t>
            </a:r>
            <a:r>
              <a:rPr lang="en-ID" dirty="0" err="1"/>
              <a:t>tersebut</a:t>
            </a:r>
            <a:r>
              <a:rPr lang="en-ID" dirty="0"/>
              <a:t> </a:t>
            </a:r>
            <a:r>
              <a:rPr lang="en-ID" i="1" dirty="0"/>
              <a:t>saturation </a:t>
            </a:r>
            <a:r>
              <a:rPr lang="en-ID" dirty="0" err="1"/>
              <a:t>dapat</a:t>
            </a:r>
            <a:r>
              <a:rPr lang="en-ID" dirty="0"/>
              <a:t> </a:t>
            </a:r>
            <a:r>
              <a:rPr lang="en-ID" dirty="0" err="1"/>
              <a:t>digambarkan</a:t>
            </a:r>
            <a:r>
              <a:rPr lang="en-ID" dirty="0"/>
              <a:t> </a:t>
            </a:r>
            <a:r>
              <a:rPr lang="en-ID" dirty="0" err="1"/>
              <a:t>sebagai</a:t>
            </a:r>
            <a:r>
              <a:rPr lang="en-ID" dirty="0"/>
              <a:t> </a:t>
            </a:r>
            <a:r>
              <a:rPr lang="en-ID" dirty="0" err="1"/>
              <a:t>panjang</a:t>
            </a:r>
            <a:br>
              <a:rPr lang="en-ID" dirty="0"/>
            </a:br>
            <a:r>
              <a:rPr lang="en-ID" dirty="0" err="1"/>
              <a:t>garis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</a:t>
            </a:r>
            <a:r>
              <a:rPr lang="en-ID" dirty="0" err="1"/>
              <a:t>titik</a:t>
            </a:r>
            <a:r>
              <a:rPr lang="en-ID" dirty="0"/>
              <a:t> </a:t>
            </a:r>
            <a:r>
              <a:rPr lang="en-ID" dirty="0" err="1"/>
              <a:t>pusat</a:t>
            </a:r>
            <a:r>
              <a:rPr lang="en-ID" dirty="0"/>
              <a:t> </a:t>
            </a:r>
            <a:r>
              <a:rPr lang="en-ID" dirty="0" err="1"/>
              <a:t>lingkaran</a:t>
            </a:r>
            <a:r>
              <a:rPr lang="en-ID" dirty="0"/>
              <a:t> </a:t>
            </a:r>
            <a:r>
              <a:rPr lang="en-ID" dirty="0" err="1"/>
              <a:t>ke</a:t>
            </a:r>
            <a:r>
              <a:rPr lang="en-ID" dirty="0"/>
              <a:t> </a:t>
            </a:r>
            <a:r>
              <a:rPr lang="en-ID" dirty="0" err="1"/>
              <a:t>titik</a:t>
            </a:r>
            <a:r>
              <a:rPr lang="en-ID" dirty="0"/>
              <a:t> </a:t>
            </a:r>
            <a:r>
              <a:rPr lang="en-ID" dirty="0" err="1"/>
              <a:t>warna</a:t>
            </a:r>
            <a:r>
              <a:rPr lang="en-ID" dirty="0"/>
              <a:t>.</a:t>
            </a:r>
            <a:r>
              <a:rPr lang="en-ID" sz="1600" dirty="0"/>
              <a:t> </a:t>
            </a:r>
            <a:br>
              <a:rPr lang="en-ID" sz="1600" dirty="0"/>
            </a:br>
            <a:endParaRPr lang="en-ID" sz="1600" dirty="0"/>
          </a:p>
        </p:txBody>
      </p:sp>
      <p:sp>
        <p:nvSpPr>
          <p:cNvPr id="5" name="Cloud 4">
            <a:extLst>
              <a:ext uri="{FF2B5EF4-FFF2-40B4-BE49-F238E27FC236}">
                <a16:creationId xmlns:a16="http://schemas.microsoft.com/office/drawing/2014/main" id="{903A2C2F-8412-4C73-BA42-92B0E7CB9E85}"/>
              </a:ext>
            </a:extLst>
          </p:cNvPr>
          <p:cNvSpPr/>
          <p:nvPr/>
        </p:nvSpPr>
        <p:spPr>
          <a:xfrm>
            <a:off x="7841673" y="609600"/>
            <a:ext cx="4350327" cy="2313709"/>
          </a:xfrm>
          <a:prstGeom prst="cloud">
            <a:avLst/>
          </a:prstGeom>
          <a:gradFill flip="none" rotWithShape="1">
            <a:gsLst>
              <a:gs pos="0">
                <a:schemeClr val="accent4">
                  <a:lumMod val="67000"/>
                </a:schemeClr>
              </a:gs>
              <a:gs pos="48000">
                <a:schemeClr val="accent4">
                  <a:lumMod val="97000"/>
                  <a:lumOff val="3000"/>
                </a:schemeClr>
              </a:gs>
              <a:gs pos="100000">
                <a:schemeClr val="accent4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ID" sz="1600" dirty="0"/>
              <a:t>Intensity </a:t>
            </a:r>
            <a:r>
              <a:rPr lang="en-ID" sz="1600" dirty="0" err="1"/>
              <a:t>nilainya</a:t>
            </a:r>
            <a:r>
              <a:rPr lang="en-ID" sz="1600" dirty="0"/>
              <a:t> </a:t>
            </a:r>
            <a:r>
              <a:rPr lang="en-ID" sz="1600" dirty="0" err="1"/>
              <a:t>dari</a:t>
            </a:r>
            <a:r>
              <a:rPr lang="en-ID" sz="1600" dirty="0"/>
              <a:t> </a:t>
            </a:r>
            <a:r>
              <a:rPr lang="en-ID" sz="1600" dirty="0" err="1"/>
              <a:t>gelap</a:t>
            </a:r>
            <a:r>
              <a:rPr lang="en-ID" sz="1600" dirty="0"/>
              <a:t> </a:t>
            </a:r>
            <a:r>
              <a:rPr lang="en-ID" sz="1600" dirty="0" err="1"/>
              <a:t>sampai</a:t>
            </a:r>
            <a:r>
              <a:rPr lang="en-ID" sz="1600" dirty="0"/>
              <a:t> </a:t>
            </a:r>
            <a:r>
              <a:rPr lang="en-ID" sz="1600" dirty="0" err="1"/>
              <a:t>terang</a:t>
            </a:r>
            <a:r>
              <a:rPr lang="en-ID" sz="1600" dirty="0"/>
              <a:t> (</a:t>
            </a:r>
            <a:r>
              <a:rPr lang="en-ID" sz="1600" dirty="0" err="1"/>
              <a:t>dalam</a:t>
            </a:r>
            <a:r>
              <a:rPr lang="en-ID" sz="1600" dirty="0"/>
              <a:t> </a:t>
            </a:r>
            <a:r>
              <a:rPr lang="en-ID" sz="1600" dirty="0" err="1"/>
              <a:t>praktek</a:t>
            </a:r>
            <a:r>
              <a:rPr lang="en-ID" sz="1600" dirty="0"/>
              <a:t>, </a:t>
            </a:r>
            <a:r>
              <a:rPr lang="en-ID" sz="1600" dirty="0" err="1"/>
              <a:t>gelap</a:t>
            </a:r>
            <a:r>
              <a:rPr lang="en-ID" sz="1600" dirty="0"/>
              <a:t> = 0, </a:t>
            </a:r>
            <a:r>
              <a:rPr lang="en-ID" sz="1600" dirty="0" err="1"/>
              <a:t>terang</a:t>
            </a:r>
            <a:r>
              <a:rPr lang="en-ID" sz="1600" dirty="0"/>
              <a:t>=225). Intensity </a:t>
            </a:r>
            <a:r>
              <a:rPr lang="en-ID" sz="1600" dirty="0" err="1"/>
              <a:t>dapat</a:t>
            </a:r>
            <a:r>
              <a:rPr lang="en-ID" sz="1600" dirty="0"/>
              <a:t> </a:t>
            </a:r>
            <a:r>
              <a:rPr lang="en-ID" sz="1600" dirty="0" err="1"/>
              <a:t>digambarkan</a:t>
            </a:r>
            <a:r>
              <a:rPr lang="en-ID" sz="1600" dirty="0"/>
              <a:t> </a:t>
            </a:r>
            <a:r>
              <a:rPr lang="en-ID" sz="1600" dirty="0" err="1"/>
              <a:t>sebagai</a:t>
            </a:r>
            <a:r>
              <a:rPr lang="en-ID" sz="1600" dirty="0"/>
              <a:t> </a:t>
            </a:r>
            <a:r>
              <a:rPr lang="en-ID" sz="1600" dirty="0" err="1"/>
              <a:t>garis</a:t>
            </a:r>
            <a:r>
              <a:rPr lang="en-ID" sz="1600" dirty="0"/>
              <a:t> </a:t>
            </a:r>
            <a:r>
              <a:rPr lang="en-ID" sz="1600" dirty="0" err="1"/>
              <a:t>vertikal</a:t>
            </a:r>
            <a:r>
              <a:rPr lang="en-ID" sz="1600" dirty="0"/>
              <a:t> yang </a:t>
            </a:r>
            <a:r>
              <a:rPr lang="en-ID" sz="1600" dirty="0" err="1"/>
              <a:t>menembus</a:t>
            </a:r>
            <a:endParaRPr lang="en-ID" sz="1600" dirty="0"/>
          </a:p>
          <a:p>
            <a:pPr algn="just"/>
            <a:r>
              <a:rPr lang="en-ID" sz="1600" dirty="0" err="1"/>
              <a:t>pusat</a:t>
            </a:r>
            <a:r>
              <a:rPr lang="en-ID" sz="1600" dirty="0"/>
              <a:t> </a:t>
            </a:r>
            <a:r>
              <a:rPr lang="en-ID" sz="1600" dirty="0" err="1"/>
              <a:t>lingkaran</a:t>
            </a:r>
            <a:endParaRPr lang="en-ID" sz="1600" dirty="0"/>
          </a:p>
        </p:txBody>
      </p:sp>
      <p:sp>
        <p:nvSpPr>
          <p:cNvPr id="6" name="Cloud 5">
            <a:extLst>
              <a:ext uri="{FF2B5EF4-FFF2-40B4-BE49-F238E27FC236}">
                <a16:creationId xmlns:a16="http://schemas.microsoft.com/office/drawing/2014/main" id="{2B753138-6370-46D3-9B33-AF41206C5B9E}"/>
              </a:ext>
            </a:extLst>
          </p:cNvPr>
          <p:cNvSpPr/>
          <p:nvPr/>
        </p:nvSpPr>
        <p:spPr>
          <a:xfrm>
            <a:off x="7550727" y="3647208"/>
            <a:ext cx="4350327" cy="2985655"/>
          </a:xfrm>
          <a:prstGeom prst="cloud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dirty="0" err="1"/>
              <a:t>Ketiga</a:t>
            </a:r>
            <a:r>
              <a:rPr lang="en-ID" dirty="0"/>
              <a:t> </a:t>
            </a:r>
            <a:r>
              <a:rPr lang="en-ID" dirty="0" err="1"/>
              <a:t>atribut</a:t>
            </a:r>
            <a:r>
              <a:rPr lang="en-ID" dirty="0"/>
              <a:t> </a:t>
            </a:r>
            <a:r>
              <a:rPr lang="en-ID" dirty="0" err="1"/>
              <a:t>warna</a:t>
            </a:r>
            <a:r>
              <a:rPr lang="en-ID" dirty="0"/>
              <a:t> (I, H, dan S) </a:t>
            </a:r>
            <a:r>
              <a:rPr lang="en-ID" dirty="0" err="1"/>
              <a:t>digambarkan</a:t>
            </a:r>
            <a:r>
              <a:rPr lang="en-ID" dirty="0"/>
              <a:t> </a:t>
            </a:r>
            <a:r>
              <a:rPr lang="en-ID" dirty="0" err="1"/>
              <a:t>dalam</a:t>
            </a:r>
            <a:r>
              <a:rPr lang="en-ID" dirty="0"/>
              <a:t> model IHS (</a:t>
            </a:r>
            <a:r>
              <a:rPr lang="en-ID" dirty="0" err="1"/>
              <a:t>ada</a:t>
            </a:r>
            <a:r>
              <a:rPr lang="en-ID" dirty="0"/>
              <a:t> juga yang </a:t>
            </a:r>
            <a:r>
              <a:rPr lang="en-ID" dirty="0" err="1"/>
              <a:t>menyebutkan</a:t>
            </a:r>
            <a:r>
              <a:rPr lang="en-ID" dirty="0"/>
              <a:t> model HSV, </a:t>
            </a:r>
            <a:r>
              <a:rPr lang="en-ID" dirty="0" err="1"/>
              <a:t>dengan</a:t>
            </a:r>
            <a:r>
              <a:rPr lang="en-ID" dirty="0"/>
              <a:t> V = Value = I ) </a:t>
            </a:r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96BC828B-754F-4EDF-8BD0-5F98D2F64147}"/>
              </a:ext>
            </a:extLst>
          </p:cNvPr>
          <p:cNvSpPr/>
          <p:nvPr/>
        </p:nvSpPr>
        <p:spPr>
          <a:xfrm>
            <a:off x="2050473" y="3020291"/>
            <a:ext cx="415636" cy="6269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B8980338-E7DA-48C6-A610-331693FB9291}"/>
              </a:ext>
            </a:extLst>
          </p:cNvPr>
          <p:cNvSpPr/>
          <p:nvPr/>
        </p:nvSpPr>
        <p:spPr>
          <a:xfrm rot="19609091">
            <a:off x="6436761" y="2671166"/>
            <a:ext cx="1052945" cy="5264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9" name="Arrow: Down 8">
            <a:extLst>
              <a:ext uri="{FF2B5EF4-FFF2-40B4-BE49-F238E27FC236}">
                <a16:creationId xmlns:a16="http://schemas.microsoft.com/office/drawing/2014/main" id="{44B46D6C-B879-4A7D-942E-57383ED8289B}"/>
              </a:ext>
            </a:extLst>
          </p:cNvPr>
          <p:cNvSpPr/>
          <p:nvPr/>
        </p:nvSpPr>
        <p:spPr>
          <a:xfrm>
            <a:off x="11252540" y="2895600"/>
            <a:ext cx="415636" cy="62691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1136181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4F323C9-0C38-4CC7-8B7F-921A4A5934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772" t="38580" r="39546" b="9071"/>
          <a:stretch/>
        </p:blipFill>
        <p:spPr>
          <a:xfrm>
            <a:off x="3886199" y="284284"/>
            <a:ext cx="4419601" cy="6289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4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xagon 1">
            <a:extLst>
              <a:ext uri="{FF2B5EF4-FFF2-40B4-BE49-F238E27FC236}">
                <a16:creationId xmlns:a16="http://schemas.microsoft.com/office/drawing/2014/main" id="{0818CD97-28B3-43D8-AEF1-4B376DB0BFA3}"/>
              </a:ext>
            </a:extLst>
          </p:cNvPr>
          <p:cNvSpPr/>
          <p:nvPr/>
        </p:nvSpPr>
        <p:spPr>
          <a:xfrm>
            <a:off x="360218" y="318655"/>
            <a:ext cx="4225637" cy="1066800"/>
          </a:xfrm>
          <a:prstGeom prst="hexago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800" dirty="0" err="1"/>
              <a:t>Sistem</a:t>
            </a:r>
            <a:r>
              <a:rPr lang="en-ID" sz="2800" dirty="0"/>
              <a:t> </a:t>
            </a:r>
            <a:r>
              <a:rPr lang="en-ID" sz="2800" dirty="0" err="1"/>
              <a:t>Koordinat</a:t>
            </a:r>
            <a:r>
              <a:rPr lang="en-ID" sz="2800" dirty="0"/>
              <a:t> </a:t>
            </a:r>
            <a:r>
              <a:rPr lang="en-ID" sz="2800" dirty="0" err="1"/>
              <a:t>Warna</a:t>
            </a:r>
            <a:endParaRPr lang="en-ID" sz="2800" dirty="0"/>
          </a:p>
        </p:txBody>
      </p:sp>
      <p:sp>
        <p:nvSpPr>
          <p:cNvPr id="3" name="Rectangle: Top Corners Rounded 2">
            <a:extLst>
              <a:ext uri="{FF2B5EF4-FFF2-40B4-BE49-F238E27FC236}">
                <a16:creationId xmlns:a16="http://schemas.microsoft.com/office/drawing/2014/main" id="{677690A6-0B0C-4166-83EF-425DCDEA81E8}"/>
              </a:ext>
            </a:extLst>
          </p:cNvPr>
          <p:cNvSpPr/>
          <p:nvPr/>
        </p:nvSpPr>
        <p:spPr>
          <a:xfrm>
            <a:off x="360218" y="2826327"/>
            <a:ext cx="5735782" cy="2036618"/>
          </a:xfrm>
          <a:prstGeom prst="round2Same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000" dirty="0"/>
              <a:t>CIE (Commission </a:t>
            </a:r>
            <a:r>
              <a:rPr lang="en-ID" sz="2000" dirty="0" err="1"/>
              <a:t>Internasional</a:t>
            </a:r>
            <a:r>
              <a:rPr lang="en-ID" sz="2000" dirty="0"/>
              <a:t> de </a:t>
            </a:r>
            <a:r>
              <a:rPr lang="en-ID" sz="2000" dirty="0" err="1"/>
              <a:t>l’Elclairege</a:t>
            </a:r>
            <a:r>
              <a:rPr lang="en-ID" sz="2000" dirty="0"/>
              <a:t>) </a:t>
            </a:r>
            <a:r>
              <a:rPr lang="en-ID" sz="2000" dirty="0" err="1"/>
              <a:t>atau</a:t>
            </a:r>
            <a:r>
              <a:rPr lang="en-ID" sz="2000" dirty="0"/>
              <a:t> </a:t>
            </a:r>
            <a:r>
              <a:rPr lang="en-ID" sz="2000" dirty="0" err="1"/>
              <a:t>internasional</a:t>
            </a:r>
            <a:r>
              <a:rPr lang="en-ID" sz="2000" dirty="0"/>
              <a:t> lighting Committee </a:t>
            </a:r>
            <a:r>
              <a:rPr lang="en-ID" sz="2000" dirty="0" err="1"/>
              <a:t>adalah</a:t>
            </a:r>
            <a:r>
              <a:rPr lang="en-ID" sz="2000" dirty="0"/>
              <a:t> </a:t>
            </a:r>
            <a:r>
              <a:rPr lang="en-ID" sz="2000" dirty="0" err="1"/>
              <a:t>lembaga</a:t>
            </a:r>
            <a:r>
              <a:rPr lang="en-ID" sz="2000" dirty="0"/>
              <a:t> yang </a:t>
            </a:r>
            <a:r>
              <a:rPr lang="en-ID" sz="2000" dirty="0" err="1"/>
              <a:t>membakukan</a:t>
            </a:r>
            <a:r>
              <a:rPr lang="en-ID" sz="2000" dirty="0"/>
              <a:t> </a:t>
            </a:r>
            <a:r>
              <a:rPr lang="en-ID" sz="2000" dirty="0" err="1"/>
              <a:t>warna</a:t>
            </a:r>
            <a:r>
              <a:rPr lang="en-ID" sz="2000" dirty="0"/>
              <a:t> pada </a:t>
            </a:r>
            <a:r>
              <a:rPr lang="en-ID" sz="2000" dirty="0" err="1"/>
              <a:t>tahun</a:t>
            </a:r>
            <a:r>
              <a:rPr lang="en-ID" sz="2000" dirty="0"/>
              <a:t> 1931. CIE </a:t>
            </a:r>
            <a:r>
              <a:rPr lang="en-ID" sz="2000" dirty="0" err="1"/>
              <a:t>mula-mula</a:t>
            </a:r>
            <a:r>
              <a:rPr lang="en-ID" sz="2000" dirty="0"/>
              <a:t> </a:t>
            </a:r>
            <a:r>
              <a:rPr lang="en-ID" sz="2000" dirty="0" err="1"/>
              <a:t>menstandarkan</a:t>
            </a:r>
            <a:r>
              <a:rPr lang="en-ID" sz="2000" dirty="0"/>
              <a:t> </a:t>
            </a:r>
            <a:r>
              <a:rPr lang="en-ID" sz="2000" dirty="0" err="1"/>
              <a:t>panjang</a:t>
            </a:r>
            <a:r>
              <a:rPr lang="en-ID" sz="2000" dirty="0"/>
              <a:t> </a:t>
            </a:r>
            <a:r>
              <a:rPr lang="en-ID" sz="2000" dirty="0" err="1"/>
              <a:t>gelombang</a:t>
            </a:r>
            <a:r>
              <a:rPr lang="en-ID" sz="2000" dirty="0"/>
              <a:t> </a:t>
            </a:r>
            <a:r>
              <a:rPr lang="en-ID" sz="2000" dirty="0" err="1"/>
              <a:t>warna-warna</a:t>
            </a:r>
            <a:r>
              <a:rPr lang="en-ID" sz="2000" dirty="0"/>
              <a:t> </a:t>
            </a:r>
            <a:r>
              <a:rPr lang="en-ID" sz="2000" dirty="0" err="1"/>
              <a:t>pokok</a:t>
            </a:r>
            <a:r>
              <a:rPr lang="en-ID" sz="2000" dirty="0"/>
              <a:t> </a:t>
            </a:r>
            <a:r>
              <a:rPr lang="en-ID" sz="2000" dirty="0" err="1"/>
              <a:t>sebagai</a:t>
            </a:r>
            <a:r>
              <a:rPr lang="en-ID" sz="2000" dirty="0"/>
              <a:t> </a:t>
            </a:r>
            <a:r>
              <a:rPr lang="en-ID" sz="2000" dirty="0" err="1"/>
              <a:t>berikut</a:t>
            </a:r>
            <a:r>
              <a:rPr lang="en-ID" sz="2000" dirty="0"/>
              <a:t>:</a:t>
            </a: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2F9C5C31-B66E-4B98-A52A-DD77200891EE}"/>
              </a:ext>
            </a:extLst>
          </p:cNvPr>
          <p:cNvSpPr/>
          <p:nvPr/>
        </p:nvSpPr>
        <p:spPr>
          <a:xfrm>
            <a:off x="7148942" y="90055"/>
            <a:ext cx="3020291" cy="2369127"/>
          </a:xfrm>
          <a:prstGeom prst="irregularSeal1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R : 700 nm</a:t>
            </a:r>
          </a:p>
        </p:txBody>
      </p:sp>
      <p:sp>
        <p:nvSpPr>
          <p:cNvPr id="5" name="Explosion: 8 Points 4">
            <a:extLst>
              <a:ext uri="{FF2B5EF4-FFF2-40B4-BE49-F238E27FC236}">
                <a16:creationId xmlns:a16="http://schemas.microsoft.com/office/drawing/2014/main" id="{3687B756-4DDB-465D-98A2-D941B00D6F12}"/>
              </a:ext>
            </a:extLst>
          </p:cNvPr>
          <p:cNvSpPr/>
          <p:nvPr/>
        </p:nvSpPr>
        <p:spPr>
          <a:xfrm>
            <a:off x="7148942" y="2161310"/>
            <a:ext cx="3020291" cy="2369127"/>
          </a:xfrm>
          <a:prstGeom prst="irregularSeal1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G : 546.1 nm</a:t>
            </a:r>
          </a:p>
        </p:txBody>
      </p:sp>
      <p:sp>
        <p:nvSpPr>
          <p:cNvPr id="6" name="Explosion: 8 Points 5">
            <a:extLst>
              <a:ext uri="{FF2B5EF4-FFF2-40B4-BE49-F238E27FC236}">
                <a16:creationId xmlns:a16="http://schemas.microsoft.com/office/drawing/2014/main" id="{3EEDBB68-4AFA-405D-AFA2-75446B1DDAEE}"/>
              </a:ext>
            </a:extLst>
          </p:cNvPr>
          <p:cNvSpPr/>
          <p:nvPr/>
        </p:nvSpPr>
        <p:spPr>
          <a:xfrm>
            <a:off x="7148941" y="4232565"/>
            <a:ext cx="3020291" cy="2369127"/>
          </a:xfrm>
          <a:prstGeom prst="irregularSeal1">
            <a:avLst/>
          </a:prstGeom>
          <a:solidFill>
            <a:schemeClr val="accent5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/>
              <a:t>B : 435.8 nm</a:t>
            </a:r>
          </a:p>
        </p:txBody>
      </p:sp>
    </p:spTree>
    <p:extLst>
      <p:ext uri="{BB962C8B-B14F-4D97-AF65-F5344CB8AC3E}">
        <p14:creationId xmlns:p14="http://schemas.microsoft.com/office/powerpoint/2010/main" val="2272040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Manual Input 1">
            <a:extLst>
              <a:ext uri="{FF2B5EF4-FFF2-40B4-BE49-F238E27FC236}">
                <a16:creationId xmlns:a16="http://schemas.microsoft.com/office/drawing/2014/main" id="{028D0DC0-4AD1-4140-8052-BB19ED15AB87}"/>
              </a:ext>
            </a:extLst>
          </p:cNvPr>
          <p:cNvSpPr/>
          <p:nvPr/>
        </p:nvSpPr>
        <p:spPr>
          <a:xfrm>
            <a:off x="138546" y="1239982"/>
            <a:ext cx="5001490" cy="4378036"/>
          </a:xfrm>
          <a:prstGeom prst="flowChartManualInp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2000" dirty="0" err="1"/>
              <a:t>Warna-warna</a:t>
            </a:r>
            <a:r>
              <a:rPr lang="en-ID" sz="2000" dirty="0"/>
              <a:t> lain </a:t>
            </a:r>
            <a:r>
              <a:rPr lang="en-ID" sz="2000" dirty="0" err="1"/>
              <a:t>dapat</a:t>
            </a:r>
            <a:r>
              <a:rPr lang="en-ID" sz="2000" dirty="0"/>
              <a:t> </a:t>
            </a:r>
            <a:r>
              <a:rPr lang="en-ID" sz="2000" dirty="0" err="1"/>
              <a:t>dihasikan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mengkombinasikan</a:t>
            </a:r>
            <a:r>
              <a:rPr lang="en-ID" sz="2000" dirty="0"/>
              <a:t> </a:t>
            </a:r>
            <a:r>
              <a:rPr lang="en-ID" sz="2000" dirty="0" err="1"/>
              <a:t>ketiga</a:t>
            </a:r>
            <a:r>
              <a:rPr lang="en-ID" sz="2000" dirty="0"/>
              <a:t> </a:t>
            </a:r>
            <a:r>
              <a:rPr lang="en-ID" sz="2000" dirty="0" err="1"/>
              <a:t>warna</a:t>
            </a:r>
            <a:r>
              <a:rPr lang="en-ID" sz="2000" dirty="0"/>
              <a:t> </a:t>
            </a:r>
            <a:r>
              <a:rPr lang="en-ID" sz="2000" dirty="0" err="1"/>
              <a:t>pokok</a:t>
            </a:r>
            <a:r>
              <a:rPr lang="en-ID" sz="2000" dirty="0"/>
              <a:t> </a:t>
            </a:r>
            <a:r>
              <a:rPr lang="en-ID" sz="2000" dirty="0" err="1"/>
              <a:t>tersebut</a:t>
            </a:r>
            <a:r>
              <a:rPr lang="en-ID" sz="2000" dirty="0"/>
              <a:t>. Model </a:t>
            </a:r>
            <a:r>
              <a:rPr lang="en-ID" sz="2000" dirty="0" err="1"/>
              <a:t>warna</a:t>
            </a:r>
            <a:r>
              <a:rPr lang="en-ID" sz="2000" dirty="0"/>
              <a:t> yang </a:t>
            </a:r>
            <a:r>
              <a:rPr lang="en-ID" sz="2000" dirty="0" err="1"/>
              <a:t>digunakan</a:t>
            </a:r>
            <a:r>
              <a:rPr lang="en-ID" sz="2000" dirty="0"/>
              <a:t> </a:t>
            </a:r>
            <a:r>
              <a:rPr lang="en-ID" sz="2000" dirty="0" err="1"/>
              <a:t>sebagai</a:t>
            </a:r>
            <a:r>
              <a:rPr lang="en-ID" sz="2000" dirty="0"/>
              <a:t> </a:t>
            </a:r>
            <a:r>
              <a:rPr lang="en-ID" sz="2000" dirty="0" err="1"/>
              <a:t>acuan</a:t>
            </a:r>
            <a:r>
              <a:rPr lang="en-ID" sz="2000" dirty="0"/>
              <a:t> </a:t>
            </a:r>
            <a:r>
              <a:rPr lang="en-ID" sz="2000" dirty="0" err="1"/>
              <a:t>dinamakan</a:t>
            </a:r>
            <a:r>
              <a:rPr lang="en-ID" sz="2000" dirty="0"/>
              <a:t> model RGB. RGB </a:t>
            </a:r>
            <a:r>
              <a:rPr lang="en-ID" sz="2000" dirty="0" err="1"/>
              <a:t>bukan</a:t>
            </a:r>
            <a:r>
              <a:rPr lang="en-ID" sz="2000" dirty="0"/>
              <a:t> </a:t>
            </a:r>
            <a:r>
              <a:rPr lang="en-ID" sz="2000" dirty="0" err="1"/>
              <a:t>satu-satunya</a:t>
            </a:r>
            <a:r>
              <a:rPr lang="en-ID" sz="2000" dirty="0"/>
              <a:t> </a:t>
            </a:r>
            <a:r>
              <a:rPr lang="en-ID" sz="2000" dirty="0" err="1"/>
              <a:t>warna</a:t>
            </a:r>
            <a:r>
              <a:rPr lang="en-ID" sz="2000" dirty="0"/>
              <a:t> </a:t>
            </a:r>
            <a:r>
              <a:rPr lang="en-ID" sz="2000" dirty="0" err="1"/>
              <a:t>pokok</a:t>
            </a:r>
            <a:r>
              <a:rPr lang="en-ID" sz="2000" dirty="0"/>
              <a:t> yang </a:t>
            </a:r>
            <a:r>
              <a:rPr lang="en-ID" sz="2000" dirty="0" err="1"/>
              <a:t>dapat</a:t>
            </a:r>
            <a:r>
              <a:rPr lang="en-ID" sz="2000" dirty="0"/>
              <a:t> </a:t>
            </a:r>
            <a:r>
              <a:rPr lang="en-ID" sz="2000" dirty="0" err="1"/>
              <a:t>digunakan</a:t>
            </a:r>
            <a:r>
              <a:rPr lang="en-ID" sz="2000" dirty="0"/>
              <a:t> </a:t>
            </a:r>
            <a:r>
              <a:rPr lang="en-ID" sz="2000" dirty="0" err="1"/>
              <a:t>untuk</a:t>
            </a:r>
            <a:r>
              <a:rPr lang="en-ID" sz="2000" dirty="0"/>
              <a:t> </a:t>
            </a:r>
            <a:r>
              <a:rPr lang="en-ID" sz="2000" dirty="0" err="1"/>
              <a:t>menghasilkan</a:t>
            </a:r>
            <a:r>
              <a:rPr lang="en-ID" sz="2000" dirty="0"/>
              <a:t> </a:t>
            </a:r>
            <a:r>
              <a:rPr lang="en-ID" sz="2000" dirty="0" err="1"/>
              <a:t>kombinasi</a:t>
            </a:r>
            <a:r>
              <a:rPr lang="en-ID" sz="2000" dirty="0"/>
              <a:t> </a:t>
            </a:r>
            <a:r>
              <a:rPr lang="en-ID" sz="2000" dirty="0" err="1"/>
              <a:t>warna</a:t>
            </a:r>
            <a:r>
              <a:rPr lang="en-ID" sz="2000" dirty="0"/>
              <a:t>. </a:t>
            </a:r>
            <a:r>
              <a:rPr lang="en-ID" sz="2000" dirty="0" err="1"/>
              <a:t>Warna</a:t>
            </a:r>
            <a:r>
              <a:rPr lang="en-ID" sz="2000" dirty="0"/>
              <a:t> lain </a:t>
            </a:r>
            <a:r>
              <a:rPr lang="en-ID" sz="2000" dirty="0" err="1"/>
              <a:t>dapat</a:t>
            </a:r>
            <a:r>
              <a:rPr lang="en-ID" sz="2000" dirty="0"/>
              <a:t> juga </a:t>
            </a:r>
            <a:r>
              <a:rPr lang="en-ID" sz="2000" dirty="0" err="1"/>
              <a:t>digunakan</a:t>
            </a:r>
            <a:r>
              <a:rPr lang="en-ID" sz="2000" dirty="0"/>
              <a:t> </a:t>
            </a:r>
            <a:r>
              <a:rPr lang="en-ID" sz="2000" dirty="0" err="1"/>
              <a:t>sebagai</a:t>
            </a:r>
            <a:r>
              <a:rPr lang="en-ID" sz="2000" dirty="0"/>
              <a:t> </a:t>
            </a:r>
            <a:r>
              <a:rPr lang="en-ID" sz="2000" dirty="0" err="1"/>
              <a:t>warna</a:t>
            </a:r>
            <a:r>
              <a:rPr lang="en-ID" sz="2000" dirty="0"/>
              <a:t> </a:t>
            </a:r>
            <a:r>
              <a:rPr lang="en-ID" sz="2000" dirty="0" err="1"/>
              <a:t>pokok</a:t>
            </a:r>
            <a:r>
              <a:rPr lang="en-ID" sz="2000" dirty="0"/>
              <a:t> (</a:t>
            </a:r>
            <a:r>
              <a:rPr lang="en-ID" sz="2000" dirty="0" err="1"/>
              <a:t>misalnya</a:t>
            </a:r>
            <a:r>
              <a:rPr lang="en-ID" sz="2000" dirty="0"/>
              <a:t> C = Cyan, M = magenta, dan Y = Yellow),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5C1D52-0BE4-47CA-9BD6-DD9FF03074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046" t="46665" r="34318" b="20390"/>
          <a:stretch/>
        </p:blipFill>
        <p:spPr>
          <a:xfrm>
            <a:off x="5385763" y="1707573"/>
            <a:ext cx="6252054" cy="3442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59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ylinder 1">
            <a:extLst>
              <a:ext uri="{FF2B5EF4-FFF2-40B4-BE49-F238E27FC236}">
                <a16:creationId xmlns:a16="http://schemas.microsoft.com/office/drawing/2014/main" id="{F6CFCB3D-2C0D-467E-BF57-88BE3863A336}"/>
              </a:ext>
            </a:extLst>
          </p:cNvPr>
          <p:cNvSpPr/>
          <p:nvPr/>
        </p:nvSpPr>
        <p:spPr>
          <a:xfrm>
            <a:off x="332509" y="1149927"/>
            <a:ext cx="2867891" cy="5056909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Kromatisitas</a:t>
            </a:r>
            <a:r>
              <a:rPr lang="en-ID" sz="2400" dirty="0"/>
              <a:t> (chromaticity of </a:t>
            </a:r>
            <a:r>
              <a:rPr lang="en-ID" sz="2400" dirty="0" err="1"/>
              <a:t>color</a:t>
            </a:r>
            <a:r>
              <a:rPr lang="en-ID" sz="2400" dirty="0"/>
              <a:t>) </a:t>
            </a:r>
            <a:r>
              <a:rPr lang="en-ID" sz="2400" dirty="0" err="1"/>
              <a:t>masing-masing</a:t>
            </a:r>
            <a:r>
              <a:rPr lang="en-ID" sz="2400" dirty="0"/>
              <a:t> </a:t>
            </a:r>
            <a:r>
              <a:rPr lang="en-ID" sz="2400" dirty="0" err="1"/>
              <a:t>warna</a:t>
            </a:r>
            <a:r>
              <a:rPr lang="en-ID" sz="2400" dirty="0"/>
              <a:t> </a:t>
            </a:r>
            <a:r>
              <a:rPr lang="en-ID" sz="2400" dirty="0" err="1"/>
              <a:t>pokok</a:t>
            </a:r>
            <a:r>
              <a:rPr lang="en-ID" sz="2400" dirty="0"/>
              <a:t>, </a:t>
            </a:r>
            <a:r>
              <a:rPr lang="en-ID" sz="2400" dirty="0" err="1"/>
              <a:t>menunjukkan</a:t>
            </a:r>
            <a:r>
              <a:rPr lang="en-ID" sz="2400" dirty="0"/>
              <a:t> </a:t>
            </a:r>
            <a:r>
              <a:rPr lang="en-ID" sz="2400" dirty="0" err="1"/>
              <a:t>persentase</a:t>
            </a:r>
            <a:r>
              <a:rPr lang="en-ID" sz="2400" dirty="0"/>
              <a:t> relative </a:t>
            </a:r>
            <a:r>
              <a:rPr lang="en-ID" sz="2400" dirty="0" err="1"/>
              <a:t>untuk</a:t>
            </a:r>
            <a:r>
              <a:rPr lang="en-ID" sz="2400" dirty="0"/>
              <a:t> </a:t>
            </a:r>
            <a:r>
              <a:rPr lang="en-ID" sz="2400" dirty="0" err="1"/>
              <a:t>warna</a:t>
            </a:r>
            <a:r>
              <a:rPr lang="en-ID" sz="2400" dirty="0"/>
              <a:t> </a:t>
            </a:r>
            <a:r>
              <a:rPr lang="en-ID" sz="2400" dirty="0" err="1"/>
              <a:t>pokok</a:t>
            </a:r>
            <a:r>
              <a:rPr lang="en-ID" sz="2400" dirty="0"/>
              <a:t> di </a:t>
            </a:r>
            <a:r>
              <a:rPr lang="en-ID" sz="2400" dirty="0" err="1"/>
              <a:t>antara</a:t>
            </a:r>
            <a:r>
              <a:rPr lang="en-ID" sz="2400" dirty="0"/>
              <a:t> </a:t>
            </a:r>
            <a:r>
              <a:rPr lang="en-ID" sz="2400" dirty="0" err="1"/>
              <a:t>warna</a:t>
            </a:r>
            <a:r>
              <a:rPr lang="en-ID" sz="2400" dirty="0"/>
              <a:t> </a:t>
            </a:r>
            <a:r>
              <a:rPr lang="en-ID" sz="2400" dirty="0" err="1"/>
              <a:t>pokok</a:t>
            </a:r>
            <a:r>
              <a:rPr lang="en-ID" sz="2400" dirty="0"/>
              <a:t> </a:t>
            </a:r>
            <a:r>
              <a:rPr lang="en-ID" sz="2400" dirty="0" err="1"/>
              <a:t>lainnya</a:t>
            </a:r>
            <a:r>
              <a:rPr lang="en-ID" sz="2400" dirty="0"/>
              <a:t> pada </a:t>
            </a:r>
            <a:r>
              <a:rPr lang="en-ID" sz="2400" dirty="0" err="1"/>
              <a:t>warna</a:t>
            </a:r>
            <a:r>
              <a:rPr lang="en-ID" sz="2400" dirty="0"/>
              <a:t> yang </a:t>
            </a:r>
            <a:r>
              <a:rPr lang="en-ID" sz="2400" dirty="0" err="1"/>
              <a:t>diberikan</a:t>
            </a:r>
            <a:r>
              <a:rPr lang="en-ID" sz="2400" dirty="0"/>
              <a:t>, yang </a:t>
            </a:r>
            <a:r>
              <a:rPr lang="en-ID" sz="2400" dirty="0" err="1"/>
              <a:t>didefenisikan</a:t>
            </a:r>
            <a:r>
              <a:rPr lang="en-ID" sz="2400" dirty="0"/>
              <a:t> </a:t>
            </a:r>
            <a:r>
              <a:rPr lang="en-ID" sz="2400" dirty="0" err="1"/>
              <a:t>sebagai</a:t>
            </a:r>
            <a:endParaRPr lang="en-ID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1397B6-A911-4192-AF7B-A5EADA3896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36" t="35144" r="24546" b="17964"/>
          <a:stretch/>
        </p:blipFill>
        <p:spPr>
          <a:xfrm>
            <a:off x="3820629" y="1440874"/>
            <a:ext cx="8371371" cy="4475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402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Preparation 1">
            <a:extLst>
              <a:ext uri="{FF2B5EF4-FFF2-40B4-BE49-F238E27FC236}">
                <a16:creationId xmlns:a16="http://schemas.microsoft.com/office/drawing/2014/main" id="{4C77FE47-30E9-4CB9-BCAB-9432291F6428}"/>
              </a:ext>
            </a:extLst>
          </p:cNvPr>
          <p:cNvSpPr/>
          <p:nvPr/>
        </p:nvSpPr>
        <p:spPr>
          <a:xfrm>
            <a:off x="484909" y="457200"/>
            <a:ext cx="4225636" cy="1233055"/>
          </a:xfrm>
          <a:prstGeom prst="flowChartPreparati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2800"/>
              <a:t>Model warna CMY dan CYMK</a:t>
            </a:r>
            <a:endParaRPr lang="en-ID" sz="2800"/>
          </a:p>
        </p:txBody>
      </p:sp>
      <p:sp>
        <p:nvSpPr>
          <p:cNvPr id="3" name="Plaque 2">
            <a:extLst>
              <a:ext uri="{FF2B5EF4-FFF2-40B4-BE49-F238E27FC236}">
                <a16:creationId xmlns:a16="http://schemas.microsoft.com/office/drawing/2014/main" id="{4BE2DD81-CD38-46A9-AE70-4F9D34FA04B8}"/>
              </a:ext>
            </a:extLst>
          </p:cNvPr>
          <p:cNvSpPr/>
          <p:nvPr/>
        </p:nvSpPr>
        <p:spPr>
          <a:xfrm>
            <a:off x="484909" y="2604655"/>
            <a:ext cx="6567054" cy="3588327"/>
          </a:xfrm>
          <a:prstGeom prst="plaque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D" sz="2000" dirty="0" err="1"/>
              <a:t>Warna</a:t>
            </a:r>
            <a:r>
              <a:rPr lang="en-ID" sz="2000" dirty="0"/>
              <a:t> cyan (C), magenta(M), dan yellow (Y) </a:t>
            </a:r>
            <a:r>
              <a:rPr lang="en-ID" sz="2000" dirty="0" err="1"/>
              <a:t>adalah</a:t>
            </a:r>
            <a:r>
              <a:rPr lang="en-ID" sz="2000" dirty="0"/>
              <a:t> </a:t>
            </a:r>
            <a:r>
              <a:rPr lang="en-ID" sz="2000" dirty="0" err="1"/>
              <a:t>warna</a:t>
            </a:r>
            <a:r>
              <a:rPr lang="en-ID" sz="2000" dirty="0"/>
              <a:t> </a:t>
            </a:r>
            <a:r>
              <a:rPr lang="en-ID" sz="2000" dirty="0" err="1"/>
              <a:t>komplementer</a:t>
            </a:r>
            <a:r>
              <a:rPr lang="en-ID" sz="2000" dirty="0"/>
              <a:t> </a:t>
            </a:r>
            <a:r>
              <a:rPr lang="en-ID" sz="2000" dirty="0" err="1"/>
              <a:t>terhadap</a:t>
            </a:r>
            <a:r>
              <a:rPr lang="en-ID" sz="2000" dirty="0"/>
              <a:t> red, green, dan blue. </a:t>
            </a:r>
            <a:r>
              <a:rPr lang="en-ID" sz="2000" dirty="0" err="1"/>
              <a:t>Dua</a:t>
            </a:r>
            <a:r>
              <a:rPr lang="en-ID" sz="2000" dirty="0"/>
              <a:t> </a:t>
            </a:r>
            <a:r>
              <a:rPr lang="en-ID" sz="2000" dirty="0" err="1"/>
              <a:t>buah</a:t>
            </a:r>
            <a:r>
              <a:rPr lang="en-ID" sz="2000" dirty="0"/>
              <a:t> </a:t>
            </a:r>
            <a:r>
              <a:rPr lang="en-ID" sz="2000" dirty="0" err="1"/>
              <a:t>warna</a:t>
            </a:r>
            <a:r>
              <a:rPr lang="en-ID" sz="2000" dirty="0"/>
              <a:t> </a:t>
            </a:r>
            <a:r>
              <a:rPr lang="en-ID" sz="2000" dirty="0" err="1"/>
              <a:t>disebut</a:t>
            </a:r>
            <a:r>
              <a:rPr lang="en-ID" sz="2000" dirty="0"/>
              <a:t> </a:t>
            </a:r>
            <a:r>
              <a:rPr lang="en-ID" sz="2000" dirty="0" err="1"/>
              <a:t>komplementer</a:t>
            </a:r>
            <a:r>
              <a:rPr lang="en-ID" sz="2000" dirty="0"/>
              <a:t> </a:t>
            </a:r>
            <a:r>
              <a:rPr lang="en-ID" sz="2000" dirty="0" err="1"/>
              <a:t>jika</a:t>
            </a:r>
            <a:r>
              <a:rPr lang="en-ID" sz="2000" dirty="0"/>
              <a:t> </a:t>
            </a:r>
            <a:r>
              <a:rPr lang="en-ID" sz="2000" dirty="0" err="1"/>
              <a:t>dicampur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perbandingan</a:t>
            </a:r>
            <a:r>
              <a:rPr lang="en-ID" sz="2000" dirty="0"/>
              <a:t> yang </a:t>
            </a:r>
            <a:r>
              <a:rPr lang="en-ID" sz="2000" dirty="0" err="1"/>
              <a:t>tepat</a:t>
            </a:r>
            <a:r>
              <a:rPr lang="en-ID" sz="2000" dirty="0"/>
              <a:t> </a:t>
            </a:r>
            <a:r>
              <a:rPr lang="en-ID" sz="2000" dirty="0" err="1"/>
              <a:t>menghasilkan</a:t>
            </a:r>
            <a:r>
              <a:rPr lang="en-ID" sz="2000" dirty="0"/>
              <a:t> </a:t>
            </a:r>
            <a:r>
              <a:rPr lang="en-ID" sz="2000" dirty="0" err="1"/>
              <a:t>warna</a:t>
            </a:r>
            <a:r>
              <a:rPr lang="en-ID" sz="2000" dirty="0"/>
              <a:t> </a:t>
            </a:r>
            <a:r>
              <a:rPr lang="en-ID" sz="2000" dirty="0" err="1"/>
              <a:t>putih</a:t>
            </a:r>
            <a:r>
              <a:rPr lang="en-ID" sz="2000" dirty="0"/>
              <a:t>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ID" sz="2000" dirty="0" err="1"/>
              <a:t>Misalnya</a:t>
            </a:r>
            <a:r>
              <a:rPr lang="en-ID" sz="2000" dirty="0"/>
              <a:t>, magenta </a:t>
            </a:r>
            <a:r>
              <a:rPr lang="en-ID" sz="2000" dirty="0" err="1"/>
              <a:t>jika</a:t>
            </a:r>
            <a:r>
              <a:rPr lang="en-ID" sz="2000" dirty="0"/>
              <a:t> </a:t>
            </a:r>
            <a:r>
              <a:rPr lang="en-ID" sz="2000" dirty="0" err="1"/>
              <a:t>dicampur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</a:t>
            </a:r>
            <a:r>
              <a:rPr lang="en-ID" sz="2000" dirty="0" err="1"/>
              <a:t>perbandingan</a:t>
            </a:r>
            <a:r>
              <a:rPr lang="en-ID" sz="2000" dirty="0"/>
              <a:t> yang </a:t>
            </a:r>
            <a:r>
              <a:rPr lang="en-ID" sz="2000" dirty="0" err="1"/>
              <a:t>tepat</a:t>
            </a:r>
            <a:r>
              <a:rPr lang="en-ID" sz="2000" dirty="0"/>
              <a:t> </a:t>
            </a:r>
            <a:r>
              <a:rPr lang="en-ID" sz="2000" dirty="0" err="1"/>
              <a:t>dengan</a:t>
            </a:r>
            <a:r>
              <a:rPr lang="en-ID" sz="2000" dirty="0"/>
              <a:t> green </a:t>
            </a:r>
            <a:r>
              <a:rPr lang="en-ID" sz="2000" dirty="0" err="1"/>
              <a:t>menghasilkan</a:t>
            </a:r>
            <a:r>
              <a:rPr lang="en-ID" sz="2000" dirty="0"/>
              <a:t> </a:t>
            </a:r>
            <a:r>
              <a:rPr lang="en-ID" sz="2000" dirty="0" err="1"/>
              <a:t>putih</a:t>
            </a:r>
            <a:r>
              <a:rPr lang="en-ID" sz="2000" dirty="0"/>
              <a:t>, </a:t>
            </a:r>
            <a:r>
              <a:rPr lang="en-ID" sz="2000" dirty="0" err="1"/>
              <a:t>karena</a:t>
            </a:r>
            <a:r>
              <a:rPr lang="en-ID" sz="2000" dirty="0"/>
              <a:t> </a:t>
            </a:r>
            <a:r>
              <a:rPr lang="en-ID" sz="2000" dirty="0" err="1"/>
              <a:t>itu</a:t>
            </a:r>
            <a:r>
              <a:rPr lang="en-ID" sz="2000" dirty="0"/>
              <a:t> magenta </a:t>
            </a:r>
            <a:r>
              <a:rPr lang="en-ID" sz="2000" dirty="0" err="1"/>
              <a:t>adalah</a:t>
            </a:r>
            <a:r>
              <a:rPr lang="en-ID" sz="2000" dirty="0"/>
              <a:t> </a:t>
            </a:r>
            <a:r>
              <a:rPr lang="en-ID" sz="2000" dirty="0" err="1"/>
              <a:t>komplemen</a:t>
            </a:r>
            <a:r>
              <a:rPr lang="en-ID" sz="2000" dirty="0"/>
              <a:t> </a:t>
            </a:r>
            <a:r>
              <a:rPr lang="en-ID" sz="2000" dirty="0" err="1"/>
              <a:t>dari</a:t>
            </a:r>
            <a:r>
              <a:rPr lang="en-ID" sz="2000" dirty="0"/>
              <a:t> green.</a:t>
            </a:r>
          </a:p>
        </p:txBody>
      </p:sp>
      <p:sp>
        <p:nvSpPr>
          <p:cNvPr id="4" name="Flowchart: Delay 3">
            <a:extLst>
              <a:ext uri="{FF2B5EF4-FFF2-40B4-BE49-F238E27FC236}">
                <a16:creationId xmlns:a16="http://schemas.microsoft.com/office/drawing/2014/main" id="{CDFBCEC2-C35C-4CCF-9768-ED79611B7F9B}"/>
              </a:ext>
            </a:extLst>
          </p:cNvPr>
          <p:cNvSpPr/>
          <p:nvPr/>
        </p:nvSpPr>
        <p:spPr>
          <a:xfrm>
            <a:off x="7966364" y="1939636"/>
            <a:ext cx="3865418" cy="4530437"/>
          </a:xfrm>
          <a:prstGeom prst="flowChartDelay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ID" sz="2400" dirty="0"/>
              <a:t>Model CMY </a:t>
            </a:r>
            <a:r>
              <a:rPr lang="en-ID" sz="2400" dirty="0" err="1"/>
              <a:t>dapat</a:t>
            </a:r>
            <a:r>
              <a:rPr lang="en-ID" sz="2400" dirty="0"/>
              <a:t> </a:t>
            </a:r>
            <a:r>
              <a:rPr lang="en-ID" sz="2400" dirty="0" err="1"/>
              <a:t>diperoleh</a:t>
            </a:r>
            <a:r>
              <a:rPr lang="en-ID" sz="2400" dirty="0"/>
              <a:t> </a:t>
            </a:r>
            <a:r>
              <a:rPr lang="en-ID" sz="2400" dirty="0" err="1"/>
              <a:t>dari</a:t>
            </a:r>
            <a:r>
              <a:rPr lang="en-ID" sz="2400" dirty="0"/>
              <a:t> model RGB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perhitungan</a:t>
            </a:r>
            <a:r>
              <a:rPr lang="en-ID" sz="2400" dirty="0"/>
              <a:t> </a:t>
            </a:r>
            <a:r>
              <a:rPr lang="en-ID" sz="2400" dirty="0" err="1"/>
              <a:t>berikut</a:t>
            </a:r>
            <a:r>
              <a:rPr lang="en-ID" sz="2400" dirty="0"/>
              <a:t>:</a:t>
            </a:r>
          </a:p>
          <a:p>
            <a:pPr algn="just"/>
            <a:endParaRPr lang="en-ID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400" dirty="0"/>
              <a:t>C = 1-R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400" dirty="0"/>
              <a:t>M = 1-G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ID" sz="2400" dirty="0"/>
              <a:t>Y = 1-B</a:t>
            </a:r>
          </a:p>
        </p:txBody>
      </p:sp>
    </p:spTree>
    <p:extLst>
      <p:ext uri="{BB962C8B-B14F-4D97-AF65-F5344CB8AC3E}">
        <p14:creationId xmlns:p14="http://schemas.microsoft.com/office/powerpoint/2010/main" val="3807634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Internal Storage 1">
            <a:extLst>
              <a:ext uri="{FF2B5EF4-FFF2-40B4-BE49-F238E27FC236}">
                <a16:creationId xmlns:a16="http://schemas.microsoft.com/office/drawing/2014/main" id="{A330FA12-1B1E-4183-B00B-129962AB82CE}"/>
              </a:ext>
            </a:extLst>
          </p:cNvPr>
          <p:cNvSpPr/>
          <p:nvPr/>
        </p:nvSpPr>
        <p:spPr>
          <a:xfrm>
            <a:off x="547253" y="304800"/>
            <a:ext cx="11097491" cy="2563091"/>
          </a:xfrm>
          <a:prstGeom prst="flowChartInternalStorage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ID" sz="2400" dirty="0"/>
              <a:t>Model CMY </a:t>
            </a:r>
            <a:r>
              <a:rPr lang="en-ID" sz="2400" dirty="0" err="1"/>
              <a:t>dapat</a:t>
            </a:r>
            <a:r>
              <a:rPr lang="en-ID" sz="2400" dirty="0"/>
              <a:t> </a:t>
            </a:r>
            <a:r>
              <a:rPr lang="en-ID" sz="2400" dirty="0" err="1"/>
              <a:t>digunakan</a:t>
            </a:r>
            <a:r>
              <a:rPr lang="en-ID" sz="2400" dirty="0"/>
              <a:t> </a:t>
            </a:r>
            <a:r>
              <a:rPr lang="en-ID" sz="2400" dirty="0" err="1"/>
              <a:t>untuk</a:t>
            </a:r>
            <a:r>
              <a:rPr lang="en-ID" sz="2400" dirty="0"/>
              <a:t> </a:t>
            </a:r>
            <a:r>
              <a:rPr lang="en-ID" sz="2400" dirty="0" err="1"/>
              <a:t>mencetak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</a:t>
            </a:r>
            <a:r>
              <a:rPr lang="en-ID" sz="2400" dirty="0" err="1"/>
              <a:t>berwarna</a:t>
            </a:r>
            <a:r>
              <a:rPr lang="en-ID" sz="2400" dirty="0"/>
              <a:t>, </a:t>
            </a:r>
            <a:r>
              <a:rPr lang="en-ID" sz="2400" dirty="0" err="1"/>
              <a:t>tetapi</a:t>
            </a:r>
            <a:r>
              <a:rPr lang="en-ID" sz="2400" dirty="0"/>
              <a:t> </a:t>
            </a:r>
            <a:r>
              <a:rPr lang="en-ID" sz="2400" dirty="0" err="1"/>
              <a:t>karena</a:t>
            </a:r>
            <a:endParaRPr lang="en-ID" sz="2400" dirty="0"/>
          </a:p>
          <a:p>
            <a:pPr algn="ctr"/>
            <a:r>
              <a:rPr lang="en-ID" sz="2400" dirty="0" err="1"/>
              <a:t>ketidaksempurnaan</a:t>
            </a:r>
            <a:r>
              <a:rPr lang="en-ID" sz="2400" dirty="0"/>
              <a:t> </a:t>
            </a:r>
            <a:r>
              <a:rPr lang="en-ID" sz="2400" dirty="0" err="1"/>
              <a:t>tinta</a:t>
            </a:r>
            <a:r>
              <a:rPr lang="en-ID" sz="2400" dirty="0"/>
              <a:t>, model CMY </a:t>
            </a:r>
            <a:r>
              <a:rPr lang="en-ID" sz="2400" dirty="0" err="1"/>
              <a:t>tidak</a:t>
            </a:r>
            <a:r>
              <a:rPr lang="en-ID" sz="2400" dirty="0"/>
              <a:t> </a:t>
            </a:r>
            <a:r>
              <a:rPr lang="en-ID" sz="2400" dirty="0" err="1"/>
              <a:t>dapat</a:t>
            </a:r>
            <a:r>
              <a:rPr lang="en-ID" sz="2400" dirty="0"/>
              <a:t> </a:t>
            </a:r>
            <a:r>
              <a:rPr lang="en-ID" sz="2400" dirty="0" err="1"/>
              <a:t>menghasilkan</a:t>
            </a:r>
            <a:r>
              <a:rPr lang="en-ID" sz="2400" dirty="0"/>
              <a:t> </a:t>
            </a:r>
            <a:r>
              <a:rPr lang="en-ID" sz="2400" dirty="0" err="1"/>
              <a:t>warna</a:t>
            </a:r>
            <a:r>
              <a:rPr lang="en-ID" sz="2400" dirty="0"/>
              <a:t> </a:t>
            </a:r>
            <a:r>
              <a:rPr lang="en-ID" sz="2400" dirty="0" err="1"/>
              <a:t>hitam</a:t>
            </a:r>
            <a:endParaRPr lang="en-ID" sz="2400" dirty="0"/>
          </a:p>
          <a:p>
            <a:pPr algn="ctr"/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baik</a:t>
            </a:r>
            <a:r>
              <a:rPr lang="en-ID" sz="2400" dirty="0"/>
              <a:t>. Karena </a:t>
            </a:r>
            <a:r>
              <a:rPr lang="en-ID" sz="2400" dirty="0" err="1"/>
              <a:t>itu</a:t>
            </a:r>
            <a:r>
              <a:rPr lang="en-ID" sz="2400" dirty="0"/>
              <a:t>, model CMY </a:t>
            </a:r>
            <a:r>
              <a:rPr lang="en-ID" sz="2400" dirty="0" err="1"/>
              <a:t>disempurnakan</a:t>
            </a:r>
            <a:r>
              <a:rPr lang="en-ID" sz="2400" dirty="0"/>
              <a:t> </a:t>
            </a:r>
            <a:r>
              <a:rPr lang="en-ID" sz="2400" dirty="0" err="1"/>
              <a:t>menjadi</a:t>
            </a:r>
            <a:r>
              <a:rPr lang="en-ID" sz="2400" dirty="0"/>
              <a:t> model CMYK, yang </a:t>
            </a:r>
            <a:r>
              <a:rPr lang="en-ID" sz="2400" dirty="0" err="1"/>
              <a:t>dalam</a:t>
            </a:r>
            <a:r>
              <a:rPr lang="en-ID" sz="2400" dirty="0"/>
              <a:t> </a:t>
            </a:r>
            <a:r>
              <a:rPr lang="en-ID" sz="2400" dirty="0" err="1"/>
              <a:t>hal</a:t>
            </a:r>
            <a:r>
              <a:rPr lang="en-ID" sz="2400" dirty="0"/>
              <a:t> </a:t>
            </a:r>
            <a:r>
              <a:rPr lang="en-ID" sz="2400" dirty="0" err="1"/>
              <a:t>ini</a:t>
            </a:r>
            <a:r>
              <a:rPr lang="en-ID" sz="2400" dirty="0"/>
              <a:t> K </a:t>
            </a:r>
            <a:r>
              <a:rPr lang="en-ID" sz="2400" dirty="0" err="1"/>
              <a:t>menyatakan</a:t>
            </a:r>
            <a:r>
              <a:rPr lang="en-ID" sz="2400" dirty="0"/>
              <a:t> </a:t>
            </a:r>
            <a:r>
              <a:rPr lang="en-ID" sz="2400" dirty="0" err="1"/>
              <a:t>warna</a:t>
            </a:r>
            <a:r>
              <a:rPr lang="en-ID" sz="2400" dirty="0"/>
              <a:t> </a:t>
            </a:r>
            <a:r>
              <a:rPr lang="en-ID" sz="2400" dirty="0" err="1"/>
              <a:t>keempat</a:t>
            </a:r>
            <a:r>
              <a:rPr lang="en-ID" sz="2400" dirty="0"/>
              <a:t>,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perhitungan</a:t>
            </a:r>
            <a:r>
              <a:rPr lang="en-ID" sz="2400" dirty="0"/>
              <a:t> </a:t>
            </a:r>
            <a:r>
              <a:rPr lang="en-ID" sz="2400" dirty="0" err="1"/>
              <a:t>sebagai</a:t>
            </a:r>
            <a:r>
              <a:rPr lang="en-ID" sz="2400" dirty="0"/>
              <a:t> </a:t>
            </a:r>
            <a:r>
              <a:rPr lang="en-ID" sz="2400" dirty="0" err="1"/>
              <a:t>berikut</a:t>
            </a:r>
            <a:r>
              <a:rPr lang="en-ID" sz="2400" dirty="0"/>
              <a:t>:</a:t>
            </a:r>
          </a:p>
        </p:txBody>
      </p:sp>
      <p:sp>
        <p:nvSpPr>
          <p:cNvPr id="3" name="Teardrop 2">
            <a:extLst>
              <a:ext uri="{FF2B5EF4-FFF2-40B4-BE49-F238E27FC236}">
                <a16:creationId xmlns:a16="http://schemas.microsoft.com/office/drawing/2014/main" id="{C56B2C99-2836-418E-B81B-F72DEA9AE07B}"/>
              </a:ext>
            </a:extLst>
          </p:cNvPr>
          <p:cNvSpPr/>
          <p:nvPr/>
        </p:nvSpPr>
        <p:spPr>
          <a:xfrm>
            <a:off x="3165761" y="3214255"/>
            <a:ext cx="5860473" cy="3338945"/>
          </a:xfrm>
          <a:prstGeom prst="teardrop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ES" sz="2400" dirty="0"/>
              <a:t>K = min(C,M,Y)</a:t>
            </a:r>
          </a:p>
          <a:p>
            <a:pPr algn="ctr"/>
            <a:r>
              <a:rPr lang="es-ES" sz="2400" dirty="0"/>
              <a:t>C = C - K </a:t>
            </a:r>
          </a:p>
          <a:p>
            <a:pPr algn="ctr"/>
            <a:r>
              <a:rPr lang="es-ES" sz="2400" dirty="0"/>
              <a:t>M = M- K</a:t>
            </a:r>
          </a:p>
          <a:p>
            <a:pPr algn="ctr"/>
            <a:r>
              <a:rPr lang="es-ES" sz="2400" dirty="0"/>
              <a:t>Y = Y - K</a:t>
            </a:r>
            <a:endParaRPr lang="en-ID" sz="2400" dirty="0"/>
          </a:p>
        </p:txBody>
      </p:sp>
    </p:spTree>
    <p:extLst>
      <p:ext uri="{BB962C8B-B14F-4D97-AF65-F5344CB8AC3E}">
        <p14:creationId xmlns:p14="http://schemas.microsoft.com/office/powerpoint/2010/main" val="144739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B6987B-92CA-4BA3-8A94-B755DD63E1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318" t="28071" r="32159" b="28474"/>
          <a:stretch/>
        </p:blipFill>
        <p:spPr>
          <a:xfrm>
            <a:off x="1328311" y="405245"/>
            <a:ext cx="9535378" cy="6047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183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Top Corners One Rounded and One Snipped 1">
            <a:extLst>
              <a:ext uri="{FF2B5EF4-FFF2-40B4-BE49-F238E27FC236}">
                <a16:creationId xmlns:a16="http://schemas.microsoft.com/office/drawing/2014/main" id="{3071E97D-0C23-4558-89D8-3907BC4E76D7}"/>
              </a:ext>
            </a:extLst>
          </p:cNvPr>
          <p:cNvSpPr/>
          <p:nvPr/>
        </p:nvSpPr>
        <p:spPr>
          <a:xfrm>
            <a:off x="942109" y="360218"/>
            <a:ext cx="9324109" cy="1537855"/>
          </a:xfrm>
          <a:prstGeom prst="snipRound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 dirty="0" err="1"/>
              <a:t>Komponen</a:t>
            </a:r>
            <a:r>
              <a:rPr lang="en-ID" sz="2400" dirty="0"/>
              <a:t> RGB </a:t>
            </a:r>
            <a:r>
              <a:rPr lang="en-ID" sz="2400" dirty="0" err="1"/>
              <a:t>dari</a:t>
            </a:r>
            <a:r>
              <a:rPr lang="en-ID" sz="2400" dirty="0"/>
              <a:t> </a:t>
            </a:r>
            <a:r>
              <a:rPr lang="en-ID" sz="2400" dirty="0" err="1"/>
              <a:t>citra</a:t>
            </a:r>
            <a:r>
              <a:rPr lang="en-ID" sz="2400" dirty="0"/>
              <a:t> </a:t>
            </a:r>
            <a:r>
              <a:rPr lang="en-ID" sz="2400" dirty="0" err="1"/>
              <a:t>berwarna</a:t>
            </a:r>
            <a:r>
              <a:rPr lang="en-ID" sz="2400" dirty="0"/>
              <a:t> </a:t>
            </a:r>
            <a:r>
              <a:rPr lang="en-ID" sz="2400" dirty="0" err="1"/>
              <a:t>dapat</a:t>
            </a:r>
            <a:r>
              <a:rPr lang="en-ID" sz="2400" dirty="0"/>
              <a:t> </a:t>
            </a:r>
            <a:r>
              <a:rPr lang="en-ID" sz="2400" dirty="0" err="1"/>
              <a:t>dikonversikan</a:t>
            </a:r>
            <a:r>
              <a:rPr lang="en-ID" sz="2400" dirty="0"/>
              <a:t> </a:t>
            </a:r>
            <a:r>
              <a:rPr lang="en-ID" sz="2400" dirty="0" err="1"/>
              <a:t>ke</a:t>
            </a:r>
            <a:r>
              <a:rPr lang="en-ID" sz="2400" dirty="0"/>
              <a:t> model </a:t>
            </a:r>
            <a:r>
              <a:rPr lang="en-ID" sz="2400" dirty="0" err="1"/>
              <a:t>warna</a:t>
            </a:r>
            <a:r>
              <a:rPr lang="en-ID" sz="2400" dirty="0"/>
              <a:t> IHS.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mengasumsikan</a:t>
            </a:r>
            <a:r>
              <a:rPr lang="en-ID" sz="2400" dirty="0"/>
              <a:t> </a:t>
            </a:r>
            <a:r>
              <a:rPr lang="en-ID" sz="2400" dirty="0" err="1"/>
              <a:t>komponen</a:t>
            </a:r>
            <a:r>
              <a:rPr lang="en-ID" sz="2400" dirty="0"/>
              <a:t> RGB </a:t>
            </a:r>
            <a:r>
              <a:rPr lang="en-ID" sz="2400" dirty="0" err="1"/>
              <a:t>telah</a:t>
            </a:r>
            <a:r>
              <a:rPr lang="en-ID" sz="2400" dirty="0"/>
              <a:t> </a:t>
            </a:r>
            <a:r>
              <a:rPr lang="en-ID" sz="2400" dirty="0" err="1"/>
              <a:t>dinormalisasikan</a:t>
            </a:r>
            <a:r>
              <a:rPr lang="en-ID" sz="2400" dirty="0"/>
              <a:t> </a:t>
            </a:r>
            <a:r>
              <a:rPr lang="en-ID" sz="2400" dirty="0" err="1"/>
              <a:t>ke</a:t>
            </a:r>
            <a:r>
              <a:rPr lang="en-ID" sz="2400" dirty="0"/>
              <a:t> 1, </a:t>
            </a:r>
            <a:r>
              <a:rPr lang="en-ID" sz="2400" dirty="0" err="1"/>
              <a:t>maka</a:t>
            </a:r>
            <a:r>
              <a:rPr lang="en-ID" sz="2400" dirty="0"/>
              <a:t> I </a:t>
            </a:r>
            <a:r>
              <a:rPr lang="en-ID" sz="2400" dirty="0" err="1"/>
              <a:t>dihitung</a:t>
            </a:r>
            <a:r>
              <a:rPr lang="en-ID" sz="2400" dirty="0"/>
              <a:t>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rumus</a:t>
            </a:r>
            <a:r>
              <a:rPr lang="en-ID" sz="2400" dirty="0"/>
              <a:t>:</a:t>
            </a:r>
          </a:p>
        </p:txBody>
      </p:sp>
      <p:sp>
        <p:nvSpPr>
          <p:cNvPr id="3" name="Flowchart: Sequential Access Storage 2">
            <a:extLst>
              <a:ext uri="{FF2B5EF4-FFF2-40B4-BE49-F238E27FC236}">
                <a16:creationId xmlns:a16="http://schemas.microsoft.com/office/drawing/2014/main" id="{068CB89A-5630-46E2-8583-93C2033F971D}"/>
              </a:ext>
            </a:extLst>
          </p:cNvPr>
          <p:cNvSpPr/>
          <p:nvPr/>
        </p:nvSpPr>
        <p:spPr>
          <a:xfrm>
            <a:off x="3401291" y="2930237"/>
            <a:ext cx="5389418" cy="3221182"/>
          </a:xfrm>
          <a:prstGeom prst="flowChartMagneticTap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3200" dirty="0"/>
              <a:t>I = 1/3 (R + G + B)</a:t>
            </a:r>
          </a:p>
        </p:txBody>
      </p:sp>
    </p:spTree>
    <p:extLst>
      <p:ext uri="{BB962C8B-B14F-4D97-AF65-F5344CB8AC3E}">
        <p14:creationId xmlns:p14="http://schemas.microsoft.com/office/powerpoint/2010/main" val="77999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Folded Corner 1">
            <a:extLst>
              <a:ext uri="{FF2B5EF4-FFF2-40B4-BE49-F238E27FC236}">
                <a16:creationId xmlns:a16="http://schemas.microsoft.com/office/drawing/2014/main" id="{08CDC030-61EA-45A9-823F-B1CBC77C371F}"/>
              </a:ext>
            </a:extLst>
          </p:cNvPr>
          <p:cNvSpPr/>
          <p:nvPr/>
        </p:nvSpPr>
        <p:spPr>
          <a:xfrm>
            <a:off x="1191491" y="637309"/>
            <a:ext cx="3435927" cy="1828800"/>
          </a:xfrm>
          <a:prstGeom prst="foldedCorner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2400"/>
              <a:t>H dihitung dengan rumus: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DCE296-B007-4EE3-823D-088BC9A72D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864" t="61419" r="47500" b="29081"/>
          <a:stretch/>
        </p:blipFill>
        <p:spPr>
          <a:xfrm>
            <a:off x="2022763" y="3713018"/>
            <a:ext cx="8890501" cy="2008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082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Data 1">
            <a:extLst>
              <a:ext uri="{FF2B5EF4-FFF2-40B4-BE49-F238E27FC236}">
                <a16:creationId xmlns:a16="http://schemas.microsoft.com/office/drawing/2014/main" id="{8C58A33A-C584-408B-AFB4-85FC3CFA404E}"/>
              </a:ext>
            </a:extLst>
          </p:cNvPr>
          <p:cNvSpPr/>
          <p:nvPr/>
        </p:nvSpPr>
        <p:spPr>
          <a:xfrm>
            <a:off x="623455" y="540327"/>
            <a:ext cx="3602181" cy="1607128"/>
          </a:xfrm>
          <a:prstGeom prst="flowChartInputOutp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400"/>
              <a:t>Nilai S dihitung dengan rumus:</a:t>
            </a:r>
            <a:endParaRPr lang="en-ID" sz="24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C72101-8054-4050-B8C1-144A6ABA89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068" t="57579" r="53182" b="34539"/>
          <a:stretch/>
        </p:blipFill>
        <p:spPr>
          <a:xfrm>
            <a:off x="2272145" y="3685309"/>
            <a:ext cx="8675070" cy="205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607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747</Words>
  <Application>Microsoft Office PowerPoint</Application>
  <PresentationFormat>Widescreen</PresentationFormat>
  <Paragraphs>49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WARNA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WARNA </dc:title>
  <dc:creator>Robi</dc:creator>
  <cp:lastModifiedBy>Robi</cp:lastModifiedBy>
  <cp:revision>11</cp:revision>
  <dcterms:created xsi:type="dcterms:W3CDTF">2020-02-24T06:40:15Z</dcterms:created>
  <dcterms:modified xsi:type="dcterms:W3CDTF">2020-02-24T07:28:14Z</dcterms:modified>
</cp:coreProperties>
</file>