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1"/>
  </p:notesMasterIdLst>
  <p:sldIdLst>
    <p:sldId id="256" r:id="rId2"/>
    <p:sldId id="257" r:id="rId3"/>
    <p:sldId id="258" r:id="rId4"/>
    <p:sldId id="259" r:id="rId5"/>
    <p:sldId id="277" r:id="rId6"/>
    <p:sldId id="268" r:id="rId7"/>
    <p:sldId id="269" r:id="rId8"/>
    <p:sldId id="270" r:id="rId9"/>
    <p:sldId id="271" r:id="rId10"/>
    <p:sldId id="260" r:id="rId11"/>
    <p:sldId id="287" r:id="rId12"/>
    <p:sldId id="262" r:id="rId13"/>
    <p:sldId id="261" r:id="rId14"/>
    <p:sldId id="279" r:id="rId15"/>
    <p:sldId id="280" r:id="rId16"/>
    <p:sldId id="281" r:id="rId17"/>
    <p:sldId id="266" r:id="rId18"/>
    <p:sldId id="272" r:id="rId19"/>
    <p:sldId id="273" r:id="rId20"/>
    <p:sldId id="274" r:id="rId21"/>
    <p:sldId id="275" r:id="rId22"/>
    <p:sldId id="276" r:id="rId23"/>
    <p:sldId id="278" r:id="rId24"/>
    <p:sldId id="282" r:id="rId25"/>
    <p:sldId id="283" r:id="rId26"/>
    <p:sldId id="284" r:id="rId27"/>
    <p:sldId id="267" r:id="rId28"/>
    <p:sldId id="285" r:id="rId29"/>
    <p:sldId id="286" r:id="rId3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33CC"/>
    <a:srgbClr val="663300"/>
    <a:srgbClr val="FF9900"/>
    <a:srgbClr val="FF0000"/>
    <a:srgbClr val="003300"/>
    <a:srgbClr val="660033"/>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92" autoAdjust="0"/>
    <p:restoredTop sz="93432" autoAdjust="0"/>
  </p:normalViewPr>
  <p:slideViewPr>
    <p:cSldViewPr>
      <p:cViewPr varScale="1">
        <p:scale>
          <a:sx n="66" d="100"/>
          <a:sy n="66" d="100"/>
        </p:scale>
        <p:origin x="144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430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430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0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430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91C82F71-8689-4509-8C96-EF2BB9B59CB5}" type="slidenum">
              <a:rPr lang="en-US"/>
              <a:pPr/>
              <a:t>‹#›</a:t>
            </a:fld>
            <a:endParaRPr lang="en-US"/>
          </a:p>
        </p:txBody>
      </p:sp>
    </p:spTree>
    <p:extLst>
      <p:ext uri="{BB962C8B-B14F-4D97-AF65-F5344CB8AC3E}">
        <p14:creationId xmlns:p14="http://schemas.microsoft.com/office/powerpoint/2010/main" val="117348494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86D2C8-68C5-474A-B67E-7A1D0D76B06D}" type="slidenum">
              <a:rPr lang="en-US"/>
              <a:pPr/>
              <a:t>1</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492481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6A77F1-3D8B-4116-96AB-9B763C7483CB}" type="slidenum">
              <a:rPr lang="en-US"/>
              <a:pPr/>
              <a:t>2</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43784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C5A44F-1BC3-47B3-947D-6F9DF657A46E}" type="slidenum">
              <a:rPr lang="en-US"/>
              <a:pPr/>
              <a:t>3</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362447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8EB41A-CCCC-4E00-9A64-1460353FA4EC}" type="slidenum">
              <a:rPr lang="en-US"/>
              <a:pPr/>
              <a:t>4</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20718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0D4A36-EF9E-48F2-8C25-655F5B43637C}" type="slidenum">
              <a:rPr lang="en-US"/>
              <a:pPr/>
              <a:t>5</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163849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624536-8FFD-40D8-B707-F1C0FDA98BF9}" type="slidenum">
              <a:rPr lang="en-US"/>
              <a:pPr/>
              <a:t>6</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07747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FE974A-0DCF-47ED-9EEE-633F2F3A4E93}" type="slidenum">
              <a:rPr lang="en-US"/>
              <a:pPr/>
              <a:t>7</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867537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84E424-CC7E-4804-A756-31684D50207B}" type="slidenum">
              <a:rPr lang="en-US"/>
              <a:pPr/>
              <a:t>8</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221293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F60017-0917-4E0B-AFB1-EBCD09651688}" type="slidenum">
              <a:rPr lang="en-US"/>
              <a:pPr/>
              <a:t>9</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065378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342AFF-5378-4434-B9C3-B01AD6B40A83}" type="slidenum">
              <a:rPr lang="en-US"/>
              <a:pPr/>
              <a:t>10</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72710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C3AFBE-E508-4384-993A-6F332253D839}" type="slidenum">
              <a:rPr lang="en-US"/>
              <a:pPr/>
              <a:t>11</a:t>
            </a:fld>
            <a:endParaRPr 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131572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FB2D42-B857-42D6-BF13-FB6195082324}" type="slidenum">
              <a:rPr lang="en-US"/>
              <a:pPr/>
              <a:t>12</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59996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0B7FCF-F662-4D49-B3DF-02ACE58ACF87}" type="slidenum">
              <a:rPr lang="en-US"/>
              <a:pPr/>
              <a:t>13</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7232324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8E601E-4133-4681-86D9-CB20CDD08CC9}" type="slidenum">
              <a:rPr lang="en-US"/>
              <a:pPr/>
              <a:t>14</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8723078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88BDFF-5D9E-4D4B-B56F-C95110DFE31E}" type="slidenum">
              <a:rPr lang="en-US"/>
              <a:pPr/>
              <a:t>15</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29367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30471F-67D1-4176-9988-8F611B65DB27}" type="slidenum">
              <a:rPr lang="en-US"/>
              <a:pPr/>
              <a:t>16</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88861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8791CC-FE32-4C31-B8F3-75074ECBAAA4}" type="slidenum">
              <a:rPr lang="en-US"/>
              <a:pPr/>
              <a:t>17</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8302867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390791-6947-4318-B98C-35DA3F2590DF}" type="slidenum">
              <a:rPr lang="en-US"/>
              <a:pPr/>
              <a:t>18</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4848597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2FB6E9-5EB0-495D-9ED7-49695B5DD2CE}" type="slidenum">
              <a:rPr lang="en-US"/>
              <a:pPr/>
              <a:t>19</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483993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27BD9F-C035-403E-85F3-6B4C152B5F81}" type="slidenum">
              <a:rPr lang="en-US"/>
              <a:pPr/>
              <a:t>20</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6672732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520FF3-E56B-40CA-A546-6A0E1A9B6063}" type="slidenum">
              <a:rPr lang="en-US"/>
              <a:pPr/>
              <a:t>21</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668518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7276A2-DDEF-4C76-A7C9-F4581223D1A3}" type="slidenum">
              <a:rPr lang="en-US"/>
              <a:pPr/>
              <a:t>22</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125932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28C094-B7D2-4A82-94BB-44C0BC276010}" type="slidenum">
              <a:rPr lang="en-US"/>
              <a:pPr/>
              <a:t>23</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93782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973752-59F4-4B20-8D56-10A86DC9F18F}" type="slidenum">
              <a:rPr lang="en-US"/>
              <a:pPr/>
              <a:t>24</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317888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AEE92B-C6C7-4934-856D-32DBFC1FE23A}" type="slidenum">
              <a:rPr lang="en-US"/>
              <a:pPr/>
              <a:t>25</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1250475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ECC19E-0FCD-4D16-BFBE-D71B8E375750}" type="slidenum">
              <a:rPr lang="en-US"/>
              <a:pPr/>
              <a:t>26</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7024104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987D5F-F1F3-41D6-868F-E397B6F94BC0}" type="slidenum">
              <a:rPr lang="en-US"/>
              <a:pPr/>
              <a:t>27</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5024962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4C257E-B185-4672-A577-CE026A807EEB}" type="slidenum">
              <a:rPr lang="en-US"/>
              <a:pPr/>
              <a:t>28</a:t>
            </a:fld>
            <a:endParaRPr 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2201190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4A03F8-4984-4B05-9A15-0B62F21BD47A}" type="slidenum">
              <a:rPr lang="en-US"/>
              <a:pPr/>
              <a:t>29</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28155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4514" name="Group 2"/>
          <p:cNvGrpSpPr>
            <a:grpSpLocks/>
          </p:cNvGrpSpPr>
          <p:nvPr/>
        </p:nvGrpSpPr>
        <p:grpSpPr bwMode="auto">
          <a:xfrm>
            <a:off x="0" y="0"/>
            <a:ext cx="9144000" cy="6858000"/>
            <a:chOff x="0" y="0"/>
            <a:chExt cx="5760" cy="4320"/>
          </a:xfrm>
        </p:grpSpPr>
        <p:sp>
          <p:nvSpPr>
            <p:cNvPr id="6451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endParaRPr lang="en-US" sz="2400">
                <a:latin typeface="Times New Roman" pitchFamily="18" charset="0"/>
              </a:endParaRPr>
            </a:p>
          </p:txBody>
        </p:sp>
        <p:sp>
          <p:nvSpPr>
            <p:cNvPr id="6451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endParaRPr lang="en-US" sz="2400">
                <a:latin typeface="Times New Roman" pitchFamily="18" charset="0"/>
              </a:endParaRPr>
            </a:p>
          </p:txBody>
        </p:sp>
        <p:grpSp>
          <p:nvGrpSpPr>
            <p:cNvPr id="64517" name="Group 5"/>
            <p:cNvGrpSpPr>
              <a:grpSpLocks/>
            </p:cNvGrpSpPr>
            <p:nvPr/>
          </p:nvGrpSpPr>
          <p:grpSpPr bwMode="auto">
            <a:xfrm>
              <a:off x="0" y="672"/>
              <a:ext cx="1806" cy="1989"/>
              <a:chOff x="0" y="672"/>
              <a:chExt cx="1806" cy="1989"/>
            </a:xfrm>
          </p:grpSpPr>
          <p:sp>
            <p:nvSpPr>
              <p:cNvPr id="6451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sp>
            <p:nvSpPr>
              <p:cNvPr id="6451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endParaRPr lang="en-US" sz="2400">
                  <a:latin typeface="Times New Roman" pitchFamily="18" charset="0"/>
                </a:endParaRPr>
              </a:p>
            </p:txBody>
          </p:sp>
          <p:sp>
            <p:nvSpPr>
              <p:cNvPr id="6452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endParaRPr lang="en-US" sz="2400">
                  <a:latin typeface="Times New Roman" pitchFamily="18" charset="0"/>
                </a:endParaRPr>
              </a:p>
            </p:txBody>
          </p:sp>
          <p:sp>
            <p:nvSpPr>
              <p:cNvPr id="6452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endParaRPr lang="en-US" sz="2400">
                  <a:latin typeface="Times New Roman" pitchFamily="18" charset="0"/>
                </a:endParaRPr>
              </a:p>
            </p:txBody>
          </p:sp>
          <p:sp>
            <p:nvSpPr>
              <p:cNvPr id="6452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sp>
            <p:nvSpPr>
              <p:cNvPr id="6452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endParaRPr lang="en-US" sz="2400">
                  <a:latin typeface="Times New Roman" pitchFamily="18" charset="0"/>
                </a:endParaRPr>
              </a:p>
            </p:txBody>
          </p:sp>
          <p:sp>
            <p:nvSpPr>
              <p:cNvPr id="6452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endParaRPr lang="en-US" sz="2400">
                  <a:latin typeface="Times New Roman" pitchFamily="18" charset="0"/>
                </a:endParaRPr>
              </a:p>
            </p:txBody>
          </p:sp>
          <p:sp>
            <p:nvSpPr>
              <p:cNvPr id="6452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sp>
            <p:nvSpPr>
              <p:cNvPr id="6452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endParaRPr lang="en-US" sz="2400">
                  <a:latin typeface="Times New Roman" pitchFamily="18" charset="0"/>
                </a:endParaRPr>
              </a:p>
            </p:txBody>
          </p:sp>
          <p:sp>
            <p:nvSpPr>
              <p:cNvPr id="6452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grpSp>
      </p:grpSp>
      <p:sp>
        <p:nvSpPr>
          <p:cNvPr id="64528" name="Rectangle 16"/>
          <p:cNvSpPr>
            <a:spLocks noGrp="1" noChangeArrowheads="1"/>
          </p:cNvSpPr>
          <p:nvPr>
            <p:ph type="dt" sz="half" idx="2"/>
          </p:nvPr>
        </p:nvSpPr>
        <p:spPr>
          <a:xfrm>
            <a:off x="457200" y="6248400"/>
            <a:ext cx="2133600" cy="457200"/>
          </a:xfrm>
        </p:spPr>
        <p:txBody>
          <a:bodyPr/>
          <a:lstStyle>
            <a:lvl1pPr>
              <a:defRPr/>
            </a:lvl1pPr>
          </a:lstStyle>
          <a:p>
            <a:endParaRPr lang="en-US"/>
          </a:p>
        </p:txBody>
      </p:sp>
      <p:sp>
        <p:nvSpPr>
          <p:cNvPr id="64529" name="Rectangle 17"/>
          <p:cNvSpPr>
            <a:spLocks noGrp="1" noChangeArrowheads="1"/>
          </p:cNvSpPr>
          <p:nvPr>
            <p:ph type="ftr" sz="quarter" idx="3"/>
          </p:nvPr>
        </p:nvSpPr>
        <p:spPr/>
        <p:txBody>
          <a:bodyPr/>
          <a:lstStyle>
            <a:lvl1pPr>
              <a:defRPr/>
            </a:lvl1pPr>
          </a:lstStyle>
          <a:p>
            <a:endParaRPr lang="en-US"/>
          </a:p>
        </p:txBody>
      </p:sp>
      <p:sp>
        <p:nvSpPr>
          <p:cNvPr id="64530" name="Rectangle 18"/>
          <p:cNvSpPr>
            <a:spLocks noGrp="1" noChangeArrowheads="1"/>
          </p:cNvSpPr>
          <p:nvPr>
            <p:ph type="sldNum" sz="quarter" idx="4"/>
          </p:nvPr>
        </p:nvSpPr>
        <p:spPr/>
        <p:txBody>
          <a:bodyPr/>
          <a:lstStyle>
            <a:lvl1pPr>
              <a:defRPr/>
            </a:lvl1pPr>
          </a:lstStyle>
          <a:p>
            <a:fld id="{50DE93DC-64F5-4963-9CF1-CBF31F1B30B2}" type="slidenum">
              <a:rPr lang="en-US"/>
              <a:pPr/>
              <a:t>‹#›</a:t>
            </a:fld>
            <a:endParaRPr lang="en-US"/>
          </a:p>
        </p:txBody>
      </p:sp>
      <p:sp>
        <p:nvSpPr>
          <p:cNvPr id="64531"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en-US"/>
              <a:t>Click to edit Master title style</a:t>
            </a:r>
          </a:p>
        </p:txBody>
      </p:sp>
      <p:sp>
        <p:nvSpPr>
          <p:cNvPr id="64532"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9F60B396-395A-4B83-A67C-5050D5B787F1}"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2ECA88A8-3C1F-456F-A58C-BDD20A993A00}"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56983577-3FDD-45F7-BE88-A7A4186BA7DD}"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6C953803-6036-4866-B71C-146CB054047C}" type="slidenum">
              <a:rPr lang="en-US"/>
              <a:pPr/>
              <a:t>‹#›</a:t>
            </a:fld>
            <a:endParaRPr lang="en-US"/>
          </a:p>
        </p:txBody>
      </p:sp>
      <p:sp>
        <p:nvSpPr>
          <p:cNvPr id="9" name="Date Placeholder 8"/>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4DDB00AB-A4C4-49C1-A734-53AA8635D395}" type="slidenum">
              <a:rPr lang="en-US"/>
              <a:pPr/>
              <a:t>‹#›</a:t>
            </a:fld>
            <a:endParaRPr lang="en-US"/>
          </a:p>
        </p:txBody>
      </p:sp>
      <p:sp>
        <p:nvSpPr>
          <p:cNvPr id="5" name="Date Placeholder 4"/>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54BF86F6-AEEC-4076-A7C8-1554822F550A}" type="slidenum">
              <a:rPr lang="en-US"/>
              <a:pPr/>
              <a:t>‹#›</a:t>
            </a:fld>
            <a:endParaRPr lang="en-US"/>
          </a:p>
        </p:txBody>
      </p:sp>
      <p:sp>
        <p:nvSpPr>
          <p:cNvPr id="4" name="Date Placeholder 3"/>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241E654B-EDE6-4938-A745-83368C5EBA6F}"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E9123E63-BFBB-43BE-8D7D-CA9D51C886B3}"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4AD185D5-1978-472E-8FD1-60CA477FD0D2}"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327F0305-5210-4CA2-838D-49867D495B47}"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457200"/>
            <a:ext cx="82296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Footer Placeholder 2"/>
          <p:cNvSpPr>
            <a:spLocks noGrp="1"/>
          </p:cNvSpPr>
          <p:nvPr>
            <p:ph type="ftr" sz="quarter" idx="10"/>
          </p:nvPr>
        </p:nvSpPr>
        <p:spPr>
          <a:xfrm>
            <a:off x="3124200" y="6248400"/>
            <a:ext cx="2895600" cy="457200"/>
          </a:xfrm>
        </p:spPr>
        <p:txBody>
          <a:bodyPr/>
          <a:lstStyle>
            <a:lvl1pPr>
              <a:defRPr/>
            </a:lvl1pPr>
          </a:lstStyle>
          <a:p>
            <a:endParaRPr lang="en-US"/>
          </a:p>
        </p:txBody>
      </p:sp>
      <p:sp>
        <p:nvSpPr>
          <p:cNvPr id="4" name="Slide Number Placeholder 3"/>
          <p:cNvSpPr>
            <a:spLocks noGrp="1"/>
          </p:cNvSpPr>
          <p:nvPr>
            <p:ph type="sldNum" sz="quarter" idx="11"/>
          </p:nvPr>
        </p:nvSpPr>
        <p:spPr>
          <a:xfrm>
            <a:off x="6553200" y="6248400"/>
            <a:ext cx="2133600" cy="457200"/>
          </a:xfrm>
        </p:spPr>
        <p:txBody>
          <a:bodyPr/>
          <a:lstStyle>
            <a:lvl1pPr>
              <a:defRPr/>
            </a:lvl1pPr>
          </a:lstStyle>
          <a:p>
            <a:fld id="{3ECA84A0-BCA0-4F2C-81BC-309C9E0E2805}" type="slidenum">
              <a:rPr lang="en-US"/>
              <a:pPr/>
              <a:t>‹#›</a:t>
            </a:fld>
            <a:endParaRPr lang="en-US"/>
          </a:p>
        </p:txBody>
      </p:sp>
      <p:sp>
        <p:nvSpPr>
          <p:cNvPr id="5" name="Date Placeholder 4"/>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vl1pPr>
          </a:lstStyle>
          <a:p>
            <a:endParaRPr lang="en-US"/>
          </a:p>
        </p:txBody>
      </p:sp>
      <p:sp>
        <p:nvSpPr>
          <p:cNvPr id="63491"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itchFamily="34" charset="0"/>
              </a:defRPr>
            </a:lvl1pPr>
          </a:lstStyle>
          <a:p>
            <a:fld id="{6F831A33-6AFC-4E62-B95D-974ABA23FCED}" type="slidenum">
              <a:rPr lang="en-US"/>
              <a:pPr/>
              <a:t>‹#›</a:t>
            </a:fld>
            <a:endParaRPr lang="en-US"/>
          </a:p>
        </p:txBody>
      </p:sp>
      <p:grpSp>
        <p:nvGrpSpPr>
          <p:cNvPr id="63492" name="Group 4"/>
          <p:cNvGrpSpPr>
            <a:grpSpLocks/>
          </p:cNvGrpSpPr>
          <p:nvPr/>
        </p:nvGrpSpPr>
        <p:grpSpPr bwMode="auto">
          <a:xfrm>
            <a:off x="0" y="0"/>
            <a:ext cx="9144000" cy="546100"/>
            <a:chOff x="0" y="0"/>
            <a:chExt cx="5760" cy="344"/>
          </a:xfrm>
        </p:grpSpPr>
        <p:sp>
          <p:nvSpPr>
            <p:cNvPr id="63493"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endParaRPr lang="en-US" sz="2400">
                <a:latin typeface="Times New Roman" pitchFamily="18" charset="0"/>
              </a:endParaRPr>
            </a:p>
          </p:txBody>
        </p:sp>
        <p:sp>
          <p:nvSpPr>
            <p:cNvPr id="63494"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endParaRPr lang="en-US" sz="2400">
                <a:latin typeface="Times New Roman" pitchFamily="18" charset="0"/>
              </a:endParaRPr>
            </a:p>
          </p:txBody>
        </p:sp>
        <p:sp>
          <p:nvSpPr>
            <p:cNvPr id="63495"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endParaRPr lang="en-US">
                <a:solidFill>
                  <a:schemeClr val="hlink"/>
                </a:solidFill>
              </a:endParaRPr>
            </a:p>
          </p:txBody>
        </p:sp>
        <p:sp>
          <p:nvSpPr>
            <p:cNvPr id="63496"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endParaRPr lang="en-US">
                <a:solidFill>
                  <a:schemeClr val="hlink"/>
                </a:solidFill>
              </a:endParaRPr>
            </a:p>
          </p:txBody>
        </p:sp>
        <p:sp>
          <p:nvSpPr>
            <p:cNvPr id="63497"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endParaRPr lang="en-US">
                <a:solidFill>
                  <a:schemeClr val="accent2"/>
                </a:solidFill>
              </a:endParaRPr>
            </a:p>
          </p:txBody>
        </p:sp>
        <p:sp>
          <p:nvSpPr>
            <p:cNvPr id="63498"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endParaRPr lang="en-US">
                <a:solidFill>
                  <a:schemeClr val="hlink"/>
                </a:solidFill>
              </a:endParaRPr>
            </a:p>
          </p:txBody>
        </p:sp>
        <p:sp>
          <p:nvSpPr>
            <p:cNvPr id="63499"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endParaRPr lang="en-US" sz="2400">
                <a:latin typeface="Times New Roman" pitchFamily="18" charset="0"/>
              </a:endParaRPr>
            </a:p>
          </p:txBody>
        </p:sp>
        <p:sp>
          <p:nvSpPr>
            <p:cNvPr id="63500"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endParaRPr lang="en-US">
                <a:solidFill>
                  <a:schemeClr val="accent2"/>
                </a:solidFill>
              </a:endParaRPr>
            </a:p>
          </p:txBody>
        </p:sp>
        <p:sp>
          <p:nvSpPr>
            <p:cNvPr id="63501"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endParaRPr lang="en-US">
                <a:solidFill>
                  <a:schemeClr val="accent2"/>
                </a:solidFill>
              </a:endParaRPr>
            </a:p>
          </p:txBody>
        </p:sp>
      </p:grpSp>
      <p:sp>
        <p:nvSpPr>
          <p:cNvPr id="63502"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3503"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3504"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charset="0"/>
        </a:defRPr>
      </a:lvl2pPr>
      <a:lvl3pPr algn="l" rtl="0" fontAlgn="base">
        <a:spcBef>
          <a:spcPct val="0"/>
        </a:spcBef>
        <a:spcAft>
          <a:spcPct val="0"/>
        </a:spcAft>
        <a:defRPr sz="4400">
          <a:solidFill>
            <a:schemeClr val="tx1"/>
          </a:solidFill>
          <a:latin typeface="Arial" charset="0"/>
        </a:defRPr>
      </a:lvl3pPr>
      <a:lvl4pPr algn="l" rtl="0" fontAlgn="base">
        <a:spcBef>
          <a:spcPct val="0"/>
        </a:spcBef>
        <a:spcAft>
          <a:spcPct val="0"/>
        </a:spcAft>
        <a:defRPr sz="4400">
          <a:solidFill>
            <a:schemeClr val="tx1"/>
          </a:solidFill>
          <a:latin typeface="Arial" charset="0"/>
        </a:defRPr>
      </a:lvl4pPr>
      <a:lvl5pPr algn="l" rtl="0" fontAlgn="base">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fontAlgn="base">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fontAlgn="base">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p:nvPr>
        </p:nvSpPr>
        <p:spPr/>
        <p:txBody>
          <a:bodyPr/>
          <a:lstStyle/>
          <a:p>
            <a:pPr algn="ctr">
              <a:buFont typeface="Wingdings" pitchFamily="2" charset="2"/>
              <a:buNone/>
            </a:pPr>
            <a:endParaRPr lang="en-US" sz="2800" dirty="0">
              <a:solidFill>
                <a:srgbClr val="00FF00"/>
              </a:solidFill>
            </a:endParaRPr>
          </a:p>
          <a:p>
            <a:pPr algn="ctr">
              <a:buFont typeface="Wingdings" pitchFamily="2" charset="2"/>
              <a:buNone/>
            </a:pPr>
            <a:endParaRPr lang="en-US" sz="4000" b="1" dirty="0">
              <a:solidFill>
                <a:srgbClr val="663300"/>
              </a:solidFill>
              <a:latin typeface="Arial Black" pitchFamily="34" charset="0"/>
            </a:endParaRPr>
          </a:p>
          <a:p>
            <a:pPr algn="ctr">
              <a:buFont typeface="Wingdings" pitchFamily="2" charset="2"/>
              <a:buNone/>
            </a:pPr>
            <a:r>
              <a:rPr lang="en-US" sz="4000" b="1" dirty="0">
                <a:solidFill>
                  <a:srgbClr val="663300"/>
                </a:solidFill>
                <a:latin typeface="Arial Black" pitchFamily="34" charset="0"/>
              </a:rPr>
              <a:t>GEOSTRATEGI</a:t>
            </a:r>
          </a:p>
          <a:p>
            <a:pPr algn="ctr">
              <a:buFont typeface="Wingdings" pitchFamily="2" charset="2"/>
              <a:buNone/>
            </a:pPr>
            <a:endParaRPr lang="en-US" sz="2400" b="1" dirty="0">
              <a:solidFill>
                <a:srgbClr val="663300"/>
              </a:solidFill>
            </a:endParaRPr>
          </a:p>
          <a:p>
            <a:pPr algn="ctr">
              <a:buFont typeface="Wingdings" pitchFamily="2" charset="2"/>
              <a:buNone/>
            </a:pPr>
            <a:endParaRPr lang="en-US" sz="2400" b="1" dirty="0">
              <a:solidFill>
                <a:srgbClr val="663300"/>
              </a:solidFill>
            </a:endParaRPr>
          </a:p>
          <a:p>
            <a:pPr algn="ctr">
              <a:buFont typeface="Wingdings" pitchFamily="2" charset="2"/>
              <a:buNone/>
            </a:pPr>
            <a:r>
              <a:rPr lang="en-US" sz="2400" b="1" dirty="0" err="1" smtClean="0">
                <a:solidFill>
                  <a:srgbClr val="663300"/>
                </a:solidFill>
              </a:rPr>
              <a:t>Oleh</a:t>
            </a:r>
            <a:r>
              <a:rPr lang="en-US" sz="2400" b="1" dirty="0" smtClean="0">
                <a:solidFill>
                  <a:srgbClr val="663300"/>
                </a:solidFill>
              </a:rPr>
              <a:t>: </a:t>
            </a:r>
            <a:r>
              <a:rPr lang="en-US" sz="2400" b="1" dirty="0" err="1" smtClean="0">
                <a:solidFill>
                  <a:srgbClr val="663300"/>
                </a:solidFill>
              </a:rPr>
              <a:t>Budiarto</a:t>
            </a:r>
            <a:endParaRPr lang="en-US" sz="2400" b="1" dirty="0">
              <a:solidFill>
                <a:srgbClr val="66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170">
                                            <p:txEl>
                                              <p:pRg st="2" end="2"/>
                                            </p:txEl>
                                          </p:spTgt>
                                        </p:tgtEl>
                                        <p:attrNameLst>
                                          <p:attrName>style.visibility</p:attrName>
                                        </p:attrNameLst>
                                      </p:cBhvr>
                                      <p:to>
                                        <p:strVal val="visible"/>
                                      </p:to>
                                    </p:set>
                                    <p:anim calcmode="lin" valueType="num">
                                      <p:cBhvr>
                                        <p:cTn id="7" dur="1000" fill="hold"/>
                                        <p:tgtEl>
                                          <p:spTgt spid="7170">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7170">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7170">
                                            <p:txEl>
                                              <p:pRg st="2" end="2"/>
                                            </p:txEl>
                                          </p:spTgt>
                                        </p:tgtEl>
                                        <p:attrNameLst>
                                          <p:attrName>ppt_y</p:attrName>
                                        </p:attrNameLst>
                                      </p:cBhvr>
                                      <p:tavLst>
                                        <p:tav tm="0">
                                          <p:val>
                                            <p:strVal val="#ppt_y"/>
                                          </p:val>
                                        </p:tav>
                                        <p:tav tm="100000">
                                          <p:val>
                                            <p:strVal val="#ppt_y"/>
                                          </p:val>
                                        </p:tav>
                                      </p:tavLst>
                                    </p:anim>
                                    <p:animEffect transition="in" filter="fade">
                                      <p:cBhvr>
                                        <p:cTn id="10" dur="1000"/>
                                        <p:tgtEl>
                                          <p:spTgt spid="7170">
                                            <p:txEl>
                                              <p:pRg st="2" end="2"/>
                                            </p:txEl>
                                          </p:spTgt>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7170">
                                            <p:txEl>
                                              <p:pRg st="5" end="5"/>
                                            </p:txEl>
                                          </p:spTgt>
                                        </p:tgtEl>
                                        <p:attrNameLst>
                                          <p:attrName>style.visibility</p:attrName>
                                        </p:attrNameLst>
                                      </p:cBhvr>
                                      <p:to>
                                        <p:strVal val="visible"/>
                                      </p:to>
                                    </p:set>
                                    <p:anim calcmode="lin" valueType="num">
                                      <p:cBhvr>
                                        <p:cTn id="13" dur="1000" fill="hold"/>
                                        <p:tgtEl>
                                          <p:spTgt spid="7170">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1000" fill="hold"/>
                                        <p:tgtEl>
                                          <p:spTgt spid="7170">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15" dur="1000" fill="hold"/>
                                        <p:tgtEl>
                                          <p:spTgt spid="7170">
                                            <p:txEl>
                                              <p:pRg st="5" end="5"/>
                                            </p:txEl>
                                          </p:spTgt>
                                        </p:tgtEl>
                                        <p:attrNameLst>
                                          <p:attrName>ppt_y</p:attrName>
                                        </p:attrNameLst>
                                      </p:cBhvr>
                                      <p:tavLst>
                                        <p:tav tm="0">
                                          <p:val>
                                            <p:strVal val="#ppt_y"/>
                                          </p:val>
                                        </p:tav>
                                        <p:tav tm="100000">
                                          <p:val>
                                            <p:strVal val="#ppt_y"/>
                                          </p:val>
                                        </p:tav>
                                      </p:tavLst>
                                    </p:anim>
                                    <p:animEffect transition="in" filter="fade">
                                      <p:cBhvr>
                                        <p:cTn id="16" dur="1000"/>
                                        <p:tgtEl>
                                          <p:spTgt spid="717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p:nvPr>
        </p:nvSpPr>
        <p:spPr>
          <a:solidFill>
            <a:schemeClr val="bg1"/>
          </a:solidFill>
        </p:spPr>
        <p:txBody>
          <a:bodyPr/>
          <a:lstStyle/>
          <a:p>
            <a:pPr algn="ctr">
              <a:buFont typeface="Wingdings" pitchFamily="2" charset="2"/>
              <a:buNone/>
            </a:pPr>
            <a:r>
              <a:rPr lang="en-US">
                <a:solidFill>
                  <a:srgbClr val="FF9900"/>
                </a:solidFill>
                <a:latin typeface="Arial Black" pitchFamily="34" charset="0"/>
              </a:rPr>
              <a:t>PENGANTAR</a:t>
            </a:r>
          </a:p>
          <a:p>
            <a:pPr>
              <a:buFont typeface="Wingdings" pitchFamily="2" charset="2"/>
              <a:buNone/>
            </a:pPr>
            <a:endParaRPr lang="en-US">
              <a:solidFill>
                <a:srgbClr val="FF9900"/>
              </a:solidFill>
              <a:latin typeface="Arial Black" pitchFamily="34" charset="0"/>
            </a:endParaRPr>
          </a:p>
          <a:p>
            <a:pPr>
              <a:buFont typeface="Wingdings" pitchFamily="2" charset="2"/>
              <a:buNone/>
            </a:pPr>
            <a:r>
              <a:rPr lang="en-US"/>
              <a:t>	</a:t>
            </a:r>
            <a:r>
              <a:rPr lang="en-US">
                <a:solidFill>
                  <a:srgbClr val="B60419"/>
                </a:solidFill>
              </a:rPr>
              <a:t>Geostrategi</a:t>
            </a:r>
            <a:r>
              <a:rPr lang="en-US">
                <a:solidFill>
                  <a:schemeClr val="folHlink"/>
                </a:solidFill>
              </a:rPr>
              <a:t> </a:t>
            </a:r>
            <a:r>
              <a:rPr lang="en-US"/>
              <a:t>: </a:t>
            </a:r>
            <a:r>
              <a:rPr lang="en-US">
                <a:solidFill>
                  <a:schemeClr val="bg2"/>
                </a:solidFill>
              </a:rPr>
              <a:t>suatu strategi dalam memanfaatkan kondisi geografi negara dlm menentukan kebijakan, tujuan, sarana untuk mencapai tujuan nasional</a:t>
            </a:r>
            <a:r>
              <a:rPr lang="en-US">
                <a:solidFill>
                  <a:schemeClr val="bg2"/>
                </a:solidFill>
                <a:sym typeface="Symbol" pitchFamily="18" charset="2"/>
              </a:rPr>
              <a:t> Pembukaan dan UUD 1945.</a:t>
            </a:r>
          </a:p>
          <a:p>
            <a:pPr>
              <a:buFont typeface="Wingdings" pitchFamily="2" charset="2"/>
              <a:buNone/>
            </a:pPr>
            <a:endParaRPr lang="en-US">
              <a:solidFill>
                <a:schemeClr val="bg2"/>
              </a:solidFill>
              <a:sym typeface="Symbol" pitchFamily="18" charset="2"/>
            </a:endParaRPr>
          </a:p>
          <a:p>
            <a:pPr>
              <a:buFont typeface="Wingdings" pitchFamily="2" charset="2"/>
              <a:buNone/>
            </a:pPr>
            <a:r>
              <a:rPr lang="en-US">
                <a:sym typeface="Symbol" pitchFamily="18" charset="2"/>
              </a:rPr>
              <a:t>	</a:t>
            </a:r>
            <a:r>
              <a:rPr lang="en-US">
                <a:solidFill>
                  <a:schemeClr val="bg2"/>
                </a:solidFill>
                <a:sym typeface="Symbol" pitchFamily="18" charset="2"/>
              </a:rPr>
              <a:t>Geostrategi diperlukan mewujudkan dan mempertahankan integritas bangsa.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 calcmode="lin" valueType="num">
                                      <p:cBhvr>
                                        <p:cTn id="7" dur="1000" fill="hold"/>
                                        <p:tgtEl>
                                          <p:spTgt spid="12292">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229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229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nodeType="clickEffect">
                                  <p:stCondLst>
                                    <p:cond delay="0"/>
                                  </p:stCondLst>
                                  <p:childTnLst>
                                    <p:set>
                                      <p:cBhvr>
                                        <p:cTn id="13" dur="1" fill="hold">
                                          <p:stCondLst>
                                            <p:cond delay="0"/>
                                          </p:stCondLst>
                                        </p:cTn>
                                        <p:tgtEl>
                                          <p:spTgt spid="12292">
                                            <p:txEl>
                                              <p:pRg st="2" end="2"/>
                                            </p:txEl>
                                          </p:spTgt>
                                        </p:tgtEl>
                                        <p:attrNameLst>
                                          <p:attrName>style.visibility</p:attrName>
                                        </p:attrNameLst>
                                      </p:cBhvr>
                                      <p:to>
                                        <p:strVal val="visible"/>
                                      </p:to>
                                    </p:set>
                                    <p:anim calcmode="lin" valueType="num">
                                      <p:cBhvr>
                                        <p:cTn id="14" dur="500" fill="hold"/>
                                        <p:tgtEl>
                                          <p:spTgt spid="1229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1229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1229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1229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9" presetClass="entr" presetSubtype="0" accel="100000" fill="hold" nodeType="clickEffect">
                                  <p:stCondLst>
                                    <p:cond delay="0"/>
                                  </p:stCondLst>
                                  <p:childTnLst>
                                    <p:set>
                                      <p:cBhvr>
                                        <p:cTn id="21" dur="1" fill="hold">
                                          <p:stCondLst>
                                            <p:cond delay="0"/>
                                          </p:stCondLst>
                                        </p:cTn>
                                        <p:tgtEl>
                                          <p:spTgt spid="12292">
                                            <p:txEl>
                                              <p:pRg st="4" end="4"/>
                                            </p:txEl>
                                          </p:spTgt>
                                        </p:tgtEl>
                                        <p:attrNameLst>
                                          <p:attrName>style.visibility</p:attrName>
                                        </p:attrNameLst>
                                      </p:cBhvr>
                                      <p:to>
                                        <p:strVal val="visible"/>
                                      </p:to>
                                    </p:set>
                                    <p:anim calcmode="lin" valueType="num">
                                      <p:cBhvr>
                                        <p:cTn id="22" dur="500" fill="hold"/>
                                        <p:tgtEl>
                                          <p:spTgt spid="12292">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3" dur="500" fill="hold"/>
                                        <p:tgtEl>
                                          <p:spTgt spid="12292">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4" dur="500" fill="hold"/>
                                        <p:tgtEl>
                                          <p:spTgt spid="12292">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25" dur="500" fill="hold"/>
                                        <p:tgtEl>
                                          <p:spTgt spid="1229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0" name="Rectangle 4"/>
          <p:cNvSpPr>
            <a:spLocks noGrp="1" noChangeArrowheads="1"/>
          </p:cNvSpPr>
          <p:nvPr>
            <p:ph/>
          </p:nvPr>
        </p:nvSpPr>
        <p:spPr>
          <a:solidFill>
            <a:schemeClr val="bg1"/>
          </a:solidFill>
        </p:spPr>
        <p:txBody>
          <a:bodyPr/>
          <a:lstStyle/>
          <a:p>
            <a:pPr algn="ctr">
              <a:buFont typeface="Wingdings" pitchFamily="2" charset="2"/>
              <a:buNone/>
            </a:pPr>
            <a:r>
              <a:rPr lang="en-US" b="1">
                <a:solidFill>
                  <a:srgbClr val="FF0000"/>
                </a:solidFill>
                <a:latin typeface="Monotype Corsiva" pitchFamily="66" charset="0"/>
              </a:rPr>
              <a:t>PENGERTIAN  </a:t>
            </a:r>
          </a:p>
          <a:p>
            <a:pPr algn="ctr">
              <a:buFont typeface="Wingdings" pitchFamily="2" charset="2"/>
              <a:buNone/>
            </a:pPr>
            <a:r>
              <a:rPr lang="en-US" b="1">
                <a:solidFill>
                  <a:srgbClr val="FF0000"/>
                </a:solidFill>
                <a:latin typeface="Monotype Corsiva" pitchFamily="66" charset="0"/>
              </a:rPr>
              <a:t>KETAHANAN  NASIONAL</a:t>
            </a:r>
          </a:p>
          <a:p>
            <a:pPr algn="just">
              <a:buFont typeface="Wingdings" pitchFamily="2" charset="2"/>
              <a:buNone/>
            </a:pPr>
            <a:r>
              <a:rPr lang="en-US" sz="2800">
                <a:solidFill>
                  <a:srgbClr val="00FF00"/>
                </a:solidFill>
              </a:rPr>
              <a:t>   </a:t>
            </a:r>
            <a:r>
              <a:rPr lang="en-US" sz="2800">
                <a:solidFill>
                  <a:srgbClr val="660033"/>
                </a:solidFill>
              </a:rPr>
              <a:t>Ketahanan nasional</a:t>
            </a:r>
            <a:r>
              <a:rPr lang="en-US" sz="2800"/>
              <a:t> : </a:t>
            </a:r>
            <a:r>
              <a:rPr lang="en-US" sz="2800">
                <a:solidFill>
                  <a:srgbClr val="0000FF"/>
                </a:solidFill>
              </a:rPr>
              <a:t>merupakan kondisi dinamis suatu bangsa yang berisi keuletan dan ketangguhan yang mengandung kemampuan mengembangkan kekuatan nasional, didlm menghadapi dan mengatasi </a:t>
            </a:r>
            <a:r>
              <a:rPr lang="en-US" sz="2800">
                <a:solidFill>
                  <a:srgbClr val="0000FF"/>
                </a:solidFill>
                <a:sym typeface="Symbol" pitchFamily="18" charset="2"/>
              </a:rPr>
              <a:t></a:t>
            </a:r>
            <a:r>
              <a:rPr lang="en-US" sz="2800">
                <a:solidFill>
                  <a:srgbClr val="0000FF"/>
                </a:solidFill>
              </a:rPr>
              <a:t> tantangan, ancaman, hambatan serta gangguan dari luar maupun dari dalam, langsung maupun tidak langsung membahayakan integritas, identitas, kelangsungan hidup bangsa dan negara serta perjuangan dalam mengejar tujuan nasional</a:t>
            </a:r>
            <a:r>
              <a:rPr lang="en-US" sz="2800">
                <a:solidFill>
                  <a:srgbClr val="FFCC00"/>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4340">
                                            <p:txEl>
                                              <p:pRg st="0" end="0"/>
                                            </p:txEl>
                                          </p:spTgt>
                                        </p:tgtEl>
                                        <p:attrNameLst>
                                          <p:attrName>style.visibility</p:attrName>
                                        </p:attrNameLst>
                                      </p:cBhvr>
                                      <p:to>
                                        <p:strVal val="visible"/>
                                      </p:to>
                                    </p:set>
                                    <p:animEffect transition="in" filter="fade">
                                      <p:cBhvr>
                                        <p:cTn id="7" dur="2000"/>
                                        <p:tgtEl>
                                          <p:spTgt spid="14340">
                                            <p:txEl>
                                              <p:pRg st="0" end="0"/>
                                            </p:txEl>
                                          </p:spTgt>
                                        </p:tgtEl>
                                      </p:cBhvr>
                                    </p:animEffect>
                                    <p:anim calcmode="lin" valueType="num">
                                      <p:cBhvr>
                                        <p:cTn id="8" dur="2000" fill="hold"/>
                                        <p:tgtEl>
                                          <p:spTgt spid="14340">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14340">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14340">
                                            <p:txEl>
                                              <p:pRg st="0" end="0"/>
                                            </p:txEl>
                                          </p:spTgt>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4340">
                                            <p:txEl>
                                              <p:pRg st="1" end="1"/>
                                            </p:txEl>
                                          </p:spTgt>
                                        </p:tgtEl>
                                        <p:attrNameLst>
                                          <p:attrName>style.visibility</p:attrName>
                                        </p:attrNameLst>
                                      </p:cBhvr>
                                      <p:to>
                                        <p:strVal val="visible"/>
                                      </p:to>
                                    </p:set>
                                    <p:animEffect transition="in" filter="fade">
                                      <p:cBhvr>
                                        <p:cTn id="13" dur="2000"/>
                                        <p:tgtEl>
                                          <p:spTgt spid="14340">
                                            <p:txEl>
                                              <p:pRg st="1" end="1"/>
                                            </p:txEl>
                                          </p:spTgt>
                                        </p:tgtEl>
                                      </p:cBhvr>
                                    </p:animEffect>
                                    <p:anim calcmode="lin" valueType="num">
                                      <p:cBhvr>
                                        <p:cTn id="14" dur="2000" fill="hold"/>
                                        <p:tgtEl>
                                          <p:spTgt spid="14340">
                                            <p:txEl>
                                              <p:pRg st="1" end="1"/>
                                            </p:txEl>
                                          </p:spTgt>
                                        </p:tgtEl>
                                        <p:attrNameLst>
                                          <p:attrName>style.rotation</p:attrName>
                                        </p:attrNameLst>
                                      </p:cBhvr>
                                      <p:tavLst>
                                        <p:tav tm="0">
                                          <p:val>
                                            <p:fltVal val="720"/>
                                          </p:val>
                                        </p:tav>
                                        <p:tav tm="100000">
                                          <p:val>
                                            <p:fltVal val="0"/>
                                          </p:val>
                                        </p:tav>
                                      </p:tavLst>
                                    </p:anim>
                                    <p:anim calcmode="lin" valueType="num">
                                      <p:cBhvr>
                                        <p:cTn id="15" dur="2000" fill="hold"/>
                                        <p:tgtEl>
                                          <p:spTgt spid="14340">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14340">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nodeType="clickEffect">
                                  <p:stCondLst>
                                    <p:cond delay="0"/>
                                  </p:stCondLst>
                                  <p:childTnLst>
                                    <p:set>
                                      <p:cBhvr>
                                        <p:cTn id="20" dur="1" fill="hold">
                                          <p:stCondLst>
                                            <p:cond delay="0"/>
                                          </p:stCondLst>
                                        </p:cTn>
                                        <p:tgtEl>
                                          <p:spTgt spid="14340">
                                            <p:txEl>
                                              <p:pRg st="2" end="2"/>
                                            </p:txEl>
                                          </p:spTgt>
                                        </p:tgtEl>
                                        <p:attrNameLst>
                                          <p:attrName>style.visibility</p:attrName>
                                        </p:attrNameLst>
                                      </p:cBhvr>
                                      <p:to>
                                        <p:strVal val="visible"/>
                                      </p:to>
                                    </p:set>
                                    <p:anim calcmode="lin" valueType="num">
                                      <p:cBhvr>
                                        <p:cTn id="21" dur="1000" fill="hold"/>
                                        <p:tgtEl>
                                          <p:spTgt spid="14340">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14340">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14340">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14340">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p:nvPr>
        </p:nvSpPr>
        <p:spPr/>
        <p:txBody>
          <a:bodyPr/>
          <a:lstStyle/>
          <a:p>
            <a:pPr algn="ctr">
              <a:buFont typeface="Wingdings" pitchFamily="2" charset="2"/>
              <a:buNone/>
            </a:pPr>
            <a:r>
              <a:rPr lang="en-US" sz="3600" b="1">
                <a:solidFill>
                  <a:srgbClr val="FF9933"/>
                </a:solidFill>
                <a:latin typeface="Monotype Corsiva" pitchFamily="66" charset="0"/>
              </a:rPr>
              <a:t>HAKEKAT  </a:t>
            </a:r>
          </a:p>
          <a:p>
            <a:pPr algn="ctr">
              <a:buFont typeface="Wingdings" pitchFamily="2" charset="2"/>
              <a:buNone/>
            </a:pPr>
            <a:r>
              <a:rPr lang="en-US" sz="3600" b="1">
                <a:solidFill>
                  <a:srgbClr val="FF9933"/>
                </a:solidFill>
                <a:latin typeface="Monotype Corsiva" pitchFamily="66" charset="0"/>
              </a:rPr>
              <a:t>KETAHANAN  NASIONAL</a:t>
            </a:r>
          </a:p>
          <a:p>
            <a:pPr>
              <a:buFont typeface="Wingdings" pitchFamily="2" charset="2"/>
              <a:buNone/>
            </a:pPr>
            <a:endParaRPr lang="en-US" sz="3600">
              <a:solidFill>
                <a:srgbClr val="660033"/>
              </a:solidFill>
            </a:endParaRPr>
          </a:p>
          <a:p>
            <a:pPr>
              <a:buFont typeface="Wingdings" pitchFamily="2" charset="2"/>
              <a:buNone/>
            </a:pPr>
            <a:r>
              <a:rPr lang="en-US" sz="3600"/>
              <a:t>	</a:t>
            </a:r>
            <a:r>
              <a:rPr lang="en-US" sz="3600">
                <a:solidFill>
                  <a:srgbClr val="CC0000"/>
                </a:solidFill>
              </a:rPr>
              <a:t>Ketahanan nasional</a:t>
            </a:r>
            <a:r>
              <a:rPr lang="en-US" sz="3600"/>
              <a:t> </a:t>
            </a:r>
            <a:r>
              <a:rPr lang="en-US" sz="3600">
                <a:sym typeface="Symbol" pitchFamily="18" charset="2"/>
              </a:rPr>
              <a:t></a:t>
            </a:r>
            <a:r>
              <a:rPr lang="en-US" sz="3600"/>
              <a:t> kemampuan dan ketangguhan suatu bangsa untuk dapat menjamin kelangsungan hidupnya menuju kejayaan bangsa dan negara</a:t>
            </a:r>
            <a:r>
              <a:rPr lang="en-US" sz="3600">
                <a:solidFill>
                  <a:srgbClr val="008000"/>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 calcmode="lin" valueType="num">
                                      <p:cBhvr>
                                        <p:cTn id="7" dur="1000" fill="hold"/>
                                        <p:tgtEl>
                                          <p:spTgt spid="17412">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741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12">
                                            <p:txEl>
                                              <p:pRg st="0" end="0"/>
                                            </p:txEl>
                                          </p:spTgt>
                                        </p:tgtEl>
                                      </p:cBhvr>
                                    </p:animEffect>
                                  </p:childTnLst>
                                </p:cTn>
                              </p:par>
                              <p:par>
                                <p:cTn id="10" presetID="29" presetClass="entr" presetSubtype="0" fill="hold" nodeType="withEffect">
                                  <p:stCondLst>
                                    <p:cond delay="0"/>
                                  </p:stCondLst>
                                  <p:childTnLst>
                                    <p:set>
                                      <p:cBhvr>
                                        <p:cTn id="11" dur="1" fill="hold">
                                          <p:stCondLst>
                                            <p:cond delay="0"/>
                                          </p:stCondLst>
                                        </p:cTn>
                                        <p:tgtEl>
                                          <p:spTgt spid="17412">
                                            <p:txEl>
                                              <p:pRg st="1" end="1"/>
                                            </p:txEl>
                                          </p:spTgt>
                                        </p:tgtEl>
                                        <p:attrNameLst>
                                          <p:attrName>style.visibility</p:attrName>
                                        </p:attrNameLst>
                                      </p:cBhvr>
                                      <p:to>
                                        <p:strVal val="visible"/>
                                      </p:to>
                                    </p:set>
                                    <p:anim calcmode="lin" valueType="num">
                                      <p:cBhvr>
                                        <p:cTn id="12" dur="1000" fill="hold"/>
                                        <p:tgtEl>
                                          <p:spTgt spid="17412">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17412">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741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nodeType="clickEffect">
                                  <p:stCondLst>
                                    <p:cond delay="0"/>
                                  </p:stCondLst>
                                  <p:childTnLst>
                                    <p:set>
                                      <p:cBhvr>
                                        <p:cTn id="18" dur="1" fill="hold">
                                          <p:stCondLst>
                                            <p:cond delay="0"/>
                                          </p:stCondLst>
                                        </p:cTn>
                                        <p:tgtEl>
                                          <p:spTgt spid="17412">
                                            <p:txEl>
                                              <p:pRg st="3" end="3"/>
                                            </p:txEl>
                                          </p:spTgt>
                                        </p:tgtEl>
                                        <p:attrNameLst>
                                          <p:attrName>style.visibility</p:attrName>
                                        </p:attrNameLst>
                                      </p:cBhvr>
                                      <p:to>
                                        <p:strVal val="visible"/>
                                      </p:to>
                                    </p:set>
                                    <p:anim calcmode="lin" valueType="num">
                                      <p:cBhvr>
                                        <p:cTn id="19" dur="1000" fill="hold"/>
                                        <p:tgtEl>
                                          <p:spTgt spid="17412">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1741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74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sz="3600"/>
              <a:t>Konsepsi Geostrategi Indonesia dipengaruhi  oleh :</a:t>
            </a:r>
          </a:p>
        </p:txBody>
      </p:sp>
      <p:sp>
        <p:nvSpPr>
          <p:cNvPr id="76803" name="Rectangle 3"/>
          <p:cNvSpPr>
            <a:spLocks noGrp="1" noChangeArrowheads="1"/>
          </p:cNvSpPr>
          <p:nvPr>
            <p:ph type="body" idx="1"/>
          </p:nvPr>
        </p:nvSpPr>
        <p:spPr>
          <a:xfrm>
            <a:off x="457200" y="1600200"/>
            <a:ext cx="8229600" cy="4953000"/>
          </a:xfrm>
        </p:spPr>
        <p:txBody>
          <a:bodyPr/>
          <a:lstStyle/>
          <a:p>
            <a:pPr marL="609600" indent="-609600" algn="just">
              <a:buFontTx/>
              <a:buAutoNum type="arabicPeriod"/>
            </a:pPr>
            <a:r>
              <a:rPr lang="en-US" sz="2800"/>
              <a:t>Pengalaman sejarah perjuangan bangsa Indonesia mempertahankan NKRI.</a:t>
            </a:r>
          </a:p>
          <a:p>
            <a:pPr marL="609600" indent="-609600" algn="just">
              <a:buFontTx/>
              <a:buAutoNum type="arabicPeriod"/>
            </a:pPr>
            <a:r>
              <a:rPr lang="en-US" sz="2800"/>
              <a:t>PengalamanNegara Sedang Berkembang (NSB) dalam melaksanakan pembangunan Nasional, dgn hasil ketidakseimbangan pembangunan fisik dan non fisik.</a:t>
            </a:r>
          </a:p>
          <a:p>
            <a:pPr marL="609600" indent="-609600" algn="just">
              <a:buFontTx/>
              <a:buAutoNum type="arabicPeriod"/>
            </a:pPr>
            <a:r>
              <a:rPr lang="en-US" sz="2800"/>
              <a:t>Tantangan, ancaman, hambatan dan gangguan pada periode pembangunan lebih kompleks, penuh ketidakpastian dibanding pada masa Perang Kemerdekaan.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457200"/>
            <a:ext cx="8229600" cy="857250"/>
          </a:xfrm>
        </p:spPr>
        <p:txBody>
          <a:bodyPr/>
          <a:lstStyle/>
          <a:p>
            <a:r>
              <a:rPr lang="en-US" sz="3600"/>
              <a:t>Ketahanan Nasional suatu bangsa dilatar belakangi oleh :</a:t>
            </a:r>
          </a:p>
        </p:txBody>
      </p:sp>
      <p:sp>
        <p:nvSpPr>
          <p:cNvPr id="47107" name="Rectangle 3"/>
          <p:cNvSpPr>
            <a:spLocks noGrp="1" noChangeArrowheads="1"/>
          </p:cNvSpPr>
          <p:nvPr>
            <p:ph type="body" idx="1"/>
          </p:nvPr>
        </p:nvSpPr>
        <p:spPr/>
        <p:txBody>
          <a:bodyPr/>
          <a:lstStyle/>
          <a:p>
            <a:pPr algn="just">
              <a:lnSpc>
                <a:spcPct val="90000"/>
              </a:lnSpc>
            </a:pPr>
            <a:r>
              <a:rPr lang="en-US" sz="2800"/>
              <a:t>Kekuatan apa yg ada pada suatu bangsa dan negara sehingga mampu mempertahankan kelangsungan hidupnya</a:t>
            </a:r>
          </a:p>
          <a:p>
            <a:pPr algn="just">
              <a:lnSpc>
                <a:spcPct val="90000"/>
              </a:lnSpc>
              <a:buFont typeface="Wingdings" pitchFamily="2" charset="2"/>
              <a:buNone/>
            </a:pPr>
            <a:endParaRPr lang="en-US" sz="2800"/>
          </a:p>
          <a:p>
            <a:pPr algn="just">
              <a:lnSpc>
                <a:spcPct val="90000"/>
              </a:lnSpc>
            </a:pPr>
            <a:r>
              <a:rPr lang="en-US" sz="2800"/>
              <a:t>Kekuatan apa yg harus dimiliki oleh suatu</a:t>
            </a:r>
          </a:p>
          <a:p>
            <a:pPr algn="just">
              <a:lnSpc>
                <a:spcPct val="90000"/>
              </a:lnSpc>
              <a:buFont typeface="Wingdings" pitchFamily="2" charset="2"/>
              <a:buNone/>
            </a:pPr>
            <a:r>
              <a:rPr lang="en-US" sz="2800"/>
              <a:t>   bangsa &amp; negara shg selalu mampu memperta-hankan kelangsungan hidupnya, meskipun mengalami berbagai tantangan, gangguan, hambatan dan ancaman baik dari dalam maupun dari luar.</a:t>
            </a:r>
          </a:p>
          <a:p>
            <a:pPr algn="just">
              <a:lnSpc>
                <a:spcPct val="90000"/>
              </a:lnSpc>
            </a:pPr>
            <a:endParaRPr lang="en-US" sz="2800"/>
          </a:p>
          <a:p>
            <a:pPr>
              <a:lnSpc>
                <a:spcPct val="90000"/>
              </a:lnSpc>
            </a:pPr>
            <a:endParaRPr lang="en-US" sz="2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457200"/>
            <a:ext cx="8229600" cy="674688"/>
          </a:xfrm>
        </p:spPr>
        <p:txBody>
          <a:bodyPr/>
          <a:lstStyle/>
          <a:p>
            <a:r>
              <a:rPr lang="en-US" sz="3200"/>
              <a:t>Lanjutan</a:t>
            </a:r>
          </a:p>
        </p:txBody>
      </p:sp>
      <p:sp>
        <p:nvSpPr>
          <p:cNvPr id="49155" name="Rectangle 3"/>
          <p:cNvSpPr>
            <a:spLocks noGrp="1" noChangeArrowheads="1"/>
          </p:cNvSpPr>
          <p:nvPr>
            <p:ph type="body" idx="1"/>
          </p:nvPr>
        </p:nvSpPr>
        <p:spPr/>
        <p:txBody>
          <a:bodyPr/>
          <a:lstStyle/>
          <a:p>
            <a:r>
              <a:rPr lang="en-US"/>
              <a:t>Ketahanan atau kemampuan bangsa untuk tetap jaya, mengandung makna keteraturan dan stabilitas </a:t>
            </a:r>
          </a:p>
          <a:p>
            <a:pPr>
              <a:buFont typeface="Wingdings" pitchFamily="2" charset="2"/>
              <a:buNone/>
            </a:pPr>
            <a:r>
              <a:rPr lang="en-US"/>
              <a:t>  </a:t>
            </a:r>
            <a:r>
              <a:rPr lang="en-US" i="1"/>
              <a:t>(regular),</a:t>
            </a:r>
            <a:r>
              <a:rPr lang="en-US"/>
              <a:t> yang didalamnya terkandung potensi untuk terjadinya perubahan </a:t>
            </a:r>
            <a:r>
              <a:rPr lang="en-US" i="1"/>
              <a:t>( the stability idea of changes)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457200"/>
            <a:ext cx="8229600" cy="857250"/>
          </a:xfrm>
        </p:spPr>
        <p:txBody>
          <a:bodyPr/>
          <a:lstStyle/>
          <a:p>
            <a:r>
              <a:rPr lang="en-US" sz="4000"/>
              <a:t>ASAS  KETAHANAN  NASIONAL</a:t>
            </a:r>
          </a:p>
        </p:txBody>
      </p:sp>
      <p:sp>
        <p:nvSpPr>
          <p:cNvPr id="51203" name="Rectangle 3"/>
          <p:cNvSpPr>
            <a:spLocks noGrp="1" noChangeArrowheads="1"/>
          </p:cNvSpPr>
          <p:nvPr>
            <p:ph type="body" idx="1"/>
          </p:nvPr>
        </p:nvSpPr>
        <p:spPr>
          <a:xfrm>
            <a:off x="457200" y="1295400"/>
            <a:ext cx="8229600" cy="5181600"/>
          </a:xfrm>
        </p:spPr>
        <p:txBody>
          <a:bodyPr/>
          <a:lstStyle/>
          <a:p>
            <a:pPr algn="just">
              <a:lnSpc>
                <a:spcPct val="90000"/>
              </a:lnSpc>
            </a:pPr>
            <a:r>
              <a:rPr lang="en-US" sz="2400"/>
              <a:t>Ketahanan Nasional identik dengan pengaturan penyelenggaraan kesejahteraan dan keamanan.</a:t>
            </a:r>
          </a:p>
          <a:p>
            <a:pPr algn="just">
              <a:lnSpc>
                <a:spcPct val="90000"/>
              </a:lnSpc>
            </a:pPr>
            <a:r>
              <a:rPr lang="en-US" sz="2400"/>
              <a:t>Ketahanan Nasional berpedoman pada Wawasan Nusantara.</a:t>
            </a:r>
          </a:p>
          <a:p>
            <a:pPr algn="just">
              <a:lnSpc>
                <a:spcPct val="90000"/>
              </a:lnSpc>
            </a:pPr>
            <a:r>
              <a:rPr lang="en-US" sz="2400"/>
              <a:t>Ketahanan Nasional sebagai Doktrin Nasional adalah adanya kesatuan dalam pola pikir, pola tindak dan cara kerja intersektor dan multidispliner.</a:t>
            </a:r>
          </a:p>
          <a:p>
            <a:pPr algn="just">
              <a:lnSpc>
                <a:spcPct val="90000"/>
              </a:lnSpc>
            </a:pPr>
            <a:r>
              <a:rPr lang="en-US" sz="2400"/>
              <a:t>Ketahanan Nasional melahirkan keuletan, ketangguhan,kemampuan bangsa dan negara Indonesia dalam mempertahankan eksistensi dan kelangsungan hidupnya serta perjuangan mengejar cita-cita nasionalnya.</a:t>
            </a:r>
          </a:p>
          <a:p>
            <a:pPr algn="just">
              <a:lnSpc>
                <a:spcPct val="90000"/>
              </a:lnSpc>
              <a:buFont typeface="Wingdings" pitchFamily="2" charset="2"/>
              <a:buNone/>
            </a:pPr>
            <a:endParaRPr lang="en-US" sz="2400"/>
          </a:p>
          <a:p>
            <a:pPr>
              <a:lnSpc>
                <a:spcPct val="90000"/>
              </a:lnSpc>
            </a:pPr>
            <a:endParaRPr lang="en-US" sz="24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457200"/>
            <a:ext cx="8229600" cy="949325"/>
          </a:xfrm>
        </p:spPr>
        <p:txBody>
          <a:bodyPr/>
          <a:lstStyle/>
          <a:p>
            <a:r>
              <a:rPr lang="en-US"/>
              <a:t>Pengertian HTAG</a:t>
            </a:r>
          </a:p>
        </p:txBody>
      </p:sp>
      <p:sp>
        <p:nvSpPr>
          <p:cNvPr id="53251" name="Rectangle 3"/>
          <p:cNvSpPr>
            <a:spLocks noGrp="1" noChangeArrowheads="1"/>
          </p:cNvSpPr>
          <p:nvPr>
            <p:ph type="body" idx="1"/>
          </p:nvPr>
        </p:nvSpPr>
        <p:spPr>
          <a:xfrm>
            <a:off x="457200" y="1371600"/>
            <a:ext cx="8229600" cy="4759325"/>
          </a:xfrm>
        </p:spPr>
        <p:txBody>
          <a:bodyPr/>
          <a:lstStyle/>
          <a:p>
            <a:pPr algn="just">
              <a:lnSpc>
                <a:spcPct val="80000"/>
              </a:lnSpc>
            </a:pPr>
            <a:r>
              <a:rPr lang="en-US" sz="2400"/>
              <a:t>Hambatan : suatu hal yang bersifat melemahkan atau menghalangi secara tidak konsepsional yang berasal dari dalam.</a:t>
            </a:r>
          </a:p>
          <a:p>
            <a:pPr algn="just">
              <a:lnSpc>
                <a:spcPct val="80000"/>
              </a:lnSpc>
              <a:buFont typeface="Wingdings" pitchFamily="2" charset="2"/>
              <a:buNone/>
            </a:pPr>
            <a:endParaRPr lang="en-US" sz="2400"/>
          </a:p>
          <a:p>
            <a:pPr algn="just">
              <a:lnSpc>
                <a:spcPct val="80000"/>
              </a:lnSpc>
            </a:pPr>
            <a:r>
              <a:rPr lang="en-US" sz="2400"/>
              <a:t>Tantangan : Suatu hal atau upaya yang bersifat atau bertujuan menggugah kemampua.</a:t>
            </a:r>
          </a:p>
          <a:p>
            <a:pPr algn="just">
              <a:lnSpc>
                <a:spcPct val="80000"/>
              </a:lnSpc>
              <a:buFont typeface="Wingdings" pitchFamily="2" charset="2"/>
              <a:buNone/>
            </a:pPr>
            <a:endParaRPr lang="en-US" sz="2400"/>
          </a:p>
          <a:p>
            <a:pPr algn="just">
              <a:lnSpc>
                <a:spcPct val="80000"/>
              </a:lnSpc>
            </a:pPr>
            <a:r>
              <a:rPr lang="en-US" sz="2400"/>
              <a:t>Ancaman : suatu hal atau upaya bersifat dan bertujuan mengubah dan merombak kebijakan yang dilaksanakan secara konsepsional.</a:t>
            </a:r>
          </a:p>
          <a:p>
            <a:pPr algn="just">
              <a:lnSpc>
                <a:spcPct val="80000"/>
              </a:lnSpc>
              <a:buFont typeface="Wingdings" pitchFamily="2" charset="2"/>
              <a:buNone/>
            </a:pPr>
            <a:endParaRPr lang="en-US" sz="2400"/>
          </a:p>
          <a:p>
            <a:pPr algn="just">
              <a:lnSpc>
                <a:spcPct val="80000"/>
              </a:lnSpc>
            </a:pPr>
            <a:r>
              <a:rPr lang="en-US" sz="2400"/>
              <a:t>Gangguan : suatu hal atau upaya yang mengusik kelangsungan kehidupan ideologi bangsa dan NKRI </a:t>
            </a:r>
          </a:p>
          <a:p>
            <a:pPr algn="just">
              <a:lnSpc>
                <a:spcPct val="80000"/>
              </a:lnSpc>
              <a:buFont typeface="Wingdings" pitchFamily="2" charset="2"/>
              <a:buNone/>
            </a:pPr>
            <a:endParaRPr lang="en-US" sz="2400"/>
          </a:p>
          <a:p>
            <a:pPr>
              <a:lnSpc>
                <a:spcPct val="80000"/>
              </a:lnSpc>
            </a:pPr>
            <a:endParaRPr lang="en-US" sz="2400"/>
          </a:p>
          <a:p>
            <a:pPr>
              <a:lnSpc>
                <a:spcPct val="80000"/>
              </a:lnSpc>
              <a:buFont typeface="Wingdings" pitchFamily="2" charset="2"/>
              <a:buNone/>
            </a:pPr>
            <a:endParaRPr 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p:nvPr>
        </p:nvSpPr>
        <p:spPr/>
        <p:txBody>
          <a:bodyPr/>
          <a:lstStyle/>
          <a:p>
            <a:pPr algn="ctr">
              <a:buFont typeface="Wingdings" pitchFamily="2" charset="2"/>
              <a:buNone/>
            </a:pPr>
            <a:r>
              <a:rPr lang="en-US">
                <a:solidFill>
                  <a:srgbClr val="FFCC00"/>
                </a:solidFill>
                <a:latin typeface="Arial Black" pitchFamily="34" charset="0"/>
              </a:rPr>
              <a:t>SIFAT-SIFAT KETAHANAN NASIONAL</a:t>
            </a:r>
            <a:endParaRPr lang="en-US"/>
          </a:p>
          <a:p>
            <a:r>
              <a:rPr lang="en-US">
                <a:solidFill>
                  <a:srgbClr val="000099"/>
                </a:solidFill>
              </a:rPr>
              <a:t>Manunggal</a:t>
            </a:r>
          </a:p>
          <a:p>
            <a:r>
              <a:rPr lang="en-US">
                <a:solidFill>
                  <a:srgbClr val="000099"/>
                </a:solidFill>
              </a:rPr>
              <a:t>Mawas kedalam</a:t>
            </a:r>
          </a:p>
          <a:p>
            <a:r>
              <a:rPr lang="en-US">
                <a:solidFill>
                  <a:srgbClr val="000099"/>
                </a:solidFill>
              </a:rPr>
              <a:t>Kewibawaan</a:t>
            </a:r>
          </a:p>
          <a:p>
            <a:r>
              <a:rPr lang="en-US">
                <a:solidFill>
                  <a:srgbClr val="000099"/>
                </a:solidFill>
              </a:rPr>
              <a:t>Berubah menurut waktu</a:t>
            </a:r>
          </a:p>
          <a:p>
            <a:r>
              <a:rPr lang="en-US">
                <a:solidFill>
                  <a:srgbClr val="000099"/>
                </a:solidFill>
              </a:rPr>
              <a:t>Tidak membenarkan sikap adu kekuasaan dan kekuatan</a:t>
            </a:r>
          </a:p>
          <a:p>
            <a:r>
              <a:rPr lang="en-US">
                <a:solidFill>
                  <a:srgbClr val="000099"/>
                </a:solidFill>
              </a:rPr>
              <a:t>Percaya pada diri sendiri</a:t>
            </a:r>
          </a:p>
          <a:p>
            <a:r>
              <a:rPr lang="en-US">
                <a:solidFill>
                  <a:srgbClr val="000099"/>
                </a:solidFill>
              </a:rPr>
              <a:t>Tidak tergantung kepada pihak lain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animEffect transition="in" filter="fade">
                                      <p:cBhvr>
                                        <p:cTn id="7" dur="100"/>
                                        <p:tgtEl>
                                          <p:spTgt spid="19460">
                                            <p:txEl>
                                              <p:pRg st="0" end="0"/>
                                            </p:txEl>
                                          </p:spTgt>
                                        </p:tgtEl>
                                      </p:cBhvr>
                                    </p:animEffect>
                                    <p:anim calcmode="lin" valueType="num">
                                      <p:cBhvr>
                                        <p:cTn id="8" dur="400" fill="hold"/>
                                        <p:tgtEl>
                                          <p:spTgt spid="19460">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19460">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9460">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9460">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nodeType="clickEffect">
                                  <p:stCondLst>
                                    <p:cond delay="0"/>
                                  </p:stCondLst>
                                  <p:childTnLst>
                                    <p:set>
                                      <p:cBhvr>
                                        <p:cTn id="15" dur="1" fill="hold">
                                          <p:stCondLst>
                                            <p:cond delay="0"/>
                                          </p:stCondLst>
                                        </p:cTn>
                                        <p:tgtEl>
                                          <p:spTgt spid="19460">
                                            <p:txEl>
                                              <p:pRg st="1" end="1"/>
                                            </p:txEl>
                                          </p:spTgt>
                                        </p:tgtEl>
                                        <p:attrNameLst>
                                          <p:attrName>style.visibility</p:attrName>
                                        </p:attrNameLst>
                                      </p:cBhvr>
                                      <p:to>
                                        <p:strVal val="visible"/>
                                      </p:to>
                                    </p:set>
                                    <p:animEffect transition="in" filter="wipe(down)">
                                      <p:cBhvr>
                                        <p:cTn id="16" dur="580">
                                          <p:stCondLst>
                                            <p:cond delay="0"/>
                                          </p:stCondLst>
                                        </p:cTn>
                                        <p:tgtEl>
                                          <p:spTgt spid="19460">
                                            <p:txEl>
                                              <p:pRg st="1" end="1"/>
                                            </p:txEl>
                                          </p:spTgt>
                                        </p:tgtEl>
                                      </p:cBhvr>
                                    </p:animEffect>
                                    <p:anim calcmode="lin" valueType="num">
                                      <p:cBhvr>
                                        <p:cTn id="17" dur="1822" tmFilter="0,0; 0.14,0.36; 0.43,0.73; 0.71,0.91; 1.0,1.0">
                                          <p:stCondLst>
                                            <p:cond delay="0"/>
                                          </p:stCondLst>
                                        </p:cTn>
                                        <p:tgtEl>
                                          <p:spTgt spid="19460">
                                            <p:txEl>
                                              <p:pRg st="1" end="1"/>
                                            </p:txEl>
                                          </p:spTgt>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19460">
                                            <p:txEl>
                                              <p:pRg st="1" end="1"/>
                                            </p:txEl>
                                          </p:spTgt>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19460">
                                            <p:txEl>
                                              <p:pRg st="1" end="1"/>
                                            </p:txEl>
                                          </p:spTgt>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19460">
                                            <p:txEl>
                                              <p:pRg st="1" end="1"/>
                                            </p:txEl>
                                          </p:spTgt>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19460">
                                            <p:txEl>
                                              <p:pRg st="1" end="1"/>
                                            </p:txEl>
                                          </p:spTgt>
                                        </p:tgtEl>
                                        <p:attrNameLst>
                                          <p:attrName>ppt_y</p:attrName>
                                        </p:attrNameLst>
                                      </p:cBhvr>
                                      <p:tavLst>
                                        <p:tav tm="0" fmla="#ppt_y-sin(pi*$)/81">
                                          <p:val>
                                            <p:fltVal val="0"/>
                                          </p:val>
                                        </p:tav>
                                        <p:tav tm="100000">
                                          <p:val>
                                            <p:fltVal val="1"/>
                                          </p:val>
                                        </p:tav>
                                      </p:tavLst>
                                    </p:anim>
                                    <p:animScale>
                                      <p:cBhvr>
                                        <p:cTn id="22" dur="26">
                                          <p:stCondLst>
                                            <p:cond delay="650"/>
                                          </p:stCondLst>
                                        </p:cTn>
                                        <p:tgtEl>
                                          <p:spTgt spid="19460">
                                            <p:txEl>
                                              <p:pRg st="1" end="1"/>
                                            </p:txEl>
                                          </p:spTgt>
                                        </p:tgtEl>
                                      </p:cBhvr>
                                      <p:to x="100000" y="60000"/>
                                    </p:animScale>
                                    <p:animScale>
                                      <p:cBhvr>
                                        <p:cTn id="23" dur="166" decel="50000">
                                          <p:stCondLst>
                                            <p:cond delay="676"/>
                                          </p:stCondLst>
                                        </p:cTn>
                                        <p:tgtEl>
                                          <p:spTgt spid="19460">
                                            <p:txEl>
                                              <p:pRg st="1" end="1"/>
                                            </p:txEl>
                                          </p:spTgt>
                                        </p:tgtEl>
                                      </p:cBhvr>
                                      <p:to x="100000" y="100000"/>
                                    </p:animScale>
                                    <p:animScale>
                                      <p:cBhvr>
                                        <p:cTn id="24" dur="26">
                                          <p:stCondLst>
                                            <p:cond delay="1312"/>
                                          </p:stCondLst>
                                        </p:cTn>
                                        <p:tgtEl>
                                          <p:spTgt spid="19460">
                                            <p:txEl>
                                              <p:pRg st="1" end="1"/>
                                            </p:txEl>
                                          </p:spTgt>
                                        </p:tgtEl>
                                      </p:cBhvr>
                                      <p:to x="100000" y="80000"/>
                                    </p:animScale>
                                    <p:animScale>
                                      <p:cBhvr>
                                        <p:cTn id="25" dur="166" decel="50000">
                                          <p:stCondLst>
                                            <p:cond delay="1338"/>
                                          </p:stCondLst>
                                        </p:cTn>
                                        <p:tgtEl>
                                          <p:spTgt spid="19460">
                                            <p:txEl>
                                              <p:pRg st="1" end="1"/>
                                            </p:txEl>
                                          </p:spTgt>
                                        </p:tgtEl>
                                      </p:cBhvr>
                                      <p:to x="100000" y="100000"/>
                                    </p:animScale>
                                    <p:animScale>
                                      <p:cBhvr>
                                        <p:cTn id="26" dur="26">
                                          <p:stCondLst>
                                            <p:cond delay="1642"/>
                                          </p:stCondLst>
                                        </p:cTn>
                                        <p:tgtEl>
                                          <p:spTgt spid="19460">
                                            <p:txEl>
                                              <p:pRg st="1" end="1"/>
                                            </p:txEl>
                                          </p:spTgt>
                                        </p:tgtEl>
                                      </p:cBhvr>
                                      <p:to x="100000" y="90000"/>
                                    </p:animScale>
                                    <p:animScale>
                                      <p:cBhvr>
                                        <p:cTn id="27" dur="166" decel="50000">
                                          <p:stCondLst>
                                            <p:cond delay="1668"/>
                                          </p:stCondLst>
                                        </p:cTn>
                                        <p:tgtEl>
                                          <p:spTgt spid="19460">
                                            <p:txEl>
                                              <p:pRg st="1" end="1"/>
                                            </p:txEl>
                                          </p:spTgt>
                                        </p:tgtEl>
                                      </p:cBhvr>
                                      <p:to x="100000" y="100000"/>
                                    </p:animScale>
                                    <p:animScale>
                                      <p:cBhvr>
                                        <p:cTn id="28" dur="26">
                                          <p:stCondLst>
                                            <p:cond delay="1808"/>
                                          </p:stCondLst>
                                        </p:cTn>
                                        <p:tgtEl>
                                          <p:spTgt spid="19460">
                                            <p:txEl>
                                              <p:pRg st="1" end="1"/>
                                            </p:txEl>
                                          </p:spTgt>
                                        </p:tgtEl>
                                      </p:cBhvr>
                                      <p:to x="100000" y="95000"/>
                                    </p:animScale>
                                    <p:animScale>
                                      <p:cBhvr>
                                        <p:cTn id="29" dur="166" decel="50000">
                                          <p:stCondLst>
                                            <p:cond delay="1834"/>
                                          </p:stCondLst>
                                        </p:cTn>
                                        <p:tgtEl>
                                          <p:spTgt spid="19460">
                                            <p:txEl>
                                              <p:pRg st="1" end="1"/>
                                            </p:txEl>
                                          </p:spTgt>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19460">
                                            <p:txEl>
                                              <p:pRg st="2" end="2"/>
                                            </p:txEl>
                                          </p:spTgt>
                                        </p:tgtEl>
                                        <p:attrNameLst>
                                          <p:attrName>style.visibility</p:attrName>
                                        </p:attrNameLst>
                                      </p:cBhvr>
                                      <p:to>
                                        <p:strVal val="visible"/>
                                      </p:to>
                                    </p:set>
                                    <p:animEffect transition="in" filter="wipe(down)">
                                      <p:cBhvr>
                                        <p:cTn id="34" dur="580">
                                          <p:stCondLst>
                                            <p:cond delay="0"/>
                                          </p:stCondLst>
                                        </p:cTn>
                                        <p:tgtEl>
                                          <p:spTgt spid="19460">
                                            <p:txEl>
                                              <p:pRg st="2" end="2"/>
                                            </p:txEl>
                                          </p:spTgt>
                                        </p:tgtEl>
                                      </p:cBhvr>
                                    </p:animEffect>
                                    <p:anim calcmode="lin" valueType="num">
                                      <p:cBhvr>
                                        <p:cTn id="35" dur="1822" tmFilter="0,0; 0.14,0.36; 0.43,0.73; 0.71,0.91; 1.0,1.0">
                                          <p:stCondLst>
                                            <p:cond delay="0"/>
                                          </p:stCondLst>
                                        </p:cTn>
                                        <p:tgtEl>
                                          <p:spTgt spid="19460">
                                            <p:txEl>
                                              <p:pRg st="2" end="2"/>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9460">
                                            <p:txEl>
                                              <p:pRg st="2" end="2"/>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9460">
                                            <p:txEl>
                                              <p:pRg st="2" end="2"/>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9460">
                                            <p:txEl>
                                              <p:pRg st="2" end="2"/>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9460">
                                            <p:txEl>
                                              <p:pRg st="2" end="2"/>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19460">
                                            <p:txEl>
                                              <p:pRg st="2" end="2"/>
                                            </p:txEl>
                                          </p:spTgt>
                                        </p:tgtEl>
                                      </p:cBhvr>
                                      <p:to x="100000" y="60000"/>
                                    </p:animScale>
                                    <p:animScale>
                                      <p:cBhvr>
                                        <p:cTn id="41" dur="166" decel="50000">
                                          <p:stCondLst>
                                            <p:cond delay="676"/>
                                          </p:stCondLst>
                                        </p:cTn>
                                        <p:tgtEl>
                                          <p:spTgt spid="19460">
                                            <p:txEl>
                                              <p:pRg st="2" end="2"/>
                                            </p:txEl>
                                          </p:spTgt>
                                        </p:tgtEl>
                                      </p:cBhvr>
                                      <p:to x="100000" y="100000"/>
                                    </p:animScale>
                                    <p:animScale>
                                      <p:cBhvr>
                                        <p:cTn id="42" dur="26">
                                          <p:stCondLst>
                                            <p:cond delay="1312"/>
                                          </p:stCondLst>
                                        </p:cTn>
                                        <p:tgtEl>
                                          <p:spTgt spid="19460">
                                            <p:txEl>
                                              <p:pRg st="2" end="2"/>
                                            </p:txEl>
                                          </p:spTgt>
                                        </p:tgtEl>
                                      </p:cBhvr>
                                      <p:to x="100000" y="80000"/>
                                    </p:animScale>
                                    <p:animScale>
                                      <p:cBhvr>
                                        <p:cTn id="43" dur="166" decel="50000">
                                          <p:stCondLst>
                                            <p:cond delay="1338"/>
                                          </p:stCondLst>
                                        </p:cTn>
                                        <p:tgtEl>
                                          <p:spTgt spid="19460">
                                            <p:txEl>
                                              <p:pRg st="2" end="2"/>
                                            </p:txEl>
                                          </p:spTgt>
                                        </p:tgtEl>
                                      </p:cBhvr>
                                      <p:to x="100000" y="100000"/>
                                    </p:animScale>
                                    <p:animScale>
                                      <p:cBhvr>
                                        <p:cTn id="44" dur="26">
                                          <p:stCondLst>
                                            <p:cond delay="1642"/>
                                          </p:stCondLst>
                                        </p:cTn>
                                        <p:tgtEl>
                                          <p:spTgt spid="19460">
                                            <p:txEl>
                                              <p:pRg st="2" end="2"/>
                                            </p:txEl>
                                          </p:spTgt>
                                        </p:tgtEl>
                                      </p:cBhvr>
                                      <p:to x="100000" y="90000"/>
                                    </p:animScale>
                                    <p:animScale>
                                      <p:cBhvr>
                                        <p:cTn id="45" dur="166" decel="50000">
                                          <p:stCondLst>
                                            <p:cond delay="1668"/>
                                          </p:stCondLst>
                                        </p:cTn>
                                        <p:tgtEl>
                                          <p:spTgt spid="19460">
                                            <p:txEl>
                                              <p:pRg st="2" end="2"/>
                                            </p:txEl>
                                          </p:spTgt>
                                        </p:tgtEl>
                                      </p:cBhvr>
                                      <p:to x="100000" y="100000"/>
                                    </p:animScale>
                                    <p:animScale>
                                      <p:cBhvr>
                                        <p:cTn id="46" dur="26">
                                          <p:stCondLst>
                                            <p:cond delay="1808"/>
                                          </p:stCondLst>
                                        </p:cTn>
                                        <p:tgtEl>
                                          <p:spTgt spid="19460">
                                            <p:txEl>
                                              <p:pRg st="2" end="2"/>
                                            </p:txEl>
                                          </p:spTgt>
                                        </p:tgtEl>
                                      </p:cBhvr>
                                      <p:to x="100000" y="95000"/>
                                    </p:animScale>
                                    <p:animScale>
                                      <p:cBhvr>
                                        <p:cTn id="47" dur="166" decel="50000">
                                          <p:stCondLst>
                                            <p:cond delay="1834"/>
                                          </p:stCondLst>
                                        </p:cTn>
                                        <p:tgtEl>
                                          <p:spTgt spid="19460">
                                            <p:txEl>
                                              <p:pRg st="2" end="2"/>
                                            </p:txEl>
                                          </p:spTgt>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26" presetClass="entr" presetSubtype="0" fill="hold" nodeType="clickEffect">
                                  <p:stCondLst>
                                    <p:cond delay="0"/>
                                  </p:stCondLst>
                                  <p:childTnLst>
                                    <p:set>
                                      <p:cBhvr>
                                        <p:cTn id="51" dur="1" fill="hold">
                                          <p:stCondLst>
                                            <p:cond delay="0"/>
                                          </p:stCondLst>
                                        </p:cTn>
                                        <p:tgtEl>
                                          <p:spTgt spid="19460">
                                            <p:txEl>
                                              <p:pRg st="3" end="3"/>
                                            </p:txEl>
                                          </p:spTgt>
                                        </p:tgtEl>
                                        <p:attrNameLst>
                                          <p:attrName>style.visibility</p:attrName>
                                        </p:attrNameLst>
                                      </p:cBhvr>
                                      <p:to>
                                        <p:strVal val="visible"/>
                                      </p:to>
                                    </p:set>
                                    <p:animEffect transition="in" filter="wipe(down)">
                                      <p:cBhvr>
                                        <p:cTn id="52" dur="580">
                                          <p:stCondLst>
                                            <p:cond delay="0"/>
                                          </p:stCondLst>
                                        </p:cTn>
                                        <p:tgtEl>
                                          <p:spTgt spid="19460">
                                            <p:txEl>
                                              <p:pRg st="3" end="3"/>
                                            </p:txEl>
                                          </p:spTgt>
                                        </p:tgtEl>
                                      </p:cBhvr>
                                    </p:animEffect>
                                    <p:anim calcmode="lin" valueType="num">
                                      <p:cBhvr>
                                        <p:cTn id="53" dur="1822" tmFilter="0,0; 0.14,0.36; 0.43,0.73; 0.71,0.91; 1.0,1.0">
                                          <p:stCondLst>
                                            <p:cond delay="0"/>
                                          </p:stCondLst>
                                        </p:cTn>
                                        <p:tgtEl>
                                          <p:spTgt spid="19460">
                                            <p:txEl>
                                              <p:pRg st="3" end="3"/>
                                            </p:txEl>
                                          </p:spTgt>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19460">
                                            <p:txEl>
                                              <p:pRg st="3" end="3"/>
                                            </p:txEl>
                                          </p:spTgt>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19460">
                                            <p:txEl>
                                              <p:pRg st="3" end="3"/>
                                            </p:txEl>
                                          </p:spTgt>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19460">
                                            <p:txEl>
                                              <p:pRg st="3" end="3"/>
                                            </p:txEl>
                                          </p:spTgt>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19460">
                                            <p:txEl>
                                              <p:pRg st="3" end="3"/>
                                            </p:txEl>
                                          </p:spTgt>
                                        </p:tgtEl>
                                        <p:attrNameLst>
                                          <p:attrName>ppt_y</p:attrName>
                                        </p:attrNameLst>
                                      </p:cBhvr>
                                      <p:tavLst>
                                        <p:tav tm="0" fmla="#ppt_y-sin(pi*$)/81">
                                          <p:val>
                                            <p:fltVal val="0"/>
                                          </p:val>
                                        </p:tav>
                                        <p:tav tm="100000">
                                          <p:val>
                                            <p:fltVal val="1"/>
                                          </p:val>
                                        </p:tav>
                                      </p:tavLst>
                                    </p:anim>
                                    <p:animScale>
                                      <p:cBhvr>
                                        <p:cTn id="58" dur="26">
                                          <p:stCondLst>
                                            <p:cond delay="650"/>
                                          </p:stCondLst>
                                        </p:cTn>
                                        <p:tgtEl>
                                          <p:spTgt spid="19460">
                                            <p:txEl>
                                              <p:pRg st="3" end="3"/>
                                            </p:txEl>
                                          </p:spTgt>
                                        </p:tgtEl>
                                      </p:cBhvr>
                                      <p:to x="100000" y="60000"/>
                                    </p:animScale>
                                    <p:animScale>
                                      <p:cBhvr>
                                        <p:cTn id="59" dur="166" decel="50000">
                                          <p:stCondLst>
                                            <p:cond delay="676"/>
                                          </p:stCondLst>
                                        </p:cTn>
                                        <p:tgtEl>
                                          <p:spTgt spid="19460">
                                            <p:txEl>
                                              <p:pRg st="3" end="3"/>
                                            </p:txEl>
                                          </p:spTgt>
                                        </p:tgtEl>
                                      </p:cBhvr>
                                      <p:to x="100000" y="100000"/>
                                    </p:animScale>
                                    <p:animScale>
                                      <p:cBhvr>
                                        <p:cTn id="60" dur="26">
                                          <p:stCondLst>
                                            <p:cond delay="1312"/>
                                          </p:stCondLst>
                                        </p:cTn>
                                        <p:tgtEl>
                                          <p:spTgt spid="19460">
                                            <p:txEl>
                                              <p:pRg st="3" end="3"/>
                                            </p:txEl>
                                          </p:spTgt>
                                        </p:tgtEl>
                                      </p:cBhvr>
                                      <p:to x="100000" y="80000"/>
                                    </p:animScale>
                                    <p:animScale>
                                      <p:cBhvr>
                                        <p:cTn id="61" dur="166" decel="50000">
                                          <p:stCondLst>
                                            <p:cond delay="1338"/>
                                          </p:stCondLst>
                                        </p:cTn>
                                        <p:tgtEl>
                                          <p:spTgt spid="19460">
                                            <p:txEl>
                                              <p:pRg st="3" end="3"/>
                                            </p:txEl>
                                          </p:spTgt>
                                        </p:tgtEl>
                                      </p:cBhvr>
                                      <p:to x="100000" y="100000"/>
                                    </p:animScale>
                                    <p:animScale>
                                      <p:cBhvr>
                                        <p:cTn id="62" dur="26">
                                          <p:stCondLst>
                                            <p:cond delay="1642"/>
                                          </p:stCondLst>
                                        </p:cTn>
                                        <p:tgtEl>
                                          <p:spTgt spid="19460">
                                            <p:txEl>
                                              <p:pRg st="3" end="3"/>
                                            </p:txEl>
                                          </p:spTgt>
                                        </p:tgtEl>
                                      </p:cBhvr>
                                      <p:to x="100000" y="90000"/>
                                    </p:animScale>
                                    <p:animScale>
                                      <p:cBhvr>
                                        <p:cTn id="63" dur="166" decel="50000">
                                          <p:stCondLst>
                                            <p:cond delay="1668"/>
                                          </p:stCondLst>
                                        </p:cTn>
                                        <p:tgtEl>
                                          <p:spTgt spid="19460">
                                            <p:txEl>
                                              <p:pRg st="3" end="3"/>
                                            </p:txEl>
                                          </p:spTgt>
                                        </p:tgtEl>
                                      </p:cBhvr>
                                      <p:to x="100000" y="100000"/>
                                    </p:animScale>
                                    <p:animScale>
                                      <p:cBhvr>
                                        <p:cTn id="64" dur="26">
                                          <p:stCondLst>
                                            <p:cond delay="1808"/>
                                          </p:stCondLst>
                                        </p:cTn>
                                        <p:tgtEl>
                                          <p:spTgt spid="19460">
                                            <p:txEl>
                                              <p:pRg st="3" end="3"/>
                                            </p:txEl>
                                          </p:spTgt>
                                        </p:tgtEl>
                                      </p:cBhvr>
                                      <p:to x="100000" y="95000"/>
                                    </p:animScale>
                                    <p:animScale>
                                      <p:cBhvr>
                                        <p:cTn id="65" dur="166" decel="50000">
                                          <p:stCondLst>
                                            <p:cond delay="1834"/>
                                          </p:stCondLst>
                                        </p:cTn>
                                        <p:tgtEl>
                                          <p:spTgt spid="19460">
                                            <p:txEl>
                                              <p:pRg st="3" end="3"/>
                                            </p:txEl>
                                          </p:spTgt>
                                        </p:tgtEl>
                                      </p:cBhvr>
                                      <p:to x="100000" y="100000"/>
                                    </p:animScale>
                                  </p:childTnLst>
                                </p:cTn>
                              </p:par>
                            </p:childTnLst>
                          </p:cTn>
                        </p:par>
                      </p:childTnLst>
                    </p:cTn>
                  </p:par>
                  <p:par>
                    <p:cTn id="66" fill="hold">
                      <p:stCondLst>
                        <p:cond delay="indefinite"/>
                      </p:stCondLst>
                      <p:childTnLst>
                        <p:par>
                          <p:cTn id="67" fill="hold">
                            <p:stCondLst>
                              <p:cond delay="0"/>
                            </p:stCondLst>
                            <p:childTnLst>
                              <p:par>
                                <p:cTn id="68" presetID="26" presetClass="entr" presetSubtype="0" fill="hold" nodeType="clickEffect">
                                  <p:stCondLst>
                                    <p:cond delay="0"/>
                                  </p:stCondLst>
                                  <p:childTnLst>
                                    <p:set>
                                      <p:cBhvr>
                                        <p:cTn id="69" dur="1" fill="hold">
                                          <p:stCondLst>
                                            <p:cond delay="0"/>
                                          </p:stCondLst>
                                        </p:cTn>
                                        <p:tgtEl>
                                          <p:spTgt spid="19460">
                                            <p:txEl>
                                              <p:pRg st="4" end="4"/>
                                            </p:txEl>
                                          </p:spTgt>
                                        </p:tgtEl>
                                        <p:attrNameLst>
                                          <p:attrName>style.visibility</p:attrName>
                                        </p:attrNameLst>
                                      </p:cBhvr>
                                      <p:to>
                                        <p:strVal val="visible"/>
                                      </p:to>
                                    </p:set>
                                    <p:animEffect transition="in" filter="wipe(down)">
                                      <p:cBhvr>
                                        <p:cTn id="70" dur="580">
                                          <p:stCondLst>
                                            <p:cond delay="0"/>
                                          </p:stCondLst>
                                        </p:cTn>
                                        <p:tgtEl>
                                          <p:spTgt spid="19460">
                                            <p:txEl>
                                              <p:pRg st="4" end="4"/>
                                            </p:txEl>
                                          </p:spTgt>
                                        </p:tgtEl>
                                      </p:cBhvr>
                                    </p:animEffect>
                                    <p:anim calcmode="lin" valueType="num">
                                      <p:cBhvr>
                                        <p:cTn id="71" dur="1822" tmFilter="0,0; 0.14,0.36; 0.43,0.73; 0.71,0.91; 1.0,1.0">
                                          <p:stCondLst>
                                            <p:cond delay="0"/>
                                          </p:stCondLst>
                                        </p:cTn>
                                        <p:tgtEl>
                                          <p:spTgt spid="19460">
                                            <p:txEl>
                                              <p:pRg st="4" end="4"/>
                                            </p:txEl>
                                          </p:spTgt>
                                        </p:tgtEl>
                                        <p:attrNameLst>
                                          <p:attrName>ppt_x</p:attrName>
                                        </p:attrNameLst>
                                      </p:cBhvr>
                                      <p:tavLst>
                                        <p:tav tm="0">
                                          <p:val>
                                            <p:strVal val="#ppt_x-0.25"/>
                                          </p:val>
                                        </p:tav>
                                        <p:tav tm="100000">
                                          <p:val>
                                            <p:strVal val="#ppt_x"/>
                                          </p:val>
                                        </p:tav>
                                      </p:tavLst>
                                    </p:anim>
                                    <p:anim calcmode="lin" valueType="num">
                                      <p:cBhvr>
                                        <p:cTn id="72" dur="664" tmFilter="0.0,0.0; 0.25,0.07; 0.50,0.2; 0.75,0.467; 1.0,1.0">
                                          <p:stCondLst>
                                            <p:cond delay="0"/>
                                          </p:stCondLst>
                                        </p:cTn>
                                        <p:tgtEl>
                                          <p:spTgt spid="19460">
                                            <p:txEl>
                                              <p:pRg st="4" end="4"/>
                                            </p:txEl>
                                          </p:spTgt>
                                        </p:tgtEl>
                                        <p:attrNameLst>
                                          <p:attrName>ppt_y</p:attrName>
                                        </p:attrNameLst>
                                      </p:cBhvr>
                                      <p:tavLst>
                                        <p:tav tm="0" fmla="#ppt_y-sin(pi*$)/3">
                                          <p:val>
                                            <p:fltVal val="0.5"/>
                                          </p:val>
                                        </p:tav>
                                        <p:tav tm="100000">
                                          <p:val>
                                            <p:fltVal val="1"/>
                                          </p:val>
                                        </p:tav>
                                      </p:tavLst>
                                    </p:anim>
                                    <p:anim calcmode="lin" valueType="num">
                                      <p:cBhvr>
                                        <p:cTn id="73" dur="664" tmFilter="0, 0; 0.125,0.2665; 0.25,0.4; 0.375,0.465; 0.5,0.5;  0.625,0.535; 0.75,0.6; 0.875,0.7335; 1,1">
                                          <p:stCondLst>
                                            <p:cond delay="664"/>
                                          </p:stCondLst>
                                        </p:cTn>
                                        <p:tgtEl>
                                          <p:spTgt spid="19460">
                                            <p:txEl>
                                              <p:pRg st="4" end="4"/>
                                            </p:txEl>
                                          </p:spTgt>
                                        </p:tgtEl>
                                        <p:attrNameLst>
                                          <p:attrName>ppt_y</p:attrName>
                                        </p:attrNameLst>
                                      </p:cBhvr>
                                      <p:tavLst>
                                        <p:tav tm="0" fmla="#ppt_y-sin(pi*$)/9">
                                          <p:val>
                                            <p:fltVal val="0"/>
                                          </p:val>
                                        </p:tav>
                                        <p:tav tm="100000">
                                          <p:val>
                                            <p:fltVal val="1"/>
                                          </p:val>
                                        </p:tav>
                                      </p:tavLst>
                                    </p:anim>
                                    <p:anim calcmode="lin" valueType="num">
                                      <p:cBhvr>
                                        <p:cTn id="74" dur="332" tmFilter="0, 0; 0.125,0.2665; 0.25,0.4; 0.375,0.465; 0.5,0.5;  0.625,0.535; 0.75,0.6; 0.875,0.7335; 1,1">
                                          <p:stCondLst>
                                            <p:cond delay="1324"/>
                                          </p:stCondLst>
                                        </p:cTn>
                                        <p:tgtEl>
                                          <p:spTgt spid="19460">
                                            <p:txEl>
                                              <p:pRg st="4" end="4"/>
                                            </p:txEl>
                                          </p:spTgt>
                                        </p:tgtEl>
                                        <p:attrNameLst>
                                          <p:attrName>ppt_y</p:attrName>
                                        </p:attrNameLst>
                                      </p:cBhvr>
                                      <p:tavLst>
                                        <p:tav tm="0" fmla="#ppt_y-sin(pi*$)/27">
                                          <p:val>
                                            <p:fltVal val="0"/>
                                          </p:val>
                                        </p:tav>
                                        <p:tav tm="100000">
                                          <p:val>
                                            <p:fltVal val="1"/>
                                          </p:val>
                                        </p:tav>
                                      </p:tavLst>
                                    </p:anim>
                                    <p:anim calcmode="lin" valueType="num">
                                      <p:cBhvr>
                                        <p:cTn id="75" dur="164" tmFilter="0, 0; 0.125,0.2665; 0.25,0.4; 0.375,0.465; 0.5,0.5;  0.625,0.535; 0.75,0.6; 0.875,0.7335; 1,1">
                                          <p:stCondLst>
                                            <p:cond delay="1656"/>
                                          </p:stCondLst>
                                        </p:cTn>
                                        <p:tgtEl>
                                          <p:spTgt spid="19460">
                                            <p:txEl>
                                              <p:pRg st="4" end="4"/>
                                            </p:txEl>
                                          </p:spTgt>
                                        </p:tgtEl>
                                        <p:attrNameLst>
                                          <p:attrName>ppt_y</p:attrName>
                                        </p:attrNameLst>
                                      </p:cBhvr>
                                      <p:tavLst>
                                        <p:tav tm="0" fmla="#ppt_y-sin(pi*$)/81">
                                          <p:val>
                                            <p:fltVal val="0"/>
                                          </p:val>
                                        </p:tav>
                                        <p:tav tm="100000">
                                          <p:val>
                                            <p:fltVal val="1"/>
                                          </p:val>
                                        </p:tav>
                                      </p:tavLst>
                                    </p:anim>
                                    <p:animScale>
                                      <p:cBhvr>
                                        <p:cTn id="76" dur="26">
                                          <p:stCondLst>
                                            <p:cond delay="650"/>
                                          </p:stCondLst>
                                        </p:cTn>
                                        <p:tgtEl>
                                          <p:spTgt spid="19460">
                                            <p:txEl>
                                              <p:pRg st="4" end="4"/>
                                            </p:txEl>
                                          </p:spTgt>
                                        </p:tgtEl>
                                      </p:cBhvr>
                                      <p:to x="100000" y="60000"/>
                                    </p:animScale>
                                    <p:animScale>
                                      <p:cBhvr>
                                        <p:cTn id="77" dur="166" decel="50000">
                                          <p:stCondLst>
                                            <p:cond delay="676"/>
                                          </p:stCondLst>
                                        </p:cTn>
                                        <p:tgtEl>
                                          <p:spTgt spid="19460">
                                            <p:txEl>
                                              <p:pRg st="4" end="4"/>
                                            </p:txEl>
                                          </p:spTgt>
                                        </p:tgtEl>
                                      </p:cBhvr>
                                      <p:to x="100000" y="100000"/>
                                    </p:animScale>
                                    <p:animScale>
                                      <p:cBhvr>
                                        <p:cTn id="78" dur="26">
                                          <p:stCondLst>
                                            <p:cond delay="1312"/>
                                          </p:stCondLst>
                                        </p:cTn>
                                        <p:tgtEl>
                                          <p:spTgt spid="19460">
                                            <p:txEl>
                                              <p:pRg st="4" end="4"/>
                                            </p:txEl>
                                          </p:spTgt>
                                        </p:tgtEl>
                                      </p:cBhvr>
                                      <p:to x="100000" y="80000"/>
                                    </p:animScale>
                                    <p:animScale>
                                      <p:cBhvr>
                                        <p:cTn id="79" dur="166" decel="50000">
                                          <p:stCondLst>
                                            <p:cond delay="1338"/>
                                          </p:stCondLst>
                                        </p:cTn>
                                        <p:tgtEl>
                                          <p:spTgt spid="19460">
                                            <p:txEl>
                                              <p:pRg st="4" end="4"/>
                                            </p:txEl>
                                          </p:spTgt>
                                        </p:tgtEl>
                                      </p:cBhvr>
                                      <p:to x="100000" y="100000"/>
                                    </p:animScale>
                                    <p:animScale>
                                      <p:cBhvr>
                                        <p:cTn id="80" dur="26">
                                          <p:stCondLst>
                                            <p:cond delay="1642"/>
                                          </p:stCondLst>
                                        </p:cTn>
                                        <p:tgtEl>
                                          <p:spTgt spid="19460">
                                            <p:txEl>
                                              <p:pRg st="4" end="4"/>
                                            </p:txEl>
                                          </p:spTgt>
                                        </p:tgtEl>
                                      </p:cBhvr>
                                      <p:to x="100000" y="90000"/>
                                    </p:animScale>
                                    <p:animScale>
                                      <p:cBhvr>
                                        <p:cTn id="81" dur="166" decel="50000">
                                          <p:stCondLst>
                                            <p:cond delay="1668"/>
                                          </p:stCondLst>
                                        </p:cTn>
                                        <p:tgtEl>
                                          <p:spTgt spid="19460">
                                            <p:txEl>
                                              <p:pRg st="4" end="4"/>
                                            </p:txEl>
                                          </p:spTgt>
                                        </p:tgtEl>
                                      </p:cBhvr>
                                      <p:to x="100000" y="100000"/>
                                    </p:animScale>
                                    <p:animScale>
                                      <p:cBhvr>
                                        <p:cTn id="82" dur="26">
                                          <p:stCondLst>
                                            <p:cond delay="1808"/>
                                          </p:stCondLst>
                                        </p:cTn>
                                        <p:tgtEl>
                                          <p:spTgt spid="19460">
                                            <p:txEl>
                                              <p:pRg st="4" end="4"/>
                                            </p:txEl>
                                          </p:spTgt>
                                        </p:tgtEl>
                                      </p:cBhvr>
                                      <p:to x="100000" y="95000"/>
                                    </p:animScale>
                                    <p:animScale>
                                      <p:cBhvr>
                                        <p:cTn id="83" dur="166" decel="50000">
                                          <p:stCondLst>
                                            <p:cond delay="1834"/>
                                          </p:stCondLst>
                                        </p:cTn>
                                        <p:tgtEl>
                                          <p:spTgt spid="19460">
                                            <p:txEl>
                                              <p:pRg st="4" end="4"/>
                                            </p:txEl>
                                          </p:spTgt>
                                        </p:tgtEl>
                                      </p:cBhvr>
                                      <p:to x="100000" y="100000"/>
                                    </p:animScale>
                                  </p:childTnLst>
                                </p:cTn>
                              </p:par>
                            </p:childTnLst>
                          </p:cTn>
                        </p:par>
                      </p:childTnLst>
                    </p:cTn>
                  </p:par>
                  <p:par>
                    <p:cTn id="84" fill="hold">
                      <p:stCondLst>
                        <p:cond delay="indefinite"/>
                      </p:stCondLst>
                      <p:childTnLst>
                        <p:par>
                          <p:cTn id="85" fill="hold">
                            <p:stCondLst>
                              <p:cond delay="0"/>
                            </p:stCondLst>
                            <p:childTnLst>
                              <p:par>
                                <p:cTn id="86" presetID="26" presetClass="entr" presetSubtype="0" fill="hold" nodeType="clickEffect">
                                  <p:stCondLst>
                                    <p:cond delay="0"/>
                                  </p:stCondLst>
                                  <p:childTnLst>
                                    <p:set>
                                      <p:cBhvr>
                                        <p:cTn id="87" dur="1" fill="hold">
                                          <p:stCondLst>
                                            <p:cond delay="0"/>
                                          </p:stCondLst>
                                        </p:cTn>
                                        <p:tgtEl>
                                          <p:spTgt spid="19460">
                                            <p:txEl>
                                              <p:pRg st="5" end="5"/>
                                            </p:txEl>
                                          </p:spTgt>
                                        </p:tgtEl>
                                        <p:attrNameLst>
                                          <p:attrName>style.visibility</p:attrName>
                                        </p:attrNameLst>
                                      </p:cBhvr>
                                      <p:to>
                                        <p:strVal val="visible"/>
                                      </p:to>
                                    </p:set>
                                    <p:animEffect transition="in" filter="wipe(down)">
                                      <p:cBhvr>
                                        <p:cTn id="88" dur="580">
                                          <p:stCondLst>
                                            <p:cond delay="0"/>
                                          </p:stCondLst>
                                        </p:cTn>
                                        <p:tgtEl>
                                          <p:spTgt spid="19460">
                                            <p:txEl>
                                              <p:pRg st="5" end="5"/>
                                            </p:txEl>
                                          </p:spTgt>
                                        </p:tgtEl>
                                      </p:cBhvr>
                                    </p:animEffect>
                                    <p:anim calcmode="lin" valueType="num">
                                      <p:cBhvr>
                                        <p:cTn id="89" dur="1822" tmFilter="0,0; 0.14,0.36; 0.43,0.73; 0.71,0.91; 1.0,1.0">
                                          <p:stCondLst>
                                            <p:cond delay="0"/>
                                          </p:stCondLst>
                                        </p:cTn>
                                        <p:tgtEl>
                                          <p:spTgt spid="19460">
                                            <p:txEl>
                                              <p:pRg st="5" end="5"/>
                                            </p:txEl>
                                          </p:spTgt>
                                        </p:tgtEl>
                                        <p:attrNameLst>
                                          <p:attrName>ppt_x</p:attrName>
                                        </p:attrNameLst>
                                      </p:cBhvr>
                                      <p:tavLst>
                                        <p:tav tm="0">
                                          <p:val>
                                            <p:strVal val="#ppt_x-0.25"/>
                                          </p:val>
                                        </p:tav>
                                        <p:tav tm="100000">
                                          <p:val>
                                            <p:strVal val="#ppt_x"/>
                                          </p:val>
                                        </p:tav>
                                      </p:tavLst>
                                    </p:anim>
                                    <p:anim calcmode="lin" valueType="num">
                                      <p:cBhvr>
                                        <p:cTn id="90" dur="664" tmFilter="0.0,0.0; 0.25,0.07; 0.50,0.2; 0.75,0.467; 1.0,1.0">
                                          <p:stCondLst>
                                            <p:cond delay="0"/>
                                          </p:stCondLst>
                                        </p:cTn>
                                        <p:tgtEl>
                                          <p:spTgt spid="19460">
                                            <p:txEl>
                                              <p:pRg st="5" end="5"/>
                                            </p:txEl>
                                          </p:spTgt>
                                        </p:tgtEl>
                                        <p:attrNameLst>
                                          <p:attrName>ppt_y</p:attrName>
                                        </p:attrNameLst>
                                      </p:cBhvr>
                                      <p:tavLst>
                                        <p:tav tm="0" fmla="#ppt_y-sin(pi*$)/3">
                                          <p:val>
                                            <p:fltVal val="0.5"/>
                                          </p:val>
                                        </p:tav>
                                        <p:tav tm="100000">
                                          <p:val>
                                            <p:fltVal val="1"/>
                                          </p:val>
                                        </p:tav>
                                      </p:tavLst>
                                    </p:anim>
                                    <p:anim calcmode="lin" valueType="num">
                                      <p:cBhvr>
                                        <p:cTn id="91" dur="664" tmFilter="0, 0; 0.125,0.2665; 0.25,0.4; 0.375,0.465; 0.5,0.5;  0.625,0.535; 0.75,0.6; 0.875,0.7335; 1,1">
                                          <p:stCondLst>
                                            <p:cond delay="664"/>
                                          </p:stCondLst>
                                        </p:cTn>
                                        <p:tgtEl>
                                          <p:spTgt spid="19460">
                                            <p:txEl>
                                              <p:pRg st="5" end="5"/>
                                            </p:txEl>
                                          </p:spTgt>
                                        </p:tgtEl>
                                        <p:attrNameLst>
                                          <p:attrName>ppt_y</p:attrName>
                                        </p:attrNameLst>
                                      </p:cBhvr>
                                      <p:tavLst>
                                        <p:tav tm="0" fmla="#ppt_y-sin(pi*$)/9">
                                          <p:val>
                                            <p:fltVal val="0"/>
                                          </p:val>
                                        </p:tav>
                                        <p:tav tm="100000">
                                          <p:val>
                                            <p:fltVal val="1"/>
                                          </p:val>
                                        </p:tav>
                                      </p:tavLst>
                                    </p:anim>
                                    <p:anim calcmode="lin" valueType="num">
                                      <p:cBhvr>
                                        <p:cTn id="92" dur="332" tmFilter="0, 0; 0.125,0.2665; 0.25,0.4; 0.375,0.465; 0.5,0.5;  0.625,0.535; 0.75,0.6; 0.875,0.7335; 1,1">
                                          <p:stCondLst>
                                            <p:cond delay="1324"/>
                                          </p:stCondLst>
                                        </p:cTn>
                                        <p:tgtEl>
                                          <p:spTgt spid="19460">
                                            <p:txEl>
                                              <p:pRg st="5" end="5"/>
                                            </p:txEl>
                                          </p:spTgt>
                                        </p:tgtEl>
                                        <p:attrNameLst>
                                          <p:attrName>ppt_y</p:attrName>
                                        </p:attrNameLst>
                                      </p:cBhvr>
                                      <p:tavLst>
                                        <p:tav tm="0" fmla="#ppt_y-sin(pi*$)/27">
                                          <p:val>
                                            <p:fltVal val="0"/>
                                          </p:val>
                                        </p:tav>
                                        <p:tav tm="100000">
                                          <p:val>
                                            <p:fltVal val="1"/>
                                          </p:val>
                                        </p:tav>
                                      </p:tavLst>
                                    </p:anim>
                                    <p:anim calcmode="lin" valueType="num">
                                      <p:cBhvr>
                                        <p:cTn id="93" dur="164" tmFilter="0, 0; 0.125,0.2665; 0.25,0.4; 0.375,0.465; 0.5,0.5;  0.625,0.535; 0.75,0.6; 0.875,0.7335; 1,1">
                                          <p:stCondLst>
                                            <p:cond delay="1656"/>
                                          </p:stCondLst>
                                        </p:cTn>
                                        <p:tgtEl>
                                          <p:spTgt spid="19460">
                                            <p:txEl>
                                              <p:pRg st="5" end="5"/>
                                            </p:txEl>
                                          </p:spTgt>
                                        </p:tgtEl>
                                        <p:attrNameLst>
                                          <p:attrName>ppt_y</p:attrName>
                                        </p:attrNameLst>
                                      </p:cBhvr>
                                      <p:tavLst>
                                        <p:tav tm="0" fmla="#ppt_y-sin(pi*$)/81">
                                          <p:val>
                                            <p:fltVal val="0"/>
                                          </p:val>
                                        </p:tav>
                                        <p:tav tm="100000">
                                          <p:val>
                                            <p:fltVal val="1"/>
                                          </p:val>
                                        </p:tav>
                                      </p:tavLst>
                                    </p:anim>
                                    <p:animScale>
                                      <p:cBhvr>
                                        <p:cTn id="94" dur="26">
                                          <p:stCondLst>
                                            <p:cond delay="650"/>
                                          </p:stCondLst>
                                        </p:cTn>
                                        <p:tgtEl>
                                          <p:spTgt spid="19460">
                                            <p:txEl>
                                              <p:pRg st="5" end="5"/>
                                            </p:txEl>
                                          </p:spTgt>
                                        </p:tgtEl>
                                      </p:cBhvr>
                                      <p:to x="100000" y="60000"/>
                                    </p:animScale>
                                    <p:animScale>
                                      <p:cBhvr>
                                        <p:cTn id="95" dur="166" decel="50000">
                                          <p:stCondLst>
                                            <p:cond delay="676"/>
                                          </p:stCondLst>
                                        </p:cTn>
                                        <p:tgtEl>
                                          <p:spTgt spid="19460">
                                            <p:txEl>
                                              <p:pRg st="5" end="5"/>
                                            </p:txEl>
                                          </p:spTgt>
                                        </p:tgtEl>
                                      </p:cBhvr>
                                      <p:to x="100000" y="100000"/>
                                    </p:animScale>
                                    <p:animScale>
                                      <p:cBhvr>
                                        <p:cTn id="96" dur="26">
                                          <p:stCondLst>
                                            <p:cond delay="1312"/>
                                          </p:stCondLst>
                                        </p:cTn>
                                        <p:tgtEl>
                                          <p:spTgt spid="19460">
                                            <p:txEl>
                                              <p:pRg st="5" end="5"/>
                                            </p:txEl>
                                          </p:spTgt>
                                        </p:tgtEl>
                                      </p:cBhvr>
                                      <p:to x="100000" y="80000"/>
                                    </p:animScale>
                                    <p:animScale>
                                      <p:cBhvr>
                                        <p:cTn id="97" dur="166" decel="50000">
                                          <p:stCondLst>
                                            <p:cond delay="1338"/>
                                          </p:stCondLst>
                                        </p:cTn>
                                        <p:tgtEl>
                                          <p:spTgt spid="19460">
                                            <p:txEl>
                                              <p:pRg st="5" end="5"/>
                                            </p:txEl>
                                          </p:spTgt>
                                        </p:tgtEl>
                                      </p:cBhvr>
                                      <p:to x="100000" y="100000"/>
                                    </p:animScale>
                                    <p:animScale>
                                      <p:cBhvr>
                                        <p:cTn id="98" dur="26">
                                          <p:stCondLst>
                                            <p:cond delay="1642"/>
                                          </p:stCondLst>
                                        </p:cTn>
                                        <p:tgtEl>
                                          <p:spTgt spid="19460">
                                            <p:txEl>
                                              <p:pRg st="5" end="5"/>
                                            </p:txEl>
                                          </p:spTgt>
                                        </p:tgtEl>
                                      </p:cBhvr>
                                      <p:to x="100000" y="90000"/>
                                    </p:animScale>
                                    <p:animScale>
                                      <p:cBhvr>
                                        <p:cTn id="99" dur="166" decel="50000">
                                          <p:stCondLst>
                                            <p:cond delay="1668"/>
                                          </p:stCondLst>
                                        </p:cTn>
                                        <p:tgtEl>
                                          <p:spTgt spid="19460">
                                            <p:txEl>
                                              <p:pRg st="5" end="5"/>
                                            </p:txEl>
                                          </p:spTgt>
                                        </p:tgtEl>
                                      </p:cBhvr>
                                      <p:to x="100000" y="100000"/>
                                    </p:animScale>
                                    <p:animScale>
                                      <p:cBhvr>
                                        <p:cTn id="100" dur="26">
                                          <p:stCondLst>
                                            <p:cond delay="1808"/>
                                          </p:stCondLst>
                                        </p:cTn>
                                        <p:tgtEl>
                                          <p:spTgt spid="19460">
                                            <p:txEl>
                                              <p:pRg st="5" end="5"/>
                                            </p:txEl>
                                          </p:spTgt>
                                        </p:tgtEl>
                                      </p:cBhvr>
                                      <p:to x="100000" y="95000"/>
                                    </p:animScale>
                                    <p:animScale>
                                      <p:cBhvr>
                                        <p:cTn id="101" dur="166" decel="50000">
                                          <p:stCondLst>
                                            <p:cond delay="1834"/>
                                          </p:stCondLst>
                                        </p:cTn>
                                        <p:tgtEl>
                                          <p:spTgt spid="19460">
                                            <p:txEl>
                                              <p:pRg st="5" end="5"/>
                                            </p:txEl>
                                          </p:spTgt>
                                        </p:tgtEl>
                                      </p:cBhvr>
                                      <p:to x="100000" y="100000"/>
                                    </p:animScale>
                                  </p:childTnLst>
                                </p:cTn>
                              </p:par>
                            </p:childTnLst>
                          </p:cTn>
                        </p:par>
                      </p:childTnLst>
                    </p:cTn>
                  </p:par>
                  <p:par>
                    <p:cTn id="102" fill="hold">
                      <p:stCondLst>
                        <p:cond delay="indefinite"/>
                      </p:stCondLst>
                      <p:childTnLst>
                        <p:par>
                          <p:cTn id="103" fill="hold">
                            <p:stCondLst>
                              <p:cond delay="0"/>
                            </p:stCondLst>
                            <p:childTnLst>
                              <p:par>
                                <p:cTn id="104" presetID="26" presetClass="entr" presetSubtype="0" fill="hold" nodeType="clickEffect">
                                  <p:stCondLst>
                                    <p:cond delay="0"/>
                                  </p:stCondLst>
                                  <p:childTnLst>
                                    <p:set>
                                      <p:cBhvr>
                                        <p:cTn id="105" dur="1" fill="hold">
                                          <p:stCondLst>
                                            <p:cond delay="0"/>
                                          </p:stCondLst>
                                        </p:cTn>
                                        <p:tgtEl>
                                          <p:spTgt spid="19460">
                                            <p:txEl>
                                              <p:pRg st="6" end="6"/>
                                            </p:txEl>
                                          </p:spTgt>
                                        </p:tgtEl>
                                        <p:attrNameLst>
                                          <p:attrName>style.visibility</p:attrName>
                                        </p:attrNameLst>
                                      </p:cBhvr>
                                      <p:to>
                                        <p:strVal val="visible"/>
                                      </p:to>
                                    </p:set>
                                    <p:animEffect transition="in" filter="wipe(down)">
                                      <p:cBhvr>
                                        <p:cTn id="106" dur="580">
                                          <p:stCondLst>
                                            <p:cond delay="0"/>
                                          </p:stCondLst>
                                        </p:cTn>
                                        <p:tgtEl>
                                          <p:spTgt spid="19460">
                                            <p:txEl>
                                              <p:pRg st="6" end="6"/>
                                            </p:txEl>
                                          </p:spTgt>
                                        </p:tgtEl>
                                      </p:cBhvr>
                                    </p:animEffect>
                                    <p:anim calcmode="lin" valueType="num">
                                      <p:cBhvr>
                                        <p:cTn id="107" dur="1822" tmFilter="0,0; 0.14,0.36; 0.43,0.73; 0.71,0.91; 1.0,1.0">
                                          <p:stCondLst>
                                            <p:cond delay="0"/>
                                          </p:stCondLst>
                                        </p:cTn>
                                        <p:tgtEl>
                                          <p:spTgt spid="19460">
                                            <p:txEl>
                                              <p:pRg st="6" end="6"/>
                                            </p:txEl>
                                          </p:spTgt>
                                        </p:tgtEl>
                                        <p:attrNameLst>
                                          <p:attrName>ppt_x</p:attrName>
                                        </p:attrNameLst>
                                      </p:cBhvr>
                                      <p:tavLst>
                                        <p:tav tm="0">
                                          <p:val>
                                            <p:strVal val="#ppt_x-0.25"/>
                                          </p:val>
                                        </p:tav>
                                        <p:tav tm="100000">
                                          <p:val>
                                            <p:strVal val="#ppt_x"/>
                                          </p:val>
                                        </p:tav>
                                      </p:tavLst>
                                    </p:anim>
                                    <p:anim calcmode="lin" valueType="num">
                                      <p:cBhvr>
                                        <p:cTn id="108" dur="664" tmFilter="0.0,0.0; 0.25,0.07; 0.50,0.2; 0.75,0.467; 1.0,1.0">
                                          <p:stCondLst>
                                            <p:cond delay="0"/>
                                          </p:stCondLst>
                                        </p:cTn>
                                        <p:tgtEl>
                                          <p:spTgt spid="19460">
                                            <p:txEl>
                                              <p:pRg st="6" end="6"/>
                                            </p:txEl>
                                          </p:spTgt>
                                        </p:tgtEl>
                                        <p:attrNameLst>
                                          <p:attrName>ppt_y</p:attrName>
                                        </p:attrNameLst>
                                      </p:cBhvr>
                                      <p:tavLst>
                                        <p:tav tm="0" fmla="#ppt_y-sin(pi*$)/3">
                                          <p:val>
                                            <p:fltVal val="0.5"/>
                                          </p:val>
                                        </p:tav>
                                        <p:tav tm="100000">
                                          <p:val>
                                            <p:fltVal val="1"/>
                                          </p:val>
                                        </p:tav>
                                      </p:tavLst>
                                    </p:anim>
                                    <p:anim calcmode="lin" valueType="num">
                                      <p:cBhvr>
                                        <p:cTn id="109" dur="664" tmFilter="0, 0; 0.125,0.2665; 0.25,0.4; 0.375,0.465; 0.5,0.5;  0.625,0.535; 0.75,0.6; 0.875,0.7335; 1,1">
                                          <p:stCondLst>
                                            <p:cond delay="664"/>
                                          </p:stCondLst>
                                        </p:cTn>
                                        <p:tgtEl>
                                          <p:spTgt spid="19460">
                                            <p:txEl>
                                              <p:pRg st="6" end="6"/>
                                            </p:txEl>
                                          </p:spTgt>
                                        </p:tgtEl>
                                        <p:attrNameLst>
                                          <p:attrName>ppt_y</p:attrName>
                                        </p:attrNameLst>
                                      </p:cBhvr>
                                      <p:tavLst>
                                        <p:tav tm="0" fmla="#ppt_y-sin(pi*$)/9">
                                          <p:val>
                                            <p:fltVal val="0"/>
                                          </p:val>
                                        </p:tav>
                                        <p:tav tm="100000">
                                          <p:val>
                                            <p:fltVal val="1"/>
                                          </p:val>
                                        </p:tav>
                                      </p:tavLst>
                                    </p:anim>
                                    <p:anim calcmode="lin" valueType="num">
                                      <p:cBhvr>
                                        <p:cTn id="110" dur="332" tmFilter="0, 0; 0.125,0.2665; 0.25,0.4; 0.375,0.465; 0.5,0.5;  0.625,0.535; 0.75,0.6; 0.875,0.7335; 1,1">
                                          <p:stCondLst>
                                            <p:cond delay="1324"/>
                                          </p:stCondLst>
                                        </p:cTn>
                                        <p:tgtEl>
                                          <p:spTgt spid="19460">
                                            <p:txEl>
                                              <p:pRg st="6" end="6"/>
                                            </p:txEl>
                                          </p:spTgt>
                                        </p:tgtEl>
                                        <p:attrNameLst>
                                          <p:attrName>ppt_y</p:attrName>
                                        </p:attrNameLst>
                                      </p:cBhvr>
                                      <p:tavLst>
                                        <p:tav tm="0" fmla="#ppt_y-sin(pi*$)/27">
                                          <p:val>
                                            <p:fltVal val="0"/>
                                          </p:val>
                                        </p:tav>
                                        <p:tav tm="100000">
                                          <p:val>
                                            <p:fltVal val="1"/>
                                          </p:val>
                                        </p:tav>
                                      </p:tavLst>
                                    </p:anim>
                                    <p:anim calcmode="lin" valueType="num">
                                      <p:cBhvr>
                                        <p:cTn id="111" dur="164" tmFilter="0, 0; 0.125,0.2665; 0.25,0.4; 0.375,0.465; 0.5,0.5;  0.625,0.535; 0.75,0.6; 0.875,0.7335; 1,1">
                                          <p:stCondLst>
                                            <p:cond delay="1656"/>
                                          </p:stCondLst>
                                        </p:cTn>
                                        <p:tgtEl>
                                          <p:spTgt spid="19460">
                                            <p:txEl>
                                              <p:pRg st="6" end="6"/>
                                            </p:txEl>
                                          </p:spTgt>
                                        </p:tgtEl>
                                        <p:attrNameLst>
                                          <p:attrName>ppt_y</p:attrName>
                                        </p:attrNameLst>
                                      </p:cBhvr>
                                      <p:tavLst>
                                        <p:tav tm="0" fmla="#ppt_y-sin(pi*$)/81">
                                          <p:val>
                                            <p:fltVal val="0"/>
                                          </p:val>
                                        </p:tav>
                                        <p:tav tm="100000">
                                          <p:val>
                                            <p:fltVal val="1"/>
                                          </p:val>
                                        </p:tav>
                                      </p:tavLst>
                                    </p:anim>
                                    <p:animScale>
                                      <p:cBhvr>
                                        <p:cTn id="112" dur="26">
                                          <p:stCondLst>
                                            <p:cond delay="650"/>
                                          </p:stCondLst>
                                        </p:cTn>
                                        <p:tgtEl>
                                          <p:spTgt spid="19460">
                                            <p:txEl>
                                              <p:pRg st="6" end="6"/>
                                            </p:txEl>
                                          </p:spTgt>
                                        </p:tgtEl>
                                      </p:cBhvr>
                                      <p:to x="100000" y="60000"/>
                                    </p:animScale>
                                    <p:animScale>
                                      <p:cBhvr>
                                        <p:cTn id="113" dur="166" decel="50000">
                                          <p:stCondLst>
                                            <p:cond delay="676"/>
                                          </p:stCondLst>
                                        </p:cTn>
                                        <p:tgtEl>
                                          <p:spTgt spid="19460">
                                            <p:txEl>
                                              <p:pRg st="6" end="6"/>
                                            </p:txEl>
                                          </p:spTgt>
                                        </p:tgtEl>
                                      </p:cBhvr>
                                      <p:to x="100000" y="100000"/>
                                    </p:animScale>
                                    <p:animScale>
                                      <p:cBhvr>
                                        <p:cTn id="114" dur="26">
                                          <p:stCondLst>
                                            <p:cond delay="1312"/>
                                          </p:stCondLst>
                                        </p:cTn>
                                        <p:tgtEl>
                                          <p:spTgt spid="19460">
                                            <p:txEl>
                                              <p:pRg st="6" end="6"/>
                                            </p:txEl>
                                          </p:spTgt>
                                        </p:tgtEl>
                                      </p:cBhvr>
                                      <p:to x="100000" y="80000"/>
                                    </p:animScale>
                                    <p:animScale>
                                      <p:cBhvr>
                                        <p:cTn id="115" dur="166" decel="50000">
                                          <p:stCondLst>
                                            <p:cond delay="1338"/>
                                          </p:stCondLst>
                                        </p:cTn>
                                        <p:tgtEl>
                                          <p:spTgt spid="19460">
                                            <p:txEl>
                                              <p:pRg st="6" end="6"/>
                                            </p:txEl>
                                          </p:spTgt>
                                        </p:tgtEl>
                                      </p:cBhvr>
                                      <p:to x="100000" y="100000"/>
                                    </p:animScale>
                                    <p:animScale>
                                      <p:cBhvr>
                                        <p:cTn id="116" dur="26">
                                          <p:stCondLst>
                                            <p:cond delay="1642"/>
                                          </p:stCondLst>
                                        </p:cTn>
                                        <p:tgtEl>
                                          <p:spTgt spid="19460">
                                            <p:txEl>
                                              <p:pRg st="6" end="6"/>
                                            </p:txEl>
                                          </p:spTgt>
                                        </p:tgtEl>
                                      </p:cBhvr>
                                      <p:to x="100000" y="90000"/>
                                    </p:animScale>
                                    <p:animScale>
                                      <p:cBhvr>
                                        <p:cTn id="117" dur="166" decel="50000">
                                          <p:stCondLst>
                                            <p:cond delay="1668"/>
                                          </p:stCondLst>
                                        </p:cTn>
                                        <p:tgtEl>
                                          <p:spTgt spid="19460">
                                            <p:txEl>
                                              <p:pRg st="6" end="6"/>
                                            </p:txEl>
                                          </p:spTgt>
                                        </p:tgtEl>
                                      </p:cBhvr>
                                      <p:to x="100000" y="100000"/>
                                    </p:animScale>
                                    <p:animScale>
                                      <p:cBhvr>
                                        <p:cTn id="118" dur="26">
                                          <p:stCondLst>
                                            <p:cond delay="1808"/>
                                          </p:stCondLst>
                                        </p:cTn>
                                        <p:tgtEl>
                                          <p:spTgt spid="19460">
                                            <p:txEl>
                                              <p:pRg st="6" end="6"/>
                                            </p:txEl>
                                          </p:spTgt>
                                        </p:tgtEl>
                                      </p:cBhvr>
                                      <p:to x="100000" y="95000"/>
                                    </p:animScale>
                                    <p:animScale>
                                      <p:cBhvr>
                                        <p:cTn id="119" dur="166" decel="50000">
                                          <p:stCondLst>
                                            <p:cond delay="1834"/>
                                          </p:stCondLst>
                                        </p:cTn>
                                        <p:tgtEl>
                                          <p:spTgt spid="19460">
                                            <p:txEl>
                                              <p:pRg st="6" end="6"/>
                                            </p:txEl>
                                          </p:spTgt>
                                        </p:tgtEl>
                                      </p:cBhvr>
                                      <p:to x="100000" y="100000"/>
                                    </p:animScale>
                                  </p:childTnLst>
                                </p:cTn>
                              </p:par>
                            </p:childTnLst>
                          </p:cTn>
                        </p:par>
                      </p:childTnLst>
                    </p:cTn>
                  </p:par>
                  <p:par>
                    <p:cTn id="120" fill="hold">
                      <p:stCondLst>
                        <p:cond delay="indefinite"/>
                      </p:stCondLst>
                      <p:childTnLst>
                        <p:par>
                          <p:cTn id="121" fill="hold">
                            <p:stCondLst>
                              <p:cond delay="0"/>
                            </p:stCondLst>
                            <p:childTnLst>
                              <p:par>
                                <p:cTn id="122" presetID="26" presetClass="entr" presetSubtype="0" fill="hold" nodeType="clickEffect">
                                  <p:stCondLst>
                                    <p:cond delay="0"/>
                                  </p:stCondLst>
                                  <p:childTnLst>
                                    <p:set>
                                      <p:cBhvr>
                                        <p:cTn id="123" dur="1" fill="hold">
                                          <p:stCondLst>
                                            <p:cond delay="0"/>
                                          </p:stCondLst>
                                        </p:cTn>
                                        <p:tgtEl>
                                          <p:spTgt spid="19460">
                                            <p:txEl>
                                              <p:pRg st="7" end="7"/>
                                            </p:txEl>
                                          </p:spTgt>
                                        </p:tgtEl>
                                        <p:attrNameLst>
                                          <p:attrName>style.visibility</p:attrName>
                                        </p:attrNameLst>
                                      </p:cBhvr>
                                      <p:to>
                                        <p:strVal val="visible"/>
                                      </p:to>
                                    </p:set>
                                    <p:animEffect transition="in" filter="wipe(down)">
                                      <p:cBhvr>
                                        <p:cTn id="124" dur="580">
                                          <p:stCondLst>
                                            <p:cond delay="0"/>
                                          </p:stCondLst>
                                        </p:cTn>
                                        <p:tgtEl>
                                          <p:spTgt spid="19460">
                                            <p:txEl>
                                              <p:pRg st="7" end="7"/>
                                            </p:txEl>
                                          </p:spTgt>
                                        </p:tgtEl>
                                      </p:cBhvr>
                                    </p:animEffect>
                                    <p:anim calcmode="lin" valueType="num">
                                      <p:cBhvr>
                                        <p:cTn id="125" dur="1822" tmFilter="0,0; 0.14,0.36; 0.43,0.73; 0.71,0.91; 1.0,1.0">
                                          <p:stCondLst>
                                            <p:cond delay="0"/>
                                          </p:stCondLst>
                                        </p:cTn>
                                        <p:tgtEl>
                                          <p:spTgt spid="19460">
                                            <p:txEl>
                                              <p:pRg st="7" end="7"/>
                                            </p:txEl>
                                          </p:spTgt>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19460">
                                            <p:txEl>
                                              <p:pRg st="7" end="7"/>
                                            </p:txEl>
                                          </p:spTgt>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19460">
                                            <p:txEl>
                                              <p:pRg st="7" end="7"/>
                                            </p:txEl>
                                          </p:spTgt>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19460">
                                            <p:txEl>
                                              <p:pRg st="7" end="7"/>
                                            </p:txEl>
                                          </p:spTgt>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19460">
                                            <p:txEl>
                                              <p:pRg st="7" end="7"/>
                                            </p:txEl>
                                          </p:spTgt>
                                        </p:tgtEl>
                                        <p:attrNameLst>
                                          <p:attrName>ppt_y</p:attrName>
                                        </p:attrNameLst>
                                      </p:cBhvr>
                                      <p:tavLst>
                                        <p:tav tm="0" fmla="#ppt_y-sin(pi*$)/81">
                                          <p:val>
                                            <p:fltVal val="0"/>
                                          </p:val>
                                        </p:tav>
                                        <p:tav tm="100000">
                                          <p:val>
                                            <p:fltVal val="1"/>
                                          </p:val>
                                        </p:tav>
                                      </p:tavLst>
                                    </p:anim>
                                    <p:animScale>
                                      <p:cBhvr>
                                        <p:cTn id="130" dur="26">
                                          <p:stCondLst>
                                            <p:cond delay="650"/>
                                          </p:stCondLst>
                                        </p:cTn>
                                        <p:tgtEl>
                                          <p:spTgt spid="19460">
                                            <p:txEl>
                                              <p:pRg st="7" end="7"/>
                                            </p:txEl>
                                          </p:spTgt>
                                        </p:tgtEl>
                                      </p:cBhvr>
                                      <p:to x="100000" y="60000"/>
                                    </p:animScale>
                                    <p:animScale>
                                      <p:cBhvr>
                                        <p:cTn id="131" dur="166" decel="50000">
                                          <p:stCondLst>
                                            <p:cond delay="676"/>
                                          </p:stCondLst>
                                        </p:cTn>
                                        <p:tgtEl>
                                          <p:spTgt spid="19460">
                                            <p:txEl>
                                              <p:pRg st="7" end="7"/>
                                            </p:txEl>
                                          </p:spTgt>
                                        </p:tgtEl>
                                      </p:cBhvr>
                                      <p:to x="100000" y="100000"/>
                                    </p:animScale>
                                    <p:animScale>
                                      <p:cBhvr>
                                        <p:cTn id="132" dur="26">
                                          <p:stCondLst>
                                            <p:cond delay="1312"/>
                                          </p:stCondLst>
                                        </p:cTn>
                                        <p:tgtEl>
                                          <p:spTgt spid="19460">
                                            <p:txEl>
                                              <p:pRg st="7" end="7"/>
                                            </p:txEl>
                                          </p:spTgt>
                                        </p:tgtEl>
                                      </p:cBhvr>
                                      <p:to x="100000" y="80000"/>
                                    </p:animScale>
                                    <p:animScale>
                                      <p:cBhvr>
                                        <p:cTn id="133" dur="166" decel="50000">
                                          <p:stCondLst>
                                            <p:cond delay="1338"/>
                                          </p:stCondLst>
                                        </p:cTn>
                                        <p:tgtEl>
                                          <p:spTgt spid="19460">
                                            <p:txEl>
                                              <p:pRg st="7" end="7"/>
                                            </p:txEl>
                                          </p:spTgt>
                                        </p:tgtEl>
                                      </p:cBhvr>
                                      <p:to x="100000" y="100000"/>
                                    </p:animScale>
                                    <p:animScale>
                                      <p:cBhvr>
                                        <p:cTn id="134" dur="26">
                                          <p:stCondLst>
                                            <p:cond delay="1642"/>
                                          </p:stCondLst>
                                        </p:cTn>
                                        <p:tgtEl>
                                          <p:spTgt spid="19460">
                                            <p:txEl>
                                              <p:pRg st="7" end="7"/>
                                            </p:txEl>
                                          </p:spTgt>
                                        </p:tgtEl>
                                      </p:cBhvr>
                                      <p:to x="100000" y="90000"/>
                                    </p:animScale>
                                    <p:animScale>
                                      <p:cBhvr>
                                        <p:cTn id="135" dur="166" decel="50000">
                                          <p:stCondLst>
                                            <p:cond delay="1668"/>
                                          </p:stCondLst>
                                        </p:cTn>
                                        <p:tgtEl>
                                          <p:spTgt spid="19460">
                                            <p:txEl>
                                              <p:pRg st="7" end="7"/>
                                            </p:txEl>
                                          </p:spTgt>
                                        </p:tgtEl>
                                      </p:cBhvr>
                                      <p:to x="100000" y="100000"/>
                                    </p:animScale>
                                    <p:animScale>
                                      <p:cBhvr>
                                        <p:cTn id="136" dur="26">
                                          <p:stCondLst>
                                            <p:cond delay="1808"/>
                                          </p:stCondLst>
                                        </p:cTn>
                                        <p:tgtEl>
                                          <p:spTgt spid="19460">
                                            <p:txEl>
                                              <p:pRg st="7" end="7"/>
                                            </p:txEl>
                                          </p:spTgt>
                                        </p:tgtEl>
                                      </p:cBhvr>
                                      <p:to x="100000" y="95000"/>
                                    </p:animScale>
                                    <p:animScale>
                                      <p:cBhvr>
                                        <p:cTn id="137" dur="166" decel="50000">
                                          <p:stCondLst>
                                            <p:cond delay="1834"/>
                                          </p:stCondLst>
                                        </p:cTn>
                                        <p:tgtEl>
                                          <p:spTgt spid="19460">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US"/>
              <a:t>Model-model Ketahanan Nas.</a:t>
            </a:r>
          </a:p>
        </p:txBody>
      </p:sp>
      <p:sp>
        <p:nvSpPr>
          <p:cNvPr id="100355" name="Rectangle 3"/>
          <p:cNvSpPr>
            <a:spLocks noGrp="1" noChangeArrowheads="1"/>
          </p:cNvSpPr>
          <p:nvPr>
            <p:ph type="body" idx="1"/>
          </p:nvPr>
        </p:nvSpPr>
        <p:spPr>
          <a:xfrm>
            <a:off x="457200" y="1600200"/>
            <a:ext cx="8229600" cy="4267200"/>
          </a:xfrm>
        </p:spPr>
        <p:txBody>
          <a:bodyPr/>
          <a:lstStyle/>
          <a:p>
            <a:pPr>
              <a:lnSpc>
                <a:spcPct val="90000"/>
              </a:lnSpc>
              <a:buFont typeface="Wingdings" pitchFamily="2" charset="2"/>
              <a:buNone/>
            </a:pPr>
            <a:r>
              <a:rPr lang="en-US">
                <a:solidFill>
                  <a:srgbClr val="FF9900"/>
                </a:solidFill>
              </a:rPr>
              <a:t>1. Model Cline</a:t>
            </a:r>
          </a:p>
          <a:p>
            <a:pPr>
              <a:lnSpc>
                <a:spcPct val="90000"/>
              </a:lnSpc>
            </a:pPr>
            <a:r>
              <a:rPr lang="en-US" sz="2800"/>
              <a:t>Negara memiliki kekuatan besar jika potensi  geografi besar dan SDM besar.</a:t>
            </a:r>
          </a:p>
          <a:p>
            <a:pPr>
              <a:lnSpc>
                <a:spcPct val="90000"/>
              </a:lnSpc>
              <a:buFont typeface="Wingdings" pitchFamily="2" charset="2"/>
              <a:buNone/>
            </a:pPr>
            <a:endParaRPr lang="en-US" sz="2800"/>
          </a:p>
          <a:p>
            <a:pPr>
              <a:lnSpc>
                <a:spcPct val="90000"/>
              </a:lnSpc>
            </a:pPr>
            <a:r>
              <a:rPr lang="en-US" sz="2800"/>
              <a:t>Model ini menggambarkan bahwa negara kecil dengan teknologi yang sangat maju tidak memproyeksikan diri sebagai negara besar sebaliknya negara dengan wilayah besar  dengan penduduk yang kecil ditambah dengan teknologi majupun sama saja</a:t>
            </a:r>
          </a:p>
          <a:p>
            <a:pPr>
              <a:lnSpc>
                <a:spcPct val="90000"/>
              </a:lnSpc>
              <a:buFont typeface="Wingdings" pitchFamily="2" charset="2"/>
              <a:buNone/>
            </a:pPr>
            <a:endParaRPr lang="en-US" sz="2800"/>
          </a:p>
          <a:p>
            <a:pPr>
              <a:lnSpc>
                <a:spcPct val="90000"/>
              </a:lnSpc>
            </a:pP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p:nvPr>
        </p:nvSpPr>
        <p:spPr/>
        <p:txBody>
          <a:bodyPr/>
          <a:lstStyle/>
          <a:p>
            <a:pPr marL="609600" indent="-609600">
              <a:buFont typeface="Wingdings" pitchFamily="2" charset="2"/>
              <a:buNone/>
            </a:pPr>
            <a:r>
              <a:rPr lang="en-US" sz="2400">
                <a:solidFill>
                  <a:srgbClr val="FF9900"/>
                </a:solidFill>
              </a:rPr>
              <a:t>2. </a:t>
            </a:r>
            <a:r>
              <a:rPr lang="en-US" sz="2400">
                <a:solidFill>
                  <a:srgbClr val="000099"/>
                </a:solidFill>
              </a:rPr>
              <a:t>Model Morgenthau</a:t>
            </a:r>
          </a:p>
          <a:p>
            <a:pPr marL="609600" indent="-609600">
              <a:buFont typeface="Wingdings" pitchFamily="2" charset="2"/>
              <a:buNone/>
            </a:pPr>
            <a:r>
              <a:rPr lang="en-US" sz="2400">
                <a:solidFill>
                  <a:srgbClr val="000099"/>
                </a:solidFill>
              </a:rPr>
              <a:t>    - Sifat </a:t>
            </a:r>
            <a:r>
              <a:rPr lang="en-US" sz="2400">
                <a:solidFill>
                  <a:srgbClr val="000099"/>
                </a:solidFill>
                <a:sym typeface="Symbol" pitchFamily="18" charset="2"/>
              </a:rPr>
              <a:t>deskriptif kualitatif</a:t>
            </a:r>
          </a:p>
          <a:p>
            <a:pPr marL="609600" indent="-609600">
              <a:buFont typeface="Wingdings" pitchFamily="2" charset="2"/>
              <a:buNone/>
            </a:pPr>
            <a:r>
              <a:rPr lang="en-US" sz="2400">
                <a:solidFill>
                  <a:srgbClr val="000099"/>
                </a:solidFill>
                <a:sym typeface="Symbol" pitchFamily="18" charset="2"/>
              </a:rPr>
              <a:t>    - Menekankan pentingnya kekuatan nasional dlm kaitannya dengan negara lain menganggap pentingnya perjuangan untuk mendapatkan Power Position dlm suatu kawasan.</a:t>
            </a:r>
          </a:p>
          <a:p>
            <a:pPr marL="609600" indent="-609600">
              <a:buFont typeface="Wingdings" pitchFamily="2" charset="2"/>
              <a:buNone/>
            </a:pPr>
            <a:r>
              <a:rPr lang="en-US" sz="2400">
                <a:solidFill>
                  <a:srgbClr val="000099"/>
                </a:solidFill>
                <a:sym typeface="Symbol" pitchFamily="18" charset="2"/>
              </a:rPr>
              <a:t>3. Model Alfred Thayer Mahan</a:t>
            </a:r>
          </a:p>
          <a:p>
            <a:pPr marL="609600" indent="-609600">
              <a:buFont typeface="Wingdings" pitchFamily="2" charset="2"/>
              <a:buNone/>
            </a:pPr>
            <a:r>
              <a:rPr lang="en-US" sz="2400">
                <a:solidFill>
                  <a:srgbClr val="000099"/>
                </a:solidFill>
                <a:sym typeface="Symbol" pitchFamily="18" charset="2"/>
              </a:rPr>
              <a:t>    Kekuatan nasional dapat dipenuhi apabila bangsa </a:t>
            </a:r>
          </a:p>
          <a:p>
            <a:pPr marL="609600" indent="-609600">
              <a:buFont typeface="Wingdings" pitchFamily="2" charset="2"/>
              <a:buNone/>
            </a:pPr>
            <a:r>
              <a:rPr lang="en-US" sz="2400">
                <a:solidFill>
                  <a:srgbClr val="000099"/>
                </a:solidFill>
                <a:sym typeface="Symbol" pitchFamily="18" charset="2"/>
              </a:rPr>
              <a:t>    tersebut mempunyai unsur-unsur sebagai berikut :</a:t>
            </a:r>
          </a:p>
          <a:p>
            <a:pPr marL="609600" indent="-609600">
              <a:buFont typeface="Wingdings" pitchFamily="2" charset="2"/>
              <a:buNone/>
            </a:pPr>
            <a:r>
              <a:rPr lang="en-US" sz="2000">
                <a:solidFill>
                  <a:srgbClr val="000099"/>
                </a:solidFill>
                <a:sym typeface="Symbol" pitchFamily="18" charset="2"/>
              </a:rPr>
              <a:t>     a. Letak geografis</a:t>
            </a:r>
          </a:p>
          <a:p>
            <a:pPr marL="609600" indent="-609600">
              <a:buFont typeface="Wingdings" pitchFamily="2" charset="2"/>
              <a:buNone/>
            </a:pPr>
            <a:r>
              <a:rPr lang="en-US" sz="2000">
                <a:solidFill>
                  <a:srgbClr val="000099"/>
                </a:solidFill>
                <a:sym typeface="Symbol" pitchFamily="18" charset="2"/>
              </a:rPr>
              <a:t>     b. Bentuk atau wujud bumi</a:t>
            </a:r>
          </a:p>
          <a:p>
            <a:pPr marL="609600" indent="-609600">
              <a:buFont typeface="Wingdings" pitchFamily="2" charset="2"/>
              <a:buNone/>
            </a:pPr>
            <a:r>
              <a:rPr lang="en-US" sz="2000">
                <a:solidFill>
                  <a:srgbClr val="000099"/>
                </a:solidFill>
                <a:sym typeface="Symbol" pitchFamily="18" charset="2"/>
              </a:rPr>
              <a:t>     c. Luas wilayah</a:t>
            </a:r>
          </a:p>
          <a:p>
            <a:pPr marL="609600" indent="-609600">
              <a:buFont typeface="Wingdings" pitchFamily="2" charset="2"/>
              <a:buNone/>
            </a:pPr>
            <a:r>
              <a:rPr lang="en-US" sz="2000">
                <a:solidFill>
                  <a:srgbClr val="000099"/>
                </a:solidFill>
                <a:sym typeface="Symbol" pitchFamily="18" charset="2"/>
              </a:rPr>
              <a:t>     d. Jumlah penduduk</a:t>
            </a:r>
          </a:p>
          <a:p>
            <a:pPr marL="609600" indent="-609600">
              <a:buFont typeface="Wingdings" pitchFamily="2" charset="2"/>
              <a:buNone/>
            </a:pPr>
            <a:r>
              <a:rPr lang="en-US" sz="2000">
                <a:solidFill>
                  <a:srgbClr val="000099"/>
                </a:solidFill>
                <a:sym typeface="Symbol" pitchFamily="18" charset="2"/>
              </a:rPr>
              <a:t>     e. Watak nasional / bangsa</a:t>
            </a:r>
          </a:p>
          <a:p>
            <a:pPr marL="609600" indent="-609600">
              <a:buFont typeface="Wingdings" pitchFamily="2" charset="2"/>
              <a:buNone/>
            </a:pPr>
            <a:r>
              <a:rPr lang="en-US" sz="2000">
                <a:solidFill>
                  <a:srgbClr val="000099"/>
                </a:solidFill>
                <a:sym typeface="Symbol" pitchFamily="18" charset="2"/>
              </a:rPr>
              <a:t>     f. Sifat pemerintahan</a:t>
            </a:r>
          </a:p>
          <a:p>
            <a:pPr marL="609600" indent="-609600">
              <a:buFont typeface="Wingdings" pitchFamily="2" charset="2"/>
              <a:buNone/>
            </a:pPr>
            <a:endParaRPr lang="en-US" sz="2000">
              <a:solidFill>
                <a:srgbClr val="000099"/>
              </a:solidFill>
              <a:sym typeface="Symbol" pitchFamily="18" charset="2"/>
            </a:endParaRPr>
          </a:p>
          <a:p>
            <a:pPr marL="609600" indent="-609600">
              <a:buFont typeface="Wingdings" pitchFamily="2" charset="2"/>
              <a:buNone/>
            </a:pPr>
            <a:r>
              <a:rPr lang="en-US" sz="2800">
                <a:sym typeface="Symbol" pitchFamily="18" charset="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anim calcmode="lin" valueType="num">
                                      <p:cBhvr>
                                        <p:cTn id="7" dur="500" fill="hold"/>
                                        <p:tgtEl>
                                          <p:spTgt spid="23556">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3556">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3556">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355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23556">
                                            <p:txEl>
                                              <p:pRg st="1" end="1"/>
                                            </p:txEl>
                                          </p:spTgt>
                                        </p:tgtEl>
                                        <p:attrNameLst>
                                          <p:attrName>style.visibility</p:attrName>
                                        </p:attrNameLst>
                                      </p:cBhvr>
                                      <p:to>
                                        <p:strVal val="visible"/>
                                      </p:to>
                                    </p:set>
                                    <p:anim calcmode="lin" valueType="num">
                                      <p:cBhvr>
                                        <p:cTn id="15" dur="500" fill="hold"/>
                                        <p:tgtEl>
                                          <p:spTgt spid="23556">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23556">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23556">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2355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nodeType="clickEffect">
                                  <p:stCondLst>
                                    <p:cond delay="0"/>
                                  </p:stCondLst>
                                  <p:childTnLst>
                                    <p:set>
                                      <p:cBhvr>
                                        <p:cTn id="22" dur="1" fill="hold">
                                          <p:stCondLst>
                                            <p:cond delay="0"/>
                                          </p:stCondLst>
                                        </p:cTn>
                                        <p:tgtEl>
                                          <p:spTgt spid="23556">
                                            <p:txEl>
                                              <p:pRg st="2" end="2"/>
                                            </p:txEl>
                                          </p:spTgt>
                                        </p:tgtEl>
                                        <p:attrNameLst>
                                          <p:attrName>style.visibility</p:attrName>
                                        </p:attrNameLst>
                                      </p:cBhvr>
                                      <p:to>
                                        <p:strVal val="visible"/>
                                      </p:to>
                                    </p:set>
                                    <p:anim calcmode="lin" valueType="num">
                                      <p:cBhvr>
                                        <p:cTn id="23" dur="500" fill="hold"/>
                                        <p:tgtEl>
                                          <p:spTgt spid="23556">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23556">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23556">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2355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nodeType="clickEffect">
                                  <p:stCondLst>
                                    <p:cond delay="0"/>
                                  </p:stCondLst>
                                  <p:childTnLst>
                                    <p:set>
                                      <p:cBhvr>
                                        <p:cTn id="30" dur="1" fill="hold">
                                          <p:stCondLst>
                                            <p:cond delay="0"/>
                                          </p:stCondLst>
                                        </p:cTn>
                                        <p:tgtEl>
                                          <p:spTgt spid="23556">
                                            <p:txEl>
                                              <p:pRg st="3" end="3"/>
                                            </p:txEl>
                                          </p:spTgt>
                                        </p:tgtEl>
                                        <p:attrNameLst>
                                          <p:attrName>style.visibility</p:attrName>
                                        </p:attrNameLst>
                                      </p:cBhvr>
                                      <p:to>
                                        <p:strVal val="visible"/>
                                      </p:to>
                                    </p:set>
                                    <p:anim calcmode="lin" valueType="num">
                                      <p:cBhvr>
                                        <p:cTn id="31" dur="500" fill="hold"/>
                                        <p:tgtEl>
                                          <p:spTgt spid="2355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2355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2355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2355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nodeType="clickEffect">
                                  <p:stCondLst>
                                    <p:cond delay="0"/>
                                  </p:stCondLst>
                                  <p:childTnLst>
                                    <p:set>
                                      <p:cBhvr>
                                        <p:cTn id="38" dur="1" fill="hold">
                                          <p:stCondLst>
                                            <p:cond delay="0"/>
                                          </p:stCondLst>
                                        </p:cTn>
                                        <p:tgtEl>
                                          <p:spTgt spid="23556">
                                            <p:txEl>
                                              <p:pRg st="4" end="4"/>
                                            </p:txEl>
                                          </p:spTgt>
                                        </p:tgtEl>
                                        <p:attrNameLst>
                                          <p:attrName>style.visibility</p:attrName>
                                        </p:attrNameLst>
                                      </p:cBhvr>
                                      <p:to>
                                        <p:strVal val="visible"/>
                                      </p:to>
                                    </p:set>
                                    <p:anim calcmode="lin" valueType="num">
                                      <p:cBhvr>
                                        <p:cTn id="39" dur="500" fill="hold"/>
                                        <p:tgtEl>
                                          <p:spTgt spid="23556">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23556">
                                            <p:txEl>
                                              <p:pRg st="4" end="4"/>
                                            </p:txEl>
                                          </p:spTgt>
                                        </p:tgtEl>
                                        <p:attrNameLst>
                                          <p:attrName>ppt_h</p:attrName>
                                        </p:attrNameLst>
                                      </p:cBhvr>
                                      <p:tavLst>
                                        <p:tav tm="0">
                                          <p:val>
                                            <p:fltVal val="0"/>
                                          </p:val>
                                        </p:tav>
                                        <p:tav tm="100000">
                                          <p:val>
                                            <p:strVal val="#ppt_h"/>
                                          </p:val>
                                        </p:tav>
                                      </p:tavLst>
                                    </p:anim>
                                    <p:anim calcmode="lin" valueType="num">
                                      <p:cBhvr>
                                        <p:cTn id="41" dur="500" fill="hold"/>
                                        <p:tgtEl>
                                          <p:spTgt spid="23556">
                                            <p:txEl>
                                              <p:pRg st="4" end="4"/>
                                            </p:txEl>
                                          </p:spTgt>
                                        </p:tgtEl>
                                        <p:attrNameLst>
                                          <p:attrName>style.rotation</p:attrName>
                                        </p:attrNameLst>
                                      </p:cBhvr>
                                      <p:tavLst>
                                        <p:tav tm="0">
                                          <p:val>
                                            <p:fltVal val="360"/>
                                          </p:val>
                                        </p:tav>
                                        <p:tav tm="100000">
                                          <p:val>
                                            <p:fltVal val="0"/>
                                          </p:val>
                                        </p:tav>
                                      </p:tavLst>
                                    </p:anim>
                                    <p:animEffect transition="in" filter="fade">
                                      <p:cBhvr>
                                        <p:cTn id="42" dur="500"/>
                                        <p:tgtEl>
                                          <p:spTgt spid="23556">
                                            <p:txEl>
                                              <p:pRg st="4" end="4"/>
                                            </p:txEl>
                                          </p:spTgt>
                                        </p:tgtEl>
                                      </p:cBhvr>
                                    </p:animEffect>
                                  </p:childTnLst>
                                </p:cTn>
                              </p:par>
                              <p:par>
                                <p:cTn id="43" presetID="49" presetClass="entr" presetSubtype="0" decel="100000" fill="hold" nodeType="withEffect">
                                  <p:stCondLst>
                                    <p:cond delay="0"/>
                                  </p:stCondLst>
                                  <p:childTnLst>
                                    <p:set>
                                      <p:cBhvr>
                                        <p:cTn id="44" dur="1" fill="hold">
                                          <p:stCondLst>
                                            <p:cond delay="0"/>
                                          </p:stCondLst>
                                        </p:cTn>
                                        <p:tgtEl>
                                          <p:spTgt spid="23556">
                                            <p:txEl>
                                              <p:pRg st="5" end="5"/>
                                            </p:txEl>
                                          </p:spTgt>
                                        </p:tgtEl>
                                        <p:attrNameLst>
                                          <p:attrName>style.visibility</p:attrName>
                                        </p:attrNameLst>
                                      </p:cBhvr>
                                      <p:to>
                                        <p:strVal val="visible"/>
                                      </p:to>
                                    </p:set>
                                    <p:anim calcmode="lin" valueType="num">
                                      <p:cBhvr>
                                        <p:cTn id="45" dur="500" fill="hold"/>
                                        <p:tgtEl>
                                          <p:spTgt spid="23556">
                                            <p:txEl>
                                              <p:pRg st="5" end="5"/>
                                            </p:txEl>
                                          </p:spTgt>
                                        </p:tgtEl>
                                        <p:attrNameLst>
                                          <p:attrName>ppt_w</p:attrName>
                                        </p:attrNameLst>
                                      </p:cBhvr>
                                      <p:tavLst>
                                        <p:tav tm="0">
                                          <p:val>
                                            <p:fltVal val="0"/>
                                          </p:val>
                                        </p:tav>
                                        <p:tav tm="100000">
                                          <p:val>
                                            <p:strVal val="#ppt_w"/>
                                          </p:val>
                                        </p:tav>
                                      </p:tavLst>
                                    </p:anim>
                                    <p:anim calcmode="lin" valueType="num">
                                      <p:cBhvr>
                                        <p:cTn id="46" dur="500" fill="hold"/>
                                        <p:tgtEl>
                                          <p:spTgt spid="23556">
                                            <p:txEl>
                                              <p:pRg st="5" end="5"/>
                                            </p:txEl>
                                          </p:spTgt>
                                        </p:tgtEl>
                                        <p:attrNameLst>
                                          <p:attrName>ppt_h</p:attrName>
                                        </p:attrNameLst>
                                      </p:cBhvr>
                                      <p:tavLst>
                                        <p:tav tm="0">
                                          <p:val>
                                            <p:fltVal val="0"/>
                                          </p:val>
                                        </p:tav>
                                        <p:tav tm="100000">
                                          <p:val>
                                            <p:strVal val="#ppt_h"/>
                                          </p:val>
                                        </p:tav>
                                      </p:tavLst>
                                    </p:anim>
                                    <p:anim calcmode="lin" valueType="num">
                                      <p:cBhvr>
                                        <p:cTn id="47" dur="500" fill="hold"/>
                                        <p:tgtEl>
                                          <p:spTgt spid="23556">
                                            <p:txEl>
                                              <p:pRg st="5" end="5"/>
                                            </p:txEl>
                                          </p:spTgt>
                                        </p:tgtEl>
                                        <p:attrNameLst>
                                          <p:attrName>style.rotation</p:attrName>
                                        </p:attrNameLst>
                                      </p:cBhvr>
                                      <p:tavLst>
                                        <p:tav tm="0">
                                          <p:val>
                                            <p:fltVal val="360"/>
                                          </p:val>
                                        </p:tav>
                                        <p:tav tm="100000">
                                          <p:val>
                                            <p:fltVal val="0"/>
                                          </p:val>
                                        </p:tav>
                                      </p:tavLst>
                                    </p:anim>
                                    <p:animEffect transition="in" filter="fade">
                                      <p:cBhvr>
                                        <p:cTn id="48" dur="500"/>
                                        <p:tgtEl>
                                          <p:spTgt spid="23556">
                                            <p:txEl>
                                              <p:pRg st="5" end="5"/>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48" presetClass="entr" presetSubtype="0" accel="50000" fill="hold" nodeType="clickEffect">
                                  <p:stCondLst>
                                    <p:cond delay="0"/>
                                  </p:stCondLst>
                                  <p:childTnLst>
                                    <p:set>
                                      <p:cBhvr>
                                        <p:cTn id="52" dur="1" fill="hold">
                                          <p:stCondLst>
                                            <p:cond delay="0"/>
                                          </p:stCondLst>
                                        </p:cTn>
                                        <p:tgtEl>
                                          <p:spTgt spid="23556">
                                            <p:txEl>
                                              <p:pRg st="6" end="6"/>
                                            </p:txEl>
                                          </p:spTgt>
                                        </p:tgtEl>
                                        <p:attrNameLst>
                                          <p:attrName>style.visibility</p:attrName>
                                        </p:attrNameLst>
                                      </p:cBhvr>
                                      <p:to>
                                        <p:strVal val="visible"/>
                                      </p:to>
                                    </p:set>
                                    <p:anim calcmode="lin" valueType="num">
                                      <p:cBhvr>
                                        <p:cTn id="53" dur="1000" fill="hold"/>
                                        <p:tgtEl>
                                          <p:spTgt spid="23556">
                                            <p:txEl>
                                              <p:pRg st="6" end="6"/>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 dur="1000" fill="hold"/>
                                        <p:tgtEl>
                                          <p:spTgt spid="23556">
                                            <p:txEl>
                                              <p:pRg st="6" end="6"/>
                                            </p:txEl>
                                          </p:spTgt>
                                        </p:tgtEl>
                                        <p:attrNameLst>
                                          <p:attrName>ppt_x</p:attrName>
                                        </p:attrNameLst>
                                      </p:cBhvr>
                                      <p:tavLst>
                                        <p:tav tm="0">
                                          <p:val>
                                            <p:fltVal val="-1"/>
                                          </p:val>
                                        </p:tav>
                                        <p:tav tm="50000">
                                          <p:val>
                                            <p:fltVal val="0.95"/>
                                          </p:val>
                                        </p:tav>
                                        <p:tav tm="100000">
                                          <p:val>
                                            <p:strVal val="#ppt_x"/>
                                          </p:val>
                                        </p:tav>
                                      </p:tavLst>
                                    </p:anim>
                                    <p:anim calcmode="lin" valueType="num">
                                      <p:cBhvr>
                                        <p:cTn id="55" dur="1000" fill="hold"/>
                                        <p:tgtEl>
                                          <p:spTgt spid="23556">
                                            <p:txEl>
                                              <p:pRg st="6" end="6"/>
                                            </p:txEl>
                                          </p:spTgt>
                                        </p:tgtEl>
                                        <p:attrNameLst>
                                          <p:attrName>ppt_y</p:attrName>
                                        </p:attrNameLst>
                                      </p:cBhvr>
                                      <p:tavLst>
                                        <p:tav tm="0">
                                          <p:val>
                                            <p:strVal val="#ppt_y"/>
                                          </p:val>
                                        </p:tav>
                                        <p:tav tm="100000">
                                          <p:val>
                                            <p:strVal val="#ppt_y"/>
                                          </p:val>
                                        </p:tav>
                                      </p:tavLst>
                                    </p:anim>
                                    <p:animEffect transition="in" filter="fade">
                                      <p:cBhvr>
                                        <p:cTn id="56" dur="1000"/>
                                        <p:tgtEl>
                                          <p:spTgt spid="23556">
                                            <p:txEl>
                                              <p:pRg st="6" end="6"/>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48" presetClass="entr" presetSubtype="0" accel="50000" fill="hold" nodeType="clickEffect">
                                  <p:stCondLst>
                                    <p:cond delay="0"/>
                                  </p:stCondLst>
                                  <p:childTnLst>
                                    <p:set>
                                      <p:cBhvr>
                                        <p:cTn id="60" dur="1" fill="hold">
                                          <p:stCondLst>
                                            <p:cond delay="0"/>
                                          </p:stCondLst>
                                        </p:cTn>
                                        <p:tgtEl>
                                          <p:spTgt spid="23556">
                                            <p:txEl>
                                              <p:pRg st="7" end="7"/>
                                            </p:txEl>
                                          </p:spTgt>
                                        </p:tgtEl>
                                        <p:attrNameLst>
                                          <p:attrName>style.visibility</p:attrName>
                                        </p:attrNameLst>
                                      </p:cBhvr>
                                      <p:to>
                                        <p:strVal val="visible"/>
                                      </p:to>
                                    </p:set>
                                    <p:anim calcmode="lin" valueType="num">
                                      <p:cBhvr>
                                        <p:cTn id="61" dur="1000" fill="hold"/>
                                        <p:tgtEl>
                                          <p:spTgt spid="23556">
                                            <p:txEl>
                                              <p:pRg st="7" end="7"/>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2" dur="1000" fill="hold"/>
                                        <p:tgtEl>
                                          <p:spTgt spid="23556">
                                            <p:txEl>
                                              <p:pRg st="7" end="7"/>
                                            </p:txEl>
                                          </p:spTgt>
                                        </p:tgtEl>
                                        <p:attrNameLst>
                                          <p:attrName>ppt_x</p:attrName>
                                        </p:attrNameLst>
                                      </p:cBhvr>
                                      <p:tavLst>
                                        <p:tav tm="0">
                                          <p:val>
                                            <p:fltVal val="-1"/>
                                          </p:val>
                                        </p:tav>
                                        <p:tav tm="50000">
                                          <p:val>
                                            <p:fltVal val="0.95"/>
                                          </p:val>
                                        </p:tav>
                                        <p:tav tm="100000">
                                          <p:val>
                                            <p:strVal val="#ppt_x"/>
                                          </p:val>
                                        </p:tav>
                                      </p:tavLst>
                                    </p:anim>
                                    <p:anim calcmode="lin" valueType="num">
                                      <p:cBhvr>
                                        <p:cTn id="63" dur="1000" fill="hold"/>
                                        <p:tgtEl>
                                          <p:spTgt spid="23556">
                                            <p:txEl>
                                              <p:pRg st="7" end="7"/>
                                            </p:txEl>
                                          </p:spTgt>
                                        </p:tgtEl>
                                        <p:attrNameLst>
                                          <p:attrName>ppt_y</p:attrName>
                                        </p:attrNameLst>
                                      </p:cBhvr>
                                      <p:tavLst>
                                        <p:tav tm="0">
                                          <p:val>
                                            <p:strVal val="#ppt_y"/>
                                          </p:val>
                                        </p:tav>
                                        <p:tav tm="100000">
                                          <p:val>
                                            <p:strVal val="#ppt_y"/>
                                          </p:val>
                                        </p:tav>
                                      </p:tavLst>
                                    </p:anim>
                                    <p:animEffect transition="in" filter="fade">
                                      <p:cBhvr>
                                        <p:cTn id="64" dur="1000"/>
                                        <p:tgtEl>
                                          <p:spTgt spid="23556">
                                            <p:txEl>
                                              <p:pRg st="7" end="7"/>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48" presetClass="entr" presetSubtype="0" accel="50000" fill="hold" nodeType="clickEffect">
                                  <p:stCondLst>
                                    <p:cond delay="0"/>
                                  </p:stCondLst>
                                  <p:childTnLst>
                                    <p:set>
                                      <p:cBhvr>
                                        <p:cTn id="68" dur="1" fill="hold">
                                          <p:stCondLst>
                                            <p:cond delay="0"/>
                                          </p:stCondLst>
                                        </p:cTn>
                                        <p:tgtEl>
                                          <p:spTgt spid="23556">
                                            <p:txEl>
                                              <p:pRg st="8" end="8"/>
                                            </p:txEl>
                                          </p:spTgt>
                                        </p:tgtEl>
                                        <p:attrNameLst>
                                          <p:attrName>style.visibility</p:attrName>
                                        </p:attrNameLst>
                                      </p:cBhvr>
                                      <p:to>
                                        <p:strVal val="visible"/>
                                      </p:to>
                                    </p:set>
                                    <p:anim calcmode="lin" valueType="num">
                                      <p:cBhvr>
                                        <p:cTn id="69" dur="1000" fill="hold"/>
                                        <p:tgtEl>
                                          <p:spTgt spid="23556">
                                            <p:txEl>
                                              <p:pRg st="8" end="8"/>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0" dur="1000" fill="hold"/>
                                        <p:tgtEl>
                                          <p:spTgt spid="23556">
                                            <p:txEl>
                                              <p:pRg st="8" end="8"/>
                                            </p:txEl>
                                          </p:spTgt>
                                        </p:tgtEl>
                                        <p:attrNameLst>
                                          <p:attrName>ppt_x</p:attrName>
                                        </p:attrNameLst>
                                      </p:cBhvr>
                                      <p:tavLst>
                                        <p:tav tm="0">
                                          <p:val>
                                            <p:fltVal val="-1"/>
                                          </p:val>
                                        </p:tav>
                                        <p:tav tm="50000">
                                          <p:val>
                                            <p:fltVal val="0.95"/>
                                          </p:val>
                                        </p:tav>
                                        <p:tav tm="100000">
                                          <p:val>
                                            <p:strVal val="#ppt_x"/>
                                          </p:val>
                                        </p:tav>
                                      </p:tavLst>
                                    </p:anim>
                                    <p:anim calcmode="lin" valueType="num">
                                      <p:cBhvr>
                                        <p:cTn id="71" dur="1000" fill="hold"/>
                                        <p:tgtEl>
                                          <p:spTgt spid="23556">
                                            <p:txEl>
                                              <p:pRg st="8" end="8"/>
                                            </p:txEl>
                                          </p:spTgt>
                                        </p:tgtEl>
                                        <p:attrNameLst>
                                          <p:attrName>ppt_y</p:attrName>
                                        </p:attrNameLst>
                                      </p:cBhvr>
                                      <p:tavLst>
                                        <p:tav tm="0">
                                          <p:val>
                                            <p:strVal val="#ppt_y"/>
                                          </p:val>
                                        </p:tav>
                                        <p:tav tm="100000">
                                          <p:val>
                                            <p:strVal val="#ppt_y"/>
                                          </p:val>
                                        </p:tav>
                                      </p:tavLst>
                                    </p:anim>
                                    <p:animEffect transition="in" filter="fade">
                                      <p:cBhvr>
                                        <p:cTn id="72" dur="1000"/>
                                        <p:tgtEl>
                                          <p:spTgt spid="23556">
                                            <p:txEl>
                                              <p:pRg st="8" end="8"/>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48" presetClass="entr" presetSubtype="0" accel="50000" fill="hold" nodeType="clickEffect">
                                  <p:stCondLst>
                                    <p:cond delay="0"/>
                                  </p:stCondLst>
                                  <p:childTnLst>
                                    <p:set>
                                      <p:cBhvr>
                                        <p:cTn id="76" dur="1" fill="hold">
                                          <p:stCondLst>
                                            <p:cond delay="0"/>
                                          </p:stCondLst>
                                        </p:cTn>
                                        <p:tgtEl>
                                          <p:spTgt spid="23556">
                                            <p:txEl>
                                              <p:pRg st="9" end="9"/>
                                            </p:txEl>
                                          </p:spTgt>
                                        </p:tgtEl>
                                        <p:attrNameLst>
                                          <p:attrName>style.visibility</p:attrName>
                                        </p:attrNameLst>
                                      </p:cBhvr>
                                      <p:to>
                                        <p:strVal val="visible"/>
                                      </p:to>
                                    </p:set>
                                    <p:anim calcmode="lin" valueType="num">
                                      <p:cBhvr>
                                        <p:cTn id="77" dur="1000" fill="hold"/>
                                        <p:tgtEl>
                                          <p:spTgt spid="23556">
                                            <p:txEl>
                                              <p:pRg st="9" end="9"/>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8" dur="1000" fill="hold"/>
                                        <p:tgtEl>
                                          <p:spTgt spid="23556">
                                            <p:txEl>
                                              <p:pRg st="9" end="9"/>
                                            </p:txEl>
                                          </p:spTgt>
                                        </p:tgtEl>
                                        <p:attrNameLst>
                                          <p:attrName>ppt_x</p:attrName>
                                        </p:attrNameLst>
                                      </p:cBhvr>
                                      <p:tavLst>
                                        <p:tav tm="0">
                                          <p:val>
                                            <p:fltVal val="-1"/>
                                          </p:val>
                                        </p:tav>
                                        <p:tav tm="50000">
                                          <p:val>
                                            <p:fltVal val="0.95"/>
                                          </p:val>
                                        </p:tav>
                                        <p:tav tm="100000">
                                          <p:val>
                                            <p:strVal val="#ppt_x"/>
                                          </p:val>
                                        </p:tav>
                                      </p:tavLst>
                                    </p:anim>
                                    <p:anim calcmode="lin" valueType="num">
                                      <p:cBhvr>
                                        <p:cTn id="79" dur="1000" fill="hold"/>
                                        <p:tgtEl>
                                          <p:spTgt spid="23556">
                                            <p:txEl>
                                              <p:pRg st="9" end="9"/>
                                            </p:txEl>
                                          </p:spTgt>
                                        </p:tgtEl>
                                        <p:attrNameLst>
                                          <p:attrName>ppt_y</p:attrName>
                                        </p:attrNameLst>
                                      </p:cBhvr>
                                      <p:tavLst>
                                        <p:tav tm="0">
                                          <p:val>
                                            <p:strVal val="#ppt_y"/>
                                          </p:val>
                                        </p:tav>
                                        <p:tav tm="100000">
                                          <p:val>
                                            <p:strVal val="#ppt_y"/>
                                          </p:val>
                                        </p:tav>
                                      </p:tavLst>
                                    </p:anim>
                                    <p:animEffect transition="in" filter="fade">
                                      <p:cBhvr>
                                        <p:cTn id="80" dur="1000"/>
                                        <p:tgtEl>
                                          <p:spTgt spid="23556">
                                            <p:txEl>
                                              <p:pRg st="9" end="9"/>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48" presetClass="entr" presetSubtype="0" accel="50000" fill="hold" nodeType="clickEffect">
                                  <p:stCondLst>
                                    <p:cond delay="0"/>
                                  </p:stCondLst>
                                  <p:childTnLst>
                                    <p:set>
                                      <p:cBhvr>
                                        <p:cTn id="84" dur="1" fill="hold">
                                          <p:stCondLst>
                                            <p:cond delay="0"/>
                                          </p:stCondLst>
                                        </p:cTn>
                                        <p:tgtEl>
                                          <p:spTgt spid="23556">
                                            <p:txEl>
                                              <p:pRg st="10" end="10"/>
                                            </p:txEl>
                                          </p:spTgt>
                                        </p:tgtEl>
                                        <p:attrNameLst>
                                          <p:attrName>style.visibility</p:attrName>
                                        </p:attrNameLst>
                                      </p:cBhvr>
                                      <p:to>
                                        <p:strVal val="visible"/>
                                      </p:to>
                                    </p:set>
                                    <p:anim calcmode="lin" valueType="num">
                                      <p:cBhvr>
                                        <p:cTn id="85" dur="1000" fill="hold"/>
                                        <p:tgtEl>
                                          <p:spTgt spid="23556">
                                            <p:txEl>
                                              <p:pRg st="10" end="1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6" dur="1000" fill="hold"/>
                                        <p:tgtEl>
                                          <p:spTgt spid="23556">
                                            <p:txEl>
                                              <p:pRg st="10" end="10"/>
                                            </p:txEl>
                                          </p:spTgt>
                                        </p:tgtEl>
                                        <p:attrNameLst>
                                          <p:attrName>ppt_x</p:attrName>
                                        </p:attrNameLst>
                                      </p:cBhvr>
                                      <p:tavLst>
                                        <p:tav tm="0">
                                          <p:val>
                                            <p:fltVal val="-1"/>
                                          </p:val>
                                        </p:tav>
                                        <p:tav tm="50000">
                                          <p:val>
                                            <p:fltVal val="0.95"/>
                                          </p:val>
                                        </p:tav>
                                        <p:tav tm="100000">
                                          <p:val>
                                            <p:strVal val="#ppt_x"/>
                                          </p:val>
                                        </p:tav>
                                      </p:tavLst>
                                    </p:anim>
                                    <p:anim calcmode="lin" valueType="num">
                                      <p:cBhvr>
                                        <p:cTn id="87" dur="1000" fill="hold"/>
                                        <p:tgtEl>
                                          <p:spTgt spid="23556">
                                            <p:txEl>
                                              <p:pRg st="10" end="10"/>
                                            </p:txEl>
                                          </p:spTgt>
                                        </p:tgtEl>
                                        <p:attrNameLst>
                                          <p:attrName>ppt_y</p:attrName>
                                        </p:attrNameLst>
                                      </p:cBhvr>
                                      <p:tavLst>
                                        <p:tav tm="0">
                                          <p:val>
                                            <p:strVal val="#ppt_y"/>
                                          </p:val>
                                        </p:tav>
                                        <p:tav tm="100000">
                                          <p:val>
                                            <p:strVal val="#ppt_y"/>
                                          </p:val>
                                        </p:tav>
                                      </p:tavLst>
                                    </p:anim>
                                    <p:animEffect transition="in" filter="fade">
                                      <p:cBhvr>
                                        <p:cTn id="88" dur="1000"/>
                                        <p:tgtEl>
                                          <p:spTgt spid="23556">
                                            <p:txEl>
                                              <p:pRg st="10" end="10"/>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48" presetClass="entr" presetSubtype="0" accel="50000" fill="hold" nodeType="clickEffect">
                                  <p:stCondLst>
                                    <p:cond delay="0"/>
                                  </p:stCondLst>
                                  <p:childTnLst>
                                    <p:set>
                                      <p:cBhvr>
                                        <p:cTn id="92" dur="1" fill="hold">
                                          <p:stCondLst>
                                            <p:cond delay="0"/>
                                          </p:stCondLst>
                                        </p:cTn>
                                        <p:tgtEl>
                                          <p:spTgt spid="23556">
                                            <p:txEl>
                                              <p:pRg st="11" end="11"/>
                                            </p:txEl>
                                          </p:spTgt>
                                        </p:tgtEl>
                                        <p:attrNameLst>
                                          <p:attrName>style.visibility</p:attrName>
                                        </p:attrNameLst>
                                      </p:cBhvr>
                                      <p:to>
                                        <p:strVal val="visible"/>
                                      </p:to>
                                    </p:set>
                                    <p:anim calcmode="lin" valueType="num">
                                      <p:cBhvr>
                                        <p:cTn id="93" dur="1000" fill="hold"/>
                                        <p:tgtEl>
                                          <p:spTgt spid="23556">
                                            <p:txEl>
                                              <p:pRg st="11" end="1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4" dur="1000" fill="hold"/>
                                        <p:tgtEl>
                                          <p:spTgt spid="23556">
                                            <p:txEl>
                                              <p:pRg st="11" end="11"/>
                                            </p:txEl>
                                          </p:spTgt>
                                        </p:tgtEl>
                                        <p:attrNameLst>
                                          <p:attrName>ppt_x</p:attrName>
                                        </p:attrNameLst>
                                      </p:cBhvr>
                                      <p:tavLst>
                                        <p:tav tm="0">
                                          <p:val>
                                            <p:fltVal val="-1"/>
                                          </p:val>
                                        </p:tav>
                                        <p:tav tm="50000">
                                          <p:val>
                                            <p:fltVal val="0.95"/>
                                          </p:val>
                                        </p:tav>
                                        <p:tav tm="100000">
                                          <p:val>
                                            <p:strVal val="#ppt_x"/>
                                          </p:val>
                                        </p:tav>
                                      </p:tavLst>
                                    </p:anim>
                                    <p:anim calcmode="lin" valueType="num">
                                      <p:cBhvr>
                                        <p:cTn id="95" dur="1000" fill="hold"/>
                                        <p:tgtEl>
                                          <p:spTgt spid="23556">
                                            <p:txEl>
                                              <p:pRg st="11" end="11"/>
                                            </p:txEl>
                                          </p:spTgt>
                                        </p:tgtEl>
                                        <p:attrNameLst>
                                          <p:attrName>ppt_y</p:attrName>
                                        </p:attrNameLst>
                                      </p:cBhvr>
                                      <p:tavLst>
                                        <p:tav tm="0">
                                          <p:val>
                                            <p:strVal val="#ppt_y"/>
                                          </p:val>
                                        </p:tav>
                                        <p:tav tm="100000">
                                          <p:val>
                                            <p:strVal val="#ppt_y"/>
                                          </p:val>
                                        </p:tav>
                                      </p:tavLst>
                                    </p:anim>
                                    <p:animEffect transition="in" filter="fade">
                                      <p:cBhvr>
                                        <p:cTn id="96" dur="1000"/>
                                        <p:tgtEl>
                                          <p:spTgt spid="2355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Grp="1" noChangeArrowheads="1"/>
          </p:cNvSpPr>
          <p:nvPr>
            <p:ph/>
          </p:nvPr>
        </p:nvSpPr>
        <p:spPr/>
        <p:txBody>
          <a:bodyPr/>
          <a:lstStyle/>
          <a:p>
            <a:pPr marL="609600" indent="-609600" algn="ctr">
              <a:buFont typeface="Wingdings" pitchFamily="2" charset="2"/>
              <a:buNone/>
            </a:pPr>
            <a:r>
              <a:rPr lang="en-US">
                <a:solidFill>
                  <a:srgbClr val="FF0000"/>
                </a:solidFill>
              </a:rPr>
              <a:t>MODEL KETAHANAN NASIONAL </a:t>
            </a:r>
          </a:p>
          <a:p>
            <a:pPr marL="609600" indent="-609600" algn="ctr">
              <a:buFont typeface="Wingdings" pitchFamily="2" charset="2"/>
              <a:buNone/>
            </a:pPr>
            <a:r>
              <a:rPr lang="en-US">
                <a:solidFill>
                  <a:srgbClr val="FF0000"/>
                </a:solidFill>
              </a:rPr>
              <a:t>di INDONESIA</a:t>
            </a:r>
          </a:p>
          <a:p>
            <a:pPr marL="609600" indent="-609600">
              <a:buFont typeface="Wingdings" pitchFamily="2" charset="2"/>
              <a:buNone/>
            </a:pPr>
            <a:r>
              <a:rPr lang="en-US" sz="2400">
                <a:solidFill>
                  <a:schemeClr val="bg2"/>
                </a:solidFill>
              </a:rPr>
              <a:t>MODEL ASTA GATRA</a:t>
            </a:r>
          </a:p>
          <a:p>
            <a:pPr marL="609600" indent="-609600">
              <a:buFont typeface="Wingdings" pitchFamily="2" charset="2"/>
              <a:buNone/>
            </a:pPr>
            <a:r>
              <a:rPr lang="en-US" sz="2400">
                <a:solidFill>
                  <a:schemeClr val="bg2"/>
                </a:solidFill>
              </a:rPr>
              <a:t>     a. Tri Gatra</a:t>
            </a:r>
          </a:p>
          <a:p>
            <a:pPr marL="609600" indent="-609600">
              <a:buFont typeface="Wingdings" pitchFamily="2" charset="2"/>
              <a:buNone/>
            </a:pPr>
            <a:r>
              <a:rPr lang="en-US" sz="2400">
                <a:solidFill>
                  <a:schemeClr val="bg2"/>
                </a:solidFill>
              </a:rPr>
              <a:t>	  1) Letak dan kedudukan geografis</a:t>
            </a:r>
          </a:p>
          <a:p>
            <a:pPr marL="609600" indent="-609600">
              <a:buFont typeface="Wingdings" pitchFamily="2" charset="2"/>
              <a:buNone/>
            </a:pPr>
            <a:r>
              <a:rPr lang="en-US" sz="2400">
                <a:solidFill>
                  <a:schemeClr val="bg2"/>
                </a:solidFill>
              </a:rPr>
              <a:t>	  2) Keadaan dan kekayaan alam</a:t>
            </a:r>
          </a:p>
          <a:p>
            <a:pPr marL="609600" indent="-609600">
              <a:buFont typeface="Wingdings" pitchFamily="2" charset="2"/>
              <a:buNone/>
            </a:pPr>
            <a:r>
              <a:rPr lang="en-US" sz="2400">
                <a:solidFill>
                  <a:schemeClr val="bg2"/>
                </a:solidFill>
              </a:rPr>
              <a:t>	  3) Keadaan dan kemampuan penduduk</a:t>
            </a:r>
          </a:p>
          <a:p>
            <a:pPr marL="609600" indent="-609600">
              <a:buFont typeface="Wingdings" pitchFamily="2" charset="2"/>
              <a:buNone/>
            </a:pPr>
            <a:r>
              <a:rPr lang="en-US" sz="2400">
                <a:solidFill>
                  <a:schemeClr val="bg2"/>
                </a:solidFill>
              </a:rPr>
              <a:t>     b. Panca Gatra</a:t>
            </a:r>
          </a:p>
          <a:p>
            <a:pPr marL="609600" indent="-609600">
              <a:buFont typeface="Wingdings" pitchFamily="2" charset="2"/>
              <a:buNone/>
            </a:pPr>
            <a:r>
              <a:rPr lang="en-US" sz="2400">
                <a:solidFill>
                  <a:schemeClr val="bg2"/>
                </a:solidFill>
              </a:rPr>
              <a:t>	  1) Ideologi</a:t>
            </a:r>
          </a:p>
          <a:p>
            <a:pPr marL="609600" indent="-609600">
              <a:buFont typeface="Wingdings" pitchFamily="2" charset="2"/>
              <a:buNone/>
            </a:pPr>
            <a:r>
              <a:rPr lang="en-US" sz="2400">
                <a:solidFill>
                  <a:schemeClr val="bg2"/>
                </a:solidFill>
              </a:rPr>
              <a:t>	  2) Politik</a:t>
            </a:r>
          </a:p>
          <a:p>
            <a:pPr marL="609600" indent="-609600">
              <a:buFont typeface="Wingdings" pitchFamily="2" charset="2"/>
              <a:buNone/>
            </a:pPr>
            <a:r>
              <a:rPr lang="en-US" sz="2400">
                <a:solidFill>
                  <a:schemeClr val="bg2"/>
                </a:solidFill>
              </a:rPr>
              <a:t>	  3) Ekonomi</a:t>
            </a:r>
          </a:p>
          <a:p>
            <a:pPr marL="609600" indent="-609600">
              <a:buFont typeface="Wingdings" pitchFamily="2" charset="2"/>
              <a:buNone/>
            </a:pPr>
            <a:r>
              <a:rPr lang="en-US" sz="2400">
                <a:solidFill>
                  <a:schemeClr val="bg2"/>
                </a:solidFill>
              </a:rPr>
              <a:t>	  4) Sosial budaya</a:t>
            </a:r>
          </a:p>
          <a:p>
            <a:pPr marL="609600" indent="-609600">
              <a:buFont typeface="Wingdings" pitchFamily="2" charset="2"/>
              <a:buNone/>
            </a:pPr>
            <a:r>
              <a:rPr lang="en-US" sz="2400">
                <a:solidFill>
                  <a:schemeClr val="bg2"/>
                </a:solidFill>
              </a:rPr>
              <a:t>         5) Pertahanan keamanan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animEffect transition="in" filter="wipe(down)">
                                      <p:cBhvr>
                                        <p:cTn id="7" dur="580">
                                          <p:stCondLst>
                                            <p:cond delay="0"/>
                                          </p:stCondLst>
                                        </p:cTn>
                                        <p:tgtEl>
                                          <p:spTgt spid="21508">
                                            <p:txEl>
                                              <p:pRg st="0" end="0"/>
                                            </p:txEl>
                                          </p:spTgt>
                                        </p:tgtEl>
                                      </p:cBhvr>
                                    </p:animEffect>
                                    <p:anim calcmode="lin" valueType="num">
                                      <p:cBhvr>
                                        <p:cTn id="8" dur="1822" tmFilter="0,0; 0.14,0.36; 0.43,0.73; 0.71,0.91; 1.0,1.0">
                                          <p:stCondLst>
                                            <p:cond delay="0"/>
                                          </p:stCondLst>
                                        </p:cTn>
                                        <p:tgtEl>
                                          <p:spTgt spid="2150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150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150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150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150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1508">
                                            <p:txEl>
                                              <p:pRg st="0" end="0"/>
                                            </p:txEl>
                                          </p:spTgt>
                                        </p:tgtEl>
                                      </p:cBhvr>
                                      <p:to x="100000" y="60000"/>
                                    </p:animScale>
                                    <p:animScale>
                                      <p:cBhvr>
                                        <p:cTn id="14" dur="166" decel="50000">
                                          <p:stCondLst>
                                            <p:cond delay="676"/>
                                          </p:stCondLst>
                                        </p:cTn>
                                        <p:tgtEl>
                                          <p:spTgt spid="21508">
                                            <p:txEl>
                                              <p:pRg st="0" end="0"/>
                                            </p:txEl>
                                          </p:spTgt>
                                        </p:tgtEl>
                                      </p:cBhvr>
                                      <p:to x="100000" y="100000"/>
                                    </p:animScale>
                                    <p:animScale>
                                      <p:cBhvr>
                                        <p:cTn id="15" dur="26">
                                          <p:stCondLst>
                                            <p:cond delay="1312"/>
                                          </p:stCondLst>
                                        </p:cTn>
                                        <p:tgtEl>
                                          <p:spTgt spid="21508">
                                            <p:txEl>
                                              <p:pRg st="0" end="0"/>
                                            </p:txEl>
                                          </p:spTgt>
                                        </p:tgtEl>
                                      </p:cBhvr>
                                      <p:to x="100000" y="80000"/>
                                    </p:animScale>
                                    <p:animScale>
                                      <p:cBhvr>
                                        <p:cTn id="16" dur="166" decel="50000">
                                          <p:stCondLst>
                                            <p:cond delay="1338"/>
                                          </p:stCondLst>
                                        </p:cTn>
                                        <p:tgtEl>
                                          <p:spTgt spid="21508">
                                            <p:txEl>
                                              <p:pRg st="0" end="0"/>
                                            </p:txEl>
                                          </p:spTgt>
                                        </p:tgtEl>
                                      </p:cBhvr>
                                      <p:to x="100000" y="100000"/>
                                    </p:animScale>
                                    <p:animScale>
                                      <p:cBhvr>
                                        <p:cTn id="17" dur="26">
                                          <p:stCondLst>
                                            <p:cond delay="1642"/>
                                          </p:stCondLst>
                                        </p:cTn>
                                        <p:tgtEl>
                                          <p:spTgt spid="21508">
                                            <p:txEl>
                                              <p:pRg st="0" end="0"/>
                                            </p:txEl>
                                          </p:spTgt>
                                        </p:tgtEl>
                                      </p:cBhvr>
                                      <p:to x="100000" y="90000"/>
                                    </p:animScale>
                                    <p:animScale>
                                      <p:cBhvr>
                                        <p:cTn id="18" dur="166" decel="50000">
                                          <p:stCondLst>
                                            <p:cond delay="1668"/>
                                          </p:stCondLst>
                                        </p:cTn>
                                        <p:tgtEl>
                                          <p:spTgt spid="21508">
                                            <p:txEl>
                                              <p:pRg st="0" end="0"/>
                                            </p:txEl>
                                          </p:spTgt>
                                        </p:tgtEl>
                                      </p:cBhvr>
                                      <p:to x="100000" y="100000"/>
                                    </p:animScale>
                                    <p:animScale>
                                      <p:cBhvr>
                                        <p:cTn id="19" dur="26">
                                          <p:stCondLst>
                                            <p:cond delay="1808"/>
                                          </p:stCondLst>
                                        </p:cTn>
                                        <p:tgtEl>
                                          <p:spTgt spid="21508">
                                            <p:txEl>
                                              <p:pRg st="0" end="0"/>
                                            </p:txEl>
                                          </p:spTgt>
                                        </p:tgtEl>
                                      </p:cBhvr>
                                      <p:to x="100000" y="95000"/>
                                    </p:animScale>
                                    <p:animScale>
                                      <p:cBhvr>
                                        <p:cTn id="20" dur="166" decel="50000">
                                          <p:stCondLst>
                                            <p:cond delay="1834"/>
                                          </p:stCondLst>
                                        </p:cTn>
                                        <p:tgtEl>
                                          <p:spTgt spid="21508">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1508">
                                            <p:txEl>
                                              <p:pRg st="1" end="1"/>
                                            </p:txEl>
                                          </p:spTgt>
                                        </p:tgtEl>
                                        <p:attrNameLst>
                                          <p:attrName>style.visibility</p:attrName>
                                        </p:attrNameLst>
                                      </p:cBhvr>
                                      <p:to>
                                        <p:strVal val="visible"/>
                                      </p:to>
                                    </p:set>
                                    <p:animEffect transition="in" filter="wipe(down)">
                                      <p:cBhvr>
                                        <p:cTn id="25" dur="580">
                                          <p:stCondLst>
                                            <p:cond delay="0"/>
                                          </p:stCondLst>
                                        </p:cTn>
                                        <p:tgtEl>
                                          <p:spTgt spid="21508">
                                            <p:txEl>
                                              <p:pRg st="1" end="1"/>
                                            </p:txEl>
                                          </p:spTgt>
                                        </p:tgtEl>
                                      </p:cBhvr>
                                    </p:animEffect>
                                    <p:anim calcmode="lin" valueType="num">
                                      <p:cBhvr>
                                        <p:cTn id="26" dur="1822" tmFilter="0,0; 0.14,0.36; 0.43,0.73; 0.71,0.91; 1.0,1.0">
                                          <p:stCondLst>
                                            <p:cond delay="0"/>
                                          </p:stCondLst>
                                        </p:cTn>
                                        <p:tgtEl>
                                          <p:spTgt spid="21508">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1508">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1508">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1508">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1508">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1508">
                                            <p:txEl>
                                              <p:pRg st="1" end="1"/>
                                            </p:txEl>
                                          </p:spTgt>
                                        </p:tgtEl>
                                      </p:cBhvr>
                                      <p:to x="100000" y="60000"/>
                                    </p:animScale>
                                    <p:animScale>
                                      <p:cBhvr>
                                        <p:cTn id="32" dur="166" decel="50000">
                                          <p:stCondLst>
                                            <p:cond delay="676"/>
                                          </p:stCondLst>
                                        </p:cTn>
                                        <p:tgtEl>
                                          <p:spTgt spid="21508">
                                            <p:txEl>
                                              <p:pRg st="1" end="1"/>
                                            </p:txEl>
                                          </p:spTgt>
                                        </p:tgtEl>
                                      </p:cBhvr>
                                      <p:to x="100000" y="100000"/>
                                    </p:animScale>
                                    <p:animScale>
                                      <p:cBhvr>
                                        <p:cTn id="33" dur="26">
                                          <p:stCondLst>
                                            <p:cond delay="1312"/>
                                          </p:stCondLst>
                                        </p:cTn>
                                        <p:tgtEl>
                                          <p:spTgt spid="21508">
                                            <p:txEl>
                                              <p:pRg st="1" end="1"/>
                                            </p:txEl>
                                          </p:spTgt>
                                        </p:tgtEl>
                                      </p:cBhvr>
                                      <p:to x="100000" y="80000"/>
                                    </p:animScale>
                                    <p:animScale>
                                      <p:cBhvr>
                                        <p:cTn id="34" dur="166" decel="50000">
                                          <p:stCondLst>
                                            <p:cond delay="1338"/>
                                          </p:stCondLst>
                                        </p:cTn>
                                        <p:tgtEl>
                                          <p:spTgt spid="21508">
                                            <p:txEl>
                                              <p:pRg st="1" end="1"/>
                                            </p:txEl>
                                          </p:spTgt>
                                        </p:tgtEl>
                                      </p:cBhvr>
                                      <p:to x="100000" y="100000"/>
                                    </p:animScale>
                                    <p:animScale>
                                      <p:cBhvr>
                                        <p:cTn id="35" dur="26">
                                          <p:stCondLst>
                                            <p:cond delay="1642"/>
                                          </p:stCondLst>
                                        </p:cTn>
                                        <p:tgtEl>
                                          <p:spTgt spid="21508">
                                            <p:txEl>
                                              <p:pRg st="1" end="1"/>
                                            </p:txEl>
                                          </p:spTgt>
                                        </p:tgtEl>
                                      </p:cBhvr>
                                      <p:to x="100000" y="90000"/>
                                    </p:animScale>
                                    <p:animScale>
                                      <p:cBhvr>
                                        <p:cTn id="36" dur="166" decel="50000">
                                          <p:stCondLst>
                                            <p:cond delay="1668"/>
                                          </p:stCondLst>
                                        </p:cTn>
                                        <p:tgtEl>
                                          <p:spTgt spid="21508">
                                            <p:txEl>
                                              <p:pRg st="1" end="1"/>
                                            </p:txEl>
                                          </p:spTgt>
                                        </p:tgtEl>
                                      </p:cBhvr>
                                      <p:to x="100000" y="100000"/>
                                    </p:animScale>
                                    <p:animScale>
                                      <p:cBhvr>
                                        <p:cTn id="37" dur="26">
                                          <p:stCondLst>
                                            <p:cond delay="1808"/>
                                          </p:stCondLst>
                                        </p:cTn>
                                        <p:tgtEl>
                                          <p:spTgt spid="21508">
                                            <p:txEl>
                                              <p:pRg st="1" end="1"/>
                                            </p:txEl>
                                          </p:spTgt>
                                        </p:tgtEl>
                                      </p:cBhvr>
                                      <p:to x="100000" y="95000"/>
                                    </p:animScale>
                                    <p:animScale>
                                      <p:cBhvr>
                                        <p:cTn id="38" dur="166" decel="50000">
                                          <p:stCondLst>
                                            <p:cond delay="1834"/>
                                          </p:stCondLst>
                                        </p:cTn>
                                        <p:tgtEl>
                                          <p:spTgt spid="21508">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nodeType="clickEffect">
                                  <p:stCondLst>
                                    <p:cond delay="0"/>
                                  </p:stCondLst>
                                  <p:childTnLst>
                                    <p:set>
                                      <p:cBhvr>
                                        <p:cTn id="42" dur="1" fill="hold">
                                          <p:stCondLst>
                                            <p:cond delay="0"/>
                                          </p:stCondLst>
                                        </p:cTn>
                                        <p:tgtEl>
                                          <p:spTgt spid="21508">
                                            <p:txEl>
                                              <p:pRg st="2" end="2"/>
                                            </p:txEl>
                                          </p:spTgt>
                                        </p:tgtEl>
                                        <p:attrNameLst>
                                          <p:attrName>style.visibility</p:attrName>
                                        </p:attrNameLst>
                                      </p:cBhvr>
                                      <p:to>
                                        <p:strVal val="visible"/>
                                      </p:to>
                                    </p:set>
                                    <p:anim calcmode="lin" valueType="num">
                                      <p:cBhvr>
                                        <p:cTn id="43" dur="1000" fill="hold"/>
                                        <p:tgtEl>
                                          <p:spTgt spid="21508">
                                            <p:txEl>
                                              <p:pRg st="2" end="2"/>
                                            </p:txEl>
                                          </p:spTgt>
                                        </p:tgtEl>
                                        <p:attrNameLst>
                                          <p:attrName>ppt_x</p:attrName>
                                        </p:attrNameLst>
                                      </p:cBhvr>
                                      <p:tavLst>
                                        <p:tav tm="0">
                                          <p:val>
                                            <p:strVal val="#ppt_x-.2"/>
                                          </p:val>
                                        </p:tav>
                                        <p:tav tm="100000">
                                          <p:val>
                                            <p:strVal val="#ppt_x"/>
                                          </p:val>
                                        </p:tav>
                                      </p:tavLst>
                                    </p:anim>
                                    <p:anim calcmode="lin" valueType="num">
                                      <p:cBhvr>
                                        <p:cTn id="44" dur="1000" fill="hold"/>
                                        <p:tgtEl>
                                          <p:spTgt spid="21508">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1508">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6" presetClass="entr" presetSubtype="0" fill="hold" nodeType="clickEffect">
                                  <p:stCondLst>
                                    <p:cond delay="0"/>
                                  </p:stCondLst>
                                  <p:iterate type="lt">
                                    <p:tmPct val="10000"/>
                                  </p:iterate>
                                  <p:childTnLst>
                                    <p:set>
                                      <p:cBhvr>
                                        <p:cTn id="49" dur="1" fill="hold">
                                          <p:stCondLst>
                                            <p:cond delay="0"/>
                                          </p:stCondLst>
                                        </p:cTn>
                                        <p:tgtEl>
                                          <p:spTgt spid="21508">
                                            <p:txEl>
                                              <p:pRg st="3" end="3"/>
                                            </p:txEl>
                                          </p:spTgt>
                                        </p:tgtEl>
                                        <p:attrNameLst>
                                          <p:attrName>style.visibility</p:attrName>
                                        </p:attrNameLst>
                                      </p:cBhvr>
                                      <p:to>
                                        <p:strVal val="visible"/>
                                      </p:to>
                                    </p:set>
                                    <p:anim by="(-#ppt_w*2)" calcmode="lin" valueType="num">
                                      <p:cBhvr rctx="PPT">
                                        <p:cTn id="50" dur="500" autoRev="1" fill="hold">
                                          <p:stCondLst>
                                            <p:cond delay="0"/>
                                          </p:stCondLst>
                                        </p:cTn>
                                        <p:tgtEl>
                                          <p:spTgt spid="21508">
                                            <p:txEl>
                                              <p:pRg st="3" end="3"/>
                                            </p:txEl>
                                          </p:spTgt>
                                        </p:tgtEl>
                                        <p:attrNameLst>
                                          <p:attrName>ppt_w</p:attrName>
                                        </p:attrNameLst>
                                      </p:cBhvr>
                                    </p:anim>
                                    <p:anim by="(#ppt_w*0.50)" calcmode="lin" valueType="num">
                                      <p:cBhvr>
                                        <p:cTn id="51" dur="500" decel="50000" autoRev="1" fill="hold">
                                          <p:stCondLst>
                                            <p:cond delay="0"/>
                                          </p:stCondLst>
                                        </p:cTn>
                                        <p:tgtEl>
                                          <p:spTgt spid="21508">
                                            <p:txEl>
                                              <p:pRg st="3" end="3"/>
                                            </p:txEl>
                                          </p:spTgt>
                                        </p:tgtEl>
                                        <p:attrNameLst>
                                          <p:attrName>ppt_x</p:attrName>
                                        </p:attrNameLst>
                                      </p:cBhvr>
                                    </p:anim>
                                    <p:anim from="(-#ppt_h/2)" to="(#ppt_y)" calcmode="lin" valueType="num">
                                      <p:cBhvr>
                                        <p:cTn id="52" dur="1000" fill="hold">
                                          <p:stCondLst>
                                            <p:cond delay="0"/>
                                          </p:stCondLst>
                                        </p:cTn>
                                        <p:tgtEl>
                                          <p:spTgt spid="21508">
                                            <p:txEl>
                                              <p:pRg st="3" end="3"/>
                                            </p:txEl>
                                          </p:spTgt>
                                        </p:tgtEl>
                                        <p:attrNameLst>
                                          <p:attrName>ppt_y</p:attrName>
                                        </p:attrNameLst>
                                      </p:cBhvr>
                                    </p:anim>
                                    <p:animRot by="21600000">
                                      <p:cBhvr>
                                        <p:cTn id="53" dur="1000" fill="hold">
                                          <p:stCondLst>
                                            <p:cond delay="0"/>
                                          </p:stCondLst>
                                        </p:cTn>
                                        <p:tgtEl>
                                          <p:spTgt spid="21508">
                                            <p:txEl>
                                              <p:pRg st="3" end="3"/>
                                            </p:txEl>
                                          </p:spTgt>
                                        </p:tgtEl>
                                        <p:attrNameLst>
                                          <p:attrName>r</p:attrName>
                                        </p:attrNameLst>
                                      </p:cBhvr>
                                    </p:animRot>
                                  </p:childTnLst>
                                </p:cTn>
                              </p:par>
                            </p:childTnLst>
                          </p:cTn>
                        </p:par>
                      </p:childTnLst>
                    </p:cTn>
                  </p:par>
                  <p:par>
                    <p:cTn id="54" fill="hold">
                      <p:stCondLst>
                        <p:cond delay="indefinite"/>
                      </p:stCondLst>
                      <p:childTnLst>
                        <p:par>
                          <p:cTn id="55" fill="hold">
                            <p:stCondLst>
                              <p:cond delay="0"/>
                            </p:stCondLst>
                            <p:childTnLst>
                              <p:par>
                                <p:cTn id="56" presetID="48" presetClass="entr" presetSubtype="0" accel="50000" fill="hold" nodeType="clickEffect">
                                  <p:stCondLst>
                                    <p:cond delay="0"/>
                                  </p:stCondLst>
                                  <p:childTnLst>
                                    <p:set>
                                      <p:cBhvr>
                                        <p:cTn id="57" dur="1" fill="hold">
                                          <p:stCondLst>
                                            <p:cond delay="0"/>
                                          </p:stCondLst>
                                        </p:cTn>
                                        <p:tgtEl>
                                          <p:spTgt spid="21508">
                                            <p:txEl>
                                              <p:pRg st="4" end="4"/>
                                            </p:txEl>
                                          </p:spTgt>
                                        </p:tgtEl>
                                        <p:attrNameLst>
                                          <p:attrName>style.visibility</p:attrName>
                                        </p:attrNameLst>
                                      </p:cBhvr>
                                      <p:to>
                                        <p:strVal val="visible"/>
                                      </p:to>
                                    </p:set>
                                    <p:anim calcmode="lin" valueType="num">
                                      <p:cBhvr>
                                        <p:cTn id="58" dur="1000" fill="hold"/>
                                        <p:tgtEl>
                                          <p:spTgt spid="21508">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1000" fill="hold"/>
                                        <p:tgtEl>
                                          <p:spTgt spid="21508">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60" dur="1000" fill="hold"/>
                                        <p:tgtEl>
                                          <p:spTgt spid="21508">
                                            <p:txEl>
                                              <p:pRg st="4" end="4"/>
                                            </p:txEl>
                                          </p:spTgt>
                                        </p:tgtEl>
                                        <p:attrNameLst>
                                          <p:attrName>ppt_y</p:attrName>
                                        </p:attrNameLst>
                                      </p:cBhvr>
                                      <p:tavLst>
                                        <p:tav tm="0">
                                          <p:val>
                                            <p:strVal val="#ppt_y"/>
                                          </p:val>
                                        </p:tav>
                                        <p:tav tm="100000">
                                          <p:val>
                                            <p:strVal val="#ppt_y"/>
                                          </p:val>
                                        </p:tav>
                                      </p:tavLst>
                                    </p:anim>
                                    <p:animEffect transition="in" filter="fade">
                                      <p:cBhvr>
                                        <p:cTn id="61" dur="1000"/>
                                        <p:tgtEl>
                                          <p:spTgt spid="21508">
                                            <p:txEl>
                                              <p:pRg st="4" end="4"/>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48" presetClass="entr" presetSubtype="0" accel="50000" fill="hold" nodeType="clickEffect">
                                  <p:stCondLst>
                                    <p:cond delay="0"/>
                                  </p:stCondLst>
                                  <p:childTnLst>
                                    <p:set>
                                      <p:cBhvr>
                                        <p:cTn id="65" dur="1" fill="hold">
                                          <p:stCondLst>
                                            <p:cond delay="0"/>
                                          </p:stCondLst>
                                        </p:cTn>
                                        <p:tgtEl>
                                          <p:spTgt spid="21508">
                                            <p:txEl>
                                              <p:pRg st="5" end="5"/>
                                            </p:txEl>
                                          </p:spTgt>
                                        </p:tgtEl>
                                        <p:attrNameLst>
                                          <p:attrName>style.visibility</p:attrName>
                                        </p:attrNameLst>
                                      </p:cBhvr>
                                      <p:to>
                                        <p:strVal val="visible"/>
                                      </p:to>
                                    </p:set>
                                    <p:anim calcmode="lin" valueType="num">
                                      <p:cBhvr>
                                        <p:cTn id="66" dur="1000" fill="hold"/>
                                        <p:tgtEl>
                                          <p:spTgt spid="21508">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7" dur="1000" fill="hold"/>
                                        <p:tgtEl>
                                          <p:spTgt spid="21508">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68" dur="1000" fill="hold"/>
                                        <p:tgtEl>
                                          <p:spTgt spid="21508">
                                            <p:txEl>
                                              <p:pRg st="5" end="5"/>
                                            </p:txEl>
                                          </p:spTgt>
                                        </p:tgtEl>
                                        <p:attrNameLst>
                                          <p:attrName>ppt_y</p:attrName>
                                        </p:attrNameLst>
                                      </p:cBhvr>
                                      <p:tavLst>
                                        <p:tav tm="0">
                                          <p:val>
                                            <p:strVal val="#ppt_y"/>
                                          </p:val>
                                        </p:tav>
                                        <p:tav tm="100000">
                                          <p:val>
                                            <p:strVal val="#ppt_y"/>
                                          </p:val>
                                        </p:tav>
                                      </p:tavLst>
                                    </p:anim>
                                    <p:animEffect transition="in" filter="fade">
                                      <p:cBhvr>
                                        <p:cTn id="69" dur="1000"/>
                                        <p:tgtEl>
                                          <p:spTgt spid="21508">
                                            <p:txEl>
                                              <p:pRg st="5" end="5"/>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48" presetClass="entr" presetSubtype="0" accel="50000" fill="hold" nodeType="clickEffect">
                                  <p:stCondLst>
                                    <p:cond delay="0"/>
                                  </p:stCondLst>
                                  <p:childTnLst>
                                    <p:set>
                                      <p:cBhvr>
                                        <p:cTn id="73" dur="1" fill="hold">
                                          <p:stCondLst>
                                            <p:cond delay="0"/>
                                          </p:stCondLst>
                                        </p:cTn>
                                        <p:tgtEl>
                                          <p:spTgt spid="21508">
                                            <p:txEl>
                                              <p:pRg st="6" end="6"/>
                                            </p:txEl>
                                          </p:spTgt>
                                        </p:tgtEl>
                                        <p:attrNameLst>
                                          <p:attrName>style.visibility</p:attrName>
                                        </p:attrNameLst>
                                      </p:cBhvr>
                                      <p:to>
                                        <p:strVal val="visible"/>
                                      </p:to>
                                    </p:set>
                                    <p:anim calcmode="lin" valueType="num">
                                      <p:cBhvr>
                                        <p:cTn id="74" dur="1000" fill="hold"/>
                                        <p:tgtEl>
                                          <p:spTgt spid="21508">
                                            <p:txEl>
                                              <p:pRg st="6" end="6"/>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5" dur="1000" fill="hold"/>
                                        <p:tgtEl>
                                          <p:spTgt spid="21508">
                                            <p:txEl>
                                              <p:pRg st="6" end="6"/>
                                            </p:txEl>
                                          </p:spTgt>
                                        </p:tgtEl>
                                        <p:attrNameLst>
                                          <p:attrName>ppt_x</p:attrName>
                                        </p:attrNameLst>
                                      </p:cBhvr>
                                      <p:tavLst>
                                        <p:tav tm="0">
                                          <p:val>
                                            <p:fltVal val="-1"/>
                                          </p:val>
                                        </p:tav>
                                        <p:tav tm="50000">
                                          <p:val>
                                            <p:fltVal val="0.95"/>
                                          </p:val>
                                        </p:tav>
                                        <p:tav tm="100000">
                                          <p:val>
                                            <p:strVal val="#ppt_x"/>
                                          </p:val>
                                        </p:tav>
                                      </p:tavLst>
                                    </p:anim>
                                    <p:anim calcmode="lin" valueType="num">
                                      <p:cBhvr>
                                        <p:cTn id="76" dur="1000" fill="hold"/>
                                        <p:tgtEl>
                                          <p:spTgt spid="21508">
                                            <p:txEl>
                                              <p:pRg st="6" end="6"/>
                                            </p:txEl>
                                          </p:spTgt>
                                        </p:tgtEl>
                                        <p:attrNameLst>
                                          <p:attrName>ppt_y</p:attrName>
                                        </p:attrNameLst>
                                      </p:cBhvr>
                                      <p:tavLst>
                                        <p:tav tm="0">
                                          <p:val>
                                            <p:strVal val="#ppt_y"/>
                                          </p:val>
                                        </p:tav>
                                        <p:tav tm="100000">
                                          <p:val>
                                            <p:strVal val="#ppt_y"/>
                                          </p:val>
                                        </p:tav>
                                      </p:tavLst>
                                    </p:anim>
                                    <p:animEffect transition="in" filter="fade">
                                      <p:cBhvr>
                                        <p:cTn id="77" dur="1000"/>
                                        <p:tgtEl>
                                          <p:spTgt spid="21508">
                                            <p:txEl>
                                              <p:pRg st="6" end="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56" presetClass="entr" presetSubtype="0" fill="hold" nodeType="clickEffect">
                                  <p:stCondLst>
                                    <p:cond delay="0"/>
                                  </p:stCondLst>
                                  <p:iterate type="lt">
                                    <p:tmPct val="10000"/>
                                  </p:iterate>
                                  <p:childTnLst>
                                    <p:set>
                                      <p:cBhvr>
                                        <p:cTn id="81" dur="1" fill="hold">
                                          <p:stCondLst>
                                            <p:cond delay="0"/>
                                          </p:stCondLst>
                                        </p:cTn>
                                        <p:tgtEl>
                                          <p:spTgt spid="21508">
                                            <p:txEl>
                                              <p:pRg st="7" end="7"/>
                                            </p:txEl>
                                          </p:spTgt>
                                        </p:tgtEl>
                                        <p:attrNameLst>
                                          <p:attrName>style.visibility</p:attrName>
                                        </p:attrNameLst>
                                      </p:cBhvr>
                                      <p:to>
                                        <p:strVal val="visible"/>
                                      </p:to>
                                    </p:set>
                                    <p:anim by="(-#ppt_w*2)" calcmode="lin" valueType="num">
                                      <p:cBhvr rctx="PPT">
                                        <p:cTn id="82" dur="500" autoRev="1" fill="hold">
                                          <p:stCondLst>
                                            <p:cond delay="0"/>
                                          </p:stCondLst>
                                        </p:cTn>
                                        <p:tgtEl>
                                          <p:spTgt spid="21508">
                                            <p:txEl>
                                              <p:pRg st="7" end="7"/>
                                            </p:txEl>
                                          </p:spTgt>
                                        </p:tgtEl>
                                        <p:attrNameLst>
                                          <p:attrName>ppt_w</p:attrName>
                                        </p:attrNameLst>
                                      </p:cBhvr>
                                    </p:anim>
                                    <p:anim by="(#ppt_w*0.50)" calcmode="lin" valueType="num">
                                      <p:cBhvr>
                                        <p:cTn id="83" dur="500" decel="50000" autoRev="1" fill="hold">
                                          <p:stCondLst>
                                            <p:cond delay="0"/>
                                          </p:stCondLst>
                                        </p:cTn>
                                        <p:tgtEl>
                                          <p:spTgt spid="21508">
                                            <p:txEl>
                                              <p:pRg st="7" end="7"/>
                                            </p:txEl>
                                          </p:spTgt>
                                        </p:tgtEl>
                                        <p:attrNameLst>
                                          <p:attrName>ppt_x</p:attrName>
                                        </p:attrNameLst>
                                      </p:cBhvr>
                                    </p:anim>
                                    <p:anim from="(-#ppt_h/2)" to="(#ppt_y)" calcmode="lin" valueType="num">
                                      <p:cBhvr>
                                        <p:cTn id="84" dur="1000" fill="hold">
                                          <p:stCondLst>
                                            <p:cond delay="0"/>
                                          </p:stCondLst>
                                        </p:cTn>
                                        <p:tgtEl>
                                          <p:spTgt spid="21508">
                                            <p:txEl>
                                              <p:pRg st="7" end="7"/>
                                            </p:txEl>
                                          </p:spTgt>
                                        </p:tgtEl>
                                        <p:attrNameLst>
                                          <p:attrName>ppt_y</p:attrName>
                                        </p:attrNameLst>
                                      </p:cBhvr>
                                    </p:anim>
                                    <p:animRot by="21600000">
                                      <p:cBhvr>
                                        <p:cTn id="85" dur="1000" fill="hold">
                                          <p:stCondLst>
                                            <p:cond delay="0"/>
                                          </p:stCondLst>
                                        </p:cTn>
                                        <p:tgtEl>
                                          <p:spTgt spid="21508">
                                            <p:txEl>
                                              <p:pRg st="7" end="7"/>
                                            </p:txEl>
                                          </p:spTgt>
                                        </p:tgtEl>
                                        <p:attrNameLst>
                                          <p:attrName>r</p:attrName>
                                        </p:attrNameLst>
                                      </p:cBhvr>
                                    </p:animRot>
                                  </p:childTnLst>
                                </p:cTn>
                              </p:par>
                            </p:childTnLst>
                          </p:cTn>
                        </p:par>
                      </p:childTnLst>
                    </p:cTn>
                  </p:par>
                  <p:par>
                    <p:cTn id="86" fill="hold">
                      <p:stCondLst>
                        <p:cond delay="indefinite"/>
                      </p:stCondLst>
                      <p:childTnLst>
                        <p:par>
                          <p:cTn id="87" fill="hold">
                            <p:stCondLst>
                              <p:cond delay="0"/>
                            </p:stCondLst>
                            <p:childTnLst>
                              <p:par>
                                <p:cTn id="88" presetID="48" presetClass="entr" presetSubtype="0" accel="50000" fill="hold" nodeType="clickEffect">
                                  <p:stCondLst>
                                    <p:cond delay="0"/>
                                  </p:stCondLst>
                                  <p:childTnLst>
                                    <p:set>
                                      <p:cBhvr>
                                        <p:cTn id="89" dur="1" fill="hold">
                                          <p:stCondLst>
                                            <p:cond delay="0"/>
                                          </p:stCondLst>
                                        </p:cTn>
                                        <p:tgtEl>
                                          <p:spTgt spid="21508">
                                            <p:txEl>
                                              <p:pRg st="8" end="8"/>
                                            </p:txEl>
                                          </p:spTgt>
                                        </p:tgtEl>
                                        <p:attrNameLst>
                                          <p:attrName>style.visibility</p:attrName>
                                        </p:attrNameLst>
                                      </p:cBhvr>
                                      <p:to>
                                        <p:strVal val="visible"/>
                                      </p:to>
                                    </p:set>
                                    <p:anim calcmode="lin" valueType="num">
                                      <p:cBhvr>
                                        <p:cTn id="90" dur="1000" fill="hold"/>
                                        <p:tgtEl>
                                          <p:spTgt spid="21508">
                                            <p:txEl>
                                              <p:pRg st="8" end="8"/>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1" dur="1000" fill="hold"/>
                                        <p:tgtEl>
                                          <p:spTgt spid="21508">
                                            <p:txEl>
                                              <p:pRg st="8" end="8"/>
                                            </p:txEl>
                                          </p:spTgt>
                                        </p:tgtEl>
                                        <p:attrNameLst>
                                          <p:attrName>ppt_x</p:attrName>
                                        </p:attrNameLst>
                                      </p:cBhvr>
                                      <p:tavLst>
                                        <p:tav tm="0">
                                          <p:val>
                                            <p:fltVal val="-1"/>
                                          </p:val>
                                        </p:tav>
                                        <p:tav tm="50000">
                                          <p:val>
                                            <p:fltVal val="0.95"/>
                                          </p:val>
                                        </p:tav>
                                        <p:tav tm="100000">
                                          <p:val>
                                            <p:strVal val="#ppt_x"/>
                                          </p:val>
                                        </p:tav>
                                      </p:tavLst>
                                    </p:anim>
                                    <p:anim calcmode="lin" valueType="num">
                                      <p:cBhvr>
                                        <p:cTn id="92" dur="1000" fill="hold"/>
                                        <p:tgtEl>
                                          <p:spTgt spid="21508">
                                            <p:txEl>
                                              <p:pRg st="8" end="8"/>
                                            </p:txEl>
                                          </p:spTgt>
                                        </p:tgtEl>
                                        <p:attrNameLst>
                                          <p:attrName>ppt_y</p:attrName>
                                        </p:attrNameLst>
                                      </p:cBhvr>
                                      <p:tavLst>
                                        <p:tav tm="0">
                                          <p:val>
                                            <p:strVal val="#ppt_y"/>
                                          </p:val>
                                        </p:tav>
                                        <p:tav tm="100000">
                                          <p:val>
                                            <p:strVal val="#ppt_y"/>
                                          </p:val>
                                        </p:tav>
                                      </p:tavLst>
                                    </p:anim>
                                    <p:animEffect transition="in" filter="fade">
                                      <p:cBhvr>
                                        <p:cTn id="93" dur="1000"/>
                                        <p:tgtEl>
                                          <p:spTgt spid="21508">
                                            <p:txEl>
                                              <p:pRg st="8" end="8"/>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48" presetClass="entr" presetSubtype="0" accel="50000" fill="hold" nodeType="clickEffect">
                                  <p:stCondLst>
                                    <p:cond delay="0"/>
                                  </p:stCondLst>
                                  <p:childTnLst>
                                    <p:set>
                                      <p:cBhvr>
                                        <p:cTn id="97" dur="1" fill="hold">
                                          <p:stCondLst>
                                            <p:cond delay="0"/>
                                          </p:stCondLst>
                                        </p:cTn>
                                        <p:tgtEl>
                                          <p:spTgt spid="21508">
                                            <p:txEl>
                                              <p:pRg st="9" end="9"/>
                                            </p:txEl>
                                          </p:spTgt>
                                        </p:tgtEl>
                                        <p:attrNameLst>
                                          <p:attrName>style.visibility</p:attrName>
                                        </p:attrNameLst>
                                      </p:cBhvr>
                                      <p:to>
                                        <p:strVal val="visible"/>
                                      </p:to>
                                    </p:set>
                                    <p:anim calcmode="lin" valueType="num">
                                      <p:cBhvr>
                                        <p:cTn id="98" dur="1000" fill="hold"/>
                                        <p:tgtEl>
                                          <p:spTgt spid="21508">
                                            <p:txEl>
                                              <p:pRg st="9" end="9"/>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9" dur="1000" fill="hold"/>
                                        <p:tgtEl>
                                          <p:spTgt spid="21508">
                                            <p:txEl>
                                              <p:pRg st="9" end="9"/>
                                            </p:txEl>
                                          </p:spTgt>
                                        </p:tgtEl>
                                        <p:attrNameLst>
                                          <p:attrName>ppt_x</p:attrName>
                                        </p:attrNameLst>
                                      </p:cBhvr>
                                      <p:tavLst>
                                        <p:tav tm="0">
                                          <p:val>
                                            <p:fltVal val="-1"/>
                                          </p:val>
                                        </p:tav>
                                        <p:tav tm="50000">
                                          <p:val>
                                            <p:fltVal val="0.95"/>
                                          </p:val>
                                        </p:tav>
                                        <p:tav tm="100000">
                                          <p:val>
                                            <p:strVal val="#ppt_x"/>
                                          </p:val>
                                        </p:tav>
                                      </p:tavLst>
                                    </p:anim>
                                    <p:anim calcmode="lin" valueType="num">
                                      <p:cBhvr>
                                        <p:cTn id="100" dur="1000" fill="hold"/>
                                        <p:tgtEl>
                                          <p:spTgt spid="21508">
                                            <p:txEl>
                                              <p:pRg st="9" end="9"/>
                                            </p:txEl>
                                          </p:spTgt>
                                        </p:tgtEl>
                                        <p:attrNameLst>
                                          <p:attrName>ppt_y</p:attrName>
                                        </p:attrNameLst>
                                      </p:cBhvr>
                                      <p:tavLst>
                                        <p:tav tm="0">
                                          <p:val>
                                            <p:strVal val="#ppt_y"/>
                                          </p:val>
                                        </p:tav>
                                        <p:tav tm="100000">
                                          <p:val>
                                            <p:strVal val="#ppt_y"/>
                                          </p:val>
                                        </p:tav>
                                      </p:tavLst>
                                    </p:anim>
                                    <p:animEffect transition="in" filter="fade">
                                      <p:cBhvr>
                                        <p:cTn id="101" dur="1000"/>
                                        <p:tgtEl>
                                          <p:spTgt spid="21508">
                                            <p:txEl>
                                              <p:pRg st="9" end="9"/>
                                            </p:txEl>
                                          </p:spTgt>
                                        </p:tgtEl>
                                      </p:cBhvr>
                                    </p:animEffect>
                                  </p:childTnLst>
                                </p:cTn>
                              </p:par>
                            </p:childTnLst>
                          </p:cTn>
                        </p:par>
                      </p:childTnLst>
                    </p:cTn>
                  </p:par>
                  <p:par>
                    <p:cTn id="102" fill="hold">
                      <p:stCondLst>
                        <p:cond delay="indefinite"/>
                      </p:stCondLst>
                      <p:childTnLst>
                        <p:par>
                          <p:cTn id="103" fill="hold">
                            <p:stCondLst>
                              <p:cond delay="0"/>
                            </p:stCondLst>
                            <p:childTnLst>
                              <p:par>
                                <p:cTn id="104" presetID="48" presetClass="entr" presetSubtype="0" accel="50000" fill="hold" nodeType="clickEffect">
                                  <p:stCondLst>
                                    <p:cond delay="0"/>
                                  </p:stCondLst>
                                  <p:childTnLst>
                                    <p:set>
                                      <p:cBhvr>
                                        <p:cTn id="105" dur="1" fill="hold">
                                          <p:stCondLst>
                                            <p:cond delay="0"/>
                                          </p:stCondLst>
                                        </p:cTn>
                                        <p:tgtEl>
                                          <p:spTgt spid="21508">
                                            <p:txEl>
                                              <p:pRg st="10" end="10"/>
                                            </p:txEl>
                                          </p:spTgt>
                                        </p:tgtEl>
                                        <p:attrNameLst>
                                          <p:attrName>style.visibility</p:attrName>
                                        </p:attrNameLst>
                                      </p:cBhvr>
                                      <p:to>
                                        <p:strVal val="visible"/>
                                      </p:to>
                                    </p:set>
                                    <p:anim calcmode="lin" valueType="num">
                                      <p:cBhvr>
                                        <p:cTn id="106" dur="1000" fill="hold"/>
                                        <p:tgtEl>
                                          <p:spTgt spid="21508">
                                            <p:txEl>
                                              <p:pRg st="10" end="1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1000" fill="hold"/>
                                        <p:tgtEl>
                                          <p:spTgt spid="21508">
                                            <p:txEl>
                                              <p:pRg st="10" end="10"/>
                                            </p:txEl>
                                          </p:spTgt>
                                        </p:tgtEl>
                                        <p:attrNameLst>
                                          <p:attrName>ppt_x</p:attrName>
                                        </p:attrNameLst>
                                      </p:cBhvr>
                                      <p:tavLst>
                                        <p:tav tm="0">
                                          <p:val>
                                            <p:fltVal val="-1"/>
                                          </p:val>
                                        </p:tav>
                                        <p:tav tm="50000">
                                          <p:val>
                                            <p:fltVal val="0.95"/>
                                          </p:val>
                                        </p:tav>
                                        <p:tav tm="100000">
                                          <p:val>
                                            <p:strVal val="#ppt_x"/>
                                          </p:val>
                                        </p:tav>
                                      </p:tavLst>
                                    </p:anim>
                                    <p:anim calcmode="lin" valueType="num">
                                      <p:cBhvr>
                                        <p:cTn id="108" dur="1000" fill="hold"/>
                                        <p:tgtEl>
                                          <p:spTgt spid="21508">
                                            <p:txEl>
                                              <p:pRg st="10" end="10"/>
                                            </p:txEl>
                                          </p:spTgt>
                                        </p:tgtEl>
                                        <p:attrNameLst>
                                          <p:attrName>ppt_y</p:attrName>
                                        </p:attrNameLst>
                                      </p:cBhvr>
                                      <p:tavLst>
                                        <p:tav tm="0">
                                          <p:val>
                                            <p:strVal val="#ppt_y"/>
                                          </p:val>
                                        </p:tav>
                                        <p:tav tm="100000">
                                          <p:val>
                                            <p:strVal val="#ppt_y"/>
                                          </p:val>
                                        </p:tav>
                                      </p:tavLst>
                                    </p:anim>
                                    <p:animEffect transition="in" filter="fade">
                                      <p:cBhvr>
                                        <p:cTn id="109" dur="1000"/>
                                        <p:tgtEl>
                                          <p:spTgt spid="21508">
                                            <p:txEl>
                                              <p:pRg st="10" end="10"/>
                                            </p:txEl>
                                          </p:spTgt>
                                        </p:tgtEl>
                                      </p:cBhvr>
                                    </p:animEffect>
                                  </p:childTnLst>
                                </p:cTn>
                              </p:par>
                            </p:childTnLst>
                          </p:cTn>
                        </p:par>
                      </p:childTnLst>
                    </p:cTn>
                  </p:par>
                  <p:par>
                    <p:cTn id="110" fill="hold">
                      <p:stCondLst>
                        <p:cond delay="indefinite"/>
                      </p:stCondLst>
                      <p:childTnLst>
                        <p:par>
                          <p:cTn id="111" fill="hold">
                            <p:stCondLst>
                              <p:cond delay="0"/>
                            </p:stCondLst>
                            <p:childTnLst>
                              <p:par>
                                <p:cTn id="112" presetID="48" presetClass="entr" presetSubtype="0" accel="50000" fill="hold" nodeType="clickEffect">
                                  <p:stCondLst>
                                    <p:cond delay="0"/>
                                  </p:stCondLst>
                                  <p:childTnLst>
                                    <p:set>
                                      <p:cBhvr>
                                        <p:cTn id="113" dur="1" fill="hold">
                                          <p:stCondLst>
                                            <p:cond delay="0"/>
                                          </p:stCondLst>
                                        </p:cTn>
                                        <p:tgtEl>
                                          <p:spTgt spid="21508">
                                            <p:txEl>
                                              <p:pRg st="11" end="11"/>
                                            </p:txEl>
                                          </p:spTgt>
                                        </p:tgtEl>
                                        <p:attrNameLst>
                                          <p:attrName>style.visibility</p:attrName>
                                        </p:attrNameLst>
                                      </p:cBhvr>
                                      <p:to>
                                        <p:strVal val="visible"/>
                                      </p:to>
                                    </p:set>
                                    <p:anim calcmode="lin" valueType="num">
                                      <p:cBhvr>
                                        <p:cTn id="114" dur="1000" fill="hold"/>
                                        <p:tgtEl>
                                          <p:spTgt spid="21508">
                                            <p:txEl>
                                              <p:pRg st="11" end="1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5" dur="1000" fill="hold"/>
                                        <p:tgtEl>
                                          <p:spTgt spid="21508">
                                            <p:txEl>
                                              <p:pRg st="11" end="11"/>
                                            </p:txEl>
                                          </p:spTgt>
                                        </p:tgtEl>
                                        <p:attrNameLst>
                                          <p:attrName>ppt_x</p:attrName>
                                        </p:attrNameLst>
                                      </p:cBhvr>
                                      <p:tavLst>
                                        <p:tav tm="0">
                                          <p:val>
                                            <p:fltVal val="-1"/>
                                          </p:val>
                                        </p:tav>
                                        <p:tav tm="50000">
                                          <p:val>
                                            <p:fltVal val="0.95"/>
                                          </p:val>
                                        </p:tav>
                                        <p:tav tm="100000">
                                          <p:val>
                                            <p:strVal val="#ppt_x"/>
                                          </p:val>
                                        </p:tav>
                                      </p:tavLst>
                                    </p:anim>
                                    <p:anim calcmode="lin" valueType="num">
                                      <p:cBhvr>
                                        <p:cTn id="116" dur="1000" fill="hold"/>
                                        <p:tgtEl>
                                          <p:spTgt spid="21508">
                                            <p:txEl>
                                              <p:pRg st="11" end="11"/>
                                            </p:txEl>
                                          </p:spTgt>
                                        </p:tgtEl>
                                        <p:attrNameLst>
                                          <p:attrName>ppt_y</p:attrName>
                                        </p:attrNameLst>
                                      </p:cBhvr>
                                      <p:tavLst>
                                        <p:tav tm="0">
                                          <p:val>
                                            <p:strVal val="#ppt_y"/>
                                          </p:val>
                                        </p:tav>
                                        <p:tav tm="100000">
                                          <p:val>
                                            <p:strVal val="#ppt_y"/>
                                          </p:val>
                                        </p:tav>
                                      </p:tavLst>
                                    </p:anim>
                                    <p:animEffect transition="in" filter="fade">
                                      <p:cBhvr>
                                        <p:cTn id="117" dur="1000"/>
                                        <p:tgtEl>
                                          <p:spTgt spid="21508">
                                            <p:txEl>
                                              <p:pRg st="11" end="11"/>
                                            </p:txEl>
                                          </p:spTgt>
                                        </p:tgtEl>
                                      </p:cBhvr>
                                    </p:animEffect>
                                  </p:childTnLst>
                                </p:cTn>
                              </p:par>
                            </p:childTnLst>
                          </p:cTn>
                        </p:par>
                      </p:childTnLst>
                    </p:cTn>
                  </p:par>
                  <p:par>
                    <p:cTn id="118" fill="hold">
                      <p:stCondLst>
                        <p:cond delay="indefinite"/>
                      </p:stCondLst>
                      <p:childTnLst>
                        <p:par>
                          <p:cTn id="119" fill="hold">
                            <p:stCondLst>
                              <p:cond delay="0"/>
                            </p:stCondLst>
                            <p:childTnLst>
                              <p:par>
                                <p:cTn id="120" presetID="48" presetClass="entr" presetSubtype="0" accel="50000" fill="hold" nodeType="clickEffect">
                                  <p:stCondLst>
                                    <p:cond delay="0"/>
                                  </p:stCondLst>
                                  <p:childTnLst>
                                    <p:set>
                                      <p:cBhvr>
                                        <p:cTn id="121" dur="1" fill="hold">
                                          <p:stCondLst>
                                            <p:cond delay="0"/>
                                          </p:stCondLst>
                                        </p:cTn>
                                        <p:tgtEl>
                                          <p:spTgt spid="21508">
                                            <p:txEl>
                                              <p:pRg st="12" end="12"/>
                                            </p:txEl>
                                          </p:spTgt>
                                        </p:tgtEl>
                                        <p:attrNameLst>
                                          <p:attrName>style.visibility</p:attrName>
                                        </p:attrNameLst>
                                      </p:cBhvr>
                                      <p:to>
                                        <p:strVal val="visible"/>
                                      </p:to>
                                    </p:set>
                                    <p:anim calcmode="lin" valueType="num">
                                      <p:cBhvr>
                                        <p:cTn id="122" dur="1000" fill="hold"/>
                                        <p:tgtEl>
                                          <p:spTgt spid="21508">
                                            <p:txEl>
                                              <p:pRg st="12" end="1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3" dur="1000" fill="hold"/>
                                        <p:tgtEl>
                                          <p:spTgt spid="21508">
                                            <p:txEl>
                                              <p:pRg st="12" end="12"/>
                                            </p:txEl>
                                          </p:spTgt>
                                        </p:tgtEl>
                                        <p:attrNameLst>
                                          <p:attrName>ppt_x</p:attrName>
                                        </p:attrNameLst>
                                      </p:cBhvr>
                                      <p:tavLst>
                                        <p:tav tm="0">
                                          <p:val>
                                            <p:fltVal val="-1"/>
                                          </p:val>
                                        </p:tav>
                                        <p:tav tm="50000">
                                          <p:val>
                                            <p:fltVal val="0.95"/>
                                          </p:val>
                                        </p:tav>
                                        <p:tav tm="100000">
                                          <p:val>
                                            <p:strVal val="#ppt_x"/>
                                          </p:val>
                                        </p:tav>
                                      </p:tavLst>
                                    </p:anim>
                                    <p:anim calcmode="lin" valueType="num">
                                      <p:cBhvr>
                                        <p:cTn id="124" dur="1000" fill="hold"/>
                                        <p:tgtEl>
                                          <p:spTgt spid="21508">
                                            <p:txEl>
                                              <p:pRg st="12" end="12"/>
                                            </p:txEl>
                                          </p:spTgt>
                                        </p:tgtEl>
                                        <p:attrNameLst>
                                          <p:attrName>ppt_y</p:attrName>
                                        </p:attrNameLst>
                                      </p:cBhvr>
                                      <p:tavLst>
                                        <p:tav tm="0">
                                          <p:val>
                                            <p:strVal val="#ppt_y"/>
                                          </p:val>
                                        </p:tav>
                                        <p:tav tm="100000">
                                          <p:val>
                                            <p:strVal val="#ppt_y"/>
                                          </p:val>
                                        </p:tav>
                                      </p:tavLst>
                                    </p:anim>
                                    <p:animEffect transition="in" filter="fade">
                                      <p:cBhvr>
                                        <p:cTn id="125" dur="1000"/>
                                        <p:tgtEl>
                                          <p:spTgt spid="21508">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7200" y="277813"/>
            <a:ext cx="8305800" cy="636587"/>
          </a:xfrm>
        </p:spPr>
        <p:txBody>
          <a:bodyPr/>
          <a:lstStyle/>
          <a:p>
            <a:r>
              <a:rPr lang="en-US" sz="2800">
                <a:solidFill>
                  <a:srgbClr val="CC0066"/>
                </a:solidFill>
              </a:rPr>
              <a:t>Wajah Ketahanan Nasional</a:t>
            </a:r>
          </a:p>
        </p:txBody>
      </p:sp>
      <p:sp>
        <p:nvSpPr>
          <p:cNvPr id="80899" name="Rectangle 3"/>
          <p:cNvSpPr>
            <a:spLocks noGrp="1" noChangeArrowheads="1"/>
          </p:cNvSpPr>
          <p:nvPr>
            <p:ph type="body" idx="1"/>
          </p:nvPr>
        </p:nvSpPr>
        <p:spPr>
          <a:xfrm>
            <a:off x="152400" y="914400"/>
            <a:ext cx="8839200" cy="5638800"/>
          </a:xfrm>
        </p:spPr>
        <p:txBody>
          <a:bodyPr/>
          <a:lstStyle/>
          <a:p>
            <a:pPr>
              <a:lnSpc>
                <a:spcPct val="90000"/>
              </a:lnSpc>
              <a:buFont typeface="Wingdings" pitchFamily="2" charset="2"/>
              <a:buNone/>
            </a:pPr>
            <a:r>
              <a:rPr lang="en-US" sz="2000">
                <a:solidFill>
                  <a:schemeClr val="tx2"/>
                </a:solidFill>
              </a:rPr>
              <a:t>Sebagai Kondisi</a:t>
            </a:r>
          </a:p>
          <a:p>
            <a:pPr>
              <a:lnSpc>
                <a:spcPct val="90000"/>
              </a:lnSpc>
              <a:buFontTx/>
              <a:buNone/>
            </a:pPr>
            <a:r>
              <a:rPr lang="en-US" sz="2000"/>
              <a:t>-  kondisi dinamis yg merupakan integrasi dan kondisi aspek </a:t>
            </a:r>
          </a:p>
          <a:p>
            <a:pPr>
              <a:lnSpc>
                <a:spcPct val="90000"/>
              </a:lnSpc>
              <a:buFont typeface="Wingdings" pitchFamily="2" charset="2"/>
              <a:buNone/>
            </a:pPr>
            <a:r>
              <a:rPr lang="en-US" sz="2000"/>
              <a:t>   kehidupan nasional</a:t>
            </a:r>
          </a:p>
          <a:p>
            <a:pPr>
              <a:lnSpc>
                <a:spcPct val="90000"/>
              </a:lnSpc>
              <a:buFont typeface="Wingdings" pitchFamily="2" charset="2"/>
              <a:buNone/>
            </a:pPr>
            <a:r>
              <a:rPr lang="en-US" sz="2000"/>
              <a:t>-  kondisi berwujud suatu spektrum : daya kekebalan, tangkal, pukul</a:t>
            </a:r>
          </a:p>
          <a:p>
            <a:pPr>
              <a:lnSpc>
                <a:spcPct val="90000"/>
              </a:lnSpc>
              <a:buFont typeface="Wingdings" pitchFamily="2" charset="2"/>
              <a:buNone/>
            </a:pPr>
            <a:r>
              <a:rPr lang="en-US" sz="2000"/>
              <a:t>-  kondisi wujud pembangunan nasional</a:t>
            </a:r>
          </a:p>
          <a:p>
            <a:pPr>
              <a:lnSpc>
                <a:spcPct val="90000"/>
              </a:lnSpc>
              <a:buFont typeface="Wingdings" pitchFamily="2" charset="2"/>
              <a:buNone/>
            </a:pPr>
            <a:endParaRPr lang="en-US" sz="2000"/>
          </a:p>
          <a:p>
            <a:pPr>
              <a:lnSpc>
                <a:spcPct val="90000"/>
              </a:lnSpc>
              <a:buFont typeface="Wingdings" pitchFamily="2" charset="2"/>
              <a:buNone/>
            </a:pPr>
            <a:r>
              <a:rPr lang="en-US" sz="2000">
                <a:solidFill>
                  <a:schemeClr val="tx2"/>
                </a:solidFill>
              </a:rPr>
              <a:t>Sebagai Doktrin</a:t>
            </a:r>
          </a:p>
          <a:p>
            <a:pPr>
              <a:lnSpc>
                <a:spcPct val="90000"/>
              </a:lnSpc>
              <a:buFont typeface="Wingdings" pitchFamily="2" charset="2"/>
              <a:buNone/>
            </a:pPr>
            <a:r>
              <a:rPr lang="en-US" sz="2000"/>
              <a:t>    cara terbaik yg ada guna mengimplementasikan pengaturan dan</a:t>
            </a:r>
          </a:p>
          <a:p>
            <a:pPr>
              <a:lnSpc>
                <a:spcPct val="90000"/>
              </a:lnSpc>
              <a:buFont typeface="Wingdings" pitchFamily="2" charset="2"/>
              <a:buNone/>
            </a:pPr>
            <a:r>
              <a:rPr lang="en-US" sz="2000"/>
              <a:t>    penyelenggaraan kesejahteraan dan keamanan secara seimbang, serasi </a:t>
            </a:r>
          </a:p>
          <a:p>
            <a:pPr>
              <a:lnSpc>
                <a:spcPct val="90000"/>
              </a:lnSpc>
              <a:buFont typeface="Wingdings" pitchFamily="2" charset="2"/>
              <a:buNone/>
            </a:pPr>
            <a:r>
              <a:rPr lang="en-US" sz="2000"/>
              <a:t>    dan selaras dlm kehidupan nasional</a:t>
            </a:r>
          </a:p>
          <a:p>
            <a:pPr>
              <a:lnSpc>
                <a:spcPct val="90000"/>
              </a:lnSpc>
              <a:buFont typeface="Wingdings" pitchFamily="2" charset="2"/>
              <a:buNone/>
            </a:pPr>
            <a:endParaRPr lang="en-US" sz="2000"/>
          </a:p>
          <a:p>
            <a:pPr>
              <a:lnSpc>
                <a:spcPct val="90000"/>
              </a:lnSpc>
              <a:buFont typeface="Wingdings" pitchFamily="2" charset="2"/>
              <a:buNone/>
            </a:pPr>
            <a:r>
              <a:rPr lang="en-US" sz="2000">
                <a:solidFill>
                  <a:schemeClr val="tx2"/>
                </a:solidFill>
              </a:rPr>
              <a:t>Sebagai Metode : </a:t>
            </a:r>
          </a:p>
          <a:p>
            <a:pPr>
              <a:lnSpc>
                <a:spcPct val="90000"/>
              </a:lnSpc>
              <a:buFontTx/>
              <a:buNone/>
            </a:pPr>
            <a:r>
              <a:rPr lang="en-US" sz="2000"/>
              <a:t>-   untuk memecahkan masalah nasional, demi kelangsungan hidup </a:t>
            </a:r>
          </a:p>
          <a:p>
            <a:pPr>
              <a:lnSpc>
                <a:spcPct val="90000"/>
              </a:lnSpc>
              <a:buFont typeface="Wingdings" pitchFamily="2" charset="2"/>
              <a:buNone/>
            </a:pPr>
            <a:r>
              <a:rPr lang="en-US" sz="2000"/>
              <a:t>    dan perkembangan kehidupan bangsa</a:t>
            </a:r>
          </a:p>
          <a:p>
            <a:pPr>
              <a:lnSpc>
                <a:spcPct val="90000"/>
              </a:lnSpc>
              <a:buFontTx/>
              <a:buNone/>
            </a:pPr>
            <a:r>
              <a:rPr lang="en-US" sz="2000"/>
              <a:t>-   metode ketahanan nasional adl astagatra yaitu metode </a:t>
            </a:r>
          </a:p>
          <a:p>
            <a:pPr>
              <a:lnSpc>
                <a:spcPct val="90000"/>
              </a:lnSpc>
              <a:buFont typeface="Wingdings" pitchFamily="2" charset="2"/>
              <a:buNone/>
            </a:pPr>
            <a:r>
              <a:rPr lang="en-US" sz="2000"/>
              <a:t>    integralistik, komprehensip atau kesisteman</a:t>
            </a:r>
          </a:p>
          <a:p>
            <a:pPr>
              <a:lnSpc>
                <a:spcPct val="90000"/>
              </a:lnSpc>
              <a:buFont typeface="Wingdings" pitchFamily="2" charset="2"/>
              <a:buNone/>
            </a:pPr>
            <a:endParaRPr lang="en-US" sz="2000"/>
          </a:p>
          <a:p>
            <a:pPr>
              <a:lnSpc>
                <a:spcPct val="90000"/>
              </a:lnSpc>
            </a:pP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0" y="274638"/>
            <a:ext cx="8991600" cy="639762"/>
          </a:xfrm>
        </p:spPr>
        <p:txBody>
          <a:bodyPr/>
          <a:lstStyle/>
          <a:p>
            <a:r>
              <a:rPr lang="en-US" sz="3200"/>
              <a:t>Fungsi Ajaran Geostrategi Indonesia, sebagai :</a:t>
            </a:r>
          </a:p>
        </p:txBody>
      </p:sp>
      <p:sp>
        <p:nvSpPr>
          <p:cNvPr id="82947" name="Rectangle 3"/>
          <p:cNvSpPr>
            <a:spLocks noGrp="1" noChangeArrowheads="1"/>
          </p:cNvSpPr>
          <p:nvPr>
            <p:ph type="body" idx="1"/>
          </p:nvPr>
        </p:nvSpPr>
        <p:spPr>
          <a:xfrm>
            <a:off x="457200" y="1066800"/>
            <a:ext cx="8229600" cy="5059363"/>
          </a:xfrm>
        </p:spPr>
        <p:txBody>
          <a:bodyPr/>
          <a:lstStyle/>
          <a:p>
            <a:pPr marL="609600" indent="-609600" algn="just">
              <a:buFontTx/>
              <a:buAutoNum type="arabicPeriod"/>
            </a:pPr>
            <a:r>
              <a:rPr lang="en-US" sz="2800"/>
              <a:t>Doktrin Nasional</a:t>
            </a:r>
            <a:r>
              <a:rPr lang="en-US" sz="2800">
                <a:sym typeface="Wingdings" pitchFamily="2" charset="2"/>
              </a:rPr>
              <a:t> ajaran (konsensus) bngsa Ind dlm mengimplementasikan falsafah Pancasila, UUD45, geopolitik Indonesia guna menjamin pola pikir, pola tindak dan cara kerja guna mempersatukan usaha bersama bngsa yang bersifat intersektoral dan multidisiplin</a:t>
            </a:r>
          </a:p>
          <a:p>
            <a:pPr marL="609600" indent="-609600" algn="just">
              <a:buFontTx/>
              <a:buNone/>
            </a:pPr>
            <a:endParaRPr lang="en-US" sz="2800">
              <a:sym typeface="Wingdings" pitchFamily="2" charset="2"/>
            </a:endParaRPr>
          </a:p>
          <a:p>
            <a:pPr marL="609600" indent="-609600" algn="just">
              <a:buFontTx/>
              <a:buNone/>
            </a:pPr>
            <a:r>
              <a:rPr lang="en-US" sz="2800"/>
              <a:t>2.  Pola Dasar Pembangunan </a:t>
            </a:r>
            <a:r>
              <a:rPr lang="en-US" sz="2800">
                <a:sym typeface="Wingdings" pitchFamily="2" charset="2"/>
              </a:rPr>
              <a:t> arah pedoman dari setiap Program kerja Pemerintah.</a:t>
            </a:r>
          </a:p>
          <a:p>
            <a:pPr marL="609600" indent="-609600">
              <a:buFontTx/>
              <a:buNone/>
            </a:pPr>
            <a:endParaRPr lang="en-US" sz="2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body" idx="1"/>
          </p:nvPr>
        </p:nvSpPr>
        <p:spPr>
          <a:xfrm>
            <a:off x="457200" y="533400"/>
            <a:ext cx="8229600" cy="5592763"/>
          </a:xfrm>
        </p:spPr>
        <p:txBody>
          <a:bodyPr/>
          <a:lstStyle/>
          <a:p>
            <a:pPr>
              <a:buFont typeface="Wingdings" pitchFamily="2" charset="2"/>
              <a:buNone/>
            </a:pPr>
            <a:r>
              <a:rPr lang="en-US"/>
              <a:t>3. Sistem Nasional Indonesia. </a:t>
            </a:r>
          </a:p>
          <a:p>
            <a:pPr>
              <a:buFont typeface="Wingdings" pitchFamily="2" charset="2"/>
              <a:buNone/>
            </a:pPr>
            <a:r>
              <a:rPr lang="en-US"/>
              <a:t>    Pada dasarnya adalah pola masyarakat </a:t>
            </a:r>
          </a:p>
          <a:p>
            <a:pPr>
              <a:buFont typeface="Wingdings" pitchFamily="2" charset="2"/>
              <a:buNone/>
            </a:pPr>
            <a:r>
              <a:rPr lang="en-US"/>
              <a:t>    Ind yang menerapkan falsafah Pancasila </a:t>
            </a:r>
          </a:p>
          <a:p>
            <a:pPr>
              <a:buFont typeface="Wingdings" pitchFamily="2" charset="2"/>
              <a:buNone/>
            </a:pPr>
            <a:r>
              <a:rPr lang="en-US"/>
              <a:t>    dan UUD45.</a:t>
            </a:r>
          </a:p>
          <a:p>
            <a:pPr>
              <a:buFont typeface="Wingdings" pitchFamily="2" charset="2"/>
              <a:buNone/>
            </a:pPr>
            <a:endParaRPr lang="en-US"/>
          </a:p>
          <a:p>
            <a:pPr>
              <a:buFont typeface="Wingdings" pitchFamily="2" charset="2"/>
              <a:buNone/>
            </a:pPr>
            <a:r>
              <a:rPr lang="en-US"/>
              <a:t>4. Metoda Pembangunan. </a:t>
            </a:r>
          </a:p>
          <a:p>
            <a:pPr>
              <a:buFont typeface="Wingdings" pitchFamily="2" charset="2"/>
              <a:buNone/>
            </a:pPr>
            <a:r>
              <a:rPr lang="en-US"/>
              <a:t>    Menggunakan metode komprehensif  </a:t>
            </a:r>
          </a:p>
          <a:p>
            <a:pPr>
              <a:buFont typeface="Wingdings" pitchFamily="2" charset="2"/>
              <a:buNone/>
            </a:pPr>
            <a:r>
              <a:rPr lang="en-US"/>
              <a:t>    integral (utuh menyeluruh) berdasarkan </a:t>
            </a:r>
          </a:p>
          <a:p>
            <a:pPr>
              <a:buFont typeface="Wingdings" pitchFamily="2" charset="2"/>
              <a:buNone/>
            </a:pPr>
            <a:r>
              <a:rPr lang="en-US"/>
              <a:t>    asta gatra.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p:nvPr>
        </p:nvSpPr>
        <p:spPr/>
        <p:txBody>
          <a:bodyPr/>
          <a:lstStyle/>
          <a:p>
            <a:pPr marL="609600" indent="-609600" algn="ctr">
              <a:buFont typeface="Wingdings" pitchFamily="2" charset="2"/>
              <a:buNone/>
            </a:pPr>
            <a:r>
              <a:rPr lang="en-US" sz="2800">
                <a:solidFill>
                  <a:srgbClr val="FF0000"/>
                </a:solidFill>
              </a:rPr>
              <a:t>KOMPONEN DAN HUBUNGAN STRATEGI ASTA GATRA</a:t>
            </a:r>
          </a:p>
          <a:p>
            <a:pPr marL="609600" indent="-609600"/>
            <a:endParaRPr lang="en-US" sz="2800">
              <a:solidFill>
                <a:srgbClr val="FF0000"/>
              </a:solidFill>
            </a:endParaRPr>
          </a:p>
          <a:p>
            <a:pPr marL="609600" indent="-609600">
              <a:buFont typeface="Wingdings" pitchFamily="2" charset="2"/>
              <a:buNone/>
            </a:pPr>
            <a:r>
              <a:rPr lang="en-US"/>
              <a:t>             </a:t>
            </a:r>
          </a:p>
        </p:txBody>
      </p:sp>
      <p:sp>
        <p:nvSpPr>
          <p:cNvPr id="31755" name="Oval 11"/>
          <p:cNvSpPr>
            <a:spLocks noChangeArrowheads="1"/>
          </p:cNvSpPr>
          <p:nvPr/>
        </p:nvSpPr>
        <p:spPr bwMode="auto">
          <a:xfrm>
            <a:off x="3581400" y="1371600"/>
            <a:ext cx="1676400" cy="838200"/>
          </a:xfrm>
          <a:prstGeom prst="ellipse">
            <a:avLst/>
          </a:prstGeom>
          <a:solidFill>
            <a:schemeClr val="accent1"/>
          </a:solidFill>
          <a:ln w="9525">
            <a:solidFill>
              <a:schemeClr val="tx1"/>
            </a:solidFill>
            <a:round/>
            <a:headEnd/>
            <a:tailEnd/>
          </a:ln>
          <a:effectLst/>
        </p:spPr>
        <p:txBody>
          <a:bodyPr wrap="none" anchor="ctr"/>
          <a:lstStyle/>
          <a:p>
            <a:pPr algn="ctr"/>
            <a:r>
              <a:rPr lang="en-US" sz="2400">
                <a:latin typeface="Verdana" pitchFamily="34" charset="0"/>
              </a:rPr>
              <a:t>SDA</a:t>
            </a:r>
          </a:p>
        </p:txBody>
      </p:sp>
      <p:sp>
        <p:nvSpPr>
          <p:cNvPr id="31756" name="Oval 12"/>
          <p:cNvSpPr>
            <a:spLocks noChangeArrowheads="1"/>
          </p:cNvSpPr>
          <p:nvPr/>
        </p:nvSpPr>
        <p:spPr bwMode="auto">
          <a:xfrm>
            <a:off x="1066800" y="1447800"/>
            <a:ext cx="1524000" cy="838200"/>
          </a:xfrm>
          <a:prstGeom prst="ellipse">
            <a:avLst/>
          </a:prstGeom>
          <a:solidFill>
            <a:schemeClr val="accent1"/>
          </a:solidFill>
          <a:ln w="9525">
            <a:solidFill>
              <a:schemeClr val="tx1"/>
            </a:solidFill>
            <a:round/>
            <a:headEnd/>
            <a:tailEnd/>
          </a:ln>
          <a:effectLst/>
        </p:spPr>
        <p:txBody>
          <a:bodyPr wrap="none" anchor="ctr"/>
          <a:lstStyle/>
          <a:p>
            <a:pPr algn="ctr"/>
            <a:r>
              <a:rPr lang="en-US" sz="2400">
                <a:latin typeface="Verdana" pitchFamily="34" charset="0"/>
              </a:rPr>
              <a:t>L. GEO</a:t>
            </a:r>
          </a:p>
        </p:txBody>
      </p:sp>
      <p:sp>
        <p:nvSpPr>
          <p:cNvPr id="31757" name="Oval 13"/>
          <p:cNvSpPr>
            <a:spLocks noChangeArrowheads="1"/>
          </p:cNvSpPr>
          <p:nvPr/>
        </p:nvSpPr>
        <p:spPr bwMode="auto">
          <a:xfrm>
            <a:off x="6248400" y="1371600"/>
            <a:ext cx="1524000" cy="838200"/>
          </a:xfrm>
          <a:prstGeom prst="ellipse">
            <a:avLst/>
          </a:prstGeom>
          <a:solidFill>
            <a:schemeClr val="accent1"/>
          </a:solidFill>
          <a:ln w="9525">
            <a:solidFill>
              <a:schemeClr val="tx1"/>
            </a:solidFill>
            <a:round/>
            <a:headEnd/>
            <a:tailEnd/>
          </a:ln>
          <a:effectLst/>
        </p:spPr>
        <p:txBody>
          <a:bodyPr wrap="none" anchor="ctr"/>
          <a:lstStyle/>
          <a:p>
            <a:pPr algn="ctr"/>
            <a:r>
              <a:rPr lang="en-US" sz="2400">
                <a:latin typeface="Verdana" pitchFamily="34" charset="0"/>
              </a:rPr>
              <a:t>SDM</a:t>
            </a:r>
          </a:p>
        </p:txBody>
      </p:sp>
      <p:sp>
        <p:nvSpPr>
          <p:cNvPr id="31758" name="Oval 14"/>
          <p:cNvSpPr>
            <a:spLocks noChangeArrowheads="1"/>
          </p:cNvSpPr>
          <p:nvPr/>
        </p:nvSpPr>
        <p:spPr bwMode="auto">
          <a:xfrm>
            <a:off x="990600" y="3124200"/>
            <a:ext cx="1676400" cy="685800"/>
          </a:xfrm>
          <a:prstGeom prst="ellipse">
            <a:avLst/>
          </a:prstGeom>
          <a:solidFill>
            <a:srgbClr val="FFFF00"/>
          </a:solidFill>
          <a:ln w="9525">
            <a:solidFill>
              <a:schemeClr val="tx1"/>
            </a:solidFill>
            <a:round/>
            <a:headEnd/>
            <a:tailEnd/>
          </a:ln>
          <a:effectLst/>
        </p:spPr>
        <p:txBody>
          <a:bodyPr wrap="none" anchor="ctr"/>
          <a:lstStyle/>
          <a:p>
            <a:pPr algn="ctr"/>
            <a:r>
              <a:rPr lang="en-US" sz="2400">
                <a:solidFill>
                  <a:srgbClr val="3333FF"/>
                </a:solidFill>
                <a:latin typeface="Verdana" pitchFamily="34" charset="0"/>
              </a:rPr>
              <a:t>IDEOLOGI</a:t>
            </a:r>
          </a:p>
        </p:txBody>
      </p:sp>
      <p:sp>
        <p:nvSpPr>
          <p:cNvPr id="31759" name="Oval 15"/>
          <p:cNvSpPr>
            <a:spLocks noChangeArrowheads="1"/>
          </p:cNvSpPr>
          <p:nvPr/>
        </p:nvSpPr>
        <p:spPr bwMode="auto">
          <a:xfrm>
            <a:off x="914400" y="5029200"/>
            <a:ext cx="1905000" cy="838200"/>
          </a:xfrm>
          <a:prstGeom prst="ellipse">
            <a:avLst/>
          </a:prstGeom>
          <a:solidFill>
            <a:srgbClr val="FFFF00"/>
          </a:solidFill>
          <a:ln w="9525">
            <a:solidFill>
              <a:schemeClr val="tx1"/>
            </a:solidFill>
            <a:round/>
            <a:headEnd/>
            <a:tailEnd/>
          </a:ln>
          <a:effectLst/>
        </p:spPr>
        <p:txBody>
          <a:bodyPr wrap="none" anchor="ctr"/>
          <a:lstStyle/>
          <a:p>
            <a:pPr algn="ctr"/>
            <a:r>
              <a:rPr lang="en-US" sz="2400">
                <a:solidFill>
                  <a:srgbClr val="3333FF"/>
                </a:solidFill>
                <a:latin typeface="Verdana" pitchFamily="34" charset="0"/>
              </a:rPr>
              <a:t>POLITIK</a:t>
            </a:r>
          </a:p>
        </p:txBody>
      </p:sp>
      <p:sp>
        <p:nvSpPr>
          <p:cNvPr id="31760" name="Oval 16"/>
          <p:cNvSpPr>
            <a:spLocks noChangeArrowheads="1"/>
          </p:cNvSpPr>
          <p:nvPr/>
        </p:nvSpPr>
        <p:spPr bwMode="auto">
          <a:xfrm>
            <a:off x="6400800" y="5029200"/>
            <a:ext cx="1828800" cy="838200"/>
          </a:xfrm>
          <a:prstGeom prst="ellipse">
            <a:avLst/>
          </a:prstGeom>
          <a:solidFill>
            <a:srgbClr val="FFFF00"/>
          </a:solidFill>
          <a:ln w="9525">
            <a:solidFill>
              <a:schemeClr val="tx1"/>
            </a:solidFill>
            <a:round/>
            <a:headEnd/>
            <a:tailEnd/>
          </a:ln>
          <a:effectLst/>
        </p:spPr>
        <p:txBody>
          <a:bodyPr wrap="none" anchor="ctr"/>
          <a:lstStyle/>
          <a:p>
            <a:pPr algn="ctr"/>
            <a:r>
              <a:rPr lang="en-US" sz="2400">
                <a:solidFill>
                  <a:srgbClr val="3333FF"/>
                </a:solidFill>
                <a:latin typeface="Verdana" pitchFamily="34" charset="0"/>
              </a:rPr>
              <a:t>EKONOMI</a:t>
            </a:r>
          </a:p>
        </p:txBody>
      </p:sp>
      <p:sp>
        <p:nvSpPr>
          <p:cNvPr id="31761" name="Oval 17"/>
          <p:cNvSpPr>
            <a:spLocks noChangeArrowheads="1"/>
          </p:cNvSpPr>
          <p:nvPr/>
        </p:nvSpPr>
        <p:spPr bwMode="auto">
          <a:xfrm>
            <a:off x="6324600" y="3124200"/>
            <a:ext cx="1828800" cy="685800"/>
          </a:xfrm>
          <a:prstGeom prst="ellipse">
            <a:avLst/>
          </a:prstGeom>
          <a:solidFill>
            <a:srgbClr val="FFFF00"/>
          </a:solidFill>
          <a:ln w="9525">
            <a:solidFill>
              <a:schemeClr val="tx1"/>
            </a:solidFill>
            <a:round/>
            <a:headEnd/>
            <a:tailEnd/>
          </a:ln>
          <a:effectLst/>
        </p:spPr>
        <p:txBody>
          <a:bodyPr wrap="none" anchor="ctr"/>
          <a:lstStyle/>
          <a:p>
            <a:pPr algn="ctr"/>
            <a:r>
              <a:rPr lang="en-US" sz="2400">
                <a:solidFill>
                  <a:srgbClr val="3333FF"/>
                </a:solidFill>
                <a:latin typeface="Verdana" pitchFamily="34" charset="0"/>
              </a:rPr>
              <a:t>SOSBUD</a:t>
            </a:r>
          </a:p>
        </p:txBody>
      </p:sp>
      <p:sp>
        <p:nvSpPr>
          <p:cNvPr id="31762" name="AutoShape 18"/>
          <p:cNvSpPr>
            <a:spLocks noChangeArrowheads="1"/>
          </p:cNvSpPr>
          <p:nvPr/>
        </p:nvSpPr>
        <p:spPr bwMode="auto">
          <a:xfrm>
            <a:off x="5334000" y="1676400"/>
            <a:ext cx="838200" cy="228600"/>
          </a:xfrm>
          <a:prstGeom prst="leftRightArrow">
            <a:avLst>
              <a:gd name="adj1" fmla="val 50000"/>
              <a:gd name="adj2" fmla="val 73333"/>
            </a:avLst>
          </a:prstGeom>
          <a:solidFill>
            <a:schemeClr val="accent1"/>
          </a:solidFill>
          <a:ln w="9525">
            <a:solidFill>
              <a:schemeClr val="tx1"/>
            </a:solidFill>
            <a:miter lim="800000"/>
            <a:headEnd/>
            <a:tailEnd/>
          </a:ln>
          <a:effectLst/>
        </p:spPr>
        <p:txBody>
          <a:bodyPr wrap="none" anchor="ctr"/>
          <a:lstStyle/>
          <a:p>
            <a:endParaRPr lang="en-US"/>
          </a:p>
        </p:txBody>
      </p:sp>
      <p:sp>
        <p:nvSpPr>
          <p:cNvPr id="31763" name="AutoShape 19"/>
          <p:cNvSpPr>
            <a:spLocks noChangeArrowheads="1"/>
          </p:cNvSpPr>
          <p:nvPr/>
        </p:nvSpPr>
        <p:spPr bwMode="auto">
          <a:xfrm>
            <a:off x="2667000" y="1752600"/>
            <a:ext cx="838200" cy="228600"/>
          </a:xfrm>
          <a:prstGeom prst="leftRightArrow">
            <a:avLst>
              <a:gd name="adj1" fmla="val 50000"/>
              <a:gd name="adj2" fmla="val 73333"/>
            </a:avLst>
          </a:prstGeom>
          <a:solidFill>
            <a:schemeClr val="accent1"/>
          </a:solidFill>
          <a:ln w="9525">
            <a:solidFill>
              <a:schemeClr val="tx1"/>
            </a:solidFill>
            <a:miter lim="800000"/>
            <a:headEnd/>
            <a:tailEnd/>
          </a:ln>
          <a:effectLst/>
        </p:spPr>
        <p:txBody>
          <a:bodyPr wrap="none" anchor="ctr"/>
          <a:lstStyle/>
          <a:p>
            <a:endParaRPr lang="en-US"/>
          </a:p>
        </p:txBody>
      </p:sp>
      <p:sp>
        <p:nvSpPr>
          <p:cNvPr id="31767" name="AutoShape 23"/>
          <p:cNvSpPr>
            <a:spLocks noChangeArrowheads="1"/>
          </p:cNvSpPr>
          <p:nvPr/>
        </p:nvSpPr>
        <p:spPr bwMode="auto">
          <a:xfrm>
            <a:off x="1676400" y="2514600"/>
            <a:ext cx="228600" cy="457200"/>
          </a:xfrm>
          <a:prstGeom prst="upDownArrow">
            <a:avLst>
              <a:gd name="adj1" fmla="val 50000"/>
              <a:gd name="adj2" fmla="val 40000"/>
            </a:avLst>
          </a:prstGeom>
          <a:solidFill>
            <a:schemeClr val="accent1"/>
          </a:solidFill>
          <a:ln w="9525">
            <a:solidFill>
              <a:schemeClr val="tx1"/>
            </a:solidFill>
            <a:miter lim="800000"/>
            <a:headEnd/>
            <a:tailEnd/>
          </a:ln>
          <a:effectLst/>
        </p:spPr>
        <p:txBody>
          <a:bodyPr vert="eaVert" wrap="none" anchor="ctr"/>
          <a:lstStyle/>
          <a:p>
            <a:endParaRPr lang="en-US"/>
          </a:p>
        </p:txBody>
      </p:sp>
      <p:sp>
        <p:nvSpPr>
          <p:cNvPr id="31769" name="AutoShape 25"/>
          <p:cNvSpPr>
            <a:spLocks noChangeArrowheads="1"/>
          </p:cNvSpPr>
          <p:nvPr/>
        </p:nvSpPr>
        <p:spPr bwMode="auto">
          <a:xfrm>
            <a:off x="1676400" y="3962400"/>
            <a:ext cx="228600" cy="914400"/>
          </a:xfrm>
          <a:prstGeom prst="upDownArrow">
            <a:avLst>
              <a:gd name="adj1" fmla="val 50000"/>
              <a:gd name="adj2" fmla="val 80000"/>
            </a:avLst>
          </a:prstGeom>
          <a:solidFill>
            <a:schemeClr val="accent1"/>
          </a:solidFill>
          <a:ln w="9525">
            <a:solidFill>
              <a:schemeClr val="tx1"/>
            </a:solidFill>
            <a:miter lim="800000"/>
            <a:headEnd/>
            <a:tailEnd/>
          </a:ln>
          <a:effectLst/>
        </p:spPr>
        <p:txBody>
          <a:bodyPr vert="eaVert" wrap="none" anchor="ctr"/>
          <a:lstStyle/>
          <a:p>
            <a:endParaRPr lang="en-US"/>
          </a:p>
        </p:txBody>
      </p:sp>
      <p:sp>
        <p:nvSpPr>
          <p:cNvPr id="31770" name="AutoShape 26"/>
          <p:cNvSpPr>
            <a:spLocks noChangeArrowheads="1"/>
          </p:cNvSpPr>
          <p:nvPr/>
        </p:nvSpPr>
        <p:spPr bwMode="auto">
          <a:xfrm>
            <a:off x="7162800" y="4038600"/>
            <a:ext cx="228600" cy="914400"/>
          </a:xfrm>
          <a:prstGeom prst="upDownArrow">
            <a:avLst>
              <a:gd name="adj1" fmla="val 50000"/>
              <a:gd name="adj2" fmla="val 80000"/>
            </a:avLst>
          </a:prstGeom>
          <a:solidFill>
            <a:schemeClr val="accent1"/>
          </a:solidFill>
          <a:ln w="9525">
            <a:solidFill>
              <a:schemeClr val="tx1"/>
            </a:solidFill>
            <a:miter lim="800000"/>
            <a:headEnd/>
            <a:tailEnd/>
          </a:ln>
          <a:effectLst/>
        </p:spPr>
        <p:txBody>
          <a:bodyPr vert="eaVert" wrap="none" anchor="ctr"/>
          <a:lstStyle/>
          <a:p>
            <a:endParaRPr lang="en-US"/>
          </a:p>
        </p:txBody>
      </p:sp>
      <p:sp>
        <p:nvSpPr>
          <p:cNvPr id="31771" name="AutoShape 27"/>
          <p:cNvSpPr>
            <a:spLocks noChangeArrowheads="1"/>
          </p:cNvSpPr>
          <p:nvPr/>
        </p:nvSpPr>
        <p:spPr bwMode="auto">
          <a:xfrm>
            <a:off x="7010400" y="2514600"/>
            <a:ext cx="228600" cy="457200"/>
          </a:xfrm>
          <a:prstGeom prst="upDownArrow">
            <a:avLst>
              <a:gd name="adj1" fmla="val 50000"/>
              <a:gd name="adj2" fmla="val 40000"/>
            </a:avLst>
          </a:prstGeom>
          <a:solidFill>
            <a:schemeClr val="accent1"/>
          </a:solidFill>
          <a:ln w="9525">
            <a:solidFill>
              <a:schemeClr val="tx1"/>
            </a:solidFill>
            <a:miter lim="800000"/>
            <a:headEnd/>
            <a:tailEnd/>
          </a:ln>
          <a:effectLst/>
        </p:spPr>
        <p:txBody>
          <a:bodyPr vert="eaVert" wrap="none" anchor="ctr"/>
          <a:lstStyle/>
          <a:p>
            <a:endParaRPr lang="en-US"/>
          </a:p>
        </p:txBody>
      </p:sp>
      <p:sp>
        <p:nvSpPr>
          <p:cNvPr id="31788" name="Oval 44"/>
          <p:cNvSpPr>
            <a:spLocks noChangeArrowheads="1"/>
          </p:cNvSpPr>
          <p:nvPr/>
        </p:nvSpPr>
        <p:spPr bwMode="auto">
          <a:xfrm>
            <a:off x="3581400" y="5105400"/>
            <a:ext cx="1905000" cy="762000"/>
          </a:xfrm>
          <a:prstGeom prst="ellipse">
            <a:avLst/>
          </a:prstGeom>
          <a:solidFill>
            <a:srgbClr val="FFFF00"/>
          </a:solidFill>
          <a:ln w="9525">
            <a:solidFill>
              <a:schemeClr val="tx1"/>
            </a:solidFill>
            <a:round/>
            <a:headEnd/>
            <a:tailEnd/>
          </a:ln>
          <a:effectLst/>
        </p:spPr>
        <p:txBody>
          <a:bodyPr wrap="none" anchor="ctr"/>
          <a:lstStyle/>
          <a:p>
            <a:pPr algn="ctr"/>
            <a:r>
              <a:rPr lang="en-US" sz="2400">
                <a:solidFill>
                  <a:srgbClr val="0000FF"/>
                </a:solidFill>
              </a:rPr>
              <a:t>HANKAM</a:t>
            </a:r>
          </a:p>
        </p:txBody>
      </p:sp>
      <p:sp>
        <p:nvSpPr>
          <p:cNvPr id="31789" name="Rectangle 45"/>
          <p:cNvSpPr>
            <a:spLocks noChangeArrowheads="1"/>
          </p:cNvSpPr>
          <p:nvPr/>
        </p:nvSpPr>
        <p:spPr bwMode="auto">
          <a:xfrm>
            <a:off x="3276600" y="3124200"/>
            <a:ext cx="2286000" cy="838200"/>
          </a:xfrm>
          <a:prstGeom prst="rect">
            <a:avLst/>
          </a:prstGeom>
          <a:solidFill>
            <a:srgbClr val="FF0000"/>
          </a:solidFill>
          <a:ln w="9525">
            <a:solidFill>
              <a:schemeClr val="tx1"/>
            </a:solidFill>
            <a:miter lim="800000"/>
            <a:headEnd/>
            <a:tailEnd/>
          </a:ln>
          <a:effectLst/>
        </p:spPr>
        <p:txBody>
          <a:bodyPr wrap="none" anchor="ctr"/>
          <a:lstStyle/>
          <a:p>
            <a:pPr algn="ctr"/>
            <a:r>
              <a:rPr lang="en-US" sz="2400"/>
              <a:t>GEOSTRATEGI</a:t>
            </a:r>
          </a:p>
          <a:p>
            <a:pPr algn="ctr"/>
            <a:r>
              <a:rPr lang="en-US" sz="2400"/>
              <a:t>(TANAS)</a:t>
            </a:r>
          </a:p>
        </p:txBody>
      </p:sp>
      <p:sp>
        <p:nvSpPr>
          <p:cNvPr id="31790" name="AutoShape 46"/>
          <p:cNvSpPr>
            <a:spLocks noChangeArrowheads="1"/>
          </p:cNvSpPr>
          <p:nvPr/>
        </p:nvSpPr>
        <p:spPr bwMode="auto">
          <a:xfrm>
            <a:off x="2819400" y="5334000"/>
            <a:ext cx="685800" cy="228600"/>
          </a:xfrm>
          <a:prstGeom prst="leftRightArrow">
            <a:avLst>
              <a:gd name="adj1" fmla="val 50000"/>
              <a:gd name="adj2" fmla="val 60000"/>
            </a:avLst>
          </a:prstGeom>
          <a:solidFill>
            <a:schemeClr val="accent1"/>
          </a:solidFill>
          <a:ln w="9525">
            <a:solidFill>
              <a:schemeClr val="tx1"/>
            </a:solidFill>
            <a:miter lim="800000"/>
            <a:headEnd/>
            <a:tailEnd/>
          </a:ln>
          <a:effectLst/>
        </p:spPr>
        <p:txBody>
          <a:bodyPr wrap="none" anchor="ctr"/>
          <a:lstStyle/>
          <a:p>
            <a:endParaRPr lang="en-US"/>
          </a:p>
        </p:txBody>
      </p:sp>
      <p:sp>
        <p:nvSpPr>
          <p:cNvPr id="31791" name="AutoShape 47"/>
          <p:cNvSpPr>
            <a:spLocks noChangeArrowheads="1"/>
          </p:cNvSpPr>
          <p:nvPr/>
        </p:nvSpPr>
        <p:spPr bwMode="auto">
          <a:xfrm>
            <a:off x="5562600" y="5334000"/>
            <a:ext cx="685800" cy="228600"/>
          </a:xfrm>
          <a:prstGeom prst="leftRightArrow">
            <a:avLst>
              <a:gd name="adj1" fmla="val 50000"/>
              <a:gd name="adj2" fmla="val 60000"/>
            </a:avLst>
          </a:prstGeom>
          <a:solidFill>
            <a:schemeClr val="accent1"/>
          </a:solidFill>
          <a:ln w="9525">
            <a:solidFill>
              <a:schemeClr val="tx1"/>
            </a:solidFill>
            <a:miter lim="800000"/>
            <a:headEnd/>
            <a:tailEnd/>
          </a:ln>
          <a:effectLst/>
        </p:spPr>
        <p:txBody>
          <a:bodyPr wrap="none" anchor="ctr"/>
          <a:lstStyle/>
          <a:p>
            <a:endParaRPr lang="en-US"/>
          </a:p>
        </p:txBody>
      </p:sp>
      <p:sp>
        <p:nvSpPr>
          <p:cNvPr id="31792" name="Line 48"/>
          <p:cNvSpPr>
            <a:spLocks noChangeShapeType="1"/>
          </p:cNvSpPr>
          <p:nvPr/>
        </p:nvSpPr>
        <p:spPr bwMode="auto">
          <a:xfrm>
            <a:off x="4419600" y="2362200"/>
            <a:ext cx="0" cy="685800"/>
          </a:xfrm>
          <a:prstGeom prst="line">
            <a:avLst/>
          </a:prstGeom>
          <a:noFill/>
          <a:ln w="38100">
            <a:solidFill>
              <a:schemeClr val="tx1"/>
            </a:solidFill>
            <a:round/>
            <a:headEnd/>
            <a:tailEnd type="triangle" w="med" len="med"/>
          </a:ln>
          <a:effectLst/>
        </p:spPr>
        <p:txBody>
          <a:bodyPr/>
          <a:lstStyle/>
          <a:p>
            <a:endParaRPr lang="en-US"/>
          </a:p>
        </p:txBody>
      </p:sp>
      <p:sp>
        <p:nvSpPr>
          <p:cNvPr id="31794" name="Line 50"/>
          <p:cNvSpPr>
            <a:spLocks noChangeShapeType="1"/>
          </p:cNvSpPr>
          <p:nvPr/>
        </p:nvSpPr>
        <p:spPr bwMode="auto">
          <a:xfrm>
            <a:off x="2438400" y="2362200"/>
            <a:ext cx="762000" cy="685800"/>
          </a:xfrm>
          <a:prstGeom prst="line">
            <a:avLst/>
          </a:prstGeom>
          <a:noFill/>
          <a:ln w="38100">
            <a:solidFill>
              <a:schemeClr val="tx1"/>
            </a:solidFill>
            <a:round/>
            <a:headEnd/>
            <a:tailEnd type="triangle" w="med" len="med"/>
          </a:ln>
          <a:effectLst/>
        </p:spPr>
        <p:txBody>
          <a:bodyPr/>
          <a:lstStyle/>
          <a:p>
            <a:endParaRPr lang="en-US"/>
          </a:p>
        </p:txBody>
      </p:sp>
      <p:sp>
        <p:nvSpPr>
          <p:cNvPr id="31796" name="Line 52"/>
          <p:cNvSpPr>
            <a:spLocks noChangeShapeType="1"/>
          </p:cNvSpPr>
          <p:nvPr/>
        </p:nvSpPr>
        <p:spPr bwMode="auto">
          <a:xfrm>
            <a:off x="2743200" y="3505200"/>
            <a:ext cx="381000" cy="0"/>
          </a:xfrm>
          <a:prstGeom prst="line">
            <a:avLst/>
          </a:prstGeom>
          <a:noFill/>
          <a:ln w="28575">
            <a:solidFill>
              <a:schemeClr val="tx1"/>
            </a:solidFill>
            <a:round/>
            <a:headEnd/>
            <a:tailEnd type="triangle" w="med" len="med"/>
          </a:ln>
          <a:effectLst/>
        </p:spPr>
        <p:txBody>
          <a:bodyPr/>
          <a:lstStyle/>
          <a:p>
            <a:endParaRPr lang="en-US"/>
          </a:p>
        </p:txBody>
      </p:sp>
      <p:sp>
        <p:nvSpPr>
          <p:cNvPr id="31797" name="Line 53"/>
          <p:cNvSpPr>
            <a:spLocks noChangeShapeType="1"/>
          </p:cNvSpPr>
          <p:nvPr/>
        </p:nvSpPr>
        <p:spPr bwMode="auto">
          <a:xfrm flipV="1">
            <a:off x="2514600" y="4038600"/>
            <a:ext cx="685800" cy="838200"/>
          </a:xfrm>
          <a:prstGeom prst="line">
            <a:avLst/>
          </a:prstGeom>
          <a:noFill/>
          <a:ln w="38100">
            <a:solidFill>
              <a:schemeClr val="tx1"/>
            </a:solidFill>
            <a:round/>
            <a:headEnd/>
            <a:tailEnd type="triangle" w="med" len="med"/>
          </a:ln>
          <a:effectLst/>
        </p:spPr>
        <p:txBody>
          <a:bodyPr/>
          <a:lstStyle/>
          <a:p>
            <a:endParaRPr lang="en-US"/>
          </a:p>
        </p:txBody>
      </p:sp>
      <p:sp>
        <p:nvSpPr>
          <p:cNvPr id="31798" name="Line 54"/>
          <p:cNvSpPr>
            <a:spLocks noChangeShapeType="1"/>
          </p:cNvSpPr>
          <p:nvPr/>
        </p:nvSpPr>
        <p:spPr bwMode="auto">
          <a:xfrm flipV="1">
            <a:off x="4419600" y="4114800"/>
            <a:ext cx="0" cy="838200"/>
          </a:xfrm>
          <a:prstGeom prst="line">
            <a:avLst/>
          </a:prstGeom>
          <a:noFill/>
          <a:ln w="38100">
            <a:solidFill>
              <a:schemeClr val="tx1"/>
            </a:solidFill>
            <a:round/>
            <a:headEnd/>
            <a:tailEnd type="triangle" w="med" len="med"/>
          </a:ln>
          <a:effectLst/>
        </p:spPr>
        <p:txBody>
          <a:bodyPr/>
          <a:lstStyle/>
          <a:p>
            <a:endParaRPr lang="en-US"/>
          </a:p>
        </p:txBody>
      </p:sp>
      <p:sp>
        <p:nvSpPr>
          <p:cNvPr id="31799" name="Line 55"/>
          <p:cNvSpPr>
            <a:spLocks noChangeShapeType="1"/>
          </p:cNvSpPr>
          <p:nvPr/>
        </p:nvSpPr>
        <p:spPr bwMode="auto">
          <a:xfrm flipH="1" flipV="1">
            <a:off x="5562600" y="4114800"/>
            <a:ext cx="1066800" cy="838200"/>
          </a:xfrm>
          <a:prstGeom prst="line">
            <a:avLst/>
          </a:prstGeom>
          <a:noFill/>
          <a:ln w="38100">
            <a:solidFill>
              <a:schemeClr val="tx1"/>
            </a:solidFill>
            <a:round/>
            <a:headEnd/>
            <a:tailEnd type="triangle" w="med" len="med"/>
          </a:ln>
          <a:effectLst/>
        </p:spPr>
        <p:txBody>
          <a:bodyPr/>
          <a:lstStyle/>
          <a:p>
            <a:endParaRPr lang="en-US"/>
          </a:p>
        </p:txBody>
      </p:sp>
      <p:sp>
        <p:nvSpPr>
          <p:cNvPr id="31800" name="Line 56"/>
          <p:cNvSpPr>
            <a:spLocks noChangeShapeType="1"/>
          </p:cNvSpPr>
          <p:nvPr/>
        </p:nvSpPr>
        <p:spPr bwMode="auto">
          <a:xfrm flipH="1">
            <a:off x="5638800" y="3505200"/>
            <a:ext cx="533400" cy="0"/>
          </a:xfrm>
          <a:prstGeom prst="line">
            <a:avLst/>
          </a:prstGeom>
          <a:noFill/>
          <a:ln w="38100">
            <a:solidFill>
              <a:schemeClr val="tx1"/>
            </a:solidFill>
            <a:round/>
            <a:headEnd/>
            <a:tailEnd type="triangle" w="med" len="med"/>
          </a:ln>
          <a:effectLst/>
        </p:spPr>
        <p:txBody>
          <a:bodyPr/>
          <a:lstStyle/>
          <a:p>
            <a:endParaRPr lang="en-US"/>
          </a:p>
        </p:txBody>
      </p:sp>
      <p:sp>
        <p:nvSpPr>
          <p:cNvPr id="31801" name="Line 57"/>
          <p:cNvSpPr>
            <a:spLocks noChangeShapeType="1"/>
          </p:cNvSpPr>
          <p:nvPr/>
        </p:nvSpPr>
        <p:spPr bwMode="auto">
          <a:xfrm flipH="1">
            <a:off x="5638800" y="2286000"/>
            <a:ext cx="838200" cy="762000"/>
          </a:xfrm>
          <a:prstGeom prst="line">
            <a:avLst/>
          </a:prstGeom>
          <a:noFill/>
          <a:ln w="38100">
            <a:solidFill>
              <a:schemeClr val="tx1"/>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31756"/>
                                        </p:tgtEl>
                                        <p:attrNameLst>
                                          <p:attrName>style.visibility</p:attrName>
                                        </p:attrNameLst>
                                      </p:cBhvr>
                                      <p:to>
                                        <p:strVal val="visible"/>
                                      </p:to>
                                    </p:set>
                                    <p:anim calcmode="lin" valueType="num">
                                      <p:cBhvr>
                                        <p:cTn id="7" dur="1000" fill="hold"/>
                                        <p:tgtEl>
                                          <p:spTgt spid="3175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31756"/>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31756"/>
                                        </p:tgtEl>
                                        <p:attrNameLst>
                                          <p:attrName>ppt_y</p:attrName>
                                        </p:attrNameLst>
                                      </p:cBhvr>
                                      <p:tavLst>
                                        <p:tav tm="0">
                                          <p:val>
                                            <p:strVal val="#ppt_y"/>
                                          </p:val>
                                        </p:tav>
                                        <p:tav tm="100000">
                                          <p:val>
                                            <p:strVal val="#ppt_y"/>
                                          </p:val>
                                        </p:tav>
                                      </p:tavLst>
                                    </p:anim>
                                    <p:animEffect transition="in" filter="fade">
                                      <p:cBhvr>
                                        <p:cTn id="10" dur="1000"/>
                                        <p:tgtEl>
                                          <p:spTgt spid="31756"/>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31755"/>
                                        </p:tgtEl>
                                        <p:attrNameLst>
                                          <p:attrName>style.visibility</p:attrName>
                                        </p:attrNameLst>
                                      </p:cBhvr>
                                      <p:to>
                                        <p:strVal val="visible"/>
                                      </p:to>
                                    </p:set>
                                    <p:anim calcmode="lin" valueType="num">
                                      <p:cBhvr>
                                        <p:cTn id="15" dur="1000" fill="hold"/>
                                        <p:tgtEl>
                                          <p:spTgt spid="3175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31755"/>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31755"/>
                                        </p:tgtEl>
                                        <p:attrNameLst>
                                          <p:attrName>ppt_y</p:attrName>
                                        </p:attrNameLst>
                                      </p:cBhvr>
                                      <p:tavLst>
                                        <p:tav tm="0">
                                          <p:val>
                                            <p:strVal val="#ppt_y"/>
                                          </p:val>
                                        </p:tav>
                                        <p:tav tm="100000">
                                          <p:val>
                                            <p:strVal val="#ppt_y"/>
                                          </p:val>
                                        </p:tav>
                                      </p:tavLst>
                                    </p:anim>
                                    <p:animEffect transition="in" filter="fade">
                                      <p:cBhvr>
                                        <p:cTn id="18" dur="1000"/>
                                        <p:tgtEl>
                                          <p:spTgt spid="31755"/>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grpId="0" nodeType="clickEffect">
                                  <p:stCondLst>
                                    <p:cond delay="0"/>
                                  </p:stCondLst>
                                  <p:childTnLst>
                                    <p:set>
                                      <p:cBhvr>
                                        <p:cTn id="22" dur="1" fill="hold">
                                          <p:stCondLst>
                                            <p:cond delay="0"/>
                                          </p:stCondLst>
                                        </p:cTn>
                                        <p:tgtEl>
                                          <p:spTgt spid="31757"/>
                                        </p:tgtEl>
                                        <p:attrNameLst>
                                          <p:attrName>style.visibility</p:attrName>
                                        </p:attrNameLst>
                                      </p:cBhvr>
                                      <p:to>
                                        <p:strVal val="visible"/>
                                      </p:to>
                                    </p:set>
                                    <p:anim calcmode="lin" valueType="num">
                                      <p:cBhvr>
                                        <p:cTn id="23" dur="1000" fill="hold"/>
                                        <p:tgtEl>
                                          <p:spTgt spid="3175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1000" fill="hold"/>
                                        <p:tgtEl>
                                          <p:spTgt spid="31757"/>
                                        </p:tgtEl>
                                        <p:attrNameLst>
                                          <p:attrName>ppt_x</p:attrName>
                                        </p:attrNameLst>
                                      </p:cBhvr>
                                      <p:tavLst>
                                        <p:tav tm="0">
                                          <p:val>
                                            <p:fltVal val="-1"/>
                                          </p:val>
                                        </p:tav>
                                        <p:tav tm="50000">
                                          <p:val>
                                            <p:fltVal val="0.95"/>
                                          </p:val>
                                        </p:tav>
                                        <p:tav tm="100000">
                                          <p:val>
                                            <p:strVal val="#ppt_x"/>
                                          </p:val>
                                        </p:tav>
                                      </p:tavLst>
                                    </p:anim>
                                    <p:anim calcmode="lin" valueType="num">
                                      <p:cBhvr>
                                        <p:cTn id="25" dur="1000" fill="hold"/>
                                        <p:tgtEl>
                                          <p:spTgt spid="31757"/>
                                        </p:tgtEl>
                                        <p:attrNameLst>
                                          <p:attrName>ppt_y</p:attrName>
                                        </p:attrNameLst>
                                      </p:cBhvr>
                                      <p:tavLst>
                                        <p:tav tm="0">
                                          <p:val>
                                            <p:strVal val="#ppt_y"/>
                                          </p:val>
                                        </p:tav>
                                        <p:tav tm="100000">
                                          <p:val>
                                            <p:strVal val="#ppt_y"/>
                                          </p:val>
                                        </p:tav>
                                      </p:tavLst>
                                    </p:anim>
                                    <p:animEffect transition="in" filter="fade">
                                      <p:cBhvr>
                                        <p:cTn id="26" dur="1000"/>
                                        <p:tgtEl>
                                          <p:spTgt spid="31757"/>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1758"/>
                                        </p:tgtEl>
                                        <p:attrNameLst>
                                          <p:attrName>style.visibility</p:attrName>
                                        </p:attrNameLst>
                                      </p:cBhvr>
                                      <p:to>
                                        <p:strVal val="visible"/>
                                      </p:to>
                                    </p:set>
                                    <p:animEffect transition="in" filter="wipe(down)">
                                      <p:cBhvr>
                                        <p:cTn id="31" dur="580">
                                          <p:stCondLst>
                                            <p:cond delay="0"/>
                                          </p:stCondLst>
                                        </p:cTn>
                                        <p:tgtEl>
                                          <p:spTgt spid="31758"/>
                                        </p:tgtEl>
                                      </p:cBhvr>
                                    </p:animEffect>
                                    <p:anim calcmode="lin" valueType="num">
                                      <p:cBhvr>
                                        <p:cTn id="32" dur="1822" tmFilter="0,0; 0.14,0.36; 0.43,0.73; 0.71,0.91; 1.0,1.0">
                                          <p:stCondLst>
                                            <p:cond delay="0"/>
                                          </p:stCondLst>
                                        </p:cTn>
                                        <p:tgtEl>
                                          <p:spTgt spid="3175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175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175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175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1758"/>
                                        </p:tgtEl>
                                        <p:attrNameLst>
                                          <p:attrName>ppt_y</p:attrName>
                                        </p:attrNameLst>
                                      </p:cBhvr>
                                      <p:tavLst>
                                        <p:tav tm="0" fmla="#ppt_y-sin(pi*$)/81">
                                          <p:val>
                                            <p:fltVal val="0"/>
                                          </p:val>
                                        </p:tav>
                                        <p:tav tm="100000">
                                          <p:val>
                                            <p:fltVal val="1"/>
                                          </p:val>
                                        </p:tav>
                                      </p:tavLst>
                                    </p:anim>
                                    <p:animScale>
                                      <p:cBhvr>
                                        <p:cTn id="37" dur="26">
                                          <p:stCondLst>
                                            <p:cond delay="650"/>
                                          </p:stCondLst>
                                        </p:cTn>
                                        <p:tgtEl>
                                          <p:spTgt spid="31758"/>
                                        </p:tgtEl>
                                      </p:cBhvr>
                                      <p:to x="100000" y="60000"/>
                                    </p:animScale>
                                    <p:animScale>
                                      <p:cBhvr>
                                        <p:cTn id="38" dur="166" decel="50000">
                                          <p:stCondLst>
                                            <p:cond delay="676"/>
                                          </p:stCondLst>
                                        </p:cTn>
                                        <p:tgtEl>
                                          <p:spTgt spid="31758"/>
                                        </p:tgtEl>
                                      </p:cBhvr>
                                      <p:to x="100000" y="100000"/>
                                    </p:animScale>
                                    <p:animScale>
                                      <p:cBhvr>
                                        <p:cTn id="39" dur="26">
                                          <p:stCondLst>
                                            <p:cond delay="1312"/>
                                          </p:stCondLst>
                                        </p:cTn>
                                        <p:tgtEl>
                                          <p:spTgt spid="31758"/>
                                        </p:tgtEl>
                                      </p:cBhvr>
                                      <p:to x="100000" y="80000"/>
                                    </p:animScale>
                                    <p:animScale>
                                      <p:cBhvr>
                                        <p:cTn id="40" dur="166" decel="50000">
                                          <p:stCondLst>
                                            <p:cond delay="1338"/>
                                          </p:stCondLst>
                                        </p:cTn>
                                        <p:tgtEl>
                                          <p:spTgt spid="31758"/>
                                        </p:tgtEl>
                                      </p:cBhvr>
                                      <p:to x="100000" y="100000"/>
                                    </p:animScale>
                                    <p:animScale>
                                      <p:cBhvr>
                                        <p:cTn id="41" dur="26">
                                          <p:stCondLst>
                                            <p:cond delay="1642"/>
                                          </p:stCondLst>
                                        </p:cTn>
                                        <p:tgtEl>
                                          <p:spTgt spid="31758"/>
                                        </p:tgtEl>
                                      </p:cBhvr>
                                      <p:to x="100000" y="90000"/>
                                    </p:animScale>
                                    <p:animScale>
                                      <p:cBhvr>
                                        <p:cTn id="42" dur="166" decel="50000">
                                          <p:stCondLst>
                                            <p:cond delay="1668"/>
                                          </p:stCondLst>
                                        </p:cTn>
                                        <p:tgtEl>
                                          <p:spTgt spid="31758"/>
                                        </p:tgtEl>
                                      </p:cBhvr>
                                      <p:to x="100000" y="100000"/>
                                    </p:animScale>
                                    <p:animScale>
                                      <p:cBhvr>
                                        <p:cTn id="43" dur="26">
                                          <p:stCondLst>
                                            <p:cond delay="1808"/>
                                          </p:stCondLst>
                                        </p:cTn>
                                        <p:tgtEl>
                                          <p:spTgt spid="31758"/>
                                        </p:tgtEl>
                                      </p:cBhvr>
                                      <p:to x="100000" y="95000"/>
                                    </p:animScale>
                                    <p:animScale>
                                      <p:cBhvr>
                                        <p:cTn id="44" dur="166" decel="50000">
                                          <p:stCondLst>
                                            <p:cond delay="1834"/>
                                          </p:stCondLst>
                                        </p:cTn>
                                        <p:tgtEl>
                                          <p:spTgt spid="3175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1761"/>
                                        </p:tgtEl>
                                        <p:attrNameLst>
                                          <p:attrName>style.visibility</p:attrName>
                                        </p:attrNameLst>
                                      </p:cBhvr>
                                      <p:to>
                                        <p:strVal val="visible"/>
                                      </p:to>
                                    </p:set>
                                    <p:animEffect transition="in" filter="wipe(down)">
                                      <p:cBhvr>
                                        <p:cTn id="49" dur="580">
                                          <p:stCondLst>
                                            <p:cond delay="0"/>
                                          </p:stCondLst>
                                        </p:cTn>
                                        <p:tgtEl>
                                          <p:spTgt spid="31761"/>
                                        </p:tgtEl>
                                      </p:cBhvr>
                                    </p:animEffect>
                                    <p:anim calcmode="lin" valueType="num">
                                      <p:cBhvr>
                                        <p:cTn id="50" dur="1822" tmFilter="0,0; 0.14,0.36; 0.43,0.73; 0.71,0.91; 1.0,1.0">
                                          <p:stCondLst>
                                            <p:cond delay="0"/>
                                          </p:stCondLst>
                                        </p:cTn>
                                        <p:tgtEl>
                                          <p:spTgt spid="31761"/>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1761"/>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1761"/>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1761"/>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1761"/>
                                        </p:tgtEl>
                                        <p:attrNameLst>
                                          <p:attrName>ppt_y</p:attrName>
                                        </p:attrNameLst>
                                      </p:cBhvr>
                                      <p:tavLst>
                                        <p:tav tm="0" fmla="#ppt_y-sin(pi*$)/81">
                                          <p:val>
                                            <p:fltVal val="0"/>
                                          </p:val>
                                        </p:tav>
                                        <p:tav tm="100000">
                                          <p:val>
                                            <p:fltVal val="1"/>
                                          </p:val>
                                        </p:tav>
                                      </p:tavLst>
                                    </p:anim>
                                    <p:animScale>
                                      <p:cBhvr>
                                        <p:cTn id="55" dur="26">
                                          <p:stCondLst>
                                            <p:cond delay="650"/>
                                          </p:stCondLst>
                                        </p:cTn>
                                        <p:tgtEl>
                                          <p:spTgt spid="31761"/>
                                        </p:tgtEl>
                                      </p:cBhvr>
                                      <p:to x="100000" y="60000"/>
                                    </p:animScale>
                                    <p:animScale>
                                      <p:cBhvr>
                                        <p:cTn id="56" dur="166" decel="50000">
                                          <p:stCondLst>
                                            <p:cond delay="676"/>
                                          </p:stCondLst>
                                        </p:cTn>
                                        <p:tgtEl>
                                          <p:spTgt spid="31761"/>
                                        </p:tgtEl>
                                      </p:cBhvr>
                                      <p:to x="100000" y="100000"/>
                                    </p:animScale>
                                    <p:animScale>
                                      <p:cBhvr>
                                        <p:cTn id="57" dur="26">
                                          <p:stCondLst>
                                            <p:cond delay="1312"/>
                                          </p:stCondLst>
                                        </p:cTn>
                                        <p:tgtEl>
                                          <p:spTgt spid="31761"/>
                                        </p:tgtEl>
                                      </p:cBhvr>
                                      <p:to x="100000" y="80000"/>
                                    </p:animScale>
                                    <p:animScale>
                                      <p:cBhvr>
                                        <p:cTn id="58" dur="166" decel="50000">
                                          <p:stCondLst>
                                            <p:cond delay="1338"/>
                                          </p:stCondLst>
                                        </p:cTn>
                                        <p:tgtEl>
                                          <p:spTgt spid="31761"/>
                                        </p:tgtEl>
                                      </p:cBhvr>
                                      <p:to x="100000" y="100000"/>
                                    </p:animScale>
                                    <p:animScale>
                                      <p:cBhvr>
                                        <p:cTn id="59" dur="26">
                                          <p:stCondLst>
                                            <p:cond delay="1642"/>
                                          </p:stCondLst>
                                        </p:cTn>
                                        <p:tgtEl>
                                          <p:spTgt spid="31761"/>
                                        </p:tgtEl>
                                      </p:cBhvr>
                                      <p:to x="100000" y="90000"/>
                                    </p:animScale>
                                    <p:animScale>
                                      <p:cBhvr>
                                        <p:cTn id="60" dur="166" decel="50000">
                                          <p:stCondLst>
                                            <p:cond delay="1668"/>
                                          </p:stCondLst>
                                        </p:cTn>
                                        <p:tgtEl>
                                          <p:spTgt spid="31761"/>
                                        </p:tgtEl>
                                      </p:cBhvr>
                                      <p:to x="100000" y="100000"/>
                                    </p:animScale>
                                    <p:animScale>
                                      <p:cBhvr>
                                        <p:cTn id="61" dur="26">
                                          <p:stCondLst>
                                            <p:cond delay="1808"/>
                                          </p:stCondLst>
                                        </p:cTn>
                                        <p:tgtEl>
                                          <p:spTgt spid="31761"/>
                                        </p:tgtEl>
                                      </p:cBhvr>
                                      <p:to x="100000" y="95000"/>
                                    </p:animScale>
                                    <p:animScale>
                                      <p:cBhvr>
                                        <p:cTn id="62" dur="166" decel="50000">
                                          <p:stCondLst>
                                            <p:cond delay="1834"/>
                                          </p:stCondLst>
                                        </p:cTn>
                                        <p:tgtEl>
                                          <p:spTgt spid="31761"/>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31760"/>
                                        </p:tgtEl>
                                        <p:attrNameLst>
                                          <p:attrName>style.visibility</p:attrName>
                                        </p:attrNameLst>
                                      </p:cBhvr>
                                      <p:to>
                                        <p:strVal val="visible"/>
                                      </p:to>
                                    </p:set>
                                    <p:animEffect transition="in" filter="wipe(down)">
                                      <p:cBhvr>
                                        <p:cTn id="67" dur="580">
                                          <p:stCondLst>
                                            <p:cond delay="0"/>
                                          </p:stCondLst>
                                        </p:cTn>
                                        <p:tgtEl>
                                          <p:spTgt spid="31760"/>
                                        </p:tgtEl>
                                      </p:cBhvr>
                                    </p:animEffect>
                                    <p:anim calcmode="lin" valueType="num">
                                      <p:cBhvr>
                                        <p:cTn id="68" dur="1822" tmFilter="0,0; 0.14,0.36; 0.43,0.73; 0.71,0.91; 1.0,1.0">
                                          <p:stCondLst>
                                            <p:cond delay="0"/>
                                          </p:stCondLst>
                                        </p:cTn>
                                        <p:tgtEl>
                                          <p:spTgt spid="31760"/>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31760"/>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31760"/>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31760"/>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31760"/>
                                        </p:tgtEl>
                                        <p:attrNameLst>
                                          <p:attrName>ppt_y</p:attrName>
                                        </p:attrNameLst>
                                      </p:cBhvr>
                                      <p:tavLst>
                                        <p:tav tm="0" fmla="#ppt_y-sin(pi*$)/81">
                                          <p:val>
                                            <p:fltVal val="0"/>
                                          </p:val>
                                        </p:tav>
                                        <p:tav tm="100000">
                                          <p:val>
                                            <p:fltVal val="1"/>
                                          </p:val>
                                        </p:tav>
                                      </p:tavLst>
                                    </p:anim>
                                    <p:animScale>
                                      <p:cBhvr>
                                        <p:cTn id="73" dur="26">
                                          <p:stCondLst>
                                            <p:cond delay="650"/>
                                          </p:stCondLst>
                                        </p:cTn>
                                        <p:tgtEl>
                                          <p:spTgt spid="31760"/>
                                        </p:tgtEl>
                                      </p:cBhvr>
                                      <p:to x="100000" y="60000"/>
                                    </p:animScale>
                                    <p:animScale>
                                      <p:cBhvr>
                                        <p:cTn id="74" dur="166" decel="50000">
                                          <p:stCondLst>
                                            <p:cond delay="676"/>
                                          </p:stCondLst>
                                        </p:cTn>
                                        <p:tgtEl>
                                          <p:spTgt spid="31760"/>
                                        </p:tgtEl>
                                      </p:cBhvr>
                                      <p:to x="100000" y="100000"/>
                                    </p:animScale>
                                    <p:animScale>
                                      <p:cBhvr>
                                        <p:cTn id="75" dur="26">
                                          <p:stCondLst>
                                            <p:cond delay="1312"/>
                                          </p:stCondLst>
                                        </p:cTn>
                                        <p:tgtEl>
                                          <p:spTgt spid="31760"/>
                                        </p:tgtEl>
                                      </p:cBhvr>
                                      <p:to x="100000" y="80000"/>
                                    </p:animScale>
                                    <p:animScale>
                                      <p:cBhvr>
                                        <p:cTn id="76" dur="166" decel="50000">
                                          <p:stCondLst>
                                            <p:cond delay="1338"/>
                                          </p:stCondLst>
                                        </p:cTn>
                                        <p:tgtEl>
                                          <p:spTgt spid="31760"/>
                                        </p:tgtEl>
                                      </p:cBhvr>
                                      <p:to x="100000" y="100000"/>
                                    </p:animScale>
                                    <p:animScale>
                                      <p:cBhvr>
                                        <p:cTn id="77" dur="26">
                                          <p:stCondLst>
                                            <p:cond delay="1642"/>
                                          </p:stCondLst>
                                        </p:cTn>
                                        <p:tgtEl>
                                          <p:spTgt spid="31760"/>
                                        </p:tgtEl>
                                      </p:cBhvr>
                                      <p:to x="100000" y="90000"/>
                                    </p:animScale>
                                    <p:animScale>
                                      <p:cBhvr>
                                        <p:cTn id="78" dur="166" decel="50000">
                                          <p:stCondLst>
                                            <p:cond delay="1668"/>
                                          </p:stCondLst>
                                        </p:cTn>
                                        <p:tgtEl>
                                          <p:spTgt spid="31760"/>
                                        </p:tgtEl>
                                      </p:cBhvr>
                                      <p:to x="100000" y="100000"/>
                                    </p:animScale>
                                    <p:animScale>
                                      <p:cBhvr>
                                        <p:cTn id="79" dur="26">
                                          <p:stCondLst>
                                            <p:cond delay="1808"/>
                                          </p:stCondLst>
                                        </p:cTn>
                                        <p:tgtEl>
                                          <p:spTgt spid="31760"/>
                                        </p:tgtEl>
                                      </p:cBhvr>
                                      <p:to x="100000" y="95000"/>
                                    </p:animScale>
                                    <p:animScale>
                                      <p:cBhvr>
                                        <p:cTn id="80" dur="166" decel="50000">
                                          <p:stCondLst>
                                            <p:cond delay="1834"/>
                                          </p:stCondLst>
                                        </p:cTn>
                                        <p:tgtEl>
                                          <p:spTgt spid="31760"/>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31759"/>
                                        </p:tgtEl>
                                        <p:attrNameLst>
                                          <p:attrName>style.visibility</p:attrName>
                                        </p:attrNameLst>
                                      </p:cBhvr>
                                      <p:to>
                                        <p:strVal val="visible"/>
                                      </p:to>
                                    </p:set>
                                    <p:animEffect transition="in" filter="wipe(down)">
                                      <p:cBhvr>
                                        <p:cTn id="85" dur="580">
                                          <p:stCondLst>
                                            <p:cond delay="0"/>
                                          </p:stCondLst>
                                        </p:cTn>
                                        <p:tgtEl>
                                          <p:spTgt spid="31759"/>
                                        </p:tgtEl>
                                      </p:cBhvr>
                                    </p:animEffect>
                                    <p:anim calcmode="lin" valueType="num">
                                      <p:cBhvr>
                                        <p:cTn id="86" dur="1822" tmFilter="0,0; 0.14,0.36; 0.43,0.73; 0.71,0.91; 1.0,1.0">
                                          <p:stCondLst>
                                            <p:cond delay="0"/>
                                          </p:stCondLst>
                                        </p:cTn>
                                        <p:tgtEl>
                                          <p:spTgt spid="31759"/>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31759"/>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31759"/>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31759"/>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31759"/>
                                        </p:tgtEl>
                                        <p:attrNameLst>
                                          <p:attrName>ppt_y</p:attrName>
                                        </p:attrNameLst>
                                      </p:cBhvr>
                                      <p:tavLst>
                                        <p:tav tm="0" fmla="#ppt_y-sin(pi*$)/81">
                                          <p:val>
                                            <p:fltVal val="0"/>
                                          </p:val>
                                        </p:tav>
                                        <p:tav tm="100000">
                                          <p:val>
                                            <p:fltVal val="1"/>
                                          </p:val>
                                        </p:tav>
                                      </p:tavLst>
                                    </p:anim>
                                    <p:animScale>
                                      <p:cBhvr>
                                        <p:cTn id="91" dur="26">
                                          <p:stCondLst>
                                            <p:cond delay="650"/>
                                          </p:stCondLst>
                                        </p:cTn>
                                        <p:tgtEl>
                                          <p:spTgt spid="31759"/>
                                        </p:tgtEl>
                                      </p:cBhvr>
                                      <p:to x="100000" y="60000"/>
                                    </p:animScale>
                                    <p:animScale>
                                      <p:cBhvr>
                                        <p:cTn id="92" dur="166" decel="50000">
                                          <p:stCondLst>
                                            <p:cond delay="676"/>
                                          </p:stCondLst>
                                        </p:cTn>
                                        <p:tgtEl>
                                          <p:spTgt spid="31759"/>
                                        </p:tgtEl>
                                      </p:cBhvr>
                                      <p:to x="100000" y="100000"/>
                                    </p:animScale>
                                    <p:animScale>
                                      <p:cBhvr>
                                        <p:cTn id="93" dur="26">
                                          <p:stCondLst>
                                            <p:cond delay="1312"/>
                                          </p:stCondLst>
                                        </p:cTn>
                                        <p:tgtEl>
                                          <p:spTgt spid="31759"/>
                                        </p:tgtEl>
                                      </p:cBhvr>
                                      <p:to x="100000" y="80000"/>
                                    </p:animScale>
                                    <p:animScale>
                                      <p:cBhvr>
                                        <p:cTn id="94" dur="166" decel="50000">
                                          <p:stCondLst>
                                            <p:cond delay="1338"/>
                                          </p:stCondLst>
                                        </p:cTn>
                                        <p:tgtEl>
                                          <p:spTgt spid="31759"/>
                                        </p:tgtEl>
                                      </p:cBhvr>
                                      <p:to x="100000" y="100000"/>
                                    </p:animScale>
                                    <p:animScale>
                                      <p:cBhvr>
                                        <p:cTn id="95" dur="26">
                                          <p:stCondLst>
                                            <p:cond delay="1642"/>
                                          </p:stCondLst>
                                        </p:cTn>
                                        <p:tgtEl>
                                          <p:spTgt spid="31759"/>
                                        </p:tgtEl>
                                      </p:cBhvr>
                                      <p:to x="100000" y="90000"/>
                                    </p:animScale>
                                    <p:animScale>
                                      <p:cBhvr>
                                        <p:cTn id="96" dur="166" decel="50000">
                                          <p:stCondLst>
                                            <p:cond delay="1668"/>
                                          </p:stCondLst>
                                        </p:cTn>
                                        <p:tgtEl>
                                          <p:spTgt spid="31759"/>
                                        </p:tgtEl>
                                      </p:cBhvr>
                                      <p:to x="100000" y="100000"/>
                                    </p:animScale>
                                    <p:animScale>
                                      <p:cBhvr>
                                        <p:cTn id="97" dur="26">
                                          <p:stCondLst>
                                            <p:cond delay="1808"/>
                                          </p:stCondLst>
                                        </p:cTn>
                                        <p:tgtEl>
                                          <p:spTgt spid="31759"/>
                                        </p:tgtEl>
                                      </p:cBhvr>
                                      <p:to x="100000" y="95000"/>
                                    </p:animScale>
                                    <p:animScale>
                                      <p:cBhvr>
                                        <p:cTn id="98" dur="166" decel="50000">
                                          <p:stCondLst>
                                            <p:cond delay="1834"/>
                                          </p:stCondLst>
                                        </p:cTn>
                                        <p:tgtEl>
                                          <p:spTgt spid="3175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5" grpId="0" animBg="1"/>
      <p:bldP spid="31756" grpId="0" animBg="1"/>
      <p:bldP spid="31757" grpId="0" animBg="1"/>
      <p:bldP spid="31758" grpId="0" animBg="1"/>
      <p:bldP spid="31759" grpId="0" animBg="1"/>
      <p:bldP spid="31760" grpId="0" animBg="1"/>
      <p:bldP spid="317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228600"/>
            <a:ext cx="8229600" cy="914400"/>
          </a:xfrm>
        </p:spPr>
        <p:txBody>
          <a:bodyPr/>
          <a:lstStyle/>
          <a:p>
            <a:r>
              <a:rPr lang="en-US" sz="3200"/>
              <a:t>Hubungan antargatra di dalam Trigatra</a:t>
            </a:r>
          </a:p>
        </p:txBody>
      </p:sp>
      <p:sp>
        <p:nvSpPr>
          <p:cNvPr id="66563" name="Rectangle 3"/>
          <p:cNvSpPr>
            <a:spLocks noGrp="1" noChangeArrowheads="1"/>
          </p:cNvSpPr>
          <p:nvPr>
            <p:ph type="body" idx="1"/>
          </p:nvPr>
        </p:nvSpPr>
        <p:spPr>
          <a:xfrm>
            <a:off x="457200" y="1143000"/>
            <a:ext cx="8229600" cy="4983163"/>
          </a:xfrm>
        </p:spPr>
        <p:txBody>
          <a:bodyPr/>
          <a:lstStyle/>
          <a:p>
            <a:pPr marL="609600" indent="-609600" algn="just">
              <a:lnSpc>
                <a:spcPct val="90000"/>
              </a:lnSpc>
              <a:buFontTx/>
              <a:buAutoNum type="alphaLcPeriod"/>
            </a:pPr>
            <a:r>
              <a:rPr lang="en-US" sz="2800"/>
              <a:t>Geografi – Kekayaan Alam</a:t>
            </a:r>
          </a:p>
          <a:p>
            <a:pPr marL="609600" indent="-609600" algn="just">
              <a:lnSpc>
                <a:spcPct val="90000"/>
              </a:lnSpc>
              <a:buFontTx/>
              <a:buNone/>
            </a:pPr>
            <a:r>
              <a:rPr lang="en-US" sz="2800"/>
              <a:t>    - Kekayaan alam perlu diinventarisasi</a:t>
            </a:r>
          </a:p>
          <a:p>
            <a:pPr marL="609600" indent="-609600" algn="just">
              <a:lnSpc>
                <a:spcPct val="90000"/>
              </a:lnSpc>
              <a:buFontTx/>
              <a:buNone/>
            </a:pPr>
            <a:r>
              <a:rPr lang="en-US" sz="2800"/>
              <a:t>    - Perencanaan dan penggunaan kekayaan alam</a:t>
            </a:r>
          </a:p>
          <a:p>
            <a:pPr marL="609600" indent="-609600" algn="just">
              <a:lnSpc>
                <a:spcPct val="90000"/>
              </a:lnSpc>
              <a:buFontTx/>
              <a:buNone/>
            </a:pPr>
            <a:r>
              <a:rPr lang="en-US" sz="2800"/>
              <a:t>b. Geografi – Penduduk</a:t>
            </a:r>
          </a:p>
          <a:p>
            <a:pPr marL="609600" indent="-609600" algn="just">
              <a:lnSpc>
                <a:spcPct val="90000"/>
              </a:lnSpc>
              <a:buFontTx/>
              <a:buNone/>
            </a:pPr>
            <a:r>
              <a:rPr lang="en-US" sz="2800"/>
              <a:t>    - distribusi penduduk mempengaruhi ketahanan Nasional</a:t>
            </a:r>
          </a:p>
          <a:p>
            <a:pPr marL="609600" indent="-609600" algn="just">
              <a:lnSpc>
                <a:spcPct val="90000"/>
              </a:lnSpc>
              <a:buFontTx/>
              <a:buNone/>
            </a:pPr>
            <a:r>
              <a:rPr lang="en-US" sz="2800"/>
              <a:t>    - Mata pencaharian pend dipengaruhi keadaan geografi sekelilingnya</a:t>
            </a:r>
          </a:p>
          <a:p>
            <a:pPr marL="609600" indent="-609600" algn="just">
              <a:lnSpc>
                <a:spcPct val="90000"/>
              </a:lnSpc>
              <a:buFontTx/>
              <a:buNone/>
            </a:pPr>
            <a:r>
              <a:rPr lang="en-US" sz="2800"/>
              <a:t>c. Kekayaan Alam – Penduduk</a:t>
            </a:r>
          </a:p>
          <a:p>
            <a:pPr marL="609600" indent="-609600" algn="just">
              <a:lnSpc>
                <a:spcPct val="90000"/>
              </a:lnSpc>
              <a:buFontTx/>
              <a:buNone/>
            </a:pPr>
            <a:r>
              <a:rPr lang="en-US" sz="2800"/>
              <a:t>    - Kekayaan alam  perlu diolah penduduk yang memiliki kemampuan dan teknologi.</a:t>
            </a:r>
          </a:p>
          <a:p>
            <a:pPr marL="609600" indent="-609600" algn="just">
              <a:lnSpc>
                <a:spcPct val="90000"/>
              </a:lnSpc>
              <a:buFontTx/>
              <a:buNone/>
            </a:pPr>
            <a:endParaRPr lang="en-US" sz="28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457200"/>
            <a:ext cx="8229600" cy="858838"/>
          </a:xfrm>
        </p:spPr>
        <p:txBody>
          <a:bodyPr/>
          <a:lstStyle/>
          <a:p>
            <a:r>
              <a:rPr lang="en-US" sz="3200"/>
              <a:t>Hubungan antargatra dalam Pancagatra</a:t>
            </a:r>
          </a:p>
        </p:txBody>
      </p:sp>
      <p:sp>
        <p:nvSpPr>
          <p:cNvPr id="68611" name="Rectangle 3"/>
          <p:cNvSpPr>
            <a:spLocks noGrp="1" noChangeArrowheads="1"/>
          </p:cNvSpPr>
          <p:nvPr>
            <p:ph type="body" idx="1"/>
          </p:nvPr>
        </p:nvSpPr>
        <p:spPr>
          <a:xfrm>
            <a:off x="457200" y="1066800"/>
            <a:ext cx="8229600" cy="5486400"/>
          </a:xfrm>
        </p:spPr>
        <p:txBody>
          <a:bodyPr/>
          <a:lstStyle/>
          <a:p>
            <a:pPr marL="609600" indent="-609600">
              <a:buFontTx/>
              <a:buAutoNum type="alphaLcPeriod"/>
            </a:pPr>
            <a:r>
              <a:rPr lang="en-US"/>
              <a:t>Ideologi sbg falsafah hidup bangsa dan landasan ideal negara, bernilai penentu dalam pemeliharaan kelangsungan hidup bangsa dan pencapaian tujuan nasionalnya.</a:t>
            </a:r>
          </a:p>
          <a:p>
            <a:pPr marL="609600" indent="-609600">
              <a:buFontTx/>
              <a:buAutoNum type="alphaLcPeriod"/>
            </a:pPr>
            <a:r>
              <a:rPr lang="en-US"/>
              <a:t>Tingkah laku politik seseorang dipengaruhi oleh tingkat kecerdasan dan kesadaran berpolitik,kemakmuran ekonomi, ketaatan beragama, keakraban sosial, rasa keamanan, dsb.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457200" y="457200"/>
            <a:ext cx="8229600" cy="401638"/>
          </a:xfrm>
        </p:spPr>
        <p:txBody>
          <a:bodyPr/>
          <a:lstStyle/>
          <a:p>
            <a:r>
              <a:rPr lang="en-US" sz="2800"/>
              <a:t>Lanjutan hub. antar pancagatra</a:t>
            </a:r>
          </a:p>
        </p:txBody>
      </p:sp>
      <p:sp>
        <p:nvSpPr>
          <p:cNvPr id="70659" name="Rectangle 3"/>
          <p:cNvSpPr>
            <a:spLocks noGrp="1" noChangeArrowheads="1"/>
          </p:cNvSpPr>
          <p:nvPr>
            <p:ph type="body" idx="1"/>
          </p:nvPr>
        </p:nvSpPr>
        <p:spPr>
          <a:xfrm>
            <a:off x="457200" y="838200"/>
            <a:ext cx="8229600" cy="5638800"/>
          </a:xfrm>
        </p:spPr>
        <p:txBody>
          <a:bodyPr/>
          <a:lstStyle/>
          <a:p>
            <a:pPr algn="just">
              <a:lnSpc>
                <a:spcPct val="90000"/>
              </a:lnSpc>
              <a:buFont typeface="Wingdings" pitchFamily="2" charset="2"/>
              <a:buNone/>
            </a:pPr>
            <a:r>
              <a:rPr lang="en-US"/>
              <a:t>c.Ketahanan ekonomi berhub. erat dgn ketahanan di bidang ideologi, politik, sos-bud, dan pertahanan keamanan yang berfungsi sbg penunjang.</a:t>
            </a:r>
          </a:p>
          <a:p>
            <a:pPr algn="just">
              <a:lnSpc>
                <a:spcPct val="90000"/>
              </a:lnSpc>
              <a:buFont typeface="Wingdings" pitchFamily="2" charset="2"/>
              <a:buNone/>
            </a:pPr>
            <a:r>
              <a:rPr lang="en-US"/>
              <a:t>d.Keadaan sosial yang serasi, stabil dinamik, berkepribadiaan hanya dapat berkembang di dalam suasana aman dan damai.</a:t>
            </a:r>
          </a:p>
          <a:p>
            <a:pPr algn="just">
              <a:lnSpc>
                <a:spcPct val="90000"/>
              </a:lnSpc>
              <a:buFont typeface="Wingdings" pitchFamily="2" charset="2"/>
              <a:buNone/>
            </a:pPr>
            <a:r>
              <a:rPr lang="en-US"/>
              <a:t>e.Keadaan stabil, maju dan berkembang di bidang ideologi, politik, ekonomi, dan sos bud memperkokoh pertahanan-keamanan nasonal.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457200"/>
            <a:ext cx="8229600" cy="676275"/>
          </a:xfrm>
        </p:spPr>
        <p:txBody>
          <a:bodyPr/>
          <a:lstStyle/>
          <a:p>
            <a:r>
              <a:rPr lang="en-US" sz="3200"/>
              <a:t>Hubungan antar Trigatra dan Pancagatra</a:t>
            </a:r>
          </a:p>
        </p:txBody>
      </p:sp>
      <p:sp>
        <p:nvSpPr>
          <p:cNvPr id="72707" name="Rectangle 3"/>
          <p:cNvSpPr>
            <a:spLocks noGrp="1" noChangeArrowheads="1"/>
          </p:cNvSpPr>
          <p:nvPr>
            <p:ph type="body" idx="1"/>
          </p:nvPr>
        </p:nvSpPr>
        <p:spPr>
          <a:xfrm>
            <a:off x="457200" y="1066800"/>
            <a:ext cx="8229600" cy="5059363"/>
          </a:xfrm>
        </p:spPr>
        <p:txBody>
          <a:bodyPr/>
          <a:lstStyle/>
          <a:p>
            <a:pPr algn="just">
              <a:buFont typeface="Wingdings" pitchFamily="2" charset="2"/>
              <a:buNone/>
            </a:pPr>
            <a:r>
              <a:rPr lang="en-US" sz="2800"/>
              <a:t>a. Tannas hakikatnya tergantung pd kemampuan bangsa/ negara di dlm mempergunakan aspek alamiahnya sebagai dasar penyelengggaraan kehidupan nasional di segala bidang.</a:t>
            </a:r>
          </a:p>
          <a:p>
            <a:pPr algn="just">
              <a:buFont typeface="Wingdings" pitchFamily="2" charset="2"/>
              <a:buNone/>
            </a:pPr>
            <a:r>
              <a:rPr lang="en-US" sz="2800"/>
              <a:t>b. Tannas mengandung pengertian keutuhan dimana terdapat saling hub. erat antargatra di dlm kehidupan nasional.</a:t>
            </a:r>
          </a:p>
          <a:p>
            <a:pPr algn="just">
              <a:buFont typeface="Wingdings" pitchFamily="2" charset="2"/>
              <a:buNone/>
            </a:pPr>
            <a:r>
              <a:rPr lang="en-US" sz="2800"/>
              <a:t>c. Tannas bukan merupakan suatu penjumlahan ketahanan setiap gatranya, melainkan ditentukan oleh struktur atau konfigurasi aspeknya sec struktural dan fungsional.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457200"/>
            <a:ext cx="8229600" cy="676275"/>
          </a:xfrm>
        </p:spPr>
        <p:txBody>
          <a:bodyPr/>
          <a:lstStyle/>
          <a:p>
            <a:r>
              <a:rPr lang="en-US" sz="3200"/>
              <a:t>Hub antara Tannas dan Wawasan Nasional</a:t>
            </a:r>
          </a:p>
        </p:txBody>
      </p:sp>
      <p:sp>
        <p:nvSpPr>
          <p:cNvPr id="74755" name="Rectangle 3"/>
          <p:cNvSpPr>
            <a:spLocks noGrp="1" noChangeArrowheads="1"/>
          </p:cNvSpPr>
          <p:nvPr>
            <p:ph type="body" idx="1"/>
          </p:nvPr>
        </p:nvSpPr>
        <p:spPr>
          <a:xfrm>
            <a:off x="457200" y="914400"/>
            <a:ext cx="8229600" cy="5486400"/>
          </a:xfrm>
        </p:spPr>
        <p:txBody>
          <a:bodyPr/>
          <a:lstStyle/>
          <a:p>
            <a:pPr marL="609600" indent="-609600" algn="just">
              <a:buFontTx/>
              <a:buAutoNum type="alphaLcPeriod"/>
            </a:pPr>
            <a:r>
              <a:rPr lang="en-US"/>
              <a:t>Wawasan Nasional sebagai cara pandang suatu bangsa memberi sifat ciri-ciri khas ketahanan nasionalnya.</a:t>
            </a:r>
          </a:p>
          <a:p>
            <a:pPr marL="609600" indent="-609600" algn="just">
              <a:buFontTx/>
              <a:buAutoNum type="alphaLcPeriod"/>
            </a:pPr>
            <a:r>
              <a:rPr lang="en-US"/>
              <a:t>Untuk memperjuangkan hak hidup dan mencapai tujuan nasional mutlak diperlukan ketahanan nasional.</a:t>
            </a:r>
          </a:p>
          <a:p>
            <a:pPr marL="609600" indent="-609600" algn="just">
              <a:buFontTx/>
              <a:buAutoNum type="alphaLcPeriod"/>
            </a:pPr>
            <a:r>
              <a:rPr lang="en-US"/>
              <a:t>Di dlm menyusun, membina dan meningkatkan Tannas suatu bangsa wajib berpedoman pada wawasan nasionalnya.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457200"/>
            <a:ext cx="8305800" cy="768350"/>
          </a:xfrm>
        </p:spPr>
        <p:txBody>
          <a:bodyPr/>
          <a:lstStyle/>
          <a:p>
            <a:r>
              <a:rPr lang="en-US" sz="3200"/>
              <a:t>Konsepsi Geostrategi Indonesia</a:t>
            </a:r>
          </a:p>
        </p:txBody>
      </p:sp>
      <p:sp>
        <p:nvSpPr>
          <p:cNvPr id="78851" name="Rectangle 3"/>
          <p:cNvSpPr>
            <a:spLocks noGrp="1" noChangeArrowheads="1"/>
          </p:cNvSpPr>
          <p:nvPr>
            <p:ph type="body" idx="1"/>
          </p:nvPr>
        </p:nvSpPr>
        <p:spPr>
          <a:xfrm>
            <a:off x="457200" y="1295400"/>
            <a:ext cx="8229600" cy="5562600"/>
          </a:xfrm>
        </p:spPr>
        <p:txBody>
          <a:bodyPr/>
          <a:lstStyle/>
          <a:p>
            <a:pPr marL="577850" indent="-577850" algn="just">
              <a:lnSpc>
                <a:spcPct val="80000"/>
              </a:lnSpc>
            </a:pPr>
            <a:r>
              <a:rPr lang="en-US" sz="2400"/>
              <a:t>ASTAGATRA, dengan kaidah :</a:t>
            </a:r>
          </a:p>
          <a:p>
            <a:pPr marL="577850" indent="-577850" algn="just">
              <a:lnSpc>
                <a:spcPct val="80000"/>
              </a:lnSpc>
              <a:buFontTx/>
              <a:buNone/>
            </a:pPr>
            <a:r>
              <a:rPr lang="en-US" sz="2400"/>
              <a:t>1. Menggunakan kerangka pikir Pancasila yang komprehensif integral, dlm IPTEK dikenal dgn pemikiran kesisteman, sedangkan sub sistemnya berupa aspek kekuatan alamiah dan aspek kekuatan sosial.</a:t>
            </a:r>
          </a:p>
          <a:p>
            <a:pPr marL="577850" indent="-577850" algn="just">
              <a:lnSpc>
                <a:spcPct val="80000"/>
              </a:lnSpc>
              <a:buFontTx/>
              <a:buNone/>
            </a:pPr>
            <a:endParaRPr lang="en-US" sz="2400"/>
          </a:p>
          <a:p>
            <a:pPr marL="577850" indent="-577850" algn="just">
              <a:lnSpc>
                <a:spcPct val="80000"/>
              </a:lnSpc>
              <a:buFontTx/>
              <a:buNone/>
            </a:pPr>
            <a:r>
              <a:rPr lang="en-US" sz="2400"/>
              <a:t>2.  Dalam pengaturan dan penyelenggaraan negara masalah keamanan dan kesejahteraan sebagai 2 sisi mata uang.</a:t>
            </a:r>
          </a:p>
          <a:p>
            <a:pPr marL="577850" indent="-577850" algn="just">
              <a:lnSpc>
                <a:spcPct val="80000"/>
              </a:lnSpc>
              <a:buFontTx/>
              <a:buNone/>
            </a:pPr>
            <a:endParaRPr lang="en-US" sz="2400"/>
          </a:p>
          <a:p>
            <a:pPr marL="577850" indent="-577850" algn="just">
              <a:lnSpc>
                <a:spcPct val="80000"/>
              </a:lnSpc>
              <a:buFontTx/>
              <a:buNone/>
            </a:pPr>
            <a:r>
              <a:rPr lang="en-US" sz="2400"/>
              <a:t>3.  Tannas merupakan integrasi dari ketahanan masing2 aspek kehidupan sosial ( ideologi, politik, ekonomi, sosial budaya serta pertahanan keamanan)</a:t>
            </a:r>
          </a:p>
          <a:p>
            <a:pPr marL="577850" indent="-577850" algn="just">
              <a:lnSpc>
                <a:spcPct val="80000"/>
              </a:lnSpc>
              <a:buFontTx/>
              <a:buNone/>
            </a:pPr>
            <a:endParaRPr lang="en-US" sz="2400"/>
          </a:p>
          <a:p>
            <a:pPr marL="577850" indent="-577850" algn="just">
              <a:lnSpc>
                <a:spcPct val="80000"/>
              </a:lnSpc>
              <a:buFontTx/>
              <a:buNone/>
            </a:pPr>
            <a:r>
              <a:rPr lang="en-US" sz="2400"/>
              <a:t>Konsepsi Tannas meliputi masa perang dan masa damai.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body" idx="1"/>
          </p:nvPr>
        </p:nvSpPr>
        <p:spPr>
          <a:xfrm>
            <a:off x="457200" y="762000"/>
            <a:ext cx="8229600" cy="5364163"/>
          </a:xfrm>
        </p:spPr>
        <p:txBody>
          <a:bodyPr/>
          <a:lstStyle/>
          <a:p>
            <a:pPr algn="just"/>
            <a:r>
              <a:rPr lang="en-US"/>
              <a:t>Dlm Globalisasi keinginan serba lintas </a:t>
            </a:r>
          </a:p>
          <a:p>
            <a:pPr algn="just">
              <a:buFont typeface="Wingdings" pitchFamily="2" charset="2"/>
              <a:buNone/>
            </a:pPr>
            <a:r>
              <a:rPr lang="en-US"/>
              <a:t>   (budaya, ekonomi, dan wilayah) dari ne-gara maju menyebabkan konsep ketaha-nan nasional yang berlapis </a:t>
            </a:r>
            <a:r>
              <a:rPr lang="en-US">
                <a:sym typeface="Wingdings" pitchFamily="2" charset="2"/>
              </a:rPr>
              <a:t> diterapkan melalui upaya : </a:t>
            </a:r>
          </a:p>
          <a:p>
            <a:pPr algn="just">
              <a:buFont typeface="Wingdings" pitchFamily="2" charset="2"/>
              <a:buNone/>
            </a:pPr>
            <a:endParaRPr lang="en-US">
              <a:sym typeface="Wingdings" pitchFamily="2" charset="2"/>
            </a:endParaRPr>
          </a:p>
          <a:p>
            <a:pPr algn="just">
              <a:buFont typeface="Wingdings" pitchFamily="2" charset="2"/>
              <a:buNone/>
            </a:pPr>
            <a:r>
              <a:rPr lang="en-US">
                <a:sym typeface="Wingdings" pitchFamily="2" charset="2"/>
              </a:rPr>
              <a:t>   ketahanan individu, ketahanan keluarga, ketahanan wilayah, ketahanan nasional dan dilanjutkan ketahanan regional.</a:t>
            </a:r>
            <a:r>
              <a:rPr lang="en-US"/>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body" idx="1"/>
          </p:nvPr>
        </p:nvSpPr>
        <p:spPr>
          <a:xfrm>
            <a:off x="457200" y="1600200"/>
            <a:ext cx="8229600" cy="4525963"/>
          </a:xfrm>
        </p:spPr>
        <p:txBody>
          <a:bodyPr/>
          <a:lstStyle/>
          <a:p>
            <a:pPr marL="609600" indent="-609600">
              <a:buFontTx/>
              <a:buAutoNum type="arabicPeriod"/>
            </a:pPr>
            <a:r>
              <a:rPr lang="en-US" sz="2800"/>
              <a:t>Ketahanan Individu ( ketahanan rohani jasmani) yang baik, akan menciptakan kerukunan keluarga dan akan meningkatkan kerukunan masyrakat.</a:t>
            </a:r>
          </a:p>
          <a:p>
            <a:pPr marL="609600" indent="-609600">
              <a:buFontTx/>
              <a:buAutoNum type="arabicPeriod"/>
            </a:pPr>
            <a:r>
              <a:rPr lang="en-US" sz="2800"/>
              <a:t>Ketahanan keluarga harus dibina agar dapat memenuhi kebutuhan spiritual dan fisik.</a:t>
            </a:r>
          </a:p>
          <a:p>
            <a:pPr marL="609600" indent="-609600">
              <a:buFontTx/>
              <a:buAutoNum type="arabicPeriod"/>
            </a:pPr>
            <a:r>
              <a:rPr lang="en-US" sz="2800"/>
              <a:t>Ketahanan wilayah, merupakan bag. dr negara sgt tergantung pd individu baik dalam/ luar komuniti.</a:t>
            </a:r>
          </a:p>
          <a:p>
            <a:pPr marL="609600" indent="-609600">
              <a:buFontTx/>
              <a:buNone/>
            </a:pPr>
            <a:endParaRPr lang="en-US" sz="2800"/>
          </a:p>
        </p:txBody>
      </p:sp>
      <p:sp>
        <p:nvSpPr>
          <p:cNvPr id="89091" name="Rectangle 3"/>
          <p:cNvSpPr>
            <a:spLocks noGrp="1" noChangeArrowheads="1"/>
          </p:cNvSpPr>
          <p:nvPr>
            <p:ph type="title"/>
          </p:nvPr>
        </p:nvSpPr>
        <p:spPr>
          <a:xfrm>
            <a:off x="457200" y="457200"/>
            <a:ext cx="8229600" cy="858838"/>
          </a:xfrm>
        </p:spPr>
        <p:txBody>
          <a:bodyPr/>
          <a:lstStyle/>
          <a:p>
            <a:r>
              <a:rPr lang="en-US" sz="3600"/>
              <a:t>Ketahanan Nasional berlapis,</a:t>
            </a:r>
            <a:r>
              <a:rPr lang="en-US" sz="4000"/>
              <a:t> </a:t>
            </a:r>
            <a:br>
              <a:rPr lang="en-US" sz="4000"/>
            </a:br>
            <a:r>
              <a:rPr lang="en-US" sz="2800"/>
              <a:t>dimulai dari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a:xfrm>
            <a:off x="457200" y="762000"/>
            <a:ext cx="8229600" cy="5105400"/>
          </a:xfrm>
        </p:spPr>
        <p:txBody>
          <a:bodyPr/>
          <a:lstStyle/>
          <a:p>
            <a:pPr marL="609600" indent="-609600">
              <a:buFont typeface="Wingdings" pitchFamily="2" charset="2"/>
              <a:buNone/>
            </a:pPr>
            <a:r>
              <a:rPr lang="en-US"/>
              <a:t>4. Ketahanan Nasional</a:t>
            </a:r>
          </a:p>
          <a:p>
            <a:pPr marL="609600" indent="-609600">
              <a:buFont typeface="Wingdings" pitchFamily="2" charset="2"/>
              <a:buNone/>
            </a:pPr>
            <a:endParaRPr lang="en-US"/>
          </a:p>
          <a:p>
            <a:pPr marL="609600" indent="-609600">
              <a:buFont typeface="Wingdings" pitchFamily="2" charset="2"/>
              <a:buNone/>
            </a:pPr>
            <a:r>
              <a:rPr lang="en-US"/>
              <a:t>5. Ketahanan Regional, dengan pengertian :</a:t>
            </a:r>
          </a:p>
          <a:p>
            <a:pPr marL="609600" indent="-609600">
              <a:buFont typeface="Wingdings" pitchFamily="2" charset="2"/>
              <a:buNone/>
            </a:pPr>
            <a:endParaRPr lang="en-US"/>
          </a:p>
          <a:p>
            <a:pPr marL="609600" indent="-609600">
              <a:buFontTx/>
              <a:buAutoNum type="alphaLcPeriod"/>
            </a:pPr>
            <a:r>
              <a:rPr lang="en-US"/>
              <a:t>Sekitar negara dengan penekanan wilayah yang homogen atas dasar ciri geostrategis</a:t>
            </a:r>
          </a:p>
          <a:p>
            <a:pPr marL="609600" indent="-609600">
              <a:buFontTx/>
              <a:buAutoNum type="alphaLcPeriod"/>
            </a:pPr>
            <a:r>
              <a:rPr lang="en-US"/>
              <a:t>Dapat berupa persamaan ras, budaya, sumber daya dan dapat meningkatkan pembentukan kelompok.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4"/>
          <p:cNvSpPr>
            <a:spLocks noGrp="1" noChangeArrowheads="1"/>
          </p:cNvSpPr>
          <p:nvPr>
            <p:ph/>
          </p:nvPr>
        </p:nvSpPr>
        <p:spPr/>
        <p:txBody>
          <a:bodyPr/>
          <a:lstStyle/>
          <a:p>
            <a:pPr algn="ctr">
              <a:buFont typeface="Wingdings" pitchFamily="2" charset="2"/>
              <a:buNone/>
            </a:pPr>
            <a:r>
              <a:rPr lang="en-US">
                <a:solidFill>
                  <a:schemeClr val="hlink"/>
                </a:solidFill>
                <a:latin typeface="Arial Black" pitchFamily="34" charset="0"/>
              </a:rPr>
              <a:t>KETAHANAN REGIONAL</a:t>
            </a:r>
          </a:p>
          <a:p>
            <a:pPr algn="ctr">
              <a:buFont typeface="Wingdings" pitchFamily="2" charset="2"/>
              <a:buNone/>
            </a:pPr>
            <a:endParaRPr lang="en-US">
              <a:solidFill>
                <a:schemeClr val="hlink"/>
              </a:solidFill>
              <a:latin typeface="Arial Black" pitchFamily="34" charset="0"/>
            </a:endParaRPr>
          </a:p>
          <a:p>
            <a:r>
              <a:rPr lang="en-US" sz="2000"/>
              <a:t>Pembukaan UUD 1945 alenia ke 4 menjelaskan bangsa dan negara Indonesia ikut serta dalam melaksanakan ketertiban dunia yang berdasarkan kemerdekaan, perdamaian abadi dan keadilan sosial. </a:t>
            </a:r>
          </a:p>
          <a:p>
            <a:r>
              <a:rPr lang="en-US" sz="2000"/>
              <a:t>Untuk itu diperlukan geopolitik dan geostrategi agar terjadi hubungan antar bangsa dalam membangun ketahanan regional</a:t>
            </a:r>
          </a:p>
          <a:p>
            <a:r>
              <a:rPr lang="en-US" sz="2000"/>
              <a:t>Ketahanan regional merupakan saling kepercayaan </a:t>
            </a:r>
            <a:r>
              <a:rPr lang="en-US" sz="2000" i="1"/>
              <a:t>(mutual trust)</a:t>
            </a:r>
            <a:r>
              <a:rPr lang="en-US" sz="2000"/>
              <a:t> dan semangat kebersamaan </a:t>
            </a:r>
            <a:r>
              <a:rPr lang="en-US" sz="2000" i="1"/>
              <a:t>(collectivity spirit) </a:t>
            </a:r>
            <a:r>
              <a:rPr lang="en-US" sz="2000"/>
              <a:t>sekawasan </a:t>
            </a:r>
            <a:r>
              <a:rPr lang="en-US" sz="2000" i="1"/>
              <a:t>(regional)</a:t>
            </a:r>
            <a:r>
              <a:rPr lang="en-US" sz="2000"/>
              <a:t> shg dimungkinkan dpt terjadi sinergi kekuatan dan koordinasi dlm mengantisipasi tantangan yg dirasakan bersama. Dg demikian kawasan dpt selalu menye suaikan diri (</a:t>
            </a:r>
            <a:r>
              <a:rPr lang="en-US" sz="2000" i="1"/>
              <a:t>adaptive) </a:t>
            </a:r>
            <a:r>
              <a:rPr lang="en-US" sz="2000"/>
              <a:t>dg lingkungan strategis baik regional, internasional maupun global.</a:t>
            </a:r>
          </a:p>
          <a:p>
            <a:pPr>
              <a:buFont typeface="Wingdings" pitchFamily="2" charset="2"/>
              <a:buNone/>
            </a:pPr>
            <a:r>
              <a:rPr lang="en-US" sz="280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anim calcmode="lin" valueType="num">
                                      <p:cBhvr>
                                        <p:cTn id="7" dur="500" fill="hold"/>
                                        <p:tgtEl>
                                          <p:spTgt spid="33796">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3796">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3796">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37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anim calcmode="lin" valueType="num">
                                      <p:cBhvr>
                                        <p:cTn id="15" dur="500" fill="hold"/>
                                        <p:tgtEl>
                                          <p:spTgt spid="3379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379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379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379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33796">
                                            <p:txEl>
                                              <p:pRg st="3" end="3"/>
                                            </p:txEl>
                                          </p:spTgt>
                                        </p:tgtEl>
                                        <p:attrNameLst>
                                          <p:attrName>style.visibility</p:attrName>
                                        </p:attrNameLst>
                                      </p:cBhvr>
                                      <p:to>
                                        <p:strVal val="visible"/>
                                      </p:to>
                                    </p:set>
                                    <p:anim calcmode="lin" valueType="num">
                                      <p:cBhvr>
                                        <p:cTn id="23" dur="500" fill="hold"/>
                                        <p:tgtEl>
                                          <p:spTgt spid="3379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379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379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379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nodeType="clickEffect">
                                  <p:stCondLst>
                                    <p:cond delay="0"/>
                                  </p:stCondLst>
                                  <p:childTnLst>
                                    <p:set>
                                      <p:cBhvr>
                                        <p:cTn id="30" dur="1" fill="hold">
                                          <p:stCondLst>
                                            <p:cond delay="0"/>
                                          </p:stCondLst>
                                        </p:cTn>
                                        <p:tgtEl>
                                          <p:spTgt spid="33796">
                                            <p:txEl>
                                              <p:pRg st="4" end="4"/>
                                            </p:txEl>
                                          </p:spTgt>
                                        </p:tgtEl>
                                        <p:attrNameLst>
                                          <p:attrName>style.visibility</p:attrName>
                                        </p:attrNameLst>
                                      </p:cBhvr>
                                      <p:to>
                                        <p:strVal val="visible"/>
                                      </p:to>
                                    </p:set>
                                    <p:anim calcmode="lin" valueType="num">
                                      <p:cBhvr>
                                        <p:cTn id="31" dur="500" fill="hold"/>
                                        <p:tgtEl>
                                          <p:spTgt spid="33796">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3796">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3796">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379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57200" y="274638"/>
            <a:ext cx="8382000" cy="411162"/>
          </a:xfrm>
        </p:spPr>
        <p:txBody>
          <a:bodyPr/>
          <a:lstStyle/>
          <a:p>
            <a:r>
              <a:rPr lang="en-US" sz="3200"/>
              <a:t>Untuk mewujudkan keberhasilan Tannas</a:t>
            </a:r>
          </a:p>
        </p:txBody>
      </p:sp>
      <p:sp>
        <p:nvSpPr>
          <p:cNvPr id="93187" name="Rectangle 3"/>
          <p:cNvSpPr>
            <a:spLocks noGrp="1" noChangeArrowheads="1"/>
          </p:cNvSpPr>
          <p:nvPr>
            <p:ph type="body" idx="1"/>
          </p:nvPr>
        </p:nvSpPr>
        <p:spPr>
          <a:xfrm>
            <a:off x="457200" y="838200"/>
            <a:ext cx="8229600" cy="5287963"/>
          </a:xfrm>
        </p:spPr>
        <p:txBody>
          <a:bodyPr/>
          <a:lstStyle/>
          <a:p>
            <a:pPr marL="609600" indent="-609600"/>
            <a:r>
              <a:rPr lang="en-US"/>
              <a:t>Setiap warganegara perlu :</a:t>
            </a:r>
          </a:p>
          <a:p>
            <a:pPr marL="609600" indent="-609600">
              <a:buFontTx/>
              <a:buAutoNum type="arabicPeriod"/>
            </a:pPr>
            <a:r>
              <a:rPr lang="en-US"/>
              <a:t>Memiliki semangat perjuangan bangsa dalam bentuk perjuangan non fisik</a:t>
            </a:r>
          </a:p>
          <a:p>
            <a:pPr marL="609600" indent="-609600">
              <a:buFontTx/>
              <a:buAutoNum type="arabicPeriod"/>
            </a:pPr>
            <a:r>
              <a:rPr lang="en-US"/>
              <a:t>Sadar dan peduli akan pengaruh-pengaruh yang timbul pada aspek ipoleksobud hankam sehingga dapat mengeliminir pengaruh tsb.</a:t>
            </a:r>
          </a:p>
          <a:p>
            <a:pPr marL="609600" indent="-609600">
              <a:buFontTx/>
              <a:buNone/>
            </a:pP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endParaRPr lang="en-US"/>
          </a:p>
        </p:txBody>
      </p:sp>
      <p:sp>
        <p:nvSpPr>
          <p:cNvPr id="95235" name="Rectangle 3"/>
          <p:cNvSpPr>
            <a:spLocks noGrp="1" noChangeArrowheads="1"/>
          </p:cNvSpPr>
          <p:nvPr>
            <p:ph type="body" idx="1"/>
          </p:nvPr>
        </p:nvSpPr>
        <p:spPr/>
        <p:txBody>
          <a:bodyPr/>
          <a:lstStyle/>
          <a:p>
            <a:pPr algn="just"/>
            <a:r>
              <a:rPr lang="en-US"/>
              <a:t>Perwujudan TANNAS memerlukan satu kebijakan umum dan pengambilan kebijakan yang disebut POLSTRANAS </a:t>
            </a:r>
          </a:p>
          <a:p>
            <a:pPr algn="just">
              <a:buFont typeface="Wingdings" pitchFamily="2" charset="2"/>
              <a:buNone/>
            </a:pPr>
            <a:r>
              <a:rPr lang="en-US"/>
              <a:t>   (Politik dan Strategi Nasional) </a:t>
            </a:r>
            <a:r>
              <a:rPr lang="en-US">
                <a:sym typeface="Wingdings" pitchFamily="2" charset="2"/>
              </a:rPr>
              <a:t> </a:t>
            </a:r>
          </a:p>
          <a:p>
            <a:pPr algn="just">
              <a:buFont typeface="Wingdings" pitchFamily="2" charset="2"/>
              <a:buNone/>
            </a:pPr>
            <a:r>
              <a:rPr lang="en-US">
                <a:sym typeface="Wingdings" pitchFamily="2" charset="2"/>
              </a:rPr>
              <a:t>   GBHN 1999-2004.</a:t>
            </a:r>
            <a:endParaRPr lang="en-US"/>
          </a:p>
        </p:txBody>
      </p:sp>
    </p:spTree>
  </p:cSld>
  <p:clrMapOvr>
    <a:masterClrMapping/>
  </p:clrMapOvr>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444</TotalTime>
  <Words>1444</Words>
  <Application>Microsoft Office PowerPoint</Application>
  <PresentationFormat>On-screen Show (4:3)</PresentationFormat>
  <Paragraphs>216</Paragraphs>
  <Slides>29</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Arial Black</vt:lpstr>
      <vt:lpstr>Monotype Corsiva</vt:lpstr>
      <vt:lpstr>Symbol</vt:lpstr>
      <vt:lpstr>Times New Roman</vt:lpstr>
      <vt:lpstr>Verdana</vt:lpstr>
      <vt:lpstr>Wingdings</vt:lpstr>
      <vt:lpstr>Pixel</vt:lpstr>
      <vt:lpstr>PowerPoint Presentation</vt:lpstr>
      <vt:lpstr>PowerPoint Presentation</vt:lpstr>
      <vt:lpstr>PowerPoint Presentation</vt:lpstr>
      <vt:lpstr>PowerPoint Presentation</vt:lpstr>
      <vt:lpstr>Konsepsi Geostrategi Indonesia dipengaruhi  oleh :</vt:lpstr>
      <vt:lpstr>Ketahanan Nasional suatu bangsa dilatar belakangi oleh :</vt:lpstr>
      <vt:lpstr>Lanjutan</vt:lpstr>
      <vt:lpstr>ASAS  KETAHANAN  NASIONAL</vt:lpstr>
      <vt:lpstr>Pengertian HTAG</vt:lpstr>
      <vt:lpstr>PowerPoint Presentation</vt:lpstr>
      <vt:lpstr>Model-model Ketahanan Nas.</vt:lpstr>
      <vt:lpstr>PowerPoint Presentation</vt:lpstr>
      <vt:lpstr>PowerPoint Presentation</vt:lpstr>
      <vt:lpstr>Wajah Ketahanan Nasional</vt:lpstr>
      <vt:lpstr>Fungsi Ajaran Geostrategi Indonesia, sebagai :</vt:lpstr>
      <vt:lpstr>PowerPoint Presentation</vt:lpstr>
      <vt:lpstr>PowerPoint Presentation</vt:lpstr>
      <vt:lpstr>Hubungan antargatra di dalam Trigatra</vt:lpstr>
      <vt:lpstr>Hubungan antargatra dalam Pancagatra</vt:lpstr>
      <vt:lpstr>Lanjutan hub. antar pancagatra</vt:lpstr>
      <vt:lpstr>Hubungan antar Trigatra dan Pancagatra</vt:lpstr>
      <vt:lpstr>Hub antara Tannas dan Wawasan Nasional</vt:lpstr>
      <vt:lpstr>Konsepsi Geostrategi Indonesia</vt:lpstr>
      <vt:lpstr>PowerPoint Presentation</vt:lpstr>
      <vt:lpstr>Ketahanan Nasional berlapis,  dimulai dari :</vt:lpstr>
      <vt:lpstr>PowerPoint Presentation</vt:lpstr>
      <vt:lpstr>PowerPoint Presentation</vt:lpstr>
      <vt:lpstr>Untuk mewujudkan keberhasilan Tannas</vt:lpstr>
      <vt:lpstr>PowerPoint Presentation</vt:lpstr>
    </vt:vector>
  </TitlesOfParts>
  <Company>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acer</cp:lastModifiedBy>
  <cp:revision>29</cp:revision>
  <dcterms:created xsi:type="dcterms:W3CDTF">2006-11-24T13:03:56Z</dcterms:created>
  <dcterms:modified xsi:type="dcterms:W3CDTF">2020-06-30T11:47:46Z</dcterms:modified>
</cp:coreProperties>
</file>