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6" r:id="rId9"/>
    <p:sldId id="267" r:id="rId10"/>
    <p:sldId id="268" r:id="rId11"/>
    <p:sldId id="269" r:id="rId12"/>
    <p:sldId id="275" r:id="rId13"/>
    <p:sldId id="270" r:id="rId14"/>
    <p:sldId id="271" r:id="rId15"/>
    <p:sldId id="272" r:id="rId16"/>
    <p:sldId id="273" r:id="rId17"/>
    <p:sldId id="274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6" r:id="rId28"/>
    <p:sldId id="291" r:id="rId29"/>
    <p:sldId id="289" r:id="rId30"/>
    <p:sldId id="293" r:id="rId31"/>
    <p:sldId id="292" r:id="rId3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B964C64-7825-4BB8-A8E8-7D4D5304A390}" type="datetimeFigureOut">
              <a:rPr lang="id-ID" smtClean="0"/>
              <a:t>19/10/2015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E3200E4-B564-4585-B01E-AD89BC9E8F2B}" type="slidenum">
              <a:rPr lang="id-ID" smtClean="0"/>
              <a:t>‹#›</a:t>
            </a:fld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055646"/>
              </p:ext>
            </p:extLst>
          </p:nvPr>
        </p:nvGraphicFramePr>
        <p:xfrm>
          <a:off x="755576" y="1916832"/>
          <a:ext cx="7488833" cy="273228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{F5AB1C69-6EDB-4FF4-983F-18BD219EF322}</a:tableStyleId>
              </a:tblPr>
              <a:tblGrid>
                <a:gridCol w="1296144"/>
                <a:gridCol w="2520280"/>
                <a:gridCol w="3672409"/>
              </a:tblGrid>
              <a:tr h="401852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Simbol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Arti</a:t>
                      </a:r>
                      <a:endParaRPr lang="id-ID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Bentuk</a:t>
                      </a:r>
                      <a:endParaRPr lang="id-ID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852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¬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Tidak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/Not/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Negasi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Tidak………….</a:t>
                      </a:r>
                      <a:endParaRPr lang="id-ID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852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sym typeface="Symbol"/>
                        </a:rPr>
                        <a:t></a:t>
                      </a:r>
                      <a:endParaRPr lang="id-ID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Dan/And/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Konjungsi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……..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dan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……..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852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sym typeface="Symbol"/>
                        </a:rPr>
                        <a:t></a:t>
                      </a:r>
                      <a:endParaRPr lang="id-ID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Atau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/Or/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Disjungsi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………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atau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…….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3028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sym typeface="Symbol"/>
                        </a:rPr>
                        <a:t></a:t>
                      </a:r>
                      <a:endParaRPr lang="id-ID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Implikasi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Jika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…….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maka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…….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1852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sym typeface="Symbol"/>
                        </a:rPr>
                        <a:t></a:t>
                      </a:r>
                      <a:endParaRPr lang="id-ID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</a:rPr>
                        <a:t>Bi-Implikasi</a:t>
                      </a:r>
                      <a:endParaRPr lang="id-ID" sz="20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……..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bila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dan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hanya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</a:rPr>
                        <a:t>bila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</a:rPr>
                        <a:t>……..</a:t>
                      </a:r>
                      <a:endParaRPr lang="id-ID" sz="20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930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/>
              <a:t>1</a:t>
            </a:r>
            <a:endParaRPr lang="id-ID" sz="2400" dirty="0"/>
          </a:p>
          <a:p>
            <a:r>
              <a:rPr lang="en-US" sz="2400" dirty="0" smtClean="0"/>
              <a:t> </a:t>
            </a:r>
            <a:endParaRPr lang="id-ID" sz="2400" dirty="0"/>
          </a:p>
          <a:p>
            <a:r>
              <a:rPr lang="en-US" sz="2400" dirty="0"/>
              <a:t>p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id-ID" sz="2400" dirty="0" smtClean="0"/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Mawar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adalah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nama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bunga</a:t>
            </a:r>
            <a:endParaRPr lang="id-ID" sz="2400" dirty="0">
              <a:solidFill>
                <a:srgbClr val="FF0000"/>
              </a:solidFill>
            </a:endParaRPr>
          </a:p>
          <a:p>
            <a:r>
              <a:rPr lang="id-ID" sz="2400" dirty="0" smtClean="0"/>
              <a:t>q</a:t>
            </a:r>
            <a:r>
              <a:rPr lang="en-US" sz="2400" dirty="0" smtClean="0"/>
              <a:t>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id-ID" sz="2400" dirty="0" smtClean="0"/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Apel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adalah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nama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buah</a:t>
            </a:r>
            <a:endParaRPr lang="id-ID" sz="2400" dirty="0">
              <a:solidFill>
                <a:srgbClr val="FF0000"/>
              </a:solidFill>
            </a:endParaRPr>
          </a:p>
          <a:p>
            <a:endParaRPr lang="id-ID" sz="2400" dirty="0" smtClean="0"/>
          </a:p>
          <a:p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en-US" sz="2400" dirty="0" err="1"/>
              <a:t>kalimat</a:t>
            </a:r>
            <a:r>
              <a:rPr lang="en-US" sz="2400" dirty="0"/>
              <a:t> </a:t>
            </a:r>
            <a:endParaRPr lang="id-ID" sz="2400" dirty="0"/>
          </a:p>
          <a:p>
            <a:r>
              <a:rPr lang="en-US" sz="2400" dirty="0" err="1" smtClean="0">
                <a:solidFill>
                  <a:srgbClr val="FF0000"/>
                </a:solidFill>
              </a:rPr>
              <a:t>Mawar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adalah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nama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bunga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/>
              <a:t>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Apel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adalah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nama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buah</a:t>
            </a:r>
            <a:endParaRPr lang="id-ID" sz="2400" dirty="0">
              <a:solidFill>
                <a:srgbClr val="FF0000"/>
              </a:solidFill>
            </a:endParaRPr>
          </a:p>
          <a:p>
            <a:endParaRPr lang="id-ID" sz="2400" dirty="0" smtClean="0"/>
          </a:p>
          <a:p>
            <a:r>
              <a:rPr lang="en-US" sz="2400" dirty="0" err="1" smtClean="0"/>
              <a:t>Dinyatakan</a:t>
            </a:r>
            <a:r>
              <a:rPr lang="en-US" sz="2400" dirty="0" smtClean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 smtClean="0"/>
              <a:t>simbol</a:t>
            </a:r>
            <a:endParaRPr lang="id-ID" sz="2400" dirty="0"/>
          </a:p>
        </p:txBody>
      </p:sp>
      <p:sp>
        <p:nvSpPr>
          <p:cNvPr id="3" name="Snip Diagonal Corner Rectangle 2"/>
          <p:cNvSpPr/>
          <p:nvPr/>
        </p:nvSpPr>
        <p:spPr>
          <a:xfrm>
            <a:off x="4644008" y="4659928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en-US" sz="3600" b="1" dirty="0" smtClean="0">
                <a:sym typeface="Symbol"/>
              </a:rPr>
              <a:t>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183030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 smtClean="0"/>
              <a:t>2</a:t>
            </a:r>
          </a:p>
          <a:p>
            <a:endParaRPr lang="id-ID" sz="2400" dirty="0"/>
          </a:p>
          <a:p>
            <a:r>
              <a:rPr lang="en-US" sz="2400" dirty="0" smtClean="0"/>
              <a:t> </a:t>
            </a:r>
            <a:r>
              <a:rPr lang="id-ID" sz="2400" dirty="0" smtClean="0"/>
              <a:t>p =</a:t>
            </a:r>
            <a:r>
              <a:rPr lang="en-US" sz="2400" dirty="0" smtClean="0"/>
              <a:t> </a:t>
            </a:r>
            <a:r>
              <a:rPr lang="id-ID" sz="2400" dirty="0" smtClean="0">
                <a:solidFill>
                  <a:srgbClr val="FF0000"/>
                </a:solidFill>
              </a:rPr>
              <a:t>Ha</a:t>
            </a:r>
            <a:r>
              <a:rPr lang="en-US" sz="2400" dirty="0" err="1" smtClean="0">
                <a:solidFill>
                  <a:srgbClr val="FF0000"/>
                </a:solidFill>
              </a:rPr>
              <a:t>ri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id-ID" sz="2400" dirty="0" smtClean="0">
                <a:solidFill>
                  <a:srgbClr val="FF0000"/>
                </a:solidFill>
              </a:rPr>
              <a:t>ini hari Minggu</a:t>
            </a:r>
          </a:p>
          <a:p>
            <a:r>
              <a:rPr lang="id-ID" sz="2400" dirty="0" smtClean="0"/>
              <a:t> q = </a:t>
            </a:r>
            <a:r>
              <a:rPr lang="id-ID" sz="2400" dirty="0" smtClean="0">
                <a:solidFill>
                  <a:srgbClr val="FF0000"/>
                </a:solidFill>
              </a:rPr>
              <a:t>Hari ini libur</a:t>
            </a:r>
          </a:p>
          <a:p>
            <a:endParaRPr lang="id-ID" sz="2400" dirty="0" smtClean="0"/>
          </a:p>
          <a:p>
            <a:r>
              <a:rPr lang="id-ID" sz="2400" dirty="0" smtClean="0"/>
              <a:t>N</a:t>
            </a:r>
            <a:r>
              <a:rPr lang="da-DK" sz="2400" dirty="0" smtClean="0"/>
              <a:t>yatakan kalimat dibawah ini dengan simbol logika:</a:t>
            </a:r>
            <a:endParaRPr lang="id-ID" sz="2400" dirty="0" smtClean="0"/>
          </a:p>
          <a:p>
            <a:endParaRPr lang="id-ID" sz="2400" dirty="0" smtClean="0"/>
          </a:p>
          <a:p>
            <a:pPr lvl="0"/>
            <a:r>
              <a:rPr lang="id-ID" sz="2400" dirty="0" smtClean="0"/>
              <a:t>a. </a:t>
            </a:r>
            <a:r>
              <a:rPr lang="it-IT" sz="2400" dirty="0" smtClean="0"/>
              <a:t>Hari ini tidak hari minggu tetapi libur</a:t>
            </a:r>
            <a:endParaRPr lang="id-ID" sz="2400" dirty="0" smtClean="0"/>
          </a:p>
          <a:p>
            <a:pPr lvl="0"/>
            <a:r>
              <a:rPr lang="id-ID" sz="2400" dirty="0" smtClean="0"/>
              <a:t>b. </a:t>
            </a:r>
            <a:r>
              <a:rPr lang="da-DK" sz="2400" dirty="0" smtClean="0"/>
              <a:t>Hari ini tidak hari minggu dan tidak libur</a:t>
            </a:r>
            <a:endParaRPr lang="id-ID" sz="2400" dirty="0" smtClean="0"/>
          </a:p>
          <a:p>
            <a:pPr lvl="0"/>
            <a:r>
              <a:rPr lang="id-ID" sz="2400" dirty="0" smtClean="0"/>
              <a:t>c.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benar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/>
              <a:t>hari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hari</a:t>
            </a:r>
            <a:r>
              <a:rPr lang="en-US" sz="2400" dirty="0" smtClean="0"/>
              <a:t> </a:t>
            </a:r>
            <a:r>
              <a:rPr lang="en-US" sz="2400" dirty="0" err="1" smtClean="0"/>
              <a:t>minggu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libur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122608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 smtClean="0"/>
              <a:t>2 - jawab</a:t>
            </a:r>
          </a:p>
          <a:p>
            <a:endParaRPr lang="id-ID" sz="2400" dirty="0"/>
          </a:p>
          <a:p>
            <a:pPr lvl="0"/>
            <a:r>
              <a:rPr lang="en-US" sz="2400" dirty="0"/>
              <a:t>Kata </a:t>
            </a:r>
            <a:r>
              <a:rPr lang="en-US" sz="2400" dirty="0" err="1" smtClean="0">
                <a:solidFill>
                  <a:srgbClr val="FF0000"/>
                </a:solidFill>
              </a:rPr>
              <a:t>tetapi</a:t>
            </a:r>
            <a:r>
              <a:rPr lang="en-US" sz="2400" dirty="0" smtClean="0"/>
              <a:t>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arti</a:t>
            </a:r>
            <a:r>
              <a:rPr lang="en-US" sz="2400" dirty="0"/>
              <a:t> yang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dan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kalimat</a:t>
            </a:r>
            <a:r>
              <a:rPr lang="en-US" sz="2400" dirty="0"/>
              <a:t> (a)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ditulis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: </a:t>
            </a:r>
            <a:r>
              <a:rPr lang="en-US" sz="2400" b="1" dirty="0"/>
              <a:t>¬p </a:t>
            </a:r>
            <a:r>
              <a:rPr lang="en-US" sz="2400" b="1" dirty="0">
                <a:sym typeface="Symbol"/>
              </a:rPr>
              <a:t></a:t>
            </a:r>
            <a:r>
              <a:rPr lang="en-US" sz="2400" b="1" dirty="0"/>
              <a:t> q</a:t>
            </a:r>
            <a:endParaRPr lang="id-ID" sz="2400" dirty="0"/>
          </a:p>
          <a:p>
            <a:pPr lvl="0"/>
            <a:endParaRPr lang="id-ID" sz="2400" dirty="0" smtClean="0"/>
          </a:p>
          <a:p>
            <a:pPr lvl="0"/>
            <a:r>
              <a:rPr lang="id-ID" sz="2400" dirty="0" smtClean="0"/>
              <a:t>b.</a:t>
            </a:r>
            <a:r>
              <a:rPr lang="id-ID" sz="2400" b="1" dirty="0" smtClean="0"/>
              <a:t> </a:t>
            </a:r>
            <a:r>
              <a:rPr lang="en-US" sz="2400" b="1" dirty="0" smtClean="0"/>
              <a:t>¬p </a:t>
            </a:r>
            <a:r>
              <a:rPr lang="en-US" sz="2400" b="1" dirty="0">
                <a:sym typeface="Symbol"/>
              </a:rPr>
              <a:t></a:t>
            </a:r>
            <a:r>
              <a:rPr lang="en-US" sz="2400" b="1" dirty="0"/>
              <a:t>¬q</a:t>
            </a:r>
            <a:endParaRPr lang="id-ID" sz="2400" dirty="0"/>
          </a:p>
          <a:p>
            <a:pPr lvl="0"/>
            <a:endParaRPr lang="id-ID" sz="2400" dirty="0" smtClean="0"/>
          </a:p>
          <a:p>
            <a:pPr lvl="0"/>
            <a:r>
              <a:rPr lang="id-ID" sz="2400" dirty="0" smtClean="0"/>
              <a:t>c. </a:t>
            </a:r>
            <a:r>
              <a:rPr lang="en-US" sz="2400" b="1" dirty="0" smtClean="0"/>
              <a:t>¬(</a:t>
            </a:r>
            <a:r>
              <a:rPr lang="en-US" sz="2400" b="1" dirty="0"/>
              <a:t>p </a:t>
            </a:r>
            <a:r>
              <a:rPr lang="en-US" sz="2400" b="1" dirty="0">
                <a:sym typeface="Symbol"/>
              </a:rPr>
              <a:t></a:t>
            </a:r>
            <a:r>
              <a:rPr lang="en-US" sz="2400" b="1" dirty="0"/>
              <a:t> q)</a:t>
            </a:r>
            <a:endParaRPr lang="id-ID" sz="2400" dirty="0"/>
          </a:p>
          <a:p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380755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NEGASI (INGKARAN</a:t>
            </a:r>
            <a:r>
              <a:rPr lang="en-US" sz="2400" b="1" dirty="0" smtClean="0"/>
              <a:t>)</a:t>
            </a:r>
            <a:endParaRPr lang="id-ID" sz="2400" b="1" dirty="0" smtClean="0"/>
          </a:p>
          <a:p>
            <a:endParaRPr lang="id-ID" sz="2400" dirty="0"/>
          </a:p>
          <a:p>
            <a:endParaRPr lang="id-ID" sz="2400" dirty="0" smtClean="0"/>
          </a:p>
          <a:p>
            <a:r>
              <a:rPr lang="id-ID" sz="2400" dirty="0" smtClean="0"/>
              <a:t>   </a:t>
            </a:r>
            <a:r>
              <a:rPr lang="en-US" sz="2400" dirty="0" smtClean="0"/>
              <a:t>p </a:t>
            </a:r>
            <a:r>
              <a:rPr lang="id-ID" sz="2400" dirty="0" smtClean="0"/>
              <a:t>= </a:t>
            </a:r>
            <a:r>
              <a:rPr lang="en-US" sz="2400" dirty="0" smtClean="0"/>
              <a:t>Semarang </a:t>
            </a:r>
            <a:r>
              <a:rPr lang="en-US" sz="2400" dirty="0" err="1"/>
              <a:t>ibukota</a:t>
            </a:r>
            <a:r>
              <a:rPr lang="en-US" sz="2400" dirty="0"/>
              <a:t> </a:t>
            </a:r>
            <a:r>
              <a:rPr lang="en-US" sz="2400" dirty="0" err="1"/>
              <a:t>Jawa</a:t>
            </a:r>
            <a:r>
              <a:rPr lang="en-US" sz="2400" dirty="0"/>
              <a:t> </a:t>
            </a:r>
            <a:r>
              <a:rPr lang="en-US" sz="2400" dirty="0" smtClean="0"/>
              <a:t>Tengah </a:t>
            </a:r>
            <a:endParaRPr lang="id-ID" sz="2400" dirty="0" smtClean="0"/>
          </a:p>
          <a:p>
            <a:endParaRPr lang="id-ID" sz="2400" dirty="0" smtClean="0"/>
          </a:p>
          <a:p>
            <a:r>
              <a:rPr lang="id-ID" sz="2400" dirty="0" smtClean="0"/>
              <a:t>–p =</a:t>
            </a:r>
            <a:r>
              <a:rPr lang="en-US" sz="2400" dirty="0" smtClean="0"/>
              <a:t> Semarang </a:t>
            </a:r>
            <a:r>
              <a:rPr lang="en-US" sz="2400" dirty="0" err="1"/>
              <a:t>bukan</a:t>
            </a:r>
            <a:r>
              <a:rPr lang="en-US" sz="2400" dirty="0"/>
              <a:t> </a:t>
            </a:r>
            <a:r>
              <a:rPr lang="en-US" sz="2400" dirty="0" err="1"/>
              <a:t>ibukota</a:t>
            </a:r>
            <a:r>
              <a:rPr lang="en-US" sz="2400" dirty="0"/>
              <a:t> </a:t>
            </a:r>
            <a:r>
              <a:rPr lang="en-US" sz="2400" dirty="0" err="1"/>
              <a:t>Jawa</a:t>
            </a:r>
            <a:r>
              <a:rPr lang="en-US" sz="2400" dirty="0"/>
              <a:t> </a:t>
            </a:r>
            <a:r>
              <a:rPr lang="en-US" sz="2400" dirty="0" smtClean="0"/>
              <a:t>Tengah</a:t>
            </a:r>
            <a:endParaRPr lang="id-ID" sz="2400" dirty="0" smtClean="0"/>
          </a:p>
          <a:p>
            <a:endParaRPr lang="id-ID" sz="2400" dirty="0"/>
          </a:p>
          <a:p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/>
              <a:t>p </a:t>
            </a:r>
            <a:r>
              <a:rPr lang="en-US" sz="2400" dirty="0" err="1"/>
              <a:t>diatas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 (</a:t>
            </a:r>
            <a:r>
              <a:rPr lang="id-ID" sz="2400" dirty="0" smtClean="0"/>
              <a:t>TRUE)</a:t>
            </a:r>
            <a:r>
              <a:rPr lang="en-US" sz="2400" dirty="0" smtClean="0"/>
              <a:t>,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ingkaran</a:t>
            </a:r>
            <a:r>
              <a:rPr lang="en-US" sz="2400" dirty="0"/>
              <a:t> p (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/>
              <a:t>p)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SALAH</a:t>
            </a:r>
            <a:r>
              <a:rPr lang="en-US" sz="2400" dirty="0" smtClean="0"/>
              <a:t> (</a:t>
            </a:r>
            <a:r>
              <a:rPr lang="id-ID" sz="2400" dirty="0" smtClean="0"/>
              <a:t>FALSE</a:t>
            </a:r>
            <a:r>
              <a:rPr lang="en-US" sz="2400" dirty="0" smtClean="0"/>
              <a:t>)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begitu</a:t>
            </a:r>
            <a:r>
              <a:rPr lang="en-US" sz="2400" dirty="0"/>
              <a:t>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sebaliknya</a:t>
            </a:r>
            <a:r>
              <a:rPr lang="en-US" sz="2400" dirty="0" smtClean="0"/>
              <a:t>.</a:t>
            </a:r>
            <a:endParaRPr lang="id-ID" sz="2400" b="1" dirty="0" smtClean="0"/>
          </a:p>
          <a:p>
            <a:endParaRPr lang="id-ID" sz="2400" dirty="0"/>
          </a:p>
          <a:p>
            <a:r>
              <a:rPr lang="en-US" sz="2400" dirty="0" smtClean="0"/>
              <a:t> </a:t>
            </a:r>
            <a:endParaRPr lang="id-ID" sz="2400" dirty="0" smtClean="0"/>
          </a:p>
        </p:txBody>
      </p:sp>
      <p:sp>
        <p:nvSpPr>
          <p:cNvPr id="5" name="Snip Diagonal Corner Rectangle 4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id-ID" sz="3600" b="1" dirty="0" smtClean="0">
                <a:sym typeface="Symbol"/>
              </a:rPr>
              <a:t>=  p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380755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KONJUNGSI</a:t>
            </a:r>
            <a:endParaRPr lang="id-ID" sz="2400" dirty="0"/>
          </a:p>
          <a:p>
            <a:endParaRPr lang="id-ID" sz="2400" dirty="0" smtClean="0"/>
          </a:p>
          <a:p>
            <a:endParaRPr lang="id-ID" sz="2400" dirty="0"/>
          </a:p>
          <a:p>
            <a:r>
              <a:rPr lang="en-US" sz="2400" dirty="0" err="1" smtClean="0"/>
              <a:t>Konjungsi</a:t>
            </a:r>
            <a:r>
              <a:rPr lang="en-US" sz="2400" dirty="0" smtClean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majemuk</a:t>
            </a:r>
            <a:r>
              <a:rPr lang="en-US" sz="2400" dirty="0"/>
              <a:t> </a:t>
            </a:r>
            <a:endParaRPr lang="id-ID" sz="2400" dirty="0" smtClean="0"/>
          </a:p>
          <a:p>
            <a:endParaRPr lang="id-ID" sz="2400" dirty="0"/>
          </a:p>
          <a:p>
            <a:r>
              <a:rPr lang="en-US" sz="2400" dirty="0" smtClean="0"/>
              <a:t>yang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penghubung</a:t>
            </a:r>
            <a:r>
              <a:rPr lang="en-US" sz="2400" dirty="0"/>
              <a:t> “</a:t>
            </a:r>
            <a:r>
              <a:rPr lang="en-US" sz="2400" b="1" dirty="0"/>
              <a:t>DAN/AND</a:t>
            </a:r>
            <a:r>
              <a:rPr lang="en-US" sz="2400" dirty="0"/>
              <a:t>” </a:t>
            </a:r>
            <a:endParaRPr lang="id-ID" sz="2400" dirty="0" smtClean="0"/>
          </a:p>
          <a:p>
            <a:endParaRPr lang="id-ID" sz="2400" dirty="0"/>
          </a:p>
          <a:p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/>
              <a:t>notasi</a:t>
            </a:r>
            <a:r>
              <a:rPr lang="en-US" sz="2400" dirty="0"/>
              <a:t> “</a:t>
            </a:r>
            <a:r>
              <a:rPr lang="en-US" sz="2400" b="1" dirty="0">
                <a:sym typeface="Symbol"/>
              </a:rPr>
              <a:t></a:t>
            </a:r>
            <a:r>
              <a:rPr lang="en-US" sz="2400" dirty="0"/>
              <a:t>”</a:t>
            </a:r>
            <a:endParaRPr lang="id-ID" sz="2400" dirty="0"/>
          </a:p>
          <a:p>
            <a:r>
              <a:rPr lang="en-US" sz="2400" dirty="0" smtClean="0"/>
              <a:t> </a:t>
            </a:r>
            <a:endParaRPr lang="id-ID" sz="2400" dirty="0" smtClean="0"/>
          </a:p>
        </p:txBody>
      </p:sp>
      <p:sp>
        <p:nvSpPr>
          <p:cNvPr id="7" name="Snip Diagonal Corner Rectangle 6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en-US" sz="3600" b="1" dirty="0" smtClean="0">
                <a:sym typeface="Symbol"/>
              </a:rPr>
              <a:t>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398233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 smtClean="0"/>
              <a:t>3</a:t>
            </a:r>
          </a:p>
          <a:p>
            <a:endParaRPr lang="id-ID" sz="2400" b="1" dirty="0"/>
          </a:p>
          <a:p>
            <a:r>
              <a:rPr lang="id-ID" sz="2400" dirty="0"/>
              <a:t>p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Fahmi</a:t>
            </a:r>
            <a:r>
              <a:rPr lang="en-US" sz="2400" dirty="0"/>
              <a:t> </a:t>
            </a:r>
            <a:r>
              <a:rPr lang="en-US" sz="2400" dirty="0" err="1"/>
              <a:t>makan</a:t>
            </a:r>
            <a:r>
              <a:rPr lang="en-US" sz="2400" dirty="0"/>
              <a:t> </a:t>
            </a:r>
            <a:r>
              <a:rPr lang="en-US" sz="2400" dirty="0" err="1"/>
              <a:t>nasi</a:t>
            </a:r>
            <a:endParaRPr lang="id-ID" sz="2400" dirty="0"/>
          </a:p>
          <a:p>
            <a:r>
              <a:rPr lang="id-ID" sz="2400" dirty="0"/>
              <a:t>q </a:t>
            </a:r>
            <a:r>
              <a:rPr lang="id-ID" sz="2400" dirty="0" smtClean="0"/>
              <a:t>= </a:t>
            </a:r>
            <a:r>
              <a:rPr lang="en-US" sz="2400" dirty="0" err="1" smtClean="0"/>
              <a:t>Fahmi</a:t>
            </a:r>
            <a:r>
              <a:rPr lang="en-US" sz="2400" dirty="0" smtClean="0"/>
              <a:t> </a:t>
            </a:r>
            <a:r>
              <a:rPr lang="en-US" sz="2400" dirty="0" err="1"/>
              <a:t>minum</a:t>
            </a:r>
            <a:r>
              <a:rPr lang="en-US" sz="2400" dirty="0"/>
              <a:t> kopi</a:t>
            </a:r>
            <a:endParaRPr lang="id-ID" sz="2400" dirty="0"/>
          </a:p>
          <a:p>
            <a:endParaRPr lang="id-ID" sz="2400" dirty="0" smtClean="0"/>
          </a:p>
          <a:p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id-ID" sz="2400" dirty="0" smtClean="0"/>
              <a:t> </a:t>
            </a:r>
            <a:r>
              <a:rPr lang="en-US" sz="2400" dirty="0" smtClean="0"/>
              <a:t>p </a:t>
            </a:r>
            <a:r>
              <a:rPr lang="en-US" sz="2400" dirty="0">
                <a:sym typeface="Symbol"/>
              </a:rPr>
              <a:t></a:t>
            </a:r>
            <a:r>
              <a:rPr lang="en-US" sz="2400" dirty="0"/>
              <a:t> q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Fahmi</a:t>
            </a:r>
            <a:r>
              <a:rPr lang="en-US" sz="2400" dirty="0"/>
              <a:t> </a:t>
            </a:r>
            <a:r>
              <a:rPr lang="en-US" sz="2400" dirty="0" err="1"/>
              <a:t>makan</a:t>
            </a:r>
            <a:r>
              <a:rPr lang="en-US" sz="2400" dirty="0"/>
              <a:t> </a:t>
            </a:r>
            <a:r>
              <a:rPr lang="en-US" sz="2400" dirty="0" err="1"/>
              <a:t>nasi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minum</a:t>
            </a:r>
            <a:r>
              <a:rPr lang="en-US" sz="2400" dirty="0"/>
              <a:t> kopi</a:t>
            </a:r>
            <a:endParaRPr lang="id-ID" sz="2400" dirty="0"/>
          </a:p>
          <a:p>
            <a:r>
              <a:rPr lang="id-ID" sz="2400" dirty="0"/>
              <a:t> </a:t>
            </a:r>
          </a:p>
          <a:p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konjungsi</a:t>
            </a:r>
            <a:r>
              <a:rPr lang="en-US" sz="2400" dirty="0"/>
              <a:t> </a:t>
            </a:r>
            <a:r>
              <a:rPr lang="en-US" sz="2400" dirty="0" err="1"/>
              <a:t>p</a:t>
            </a:r>
            <a:r>
              <a:rPr lang="en-US" sz="2400" dirty="0" err="1">
                <a:sym typeface="Symbol"/>
              </a:rPr>
              <a:t></a:t>
            </a:r>
            <a:r>
              <a:rPr lang="en-US" sz="2400" dirty="0" err="1"/>
              <a:t>q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endParaRPr lang="id-ID" sz="2400" dirty="0" smtClean="0"/>
          </a:p>
          <a:p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/>
              <a:t>baik</a:t>
            </a:r>
            <a:r>
              <a:rPr lang="en-US" sz="2400" dirty="0"/>
              <a:t> p </a:t>
            </a:r>
            <a:r>
              <a:rPr lang="en-US" sz="2400" dirty="0" err="1"/>
              <a:t>maupun</a:t>
            </a:r>
            <a:r>
              <a:rPr lang="en-US" sz="2400" dirty="0"/>
              <a:t> q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BENAR</a:t>
            </a:r>
          </a:p>
          <a:p>
            <a:endParaRPr lang="id-ID" sz="2400" dirty="0"/>
          </a:p>
          <a:p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/>
              <a:t>salah</a:t>
            </a:r>
            <a:r>
              <a:rPr lang="en-US" sz="2400" dirty="0"/>
              <a:t> </a:t>
            </a:r>
            <a:r>
              <a:rPr lang="en-US" sz="2400" dirty="0" err="1"/>
              <a:t>satunya</a:t>
            </a:r>
            <a:r>
              <a:rPr lang="en-US" sz="2400" dirty="0"/>
              <a:t> (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keduanya</a:t>
            </a:r>
            <a:r>
              <a:rPr lang="en-US" sz="2400" dirty="0"/>
              <a:t>)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SALAH</a:t>
            </a:r>
            <a:r>
              <a:rPr lang="en-US" sz="2400" dirty="0" smtClean="0"/>
              <a:t> </a:t>
            </a:r>
            <a:endParaRPr lang="id-ID" sz="2400" dirty="0" smtClean="0"/>
          </a:p>
          <a:p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en-US" sz="2400" dirty="0" err="1"/>
              <a:t>p</a:t>
            </a:r>
            <a:r>
              <a:rPr lang="en-US" sz="2400" dirty="0" err="1">
                <a:sym typeface="Symbol"/>
              </a:rPr>
              <a:t></a:t>
            </a:r>
            <a:r>
              <a:rPr lang="en-US" sz="2400" dirty="0" err="1"/>
              <a:t>q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SALAH</a:t>
            </a:r>
            <a:endParaRPr lang="id-ID" sz="2400" dirty="0"/>
          </a:p>
          <a:p>
            <a:endParaRPr lang="id-ID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21907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/>
              <a:t>DIS</a:t>
            </a:r>
            <a:r>
              <a:rPr lang="en-US" sz="2400" b="1" dirty="0" smtClean="0"/>
              <a:t>JUNGSI</a:t>
            </a:r>
            <a:endParaRPr lang="id-ID" sz="2400" dirty="0"/>
          </a:p>
          <a:p>
            <a:endParaRPr lang="id-ID" sz="2400" dirty="0" smtClean="0"/>
          </a:p>
          <a:p>
            <a:endParaRPr lang="id-ID" sz="2400" dirty="0"/>
          </a:p>
          <a:p>
            <a:r>
              <a:rPr lang="en-US" sz="2400" dirty="0" err="1"/>
              <a:t>Disjungsi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majemuk</a:t>
            </a:r>
            <a:r>
              <a:rPr lang="en-US" sz="2400" dirty="0"/>
              <a:t> </a:t>
            </a:r>
            <a:endParaRPr lang="id-ID" sz="2400" dirty="0" smtClean="0"/>
          </a:p>
          <a:p>
            <a:endParaRPr lang="id-ID" sz="2400" dirty="0"/>
          </a:p>
          <a:p>
            <a:r>
              <a:rPr lang="en-US" sz="2400" dirty="0" smtClean="0"/>
              <a:t>yang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penghubung</a:t>
            </a:r>
            <a:r>
              <a:rPr lang="en-US" sz="2400" dirty="0"/>
              <a:t> “</a:t>
            </a:r>
            <a:r>
              <a:rPr lang="en-US" sz="2400" b="1" dirty="0"/>
              <a:t>ATAU/OR</a:t>
            </a:r>
            <a:r>
              <a:rPr lang="en-US" sz="2400" dirty="0" smtClean="0"/>
              <a:t>”</a:t>
            </a:r>
            <a:endParaRPr lang="id-ID" sz="2400" dirty="0" smtClean="0"/>
          </a:p>
          <a:p>
            <a:endParaRPr lang="id-ID" sz="2400" dirty="0"/>
          </a:p>
          <a:p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/>
              <a:t>notasi</a:t>
            </a:r>
            <a:r>
              <a:rPr lang="en-US" sz="2400" dirty="0"/>
              <a:t> “</a:t>
            </a:r>
            <a:r>
              <a:rPr lang="en-US" sz="2400" b="1" dirty="0">
                <a:sym typeface="Symbol"/>
              </a:rPr>
              <a:t></a:t>
            </a:r>
            <a:r>
              <a:rPr lang="en-US" sz="2400" dirty="0"/>
              <a:t>”.</a:t>
            </a:r>
            <a:endParaRPr lang="id-ID" sz="2400" dirty="0"/>
          </a:p>
          <a:p>
            <a:r>
              <a:rPr lang="en-US" sz="2400" dirty="0" smtClean="0"/>
              <a:t> </a:t>
            </a:r>
            <a:endParaRPr lang="id-ID" sz="2400" dirty="0" smtClean="0"/>
          </a:p>
        </p:txBody>
      </p:sp>
      <p:sp>
        <p:nvSpPr>
          <p:cNvPr id="7" name="Snip Diagonal Corner Rectangle 6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en-US" sz="3600" b="1" dirty="0">
                <a:sym typeface="Symbol"/>
              </a:rPr>
              <a:t>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382706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 smtClean="0"/>
              <a:t>4   </a:t>
            </a:r>
            <a:r>
              <a:rPr lang="id-ID" sz="2400" dirty="0" smtClean="0"/>
              <a:t> </a:t>
            </a:r>
          </a:p>
          <a:p>
            <a:endParaRPr lang="id-ID" sz="2400" dirty="0">
              <a:sym typeface="Wingdings" pitchFamily="2" charset="2"/>
            </a:endParaRPr>
          </a:p>
          <a:p>
            <a:r>
              <a:rPr lang="id-ID" sz="2400" dirty="0" smtClean="0">
                <a:sym typeface="Wingdings" pitchFamily="2" charset="2"/>
              </a:rPr>
              <a:t>       			       	</a:t>
            </a:r>
            <a:r>
              <a:rPr lang="en-US" sz="2400" dirty="0" err="1" smtClean="0"/>
              <a:t>jika</a:t>
            </a:r>
            <a:r>
              <a:rPr lang="en-US" sz="2400" dirty="0" smtClean="0"/>
              <a:t> p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/>
              <a:t>atau</a:t>
            </a:r>
            <a:r>
              <a:rPr lang="en-US" sz="2400" dirty="0"/>
              <a:t> q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endParaRPr lang="id-ID" sz="2400" dirty="0" smtClean="0"/>
          </a:p>
          <a:p>
            <a:r>
              <a:rPr lang="id-ID" sz="2400" dirty="0" smtClean="0"/>
              <a:t>				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/>
              <a:t>keduanya</a:t>
            </a:r>
            <a:r>
              <a:rPr lang="en-US" sz="2400" dirty="0"/>
              <a:t> </a:t>
            </a:r>
            <a:r>
              <a:rPr lang="id-ID" sz="2400" dirty="0" smtClean="0"/>
              <a:t>BENAR (TRUE)</a:t>
            </a:r>
            <a:endParaRPr lang="id-ID" sz="2400" dirty="0"/>
          </a:p>
          <a:p>
            <a:endParaRPr lang="id-ID" sz="2400" dirty="0" smtClean="0"/>
          </a:p>
          <a:p>
            <a:r>
              <a:rPr lang="en-US" sz="2400" dirty="0" smtClean="0"/>
              <a:t>p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/>
              <a:t>7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bilangan</a:t>
            </a:r>
            <a:r>
              <a:rPr lang="en-US" sz="2400" dirty="0"/>
              <a:t> prima</a:t>
            </a:r>
            <a:endParaRPr lang="id-ID" sz="2400" dirty="0"/>
          </a:p>
          <a:p>
            <a:r>
              <a:rPr lang="en-US" sz="2400" dirty="0"/>
              <a:t>q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/>
              <a:t>7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bilangan</a:t>
            </a:r>
            <a:r>
              <a:rPr lang="en-US" sz="2400" dirty="0"/>
              <a:t> </a:t>
            </a:r>
            <a:r>
              <a:rPr lang="en-US" sz="2400" dirty="0" err="1"/>
              <a:t>ganjil</a:t>
            </a:r>
            <a:endParaRPr lang="id-ID" sz="2400" dirty="0"/>
          </a:p>
          <a:p>
            <a:endParaRPr lang="id-ID" sz="2400" dirty="0" smtClean="0"/>
          </a:p>
          <a:p>
            <a:r>
              <a:rPr lang="id-ID" sz="2400" dirty="0" smtClean="0">
                <a:sym typeface="Wingdings" pitchFamily="2" charset="2"/>
              </a:rPr>
              <a:t> </a:t>
            </a:r>
            <a:r>
              <a:rPr lang="it-IT" sz="2400" dirty="0" smtClean="0"/>
              <a:t>p </a:t>
            </a:r>
            <a:r>
              <a:rPr lang="en-US" sz="2400" dirty="0">
                <a:sym typeface="Symbol"/>
              </a:rPr>
              <a:t></a:t>
            </a:r>
            <a:r>
              <a:rPr lang="it-IT" sz="2400" dirty="0"/>
              <a:t> q </a:t>
            </a:r>
            <a:r>
              <a:rPr lang="id-ID" sz="2400" dirty="0" smtClean="0"/>
              <a:t>=</a:t>
            </a:r>
            <a:r>
              <a:rPr lang="it-IT" sz="2400" dirty="0" smtClean="0"/>
              <a:t> </a:t>
            </a:r>
            <a:r>
              <a:rPr lang="it-IT" sz="2400" dirty="0"/>
              <a:t>7 adalah bilangan prima atau ganjil </a:t>
            </a:r>
            <a:endParaRPr lang="id-ID" sz="2400" dirty="0"/>
          </a:p>
          <a:p>
            <a:endParaRPr lang="id-ID" sz="2400" dirty="0" smtClean="0"/>
          </a:p>
          <a:p>
            <a:r>
              <a:rPr lang="it-IT" sz="2400" dirty="0" smtClean="0"/>
              <a:t>Benar </a:t>
            </a:r>
            <a:r>
              <a:rPr lang="it-IT" sz="2400" dirty="0"/>
              <a:t>bahwa 7 bisa dikatakan bilangan prima sekaligus bilangan ganjil</a:t>
            </a:r>
            <a:r>
              <a:rPr lang="it-IT" sz="2400" dirty="0" smtClean="0"/>
              <a:t>.</a:t>
            </a:r>
            <a:endParaRPr lang="id-ID" sz="2400" dirty="0"/>
          </a:p>
        </p:txBody>
      </p:sp>
      <p:sp>
        <p:nvSpPr>
          <p:cNvPr id="5" name="Freeform 4"/>
          <p:cNvSpPr/>
          <p:nvPr/>
        </p:nvSpPr>
        <p:spPr>
          <a:xfrm>
            <a:off x="961372" y="2233107"/>
            <a:ext cx="3052549" cy="886691"/>
          </a:xfrm>
          <a:custGeom>
            <a:avLst/>
            <a:gdLst>
              <a:gd name="connsiteX0" fmla="*/ 138545 w 3052549"/>
              <a:gd name="connsiteY0" fmla="*/ 678873 h 886691"/>
              <a:gd name="connsiteX1" fmla="*/ 69273 w 3052549"/>
              <a:gd name="connsiteY1" fmla="*/ 637309 h 886691"/>
              <a:gd name="connsiteX2" fmla="*/ 27709 w 3052549"/>
              <a:gd name="connsiteY2" fmla="*/ 609600 h 886691"/>
              <a:gd name="connsiteX3" fmla="*/ 0 w 3052549"/>
              <a:gd name="connsiteY3" fmla="*/ 526473 h 886691"/>
              <a:gd name="connsiteX4" fmla="*/ 27709 w 3052549"/>
              <a:gd name="connsiteY4" fmla="*/ 360218 h 886691"/>
              <a:gd name="connsiteX5" fmla="*/ 69273 w 3052549"/>
              <a:gd name="connsiteY5" fmla="*/ 346364 h 886691"/>
              <a:gd name="connsiteX6" fmla="*/ 207818 w 3052549"/>
              <a:gd name="connsiteY6" fmla="*/ 332509 h 886691"/>
              <a:gd name="connsiteX7" fmla="*/ 277091 w 3052549"/>
              <a:gd name="connsiteY7" fmla="*/ 304800 h 886691"/>
              <a:gd name="connsiteX8" fmla="*/ 360218 w 3052549"/>
              <a:gd name="connsiteY8" fmla="*/ 277091 h 886691"/>
              <a:gd name="connsiteX9" fmla="*/ 401782 w 3052549"/>
              <a:gd name="connsiteY9" fmla="*/ 221673 h 886691"/>
              <a:gd name="connsiteX10" fmla="*/ 415636 w 3052549"/>
              <a:gd name="connsiteY10" fmla="*/ 180109 h 886691"/>
              <a:gd name="connsiteX11" fmla="*/ 540327 w 3052549"/>
              <a:gd name="connsiteY11" fmla="*/ 27709 h 886691"/>
              <a:gd name="connsiteX12" fmla="*/ 651164 w 3052549"/>
              <a:gd name="connsiteY12" fmla="*/ 0 h 886691"/>
              <a:gd name="connsiteX13" fmla="*/ 789709 w 3052549"/>
              <a:gd name="connsiteY13" fmla="*/ 13855 h 886691"/>
              <a:gd name="connsiteX14" fmla="*/ 831273 w 3052549"/>
              <a:gd name="connsiteY14" fmla="*/ 55418 h 886691"/>
              <a:gd name="connsiteX15" fmla="*/ 914400 w 3052549"/>
              <a:gd name="connsiteY15" fmla="*/ 69273 h 886691"/>
              <a:gd name="connsiteX16" fmla="*/ 955964 w 3052549"/>
              <a:gd name="connsiteY16" fmla="*/ 83127 h 886691"/>
              <a:gd name="connsiteX17" fmla="*/ 1413164 w 3052549"/>
              <a:gd name="connsiteY17" fmla="*/ 124691 h 886691"/>
              <a:gd name="connsiteX18" fmla="*/ 1524000 w 3052549"/>
              <a:gd name="connsiteY18" fmla="*/ 180109 h 886691"/>
              <a:gd name="connsiteX19" fmla="*/ 1565564 w 3052549"/>
              <a:gd name="connsiteY19" fmla="*/ 193964 h 886691"/>
              <a:gd name="connsiteX20" fmla="*/ 1801091 w 3052549"/>
              <a:gd name="connsiteY20" fmla="*/ 180109 h 886691"/>
              <a:gd name="connsiteX21" fmla="*/ 1911927 w 3052549"/>
              <a:gd name="connsiteY21" fmla="*/ 152400 h 886691"/>
              <a:gd name="connsiteX22" fmla="*/ 1995054 w 3052549"/>
              <a:gd name="connsiteY22" fmla="*/ 138546 h 886691"/>
              <a:gd name="connsiteX23" fmla="*/ 2119745 w 3052549"/>
              <a:gd name="connsiteY23" fmla="*/ 110837 h 886691"/>
              <a:gd name="connsiteX24" fmla="*/ 2396836 w 3052549"/>
              <a:gd name="connsiteY24" fmla="*/ 96982 h 886691"/>
              <a:gd name="connsiteX25" fmla="*/ 2438400 w 3052549"/>
              <a:gd name="connsiteY25" fmla="*/ 83127 h 886691"/>
              <a:gd name="connsiteX26" fmla="*/ 2743200 w 3052549"/>
              <a:gd name="connsiteY26" fmla="*/ 110837 h 886691"/>
              <a:gd name="connsiteX27" fmla="*/ 2881745 w 3052549"/>
              <a:gd name="connsiteY27" fmla="*/ 180109 h 886691"/>
              <a:gd name="connsiteX28" fmla="*/ 2964873 w 3052549"/>
              <a:gd name="connsiteY28" fmla="*/ 193964 h 886691"/>
              <a:gd name="connsiteX29" fmla="*/ 3020291 w 3052549"/>
              <a:gd name="connsiteY29" fmla="*/ 207818 h 886691"/>
              <a:gd name="connsiteX30" fmla="*/ 3034145 w 3052549"/>
              <a:gd name="connsiteY30" fmla="*/ 249382 h 886691"/>
              <a:gd name="connsiteX31" fmla="*/ 3020291 w 3052549"/>
              <a:gd name="connsiteY31" fmla="*/ 803564 h 886691"/>
              <a:gd name="connsiteX32" fmla="*/ 2660073 w 3052549"/>
              <a:gd name="connsiteY32" fmla="*/ 775855 h 886691"/>
              <a:gd name="connsiteX33" fmla="*/ 2618509 w 3052549"/>
              <a:gd name="connsiteY33" fmla="*/ 762000 h 886691"/>
              <a:gd name="connsiteX34" fmla="*/ 2479964 w 3052549"/>
              <a:gd name="connsiteY34" fmla="*/ 734291 h 886691"/>
              <a:gd name="connsiteX35" fmla="*/ 2161309 w 3052549"/>
              <a:gd name="connsiteY35" fmla="*/ 748146 h 886691"/>
              <a:gd name="connsiteX36" fmla="*/ 2036618 w 3052549"/>
              <a:gd name="connsiteY36" fmla="*/ 845127 h 886691"/>
              <a:gd name="connsiteX37" fmla="*/ 1898073 w 3052549"/>
              <a:gd name="connsiteY37" fmla="*/ 886691 h 886691"/>
              <a:gd name="connsiteX38" fmla="*/ 1704109 w 3052549"/>
              <a:gd name="connsiteY38" fmla="*/ 872837 h 886691"/>
              <a:gd name="connsiteX39" fmla="*/ 1620982 w 3052549"/>
              <a:gd name="connsiteY39" fmla="*/ 831273 h 886691"/>
              <a:gd name="connsiteX40" fmla="*/ 1551709 w 3052549"/>
              <a:gd name="connsiteY40" fmla="*/ 817418 h 886691"/>
              <a:gd name="connsiteX41" fmla="*/ 1510145 w 3052549"/>
              <a:gd name="connsiteY41" fmla="*/ 803564 h 886691"/>
              <a:gd name="connsiteX42" fmla="*/ 1399309 w 3052549"/>
              <a:gd name="connsiteY42" fmla="*/ 775855 h 886691"/>
              <a:gd name="connsiteX43" fmla="*/ 1094509 w 3052549"/>
              <a:gd name="connsiteY43" fmla="*/ 789709 h 886691"/>
              <a:gd name="connsiteX44" fmla="*/ 1052945 w 3052549"/>
              <a:gd name="connsiteY44" fmla="*/ 817418 h 886691"/>
              <a:gd name="connsiteX45" fmla="*/ 1011382 w 3052549"/>
              <a:gd name="connsiteY45" fmla="*/ 831273 h 886691"/>
              <a:gd name="connsiteX46" fmla="*/ 969818 w 3052549"/>
              <a:gd name="connsiteY46" fmla="*/ 858982 h 886691"/>
              <a:gd name="connsiteX47" fmla="*/ 886691 w 3052549"/>
              <a:gd name="connsiteY47" fmla="*/ 872837 h 886691"/>
              <a:gd name="connsiteX48" fmla="*/ 609600 w 3052549"/>
              <a:gd name="connsiteY48" fmla="*/ 858982 h 886691"/>
              <a:gd name="connsiteX49" fmla="*/ 568036 w 3052549"/>
              <a:gd name="connsiteY49" fmla="*/ 845127 h 886691"/>
              <a:gd name="connsiteX50" fmla="*/ 526473 w 3052549"/>
              <a:gd name="connsiteY50" fmla="*/ 817418 h 886691"/>
              <a:gd name="connsiteX51" fmla="*/ 401782 w 3052549"/>
              <a:gd name="connsiteY51" fmla="*/ 831273 h 886691"/>
              <a:gd name="connsiteX52" fmla="*/ 166254 w 3052549"/>
              <a:gd name="connsiteY52" fmla="*/ 831273 h 886691"/>
              <a:gd name="connsiteX53" fmla="*/ 138545 w 3052549"/>
              <a:gd name="connsiteY53" fmla="*/ 678873 h 886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052549" h="886691">
                <a:moveTo>
                  <a:pt x="138545" y="678873"/>
                </a:moveTo>
                <a:cubicBezTo>
                  <a:pt x="122382" y="646546"/>
                  <a:pt x="92108" y="651581"/>
                  <a:pt x="69273" y="637309"/>
                </a:cubicBezTo>
                <a:cubicBezTo>
                  <a:pt x="55153" y="628484"/>
                  <a:pt x="36534" y="623720"/>
                  <a:pt x="27709" y="609600"/>
                </a:cubicBezTo>
                <a:cubicBezTo>
                  <a:pt x="12229" y="584832"/>
                  <a:pt x="0" y="526473"/>
                  <a:pt x="0" y="526473"/>
                </a:cubicBezTo>
                <a:cubicBezTo>
                  <a:pt x="9236" y="471055"/>
                  <a:pt x="7540" y="412656"/>
                  <a:pt x="27709" y="360218"/>
                </a:cubicBezTo>
                <a:cubicBezTo>
                  <a:pt x="32952" y="346587"/>
                  <a:pt x="54839" y="348585"/>
                  <a:pt x="69273" y="346364"/>
                </a:cubicBezTo>
                <a:cubicBezTo>
                  <a:pt x="115145" y="339307"/>
                  <a:pt x="161636" y="337127"/>
                  <a:pt x="207818" y="332509"/>
                </a:cubicBezTo>
                <a:cubicBezTo>
                  <a:pt x="230909" y="323273"/>
                  <a:pt x="253719" y="313299"/>
                  <a:pt x="277091" y="304800"/>
                </a:cubicBezTo>
                <a:cubicBezTo>
                  <a:pt x="304540" y="294818"/>
                  <a:pt x="360218" y="277091"/>
                  <a:pt x="360218" y="277091"/>
                </a:cubicBezTo>
                <a:cubicBezTo>
                  <a:pt x="374073" y="258618"/>
                  <a:pt x="390326" y="241722"/>
                  <a:pt x="401782" y="221673"/>
                </a:cubicBezTo>
                <a:cubicBezTo>
                  <a:pt x="409028" y="208993"/>
                  <a:pt x="409883" y="193532"/>
                  <a:pt x="415636" y="180109"/>
                </a:cubicBezTo>
                <a:cubicBezTo>
                  <a:pt x="438961" y="125683"/>
                  <a:pt x="483704" y="46583"/>
                  <a:pt x="540327" y="27709"/>
                </a:cubicBezTo>
                <a:cubicBezTo>
                  <a:pt x="604231" y="6409"/>
                  <a:pt x="567571" y="16719"/>
                  <a:pt x="651164" y="0"/>
                </a:cubicBezTo>
                <a:cubicBezTo>
                  <a:pt x="697346" y="4618"/>
                  <a:pt x="745349" y="206"/>
                  <a:pt x="789709" y="13855"/>
                </a:cubicBezTo>
                <a:cubicBezTo>
                  <a:pt x="808436" y="19617"/>
                  <a:pt x="813368" y="47460"/>
                  <a:pt x="831273" y="55418"/>
                </a:cubicBezTo>
                <a:cubicBezTo>
                  <a:pt x="856943" y="66827"/>
                  <a:pt x="886978" y="63179"/>
                  <a:pt x="914400" y="69273"/>
                </a:cubicBezTo>
                <a:cubicBezTo>
                  <a:pt x="928656" y="72441"/>
                  <a:pt x="941644" y="80263"/>
                  <a:pt x="955964" y="83127"/>
                </a:cubicBezTo>
                <a:cubicBezTo>
                  <a:pt x="1071795" y="106293"/>
                  <a:pt x="1390525" y="122950"/>
                  <a:pt x="1413164" y="124691"/>
                </a:cubicBezTo>
                <a:cubicBezTo>
                  <a:pt x="1506891" y="155935"/>
                  <a:pt x="1393124" y="114672"/>
                  <a:pt x="1524000" y="180109"/>
                </a:cubicBezTo>
                <a:cubicBezTo>
                  <a:pt x="1537062" y="186640"/>
                  <a:pt x="1551709" y="189346"/>
                  <a:pt x="1565564" y="193964"/>
                </a:cubicBezTo>
                <a:cubicBezTo>
                  <a:pt x="1644073" y="189346"/>
                  <a:pt x="1722769" y="187229"/>
                  <a:pt x="1801091" y="180109"/>
                </a:cubicBezTo>
                <a:cubicBezTo>
                  <a:pt x="1902443" y="170895"/>
                  <a:pt x="1837011" y="169048"/>
                  <a:pt x="1911927" y="152400"/>
                </a:cubicBezTo>
                <a:cubicBezTo>
                  <a:pt x="1939349" y="146306"/>
                  <a:pt x="1967508" y="144055"/>
                  <a:pt x="1995054" y="138546"/>
                </a:cubicBezTo>
                <a:cubicBezTo>
                  <a:pt x="2034821" y="130593"/>
                  <a:pt x="2079409" y="114064"/>
                  <a:pt x="2119745" y="110837"/>
                </a:cubicBezTo>
                <a:cubicBezTo>
                  <a:pt x="2211930" y="103462"/>
                  <a:pt x="2304472" y="101600"/>
                  <a:pt x="2396836" y="96982"/>
                </a:cubicBezTo>
                <a:cubicBezTo>
                  <a:pt x="2410691" y="92364"/>
                  <a:pt x="2423796" y="83127"/>
                  <a:pt x="2438400" y="83127"/>
                </a:cubicBezTo>
                <a:cubicBezTo>
                  <a:pt x="2647151" y="83127"/>
                  <a:pt x="2620653" y="80199"/>
                  <a:pt x="2743200" y="110837"/>
                </a:cubicBezTo>
                <a:cubicBezTo>
                  <a:pt x="2794099" y="141376"/>
                  <a:pt x="2824135" y="164397"/>
                  <a:pt x="2881745" y="180109"/>
                </a:cubicBezTo>
                <a:cubicBezTo>
                  <a:pt x="2908847" y="187500"/>
                  <a:pt x="2937327" y="188455"/>
                  <a:pt x="2964873" y="193964"/>
                </a:cubicBezTo>
                <a:cubicBezTo>
                  <a:pt x="2983544" y="197698"/>
                  <a:pt x="3001818" y="203200"/>
                  <a:pt x="3020291" y="207818"/>
                </a:cubicBezTo>
                <a:cubicBezTo>
                  <a:pt x="3024909" y="221673"/>
                  <a:pt x="3030977" y="235126"/>
                  <a:pt x="3034145" y="249382"/>
                </a:cubicBezTo>
                <a:cubicBezTo>
                  <a:pt x="3076629" y="440563"/>
                  <a:pt x="3034138" y="568166"/>
                  <a:pt x="3020291" y="803564"/>
                </a:cubicBezTo>
                <a:cubicBezTo>
                  <a:pt x="2951860" y="799287"/>
                  <a:pt x="2747181" y="789256"/>
                  <a:pt x="2660073" y="775855"/>
                </a:cubicBezTo>
                <a:cubicBezTo>
                  <a:pt x="2645639" y="773634"/>
                  <a:pt x="2632765" y="765168"/>
                  <a:pt x="2618509" y="762000"/>
                </a:cubicBezTo>
                <a:cubicBezTo>
                  <a:pt x="2312835" y="694073"/>
                  <a:pt x="2700753" y="789490"/>
                  <a:pt x="2479964" y="734291"/>
                </a:cubicBezTo>
                <a:cubicBezTo>
                  <a:pt x="2373746" y="738909"/>
                  <a:pt x="2267315" y="739992"/>
                  <a:pt x="2161309" y="748146"/>
                </a:cubicBezTo>
                <a:cubicBezTo>
                  <a:pt x="2070753" y="755112"/>
                  <a:pt x="2161779" y="803405"/>
                  <a:pt x="2036618" y="845127"/>
                </a:cubicBezTo>
                <a:cubicBezTo>
                  <a:pt x="1935427" y="878859"/>
                  <a:pt x="1981827" y="865753"/>
                  <a:pt x="1898073" y="886691"/>
                </a:cubicBezTo>
                <a:cubicBezTo>
                  <a:pt x="1833418" y="882073"/>
                  <a:pt x="1768484" y="880411"/>
                  <a:pt x="1704109" y="872837"/>
                </a:cubicBezTo>
                <a:cubicBezTo>
                  <a:pt x="1641430" y="865463"/>
                  <a:pt x="1680760" y="853690"/>
                  <a:pt x="1620982" y="831273"/>
                </a:cubicBezTo>
                <a:cubicBezTo>
                  <a:pt x="1598933" y="823005"/>
                  <a:pt x="1574554" y="823129"/>
                  <a:pt x="1551709" y="817418"/>
                </a:cubicBezTo>
                <a:cubicBezTo>
                  <a:pt x="1537541" y="813876"/>
                  <a:pt x="1524313" y="807106"/>
                  <a:pt x="1510145" y="803564"/>
                </a:cubicBezTo>
                <a:lnTo>
                  <a:pt x="1399309" y="775855"/>
                </a:lnTo>
                <a:cubicBezTo>
                  <a:pt x="1297709" y="780473"/>
                  <a:pt x="1195489" y="777592"/>
                  <a:pt x="1094509" y="789709"/>
                </a:cubicBezTo>
                <a:cubicBezTo>
                  <a:pt x="1077976" y="791693"/>
                  <a:pt x="1067838" y="809971"/>
                  <a:pt x="1052945" y="817418"/>
                </a:cubicBezTo>
                <a:cubicBezTo>
                  <a:pt x="1039883" y="823949"/>
                  <a:pt x="1024444" y="824742"/>
                  <a:pt x="1011382" y="831273"/>
                </a:cubicBezTo>
                <a:cubicBezTo>
                  <a:pt x="996489" y="838720"/>
                  <a:pt x="985615" y="853716"/>
                  <a:pt x="969818" y="858982"/>
                </a:cubicBezTo>
                <a:cubicBezTo>
                  <a:pt x="943168" y="867865"/>
                  <a:pt x="914400" y="868219"/>
                  <a:pt x="886691" y="872837"/>
                </a:cubicBezTo>
                <a:cubicBezTo>
                  <a:pt x="794327" y="868219"/>
                  <a:pt x="701731" y="866994"/>
                  <a:pt x="609600" y="858982"/>
                </a:cubicBezTo>
                <a:cubicBezTo>
                  <a:pt x="595051" y="857717"/>
                  <a:pt x="581098" y="851658"/>
                  <a:pt x="568036" y="845127"/>
                </a:cubicBezTo>
                <a:cubicBezTo>
                  <a:pt x="553143" y="837680"/>
                  <a:pt x="540327" y="826654"/>
                  <a:pt x="526473" y="817418"/>
                </a:cubicBezTo>
                <a:cubicBezTo>
                  <a:pt x="484909" y="822036"/>
                  <a:pt x="443032" y="824398"/>
                  <a:pt x="401782" y="831273"/>
                </a:cubicBezTo>
                <a:cubicBezTo>
                  <a:pt x="315928" y="845582"/>
                  <a:pt x="298427" y="935123"/>
                  <a:pt x="166254" y="831273"/>
                </a:cubicBezTo>
                <a:cubicBezTo>
                  <a:pt x="129940" y="802741"/>
                  <a:pt x="154708" y="711200"/>
                  <a:pt x="138545" y="678873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b="1" dirty="0" smtClean="0">
                <a:solidFill>
                  <a:srgbClr val="7030A0"/>
                </a:solidFill>
              </a:rPr>
              <a:t>INKLUSIF OR</a:t>
            </a:r>
            <a:endParaRPr lang="id-ID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68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/>
              <a:t>5</a:t>
            </a:r>
            <a:r>
              <a:rPr lang="id-ID" sz="2400" b="1" dirty="0" smtClean="0"/>
              <a:t>   </a:t>
            </a:r>
            <a:r>
              <a:rPr lang="id-ID" sz="2400" dirty="0" smtClean="0"/>
              <a:t> </a:t>
            </a:r>
          </a:p>
          <a:p>
            <a:endParaRPr lang="id-ID" sz="2400" dirty="0">
              <a:sym typeface="Wingdings" pitchFamily="2" charset="2"/>
            </a:endParaRPr>
          </a:p>
          <a:p>
            <a:r>
              <a:rPr lang="id-ID" sz="2400" dirty="0" smtClean="0">
                <a:sym typeface="Wingdings" pitchFamily="2" charset="2"/>
              </a:rPr>
              <a:t>       			       	</a:t>
            </a:r>
            <a:r>
              <a:rPr lang="en-US" sz="2400" dirty="0" err="1" smtClean="0"/>
              <a:t>jika</a:t>
            </a:r>
            <a:r>
              <a:rPr lang="en-US" sz="2400" dirty="0" smtClean="0"/>
              <a:t> p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/>
              <a:t>atau</a:t>
            </a:r>
            <a:r>
              <a:rPr lang="en-US" sz="2400" dirty="0"/>
              <a:t> q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id-ID" sz="2400" dirty="0" smtClean="0"/>
              <a:t>					</a:t>
            </a:r>
            <a:r>
              <a:rPr lang="en-US" sz="2400" dirty="0" err="1" smtClean="0"/>
              <a:t>tetapi</a:t>
            </a:r>
            <a:r>
              <a:rPr lang="en-US" sz="2400" dirty="0" smtClean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 smtClean="0"/>
              <a:t>keduanya</a:t>
            </a:r>
            <a:endParaRPr lang="id-ID" sz="2400" dirty="0"/>
          </a:p>
          <a:p>
            <a:endParaRPr lang="id-ID" sz="2400" dirty="0"/>
          </a:p>
          <a:p>
            <a:r>
              <a:rPr lang="en-US" sz="2400" dirty="0" smtClean="0"/>
              <a:t>p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Saya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melihat</a:t>
            </a:r>
            <a:r>
              <a:rPr lang="en-US" sz="2400" dirty="0"/>
              <a:t> </a:t>
            </a:r>
            <a:r>
              <a:rPr lang="en-US" sz="2400" dirty="0" err="1"/>
              <a:t>pertandingan</a:t>
            </a:r>
            <a:r>
              <a:rPr lang="en-US" sz="2400" dirty="0"/>
              <a:t> bola di </a:t>
            </a:r>
            <a:r>
              <a:rPr lang="en-US" sz="2400" dirty="0" smtClean="0"/>
              <a:t>TV</a:t>
            </a:r>
            <a:endParaRPr lang="id-ID" sz="2400" dirty="0"/>
          </a:p>
          <a:p>
            <a:r>
              <a:rPr lang="en-US" sz="2400" dirty="0" smtClean="0"/>
              <a:t>q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Saya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melihat</a:t>
            </a:r>
            <a:r>
              <a:rPr lang="en-US" sz="2400" dirty="0"/>
              <a:t> </a:t>
            </a:r>
            <a:r>
              <a:rPr lang="en-US" sz="2400" dirty="0" err="1"/>
              <a:t>pertandingan</a:t>
            </a:r>
            <a:r>
              <a:rPr lang="en-US" sz="2400" dirty="0"/>
              <a:t> bola di </a:t>
            </a:r>
            <a:r>
              <a:rPr lang="en-US" sz="2400" dirty="0" err="1" smtClean="0"/>
              <a:t>lapangan</a:t>
            </a:r>
            <a:endParaRPr lang="id-ID" sz="2400" dirty="0"/>
          </a:p>
          <a:p>
            <a:endParaRPr lang="id-ID" sz="2400" dirty="0"/>
          </a:p>
          <a:p>
            <a:pPr marL="342900" indent="-342900">
              <a:buFont typeface="Wingdings" pitchFamily="2" charset="2"/>
              <a:buChar char="à"/>
            </a:pPr>
            <a:r>
              <a:rPr lang="en-US" sz="2400" dirty="0" smtClean="0"/>
              <a:t>p </a:t>
            </a:r>
            <a:r>
              <a:rPr lang="en-US" sz="2400" dirty="0">
                <a:sym typeface="Symbol"/>
              </a:rPr>
              <a:t></a:t>
            </a:r>
            <a:r>
              <a:rPr lang="en-US" sz="2400" dirty="0"/>
              <a:t> q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Saya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melihat</a:t>
            </a:r>
            <a:r>
              <a:rPr lang="en-US" sz="2400" dirty="0"/>
              <a:t> </a:t>
            </a:r>
            <a:r>
              <a:rPr lang="en-US" sz="2400" dirty="0" err="1"/>
              <a:t>pertandingan</a:t>
            </a:r>
            <a:r>
              <a:rPr lang="en-US" sz="2400" dirty="0"/>
              <a:t> bola di TV </a:t>
            </a:r>
            <a:endParaRPr lang="id-ID" sz="2400" dirty="0" smtClean="0"/>
          </a:p>
          <a:p>
            <a:r>
              <a:rPr lang="id-ID" sz="2400" dirty="0"/>
              <a:t>	 </a:t>
            </a:r>
            <a:r>
              <a:rPr lang="id-ID" sz="2400" dirty="0" smtClean="0"/>
              <a:t>    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lapangan</a:t>
            </a:r>
            <a:endParaRPr lang="id-ID" sz="2400" dirty="0"/>
          </a:p>
        </p:txBody>
      </p:sp>
      <p:sp>
        <p:nvSpPr>
          <p:cNvPr id="5" name="Freeform 4"/>
          <p:cNvSpPr/>
          <p:nvPr/>
        </p:nvSpPr>
        <p:spPr>
          <a:xfrm>
            <a:off x="961372" y="2233107"/>
            <a:ext cx="3052549" cy="886691"/>
          </a:xfrm>
          <a:custGeom>
            <a:avLst/>
            <a:gdLst>
              <a:gd name="connsiteX0" fmla="*/ 138545 w 3052549"/>
              <a:gd name="connsiteY0" fmla="*/ 678873 h 886691"/>
              <a:gd name="connsiteX1" fmla="*/ 69273 w 3052549"/>
              <a:gd name="connsiteY1" fmla="*/ 637309 h 886691"/>
              <a:gd name="connsiteX2" fmla="*/ 27709 w 3052549"/>
              <a:gd name="connsiteY2" fmla="*/ 609600 h 886691"/>
              <a:gd name="connsiteX3" fmla="*/ 0 w 3052549"/>
              <a:gd name="connsiteY3" fmla="*/ 526473 h 886691"/>
              <a:gd name="connsiteX4" fmla="*/ 27709 w 3052549"/>
              <a:gd name="connsiteY4" fmla="*/ 360218 h 886691"/>
              <a:gd name="connsiteX5" fmla="*/ 69273 w 3052549"/>
              <a:gd name="connsiteY5" fmla="*/ 346364 h 886691"/>
              <a:gd name="connsiteX6" fmla="*/ 207818 w 3052549"/>
              <a:gd name="connsiteY6" fmla="*/ 332509 h 886691"/>
              <a:gd name="connsiteX7" fmla="*/ 277091 w 3052549"/>
              <a:gd name="connsiteY7" fmla="*/ 304800 h 886691"/>
              <a:gd name="connsiteX8" fmla="*/ 360218 w 3052549"/>
              <a:gd name="connsiteY8" fmla="*/ 277091 h 886691"/>
              <a:gd name="connsiteX9" fmla="*/ 401782 w 3052549"/>
              <a:gd name="connsiteY9" fmla="*/ 221673 h 886691"/>
              <a:gd name="connsiteX10" fmla="*/ 415636 w 3052549"/>
              <a:gd name="connsiteY10" fmla="*/ 180109 h 886691"/>
              <a:gd name="connsiteX11" fmla="*/ 540327 w 3052549"/>
              <a:gd name="connsiteY11" fmla="*/ 27709 h 886691"/>
              <a:gd name="connsiteX12" fmla="*/ 651164 w 3052549"/>
              <a:gd name="connsiteY12" fmla="*/ 0 h 886691"/>
              <a:gd name="connsiteX13" fmla="*/ 789709 w 3052549"/>
              <a:gd name="connsiteY13" fmla="*/ 13855 h 886691"/>
              <a:gd name="connsiteX14" fmla="*/ 831273 w 3052549"/>
              <a:gd name="connsiteY14" fmla="*/ 55418 h 886691"/>
              <a:gd name="connsiteX15" fmla="*/ 914400 w 3052549"/>
              <a:gd name="connsiteY15" fmla="*/ 69273 h 886691"/>
              <a:gd name="connsiteX16" fmla="*/ 955964 w 3052549"/>
              <a:gd name="connsiteY16" fmla="*/ 83127 h 886691"/>
              <a:gd name="connsiteX17" fmla="*/ 1413164 w 3052549"/>
              <a:gd name="connsiteY17" fmla="*/ 124691 h 886691"/>
              <a:gd name="connsiteX18" fmla="*/ 1524000 w 3052549"/>
              <a:gd name="connsiteY18" fmla="*/ 180109 h 886691"/>
              <a:gd name="connsiteX19" fmla="*/ 1565564 w 3052549"/>
              <a:gd name="connsiteY19" fmla="*/ 193964 h 886691"/>
              <a:gd name="connsiteX20" fmla="*/ 1801091 w 3052549"/>
              <a:gd name="connsiteY20" fmla="*/ 180109 h 886691"/>
              <a:gd name="connsiteX21" fmla="*/ 1911927 w 3052549"/>
              <a:gd name="connsiteY21" fmla="*/ 152400 h 886691"/>
              <a:gd name="connsiteX22" fmla="*/ 1995054 w 3052549"/>
              <a:gd name="connsiteY22" fmla="*/ 138546 h 886691"/>
              <a:gd name="connsiteX23" fmla="*/ 2119745 w 3052549"/>
              <a:gd name="connsiteY23" fmla="*/ 110837 h 886691"/>
              <a:gd name="connsiteX24" fmla="*/ 2396836 w 3052549"/>
              <a:gd name="connsiteY24" fmla="*/ 96982 h 886691"/>
              <a:gd name="connsiteX25" fmla="*/ 2438400 w 3052549"/>
              <a:gd name="connsiteY25" fmla="*/ 83127 h 886691"/>
              <a:gd name="connsiteX26" fmla="*/ 2743200 w 3052549"/>
              <a:gd name="connsiteY26" fmla="*/ 110837 h 886691"/>
              <a:gd name="connsiteX27" fmla="*/ 2881745 w 3052549"/>
              <a:gd name="connsiteY27" fmla="*/ 180109 h 886691"/>
              <a:gd name="connsiteX28" fmla="*/ 2964873 w 3052549"/>
              <a:gd name="connsiteY28" fmla="*/ 193964 h 886691"/>
              <a:gd name="connsiteX29" fmla="*/ 3020291 w 3052549"/>
              <a:gd name="connsiteY29" fmla="*/ 207818 h 886691"/>
              <a:gd name="connsiteX30" fmla="*/ 3034145 w 3052549"/>
              <a:gd name="connsiteY30" fmla="*/ 249382 h 886691"/>
              <a:gd name="connsiteX31" fmla="*/ 3020291 w 3052549"/>
              <a:gd name="connsiteY31" fmla="*/ 803564 h 886691"/>
              <a:gd name="connsiteX32" fmla="*/ 2660073 w 3052549"/>
              <a:gd name="connsiteY32" fmla="*/ 775855 h 886691"/>
              <a:gd name="connsiteX33" fmla="*/ 2618509 w 3052549"/>
              <a:gd name="connsiteY33" fmla="*/ 762000 h 886691"/>
              <a:gd name="connsiteX34" fmla="*/ 2479964 w 3052549"/>
              <a:gd name="connsiteY34" fmla="*/ 734291 h 886691"/>
              <a:gd name="connsiteX35" fmla="*/ 2161309 w 3052549"/>
              <a:gd name="connsiteY35" fmla="*/ 748146 h 886691"/>
              <a:gd name="connsiteX36" fmla="*/ 2036618 w 3052549"/>
              <a:gd name="connsiteY36" fmla="*/ 845127 h 886691"/>
              <a:gd name="connsiteX37" fmla="*/ 1898073 w 3052549"/>
              <a:gd name="connsiteY37" fmla="*/ 886691 h 886691"/>
              <a:gd name="connsiteX38" fmla="*/ 1704109 w 3052549"/>
              <a:gd name="connsiteY38" fmla="*/ 872837 h 886691"/>
              <a:gd name="connsiteX39" fmla="*/ 1620982 w 3052549"/>
              <a:gd name="connsiteY39" fmla="*/ 831273 h 886691"/>
              <a:gd name="connsiteX40" fmla="*/ 1551709 w 3052549"/>
              <a:gd name="connsiteY40" fmla="*/ 817418 h 886691"/>
              <a:gd name="connsiteX41" fmla="*/ 1510145 w 3052549"/>
              <a:gd name="connsiteY41" fmla="*/ 803564 h 886691"/>
              <a:gd name="connsiteX42" fmla="*/ 1399309 w 3052549"/>
              <a:gd name="connsiteY42" fmla="*/ 775855 h 886691"/>
              <a:gd name="connsiteX43" fmla="*/ 1094509 w 3052549"/>
              <a:gd name="connsiteY43" fmla="*/ 789709 h 886691"/>
              <a:gd name="connsiteX44" fmla="*/ 1052945 w 3052549"/>
              <a:gd name="connsiteY44" fmla="*/ 817418 h 886691"/>
              <a:gd name="connsiteX45" fmla="*/ 1011382 w 3052549"/>
              <a:gd name="connsiteY45" fmla="*/ 831273 h 886691"/>
              <a:gd name="connsiteX46" fmla="*/ 969818 w 3052549"/>
              <a:gd name="connsiteY46" fmla="*/ 858982 h 886691"/>
              <a:gd name="connsiteX47" fmla="*/ 886691 w 3052549"/>
              <a:gd name="connsiteY47" fmla="*/ 872837 h 886691"/>
              <a:gd name="connsiteX48" fmla="*/ 609600 w 3052549"/>
              <a:gd name="connsiteY48" fmla="*/ 858982 h 886691"/>
              <a:gd name="connsiteX49" fmla="*/ 568036 w 3052549"/>
              <a:gd name="connsiteY49" fmla="*/ 845127 h 886691"/>
              <a:gd name="connsiteX50" fmla="*/ 526473 w 3052549"/>
              <a:gd name="connsiteY50" fmla="*/ 817418 h 886691"/>
              <a:gd name="connsiteX51" fmla="*/ 401782 w 3052549"/>
              <a:gd name="connsiteY51" fmla="*/ 831273 h 886691"/>
              <a:gd name="connsiteX52" fmla="*/ 166254 w 3052549"/>
              <a:gd name="connsiteY52" fmla="*/ 831273 h 886691"/>
              <a:gd name="connsiteX53" fmla="*/ 138545 w 3052549"/>
              <a:gd name="connsiteY53" fmla="*/ 678873 h 886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052549" h="886691">
                <a:moveTo>
                  <a:pt x="138545" y="678873"/>
                </a:moveTo>
                <a:cubicBezTo>
                  <a:pt x="122382" y="646546"/>
                  <a:pt x="92108" y="651581"/>
                  <a:pt x="69273" y="637309"/>
                </a:cubicBezTo>
                <a:cubicBezTo>
                  <a:pt x="55153" y="628484"/>
                  <a:pt x="36534" y="623720"/>
                  <a:pt x="27709" y="609600"/>
                </a:cubicBezTo>
                <a:cubicBezTo>
                  <a:pt x="12229" y="584832"/>
                  <a:pt x="0" y="526473"/>
                  <a:pt x="0" y="526473"/>
                </a:cubicBezTo>
                <a:cubicBezTo>
                  <a:pt x="9236" y="471055"/>
                  <a:pt x="7540" y="412656"/>
                  <a:pt x="27709" y="360218"/>
                </a:cubicBezTo>
                <a:cubicBezTo>
                  <a:pt x="32952" y="346587"/>
                  <a:pt x="54839" y="348585"/>
                  <a:pt x="69273" y="346364"/>
                </a:cubicBezTo>
                <a:cubicBezTo>
                  <a:pt x="115145" y="339307"/>
                  <a:pt x="161636" y="337127"/>
                  <a:pt x="207818" y="332509"/>
                </a:cubicBezTo>
                <a:cubicBezTo>
                  <a:pt x="230909" y="323273"/>
                  <a:pt x="253719" y="313299"/>
                  <a:pt x="277091" y="304800"/>
                </a:cubicBezTo>
                <a:cubicBezTo>
                  <a:pt x="304540" y="294818"/>
                  <a:pt x="360218" y="277091"/>
                  <a:pt x="360218" y="277091"/>
                </a:cubicBezTo>
                <a:cubicBezTo>
                  <a:pt x="374073" y="258618"/>
                  <a:pt x="390326" y="241722"/>
                  <a:pt x="401782" y="221673"/>
                </a:cubicBezTo>
                <a:cubicBezTo>
                  <a:pt x="409028" y="208993"/>
                  <a:pt x="409883" y="193532"/>
                  <a:pt x="415636" y="180109"/>
                </a:cubicBezTo>
                <a:cubicBezTo>
                  <a:pt x="438961" y="125683"/>
                  <a:pt x="483704" y="46583"/>
                  <a:pt x="540327" y="27709"/>
                </a:cubicBezTo>
                <a:cubicBezTo>
                  <a:pt x="604231" y="6409"/>
                  <a:pt x="567571" y="16719"/>
                  <a:pt x="651164" y="0"/>
                </a:cubicBezTo>
                <a:cubicBezTo>
                  <a:pt x="697346" y="4618"/>
                  <a:pt x="745349" y="206"/>
                  <a:pt x="789709" y="13855"/>
                </a:cubicBezTo>
                <a:cubicBezTo>
                  <a:pt x="808436" y="19617"/>
                  <a:pt x="813368" y="47460"/>
                  <a:pt x="831273" y="55418"/>
                </a:cubicBezTo>
                <a:cubicBezTo>
                  <a:pt x="856943" y="66827"/>
                  <a:pt x="886978" y="63179"/>
                  <a:pt x="914400" y="69273"/>
                </a:cubicBezTo>
                <a:cubicBezTo>
                  <a:pt x="928656" y="72441"/>
                  <a:pt x="941644" y="80263"/>
                  <a:pt x="955964" y="83127"/>
                </a:cubicBezTo>
                <a:cubicBezTo>
                  <a:pt x="1071795" y="106293"/>
                  <a:pt x="1390525" y="122950"/>
                  <a:pt x="1413164" y="124691"/>
                </a:cubicBezTo>
                <a:cubicBezTo>
                  <a:pt x="1506891" y="155935"/>
                  <a:pt x="1393124" y="114672"/>
                  <a:pt x="1524000" y="180109"/>
                </a:cubicBezTo>
                <a:cubicBezTo>
                  <a:pt x="1537062" y="186640"/>
                  <a:pt x="1551709" y="189346"/>
                  <a:pt x="1565564" y="193964"/>
                </a:cubicBezTo>
                <a:cubicBezTo>
                  <a:pt x="1644073" y="189346"/>
                  <a:pt x="1722769" y="187229"/>
                  <a:pt x="1801091" y="180109"/>
                </a:cubicBezTo>
                <a:cubicBezTo>
                  <a:pt x="1902443" y="170895"/>
                  <a:pt x="1837011" y="169048"/>
                  <a:pt x="1911927" y="152400"/>
                </a:cubicBezTo>
                <a:cubicBezTo>
                  <a:pt x="1939349" y="146306"/>
                  <a:pt x="1967508" y="144055"/>
                  <a:pt x="1995054" y="138546"/>
                </a:cubicBezTo>
                <a:cubicBezTo>
                  <a:pt x="2034821" y="130593"/>
                  <a:pt x="2079409" y="114064"/>
                  <a:pt x="2119745" y="110837"/>
                </a:cubicBezTo>
                <a:cubicBezTo>
                  <a:pt x="2211930" y="103462"/>
                  <a:pt x="2304472" y="101600"/>
                  <a:pt x="2396836" y="96982"/>
                </a:cubicBezTo>
                <a:cubicBezTo>
                  <a:pt x="2410691" y="92364"/>
                  <a:pt x="2423796" y="83127"/>
                  <a:pt x="2438400" y="83127"/>
                </a:cubicBezTo>
                <a:cubicBezTo>
                  <a:pt x="2647151" y="83127"/>
                  <a:pt x="2620653" y="80199"/>
                  <a:pt x="2743200" y="110837"/>
                </a:cubicBezTo>
                <a:cubicBezTo>
                  <a:pt x="2794099" y="141376"/>
                  <a:pt x="2824135" y="164397"/>
                  <a:pt x="2881745" y="180109"/>
                </a:cubicBezTo>
                <a:cubicBezTo>
                  <a:pt x="2908847" y="187500"/>
                  <a:pt x="2937327" y="188455"/>
                  <a:pt x="2964873" y="193964"/>
                </a:cubicBezTo>
                <a:cubicBezTo>
                  <a:pt x="2983544" y="197698"/>
                  <a:pt x="3001818" y="203200"/>
                  <a:pt x="3020291" y="207818"/>
                </a:cubicBezTo>
                <a:cubicBezTo>
                  <a:pt x="3024909" y="221673"/>
                  <a:pt x="3030977" y="235126"/>
                  <a:pt x="3034145" y="249382"/>
                </a:cubicBezTo>
                <a:cubicBezTo>
                  <a:pt x="3076629" y="440563"/>
                  <a:pt x="3034138" y="568166"/>
                  <a:pt x="3020291" y="803564"/>
                </a:cubicBezTo>
                <a:cubicBezTo>
                  <a:pt x="2951860" y="799287"/>
                  <a:pt x="2747181" y="789256"/>
                  <a:pt x="2660073" y="775855"/>
                </a:cubicBezTo>
                <a:cubicBezTo>
                  <a:pt x="2645639" y="773634"/>
                  <a:pt x="2632765" y="765168"/>
                  <a:pt x="2618509" y="762000"/>
                </a:cubicBezTo>
                <a:cubicBezTo>
                  <a:pt x="2312835" y="694073"/>
                  <a:pt x="2700753" y="789490"/>
                  <a:pt x="2479964" y="734291"/>
                </a:cubicBezTo>
                <a:cubicBezTo>
                  <a:pt x="2373746" y="738909"/>
                  <a:pt x="2267315" y="739992"/>
                  <a:pt x="2161309" y="748146"/>
                </a:cubicBezTo>
                <a:cubicBezTo>
                  <a:pt x="2070753" y="755112"/>
                  <a:pt x="2161779" y="803405"/>
                  <a:pt x="2036618" y="845127"/>
                </a:cubicBezTo>
                <a:cubicBezTo>
                  <a:pt x="1935427" y="878859"/>
                  <a:pt x="1981827" y="865753"/>
                  <a:pt x="1898073" y="886691"/>
                </a:cubicBezTo>
                <a:cubicBezTo>
                  <a:pt x="1833418" y="882073"/>
                  <a:pt x="1768484" y="880411"/>
                  <a:pt x="1704109" y="872837"/>
                </a:cubicBezTo>
                <a:cubicBezTo>
                  <a:pt x="1641430" y="865463"/>
                  <a:pt x="1680760" y="853690"/>
                  <a:pt x="1620982" y="831273"/>
                </a:cubicBezTo>
                <a:cubicBezTo>
                  <a:pt x="1598933" y="823005"/>
                  <a:pt x="1574554" y="823129"/>
                  <a:pt x="1551709" y="817418"/>
                </a:cubicBezTo>
                <a:cubicBezTo>
                  <a:pt x="1537541" y="813876"/>
                  <a:pt x="1524313" y="807106"/>
                  <a:pt x="1510145" y="803564"/>
                </a:cubicBezTo>
                <a:lnTo>
                  <a:pt x="1399309" y="775855"/>
                </a:lnTo>
                <a:cubicBezTo>
                  <a:pt x="1297709" y="780473"/>
                  <a:pt x="1195489" y="777592"/>
                  <a:pt x="1094509" y="789709"/>
                </a:cubicBezTo>
                <a:cubicBezTo>
                  <a:pt x="1077976" y="791693"/>
                  <a:pt x="1067838" y="809971"/>
                  <a:pt x="1052945" y="817418"/>
                </a:cubicBezTo>
                <a:cubicBezTo>
                  <a:pt x="1039883" y="823949"/>
                  <a:pt x="1024444" y="824742"/>
                  <a:pt x="1011382" y="831273"/>
                </a:cubicBezTo>
                <a:cubicBezTo>
                  <a:pt x="996489" y="838720"/>
                  <a:pt x="985615" y="853716"/>
                  <a:pt x="969818" y="858982"/>
                </a:cubicBezTo>
                <a:cubicBezTo>
                  <a:pt x="943168" y="867865"/>
                  <a:pt x="914400" y="868219"/>
                  <a:pt x="886691" y="872837"/>
                </a:cubicBezTo>
                <a:cubicBezTo>
                  <a:pt x="794327" y="868219"/>
                  <a:pt x="701731" y="866994"/>
                  <a:pt x="609600" y="858982"/>
                </a:cubicBezTo>
                <a:cubicBezTo>
                  <a:pt x="595051" y="857717"/>
                  <a:pt x="581098" y="851658"/>
                  <a:pt x="568036" y="845127"/>
                </a:cubicBezTo>
                <a:cubicBezTo>
                  <a:pt x="553143" y="837680"/>
                  <a:pt x="540327" y="826654"/>
                  <a:pt x="526473" y="817418"/>
                </a:cubicBezTo>
                <a:cubicBezTo>
                  <a:pt x="484909" y="822036"/>
                  <a:pt x="443032" y="824398"/>
                  <a:pt x="401782" y="831273"/>
                </a:cubicBezTo>
                <a:cubicBezTo>
                  <a:pt x="315928" y="845582"/>
                  <a:pt x="298427" y="935123"/>
                  <a:pt x="166254" y="831273"/>
                </a:cubicBezTo>
                <a:cubicBezTo>
                  <a:pt x="129940" y="802741"/>
                  <a:pt x="154708" y="711200"/>
                  <a:pt x="138545" y="678873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b="1" dirty="0" smtClean="0">
                <a:solidFill>
                  <a:srgbClr val="7030A0"/>
                </a:solidFill>
              </a:rPr>
              <a:t>EKSKLUSIF OR</a:t>
            </a:r>
            <a:endParaRPr lang="id-ID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75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/>
              <a:t>5</a:t>
            </a:r>
            <a:r>
              <a:rPr lang="id-ID" sz="2400" b="1" dirty="0" smtClean="0"/>
              <a:t>   </a:t>
            </a:r>
            <a:r>
              <a:rPr lang="id-ID" sz="2400" dirty="0" smtClean="0"/>
              <a:t> </a:t>
            </a:r>
          </a:p>
          <a:p>
            <a:endParaRPr lang="id-ID" sz="2400" dirty="0">
              <a:sym typeface="Wingdings" pitchFamily="2" charset="2"/>
            </a:endParaRPr>
          </a:p>
          <a:p>
            <a:r>
              <a:rPr lang="id-ID" sz="2400" dirty="0" smtClean="0">
                <a:sym typeface="Wingdings" pitchFamily="2" charset="2"/>
              </a:rPr>
              <a:t>       			       	</a:t>
            </a:r>
            <a:r>
              <a:rPr lang="en-US" sz="2400" dirty="0" err="1" smtClean="0"/>
              <a:t>jika</a:t>
            </a:r>
            <a:r>
              <a:rPr lang="en-US" sz="2400" dirty="0" smtClean="0"/>
              <a:t> p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/>
              <a:t>atau</a:t>
            </a:r>
            <a:r>
              <a:rPr lang="en-US" sz="2400" dirty="0"/>
              <a:t> q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id-ID" sz="2400" dirty="0" smtClean="0"/>
              <a:t>					</a:t>
            </a:r>
            <a:r>
              <a:rPr lang="en-US" sz="2400" dirty="0" err="1" smtClean="0"/>
              <a:t>tetapi</a:t>
            </a:r>
            <a:r>
              <a:rPr lang="en-US" sz="2400" dirty="0" smtClean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 smtClean="0"/>
              <a:t>keduanya</a:t>
            </a:r>
            <a:endParaRPr lang="id-ID" sz="2400" dirty="0"/>
          </a:p>
          <a:p>
            <a:endParaRPr lang="id-ID" sz="2400" dirty="0"/>
          </a:p>
          <a:p>
            <a:r>
              <a:rPr lang="en-US" sz="2400" dirty="0" err="1" smtClean="0"/>
              <a:t>Hanya</a:t>
            </a:r>
            <a:r>
              <a:rPr lang="en-US" sz="2400" dirty="0" smtClean="0"/>
              <a:t> </a:t>
            </a:r>
            <a:r>
              <a:rPr lang="en-US" sz="2400" dirty="0" err="1"/>
              <a:t>salah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2 </a:t>
            </a:r>
            <a:r>
              <a:rPr lang="en-US" sz="2400" dirty="0" err="1"/>
              <a:t>kalimat</a:t>
            </a:r>
            <a:r>
              <a:rPr lang="en-US" sz="2400" dirty="0"/>
              <a:t> </a:t>
            </a:r>
            <a:r>
              <a:rPr lang="en-US" sz="2400" dirty="0" err="1"/>
              <a:t>penyusunnya</a:t>
            </a:r>
            <a:r>
              <a:rPr lang="en-US" sz="2400" dirty="0"/>
              <a:t> yang </a:t>
            </a:r>
            <a:r>
              <a:rPr lang="en-US" sz="2400" dirty="0" err="1"/>
              <a:t>boleh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en-US" sz="2400" dirty="0" err="1"/>
              <a:t>benar</a:t>
            </a:r>
            <a:r>
              <a:rPr lang="en-US" sz="2400" dirty="0"/>
              <a:t> </a:t>
            </a:r>
            <a:endParaRPr lang="id-ID" sz="2400" dirty="0" smtClean="0"/>
          </a:p>
          <a:p>
            <a:endParaRPr lang="id-ID" sz="2400" dirty="0"/>
          </a:p>
          <a:p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endParaRPr lang="id-ID" sz="2400" dirty="0" smtClean="0"/>
          </a:p>
          <a:p>
            <a:r>
              <a:rPr lang="id-ID" sz="2400" dirty="0" smtClean="0"/>
              <a:t>S</a:t>
            </a:r>
            <a:r>
              <a:rPr lang="en-US" sz="2400" dirty="0" err="1" smtClean="0"/>
              <a:t>aya</a:t>
            </a:r>
            <a:r>
              <a:rPr lang="en-US" sz="2400" dirty="0" smtClean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melihat</a:t>
            </a:r>
            <a:r>
              <a:rPr lang="en-US" sz="2400" dirty="0"/>
              <a:t> </a:t>
            </a:r>
            <a:r>
              <a:rPr lang="en-US" sz="2400" dirty="0" err="1"/>
              <a:t>pertandingan</a:t>
            </a:r>
            <a:r>
              <a:rPr lang="en-US" sz="2400" dirty="0"/>
              <a:t> </a:t>
            </a:r>
            <a:r>
              <a:rPr lang="en-US" sz="2400" dirty="0" err="1"/>
              <a:t>sepak</a:t>
            </a:r>
            <a:r>
              <a:rPr lang="en-US" sz="2400" dirty="0"/>
              <a:t> bola di TV </a:t>
            </a:r>
            <a:r>
              <a:rPr lang="en-US" sz="2400" dirty="0" err="1"/>
              <a:t>saja</a:t>
            </a:r>
            <a:r>
              <a:rPr lang="en-US" sz="2400" dirty="0"/>
              <a:t> </a:t>
            </a:r>
            <a:endParaRPr lang="id-ID" sz="2400" dirty="0" smtClean="0"/>
          </a:p>
          <a:p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/>
              <a:t>di </a:t>
            </a:r>
            <a:r>
              <a:rPr lang="en-US" sz="2400" dirty="0" err="1"/>
              <a:t>lapangan</a:t>
            </a:r>
            <a:r>
              <a:rPr lang="en-US" sz="2400" dirty="0"/>
              <a:t> </a:t>
            </a:r>
            <a:r>
              <a:rPr lang="en-US" sz="2400" dirty="0" err="1"/>
              <a:t>saja</a:t>
            </a:r>
            <a:r>
              <a:rPr lang="en-US" sz="2400" dirty="0"/>
              <a:t> </a:t>
            </a:r>
            <a:r>
              <a:rPr lang="en-US" sz="2400" dirty="0" err="1"/>
              <a:t>tetapi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keduanya</a:t>
            </a:r>
            <a:r>
              <a:rPr lang="en-US" sz="2400" dirty="0"/>
              <a:t>.</a:t>
            </a:r>
            <a:endParaRPr lang="id-ID" sz="2400" dirty="0"/>
          </a:p>
        </p:txBody>
      </p:sp>
      <p:sp>
        <p:nvSpPr>
          <p:cNvPr id="5" name="Freeform 4"/>
          <p:cNvSpPr/>
          <p:nvPr/>
        </p:nvSpPr>
        <p:spPr>
          <a:xfrm>
            <a:off x="961372" y="2233107"/>
            <a:ext cx="3052549" cy="886691"/>
          </a:xfrm>
          <a:custGeom>
            <a:avLst/>
            <a:gdLst>
              <a:gd name="connsiteX0" fmla="*/ 138545 w 3052549"/>
              <a:gd name="connsiteY0" fmla="*/ 678873 h 886691"/>
              <a:gd name="connsiteX1" fmla="*/ 69273 w 3052549"/>
              <a:gd name="connsiteY1" fmla="*/ 637309 h 886691"/>
              <a:gd name="connsiteX2" fmla="*/ 27709 w 3052549"/>
              <a:gd name="connsiteY2" fmla="*/ 609600 h 886691"/>
              <a:gd name="connsiteX3" fmla="*/ 0 w 3052549"/>
              <a:gd name="connsiteY3" fmla="*/ 526473 h 886691"/>
              <a:gd name="connsiteX4" fmla="*/ 27709 w 3052549"/>
              <a:gd name="connsiteY4" fmla="*/ 360218 h 886691"/>
              <a:gd name="connsiteX5" fmla="*/ 69273 w 3052549"/>
              <a:gd name="connsiteY5" fmla="*/ 346364 h 886691"/>
              <a:gd name="connsiteX6" fmla="*/ 207818 w 3052549"/>
              <a:gd name="connsiteY6" fmla="*/ 332509 h 886691"/>
              <a:gd name="connsiteX7" fmla="*/ 277091 w 3052549"/>
              <a:gd name="connsiteY7" fmla="*/ 304800 h 886691"/>
              <a:gd name="connsiteX8" fmla="*/ 360218 w 3052549"/>
              <a:gd name="connsiteY8" fmla="*/ 277091 h 886691"/>
              <a:gd name="connsiteX9" fmla="*/ 401782 w 3052549"/>
              <a:gd name="connsiteY9" fmla="*/ 221673 h 886691"/>
              <a:gd name="connsiteX10" fmla="*/ 415636 w 3052549"/>
              <a:gd name="connsiteY10" fmla="*/ 180109 h 886691"/>
              <a:gd name="connsiteX11" fmla="*/ 540327 w 3052549"/>
              <a:gd name="connsiteY11" fmla="*/ 27709 h 886691"/>
              <a:gd name="connsiteX12" fmla="*/ 651164 w 3052549"/>
              <a:gd name="connsiteY12" fmla="*/ 0 h 886691"/>
              <a:gd name="connsiteX13" fmla="*/ 789709 w 3052549"/>
              <a:gd name="connsiteY13" fmla="*/ 13855 h 886691"/>
              <a:gd name="connsiteX14" fmla="*/ 831273 w 3052549"/>
              <a:gd name="connsiteY14" fmla="*/ 55418 h 886691"/>
              <a:gd name="connsiteX15" fmla="*/ 914400 w 3052549"/>
              <a:gd name="connsiteY15" fmla="*/ 69273 h 886691"/>
              <a:gd name="connsiteX16" fmla="*/ 955964 w 3052549"/>
              <a:gd name="connsiteY16" fmla="*/ 83127 h 886691"/>
              <a:gd name="connsiteX17" fmla="*/ 1413164 w 3052549"/>
              <a:gd name="connsiteY17" fmla="*/ 124691 h 886691"/>
              <a:gd name="connsiteX18" fmla="*/ 1524000 w 3052549"/>
              <a:gd name="connsiteY18" fmla="*/ 180109 h 886691"/>
              <a:gd name="connsiteX19" fmla="*/ 1565564 w 3052549"/>
              <a:gd name="connsiteY19" fmla="*/ 193964 h 886691"/>
              <a:gd name="connsiteX20" fmla="*/ 1801091 w 3052549"/>
              <a:gd name="connsiteY20" fmla="*/ 180109 h 886691"/>
              <a:gd name="connsiteX21" fmla="*/ 1911927 w 3052549"/>
              <a:gd name="connsiteY21" fmla="*/ 152400 h 886691"/>
              <a:gd name="connsiteX22" fmla="*/ 1995054 w 3052549"/>
              <a:gd name="connsiteY22" fmla="*/ 138546 h 886691"/>
              <a:gd name="connsiteX23" fmla="*/ 2119745 w 3052549"/>
              <a:gd name="connsiteY23" fmla="*/ 110837 h 886691"/>
              <a:gd name="connsiteX24" fmla="*/ 2396836 w 3052549"/>
              <a:gd name="connsiteY24" fmla="*/ 96982 h 886691"/>
              <a:gd name="connsiteX25" fmla="*/ 2438400 w 3052549"/>
              <a:gd name="connsiteY25" fmla="*/ 83127 h 886691"/>
              <a:gd name="connsiteX26" fmla="*/ 2743200 w 3052549"/>
              <a:gd name="connsiteY26" fmla="*/ 110837 h 886691"/>
              <a:gd name="connsiteX27" fmla="*/ 2881745 w 3052549"/>
              <a:gd name="connsiteY27" fmla="*/ 180109 h 886691"/>
              <a:gd name="connsiteX28" fmla="*/ 2964873 w 3052549"/>
              <a:gd name="connsiteY28" fmla="*/ 193964 h 886691"/>
              <a:gd name="connsiteX29" fmla="*/ 3020291 w 3052549"/>
              <a:gd name="connsiteY29" fmla="*/ 207818 h 886691"/>
              <a:gd name="connsiteX30" fmla="*/ 3034145 w 3052549"/>
              <a:gd name="connsiteY30" fmla="*/ 249382 h 886691"/>
              <a:gd name="connsiteX31" fmla="*/ 3020291 w 3052549"/>
              <a:gd name="connsiteY31" fmla="*/ 803564 h 886691"/>
              <a:gd name="connsiteX32" fmla="*/ 2660073 w 3052549"/>
              <a:gd name="connsiteY32" fmla="*/ 775855 h 886691"/>
              <a:gd name="connsiteX33" fmla="*/ 2618509 w 3052549"/>
              <a:gd name="connsiteY33" fmla="*/ 762000 h 886691"/>
              <a:gd name="connsiteX34" fmla="*/ 2479964 w 3052549"/>
              <a:gd name="connsiteY34" fmla="*/ 734291 h 886691"/>
              <a:gd name="connsiteX35" fmla="*/ 2161309 w 3052549"/>
              <a:gd name="connsiteY35" fmla="*/ 748146 h 886691"/>
              <a:gd name="connsiteX36" fmla="*/ 2036618 w 3052549"/>
              <a:gd name="connsiteY36" fmla="*/ 845127 h 886691"/>
              <a:gd name="connsiteX37" fmla="*/ 1898073 w 3052549"/>
              <a:gd name="connsiteY37" fmla="*/ 886691 h 886691"/>
              <a:gd name="connsiteX38" fmla="*/ 1704109 w 3052549"/>
              <a:gd name="connsiteY38" fmla="*/ 872837 h 886691"/>
              <a:gd name="connsiteX39" fmla="*/ 1620982 w 3052549"/>
              <a:gd name="connsiteY39" fmla="*/ 831273 h 886691"/>
              <a:gd name="connsiteX40" fmla="*/ 1551709 w 3052549"/>
              <a:gd name="connsiteY40" fmla="*/ 817418 h 886691"/>
              <a:gd name="connsiteX41" fmla="*/ 1510145 w 3052549"/>
              <a:gd name="connsiteY41" fmla="*/ 803564 h 886691"/>
              <a:gd name="connsiteX42" fmla="*/ 1399309 w 3052549"/>
              <a:gd name="connsiteY42" fmla="*/ 775855 h 886691"/>
              <a:gd name="connsiteX43" fmla="*/ 1094509 w 3052549"/>
              <a:gd name="connsiteY43" fmla="*/ 789709 h 886691"/>
              <a:gd name="connsiteX44" fmla="*/ 1052945 w 3052549"/>
              <a:gd name="connsiteY44" fmla="*/ 817418 h 886691"/>
              <a:gd name="connsiteX45" fmla="*/ 1011382 w 3052549"/>
              <a:gd name="connsiteY45" fmla="*/ 831273 h 886691"/>
              <a:gd name="connsiteX46" fmla="*/ 969818 w 3052549"/>
              <a:gd name="connsiteY46" fmla="*/ 858982 h 886691"/>
              <a:gd name="connsiteX47" fmla="*/ 886691 w 3052549"/>
              <a:gd name="connsiteY47" fmla="*/ 872837 h 886691"/>
              <a:gd name="connsiteX48" fmla="*/ 609600 w 3052549"/>
              <a:gd name="connsiteY48" fmla="*/ 858982 h 886691"/>
              <a:gd name="connsiteX49" fmla="*/ 568036 w 3052549"/>
              <a:gd name="connsiteY49" fmla="*/ 845127 h 886691"/>
              <a:gd name="connsiteX50" fmla="*/ 526473 w 3052549"/>
              <a:gd name="connsiteY50" fmla="*/ 817418 h 886691"/>
              <a:gd name="connsiteX51" fmla="*/ 401782 w 3052549"/>
              <a:gd name="connsiteY51" fmla="*/ 831273 h 886691"/>
              <a:gd name="connsiteX52" fmla="*/ 166254 w 3052549"/>
              <a:gd name="connsiteY52" fmla="*/ 831273 h 886691"/>
              <a:gd name="connsiteX53" fmla="*/ 138545 w 3052549"/>
              <a:gd name="connsiteY53" fmla="*/ 678873 h 886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052549" h="886691">
                <a:moveTo>
                  <a:pt x="138545" y="678873"/>
                </a:moveTo>
                <a:cubicBezTo>
                  <a:pt x="122382" y="646546"/>
                  <a:pt x="92108" y="651581"/>
                  <a:pt x="69273" y="637309"/>
                </a:cubicBezTo>
                <a:cubicBezTo>
                  <a:pt x="55153" y="628484"/>
                  <a:pt x="36534" y="623720"/>
                  <a:pt x="27709" y="609600"/>
                </a:cubicBezTo>
                <a:cubicBezTo>
                  <a:pt x="12229" y="584832"/>
                  <a:pt x="0" y="526473"/>
                  <a:pt x="0" y="526473"/>
                </a:cubicBezTo>
                <a:cubicBezTo>
                  <a:pt x="9236" y="471055"/>
                  <a:pt x="7540" y="412656"/>
                  <a:pt x="27709" y="360218"/>
                </a:cubicBezTo>
                <a:cubicBezTo>
                  <a:pt x="32952" y="346587"/>
                  <a:pt x="54839" y="348585"/>
                  <a:pt x="69273" y="346364"/>
                </a:cubicBezTo>
                <a:cubicBezTo>
                  <a:pt x="115145" y="339307"/>
                  <a:pt x="161636" y="337127"/>
                  <a:pt x="207818" y="332509"/>
                </a:cubicBezTo>
                <a:cubicBezTo>
                  <a:pt x="230909" y="323273"/>
                  <a:pt x="253719" y="313299"/>
                  <a:pt x="277091" y="304800"/>
                </a:cubicBezTo>
                <a:cubicBezTo>
                  <a:pt x="304540" y="294818"/>
                  <a:pt x="360218" y="277091"/>
                  <a:pt x="360218" y="277091"/>
                </a:cubicBezTo>
                <a:cubicBezTo>
                  <a:pt x="374073" y="258618"/>
                  <a:pt x="390326" y="241722"/>
                  <a:pt x="401782" y="221673"/>
                </a:cubicBezTo>
                <a:cubicBezTo>
                  <a:pt x="409028" y="208993"/>
                  <a:pt x="409883" y="193532"/>
                  <a:pt x="415636" y="180109"/>
                </a:cubicBezTo>
                <a:cubicBezTo>
                  <a:pt x="438961" y="125683"/>
                  <a:pt x="483704" y="46583"/>
                  <a:pt x="540327" y="27709"/>
                </a:cubicBezTo>
                <a:cubicBezTo>
                  <a:pt x="604231" y="6409"/>
                  <a:pt x="567571" y="16719"/>
                  <a:pt x="651164" y="0"/>
                </a:cubicBezTo>
                <a:cubicBezTo>
                  <a:pt x="697346" y="4618"/>
                  <a:pt x="745349" y="206"/>
                  <a:pt x="789709" y="13855"/>
                </a:cubicBezTo>
                <a:cubicBezTo>
                  <a:pt x="808436" y="19617"/>
                  <a:pt x="813368" y="47460"/>
                  <a:pt x="831273" y="55418"/>
                </a:cubicBezTo>
                <a:cubicBezTo>
                  <a:pt x="856943" y="66827"/>
                  <a:pt x="886978" y="63179"/>
                  <a:pt x="914400" y="69273"/>
                </a:cubicBezTo>
                <a:cubicBezTo>
                  <a:pt x="928656" y="72441"/>
                  <a:pt x="941644" y="80263"/>
                  <a:pt x="955964" y="83127"/>
                </a:cubicBezTo>
                <a:cubicBezTo>
                  <a:pt x="1071795" y="106293"/>
                  <a:pt x="1390525" y="122950"/>
                  <a:pt x="1413164" y="124691"/>
                </a:cubicBezTo>
                <a:cubicBezTo>
                  <a:pt x="1506891" y="155935"/>
                  <a:pt x="1393124" y="114672"/>
                  <a:pt x="1524000" y="180109"/>
                </a:cubicBezTo>
                <a:cubicBezTo>
                  <a:pt x="1537062" y="186640"/>
                  <a:pt x="1551709" y="189346"/>
                  <a:pt x="1565564" y="193964"/>
                </a:cubicBezTo>
                <a:cubicBezTo>
                  <a:pt x="1644073" y="189346"/>
                  <a:pt x="1722769" y="187229"/>
                  <a:pt x="1801091" y="180109"/>
                </a:cubicBezTo>
                <a:cubicBezTo>
                  <a:pt x="1902443" y="170895"/>
                  <a:pt x="1837011" y="169048"/>
                  <a:pt x="1911927" y="152400"/>
                </a:cubicBezTo>
                <a:cubicBezTo>
                  <a:pt x="1939349" y="146306"/>
                  <a:pt x="1967508" y="144055"/>
                  <a:pt x="1995054" y="138546"/>
                </a:cubicBezTo>
                <a:cubicBezTo>
                  <a:pt x="2034821" y="130593"/>
                  <a:pt x="2079409" y="114064"/>
                  <a:pt x="2119745" y="110837"/>
                </a:cubicBezTo>
                <a:cubicBezTo>
                  <a:pt x="2211930" y="103462"/>
                  <a:pt x="2304472" y="101600"/>
                  <a:pt x="2396836" y="96982"/>
                </a:cubicBezTo>
                <a:cubicBezTo>
                  <a:pt x="2410691" y="92364"/>
                  <a:pt x="2423796" y="83127"/>
                  <a:pt x="2438400" y="83127"/>
                </a:cubicBezTo>
                <a:cubicBezTo>
                  <a:pt x="2647151" y="83127"/>
                  <a:pt x="2620653" y="80199"/>
                  <a:pt x="2743200" y="110837"/>
                </a:cubicBezTo>
                <a:cubicBezTo>
                  <a:pt x="2794099" y="141376"/>
                  <a:pt x="2824135" y="164397"/>
                  <a:pt x="2881745" y="180109"/>
                </a:cubicBezTo>
                <a:cubicBezTo>
                  <a:pt x="2908847" y="187500"/>
                  <a:pt x="2937327" y="188455"/>
                  <a:pt x="2964873" y="193964"/>
                </a:cubicBezTo>
                <a:cubicBezTo>
                  <a:pt x="2983544" y="197698"/>
                  <a:pt x="3001818" y="203200"/>
                  <a:pt x="3020291" y="207818"/>
                </a:cubicBezTo>
                <a:cubicBezTo>
                  <a:pt x="3024909" y="221673"/>
                  <a:pt x="3030977" y="235126"/>
                  <a:pt x="3034145" y="249382"/>
                </a:cubicBezTo>
                <a:cubicBezTo>
                  <a:pt x="3076629" y="440563"/>
                  <a:pt x="3034138" y="568166"/>
                  <a:pt x="3020291" y="803564"/>
                </a:cubicBezTo>
                <a:cubicBezTo>
                  <a:pt x="2951860" y="799287"/>
                  <a:pt x="2747181" y="789256"/>
                  <a:pt x="2660073" y="775855"/>
                </a:cubicBezTo>
                <a:cubicBezTo>
                  <a:pt x="2645639" y="773634"/>
                  <a:pt x="2632765" y="765168"/>
                  <a:pt x="2618509" y="762000"/>
                </a:cubicBezTo>
                <a:cubicBezTo>
                  <a:pt x="2312835" y="694073"/>
                  <a:pt x="2700753" y="789490"/>
                  <a:pt x="2479964" y="734291"/>
                </a:cubicBezTo>
                <a:cubicBezTo>
                  <a:pt x="2373746" y="738909"/>
                  <a:pt x="2267315" y="739992"/>
                  <a:pt x="2161309" y="748146"/>
                </a:cubicBezTo>
                <a:cubicBezTo>
                  <a:pt x="2070753" y="755112"/>
                  <a:pt x="2161779" y="803405"/>
                  <a:pt x="2036618" y="845127"/>
                </a:cubicBezTo>
                <a:cubicBezTo>
                  <a:pt x="1935427" y="878859"/>
                  <a:pt x="1981827" y="865753"/>
                  <a:pt x="1898073" y="886691"/>
                </a:cubicBezTo>
                <a:cubicBezTo>
                  <a:pt x="1833418" y="882073"/>
                  <a:pt x="1768484" y="880411"/>
                  <a:pt x="1704109" y="872837"/>
                </a:cubicBezTo>
                <a:cubicBezTo>
                  <a:pt x="1641430" y="865463"/>
                  <a:pt x="1680760" y="853690"/>
                  <a:pt x="1620982" y="831273"/>
                </a:cubicBezTo>
                <a:cubicBezTo>
                  <a:pt x="1598933" y="823005"/>
                  <a:pt x="1574554" y="823129"/>
                  <a:pt x="1551709" y="817418"/>
                </a:cubicBezTo>
                <a:cubicBezTo>
                  <a:pt x="1537541" y="813876"/>
                  <a:pt x="1524313" y="807106"/>
                  <a:pt x="1510145" y="803564"/>
                </a:cubicBezTo>
                <a:lnTo>
                  <a:pt x="1399309" y="775855"/>
                </a:lnTo>
                <a:cubicBezTo>
                  <a:pt x="1297709" y="780473"/>
                  <a:pt x="1195489" y="777592"/>
                  <a:pt x="1094509" y="789709"/>
                </a:cubicBezTo>
                <a:cubicBezTo>
                  <a:pt x="1077976" y="791693"/>
                  <a:pt x="1067838" y="809971"/>
                  <a:pt x="1052945" y="817418"/>
                </a:cubicBezTo>
                <a:cubicBezTo>
                  <a:pt x="1039883" y="823949"/>
                  <a:pt x="1024444" y="824742"/>
                  <a:pt x="1011382" y="831273"/>
                </a:cubicBezTo>
                <a:cubicBezTo>
                  <a:pt x="996489" y="838720"/>
                  <a:pt x="985615" y="853716"/>
                  <a:pt x="969818" y="858982"/>
                </a:cubicBezTo>
                <a:cubicBezTo>
                  <a:pt x="943168" y="867865"/>
                  <a:pt x="914400" y="868219"/>
                  <a:pt x="886691" y="872837"/>
                </a:cubicBezTo>
                <a:cubicBezTo>
                  <a:pt x="794327" y="868219"/>
                  <a:pt x="701731" y="866994"/>
                  <a:pt x="609600" y="858982"/>
                </a:cubicBezTo>
                <a:cubicBezTo>
                  <a:pt x="595051" y="857717"/>
                  <a:pt x="581098" y="851658"/>
                  <a:pt x="568036" y="845127"/>
                </a:cubicBezTo>
                <a:cubicBezTo>
                  <a:pt x="553143" y="837680"/>
                  <a:pt x="540327" y="826654"/>
                  <a:pt x="526473" y="817418"/>
                </a:cubicBezTo>
                <a:cubicBezTo>
                  <a:pt x="484909" y="822036"/>
                  <a:pt x="443032" y="824398"/>
                  <a:pt x="401782" y="831273"/>
                </a:cubicBezTo>
                <a:cubicBezTo>
                  <a:pt x="315928" y="845582"/>
                  <a:pt x="298427" y="935123"/>
                  <a:pt x="166254" y="831273"/>
                </a:cubicBezTo>
                <a:cubicBezTo>
                  <a:pt x="129940" y="802741"/>
                  <a:pt x="154708" y="711200"/>
                  <a:pt x="138545" y="678873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b="1" dirty="0" smtClean="0">
                <a:solidFill>
                  <a:srgbClr val="7030A0"/>
                </a:solidFill>
              </a:rPr>
              <a:t>EKSKLUSIF OR</a:t>
            </a:r>
            <a:endParaRPr lang="id-ID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37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/>
              <a:t>5</a:t>
            </a:r>
            <a:r>
              <a:rPr lang="id-ID" sz="2400" b="1" dirty="0" smtClean="0"/>
              <a:t>   </a:t>
            </a:r>
            <a:r>
              <a:rPr lang="id-ID" sz="2400" dirty="0" smtClean="0"/>
              <a:t> </a:t>
            </a:r>
          </a:p>
          <a:p>
            <a:endParaRPr lang="id-ID" sz="2400" dirty="0">
              <a:sym typeface="Wingdings" pitchFamily="2" charset="2"/>
            </a:endParaRPr>
          </a:p>
          <a:p>
            <a:r>
              <a:rPr lang="id-ID" sz="2400" dirty="0" smtClean="0">
                <a:sym typeface="Wingdings" pitchFamily="2" charset="2"/>
              </a:rPr>
              <a:t>       			       	</a:t>
            </a:r>
            <a:r>
              <a:rPr lang="en-US" sz="2400" dirty="0" err="1" smtClean="0"/>
              <a:t>jika</a:t>
            </a:r>
            <a:r>
              <a:rPr lang="en-US" sz="2400" dirty="0" smtClean="0"/>
              <a:t> p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/>
              <a:t>atau</a:t>
            </a:r>
            <a:r>
              <a:rPr lang="en-US" sz="2400" dirty="0"/>
              <a:t> q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id-ID" sz="2400" dirty="0" smtClean="0"/>
              <a:t>					</a:t>
            </a:r>
            <a:r>
              <a:rPr lang="en-US" sz="2400" dirty="0" err="1" smtClean="0"/>
              <a:t>tetapi</a:t>
            </a:r>
            <a:r>
              <a:rPr lang="en-US" sz="2400" dirty="0" smtClean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 smtClean="0"/>
              <a:t>keduanya</a:t>
            </a:r>
            <a:endParaRPr lang="id-ID" sz="2400" dirty="0"/>
          </a:p>
          <a:p>
            <a:endParaRPr lang="id-ID" sz="2400" dirty="0"/>
          </a:p>
          <a:p>
            <a:r>
              <a:rPr lang="en-US" sz="2400" dirty="0" err="1" smtClean="0"/>
              <a:t>Hanya</a:t>
            </a:r>
            <a:r>
              <a:rPr lang="en-US" sz="2400" dirty="0" smtClean="0"/>
              <a:t> </a:t>
            </a:r>
            <a:r>
              <a:rPr lang="en-US" sz="2400" dirty="0" err="1"/>
              <a:t>salah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2 </a:t>
            </a:r>
            <a:r>
              <a:rPr lang="en-US" sz="2400" dirty="0" err="1"/>
              <a:t>kalimat</a:t>
            </a:r>
            <a:r>
              <a:rPr lang="en-US" sz="2400" dirty="0"/>
              <a:t> </a:t>
            </a:r>
            <a:r>
              <a:rPr lang="en-US" sz="2400" dirty="0" err="1"/>
              <a:t>penyusunnya</a:t>
            </a:r>
            <a:r>
              <a:rPr lang="en-US" sz="2400" dirty="0"/>
              <a:t> yang </a:t>
            </a:r>
            <a:r>
              <a:rPr lang="en-US" sz="2400" dirty="0" err="1"/>
              <a:t>boleh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en-US" sz="2400" dirty="0" err="1"/>
              <a:t>benar</a:t>
            </a:r>
            <a:r>
              <a:rPr lang="en-US" sz="2400" dirty="0"/>
              <a:t> </a:t>
            </a:r>
            <a:endParaRPr lang="id-ID" sz="2400" dirty="0" smtClean="0"/>
          </a:p>
        </p:txBody>
      </p:sp>
      <p:sp>
        <p:nvSpPr>
          <p:cNvPr id="5" name="Freeform 4"/>
          <p:cNvSpPr/>
          <p:nvPr/>
        </p:nvSpPr>
        <p:spPr>
          <a:xfrm>
            <a:off x="961372" y="2233107"/>
            <a:ext cx="3052549" cy="886691"/>
          </a:xfrm>
          <a:custGeom>
            <a:avLst/>
            <a:gdLst>
              <a:gd name="connsiteX0" fmla="*/ 138545 w 3052549"/>
              <a:gd name="connsiteY0" fmla="*/ 678873 h 886691"/>
              <a:gd name="connsiteX1" fmla="*/ 69273 w 3052549"/>
              <a:gd name="connsiteY1" fmla="*/ 637309 h 886691"/>
              <a:gd name="connsiteX2" fmla="*/ 27709 w 3052549"/>
              <a:gd name="connsiteY2" fmla="*/ 609600 h 886691"/>
              <a:gd name="connsiteX3" fmla="*/ 0 w 3052549"/>
              <a:gd name="connsiteY3" fmla="*/ 526473 h 886691"/>
              <a:gd name="connsiteX4" fmla="*/ 27709 w 3052549"/>
              <a:gd name="connsiteY4" fmla="*/ 360218 h 886691"/>
              <a:gd name="connsiteX5" fmla="*/ 69273 w 3052549"/>
              <a:gd name="connsiteY5" fmla="*/ 346364 h 886691"/>
              <a:gd name="connsiteX6" fmla="*/ 207818 w 3052549"/>
              <a:gd name="connsiteY6" fmla="*/ 332509 h 886691"/>
              <a:gd name="connsiteX7" fmla="*/ 277091 w 3052549"/>
              <a:gd name="connsiteY7" fmla="*/ 304800 h 886691"/>
              <a:gd name="connsiteX8" fmla="*/ 360218 w 3052549"/>
              <a:gd name="connsiteY8" fmla="*/ 277091 h 886691"/>
              <a:gd name="connsiteX9" fmla="*/ 401782 w 3052549"/>
              <a:gd name="connsiteY9" fmla="*/ 221673 h 886691"/>
              <a:gd name="connsiteX10" fmla="*/ 415636 w 3052549"/>
              <a:gd name="connsiteY10" fmla="*/ 180109 h 886691"/>
              <a:gd name="connsiteX11" fmla="*/ 540327 w 3052549"/>
              <a:gd name="connsiteY11" fmla="*/ 27709 h 886691"/>
              <a:gd name="connsiteX12" fmla="*/ 651164 w 3052549"/>
              <a:gd name="connsiteY12" fmla="*/ 0 h 886691"/>
              <a:gd name="connsiteX13" fmla="*/ 789709 w 3052549"/>
              <a:gd name="connsiteY13" fmla="*/ 13855 h 886691"/>
              <a:gd name="connsiteX14" fmla="*/ 831273 w 3052549"/>
              <a:gd name="connsiteY14" fmla="*/ 55418 h 886691"/>
              <a:gd name="connsiteX15" fmla="*/ 914400 w 3052549"/>
              <a:gd name="connsiteY15" fmla="*/ 69273 h 886691"/>
              <a:gd name="connsiteX16" fmla="*/ 955964 w 3052549"/>
              <a:gd name="connsiteY16" fmla="*/ 83127 h 886691"/>
              <a:gd name="connsiteX17" fmla="*/ 1413164 w 3052549"/>
              <a:gd name="connsiteY17" fmla="*/ 124691 h 886691"/>
              <a:gd name="connsiteX18" fmla="*/ 1524000 w 3052549"/>
              <a:gd name="connsiteY18" fmla="*/ 180109 h 886691"/>
              <a:gd name="connsiteX19" fmla="*/ 1565564 w 3052549"/>
              <a:gd name="connsiteY19" fmla="*/ 193964 h 886691"/>
              <a:gd name="connsiteX20" fmla="*/ 1801091 w 3052549"/>
              <a:gd name="connsiteY20" fmla="*/ 180109 h 886691"/>
              <a:gd name="connsiteX21" fmla="*/ 1911927 w 3052549"/>
              <a:gd name="connsiteY21" fmla="*/ 152400 h 886691"/>
              <a:gd name="connsiteX22" fmla="*/ 1995054 w 3052549"/>
              <a:gd name="connsiteY22" fmla="*/ 138546 h 886691"/>
              <a:gd name="connsiteX23" fmla="*/ 2119745 w 3052549"/>
              <a:gd name="connsiteY23" fmla="*/ 110837 h 886691"/>
              <a:gd name="connsiteX24" fmla="*/ 2396836 w 3052549"/>
              <a:gd name="connsiteY24" fmla="*/ 96982 h 886691"/>
              <a:gd name="connsiteX25" fmla="*/ 2438400 w 3052549"/>
              <a:gd name="connsiteY25" fmla="*/ 83127 h 886691"/>
              <a:gd name="connsiteX26" fmla="*/ 2743200 w 3052549"/>
              <a:gd name="connsiteY26" fmla="*/ 110837 h 886691"/>
              <a:gd name="connsiteX27" fmla="*/ 2881745 w 3052549"/>
              <a:gd name="connsiteY27" fmla="*/ 180109 h 886691"/>
              <a:gd name="connsiteX28" fmla="*/ 2964873 w 3052549"/>
              <a:gd name="connsiteY28" fmla="*/ 193964 h 886691"/>
              <a:gd name="connsiteX29" fmla="*/ 3020291 w 3052549"/>
              <a:gd name="connsiteY29" fmla="*/ 207818 h 886691"/>
              <a:gd name="connsiteX30" fmla="*/ 3034145 w 3052549"/>
              <a:gd name="connsiteY30" fmla="*/ 249382 h 886691"/>
              <a:gd name="connsiteX31" fmla="*/ 3020291 w 3052549"/>
              <a:gd name="connsiteY31" fmla="*/ 803564 h 886691"/>
              <a:gd name="connsiteX32" fmla="*/ 2660073 w 3052549"/>
              <a:gd name="connsiteY32" fmla="*/ 775855 h 886691"/>
              <a:gd name="connsiteX33" fmla="*/ 2618509 w 3052549"/>
              <a:gd name="connsiteY33" fmla="*/ 762000 h 886691"/>
              <a:gd name="connsiteX34" fmla="*/ 2479964 w 3052549"/>
              <a:gd name="connsiteY34" fmla="*/ 734291 h 886691"/>
              <a:gd name="connsiteX35" fmla="*/ 2161309 w 3052549"/>
              <a:gd name="connsiteY35" fmla="*/ 748146 h 886691"/>
              <a:gd name="connsiteX36" fmla="*/ 2036618 w 3052549"/>
              <a:gd name="connsiteY36" fmla="*/ 845127 h 886691"/>
              <a:gd name="connsiteX37" fmla="*/ 1898073 w 3052549"/>
              <a:gd name="connsiteY37" fmla="*/ 886691 h 886691"/>
              <a:gd name="connsiteX38" fmla="*/ 1704109 w 3052549"/>
              <a:gd name="connsiteY38" fmla="*/ 872837 h 886691"/>
              <a:gd name="connsiteX39" fmla="*/ 1620982 w 3052549"/>
              <a:gd name="connsiteY39" fmla="*/ 831273 h 886691"/>
              <a:gd name="connsiteX40" fmla="*/ 1551709 w 3052549"/>
              <a:gd name="connsiteY40" fmla="*/ 817418 h 886691"/>
              <a:gd name="connsiteX41" fmla="*/ 1510145 w 3052549"/>
              <a:gd name="connsiteY41" fmla="*/ 803564 h 886691"/>
              <a:gd name="connsiteX42" fmla="*/ 1399309 w 3052549"/>
              <a:gd name="connsiteY42" fmla="*/ 775855 h 886691"/>
              <a:gd name="connsiteX43" fmla="*/ 1094509 w 3052549"/>
              <a:gd name="connsiteY43" fmla="*/ 789709 h 886691"/>
              <a:gd name="connsiteX44" fmla="*/ 1052945 w 3052549"/>
              <a:gd name="connsiteY44" fmla="*/ 817418 h 886691"/>
              <a:gd name="connsiteX45" fmla="*/ 1011382 w 3052549"/>
              <a:gd name="connsiteY45" fmla="*/ 831273 h 886691"/>
              <a:gd name="connsiteX46" fmla="*/ 969818 w 3052549"/>
              <a:gd name="connsiteY46" fmla="*/ 858982 h 886691"/>
              <a:gd name="connsiteX47" fmla="*/ 886691 w 3052549"/>
              <a:gd name="connsiteY47" fmla="*/ 872837 h 886691"/>
              <a:gd name="connsiteX48" fmla="*/ 609600 w 3052549"/>
              <a:gd name="connsiteY48" fmla="*/ 858982 h 886691"/>
              <a:gd name="connsiteX49" fmla="*/ 568036 w 3052549"/>
              <a:gd name="connsiteY49" fmla="*/ 845127 h 886691"/>
              <a:gd name="connsiteX50" fmla="*/ 526473 w 3052549"/>
              <a:gd name="connsiteY50" fmla="*/ 817418 h 886691"/>
              <a:gd name="connsiteX51" fmla="*/ 401782 w 3052549"/>
              <a:gd name="connsiteY51" fmla="*/ 831273 h 886691"/>
              <a:gd name="connsiteX52" fmla="*/ 166254 w 3052549"/>
              <a:gd name="connsiteY52" fmla="*/ 831273 h 886691"/>
              <a:gd name="connsiteX53" fmla="*/ 138545 w 3052549"/>
              <a:gd name="connsiteY53" fmla="*/ 678873 h 886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3052549" h="886691">
                <a:moveTo>
                  <a:pt x="138545" y="678873"/>
                </a:moveTo>
                <a:cubicBezTo>
                  <a:pt x="122382" y="646546"/>
                  <a:pt x="92108" y="651581"/>
                  <a:pt x="69273" y="637309"/>
                </a:cubicBezTo>
                <a:cubicBezTo>
                  <a:pt x="55153" y="628484"/>
                  <a:pt x="36534" y="623720"/>
                  <a:pt x="27709" y="609600"/>
                </a:cubicBezTo>
                <a:cubicBezTo>
                  <a:pt x="12229" y="584832"/>
                  <a:pt x="0" y="526473"/>
                  <a:pt x="0" y="526473"/>
                </a:cubicBezTo>
                <a:cubicBezTo>
                  <a:pt x="9236" y="471055"/>
                  <a:pt x="7540" y="412656"/>
                  <a:pt x="27709" y="360218"/>
                </a:cubicBezTo>
                <a:cubicBezTo>
                  <a:pt x="32952" y="346587"/>
                  <a:pt x="54839" y="348585"/>
                  <a:pt x="69273" y="346364"/>
                </a:cubicBezTo>
                <a:cubicBezTo>
                  <a:pt x="115145" y="339307"/>
                  <a:pt x="161636" y="337127"/>
                  <a:pt x="207818" y="332509"/>
                </a:cubicBezTo>
                <a:cubicBezTo>
                  <a:pt x="230909" y="323273"/>
                  <a:pt x="253719" y="313299"/>
                  <a:pt x="277091" y="304800"/>
                </a:cubicBezTo>
                <a:cubicBezTo>
                  <a:pt x="304540" y="294818"/>
                  <a:pt x="360218" y="277091"/>
                  <a:pt x="360218" y="277091"/>
                </a:cubicBezTo>
                <a:cubicBezTo>
                  <a:pt x="374073" y="258618"/>
                  <a:pt x="390326" y="241722"/>
                  <a:pt x="401782" y="221673"/>
                </a:cubicBezTo>
                <a:cubicBezTo>
                  <a:pt x="409028" y="208993"/>
                  <a:pt x="409883" y="193532"/>
                  <a:pt x="415636" y="180109"/>
                </a:cubicBezTo>
                <a:cubicBezTo>
                  <a:pt x="438961" y="125683"/>
                  <a:pt x="483704" y="46583"/>
                  <a:pt x="540327" y="27709"/>
                </a:cubicBezTo>
                <a:cubicBezTo>
                  <a:pt x="604231" y="6409"/>
                  <a:pt x="567571" y="16719"/>
                  <a:pt x="651164" y="0"/>
                </a:cubicBezTo>
                <a:cubicBezTo>
                  <a:pt x="697346" y="4618"/>
                  <a:pt x="745349" y="206"/>
                  <a:pt x="789709" y="13855"/>
                </a:cubicBezTo>
                <a:cubicBezTo>
                  <a:pt x="808436" y="19617"/>
                  <a:pt x="813368" y="47460"/>
                  <a:pt x="831273" y="55418"/>
                </a:cubicBezTo>
                <a:cubicBezTo>
                  <a:pt x="856943" y="66827"/>
                  <a:pt x="886978" y="63179"/>
                  <a:pt x="914400" y="69273"/>
                </a:cubicBezTo>
                <a:cubicBezTo>
                  <a:pt x="928656" y="72441"/>
                  <a:pt x="941644" y="80263"/>
                  <a:pt x="955964" y="83127"/>
                </a:cubicBezTo>
                <a:cubicBezTo>
                  <a:pt x="1071795" y="106293"/>
                  <a:pt x="1390525" y="122950"/>
                  <a:pt x="1413164" y="124691"/>
                </a:cubicBezTo>
                <a:cubicBezTo>
                  <a:pt x="1506891" y="155935"/>
                  <a:pt x="1393124" y="114672"/>
                  <a:pt x="1524000" y="180109"/>
                </a:cubicBezTo>
                <a:cubicBezTo>
                  <a:pt x="1537062" y="186640"/>
                  <a:pt x="1551709" y="189346"/>
                  <a:pt x="1565564" y="193964"/>
                </a:cubicBezTo>
                <a:cubicBezTo>
                  <a:pt x="1644073" y="189346"/>
                  <a:pt x="1722769" y="187229"/>
                  <a:pt x="1801091" y="180109"/>
                </a:cubicBezTo>
                <a:cubicBezTo>
                  <a:pt x="1902443" y="170895"/>
                  <a:pt x="1837011" y="169048"/>
                  <a:pt x="1911927" y="152400"/>
                </a:cubicBezTo>
                <a:cubicBezTo>
                  <a:pt x="1939349" y="146306"/>
                  <a:pt x="1967508" y="144055"/>
                  <a:pt x="1995054" y="138546"/>
                </a:cubicBezTo>
                <a:cubicBezTo>
                  <a:pt x="2034821" y="130593"/>
                  <a:pt x="2079409" y="114064"/>
                  <a:pt x="2119745" y="110837"/>
                </a:cubicBezTo>
                <a:cubicBezTo>
                  <a:pt x="2211930" y="103462"/>
                  <a:pt x="2304472" y="101600"/>
                  <a:pt x="2396836" y="96982"/>
                </a:cubicBezTo>
                <a:cubicBezTo>
                  <a:pt x="2410691" y="92364"/>
                  <a:pt x="2423796" y="83127"/>
                  <a:pt x="2438400" y="83127"/>
                </a:cubicBezTo>
                <a:cubicBezTo>
                  <a:pt x="2647151" y="83127"/>
                  <a:pt x="2620653" y="80199"/>
                  <a:pt x="2743200" y="110837"/>
                </a:cubicBezTo>
                <a:cubicBezTo>
                  <a:pt x="2794099" y="141376"/>
                  <a:pt x="2824135" y="164397"/>
                  <a:pt x="2881745" y="180109"/>
                </a:cubicBezTo>
                <a:cubicBezTo>
                  <a:pt x="2908847" y="187500"/>
                  <a:pt x="2937327" y="188455"/>
                  <a:pt x="2964873" y="193964"/>
                </a:cubicBezTo>
                <a:cubicBezTo>
                  <a:pt x="2983544" y="197698"/>
                  <a:pt x="3001818" y="203200"/>
                  <a:pt x="3020291" y="207818"/>
                </a:cubicBezTo>
                <a:cubicBezTo>
                  <a:pt x="3024909" y="221673"/>
                  <a:pt x="3030977" y="235126"/>
                  <a:pt x="3034145" y="249382"/>
                </a:cubicBezTo>
                <a:cubicBezTo>
                  <a:pt x="3076629" y="440563"/>
                  <a:pt x="3034138" y="568166"/>
                  <a:pt x="3020291" y="803564"/>
                </a:cubicBezTo>
                <a:cubicBezTo>
                  <a:pt x="2951860" y="799287"/>
                  <a:pt x="2747181" y="789256"/>
                  <a:pt x="2660073" y="775855"/>
                </a:cubicBezTo>
                <a:cubicBezTo>
                  <a:pt x="2645639" y="773634"/>
                  <a:pt x="2632765" y="765168"/>
                  <a:pt x="2618509" y="762000"/>
                </a:cubicBezTo>
                <a:cubicBezTo>
                  <a:pt x="2312835" y="694073"/>
                  <a:pt x="2700753" y="789490"/>
                  <a:pt x="2479964" y="734291"/>
                </a:cubicBezTo>
                <a:cubicBezTo>
                  <a:pt x="2373746" y="738909"/>
                  <a:pt x="2267315" y="739992"/>
                  <a:pt x="2161309" y="748146"/>
                </a:cubicBezTo>
                <a:cubicBezTo>
                  <a:pt x="2070753" y="755112"/>
                  <a:pt x="2161779" y="803405"/>
                  <a:pt x="2036618" y="845127"/>
                </a:cubicBezTo>
                <a:cubicBezTo>
                  <a:pt x="1935427" y="878859"/>
                  <a:pt x="1981827" y="865753"/>
                  <a:pt x="1898073" y="886691"/>
                </a:cubicBezTo>
                <a:cubicBezTo>
                  <a:pt x="1833418" y="882073"/>
                  <a:pt x="1768484" y="880411"/>
                  <a:pt x="1704109" y="872837"/>
                </a:cubicBezTo>
                <a:cubicBezTo>
                  <a:pt x="1641430" y="865463"/>
                  <a:pt x="1680760" y="853690"/>
                  <a:pt x="1620982" y="831273"/>
                </a:cubicBezTo>
                <a:cubicBezTo>
                  <a:pt x="1598933" y="823005"/>
                  <a:pt x="1574554" y="823129"/>
                  <a:pt x="1551709" y="817418"/>
                </a:cubicBezTo>
                <a:cubicBezTo>
                  <a:pt x="1537541" y="813876"/>
                  <a:pt x="1524313" y="807106"/>
                  <a:pt x="1510145" y="803564"/>
                </a:cubicBezTo>
                <a:lnTo>
                  <a:pt x="1399309" y="775855"/>
                </a:lnTo>
                <a:cubicBezTo>
                  <a:pt x="1297709" y="780473"/>
                  <a:pt x="1195489" y="777592"/>
                  <a:pt x="1094509" y="789709"/>
                </a:cubicBezTo>
                <a:cubicBezTo>
                  <a:pt x="1077976" y="791693"/>
                  <a:pt x="1067838" y="809971"/>
                  <a:pt x="1052945" y="817418"/>
                </a:cubicBezTo>
                <a:cubicBezTo>
                  <a:pt x="1039883" y="823949"/>
                  <a:pt x="1024444" y="824742"/>
                  <a:pt x="1011382" y="831273"/>
                </a:cubicBezTo>
                <a:cubicBezTo>
                  <a:pt x="996489" y="838720"/>
                  <a:pt x="985615" y="853716"/>
                  <a:pt x="969818" y="858982"/>
                </a:cubicBezTo>
                <a:cubicBezTo>
                  <a:pt x="943168" y="867865"/>
                  <a:pt x="914400" y="868219"/>
                  <a:pt x="886691" y="872837"/>
                </a:cubicBezTo>
                <a:cubicBezTo>
                  <a:pt x="794327" y="868219"/>
                  <a:pt x="701731" y="866994"/>
                  <a:pt x="609600" y="858982"/>
                </a:cubicBezTo>
                <a:cubicBezTo>
                  <a:pt x="595051" y="857717"/>
                  <a:pt x="581098" y="851658"/>
                  <a:pt x="568036" y="845127"/>
                </a:cubicBezTo>
                <a:cubicBezTo>
                  <a:pt x="553143" y="837680"/>
                  <a:pt x="540327" y="826654"/>
                  <a:pt x="526473" y="817418"/>
                </a:cubicBezTo>
                <a:cubicBezTo>
                  <a:pt x="484909" y="822036"/>
                  <a:pt x="443032" y="824398"/>
                  <a:pt x="401782" y="831273"/>
                </a:cubicBezTo>
                <a:cubicBezTo>
                  <a:pt x="315928" y="845582"/>
                  <a:pt x="298427" y="935123"/>
                  <a:pt x="166254" y="831273"/>
                </a:cubicBezTo>
                <a:cubicBezTo>
                  <a:pt x="129940" y="802741"/>
                  <a:pt x="154708" y="711200"/>
                  <a:pt x="138545" y="678873"/>
                </a:cubicBezTo>
                <a:close/>
              </a:path>
            </a:pathLst>
          </a:cu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b="1" dirty="0" smtClean="0">
                <a:solidFill>
                  <a:srgbClr val="7030A0"/>
                </a:solidFill>
              </a:rPr>
              <a:t>EKSKLUSIF OR</a:t>
            </a:r>
            <a:endParaRPr lang="id-ID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80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/>
              <a:t>IMPLIKASI</a:t>
            </a:r>
            <a:endParaRPr lang="id-ID" sz="2400" dirty="0"/>
          </a:p>
          <a:p>
            <a:endParaRPr lang="id-ID" sz="2400" dirty="0" smtClean="0"/>
          </a:p>
          <a:p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 err="1"/>
              <a:t>Misalkan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 2 </a:t>
            </a:r>
            <a:r>
              <a:rPr lang="en-US" sz="2400" dirty="0" err="1"/>
              <a:t>pernyataan</a:t>
            </a:r>
            <a:r>
              <a:rPr lang="en-US" sz="2400" dirty="0"/>
              <a:t> p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smtClean="0"/>
              <a:t>q</a:t>
            </a:r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menunjukkan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membuktikan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jika</a:t>
            </a:r>
            <a:r>
              <a:rPr lang="en-US" sz="2400" dirty="0" smtClean="0"/>
              <a:t> p </a:t>
            </a:r>
            <a:r>
              <a:rPr lang="en-US" sz="2400" dirty="0" err="1" smtClean="0"/>
              <a:t>bernilai</a:t>
            </a:r>
            <a:r>
              <a:rPr lang="en-US" sz="2400" dirty="0" smtClean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menjadikan</a:t>
            </a:r>
            <a:r>
              <a:rPr lang="en-US" sz="2400" dirty="0" smtClean="0"/>
              <a:t> q </a:t>
            </a:r>
            <a:r>
              <a:rPr lang="en-US" sz="2400" dirty="0" err="1" smtClean="0"/>
              <a:t>bernilai</a:t>
            </a:r>
            <a:r>
              <a:rPr lang="en-US" sz="2400" dirty="0" smtClean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 smtClean="0"/>
              <a:t>juga</a:t>
            </a:r>
            <a:endParaRPr lang="id-ID" sz="2400" dirty="0" smtClean="0"/>
          </a:p>
        </p:txBody>
      </p:sp>
      <p:sp>
        <p:nvSpPr>
          <p:cNvPr id="7" name="Snip Diagonal Corner Rectangle 6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id-ID" sz="3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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94472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/>
              <a:t>IMPLIKASI</a:t>
            </a:r>
            <a:endParaRPr lang="id-ID" sz="2400" dirty="0"/>
          </a:p>
          <a:p>
            <a:endParaRPr lang="id-ID" sz="2400" dirty="0" smtClean="0"/>
          </a:p>
          <a:p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diletakkan</a:t>
            </a:r>
            <a:r>
              <a:rPr lang="en-US" sz="2400" dirty="0" smtClean="0"/>
              <a:t> </a:t>
            </a:r>
            <a:r>
              <a:rPr lang="en-US" sz="2400" dirty="0"/>
              <a:t>kata </a:t>
            </a:r>
            <a:r>
              <a:rPr lang="en-US" sz="2400" dirty="0" smtClean="0">
                <a:solidFill>
                  <a:srgbClr val="FF0000"/>
                </a:solidFill>
              </a:rPr>
              <a:t>JIKA</a:t>
            </a:r>
            <a:r>
              <a:rPr lang="en-US" sz="2400" dirty="0" smtClean="0"/>
              <a:t> </a:t>
            </a:r>
            <a:r>
              <a:rPr lang="en-US" sz="2400" dirty="0" err="1">
                <a:solidFill>
                  <a:srgbClr val="00B0F0"/>
                </a:solidFill>
              </a:rPr>
              <a:t>sebelum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 err="1">
                <a:solidFill>
                  <a:srgbClr val="00B0F0"/>
                </a:solidFill>
              </a:rPr>
              <a:t>pernyataan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 err="1">
                <a:solidFill>
                  <a:srgbClr val="00B0F0"/>
                </a:solidFill>
              </a:rPr>
              <a:t>pertama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 err="1"/>
              <a:t>lalu</a:t>
            </a:r>
            <a:r>
              <a:rPr lang="en-US" sz="2400" dirty="0"/>
              <a:t> </a:t>
            </a:r>
            <a:r>
              <a:rPr lang="en-US" sz="2400" dirty="0" err="1"/>
              <a:t>diletakkan</a:t>
            </a:r>
            <a:r>
              <a:rPr lang="en-US" sz="2400" dirty="0"/>
              <a:t> kata </a:t>
            </a:r>
            <a:r>
              <a:rPr lang="en-US" sz="2400" dirty="0" smtClean="0">
                <a:solidFill>
                  <a:srgbClr val="FF0000"/>
                </a:solidFill>
              </a:rPr>
              <a:t>MAKA</a:t>
            </a:r>
            <a:r>
              <a:rPr lang="en-US" sz="2400" dirty="0" smtClean="0"/>
              <a:t> </a:t>
            </a:r>
            <a:r>
              <a:rPr lang="en-US" sz="2400" dirty="0" err="1">
                <a:solidFill>
                  <a:srgbClr val="00B0F0"/>
                </a:solidFill>
              </a:rPr>
              <a:t>sebelum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 err="1">
                <a:solidFill>
                  <a:srgbClr val="00B0F0"/>
                </a:solidFill>
              </a:rPr>
              <a:t>pernyataan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 err="1">
                <a:solidFill>
                  <a:srgbClr val="00B0F0"/>
                </a:solidFill>
              </a:rPr>
              <a:t>kedua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endParaRPr lang="id-ID" sz="2400" dirty="0" smtClean="0">
              <a:solidFill>
                <a:srgbClr val="00B0F0"/>
              </a:solidFill>
            </a:endParaRPr>
          </a:p>
        </p:txBody>
      </p:sp>
      <p:sp>
        <p:nvSpPr>
          <p:cNvPr id="7" name="Snip Diagonal Corner Rectangle 6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id-ID" sz="3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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119767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/>
              <a:t>IMPLIKASI</a:t>
            </a:r>
            <a:endParaRPr lang="id-ID" sz="2400" dirty="0"/>
          </a:p>
          <a:p>
            <a:endParaRPr lang="id-ID" sz="2400" dirty="0" smtClean="0"/>
          </a:p>
          <a:p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sehingga</a:t>
            </a:r>
            <a:r>
              <a:rPr lang="en-US" sz="2400" dirty="0" smtClean="0"/>
              <a:t> </a:t>
            </a:r>
            <a:r>
              <a:rPr lang="en-US" sz="2400" dirty="0" err="1"/>
              <a:t>didapatkan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majemuk</a:t>
            </a:r>
            <a:r>
              <a:rPr lang="en-US" sz="2400" dirty="0"/>
              <a:t> yang </a:t>
            </a:r>
            <a:r>
              <a:rPr lang="en-US" sz="2400" dirty="0" err="1"/>
              <a:t>disebut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“IMPLIKASI / PERNYATAAN BERSYARAT / KONDISIONAL / HYPOTHETICAL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/>
              <a:t>notasi</a:t>
            </a:r>
            <a:r>
              <a:rPr lang="en-US" sz="2400" dirty="0"/>
              <a:t> </a:t>
            </a:r>
            <a:r>
              <a:rPr lang="en-US" sz="2400" b="1" dirty="0" smtClean="0">
                <a:sym typeface="Symbol"/>
              </a:rPr>
              <a:t></a:t>
            </a:r>
            <a:endParaRPr lang="id-ID" sz="2400" dirty="0"/>
          </a:p>
        </p:txBody>
      </p:sp>
      <p:sp>
        <p:nvSpPr>
          <p:cNvPr id="7" name="Snip Diagonal Corner Rectangle 6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id-ID" sz="3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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364760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/>
              <a:t>IMPLIKASI</a:t>
            </a:r>
            <a:endParaRPr lang="id-ID" sz="2400" dirty="0"/>
          </a:p>
          <a:p>
            <a:endParaRPr lang="id-ID" sz="2400" dirty="0" smtClean="0"/>
          </a:p>
          <a:p>
            <a:r>
              <a:rPr lang="en-US" sz="2400" dirty="0" smtClean="0"/>
              <a:t> </a:t>
            </a:r>
            <a:endParaRPr lang="id-ID" sz="2400" dirty="0" smtClean="0"/>
          </a:p>
        </p:txBody>
      </p:sp>
      <p:sp>
        <p:nvSpPr>
          <p:cNvPr id="7" name="Snip Diagonal Corner Rectangle 6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id-ID" sz="3600" b="1" dirty="0" smtClean="0">
                <a:latin typeface="Times New Roman" pitchFamily="18" charset="0"/>
                <a:cs typeface="Times New Roman" pitchFamily="18" charset="0"/>
                <a:sym typeface="Symbol"/>
              </a:rPr>
              <a:t>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  <p:sp>
        <p:nvSpPr>
          <p:cNvPr id="3" name="Rectangle 2"/>
          <p:cNvSpPr/>
          <p:nvPr/>
        </p:nvSpPr>
        <p:spPr>
          <a:xfrm>
            <a:off x="1115616" y="2636912"/>
            <a:ext cx="6552728" cy="3416320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sz="2400" b="1" dirty="0"/>
              <a:t>Notasi p </a:t>
            </a:r>
            <a:r>
              <a:rPr lang="it-IT" sz="2400" b="1" dirty="0">
                <a:sym typeface="Symbol"/>
              </a:rPr>
              <a:t></a:t>
            </a:r>
            <a:r>
              <a:rPr lang="it-IT" sz="2400" b="1" dirty="0"/>
              <a:t> q dapat dibaca</a:t>
            </a:r>
            <a:r>
              <a:rPr lang="it-IT" sz="2400" dirty="0" smtClean="0"/>
              <a:t>:</a:t>
            </a:r>
            <a:endParaRPr lang="id-ID" sz="2400" dirty="0" smtClean="0"/>
          </a:p>
          <a:p>
            <a:endParaRPr lang="id-ID" sz="2400" dirty="0"/>
          </a:p>
          <a:p>
            <a:pPr lvl="0"/>
            <a:r>
              <a:rPr lang="id-ID" sz="2400" dirty="0" smtClean="0"/>
              <a:t>a. </a:t>
            </a: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/>
              <a:t>p </a:t>
            </a:r>
            <a:r>
              <a:rPr lang="en-US" sz="2400" dirty="0" err="1"/>
              <a:t>maka</a:t>
            </a:r>
            <a:r>
              <a:rPr lang="en-US" sz="2400" dirty="0"/>
              <a:t> q</a:t>
            </a:r>
            <a:endParaRPr lang="id-ID" sz="2400" dirty="0"/>
          </a:p>
          <a:p>
            <a:pPr lvl="0"/>
            <a:endParaRPr lang="id-ID" sz="2400" dirty="0" smtClean="0"/>
          </a:p>
          <a:p>
            <a:pPr lvl="0"/>
            <a:r>
              <a:rPr lang="id-ID" sz="2400" dirty="0" smtClean="0"/>
              <a:t>b. Maka </a:t>
            </a:r>
            <a:r>
              <a:rPr lang="en-US" sz="2400" dirty="0" smtClean="0"/>
              <a:t>q </a:t>
            </a:r>
            <a:r>
              <a:rPr lang="en-US" sz="2400" dirty="0" err="1"/>
              <a:t>jika</a:t>
            </a:r>
            <a:r>
              <a:rPr lang="en-US" sz="2400" dirty="0"/>
              <a:t> p</a:t>
            </a:r>
            <a:endParaRPr lang="id-ID" sz="2400" dirty="0"/>
          </a:p>
          <a:p>
            <a:pPr lvl="0"/>
            <a:endParaRPr lang="id-ID" sz="2400" dirty="0" smtClean="0"/>
          </a:p>
          <a:p>
            <a:pPr lvl="0"/>
            <a:r>
              <a:rPr lang="id-ID" sz="2400" dirty="0" smtClean="0"/>
              <a:t>c. </a:t>
            </a:r>
            <a:r>
              <a:rPr lang="en-US" sz="2400" dirty="0" smtClean="0"/>
              <a:t>p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syarat</a:t>
            </a:r>
            <a:r>
              <a:rPr lang="en-US" sz="2400" dirty="0"/>
              <a:t> </a:t>
            </a:r>
            <a:r>
              <a:rPr lang="en-US" sz="2400" dirty="0" err="1"/>
              <a:t>cukup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q</a:t>
            </a:r>
            <a:endParaRPr lang="id-ID" sz="2400" dirty="0"/>
          </a:p>
          <a:p>
            <a:pPr lvl="0"/>
            <a:endParaRPr lang="id-ID" sz="2400" dirty="0" smtClean="0"/>
          </a:p>
          <a:p>
            <a:pPr lvl="0"/>
            <a:r>
              <a:rPr lang="id-ID" sz="2400" dirty="0" smtClean="0"/>
              <a:t>d. </a:t>
            </a:r>
            <a:r>
              <a:rPr lang="en-US" sz="2400" dirty="0" smtClean="0"/>
              <a:t>q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syarat</a:t>
            </a:r>
            <a:r>
              <a:rPr lang="en-US" sz="2400" dirty="0"/>
              <a:t> </a:t>
            </a:r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p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22230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/>
              <a:t>6</a:t>
            </a:r>
            <a:endParaRPr lang="id-ID" sz="2400" b="1" dirty="0" smtClean="0"/>
          </a:p>
          <a:p>
            <a:endParaRPr lang="id-ID" sz="2400" b="1" dirty="0"/>
          </a:p>
          <a:p>
            <a:pPr lvl="0"/>
            <a:r>
              <a:rPr lang="en-US" sz="2400" dirty="0"/>
              <a:t>p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/>
              <a:t>Pak Ali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seorang</a:t>
            </a:r>
            <a:r>
              <a:rPr lang="en-US" sz="2400" dirty="0"/>
              <a:t> haji.</a:t>
            </a:r>
            <a:endParaRPr lang="id-ID" sz="2400" dirty="0"/>
          </a:p>
          <a:p>
            <a:r>
              <a:rPr lang="en-US" sz="2400" dirty="0"/>
              <a:t>q </a:t>
            </a:r>
            <a:r>
              <a:rPr lang="id-ID" sz="2400" dirty="0" smtClean="0"/>
              <a:t>= </a:t>
            </a:r>
            <a:r>
              <a:rPr lang="en-US" sz="2400" dirty="0" smtClean="0"/>
              <a:t>Pak </a:t>
            </a:r>
            <a:r>
              <a:rPr lang="en-US" sz="2400" dirty="0"/>
              <a:t>Ali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seorang</a:t>
            </a:r>
            <a:r>
              <a:rPr lang="en-US" sz="2400" dirty="0"/>
              <a:t> </a:t>
            </a:r>
            <a:r>
              <a:rPr lang="en-US" sz="2400" dirty="0" err="1"/>
              <a:t>muslim</a:t>
            </a:r>
            <a:r>
              <a:rPr lang="en-US" sz="2400" dirty="0"/>
              <a:t>.</a:t>
            </a:r>
            <a:endParaRPr lang="id-ID" sz="2400" dirty="0"/>
          </a:p>
          <a:p>
            <a:endParaRPr lang="id-ID" sz="2400" dirty="0" smtClean="0"/>
          </a:p>
          <a:p>
            <a:r>
              <a:rPr lang="en-US" sz="2400" dirty="0" smtClean="0"/>
              <a:t>p </a:t>
            </a:r>
            <a:r>
              <a:rPr lang="en-US" sz="2400" dirty="0">
                <a:sym typeface="Symbol"/>
              </a:rPr>
              <a:t></a:t>
            </a:r>
            <a:r>
              <a:rPr lang="en-US" sz="2400" dirty="0"/>
              <a:t> q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Jika</a:t>
            </a:r>
            <a:r>
              <a:rPr lang="en-US" sz="2400" dirty="0"/>
              <a:t> Pak Ali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seorang</a:t>
            </a:r>
            <a:r>
              <a:rPr lang="en-US" sz="2400" dirty="0"/>
              <a:t> haji </a:t>
            </a:r>
            <a:endParaRPr lang="id-ID" sz="2400" dirty="0" smtClean="0"/>
          </a:p>
          <a:p>
            <a:r>
              <a:rPr lang="id-ID" sz="2400" dirty="0"/>
              <a:t> </a:t>
            </a:r>
            <a:r>
              <a:rPr lang="id-ID" sz="2400" dirty="0" smtClean="0"/>
              <a:t>                </a:t>
            </a:r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en-US" sz="2400" dirty="0" err="1"/>
              <a:t>pastilah</a:t>
            </a:r>
            <a:r>
              <a:rPr lang="en-US" sz="2400" dirty="0"/>
              <a:t> </a:t>
            </a:r>
            <a:r>
              <a:rPr lang="en-US" sz="2400" dirty="0" err="1"/>
              <a:t>dia</a:t>
            </a:r>
            <a:r>
              <a:rPr lang="en-US" sz="2400" dirty="0"/>
              <a:t> </a:t>
            </a:r>
            <a:r>
              <a:rPr lang="en-US" sz="2400" dirty="0" err="1"/>
              <a:t>seorang</a:t>
            </a:r>
            <a:r>
              <a:rPr lang="en-US" sz="2400" dirty="0"/>
              <a:t>  </a:t>
            </a:r>
            <a:r>
              <a:rPr lang="en-US" sz="2400" dirty="0" err="1"/>
              <a:t>muslim</a:t>
            </a:r>
            <a:r>
              <a:rPr lang="en-US" sz="2400" dirty="0" smtClean="0"/>
              <a:t>.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255238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/>
              <a:t>BI IMPLIKASI</a:t>
            </a:r>
            <a:endParaRPr lang="id-ID" sz="2400" dirty="0"/>
          </a:p>
          <a:p>
            <a:endParaRPr lang="id-ID" sz="2400" dirty="0" smtClean="0"/>
          </a:p>
          <a:p>
            <a:endParaRPr lang="id-ID" sz="2400" dirty="0"/>
          </a:p>
          <a:p>
            <a:r>
              <a:rPr lang="en-US" sz="2400" dirty="0" err="1"/>
              <a:t>Biimplikasi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bikondosional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majemuk</a:t>
            </a:r>
            <a:r>
              <a:rPr lang="en-US" sz="2400" dirty="0"/>
              <a:t> </a:t>
            </a:r>
            <a:endParaRPr lang="id-ID" sz="2400" dirty="0" smtClean="0"/>
          </a:p>
          <a:p>
            <a:endParaRPr lang="id-ID" sz="2400" dirty="0"/>
          </a:p>
          <a:p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id-ID" sz="2400" dirty="0" smtClean="0"/>
              <a:t>2</a:t>
            </a:r>
            <a:r>
              <a:rPr lang="en-US" sz="2400" dirty="0" smtClean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p </a:t>
            </a:r>
            <a:r>
              <a:rPr lang="en-US" sz="2400" dirty="0" err="1"/>
              <a:t>dan</a:t>
            </a:r>
            <a:r>
              <a:rPr lang="en-US" sz="2400" dirty="0"/>
              <a:t> q </a:t>
            </a:r>
            <a:endParaRPr lang="id-ID" sz="2400" dirty="0" smtClean="0"/>
          </a:p>
          <a:p>
            <a:endParaRPr lang="id-ID" sz="2400" dirty="0" smtClean="0"/>
          </a:p>
          <a:p>
            <a:r>
              <a:rPr lang="en-US" sz="2400" dirty="0" smtClean="0"/>
              <a:t>yang </a:t>
            </a:r>
            <a:r>
              <a:rPr lang="en-US" sz="2400" dirty="0" err="1"/>
              <a:t>dinyatakan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notasi</a:t>
            </a:r>
            <a:r>
              <a:rPr lang="en-US" sz="2400" dirty="0"/>
              <a:t> “p </a:t>
            </a:r>
            <a:r>
              <a:rPr lang="en-US" sz="2400" dirty="0">
                <a:sym typeface="Symbol"/>
              </a:rPr>
              <a:t></a:t>
            </a:r>
            <a:r>
              <a:rPr lang="en-US" sz="2400" dirty="0"/>
              <a:t> q” </a:t>
            </a:r>
            <a:endParaRPr lang="id-ID" sz="2400" dirty="0" smtClean="0"/>
          </a:p>
        </p:txBody>
      </p:sp>
      <p:sp>
        <p:nvSpPr>
          <p:cNvPr id="7" name="Snip Diagonal Corner Rectangle 6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id-ID" sz="3600" b="1" dirty="0">
                <a:latin typeface="Times New Roman" pitchFamily="18" charset="0"/>
                <a:cs typeface="Times New Roman" pitchFamily="18" charset="0"/>
                <a:sym typeface="Symbol"/>
              </a:rPr>
              <a:t>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192009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/>
              <a:t>BI IMPLIKASI</a:t>
            </a:r>
            <a:endParaRPr lang="id-ID" sz="2400" dirty="0"/>
          </a:p>
          <a:p>
            <a:endParaRPr lang="id-ID" sz="2400" dirty="0" smtClean="0"/>
          </a:p>
          <a:p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 smtClean="0"/>
              <a:t>yang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(p </a:t>
            </a:r>
            <a:r>
              <a:rPr lang="en-US" sz="2400" dirty="0">
                <a:sym typeface="Symbol"/>
              </a:rPr>
              <a:t></a:t>
            </a:r>
            <a:r>
              <a:rPr lang="en-US" sz="2400" dirty="0"/>
              <a:t>q) </a:t>
            </a:r>
            <a:r>
              <a:rPr lang="en-US" sz="2400" dirty="0">
                <a:sym typeface="Symbol"/>
              </a:rPr>
              <a:t></a:t>
            </a:r>
            <a:r>
              <a:rPr lang="en-US" sz="2400" dirty="0"/>
              <a:t> (q </a:t>
            </a:r>
            <a:r>
              <a:rPr lang="en-US" sz="2400" dirty="0">
                <a:sym typeface="Symbol"/>
              </a:rPr>
              <a:t></a:t>
            </a:r>
            <a:r>
              <a:rPr lang="en-US" sz="2400" dirty="0"/>
              <a:t> p) 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sehingga</a:t>
            </a:r>
            <a:r>
              <a:rPr lang="en-US" sz="2400" dirty="0" smtClean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dibaca</a:t>
            </a:r>
            <a:r>
              <a:rPr lang="en-US" sz="2400" dirty="0"/>
              <a:t> “ p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jika</a:t>
            </a:r>
            <a:r>
              <a:rPr lang="en-US" sz="2400" dirty="0"/>
              <a:t> q”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/>
              <a:t>“p </a:t>
            </a:r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smtClean="0"/>
              <a:t>q”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Biimplikasi</a:t>
            </a:r>
            <a:r>
              <a:rPr lang="en-US" sz="2400" dirty="0" smtClean="0"/>
              <a:t> </a:t>
            </a:r>
            <a:r>
              <a:rPr lang="en-US" sz="2400" dirty="0"/>
              <a:t>2 </a:t>
            </a:r>
            <a:r>
              <a:rPr lang="en-US" sz="2400" dirty="0" err="1"/>
              <a:t>perny</a:t>
            </a:r>
            <a:r>
              <a:rPr lang="id-ID" sz="2400" dirty="0"/>
              <a:t>a</a:t>
            </a:r>
            <a:r>
              <a:rPr lang="en-US" sz="2400" dirty="0" err="1"/>
              <a:t>taan</a:t>
            </a:r>
            <a:r>
              <a:rPr lang="en-US" sz="2400" dirty="0"/>
              <a:t> 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implikasi</a:t>
            </a:r>
            <a:r>
              <a:rPr lang="en-US" sz="2400" dirty="0"/>
              <a:t> </a:t>
            </a:r>
            <a:r>
              <a:rPr lang="en-US" sz="2400" dirty="0" err="1"/>
              <a:t>kedua</a:t>
            </a:r>
            <a:r>
              <a:rPr lang="en-US" sz="2400" dirty="0"/>
              <a:t> </a:t>
            </a:r>
            <a:r>
              <a:rPr lang="en-US" sz="2400" dirty="0" err="1"/>
              <a:t>kalimat</a:t>
            </a:r>
            <a:r>
              <a:rPr lang="en-US" sz="2400" dirty="0"/>
              <a:t> </a:t>
            </a:r>
            <a:r>
              <a:rPr lang="en-US" sz="2400" dirty="0" err="1"/>
              <a:t>penyusunnya</a:t>
            </a:r>
            <a:r>
              <a:rPr lang="en-US" sz="2400" dirty="0"/>
              <a:t> </a:t>
            </a:r>
            <a:r>
              <a:rPr lang="en-US" sz="2400" dirty="0" err="1"/>
              <a:t>sama-sama</a:t>
            </a:r>
            <a:r>
              <a:rPr lang="en-US" sz="2400" dirty="0"/>
              <a:t> </a:t>
            </a:r>
            <a:r>
              <a:rPr lang="en-US" sz="2400" dirty="0" err="1" smtClean="0"/>
              <a:t>bernilai</a:t>
            </a:r>
            <a:r>
              <a:rPr lang="en-US" sz="2400" dirty="0" smtClean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. </a:t>
            </a:r>
            <a:endParaRPr lang="id-ID" sz="2400" dirty="0"/>
          </a:p>
        </p:txBody>
      </p:sp>
      <p:sp>
        <p:nvSpPr>
          <p:cNvPr id="7" name="Snip Diagonal Corner Rectangle 6"/>
          <p:cNvSpPr/>
          <p:nvPr/>
        </p:nvSpPr>
        <p:spPr>
          <a:xfrm>
            <a:off x="4283968" y="1705609"/>
            <a:ext cx="1728192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p </a:t>
            </a:r>
            <a:r>
              <a:rPr lang="id-ID" sz="3600" b="1" dirty="0">
                <a:latin typeface="Times New Roman" pitchFamily="18" charset="0"/>
                <a:cs typeface="Times New Roman" pitchFamily="18" charset="0"/>
                <a:sym typeface="Symbol"/>
              </a:rPr>
              <a:t></a:t>
            </a:r>
            <a:r>
              <a:rPr lang="en-US" sz="3600" b="1" dirty="0" smtClean="0"/>
              <a:t> q</a:t>
            </a:r>
            <a:endParaRPr lang="id-ID" sz="3600" dirty="0" smtClean="0"/>
          </a:p>
        </p:txBody>
      </p:sp>
    </p:spTree>
    <p:extLst>
      <p:ext uri="{BB962C8B-B14F-4D97-AF65-F5344CB8AC3E}">
        <p14:creationId xmlns:p14="http://schemas.microsoft.com/office/powerpoint/2010/main" val="384693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id-ID" sz="2400" b="1" dirty="0" smtClean="0"/>
              <a:t>7</a:t>
            </a:r>
          </a:p>
          <a:p>
            <a:endParaRPr lang="id-ID" sz="2400" b="1" dirty="0" smtClean="0"/>
          </a:p>
          <a:p>
            <a:pPr>
              <a:lnSpc>
                <a:spcPct val="150000"/>
              </a:lnSpc>
            </a:pPr>
            <a:r>
              <a:rPr lang="en-US" sz="2400" dirty="0"/>
              <a:t>p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Dua</a:t>
            </a:r>
            <a:r>
              <a:rPr lang="en-US" sz="2400" dirty="0"/>
              <a:t> </a:t>
            </a:r>
            <a:r>
              <a:rPr lang="en-US" sz="2400" dirty="0" err="1"/>
              <a:t>garis</a:t>
            </a:r>
            <a:r>
              <a:rPr lang="en-US" sz="2400" dirty="0"/>
              <a:t>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berpotongan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tegak</a:t>
            </a:r>
            <a:r>
              <a:rPr lang="en-US" sz="2400" dirty="0"/>
              <a:t> </a:t>
            </a:r>
            <a:r>
              <a:rPr lang="en-US" sz="2400" dirty="0" err="1"/>
              <a:t>lurus</a:t>
            </a:r>
            <a:r>
              <a:rPr lang="en-US" sz="2400" dirty="0"/>
              <a:t>.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q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Dua</a:t>
            </a:r>
            <a:r>
              <a:rPr lang="en-US" sz="2400" dirty="0"/>
              <a:t> </a:t>
            </a:r>
            <a:r>
              <a:rPr lang="en-US" sz="2400" dirty="0" err="1"/>
              <a:t>garis</a:t>
            </a:r>
            <a:r>
              <a:rPr lang="en-US" sz="2400" dirty="0"/>
              <a:t>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membentuk</a:t>
            </a:r>
            <a:r>
              <a:rPr lang="en-US" sz="2400" dirty="0"/>
              <a:t> </a:t>
            </a:r>
            <a:r>
              <a:rPr lang="en-US" sz="2400" dirty="0" err="1"/>
              <a:t>sudut</a:t>
            </a:r>
            <a:r>
              <a:rPr lang="en-US" sz="2400" dirty="0"/>
              <a:t> 90 </a:t>
            </a:r>
            <a:r>
              <a:rPr lang="en-US" sz="2400" dirty="0" err="1"/>
              <a:t>derajat</a:t>
            </a:r>
            <a:r>
              <a:rPr lang="en-US" sz="2400" dirty="0"/>
              <a:t>.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id-ID" sz="2400" dirty="0"/>
              <a:t>	</a:t>
            </a:r>
            <a:r>
              <a:rPr lang="en-US" sz="2400" dirty="0" smtClean="0"/>
              <a:t>    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p </a:t>
            </a:r>
            <a:r>
              <a:rPr lang="en-US" sz="2400" dirty="0">
                <a:sym typeface="Symbol"/>
              </a:rPr>
              <a:t></a:t>
            </a:r>
            <a:r>
              <a:rPr lang="en-US" sz="2400" dirty="0"/>
              <a:t> q </a:t>
            </a:r>
            <a:r>
              <a:rPr lang="id-ID" sz="2400" dirty="0" smtClean="0"/>
              <a:t>=</a:t>
            </a:r>
            <a:r>
              <a:rPr lang="en-US" sz="2400" dirty="0" smtClean="0"/>
              <a:t> </a:t>
            </a:r>
            <a:r>
              <a:rPr lang="en-US" sz="2400" dirty="0" err="1"/>
              <a:t>Dua</a:t>
            </a:r>
            <a:r>
              <a:rPr lang="en-US" sz="2400" dirty="0"/>
              <a:t> </a:t>
            </a:r>
            <a:r>
              <a:rPr lang="en-US" sz="2400" dirty="0" err="1"/>
              <a:t>garis</a:t>
            </a:r>
            <a:r>
              <a:rPr lang="en-US" sz="2400" dirty="0"/>
              <a:t>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berpotongan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tegak</a:t>
            </a:r>
            <a:r>
              <a:rPr lang="en-US" sz="2400" dirty="0"/>
              <a:t> </a:t>
            </a:r>
            <a:r>
              <a:rPr lang="en-US" sz="2400" dirty="0" err="1"/>
              <a:t>lurus</a:t>
            </a:r>
            <a:r>
              <a:rPr lang="en-US" sz="2400" dirty="0"/>
              <a:t> </a:t>
            </a:r>
            <a:r>
              <a:rPr lang="id-ID" sz="2400" dirty="0" smtClean="0"/>
              <a:t>   </a:t>
            </a:r>
          </a:p>
          <a:p>
            <a:pPr>
              <a:lnSpc>
                <a:spcPct val="150000"/>
              </a:lnSpc>
            </a:pPr>
            <a:r>
              <a:rPr lang="id-ID" sz="2400" dirty="0"/>
              <a:t> </a:t>
            </a:r>
            <a:r>
              <a:rPr lang="id-ID" sz="2400" dirty="0" smtClean="0"/>
              <a:t>                </a:t>
            </a:r>
            <a:r>
              <a:rPr lang="en-US" sz="2400" dirty="0" err="1" smtClean="0">
                <a:solidFill>
                  <a:srgbClr val="FF0000"/>
                </a:solidFill>
              </a:rPr>
              <a:t>jika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hanya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jika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 smtClean="0"/>
              <a:t>dua</a:t>
            </a:r>
            <a:r>
              <a:rPr lang="en-US" sz="2400" dirty="0" smtClean="0"/>
              <a:t> </a:t>
            </a:r>
            <a:r>
              <a:rPr lang="en-US" sz="2400" dirty="0" err="1"/>
              <a:t>garis</a:t>
            </a:r>
            <a:r>
              <a:rPr lang="en-US" sz="2400" dirty="0"/>
              <a:t>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 smtClean="0"/>
              <a:t>membentuk</a:t>
            </a:r>
            <a:r>
              <a:rPr lang="en-US" sz="2400" dirty="0" smtClean="0"/>
              <a:t>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id-ID" sz="2400" dirty="0"/>
              <a:t> </a:t>
            </a:r>
            <a:r>
              <a:rPr lang="id-ID" sz="2400" dirty="0" smtClean="0"/>
              <a:t>                </a:t>
            </a:r>
            <a:r>
              <a:rPr lang="en-US" sz="2400" dirty="0" err="1" smtClean="0"/>
              <a:t>sudut</a:t>
            </a:r>
            <a:r>
              <a:rPr lang="en-US" sz="2400" dirty="0" smtClean="0"/>
              <a:t> </a:t>
            </a:r>
            <a:r>
              <a:rPr lang="en-US" sz="2400" dirty="0"/>
              <a:t>90 </a:t>
            </a:r>
            <a:r>
              <a:rPr lang="en-US" sz="2400" dirty="0" err="1"/>
              <a:t>derajat</a:t>
            </a:r>
            <a:r>
              <a:rPr lang="en-US" sz="2400" dirty="0"/>
              <a:t>.</a:t>
            </a:r>
            <a:endParaRPr lang="id-ID" sz="2400" dirty="0"/>
          </a:p>
          <a:p>
            <a:endParaRPr lang="id-ID" sz="2400" b="1" dirty="0"/>
          </a:p>
        </p:txBody>
      </p:sp>
    </p:spTree>
    <p:extLst>
      <p:ext uri="{BB962C8B-B14F-4D97-AF65-F5344CB8AC3E}">
        <p14:creationId xmlns:p14="http://schemas.microsoft.com/office/powerpoint/2010/main" val="68206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/>
              <a:t>NEGASI SUATU KONJUNGSI</a:t>
            </a:r>
            <a:endParaRPr lang="id-ID" sz="2400" b="1" dirty="0"/>
          </a:p>
          <a:p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/>
              <a:t>Contoh</a:t>
            </a:r>
            <a:r>
              <a:rPr lang="en-US" sz="2400" dirty="0"/>
              <a:t> : </a:t>
            </a:r>
            <a:r>
              <a:rPr lang="en-US" sz="2400" b="1" dirty="0" err="1">
                <a:solidFill>
                  <a:srgbClr val="7030A0"/>
                </a:solidFill>
              </a:rPr>
              <a:t>Fahmi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makan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nasi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dan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minum</a:t>
            </a:r>
            <a:r>
              <a:rPr lang="en-US" sz="2400" b="1" dirty="0">
                <a:solidFill>
                  <a:srgbClr val="7030A0"/>
                </a:solidFill>
              </a:rPr>
              <a:t> kopi</a:t>
            </a:r>
            <a:endParaRPr lang="id-ID" sz="2400" b="1" dirty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konju</a:t>
            </a:r>
            <a:r>
              <a:rPr lang="id-ID" sz="2400" b="1" dirty="0">
                <a:solidFill>
                  <a:srgbClr val="FF0000"/>
                </a:solidFill>
              </a:rPr>
              <a:t>n</a:t>
            </a:r>
            <a:r>
              <a:rPr lang="en-US" sz="2400" b="1" dirty="0" err="1">
                <a:solidFill>
                  <a:srgbClr val="FF0000"/>
                </a:solidFill>
              </a:rPr>
              <a:t>gsi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kedua</a:t>
            </a:r>
            <a:r>
              <a:rPr lang="en-US" sz="2400" dirty="0"/>
              <a:t> </a:t>
            </a:r>
            <a:r>
              <a:rPr lang="en-US" sz="2400" dirty="0" err="1"/>
              <a:t>kalimat</a:t>
            </a:r>
            <a:r>
              <a:rPr lang="en-US" sz="2400" dirty="0"/>
              <a:t> </a:t>
            </a:r>
            <a:r>
              <a:rPr lang="en-US" sz="2400" dirty="0" err="1"/>
              <a:t>penyusunnya</a:t>
            </a:r>
            <a:r>
              <a:rPr lang="en-US" sz="2400" dirty="0"/>
              <a:t> </a:t>
            </a:r>
            <a:r>
              <a:rPr lang="en-US" sz="2400" dirty="0" err="1"/>
              <a:t>yaitu</a:t>
            </a:r>
            <a:r>
              <a:rPr lang="en-US" sz="2400" dirty="0"/>
              <a:t> p </a:t>
            </a:r>
            <a:r>
              <a:rPr lang="en-US" sz="2400" dirty="0" err="1"/>
              <a:t>dan</a:t>
            </a:r>
            <a:r>
              <a:rPr lang="en-US" sz="2400" dirty="0"/>
              <a:t> q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,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sedangkan</a:t>
            </a:r>
            <a:r>
              <a:rPr lang="en-US" sz="2400" dirty="0" smtClean="0"/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negasi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yang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SALAH</a:t>
            </a:r>
            <a:r>
              <a:rPr lang="en-US" sz="2400" dirty="0" smtClean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awalnya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BENAR</a:t>
            </a:r>
            <a:r>
              <a:rPr lang="en-US" sz="2400" dirty="0" smtClean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awalnya</a:t>
            </a:r>
            <a:r>
              <a:rPr lang="en-US" sz="2400" dirty="0"/>
              <a:t> </a:t>
            </a:r>
            <a:r>
              <a:rPr lang="en-US" sz="2400" dirty="0" err="1"/>
              <a:t>bernilai</a:t>
            </a:r>
            <a:r>
              <a:rPr lang="en-US" sz="2400" dirty="0"/>
              <a:t> </a:t>
            </a:r>
            <a:r>
              <a:rPr lang="id-ID" sz="2400" dirty="0" smtClean="0"/>
              <a:t>SALAH</a:t>
            </a:r>
            <a:r>
              <a:rPr lang="en-US" sz="2400" dirty="0" smtClean="0"/>
              <a:t>. </a:t>
            </a:r>
            <a:endParaRPr lang="id-ID" sz="2400" dirty="0"/>
          </a:p>
        </p:txBody>
      </p:sp>
      <p:sp>
        <p:nvSpPr>
          <p:cNvPr id="7" name="Snip Diagonal Corner Rectangle 6"/>
          <p:cNvSpPr/>
          <p:nvPr/>
        </p:nvSpPr>
        <p:spPr>
          <a:xfrm>
            <a:off x="5474212" y="1700808"/>
            <a:ext cx="2842204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>
                <a:sym typeface="Symbol"/>
              </a:rPr>
              <a:t></a:t>
            </a:r>
            <a:r>
              <a:rPr lang="id-ID" sz="2400" b="1" dirty="0" smtClean="0"/>
              <a:t> ( </a:t>
            </a:r>
            <a:r>
              <a:rPr lang="en-US" sz="2400" b="1" dirty="0" smtClean="0"/>
              <a:t>p </a:t>
            </a:r>
            <a:r>
              <a:rPr lang="en-US" sz="2400" b="1" dirty="0" smtClean="0">
                <a:sym typeface="Symbol"/>
              </a:rPr>
              <a:t></a:t>
            </a:r>
            <a:r>
              <a:rPr lang="en-US" sz="2400" b="1" dirty="0" smtClean="0"/>
              <a:t> q</a:t>
            </a:r>
            <a:r>
              <a:rPr lang="id-ID" sz="2400" b="1" dirty="0" smtClean="0"/>
              <a:t>)  = </a:t>
            </a:r>
            <a:r>
              <a:rPr lang="id-ID" sz="2400" b="1" dirty="0" smtClean="0">
                <a:sym typeface="Symbol"/>
              </a:rPr>
              <a:t>p  q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159014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/>
              <a:t>NEGASI SUATU KONJUNGSI</a:t>
            </a:r>
            <a:endParaRPr lang="id-ID" sz="2400" b="1" dirty="0"/>
          </a:p>
          <a:p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negasi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“</a:t>
            </a:r>
            <a:r>
              <a:rPr lang="en-US" sz="2400" dirty="0" err="1"/>
              <a:t>Fahmi</a:t>
            </a:r>
            <a:r>
              <a:rPr lang="en-US" sz="2400" dirty="0"/>
              <a:t> </a:t>
            </a:r>
            <a:r>
              <a:rPr lang="en-US" sz="2400" dirty="0" err="1"/>
              <a:t>makan</a:t>
            </a:r>
            <a:r>
              <a:rPr lang="en-US" sz="2400" dirty="0"/>
              <a:t> </a:t>
            </a:r>
            <a:r>
              <a:rPr lang="en-US" sz="2400" dirty="0" err="1"/>
              <a:t>nasi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minum</a:t>
            </a:r>
            <a:r>
              <a:rPr lang="en-US" sz="2400" dirty="0"/>
              <a:t> kopi”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majemuk</a:t>
            </a:r>
            <a:r>
              <a:rPr lang="en-US" sz="2400" dirty="0"/>
              <a:t> lain yang </a:t>
            </a:r>
            <a:r>
              <a:rPr lang="en-US" sz="2400" dirty="0" err="1"/>
              <a:t>salah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komponennya</a:t>
            </a:r>
            <a:r>
              <a:rPr lang="en-US" sz="2400" dirty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negasi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komponen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awalnya</a:t>
            </a:r>
            <a:r>
              <a:rPr lang="en-US" sz="2400" dirty="0"/>
              <a:t>. 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 err="1"/>
              <a:t>Jadi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negasinya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b="1" dirty="0" err="1" smtClean="0">
                <a:solidFill>
                  <a:srgbClr val="7030A0"/>
                </a:solidFill>
              </a:rPr>
              <a:t>Fahmi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tidak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makan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nasi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atau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tidak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minum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smtClean="0">
                <a:solidFill>
                  <a:srgbClr val="7030A0"/>
                </a:solidFill>
              </a:rPr>
              <a:t>kopi</a:t>
            </a:r>
            <a:endParaRPr lang="id-ID" sz="2400" dirty="0"/>
          </a:p>
        </p:txBody>
      </p:sp>
      <p:sp>
        <p:nvSpPr>
          <p:cNvPr id="7" name="Snip Diagonal Corner Rectangle 6"/>
          <p:cNvSpPr/>
          <p:nvPr/>
        </p:nvSpPr>
        <p:spPr>
          <a:xfrm>
            <a:off x="5474212" y="1700808"/>
            <a:ext cx="2842204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>
                <a:sym typeface="Symbol"/>
              </a:rPr>
              <a:t></a:t>
            </a:r>
            <a:r>
              <a:rPr lang="id-ID" sz="2400" b="1" dirty="0" smtClean="0"/>
              <a:t> ( </a:t>
            </a:r>
            <a:r>
              <a:rPr lang="en-US" sz="2400" b="1" dirty="0" smtClean="0"/>
              <a:t>p </a:t>
            </a:r>
            <a:r>
              <a:rPr lang="en-US" sz="2400" b="1" dirty="0" smtClean="0">
                <a:sym typeface="Symbol"/>
              </a:rPr>
              <a:t></a:t>
            </a:r>
            <a:r>
              <a:rPr lang="en-US" sz="2400" b="1" dirty="0" smtClean="0"/>
              <a:t> q</a:t>
            </a:r>
            <a:r>
              <a:rPr lang="id-ID" sz="2400" b="1" dirty="0" smtClean="0"/>
              <a:t>)  = </a:t>
            </a:r>
            <a:r>
              <a:rPr lang="id-ID" sz="2400" b="1" dirty="0" smtClean="0">
                <a:sym typeface="Symbol"/>
              </a:rPr>
              <a:t>p  q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91488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/>
              <a:t>NEGASI SUATU DISJUNGSI</a:t>
            </a:r>
            <a:endParaRPr lang="id-ID" sz="2400" b="1" dirty="0"/>
          </a:p>
          <a:p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da-DK" sz="2400" dirty="0"/>
              <a:t>Contoh : “</a:t>
            </a:r>
            <a:r>
              <a:rPr lang="da-DK" sz="2400" b="1" dirty="0">
                <a:solidFill>
                  <a:srgbClr val="7030A0"/>
                </a:solidFill>
              </a:rPr>
              <a:t>Fahmi makan nasi atau minum kopi</a:t>
            </a:r>
            <a:r>
              <a:rPr lang="da-DK" sz="2400" dirty="0"/>
              <a:t>”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da-DK" sz="2400" dirty="0"/>
              <a:t>Suatu </a:t>
            </a:r>
            <a:r>
              <a:rPr lang="da-DK" sz="2400" b="1" dirty="0">
                <a:solidFill>
                  <a:srgbClr val="FF0000"/>
                </a:solidFill>
              </a:rPr>
              <a:t>disjungsi</a:t>
            </a:r>
            <a:r>
              <a:rPr lang="da-DK" sz="2400" dirty="0"/>
              <a:t> akan bernilai </a:t>
            </a:r>
            <a:r>
              <a:rPr lang="id-ID" sz="2400" dirty="0" smtClean="0"/>
              <a:t>SALAH</a:t>
            </a:r>
            <a:r>
              <a:rPr lang="da-DK" sz="2400" dirty="0" smtClean="0"/>
              <a:t> </a:t>
            </a:r>
            <a:r>
              <a:rPr lang="da-DK" sz="2400" dirty="0"/>
              <a:t>hanya jika kedua komponen penyusunnya bernilai </a:t>
            </a:r>
            <a:r>
              <a:rPr lang="id-ID" sz="2400" dirty="0" smtClean="0"/>
              <a:t>SALAH</a:t>
            </a:r>
            <a:r>
              <a:rPr lang="da-DK" sz="2400" dirty="0" smtClean="0"/>
              <a:t>, </a:t>
            </a:r>
            <a:r>
              <a:rPr lang="da-DK" sz="2400" dirty="0"/>
              <a:t>selain itu </a:t>
            </a:r>
            <a:r>
              <a:rPr lang="id-ID" sz="2400" dirty="0" smtClean="0"/>
              <a:t>BENAR</a:t>
            </a:r>
            <a:r>
              <a:rPr lang="da-DK" sz="2400" dirty="0" smtClean="0"/>
              <a:t>. 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da-DK" sz="2400" dirty="0"/>
              <a:t>Oleh karena itu </a:t>
            </a:r>
            <a:r>
              <a:rPr lang="da-DK" sz="2400" b="1" dirty="0">
                <a:solidFill>
                  <a:srgbClr val="FF0000"/>
                </a:solidFill>
              </a:rPr>
              <a:t>negasi</a:t>
            </a:r>
            <a:r>
              <a:rPr lang="da-DK" sz="2400" dirty="0"/>
              <a:t> dari kalimat  diatas adalah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da-DK" sz="2400" b="1" dirty="0" smtClean="0">
                <a:solidFill>
                  <a:srgbClr val="7030A0"/>
                </a:solidFill>
              </a:rPr>
              <a:t>Tidak </a:t>
            </a:r>
            <a:r>
              <a:rPr lang="da-DK" sz="2400" b="1" dirty="0">
                <a:solidFill>
                  <a:srgbClr val="7030A0"/>
                </a:solidFill>
              </a:rPr>
              <a:t>benar bahwa Fahmi makan nasi atau minum </a:t>
            </a:r>
            <a:r>
              <a:rPr lang="da-DK" sz="2400" b="1" dirty="0" smtClean="0">
                <a:solidFill>
                  <a:srgbClr val="7030A0"/>
                </a:solidFill>
              </a:rPr>
              <a:t>kopi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da-DK" sz="2400" dirty="0" smtClean="0"/>
              <a:t>atau </a:t>
            </a:r>
            <a:r>
              <a:rPr lang="da-DK" sz="2400" dirty="0"/>
              <a:t>dapat juga dikatakan </a:t>
            </a:r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da-DK" sz="2400" b="1" dirty="0" smtClean="0">
                <a:solidFill>
                  <a:srgbClr val="7030A0"/>
                </a:solidFill>
              </a:rPr>
              <a:t>Fahmi </a:t>
            </a:r>
            <a:r>
              <a:rPr lang="da-DK" sz="2400" b="1" dirty="0">
                <a:solidFill>
                  <a:srgbClr val="7030A0"/>
                </a:solidFill>
              </a:rPr>
              <a:t>tidak makan nasi dan tidak minum kopi</a:t>
            </a:r>
            <a:r>
              <a:rPr lang="da-DK" sz="2400" dirty="0"/>
              <a:t>. </a:t>
            </a:r>
            <a:endParaRPr lang="id-ID" sz="2400" dirty="0"/>
          </a:p>
        </p:txBody>
      </p:sp>
      <p:sp>
        <p:nvSpPr>
          <p:cNvPr id="7" name="Snip Diagonal Corner Rectangle 6"/>
          <p:cNvSpPr/>
          <p:nvPr/>
        </p:nvSpPr>
        <p:spPr>
          <a:xfrm>
            <a:off x="5474212" y="1700808"/>
            <a:ext cx="2842204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>
                <a:sym typeface="Symbol"/>
              </a:rPr>
              <a:t></a:t>
            </a:r>
            <a:r>
              <a:rPr lang="id-ID" sz="2400" b="1" dirty="0" smtClean="0"/>
              <a:t> ( </a:t>
            </a:r>
            <a:r>
              <a:rPr lang="en-US" sz="2400" b="1" dirty="0" smtClean="0"/>
              <a:t>p </a:t>
            </a:r>
            <a:r>
              <a:rPr lang="en-US" sz="2400" b="1" dirty="0">
                <a:sym typeface="Symbol"/>
              </a:rPr>
              <a:t></a:t>
            </a:r>
            <a:r>
              <a:rPr lang="en-US" sz="2400" b="1" dirty="0" smtClean="0"/>
              <a:t> q</a:t>
            </a:r>
            <a:r>
              <a:rPr lang="id-ID" sz="2400" b="1" dirty="0" smtClean="0"/>
              <a:t>)  = </a:t>
            </a:r>
            <a:r>
              <a:rPr lang="id-ID" sz="2400" b="1" dirty="0" smtClean="0">
                <a:sym typeface="Symbol"/>
              </a:rPr>
              <a:t>p  q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176556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/>
              <a:t>NEGASI SUATU IMPLIKASI</a:t>
            </a:r>
            <a:endParaRPr lang="id-ID" sz="2400" b="1" dirty="0"/>
          </a:p>
          <a:p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id-ID" sz="2400" dirty="0" smtClean="0"/>
              <a:t>Contoh : </a:t>
            </a:r>
            <a:r>
              <a:rPr lang="id-ID" sz="2400" b="1" dirty="0" smtClean="0">
                <a:solidFill>
                  <a:srgbClr val="7030A0"/>
                </a:solidFill>
              </a:rPr>
              <a:t>J</a:t>
            </a:r>
            <a:r>
              <a:rPr lang="da-DK" sz="2400" b="1" dirty="0" smtClean="0">
                <a:solidFill>
                  <a:srgbClr val="7030A0"/>
                </a:solidFill>
              </a:rPr>
              <a:t>ika </a:t>
            </a:r>
            <a:r>
              <a:rPr lang="da-DK" sz="2400" b="1" dirty="0">
                <a:solidFill>
                  <a:srgbClr val="7030A0"/>
                </a:solidFill>
              </a:rPr>
              <a:t>hari hujan maka Adi membawa </a:t>
            </a:r>
            <a:r>
              <a:rPr lang="da-DK" sz="2400" b="1" dirty="0" smtClean="0">
                <a:solidFill>
                  <a:srgbClr val="7030A0"/>
                </a:solidFill>
              </a:rPr>
              <a:t>payung</a:t>
            </a:r>
            <a:endParaRPr lang="id-ID" sz="2400" b="1" dirty="0">
              <a:solidFill>
                <a:srgbClr val="7030A0"/>
              </a:solidFill>
            </a:endParaRPr>
          </a:p>
          <a:p>
            <a:pPr>
              <a:lnSpc>
                <a:spcPct val="150000"/>
              </a:lnSpc>
            </a:pPr>
            <a:r>
              <a:rPr lang="id-ID" sz="2400" dirty="0"/>
              <a:t> </a:t>
            </a:r>
            <a:r>
              <a:rPr lang="da-DK" sz="2400" dirty="0" smtClean="0"/>
              <a:t>Untuk </a:t>
            </a:r>
            <a:r>
              <a:rPr lang="da-DK" sz="2400" dirty="0"/>
              <a:t>memperoleh negasi dari pernyataan diatas, kita dapat mengubah bentuknya ke dalam bentuk disjungsi </a:t>
            </a:r>
            <a:r>
              <a:rPr lang="da-DK" sz="2400" dirty="0" smtClean="0"/>
              <a:t>kemudian dinegasikan</a:t>
            </a:r>
            <a:r>
              <a:rPr lang="id-ID" sz="2400" dirty="0" smtClean="0"/>
              <a:t>       </a:t>
            </a:r>
            <a:r>
              <a:rPr lang="en-US" sz="2400" b="1" dirty="0" smtClean="0"/>
              <a:t>p</a:t>
            </a:r>
            <a:r>
              <a:rPr lang="en-US" sz="2400" b="1" dirty="0" smtClean="0">
                <a:sym typeface="Symbol"/>
              </a:rPr>
              <a:t></a:t>
            </a:r>
            <a:r>
              <a:rPr lang="en-US" sz="2400" b="1" dirty="0" smtClean="0"/>
              <a:t> q </a:t>
            </a:r>
            <a:r>
              <a:rPr lang="en-US" sz="2400" b="1" dirty="0" smtClean="0">
                <a:sym typeface="Symbol"/>
              </a:rPr>
              <a:t></a:t>
            </a:r>
            <a:r>
              <a:rPr lang="en-US" sz="2400" b="1" dirty="0" smtClean="0"/>
              <a:t> </a:t>
            </a:r>
            <a:r>
              <a:rPr lang="en-US" sz="2400" b="1" dirty="0" smtClean="0">
                <a:sym typeface="Symbol"/>
              </a:rPr>
              <a:t></a:t>
            </a:r>
            <a:r>
              <a:rPr lang="en-US" sz="2400" b="1" dirty="0" err="1" smtClean="0"/>
              <a:t>p</a:t>
            </a:r>
            <a:r>
              <a:rPr lang="en-US" sz="2400" b="1" dirty="0" err="1" smtClean="0">
                <a:sym typeface="Symbol"/>
              </a:rPr>
              <a:t></a:t>
            </a:r>
            <a:r>
              <a:rPr lang="en-US" sz="2400" b="1" dirty="0" err="1" smtClean="0"/>
              <a:t>q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 smtClean="0"/>
              <a:t>negasinya</a:t>
            </a:r>
            <a:r>
              <a:rPr lang="id-ID" sz="2400" dirty="0" smtClean="0"/>
              <a:t>     </a:t>
            </a:r>
            <a:r>
              <a:rPr lang="en-US" sz="2400" b="1" dirty="0" smtClean="0">
                <a:sym typeface="Symbol"/>
              </a:rPr>
              <a:t></a:t>
            </a:r>
            <a:r>
              <a:rPr lang="en-US" sz="2400" b="1" dirty="0"/>
              <a:t>( p</a:t>
            </a:r>
            <a:r>
              <a:rPr lang="en-US" sz="2400" b="1" dirty="0">
                <a:sym typeface="Symbol"/>
              </a:rPr>
              <a:t></a:t>
            </a:r>
            <a:r>
              <a:rPr lang="en-US" sz="2400" b="1" dirty="0"/>
              <a:t> q) </a:t>
            </a:r>
            <a:r>
              <a:rPr lang="en-US" sz="2400" b="1" dirty="0">
                <a:sym typeface="Symbol"/>
              </a:rPr>
              <a:t></a:t>
            </a:r>
            <a:r>
              <a:rPr lang="en-US" sz="2400" b="1" dirty="0"/>
              <a:t> </a:t>
            </a:r>
            <a:r>
              <a:rPr lang="en-US" sz="2400" b="1" dirty="0">
                <a:sym typeface="Symbol"/>
              </a:rPr>
              <a:t></a:t>
            </a:r>
            <a:r>
              <a:rPr lang="en-US" sz="2400" b="1" dirty="0"/>
              <a:t>(</a:t>
            </a:r>
            <a:r>
              <a:rPr lang="en-US" sz="2400" b="1" dirty="0">
                <a:sym typeface="Symbol"/>
              </a:rPr>
              <a:t></a:t>
            </a:r>
            <a:r>
              <a:rPr lang="en-US" sz="2400" b="1" dirty="0" err="1"/>
              <a:t>p</a:t>
            </a:r>
            <a:r>
              <a:rPr lang="en-US" sz="2400" b="1" dirty="0" err="1">
                <a:sym typeface="Symbol"/>
              </a:rPr>
              <a:t></a:t>
            </a:r>
            <a:r>
              <a:rPr lang="en-US" sz="2400" b="1" dirty="0" err="1"/>
              <a:t>q</a:t>
            </a:r>
            <a:r>
              <a:rPr lang="en-US" sz="2400" b="1" dirty="0"/>
              <a:t>) </a:t>
            </a:r>
            <a:r>
              <a:rPr lang="en-US" sz="2400" b="1" dirty="0">
                <a:sym typeface="Symbol"/>
              </a:rPr>
              <a:t></a:t>
            </a:r>
            <a:r>
              <a:rPr lang="en-US" sz="2400" b="1" dirty="0"/>
              <a:t> p</a:t>
            </a:r>
            <a:r>
              <a:rPr lang="en-US" sz="2400" b="1" dirty="0">
                <a:sym typeface="Symbol"/>
              </a:rPr>
              <a:t></a:t>
            </a:r>
            <a:r>
              <a:rPr lang="en-US" sz="2400" b="1" dirty="0"/>
              <a:t>q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id-ID" sz="2400" b="1" dirty="0" smtClean="0">
                <a:solidFill>
                  <a:srgbClr val="7030A0"/>
                </a:solidFill>
              </a:rPr>
              <a:t>J</a:t>
            </a:r>
            <a:r>
              <a:rPr lang="da-DK" sz="2400" b="1" dirty="0" smtClean="0">
                <a:solidFill>
                  <a:srgbClr val="7030A0"/>
                </a:solidFill>
              </a:rPr>
              <a:t>ika hari hujan </a:t>
            </a:r>
            <a:r>
              <a:rPr lang="id-ID" sz="2400" b="1" dirty="0" smtClean="0">
                <a:solidFill>
                  <a:srgbClr val="7030A0"/>
                </a:solidFill>
              </a:rPr>
              <a:t>dan </a:t>
            </a:r>
            <a:r>
              <a:rPr lang="da-DK" sz="2400" b="1" dirty="0" smtClean="0">
                <a:solidFill>
                  <a:srgbClr val="7030A0"/>
                </a:solidFill>
              </a:rPr>
              <a:t>Adi </a:t>
            </a:r>
            <a:r>
              <a:rPr lang="id-ID" sz="2400" b="1" dirty="0" smtClean="0">
                <a:solidFill>
                  <a:srgbClr val="7030A0"/>
                </a:solidFill>
              </a:rPr>
              <a:t>tidak </a:t>
            </a:r>
            <a:r>
              <a:rPr lang="da-DK" sz="2400" b="1" dirty="0" smtClean="0">
                <a:solidFill>
                  <a:srgbClr val="7030A0"/>
                </a:solidFill>
              </a:rPr>
              <a:t>membawa payung</a:t>
            </a:r>
            <a:endParaRPr lang="id-ID" sz="2400" dirty="0"/>
          </a:p>
        </p:txBody>
      </p:sp>
      <p:sp>
        <p:nvSpPr>
          <p:cNvPr id="7" name="Snip Diagonal Corner Rectangle 6"/>
          <p:cNvSpPr/>
          <p:nvPr/>
        </p:nvSpPr>
        <p:spPr>
          <a:xfrm>
            <a:off x="5474212" y="1700808"/>
            <a:ext cx="3418268" cy="713288"/>
          </a:xfrm>
          <a:prstGeom prst="snip2Diag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ym typeface="Symbol"/>
              </a:rPr>
              <a:t></a:t>
            </a:r>
            <a:r>
              <a:rPr lang="id-ID" sz="2400" b="1" dirty="0" smtClean="0">
                <a:sym typeface="Symbol"/>
              </a:rPr>
              <a:t>(</a:t>
            </a:r>
            <a:r>
              <a:rPr lang="en-US" sz="2400" b="1" dirty="0" smtClean="0"/>
              <a:t>p </a:t>
            </a:r>
            <a:r>
              <a:rPr lang="en-US" sz="2400" b="1" dirty="0" smtClean="0">
                <a:sym typeface="Symbol"/>
              </a:rPr>
              <a:t></a:t>
            </a:r>
            <a:r>
              <a:rPr lang="en-US" sz="2400" b="1" dirty="0" smtClean="0"/>
              <a:t> q</a:t>
            </a:r>
            <a:r>
              <a:rPr lang="id-ID" sz="2400" b="1" dirty="0" smtClean="0"/>
              <a:t>)  </a:t>
            </a:r>
            <a:r>
              <a:rPr lang="id-ID" sz="2400" b="1" dirty="0" smtClean="0">
                <a:sym typeface="Symbol"/>
              </a:rPr>
              <a:t></a:t>
            </a:r>
            <a:r>
              <a:rPr lang="id-ID" sz="2400" b="1" dirty="0" smtClean="0"/>
              <a:t> </a:t>
            </a:r>
            <a:r>
              <a:rPr lang="id-ID" sz="2400" b="1" dirty="0" smtClean="0">
                <a:sym typeface="Symbol"/>
              </a:rPr>
              <a:t></a:t>
            </a:r>
            <a:r>
              <a:rPr lang="id-ID" sz="2400" b="1" dirty="0" smtClean="0"/>
              <a:t>(</a:t>
            </a:r>
            <a:r>
              <a:rPr lang="id-ID" sz="2400" b="1" dirty="0" smtClean="0">
                <a:sym typeface="Symbol"/>
              </a:rPr>
              <a:t>p  q)</a:t>
            </a:r>
          </a:p>
          <a:p>
            <a:r>
              <a:rPr lang="id-ID" sz="2400" b="1" dirty="0" smtClean="0">
                <a:sym typeface="Symbol"/>
              </a:rPr>
              <a:t>                       p  q</a:t>
            </a:r>
            <a:endParaRPr lang="id-ID" sz="2400" dirty="0" smtClean="0"/>
          </a:p>
        </p:txBody>
      </p:sp>
    </p:spTree>
    <p:extLst>
      <p:ext uri="{BB962C8B-B14F-4D97-AF65-F5344CB8AC3E}">
        <p14:creationId xmlns:p14="http://schemas.microsoft.com/office/powerpoint/2010/main" val="215367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/>
              <a:t>NEGASI SUATU BIIMPLIKASI</a:t>
            </a:r>
            <a:endParaRPr lang="id-ID" sz="2400" b="1" dirty="0"/>
          </a:p>
          <a:p>
            <a:endParaRPr lang="id-ID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/>
              <a:t>Biimplikasi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bikondisional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pernyataan</a:t>
            </a:r>
            <a:r>
              <a:rPr lang="en-US" sz="2400" dirty="0"/>
              <a:t> </a:t>
            </a:r>
            <a:r>
              <a:rPr lang="en-US" sz="2400" dirty="0" err="1"/>
              <a:t>majemuk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dua</a:t>
            </a:r>
            <a:r>
              <a:rPr lang="en-US" sz="2400" dirty="0"/>
              <a:t> </a:t>
            </a:r>
            <a:r>
              <a:rPr lang="en-US" sz="2400" dirty="0" err="1"/>
              <a:t>pernyataaan</a:t>
            </a:r>
            <a:r>
              <a:rPr lang="en-US" sz="2400" dirty="0"/>
              <a:t> p </a:t>
            </a:r>
            <a:r>
              <a:rPr lang="en-US" sz="2400" dirty="0" err="1"/>
              <a:t>dan</a:t>
            </a:r>
            <a:r>
              <a:rPr lang="en-US" sz="2400" dirty="0"/>
              <a:t> q yang </a:t>
            </a:r>
            <a:r>
              <a:rPr lang="en-US" sz="2400" dirty="0" err="1"/>
              <a:t>dinotasikan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endParaRPr lang="id-ID" sz="2400" dirty="0" smtClean="0"/>
          </a:p>
          <a:p>
            <a:pPr algn="ctr">
              <a:lnSpc>
                <a:spcPct val="150000"/>
              </a:lnSpc>
            </a:pPr>
            <a:r>
              <a:rPr lang="en-US" sz="2400" b="1" dirty="0" smtClean="0"/>
              <a:t>p </a:t>
            </a:r>
            <a:r>
              <a:rPr lang="en-US" sz="2400" b="1" dirty="0">
                <a:sym typeface="Symbol"/>
              </a:rPr>
              <a:t></a:t>
            </a:r>
            <a:r>
              <a:rPr lang="en-US" sz="2400" b="1" dirty="0"/>
              <a:t> q </a:t>
            </a:r>
            <a:r>
              <a:rPr lang="en-US" sz="2400" b="1" dirty="0">
                <a:sym typeface="Symbol"/>
              </a:rPr>
              <a:t></a:t>
            </a:r>
            <a:r>
              <a:rPr lang="en-US" sz="2400" b="1" dirty="0"/>
              <a:t> (p </a:t>
            </a:r>
            <a:r>
              <a:rPr lang="en-US" sz="2400" b="1" dirty="0">
                <a:sym typeface="Symbol"/>
              </a:rPr>
              <a:t></a:t>
            </a:r>
            <a:r>
              <a:rPr lang="en-US" sz="2400" b="1" dirty="0"/>
              <a:t> q) </a:t>
            </a:r>
            <a:r>
              <a:rPr lang="en-US" sz="2400" b="1" dirty="0">
                <a:sym typeface="Symbol"/>
              </a:rPr>
              <a:t></a:t>
            </a:r>
            <a:r>
              <a:rPr lang="en-US" sz="2400" b="1" dirty="0"/>
              <a:t> (q </a:t>
            </a:r>
            <a:r>
              <a:rPr lang="en-US" sz="2400" b="1" dirty="0">
                <a:sym typeface="Symbol"/>
              </a:rPr>
              <a:t></a:t>
            </a:r>
            <a:r>
              <a:rPr lang="en-US" sz="2400" b="1" dirty="0"/>
              <a:t> p</a:t>
            </a:r>
            <a:r>
              <a:rPr lang="en-US" sz="2400" b="1" dirty="0" smtClean="0"/>
              <a:t>)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58125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b="1" dirty="0" smtClean="0"/>
              <a:t>NEGASI SUATU BIIMPLIKASI</a:t>
            </a:r>
            <a:endParaRPr lang="id-ID" sz="2400" b="1" dirty="0"/>
          </a:p>
          <a:p>
            <a:endParaRPr lang="id-ID" sz="2400" dirty="0" smtClean="0"/>
          </a:p>
          <a:p>
            <a:pPr algn="ctr">
              <a:lnSpc>
                <a:spcPct val="150000"/>
              </a:lnSpc>
            </a:pPr>
            <a:r>
              <a:rPr lang="en-US" sz="2400" b="1" dirty="0" smtClean="0"/>
              <a:t>p </a:t>
            </a:r>
            <a:r>
              <a:rPr lang="en-US" sz="2400" b="1" dirty="0">
                <a:sym typeface="Symbol"/>
              </a:rPr>
              <a:t></a:t>
            </a:r>
            <a:r>
              <a:rPr lang="en-US" sz="2400" b="1" dirty="0"/>
              <a:t> q </a:t>
            </a:r>
            <a:r>
              <a:rPr lang="en-US" sz="2400" b="1" dirty="0">
                <a:sym typeface="Symbol"/>
              </a:rPr>
              <a:t></a:t>
            </a:r>
            <a:r>
              <a:rPr lang="en-US" sz="2400" b="1" dirty="0"/>
              <a:t> (p </a:t>
            </a:r>
            <a:r>
              <a:rPr lang="en-US" sz="2400" b="1" dirty="0">
                <a:sym typeface="Symbol"/>
              </a:rPr>
              <a:t></a:t>
            </a:r>
            <a:r>
              <a:rPr lang="en-US" sz="2400" b="1" dirty="0"/>
              <a:t> q) </a:t>
            </a:r>
            <a:r>
              <a:rPr lang="en-US" sz="2400" b="1" dirty="0">
                <a:sym typeface="Symbol"/>
              </a:rPr>
              <a:t></a:t>
            </a:r>
            <a:r>
              <a:rPr lang="en-US" sz="2400" b="1" dirty="0"/>
              <a:t> (q </a:t>
            </a:r>
            <a:r>
              <a:rPr lang="en-US" sz="2400" b="1" dirty="0">
                <a:sym typeface="Symbol"/>
              </a:rPr>
              <a:t></a:t>
            </a:r>
            <a:r>
              <a:rPr lang="en-US" sz="2400" b="1" dirty="0"/>
              <a:t> p) </a:t>
            </a:r>
            <a:endParaRPr lang="id-ID" sz="2400" b="1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sehingga</a:t>
            </a:r>
            <a:r>
              <a:rPr lang="en-US" sz="2400" dirty="0" smtClean="0"/>
              <a:t> </a:t>
            </a:r>
            <a:r>
              <a:rPr lang="en-US" sz="2400" dirty="0"/>
              <a:t>: 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id-ID" sz="2400" dirty="0"/>
              <a:t> </a:t>
            </a:r>
            <a:r>
              <a:rPr lang="id-ID" sz="2400" dirty="0" smtClean="0"/>
              <a:t>             </a:t>
            </a:r>
            <a:r>
              <a:rPr lang="en-US" sz="2400" dirty="0" smtClean="0">
                <a:sym typeface="Symbol"/>
              </a:rPr>
              <a:t></a:t>
            </a:r>
            <a:r>
              <a:rPr lang="en-US" sz="2400" dirty="0"/>
              <a:t>(p </a:t>
            </a:r>
            <a:r>
              <a:rPr lang="en-US" sz="2400" dirty="0">
                <a:sym typeface="Symbol"/>
              </a:rPr>
              <a:t></a:t>
            </a:r>
            <a:r>
              <a:rPr lang="en-US" sz="2400" dirty="0"/>
              <a:t> q) </a:t>
            </a:r>
            <a:r>
              <a:rPr lang="en-US" sz="2400" dirty="0">
                <a:sym typeface="Symbol"/>
              </a:rPr>
              <a:t></a:t>
            </a:r>
            <a:r>
              <a:rPr lang="en-US" sz="2400" dirty="0"/>
              <a:t> 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/>
              <a:t> [(p </a:t>
            </a:r>
            <a:r>
              <a:rPr lang="en-US" sz="2400" dirty="0">
                <a:sym typeface="Symbol"/>
              </a:rPr>
              <a:t></a:t>
            </a:r>
            <a:r>
              <a:rPr lang="en-US" sz="2400" dirty="0"/>
              <a:t> q) </a:t>
            </a:r>
            <a:r>
              <a:rPr lang="en-US" sz="2400" dirty="0">
                <a:sym typeface="Symbol"/>
              </a:rPr>
              <a:t></a:t>
            </a:r>
            <a:r>
              <a:rPr lang="en-US" sz="2400" dirty="0"/>
              <a:t> (q </a:t>
            </a:r>
            <a:r>
              <a:rPr lang="en-US" sz="2400" dirty="0">
                <a:sym typeface="Symbol"/>
              </a:rPr>
              <a:t></a:t>
            </a:r>
            <a:r>
              <a:rPr lang="en-US" sz="2400" dirty="0"/>
              <a:t> p)] 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                     	      </a:t>
            </a:r>
            <a:r>
              <a:rPr lang="en-US" sz="2400" dirty="0">
                <a:sym typeface="Symbol"/>
              </a:rPr>
              <a:t></a:t>
            </a:r>
            <a:r>
              <a:rPr lang="en-US" sz="2400" dirty="0"/>
              <a:t> 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/>
              <a:t> [(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 err="1"/>
              <a:t>p</a:t>
            </a:r>
            <a:r>
              <a:rPr lang="en-US" sz="2400" dirty="0" err="1">
                <a:sym typeface="Symbol"/>
              </a:rPr>
              <a:t></a:t>
            </a:r>
            <a:r>
              <a:rPr lang="en-US" sz="2400" dirty="0" err="1"/>
              <a:t>q</a:t>
            </a:r>
            <a:r>
              <a:rPr lang="en-US" sz="2400" dirty="0"/>
              <a:t> ) </a:t>
            </a:r>
            <a:r>
              <a:rPr lang="en-US" sz="2400" dirty="0">
                <a:sym typeface="Symbol"/>
              </a:rPr>
              <a:t></a:t>
            </a:r>
            <a:r>
              <a:rPr lang="en-US" sz="2400" dirty="0"/>
              <a:t> (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 err="1"/>
              <a:t>q</a:t>
            </a:r>
            <a:r>
              <a:rPr lang="en-US" sz="2400" dirty="0" err="1">
                <a:sym typeface="Symbol"/>
              </a:rPr>
              <a:t></a:t>
            </a:r>
            <a:r>
              <a:rPr lang="en-US" sz="2400" dirty="0" err="1"/>
              <a:t>p</a:t>
            </a:r>
            <a:r>
              <a:rPr lang="en-US" sz="2400" dirty="0"/>
              <a:t>)]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                                  </a:t>
            </a:r>
            <a:r>
              <a:rPr lang="en-US" sz="2400" dirty="0">
                <a:sym typeface="Symbol"/>
              </a:rPr>
              <a:t></a:t>
            </a:r>
            <a:r>
              <a:rPr lang="en-US" sz="2400" dirty="0"/>
              <a:t> 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/>
              <a:t> (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 err="1"/>
              <a:t>p</a:t>
            </a:r>
            <a:r>
              <a:rPr lang="en-US" sz="2400" dirty="0" err="1">
                <a:sym typeface="Symbol"/>
              </a:rPr>
              <a:t></a:t>
            </a:r>
            <a:r>
              <a:rPr lang="en-US" sz="2400" dirty="0" err="1"/>
              <a:t>q</a:t>
            </a:r>
            <a:r>
              <a:rPr lang="en-US" sz="2400" dirty="0"/>
              <a:t> ) </a:t>
            </a:r>
            <a:r>
              <a:rPr lang="en-US" sz="2400" dirty="0">
                <a:sym typeface="Symbol"/>
              </a:rPr>
              <a:t></a:t>
            </a:r>
            <a:r>
              <a:rPr lang="en-US" sz="2400" dirty="0"/>
              <a:t> 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/>
              <a:t>(</a:t>
            </a:r>
            <a:r>
              <a:rPr lang="en-US" sz="2400" dirty="0">
                <a:sym typeface="Symbol"/>
              </a:rPr>
              <a:t></a:t>
            </a:r>
            <a:r>
              <a:rPr lang="en-US" sz="2400" dirty="0" err="1"/>
              <a:t>q</a:t>
            </a:r>
            <a:r>
              <a:rPr lang="en-US" sz="2400" dirty="0" err="1">
                <a:sym typeface="Symbol"/>
              </a:rPr>
              <a:t></a:t>
            </a:r>
            <a:r>
              <a:rPr lang="en-US" sz="2400" dirty="0" err="1"/>
              <a:t>p</a:t>
            </a:r>
            <a:r>
              <a:rPr lang="en-US" sz="2400" dirty="0"/>
              <a:t>)</a:t>
            </a:r>
            <a:endParaRPr lang="id-ID" sz="2400" dirty="0"/>
          </a:p>
          <a:p>
            <a:pPr>
              <a:lnSpc>
                <a:spcPct val="150000"/>
              </a:lnSpc>
            </a:pPr>
            <a:r>
              <a:rPr lang="en-US" sz="2400" dirty="0"/>
              <a:t>             </a:t>
            </a:r>
            <a:r>
              <a:rPr lang="en-US" sz="2400" dirty="0" smtClean="0"/>
              <a:t> </a:t>
            </a:r>
            <a:r>
              <a:rPr lang="en-US" sz="2400" b="1" dirty="0">
                <a:sym typeface="Symbol"/>
              </a:rPr>
              <a:t></a:t>
            </a:r>
            <a:r>
              <a:rPr lang="en-US" sz="2400" b="1" dirty="0"/>
              <a:t>(p </a:t>
            </a:r>
            <a:r>
              <a:rPr lang="en-US" sz="2400" b="1" dirty="0">
                <a:sym typeface="Symbol"/>
              </a:rPr>
              <a:t></a:t>
            </a:r>
            <a:r>
              <a:rPr lang="en-US" sz="2400" b="1" dirty="0"/>
              <a:t> q) </a:t>
            </a:r>
            <a:r>
              <a:rPr lang="en-US" sz="2400" b="1" dirty="0">
                <a:sym typeface="Symbol"/>
              </a:rPr>
              <a:t></a:t>
            </a:r>
            <a:r>
              <a:rPr lang="en-US" sz="2400" b="1" dirty="0"/>
              <a:t> (p</a:t>
            </a:r>
            <a:r>
              <a:rPr lang="en-US" sz="2400" b="1" dirty="0">
                <a:sym typeface="Symbol"/>
              </a:rPr>
              <a:t></a:t>
            </a:r>
            <a:r>
              <a:rPr lang="en-US" sz="2400" b="1" dirty="0"/>
              <a:t>q ) </a:t>
            </a:r>
            <a:r>
              <a:rPr lang="en-US" sz="2400" b="1" dirty="0">
                <a:sym typeface="Symbol"/>
              </a:rPr>
              <a:t></a:t>
            </a:r>
            <a:r>
              <a:rPr lang="en-US" sz="2400" b="1" dirty="0"/>
              <a:t> (q</a:t>
            </a:r>
            <a:r>
              <a:rPr lang="en-US" sz="2400" b="1" dirty="0">
                <a:sym typeface="Symbol"/>
              </a:rPr>
              <a:t></a:t>
            </a:r>
            <a:r>
              <a:rPr lang="en-US" sz="2400" b="1" dirty="0"/>
              <a:t>p</a:t>
            </a:r>
            <a:r>
              <a:rPr lang="en-US" sz="2400" b="1" dirty="0" smtClean="0"/>
              <a:t>)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78838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18839"/>
              </p:ext>
            </p:extLst>
          </p:nvPr>
        </p:nvGraphicFramePr>
        <p:xfrm>
          <a:off x="611564" y="2276873"/>
          <a:ext cx="8136900" cy="266317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{00A15C55-8517-42AA-B614-E9B94910E393}</a:tableStyleId>
              </a:tblPr>
              <a:tblGrid>
                <a:gridCol w="904100"/>
                <a:gridCol w="904100"/>
                <a:gridCol w="904100"/>
                <a:gridCol w="904100"/>
                <a:gridCol w="904100"/>
                <a:gridCol w="904100"/>
                <a:gridCol w="904100"/>
                <a:gridCol w="904100"/>
                <a:gridCol w="904100"/>
              </a:tblGrid>
              <a:tr h="576063"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p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  <a:sym typeface="Symbol"/>
                        </a:rPr>
                        <a:t></a:t>
                      </a:r>
                      <a:r>
                        <a:rPr lang="en-US" sz="2400" dirty="0">
                          <a:effectLst/>
                        </a:rPr>
                        <a:t>q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p</a:t>
                      </a:r>
                      <a:r>
                        <a:rPr lang="en-US" sz="2400">
                          <a:effectLst/>
                          <a:sym typeface="Symbol"/>
                        </a:rPr>
                        <a:t></a:t>
                      </a:r>
                      <a:r>
                        <a:rPr lang="en-US" sz="2400">
                          <a:effectLst/>
                        </a:rPr>
                        <a:t>q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p</a:t>
                      </a:r>
                      <a:r>
                        <a:rPr lang="en-US" sz="2400">
                          <a:effectLst/>
                          <a:sym typeface="Symbol"/>
                        </a:rPr>
                        <a:t></a:t>
                      </a:r>
                      <a:r>
                        <a:rPr lang="en-US" sz="2400">
                          <a:effectLst/>
                        </a:rPr>
                        <a:t>q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p</a:t>
                      </a:r>
                      <a:r>
                        <a:rPr lang="en-US" sz="2400">
                          <a:effectLst/>
                          <a:sym typeface="Symbol"/>
                        </a:rPr>
                        <a:t></a:t>
                      </a:r>
                      <a:r>
                        <a:rPr lang="en-US" sz="2400">
                          <a:effectLst/>
                        </a:rPr>
                        <a:t>q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p</a:t>
                      </a:r>
                      <a:r>
                        <a:rPr lang="en-US" sz="2400">
                          <a:effectLst/>
                          <a:sym typeface="Symbol"/>
                        </a:rPr>
                        <a:t></a:t>
                      </a:r>
                      <a:r>
                        <a:rPr lang="en-US" sz="2400">
                          <a:effectLst/>
                        </a:rPr>
                        <a:t>q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p </a:t>
                      </a:r>
                      <a:r>
                        <a:rPr lang="en-US" sz="2400">
                          <a:effectLst/>
                          <a:sym typeface="Symbol"/>
                        </a:rPr>
                        <a:t></a:t>
                      </a:r>
                      <a:r>
                        <a:rPr lang="en-US" sz="2400">
                          <a:effectLst/>
                        </a:rPr>
                        <a:t> q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1777"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id-ID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id-ID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1777"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id-ID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id-ID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1777"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id-ID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id-ID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21777"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>
                          <a:effectLst/>
                        </a:rPr>
                        <a:t>F</a:t>
                      </a:r>
                      <a:endParaRPr lang="id-ID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id-ID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en-US" sz="2400" dirty="0">
                          <a:effectLst/>
                        </a:rPr>
                        <a:t>T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400"/>
                        </a:spcBef>
                        <a:spcAft>
                          <a:spcPts val="2400"/>
                        </a:spcAft>
                      </a:pPr>
                      <a:r>
                        <a:rPr lang="id-ID" sz="2400" dirty="0">
                          <a:effectLst/>
                        </a:rPr>
                        <a:t>F</a:t>
                      </a:r>
                      <a:endParaRPr lang="id-ID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571761" y="1753652"/>
            <a:ext cx="31767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7030A0"/>
                </a:solidFill>
              </a:rPr>
              <a:t>TABEL KEBENARAN</a:t>
            </a:r>
            <a:endParaRPr lang="id-ID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42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d-ID" sz="2400" dirty="0" smtClean="0"/>
              <a:t>Tentukan negasi dari kalimat berikut:</a:t>
            </a:r>
          </a:p>
          <a:p>
            <a:pPr marL="457200" indent="-457200">
              <a:lnSpc>
                <a:spcPct val="150000"/>
              </a:lnSpc>
              <a:buAutoNum type="alphaLcPeriod"/>
            </a:pPr>
            <a:r>
              <a:rPr lang="id-ID" sz="2400" dirty="0" smtClean="0"/>
              <a:t>Pangkalpinang adalah ibukota negara Indonesia</a:t>
            </a:r>
          </a:p>
          <a:p>
            <a:pPr marL="457200" indent="-457200">
              <a:lnSpc>
                <a:spcPct val="150000"/>
              </a:lnSpc>
              <a:buAutoNum type="alphaLcPeriod"/>
            </a:pPr>
            <a:r>
              <a:rPr lang="id-ID" sz="2400" dirty="0" smtClean="0"/>
              <a:t>Ayah tidak akan membelikan saya sepeda motor</a:t>
            </a:r>
          </a:p>
          <a:p>
            <a:pPr marL="457200" indent="-457200">
              <a:lnSpc>
                <a:spcPct val="150000"/>
              </a:lnSpc>
              <a:buAutoNum type="alphaLcPeriod"/>
            </a:pPr>
            <a:r>
              <a:rPr lang="id-ID" sz="2400" dirty="0" smtClean="0"/>
              <a:t>Saya tidak akan lulus ujian</a:t>
            </a:r>
          </a:p>
          <a:p>
            <a:pPr marL="457200" indent="-457200">
              <a:lnSpc>
                <a:spcPct val="150000"/>
              </a:lnSpc>
              <a:buAutoNum type="alphaLcPeriod"/>
            </a:pPr>
            <a:r>
              <a:rPr lang="id-ID" sz="2400" dirty="0" smtClean="0"/>
              <a:t>15 bukan bilangan prima</a:t>
            </a:r>
          </a:p>
          <a:p>
            <a:pPr marL="457200" indent="-457200">
              <a:lnSpc>
                <a:spcPct val="150000"/>
              </a:lnSpc>
              <a:buAutoNum type="alphaLcPeriod"/>
            </a:pPr>
            <a:r>
              <a:rPr lang="id-ID" sz="2400" dirty="0" smtClean="0"/>
              <a:t>Saya pasti akan berhasil mendapatkan pekerjaan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52120" y="548680"/>
            <a:ext cx="31343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600" b="1" dirty="0" smtClean="0">
                <a:solidFill>
                  <a:srgbClr val="FFFF00"/>
                </a:solidFill>
              </a:rPr>
              <a:t>LATIHAN SOAL</a:t>
            </a:r>
            <a:endParaRPr lang="id-ID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15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/>
              <a:t>Diberikan beberapa proposisi berikut:</a:t>
            </a:r>
          </a:p>
          <a:p>
            <a:r>
              <a:rPr lang="id-ID" sz="2400" dirty="0"/>
              <a:t>p</a:t>
            </a:r>
            <a:r>
              <a:rPr lang="id-ID" sz="2400" dirty="0" smtClean="0"/>
              <a:t> = Hari ini saya berangkat ke kampus</a:t>
            </a:r>
          </a:p>
          <a:p>
            <a:r>
              <a:rPr lang="id-ID" sz="2400" dirty="0"/>
              <a:t>q</a:t>
            </a:r>
            <a:r>
              <a:rPr lang="id-ID" sz="2400" dirty="0" smtClean="0"/>
              <a:t> = Hari ini saya ke mall</a:t>
            </a:r>
          </a:p>
          <a:p>
            <a:endParaRPr lang="id-ID" sz="2400" dirty="0" smtClean="0"/>
          </a:p>
          <a:p>
            <a:r>
              <a:rPr lang="id-ID" sz="2400" dirty="0" smtClean="0"/>
              <a:t>Nyatakan kalimat dibawah ini dengan simbol logika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Hari ini saya tidak berangkat ke kampus tetapi ke mall</a:t>
            </a:r>
          </a:p>
          <a:p>
            <a:pPr marL="457200" indent="-457200">
              <a:buFontTx/>
              <a:buAutoNum type="alphaLcPeriod"/>
            </a:pPr>
            <a:r>
              <a:rPr lang="id-ID" sz="2400" dirty="0" smtClean="0"/>
              <a:t>Hari ini saya tidak berangkat ke kampus atau ke mall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Tidak benar hari ini saya berangkat ke kampus dan ke mall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Jika saya tidak ke mall maka saya berangkat ke kampus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Saya ke mall jika dan hanya jika saya tidak berangkat ke kampus</a:t>
            </a:r>
            <a:endParaRPr lang="id-ID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5652120" y="548680"/>
            <a:ext cx="31343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600" b="1" dirty="0" smtClean="0">
                <a:solidFill>
                  <a:srgbClr val="FFFF00"/>
                </a:solidFill>
              </a:rPr>
              <a:t>LATIHAN SOAL</a:t>
            </a:r>
            <a:endParaRPr lang="id-ID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49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400" dirty="0" smtClean="0"/>
              <a:t>Diberikan beberapa proposisi berikut:</a:t>
            </a:r>
          </a:p>
          <a:p>
            <a:r>
              <a:rPr lang="id-ID" sz="2400" dirty="0"/>
              <a:t>p</a:t>
            </a:r>
            <a:r>
              <a:rPr lang="id-ID" sz="2400" dirty="0" smtClean="0"/>
              <a:t> = Kami pintar membuat program</a:t>
            </a:r>
          </a:p>
          <a:p>
            <a:r>
              <a:rPr lang="id-ID" sz="2400" dirty="0"/>
              <a:t>q</a:t>
            </a:r>
            <a:r>
              <a:rPr lang="id-ID" sz="2400" dirty="0" smtClean="0"/>
              <a:t> = Kami akan mengikuti kontes robotik</a:t>
            </a:r>
          </a:p>
          <a:p>
            <a:endParaRPr lang="id-ID" sz="2400" dirty="0" smtClean="0"/>
          </a:p>
          <a:p>
            <a:r>
              <a:rPr lang="id-ID" sz="2400" dirty="0" smtClean="0"/>
              <a:t>Nyatakan simbol logika dibawah ini ke dalam proposisi</a:t>
            </a:r>
          </a:p>
          <a:p>
            <a:pPr marL="457200" indent="-457200">
              <a:buAutoNum type="alphaLcPeriod"/>
            </a:pPr>
            <a:r>
              <a:rPr lang="id-ID" sz="2400" dirty="0" smtClean="0"/>
              <a:t>p </a:t>
            </a:r>
            <a:r>
              <a:rPr lang="id-ID" sz="2400" dirty="0" smtClean="0">
                <a:sym typeface="Symbol"/>
              </a:rPr>
              <a:t> q</a:t>
            </a:r>
          </a:p>
          <a:p>
            <a:pPr marL="457200" indent="-457200">
              <a:buAutoNum type="alphaLcPeriod"/>
            </a:pPr>
            <a:r>
              <a:rPr lang="id-ID" sz="2400" dirty="0" smtClean="0">
                <a:sym typeface="Symbol"/>
              </a:rPr>
              <a:t>p  q</a:t>
            </a:r>
          </a:p>
          <a:p>
            <a:pPr marL="457200" indent="-457200">
              <a:buAutoNum type="alphaLcPeriod"/>
            </a:pPr>
            <a:r>
              <a:rPr lang="id-ID" sz="2400" dirty="0" smtClean="0">
                <a:sym typeface="Symbol"/>
              </a:rPr>
              <a:t>(q  p)</a:t>
            </a:r>
          </a:p>
          <a:p>
            <a:pPr marL="457200" indent="-457200">
              <a:buAutoNum type="alphaLcPeriod"/>
            </a:pPr>
            <a:r>
              <a:rPr lang="id-ID" sz="2400" dirty="0" smtClean="0">
                <a:sym typeface="Symbol"/>
              </a:rPr>
              <a:t>q  p</a:t>
            </a:r>
          </a:p>
          <a:p>
            <a:pPr marL="457200" indent="-457200">
              <a:buAutoNum type="alphaLcPeriod"/>
            </a:pPr>
            <a:r>
              <a:rPr lang="id-ID" sz="2400" dirty="0" smtClean="0">
                <a:sym typeface="Symbol"/>
              </a:rPr>
              <a:t>q  p</a:t>
            </a:r>
            <a:endParaRPr lang="id-ID" sz="24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652120" y="548680"/>
            <a:ext cx="31343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600" b="1" dirty="0" smtClean="0">
                <a:solidFill>
                  <a:srgbClr val="FFFF00"/>
                </a:solidFill>
              </a:rPr>
              <a:t>LATIHAN SOAL</a:t>
            </a:r>
            <a:endParaRPr lang="id-ID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89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76672"/>
            <a:ext cx="550810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PENGHUBUNG KALIMAT</a:t>
            </a:r>
            <a:endParaRPr lang="id-ID" sz="3600" dirty="0"/>
          </a:p>
        </p:txBody>
      </p:sp>
      <p:sp>
        <p:nvSpPr>
          <p:cNvPr id="2" name="Rectangle 1"/>
          <p:cNvSpPr/>
          <p:nvPr/>
        </p:nvSpPr>
        <p:spPr>
          <a:xfrm>
            <a:off x="971600" y="1700808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d-ID" sz="2400" dirty="0" smtClean="0"/>
              <a:t>Tentukan tabel kebenaran untuk ekspresi logika berikut ini: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id-ID" sz="2400" dirty="0" smtClean="0"/>
              <a:t>p </a:t>
            </a:r>
            <a:r>
              <a:rPr lang="id-ID" sz="2400" dirty="0" smtClean="0">
                <a:sym typeface="Symbol"/>
              </a:rPr>
              <a:t> q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id-ID" sz="2400" dirty="0" smtClean="0">
                <a:sym typeface="Symbol"/>
              </a:rPr>
              <a:t>(p  p)  q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id-ID" sz="2400" dirty="0" smtClean="0">
                <a:sym typeface="Symbol"/>
              </a:rPr>
              <a:t>p q  p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id-ID" sz="2400" dirty="0" smtClean="0">
                <a:sym typeface="Symbol"/>
              </a:rPr>
              <a:t>(p  q)  p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id-ID" sz="2400" dirty="0" smtClean="0">
                <a:sym typeface="Symbol"/>
              </a:rPr>
              <a:t>p  p</a:t>
            </a:r>
            <a:endParaRPr lang="id-ID" sz="24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652120" y="548680"/>
            <a:ext cx="31343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600" b="1" dirty="0" smtClean="0">
                <a:solidFill>
                  <a:srgbClr val="FFFF00"/>
                </a:solidFill>
              </a:rPr>
              <a:t>LATIHAN SOAL</a:t>
            </a:r>
            <a:endParaRPr lang="id-ID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79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283</TotalTime>
  <Words>1169</Words>
  <Application>Microsoft Office PowerPoint</Application>
  <PresentationFormat>On-screen Show (4:3)</PresentationFormat>
  <Paragraphs>343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Waveform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23</cp:revision>
  <dcterms:created xsi:type="dcterms:W3CDTF">2015-10-11T13:31:37Z</dcterms:created>
  <dcterms:modified xsi:type="dcterms:W3CDTF">2015-10-19T04:58:23Z</dcterms:modified>
</cp:coreProperties>
</file>