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2" r:id="rId8"/>
    <p:sldId id="271" r:id="rId9"/>
    <p:sldId id="263" r:id="rId10"/>
    <p:sldId id="264" r:id="rId11"/>
    <p:sldId id="265" r:id="rId12"/>
    <p:sldId id="272" r:id="rId13"/>
    <p:sldId id="266" r:id="rId14"/>
    <p:sldId id="267" r:id="rId15"/>
    <p:sldId id="268" r:id="rId16"/>
    <p:sldId id="269" r:id="rId17"/>
    <p:sldId id="270"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89426B-37B1-49F7-B0E5-E25D7B07B551}" type="doc">
      <dgm:prSet loTypeId="urn:microsoft.com/office/officeart/2005/8/layout/venn1" loCatId="relationship" qsTypeId="urn:microsoft.com/office/officeart/2005/8/quickstyle/simple1" qsCatId="simple" csTypeId="urn:microsoft.com/office/officeart/2005/8/colors/accent1_2" csCatId="accent1" phldr="1"/>
      <dgm:spPr/>
    </dgm:pt>
    <dgm:pt modelId="{CFF3A8DD-B2AA-47D0-B728-548B8F30B10A}">
      <dgm:prSet phldrT="[Text]"/>
      <dgm:spPr/>
      <dgm:t>
        <a:bodyPr/>
        <a:lstStyle/>
        <a:p>
          <a:r>
            <a:rPr lang="id-ID" b="1" i="1" dirty="0" smtClean="0"/>
            <a:t>The Law of Effect                     (Hukum Akibat)</a:t>
          </a:r>
          <a:endParaRPr lang="id-ID" dirty="0"/>
        </a:p>
      </dgm:t>
    </dgm:pt>
    <dgm:pt modelId="{7E7183F7-134F-4C4F-B621-6E352C4A3B7D}" type="parTrans" cxnId="{5419A901-9C0E-4877-A4BC-488C0FE10499}">
      <dgm:prSet/>
      <dgm:spPr/>
      <dgm:t>
        <a:bodyPr/>
        <a:lstStyle/>
        <a:p>
          <a:endParaRPr lang="id-ID"/>
        </a:p>
      </dgm:t>
    </dgm:pt>
    <dgm:pt modelId="{02D1EA0F-3730-4707-B1F8-57781F4DE99A}" type="sibTrans" cxnId="{5419A901-9C0E-4877-A4BC-488C0FE10499}">
      <dgm:prSet/>
      <dgm:spPr/>
      <dgm:t>
        <a:bodyPr/>
        <a:lstStyle/>
        <a:p>
          <a:endParaRPr lang="id-ID"/>
        </a:p>
      </dgm:t>
    </dgm:pt>
    <dgm:pt modelId="{0983607A-628E-4DF7-B7EB-D90D5351FB12}">
      <dgm:prSet phldrT="[Text]"/>
      <dgm:spPr/>
      <dgm:t>
        <a:bodyPr/>
        <a:lstStyle/>
        <a:p>
          <a:r>
            <a:rPr lang="id-ID" b="1" i="1" dirty="0" smtClean="0"/>
            <a:t>The Law of Exercise               (Hukum Latihan)</a:t>
          </a:r>
          <a:endParaRPr lang="id-ID" dirty="0"/>
        </a:p>
      </dgm:t>
    </dgm:pt>
    <dgm:pt modelId="{04649F44-4F63-4390-9F68-F3CC57EE4BE2}" type="parTrans" cxnId="{9F0C23C0-9737-43FF-A781-AD64D6D6B95D}">
      <dgm:prSet/>
      <dgm:spPr/>
      <dgm:t>
        <a:bodyPr/>
        <a:lstStyle/>
        <a:p>
          <a:endParaRPr lang="id-ID"/>
        </a:p>
      </dgm:t>
    </dgm:pt>
    <dgm:pt modelId="{D5B3C606-4897-4BAA-9863-6B69AF74F9DA}" type="sibTrans" cxnId="{9F0C23C0-9737-43FF-A781-AD64D6D6B95D}">
      <dgm:prSet/>
      <dgm:spPr/>
      <dgm:t>
        <a:bodyPr/>
        <a:lstStyle/>
        <a:p>
          <a:endParaRPr lang="id-ID"/>
        </a:p>
      </dgm:t>
    </dgm:pt>
    <dgm:pt modelId="{DCA1E93B-2BA0-482E-8F4D-EC2466A5EB10}">
      <dgm:prSet phldrT="[Text]"/>
      <dgm:spPr/>
      <dgm:t>
        <a:bodyPr/>
        <a:lstStyle/>
        <a:p>
          <a:r>
            <a:rPr lang="id-ID" b="1" i="1" dirty="0" smtClean="0"/>
            <a:t>The Law of Readiness                  (Hukum Kesiapan)</a:t>
          </a:r>
          <a:endParaRPr lang="id-ID" dirty="0"/>
        </a:p>
      </dgm:t>
    </dgm:pt>
    <dgm:pt modelId="{6D3CD4C7-3146-472B-B607-9453F8336AFB}" type="parTrans" cxnId="{4B93B831-AA27-4A12-A9F9-3CB6200A7D89}">
      <dgm:prSet/>
      <dgm:spPr/>
      <dgm:t>
        <a:bodyPr/>
        <a:lstStyle/>
        <a:p>
          <a:endParaRPr lang="id-ID"/>
        </a:p>
      </dgm:t>
    </dgm:pt>
    <dgm:pt modelId="{EAEAF550-0F05-485F-9B30-9D206700CEAC}" type="sibTrans" cxnId="{4B93B831-AA27-4A12-A9F9-3CB6200A7D89}">
      <dgm:prSet/>
      <dgm:spPr/>
      <dgm:t>
        <a:bodyPr/>
        <a:lstStyle/>
        <a:p>
          <a:endParaRPr lang="id-ID"/>
        </a:p>
      </dgm:t>
    </dgm:pt>
    <dgm:pt modelId="{7224A9CA-4FD3-48C8-AFAA-1C45F15A78D4}" type="pres">
      <dgm:prSet presAssocID="{8089426B-37B1-49F7-B0E5-E25D7B07B551}" presName="compositeShape" presStyleCnt="0">
        <dgm:presLayoutVars>
          <dgm:chMax val="7"/>
          <dgm:dir/>
          <dgm:resizeHandles val="exact"/>
        </dgm:presLayoutVars>
      </dgm:prSet>
      <dgm:spPr/>
    </dgm:pt>
    <dgm:pt modelId="{8291059A-41F8-4500-9DAC-BF1C73BC7A0B}" type="pres">
      <dgm:prSet presAssocID="{CFF3A8DD-B2AA-47D0-B728-548B8F30B10A}" presName="circ1" presStyleLbl="vennNode1" presStyleIdx="0" presStyleCnt="3"/>
      <dgm:spPr/>
      <dgm:t>
        <a:bodyPr/>
        <a:lstStyle/>
        <a:p>
          <a:endParaRPr lang="id-ID"/>
        </a:p>
      </dgm:t>
    </dgm:pt>
    <dgm:pt modelId="{C1B0F74A-CCEF-43B0-9254-55252337D729}" type="pres">
      <dgm:prSet presAssocID="{CFF3A8DD-B2AA-47D0-B728-548B8F30B10A}" presName="circ1Tx" presStyleLbl="revTx" presStyleIdx="0" presStyleCnt="0">
        <dgm:presLayoutVars>
          <dgm:chMax val="0"/>
          <dgm:chPref val="0"/>
          <dgm:bulletEnabled val="1"/>
        </dgm:presLayoutVars>
      </dgm:prSet>
      <dgm:spPr/>
      <dgm:t>
        <a:bodyPr/>
        <a:lstStyle/>
        <a:p>
          <a:endParaRPr lang="id-ID"/>
        </a:p>
      </dgm:t>
    </dgm:pt>
    <dgm:pt modelId="{C68481B1-010B-4A9C-A933-03183186FF85}" type="pres">
      <dgm:prSet presAssocID="{0983607A-628E-4DF7-B7EB-D90D5351FB12}" presName="circ2" presStyleLbl="vennNode1" presStyleIdx="1" presStyleCnt="3"/>
      <dgm:spPr/>
      <dgm:t>
        <a:bodyPr/>
        <a:lstStyle/>
        <a:p>
          <a:endParaRPr lang="id-ID"/>
        </a:p>
      </dgm:t>
    </dgm:pt>
    <dgm:pt modelId="{A56DB1AF-60F5-4A5F-BBE9-9CC6EF104325}" type="pres">
      <dgm:prSet presAssocID="{0983607A-628E-4DF7-B7EB-D90D5351FB12}" presName="circ2Tx" presStyleLbl="revTx" presStyleIdx="0" presStyleCnt="0">
        <dgm:presLayoutVars>
          <dgm:chMax val="0"/>
          <dgm:chPref val="0"/>
          <dgm:bulletEnabled val="1"/>
        </dgm:presLayoutVars>
      </dgm:prSet>
      <dgm:spPr/>
      <dgm:t>
        <a:bodyPr/>
        <a:lstStyle/>
        <a:p>
          <a:endParaRPr lang="id-ID"/>
        </a:p>
      </dgm:t>
    </dgm:pt>
    <dgm:pt modelId="{27E3490B-4602-40CA-873E-C6AE774560AC}" type="pres">
      <dgm:prSet presAssocID="{DCA1E93B-2BA0-482E-8F4D-EC2466A5EB10}" presName="circ3" presStyleLbl="vennNode1" presStyleIdx="2" presStyleCnt="3"/>
      <dgm:spPr/>
      <dgm:t>
        <a:bodyPr/>
        <a:lstStyle/>
        <a:p>
          <a:endParaRPr lang="id-ID"/>
        </a:p>
      </dgm:t>
    </dgm:pt>
    <dgm:pt modelId="{C754503E-97DD-435B-826C-966F2813FF01}" type="pres">
      <dgm:prSet presAssocID="{DCA1E93B-2BA0-482E-8F4D-EC2466A5EB10}" presName="circ3Tx" presStyleLbl="revTx" presStyleIdx="0" presStyleCnt="0">
        <dgm:presLayoutVars>
          <dgm:chMax val="0"/>
          <dgm:chPref val="0"/>
          <dgm:bulletEnabled val="1"/>
        </dgm:presLayoutVars>
      </dgm:prSet>
      <dgm:spPr/>
      <dgm:t>
        <a:bodyPr/>
        <a:lstStyle/>
        <a:p>
          <a:endParaRPr lang="id-ID"/>
        </a:p>
      </dgm:t>
    </dgm:pt>
  </dgm:ptLst>
  <dgm:cxnLst>
    <dgm:cxn modelId="{860AE460-2780-46CC-A67E-ECB300104FAE}" type="presOf" srcId="{8089426B-37B1-49F7-B0E5-E25D7B07B551}" destId="{7224A9CA-4FD3-48C8-AFAA-1C45F15A78D4}" srcOrd="0" destOrd="0" presId="urn:microsoft.com/office/officeart/2005/8/layout/venn1"/>
    <dgm:cxn modelId="{003393CF-D091-43C9-B661-6E7BBE38BFC2}" type="presOf" srcId="{CFF3A8DD-B2AA-47D0-B728-548B8F30B10A}" destId="{C1B0F74A-CCEF-43B0-9254-55252337D729}" srcOrd="1" destOrd="0" presId="urn:microsoft.com/office/officeart/2005/8/layout/venn1"/>
    <dgm:cxn modelId="{9F0C23C0-9737-43FF-A781-AD64D6D6B95D}" srcId="{8089426B-37B1-49F7-B0E5-E25D7B07B551}" destId="{0983607A-628E-4DF7-B7EB-D90D5351FB12}" srcOrd="1" destOrd="0" parTransId="{04649F44-4F63-4390-9F68-F3CC57EE4BE2}" sibTransId="{D5B3C606-4897-4BAA-9863-6B69AF74F9DA}"/>
    <dgm:cxn modelId="{5F984E91-738E-42FA-AF7C-82F9EBB0E07F}" type="presOf" srcId="{DCA1E93B-2BA0-482E-8F4D-EC2466A5EB10}" destId="{27E3490B-4602-40CA-873E-C6AE774560AC}" srcOrd="0" destOrd="0" presId="urn:microsoft.com/office/officeart/2005/8/layout/venn1"/>
    <dgm:cxn modelId="{5419A901-9C0E-4877-A4BC-488C0FE10499}" srcId="{8089426B-37B1-49F7-B0E5-E25D7B07B551}" destId="{CFF3A8DD-B2AA-47D0-B728-548B8F30B10A}" srcOrd="0" destOrd="0" parTransId="{7E7183F7-134F-4C4F-B621-6E352C4A3B7D}" sibTransId="{02D1EA0F-3730-4707-B1F8-57781F4DE99A}"/>
    <dgm:cxn modelId="{9E34E6C8-590B-4302-80F1-6FC37E949EFC}" type="presOf" srcId="{DCA1E93B-2BA0-482E-8F4D-EC2466A5EB10}" destId="{C754503E-97DD-435B-826C-966F2813FF01}" srcOrd="1" destOrd="0" presId="urn:microsoft.com/office/officeart/2005/8/layout/venn1"/>
    <dgm:cxn modelId="{8120C6FB-3D28-4E1D-A6A1-B33E3435A7B9}" type="presOf" srcId="{0983607A-628E-4DF7-B7EB-D90D5351FB12}" destId="{A56DB1AF-60F5-4A5F-BBE9-9CC6EF104325}" srcOrd="1" destOrd="0" presId="urn:microsoft.com/office/officeart/2005/8/layout/venn1"/>
    <dgm:cxn modelId="{4B93B831-AA27-4A12-A9F9-3CB6200A7D89}" srcId="{8089426B-37B1-49F7-B0E5-E25D7B07B551}" destId="{DCA1E93B-2BA0-482E-8F4D-EC2466A5EB10}" srcOrd="2" destOrd="0" parTransId="{6D3CD4C7-3146-472B-B607-9453F8336AFB}" sibTransId="{EAEAF550-0F05-485F-9B30-9D206700CEAC}"/>
    <dgm:cxn modelId="{2FE59456-94EF-4E28-8A65-B5B066F07543}" type="presOf" srcId="{CFF3A8DD-B2AA-47D0-B728-548B8F30B10A}" destId="{8291059A-41F8-4500-9DAC-BF1C73BC7A0B}" srcOrd="0" destOrd="0" presId="urn:microsoft.com/office/officeart/2005/8/layout/venn1"/>
    <dgm:cxn modelId="{E15C7ED6-49DE-49C3-A2D8-765D82F55DAD}" type="presOf" srcId="{0983607A-628E-4DF7-B7EB-D90D5351FB12}" destId="{C68481B1-010B-4A9C-A933-03183186FF85}" srcOrd="0" destOrd="0" presId="urn:microsoft.com/office/officeart/2005/8/layout/venn1"/>
    <dgm:cxn modelId="{711992F6-F79F-4CAD-8200-A3399E8F1B03}" type="presParOf" srcId="{7224A9CA-4FD3-48C8-AFAA-1C45F15A78D4}" destId="{8291059A-41F8-4500-9DAC-BF1C73BC7A0B}" srcOrd="0" destOrd="0" presId="urn:microsoft.com/office/officeart/2005/8/layout/venn1"/>
    <dgm:cxn modelId="{B7A6F783-68CF-427E-967F-EB0AA7708DE5}" type="presParOf" srcId="{7224A9CA-4FD3-48C8-AFAA-1C45F15A78D4}" destId="{C1B0F74A-CCEF-43B0-9254-55252337D729}" srcOrd="1" destOrd="0" presId="urn:microsoft.com/office/officeart/2005/8/layout/venn1"/>
    <dgm:cxn modelId="{2906B038-45CD-424E-A5FF-7F371DB8D369}" type="presParOf" srcId="{7224A9CA-4FD3-48C8-AFAA-1C45F15A78D4}" destId="{C68481B1-010B-4A9C-A933-03183186FF85}" srcOrd="2" destOrd="0" presId="urn:microsoft.com/office/officeart/2005/8/layout/venn1"/>
    <dgm:cxn modelId="{0F009AF5-9F06-4EC9-8A08-DFD9BD83D2C2}" type="presParOf" srcId="{7224A9CA-4FD3-48C8-AFAA-1C45F15A78D4}" destId="{A56DB1AF-60F5-4A5F-BBE9-9CC6EF104325}" srcOrd="3" destOrd="0" presId="urn:microsoft.com/office/officeart/2005/8/layout/venn1"/>
    <dgm:cxn modelId="{326A15CC-F18E-48D4-B146-80192D8AFFD6}" type="presParOf" srcId="{7224A9CA-4FD3-48C8-AFAA-1C45F15A78D4}" destId="{27E3490B-4602-40CA-873E-C6AE774560AC}" srcOrd="4" destOrd="0" presId="urn:microsoft.com/office/officeart/2005/8/layout/venn1"/>
    <dgm:cxn modelId="{CA6ED1FA-7A26-46BD-8BF3-7CE33CF01007}" type="presParOf" srcId="{7224A9CA-4FD3-48C8-AFAA-1C45F15A78D4}" destId="{C754503E-97DD-435B-826C-966F2813FF01}" srcOrd="5" destOrd="0" presId="urn:microsoft.com/office/officeart/2005/8/layout/venn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291059A-41F8-4500-9DAC-BF1C73BC7A0B}">
      <dsp:nvSpPr>
        <dsp:cNvPr id="0" name=""/>
        <dsp:cNvSpPr/>
      </dsp:nvSpPr>
      <dsp:spPr>
        <a:xfrm>
          <a:off x="2702242" y="58856"/>
          <a:ext cx="2825115" cy="28251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id-ID" sz="2200" b="1" i="1" kern="1200" dirty="0" smtClean="0"/>
            <a:t>The Law of Effect                     (Hukum Akibat)</a:t>
          </a:r>
          <a:endParaRPr lang="id-ID" sz="2200" kern="1200" dirty="0"/>
        </a:p>
      </dsp:txBody>
      <dsp:txXfrm>
        <a:off x="3078924" y="553251"/>
        <a:ext cx="2071751" cy="1271301"/>
      </dsp:txXfrm>
    </dsp:sp>
    <dsp:sp modelId="{C68481B1-010B-4A9C-A933-03183186FF85}">
      <dsp:nvSpPr>
        <dsp:cNvPr id="0" name=""/>
        <dsp:cNvSpPr/>
      </dsp:nvSpPr>
      <dsp:spPr>
        <a:xfrm>
          <a:off x="3721638" y="1824553"/>
          <a:ext cx="2825115" cy="28251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id-ID" sz="2200" b="1" i="1" kern="1200" dirty="0" smtClean="0"/>
            <a:t>The Law of Exercise               (Hukum Latihan)</a:t>
          </a:r>
          <a:endParaRPr lang="id-ID" sz="2200" kern="1200" dirty="0"/>
        </a:p>
      </dsp:txBody>
      <dsp:txXfrm>
        <a:off x="4585652" y="2554374"/>
        <a:ext cx="1695069" cy="1553813"/>
      </dsp:txXfrm>
    </dsp:sp>
    <dsp:sp modelId="{27E3490B-4602-40CA-873E-C6AE774560AC}">
      <dsp:nvSpPr>
        <dsp:cNvPr id="0" name=""/>
        <dsp:cNvSpPr/>
      </dsp:nvSpPr>
      <dsp:spPr>
        <a:xfrm>
          <a:off x="1682846" y="1824553"/>
          <a:ext cx="2825115" cy="2825115"/>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id-ID" sz="2200" b="1" i="1" kern="1200" dirty="0" smtClean="0"/>
            <a:t>The Law of Readiness                  (Hukum Kesiapan)</a:t>
          </a:r>
          <a:endParaRPr lang="id-ID" sz="2200" kern="1200" dirty="0"/>
        </a:p>
      </dsp:txBody>
      <dsp:txXfrm>
        <a:off x="1948878" y="2554374"/>
        <a:ext cx="1695069" cy="1553813"/>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1D8BD707-D9CF-40AE-B4C6-C98DA3205C09}" type="datetimeFigureOut">
              <a:rPr lang="en-US" smtClean="0"/>
              <a:pPr/>
              <a:t>11/2/2018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B6F15528-21DE-4FAA-801E-634DDDAF4B2B}" type="slidenum">
              <a:rPr lang="en-US" smtClean="0"/>
              <a:pPr/>
              <a:t>‹#›</a:t>
            </a:fld>
            <a:endParaRPr lang="en-US"/>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11/2/2018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11/2/2018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11/2/2018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11/2/2018</a:t>
            </a:fld>
            <a:endParaRPr lang="en-US"/>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2030" y="457200"/>
            <a:ext cx="8229600" cy="2743200"/>
          </a:xfrm>
        </p:spPr>
        <p:txBody>
          <a:bodyPr>
            <a:noAutofit/>
          </a:bodyPr>
          <a:lstStyle/>
          <a:p>
            <a:r>
              <a:rPr lang="id-ID" sz="7200" dirty="0">
                <a:latin typeface="Britannic Bold" pitchFamily="34" charset="0"/>
              </a:rPr>
              <a:t>TEORI BELAJAR BEHAVIORISTIK </a:t>
            </a:r>
          </a:p>
        </p:txBody>
      </p:sp>
      <p:sp>
        <p:nvSpPr>
          <p:cNvPr id="3" name="Subtitle 2"/>
          <p:cNvSpPr>
            <a:spLocks noGrp="1"/>
          </p:cNvSpPr>
          <p:nvPr>
            <p:ph type="subTitle" idx="1"/>
          </p:nvPr>
        </p:nvSpPr>
        <p:spPr>
          <a:xfrm>
            <a:off x="1066800" y="4191000"/>
            <a:ext cx="7315200" cy="630702"/>
          </a:xfrm>
        </p:spPr>
        <p:txBody>
          <a:bodyPr/>
          <a:lstStyle/>
          <a:p>
            <a:r>
              <a:rPr lang="id-ID" dirty="0" smtClean="0"/>
              <a:t>EKA SARI SETIANINGSIH, S.Pd., M.Pd.</a:t>
            </a:r>
            <a:endParaRPr lang="id-ID" dirty="0"/>
          </a:p>
        </p:txBody>
      </p:sp>
    </p:spTree>
    <p:extLst>
      <p:ext uri="{BB962C8B-B14F-4D97-AF65-F5344CB8AC3E}">
        <p14:creationId xmlns:p14="http://schemas.microsoft.com/office/powerpoint/2010/main" xmlns="" val="3195777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id-ID" sz="3200" dirty="0"/>
              <a:t>A.Pengertian Teori Belajar Behavioristik</a:t>
            </a:r>
          </a:p>
        </p:txBody>
      </p:sp>
      <p:sp>
        <p:nvSpPr>
          <p:cNvPr id="3" name="Content Placeholder 2"/>
          <p:cNvSpPr>
            <a:spLocks noGrp="1"/>
          </p:cNvSpPr>
          <p:nvPr>
            <p:ph idx="1"/>
          </p:nvPr>
        </p:nvSpPr>
        <p:spPr/>
        <p:txBody>
          <a:bodyPr>
            <a:normAutofit/>
          </a:bodyPr>
          <a:lstStyle/>
          <a:p>
            <a:r>
              <a:rPr lang="id-ID" dirty="0" smtClean="0"/>
              <a:t>Tokoh Pencetus Gagne </a:t>
            </a:r>
            <a:r>
              <a:rPr lang="id-ID" dirty="0"/>
              <a:t>dan Berliner </a:t>
            </a:r>
            <a:endParaRPr lang="id-ID" dirty="0" smtClean="0"/>
          </a:p>
          <a:p>
            <a:r>
              <a:rPr lang="id-ID" dirty="0" smtClean="0"/>
              <a:t>Inti Pokok: Belajar merupakan perubahan </a:t>
            </a:r>
            <a:r>
              <a:rPr lang="id-ID" dirty="0"/>
              <a:t>tingkah laku sebagai hasil dari </a:t>
            </a:r>
            <a:r>
              <a:rPr lang="id-ID" dirty="0" smtClean="0"/>
              <a:t>pengalaman</a:t>
            </a:r>
          </a:p>
          <a:p>
            <a:r>
              <a:rPr lang="id-ID" dirty="0" smtClean="0"/>
              <a:t>Berkembang </a:t>
            </a:r>
            <a:r>
              <a:rPr lang="id-ID" dirty="0"/>
              <a:t>menjadi aliran psikologi belajar yang berpengaruh terhadap pengembangan teori pendidikan dan pembelajaran yang dikenal sebagai aliran behavioristik. </a:t>
            </a:r>
            <a:endParaRPr lang="id-ID" dirty="0" smtClean="0"/>
          </a:p>
          <a:p>
            <a:r>
              <a:rPr lang="id-ID" dirty="0" smtClean="0"/>
              <a:t>Aliran </a:t>
            </a:r>
            <a:r>
              <a:rPr lang="id-ID" dirty="0"/>
              <a:t>ini menekankan pada terbentuknya perilaku yang tampak sebagai hasil belajar.</a:t>
            </a:r>
          </a:p>
        </p:txBody>
      </p:sp>
    </p:spTree>
    <p:extLst>
      <p:ext uri="{BB962C8B-B14F-4D97-AF65-F5344CB8AC3E}">
        <p14:creationId xmlns:p14="http://schemas.microsoft.com/office/powerpoint/2010/main" xmlns="" val="1682542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324600"/>
          </a:xfrm>
        </p:spPr>
        <p:txBody>
          <a:bodyPr>
            <a:normAutofit/>
          </a:bodyPr>
          <a:lstStyle/>
          <a:p>
            <a:r>
              <a:rPr lang="id-ID" dirty="0" smtClean="0"/>
              <a:t>model </a:t>
            </a:r>
            <a:r>
              <a:rPr lang="id-ID" dirty="0"/>
              <a:t>hubungan </a:t>
            </a:r>
            <a:r>
              <a:rPr lang="id-ID" i="1" dirty="0" smtClean="0"/>
              <a:t>stimulus-respon</a:t>
            </a:r>
            <a:r>
              <a:rPr lang="id-ID" dirty="0" smtClean="0"/>
              <a:t> (S-R)</a:t>
            </a:r>
          </a:p>
          <a:p>
            <a:r>
              <a:rPr lang="id-ID" dirty="0" smtClean="0"/>
              <a:t>mendudukkan pembelajar sebagai </a:t>
            </a:r>
            <a:r>
              <a:rPr lang="id-ID" dirty="0"/>
              <a:t>individu </a:t>
            </a:r>
            <a:r>
              <a:rPr lang="id-ID" dirty="0" smtClean="0"/>
              <a:t>yang pasif</a:t>
            </a:r>
          </a:p>
          <a:p>
            <a:r>
              <a:rPr lang="id-ID" dirty="0" smtClean="0"/>
              <a:t>Respon </a:t>
            </a:r>
            <a:r>
              <a:rPr lang="id-ID" dirty="0"/>
              <a:t>atau perilaku tertentu dengan menggunakan metode pelatihan atau pembiasaan semata. </a:t>
            </a:r>
            <a:endParaRPr lang="id-ID" dirty="0" smtClean="0"/>
          </a:p>
          <a:p>
            <a:r>
              <a:rPr lang="id-ID" dirty="0" smtClean="0"/>
              <a:t>Munculnya </a:t>
            </a:r>
            <a:r>
              <a:rPr lang="id-ID" dirty="0"/>
              <a:t>perilaku akan semakin kuat bila diberikan penguatan dan akan menghilang bila dikenai hukuman. </a:t>
            </a:r>
            <a:endParaRPr lang="id-ID" dirty="0" smtClean="0"/>
          </a:p>
          <a:p>
            <a:r>
              <a:rPr lang="id-ID" dirty="0" smtClean="0"/>
              <a:t>Seseorang </a:t>
            </a:r>
            <a:r>
              <a:rPr lang="id-ID" dirty="0"/>
              <a:t>dianggap telah belajar sesuatu jika dia dapat menunjukkan perubahan perilakunya. </a:t>
            </a:r>
          </a:p>
        </p:txBody>
      </p:sp>
    </p:spTree>
    <p:extLst>
      <p:ext uri="{BB962C8B-B14F-4D97-AF65-F5344CB8AC3E}">
        <p14:creationId xmlns:p14="http://schemas.microsoft.com/office/powerpoint/2010/main" xmlns="" val="2782359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24000"/>
            <a:ext cx="8229600" cy="4876800"/>
          </a:xfrm>
        </p:spPr>
        <p:txBody>
          <a:bodyPr>
            <a:normAutofit fontScale="92500" lnSpcReduction="20000"/>
          </a:bodyPr>
          <a:lstStyle/>
          <a:p>
            <a:r>
              <a:rPr lang="id-ID" dirty="0" smtClean="0"/>
              <a:t>Dalam </a:t>
            </a:r>
            <a:r>
              <a:rPr lang="id-ID" dirty="0"/>
              <a:t>belajar yang penting adalah </a:t>
            </a:r>
            <a:r>
              <a:rPr lang="id-ID" i="1" dirty="0"/>
              <a:t>input</a:t>
            </a:r>
            <a:r>
              <a:rPr lang="id-ID" dirty="0"/>
              <a:t> yang berupa stimulus dan </a:t>
            </a:r>
            <a:r>
              <a:rPr lang="id-ID" i="1" dirty="0"/>
              <a:t>output</a:t>
            </a:r>
            <a:r>
              <a:rPr lang="id-ID" dirty="0"/>
              <a:t> yang berupa respon. </a:t>
            </a:r>
            <a:endParaRPr lang="id-ID" dirty="0" smtClean="0"/>
          </a:p>
          <a:p>
            <a:r>
              <a:rPr lang="id-ID" dirty="0" smtClean="0"/>
              <a:t>Stimulus (S) adalah </a:t>
            </a:r>
            <a:r>
              <a:rPr lang="id-ID" dirty="0"/>
              <a:t>apa saja yang diberikan guru kepada </a:t>
            </a:r>
            <a:r>
              <a:rPr lang="id-ID" dirty="0" smtClean="0"/>
              <a:t>pembelajar</a:t>
            </a:r>
            <a:r>
              <a:rPr lang="id-ID" dirty="0"/>
              <a:t>, </a:t>
            </a:r>
            <a:endParaRPr lang="id-ID" dirty="0" smtClean="0"/>
          </a:p>
          <a:p>
            <a:r>
              <a:rPr lang="id-ID" dirty="0" smtClean="0"/>
              <a:t>Respon (R) berupa </a:t>
            </a:r>
            <a:r>
              <a:rPr lang="id-ID" dirty="0"/>
              <a:t>reaksi atau tanggapan pebelajar terhadap stimulus yang diberikan oleh guru tersebut. </a:t>
            </a:r>
            <a:endParaRPr lang="id-ID" dirty="0" smtClean="0"/>
          </a:p>
          <a:p>
            <a:r>
              <a:rPr lang="id-ID" dirty="0" smtClean="0"/>
              <a:t>Proses </a:t>
            </a:r>
            <a:r>
              <a:rPr lang="id-ID" dirty="0"/>
              <a:t>yang terjadi antara </a:t>
            </a:r>
            <a:r>
              <a:rPr lang="id-ID" dirty="0" smtClean="0"/>
              <a:t>S dan R tidak </a:t>
            </a:r>
            <a:r>
              <a:rPr lang="id-ID" dirty="0"/>
              <a:t>dapat diamati dan tidak dapat diukur. </a:t>
            </a:r>
            <a:endParaRPr lang="id-ID" dirty="0" smtClean="0"/>
          </a:p>
          <a:p>
            <a:r>
              <a:rPr lang="id-ID" dirty="0" smtClean="0"/>
              <a:t>Yang </a:t>
            </a:r>
            <a:r>
              <a:rPr lang="id-ID" dirty="0"/>
              <a:t>dapat diamati adalah stimulus dan respon, oleh karena itu apa yang diberikan oleh guru </a:t>
            </a:r>
            <a:r>
              <a:rPr lang="id-ID" dirty="0" smtClean="0"/>
              <a:t>(S) </a:t>
            </a:r>
            <a:r>
              <a:rPr lang="id-ID" dirty="0"/>
              <a:t>dan apa yang diterima oleh </a:t>
            </a:r>
            <a:r>
              <a:rPr lang="id-ID" dirty="0" smtClean="0"/>
              <a:t>pembelajar (R) </a:t>
            </a:r>
            <a:r>
              <a:rPr lang="id-ID" dirty="0"/>
              <a:t>harus dapat diamati dan diukur.</a:t>
            </a:r>
          </a:p>
        </p:txBody>
      </p:sp>
    </p:spTree>
    <p:extLst>
      <p:ext uri="{BB962C8B-B14F-4D97-AF65-F5344CB8AC3E}">
        <p14:creationId xmlns:p14="http://schemas.microsoft.com/office/powerpoint/2010/main" xmlns="" val="18975908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smtClean="0"/>
              <a:t>Hal-hal Penting dalam Teori Behavioristik</a:t>
            </a:r>
            <a:endParaRPr lang="id-ID" dirty="0"/>
          </a:p>
        </p:txBody>
      </p:sp>
      <p:sp>
        <p:nvSpPr>
          <p:cNvPr id="3" name="Content Placeholder 2"/>
          <p:cNvSpPr>
            <a:spLocks noGrp="1"/>
          </p:cNvSpPr>
          <p:nvPr>
            <p:ph idx="1"/>
          </p:nvPr>
        </p:nvSpPr>
        <p:spPr/>
        <p:txBody>
          <a:bodyPr>
            <a:normAutofit/>
          </a:bodyPr>
          <a:lstStyle/>
          <a:p>
            <a:r>
              <a:rPr lang="id-ID" dirty="0" smtClean="0"/>
              <a:t>Mengutamakan pengukuran; pengukuran </a:t>
            </a:r>
            <a:r>
              <a:rPr lang="id-ID" dirty="0"/>
              <a:t>merupakan suatu hal penting untuk melihat terjadi atau tidaknya perubahan tingkah laku tersebut</a:t>
            </a:r>
            <a:r>
              <a:rPr lang="id-ID" dirty="0" smtClean="0"/>
              <a:t>.</a:t>
            </a:r>
          </a:p>
          <a:p>
            <a:r>
              <a:rPr lang="id-ID" dirty="0" smtClean="0"/>
              <a:t>Mementingkan penguatan </a:t>
            </a:r>
            <a:r>
              <a:rPr lang="id-ID" dirty="0"/>
              <a:t>(</a:t>
            </a:r>
            <a:r>
              <a:rPr lang="id-ID" i="1" dirty="0"/>
              <a:t>reinforcement</a:t>
            </a:r>
            <a:r>
              <a:rPr lang="id-ID" dirty="0" smtClean="0"/>
              <a:t>).</a:t>
            </a:r>
          </a:p>
          <a:p>
            <a:pPr marL="0" indent="0" algn="ctr">
              <a:buNone/>
            </a:pPr>
            <a:r>
              <a:rPr lang="id-ID" sz="2200" dirty="0" smtClean="0">
                <a:solidFill>
                  <a:srgbClr val="FF0000"/>
                </a:solidFill>
              </a:rPr>
              <a:t>Jika penguatan </a:t>
            </a:r>
            <a:r>
              <a:rPr lang="id-ID" sz="2200" dirty="0">
                <a:solidFill>
                  <a:srgbClr val="FF0000"/>
                </a:solidFill>
              </a:rPr>
              <a:t>ditambahkan (</a:t>
            </a:r>
            <a:r>
              <a:rPr lang="id-ID" sz="2200" i="1" dirty="0">
                <a:solidFill>
                  <a:srgbClr val="FF0000"/>
                </a:solidFill>
              </a:rPr>
              <a:t>positive reinforcement</a:t>
            </a:r>
            <a:r>
              <a:rPr lang="id-ID" sz="2200" dirty="0">
                <a:solidFill>
                  <a:srgbClr val="FF0000"/>
                </a:solidFill>
              </a:rPr>
              <a:t>) </a:t>
            </a:r>
            <a:endParaRPr lang="id-ID" sz="2200" dirty="0" smtClean="0">
              <a:solidFill>
                <a:srgbClr val="FF0000"/>
              </a:solidFill>
            </a:endParaRPr>
          </a:p>
          <a:p>
            <a:pPr marL="0" indent="0" algn="ctr">
              <a:buNone/>
            </a:pPr>
            <a:r>
              <a:rPr lang="id-ID" sz="2200" dirty="0" smtClean="0">
                <a:solidFill>
                  <a:srgbClr val="FF0000"/>
                </a:solidFill>
              </a:rPr>
              <a:t>maka </a:t>
            </a:r>
            <a:r>
              <a:rPr lang="id-ID" sz="2200" i="1" dirty="0">
                <a:solidFill>
                  <a:srgbClr val="FF0000"/>
                </a:solidFill>
              </a:rPr>
              <a:t>respon</a:t>
            </a:r>
            <a:r>
              <a:rPr lang="id-ID" sz="2200" dirty="0">
                <a:solidFill>
                  <a:srgbClr val="FF0000"/>
                </a:solidFill>
              </a:rPr>
              <a:t> akan semakin </a:t>
            </a:r>
            <a:r>
              <a:rPr lang="id-ID" sz="2200" dirty="0" smtClean="0">
                <a:solidFill>
                  <a:srgbClr val="FF0000"/>
                </a:solidFill>
              </a:rPr>
              <a:t>kuat.</a:t>
            </a:r>
          </a:p>
          <a:p>
            <a:pPr marL="0" indent="0" algn="ctr">
              <a:buNone/>
            </a:pPr>
            <a:r>
              <a:rPr lang="id-ID" sz="2200" dirty="0" smtClean="0">
                <a:solidFill>
                  <a:srgbClr val="FF0000"/>
                </a:solidFill>
              </a:rPr>
              <a:t>Bila </a:t>
            </a:r>
            <a:r>
              <a:rPr lang="id-ID" sz="2200" dirty="0">
                <a:solidFill>
                  <a:srgbClr val="FF0000"/>
                </a:solidFill>
              </a:rPr>
              <a:t>respon dikurangi/dihilangkan (</a:t>
            </a:r>
            <a:r>
              <a:rPr lang="id-ID" sz="2200" i="1" dirty="0">
                <a:solidFill>
                  <a:srgbClr val="FF0000"/>
                </a:solidFill>
              </a:rPr>
              <a:t>negative reinforcement</a:t>
            </a:r>
            <a:r>
              <a:rPr lang="id-ID" sz="2200" dirty="0">
                <a:solidFill>
                  <a:srgbClr val="FF0000"/>
                </a:solidFill>
              </a:rPr>
              <a:t>) </a:t>
            </a:r>
            <a:endParaRPr lang="id-ID" sz="2200" dirty="0" smtClean="0">
              <a:solidFill>
                <a:srgbClr val="FF0000"/>
              </a:solidFill>
            </a:endParaRPr>
          </a:p>
          <a:p>
            <a:pPr marL="0" indent="0" algn="ctr">
              <a:buNone/>
            </a:pPr>
            <a:r>
              <a:rPr lang="id-ID" sz="2200" dirty="0" smtClean="0">
                <a:solidFill>
                  <a:srgbClr val="FF0000"/>
                </a:solidFill>
              </a:rPr>
              <a:t>maka </a:t>
            </a:r>
            <a:r>
              <a:rPr lang="id-ID" sz="2200" dirty="0">
                <a:solidFill>
                  <a:srgbClr val="FF0000"/>
                </a:solidFill>
              </a:rPr>
              <a:t>respon juga semakin </a:t>
            </a:r>
            <a:r>
              <a:rPr lang="id-ID" sz="2200" dirty="0" smtClean="0">
                <a:solidFill>
                  <a:srgbClr val="FF0000"/>
                </a:solidFill>
              </a:rPr>
              <a:t>lemah/hilang.</a:t>
            </a:r>
            <a:endParaRPr lang="id-ID" sz="2200" dirty="0">
              <a:solidFill>
                <a:srgbClr val="FF0000"/>
              </a:solidFill>
            </a:endParaRPr>
          </a:p>
        </p:txBody>
      </p:sp>
    </p:spTree>
    <p:extLst>
      <p:ext uri="{BB962C8B-B14F-4D97-AF65-F5344CB8AC3E}">
        <p14:creationId xmlns:p14="http://schemas.microsoft.com/office/powerpoint/2010/main" xmlns="" val="986704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id-ID" sz="2800" dirty="0"/>
              <a:t>B.Prinsip-Prinsip dalam Teori Behavioristik</a:t>
            </a:r>
          </a:p>
        </p:txBody>
      </p:sp>
      <p:sp>
        <p:nvSpPr>
          <p:cNvPr id="3" name="Content Placeholder 2"/>
          <p:cNvSpPr>
            <a:spLocks noGrp="1"/>
          </p:cNvSpPr>
          <p:nvPr>
            <p:ph idx="1"/>
          </p:nvPr>
        </p:nvSpPr>
        <p:spPr>
          <a:xfrm>
            <a:off x="457200" y="1143000"/>
            <a:ext cx="8229600" cy="4983163"/>
          </a:xfrm>
        </p:spPr>
        <p:txBody>
          <a:bodyPr>
            <a:noAutofit/>
          </a:bodyPr>
          <a:lstStyle/>
          <a:p>
            <a:pPr marL="457200" indent="-457200">
              <a:buFont typeface="+mj-lt"/>
              <a:buAutoNum type="arabicPeriod"/>
            </a:pPr>
            <a:r>
              <a:rPr lang="id-ID" sz="2000" dirty="0" smtClean="0"/>
              <a:t>Perilaku </a:t>
            </a:r>
            <a:r>
              <a:rPr lang="id-ID" sz="2000" dirty="0"/>
              <a:t>nyata dan terukur memiliki makna tersendiri, bukan sebagai perwujudan dari jiwa atau mental yang </a:t>
            </a:r>
            <a:r>
              <a:rPr lang="id-ID" sz="2000" dirty="0" smtClean="0"/>
              <a:t>abstrak.</a:t>
            </a:r>
          </a:p>
          <a:p>
            <a:pPr marL="457200" indent="-457200">
              <a:buFont typeface="+mj-lt"/>
              <a:buAutoNum type="arabicPeriod"/>
            </a:pPr>
            <a:r>
              <a:rPr lang="id-ID" sz="2000" dirty="0" smtClean="0"/>
              <a:t>Aspek </a:t>
            </a:r>
            <a:r>
              <a:rPr lang="id-ID" sz="2000" dirty="0"/>
              <a:t>mental dari kesadaran yang tidak memiliki bentuk fisik adalah </a:t>
            </a:r>
            <a:r>
              <a:rPr lang="id-ID" sz="2000" i="1" dirty="0"/>
              <a:t>pseudo problem </a:t>
            </a:r>
            <a:r>
              <a:rPr lang="id-ID" sz="2000" dirty="0"/>
              <a:t>untuk </a:t>
            </a:r>
            <a:r>
              <a:rPr lang="id-ID" sz="2000" i="1" dirty="0"/>
              <a:t>sciene</a:t>
            </a:r>
            <a:r>
              <a:rPr lang="id-ID" sz="2000" dirty="0"/>
              <a:t>, harus </a:t>
            </a:r>
            <a:r>
              <a:rPr lang="id-ID" sz="2000" dirty="0" smtClean="0"/>
              <a:t>dihindari.</a:t>
            </a:r>
          </a:p>
          <a:p>
            <a:pPr marL="457200" indent="-457200">
              <a:buFont typeface="+mj-lt"/>
              <a:buAutoNum type="arabicPeriod"/>
            </a:pPr>
            <a:r>
              <a:rPr lang="id-ID" sz="2000" dirty="0" smtClean="0"/>
              <a:t>Penganjur </a:t>
            </a:r>
            <a:r>
              <a:rPr lang="id-ID" sz="2000" dirty="0"/>
              <a:t>utama adalah Watson : </a:t>
            </a:r>
            <a:r>
              <a:rPr lang="id-ID" sz="2000" i="1" dirty="0"/>
              <a:t>overt, observable behavior</a:t>
            </a:r>
            <a:r>
              <a:rPr lang="id-ID" sz="2000" dirty="0"/>
              <a:t>, adalah satu-satunya subyek yang sah dari ilmu psikologi yang </a:t>
            </a:r>
            <a:r>
              <a:rPr lang="id-ID" sz="2000" dirty="0" smtClean="0"/>
              <a:t>benar.</a:t>
            </a:r>
          </a:p>
          <a:p>
            <a:pPr marL="457200" indent="-457200">
              <a:buFont typeface="+mj-lt"/>
              <a:buAutoNum type="arabicPeriod"/>
            </a:pPr>
            <a:r>
              <a:rPr lang="id-ID" sz="2000" dirty="0" smtClean="0"/>
              <a:t>Dalam </a:t>
            </a:r>
            <a:r>
              <a:rPr lang="id-ID" sz="2000" dirty="0"/>
              <a:t>perkembangannya, pandangan Watson yang ekstrem ini dikembangkan lagi oleh para behaviorist dengan memperluas ruang lingkup studi behaviorisme dan akhirnya pandangan behaviorisme juga menjadi tidak seekstrem Watson, dengan mengikutsertakan faktor-faktor internal juga, meskipun fokus pada overt behavior tetap </a:t>
            </a:r>
            <a:r>
              <a:rPr lang="id-ID" sz="2000" dirty="0" smtClean="0"/>
              <a:t>terjadi.</a:t>
            </a:r>
          </a:p>
          <a:p>
            <a:pPr marL="457200" indent="-457200">
              <a:buFont typeface="+mj-lt"/>
              <a:buAutoNum type="arabicPeriod"/>
            </a:pPr>
            <a:r>
              <a:rPr lang="id-ID" sz="2000" dirty="0" smtClean="0"/>
              <a:t>Aliran </a:t>
            </a:r>
            <a:r>
              <a:rPr lang="id-ID" sz="2000" dirty="0"/>
              <a:t>behaviorisme juga menyumbangkan metodenya yang terkontrol dan bersifat positivistik dalam perkembangan ilmu </a:t>
            </a:r>
            <a:r>
              <a:rPr lang="id-ID" sz="2000" dirty="0" smtClean="0"/>
              <a:t>psikologi.</a:t>
            </a:r>
          </a:p>
          <a:p>
            <a:pPr marL="457200" indent="-457200">
              <a:buFont typeface="+mj-lt"/>
              <a:buAutoNum type="arabicPeriod"/>
            </a:pPr>
            <a:r>
              <a:rPr lang="id-ID" sz="2000" dirty="0" smtClean="0"/>
              <a:t>Banyak </a:t>
            </a:r>
            <a:r>
              <a:rPr lang="id-ID" sz="2000" dirty="0"/>
              <a:t>ahli membagi behaviorisme ke dalam dua periode, yaitu behaviorisme awal dan yang lebih belakangan.</a:t>
            </a:r>
          </a:p>
        </p:txBody>
      </p:sp>
    </p:spTree>
    <p:extLst>
      <p:ext uri="{BB962C8B-B14F-4D97-AF65-F5344CB8AC3E}">
        <p14:creationId xmlns:p14="http://schemas.microsoft.com/office/powerpoint/2010/main" xmlns="" val="2001118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id-ID" sz="2800" dirty="0"/>
              <a:t>C.Tokoh-Tokoh Aliran Behavioristik</a:t>
            </a:r>
          </a:p>
        </p:txBody>
      </p:sp>
      <p:sp>
        <p:nvSpPr>
          <p:cNvPr id="3" name="Content Placeholder 2"/>
          <p:cNvSpPr>
            <a:spLocks noGrp="1"/>
          </p:cNvSpPr>
          <p:nvPr>
            <p:ph idx="1"/>
          </p:nvPr>
        </p:nvSpPr>
        <p:spPr>
          <a:xfrm>
            <a:off x="457200" y="1219200"/>
            <a:ext cx="8229600" cy="4906963"/>
          </a:xfrm>
        </p:spPr>
        <p:txBody>
          <a:bodyPr>
            <a:noAutofit/>
          </a:bodyPr>
          <a:lstStyle/>
          <a:p>
            <a:pPr marL="514350" indent="-514350">
              <a:buFont typeface="+mj-lt"/>
              <a:buAutoNum type="arabicPeriod"/>
            </a:pPr>
            <a:r>
              <a:rPr lang="id-ID" sz="2000" b="1" dirty="0" smtClean="0"/>
              <a:t>Edward </a:t>
            </a:r>
            <a:r>
              <a:rPr lang="id-ID" sz="2000" b="1" dirty="0"/>
              <a:t>Lee Thorndike (1874 – 1949</a:t>
            </a:r>
            <a:r>
              <a:rPr lang="id-ID" sz="2000" b="1" dirty="0" smtClean="0"/>
              <a:t>)</a:t>
            </a:r>
          </a:p>
          <a:p>
            <a:pPr algn="just"/>
            <a:r>
              <a:rPr lang="id-ID" sz="1600" dirty="0" smtClean="0"/>
              <a:t>Belajar </a:t>
            </a:r>
            <a:r>
              <a:rPr lang="id-ID" sz="1600" dirty="0"/>
              <a:t>merupakan proses interaksi antara stimulus dan respon. </a:t>
            </a:r>
            <a:endParaRPr lang="id-ID" sz="1600" dirty="0" smtClean="0"/>
          </a:p>
          <a:p>
            <a:pPr algn="just"/>
            <a:r>
              <a:rPr lang="id-ID" sz="1600" dirty="0" smtClean="0"/>
              <a:t>Stimulus </a:t>
            </a:r>
            <a:r>
              <a:rPr lang="id-ID" sz="1600" dirty="0"/>
              <a:t>adalah apa yang merangsang terjadinya kegiatan belajar seperti pikiran, perasaan atau hal-hal lain yang dapat ditangkap melalui alat indera. Respon adalah reaksi yang dimunculkan peserta didik ketika belajar, juga dapat berupa pikiran, perasaan, gerakan atau tindakan. </a:t>
            </a:r>
            <a:endParaRPr lang="id-ID" sz="1600" dirty="0" smtClean="0"/>
          </a:p>
          <a:p>
            <a:pPr algn="just"/>
            <a:r>
              <a:rPr lang="id-ID" sz="1600" dirty="0" smtClean="0"/>
              <a:t>Teori </a:t>
            </a:r>
            <a:r>
              <a:rPr lang="id-ID" sz="1600" dirty="0"/>
              <a:t>Thorndike ini sering disebut teori koneksionisme</a:t>
            </a:r>
            <a:r>
              <a:rPr lang="id-ID" sz="1600" dirty="0" smtClean="0"/>
              <a:t>.</a:t>
            </a:r>
          </a:p>
          <a:p>
            <a:pPr algn="just"/>
            <a:r>
              <a:rPr lang="id-ID" sz="1600" dirty="0" smtClean="0"/>
              <a:t>Prinsip </a:t>
            </a:r>
            <a:r>
              <a:rPr lang="id-ID" sz="1600" dirty="0"/>
              <a:t>pertama teori koneksionisme adalah belajar suatu kegiatan membentuk asosiasi (</a:t>
            </a:r>
            <a:r>
              <a:rPr lang="id-ID" sz="1600" i="1" dirty="0"/>
              <a:t>connection</a:t>
            </a:r>
            <a:r>
              <a:rPr lang="id-ID" sz="1600" dirty="0"/>
              <a:t>) antara kesan panca indera dengan kecenderungan bertindak</a:t>
            </a:r>
            <a:r>
              <a:rPr lang="id-ID" sz="1600" dirty="0" smtClean="0"/>
              <a:t>.</a:t>
            </a:r>
          </a:p>
          <a:p>
            <a:pPr marL="0" indent="0" algn="just">
              <a:buNone/>
            </a:pPr>
            <a:r>
              <a:rPr lang="id-ID" sz="1600" dirty="0" smtClean="0"/>
              <a:t>Misalnya</a:t>
            </a:r>
            <a:r>
              <a:rPr lang="id-ID" sz="1600" dirty="0"/>
              <a:t>, jika anak merasa senang atau tertarik pada kegiatan jahit-menjahit, maka ia akan cenderung mengerjakannya. Apabila hal ini dilaksanakan, ia merasa puas dan belajar menjahit akan menghasilkan prestasi memuaskan</a:t>
            </a:r>
            <a:r>
              <a:rPr lang="id-ID" sz="1600" dirty="0" smtClean="0"/>
              <a:t>.</a:t>
            </a:r>
          </a:p>
          <a:p>
            <a:pPr marL="0" indent="0" algn="just">
              <a:buNone/>
            </a:pPr>
            <a:r>
              <a:rPr lang="id-ID" sz="1600" dirty="0" smtClean="0"/>
              <a:t>Dengan </a:t>
            </a:r>
            <a:r>
              <a:rPr lang="id-ID" sz="1600" dirty="0"/>
              <a:t>adanya pandangan-pandangan Thorndike yang memberikan sumbangan cukup besar di dunia pendidikan tersebut, maka ia dinobatkan sebagai salah satu tokoh pelopor dalam psikologi pendidikan. </a:t>
            </a:r>
            <a:endParaRPr lang="id-ID" sz="1600" dirty="0" smtClean="0"/>
          </a:p>
          <a:p>
            <a:pPr marL="0" indent="0" algn="just">
              <a:buNone/>
            </a:pPr>
            <a:r>
              <a:rPr lang="id-ID" sz="1600" dirty="0" smtClean="0"/>
              <a:t>Selain </a:t>
            </a:r>
            <a:r>
              <a:rPr lang="id-ID" sz="1600" dirty="0"/>
              <a:t>itu, bentuk belajar yang paling khas baik pada hewan maupun pada manusia menurutnya adalah “</a:t>
            </a:r>
            <a:r>
              <a:rPr lang="id-ID" sz="1600" i="1" dirty="0"/>
              <a:t>trial and error learning </a:t>
            </a:r>
            <a:r>
              <a:rPr lang="id-ID" sz="1600" dirty="0"/>
              <a:t>atau </a:t>
            </a:r>
            <a:r>
              <a:rPr lang="id-ID" sz="1600" i="1" dirty="0"/>
              <a:t>selecting and connecting learning</a:t>
            </a:r>
            <a:r>
              <a:rPr lang="id-ID" sz="1600" dirty="0"/>
              <a:t>” dan berlangsung menurut hukum-hukum tertentu.</a:t>
            </a:r>
          </a:p>
        </p:txBody>
      </p:sp>
    </p:spTree>
    <p:extLst>
      <p:ext uri="{BB962C8B-B14F-4D97-AF65-F5344CB8AC3E}">
        <p14:creationId xmlns:p14="http://schemas.microsoft.com/office/powerpoint/2010/main" xmlns="" val="33788724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a:solidFill>
                  <a:prstClr val="black"/>
                </a:solidFill>
              </a:rPr>
              <a:t>Tiga Hukum Belajar</a:t>
            </a:r>
            <a:endParaRPr lang="id-ID"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xmlns="" val="2947592709"/>
              </p:ext>
            </p:extLst>
          </p:nvPr>
        </p:nvGraphicFramePr>
        <p:xfrm>
          <a:off x="457200" y="1600200"/>
          <a:ext cx="8229600" cy="4708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3542215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28600"/>
            <a:ext cx="8229600" cy="6400800"/>
          </a:xfrm>
        </p:spPr>
        <p:txBody>
          <a:bodyPr>
            <a:normAutofit fontScale="62500" lnSpcReduction="20000"/>
          </a:bodyPr>
          <a:lstStyle/>
          <a:p>
            <a:pPr marL="514350" indent="-514350">
              <a:buFont typeface="+mj-lt"/>
              <a:buAutoNum type="arabicPeriod"/>
            </a:pPr>
            <a:r>
              <a:rPr lang="id-ID" b="1" i="1" dirty="0" smtClean="0"/>
              <a:t>The </a:t>
            </a:r>
            <a:r>
              <a:rPr lang="id-ID" b="1" i="1" dirty="0"/>
              <a:t>Law of Effect (Hukum Akibat).</a:t>
            </a:r>
            <a:r>
              <a:rPr lang="id-ID" dirty="0"/>
              <a:t/>
            </a:r>
            <a:br>
              <a:rPr lang="id-ID" dirty="0"/>
            </a:br>
            <a:r>
              <a:rPr lang="id-ID" dirty="0"/>
              <a:t>Hukum akibat yaitu hubungan stimulus respon yang cenderung diperkuat bila akibatnya menyenangkan dan cenderung diperlemah jika akibatnya tidak memuaskan. Hukum ini menunjuk pada makin kuat atau makin lemahnya koneksi sebagai hasil perbuatan. Suatu perbuatan yang disertai akibat menyenangkan cenderung dipertahankan dan lain kali akan diulangi. Sebaliknya, suatu perbuatan yang diikuti akibat tidak menyenangkan cenderung dihentikan dan tidak akan diulangi.</a:t>
            </a:r>
            <a:br>
              <a:rPr lang="id-ID" dirty="0"/>
            </a:br>
            <a:r>
              <a:rPr lang="id-ID" dirty="0"/>
              <a:t>Koneksi antara kesan panca indera dengan kecenderungan bertindak dapat menguat atau melemah, tergantung pada “buah” hasil perbuatan yang pernah dilakukan. Misalnya, bila anak mengerjakan PR, ia mendapatkan muka manis gurunya. Namun, jika sebaliknya, ia akan dihukum. Kecenderungan mengerjakan PR akan membentuk </a:t>
            </a:r>
            <a:r>
              <a:rPr lang="id-ID" dirty="0" smtClean="0"/>
              <a:t>sikapnya.</a:t>
            </a:r>
          </a:p>
          <a:p>
            <a:pPr marL="514350" indent="-514350">
              <a:buFont typeface="+mj-lt"/>
              <a:buAutoNum type="arabicPeriod"/>
            </a:pPr>
            <a:endParaRPr lang="id-ID" dirty="0" smtClean="0"/>
          </a:p>
          <a:p>
            <a:pPr marL="514350" indent="-514350">
              <a:buFont typeface="+mj-lt"/>
              <a:buAutoNum type="arabicPeriod"/>
            </a:pPr>
            <a:r>
              <a:rPr lang="id-ID" b="1" i="1" dirty="0" smtClean="0"/>
              <a:t>The </a:t>
            </a:r>
            <a:r>
              <a:rPr lang="id-ID" b="1" i="1" dirty="0"/>
              <a:t>Law of Exercise (Hukum Latihan)</a:t>
            </a:r>
            <a:r>
              <a:rPr lang="id-ID" dirty="0"/>
              <a:t/>
            </a:r>
            <a:br>
              <a:rPr lang="id-ID" dirty="0"/>
            </a:br>
            <a:r>
              <a:rPr lang="id-ID" dirty="0"/>
              <a:t>Hukum latihan yaitu semakin sering tingkah laku diulang/dilatih (digunakan), maka asosiasi tersebut akan semakin kuat. Dalam hal ini, hukum latihan mengandung dua hal: </a:t>
            </a:r>
            <a:endParaRPr lang="id-ID" dirty="0" smtClean="0"/>
          </a:p>
          <a:p>
            <a:r>
              <a:rPr lang="id-ID" dirty="0" smtClean="0"/>
              <a:t>The </a:t>
            </a:r>
            <a:r>
              <a:rPr lang="id-ID" dirty="0"/>
              <a:t>Law of Use : hubungan-hubungan atau koneksi-koneksi akan menjadi bertambah kuat, kalau ada latihan yang sifatnya lebih memperkuat hubungan itu. </a:t>
            </a:r>
            <a:endParaRPr lang="id-ID" dirty="0" smtClean="0"/>
          </a:p>
          <a:p>
            <a:r>
              <a:rPr lang="id-ID" dirty="0" smtClean="0"/>
              <a:t>The </a:t>
            </a:r>
            <a:r>
              <a:rPr lang="id-ID" dirty="0"/>
              <a:t>Law of </a:t>
            </a:r>
            <a:r>
              <a:rPr lang="id-ID" dirty="0" smtClean="0"/>
              <a:t>Disuse </a:t>
            </a:r>
            <a:r>
              <a:rPr lang="id-ID" dirty="0"/>
              <a:t>: hubungan-hubungan atau koneksi-koneksi akan menjadi bertambah lemah atau terlupa kalau latihan-latihan dihentikan, karena sifatnya yang melemahkan hubungan tersebut</a:t>
            </a:r>
            <a:r>
              <a:rPr lang="id-ID" dirty="0" smtClean="0"/>
              <a:t>.</a:t>
            </a:r>
          </a:p>
          <a:p>
            <a:endParaRPr lang="id-ID" dirty="0" smtClean="0"/>
          </a:p>
          <a:p>
            <a:pPr marL="0" indent="0">
              <a:buNone/>
            </a:pPr>
            <a:r>
              <a:rPr lang="id-ID" b="1" i="1" dirty="0" smtClean="0"/>
              <a:t>3.       The </a:t>
            </a:r>
            <a:r>
              <a:rPr lang="id-ID" b="1" i="1" dirty="0"/>
              <a:t>Law of Readiness (Hukum Kesiapan).</a:t>
            </a:r>
            <a:r>
              <a:rPr lang="id-ID" dirty="0"/>
              <a:t/>
            </a:r>
            <a:br>
              <a:rPr lang="id-ID" dirty="0"/>
            </a:br>
            <a:r>
              <a:rPr lang="id-ID" dirty="0" smtClean="0"/>
              <a:t>Hukum </a:t>
            </a:r>
            <a:r>
              <a:rPr lang="id-ID" dirty="0"/>
              <a:t>kesiapan yaitu semakin siap suatu organisme memperoleh suatu perubahan tingkah laku, </a:t>
            </a:r>
            <a:r>
              <a:rPr lang="id-ID" dirty="0" smtClean="0"/>
              <a:t>              maka </a:t>
            </a:r>
            <a:r>
              <a:rPr lang="id-ID" dirty="0"/>
              <a:t>pelaksanaan tingkah laku tersebut akan menimbulkan kepuasan individu sehingga asosiasi cenderung diperkuat.</a:t>
            </a:r>
            <a:br>
              <a:rPr lang="id-ID" dirty="0"/>
            </a:br>
            <a:r>
              <a:rPr lang="id-ID" dirty="0"/>
              <a:t>Prinsip pertama teori koneksionisme adalah belajar merupakan suatu kegiatan membentuk asosiasi (connection) antara kesan panca indera dengan kecenderungan bertindak. Misalnya, jika anak merasa senang atau tertarik pada kegiatan jahit-menjahit, maka ia akan cenderung mengerjakannya. Apabila hal ini dilaksanakan, ia merasa puas dan belajar menjahit akan menghasilkan prestasi memuaskan.</a:t>
            </a:r>
          </a:p>
        </p:txBody>
      </p:sp>
    </p:spTree>
    <p:extLst>
      <p:ext uri="{BB962C8B-B14F-4D97-AF65-F5344CB8AC3E}">
        <p14:creationId xmlns:p14="http://schemas.microsoft.com/office/powerpoint/2010/main" xmlns="" val="3811040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marL="0" indent="0">
              <a:buNone/>
            </a:pPr>
            <a:r>
              <a:rPr lang="id-ID" b="1" dirty="0" smtClean="0"/>
              <a:t>2. John </a:t>
            </a:r>
            <a:r>
              <a:rPr lang="id-ID" b="1" dirty="0"/>
              <a:t>Watson (1878 – 1958)</a:t>
            </a:r>
            <a:r>
              <a:rPr lang="id-ID" dirty="0"/>
              <a:t/>
            </a:r>
            <a:br>
              <a:rPr lang="id-ID" dirty="0"/>
            </a:br>
            <a:endParaRPr lang="id-ID" dirty="0" smtClean="0"/>
          </a:p>
          <a:p>
            <a:r>
              <a:rPr lang="id-ID" dirty="0" smtClean="0"/>
              <a:t>Watson </a:t>
            </a:r>
            <a:r>
              <a:rPr lang="id-ID" dirty="0"/>
              <a:t>adalah seorang behavioris murni, kajiannya tentang belajar disejajarkan dengan ilmu-ilmu lain seperi Fisika atau Biologi yang sangat berorientasi pada pengalaman empirik semata, yaitu sejauh mana dapat diamati dan </a:t>
            </a:r>
            <a:r>
              <a:rPr lang="id-ID" dirty="0" smtClean="0"/>
              <a:t>diukur.</a:t>
            </a:r>
          </a:p>
          <a:p>
            <a:r>
              <a:rPr lang="id-ID" dirty="0" smtClean="0"/>
              <a:t>Belajar </a:t>
            </a:r>
            <a:r>
              <a:rPr lang="id-ID" dirty="0"/>
              <a:t>merupakan proses interaksi antara stimulus dan respon, namun </a:t>
            </a:r>
            <a:r>
              <a:rPr lang="id-ID" dirty="0" smtClean="0"/>
              <a:t>S dan R tersebut </a:t>
            </a:r>
            <a:r>
              <a:rPr lang="id-ID" dirty="0"/>
              <a:t>harus dapat diamati dan diukur. </a:t>
            </a:r>
            <a:endParaRPr lang="id-ID" dirty="0" smtClean="0"/>
          </a:p>
          <a:p>
            <a:r>
              <a:rPr lang="id-ID" dirty="0" smtClean="0"/>
              <a:t>Jadi </a:t>
            </a:r>
            <a:r>
              <a:rPr lang="id-ID" dirty="0"/>
              <a:t>perubahan-perubahan mental dalam diri seseorang selama proses belajar, tidak perlu diperhitungkan karena tidak dapat diamati.</a:t>
            </a:r>
          </a:p>
        </p:txBody>
      </p:sp>
    </p:spTree>
    <p:extLst>
      <p:ext uri="{BB962C8B-B14F-4D97-AF65-F5344CB8AC3E}">
        <p14:creationId xmlns:p14="http://schemas.microsoft.com/office/powerpoint/2010/main" xmlns="" val="33917984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2800" dirty="0"/>
              <a:t>Pandangan U</a:t>
            </a:r>
            <a:r>
              <a:rPr lang="id-ID" sz="2800" dirty="0" smtClean="0"/>
              <a:t>tama </a:t>
            </a:r>
            <a:r>
              <a:rPr lang="id-ID" sz="2800" dirty="0"/>
              <a:t>Watson:</a:t>
            </a:r>
          </a:p>
        </p:txBody>
      </p:sp>
      <p:sp>
        <p:nvSpPr>
          <p:cNvPr id="3" name="Content Placeholder 2"/>
          <p:cNvSpPr>
            <a:spLocks noGrp="1"/>
          </p:cNvSpPr>
          <p:nvPr>
            <p:ph idx="1"/>
          </p:nvPr>
        </p:nvSpPr>
        <p:spPr>
          <a:xfrm>
            <a:off x="381000" y="1143000"/>
            <a:ext cx="8229600" cy="4983163"/>
          </a:xfrm>
        </p:spPr>
        <p:txBody>
          <a:bodyPr>
            <a:noAutofit/>
          </a:bodyPr>
          <a:lstStyle/>
          <a:p>
            <a:pPr>
              <a:buFont typeface="+mj-lt"/>
              <a:buAutoNum type="arabicPeriod"/>
            </a:pPr>
            <a:r>
              <a:rPr lang="id-ID" sz="1600" dirty="0" smtClean="0"/>
              <a:t>Psikologi </a:t>
            </a:r>
            <a:r>
              <a:rPr lang="id-ID" sz="1600" dirty="0"/>
              <a:t>mempelajari stimulus dan respons (S-R Psychology). Yang dimaksud dgn stimulus adalah semua obyek di lingkungan, termasuk juga perubahan jaringan dalam tubuh. Respon adalah apapun yang dilakukan sebagai jawaban terhadap stimulus, mulai dari tingkat sederhana hingga tingkat tinggi, juga termasuk pengeluaran kelenjar. Respon ada yang overt dan covert, learned dan </a:t>
            </a:r>
            <a:r>
              <a:rPr lang="id-ID" sz="1600" dirty="0" smtClean="0"/>
              <a:t>unlearned.</a:t>
            </a:r>
          </a:p>
          <a:p>
            <a:pPr>
              <a:buFont typeface="+mj-lt"/>
              <a:buAutoNum type="arabicPeriod"/>
            </a:pPr>
            <a:r>
              <a:rPr lang="id-ID" sz="1600" dirty="0" smtClean="0"/>
              <a:t>Tidak </a:t>
            </a:r>
            <a:r>
              <a:rPr lang="id-ID" sz="1600" dirty="0"/>
              <a:t>mempercayai unsur herediter (keturunan) sebagai penentu perilaku. Perilaku manusia adalah hasil belajar sehingga unsur lingkungan sangat penting (lihat pandangannya yang sangat ekstrim menggambarkan hal ini pada Lundin, 1991 p.173). Dengan demikian pandangan Watson bersifat deterministik, perilaku manusia ditentukan oleh faktor eksternal, bukan berdasarkan free </a:t>
            </a:r>
            <a:r>
              <a:rPr lang="id-ID" sz="1600" dirty="0" smtClean="0"/>
              <a:t>will.</a:t>
            </a:r>
          </a:p>
          <a:p>
            <a:pPr>
              <a:buFont typeface="+mj-lt"/>
              <a:buAutoNum type="arabicPeriod"/>
            </a:pPr>
            <a:r>
              <a:rPr lang="id-ID" sz="1600" dirty="0" smtClean="0"/>
              <a:t>Dalam kerangka mind-body, pandangan Watson sederhana saja. Baginya, mind mungkin saja ada, tetapi bukan sesuatu yang dipelajari ataupun akan dijelaskan melalui pendekatan ilmiah. Jadi bukan berarti bahwa Watson menolak mind secara total. Ia hanya mengakui body sebagai obyek studi ilmiah. Penolakan dari consciousness, soul atau mind ini adalah ciri utama behaviorisme dan kelak dipegang kuat oleh para tokoh aliran ini, meskipun dalam derajat yang berbeda-beda. [Pada titik ini sejarah psikologi mencatat pertama kalinya sejak jaman filsafat Yunani terjadi penolakan total terhadap konsep soul dan mind. Tidak heran bila pandangan ini di awal mendapat banyak reaksi keras, namun dengan berjalannya waktu behaviorisme justru menjadi populer.]</a:t>
            </a:r>
            <a:r>
              <a:rPr lang="id-ID" sz="1800" dirty="0" smtClean="0"/>
              <a:t/>
            </a:r>
            <a:br>
              <a:rPr lang="id-ID" sz="1800" dirty="0" smtClean="0"/>
            </a:br>
            <a:endParaRPr lang="id-ID" sz="1800" dirty="0"/>
          </a:p>
        </p:txBody>
      </p:sp>
    </p:spTree>
    <p:extLst>
      <p:ext uri="{BB962C8B-B14F-4D97-AF65-F5344CB8AC3E}">
        <p14:creationId xmlns:p14="http://schemas.microsoft.com/office/powerpoint/2010/main" xmlns="" val="36369224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Autofit/>
          </a:bodyPr>
          <a:lstStyle/>
          <a:p>
            <a:pPr marL="228600" lvl="0" indent="-228600">
              <a:buAutoNum type="arabicPeriod" startAt="4"/>
            </a:pPr>
            <a:r>
              <a:rPr lang="id-ID" sz="1400" dirty="0" smtClean="0">
                <a:solidFill>
                  <a:prstClr val="black"/>
                </a:solidFill>
              </a:rPr>
              <a:t>Sejalan </a:t>
            </a:r>
            <a:r>
              <a:rPr lang="id-ID" sz="1400" dirty="0">
                <a:solidFill>
                  <a:prstClr val="black"/>
                </a:solidFill>
              </a:rPr>
              <a:t>dengan fokusnya terhadap ilmu yang obyektif, maka psikologi harus menggunakan metode empiris. Dalam hal ini metode psikologi adalah </a:t>
            </a:r>
            <a:r>
              <a:rPr lang="id-ID" sz="1400" i="1" dirty="0">
                <a:solidFill>
                  <a:prstClr val="black"/>
                </a:solidFill>
              </a:rPr>
              <a:t>observation, conditioning, testing, dan verbal </a:t>
            </a:r>
            <a:r>
              <a:rPr lang="id-ID" sz="1400" i="1" dirty="0" smtClean="0">
                <a:solidFill>
                  <a:prstClr val="black"/>
                </a:solidFill>
              </a:rPr>
              <a:t>reports.</a:t>
            </a:r>
          </a:p>
          <a:p>
            <a:pPr marL="228600" lvl="0" indent="-228600">
              <a:buAutoNum type="arabicPeriod" startAt="4"/>
            </a:pPr>
            <a:r>
              <a:rPr lang="id-ID" sz="1400" dirty="0" smtClean="0">
                <a:solidFill>
                  <a:prstClr val="black"/>
                </a:solidFill>
              </a:rPr>
              <a:t>Secara </a:t>
            </a:r>
            <a:r>
              <a:rPr lang="id-ID" sz="1400" dirty="0">
                <a:solidFill>
                  <a:prstClr val="black"/>
                </a:solidFill>
              </a:rPr>
              <a:t>bertahap Watson menolak konsep insting, mulai dari karakteristiknya sebagai refleks yang unlearned, hanya milik anak-anak yang tergantikan oleh habits, dan akhirnya ditolak sama sekali kecuali </a:t>
            </a:r>
            <a:r>
              <a:rPr lang="id-ID" sz="1400" i="1" dirty="0">
                <a:solidFill>
                  <a:prstClr val="black"/>
                </a:solidFill>
              </a:rPr>
              <a:t>simple reflex </a:t>
            </a:r>
            <a:r>
              <a:rPr lang="id-ID" sz="1400" dirty="0">
                <a:solidFill>
                  <a:prstClr val="black"/>
                </a:solidFill>
              </a:rPr>
              <a:t>seperti bersin, merangkak, dan </a:t>
            </a:r>
            <a:r>
              <a:rPr lang="id-ID" sz="1400" dirty="0" smtClean="0">
                <a:solidFill>
                  <a:prstClr val="black"/>
                </a:solidFill>
              </a:rPr>
              <a:t>lain-lain.</a:t>
            </a:r>
          </a:p>
          <a:p>
            <a:pPr marL="228600" lvl="0" indent="-228600">
              <a:buAutoNum type="arabicPeriod" startAt="4"/>
            </a:pPr>
            <a:r>
              <a:rPr lang="id-ID" sz="1400" dirty="0" smtClean="0">
                <a:solidFill>
                  <a:prstClr val="black"/>
                </a:solidFill>
              </a:rPr>
              <a:t>Sebaliknya</a:t>
            </a:r>
            <a:r>
              <a:rPr lang="id-ID" sz="1400" dirty="0">
                <a:solidFill>
                  <a:prstClr val="black"/>
                </a:solidFill>
              </a:rPr>
              <a:t>, konsep learning adalah sesuatu yang vital dalam pandangan Watson, juga bagi tokoh behaviorisme lainnya. Habits yang merupakan dasar perilaku adalah hasil belajar yang ditentukan oleh dua hukum utama, recency dan frequency. Watson mendukung conditioning respon Pavlov dan menolak law of effect dari Thorndike. Maka habits adalah proses conditioning yang kompleks. Ia menerapkannya pada percobaan phobia (subyek Albert). Kelak terbukti bahwa teori belajar dari Watson punya banyak kekurangan dan pandangannya yang menolak Thorndike </a:t>
            </a:r>
            <a:r>
              <a:rPr lang="id-ID" sz="1400" dirty="0" smtClean="0">
                <a:solidFill>
                  <a:prstClr val="black"/>
                </a:solidFill>
              </a:rPr>
              <a:t>salah.</a:t>
            </a:r>
          </a:p>
          <a:p>
            <a:pPr marL="228600" lvl="0" indent="-228600">
              <a:buAutoNum type="arabicPeriod" startAt="4"/>
            </a:pPr>
            <a:r>
              <a:rPr lang="id-ID" sz="1400" dirty="0" smtClean="0">
                <a:solidFill>
                  <a:prstClr val="black"/>
                </a:solidFill>
              </a:rPr>
              <a:t>Pandangannya </a:t>
            </a:r>
            <a:r>
              <a:rPr lang="id-ID" sz="1400" dirty="0">
                <a:solidFill>
                  <a:prstClr val="black"/>
                </a:solidFill>
              </a:rPr>
              <a:t>tentang memory membawanya pada pertentangan dengan William James. Menurut Watson apa yang diingat dan dilupakan ditentukan oleh seringnya sesuatu digunakan/dilakukan. Dengan kata lain, sejauh smana sesuatu dijadikan habits. Faktor yang menentukan adalah </a:t>
            </a:r>
            <a:r>
              <a:rPr lang="id-ID" sz="1400" dirty="0" smtClean="0">
                <a:solidFill>
                  <a:prstClr val="black"/>
                </a:solidFill>
              </a:rPr>
              <a:t>kebutuhan.</a:t>
            </a:r>
          </a:p>
          <a:p>
            <a:pPr marL="228600" lvl="0" indent="-228600">
              <a:buAutoNum type="arabicPeriod" startAt="4"/>
            </a:pPr>
            <a:r>
              <a:rPr lang="id-ID" sz="1400" dirty="0" smtClean="0">
                <a:solidFill>
                  <a:prstClr val="black"/>
                </a:solidFill>
              </a:rPr>
              <a:t>Proses </a:t>
            </a:r>
            <a:r>
              <a:rPr lang="id-ID" sz="1400" dirty="0">
                <a:solidFill>
                  <a:prstClr val="black"/>
                </a:solidFill>
              </a:rPr>
              <a:t>thinking and speech terkait erat. Thinking adalah subvocal talking. Artinya proses berpikir didasarkan pada keterampilan berbicara dan dapat disamakan dengan proses bicara yang ‘tidak terlihat’, masih dapat diidentifikasi melalui gerakan halus seperti gerak bibir atau gesture </a:t>
            </a:r>
            <a:r>
              <a:rPr lang="id-ID" sz="1400" dirty="0" smtClean="0">
                <a:solidFill>
                  <a:prstClr val="black"/>
                </a:solidFill>
              </a:rPr>
              <a:t>lainnya.</a:t>
            </a:r>
          </a:p>
          <a:p>
            <a:pPr marL="228600" lvl="0" indent="-228600">
              <a:buAutoNum type="arabicPeriod" startAt="4"/>
            </a:pPr>
            <a:r>
              <a:rPr lang="id-ID" sz="1400" dirty="0" smtClean="0">
                <a:solidFill>
                  <a:prstClr val="black"/>
                </a:solidFill>
              </a:rPr>
              <a:t>Sumbangan </a:t>
            </a:r>
            <a:r>
              <a:rPr lang="id-ID" sz="1400" dirty="0">
                <a:solidFill>
                  <a:prstClr val="black"/>
                </a:solidFill>
              </a:rPr>
              <a:t>utama Watson adalah ketegasan pendapatnya bahwa perilaku dapat dikontrol dan ada hukum yang mengaturnya. Jadi psikologi adlaah ilmu yang bertujuan meramalkan perilaku. Pandangan ini dipegang terus oleh banyak ahli dan diterapkan pada situasi praktis. Dengan penolakannya pada mind dan kesadaran, Watson juga membangkitkan kembali semangat obyektivitas dalam psikologi yang membuka jalan bagi riset-riset empiris pada eksperimen terkontrol</a:t>
            </a:r>
            <a:r>
              <a:rPr lang="id-ID" sz="1400" dirty="0" smtClean="0">
                <a:solidFill>
                  <a:prstClr val="black"/>
                </a:solidFill>
              </a:rPr>
              <a:t>.</a:t>
            </a:r>
            <a:endParaRPr lang="id-ID" sz="1400" dirty="0">
              <a:solidFill>
                <a:prstClr val="black"/>
              </a:solidFill>
            </a:endParaRPr>
          </a:p>
        </p:txBody>
      </p:sp>
    </p:spTree>
    <p:extLst>
      <p:ext uri="{BB962C8B-B14F-4D97-AF65-F5344CB8AC3E}">
        <p14:creationId xmlns:p14="http://schemas.microsoft.com/office/powerpoint/2010/main" xmlns="" val="3084069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fontScale="70000" lnSpcReduction="20000"/>
          </a:bodyPr>
          <a:lstStyle/>
          <a:p>
            <a:pPr marL="0" indent="0">
              <a:buNone/>
            </a:pPr>
            <a:r>
              <a:rPr lang="id-ID" b="1" dirty="0"/>
              <a:t>3</a:t>
            </a:r>
            <a:r>
              <a:rPr lang="id-ID" b="1" dirty="0" smtClean="0"/>
              <a:t>. Clark </a:t>
            </a:r>
            <a:r>
              <a:rPr lang="id-ID" b="1" dirty="0"/>
              <a:t>L. Hull (1884 – 1952</a:t>
            </a:r>
            <a:r>
              <a:rPr lang="id-ID" b="1" dirty="0" smtClean="0"/>
              <a:t>)</a:t>
            </a:r>
          </a:p>
          <a:p>
            <a:pPr marL="0" indent="0">
              <a:buNone/>
            </a:pPr>
            <a:r>
              <a:rPr lang="id-ID" dirty="0"/>
              <a:t/>
            </a:r>
            <a:br>
              <a:rPr lang="id-ID" dirty="0"/>
            </a:br>
            <a:r>
              <a:rPr lang="id-ID" dirty="0"/>
              <a:t>Clark Hull juga menggunakan variable hubungan antara stimulus dan respon untuk menjelaskan pengertian belajar. Menurut Clark Hull, semua fungsi tingkah laku bermanfaat terutama untuk menjaga agar organisme tetap bertahan hidup. Oleh sebab itu Hull mengatakan kebutuhan biologis (</a:t>
            </a:r>
            <a:r>
              <a:rPr lang="id-ID" i="1" dirty="0"/>
              <a:t>drive</a:t>
            </a:r>
            <a:r>
              <a:rPr lang="id-ID" dirty="0"/>
              <a:t>) dan pemuasan kebutuhan biologis (</a:t>
            </a:r>
            <a:r>
              <a:rPr lang="id-ID" i="1" dirty="0"/>
              <a:t>drive reduction</a:t>
            </a:r>
            <a:r>
              <a:rPr lang="id-ID" dirty="0"/>
              <a:t>) adalah penting dan menempati posisi sentral dalam seluruh kegiatan manusia, sehingga stimulus (stimulus dorongan) dalam belajarpun hampir selalu dikaitkan dengan kebutuhan biologis, walaupun respon yang akan muncul mungkin dapat berwujud macam-macam.</a:t>
            </a:r>
            <a:br>
              <a:rPr lang="id-ID" dirty="0"/>
            </a:br>
            <a:endParaRPr lang="id-ID" dirty="0" smtClean="0"/>
          </a:p>
          <a:p>
            <a:pPr marL="0" indent="0">
              <a:buNone/>
            </a:pPr>
            <a:r>
              <a:rPr lang="id-ID" dirty="0" smtClean="0"/>
              <a:t>Prinsip-prinsip </a:t>
            </a:r>
            <a:r>
              <a:rPr lang="id-ID" dirty="0"/>
              <a:t>utama teorinya :</a:t>
            </a:r>
            <a:br>
              <a:rPr lang="id-ID" dirty="0"/>
            </a:br>
            <a:r>
              <a:rPr lang="id-ID" i="1" dirty="0"/>
              <a:t>Reinforcement</a:t>
            </a:r>
            <a:r>
              <a:rPr lang="id-ID" dirty="0"/>
              <a:t> adalah faktor penting dalam belajar yang harus ada. Namun fungsi </a:t>
            </a:r>
            <a:r>
              <a:rPr lang="id-ID" i="1" dirty="0"/>
              <a:t>reinforcement</a:t>
            </a:r>
            <a:r>
              <a:rPr lang="id-ID" dirty="0"/>
              <a:t> bagi Hull lebih sebagai </a:t>
            </a:r>
            <a:r>
              <a:rPr lang="id-ID" i="1" dirty="0"/>
              <a:t>drive reduction </a:t>
            </a:r>
            <a:r>
              <a:rPr lang="id-ID" dirty="0"/>
              <a:t>daripada </a:t>
            </a:r>
            <a:r>
              <a:rPr lang="id-ID" i="1" dirty="0"/>
              <a:t>satisfied factor.</a:t>
            </a:r>
            <a:r>
              <a:rPr lang="id-ID" dirty="0"/>
              <a:t/>
            </a:r>
            <a:br>
              <a:rPr lang="id-ID" dirty="0"/>
            </a:br>
            <a:r>
              <a:rPr lang="id-ID" dirty="0"/>
              <a:t>Dalam mempelajari hubungan S-R yang diperlu dikaji adalah peranan dari </a:t>
            </a:r>
            <a:r>
              <a:rPr lang="id-ID" i="1" dirty="0"/>
              <a:t>intervening variable </a:t>
            </a:r>
            <a:r>
              <a:rPr lang="id-ID" dirty="0"/>
              <a:t>(atau yang juga dikenal sebagai unsure O (organisma)). Faktor O adalah kondisi internal dan sesuatu yang disimpulkan (inferred), efeknya dapat dilihat pada faktor R yang berupa output. Karena pandangan ini Hull dikritik karena bukan behaviorisme sejati. </a:t>
            </a:r>
            <a:endParaRPr lang="id-ID" dirty="0" smtClean="0"/>
          </a:p>
          <a:p>
            <a:pPr marL="0" indent="0">
              <a:buNone/>
            </a:pPr>
            <a:r>
              <a:rPr lang="id-ID" dirty="0" smtClean="0"/>
              <a:t>Proses </a:t>
            </a:r>
            <a:r>
              <a:rPr lang="id-ID" dirty="0"/>
              <a:t>belajar baru terjadi setelah keseimbangan biologis terjadi. Di sini tampak pengaruh teori Darwin yang mementingkan adaptasi biologis organism.</a:t>
            </a:r>
          </a:p>
        </p:txBody>
      </p:sp>
    </p:spTree>
    <p:extLst>
      <p:ext uri="{BB962C8B-B14F-4D97-AF65-F5344CB8AC3E}">
        <p14:creationId xmlns:p14="http://schemas.microsoft.com/office/powerpoint/2010/main" xmlns="" val="2660665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92500" lnSpcReduction="10000"/>
          </a:bodyPr>
          <a:lstStyle/>
          <a:p>
            <a:r>
              <a:rPr lang="id-ID" dirty="0"/>
              <a:t>4</a:t>
            </a:r>
            <a:r>
              <a:rPr lang="id-ID" dirty="0" smtClean="0"/>
              <a:t>. Edwin </a:t>
            </a:r>
            <a:r>
              <a:rPr lang="id-ID" dirty="0"/>
              <a:t>Guthrie.</a:t>
            </a:r>
            <a:br>
              <a:rPr lang="id-ID" dirty="0"/>
            </a:br>
            <a:endParaRPr lang="id-ID" dirty="0" smtClean="0"/>
          </a:p>
          <a:p>
            <a:r>
              <a:rPr lang="id-ID" dirty="0" smtClean="0"/>
              <a:t>Azas </a:t>
            </a:r>
            <a:r>
              <a:rPr lang="id-ID" dirty="0"/>
              <a:t>belajar Guthrie yang utama adalah </a:t>
            </a:r>
            <a:r>
              <a:rPr lang="id-ID" i="1" dirty="0"/>
              <a:t>hukum kontiguiti</a:t>
            </a:r>
            <a:r>
              <a:rPr lang="id-ID" dirty="0"/>
              <a:t>. Yaitu gabungan stimulus-stimulus yang disertai suatu gerakan. </a:t>
            </a:r>
            <a:endParaRPr lang="id-ID" dirty="0" smtClean="0"/>
          </a:p>
          <a:p>
            <a:r>
              <a:rPr lang="id-ID" dirty="0" smtClean="0"/>
              <a:t>Guthrie </a:t>
            </a:r>
            <a:r>
              <a:rPr lang="id-ID" dirty="0"/>
              <a:t>juga menggunakan variabel hubungan stimulus dan respon untuk menjelaskan terjadinya proses belajar. </a:t>
            </a:r>
            <a:endParaRPr lang="id-ID" dirty="0" smtClean="0"/>
          </a:p>
          <a:p>
            <a:r>
              <a:rPr lang="id-ID" dirty="0" smtClean="0"/>
              <a:t>Belajar </a:t>
            </a:r>
            <a:r>
              <a:rPr lang="id-ID" dirty="0"/>
              <a:t>terjadi karena gerakan terakhir yang dilakukan mengubah situasi stimulus sedangkan tidak ada respon lain yang dapat terjadi.</a:t>
            </a:r>
            <a:br>
              <a:rPr lang="id-ID" dirty="0"/>
            </a:br>
            <a:endParaRPr lang="id-ID" dirty="0" smtClean="0"/>
          </a:p>
          <a:p>
            <a:r>
              <a:rPr lang="id-ID" dirty="0" smtClean="0"/>
              <a:t>Hubungan </a:t>
            </a:r>
            <a:r>
              <a:rPr lang="id-ID" dirty="0"/>
              <a:t>antara stimulus dan respon bersifat sementara, sehingga dalam kegiatan belajar peserta didik perlu diberi stimulus dengan sering agar hubungan stimulus dan respon bersifat lebih kuat dan menetap. Guthrie juga percaya bahwa hukuman (punishment) memegang peranan penting dalam proses belajar. Hukuman yang diberikan pada saat yang tepat akan mampu mengubah tingkah laku seseorang.</a:t>
            </a:r>
          </a:p>
        </p:txBody>
      </p:sp>
    </p:spTree>
    <p:extLst>
      <p:ext uri="{BB962C8B-B14F-4D97-AF65-F5344CB8AC3E}">
        <p14:creationId xmlns:p14="http://schemas.microsoft.com/office/powerpoint/2010/main" xmlns="" val="2742249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6172200"/>
          </a:xfrm>
        </p:spPr>
        <p:txBody>
          <a:bodyPr>
            <a:normAutofit fontScale="85000" lnSpcReduction="20000"/>
          </a:bodyPr>
          <a:lstStyle/>
          <a:p>
            <a:r>
              <a:rPr lang="id-ID" dirty="0"/>
              <a:t>5</a:t>
            </a:r>
            <a:r>
              <a:rPr lang="id-ID" dirty="0" smtClean="0"/>
              <a:t>. Burrhus </a:t>
            </a:r>
            <a:r>
              <a:rPr lang="id-ID" dirty="0"/>
              <a:t>Frederic Skinner (1904 – 1990</a:t>
            </a:r>
            <a:r>
              <a:rPr lang="id-ID" dirty="0" smtClean="0"/>
              <a:t>).</a:t>
            </a:r>
          </a:p>
          <a:p>
            <a:r>
              <a:rPr lang="id-ID" dirty="0" smtClean="0"/>
              <a:t>Konsep-konsep </a:t>
            </a:r>
            <a:r>
              <a:rPr lang="id-ID" dirty="0"/>
              <a:t>yang dikemukanan Skinner tentang belajar lebih mengungguli konsep para tokoh sebelumnya. Ia mampu menjelaskan konsep belajar secara sederhana, namun lebih komprehensif. </a:t>
            </a:r>
            <a:endParaRPr lang="id-ID" dirty="0" smtClean="0"/>
          </a:p>
          <a:p>
            <a:r>
              <a:rPr lang="id-ID" dirty="0" smtClean="0"/>
              <a:t>Menurut </a:t>
            </a:r>
            <a:r>
              <a:rPr lang="id-ID" dirty="0"/>
              <a:t>Skinner hubungan antara stimulus dan respon yang terjadi melalui interaksi dengan lingkungannya, yang kemudian menimbulkan perubahan tingkah laku, tidaklah sesederhana yang dikemukakan oleh tokoh tokoh sebelumnya. </a:t>
            </a:r>
            <a:endParaRPr lang="id-ID" dirty="0" smtClean="0"/>
          </a:p>
          <a:p>
            <a:r>
              <a:rPr lang="id-ID" dirty="0" smtClean="0"/>
              <a:t>Menurutnya </a:t>
            </a:r>
            <a:r>
              <a:rPr lang="id-ID" dirty="0"/>
              <a:t>respon yang diterima seseorang tidak sesederhana itu, karena stimulus-stimulus yang diberikan akan saling berinteraksi dan interaksi antar stimulus itu akan mempengaruhi respon yang dihasilkan. </a:t>
            </a:r>
            <a:endParaRPr lang="id-ID" dirty="0" smtClean="0"/>
          </a:p>
          <a:p>
            <a:r>
              <a:rPr lang="id-ID" dirty="0" smtClean="0"/>
              <a:t>Respon </a:t>
            </a:r>
            <a:r>
              <a:rPr lang="id-ID" dirty="0"/>
              <a:t>yang diberikan ini memiliki konsekuensi-konsekuensi. Konsekuensi-konsekuensi inilah yang nantinya mempengaruhi munculnya perilaku.</a:t>
            </a:r>
            <a:br>
              <a:rPr lang="id-ID" dirty="0"/>
            </a:br>
            <a:endParaRPr lang="id-ID" dirty="0" smtClean="0"/>
          </a:p>
          <a:p>
            <a:r>
              <a:rPr lang="id-ID" dirty="0" smtClean="0"/>
              <a:t>Oleh </a:t>
            </a:r>
            <a:r>
              <a:rPr lang="id-ID" dirty="0"/>
              <a:t>karena itu dalam memahami tingkah laku seseorang secara benar harus memahami hubungan antara stimulus yang satu dengan lainnya, serta memahami konsep yang mungkin dimunculkan dan berbagai konsekuensi yang mungkin timbul akibat respon tersebut. Skinner juga mengemukakan bahwa dengan menggunakan perubahan-perubahan mental sebagai alat untuk menjelaskan tingkah laku hanya akan menambah rumitnya masalah karena perlu penjelasan lagi.</a:t>
            </a:r>
          </a:p>
        </p:txBody>
      </p:sp>
    </p:spTree>
    <p:extLst>
      <p:ext uri="{BB962C8B-B14F-4D97-AF65-F5344CB8AC3E}">
        <p14:creationId xmlns:p14="http://schemas.microsoft.com/office/powerpoint/2010/main" xmlns="" val="32839582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fontScale="90000"/>
          </a:bodyPr>
          <a:lstStyle/>
          <a:p>
            <a:r>
              <a:rPr lang="id-ID" dirty="0"/>
              <a:t>KESIMPULAN</a:t>
            </a:r>
          </a:p>
        </p:txBody>
      </p:sp>
      <p:sp>
        <p:nvSpPr>
          <p:cNvPr id="3" name="Content Placeholder 2"/>
          <p:cNvSpPr>
            <a:spLocks noGrp="1"/>
          </p:cNvSpPr>
          <p:nvPr>
            <p:ph idx="1"/>
          </p:nvPr>
        </p:nvSpPr>
        <p:spPr>
          <a:xfrm>
            <a:off x="457200" y="838200"/>
            <a:ext cx="8229600" cy="5943600"/>
          </a:xfrm>
        </p:spPr>
        <p:txBody>
          <a:bodyPr>
            <a:noAutofit/>
          </a:bodyPr>
          <a:lstStyle/>
          <a:p>
            <a:pPr marL="514350" indent="-514350">
              <a:buFont typeface="+mj-lt"/>
              <a:buAutoNum type="arabicPeriod"/>
            </a:pPr>
            <a:r>
              <a:rPr lang="id-ID" sz="1600" dirty="0" smtClean="0"/>
              <a:t>Teori </a:t>
            </a:r>
            <a:r>
              <a:rPr lang="id-ID" sz="1600" dirty="0"/>
              <a:t>behavioristik merupakan teori yang menggunakan hubungan stimulus-responnya dan menganggap orang yang belajar sebagai individu yang pasif. Teori ini mengutamakan pengukuran, sebab pengukuran merupakan suatu hal penting untuk melihat terjadi atau tidaknya perubahan tingkah laku tersebut</a:t>
            </a:r>
            <a:r>
              <a:rPr lang="id-ID" sz="1600" dirty="0" smtClean="0"/>
              <a:t>.</a:t>
            </a:r>
          </a:p>
          <a:p>
            <a:pPr marL="514350" indent="-514350">
              <a:buFont typeface="+mj-lt"/>
              <a:buAutoNum type="arabicPeriod"/>
            </a:pPr>
            <a:r>
              <a:rPr lang="id-ID" sz="1600" dirty="0" smtClean="0"/>
              <a:t>Diantara </a:t>
            </a:r>
            <a:r>
              <a:rPr lang="id-ID" sz="1600" dirty="0"/>
              <a:t>tokoh-tokoh aliran behavioristik, teori Skinnerlah yang paling besar pengaruhnya terhadap perkembangan teori belajar behavioristik</a:t>
            </a:r>
            <a:r>
              <a:rPr lang="id-ID" sz="1600" dirty="0" smtClean="0"/>
              <a:t>.</a:t>
            </a:r>
          </a:p>
          <a:p>
            <a:pPr marL="514350" indent="-514350">
              <a:buFont typeface="+mj-lt"/>
              <a:buAutoNum type="arabicPeriod"/>
            </a:pPr>
            <a:r>
              <a:rPr lang="id-ID" sz="1600" dirty="0" smtClean="0"/>
              <a:t>Program-program </a:t>
            </a:r>
            <a:r>
              <a:rPr lang="id-ID" sz="1600" dirty="0"/>
              <a:t>pembelajaran seperti Teaching Machine, Pembelajaran berprogram, modul dan program-program pembelajaran lain yang berpijak pada konsep hubungan stimulus-respons, merupakan program pembelajaran yang menerapkan teori belajar yang dikemukakan Skiner</a:t>
            </a:r>
            <a:r>
              <a:rPr lang="id-ID" sz="1600" dirty="0" smtClean="0"/>
              <a:t>.</a:t>
            </a:r>
          </a:p>
          <a:p>
            <a:pPr marL="514350" indent="-514350">
              <a:buFont typeface="+mj-lt"/>
              <a:buAutoNum type="arabicPeriod"/>
            </a:pPr>
            <a:r>
              <a:rPr lang="id-ID" sz="1600" dirty="0" smtClean="0"/>
              <a:t>Kelemahan: </a:t>
            </a:r>
          </a:p>
          <a:p>
            <a:r>
              <a:rPr lang="id-ID" sz="1600" dirty="0" smtClean="0"/>
              <a:t>Teori </a:t>
            </a:r>
            <a:r>
              <a:rPr lang="id-ID" sz="1600" dirty="0"/>
              <a:t>behavioristik tidak mampu menjelaskan situasi belajar yang kompleks, sebab banyak variabel atau hal-hal yang berkaitan dengan pendidikan dan/atau belajar yang dapat diubah menjadi sekedar hubungan stimulus dan respon. </a:t>
            </a:r>
            <a:endParaRPr lang="id-ID" sz="1600" dirty="0" smtClean="0"/>
          </a:p>
          <a:p>
            <a:r>
              <a:rPr lang="id-ID" sz="1600" dirty="0" smtClean="0"/>
              <a:t>Pandangan </a:t>
            </a:r>
            <a:r>
              <a:rPr lang="id-ID" sz="1600" dirty="0"/>
              <a:t>behavioristik juga kurang dapat menjelaskan adanya variasi tingkat emosi pebelajar, walaupun mereka memiliki pengalaman penguatan yang sama.</a:t>
            </a:r>
            <a:br>
              <a:rPr lang="id-ID" sz="1600" dirty="0"/>
            </a:br>
            <a:r>
              <a:rPr lang="id-ID" sz="1600" dirty="0" smtClean="0"/>
              <a:t>Penerapan </a:t>
            </a:r>
            <a:r>
              <a:rPr lang="id-ID" sz="1600" dirty="0"/>
              <a:t>teori behaviroristik yang salah dalam suatu situasi pembelajaran mengakibatkan terjadinya proses pembelajaran yang sangat tidak menyenangkan bagi siswa yaitu guru sebagai central, bersikap otoriter, komunikasi berlangsung satu arah, guru melatih dan menentukan apa yang harus dipelajari </a:t>
            </a:r>
            <a:r>
              <a:rPr lang="id-ID" sz="1600" dirty="0" smtClean="0"/>
              <a:t>murid.</a:t>
            </a:r>
          </a:p>
          <a:p>
            <a:r>
              <a:rPr lang="id-ID" sz="1600" dirty="0" smtClean="0"/>
              <a:t>Metode </a:t>
            </a:r>
            <a:r>
              <a:rPr lang="id-ID" sz="1600" dirty="0"/>
              <a:t>behavioristik ini sesuai untuk perolehan kemampaun yang membuthkan praktek dan pembiasaan juga sesuai diterapkan untuk melatih anak-anak yang masih membutuhkan dominansi peran orang dewasa.</a:t>
            </a:r>
          </a:p>
        </p:txBody>
      </p:sp>
    </p:spTree>
    <p:extLst>
      <p:ext uri="{BB962C8B-B14F-4D97-AF65-F5344CB8AC3E}">
        <p14:creationId xmlns:p14="http://schemas.microsoft.com/office/powerpoint/2010/main" xmlns="" val="3795061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TUGAS</a:t>
            </a:r>
            <a:endParaRPr lang="id-ID" dirty="0"/>
          </a:p>
        </p:txBody>
      </p:sp>
      <p:sp>
        <p:nvSpPr>
          <p:cNvPr id="3" name="Content Placeholder 2"/>
          <p:cNvSpPr>
            <a:spLocks noGrp="1"/>
          </p:cNvSpPr>
          <p:nvPr>
            <p:ph idx="1"/>
          </p:nvPr>
        </p:nvSpPr>
        <p:spPr/>
        <p:txBody>
          <a:bodyPr/>
          <a:lstStyle/>
          <a:p>
            <a:pPr marL="0" indent="0" algn="ctr">
              <a:buNone/>
            </a:pPr>
            <a:r>
              <a:rPr lang="id-ID" dirty="0" smtClean="0"/>
              <a:t>BERIKAN ANALISIS SAUDARA MENGENAI TEORI BEHAVIORISTIK DAN BAGAIMANA IMPLEMENTASINYA YANG TEPAT DALAM PEMBELAJARAN DI SEKOLAH DASAR?</a:t>
            </a:r>
          </a:p>
          <a:p>
            <a:pPr marL="0" indent="0">
              <a:buNone/>
            </a:pPr>
            <a:endParaRPr lang="id-ID" dirty="0" smtClean="0"/>
          </a:p>
          <a:p>
            <a:pPr marL="0" indent="0">
              <a:buNone/>
            </a:pPr>
            <a:endParaRPr lang="id-ID" dirty="0"/>
          </a:p>
        </p:txBody>
      </p:sp>
    </p:spTree>
    <p:extLst>
      <p:ext uri="{BB962C8B-B14F-4D97-AF65-F5344CB8AC3E}">
        <p14:creationId xmlns:p14="http://schemas.microsoft.com/office/powerpoint/2010/main" xmlns="" val="4910109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id-ID" dirty="0" smtClean="0"/>
          </a:p>
          <a:p>
            <a:pPr marL="0" indent="0" algn="ctr">
              <a:buNone/>
            </a:pPr>
            <a:r>
              <a:rPr lang="id-ID" dirty="0" smtClean="0"/>
              <a:t>TERIMA KASIH</a:t>
            </a:r>
          </a:p>
          <a:p>
            <a:pPr marL="0" indent="0" algn="ctr">
              <a:buNone/>
            </a:pPr>
            <a:r>
              <a:rPr lang="id-ID" dirty="0" smtClean="0"/>
              <a:t>&amp;</a:t>
            </a:r>
          </a:p>
          <a:p>
            <a:pPr marL="0" indent="0" algn="ctr">
              <a:buNone/>
            </a:pPr>
            <a:r>
              <a:rPr lang="id-ID" dirty="0" smtClean="0"/>
              <a:t>SEMOGA BERMANFAAT</a:t>
            </a:r>
            <a:endParaRPr lang="id-ID" dirty="0"/>
          </a:p>
        </p:txBody>
      </p:sp>
    </p:spTree>
    <p:extLst>
      <p:ext uri="{BB962C8B-B14F-4D97-AF65-F5344CB8AC3E}">
        <p14:creationId xmlns:p14="http://schemas.microsoft.com/office/powerpoint/2010/main" xmlns="" val="35904867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Custom 1">
      <a:dk1>
        <a:sysClr val="windowText" lastClr="000000"/>
      </a:dk1>
      <a:lt1>
        <a:sysClr val="window" lastClr="FFFFFF"/>
      </a:lt1>
      <a:dk2>
        <a:srgbClr val="92D050"/>
      </a:dk2>
      <a:lt2>
        <a:srgbClr val="FFF39D"/>
      </a:lt2>
      <a:accent1>
        <a:srgbClr val="FE8637"/>
      </a:accent1>
      <a:accent2>
        <a:srgbClr val="7598D9"/>
      </a:accent2>
      <a:accent3>
        <a:srgbClr val="B32C16"/>
      </a:accent3>
      <a:accent4>
        <a:srgbClr val="FF0000"/>
      </a:accent4>
      <a:accent5>
        <a:srgbClr val="AEBAD5"/>
      </a:accent5>
      <a:accent6>
        <a:srgbClr val="777C84"/>
      </a:accent6>
      <a:hlink>
        <a:srgbClr val="FFFF00"/>
      </a:hlink>
      <a:folHlink>
        <a:srgbClr val="3B435B"/>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56</TotalTime>
  <Words>1451</Words>
  <Application>Microsoft Office PowerPoint</Application>
  <PresentationFormat>On-screen Show (4:3)</PresentationFormat>
  <Paragraphs>94</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Apex</vt:lpstr>
      <vt:lpstr>TEORI BELAJAR BEHAVIORISTIK </vt:lpstr>
      <vt:lpstr>A.Pengertian Teori Belajar Behavioristik</vt:lpstr>
      <vt:lpstr>Slide 3</vt:lpstr>
      <vt:lpstr>Slide 4</vt:lpstr>
      <vt:lpstr>Hal-hal Penting dalam Teori Behavioristik</vt:lpstr>
      <vt:lpstr>B.Prinsip-Prinsip dalam Teori Behavioristik</vt:lpstr>
      <vt:lpstr>C.Tokoh-Tokoh Aliran Behavioristik</vt:lpstr>
      <vt:lpstr>Tiga Hukum Belajar</vt:lpstr>
      <vt:lpstr>Slide 9</vt:lpstr>
      <vt:lpstr>Slide 10</vt:lpstr>
      <vt:lpstr>Pandangan Utama Watson:</vt:lpstr>
      <vt:lpstr>Slide 12</vt:lpstr>
      <vt:lpstr>Slide 13</vt:lpstr>
      <vt:lpstr>Slide 14</vt:lpstr>
      <vt:lpstr>Slide 15</vt:lpstr>
      <vt:lpstr>KESIMPULAN</vt:lpstr>
      <vt:lpstr>TUGAS</vt:lpstr>
      <vt:lpstr>Slide 18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TEORI BELAJAR BEHAVIORISTIK </dc:title>
  <dc:creator>user</dc:creator>
  <cp:lastModifiedBy>Windows User</cp:lastModifiedBy>
  <cp:revision>7</cp:revision>
  <dcterms:created xsi:type="dcterms:W3CDTF">2006-08-16T00:00:00Z</dcterms:created>
  <dcterms:modified xsi:type="dcterms:W3CDTF">2018-11-01T19:26:51Z</dcterms:modified>
</cp:coreProperties>
</file>