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71" r:id="rId7"/>
    <p:sldId id="267" r:id="rId8"/>
    <p:sldId id="265" r:id="rId9"/>
    <p:sldId id="263" r:id="rId10"/>
    <p:sldId id="273" r:id="rId11"/>
    <p:sldId id="266" r:id="rId12"/>
    <p:sldId id="264" r:id="rId13"/>
    <p:sldId id="268" r:id="rId14"/>
    <p:sldId id="269" r:id="rId15"/>
    <p:sldId id="274" r:id="rId16"/>
    <p:sldId id="275" r:id="rId17"/>
    <p:sldId id="277" r:id="rId18"/>
    <p:sldId id="279" r:id="rId19"/>
    <p:sldId id="284" r:id="rId20"/>
    <p:sldId id="281" r:id="rId21"/>
    <p:sldId id="286" r:id="rId22"/>
    <p:sldId id="285" r:id="rId23"/>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C06A9EC-FADD-40D5-BB87-F3729B58518A}" type="datetimeFigureOut">
              <a:rPr lang="id-ID" smtClean="0"/>
              <a:t>21/12/2019</a:t>
            </a:fld>
            <a:endParaRPr lang="id-ID"/>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id-ID"/>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E1C273A-BE9A-4905-9022-485D780901CB}" type="slidenum">
              <a:rPr lang="id-ID" smtClean="0"/>
              <a:t>‹#›</a:t>
            </a:fld>
            <a:endParaRPr lang="id-ID"/>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8022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06A9EC-FADD-40D5-BB87-F3729B58518A}" type="datetimeFigureOut">
              <a:rPr lang="id-ID" smtClean="0"/>
              <a:t>21/12/2019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2842201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06A9EC-FADD-40D5-BB87-F3729B58518A}" type="datetimeFigureOut">
              <a:rPr lang="id-ID" smtClean="0"/>
              <a:t>21/12/2019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1C273A-BE9A-4905-9022-485D780901CB}" type="slidenum">
              <a:rPr lang="id-ID" smtClean="0"/>
              <a:t>‹#›</a:t>
            </a:fld>
            <a:endParaRPr lang="id-ID"/>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878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06A9EC-FADD-40D5-BB87-F3729B58518A}" type="datetimeFigureOut">
              <a:rPr lang="id-ID" smtClean="0"/>
              <a:t>21/12/2019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26314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C06A9EC-FADD-40D5-BB87-F3729B58518A}" type="datetimeFigureOut">
              <a:rPr lang="id-ID" smtClean="0"/>
              <a:t>21/12/2019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337404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C06A9EC-FADD-40D5-BB87-F3729B58518A}" type="datetimeFigureOut">
              <a:rPr lang="id-ID" smtClean="0"/>
              <a:t>21/12/2019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906079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06A9EC-FADD-40D5-BB87-F3729B58518A}" type="datetimeFigureOut">
              <a:rPr lang="id-ID" smtClean="0"/>
              <a:t>21/12/2019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2287354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06A9EC-FADD-40D5-BB87-F3729B58518A}" type="datetimeFigureOut">
              <a:rPr lang="id-ID" smtClean="0"/>
              <a:t>21/12/2019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3062513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06A9EC-FADD-40D5-BB87-F3729B58518A}" type="datetimeFigureOut">
              <a:rPr lang="id-ID" smtClean="0"/>
              <a:t>21/12/2019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2432428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06A9EC-FADD-40D5-BB87-F3729B58518A}" type="datetimeFigureOut">
              <a:rPr lang="id-ID" smtClean="0"/>
              <a:t>21/12/2019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1922559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06A9EC-FADD-40D5-BB87-F3729B58518A}" type="datetimeFigureOut">
              <a:rPr lang="id-ID" smtClean="0"/>
              <a:t>21/12/2019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1C273A-BE9A-4905-9022-485D780901CB}" type="slidenum">
              <a:rPr lang="id-ID" smtClean="0"/>
              <a:t>‹#›</a:t>
            </a:fld>
            <a:endParaRPr lang="id-ID"/>
          </a:p>
        </p:txBody>
      </p:sp>
    </p:spTree>
    <p:extLst>
      <p:ext uri="{BB962C8B-B14F-4D97-AF65-F5344CB8AC3E}">
        <p14:creationId xmlns:p14="http://schemas.microsoft.com/office/powerpoint/2010/main" val="717702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C06A9EC-FADD-40D5-BB87-F3729B58518A}" type="datetimeFigureOut">
              <a:rPr lang="id-ID" smtClean="0"/>
              <a:t>21/12/2019</a:t>
            </a:fld>
            <a:endParaRPr lang="id-ID"/>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id-ID"/>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E1C273A-BE9A-4905-9022-485D780901CB}" type="slidenum">
              <a:rPr lang="id-ID" smtClean="0"/>
              <a:t>‹#›</a:t>
            </a:fld>
            <a:endParaRPr lang="id-ID"/>
          </a:p>
        </p:txBody>
      </p:sp>
    </p:spTree>
    <p:extLst>
      <p:ext uri="{BB962C8B-B14F-4D97-AF65-F5344CB8AC3E}">
        <p14:creationId xmlns:p14="http://schemas.microsoft.com/office/powerpoint/2010/main" val="3833793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3356" y="-1"/>
            <a:ext cx="7898644" cy="2857033"/>
          </a:xfrm>
        </p:spPr>
        <p:txBody>
          <a:bodyPr>
            <a:normAutofit fontScale="90000"/>
          </a:bodyPr>
          <a:lstStyle/>
          <a:p>
            <a:r>
              <a:rPr lang="id-ID" dirty="0" smtClean="0"/>
              <a:t>PERAWATAN BAYI PASCA KELAHIRAN</a:t>
            </a:r>
            <a:endParaRPr lang="id-ID" dirty="0"/>
          </a:p>
        </p:txBody>
      </p:sp>
      <p:pic>
        <p:nvPicPr>
          <p:cNvPr id="4" name="Picture 3"/>
          <p:cNvPicPr>
            <a:picLocks noChangeAspect="1"/>
          </p:cNvPicPr>
          <p:nvPr/>
        </p:nvPicPr>
        <p:blipFill>
          <a:blip r:embed="rId2"/>
          <a:stretch>
            <a:fillRect/>
          </a:stretch>
        </p:blipFill>
        <p:spPr>
          <a:xfrm>
            <a:off x="0" y="0"/>
            <a:ext cx="4293356" cy="2857033"/>
          </a:xfrm>
          <a:prstGeom prst="rect">
            <a:avLst/>
          </a:prstGeom>
        </p:spPr>
      </p:pic>
      <p:pic>
        <p:nvPicPr>
          <p:cNvPr id="6" name="Picture 5"/>
          <p:cNvPicPr>
            <a:picLocks noChangeAspect="1"/>
          </p:cNvPicPr>
          <p:nvPr/>
        </p:nvPicPr>
        <p:blipFill>
          <a:blip r:embed="rId3"/>
          <a:stretch>
            <a:fillRect/>
          </a:stretch>
        </p:blipFill>
        <p:spPr>
          <a:xfrm rot="18615070">
            <a:off x="2154097" y="4131571"/>
            <a:ext cx="2272553" cy="2776321"/>
          </a:xfrm>
          <a:prstGeom prst="rect">
            <a:avLst/>
          </a:prstGeom>
        </p:spPr>
      </p:pic>
      <p:pic>
        <p:nvPicPr>
          <p:cNvPr id="7" name="Picture 6"/>
          <p:cNvPicPr>
            <a:picLocks noChangeAspect="1"/>
          </p:cNvPicPr>
          <p:nvPr/>
        </p:nvPicPr>
        <p:blipFill rotWithShape="1">
          <a:blip r:embed="rId4"/>
          <a:srcRect l="26078" r="26319"/>
          <a:stretch/>
        </p:blipFill>
        <p:spPr>
          <a:xfrm rot="1045373">
            <a:off x="7445781" y="3668731"/>
            <a:ext cx="2551522" cy="2873188"/>
          </a:xfrm>
          <a:prstGeom prst="rect">
            <a:avLst/>
          </a:prstGeom>
        </p:spPr>
      </p:pic>
      <p:pic>
        <p:nvPicPr>
          <p:cNvPr id="8" name="Picture 7"/>
          <p:cNvPicPr>
            <a:picLocks noChangeAspect="1"/>
          </p:cNvPicPr>
          <p:nvPr/>
        </p:nvPicPr>
        <p:blipFill>
          <a:blip r:embed="rId5"/>
          <a:stretch>
            <a:fillRect/>
          </a:stretch>
        </p:blipFill>
        <p:spPr>
          <a:xfrm rot="205139">
            <a:off x="4673181" y="2933207"/>
            <a:ext cx="2640387" cy="2873188"/>
          </a:xfrm>
          <a:prstGeom prst="rect">
            <a:avLst/>
          </a:prstGeom>
        </p:spPr>
      </p:pic>
    </p:spTree>
    <p:extLst>
      <p:ext uri="{BB962C8B-B14F-4D97-AF65-F5344CB8AC3E}">
        <p14:creationId xmlns:p14="http://schemas.microsoft.com/office/powerpoint/2010/main" val="2184743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INISIASI MENYUSU DINI (IMD)</a:t>
            </a:r>
            <a:endParaRPr lang="id-ID" dirty="0"/>
          </a:p>
        </p:txBody>
      </p:sp>
      <p:sp>
        <p:nvSpPr>
          <p:cNvPr id="3" name="Content Placeholder 2"/>
          <p:cNvSpPr>
            <a:spLocks noGrp="1"/>
          </p:cNvSpPr>
          <p:nvPr>
            <p:ph idx="1"/>
          </p:nvPr>
        </p:nvSpPr>
        <p:spPr>
          <a:xfrm>
            <a:off x="847164" y="2514600"/>
            <a:ext cx="9872871" cy="4038600"/>
          </a:xfrm>
        </p:spPr>
        <p:txBody>
          <a:bodyPr/>
          <a:lstStyle/>
          <a:p>
            <a:pPr marL="0" indent="0" algn="ctr">
              <a:buNone/>
            </a:pPr>
            <a:r>
              <a:rPr lang="id-ID" dirty="0"/>
              <a:t>Inisiasi Menyusu Dini (IMD) merupakan langkah yang sangat baik untuk memudahkan bayi dan ibu dalam memulai proses menyusui. Berbagai macam keuntungan didapatkan dari proses `baik untuk ibu maupun bayi</a:t>
            </a:r>
            <a:r>
              <a:rPr lang="id-ID" dirty="0" smtClean="0"/>
              <a:t>`.</a:t>
            </a:r>
          </a:p>
          <a:p>
            <a:pPr marL="0" indent="0" algn="ctr">
              <a:buNone/>
            </a:pPr>
            <a:r>
              <a:rPr lang="id-ID" dirty="0" smtClean="0"/>
              <a:t>(IKATAN DOKTER INDONESIA/IDAI)</a:t>
            </a:r>
            <a:endParaRPr lang="id-ID" dirty="0"/>
          </a:p>
        </p:txBody>
      </p:sp>
      <p:pic>
        <p:nvPicPr>
          <p:cNvPr id="4" name="Picture 3"/>
          <p:cNvPicPr>
            <a:picLocks noChangeAspect="1"/>
          </p:cNvPicPr>
          <p:nvPr/>
        </p:nvPicPr>
        <p:blipFill>
          <a:blip r:embed="rId2"/>
          <a:stretch>
            <a:fillRect/>
          </a:stretch>
        </p:blipFill>
        <p:spPr>
          <a:xfrm>
            <a:off x="242047" y="4410635"/>
            <a:ext cx="3319937" cy="2142565"/>
          </a:xfrm>
          <a:prstGeom prst="rect">
            <a:avLst/>
          </a:prstGeom>
        </p:spPr>
      </p:pic>
      <p:pic>
        <p:nvPicPr>
          <p:cNvPr id="5" name="Picture 4"/>
          <p:cNvPicPr>
            <a:picLocks noChangeAspect="1"/>
          </p:cNvPicPr>
          <p:nvPr/>
        </p:nvPicPr>
        <p:blipFill>
          <a:blip r:embed="rId3"/>
          <a:stretch>
            <a:fillRect/>
          </a:stretch>
        </p:blipFill>
        <p:spPr>
          <a:xfrm>
            <a:off x="8659906" y="4212685"/>
            <a:ext cx="3336479" cy="2340515"/>
          </a:xfrm>
          <a:prstGeom prst="rect">
            <a:avLst/>
          </a:prstGeom>
        </p:spPr>
      </p:pic>
    </p:spTree>
    <p:extLst>
      <p:ext uri="{BB962C8B-B14F-4D97-AF65-F5344CB8AC3E}">
        <p14:creationId xmlns:p14="http://schemas.microsoft.com/office/powerpoint/2010/main" val="1151185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id-ID" dirty="0" smtClean="0"/>
              <a:t>LANGKAH IMD</a:t>
            </a:r>
            <a:endParaRPr lang="id-ID" dirty="0"/>
          </a:p>
        </p:txBody>
      </p:sp>
      <p:sp>
        <p:nvSpPr>
          <p:cNvPr id="4" name="Rectangle 3"/>
          <p:cNvSpPr/>
          <p:nvPr/>
        </p:nvSpPr>
        <p:spPr>
          <a:xfrm>
            <a:off x="425823" y="1469479"/>
            <a:ext cx="10927977" cy="4524315"/>
          </a:xfrm>
          <a:prstGeom prst="rect">
            <a:avLst/>
          </a:prstGeom>
        </p:spPr>
        <p:txBody>
          <a:bodyPr wrap="square">
            <a:spAutoFit/>
          </a:bodyPr>
          <a:lstStyle/>
          <a:p>
            <a:pPr marL="457200" indent="-457200" algn="just">
              <a:buFont typeface="+mj-lt"/>
              <a:buAutoNum type="arabicPeriod"/>
            </a:pPr>
            <a:r>
              <a:rPr lang="id-ID" sz="2400" dirty="0">
                <a:solidFill>
                  <a:srgbClr val="000000"/>
                </a:solidFill>
                <a:latin typeface="Roboto"/>
              </a:rPr>
              <a:t>S</a:t>
            </a:r>
            <a:r>
              <a:rPr lang="id-ID" sz="2400" b="0" i="0" dirty="0" smtClean="0">
                <a:solidFill>
                  <a:srgbClr val="000000"/>
                </a:solidFill>
                <a:effectLst/>
                <a:latin typeface="Roboto"/>
              </a:rPr>
              <a:t>egera setelah bayi lahir dan diputuskan tidak memerlukan resusitasi, letakkan bayi di atas perut ibunya (bila sectio,bayi diletakkan diatas dada) dan keringkan bayi mulai dari muka, kepala, dan bagian tubuh lainnya kecuali kedua tangannya. Bau cairan amnion pada tangan bayi akan membantunya mencari puting ibu yang mempunyai bau yang sama. Maka agar baunya tetap ada, dada ibu juga tidak boleh dibersihkan. </a:t>
            </a:r>
          </a:p>
          <a:p>
            <a:pPr marL="457200" indent="-457200" algn="just">
              <a:buFont typeface="+mj-lt"/>
              <a:buAutoNum type="arabicPeriod"/>
            </a:pPr>
            <a:r>
              <a:rPr lang="id-ID" sz="2400" b="0" i="0" dirty="0" smtClean="0">
                <a:solidFill>
                  <a:srgbClr val="000000"/>
                </a:solidFill>
                <a:effectLst/>
                <a:latin typeface="Roboto"/>
              </a:rPr>
              <a:t>Mengeringkan tubuh bayi tidak perlu sampai menghilangkan verniks karena verniks dapat berfungsi sebagai penahan panas pada bayi.Setelah tali pusat dipotong dan diikat, tengkurapkan bayi di atas perut ibu dengan kepala bayi menghadap kearah kepala ibunya.</a:t>
            </a:r>
          </a:p>
          <a:p>
            <a:pPr marL="457200" indent="-457200" algn="just">
              <a:buFont typeface="+mj-lt"/>
              <a:buAutoNum type="arabicPeriod"/>
            </a:pPr>
            <a:r>
              <a:rPr lang="id-ID" sz="2400" b="0" i="0" dirty="0" smtClean="0">
                <a:solidFill>
                  <a:srgbClr val="000000"/>
                </a:solidFill>
                <a:effectLst/>
                <a:latin typeface="Roboto"/>
              </a:rPr>
              <a:t>Kalau ruang bersalin dingin, berikan selimut yang akan menyelimuti ibu dan bayinya, dan kenakan topi pada kepala bayi.</a:t>
            </a:r>
          </a:p>
        </p:txBody>
      </p:sp>
    </p:spTree>
    <p:extLst>
      <p:ext uri="{BB962C8B-B14F-4D97-AF65-F5344CB8AC3E}">
        <p14:creationId xmlns:p14="http://schemas.microsoft.com/office/powerpoint/2010/main" val="3691934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394447" y="2363507"/>
            <a:ext cx="10515600" cy="4351338"/>
          </a:xfrm>
        </p:spPr>
        <p:txBody>
          <a:bodyPr>
            <a:normAutofit/>
          </a:bodyPr>
          <a:lstStyle/>
          <a:p>
            <a:pPr marL="0" indent="0" algn="just">
              <a:buNone/>
            </a:pPr>
            <a:r>
              <a:rPr lang="id-ID" dirty="0" smtClean="0">
                <a:solidFill>
                  <a:srgbClr val="000000"/>
                </a:solidFill>
                <a:latin typeface="Roboto"/>
              </a:rPr>
              <a:t>4. </a:t>
            </a:r>
            <a:r>
              <a:rPr lang="id-ID" b="0" i="0" dirty="0" smtClean="0">
                <a:solidFill>
                  <a:srgbClr val="000000"/>
                </a:solidFill>
                <a:effectLst/>
                <a:latin typeface="Roboto"/>
              </a:rPr>
              <a:t>Pengamatan oleh Windstrom, Righard dan Alade memperlihatkan bahwa bayi-bayi yang tidak mengalami sedasi mengikuti suatu pola perilaku prefeeding yang dapat diprediksi. Apabila bayi dibiarkan tengkurap di perut ibu, selama beberapa waktu bayi akan diam saja tetapi tetap waspada melihat kesekelilingnya.</a:t>
            </a:r>
          </a:p>
          <a:p>
            <a:pPr marL="0" indent="0" algn="just">
              <a:buNone/>
            </a:pPr>
            <a:r>
              <a:rPr lang="id-ID" b="0" i="0" dirty="0" smtClean="0">
                <a:solidFill>
                  <a:srgbClr val="000000"/>
                </a:solidFill>
                <a:effectLst/>
                <a:latin typeface="Roboto"/>
              </a:rPr>
              <a:t>5. Setelah 12-44 menit bayi akan mulai bergerak dengan menendang, menggerakkan kaki, bahu dan lengannya. Stimulasi ini akan membantu uterus untuk berkontraksi. Meskipun kemampuan melihatnya terbatas, bayi dapat melihat areola ibunya yang berwarna lebih gelap dan bergerak menuju ke sana. Bayi akan membentur-benturkan kepalanya ke dada ibu. Ini merupakan stimulasi yang menyerupai pijatan pada payudara ibu.</a:t>
            </a:r>
          </a:p>
          <a:p>
            <a:endParaRPr lang="id-ID" dirty="0"/>
          </a:p>
        </p:txBody>
      </p:sp>
    </p:spTree>
    <p:extLst>
      <p:ext uri="{BB962C8B-B14F-4D97-AF65-F5344CB8AC3E}">
        <p14:creationId xmlns:p14="http://schemas.microsoft.com/office/powerpoint/2010/main" val="91582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2694" y="403413"/>
            <a:ext cx="10641107" cy="5997387"/>
          </a:xfrm>
        </p:spPr>
        <p:txBody>
          <a:bodyPr>
            <a:normAutofit/>
          </a:bodyPr>
          <a:lstStyle/>
          <a:p>
            <a:pPr marL="514350" indent="-514350" algn="just">
              <a:buFont typeface="+mj-lt"/>
              <a:buAutoNum type="arabicPeriod" startAt="6"/>
            </a:pPr>
            <a:r>
              <a:rPr lang="id-ID" b="0" i="0" dirty="0" smtClean="0">
                <a:solidFill>
                  <a:srgbClr val="000000"/>
                </a:solidFill>
                <a:effectLst/>
                <a:latin typeface="Roboto"/>
              </a:rPr>
              <a:t>Bayi kemudian mencapai puting dengan mengandalkan indera penciuman dan dipandu oleh bau pada kedua tangannya. Bayi akan mengangkat kepala, mulai mengulum puting, dan mulai menyusu. Hal tersebut dapat tercapai antara 27 - 71 menit.</a:t>
            </a:r>
          </a:p>
          <a:p>
            <a:pPr marL="514350" indent="-514350" algn="just">
              <a:buFont typeface="+mj-lt"/>
              <a:buAutoNum type="arabicPeriod" startAt="6"/>
            </a:pPr>
            <a:r>
              <a:rPr lang="id-ID" b="0" i="0" dirty="0" smtClean="0">
                <a:solidFill>
                  <a:srgbClr val="000000"/>
                </a:solidFill>
                <a:effectLst/>
                <a:latin typeface="Roboto"/>
              </a:rPr>
              <a:t>Pada saat bayi siap untuk menyusu, menyusu pertama berlangsung sebentar, sekitar 15 menit, dan setelah selesai, selama 2-2,5 jam berikutnya tidak ada keinginan bayi untuk menyusu. Selama menyusu bayi akan mengkoordinasi gerakkan menghisap, menelan, dan bernapas.</a:t>
            </a:r>
          </a:p>
          <a:p>
            <a:pPr marL="514350" indent="-514350" algn="just">
              <a:buFont typeface="+mj-lt"/>
              <a:buAutoNum type="arabicPeriod" startAt="6"/>
            </a:pPr>
            <a:r>
              <a:rPr lang="id-ID" b="0" i="0" dirty="0" smtClean="0">
                <a:solidFill>
                  <a:srgbClr val="000000"/>
                </a:solidFill>
                <a:effectLst/>
                <a:latin typeface="Roboto"/>
              </a:rPr>
              <a:t>Setelah usai tindakan inisiasi menyusu dini ini, baru tindakan asuhan keperawatan seperti menimbang, pemeriksaan antropometri lainnya, penyuntikkan vitamin K1, dan pengoleskan salep pada mata bayi dapat dilakukan.</a:t>
            </a:r>
          </a:p>
          <a:p>
            <a:pPr marL="514350" indent="-514350" algn="just">
              <a:buFont typeface="+mj-lt"/>
              <a:buAutoNum type="arabicPeriod" startAt="6"/>
            </a:pPr>
            <a:r>
              <a:rPr lang="id-ID" b="0" i="0" dirty="0" smtClean="0">
                <a:solidFill>
                  <a:srgbClr val="000000"/>
                </a:solidFill>
                <a:effectLst/>
                <a:latin typeface="Roboto"/>
              </a:rPr>
              <a:t>Tunda memandikan bayi paling kurang 6 jam setelah lahir atau pada hari berikut.</a:t>
            </a:r>
          </a:p>
          <a:p>
            <a:pPr marL="514350" indent="-514350" algn="just">
              <a:buFont typeface="+mj-lt"/>
              <a:buAutoNum type="arabicPeriod" startAt="6"/>
            </a:pPr>
            <a:r>
              <a:rPr lang="id-ID" b="0" i="0" dirty="0" smtClean="0">
                <a:solidFill>
                  <a:srgbClr val="000000"/>
                </a:solidFill>
                <a:effectLst/>
                <a:latin typeface="Roboto"/>
              </a:rPr>
              <a:t>Bayi tetap berada dalam jangkauan ibunya agar dapat disusukan sesuai keinginan bayi (</a:t>
            </a:r>
            <a:r>
              <a:rPr lang="id-ID" b="0" i="1" dirty="0" smtClean="0">
                <a:solidFill>
                  <a:srgbClr val="000000"/>
                </a:solidFill>
                <a:effectLst/>
                <a:latin typeface="Roboto"/>
              </a:rPr>
              <a:t>rooming in</a:t>
            </a:r>
            <a:r>
              <a:rPr lang="id-ID" b="0" i="0" dirty="0" smtClean="0">
                <a:solidFill>
                  <a:srgbClr val="000000"/>
                </a:solidFill>
                <a:effectLst/>
                <a:latin typeface="Roboto"/>
              </a:rPr>
              <a:t> / rawat gabung).</a:t>
            </a:r>
          </a:p>
          <a:p>
            <a:endParaRPr lang="id-ID" dirty="0"/>
          </a:p>
        </p:txBody>
      </p:sp>
    </p:spTree>
    <p:extLst>
      <p:ext uri="{BB962C8B-B14F-4D97-AF65-F5344CB8AC3E}">
        <p14:creationId xmlns:p14="http://schemas.microsoft.com/office/powerpoint/2010/main" val="728466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aimi-asi.org/storage/app/media/uploaded-files/Tanda%20bayi%20lapar.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6287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1135" y="0"/>
            <a:ext cx="10515600" cy="1325563"/>
          </a:xfrm>
        </p:spPr>
        <p:txBody>
          <a:bodyPr/>
          <a:lstStyle/>
          <a:p>
            <a:pPr algn="ctr"/>
            <a:r>
              <a:rPr lang="id-ID" dirty="0" smtClean="0"/>
              <a:t>JENIS ASI</a:t>
            </a:r>
            <a:endParaRPr lang="id-ID" dirty="0"/>
          </a:p>
        </p:txBody>
      </p:sp>
      <p:sp>
        <p:nvSpPr>
          <p:cNvPr id="7" name="Content Placeholder 6"/>
          <p:cNvSpPr>
            <a:spLocks noGrp="1"/>
          </p:cNvSpPr>
          <p:nvPr>
            <p:ph idx="1"/>
          </p:nvPr>
        </p:nvSpPr>
        <p:spPr>
          <a:xfrm>
            <a:off x="838200" y="1250576"/>
            <a:ext cx="10515600" cy="5582351"/>
          </a:xfrm>
        </p:spPr>
        <p:txBody>
          <a:bodyPr/>
          <a:lstStyle/>
          <a:p>
            <a:r>
              <a:rPr lang="id-ID" dirty="0" smtClean="0"/>
              <a:t>FOREMILK, </a:t>
            </a:r>
            <a:r>
              <a:rPr lang="id-ID" dirty="0"/>
              <a:t> </a:t>
            </a:r>
            <a:r>
              <a:rPr lang="id-ID" dirty="0" smtClean="0"/>
              <a:t>Adalah  ASI </a:t>
            </a:r>
            <a:r>
              <a:rPr lang="id-ID" dirty="0"/>
              <a:t>yang kandungan lemaknya </a:t>
            </a:r>
            <a:r>
              <a:rPr lang="id-ID" dirty="0" smtClean="0"/>
              <a:t>rendah NAMUN TINGGI PROTEIN , </a:t>
            </a:r>
            <a:r>
              <a:rPr lang="id-ID" dirty="0"/>
              <a:t>kalau biasa memerah ASI, pasti kelihatan biasanya ASI yang keluar duluan itu warnanya lebih bening dan lebih encer. Foremilk ini sering juga disebut dengan ASI depan</a:t>
            </a:r>
            <a:endParaRPr lang="id-ID" dirty="0" smtClean="0"/>
          </a:p>
          <a:p>
            <a:r>
              <a:rPr lang="id-ID" dirty="0" smtClean="0"/>
              <a:t>HINDMILK </a:t>
            </a:r>
            <a:r>
              <a:rPr lang="id-ID" dirty="0"/>
              <a:t>adalah ASI yang kandungan lemaknya lebih tinggi dan jika saat memerah ASI, setelah memerah beberapa saat, warna ASI terlihat lebih putih dan lebih kental. Semakin kosong payudara maka kandungan lemaknya semakin tinggi. Hindmilk sering disebut sebagai ASI belakang.</a:t>
            </a:r>
          </a:p>
        </p:txBody>
      </p:sp>
      <p:pic>
        <p:nvPicPr>
          <p:cNvPr id="8" name="Content Placeholder 3"/>
          <p:cNvPicPr>
            <a:picLocks noChangeAspect="1"/>
          </p:cNvPicPr>
          <p:nvPr/>
        </p:nvPicPr>
        <p:blipFill>
          <a:blip r:embed="rId2"/>
          <a:stretch>
            <a:fillRect/>
          </a:stretch>
        </p:blipFill>
        <p:spPr>
          <a:xfrm>
            <a:off x="3293689" y="4558553"/>
            <a:ext cx="2676806" cy="2049181"/>
          </a:xfrm>
          <a:prstGeom prst="rect">
            <a:avLst/>
          </a:prstGeom>
        </p:spPr>
      </p:pic>
      <p:pic>
        <p:nvPicPr>
          <p:cNvPr id="9" name="Picture 8"/>
          <p:cNvPicPr>
            <a:picLocks noChangeAspect="1"/>
          </p:cNvPicPr>
          <p:nvPr/>
        </p:nvPicPr>
        <p:blipFill>
          <a:blip r:embed="rId3"/>
          <a:stretch>
            <a:fillRect/>
          </a:stretch>
        </p:blipFill>
        <p:spPr>
          <a:xfrm>
            <a:off x="6573931" y="4558553"/>
            <a:ext cx="3067428" cy="2274374"/>
          </a:xfrm>
          <a:prstGeom prst="rect">
            <a:avLst/>
          </a:prstGeom>
        </p:spPr>
      </p:pic>
    </p:spTree>
    <p:extLst>
      <p:ext uri="{BB962C8B-B14F-4D97-AF65-F5344CB8AC3E}">
        <p14:creationId xmlns:p14="http://schemas.microsoft.com/office/powerpoint/2010/main" val="1107329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posisi menyusui bayi yang ben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172200" cy="70408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6172200" y="0"/>
            <a:ext cx="6019800" cy="6858000"/>
          </a:xfrm>
          <a:prstGeom prst="rect">
            <a:avLst/>
          </a:prstGeom>
        </p:spPr>
      </p:pic>
    </p:spTree>
    <p:extLst>
      <p:ext uri="{BB962C8B-B14F-4D97-AF65-F5344CB8AC3E}">
        <p14:creationId xmlns:p14="http://schemas.microsoft.com/office/powerpoint/2010/main" val="15379876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posisi menyusui bayi yang ben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7299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1424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alat bantu pemberian ASI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8891" y="3714179"/>
            <a:ext cx="1805845" cy="148545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2047" y="87406"/>
            <a:ext cx="3932237" cy="1169894"/>
          </a:xfrm>
        </p:spPr>
        <p:txBody>
          <a:bodyPr/>
          <a:lstStyle/>
          <a:p>
            <a:r>
              <a:rPr lang="id-ID" dirty="0" smtClean="0"/>
              <a:t>AIR SUSU IBU PERAH (ASIP)</a:t>
            </a:r>
            <a:endParaRPr lang="id-ID" dirty="0"/>
          </a:p>
        </p:txBody>
      </p:sp>
      <p:sp>
        <p:nvSpPr>
          <p:cNvPr id="10" name="Content Placeholder 9"/>
          <p:cNvSpPr>
            <a:spLocks noGrp="1"/>
          </p:cNvSpPr>
          <p:nvPr>
            <p:ph idx="1"/>
          </p:nvPr>
        </p:nvSpPr>
        <p:spPr>
          <a:xfrm>
            <a:off x="6420607" y="2652104"/>
            <a:ext cx="5677264" cy="3609601"/>
          </a:xfrm>
        </p:spPr>
        <p:txBody>
          <a:bodyPr>
            <a:normAutofit fontScale="62500" lnSpcReduction="20000"/>
          </a:bodyPr>
          <a:lstStyle/>
          <a:p>
            <a:pPr marL="0" indent="0">
              <a:buNone/>
            </a:pPr>
            <a:r>
              <a:rPr lang="id-ID" dirty="0" smtClean="0"/>
              <a:t>Ibu pejuang ASIP dapat menggunakan ini </a:t>
            </a:r>
          </a:p>
          <a:p>
            <a:r>
              <a:rPr lang="id-ID" dirty="0" smtClean="0"/>
              <a:t>Cup feeder</a:t>
            </a:r>
          </a:p>
          <a:p>
            <a:r>
              <a:rPr lang="id-ID" dirty="0" smtClean="0"/>
              <a:t>Pipet</a:t>
            </a:r>
          </a:p>
          <a:p>
            <a:r>
              <a:rPr lang="id-ID" dirty="0" smtClean="0"/>
              <a:t>Sloki</a:t>
            </a:r>
          </a:p>
          <a:p>
            <a:r>
              <a:rPr lang="id-ID" dirty="0" smtClean="0"/>
              <a:t>Softcup feeder</a:t>
            </a:r>
          </a:p>
          <a:p>
            <a:r>
              <a:rPr lang="id-ID" dirty="0" smtClean="0"/>
              <a:t>Spoon feeder</a:t>
            </a:r>
          </a:p>
          <a:p>
            <a:r>
              <a:rPr lang="id-ID" dirty="0" smtClean="0"/>
              <a:t>Sendok kecil </a:t>
            </a:r>
          </a:p>
          <a:p>
            <a:r>
              <a:rPr lang="id-ID" dirty="0" smtClean="0"/>
              <a:t>Gelas bayi</a:t>
            </a:r>
          </a:p>
          <a:p>
            <a:r>
              <a:rPr lang="id-ID" dirty="0" smtClean="0"/>
              <a:t>Spuit</a:t>
            </a:r>
            <a:endParaRPr lang="id-ID" dirty="0"/>
          </a:p>
        </p:txBody>
      </p:sp>
      <p:sp>
        <p:nvSpPr>
          <p:cNvPr id="11" name="Text Placeholder 10"/>
          <p:cNvSpPr>
            <a:spLocks noGrp="1"/>
          </p:cNvSpPr>
          <p:nvPr>
            <p:ph type="body" sz="half" idx="2"/>
          </p:nvPr>
        </p:nvSpPr>
        <p:spPr/>
        <p:txBody>
          <a:bodyPr/>
          <a:lstStyle/>
          <a:p>
            <a:endParaRPr lang="id-ID"/>
          </a:p>
        </p:txBody>
      </p:sp>
      <p:pic>
        <p:nvPicPr>
          <p:cNvPr id="6" name="Picture 5"/>
          <p:cNvPicPr>
            <a:picLocks noChangeAspect="1"/>
          </p:cNvPicPr>
          <p:nvPr/>
        </p:nvPicPr>
        <p:blipFill>
          <a:blip r:embed="rId3"/>
          <a:stretch>
            <a:fillRect/>
          </a:stretch>
        </p:blipFill>
        <p:spPr>
          <a:xfrm>
            <a:off x="9790644" y="198398"/>
            <a:ext cx="2124075" cy="2152650"/>
          </a:xfrm>
          <a:prstGeom prst="rect">
            <a:avLst/>
          </a:prstGeom>
        </p:spPr>
      </p:pic>
      <p:pic>
        <p:nvPicPr>
          <p:cNvPr id="7" name="Picture 6"/>
          <p:cNvPicPr>
            <a:picLocks noChangeAspect="1"/>
          </p:cNvPicPr>
          <p:nvPr/>
        </p:nvPicPr>
        <p:blipFill>
          <a:blip r:embed="rId4"/>
          <a:stretch>
            <a:fillRect/>
          </a:stretch>
        </p:blipFill>
        <p:spPr>
          <a:xfrm>
            <a:off x="0" y="2027718"/>
            <a:ext cx="4894729" cy="4802187"/>
          </a:xfrm>
          <a:prstGeom prst="rect">
            <a:avLst/>
          </a:prstGeom>
        </p:spPr>
      </p:pic>
      <p:pic>
        <p:nvPicPr>
          <p:cNvPr id="4" name="Picture 3"/>
          <p:cNvPicPr>
            <a:picLocks noChangeAspect="1"/>
          </p:cNvPicPr>
          <p:nvPr/>
        </p:nvPicPr>
        <p:blipFill>
          <a:blip r:embed="rId5"/>
          <a:stretch>
            <a:fillRect/>
          </a:stretch>
        </p:blipFill>
        <p:spPr>
          <a:xfrm>
            <a:off x="9478496" y="3214510"/>
            <a:ext cx="2619375" cy="1743075"/>
          </a:xfrm>
          <a:prstGeom prst="rect">
            <a:avLst/>
          </a:prstGeom>
        </p:spPr>
      </p:pic>
      <p:pic>
        <p:nvPicPr>
          <p:cNvPr id="5" name="Picture 4"/>
          <p:cNvPicPr>
            <a:picLocks noChangeAspect="1"/>
          </p:cNvPicPr>
          <p:nvPr/>
        </p:nvPicPr>
        <p:blipFill>
          <a:blip r:embed="rId6"/>
          <a:stretch>
            <a:fillRect/>
          </a:stretch>
        </p:blipFill>
        <p:spPr>
          <a:xfrm>
            <a:off x="6420607" y="198398"/>
            <a:ext cx="3370037" cy="1857413"/>
          </a:xfrm>
          <a:prstGeom prst="rect">
            <a:avLst/>
          </a:prstGeom>
        </p:spPr>
      </p:pic>
      <p:pic>
        <p:nvPicPr>
          <p:cNvPr id="8" name="Picture 7"/>
          <p:cNvPicPr>
            <a:picLocks noChangeAspect="1"/>
          </p:cNvPicPr>
          <p:nvPr/>
        </p:nvPicPr>
        <p:blipFill>
          <a:blip r:embed="rId7"/>
          <a:stretch>
            <a:fillRect/>
          </a:stretch>
        </p:blipFill>
        <p:spPr>
          <a:xfrm>
            <a:off x="8515349" y="4592105"/>
            <a:ext cx="2188509" cy="2237800"/>
          </a:xfrm>
          <a:prstGeom prst="rect">
            <a:avLst/>
          </a:prstGeom>
        </p:spPr>
      </p:pic>
    </p:spTree>
    <p:extLst>
      <p:ext uri="{BB962C8B-B14F-4D97-AF65-F5344CB8AC3E}">
        <p14:creationId xmlns:p14="http://schemas.microsoft.com/office/powerpoint/2010/main" val="2128645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094" y="-39350"/>
            <a:ext cx="10515600" cy="1325563"/>
          </a:xfrm>
        </p:spPr>
        <p:txBody>
          <a:bodyPr/>
          <a:lstStyle/>
          <a:p>
            <a:r>
              <a:rPr lang="id-ID" dirty="0" smtClean="0"/>
              <a:t>BEBERAPA TEKNIK MEMERAH ASI</a:t>
            </a:r>
            <a:br>
              <a:rPr lang="id-ID" dirty="0" smtClean="0"/>
            </a:br>
            <a:r>
              <a:rPr lang="id-ID" dirty="0" smtClean="0"/>
              <a:t>(MARMET, MANUAL DAN DAN ELEKTRIK)</a:t>
            </a:r>
            <a:endParaRPr lang="id-ID" dirty="0"/>
          </a:p>
        </p:txBody>
      </p:sp>
      <p:pic>
        <p:nvPicPr>
          <p:cNvPr id="4" name="Content Placeholder 3"/>
          <p:cNvPicPr>
            <a:picLocks noGrp="1" noChangeAspect="1"/>
          </p:cNvPicPr>
          <p:nvPr>
            <p:ph idx="1"/>
          </p:nvPr>
        </p:nvPicPr>
        <p:blipFill>
          <a:blip r:embed="rId2"/>
          <a:stretch>
            <a:fillRect/>
          </a:stretch>
        </p:blipFill>
        <p:spPr>
          <a:xfrm>
            <a:off x="716617" y="1802040"/>
            <a:ext cx="2724150" cy="1929956"/>
          </a:xfrm>
          <a:prstGeom prst="rect">
            <a:avLst/>
          </a:prstGeom>
        </p:spPr>
      </p:pic>
      <p:sp>
        <p:nvSpPr>
          <p:cNvPr id="5" name="AutoShape 2" descr="Image result for memerah ASI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6" name="Picture 5"/>
          <p:cNvPicPr>
            <a:picLocks noChangeAspect="1"/>
          </p:cNvPicPr>
          <p:nvPr/>
        </p:nvPicPr>
        <p:blipFill>
          <a:blip r:embed="rId3"/>
          <a:stretch>
            <a:fillRect/>
          </a:stretch>
        </p:blipFill>
        <p:spPr>
          <a:xfrm>
            <a:off x="5625182" y="1726453"/>
            <a:ext cx="2833018" cy="2239421"/>
          </a:xfrm>
          <a:prstGeom prst="rect">
            <a:avLst/>
          </a:prstGeom>
        </p:spPr>
      </p:pic>
      <p:pic>
        <p:nvPicPr>
          <p:cNvPr id="5126" name="Picture 6" descr="Image result for memerah ASI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5182" y="4247824"/>
            <a:ext cx="2877778" cy="2462257"/>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memerah ASI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317" y="3965874"/>
            <a:ext cx="2838450" cy="274420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6"/>
          <a:stretch>
            <a:fillRect/>
          </a:stretch>
        </p:blipFill>
        <p:spPr>
          <a:xfrm>
            <a:off x="9042779" y="1690688"/>
            <a:ext cx="2809045" cy="2275186"/>
          </a:xfrm>
          <a:prstGeom prst="rect">
            <a:avLst/>
          </a:prstGeom>
        </p:spPr>
      </p:pic>
      <p:pic>
        <p:nvPicPr>
          <p:cNvPr id="8" name="Picture 7"/>
          <p:cNvPicPr>
            <a:picLocks noChangeAspect="1"/>
          </p:cNvPicPr>
          <p:nvPr/>
        </p:nvPicPr>
        <p:blipFill>
          <a:blip r:embed="rId7"/>
          <a:stretch>
            <a:fillRect/>
          </a:stretch>
        </p:blipFill>
        <p:spPr>
          <a:xfrm>
            <a:off x="9042779" y="4247824"/>
            <a:ext cx="2937265" cy="2462257"/>
          </a:xfrm>
          <a:prstGeom prst="rect">
            <a:avLst/>
          </a:prstGeom>
        </p:spPr>
      </p:pic>
      <p:sp>
        <p:nvSpPr>
          <p:cNvPr id="9" name="Right Arrow 8"/>
          <p:cNvSpPr/>
          <p:nvPr/>
        </p:nvSpPr>
        <p:spPr>
          <a:xfrm>
            <a:off x="8502960" y="2767018"/>
            <a:ext cx="539819" cy="2451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Right Arrow 12"/>
          <p:cNvSpPr/>
          <p:nvPr/>
        </p:nvSpPr>
        <p:spPr>
          <a:xfrm>
            <a:off x="8543301" y="5478952"/>
            <a:ext cx="539819" cy="2451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1192830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KUNCI ASIP MELIMPAH....</a:t>
            </a:r>
            <a:endParaRPr lang="id-ID" dirty="0"/>
          </a:p>
        </p:txBody>
      </p:sp>
      <p:sp>
        <p:nvSpPr>
          <p:cNvPr id="3" name="Content Placeholder 2"/>
          <p:cNvSpPr>
            <a:spLocks noGrp="1"/>
          </p:cNvSpPr>
          <p:nvPr>
            <p:ph idx="1"/>
          </p:nvPr>
        </p:nvSpPr>
        <p:spPr/>
        <p:txBody>
          <a:bodyPr/>
          <a:lstStyle/>
          <a:p>
            <a:r>
              <a:rPr lang="id-ID" dirty="0" smtClean="0"/>
              <a:t>IBU YANG BAHAGIA..</a:t>
            </a:r>
          </a:p>
          <a:p>
            <a:pPr marL="0" indent="0">
              <a:buNone/>
            </a:pPr>
            <a:endParaRPr lang="id-ID" dirty="0"/>
          </a:p>
        </p:txBody>
      </p:sp>
      <p:pic>
        <p:nvPicPr>
          <p:cNvPr id="4" name="Picture 3"/>
          <p:cNvPicPr>
            <a:picLocks noChangeAspect="1"/>
          </p:cNvPicPr>
          <p:nvPr/>
        </p:nvPicPr>
        <p:blipFill>
          <a:blip r:embed="rId2"/>
          <a:stretch>
            <a:fillRect/>
          </a:stretch>
        </p:blipFill>
        <p:spPr>
          <a:xfrm>
            <a:off x="976872" y="3029790"/>
            <a:ext cx="3147173" cy="3147173"/>
          </a:xfrm>
          <a:prstGeom prst="rect">
            <a:avLst/>
          </a:prstGeom>
        </p:spPr>
      </p:pic>
      <p:pic>
        <p:nvPicPr>
          <p:cNvPr id="6146" name="Picture 2" descr="Image result for ASIP MELIMPA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1022" y="3029790"/>
            <a:ext cx="2938632" cy="314717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8202706" y="3072606"/>
            <a:ext cx="3674146" cy="3104357"/>
          </a:xfrm>
          <a:prstGeom prst="rect">
            <a:avLst/>
          </a:prstGeom>
        </p:spPr>
      </p:pic>
      <p:pic>
        <p:nvPicPr>
          <p:cNvPr id="7" name="Picture 6"/>
          <p:cNvPicPr>
            <a:picLocks noChangeAspect="1"/>
          </p:cNvPicPr>
          <p:nvPr/>
        </p:nvPicPr>
        <p:blipFill>
          <a:blip r:embed="rId5"/>
          <a:stretch>
            <a:fillRect/>
          </a:stretch>
        </p:blipFill>
        <p:spPr>
          <a:xfrm>
            <a:off x="8116985" y="1"/>
            <a:ext cx="4075016" cy="2380128"/>
          </a:xfrm>
          <a:prstGeom prst="rect">
            <a:avLst/>
          </a:prstGeom>
        </p:spPr>
      </p:pic>
    </p:spTree>
    <p:extLst>
      <p:ext uri="{BB962C8B-B14F-4D97-AF65-F5344CB8AC3E}">
        <p14:creationId xmlns:p14="http://schemas.microsoft.com/office/powerpoint/2010/main" val="214098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tips menyimpan as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0953"/>
            <a:ext cx="12192000" cy="5957047"/>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623047" y="15501"/>
            <a:ext cx="8857129" cy="777875"/>
          </a:xfrm>
        </p:spPr>
        <p:txBody>
          <a:bodyPr/>
          <a:lstStyle/>
          <a:p>
            <a:pPr algn="ctr"/>
            <a:r>
              <a:rPr lang="id-ID" dirty="0" smtClean="0"/>
              <a:t>Metode Penyimpanan ASIP</a:t>
            </a:r>
            <a:endParaRPr lang="id-ID" dirty="0"/>
          </a:p>
        </p:txBody>
      </p:sp>
    </p:spTree>
    <p:extLst>
      <p:ext uri="{BB962C8B-B14F-4D97-AF65-F5344CB8AC3E}">
        <p14:creationId xmlns:p14="http://schemas.microsoft.com/office/powerpoint/2010/main" val="4067653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31663"/>
          </a:xfrm>
        </p:spPr>
        <p:txBody>
          <a:bodyPr/>
          <a:lstStyle/>
          <a:p>
            <a:pPr algn="ctr"/>
            <a:r>
              <a:rPr lang="id-ID" dirty="0" smtClean="0"/>
              <a:t>MAKANAN PENYUBUR ASI</a:t>
            </a:r>
            <a:endParaRPr lang="id-ID" dirty="0"/>
          </a:p>
        </p:txBody>
      </p:sp>
      <p:pic>
        <p:nvPicPr>
          <p:cNvPr id="3" name="Picture 2"/>
          <p:cNvPicPr>
            <a:picLocks noChangeAspect="1"/>
          </p:cNvPicPr>
          <p:nvPr/>
        </p:nvPicPr>
        <p:blipFill>
          <a:blip r:embed="rId2"/>
          <a:stretch>
            <a:fillRect/>
          </a:stretch>
        </p:blipFill>
        <p:spPr>
          <a:xfrm>
            <a:off x="209832" y="1396813"/>
            <a:ext cx="2753004" cy="1743075"/>
          </a:xfrm>
          <a:prstGeom prst="rect">
            <a:avLst/>
          </a:prstGeom>
        </p:spPr>
      </p:pic>
      <p:pic>
        <p:nvPicPr>
          <p:cNvPr id="5" name="Picture 4"/>
          <p:cNvPicPr>
            <a:picLocks noChangeAspect="1"/>
          </p:cNvPicPr>
          <p:nvPr/>
        </p:nvPicPr>
        <p:blipFill>
          <a:blip r:embed="rId3"/>
          <a:stretch>
            <a:fillRect/>
          </a:stretch>
        </p:blipFill>
        <p:spPr>
          <a:xfrm>
            <a:off x="209832" y="3381936"/>
            <a:ext cx="2753004" cy="1573305"/>
          </a:xfrm>
          <a:prstGeom prst="rect">
            <a:avLst/>
          </a:prstGeom>
        </p:spPr>
      </p:pic>
      <p:pic>
        <p:nvPicPr>
          <p:cNvPr id="7" name="Picture 6"/>
          <p:cNvPicPr>
            <a:picLocks noChangeAspect="1"/>
          </p:cNvPicPr>
          <p:nvPr/>
        </p:nvPicPr>
        <p:blipFill>
          <a:blip r:embed="rId4"/>
          <a:stretch>
            <a:fillRect/>
          </a:stretch>
        </p:blipFill>
        <p:spPr>
          <a:xfrm>
            <a:off x="87827" y="5197289"/>
            <a:ext cx="2857500" cy="1600200"/>
          </a:xfrm>
          <a:prstGeom prst="rect">
            <a:avLst/>
          </a:prstGeom>
        </p:spPr>
      </p:pic>
      <p:pic>
        <p:nvPicPr>
          <p:cNvPr id="9" name="Picture 8"/>
          <p:cNvPicPr>
            <a:picLocks noChangeAspect="1"/>
          </p:cNvPicPr>
          <p:nvPr/>
        </p:nvPicPr>
        <p:blipFill>
          <a:blip r:embed="rId5"/>
          <a:stretch>
            <a:fillRect/>
          </a:stretch>
        </p:blipFill>
        <p:spPr>
          <a:xfrm>
            <a:off x="4114240" y="4955241"/>
            <a:ext cx="2857500" cy="1600200"/>
          </a:xfrm>
          <a:prstGeom prst="rect">
            <a:avLst/>
          </a:prstGeom>
        </p:spPr>
      </p:pic>
      <p:pic>
        <p:nvPicPr>
          <p:cNvPr id="11" name="Picture 10"/>
          <p:cNvPicPr>
            <a:picLocks noChangeAspect="1"/>
          </p:cNvPicPr>
          <p:nvPr/>
        </p:nvPicPr>
        <p:blipFill>
          <a:blip r:embed="rId6"/>
          <a:stretch>
            <a:fillRect/>
          </a:stretch>
        </p:blipFill>
        <p:spPr>
          <a:xfrm>
            <a:off x="4114240" y="2972921"/>
            <a:ext cx="2857500" cy="1600200"/>
          </a:xfrm>
          <a:prstGeom prst="rect">
            <a:avLst/>
          </a:prstGeom>
        </p:spPr>
      </p:pic>
      <p:pic>
        <p:nvPicPr>
          <p:cNvPr id="13" name="Picture 12"/>
          <p:cNvPicPr>
            <a:picLocks noChangeAspect="1"/>
          </p:cNvPicPr>
          <p:nvPr/>
        </p:nvPicPr>
        <p:blipFill>
          <a:blip r:embed="rId7"/>
          <a:stretch>
            <a:fillRect/>
          </a:stretch>
        </p:blipFill>
        <p:spPr>
          <a:xfrm>
            <a:off x="4083284" y="1396813"/>
            <a:ext cx="2857500" cy="1466850"/>
          </a:xfrm>
          <a:prstGeom prst="rect">
            <a:avLst/>
          </a:prstGeom>
        </p:spPr>
      </p:pic>
      <p:pic>
        <p:nvPicPr>
          <p:cNvPr id="17" name="Picture 16"/>
          <p:cNvPicPr>
            <a:picLocks noChangeAspect="1"/>
          </p:cNvPicPr>
          <p:nvPr/>
        </p:nvPicPr>
        <p:blipFill>
          <a:blip r:embed="rId8"/>
          <a:stretch>
            <a:fillRect/>
          </a:stretch>
        </p:blipFill>
        <p:spPr>
          <a:xfrm>
            <a:off x="8096251" y="1196788"/>
            <a:ext cx="2743200" cy="1666875"/>
          </a:xfrm>
          <a:prstGeom prst="rect">
            <a:avLst/>
          </a:prstGeom>
        </p:spPr>
      </p:pic>
      <p:pic>
        <p:nvPicPr>
          <p:cNvPr id="18" name="Picture 17"/>
          <p:cNvPicPr>
            <a:picLocks noChangeAspect="1"/>
          </p:cNvPicPr>
          <p:nvPr/>
        </p:nvPicPr>
        <p:blipFill>
          <a:blip r:embed="rId9"/>
          <a:stretch>
            <a:fillRect/>
          </a:stretch>
        </p:blipFill>
        <p:spPr>
          <a:xfrm>
            <a:off x="7924801" y="2991971"/>
            <a:ext cx="2914650" cy="1562100"/>
          </a:xfrm>
          <a:prstGeom prst="rect">
            <a:avLst/>
          </a:prstGeom>
        </p:spPr>
      </p:pic>
      <p:pic>
        <p:nvPicPr>
          <p:cNvPr id="19" name="Picture 18"/>
          <p:cNvPicPr>
            <a:picLocks noChangeAspect="1"/>
          </p:cNvPicPr>
          <p:nvPr/>
        </p:nvPicPr>
        <p:blipFill>
          <a:blip r:embed="rId10"/>
          <a:stretch>
            <a:fillRect/>
          </a:stretch>
        </p:blipFill>
        <p:spPr>
          <a:xfrm>
            <a:off x="8158163" y="4731683"/>
            <a:ext cx="2740620" cy="1823758"/>
          </a:xfrm>
          <a:prstGeom prst="rect">
            <a:avLst/>
          </a:prstGeom>
        </p:spPr>
      </p:pic>
    </p:spTree>
    <p:extLst>
      <p:ext uri="{BB962C8B-B14F-4D97-AF65-F5344CB8AC3E}">
        <p14:creationId xmlns:p14="http://schemas.microsoft.com/office/powerpoint/2010/main" val="47098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Perawatan pengasuhan BALITA</a:t>
            </a:r>
            <a:endParaRPr lang="id-ID" dirty="0"/>
          </a:p>
        </p:txBody>
      </p:sp>
      <p:pic>
        <p:nvPicPr>
          <p:cNvPr id="3" name="Picture 2"/>
          <p:cNvPicPr>
            <a:picLocks noChangeAspect="1"/>
          </p:cNvPicPr>
          <p:nvPr/>
        </p:nvPicPr>
        <p:blipFill>
          <a:blip r:embed="rId2"/>
          <a:stretch>
            <a:fillRect/>
          </a:stretch>
        </p:blipFill>
        <p:spPr>
          <a:xfrm>
            <a:off x="8535520" y="2850777"/>
            <a:ext cx="3656480" cy="3375212"/>
          </a:xfrm>
          <a:prstGeom prst="rect">
            <a:avLst/>
          </a:prstGeom>
        </p:spPr>
      </p:pic>
      <p:pic>
        <p:nvPicPr>
          <p:cNvPr id="4" name="Picture 3"/>
          <p:cNvPicPr>
            <a:picLocks noChangeAspect="1"/>
          </p:cNvPicPr>
          <p:nvPr/>
        </p:nvPicPr>
        <p:blipFill>
          <a:blip r:embed="rId3"/>
          <a:stretch>
            <a:fillRect/>
          </a:stretch>
        </p:blipFill>
        <p:spPr>
          <a:xfrm>
            <a:off x="1" y="2716306"/>
            <a:ext cx="3842018" cy="3375212"/>
          </a:xfrm>
          <a:prstGeom prst="rect">
            <a:avLst/>
          </a:prstGeom>
        </p:spPr>
      </p:pic>
      <p:pic>
        <p:nvPicPr>
          <p:cNvPr id="5" name="Picture 4"/>
          <p:cNvPicPr>
            <a:picLocks noChangeAspect="1"/>
          </p:cNvPicPr>
          <p:nvPr/>
        </p:nvPicPr>
        <p:blipFill rotWithShape="1">
          <a:blip r:embed="rId4"/>
          <a:srcRect r="45368"/>
          <a:stretch/>
        </p:blipFill>
        <p:spPr>
          <a:xfrm>
            <a:off x="4376737" y="2850777"/>
            <a:ext cx="3140169" cy="3240741"/>
          </a:xfrm>
          <a:prstGeom prst="rect">
            <a:avLst/>
          </a:prstGeom>
        </p:spPr>
      </p:pic>
    </p:spTree>
    <p:extLst>
      <p:ext uri="{BB962C8B-B14F-4D97-AF65-F5344CB8AC3E}">
        <p14:creationId xmlns:p14="http://schemas.microsoft.com/office/powerpoint/2010/main" val="3896271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TUGAS AKHIR SEMESTER</a:t>
            </a:r>
            <a:br>
              <a:rPr lang="id-ID" dirty="0" smtClean="0"/>
            </a:br>
            <a:endParaRPr lang="id-ID" dirty="0"/>
          </a:p>
        </p:txBody>
      </p:sp>
      <p:sp>
        <p:nvSpPr>
          <p:cNvPr id="3" name="Content Placeholder 2"/>
          <p:cNvSpPr>
            <a:spLocks noGrp="1"/>
          </p:cNvSpPr>
          <p:nvPr>
            <p:ph idx="1"/>
          </p:nvPr>
        </p:nvSpPr>
        <p:spPr>
          <a:xfrm>
            <a:off x="1143000" y="2072898"/>
            <a:ext cx="9872871" cy="4038600"/>
          </a:xfrm>
        </p:spPr>
        <p:txBody>
          <a:bodyPr/>
          <a:lstStyle/>
          <a:p>
            <a:r>
              <a:rPr lang="id-ID" dirty="0" smtClean="0">
                <a:solidFill>
                  <a:schemeClr val="tx1"/>
                </a:solidFill>
              </a:rPr>
              <a:t>Kel. 1</a:t>
            </a:r>
          </a:p>
          <a:p>
            <a:pPr lvl="0"/>
            <a:r>
              <a:rPr lang="id-ID" dirty="0" smtClean="0">
                <a:solidFill>
                  <a:schemeClr val="tx1"/>
                </a:solidFill>
              </a:rPr>
              <a:t>Buatlah Makalah mengenai Topik:</a:t>
            </a:r>
          </a:p>
          <a:p>
            <a:pPr marL="444500" lvl="0" indent="268288">
              <a:buFont typeface="Wingdings" panose="05000000000000000000" pitchFamily="2" charset="2"/>
              <a:buChar char="ü"/>
            </a:pPr>
            <a:r>
              <a:rPr lang="id-ID" dirty="0" smtClean="0">
                <a:solidFill>
                  <a:schemeClr val="tx1"/>
                </a:solidFill>
              </a:rPr>
              <a:t>Karakteristik Perkembangan Anak 1-2 tahun	</a:t>
            </a:r>
          </a:p>
          <a:p>
            <a:pPr marL="444500" lvl="0" indent="268288">
              <a:buFont typeface="Wingdings" panose="05000000000000000000" pitchFamily="2" charset="2"/>
              <a:buChar char="ü"/>
            </a:pPr>
            <a:r>
              <a:rPr lang="en-US" dirty="0" err="1" smtClean="0">
                <a:solidFill>
                  <a:schemeClr val="tx1"/>
                </a:solidFill>
              </a:rPr>
              <a:t>Pe</a:t>
            </a:r>
            <a:r>
              <a:rPr lang="id-ID" dirty="0">
                <a:solidFill>
                  <a:schemeClr val="tx1"/>
                </a:solidFill>
              </a:rPr>
              <a:t>rawatan bayi </a:t>
            </a:r>
            <a:r>
              <a:rPr lang="id-ID" dirty="0" smtClean="0">
                <a:solidFill>
                  <a:schemeClr val="tx1"/>
                </a:solidFill>
              </a:rPr>
              <a:t>1-2 tahun</a:t>
            </a:r>
            <a:endParaRPr lang="id-ID" dirty="0">
              <a:solidFill>
                <a:schemeClr val="tx1"/>
              </a:solidFill>
            </a:endParaRPr>
          </a:p>
          <a:p>
            <a:pPr marL="444500" indent="268288">
              <a:buFont typeface="Wingdings" panose="05000000000000000000" pitchFamily="2" charset="2"/>
              <a:buChar char="ü"/>
            </a:pPr>
            <a:r>
              <a:rPr lang="id-ID" dirty="0" smtClean="0">
                <a:solidFill>
                  <a:schemeClr val="tx1"/>
                </a:solidFill>
              </a:rPr>
              <a:t>	Gizi</a:t>
            </a:r>
            <a:r>
              <a:rPr lang="id-ID" dirty="0">
                <a:solidFill>
                  <a:schemeClr val="tx1"/>
                </a:solidFill>
              </a:rPr>
              <a:t>, stimulasi, </a:t>
            </a:r>
            <a:r>
              <a:rPr lang="en-US" dirty="0">
                <a:solidFill>
                  <a:schemeClr val="tx1"/>
                </a:solidFill>
              </a:rPr>
              <a:t>d</a:t>
            </a:r>
            <a:r>
              <a:rPr lang="id-ID" dirty="0">
                <a:solidFill>
                  <a:schemeClr val="tx1"/>
                </a:solidFill>
              </a:rPr>
              <a:t>an lingkungan</a:t>
            </a:r>
          </a:p>
        </p:txBody>
      </p:sp>
    </p:spTree>
    <p:extLst>
      <p:ext uri="{BB962C8B-B14F-4D97-AF65-F5344CB8AC3E}">
        <p14:creationId xmlns:p14="http://schemas.microsoft.com/office/powerpoint/2010/main" val="964575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TUGAS AKHIR SEMESTER</a:t>
            </a:r>
            <a:br>
              <a:rPr lang="id-ID" dirty="0" smtClean="0"/>
            </a:br>
            <a:endParaRPr lang="id-ID" dirty="0"/>
          </a:p>
        </p:txBody>
      </p:sp>
      <p:sp>
        <p:nvSpPr>
          <p:cNvPr id="3" name="Content Placeholder 2"/>
          <p:cNvSpPr>
            <a:spLocks noGrp="1"/>
          </p:cNvSpPr>
          <p:nvPr>
            <p:ph idx="1"/>
          </p:nvPr>
        </p:nvSpPr>
        <p:spPr/>
        <p:txBody>
          <a:bodyPr/>
          <a:lstStyle/>
          <a:p>
            <a:r>
              <a:rPr lang="id-ID" dirty="0" smtClean="0">
                <a:solidFill>
                  <a:schemeClr val="tx1"/>
                </a:solidFill>
              </a:rPr>
              <a:t>Kel. 2</a:t>
            </a:r>
          </a:p>
          <a:p>
            <a:pPr lvl="0"/>
            <a:r>
              <a:rPr lang="id-ID" dirty="0" smtClean="0">
                <a:solidFill>
                  <a:schemeClr val="tx1"/>
                </a:solidFill>
              </a:rPr>
              <a:t>Buatlah Makalah mengenai Topik:</a:t>
            </a:r>
          </a:p>
          <a:p>
            <a:pPr marL="444500" lvl="0" indent="268288">
              <a:buFont typeface="Wingdings" panose="05000000000000000000" pitchFamily="2" charset="2"/>
              <a:buChar char="ü"/>
            </a:pPr>
            <a:r>
              <a:rPr lang="id-ID" dirty="0" smtClean="0">
                <a:solidFill>
                  <a:schemeClr val="tx1"/>
                </a:solidFill>
              </a:rPr>
              <a:t>Karakteristik Perkembangan Anak 2-3 tahun 	</a:t>
            </a:r>
          </a:p>
          <a:p>
            <a:pPr marL="444500" lvl="0" indent="268288">
              <a:buFont typeface="Wingdings" panose="05000000000000000000" pitchFamily="2" charset="2"/>
              <a:buChar char="ü"/>
            </a:pPr>
            <a:r>
              <a:rPr lang="en-US" dirty="0" err="1" smtClean="0">
                <a:solidFill>
                  <a:schemeClr val="tx1"/>
                </a:solidFill>
              </a:rPr>
              <a:t>Pe</a:t>
            </a:r>
            <a:r>
              <a:rPr lang="id-ID" dirty="0">
                <a:solidFill>
                  <a:schemeClr val="tx1"/>
                </a:solidFill>
              </a:rPr>
              <a:t>rawatan bayi </a:t>
            </a:r>
            <a:r>
              <a:rPr lang="id-ID" dirty="0" smtClean="0">
                <a:solidFill>
                  <a:schemeClr val="tx1"/>
                </a:solidFill>
              </a:rPr>
              <a:t>2- 3 tahun</a:t>
            </a:r>
            <a:endParaRPr lang="id-ID" dirty="0">
              <a:solidFill>
                <a:schemeClr val="tx1"/>
              </a:solidFill>
            </a:endParaRPr>
          </a:p>
          <a:p>
            <a:pPr marL="444500" indent="268288">
              <a:buFont typeface="Wingdings" panose="05000000000000000000" pitchFamily="2" charset="2"/>
              <a:buChar char="ü"/>
            </a:pPr>
            <a:r>
              <a:rPr lang="id-ID" dirty="0" smtClean="0">
                <a:solidFill>
                  <a:schemeClr val="tx1"/>
                </a:solidFill>
              </a:rPr>
              <a:t>	Gizi</a:t>
            </a:r>
            <a:r>
              <a:rPr lang="id-ID" dirty="0">
                <a:solidFill>
                  <a:schemeClr val="tx1"/>
                </a:solidFill>
              </a:rPr>
              <a:t>, stimulasi, </a:t>
            </a:r>
            <a:r>
              <a:rPr lang="en-US" dirty="0">
                <a:solidFill>
                  <a:schemeClr val="tx1"/>
                </a:solidFill>
              </a:rPr>
              <a:t>d</a:t>
            </a:r>
            <a:r>
              <a:rPr lang="id-ID" dirty="0">
                <a:solidFill>
                  <a:schemeClr val="tx1"/>
                </a:solidFill>
              </a:rPr>
              <a:t>an lingkungan</a:t>
            </a:r>
          </a:p>
        </p:txBody>
      </p:sp>
    </p:spTree>
    <p:extLst>
      <p:ext uri="{BB962C8B-B14F-4D97-AF65-F5344CB8AC3E}">
        <p14:creationId xmlns:p14="http://schemas.microsoft.com/office/powerpoint/2010/main" val="3631559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TUGAS AKHIR SEMESTER</a:t>
            </a:r>
            <a:br>
              <a:rPr lang="id-ID" dirty="0" smtClean="0"/>
            </a:br>
            <a:endParaRPr lang="id-ID" dirty="0"/>
          </a:p>
        </p:txBody>
      </p:sp>
      <p:sp>
        <p:nvSpPr>
          <p:cNvPr id="3" name="Content Placeholder 2"/>
          <p:cNvSpPr>
            <a:spLocks noGrp="1"/>
          </p:cNvSpPr>
          <p:nvPr>
            <p:ph idx="1"/>
          </p:nvPr>
        </p:nvSpPr>
        <p:spPr/>
        <p:txBody>
          <a:bodyPr/>
          <a:lstStyle/>
          <a:p>
            <a:r>
              <a:rPr lang="id-ID" dirty="0" smtClean="0">
                <a:solidFill>
                  <a:schemeClr val="tx1"/>
                </a:solidFill>
              </a:rPr>
              <a:t>Kel. 3</a:t>
            </a:r>
          </a:p>
          <a:p>
            <a:pPr lvl="0"/>
            <a:r>
              <a:rPr lang="id-ID" dirty="0" smtClean="0">
                <a:solidFill>
                  <a:schemeClr val="tx1"/>
                </a:solidFill>
              </a:rPr>
              <a:t>Buatlah Makalah mengenai Topik:</a:t>
            </a:r>
          </a:p>
          <a:p>
            <a:pPr marL="444500" lvl="0" indent="268288">
              <a:buFont typeface="Wingdings" panose="05000000000000000000" pitchFamily="2" charset="2"/>
              <a:buChar char="ü"/>
            </a:pPr>
            <a:r>
              <a:rPr lang="id-ID" dirty="0" smtClean="0">
                <a:solidFill>
                  <a:schemeClr val="tx1"/>
                </a:solidFill>
              </a:rPr>
              <a:t>Karakteristik Perkembangan Anak 3-4 tahun	</a:t>
            </a:r>
          </a:p>
          <a:p>
            <a:pPr marL="444500" lvl="0" indent="268288">
              <a:buFont typeface="Wingdings" panose="05000000000000000000" pitchFamily="2" charset="2"/>
              <a:buChar char="ü"/>
            </a:pPr>
            <a:r>
              <a:rPr lang="en-US" dirty="0" err="1" smtClean="0">
                <a:solidFill>
                  <a:schemeClr val="tx1"/>
                </a:solidFill>
              </a:rPr>
              <a:t>Pe</a:t>
            </a:r>
            <a:r>
              <a:rPr lang="id-ID" dirty="0">
                <a:solidFill>
                  <a:schemeClr val="tx1"/>
                </a:solidFill>
              </a:rPr>
              <a:t>rawatan </a:t>
            </a:r>
            <a:r>
              <a:rPr lang="id-ID" dirty="0" smtClean="0">
                <a:solidFill>
                  <a:schemeClr val="tx1"/>
                </a:solidFill>
              </a:rPr>
              <a:t>3-4 tahun </a:t>
            </a:r>
            <a:endParaRPr lang="id-ID" dirty="0">
              <a:solidFill>
                <a:schemeClr val="tx1"/>
              </a:solidFill>
            </a:endParaRPr>
          </a:p>
          <a:p>
            <a:pPr marL="444500" indent="268288">
              <a:buFont typeface="Wingdings" panose="05000000000000000000" pitchFamily="2" charset="2"/>
              <a:buChar char="ü"/>
            </a:pPr>
            <a:r>
              <a:rPr lang="id-ID" dirty="0" smtClean="0">
                <a:solidFill>
                  <a:schemeClr val="tx1"/>
                </a:solidFill>
              </a:rPr>
              <a:t>	Gizi</a:t>
            </a:r>
            <a:r>
              <a:rPr lang="id-ID" dirty="0">
                <a:solidFill>
                  <a:schemeClr val="tx1"/>
                </a:solidFill>
              </a:rPr>
              <a:t>, stimulasi, </a:t>
            </a:r>
            <a:r>
              <a:rPr lang="en-US" dirty="0">
                <a:solidFill>
                  <a:schemeClr val="tx1"/>
                </a:solidFill>
              </a:rPr>
              <a:t>d</a:t>
            </a:r>
            <a:r>
              <a:rPr lang="id-ID" dirty="0">
                <a:solidFill>
                  <a:schemeClr val="tx1"/>
                </a:solidFill>
              </a:rPr>
              <a:t>an lingkungan</a:t>
            </a:r>
          </a:p>
        </p:txBody>
      </p:sp>
    </p:spTree>
    <p:extLst>
      <p:ext uri="{BB962C8B-B14F-4D97-AF65-F5344CB8AC3E}">
        <p14:creationId xmlns:p14="http://schemas.microsoft.com/office/powerpoint/2010/main" val="23808921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TUGAS AKHIR SEMESTER</a:t>
            </a:r>
            <a:br>
              <a:rPr lang="id-ID" dirty="0" smtClean="0"/>
            </a:br>
            <a:endParaRPr lang="id-ID" dirty="0"/>
          </a:p>
        </p:txBody>
      </p:sp>
      <p:sp>
        <p:nvSpPr>
          <p:cNvPr id="3" name="Content Placeholder 2"/>
          <p:cNvSpPr>
            <a:spLocks noGrp="1"/>
          </p:cNvSpPr>
          <p:nvPr>
            <p:ph idx="1"/>
          </p:nvPr>
        </p:nvSpPr>
        <p:spPr/>
        <p:txBody>
          <a:bodyPr/>
          <a:lstStyle/>
          <a:p>
            <a:r>
              <a:rPr lang="id-ID" dirty="0" smtClean="0">
                <a:solidFill>
                  <a:schemeClr val="tx1"/>
                </a:solidFill>
              </a:rPr>
              <a:t>Kel. 4</a:t>
            </a:r>
          </a:p>
          <a:p>
            <a:pPr lvl="0"/>
            <a:r>
              <a:rPr lang="id-ID" dirty="0" smtClean="0">
                <a:solidFill>
                  <a:schemeClr val="tx1"/>
                </a:solidFill>
              </a:rPr>
              <a:t>Buatlah Makalah mengenai Topik:</a:t>
            </a:r>
          </a:p>
          <a:p>
            <a:pPr marL="444500" lvl="0" indent="268288">
              <a:buFont typeface="Wingdings" panose="05000000000000000000" pitchFamily="2" charset="2"/>
              <a:buChar char="ü"/>
            </a:pPr>
            <a:r>
              <a:rPr lang="id-ID" dirty="0" smtClean="0">
                <a:solidFill>
                  <a:schemeClr val="tx1"/>
                </a:solidFill>
              </a:rPr>
              <a:t>Karakteristik Perkembangan Anak 4-5 tahun 	</a:t>
            </a:r>
          </a:p>
          <a:p>
            <a:pPr marL="444500" lvl="0" indent="268288">
              <a:buFont typeface="Wingdings" panose="05000000000000000000" pitchFamily="2" charset="2"/>
              <a:buChar char="ü"/>
            </a:pPr>
            <a:r>
              <a:rPr lang="en-US" dirty="0" err="1" smtClean="0">
                <a:solidFill>
                  <a:schemeClr val="tx1"/>
                </a:solidFill>
              </a:rPr>
              <a:t>Pe</a:t>
            </a:r>
            <a:r>
              <a:rPr lang="id-ID" dirty="0">
                <a:solidFill>
                  <a:schemeClr val="tx1"/>
                </a:solidFill>
              </a:rPr>
              <a:t>rawatan bayi </a:t>
            </a:r>
            <a:r>
              <a:rPr lang="id-ID" dirty="0" smtClean="0">
                <a:solidFill>
                  <a:schemeClr val="tx1"/>
                </a:solidFill>
              </a:rPr>
              <a:t>4-5 tahun </a:t>
            </a:r>
            <a:endParaRPr lang="id-ID" dirty="0">
              <a:solidFill>
                <a:schemeClr val="tx1"/>
              </a:solidFill>
            </a:endParaRPr>
          </a:p>
          <a:p>
            <a:pPr marL="444500" indent="268288">
              <a:buFont typeface="Wingdings" panose="05000000000000000000" pitchFamily="2" charset="2"/>
              <a:buChar char="ü"/>
            </a:pPr>
            <a:r>
              <a:rPr lang="id-ID" dirty="0" smtClean="0">
                <a:solidFill>
                  <a:schemeClr val="tx1"/>
                </a:solidFill>
              </a:rPr>
              <a:t>	Gizi</a:t>
            </a:r>
            <a:r>
              <a:rPr lang="id-ID" dirty="0">
                <a:solidFill>
                  <a:schemeClr val="tx1"/>
                </a:solidFill>
              </a:rPr>
              <a:t>, stimulasi, </a:t>
            </a:r>
            <a:r>
              <a:rPr lang="en-US" dirty="0">
                <a:solidFill>
                  <a:schemeClr val="tx1"/>
                </a:solidFill>
              </a:rPr>
              <a:t>d</a:t>
            </a:r>
            <a:r>
              <a:rPr lang="id-ID" dirty="0">
                <a:solidFill>
                  <a:schemeClr val="tx1"/>
                </a:solidFill>
              </a:rPr>
              <a:t>an lingkungan</a:t>
            </a:r>
          </a:p>
        </p:txBody>
      </p:sp>
    </p:spTree>
    <p:extLst>
      <p:ext uri="{BB962C8B-B14F-4D97-AF65-F5344CB8AC3E}">
        <p14:creationId xmlns:p14="http://schemas.microsoft.com/office/powerpoint/2010/main" val="2264709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TUGAS AKHIR SEMESTER</a:t>
            </a:r>
            <a:br>
              <a:rPr lang="id-ID" dirty="0" smtClean="0"/>
            </a:br>
            <a:endParaRPr lang="id-ID" dirty="0"/>
          </a:p>
        </p:txBody>
      </p:sp>
      <p:sp>
        <p:nvSpPr>
          <p:cNvPr id="3" name="Content Placeholder 2"/>
          <p:cNvSpPr>
            <a:spLocks noGrp="1"/>
          </p:cNvSpPr>
          <p:nvPr>
            <p:ph idx="1"/>
          </p:nvPr>
        </p:nvSpPr>
        <p:spPr/>
        <p:txBody>
          <a:bodyPr/>
          <a:lstStyle/>
          <a:p>
            <a:r>
              <a:rPr lang="id-ID" dirty="0" smtClean="0">
                <a:solidFill>
                  <a:schemeClr val="tx1"/>
                </a:solidFill>
              </a:rPr>
              <a:t>Kel. 5</a:t>
            </a:r>
          </a:p>
          <a:p>
            <a:pPr lvl="0"/>
            <a:r>
              <a:rPr lang="id-ID" dirty="0" smtClean="0">
                <a:solidFill>
                  <a:schemeClr val="tx1"/>
                </a:solidFill>
              </a:rPr>
              <a:t>Buatlah Makalah mengenai Topik:</a:t>
            </a:r>
          </a:p>
          <a:p>
            <a:pPr marL="444500" lvl="0" indent="268288">
              <a:buFont typeface="Wingdings" panose="05000000000000000000" pitchFamily="2" charset="2"/>
              <a:buChar char="ü"/>
            </a:pPr>
            <a:r>
              <a:rPr lang="id-ID" dirty="0" smtClean="0">
                <a:solidFill>
                  <a:schemeClr val="tx1"/>
                </a:solidFill>
              </a:rPr>
              <a:t> Karakteristik Perkembangan Anak 5-6 tahun 	</a:t>
            </a:r>
          </a:p>
          <a:p>
            <a:pPr marL="444500" lvl="0" indent="268288">
              <a:buFont typeface="Wingdings" panose="05000000000000000000" pitchFamily="2" charset="2"/>
              <a:buChar char="ü"/>
            </a:pPr>
            <a:r>
              <a:rPr lang="en-US" dirty="0" err="1" smtClean="0">
                <a:solidFill>
                  <a:schemeClr val="tx1"/>
                </a:solidFill>
              </a:rPr>
              <a:t>Pe</a:t>
            </a:r>
            <a:r>
              <a:rPr lang="id-ID" dirty="0">
                <a:solidFill>
                  <a:schemeClr val="tx1"/>
                </a:solidFill>
              </a:rPr>
              <a:t>rawatan </a:t>
            </a:r>
            <a:r>
              <a:rPr lang="id-ID" dirty="0" smtClean="0">
                <a:solidFill>
                  <a:schemeClr val="tx1"/>
                </a:solidFill>
              </a:rPr>
              <a:t>bayi 5-6 tahun</a:t>
            </a:r>
            <a:endParaRPr lang="id-ID" dirty="0">
              <a:solidFill>
                <a:schemeClr val="tx1"/>
              </a:solidFill>
            </a:endParaRPr>
          </a:p>
          <a:p>
            <a:pPr marL="444500" indent="268288">
              <a:buFont typeface="Wingdings" panose="05000000000000000000" pitchFamily="2" charset="2"/>
              <a:buChar char="ü"/>
            </a:pPr>
            <a:r>
              <a:rPr lang="id-ID" dirty="0" smtClean="0">
                <a:solidFill>
                  <a:schemeClr val="tx1"/>
                </a:solidFill>
              </a:rPr>
              <a:t>	Gizi</a:t>
            </a:r>
            <a:r>
              <a:rPr lang="id-ID" dirty="0">
                <a:solidFill>
                  <a:schemeClr val="tx1"/>
                </a:solidFill>
              </a:rPr>
              <a:t>, stimulasi, </a:t>
            </a:r>
            <a:r>
              <a:rPr lang="en-US" dirty="0">
                <a:solidFill>
                  <a:schemeClr val="tx1"/>
                </a:solidFill>
              </a:rPr>
              <a:t>d</a:t>
            </a:r>
            <a:r>
              <a:rPr lang="id-ID" dirty="0">
                <a:solidFill>
                  <a:schemeClr val="tx1"/>
                </a:solidFill>
              </a:rPr>
              <a:t>an lingkungan</a:t>
            </a:r>
          </a:p>
        </p:txBody>
      </p:sp>
    </p:spTree>
    <p:extLst>
      <p:ext uri="{BB962C8B-B14F-4D97-AF65-F5344CB8AC3E}">
        <p14:creationId xmlns:p14="http://schemas.microsoft.com/office/powerpoint/2010/main" val="41981607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TEKNIK PENGUMPULAN</a:t>
            </a:r>
            <a:endParaRPr lang="id-ID" dirty="0"/>
          </a:p>
        </p:txBody>
      </p:sp>
      <p:sp>
        <p:nvSpPr>
          <p:cNvPr id="3" name="Content Placeholder 2"/>
          <p:cNvSpPr>
            <a:spLocks noGrp="1"/>
          </p:cNvSpPr>
          <p:nvPr>
            <p:ph idx="1"/>
          </p:nvPr>
        </p:nvSpPr>
        <p:spPr/>
        <p:txBody>
          <a:bodyPr>
            <a:normAutofit/>
          </a:bodyPr>
          <a:lstStyle/>
          <a:p>
            <a:r>
              <a:rPr lang="id-ID" sz="3200" dirty="0" smtClean="0">
                <a:solidFill>
                  <a:schemeClr val="tx1"/>
                </a:solidFill>
              </a:rPr>
              <a:t>Tugas dibuat dalam bentuk Makalah, ukuran kertas A4, spasi 1,5 dikumpukan saat UAS, lebih bags dilengkapi gambar, ilustrasi terkait materi tersebut</a:t>
            </a:r>
          </a:p>
          <a:p>
            <a:r>
              <a:rPr lang="id-ID" sz="3200" dirty="0" smtClean="0">
                <a:solidFill>
                  <a:schemeClr val="tx1"/>
                </a:solidFill>
              </a:rPr>
              <a:t>Tugas akan di Upload di SIP, nanti akan diinformasikan. </a:t>
            </a:r>
          </a:p>
          <a:p>
            <a:r>
              <a:rPr lang="id-ID" sz="3200" dirty="0" smtClean="0">
                <a:solidFill>
                  <a:schemeClr val="tx1"/>
                </a:solidFill>
              </a:rPr>
              <a:t>Tugas juga di print dan dikumpulkan saat UAS.</a:t>
            </a:r>
          </a:p>
          <a:p>
            <a:r>
              <a:rPr lang="id-ID" sz="3200" dirty="0" smtClean="0">
                <a:solidFill>
                  <a:schemeClr val="tx1"/>
                </a:solidFill>
              </a:rPr>
              <a:t>Sertakan identitas masing-masing kelompok (nama, NPM dan Kelas pada Cover/judul)</a:t>
            </a:r>
            <a:endParaRPr lang="id-ID" sz="3200" dirty="0">
              <a:solidFill>
                <a:schemeClr val="tx1"/>
              </a:solidFill>
            </a:endParaRPr>
          </a:p>
        </p:txBody>
      </p:sp>
    </p:spTree>
    <p:extLst>
      <p:ext uri="{BB962C8B-B14F-4D97-AF65-F5344CB8AC3E}">
        <p14:creationId xmlns:p14="http://schemas.microsoft.com/office/powerpoint/2010/main" val="3942267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62318" y="1308847"/>
            <a:ext cx="9875520" cy="1356360"/>
          </a:xfrm>
        </p:spPr>
        <p:txBody>
          <a:bodyPr>
            <a:normAutofit/>
          </a:bodyPr>
          <a:lstStyle/>
          <a:p>
            <a:pPr algn="ctr"/>
            <a:r>
              <a:rPr lang="id-ID" sz="8800" b="1" dirty="0" smtClean="0"/>
              <a:t>TERIMA KASIH </a:t>
            </a:r>
            <a:endParaRPr lang="id-ID" sz="8800" b="1" dirty="0"/>
          </a:p>
        </p:txBody>
      </p:sp>
      <p:pic>
        <p:nvPicPr>
          <p:cNvPr id="6" name="Picture 5"/>
          <p:cNvPicPr>
            <a:picLocks noChangeAspect="1"/>
          </p:cNvPicPr>
          <p:nvPr/>
        </p:nvPicPr>
        <p:blipFill>
          <a:blip r:embed="rId2"/>
          <a:stretch>
            <a:fillRect/>
          </a:stretch>
        </p:blipFill>
        <p:spPr>
          <a:xfrm>
            <a:off x="1707776" y="2864223"/>
            <a:ext cx="8310283" cy="3649639"/>
          </a:xfrm>
          <a:prstGeom prst="rect">
            <a:avLst/>
          </a:prstGeom>
        </p:spPr>
      </p:pic>
    </p:spTree>
    <p:extLst>
      <p:ext uri="{BB962C8B-B14F-4D97-AF65-F5344CB8AC3E}">
        <p14:creationId xmlns:p14="http://schemas.microsoft.com/office/powerpoint/2010/main" val="980048559"/>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
  <TotalTime>97</TotalTime>
  <Words>628</Words>
  <Application>Microsoft Office PowerPoint</Application>
  <PresentationFormat>Widescreen</PresentationFormat>
  <Paragraphs>70</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Corbel</vt:lpstr>
      <vt:lpstr>Roboto</vt:lpstr>
      <vt:lpstr>Wingdings</vt:lpstr>
      <vt:lpstr>Basis</vt:lpstr>
      <vt:lpstr>PERAWATAN BAYI PASCA KELAHIRAN</vt:lpstr>
      <vt:lpstr>INISIASI MENYUSU DINI (IMD)</vt:lpstr>
      <vt:lpstr>LANGKAH IMD</vt:lpstr>
      <vt:lpstr>PowerPoint Presentation</vt:lpstr>
      <vt:lpstr>PowerPoint Presentation</vt:lpstr>
      <vt:lpstr>PowerPoint Presentation</vt:lpstr>
      <vt:lpstr>JENIS ASI</vt:lpstr>
      <vt:lpstr>PowerPoint Presentation</vt:lpstr>
      <vt:lpstr>PowerPoint Presentation</vt:lpstr>
      <vt:lpstr>AIR SUSU IBU PERAH (ASIP)</vt:lpstr>
      <vt:lpstr>BEBERAPA TEKNIK MEMERAH ASI (MARMET, MANUAL DAN DAN ELEKTRIK)</vt:lpstr>
      <vt:lpstr>KUNCI ASIP MELIMPAH....</vt:lpstr>
      <vt:lpstr>Metode Penyimpanan ASIP</vt:lpstr>
      <vt:lpstr>MAKANAN PENYUBUR ASI</vt:lpstr>
      <vt:lpstr>Perawatan pengasuhan BALITA</vt:lpstr>
      <vt:lpstr>TUGAS AKHIR SEMESTER </vt:lpstr>
      <vt:lpstr>TUGAS AKHIR SEMESTER </vt:lpstr>
      <vt:lpstr>TUGAS AKHIR SEMESTER </vt:lpstr>
      <vt:lpstr>TUGAS AKHIR SEMESTER </vt:lpstr>
      <vt:lpstr>TUGAS AKHIR SEMESTER </vt:lpstr>
      <vt:lpstr>TEKNIK PENGUMPULAN</vt:lpstr>
      <vt:lpstr>TERIMA KASIH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PERAWATAN PASCA KELAHIRAN</dc:title>
  <dc:creator>asus</dc:creator>
  <cp:lastModifiedBy>asus</cp:lastModifiedBy>
  <cp:revision>15</cp:revision>
  <dcterms:created xsi:type="dcterms:W3CDTF">2019-12-21T02:17:50Z</dcterms:created>
  <dcterms:modified xsi:type="dcterms:W3CDTF">2019-12-21T08:41:09Z</dcterms:modified>
</cp:coreProperties>
</file>