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1"/>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93FB627D-71F1-424F-8304-1A1228D524CD}" type="datetimeFigureOut">
              <a:rPr lang="en-US" smtClean="0"/>
              <a:t>3/3/2021</a:t>
            </a:fld>
            <a:endParaRPr lang="en-US"/>
          </a:p>
        </p:txBody>
      </p:sp>
      <p:sp>
        <p:nvSpPr>
          <p:cNvPr id="4" name="Footer Placeholder 3"/>
          <p:cNvSpPr>
            <a:spLocks noGrp="1"/>
          </p:cNvSpPr>
          <p:nvPr>
            <p:ph type="ftr" sz="quarter" idx="2"/>
          </p:nvPr>
        </p:nvSpPr>
        <p:spPr>
          <a:xfrm>
            <a:off x="0" y="8847138"/>
            <a:ext cx="2971800" cy="4651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7138"/>
            <a:ext cx="2971800" cy="465137"/>
          </a:xfrm>
          <a:prstGeom prst="rect">
            <a:avLst/>
          </a:prstGeom>
        </p:spPr>
        <p:txBody>
          <a:bodyPr vert="horz" lIns="91440" tIns="45720" rIns="91440" bIns="45720" rtlCol="0" anchor="b"/>
          <a:lstStyle>
            <a:lvl1pPr algn="r">
              <a:defRPr sz="1200"/>
            </a:lvl1pPr>
          </a:lstStyle>
          <a:p>
            <a:fld id="{45907082-B85F-4458-B813-66D7D916E2AF}" type="slidenum">
              <a:rPr lang="en-US" smtClean="0"/>
              <a:t>‹#›</a:t>
            </a:fld>
            <a:endParaRPr lang="en-US"/>
          </a:p>
        </p:txBody>
      </p:sp>
    </p:spTree>
    <p:extLst>
      <p:ext uri="{BB962C8B-B14F-4D97-AF65-F5344CB8AC3E}">
        <p14:creationId xmlns:p14="http://schemas.microsoft.com/office/powerpoint/2010/main" val="33003886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BBF7DB-8F30-487E-BE9D-50DF3DE1F76E}" type="datetimeFigureOut">
              <a:rPr lang="en-US" smtClean="0"/>
              <a:pPr/>
              <a:t>3/3/2021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BACC1DB-AAFF-4531-AF03-AAFF25438F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CC1DB-AAFF-4531-AF03-AAFF25438F4E}"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CC1DB-AAFF-4531-AF03-AAFF25438F4E}"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ACC1DB-AAFF-4531-AF03-AAFF25438F4E}"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BACC1DB-AAFF-4531-AF03-AAFF25438F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BACC1DB-AAFF-4531-AF03-AAFF25438F4E}"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BACC1DB-AAFF-4531-AF03-AAFF25438F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4BBF7DB-8F30-487E-BE9D-50DF3DE1F76E}" type="datetimeFigureOut">
              <a:rPr lang="en-US" smtClean="0"/>
              <a:pPr/>
              <a:t>3/3/2021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BACC1DB-AAFF-4531-AF03-AAFF25438F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BBF7DB-8F30-487E-BE9D-50DF3DE1F76E}" type="datetimeFigureOut">
              <a:rPr lang="en-US" smtClean="0"/>
              <a:pPr/>
              <a:t>3/3/2021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BACC1DB-AAFF-4531-AF03-AAFF25438F4E}"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CC1DB-AAFF-4531-AF03-AAFF25438F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BBF7DB-8F30-487E-BE9D-50DF3DE1F76E}" type="datetimeFigureOut">
              <a:rPr lang="en-US" smtClean="0"/>
              <a:pPr/>
              <a:t>3/3/2021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BACC1DB-AAFF-4531-AF03-AAFF25438F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BBF7DB-8F30-487E-BE9D-50DF3DE1F76E}" type="datetimeFigureOut">
              <a:rPr lang="en-US" smtClean="0"/>
              <a:pPr/>
              <a:t>3/3/2021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BACC1DB-AAFF-4531-AF03-AAFF25438F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762000"/>
            <a:ext cx="7696200" cy="16764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dirty="0" smtClean="0">
                <a:solidFill>
                  <a:schemeClr val="tx1">
                    <a:lumMod val="85000"/>
                    <a:lumOff val="15000"/>
                  </a:schemeClr>
                </a:solidFill>
                <a:effectLst>
                  <a:outerShdw blurRad="31750" dist="25400" dir="5400000" algn="tl" rotWithShape="0">
                    <a:srgbClr val="000000">
                      <a:alpha val="25000"/>
                    </a:srgbClr>
                  </a:outerShdw>
                </a:effectLst>
                <a:latin typeface="Algerian" pitchFamily="82" charset="0"/>
                <a:ea typeface="+mj-ea"/>
                <a:cs typeface="+mj-cs"/>
              </a:rPr>
              <a:t>PERKEMBANGAN PESERTA DIDIK</a:t>
            </a:r>
            <a:endParaRPr kumimoji="0" lang="en-US" sz="4400" b="1" i="0" u="none" strike="noStrike" kern="1200" cap="none" spc="0" normalizeH="0" baseline="0" noProof="0" dirty="0">
              <a:ln>
                <a:noFill/>
              </a:ln>
              <a:solidFill>
                <a:schemeClr val="tx1">
                  <a:lumMod val="85000"/>
                  <a:lumOff val="15000"/>
                </a:schemeClr>
              </a:solidFill>
              <a:effectLst>
                <a:outerShdw blurRad="31750" dist="25400" dir="5400000" algn="tl" rotWithShape="0">
                  <a:srgbClr val="000000">
                    <a:alpha val="25000"/>
                  </a:srgbClr>
                </a:outerShdw>
              </a:effectLst>
              <a:uLnTx/>
              <a:uFillTx/>
              <a:latin typeface="Algerian" pitchFamily="82" charset="0"/>
              <a:ea typeface="+mj-ea"/>
              <a:cs typeface="+mj-cs"/>
            </a:endParaRPr>
          </a:p>
        </p:txBody>
      </p:sp>
      <p:pic>
        <p:nvPicPr>
          <p:cNvPr id="1026" name="Picture 2" descr="E:\Perkemb Peserta Didik (PPD)\Gambar\1.jpg"/>
          <p:cNvPicPr>
            <a:picLocks noChangeAspect="1" noChangeArrowheads="1"/>
          </p:cNvPicPr>
          <p:nvPr/>
        </p:nvPicPr>
        <p:blipFill>
          <a:blip r:embed="rId2"/>
          <a:srcRect/>
          <a:stretch>
            <a:fillRect/>
          </a:stretch>
        </p:blipFill>
        <p:spPr bwMode="auto">
          <a:xfrm>
            <a:off x="2743200" y="2438400"/>
            <a:ext cx="3962400" cy="269382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762000"/>
            <a:ext cx="7696200" cy="1524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rPr>
              <a:t>BAB</a:t>
            </a:r>
            <a:r>
              <a:rPr kumimoji="0" lang="en-US" sz="3600" b="1"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rPr>
              <a:t> II</a:t>
            </a:r>
            <a:r>
              <a:rPr lang="en-US" sz="3600" b="1" dirty="0"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I</a:t>
            </a:r>
          </a:p>
          <a:p>
            <a:pPr algn="ctr">
              <a:spcBef>
                <a:spcPct val="0"/>
              </a:spcBef>
              <a:defRPr/>
            </a:pPr>
            <a:r>
              <a:rPr lang="en-US" sz="3600" b="1" dirty="0">
                <a:solidFill>
                  <a:srgbClr val="FF0000"/>
                </a:solidFill>
                <a:latin typeface="Baskerville Old Face" pitchFamily="18" charset="0"/>
              </a:rPr>
              <a:t>TEORI-TEORI PERKEMBANGAN</a:t>
            </a:r>
            <a:endParaRPr lang="en-US" sz="3600" dirty="0">
              <a:solidFill>
                <a:srgbClr val="FF0000"/>
              </a:solidFill>
              <a:latin typeface="Baskerville Old Face"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endParaRPr>
          </a:p>
        </p:txBody>
      </p:sp>
      <p:sp>
        <p:nvSpPr>
          <p:cNvPr id="3" name="Title 1"/>
          <p:cNvSpPr txBox="1">
            <a:spLocks/>
          </p:cNvSpPr>
          <p:nvPr/>
        </p:nvSpPr>
        <p:spPr>
          <a:xfrm>
            <a:off x="685800" y="2667000"/>
            <a:ext cx="8229600" cy="2971800"/>
          </a:xfrm>
          <a:prstGeom prst="rect">
            <a:avLst/>
          </a:prstGeom>
        </p:spPr>
        <p:txBody>
          <a:bodyPr>
            <a:noAutofit/>
          </a:bodyPr>
          <a:lstStyle/>
          <a:p>
            <a:pPr marL="742950" marR="0" lvl="0" indent="-742950" defTabSz="914400" rtl="0" eaLnBrk="1" fontAlgn="auto" latinLnBrk="0" hangingPunct="1">
              <a:lnSpc>
                <a:spcPct val="100000"/>
              </a:lnSpc>
              <a:spcBef>
                <a:spcPct val="0"/>
              </a:spcBef>
              <a:spcAft>
                <a:spcPts val="0"/>
              </a:spcAft>
              <a:buClrTx/>
              <a:buSzTx/>
              <a:buFontTx/>
              <a:buAutoNum type="arabicPeriod"/>
              <a:tabLst/>
              <a:defRPr/>
            </a:pPr>
            <a:r>
              <a:rPr kumimoji="0" lang="en-US" sz="3600" b="1" i="0" u="none" strike="noStrike" kern="1200" cap="none" spc="0" normalizeH="0" baseline="0" noProof="0" dirty="0" err="1"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rPr>
              <a:t>Teori-teori</a:t>
            </a:r>
            <a:r>
              <a:rPr kumimoji="0" lang="en-US" sz="3600" b="1" i="0" u="none" strike="noStrike" kern="1200" cap="none" spc="0" normalizeH="0" baseline="0" noProof="0" dirty="0"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rPr>
              <a:t> </a:t>
            </a:r>
            <a:r>
              <a:rPr lang="en-US" sz="3600" b="1" dirty="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P</a:t>
            </a:r>
            <a:r>
              <a:rPr kumimoji="0" lang="en-US" sz="3600" b="1" i="0" u="none" strike="noStrike" kern="1200" cap="none" spc="0" normalizeH="0" baseline="0" noProof="0" dirty="0" err="1"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rPr>
              <a:t>erkembangan</a:t>
            </a:r>
            <a:endParaRPr lang="en-US" sz="3600" b="1" dirty="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endParaRPr>
          </a:p>
          <a:p>
            <a:pPr marL="742950" marR="0" lvl="0" indent="-742950" defTabSz="914400" rtl="0" eaLnBrk="1" fontAlgn="auto" latinLnBrk="0" hangingPunct="1">
              <a:lnSpc>
                <a:spcPct val="100000"/>
              </a:lnSpc>
              <a:spcBef>
                <a:spcPct val="0"/>
              </a:spcBef>
              <a:spcAft>
                <a:spcPts val="0"/>
              </a:spcAft>
              <a:buClrTx/>
              <a:buSzTx/>
              <a:buFontTx/>
              <a:buAutoNum type="arabicPeriod"/>
              <a:tabLst/>
              <a:defRPr/>
            </a:pPr>
            <a:endParaRPr lang="en-US" sz="2000" b="1" dirty="0"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endParaRPr>
          </a:p>
          <a:p>
            <a:pPr marL="742950" marR="0" lvl="0" indent="-742950" defTabSz="914400" rtl="0" eaLnBrk="1" fontAlgn="auto" latinLnBrk="0" hangingPunct="1">
              <a:lnSpc>
                <a:spcPct val="100000"/>
              </a:lnSpc>
              <a:spcBef>
                <a:spcPct val="0"/>
              </a:spcBef>
              <a:spcAft>
                <a:spcPts val="0"/>
              </a:spcAft>
              <a:buClrTx/>
              <a:buSzTx/>
              <a:buFontTx/>
              <a:buAutoNum type="arabicPeriod"/>
              <a:tabLst/>
              <a:defRPr/>
            </a:pPr>
            <a:r>
              <a:rPr lang="en-US" sz="3600" b="1" dirty="0" err="1"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Pengukuran</a:t>
            </a:r>
            <a:r>
              <a:rPr lang="en-US" sz="3600" b="1" dirty="0"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 </a:t>
            </a:r>
            <a:r>
              <a:rPr lang="en-US" sz="3600" b="1" dirty="0" err="1"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Pertumbuhan</a:t>
            </a:r>
            <a:r>
              <a:rPr lang="en-US" sz="3600" b="1" dirty="0"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 </a:t>
            </a:r>
            <a:r>
              <a:rPr lang="en-US" sz="3600" b="1" dirty="0" err="1"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dan</a:t>
            </a:r>
            <a:r>
              <a:rPr lang="en-US" sz="3600" b="1" dirty="0"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 </a:t>
            </a:r>
            <a:r>
              <a:rPr lang="en-US" sz="3600" b="1" dirty="0" err="1">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P</a:t>
            </a:r>
            <a:r>
              <a:rPr lang="en-US" sz="3600" b="1" dirty="0" err="1" smtClean="0">
                <a:solidFill>
                  <a:srgbClr val="FF0000"/>
                </a:solidFill>
                <a:effectLst>
                  <a:outerShdw blurRad="31750" dist="25400" dir="5400000" algn="tl" rotWithShape="0">
                    <a:srgbClr val="000000">
                      <a:alpha val="25000"/>
                    </a:srgbClr>
                  </a:outerShdw>
                </a:effectLst>
                <a:latin typeface="Baskerville Old Face" pitchFamily="18" charset="0"/>
                <a:ea typeface="+mj-ea"/>
                <a:cs typeface="+mj-cs"/>
              </a:rPr>
              <a:t>erkembangan</a:t>
            </a:r>
            <a:endParaRPr lang="en-US" sz="3600" dirty="0" smtClean="0">
              <a:solidFill>
                <a:srgbClr val="FF0000"/>
              </a:solidFill>
              <a:latin typeface="Baskerville Old Face" pitchFamily="18" charset="0"/>
            </a:endParaRPr>
          </a:p>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noProof="0" dirty="0" smtClean="0">
              <a:ln>
                <a:noFill/>
              </a:ln>
              <a:solidFill>
                <a:srgbClr val="FF0000"/>
              </a:solidFill>
              <a:effectLst>
                <a:outerShdw blurRad="31750" dist="25400" dir="5400000" algn="tl" rotWithShape="0">
                  <a:srgbClr val="000000">
                    <a:alpha val="25000"/>
                  </a:srgbClr>
                </a:outerShdw>
              </a:effectLst>
              <a:uLnTx/>
              <a:uFillTx/>
              <a:latin typeface="Baskerville Old Face" pitchFamily="18" charset="0"/>
              <a:ea typeface="+mj-ea"/>
              <a:cs typeface="+mj-cs"/>
            </a:endParaRPr>
          </a:p>
        </p:txBody>
      </p:sp>
      <p:pic>
        <p:nvPicPr>
          <p:cNvPr id="3073" name="Picture 1" descr="E:\Perkemb Peserta Didik (PPD)\Gambar\12.jpg"/>
          <p:cNvPicPr>
            <a:picLocks noChangeAspect="1" noChangeArrowheads="1"/>
          </p:cNvPicPr>
          <p:nvPr/>
        </p:nvPicPr>
        <p:blipFill>
          <a:blip r:embed="rId2"/>
          <a:srcRect/>
          <a:stretch>
            <a:fillRect/>
          </a:stretch>
        </p:blipFill>
        <p:spPr bwMode="auto">
          <a:xfrm>
            <a:off x="5562601" y="4126661"/>
            <a:ext cx="3581400" cy="273133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7199407" cy="646331"/>
          </a:xfrm>
          <a:prstGeom prst="rect">
            <a:avLst/>
          </a:prstGeom>
        </p:spPr>
        <p:txBody>
          <a:bodyPr wrap="none">
            <a:spAutoFit/>
          </a:bodyPr>
          <a:lstStyle/>
          <a:p>
            <a:r>
              <a:rPr lang="en-US" sz="3600" b="1" dirty="0" smtClean="0">
                <a:solidFill>
                  <a:srgbClr val="FF0000"/>
                </a:solidFill>
                <a:latin typeface="Aharoni" pitchFamily="2" charset="-79"/>
                <a:cs typeface="Aharoni" pitchFamily="2" charset="-79"/>
              </a:rPr>
              <a:t>1. TEORI-TEORI </a:t>
            </a:r>
            <a:r>
              <a:rPr lang="en-US" sz="3600" b="1" dirty="0">
                <a:solidFill>
                  <a:srgbClr val="FF0000"/>
                </a:solidFill>
                <a:latin typeface="Aharoni" pitchFamily="2" charset="-79"/>
                <a:cs typeface="Aharoni" pitchFamily="2" charset="-79"/>
              </a:rPr>
              <a:t>PERKEMBANGAN</a:t>
            </a:r>
            <a:endParaRPr lang="en-US" sz="3600" dirty="0">
              <a:solidFill>
                <a:srgbClr val="FF0000"/>
              </a:solidFill>
              <a:latin typeface="Aharoni" pitchFamily="2" charset="-79"/>
              <a:cs typeface="Aharoni" pitchFamily="2" charset="-79"/>
            </a:endParaRPr>
          </a:p>
        </p:txBody>
      </p:sp>
      <p:sp>
        <p:nvSpPr>
          <p:cNvPr id="3" name="Rectangle 2"/>
          <p:cNvSpPr/>
          <p:nvPr/>
        </p:nvSpPr>
        <p:spPr>
          <a:xfrm>
            <a:off x="457200" y="1447800"/>
            <a:ext cx="8001000" cy="369332"/>
          </a:xfrm>
          <a:prstGeom prst="rect">
            <a:avLst/>
          </a:prstGeom>
        </p:spPr>
        <p:txBody>
          <a:bodyPr wrap="square">
            <a:spAutoFit/>
          </a:bodyPr>
          <a:lstStyle/>
          <a:p>
            <a:r>
              <a:rPr lang="en-US" b="1" dirty="0" smtClean="0">
                <a:solidFill>
                  <a:srgbClr val="FF0000"/>
                </a:solidFill>
              </a:rPr>
              <a:t>a. </a:t>
            </a:r>
            <a:r>
              <a:rPr lang="en-US" b="1" dirty="0" err="1" smtClean="0">
                <a:solidFill>
                  <a:srgbClr val="FF0000"/>
                </a:solidFill>
              </a:rPr>
              <a:t>Teori</a:t>
            </a:r>
            <a:r>
              <a:rPr lang="en-US" b="1" dirty="0" smtClean="0">
                <a:solidFill>
                  <a:srgbClr val="FF0000"/>
                </a:solidFill>
              </a:rPr>
              <a:t> </a:t>
            </a:r>
            <a:r>
              <a:rPr lang="en-US" b="1" dirty="0" err="1">
                <a:solidFill>
                  <a:srgbClr val="FF0000"/>
                </a:solidFill>
              </a:rPr>
              <a:t>Nativisme</a:t>
            </a:r>
            <a:r>
              <a:rPr lang="en-US" b="1" dirty="0">
                <a:solidFill>
                  <a:srgbClr val="FF0000"/>
                </a:solidFill>
              </a:rPr>
              <a:t> </a:t>
            </a:r>
            <a:r>
              <a:rPr lang="en-US" b="1" dirty="0" smtClean="0">
                <a:solidFill>
                  <a:srgbClr val="FF0000"/>
                </a:solidFill>
              </a:rPr>
              <a:t>_ Arthur </a:t>
            </a:r>
            <a:r>
              <a:rPr lang="en-US" b="1" dirty="0" err="1">
                <a:solidFill>
                  <a:srgbClr val="FF0000"/>
                </a:solidFill>
              </a:rPr>
              <a:t>Schopenhaur</a:t>
            </a:r>
            <a:r>
              <a:rPr lang="en-US" b="1" dirty="0">
                <a:solidFill>
                  <a:srgbClr val="FF0000"/>
                </a:solidFill>
              </a:rPr>
              <a:t> </a:t>
            </a:r>
            <a:r>
              <a:rPr lang="en-US" dirty="0">
                <a:solidFill>
                  <a:srgbClr val="FF0000"/>
                </a:solidFill>
              </a:rPr>
              <a:t>(</a:t>
            </a:r>
            <a:r>
              <a:rPr lang="en-US" dirty="0" err="1">
                <a:solidFill>
                  <a:srgbClr val="FF0000"/>
                </a:solidFill>
              </a:rPr>
              <a:t>Jerman</a:t>
            </a:r>
            <a:r>
              <a:rPr lang="en-US" dirty="0">
                <a:solidFill>
                  <a:srgbClr val="FF0000"/>
                </a:solidFill>
              </a:rPr>
              <a:t> 1788-1860)</a:t>
            </a:r>
          </a:p>
        </p:txBody>
      </p:sp>
      <p:sp>
        <p:nvSpPr>
          <p:cNvPr id="2049" name="Rectangle 1"/>
          <p:cNvSpPr>
            <a:spLocks noChangeArrowheads="1"/>
          </p:cNvSpPr>
          <p:nvPr/>
        </p:nvSpPr>
        <p:spPr bwMode="auto">
          <a:xfrm>
            <a:off x="1066800" y="1981200"/>
            <a:ext cx="76962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b.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Empirisme</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_</a:t>
            </a:r>
            <a:r>
              <a:rPr kumimoji="0" lang="en-US" sz="200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John Locke </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(1704-1932)</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0" name="Rectangle 2"/>
          <p:cNvSpPr>
            <a:spLocks noChangeArrowheads="1"/>
          </p:cNvSpPr>
          <p:nvPr/>
        </p:nvSpPr>
        <p:spPr bwMode="auto">
          <a:xfrm>
            <a:off x="2133600" y="2514600"/>
            <a:ext cx="60198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c.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Konvergensi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_ </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William Stern (1871-1939)</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1" name="Rectangle 3"/>
          <p:cNvSpPr>
            <a:spLocks noChangeArrowheads="1"/>
          </p:cNvSpPr>
          <p:nvPr/>
        </p:nvSpPr>
        <p:spPr bwMode="auto">
          <a:xfrm>
            <a:off x="304800" y="2971800"/>
            <a:ext cx="707918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d.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Psikodinamika</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_ </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Sigmund Freud </a:t>
            </a:r>
            <a:r>
              <a:rPr kumimoji="0" lang="en-US" sz="2000" b="0"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dan</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Eric Erikson</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2" name="Rectangle 4"/>
          <p:cNvSpPr>
            <a:spLocks noChangeArrowheads="1"/>
          </p:cNvSpPr>
          <p:nvPr/>
        </p:nvSpPr>
        <p:spPr bwMode="auto">
          <a:xfrm>
            <a:off x="1600200" y="3505200"/>
            <a:ext cx="54102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e.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Kognitif</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_ </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Jean Piaget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3" name="Rectangle 5"/>
          <p:cNvSpPr>
            <a:spLocks noChangeArrowheads="1"/>
          </p:cNvSpPr>
          <p:nvPr/>
        </p:nvSpPr>
        <p:spPr bwMode="auto">
          <a:xfrm>
            <a:off x="457200" y="4114800"/>
            <a:ext cx="5941050"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f.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id-ID"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Perkembangan Belajar Sosial </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_ </a:t>
            </a:r>
            <a:r>
              <a:rPr kumimoji="0" lang="en-US" sz="2000" b="0"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Bandura</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4" name="Rectangle 6"/>
          <p:cNvSpPr>
            <a:spLocks noChangeArrowheads="1"/>
          </p:cNvSpPr>
          <p:nvPr/>
        </p:nvSpPr>
        <p:spPr bwMode="auto">
          <a:xfrm>
            <a:off x="2057400" y="4648200"/>
            <a:ext cx="399981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g. </a:t>
            </a:r>
            <a:r>
              <a:rPr kumimoji="0" lang="id-ID"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Teori Pemprosesan Informasi</a:t>
            </a:r>
            <a:endParaRPr kumimoji="0" lang="id-ID"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5" name="Rectangle 7"/>
          <p:cNvSpPr>
            <a:spLocks noChangeArrowheads="1"/>
          </p:cNvSpPr>
          <p:nvPr/>
        </p:nvSpPr>
        <p:spPr bwMode="auto">
          <a:xfrm>
            <a:off x="1219200" y="5181600"/>
            <a:ext cx="549381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h. </a:t>
            </a:r>
            <a:r>
              <a:rPr kumimoji="0" lang="id-ID"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Teori Perkembangan Perseptual </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_ </a:t>
            </a:r>
            <a:r>
              <a:rPr kumimoji="0" lang="id-ID"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Gibson</a:t>
            </a:r>
            <a:endParaRPr kumimoji="0" lang="id-ID"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2056" name="Rectangle 8"/>
          <p:cNvSpPr>
            <a:spLocks noChangeArrowheads="1"/>
          </p:cNvSpPr>
          <p:nvPr/>
        </p:nvSpPr>
        <p:spPr bwMode="auto">
          <a:xfrm>
            <a:off x="2895600" y="5715000"/>
            <a:ext cx="5703806"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id-ID"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Teori Perkembangan Perseptual </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_ </a:t>
            </a:r>
            <a:r>
              <a:rPr kumimoji="0" lang="id-ID"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Vygotsky</a:t>
            </a:r>
            <a:endParaRPr kumimoji="0" lang="id-ID" sz="2000" b="0" i="0" u="none" strike="noStrike" cap="none" normalizeH="0" baseline="0" dirty="0" smtClean="0">
              <a:ln>
                <a:noFill/>
              </a:ln>
              <a:solidFill>
                <a:schemeClr val="tx1"/>
              </a:solidFill>
              <a:effectLst/>
              <a:latin typeface="Aharoni" pitchFamily="2" charset="-79"/>
              <a:cs typeface="Aharoni" pitchFamily="2" charset="-79"/>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0"/>
            <a:ext cx="8153400" cy="1200329"/>
          </a:xfrm>
          <a:prstGeom prst="rect">
            <a:avLst/>
          </a:prstGeom>
        </p:spPr>
        <p:txBody>
          <a:bodyPr wrap="square">
            <a:spAutoFit/>
          </a:bodyPr>
          <a:lstStyle/>
          <a:p>
            <a:pPr marL="742950" lvl="0" indent="-742950">
              <a:spcBef>
                <a:spcPct val="0"/>
              </a:spcBef>
              <a:defRPr/>
            </a:pPr>
            <a:r>
              <a:rPr lang="en-US" sz="3600" b="1" dirty="0" smtClean="0">
                <a:solidFill>
                  <a:srgbClr val="FF0000"/>
                </a:solidFill>
                <a:effectLst>
                  <a:outerShdw blurRad="31750" dist="25400" dir="5400000" algn="tl" rotWithShape="0">
                    <a:srgbClr val="000000">
                      <a:alpha val="25000"/>
                    </a:srgbClr>
                  </a:outerShdw>
                </a:effectLst>
                <a:latin typeface="Aharoni" pitchFamily="2" charset="-79"/>
                <a:cs typeface="Aharoni" pitchFamily="2" charset="-79"/>
              </a:rPr>
              <a:t>2. PENGUKURAN PERTUMBUHAN DAN PERKEMBANGAN</a:t>
            </a:r>
            <a:endParaRPr lang="en-US" sz="3600" dirty="0">
              <a:solidFill>
                <a:srgbClr val="FF0000"/>
              </a:solidFill>
              <a:latin typeface="Aharoni" pitchFamily="2" charset="-79"/>
              <a:cs typeface="Aharoni" pitchFamily="2" charset="-79"/>
            </a:endParaRPr>
          </a:p>
        </p:txBody>
      </p:sp>
      <p:sp>
        <p:nvSpPr>
          <p:cNvPr id="3" name="Rectangle 2"/>
          <p:cNvSpPr/>
          <p:nvPr/>
        </p:nvSpPr>
        <p:spPr>
          <a:xfrm>
            <a:off x="762000" y="2590800"/>
            <a:ext cx="4001416" cy="461665"/>
          </a:xfrm>
          <a:prstGeom prst="rect">
            <a:avLst/>
          </a:prstGeom>
        </p:spPr>
        <p:txBody>
          <a:bodyPr wrap="none">
            <a:spAutoFit/>
          </a:bodyPr>
          <a:lstStyle/>
          <a:p>
            <a:r>
              <a:rPr lang="en-US" sz="2400" b="1" dirty="0" smtClean="0">
                <a:solidFill>
                  <a:srgbClr val="FF0000"/>
                </a:solidFill>
                <a:latin typeface="Aharoni" pitchFamily="2" charset="-79"/>
                <a:cs typeface="Aharoni" pitchFamily="2" charset="-79"/>
              </a:rPr>
              <a:t>a. </a:t>
            </a:r>
            <a:r>
              <a:rPr lang="en-US" sz="2400" b="1" dirty="0" err="1" smtClean="0">
                <a:solidFill>
                  <a:srgbClr val="FF0000"/>
                </a:solidFill>
                <a:latin typeface="Aharoni" pitchFamily="2" charset="-79"/>
                <a:cs typeface="Aharoni" pitchFamily="2" charset="-79"/>
              </a:rPr>
              <a:t>Penilaian</a:t>
            </a:r>
            <a:r>
              <a:rPr lang="en-US" sz="2400" b="1" dirty="0" smtClean="0">
                <a:solidFill>
                  <a:srgbClr val="FF0000"/>
                </a:solidFill>
                <a:latin typeface="Aharoni" pitchFamily="2" charset="-79"/>
                <a:cs typeface="Aharoni" pitchFamily="2" charset="-79"/>
              </a:rPr>
              <a:t> </a:t>
            </a:r>
            <a:r>
              <a:rPr lang="en-US" sz="2400" b="1" dirty="0" err="1" smtClean="0">
                <a:solidFill>
                  <a:srgbClr val="FF0000"/>
                </a:solidFill>
                <a:latin typeface="Aharoni" pitchFamily="2" charset="-79"/>
                <a:cs typeface="Aharoni" pitchFamily="2" charset="-79"/>
              </a:rPr>
              <a:t>pertumbuhan</a:t>
            </a:r>
            <a:endParaRPr lang="en-US" sz="2400" dirty="0">
              <a:solidFill>
                <a:srgbClr val="FF0000"/>
              </a:solidFill>
              <a:latin typeface="Aharoni" pitchFamily="2" charset="-79"/>
              <a:cs typeface="Aharoni" pitchFamily="2" charset="-79"/>
            </a:endParaRPr>
          </a:p>
        </p:txBody>
      </p:sp>
      <p:sp>
        <p:nvSpPr>
          <p:cNvPr id="4" name="Rectangle 3"/>
          <p:cNvSpPr/>
          <p:nvPr/>
        </p:nvSpPr>
        <p:spPr>
          <a:xfrm>
            <a:off x="1905000" y="3505200"/>
            <a:ext cx="4221027" cy="461665"/>
          </a:xfrm>
          <a:prstGeom prst="rect">
            <a:avLst/>
          </a:prstGeom>
        </p:spPr>
        <p:txBody>
          <a:bodyPr wrap="none">
            <a:spAutoFit/>
          </a:bodyPr>
          <a:lstStyle/>
          <a:p>
            <a:r>
              <a:rPr lang="en-US" sz="2400" b="1" dirty="0" smtClean="0">
                <a:solidFill>
                  <a:srgbClr val="FF0000"/>
                </a:solidFill>
                <a:latin typeface="Aharoni" pitchFamily="2" charset="-79"/>
                <a:cs typeface="Aharoni" pitchFamily="2" charset="-79"/>
              </a:rPr>
              <a:t>b. </a:t>
            </a:r>
            <a:r>
              <a:rPr lang="en-US" sz="2400" b="1" dirty="0" err="1" smtClean="0">
                <a:solidFill>
                  <a:srgbClr val="FF0000"/>
                </a:solidFill>
                <a:latin typeface="Aharoni" pitchFamily="2" charset="-79"/>
                <a:cs typeface="Aharoni" pitchFamily="2" charset="-79"/>
              </a:rPr>
              <a:t>Penilaian</a:t>
            </a:r>
            <a:r>
              <a:rPr lang="en-US" sz="2400" b="1" dirty="0" smtClean="0">
                <a:solidFill>
                  <a:srgbClr val="FF0000"/>
                </a:solidFill>
                <a:latin typeface="Aharoni" pitchFamily="2" charset="-79"/>
                <a:cs typeface="Aharoni" pitchFamily="2" charset="-79"/>
              </a:rPr>
              <a:t> </a:t>
            </a:r>
            <a:r>
              <a:rPr lang="en-US" sz="2400" b="1" dirty="0" err="1" smtClean="0">
                <a:solidFill>
                  <a:srgbClr val="FF0000"/>
                </a:solidFill>
                <a:latin typeface="Aharoni" pitchFamily="2" charset="-79"/>
                <a:cs typeface="Aharoni" pitchFamily="2" charset="-79"/>
              </a:rPr>
              <a:t>perkembangan</a:t>
            </a:r>
            <a:endParaRPr lang="en-US" sz="2400" dirty="0">
              <a:solidFill>
                <a:srgbClr val="FF0000"/>
              </a:solidFill>
              <a:latin typeface="Aharoni" pitchFamily="2" charset="-79"/>
              <a:cs typeface="Aharoni" pitchFamily="2" charset="-79"/>
            </a:endParaRPr>
          </a:p>
        </p:txBody>
      </p:sp>
      <p:pic>
        <p:nvPicPr>
          <p:cNvPr id="16386" name="Picture 2" descr="E:\Perkemb Peserta Didik (PPD)\Gambar\19.jpg"/>
          <p:cNvPicPr>
            <a:picLocks noChangeAspect="1" noChangeArrowheads="1"/>
          </p:cNvPicPr>
          <p:nvPr/>
        </p:nvPicPr>
        <p:blipFill>
          <a:blip r:embed="rId2"/>
          <a:srcRect/>
          <a:stretch>
            <a:fillRect/>
          </a:stretch>
        </p:blipFill>
        <p:spPr bwMode="auto">
          <a:xfrm>
            <a:off x="5029200" y="4293495"/>
            <a:ext cx="4114800" cy="256450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914400"/>
            <a:ext cx="7696200" cy="4385816"/>
          </a:xfrm>
          <a:prstGeom prst="rect">
            <a:avLst/>
          </a:prstGeom>
        </p:spPr>
        <p:txBody>
          <a:bodyPr wrap="square">
            <a:spAutoFit/>
          </a:bodyPr>
          <a:lstStyle/>
          <a:p>
            <a:pPr algn="ctr">
              <a:lnSpc>
                <a:spcPct val="200000"/>
              </a:lnSpc>
            </a:pPr>
            <a:r>
              <a:rPr lang="en-US" b="1" i="1" dirty="0" err="1">
                <a:solidFill>
                  <a:srgbClr val="FF0000"/>
                </a:solidFill>
              </a:rPr>
              <a:t>Dia-lah</a:t>
            </a:r>
            <a:r>
              <a:rPr lang="en-US" b="1" i="1" dirty="0">
                <a:solidFill>
                  <a:srgbClr val="FF0000"/>
                </a:solidFill>
              </a:rPr>
              <a:t> yang </a:t>
            </a:r>
            <a:r>
              <a:rPr lang="en-US" b="1" i="1" dirty="0" err="1">
                <a:solidFill>
                  <a:srgbClr val="FF0000"/>
                </a:solidFill>
              </a:rPr>
              <a:t>menciptakan</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dari</a:t>
            </a:r>
            <a:r>
              <a:rPr lang="en-US" b="1" i="1" dirty="0">
                <a:solidFill>
                  <a:srgbClr val="FF0000"/>
                </a:solidFill>
              </a:rPr>
              <a:t> </a:t>
            </a:r>
            <a:r>
              <a:rPr lang="en-US" b="1" i="1" dirty="0" err="1">
                <a:solidFill>
                  <a:srgbClr val="FF0000"/>
                </a:solidFill>
              </a:rPr>
              <a:t>tanah</a:t>
            </a:r>
            <a:r>
              <a:rPr lang="en-US" b="1" i="1" dirty="0">
                <a:solidFill>
                  <a:srgbClr val="FF0000"/>
                </a:solidFill>
              </a:rPr>
              <a:t> </a:t>
            </a:r>
            <a:r>
              <a:rPr lang="en-US" b="1" i="1" dirty="0" err="1">
                <a:solidFill>
                  <a:srgbClr val="FF0000"/>
                </a:solidFill>
              </a:rPr>
              <a:t>kemudian</a:t>
            </a:r>
            <a:r>
              <a:rPr lang="en-US" b="1" i="1" dirty="0">
                <a:solidFill>
                  <a:srgbClr val="FF0000"/>
                </a:solidFill>
              </a:rPr>
              <a:t> </a:t>
            </a:r>
            <a:r>
              <a:rPr lang="en-US" b="1" i="1" dirty="0" err="1">
                <a:solidFill>
                  <a:srgbClr val="FF0000"/>
                </a:solidFill>
              </a:rPr>
              <a:t>dari</a:t>
            </a:r>
            <a:r>
              <a:rPr lang="en-US" b="1" i="1" dirty="0">
                <a:solidFill>
                  <a:srgbClr val="FF0000"/>
                </a:solidFill>
              </a:rPr>
              <a:t> </a:t>
            </a:r>
            <a:r>
              <a:rPr lang="en-US" b="1" i="1" dirty="0" err="1">
                <a:solidFill>
                  <a:srgbClr val="FF0000"/>
                </a:solidFill>
              </a:rPr>
              <a:t>setetes</a:t>
            </a:r>
            <a:r>
              <a:rPr lang="en-US" b="1" i="1" dirty="0">
                <a:solidFill>
                  <a:srgbClr val="FF0000"/>
                </a:solidFill>
              </a:rPr>
              <a:t> </a:t>
            </a:r>
            <a:r>
              <a:rPr lang="en-US" b="1" i="1" dirty="0" err="1">
                <a:solidFill>
                  <a:srgbClr val="FF0000"/>
                </a:solidFill>
              </a:rPr>
              <a:t>mani</a:t>
            </a:r>
            <a:r>
              <a:rPr lang="en-US" b="1" i="1" dirty="0">
                <a:solidFill>
                  <a:srgbClr val="FF0000"/>
                </a:solidFill>
              </a:rPr>
              <a:t>, </a:t>
            </a:r>
            <a:r>
              <a:rPr lang="en-US" b="1" i="1" dirty="0" err="1">
                <a:solidFill>
                  <a:srgbClr val="FF0000"/>
                </a:solidFill>
              </a:rPr>
              <a:t>sesudah</a:t>
            </a:r>
            <a:r>
              <a:rPr lang="en-US" b="1" i="1" dirty="0">
                <a:solidFill>
                  <a:srgbClr val="FF0000"/>
                </a:solidFill>
              </a:rPr>
              <a:t> </a:t>
            </a:r>
            <a:r>
              <a:rPr lang="en-US" b="1" i="1" dirty="0" err="1">
                <a:solidFill>
                  <a:srgbClr val="FF0000"/>
                </a:solidFill>
              </a:rPr>
              <a:t>itu</a:t>
            </a:r>
            <a:r>
              <a:rPr lang="en-US" b="1" i="1" dirty="0">
                <a:solidFill>
                  <a:srgbClr val="FF0000"/>
                </a:solidFill>
              </a:rPr>
              <a:t> </a:t>
            </a:r>
            <a:r>
              <a:rPr lang="en-US" b="1" i="1" dirty="0" err="1">
                <a:solidFill>
                  <a:srgbClr val="FF0000"/>
                </a:solidFill>
              </a:rPr>
              <a:t>dari</a:t>
            </a:r>
            <a:r>
              <a:rPr lang="en-US" b="1" i="1" dirty="0">
                <a:solidFill>
                  <a:srgbClr val="FF0000"/>
                </a:solidFill>
              </a:rPr>
              <a:t> </a:t>
            </a:r>
            <a:r>
              <a:rPr lang="en-US" b="1" i="1" dirty="0" err="1">
                <a:solidFill>
                  <a:srgbClr val="FF0000"/>
                </a:solidFill>
              </a:rPr>
              <a:t>segumpal</a:t>
            </a:r>
            <a:r>
              <a:rPr lang="en-US" b="1" i="1" dirty="0">
                <a:solidFill>
                  <a:srgbClr val="FF0000"/>
                </a:solidFill>
              </a:rPr>
              <a:t> </a:t>
            </a:r>
            <a:r>
              <a:rPr lang="en-US" b="1" i="1" dirty="0" err="1">
                <a:solidFill>
                  <a:srgbClr val="FF0000"/>
                </a:solidFill>
              </a:rPr>
              <a:t>darah</a:t>
            </a:r>
            <a:r>
              <a:rPr lang="en-US" b="1" i="1" dirty="0">
                <a:solidFill>
                  <a:srgbClr val="FF0000"/>
                </a:solidFill>
              </a:rPr>
              <a:t>, </a:t>
            </a:r>
            <a:r>
              <a:rPr lang="en-US" b="1" i="1" dirty="0" err="1">
                <a:solidFill>
                  <a:srgbClr val="FF0000"/>
                </a:solidFill>
              </a:rPr>
              <a:t>kemudian</a:t>
            </a:r>
            <a:r>
              <a:rPr lang="en-US" b="1" i="1" dirty="0">
                <a:solidFill>
                  <a:srgbClr val="FF0000"/>
                </a:solidFill>
              </a:rPr>
              <a:t> </a:t>
            </a:r>
            <a:r>
              <a:rPr lang="en-US" b="1" i="1" dirty="0" err="1">
                <a:solidFill>
                  <a:srgbClr val="FF0000"/>
                </a:solidFill>
              </a:rPr>
              <a:t>dilahirkannya</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sebagai</a:t>
            </a:r>
            <a:r>
              <a:rPr lang="en-US" b="1" i="1" dirty="0">
                <a:solidFill>
                  <a:srgbClr val="FF0000"/>
                </a:solidFill>
              </a:rPr>
              <a:t> </a:t>
            </a:r>
            <a:r>
              <a:rPr lang="en-US" b="1" i="1" dirty="0" err="1">
                <a:solidFill>
                  <a:srgbClr val="FF0000"/>
                </a:solidFill>
              </a:rPr>
              <a:t>seorang</a:t>
            </a:r>
            <a:r>
              <a:rPr lang="en-US" b="1" i="1" dirty="0">
                <a:solidFill>
                  <a:srgbClr val="FF0000"/>
                </a:solidFill>
              </a:rPr>
              <a:t> </a:t>
            </a:r>
            <a:r>
              <a:rPr lang="en-US" b="1" i="1" dirty="0" err="1">
                <a:solidFill>
                  <a:srgbClr val="FF0000"/>
                </a:solidFill>
              </a:rPr>
              <a:t>anak</a:t>
            </a:r>
            <a:r>
              <a:rPr lang="en-US" b="1" i="1" dirty="0">
                <a:solidFill>
                  <a:srgbClr val="FF0000"/>
                </a:solidFill>
              </a:rPr>
              <a:t>, </a:t>
            </a:r>
            <a:r>
              <a:rPr lang="en-US" b="1" i="1" dirty="0" err="1">
                <a:solidFill>
                  <a:srgbClr val="FF0000"/>
                </a:solidFill>
              </a:rPr>
              <a:t>kemudian</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dibiarkan</a:t>
            </a:r>
            <a:r>
              <a:rPr lang="en-US" b="1" i="1" dirty="0">
                <a:solidFill>
                  <a:srgbClr val="FF0000"/>
                </a:solidFill>
              </a:rPr>
              <a:t> </a:t>
            </a:r>
            <a:r>
              <a:rPr lang="en-US" b="1" i="1" dirty="0" err="1">
                <a:solidFill>
                  <a:srgbClr val="FF0000"/>
                </a:solidFill>
              </a:rPr>
              <a:t>hidup</a:t>
            </a:r>
            <a:r>
              <a:rPr lang="en-US" b="1" i="1" dirty="0">
                <a:solidFill>
                  <a:srgbClr val="FF0000"/>
                </a:solidFill>
              </a:rPr>
              <a:t>) </a:t>
            </a:r>
            <a:r>
              <a:rPr lang="en-US" b="1" i="1" dirty="0" err="1">
                <a:solidFill>
                  <a:srgbClr val="FF0000"/>
                </a:solidFill>
              </a:rPr>
              <a:t>supaya</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sampai</a:t>
            </a:r>
            <a:r>
              <a:rPr lang="en-US" b="1" i="1" dirty="0">
                <a:solidFill>
                  <a:srgbClr val="FF0000"/>
                </a:solidFill>
              </a:rPr>
              <a:t> </a:t>
            </a:r>
            <a:r>
              <a:rPr lang="en-US" b="1" i="1" dirty="0" err="1">
                <a:solidFill>
                  <a:srgbClr val="FF0000"/>
                </a:solidFill>
              </a:rPr>
              <a:t>kepada</a:t>
            </a:r>
            <a:r>
              <a:rPr lang="en-US" b="1" i="1" dirty="0">
                <a:solidFill>
                  <a:srgbClr val="FF0000"/>
                </a:solidFill>
              </a:rPr>
              <a:t> </a:t>
            </a:r>
            <a:r>
              <a:rPr lang="en-US" b="1" i="1" dirty="0" err="1">
                <a:solidFill>
                  <a:srgbClr val="FF0000"/>
                </a:solidFill>
              </a:rPr>
              <a:t>masa</a:t>
            </a:r>
            <a:r>
              <a:rPr lang="en-US" b="1" i="1" dirty="0">
                <a:solidFill>
                  <a:srgbClr val="FF0000"/>
                </a:solidFill>
              </a:rPr>
              <a:t> (</a:t>
            </a:r>
            <a:r>
              <a:rPr lang="en-US" b="1" i="1" dirty="0" err="1">
                <a:solidFill>
                  <a:srgbClr val="FF0000"/>
                </a:solidFill>
              </a:rPr>
              <a:t>dewasa</a:t>
            </a:r>
            <a:r>
              <a:rPr lang="en-US" b="1" i="1" dirty="0">
                <a:solidFill>
                  <a:srgbClr val="FF0000"/>
                </a:solidFill>
              </a:rPr>
              <a:t>), </a:t>
            </a:r>
            <a:r>
              <a:rPr lang="en-US" b="1" i="1" dirty="0" err="1">
                <a:solidFill>
                  <a:srgbClr val="FF0000"/>
                </a:solidFill>
              </a:rPr>
              <a:t>kemudian</a:t>
            </a:r>
            <a:r>
              <a:rPr lang="en-US" b="1" i="1" dirty="0">
                <a:solidFill>
                  <a:srgbClr val="FF0000"/>
                </a:solidFill>
              </a:rPr>
              <a:t> (</a:t>
            </a:r>
            <a:r>
              <a:rPr lang="en-US" b="1" i="1" dirty="0" err="1">
                <a:solidFill>
                  <a:srgbClr val="FF0000"/>
                </a:solidFill>
              </a:rPr>
              <a:t>dibiarkan</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hidup</a:t>
            </a:r>
            <a:r>
              <a:rPr lang="en-US" b="1" i="1" dirty="0">
                <a:solidFill>
                  <a:srgbClr val="FF0000"/>
                </a:solidFill>
              </a:rPr>
              <a:t> </a:t>
            </a:r>
            <a:r>
              <a:rPr lang="en-US" b="1" i="1" dirty="0" err="1">
                <a:solidFill>
                  <a:srgbClr val="FF0000"/>
                </a:solidFill>
              </a:rPr>
              <a:t>lagi</a:t>
            </a:r>
            <a:r>
              <a:rPr lang="en-US" b="1" i="1" dirty="0">
                <a:solidFill>
                  <a:srgbClr val="FF0000"/>
                </a:solidFill>
              </a:rPr>
              <a:t>) </a:t>
            </a:r>
            <a:r>
              <a:rPr lang="en-US" b="1" i="1" dirty="0" err="1">
                <a:solidFill>
                  <a:srgbClr val="FF0000"/>
                </a:solidFill>
              </a:rPr>
              <a:t>sampai</a:t>
            </a:r>
            <a:r>
              <a:rPr lang="en-US" b="1" i="1" dirty="0">
                <a:solidFill>
                  <a:srgbClr val="FF0000"/>
                </a:solidFill>
              </a:rPr>
              <a:t> </a:t>
            </a:r>
            <a:r>
              <a:rPr lang="en-US" b="1" i="1" dirty="0" err="1">
                <a:solidFill>
                  <a:srgbClr val="FF0000"/>
                </a:solidFill>
              </a:rPr>
              <a:t>tua</a:t>
            </a:r>
            <a:r>
              <a:rPr lang="en-US" b="1" i="1" dirty="0">
                <a:solidFill>
                  <a:srgbClr val="FF0000"/>
                </a:solidFill>
              </a:rPr>
              <a:t>, </a:t>
            </a:r>
            <a:r>
              <a:rPr lang="en-US" b="1" i="1" dirty="0" err="1">
                <a:solidFill>
                  <a:srgbClr val="FF0000"/>
                </a:solidFill>
              </a:rPr>
              <a:t>di</a:t>
            </a:r>
            <a:r>
              <a:rPr lang="en-US" b="1" i="1" dirty="0">
                <a:solidFill>
                  <a:srgbClr val="FF0000"/>
                </a:solidFill>
              </a:rPr>
              <a:t> </a:t>
            </a:r>
            <a:r>
              <a:rPr lang="en-US" b="1" i="1" dirty="0" err="1">
                <a:solidFill>
                  <a:srgbClr val="FF0000"/>
                </a:solidFill>
              </a:rPr>
              <a:t>antara</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ada</a:t>
            </a:r>
            <a:r>
              <a:rPr lang="en-US" b="1" i="1" dirty="0">
                <a:solidFill>
                  <a:srgbClr val="FF0000"/>
                </a:solidFill>
              </a:rPr>
              <a:t> yang </a:t>
            </a:r>
            <a:r>
              <a:rPr lang="en-US" b="1" i="1" dirty="0" err="1">
                <a:solidFill>
                  <a:srgbClr val="FF0000"/>
                </a:solidFill>
              </a:rPr>
              <a:t>diwafatkan</a:t>
            </a:r>
            <a:r>
              <a:rPr lang="en-US" b="1" i="1" dirty="0">
                <a:solidFill>
                  <a:srgbClr val="FF0000"/>
                </a:solidFill>
              </a:rPr>
              <a:t> </a:t>
            </a:r>
            <a:r>
              <a:rPr lang="en-US" b="1" i="1" dirty="0" err="1">
                <a:solidFill>
                  <a:srgbClr val="FF0000"/>
                </a:solidFill>
              </a:rPr>
              <a:t>sebelum</a:t>
            </a:r>
            <a:r>
              <a:rPr lang="en-US" b="1" i="1" dirty="0">
                <a:solidFill>
                  <a:srgbClr val="FF0000"/>
                </a:solidFill>
              </a:rPr>
              <a:t> </a:t>
            </a:r>
            <a:r>
              <a:rPr lang="en-US" b="1" i="1" dirty="0" err="1">
                <a:solidFill>
                  <a:srgbClr val="FF0000"/>
                </a:solidFill>
              </a:rPr>
              <a:t>itu</a:t>
            </a:r>
            <a:r>
              <a:rPr lang="en-US" b="1" i="1" dirty="0">
                <a:solidFill>
                  <a:srgbClr val="FF0000"/>
                </a:solidFill>
              </a:rPr>
              <a:t>. (</a:t>
            </a:r>
            <a:r>
              <a:rPr lang="en-US" b="1" i="1" dirty="0" err="1">
                <a:solidFill>
                  <a:srgbClr val="FF0000"/>
                </a:solidFill>
              </a:rPr>
              <a:t>Kami</a:t>
            </a:r>
            <a:r>
              <a:rPr lang="en-US" b="1" i="1" dirty="0">
                <a:solidFill>
                  <a:srgbClr val="FF0000"/>
                </a:solidFill>
              </a:rPr>
              <a:t> </a:t>
            </a:r>
            <a:r>
              <a:rPr lang="en-US" b="1" i="1" dirty="0" err="1">
                <a:solidFill>
                  <a:srgbClr val="FF0000"/>
                </a:solidFill>
              </a:rPr>
              <a:t>perbuat</a:t>
            </a:r>
            <a:r>
              <a:rPr lang="en-US" b="1" i="1" dirty="0">
                <a:solidFill>
                  <a:srgbClr val="FF0000"/>
                </a:solidFill>
              </a:rPr>
              <a:t> </a:t>
            </a:r>
            <a:r>
              <a:rPr lang="en-US" b="1" i="1" dirty="0" err="1">
                <a:solidFill>
                  <a:srgbClr val="FF0000"/>
                </a:solidFill>
              </a:rPr>
              <a:t>demikian</a:t>
            </a:r>
            <a:r>
              <a:rPr lang="en-US" b="1" i="1" dirty="0">
                <a:solidFill>
                  <a:srgbClr val="FF0000"/>
                </a:solidFill>
              </a:rPr>
              <a:t>) </a:t>
            </a:r>
            <a:r>
              <a:rPr lang="en-US" b="1" i="1" dirty="0" err="1">
                <a:solidFill>
                  <a:srgbClr val="FF0000"/>
                </a:solidFill>
              </a:rPr>
              <a:t>supaya</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sampai</a:t>
            </a:r>
            <a:r>
              <a:rPr lang="en-US" b="1" i="1" dirty="0">
                <a:solidFill>
                  <a:srgbClr val="FF0000"/>
                </a:solidFill>
              </a:rPr>
              <a:t> </a:t>
            </a:r>
            <a:r>
              <a:rPr lang="en-US" b="1" i="1" dirty="0" err="1">
                <a:solidFill>
                  <a:srgbClr val="FF0000"/>
                </a:solidFill>
              </a:rPr>
              <a:t>kepada</a:t>
            </a:r>
            <a:r>
              <a:rPr lang="en-US" b="1" i="1" dirty="0">
                <a:solidFill>
                  <a:srgbClr val="FF0000"/>
                </a:solidFill>
              </a:rPr>
              <a:t> </a:t>
            </a:r>
            <a:r>
              <a:rPr lang="en-US" b="1" i="1" dirty="0" err="1">
                <a:solidFill>
                  <a:srgbClr val="FF0000"/>
                </a:solidFill>
              </a:rPr>
              <a:t>ajal</a:t>
            </a:r>
            <a:r>
              <a:rPr lang="en-US" b="1" i="1" dirty="0">
                <a:solidFill>
                  <a:srgbClr val="FF0000"/>
                </a:solidFill>
              </a:rPr>
              <a:t> yang </a:t>
            </a:r>
            <a:r>
              <a:rPr lang="en-US" b="1" i="1" dirty="0" err="1">
                <a:solidFill>
                  <a:srgbClr val="FF0000"/>
                </a:solidFill>
              </a:rPr>
              <a:t>ditentukan</a:t>
            </a:r>
            <a:r>
              <a:rPr lang="en-US" b="1" i="1" dirty="0">
                <a:solidFill>
                  <a:srgbClr val="FF0000"/>
                </a:solidFill>
              </a:rPr>
              <a:t> </a:t>
            </a:r>
            <a:r>
              <a:rPr lang="en-US" b="1" i="1" dirty="0" err="1">
                <a:solidFill>
                  <a:srgbClr val="FF0000"/>
                </a:solidFill>
              </a:rPr>
              <a:t>dan</a:t>
            </a:r>
            <a:r>
              <a:rPr lang="en-US" b="1" i="1" dirty="0">
                <a:solidFill>
                  <a:srgbClr val="FF0000"/>
                </a:solidFill>
              </a:rPr>
              <a:t> </a:t>
            </a:r>
            <a:r>
              <a:rPr lang="en-US" b="1" i="1" dirty="0" err="1">
                <a:solidFill>
                  <a:srgbClr val="FF0000"/>
                </a:solidFill>
              </a:rPr>
              <a:t>supaya</a:t>
            </a:r>
            <a:r>
              <a:rPr lang="en-US" b="1" i="1" dirty="0">
                <a:solidFill>
                  <a:srgbClr val="FF0000"/>
                </a:solidFill>
              </a:rPr>
              <a:t> </a:t>
            </a:r>
            <a:r>
              <a:rPr lang="en-US" b="1" i="1" dirty="0" err="1">
                <a:solidFill>
                  <a:srgbClr val="FF0000"/>
                </a:solidFill>
              </a:rPr>
              <a:t>kamu</a:t>
            </a:r>
            <a:r>
              <a:rPr lang="en-US" b="1" i="1" dirty="0">
                <a:solidFill>
                  <a:srgbClr val="FF0000"/>
                </a:solidFill>
              </a:rPr>
              <a:t> </a:t>
            </a:r>
            <a:r>
              <a:rPr lang="en-US" b="1" i="1" dirty="0" err="1">
                <a:solidFill>
                  <a:srgbClr val="FF0000"/>
                </a:solidFill>
              </a:rPr>
              <a:t>memahami</a:t>
            </a:r>
            <a:r>
              <a:rPr lang="en-US" b="1" i="1" dirty="0">
                <a:solidFill>
                  <a:srgbClr val="FF0000"/>
                </a:solidFill>
              </a:rPr>
              <a:t>(</a:t>
            </a:r>
            <a:r>
              <a:rPr lang="en-US" b="1" i="1" dirty="0" err="1">
                <a:solidFill>
                  <a:srgbClr val="FF0000"/>
                </a:solidFill>
              </a:rPr>
              <a:t>nya</a:t>
            </a:r>
            <a:r>
              <a:rPr lang="en-US" b="1" i="1" dirty="0">
                <a:solidFill>
                  <a:srgbClr val="FF0000"/>
                </a:solidFill>
              </a:rPr>
              <a:t>). </a:t>
            </a:r>
            <a:endParaRPr lang="en-US" b="1" i="1" dirty="0" smtClean="0">
              <a:solidFill>
                <a:srgbClr val="FF0000"/>
              </a:solidFill>
            </a:endParaRPr>
          </a:p>
          <a:p>
            <a:pPr algn="ctr">
              <a:lnSpc>
                <a:spcPct val="150000"/>
              </a:lnSpc>
            </a:pPr>
            <a:r>
              <a:rPr lang="en-US" b="1" i="1" dirty="0" smtClean="0">
                <a:solidFill>
                  <a:srgbClr val="FF0000"/>
                </a:solidFill>
              </a:rPr>
              <a:t>(</a:t>
            </a:r>
            <a:r>
              <a:rPr lang="en-US" b="1" i="1" dirty="0">
                <a:solidFill>
                  <a:srgbClr val="FF0000"/>
                </a:solidFill>
              </a:rPr>
              <a:t>Q.S Al-:</a:t>
            </a:r>
            <a:r>
              <a:rPr lang="en-US" b="1" i="1" dirty="0" err="1">
                <a:solidFill>
                  <a:srgbClr val="FF0000"/>
                </a:solidFill>
              </a:rPr>
              <a:t>Mu’min</a:t>
            </a:r>
            <a:r>
              <a:rPr lang="en-US" b="1" i="1" dirty="0">
                <a:solidFill>
                  <a:srgbClr val="FF0000"/>
                </a:solidFill>
              </a:rPr>
              <a:t> :40:67)</a:t>
            </a:r>
            <a:endParaRPr lang="en-US" b="1" dirty="0">
              <a:solidFill>
                <a:srgbClr val="FF0000"/>
              </a:solidFill>
            </a:endParaRPr>
          </a:p>
        </p:txBody>
      </p:sp>
      <p:pic>
        <p:nvPicPr>
          <p:cNvPr id="17411" name="Picture 3" descr="E:\Perkemb Peserta Didik (PPD)\Gambar\P7.jpg"/>
          <p:cNvPicPr>
            <a:picLocks noChangeAspect="1" noChangeArrowheads="1"/>
          </p:cNvPicPr>
          <p:nvPr/>
        </p:nvPicPr>
        <p:blipFill>
          <a:blip r:embed="rId2"/>
          <a:srcRect/>
          <a:stretch>
            <a:fillRect/>
          </a:stretch>
        </p:blipFill>
        <p:spPr bwMode="auto">
          <a:xfrm>
            <a:off x="0" y="5257799"/>
            <a:ext cx="2581274" cy="160020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Perkemb Peserta Didik (PPD)\Gambar\22.jpg"/>
          <p:cNvPicPr>
            <a:picLocks noChangeAspect="1" noChangeArrowheads="1"/>
          </p:cNvPicPr>
          <p:nvPr/>
        </p:nvPicPr>
        <p:blipFill>
          <a:blip r:embed="rId2"/>
          <a:srcRect/>
          <a:stretch>
            <a:fillRect/>
          </a:stretch>
        </p:blipFill>
        <p:spPr bwMode="auto">
          <a:xfrm>
            <a:off x="0" y="5198218"/>
            <a:ext cx="3200400" cy="1659782"/>
          </a:xfrm>
          <a:prstGeom prst="rect">
            <a:avLst/>
          </a:prstGeom>
          <a:noFill/>
        </p:spPr>
      </p:pic>
      <p:sp>
        <p:nvSpPr>
          <p:cNvPr id="3" name="Rectangle 2"/>
          <p:cNvSpPr/>
          <p:nvPr/>
        </p:nvSpPr>
        <p:spPr>
          <a:xfrm>
            <a:off x="990600" y="2133600"/>
            <a:ext cx="7772400" cy="2135200"/>
          </a:xfrm>
          <a:prstGeom prst="rect">
            <a:avLst/>
          </a:prstGeom>
          <a:solidFill>
            <a:srgbClr val="FFFF00"/>
          </a:solidFill>
        </p:spPr>
        <p:txBody>
          <a:bodyPr wrap="square">
            <a:spAutoFit/>
          </a:bodyPr>
          <a:lstStyle/>
          <a:p>
            <a:pPr algn="just">
              <a:lnSpc>
                <a:spcPct val="150000"/>
              </a:lnSpc>
            </a:pPr>
            <a:r>
              <a:rPr lang="en-US" b="1" dirty="0" err="1" smtClean="0"/>
              <a:t>Pertumbuhan</a:t>
            </a:r>
            <a:r>
              <a:rPr lang="en-US" b="1" dirty="0" smtClean="0"/>
              <a:t> </a:t>
            </a:r>
            <a:r>
              <a:rPr lang="en-US" b="1" dirty="0" err="1"/>
              <a:t>khusus</a:t>
            </a:r>
            <a:r>
              <a:rPr lang="en-US" b="1" dirty="0"/>
              <a:t> </a:t>
            </a:r>
            <a:r>
              <a:rPr lang="en-US" b="1" dirty="0" err="1"/>
              <a:t>dimaksudkan</a:t>
            </a:r>
            <a:r>
              <a:rPr lang="en-US" b="1" dirty="0"/>
              <a:t> </a:t>
            </a:r>
            <a:r>
              <a:rPr lang="en-US" b="1" dirty="0" err="1"/>
              <a:t>bagi</a:t>
            </a:r>
            <a:r>
              <a:rPr lang="en-US" b="1" dirty="0"/>
              <a:t> </a:t>
            </a:r>
            <a:r>
              <a:rPr lang="en-US" b="1" dirty="0" err="1"/>
              <a:t>pertumbuhan</a:t>
            </a:r>
            <a:r>
              <a:rPr lang="en-US" b="1" dirty="0"/>
              <a:t> </a:t>
            </a:r>
            <a:r>
              <a:rPr lang="en-US" b="1" dirty="0" err="1"/>
              <a:t>dalam</a:t>
            </a:r>
            <a:r>
              <a:rPr lang="en-US" b="1" dirty="0"/>
              <a:t> </a:t>
            </a:r>
            <a:r>
              <a:rPr lang="en-US" b="1" dirty="0" err="1"/>
              <a:t>ukuran-ukuran</a:t>
            </a:r>
            <a:r>
              <a:rPr lang="en-US" b="1" dirty="0"/>
              <a:t> </a:t>
            </a:r>
            <a:r>
              <a:rPr lang="en-US" b="1" dirty="0" err="1"/>
              <a:t>badan</a:t>
            </a:r>
            <a:r>
              <a:rPr lang="en-US" b="1" dirty="0"/>
              <a:t> </a:t>
            </a:r>
            <a:r>
              <a:rPr lang="en-US" b="1" dirty="0" err="1"/>
              <a:t>dan</a:t>
            </a:r>
            <a:r>
              <a:rPr lang="en-US" b="1" dirty="0"/>
              <a:t> </a:t>
            </a:r>
            <a:r>
              <a:rPr lang="en-US" b="1" dirty="0" err="1"/>
              <a:t>fungsi</a:t>
            </a:r>
            <a:r>
              <a:rPr lang="en-US" b="1" dirty="0"/>
              <a:t> </a:t>
            </a:r>
            <a:r>
              <a:rPr lang="en-US" b="1" dirty="0" err="1"/>
              <a:t>fisik</a:t>
            </a:r>
            <a:r>
              <a:rPr lang="en-US" b="1" dirty="0"/>
              <a:t> yang </a:t>
            </a:r>
            <a:r>
              <a:rPr lang="en-US" b="1" dirty="0" err="1"/>
              <a:t>murni</a:t>
            </a:r>
            <a:r>
              <a:rPr lang="en-US" b="1" dirty="0"/>
              <a:t>, </a:t>
            </a:r>
            <a:r>
              <a:rPr lang="en-US" b="1" dirty="0" err="1"/>
              <a:t>sedangkan</a:t>
            </a:r>
            <a:r>
              <a:rPr lang="en-US" b="1" dirty="0"/>
              <a:t> </a:t>
            </a:r>
            <a:r>
              <a:rPr lang="en-US" b="1" dirty="0" err="1"/>
              <a:t>istilah</a:t>
            </a:r>
            <a:r>
              <a:rPr lang="en-US" b="1" dirty="0"/>
              <a:t> </a:t>
            </a:r>
            <a:r>
              <a:rPr lang="en-US" b="1" dirty="0" err="1"/>
              <a:t>perkembangan</a:t>
            </a:r>
            <a:r>
              <a:rPr lang="en-US" b="1" dirty="0"/>
              <a:t> </a:t>
            </a:r>
            <a:r>
              <a:rPr lang="en-US" b="1" dirty="0" err="1"/>
              <a:t>lebih</a:t>
            </a:r>
            <a:r>
              <a:rPr lang="en-US" b="1" dirty="0"/>
              <a:t> </a:t>
            </a:r>
            <a:r>
              <a:rPr lang="en-US" b="1" dirty="0" err="1"/>
              <a:t>dapat</a:t>
            </a:r>
            <a:r>
              <a:rPr lang="en-US" b="1" dirty="0"/>
              <a:t> </a:t>
            </a:r>
            <a:r>
              <a:rPr lang="en-US" b="1" dirty="0" err="1"/>
              <a:t>mencerminkan</a:t>
            </a:r>
            <a:r>
              <a:rPr lang="en-US" b="1" dirty="0"/>
              <a:t> </a:t>
            </a:r>
            <a:r>
              <a:rPr lang="en-US" b="1" dirty="0" err="1"/>
              <a:t>sifat-sifat</a:t>
            </a:r>
            <a:r>
              <a:rPr lang="en-US" b="1" dirty="0"/>
              <a:t> yang </a:t>
            </a:r>
            <a:r>
              <a:rPr lang="en-US" b="1" dirty="0" err="1"/>
              <a:t>khas</a:t>
            </a:r>
            <a:r>
              <a:rPr lang="en-US" b="1" dirty="0"/>
              <a:t> </a:t>
            </a:r>
            <a:r>
              <a:rPr lang="en-US" b="1" dirty="0" err="1"/>
              <a:t>mengenai</a:t>
            </a:r>
            <a:r>
              <a:rPr lang="en-US" b="1" dirty="0"/>
              <a:t> </a:t>
            </a:r>
            <a:r>
              <a:rPr lang="en-US" b="1" dirty="0" err="1"/>
              <a:t>gejala</a:t>
            </a:r>
            <a:r>
              <a:rPr lang="en-US" b="1" dirty="0"/>
              <a:t> </a:t>
            </a:r>
            <a:r>
              <a:rPr lang="en-US" b="1" dirty="0" err="1"/>
              <a:t>psikologik</a:t>
            </a:r>
            <a:r>
              <a:rPr lang="en-US" b="1" dirty="0"/>
              <a:t> yang Nampak. </a:t>
            </a:r>
            <a:endParaRPr lang="en-US" b="1" dirty="0" smtClean="0"/>
          </a:p>
          <a:p>
            <a:pPr>
              <a:lnSpc>
                <a:spcPct val="150000"/>
              </a:lnSpc>
            </a:pPr>
            <a:endParaRPr lang="en-US" b="1" dirty="0"/>
          </a:p>
        </p:txBody>
      </p:sp>
      <p:sp>
        <p:nvSpPr>
          <p:cNvPr id="5" name="Rectangle 4"/>
          <p:cNvSpPr/>
          <p:nvPr/>
        </p:nvSpPr>
        <p:spPr>
          <a:xfrm>
            <a:off x="533400" y="1143000"/>
            <a:ext cx="4648200" cy="457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rgbClr val="FF0000"/>
                </a:solidFill>
              </a:rPr>
              <a:t>Pertumbuhan</a:t>
            </a:r>
            <a:r>
              <a:rPr lang="en-US" b="1" dirty="0" smtClean="0">
                <a:solidFill>
                  <a:srgbClr val="FF0000"/>
                </a:solidFill>
              </a:rPr>
              <a:t> </a:t>
            </a:r>
            <a:r>
              <a:rPr lang="en-US" b="1" dirty="0" err="1" smtClean="0">
                <a:solidFill>
                  <a:srgbClr val="FF0000"/>
                </a:solidFill>
              </a:rPr>
              <a:t>dan</a:t>
            </a:r>
            <a:r>
              <a:rPr lang="en-US" b="1" dirty="0" smtClean="0">
                <a:solidFill>
                  <a:srgbClr val="FF0000"/>
                </a:solidFill>
              </a:rPr>
              <a:t> </a:t>
            </a:r>
            <a:r>
              <a:rPr lang="en-US" b="1" dirty="0" err="1" smtClean="0">
                <a:solidFill>
                  <a:srgbClr val="FF0000"/>
                </a:solidFill>
              </a:rPr>
              <a:t>Perkembangan</a:t>
            </a:r>
            <a:endParaRPr lang="en-US" b="1"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620000" cy="707886"/>
          </a:xfrm>
          <a:prstGeom prst="rect">
            <a:avLst/>
          </a:prstGeom>
        </p:spPr>
        <p:txBody>
          <a:bodyPr wrap="square">
            <a:spAutoFit/>
          </a:bodyPr>
          <a:lstStyle/>
          <a:p>
            <a:pPr marL="457200" indent="-457200" algn="ctr">
              <a:buAutoNum type="alphaLcPeriod"/>
            </a:pPr>
            <a:r>
              <a:rPr lang="en-US" sz="2000" b="1" dirty="0" err="1" smtClean="0">
                <a:solidFill>
                  <a:srgbClr val="FF0000"/>
                </a:solidFill>
              </a:rPr>
              <a:t>Teori</a:t>
            </a:r>
            <a:r>
              <a:rPr lang="en-US" sz="2000" b="1" dirty="0" smtClean="0">
                <a:solidFill>
                  <a:srgbClr val="FF0000"/>
                </a:solidFill>
              </a:rPr>
              <a:t> </a:t>
            </a:r>
            <a:r>
              <a:rPr lang="en-US" sz="2000" b="1" dirty="0" err="1">
                <a:solidFill>
                  <a:srgbClr val="FF0000"/>
                </a:solidFill>
              </a:rPr>
              <a:t>Nativisme</a:t>
            </a:r>
            <a:r>
              <a:rPr lang="en-US" sz="2000" b="1" dirty="0">
                <a:solidFill>
                  <a:srgbClr val="FF0000"/>
                </a:solidFill>
              </a:rPr>
              <a:t> ( </a:t>
            </a:r>
            <a:r>
              <a:rPr lang="en-US" sz="2000" b="1" dirty="0" err="1" smtClean="0">
                <a:solidFill>
                  <a:srgbClr val="FF0000"/>
                </a:solidFill>
              </a:rPr>
              <a:t>Biologi</a:t>
            </a:r>
            <a:r>
              <a:rPr lang="en-US" sz="2000" b="1" dirty="0" smtClean="0">
                <a:solidFill>
                  <a:srgbClr val="FF0000"/>
                </a:solidFill>
              </a:rPr>
              <a:t>/</a:t>
            </a:r>
            <a:r>
              <a:rPr lang="en-US" sz="2000" b="1" dirty="0" err="1" smtClean="0">
                <a:solidFill>
                  <a:srgbClr val="FF0000"/>
                </a:solidFill>
              </a:rPr>
              <a:t>Keturunan</a:t>
            </a:r>
            <a:r>
              <a:rPr lang="en-US" sz="2000" b="1" dirty="0" smtClean="0">
                <a:solidFill>
                  <a:srgbClr val="FF0000"/>
                </a:solidFill>
              </a:rPr>
              <a:t>/GEN)</a:t>
            </a:r>
          </a:p>
          <a:p>
            <a:pPr marL="457200" indent="-457200" algn="ctr"/>
            <a:r>
              <a:rPr lang="en-US" sz="2000" dirty="0" smtClean="0">
                <a:solidFill>
                  <a:srgbClr val="FF0000"/>
                </a:solidFill>
              </a:rPr>
              <a:t>Arthur </a:t>
            </a:r>
            <a:r>
              <a:rPr lang="en-US" sz="2000" dirty="0" err="1">
                <a:solidFill>
                  <a:srgbClr val="FF0000"/>
                </a:solidFill>
              </a:rPr>
              <a:t>Schopenhaur</a:t>
            </a:r>
            <a:r>
              <a:rPr lang="en-US" sz="2000" dirty="0">
                <a:solidFill>
                  <a:srgbClr val="FF0000"/>
                </a:solidFill>
              </a:rPr>
              <a:t> (</a:t>
            </a:r>
            <a:r>
              <a:rPr lang="en-US" sz="2000" dirty="0" err="1">
                <a:solidFill>
                  <a:srgbClr val="FF0000"/>
                </a:solidFill>
              </a:rPr>
              <a:t>Jerman</a:t>
            </a:r>
            <a:r>
              <a:rPr lang="en-US" sz="2000" dirty="0">
                <a:solidFill>
                  <a:srgbClr val="FF0000"/>
                </a:solidFill>
              </a:rPr>
              <a:t> 1788-1860)</a:t>
            </a:r>
          </a:p>
        </p:txBody>
      </p:sp>
      <p:sp>
        <p:nvSpPr>
          <p:cNvPr id="3" name="Rectangle 2"/>
          <p:cNvSpPr/>
          <p:nvPr/>
        </p:nvSpPr>
        <p:spPr>
          <a:xfrm>
            <a:off x="533400" y="1752600"/>
            <a:ext cx="7696200" cy="1754326"/>
          </a:xfrm>
          <a:prstGeom prst="rect">
            <a:avLst/>
          </a:prstGeom>
          <a:solidFill>
            <a:schemeClr val="accent3">
              <a:lumMod val="60000"/>
              <a:lumOff val="40000"/>
            </a:schemeClr>
          </a:solidFill>
        </p:spPr>
        <p:txBody>
          <a:bodyPr wrap="square">
            <a:spAutoFit/>
          </a:bodyPr>
          <a:lstStyle/>
          <a:p>
            <a:pPr>
              <a:lnSpc>
                <a:spcPct val="150000"/>
              </a:lnSpc>
            </a:pPr>
            <a:r>
              <a:rPr lang="en-US" dirty="0" err="1"/>
              <a:t>Aliran</a:t>
            </a:r>
            <a:r>
              <a:rPr lang="en-US" dirty="0"/>
              <a:t> </a:t>
            </a:r>
            <a:r>
              <a:rPr lang="en-US" dirty="0" err="1"/>
              <a:t>nativisme</a:t>
            </a:r>
            <a:r>
              <a:rPr lang="en-US" dirty="0"/>
              <a:t> </a:t>
            </a:r>
            <a:r>
              <a:rPr lang="en-US" dirty="0" err="1"/>
              <a:t>berasal</a:t>
            </a:r>
            <a:r>
              <a:rPr lang="en-US" dirty="0"/>
              <a:t> </a:t>
            </a:r>
            <a:r>
              <a:rPr lang="en-US" dirty="0" err="1" smtClean="0"/>
              <a:t>dari</a:t>
            </a:r>
            <a:r>
              <a:rPr lang="en-US" dirty="0"/>
              <a:t> </a:t>
            </a:r>
            <a:r>
              <a:rPr lang="en-US" dirty="0" err="1" smtClean="0"/>
              <a:t>kata</a:t>
            </a:r>
            <a:r>
              <a:rPr lang="en-US" dirty="0"/>
              <a:t> </a:t>
            </a:r>
            <a:r>
              <a:rPr lang="en-US" i="1" dirty="0" err="1"/>
              <a:t>natus</a:t>
            </a:r>
            <a:r>
              <a:rPr lang="en-US" dirty="0"/>
              <a:t> (</a:t>
            </a:r>
            <a:r>
              <a:rPr lang="en-US" dirty="0" err="1"/>
              <a:t>lahir</a:t>
            </a:r>
            <a:r>
              <a:rPr lang="en-US" dirty="0"/>
              <a:t>); </a:t>
            </a:r>
            <a:r>
              <a:rPr lang="en-US" i="1" dirty="0" err="1"/>
              <a:t>nativis</a:t>
            </a:r>
            <a:r>
              <a:rPr lang="en-US" dirty="0"/>
              <a:t> (</a:t>
            </a:r>
            <a:r>
              <a:rPr lang="en-US" dirty="0" err="1"/>
              <a:t>pembawaan</a:t>
            </a:r>
            <a:r>
              <a:rPr lang="en-US" dirty="0"/>
              <a:t>) yang </a:t>
            </a:r>
            <a:r>
              <a:rPr lang="en-US" dirty="0" err="1"/>
              <a:t>ajarannya</a:t>
            </a:r>
            <a:r>
              <a:rPr lang="en-US" dirty="0"/>
              <a:t> </a:t>
            </a:r>
            <a:r>
              <a:rPr lang="en-US" dirty="0" err="1"/>
              <a:t>memandang</a:t>
            </a:r>
            <a:r>
              <a:rPr lang="en-US" dirty="0"/>
              <a:t> </a:t>
            </a:r>
            <a:r>
              <a:rPr lang="en-US" dirty="0" err="1"/>
              <a:t>manusia</a:t>
            </a:r>
            <a:r>
              <a:rPr lang="en-US" dirty="0"/>
              <a:t> (</a:t>
            </a:r>
            <a:r>
              <a:rPr lang="en-US" dirty="0" err="1"/>
              <a:t>anak</a:t>
            </a:r>
            <a:r>
              <a:rPr lang="en-US" dirty="0"/>
              <a:t> </a:t>
            </a:r>
            <a:r>
              <a:rPr lang="en-US" dirty="0" err="1"/>
              <a:t>manusia</a:t>
            </a:r>
            <a:r>
              <a:rPr lang="en-US" dirty="0"/>
              <a:t>) </a:t>
            </a:r>
            <a:r>
              <a:rPr lang="en-US" dirty="0" err="1"/>
              <a:t>sejak</a:t>
            </a:r>
            <a:r>
              <a:rPr lang="en-US" dirty="0"/>
              <a:t> </a:t>
            </a:r>
            <a:r>
              <a:rPr lang="en-US" dirty="0" err="1"/>
              <a:t>lahir</a:t>
            </a:r>
            <a:r>
              <a:rPr lang="en-US" dirty="0"/>
              <a:t> </a:t>
            </a:r>
            <a:r>
              <a:rPr lang="en-US" dirty="0" err="1"/>
              <a:t>telah</a:t>
            </a:r>
            <a:r>
              <a:rPr lang="en-US" dirty="0"/>
              <a:t> </a:t>
            </a:r>
            <a:r>
              <a:rPr lang="en-US" dirty="0" err="1"/>
              <a:t>membawa</a:t>
            </a:r>
            <a:r>
              <a:rPr lang="en-US" dirty="0"/>
              <a:t> </a:t>
            </a:r>
            <a:r>
              <a:rPr lang="en-US" dirty="0" err="1"/>
              <a:t>sesuatu</a:t>
            </a:r>
            <a:r>
              <a:rPr lang="en-US" dirty="0"/>
              <a:t> </a:t>
            </a:r>
            <a:r>
              <a:rPr lang="en-US" dirty="0" err="1"/>
              <a:t>kekuatan</a:t>
            </a:r>
            <a:r>
              <a:rPr lang="en-US" dirty="0"/>
              <a:t> yang </a:t>
            </a:r>
            <a:r>
              <a:rPr lang="en-US" dirty="0" err="1"/>
              <a:t>disebut</a:t>
            </a:r>
            <a:r>
              <a:rPr lang="en-US" dirty="0"/>
              <a:t> </a:t>
            </a:r>
            <a:r>
              <a:rPr lang="en-US" dirty="0" err="1"/>
              <a:t>potensi</a:t>
            </a:r>
            <a:r>
              <a:rPr lang="en-US" dirty="0"/>
              <a:t> (</a:t>
            </a:r>
            <a:r>
              <a:rPr lang="en-US" dirty="0" err="1"/>
              <a:t>dasar</a:t>
            </a:r>
            <a:r>
              <a:rPr lang="en-US" dirty="0"/>
              <a:t>).</a:t>
            </a:r>
          </a:p>
        </p:txBody>
      </p:sp>
      <p:sp>
        <p:nvSpPr>
          <p:cNvPr id="4" name="Rectangle 3"/>
          <p:cNvSpPr/>
          <p:nvPr/>
        </p:nvSpPr>
        <p:spPr>
          <a:xfrm>
            <a:off x="1524000" y="3810000"/>
            <a:ext cx="7391400" cy="2169825"/>
          </a:xfrm>
          <a:prstGeom prst="rect">
            <a:avLst/>
          </a:prstGeom>
          <a:solidFill>
            <a:schemeClr val="accent3">
              <a:lumMod val="60000"/>
              <a:lumOff val="40000"/>
            </a:schemeClr>
          </a:solidFill>
        </p:spPr>
        <p:txBody>
          <a:bodyPr wrap="square">
            <a:spAutoFit/>
          </a:bodyPr>
          <a:lstStyle/>
          <a:p>
            <a:pPr>
              <a:lnSpc>
                <a:spcPct val="150000"/>
              </a:lnSpc>
            </a:pPr>
            <a:r>
              <a:rPr lang="en-US" b="1" dirty="0" err="1" smtClean="0"/>
              <a:t>Keberhasilan</a:t>
            </a:r>
            <a:r>
              <a:rPr lang="en-US" b="1" dirty="0" smtClean="0"/>
              <a:t> </a:t>
            </a:r>
            <a:r>
              <a:rPr lang="en-US" b="1" dirty="0" err="1"/>
              <a:t>pendidikan</a:t>
            </a:r>
            <a:r>
              <a:rPr lang="en-US" b="1" dirty="0"/>
              <a:t> </a:t>
            </a:r>
            <a:r>
              <a:rPr lang="en-US" b="1" dirty="0" err="1"/>
              <a:t>ditentukan</a:t>
            </a:r>
            <a:r>
              <a:rPr lang="en-US" b="1" dirty="0"/>
              <a:t> </a:t>
            </a:r>
            <a:r>
              <a:rPr lang="en-US" b="1" dirty="0" err="1"/>
              <a:t>oleh</a:t>
            </a:r>
            <a:r>
              <a:rPr lang="en-US" b="1" dirty="0"/>
              <a:t> </a:t>
            </a:r>
            <a:r>
              <a:rPr lang="en-US" b="1" dirty="0" err="1"/>
              <a:t>anak</a:t>
            </a:r>
            <a:r>
              <a:rPr lang="en-US" b="1" dirty="0"/>
              <a:t> </a:t>
            </a:r>
            <a:r>
              <a:rPr lang="en-US" b="1" dirty="0" err="1"/>
              <a:t>didik</a:t>
            </a:r>
            <a:r>
              <a:rPr lang="en-US" b="1" dirty="0"/>
              <a:t> </a:t>
            </a:r>
            <a:r>
              <a:rPr lang="en-US" b="1" dirty="0" err="1"/>
              <a:t>itu</a:t>
            </a:r>
            <a:r>
              <a:rPr lang="en-US" b="1" dirty="0"/>
              <a:t> </a:t>
            </a:r>
            <a:r>
              <a:rPr lang="en-US" b="1" dirty="0" err="1"/>
              <a:t>sendiri</a:t>
            </a:r>
            <a:r>
              <a:rPr lang="en-US" b="1" dirty="0"/>
              <a:t>. </a:t>
            </a:r>
            <a:r>
              <a:rPr lang="en-US" b="1" dirty="0" err="1"/>
              <a:t>Ditekankan</a:t>
            </a:r>
            <a:r>
              <a:rPr lang="en-US" b="1" dirty="0"/>
              <a:t> </a:t>
            </a:r>
            <a:r>
              <a:rPr lang="en-US" b="1" dirty="0" err="1"/>
              <a:t>bahwa</a:t>
            </a:r>
            <a:r>
              <a:rPr lang="en-US" b="1" dirty="0"/>
              <a:t> “yang </a:t>
            </a:r>
            <a:r>
              <a:rPr lang="en-US" b="1" dirty="0" err="1"/>
              <a:t>jahat</a:t>
            </a:r>
            <a:r>
              <a:rPr lang="en-US" b="1" dirty="0"/>
              <a:t> </a:t>
            </a:r>
            <a:r>
              <a:rPr lang="en-US" b="1" dirty="0" err="1"/>
              <a:t>akan</a:t>
            </a:r>
            <a:r>
              <a:rPr lang="en-US" b="1" dirty="0"/>
              <a:t> </a:t>
            </a:r>
            <a:r>
              <a:rPr lang="en-US" b="1" dirty="0" err="1"/>
              <a:t>menjadi</a:t>
            </a:r>
            <a:r>
              <a:rPr lang="en-US" b="1" dirty="0"/>
              <a:t> </a:t>
            </a:r>
            <a:r>
              <a:rPr lang="en-US" b="1" dirty="0" err="1"/>
              <a:t>jahat</a:t>
            </a:r>
            <a:r>
              <a:rPr lang="en-US" b="1" dirty="0"/>
              <a:t>, </a:t>
            </a:r>
            <a:r>
              <a:rPr lang="en-US" b="1" dirty="0" err="1"/>
              <a:t>dan</a:t>
            </a:r>
            <a:r>
              <a:rPr lang="en-US" b="1" dirty="0"/>
              <a:t> yang </a:t>
            </a:r>
            <a:r>
              <a:rPr lang="en-US" b="1" dirty="0" err="1"/>
              <a:t>baik</a:t>
            </a:r>
            <a:r>
              <a:rPr lang="en-US" b="1" dirty="0"/>
              <a:t> </a:t>
            </a:r>
            <a:r>
              <a:rPr lang="en-US" b="1" dirty="0" err="1"/>
              <a:t>menjadi</a:t>
            </a:r>
            <a:r>
              <a:rPr lang="en-US" b="1" dirty="0"/>
              <a:t> </a:t>
            </a:r>
            <a:r>
              <a:rPr lang="en-US" b="1" dirty="0" err="1"/>
              <a:t>baik</a:t>
            </a:r>
            <a:r>
              <a:rPr lang="en-US" b="1" dirty="0"/>
              <a:t>”. </a:t>
            </a:r>
            <a:r>
              <a:rPr lang="en-US" b="1" dirty="0" err="1"/>
              <a:t>Pendidikan</a:t>
            </a:r>
            <a:r>
              <a:rPr lang="en-US" b="1" dirty="0"/>
              <a:t> yang </a:t>
            </a:r>
            <a:r>
              <a:rPr lang="en-US" b="1" dirty="0" err="1"/>
              <a:t>tidak</a:t>
            </a:r>
            <a:r>
              <a:rPr lang="en-US" b="1" dirty="0"/>
              <a:t> </a:t>
            </a:r>
            <a:r>
              <a:rPr lang="en-US" b="1" dirty="0" err="1"/>
              <a:t>sesuai</a:t>
            </a:r>
            <a:r>
              <a:rPr lang="en-US" b="1" dirty="0"/>
              <a:t> </a:t>
            </a:r>
            <a:r>
              <a:rPr lang="en-US" b="1" dirty="0" err="1"/>
              <a:t>dengan</a:t>
            </a:r>
            <a:r>
              <a:rPr lang="en-US" b="1" dirty="0"/>
              <a:t> </a:t>
            </a:r>
            <a:r>
              <a:rPr lang="en-US" b="1" dirty="0" err="1"/>
              <a:t>bakat</a:t>
            </a:r>
            <a:r>
              <a:rPr lang="en-US" b="1" dirty="0"/>
              <a:t> </a:t>
            </a:r>
            <a:r>
              <a:rPr lang="en-US" b="1" dirty="0" err="1"/>
              <a:t>dan</a:t>
            </a:r>
            <a:r>
              <a:rPr lang="en-US" b="1" dirty="0"/>
              <a:t> </a:t>
            </a:r>
            <a:r>
              <a:rPr lang="en-US" b="1" dirty="0" err="1"/>
              <a:t>pembawaan</a:t>
            </a:r>
            <a:r>
              <a:rPr lang="en-US" b="1" dirty="0"/>
              <a:t> </a:t>
            </a:r>
            <a:r>
              <a:rPr lang="en-US" b="1" dirty="0" err="1"/>
              <a:t>anak</a:t>
            </a:r>
            <a:r>
              <a:rPr lang="en-US" b="1" dirty="0"/>
              <a:t>  </a:t>
            </a:r>
            <a:r>
              <a:rPr lang="en-US" b="1" dirty="0" err="1"/>
              <a:t>didik</a:t>
            </a:r>
            <a:r>
              <a:rPr lang="en-US" b="1" dirty="0"/>
              <a:t> </a:t>
            </a:r>
            <a:r>
              <a:rPr lang="en-US" b="1" dirty="0" err="1"/>
              <a:t>tidak</a:t>
            </a:r>
            <a:r>
              <a:rPr lang="en-US" b="1" dirty="0"/>
              <a:t> </a:t>
            </a:r>
            <a:r>
              <a:rPr lang="en-US" b="1" dirty="0" err="1"/>
              <a:t>akan</a:t>
            </a:r>
            <a:r>
              <a:rPr lang="en-US" b="1" dirty="0"/>
              <a:t> </a:t>
            </a:r>
            <a:r>
              <a:rPr lang="en-US" b="1" dirty="0" err="1"/>
              <a:t>berguna</a:t>
            </a:r>
            <a:r>
              <a:rPr lang="en-US" b="1" dirty="0"/>
              <a:t> </a:t>
            </a:r>
            <a:r>
              <a:rPr lang="en-US" b="1" dirty="0" err="1"/>
              <a:t>untuk</a:t>
            </a:r>
            <a:r>
              <a:rPr lang="en-US" b="1" dirty="0"/>
              <a:t> </a:t>
            </a:r>
            <a:r>
              <a:rPr lang="en-US" b="1" dirty="0" err="1"/>
              <a:t>perkembangan</a:t>
            </a:r>
            <a:r>
              <a:rPr lang="en-US" b="1" dirty="0"/>
              <a:t> </a:t>
            </a:r>
            <a:r>
              <a:rPr lang="en-US" b="1" dirty="0" err="1"/>
              <a:t>anak</a:t>
            </a:r>
            <a:r>
              <a:rPr lang="en-US" b="1" dirty="0"/>
              <a:t> </a:t>
            </a:r>
            <a:r>
              <a:rPr lang="en-US" b="1" dirty="0" err="1"/>
              <a:t>sendiri</a:t>
            </a:r>
            <a:r>
              <a:rPr lang="en-US" b="1" dirty="0"/>
              <a:t> </a:t>
            </a:r>
            <a:r>
              <a:rPr lang="en-US" b="1" dirty="0" err="1"/>
              <a:t>dalam</a:t>
            </a:r>
            <a:r>
              <a:rPr lang="en-US" b="1" dirty="0"/>
              <a:t> </a:t>
            </a:r>
            <a:r>
              <a:rPr lang="en-US" b="1" dirty="0" err="1"/>
              <a:t>proses</a:t>
            </a:r>
            <a:r>
              <a:rPr lang="en-US" b="1" dirty="0"/>
              <a:t> </a:t>
            </a:r>
            <a:r>
              <a:rPr lang="en-US" b="1" dirty="0" err="1"/>
              <a:t>belajarnya</a:t>
            </a:r>
            <a:r>
              <a:rPr lang="en-US" b="1"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90600"/>
            <a:ext cx="7696200" cy="3000821"/>
          </a:xfrm>
          <a:prstGeom prst="rect">
            <a:avLst/>
          </a:prstGeom>
          <a:solidFill>
            <a:schemeClr val="accent3">
              <a:lumMod val="60000"/>
              <a:lumOff val="40000"/>
            </a:schemeClr>
          </a:solidFill>
        </p:spPr>
        <p:txBody>
          <a:bodyPr wrap="square">
            <a:spAutoFit/>
          </a:bodyPr>
          <a:lstStyle/>
          <a:p>
            <a:pPr>
              <a:lnSpc>
                <a:spcPct val="150000"/>
              </a:lnSpc>
            </a:pPr>
            <a:r>
              <a:rPr lang="en-US" b="1" dirty="0" err="1"/>
              <a:t>Bagi</a:t>
            </a:r>
            <a:r>
              <a:rPr lang="en-US" b="1" dirty="0"/>
              <a:t> </a:t>
            </a:r>
            <a:r>
              <a:rPr lang="en-US" b="1" dirty="0" err="1"/>
              <a:t>nativisme</a:t>
            </a:r>
            <a:r>
              <a:rPr lang="en-US" b="1" dirty="0"/>
              <a:t>, </a:t>
            </a:r>
            <a:r>
              <a:rPr lang="en-US" b="1" dirty="0" err="1"/>
              <a:t>lingkungan</a:t>
            </a:r>
            <a:r>
              <a:rPr lang="en-US" b="1" dirty="0"/>
              <a:t> </a:t>
            </a:r>
            <a:r>
              <a:rPr lang="en-US" b="1" dirty="0" err="1"/>
              <a:t>sekitar</a:t>
            </a:r>
            <a:r>
              <a:rPr lang="en-US" b="1" dirty="0"/>
              <a:t> </a:t>
            </a:r>
            <a:r>
              <a:rPr lang="en-US" b="1" dirty="0" err="1"/>
              <a:t>tidak</a:t>
            </a:r>
            <a:r>
              <a:rPr lang="en-US" b="1" dirty="0"/>
              <a:t> </a:t>
            </a:r>
            <a:r>
              <a:rPr lang="en-US" b="1" dirty="0" err="1"/>
              <a:t>ada</a:t>
            </a:r>
            <a:r>
              <a:rPr lang="en-US" b="1" dirty="0"/>
              <a:t> </a:t>
            </a:r>
            <a:r>
              <a:rPr lang="en-US" b="1" dirty="0" err="1"/>
              <a:t>artinya</a:t>
            </a:r>
            <a:r>
              <a:rPr lang="en-US" b="1" dirty="0"/>
              <a:t> </a:t>
            </a:r>
            <a:r>
              <a:rPr lang="en-US" b="1" dirty="0" err="1"/>
              <a:t>sebab</a:t>
            </a:r>
            <a:r>
              <a:rPr lang="en-US" b="1" dirty="0"/>
              <a:t> </a:t>
            </a:r>
            <a:r>
              <a:rPr lang="en-US" b="1" dirty="0" err="1"/>
              <a:t>lingkungan</a:t>
            </a:r>
            <a:r>
              <a:rPr lang="en-US" b="1" dirty="0"/>
              <a:t> </a:t>
            </a:r>
            <a:r>
              <a:rPr lang="en-US" b="1" dirty="0" err="1"/>
              <a:t>tidak</a:t>
            </a:r>
            <a:r>
              <a:rPr lang="en-US" b="1" dirty="0"/>
              <a:t> </a:t>
            </a:r>
            <a:r>
              <a:rPr lang="en-US" b="1" dirty="0" err="1"/>
              <a:t>akan</a:t>
            </a:r>
            <a:r>
              <a:rPr lang="en-US" b="1" dirty="0"/>
              <a:t> </a:t>
            </a:r>
            <a:r>
              <a:rPr lang="en-US" b="1" dirty="0" err="1"/>
              <a:t>berdaya</a:t>
            </a:r>
            <a:r>
              <a:rPr lang="en-US" b="1" dirty="0"/>
              <a:t> </a:t>
            </a:r>
            <a:r>
              <a:rPr lang="en-US" b="1" dirty="0" err="1"/>
              <a:t>dalam</a:t>
            </a:r>
            <a:r>
              <a:rPr lang="en-US" b="1" dirty="0"/>
              <a:t> </a:t>
            </a:r>
            <a:r>
              <a:rPr lang="en-US" b="1" dirty="0" err="1"/>
              <a:t>mempengaruhi</a:t>
            </a:r>
            <a:r>
              <a:rPr lang="en-US" b="1" dirty="0"/>
              <a:t> </a:t>
            </a:r>
            <a:r>
              <a:rPr lang="en-US" b="1" dirty="0" err="1"/>
              <a:t>perkembangan</a:t>
            </a:r>
            <a:r>
              <a:rPr lang="en-US" b="1" dirty="0"/>
              <a:t> </a:t>
            </a:r>
            <a:r>
              <a:rPr lang="en-US" b="1" dirty="0" err="1"/>
              <a:t>anak</a:t>
            </a:r>
            <a:r>
              <a:rPr lang="en-US" b="1" dirty="0"/>
              <a:t>. </a:t>
            </a:r>
            <a:r>
              <a:rPr lang="en-US" b="1" dirty="0" err="1"/>
              <a:t>Penganut</a:t>
            </a:r>
            <a:r>
              <a:rPr lang="en-US" b="1" dirty="0"/>
              <a:t> </a:t>
            </a:r>
            <a:r>
              <a:rPr lang="en-US" b="1" dirty="0" err="1"/>
              <a:t>pandangan</a:t>
            </a:r>
            <a:r>
              <a:rPr lang="en-US" b="1" dirty="0"/>
              <a:t> </a:t>
            </a:r>
            <a:r>
              <a:rPr lang="en-US" b="1" dirty="0" err="1"/>
              <a:t>ini</a:t>
            </a:r>
            <a:r>
              <a:rPr lang="en-US" b="1" dirty="0"/>
              <a:t> </a:t>
            </a:r>
            <a:r>
              <a:rPr lang="en-US" b="1" dirty="0" err="1"/>
              <a:t>menyatakan</a:t>
            </a:r>
            <a:r>
              <a:rPr lang="en-US" b="1" dirty="0"/>
              <a:t> </a:t>
            </a:r>
            <a:r>
              <a:rPr lang="en-US" b="1" dirty="0" err="1"/>
              <a:t>bahwa</a:t>
            </a:r>
            <a:r>
              <a:rPr lang="en-US" b="1" dirty="0"/>
              <a:t> </a:t>
            </a:r>
            <a:r>
              <a:rPr lang="en-US" b="1" dirty="0" err="1"/>
              <a:t>jika</a:t>
            </a:r>
            <a:r>
              <a:rPr lang="en-US" b="1" dirty="0"/>
              <a:t> </a:t>
            </a:r>
            <a:r>
              <a:rPr lang="en-US" b="1" dirty="0" err="1"/>
              <a:t>anak</a:t>
            </a:r>
            <a:r>
              <a:rPr lang="en-US" b="1" dirty="0"/>
              <a:t> </a:t>
            </a:r>
            <a:r>
              <a:rPr lang="en-US" b="1" dirty="0" err="1"/>
              <a:t>memiliki</a:t>
            </a:r>
            <a:r>
              <a:rPr lang="en-US" b="1" dirty="0"/>
              <a:t> </a:t>
            </a:r>
            <a:r>
              <a:rPr lang="en-US" b="1" dirty="0" err="1"/>
              <a:t>pembawaan</a:t>
            </a:r>
            <a:r>
              <a:rPr lang="en-US" b="1" dirty="0"/>
              <a:t> </a:t>
            </a:r>
            <a:r>
              <a:rPr lang="en-US" b="1" dirty="0" err="1"/>
              <a:t>jahat</a:t>
            </a:r>
            <a:r>
              <a:rPr lang="en-US" b="1" dirty="0"/>
              <a:t> </a:t>
            </a:r>
            <a:r>
              <a:rPr lang="en-US" b="1" dirty="0" err="1"/>
              <a:t>maka</a:t>
            </a:r>
            <a:r>
              <a:rPr lang="en-US" b="1" dirty="0"/>
              <a:t> </a:t>
            </a:r>
            <a:r>
              <a:rPr lang="en-US" b="1" dirty="0" err="1"/>
              <a:t>dia</a:t>
            </a:r>
            <a:r>
              <a:rPr lang="en-US" b="1" dirty="0"/>
              <a:t> </a:t>
            </a:r>
            <a:r>
              <a:rPr lang="en-US" b="1" dirty="0" err="1"/>
              <a:t>akan</a:t>
            </a:r>
            <a:r>
              <a:rPr lang="en-US" b="1" dirty="0"/>
              <a:t> </a:t>
            </a:r>
            <a:r>
              <a:rPr lang="en-US" b="1" dirty="0" err="1"/>
              <a:t>menjadi</a:t>
            </a:r>
            <a:r>
              <a:rPr lang="en-US" b="1" dirty="0"/>
              <a:t> </a:t>
            </a:r>
            <a:r>
              <a:rPr lang="en-US" b="1" dirty="0" err="1"/>
              <a:t>jahat</a:t>
            </a:r>
            <a:r>
              <a:rPr lang="en-US" b="1" dirty="0"/>
              <a:t>, </a:t>
            </a:r>
            <a:r>
              <a:rPr lang="en-US" b="1" dirty="0" err="1"/>
              <a:t>sebaliknya</a:t>
            </a:r>
            <a:r>
              <a:rPr lang="en-US" b="1" dirty="0"/>
              <a:t> </a:t>
            </a:r>
            <a:r>
              <a:rPr lang="en-US" b="1" dirty="0" err="1"/>
              <a:t>apabila</a:t>
            </a:r>
            <a:r>
              <a:rPr lang="en-US" b="1" dirty="0"/>
              <a:t> </a:t>
            </a:r>
            <a:r>
              <a:rPr lang="en-US" b="1" dirty="0" err="1"/>
              <a:t>mempunyai</a:t>
            </a:r>
            <a:r>
              <a:rPr lang="en-US" b="1" dirty="0"/>
              <a:t> </a:t>
            </a:r>
            <a:r>
              <a:rPr lang="en-US" b="1" dirty="0" err="1"/>
              <a:t>pembawaan</a:t>
            </a:r>
            <a:r>
              <a:rPr lang="en-US" b="1" dirty="0"/>
              <a:t> </a:t>
            </a:r>
            <a:r>
              <a:rPr lang="en-US" b="1" dirty="0" err="1"/>
              <a:t>baik</a:t>
            </a:r>
            <a:r>
              <a:rPr lang="en-US" b="1" dirty="0"/>
              <a:t>, </a:t>
            </a:r>
            <a:r>
              <a:rPr lang="en-US" b="1" dirty="0" err="1"/>
              <a:t>maka</a:t>
            </a:r>
            <a:r>
              <a:rPr lang="en-US" b="1" dirty="0"/>
              <a:t> </a:t>
            </a:r>
            <a:r>
              <a:rPr lang="en-US" b="1" dirty="0" err="1"/>
              <a:t>dia</a:t>
            </a:r>
            <a:r>
              <a:rPr lang="en-US" b="1" dirty="0"/>
              <a:t> </a:t>
            </a:r>
            <a:r>
              <a:rPr lang="en-US" b="1" dirty="0" err="1"/>
              <a:t>menjadi</a:t>
            </a:r>
            <a:r>
              <a:rPr lang="en-US" b="1" dirty="0"/>
              <a:t> </a:t>
            </a:r>
            <a:r>
              <a:rPr lang="en-US" b="1" dirty="0" err="1"/>
              <a:t>orang</a:t>
            </a:r>
            <a:r>
              <a:rPr lang="en-US" b="1" dirty="0"/>
              <a:t> yang </a:t>
            </a:r>
            <a:r>
              <a:rPr lang="en-US" b="1" dirty="0" err="1"/>
              <a:t>baik</a:t>
            </a:r>
            <a:r>
              <a:rPr lang="en-US" b="1" dirty="0"/>
              <a:t>. </a:t>
            </a:r>
            <a:r>
              <a:rPr lang="en-US" b="1" dirty="0" err="1"/>
              <a:t>Pembawaan</a:t>
            </a:r>
            <a:r>
              <a:rPr lang="en-US" b="1" dirty="0"/>
              <a:t> </a:t>
            </a:r>
            <a:r>
              <a:rPr lang="en-US" b="1" dirty="0" err="1"/>
              <a:t>buruk</a:t>
            </a:r>
            <a:r>
              <a:rPr lang="en-US" b="1" dirty="0"/>
              <a:t> </a:t>
            </a:r>
            <a:r>
              <a:rPr lang="en-US" b="1" dirty="0" err="1"/>
              <a:t>dan</a:t>
            </a:r>
            <a:r>
              <a:rPr lang="en-US" b="1" dirty="0"/>
              <a:t> </a:t>
            </a:r>
            <a:r>
              <a:rPr lang="en-US" b="1" dirty="0" err="1"/>
              <a:t>pembawaan</a:t>
            </a:r>
            <a:r>
              <a:rPr lang="en-US" b="1" dirty="0"/>
              <a:t> </a:t>
            </a:r>
            <a:r>
              <a:rPr lang="en-US" b="1" dirty="0" err="1"/>
              <a:t>baik</a:t>
            </a:r>
            <a:r>
              <a:rPr lang="en-US" b="1" dirty="0"/>
              <a:t> </a:t>
            </a:r>
            <a:r>
              <a:rPr lang="en-US" b="1" dirty="0" err="1"/>
              <a:t>ini</a:t>
            </a:r>
            <a:r>
              <a:rPr lang="en-US" b="1" dirty="0"/>
              <a:t> </a:t>
            </a:r>
            <a:r>
              <a:rPr lang="en-US" b="1" dirty="0" err="1"/>
              <a:t>tidak</a:t>
            </a:r>
            <a:r>
              <a:rPr lang="en-US" b="1" dirty="0"/>
              <a:t> </a:t>
            </a:r>
            <a:r>
              <a:rPr lang="en-US" b="1" dirty="0" err="1"/>
              <a:t>dapat</a:t>
            </a:r>
            <a:r>
              <a:rPr lang="en-US" b="1" dirty="0"/>
              <a:t> </a:t>
            </a:r>
            <a:r>
              <a:rPr lang="en-US" b="1" dirty="0" err="1"/>
              <a:t>dirubah</a:t>
            </a:r>
            <a:r>
              <a:rPr lang="en-US" b="1" dirty="0"/>
              <a:t> </a:t>
            </a:r>
            <a:r>
              <a:rPr lang="en-US" b="1" dirty="0" err="1"/>
              <a:t>dari</a:t>
            </a:r>
            <a:r>
              <a:rPr lang="en-US" b="1" dirty="0"/>
              <a:t> </a:t>
            </a:r>
            <a:r>
              <a:rPr lang="en-US" b="1" dirty="0" err="1"/>
              <a:t>kekuatan</a:t>
            </a:r>
            <a:r>
              <a:rPr lang="en-US" b="1" dirty="0"/>
              <a:t> </a:t>
            </a:r>
            <a:r>
              <a:rPr lang="en-US" b="1" dirty="0" err="1"/>
              <a:t>luar</a:t>
            </a:r>
            <a:endParaRPr lang="en-US" b="1" dirty="0"/>
          </a:p>
        </p:txBody>
      </p:sp>
      <p:pic>
        <p:nvPicPr>
          <p:cNvPr id="18434" name="Picture 2" descr="E:\Perkemb Peserta Didik (PPD)\Gambar\27.png"/>
          <p:cNvPicPr>
            <a:picLocks noChangeAspect="1" noChangeArrowheads="1"/>
          </p:cNvPicPr>
          <p:nvPr/>
        </p:nvPicPr>
        <p:blipFill>
          <a:blip r:embed="rId2"/>
          <a:srcRect/>
          <a:stretch>
            <a:fillRect/>
          </a:stretch>
        </p:blipFill>
        <p:spPr bwMode="auto">
          <a:xfrm>
            <a:off x="0" y="4038600"/>
            <a:ext cx="3397120" cy="2590800"/>
          </a:xfrm>
          <a:prstGeom prst="rect">
            <a:avLst/>
          </a:prstGeom>
          <a:noFill/>
        </p:spPr>
      </p:pic>
      <p:sp>
        <p:nvSpPr>
          <p:cNvPr id="4" name="Rectangle 3"/>
          <p:cNvSpPr/>
          <p:nvPr/>
        </p:nvSpPr>
        <p:spPr>
          <a:xfrm>
            <a:off x="3429000" y="4038600"/>
            <a:ext cx="5410200" cy="2550698"/>
          </a:xfrm>
          <a:prstGeom prst="rect">
            <a:avLst/>
          </a:prstGeom>
          <a:solidFill>
            <a:schemeClr val="accent3">
              <a:lumMod val="60000"/>
              <a:lumOff val="40000"/>
            </a:schemeClr>
          </a:solidFill>
        </p:spPr>
        <p:txBody>
          <a:bodyPr wrap="square">
            <a:spAutoFit/>
          </a:bodyPr>
          <a:lstStyle/>
          <a:p>
            <a:pPr>
              <a:lnSpc>
                <a:spcPct val="150000"/>
              </a:lnSpc>
            </a:pPr>
            <a:r>
              <a:rPr lang="en-US" dirty="0" err="1"/>
              <a:t>Tetapi</a:t>
            </a:r>
            <a:r>
              <a:rPr lang="en-US" dirty="0"/>
              <a:t> </a:t>
            </a:r>
            <a:r>
              <a:rPr lang="en-US" dirty="0" err="1"/>
              <a:t>pembawaan</a:t>
            </a:r>
            <a:r>
              <a:rPr lang="en-US" dirty="0"/>
              <a:t> </a:t>
            </a:r>
            <a:r>
              <a:rPr lang="en-US" dirty="0" err="1"/>
              <a:t>itu</a:t>
            </a:r>
            <a:r>
              <a:rPr lang="en-US" dirty="0"/>
              <a:t> </a:t>
            </a:r>
            <a:r>
              <a:rPr lang="en-US" dirty="0" err="1"/>
              <a:t>bukanlah</a:t>
            </a:r>
            <a:r>
              <a:rPr lang="en-US" dirty="0"/>
              <a:t> </a:t>
            </a:r>
            <a:r>
              <a:rPr lang="en-US" dirty="0" err="1"/>
              <a:t>merupakan</a:t>
            </a:r>
            <a:r>
              <a:rPr lang="en-US" dirty="0"/>
              <a:t> </a:t>
            </a:r>
            <a:r>
              <a:rPr lang="en-US" dirty="0" err="1"/>
              <a:t>satu-satunya</a:t>
            </a:r>
            <a:r>
              <a:rPr lang="en-US" dirty="0"/>
              <a:t> </a:t>
            </a:r>
            <a:r>
              <a:rPr lang="en-US" dirty="0" err="1"/>
              <a:t>faktor</a:t>
            </a:r>
            <a:r>
              <a:rPr lang="en-US" dirty="0"/>
              <a:t> yang </a:t>
            </a:r>
            <a:r>
              <a:rPr lang="en-US" dirty="0" err="1"/>
              <a:t>menentukan</a:t>
            </a:r>
            <a:r>
              <a:rPr lang="en-US" dirty="0"/>
              <a:t> </a:t>
            </a:r>
            <a:r>
              <a:rPr lang="en-US" dirty="0" err="1"/>
              <a:t>perkembangan</a:t>
            </a:r>
            <a:r>
              <a:rPr lang="en-US" dirty="0"/>
              <a:t>. </a:t>
            </a:r>
            <a:r>
              <a:rPr lang="en-US" dirty="0" err="1"/>
              <a:t>Masih</a:t>
            </a:r>
            <a:r>
              <a:rPr lang="en-US" dirty="0"/>
              <a:t> </a:t>
            </a:r>
            <a:r>
              <a:rPr lang="en-US" dirty="0" err="1"/>
              <a:t>banyak</a:t>
            </a:r>
            <a:r>
              <a:rPr lang="en-US" dirty="0"/>
              <a:t> </a:t>
            </a:r>
            <a:r>
              <a:rPr lang="en-US" dirty="0" err="1"/>
              <a:t>faktor</a:t>
            </a:r>
            <a:r>
              <a:rPr lang="en-US" dirty="0"/>
              <a:t> yang </a:t>
            </a:r>
            <a:r>
              <a:rPr lang="en-US" dirty="0" err="1"/>
              <a:t>dapat</a:t>
            </a:r>
            <a:r>
              <a:rPr lang="en-US" dirty="0"/>
              <a:t> </a:t>
            </a:r>
            <a:r>
              <a:rPr lang="en-US" dirty="0" err="1"/>
              <a:t>memengaruhi</a:t>
            </a:r>
            <a:r>
              <a:rPr lang="en-US" dirty="0"/>
              <a:t> </a:t>
            </a:r>
            <a:r>
              <a:rPr lang="en-US" dirty="0" err="1"/>
              <a:t>pembentukan</a:t>
            </a:r>
            <a:r>
              <a:rPr lang="en-US" dirty="0"/>
              <a:t> </a:t>
            </a:r>
            <a:r>
              <a:rPr lang="en-US" dirty="0" err="1"/>
              <a:t>dan</a:t>
            </a:r>
            <a:r>
              <a:rPr lang="en-US" dirty="0"/>
              <a:t> </a:t>
            </a:r>
            <a:r>
              <a:rPr lang="en-US" dirty="0" err="1"/>
              <a:t>perkembangan</a:t>
            </a:r>
            <a:r>
              <a:rPr lang="en-US" dirty="0"/>
              <a:t> </a:t>
            </a:r>
            <a:r>
              <a:rPr lang="en-US" dirty="0" err="1"/>
              <a:t>anak</a:t>
            </a:r>
            <a:r>
              <a:rPr lang="en-US" dirty="0"/>
              <a:t> </a:t>
            </a:r>
            <a:r>
              <a:rPr lang="en-US" dirty="0" err="1"/>
              <a:t>dalam</a:t>
            </a:r>
            <a:r>
              <a:rPr lang="en-US" dirty="0"/>
              <a:t> </a:t>
            </a:r>
            <a:r>
              <a:rPr lang="en-US" dirty="0" err="1"/>
              <a:t>menuju</a:t>
            </a:r>
            <a:r>
              <a:rPr lang="en-US" dirty="0"/>
              <a:t> </a:t>
            </a:r>
            <a:r>
              <a:rPr lang="en-US" dirty="0" err="1"/>
              <a:t>kedewasaan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838200" y="609600"/>
            <a:ext cx="7529625"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b.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Empirisme</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lang="en-US" sz="2000" b="1" dirty="0" err="1" smtClean="0"/>
              <a:t>Teori</a:t>
            </a:r>
            <a:r>
              <a:rPr lang="en-US" sz="2000" b="1" dirty="0" smtClean="0"/>
              <a:t> </a:t>
            </a:r>
            <a:r>
              <a:rPr lang="en-US" sz="2000" b="1" dirty="0" err="1" smtClean="0"/>
              <a:t>Tabularasa</a:t>
            </a:r>
            <a:r>
              <a:rPr kumimoji="0" lang="en-US" sz="20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 _ </a:t>
            </a:r>
            <a:r>
              <a:rPr kumimoji="0" lang="en-US" sz="20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John Locke (1704-1932)</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3" name="Rectangle 2"/>
          <p:cNvSpPr/>
          <p:nvPr/>
        </p:nvSpPr>
        <p:spPr>
          <a:xfrm>
            <a:off x="381000" y="1371600"/>
            <a:ext cx="8382000" cy="3000821"/>
          </a:xfrm>
          <a:prstGeom prst="rect">
            <a:avLst/>
          </a:prstGeom>
          <a:solidFill>
            <a:srgbClr val="00FF00"/>
          </a:solidFill>
        </p:spPr>
        <p:txBody>
          <a:bodyPr wrap="square">
            <a:spAutoFit/>
          </a:bodyPr>
          <a:lstStyle/>
          <a:p>
            <a:pPr>
              <a:lnSpc>
                <a:spcPct val="150000"/>
              </a:lnSpc>
            </a:pPr>
            <a:r>
              <a:rPr lang="en-US" b="1" dirty="0" err="1"/>
              <a:t>Aliran</a:t>
            </a:r>
            <a:r>
              <a:rPr lang="en-US" b="1" dirty="0"/>
              <a:t> </a:t>
            </a:r>
            <a:r>
              <a:rPr lang="en-US" b="1" dirty="0" err="1"/>
              <a:t>empirisme</a:t>
            </a:r>
            <a:r>
              <a:rPr lang="en-US" b="1" dirty="0"/>
              <a:t>, </a:t>
            </a:r>
            <a:r>
              <a:rPr lang="en-US" b="1" dirty="0" err="1"/>
              <a:t>bertentangan</a:t>
            </a:r>
            <a:r>
              <a:rPr lang="en-US" b="1" dirty="0"/>
              <a:t> </a:t>
            </a:r>
            <a:r>
              <a:rPr lang="en-US" b="1" dirty="0" err="1"/>
              <a:t>dengan</a:t>
            </a:r>
            <a:r>
              <a:rPr lang="en-US" b="1" dirty="0"/>
              <a:t> </a:t>
            </a:r>
            <a:r>
              <a:rPr lang="en-US" b="1" dirty="0" err="1"/>
              <a:t>paham</a:t>
            </a:r>
            <a:r>
              <a:rPr lang="en-US" b="1" dirty="0"/>
              <a:t> </a:t>
            </a:r>
            <a:r>
              <a:rPr lang="en-US" b="1" dirty="0" err="1"/>
              <a:t>aliran</a:t>
            </a:r>
            <a:r>
              <a:rPr lang="en-US" b="1" dirty="0"/>
              <a:t> </a:t>
            </a:r>
            <a:r>
              <a:rPr lang="en-US" b="1" dirty="0" err="1"/>
              <a:t>nativisme</a:t>
            </a:r>
            <a:r>
              <a:rPr lang="en-US" b="1" dirty="0"/>
              <a:t>. </a:t>
            </a:r>
            <a:r>
              <a:rPr lang="en-US" b="1" dirty="0" err="1"/>
              <a:t>Empirisme</a:t>
            </a:r>
            <a:r>
              <a:rPr lang="en-US" b="1" dirty="0"/>
              <a:t> (</a:t>
            </a:r>
            <a:r>
              <a:rPr lang="en-US" b="1" i="1" dirty="0" err="1"/>
              <a:t>empiri</a:t>
            </a:r>
            <a:r>
              <a:rPr lang="en-US" b="1" dirty="0"/>
              <a:t> = </a:t>
            </a:r>
            <a:r>
              <a:rPr lang="en-US" b="1" dirty="0" err="1"/>
              <a:t>pengalaman</a:t>
            </a:r>
            <a:r>
              <a:rPr lang="en-US" b="1" dirty="0"/>
              <a:t>), </a:t>
            </a:r>
            <a:r>
              <a:rPr lang="en-US" b="1" dirty="0" err="1"/>
              <a:t>tidak</a:t>
            </a:r>
            <a:r>
              <a:rPr lang="en-US" b="1" dirty="0"/>
              <a:t> </a:t>
            </a:r>
            <a:r>
              <a:rPr lang="en-US" b="1" dirty="0" err="1"/>
              <a:t>mengakui</a:t>
            </a:r>
            <a:r>
              <a:rPr lang="en-US" b="1" dirty="0"/>
              <a:t> </a:t>
            </a:r>
            <a:r>
              <a:rPr lang="en-US" b="1" dirty="0" err="1"/>
              <a:t>adanya</a:t>
            </a:r>
            <a:r>
              <a:rPr lang="en-US" b="1" dirty="0"/>
              <a:t> </a:t>
            </a:r>
            <a:r>
              <a:rPr lang="en-US" b="1" dirty="0" err="1"/>
              <a:t>pembawaan</a:t>
            </a:r>
            <a:r>
              <a:rPr lang="en-US" b="1" dirty="0"/>
              <a:t> </a:t>
            </a:r>
            <a:r>
              <a:rPr lang="en-US" b="1" dirty="0" err="1"/>
              <a:t>atau</a:t>
            </a:r>
            <a:r>
              <a:rPr lang="en-US" b="1" dirty="0"/>
              <a:t> </a:t>
            </a:r>
            <a:r>
              <a:rPr lang="en-US" b="1" dirty="0" err="1"/>
              <a:t>potensinya</a:t>
            </a:r>
            <a:r>
              <a:rPr lang="en-US" b="1" dirty="0"/>
              <a:t> </a:t>
            </a:r>
            <a:r>
              <a:rPr lang="en-US" b="1" dirty="0" err="1"/>
              <a:t>di</a:t>
            </a:r>
            <a:r>
              <a:rPr lang="en-US" b="1" dirty="0"/>
              <a:t> </a:t>
            </a:r>
            <a:r>
              <a:rPr lang="en-US" b="1" dirty="0" err="1"/>
              <a:t>bawah</a:t>
            </a:r>
            <a:r>
              <a:rPr lang="en-US" b="1" dirty="0"/>
              <a:t> </a:t>
            </a:r>
            <a:r>
              <a:rPr lang="en-US" b="1" dirty="0" err="1"/>
              <a:t>lahir</a:t>
            </a:r>
            <a:r>
              <a:rPr lang="en-US" b="1" dirty="0"/>
              <a:t> </a:t>
            </a:r>
            <a:r>
              <a:rPr lang="en-US" b="1" dirty="0" err="1"/>
              <a:t>manusia</a:t>
            </a:r>
            <a:r>
              <a:rPr lang="en-US" b="1" dirty="0"/>
              <a:t>. </a:t>
            </a:r>
            <a:r>
              <a:rPr lang="en-US" b="1" dirty="0" err="1"/>
              <a:t>Dengan</a:t>
            </a:r>
            <a:r>
              <a:rPr lang="en-US" b="1" dirty="0"/>
              <a:t> </a:t>
            </a:r>
            <a:r>
              <a:rPr lang="en-US" b="1" dirty="0" err="1"/>
              <a:t>kata</a:t>
            </a:r>
            <a:r>
              <a:rPr lang="en-US" b="1" dirty="0"/>
              <a:t> lain </a:t>
            </a:r>
            <a:r>
              <a:rPr lang="en-US" b="1" dirty="0" err="1"/>
              <a:t>bahwa</a:t>
            </a:r>
            <a:r>
              <a:rPr lang="en-US" b="1" dirty="0"/>
              <a:t> </a:t>
            </a:r>
            <a:r>
              <a:rPr lang="en-US" b="1" dirty="0" err="1"/>
              <a:t>anak</a:t>
            </a:r>
            <a:r>
              <a:rPr lang="en-US" b="1" dirty="0"/>
              <a:t> </a:t>
            </a:r>
            <a:r>
              <a:rPr lang="en-US" b="1" dirty="0" err="1"/>
              <a:t>manusia</a:t>
            </a:r>
            <a:r>
              <a:rPr lang="en-US" b="1" dirty="0"/>
              <a:t> </a:t>
            </a:r>
            <a:r>
              <a:rPr lang="en-US" b="1" dirty="0" err="1"/>
              <a:t>itu</a:t>
            </a:r>
            <a:r>
              <a:rPr lang="en-US" b="1" dirty="0"/>
              <a:t> </a:t>
            </a:r>
            <a:r>
              <a:rPr lang="en-US" b="1" dirty="0" err="1"/>
              <a:t>lahir</a:t>
            </a:r>
            <a:r>
              <a:rPr lang="en-US" b="1" dirty="0"/>
              <a:t> </a:t>
            </a:r>
            <a:r>
              <a:rPr lang="en-US" b="1" dirty="0" err="1"/>
              <a:t>dalam</a:t>
            </a:r>
            <a:r>
              <a:rPr lang="en-US" b="1" dirty="0"/>
              <a:t> </a:t>
            </a:r>
            <a:r>
              <a:rPr lang="en-US" b="1" dirty="0" err="1"/>
              <a:t>keadaan</a:t>
            </a:r>
            <a:r>
              <a:rPr lang="en-US" b="1" dirty="0"/>
              <a:t> </a:t>
            </a:r>
            <a:r>
              <a:rPr lang="en-US" b="1" dirty="0" err="1"/>
              <a:t>suci</a:t>
            </a:r>
            <a:r>
              <a:rPr lang="en-US" b="1" dirty="0"/>
              <a:t> </a:t>
            </a:r>
            <a:r>
              <a:rPr lang="en-US" b="1" dirty="0" err="1"/>
              <a:t>dalam</a:t>
            </a:r>
            <a:r>
              <a:rPr lang="en-US" b="1" dirty="0"/>
              <a:t> </a:t>
            </a:r>
            <a:r>
              <a:rPr lang="en-US" b="1" dirty="0" err="1"/>
              <a:t>pengertian</a:t>
            </a:r>
            <a:r>
              <a:rPr lang="en-US" b="1" dirty="0"/>
              <a:t> </a:t>
            </a:r>
            <a:r>
              <a:rPr lang="en-US" b="1" dirty="0" err="1"/>
              <a:t>anak</a:t>
            </a:r>
            <a:r>
              <a:rPr lang="en-US" b="1" dirty="0"/>
              <a:t> </a:t>
            </a:r>
            <a:r>
              <a:rPr lang="en-US" b="1" dirty="0" err="1"/>
              <a:t>bersih</a:t>
            </a:r>
            <a:r>
              <a:rPr lang="en-US" b="1" dirty="0"/>
              <a:t> </a:t>
            </a:r>
            <a:r>
              <a:rPr lang="en-US" b="1" dirty="0" err="1"/>
              <a:t>tidak</a:t>
            </a:r>
            <a:r>
              <a:rPr lang="en-US" b="1" dirty="0"/>
              <a:t> </a:t>
            </a:r>
            <a:r>
              <a:rPr lang="en-US" b="1" dirty="0" err="1"/>
              <a:t>membawa</a:t>
            </a:r>
            <a:r>
              <a:rPr lang="en-US" b="1" dirty="0"/>
              <a:t> </a:t>
            </a:r>
            <a:r>
              <a:rPr lang="en-US" b="1" dirty="0" err="1"/>
              <a:t>apa-apa</a:t>
            </a:r>
            <a:r>
              <a:rPr lang="en-US" b="1" dirty="0" smtClean="0"/>
              <a:t>..</a:t>
            </a:r>
            <a:r>
              <a:rPr lang="en-US" dirty="0" smtClean="0"/>
              <a:t> </a:t>
            </a:r>
            <a:r>
              <a:rPr lang="en-US" b="1" dirty="0" err="1" smtClean="0">
                <a:solidFill>
                  <a:srgbClr val="FF0000"/>
                </a:solidFill>
              </a:rPr>
              <a:t>kertas</a:t>
            </a:r>
            <a:r>
              <a:rPr lang="en-US" b="1" dirty="0" smtClean="0">
                <a:solidFill>
                  <a:srgbClr val="FF0000"/>
                </a:solidFill>
              </a:rPr>
              <a:t>  </a:t>
            </a:r>
            <a:r>
              <a:rPr lang="en-US" b="1" dirty="0" err="1" smtClean="0">
                <a:solidFill>
                  <a:srgbClr val="FF0000"/>
                </a:solidFill>
              </a:rPr>
              <a:t>putih</a:t>
            </a:r>
            <a:r>
              <a:rPr lang="en-US" b="1" dirty="0" smtClean="0">
                <a:solidFill>
                  <a:srgbClr val="FF0000"/>
                </a:solidFill>
              </a:rPr>
              <a:t> </a:t>
            </a:r>
            <a:r>
              <a:rPr lang="en-US" b="1" dirty="0" err="1" smtClean="0">
                <a:solidFill>
                  <a:srgbClr val="FF0000"/>
                </a:solidFill>
              </a:rPr>
              <a:t>atau</a:t>
            </a:r>
            <a:r>
              <a:rPr lang="en-US" b="1" dirty="0" smtClean="0">
                <a:solidFill>
                  <a:srgbClr val="FF0000"/>
                </a:solidFill>
              </a:rPr>
              <a:t> </a:t>
            </a:r>
            <a:r>
              <a:rPr lang="en-US" b="1" dirty="0" err="1" smtClean="0">
                <a:solidFill>
                  <a:srgbClr val="FF0000"/>
                </a:solidFill>
              </a:rPr>
              <a:t>meja</a:t>
            </a:r>
            <a:r>
              <a:rPr lang="en-US" b="1" dirty="0" smtClean="0">
                <a:solidFill>
                  <a:srgbClr val="FF0000"/>
                </a:solidFill>
              </a:rPr>
              <a:t> yang </a:t>
            </a:r>
            <a:r>
              <a:rPr lang="en-US" b="1" dirty="0" err="1" smtClean="0">
                <a:solidFill>
                  <a:srgbClr val="FF0000"/>
                </a:solidFill>
              </a:rPr>
              <a:t>putih</a:t>
            </a:r>
            <a:r>
              <a:rPr lang="en-US" b="1" dirty="0" smtClean="0">
                <a:solidFill>
                  <a:srgbClr val="FF0000"/>
                </a:solidFill>
              </a:rPr>
              <a:t> </a:t>
            </a:r>
            <a:r>
              <a:rPr lang="en-US" b="1" dirty="0" err="1" smtClean="0">
                <a:solidFill>
                  <a:srgbClr val="FF0000"/>
                </a:solidFill>
              </a:rPr>
              <a:t>bersih</a:t>
            </a:r>
            <a:r>
              <a:rPr lang="en-US" b="1" dirty="0" smtClean="0">
                <a:solidFill>
                  <a:srgbClr val="FF0000"/>
                </a:solidFill>
              </a:rPr>
              <a:t>  </a:t>
            </a:r>
            <a:r>
              <a:rPr lang="en-US" b="1" dirty="0" err="1" smtClean="0">
                <a:solidFill>
                  <a:srgbClr val="FF0000"/>
                </a:solidFill>
              </a:rPr>
              <a:t>tanpa</a:t>
            </a:r>
            <a:r>
              <a:rPr lang="en-US" b="1" dirty="0" smtClean="0">
                <a:solidFill>
                  <a:srgbClr val="FF0000"/>
                </a:solidFill>
              </a:rPr>
              <a:t> </a:t>
            </a:r>
            <a:r>
              <a:rPr lang="en-US" b="1" dirty="0" err="1" smtClean="0">
                <a:solidFill>
                  <a:srgbClr val="FF0000"/>
                </a:solidFill>
              </a:rPr>
              <a:t>coretan</a:t>
            </a:r>
            <a:r>
              <a:rPr lang="en-US" b="1" dirty="0" smtClean="0">
                <a:solidFill>
                  <a:srgbClr val="FF0000"/>
                </a:solidFill>
              </a:rPr>
              <a:t>. </a:t>
            </a:r>
            <a:r>
              <a:rPr lang="en-US" b="1" dirty="0" err="1" smtClean="0"/>
              <a:t>Karena</a:t>
            </a:r>
            <a:r>
              <a:rPr lang="en-US" b="1" dirty="0" smtClean="0"/>
              <a:t> </a:t>
            </a:r>
            <a:r>
              <a:rPr lang="en-US" b="1" dirty="0" err="1"/>
              <a:t>itu</a:t>
            </a:r>
            <a:r>
              <a:rPr lang="en-US" b="1" dirty="0"/>
              <a:t>, </a:t>
            </a:r>
            <a:r>
              <a:rPr lang="en-US" b="1" dirty="0" err="1"/>
              <a:t>aliran</a:t>
            </a:r>
            <a:r>
              <a:rPr lang="en-US" b="1" dirty="0"/>
              <a:t> </a:t>
            </a:r>
            <a:r>
              <a:rPr lang="en-US" b="1" dirty="0" err="1"/>
              <a:t>ini</a:t>
            </a:r>
            <a:r>
              <a:rPr lang="en-US" b="1" dirty="0"/>
              <a:t> </a:t>
            </a:r>
            <a:r>
              <a:rPr lang="en-US" b="1" dirty="0" err="1"/>
              <a:t>berpandangan</a:t>
            </a:r>
            <a:r>
              <a:rPr lang="en-US" b="1" dirty="0"/>
              <a:t> </a:t>
            </a:r>
            <a:r>
              <a:rPr lang="en-US" b="1" dirty="0" err="1"/>
              <a:t>bahwa</a:t>
            </a:r>
            <a:r>
              <a:rPr lang="en-US" b="1" dirty="0"/>
              <a:t> </a:t>
            </a:r>
            <a:r>
              <a:rPr lang="en-US" b="1" dirty="0" err="1"/>
              <a:t>hasil</a:t>
            </a:r>
            <a:r>
              <a:rPr lang="en-US" b="1" dirty="0"/>
              <a:t> </a:t>
            </a:r>
            <a:r>
              <a:rPr lang="en-US" b="1" dirty="0" err="1"/>
              <a:t>belajar</a:t>
            </a:r>
            <a:r>
              <a:rPr lang="en-US" b="1" dirty="0"/>
              <a:t> </a:t>
            </a:r>
            <a:r>
              <a:rPr lang="en-US" b="1" dirty="0" err="1"/>
              <a:t>peserta</a:t>
            </a:r>
            <a:r>
              <a:rPr lang="en-US" b="1" dirty="0"/>
              <a:t> </a:t>
            </a:r>
            <a:r>
              <a:rPr lang="en-US" b="1" dirty="0" err="1"/>
              <a:t>didik</a:t>
            </a:r>
            <a:r>
              <a:rPr lang="en-US" b="1" dirty="0"/>
              <a:t> </a:t>
            </a:r>
            <a:r>
              <a:rPr lang="en-US" b="1" dirty="0" err="1"/>
              <a:t>besar</a:t>
            </a:r>
            <a:r>
              <a:rPr lang="en-US" b="1" dirty="0"/>
              <a:t> </a:t>
            </a:r>
            <a:r>
              <a:rPr lang="en-US" b="1" dirty="0" err="1"/>
              <a:t>pengaruhnya</a:t>
            </a:r>
            <a:r>
              <a:rPr lang="en-US" b="1" dirty="0"/>
              <a:t> </a:t>
            </a:r>
            <a:r>
              <a:rPr lang="en-US" b="1" dirty="0" err="1"/>
              <a:t>pada</a:t>
            </a:r>
            <a:r>
              <a:rPr lang="en-US" b="1" dirty="0"/>
              <a:t> </a:t>
            </a:r>
            <a:r>
              <a:rPr lang="en-US" b="1" dirty="0" err="1"/>
              <a:t>faktor</a:t>
            </a:r>
            <a:r>
              <a:rPr lang="en-US" b="1" dirty="0"/>
              <a:t> </a:t>
            </a:r>
            <a:r>
              <a:rPr lang="en-US" b="1" dirty="0" err="1"/>
              <a:t>lingkungan</a:t>
            </a:r>
            <a:endParaRPr lang="en-US" b="1" dirty="0"/>
          </a:p>
        </p:txBody>
      </p:sp>
      <p:sp>
        <p:nvSpPr>
          <p:cNvPr id="4" name="Rectangle 3"/>
          <p:cNvSpPr/>
          <p:nvPr/>
        </p:nvSpPr>
        <p:spPr>
          <a:xfrm>
            <a:off x="1828800" y="4419600"/>
            <a:ext cx="7315200" cy="2169825"/>
          </a:xfrm>
          <a:prstGeom prst="rect">
            <a:avLst/>
          </a:prstGeom>
          <a:solidFill>
            <a:schemeClr val="bg1">
              <a:lumMod val="85000"/>
            </a:schemeClr>
          </a:solidFill>
        </p:spPr>
        <p:txBody>
          <a:bodyPr wrap="square">
            <a:spAutoFit/>
          </a:bodyPr>
          <a:lstStyle/>
          <a:p>
            <a:pPr>
              <a:lnSpc>
                <a:spcPct val="150000"/>
              </a:lnSpc>
            </a:pPr>
            <a:r>
              <a:rPr lang="en-US" dirty="0" err="1"/>
              <a:t>Pengalaman</a:t>
            </a:r>
            <a:r>
              <a:rPr lang="en-US" dirty="0"/>
              <a:t> </a:t>
            </a:r>
            <a:r>
              <a:rPr lang="en-US" dirty="0" err="1"/>
              <a:t>belajar</a:t>
            </a:r>
            <a:r>
              <a:rPr lang="en-US" dirty="0"/>
              <a:t> yang </a:t>
            </a:r>
            <a:r>
              <a:rPr lang="en-US" dirty="0" err="1"/>
              <a:t>diperoleh</a:t>
            </a:r>
            <a:r>
              <a:rPr lang="en-US" dirty="0"/>
              <a:t> </a:t>
            </a:r>
            <a:r>
              <a:rPr lang="en-US" dirty="0" err="1"/>
              <a:t>anak</a:t>
            </a:r>
            <a:r>
              <a:rPr lang="en-US" dirty="0"/>
              <a:t> </a:t>
            </a:r>
            <a:r>
              <a:rPr lang="en-US" dirty="0" err="1"/>
              <a:t>dalam</a:t>
            </a:r>
            <a:r>
              <a:rPr lang="en-US" dirty="0"/>
              <a:t> </a:t>
            </a:r>
            <a:r>
              <a:rPr lang="en-US" dirty="0" err="1"/>
              <a:t>kehidupan</a:t>
            </a:r>
            <a:r>
              <a:rPr lang="en-US" dirty="0"/>
              <a:t> </a:t>
            </a:r>
            <a:r>
              <a:rPr lang="en-US" dirty="0" err="1"/>
              <a:t>sehari-hari</a:t>
            </a:r>
            <a:r>
              <a:rPr lang="en-US" dirty="0"/>
              <a:t> </a:t>
            </a:r>
            <a:r>
              <a:rPr lang="en-US" dirty="0" err="1"/>
              <a:t>didapat</a:t>
            </a:r>
            <a:r>
              <a:rPr lang="en-US" dirty="0"/>
              <a:t> </a:t>
            </a:r>
            <a:r>
              <a:rPr lang="en-US" dirty="0" err="1"/>
              <a:t>dari</a:t>
            </a:r>
            <a:r>
              <a:rPr lang="en-US" dirty="0"/>
              <a:t> </a:t>
            </a:r>
            <a:r>
              <a:rPr lang="en-US" dirty="0" err="1"/>
              <a:t>dunia</a:t>
            </a:r>
            <a:r>
              <a:rPr lang="en-US" dirty="0"/>
              <a:t> </a:t>
            </a:r>
            <a:r>
              <a:rPr lang="en-US" dirty="0" err="1"/>
              <a:t>sekitarnya</a:t>
            </a:r>
            <a:r>
              <a:rPr lang="en-US" dirty="0"/>
              <a:t> yang </a:t>
            </a:r>
            <a:r>
              <a:rPr lang="en-US" dirty="0" err="1"/>
              <a:t>berupa</a:t>
            </a:r>
            <a:r>
              <a:rPr lang="en-US" dirty="0"/>
              <a:t> </a:t>
            </a:r>
            <a:r>
              <a:rPr lang="en-US" dirty="0" err="1"/>
              <a:t>stimulan-stimulan</a:t>
            </a:r>
            <a:r>
              <a:rPr lang="en-US" dirty="0"/>
              <a:t>. </a:t>
            </a:r>
            <a:r>
              <a:rPr lang="en-US" dirty="0" err="1"/>
              <a:t>Stimulasi</a:t>
            </a:r>
            <a:r>
              <a:rPr lang="en-US" dirty="0"/>
              <a:t> </a:t>
            </a:r>
            <a:r>
              <a:rPr lang="en-US" dirty="0" err="1"/>
              <a:t>ini</a:t>
            </a:r>
            <a:r>
              <a:rPr lang="en-US" dirty="0"/>
              <a:t> </a:t>
            </a:r>
            <a:r>
              <a:rPr lang="en-US" dirty="0" err="1"/>
              <a:t>berasal</a:t>
            </a:r>
            <a:r>
              <a:rPr lang="en-US" dirty="0"/>
              <a:t> </a:t>
            </a:r>
            <a:r>
              <a:rPr lang="en-US" dirty="0" err="1"/>
              <a:t>dari</a:t>
            </a:r>
            <a:r>
              <a:rPr lang="en-US" dirty="0"/>
              <a:t> </a:t>
            </a:r>
            <a:r>
              <a:rPr lang="en-US" dirty="0" err="1"/>
              <a:t>alam</a:t>
            </a:r>
            <a:r>
              <a:rPr lang="en-US" dirty="0"/>
              <a:t> </a:t>
            </a:r>
            <a:r>
              <a:rPr lang="en-US" dirty="0" err="1"/>
              <a:t>bebas</a:t>
            </a:r>
            <a:r>
              <a:rPr lang="en-US" dirty="0"/>
              <a:t> </a:t>
            </a:r>
            <a:r>
              <a:rPr lang="en-US" dirty="0" err="1"/>
              <a:t>ataupun</a:t>
            </a:r>
            <a:r>
              <a:rPr lang="en-US" dirty="0"/>
              <a:t> </a:t>
            </a:r>
            <a:r>
              <a:rPr lang="en-US" dirty="0" err="1"/>
              <a:t>diciptakan</a:t>
            </a:r>
            <a:r>
              <a:rPr lang="en-US" dirty="0"/>
              <a:t> </a:t>
            </a:r>
            <a:r>
              <a:rPr lang="en-US" dirty="0" err="1"/>
              <a:t>oleh</a:t>
            </a:r>
            <a:r>
              <a:rPr lang="en-US" dirty="0"/>
              <a:t> </a:t>
            </a:r>
            <a:r>
              <a:rPr lang="en-US" dirty="0" err="1"/>
              <a:t>orang</a:t>
            </a:r>
            <a:r>
              <a:rPr lang="en-US" dirty="0"/>
              <a:t> </a:t>
            </a:r>
            <a:r>
              <a:rPr lang="en-US" dirty="0" err="1"/>
              <a:t>dewasa</a:t>
            </a:r>
            <a:r>
              <a:rPr lang="en-US" dirty="0"/>
              <a:t> </a:t>
            </a:r>
            <a:r>
              <a:rPr lang="en-US" dirty="0" err="1"/>
              <a:t>dalam</a:t>
            </a:r>
            <a:r>
              <a:rPr lang="en-US" dirty="0"/>
              <a:t> </a:t>
            </a:r>
            <a:r>
              <a:rPr lang="en-US" dirty="0" err="1"/>
              <a:t>bentuk</a:t>
            </a:r>
            <a:r>
              <a:rPr lang="en-US" dirty="0"/>
              <a:t> program </a:t>
            </a:r>
            <a:r>
              <a:rPr lang="en-US" dirty="0" err="1"/>
              <a:t>pendidikan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455403" y="533400"/>
            <a:ext cx="8536197" cy="4462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3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c. </a:t>
            </a:r>
            <a:r>
              <a:rPr kumimoji="0" lang="en-US" sz="23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Teori</a:t>
            </a:r>
            <a:r>
              <a:rPr kumimoji="0" lang="en-US" sz="23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3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Konvergensi</a:t>
            </a:r>
            <a:r>
              <a:rPr kumimoji="0" lang="en-US" sz="23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a:t>
            </a:r>
            <a:r>
              <a:rPr kumimoji="0" lang="en-US" sz="2300" b="1" i="0" u="none" strike="noStrike" cap="none" normalizeH="0" baseline="0" dirty="0" err="1" smtClean="0">
                <a:ln>
                  <a:noFill/>
                </a:ln>
                <a:solidFill>
                  <a:srgbClr val="FF0000"/>
                </a:solidFill>
                <a:effectLst/>
                <a:latin typeface="Aharoni" pitchFamily="2" charset="-79"/>
                <a:ea typeface="Times New Roman" pitchFamily="18" charset="0"/>
                <a:cs typeface="Aharoni" pitchFamily="2" charset="-79"/>
              </a:rPr>
              <a:t>Gabungan</a:t>
            </a:r>
            <a:r>
              <a:rPr kumimoji="0" lang="en-US" sz="2300" b="1"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  _ </a:t>
            </a:r>
            <a:r>
              <a:rPr kumimoji="0" lang="en-US" sz="2300" b="0" i="0" u="none" strike="noStrike" cap="none" normalizeH="0" baseline="0" dirty="0" smtClean="0">
                <a:ln>
                  <a:noFill/>
                </a:ln>
                <a:solidFill>
                  <a:srgbClr val="FF0000"/>
                </a:solidFill>
                <a:effectLst/>
                <a:latin typeface="Aharoni" pitchFamily="2" charset="-79"/>
                <a:ea typeface="Times New Roman" pitchFamily="18" charset="0"/>
                <a:cs typeface="Aharoni" pitchFamily="2" charset="-79"/>
              </a:rPr>
              <a:t>William Stern (1871-1939)</a:t>
            </a:r>
            <a:endParaRPr kumimoji="0" lang="en-US" sz="2300" b="0" i="0" u="none" strike="noStrike" cap="none" normalizeH="0" baseline="0" dirty="0" smtClean="0">
              <a:ln>
                <a:noFill/>
              </a:ln>
              <a:solidFill>
                <a:schemeClr val="tx1"/>
              </a:solidFill>
              <a:effectLst/>
              <a:latin typeface="Aharoni" pitchFamily="2" charset="-79"/>
              <a:cs typeface="Aharoni" pitchFamily="2" charset="-79"/>
            </a:endParaRPr>
          </a:p>
        </p:txBody>
      </p:sp>
      <p:sp>
        <p:nvSpPr>
          <p:cNvPr id="3" name="Rectangle 2"/>
          <p:cNvSpPr/>
          <p:nvPr/>
        </p:nvSpPr>
        <p:spPr>
          <a:xfrm>
            <a:off x="533400" y="1371600"/>
            <a:ext cx="7924800" cy="3000821"/>
          </a:xfrm>
          <a:prstGeom prst="rect">
            <a:avLst/>
          </a:prstGeom>
          <a:solidFill>
            <a:schemeClr val="bg2">
              <a:lumMod val="90000"/>
            </a:schemeClr>
          </a:solidFill>
        </p:spPr>
        <p:txBody>
          <a:bodyPr wrap="square">
            <a:spAutoFit/>
          </a:bodyPr>
          <a:lstStyle/>
          <a:p>
            <a:pPr>
              <a:lnSpc>
                <a:spcPct val="150000"/>
              </a:lnSpc>
            </a:pPr>
            <a:r>
              <a:rPr lang="en-US" b="1" dirty="0" err="1"/>
              <a:t>Aliran</a:t>
            </a:r>
            <a:r>
              <a:rPr lang="en-US" b="1" dirty="0"/>
              <a:t> </a:t>
            </a:r>
            <a:r>
              <a:rPr lang="en-US" b="1" dirty="0" err="1"/>
              <a:t>ini</a:t>
            </a:r>
            <a:r>
              <a:rPr lang="en-US" b="1" dirty="0"/>
              <a:t> </a:t>
            </a:r>
            <a:r>
              <a:rPr lang="en-US" b="1" dirty="0" err="1"/>
              <a:t>berpandangan</a:t>
            </a:r>
            <a:r>
              <a:rPr lang="en-US" b="1" dirty="0"/>
              <a:t> </a:t>
            </a:r>
            <a:r>
              <a:rPr lang="en-US" b="1" dirty="0" err="1"/>
              <a:t>bahwa</a:t>
            </a:r>
            <a:r>
              <a:rPr lang="en-US" b="1" dirty="0"/>
              <a:t> </a:t>
            </a:r>
            <a:r>
              <a:rPr lang="en-US" b="1" dirty="0" err="1"/>
              <a:t>perkembangan</a:t>
            </a:r>
            <a:r>
              <a:rPr lang="en-US" b="1" dirty="0"/>
              <a:t> </a:t>
            </a:r>
            <a:r>
              <a:rPr lang="en-US" b="1" dirty="0" err="1"/>
              <a:t>individu</a:t>
            </a:r>
            <a:r>
              <a:rPr lang="en-US" b="1" dirty="0"/>
              <a:t> </a:t>
            </a:r>
            <a:r>
              <a:rPr lang="en-US" b="1" dirty="0" err="1"/>
              <a:t>itu</a:t>
            </a:r>
            <a:r>
              <a:rPr lang="en-US" b="1" dirty="0"/>
              <a:t> </a:t>
            </a:r>
            <a:r>
              <a:rPr lang="en-US" b="1" dirty="0" err="1"/>
              <a:t>baik</a:t>
            </a:r>
            <a:r>
              <a:rPr lang="en-US" b="1" dirty="0"/>
              <a:t> </a:t>
            </a:r>
            <a:r>
              <a:rPr lang="en-US" b="1" dirty="0" err="1"/>
              <a:t>dasar</a:t>
            </a:r>
            <a:r>
              <a:rPr lang="en-US" b="1" dirty="0"/>
              <a:t> (</a:t>
            </a:r>
            <a:r>
              <a:rPr lang="en-US" b="1" dirty="0" err="1"/>
              <a:t>bakat</a:t>
            </a:r>
            <a:r>
              <a:rPr lang="en-US" b="1" dirty="0"/>
              <a:t>, </a:t>
            </a:r>
            <a:r>
              <a:rPr lang="en-US" b="1" dirty="0" err="1"/>
              <a:t>keturunan</a:t>
            </a:r>
            <a:r>
              <a:rPr lang="en-US" b="1" dirty="0"/>
              <a:t>) </a:t>
            </a:r>
            <a:r>
              <a:rPr lang="en-US" b="1" dirty="0" err="1"/>
              <a:t>maupun</a:t>
            </a:r>
            <a:r>
              <a:rPr lang="en-US" b="1" dirty="0"/>
              <a:t> </a:t>
            </a:r>
            <a:r>
              <a:rPr lang="en-US" b="1" dirty="0" err="1"/>
              <a:t>lingkungan</a:t>
            </a:r>
            <a:r>
              <a:rPr lang="en-US" b="1" dirty="0"/>
              <a:t>, </a:t>
            </a:r>
            <a:r>
              <a:rPr lang="en-US" b="1" dirty="0" err="1"/>
              <a:t>kedua-duanya</a:t>
            </a:r>
            <a:r>
              <a:rPr lang="en-US" b="1" dirty="0"/>
              <a:t> </a:t>
            </a:r>
            <a:r>
              <a:rPr lang="en-US" b="1" dirty="0" err="1"/>
              <a:t>memainkan</a:t>
            </a:r>
            <a:r>
              <a:rPr lang="en-US" b="1" dirty="0"/>
              <a:t> </a:t>
            </a:r>
            <a:r>
              <a:rPr lang="en-US" b="1" dirty="0" err="1"/>
              <a:t>peranan</a:t>
            </a:r>
            <a:r>
              <a:rPr lang="en-US" b="1" dirty="0"/>
              <a:t> </a:t>
            </a:r>
            <a:r>
              <a:rPr lang="en-US" b="1" dirty="0" err="1"/>
              <a:t>penting</a:t>
            </a:r>
            <a:r>
              <a:rPr lang="en-US" b="1" dirty="0"/>
              <a:t>. </a:t>
            </a:r>
            <a:r>
              <a:rPr lang="en-US" b="1" dirty="0" err="1"/>
              <a:t>Bakat</a:t>
            </a:r>
            <a:r>
              <a:rPr lang="en-US" b="1" dirty="0"/>
              <a:t> </a:t>
            </a:r>
            <a:r>
              <a:rPr lang="en-US" b="1" dirty="0" err="1"/>
              <a:t>sebagai</a:t>
            </a:r>
            <a:r>
              <a:rPr lang="en-US" b="1" dirty="0"/>
              <a:t> </a:t>
            </a:r>
            <a:r>
              <a:rPr lang="en-US" b="1" dirty="0" err="1"/>
              <a:t>kemungkinan</a:t>
            </a:r>
            <a:r>
              <a:rPr lang="en-US" b="1" dirty="0"/>
              <a:t> </a:t>
            </a:r>
            <a:r>
              <a:rPr lang="en-US" b="1" dirty="0" err="1"/>
              <a:t>atau</a:t>
            </a:r>
            <a:r>
              <a:rPr lang="en-US" b="1" dirty="0"/>
              <a:t> </a:t>
            </a:r>
            <a:r>
              <a:rPr lang="en-US" b="1" dirty="0" err="1"/>
              <a:t>disposisi</a:t>
            </a:r>
            <a:r>
              <a:rPr lang="en-US" b="1" dirty="0"/>
              <a:t> </a:t>
            </a:r>
            <a:r>
              <a:rPr lang="en-US" b="1" dirty="0" err="1"/>
              <a:t>telah</a:t>
            </a:r>
            <a:r>
              <a:rPr lang="en-US" b="1" dirty="0"/>
              <a:t> </a:t>
            </a:r>
            <a:r>
              <a:rPr lang="en-US" b="1" dirty="0" err="1"/>
              <a:t>ada</a:t>
            </a:r>
            <a:r>
              <a:rPr lang="en-US" b="1" dirty="0"/>
              <a:t> </a:t>
            </a:r>
            <a:r>
              <a:rPr lang="en-US" b="1" dirty="0" err="1"/>
              <a:t>pada</a:t>
            </a:r>
            <a:r>
              <a:rPr lang="en-US" b="1" dirty="0"/>
              <a:t> </a:t>
            </a:r>
            <a:r>
              <a:rPr lang="en-US" b="1" dirty="0" err="1"/>
              <a:t>masing-masing</a:t>
            </a:r>
            <a:r>
              <a:rPr lang="en-US" b="1" dirty="0"/>
              <a:t> </a:t>
            </a:r>
            <a:r>
              <a:rPr lang="en-US" b="1" dirty="0" err="1"/>
              <a:t>individu</a:t>
            </a:r>
            <a:r>
              <a:rPr lang="en-US" b="1" dirty="0"/>
              <a:t>, yang </a:t>
            </a:r>
            <a:r>
              <a:rPr lang="en-US" b="1" dirty="0" err="1"/>
              <a:t>kemudian</a:t>
            </a:r>
            <a:r>
              <a:rPr lang="en-US" b="1" dirty="0"/>
              <a:t> </a:t>
            </a:r>
            <a:r>
              <a:rPr lang="en-US" b="1" dirty="0" err="1"/>
              <a:t>karena</a:t>
            </a:r>
            <a:r>
              <a:rPr lang="en-US" b="1" dirty="0"/>
              <a:t> </a:t>
            </a:r>
            <a:r>
              <a:rPr lang="en-US" b="1" dirty="0" err="1"/>
              <a:t>pengaruh</a:t>
            </a:r>
            <a:r>
              <a:rPr lang="en-US" b="1" dirty="0"/>
              <a:t> </a:t>
            </a:r>
            <a:r>
              <a:rPr lang="en-US" b="1" dirty="0" err="1"/>
              <a:t>lingkungan</a:t>
            </a:r>
            <a:r>
              <a:rPr lang="en-US" b="1" dirty="0"/>
              <a:t> yang </a:t>
            </a:r>
            <a:r>
              <a:rPr lang="en-US" b="1" dirty="0" err="1"/>
              <a:t>sesuai</a:t>
            </a:r>
            <a:r>
              <a:rPr lang="en-US" b="1" dirty="0"/>
              <a:t> </a:t>
            </a:r>
            <a:r>
              <a:rPr lang="en-US" b="1" dirty="0" err="1"/>
              <a:t>dengan</a:t>
            </a:r>
            <a:r>
              <a:rPr lang="en-US" b="1" dirty="0"/>
              <a:t> </a:t>
            </a:r>
            <a:r>
              <a:rPr lang="en-US" b="1" dirty="0" err="1"/>
              <a:t>kebutuhan</a:t>
            </a:r>
            <a:r>
              <a:rPr lang="en-US" b="1" dirty="0"/>
              <a:t> </a:t>
            </a:r>
            <a:r>
              <a:rPr lang="en-US" b="1" dirty="0" err="1"/>
              <a:t>untuk</a:t>
            </a:r>
            <a:r>
              <a:rPr lang="en-US" b="1" dirty="0"/>
              <a:t> </a:t>
            </a:r>
            <a:r>
              <a:rPr lang="en-US" b="1" dirty="0" err="1"/>
              <a:t>perkembangannya</a:t>
            </a:r>
            <a:r>
              <a:rPr lang="en-US" b="1" dirty="0"/>
              <a:t>, </a:t>
            </a:r>
            <a:r>
              <a:rPr lang="en-US" b="1" dirty="0" err="1"/>
              <a:t>maka</a:t>
            </a:r>
            <a:r>
              <a:rPr lang="en-US" b="1" dirty="0"/>
              <a:t> </a:t>
            </a:r>
            <a:r>
              <a:rPr lang="en-US" b="1" dirty="0" err="1"/>
              <a:t>kemungkinan</a:t>
            </a:r>
            <a:r>
              <a:rPr lang="en-US" b="1" dirty="0"/>
              <a:t> </a:t>
            </a:r>
            <a:r>
              <a:rPr lang="en-US" b="1" dirty="0" err="1"/>
              <a:t>itu</a:t>
            </a:r>
            <a:r>
              <a:rPr lang="en-US" b="1" dirty="0"/>
              <a:t> </a:t>
            </a:r>
            <a:r>
              <a:rPr lang="en-US" b="1" dirty="0" err="1"/>
              <a:t>lalu</a:t>
            </a:r>
            <a:r>
              <a:rPr lang="en-US" b="1" dirty="0"/>
              <a:t> </a:t>
            </a:r>
            <a:r>
              <a:rPr lang="en-US" b="1" dirty="0" err="1"/>
              <a:t>menjadi</a:t>
            </a:r>
            <a:r>
              <a:rPr lang="en-US" b="1" dirty="0"/>
              <a:t> </a:t>
            </a:r>
            <a:r>
              <a:rPr lang="en-US" b="1" dirty="0" err="1"/>
              <a:t>kenyataan</a:t>
            </a:r>
            <a:r>
              <a:rPr lang="en-US" b="1" dirty="0" smtClean="0"/>
              <a:t>..</a:t>
            </a:r>
            <a:r>
              <a:rPr lang="en-US" b="1" dirty="0" smtClean="0">
                <a:sym typeface="Wingdings" pitchFamily="2" charset="2"/>
              </a:rPr>
              <a:t> </a:t>
            </a:r>
            <a:r>
              <a:rPr lang="en-US" b="1" dirty="0" err="1" smtClean="0">
                <a:sym typeface="Wingdings" pitchFamily="2" charset="2"/>
              </a:rPr>
              <a:t>Faktor</a:t>
            </a:r>
            <a:r>
              <a:rPr lang="en-US" b="1" dirty="0" smtClean="0">
                <a:sym typeface="Wingdings" pitchFamily="2" charset="2"/>
              </a:rPr>
              <a:t> endogen </a:t>
            </a:r>
            <a:r>
              <a:rPr lang="en-US" b="1" dirty="0" err="1" smtClean="0">
                <a:sym typeface="Wingdings" pitchFamily="2" charset="2"/>
              </a:rPr>
              <a:t>dan</a:t>
            </a:r>
            <a:r>
              <a:rPr lang="en-US" b="1" dirty="0" smtClean="0">
                <a:sym typeface="Wingdings" pitchFamily="2" charset="2"/>
              </a:rPr>
              <a:t> </a:t>
            </a:r>
            <a:r>
              <a:rPr lang="en-US" b="1" dirty="0" err="1" smtClean="0">
                <a:sym typeface="Wingdings" pitchFamily="2" charset="2"/>
              </a:rPr>
              <a:t>faktor</a:t>
            </a:r>
            <a:r>
              <a:rPr lang="en-US" b="1" dirty="0" smtClean="0">
                <a:sym typeface="Wingdings" pitchFamily="2" charset="2"/>
              </a:rPr>
              <a:t> </a:t>
            </a:r>
            <a:r>
              <a:rPr lang="en-US" b="1" dirty="0" err="1" smtClean="0">
                <a:sym typeface="Wingdings" pitchFamily="2" charset="2"/>
              </a:rPr>
              <a:t>eksogen</a:t>
            </a:r>
            <a:r>
              <a:rPr lang="en-US" b="1" dirty="0" smtClean="0">
                <a:sym typeface="Wingdings" pitchFamily="2" charset="2"/>
              </a:rPr>
              <a:t>.</a:t>
            </a:r>
            <a:endParaRPr lang="en-US" b="1" dirty="0"/>
          </a:p>
        </p:txBody>
      </p:sp>
      <p:sp>
        <p:nvSpPr>
          <p:cNvPr id="4" name="Rectangle 3"/>
          <p:cNvSpPr/>
          <p:nvPr/>
        </p:nvSpPr>
        <p:spPr>
          <a:xfrm>
            <a:off x="685800" y="4572000"/>
            <a:ext cx="8229600" cy="2031325"/>
          </a:xfrm>
          <a:prstGeom prst="rect">
            <a:avLst/>
          </a:prstGeom>
          <a:solidFill>
            <a:schemeClr val="bg1"/>
          </a:solidFill>
        </p:spPr>
        <p:txBody>
          <a:bodyPr wrap="square">
            <a:spAutoFit/>
          </a:bodyPr>
          <a:lstStyle/>
          <a:p>
            <a:r>
              <a:rPr lang="en-US" dirty="0"/>
              <a:t>Al-Qur’an </a:t>
            </a:r>
            <a:r>
              <a:rPr lang="en-US" dirty="0" err="1"/>
              <a:t>menegaskan</a:t>
            </a:r>
            <a:r>
              <a:rPr lang="en-US" dirty="0"/>
              <a:t> </a:t>
            </a:r>
            <a:r>
              <a:rPr lang="en-US" dirty="0" err="1"/>
              <a:t>bahwa</a:t>
            </a:r>
            <a:r>
              <a:rPr lang="en-US" dirty="0"/>
              <a:t> </a:t>
            </a:r>
            <a:r>
              <a:rPr lang="en-US" dirty="0" err="1"/>
              <a:t>pembawaan</a:t>
            </a:r>
            <a:r>
              <a:rPr lang="en-US" dirty="0"/>
              <a:t> </a:t>
            </a:r>
            <a:r>
              <a:rPr lang="en-US" dirty="0" err="1"/>
              <a:t>seorang</a:t>
            </a:r>
            <a:r>
              <a:rPr lang="en-US" dirty="0"/>
              <a:t> </a:t>
            </a:r>
            <a:r>
              <a:rPr lang="en-US" dirty="0" err="1"/>
              <a:t>anak</a:t>
            </a:r>
            <a:r>
              <a:rPr lang="en-US" dirty="0"/>
              <a:t> (</a:t>
            </a:r>
            <a:r>
              <a:rPr lang="en-US" dirty="0" err="1"/>
              <a:t>peserta</a:t>
            </a:r>
            <a:r>
              <a:rPr lang="en-US" dirty="0"/>
              <a:t> </a:t>
            </a:r>
            <a:r>
              <a:rPr lang="en-US" dirty="0" err="1"/>
              <a:t>didik</a:t>
            </a:r>
            <a:r>
              <a:rPr lang="en-US" dirty="0"/>
              <a:t>) </a:t>
            </a:r>
            <a:r>
              <a:rPr lang="en-US" dirty="0" err="1"/>
              <a:t>sejak</a:t>
            </a:r>
            <a:r>
              <a:rPr lang="en-US" dirty="0"/>
              <a:t> </a:t>
            </a:r>
            <a:r>
              <a:rPr lang="en-US" dirty="0" err="1"/>
              <a:t>lahirnya</a:t>
            </a:r>
            <a:r>
              <a:rPr lang="en-US" dirty="0"/>
              <a:t> </a:t>
            </a:r>
            <a:r>
              <a:rPr lang="en-US" dirty="0" err="1"/>
              <a:t>disebut</a:t>
            </a:r>
            <a:r>
              <a:rPr lang="en-US" dirty="0"/>
              <a:t> </a:t>
            </a:r>
            <a:r>
              <a:rPr lang="en-US" dirty="0" err="1"/>
              <a:t>fitrah</a:t>
            </a:r>
            <a:r>
              <a:rPr lang="en-US" dirty="0"/>
              <a:t>, </a:t>
            </a:r>
            <a:r>
              <a:rPr lang="en-US" dirty="0" err="1"/>
              <a:t>dan</a:t>
            </a:r>
            <a:r>
              <a:rPr lang="en-US" dirty="0"/>
              <a:t> </a:t>
            </a:r>
            <a:r>
              <a:rPr lang="en-US" dirty="0" err="1"/>
              <a:t>fitrah</a:t>
            </a:r>
            <a:r>
              <a:rPr lang="en-US" dirty="0"/>
              <a:t> </a:t>
            </a:r>
            <a:r>
              <a:rPr lang="en-US" dirty="0" err="1"/>
              <a:t>ini</a:t>
            </a:r>
            <a:r>
              <a:rPr lang="en-US" dirty="0"/>
              <a:t> </a:t>
            </a:r>
            <a:r>
              <a:rPr lang="en-US" dirty="0" err="1"/>
              <a:t>adalah</a:t>
            </a:r>
            <a:r>
              <a:rPr lang="en-US" dirty="0"/>
              <a:t> </a:t>
            </a:r>
            <a:r>
              <a:rPr lang="en-US" dirty="0" err="1"/>
              <a:t>dasar</a:t>
            </a:r>
            <a:r>
              <a:rPr lang="en-US" dirty="0"/>
              <a:t> </a:t>
            </a:r>
            <a:r>
              <a:rPr lang="en-US" dirty="0" err="1"/>
              <a:t>keagamaan</a:t>
            </a:r>
            <a:r>
              <a:rPr lang="en-US" dirty="0"/>
              <a:t> yang </a:t>
            </a:r>
            <a:r>
              <a:rPr lang="en-US" dirty="0" err="1"/>
              <a:t>dimiliki</a:t>
            </a:r>
            <a:r>
              <a:rPr lang="en-US" dirty="0"/>
              <a:t> </a:t>
            </a:r>
            <a:r>
              <a:rPr lang="en-US" dirty="0" err="1"/>
              <a:t>oleh</a:t>
            </a:r>
            <a:r>
              <a:rPr lang="en-US" dirty="0"/>
              <a:t> </a:t>
            </a:r>
            <a:r>
              <a:rPr lang="en-US" dirty="0" err="1"/>
              <a:t>setiap</a:t>
            </a:r>
            <a:r>
              <a:rPr lang="en-US" dirty="0"/>
              <a:t> </a:t>
            </a:r>
            <a:r>
              <a:rPr lang="en-US" dirty="0" err="1"/>
              <a:t>orang</a:t>
            </a:r>
            <a:r>
              <a:rPr lang="en-US" dirty="0"/>
              <a:t>. </a:t>
            </a:r>
            <a:r>
              <a:rPr lang="en-US" dirty="0" err="1"/>
              <a:t>Fitrah</a:t>
            </a:r>
            <a:r>
              <a:rPr lang="en-US" dirty="0"/>
              <a:t> </a:t>
            </a:r>
            <a:r>
              <a:rPr lang="en-US" dirty="0" err="1"/>
              <a:t>menurut</a:t>
            </a:r>
            <a:r>
              <a:rPr lang="en-US" dirty="0"/>
              <a:t> Al-Qur’an </a:t>
            </a:r>
            <a:r>
              <a:rPr lang="en-US" dirty="0" err="1"/>
              <a:t>di</a:t>
            </a:r>
            <a:r>
              <a:rPr lang="en-US" dirty="0"/>
              <a:t> </a:t>
            </a:r>
            <a:r>
              <a:rPr lang="en-US" dirty="0" err="1"/>
              <a:t>samping</a:t>
            </a:r>
            <a:r>
              <a:rPr lang="en-US" dirty="0"/>
              <a:t> </a:t>
            </a:r>
            <a:r>
              <a:rPr lang="en-US" dirty="0" err="1"/>
              <a:t>dapat</a:t>
            </a:r>
            <a:r>
              <a:rPr lang="en-US" dirty="0"/>
              <a:t> </a:t>
            </a:r>
            <a:r>
              <a:rPr lang="en-US" dirty="0" err="1"/>
              <a:t>menerima</a:t>
            </a:r>
            <a:r>
              <a:rPr lang="en-US" dirty="0"/>
              <a:t> </a:t>
            </a:r>
            <a:r>
              <a:rPr lang="en-US" dirty="0" err="1"/>
              <a:t>pengaruh</a:t>
            </a:r>
            <a:r>
              <a:rPr lang="en-US" dirty="0"/>
              <a:t> </a:t>
            </a:r>
            <a:r>
              <a:rPr lang="en-US" dirty="0" err="1"/>
              <a:t>dari</a:t>
            </a:r>
            <a:r>
              <a:rPr lang="en-US" dirty="0"/>
              <a:t> </a:t>
            </a:r>
            <a:r>
              <a:rPr lang="en-US" dirty="0" err="1"/>
              <a:t>dalam</a:t>
            </a:r>
            <a:r>
              <a:rPr lang="en-US" dirty="0"/>
              <a:t> (</a:t>
            </a:r>
            <a:r>
              <a:rPr lang="en-US" dirty="0" err="1"/>
              <a:t>keturunan</a:t>
            </a:r>
            <a:r>
              <a:rPr lang="en-US" dirty="0"/>
              <a:t>) </a:t>
            </a:r>
            <a:r>
              <a:rPr lang="en-US" dirty="0" err="1"/>
              <a:t>juga</a:t>
            </a:r>
            <a:r>
              <a:rPr lang="en-US" dirty="0"/>
              <a:t> </a:t>
            </a:r>
            <a:r>
              <a:rPr lang="en-US" dirty="0" err="1"/>
              <a:t>dapat</a:t>
            </a:r>
            <a:r>
              <a:rPr lang="en-US" dirty="0"/>
              <a:t> </a:t>
            </a:r>
            <a:r>
              <a:rPr lang="en-US" dirty="0" err="1"/>
              <a:t>menerima</a:t>
            </a:r>
            <a:r>
              <a:rPr lang="en-US" dirty="0"/>
              <a:t> </a:t>
            </a:r>
            <a:r>
              <a:rPr lang="en-US" dirty="0" err="1"/>
              <a:t>pengaruh</a:t>
            </a:r>
            <a:r>
              <a:rPr lang="en-US" dirty="0"/>
              <a:t> </a:t>
            </a:r>
            <a:r>
              <a:rPr lang="en-US" dirty="0" err="1"/>
              <a:t>dari</a:t>
            </a:r>
            <a:r>
              <a:rPr lang="en-US" dirty="0"/>
              <a:t> </a:t>
            </a:r>
            <a:r>
              <a:rPr lang="en-US" dirty="0" err="1"/>
              <a:t>luar</a:t>
            </a:r>
            <a:r>
              <a:rPr lang="en-US" dirty="0"/>
              <a:t> (</a:t>
            </a:r>
            <a:r>
              <a:rPr lang="en-US" dirty="0" err="1"/>
              <a:t>lingkungan</a:t>
            </a:r>
            <a:r>
              <a:rPr lang="en-US" dirty="0"/>
              <a:t>). </a:t>
            </a:r>
            <a:r>
              <a:rPr lang="en-US" dirty="0" err="1"/>
              <a:t>Untuk</a:t>
            </a:r>
            <a:r>
              <a:rPr lang="en-US" dirty="0"/>
              <a:t> </a:t>
            </a:r>
            <a:r>
              <a:rPr lang="en-US" dirty="0" err="1"/>
              <a:t>mengembankan</a:t>
            </a:r>
            <a:r>
              <a:rPr lang="en-US" dirty="0"/>
              <a:t> </a:t>
            </a:r>
            <a:r>
              <a:rPr lang="en-US" dirty="0" err="1"/>
              <a:t>fitrah</a:t>
            </a:r>
            <a:r>
              <a:rPr lang="en-US" dirty="0"/>
              <a:t> </a:t>
            </a:r>
            <a:r>
              <a:rPr lang="en-US" dirty="0" err="1"/>
              <a:t>ini</a:t>
            </a:r>
            <a:r>
              <a:rPr lang="en-US" dirty="0"/>
              <a:t>, </a:t>
            </a:r>
            <a:r>
              <a:rPr lang="en-US" dirty="0" err="1"/>
              <a:t>maka</a:t>
            </a:r>
            <a:r>
              <a:rPr lang="en-US" dirty="0"/>
              <a:t> </a:t>
            </a:r>
            <a:r>
              <a:rPr lang="en-US" dirty="0" err="1"/>
              <a:t>sangat</a:t>
            </a:r>
            <a:r>
              <a:rPr lang="en-US" dirty="0"/>
              <a:t> </a:t>
            </a:r>
            <a:r>
              <a:rPr lang="en-US" dirty="0" err="1"/>
              <a:t>pendidikan</a:t>
            </a:r>
            <a:r>
              <a:rPr lang="en-US" dirty="0"/>
              <a:t> </a:t>
            </a:r>
            <a:r>
              <a:rPr lang="en-US" dirty="0" err="1"/>
              <a:t>kedudukan</a:t>
            </a:r>
            <a:r>
              <a:rPr lang="en-US" dirty="0"/>
              <a:t> </a:t>
            </a:r>
            <a:r>
              <a:rPr lang="en-US" dirty="0" err="1"/>
              <a:t>pendidikan</a:t>
            </a:r>
            <a:r>
              <a:rPr lang="en-US" dirty="0"/>
              <a:t> </a:t>
            </a:r>
            <a:r>
              <a:rPr lang="en-US" dirty="0" err="1"/>
              <a:t>di</a:t>
            </a:r>
            <a:r>
              <a:rPr lang="en-US" dirty="0"/>
              <a:t> </a:t>
            </a:r>
            <a:r>
              <a:rPr lang="en-US" dirty="0" err="1"/>
              <a:t>lingkungan</a:t>
            </a:r>
            <a:r>
              <a:rPr lang="en-US" dirty="0"/>
              <a:t> </a:t>
            </a:r>
            <a:r>
              <a:rPr lang="en-US" dirty="0" err="1"/>
              <a:t>keluarga</a:t>
            </a:r>
            <a:r>
              <a:rPr lang="en-US" dirty="0"/>
              <a:t>, </a:t>
            </a:r>
            <a:r>
              <a:rPr lang="en-US" dirty="0" err="1"/>
              <a:t>sekolah</a:t>
            </a:r>
            <a:r>
              <a:rPr lang="en-US" dirty="0"/>
              <a:t>, </a:t>
            </a:r>
            <a:r>
              <a:rPr lang="en-US" dirty="0" err="1"/>
              <a:t>dan</a:t>
            </a:r>
            <a:r>
              <a:rPr lang="en-US" dirty="0"/>
              <a:t> </a:t>
            </a:r>
            <a:r>
              <a:rPr lang="en-US" dirty="0" err="1"/>
              <a:t>masyarakat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543800" cy="400110"/>
          </a:xfrm>
          <a:prstGeom prst="rect">
            <a:avLst/>
          </a:prstGeom>
        </p:spPr>
        <p:txBody>
          <a:bodyPr wrap="square">
            <a:spAutoFit/>
          </a:bodyPr>
          <a:lstStyle/>
          <a:p>
            <a:r>
              <a:rPr lang="en-US" sz="2000" b="1" dirty="0" smtClean="0">
                <a:solidFill>
                  <a:srgbClr val="FF0000"/>
                </a:solidFill>
              </a:rPr>
              <a:t>d. </a:t>
            </a:r>
            <a:r>
              <a:rPr lang="en-US" sz="2000" b="1" dirty="0" err="1" smtClean="0">
                <a:solidFill>
                  <a:srgbClr val="FF0000"/>
                </a:solidFill>
              </a:rPr>
              <a:t>Teori</a:t>
            </a:r>
            <a:r>
              <a:rPr lang="en-US" sz="2000" b="1" dirty="0" smtClean="0">
                <a:solidFill>
                  <a:srgbClr val="FF0000"/>
                </a:solidFill>
              </a:rPr>
              <a:t> </a:t>
            </a:r>
            <a:r>
              <a:rPr lang="en-US" sz="2000" b="1" dirty="0" err="1">
                <a:solidFill>
                  <a:srgbClr val="FF0000"/>
                </a:solidFill>
              </a:rPr>
              <a:t>Psikodinamika</a:t>
            </a:r>
            <a:r>
              <a:rPr lang="en-US" sz="2000" b="1" dirty="0">
                <a:solidFill>
                  <a:srgbClr val="FF0000"/>
                </a:solidFill>
              </a:rPr>
              <a:t> </a:t>
            </a:r>
            <a:r>
              <a:rPr lang="en-US" sz="2000" b="1" dirty="0" smtClean="0">
                <a:solidFill>
                  <a:srgbClr val="FF0000"/>
                </a:solidFill>
              </a:rPr>
              <a:t> _ </a:t>
            </a:r>
            <a:r>
              <a:rPr lang="en-US" sz="2000" dirty="0" smtClean="0">
                <a:solidFill>
                  <a:srgbClr val="FF0000"/>
                </a:solidFill>
              </a:rPr>
              <a:t>Sigmund </a:t>
            </a:r>
            <a:r>
              <a:rPr lang="en-US" sz="2000" dirty="0">
                <a:solidFill>
                  <a:srgbClr val="FF0000"/>
                </a:solidFill>
              </a:rPr>
              <a:t>Freud </a:t>
            </a:r>
            <a:r>
              <a:rPr lang="en-US" sz="2000" dirty="0" err="1">
                <a:solidFill>
                  <a:srgbClr val="FF0000"/>
                </a:solidFill>
              </a:rPr>
              <a:t>dan</a:t>
            </a:r>
            <a:r>
              <a:rPr lang="en-US" sz="2000" dirty="0">
                <a:solidFill>
                  <a:srgbClr val="FF0000"/>
                </a:solidFill>
              </a:rPr>
              <a:t> Eric Erikson</a:t>
            </a:r>
          </a:p>
        </p:txBody>
      </p:sp>
      <p:sp>
        <p:nvSpPr>
          <p:cNvPr id="3" name="Rectangle 2"/>
          <p:cNvSpPr/>
          <p:nvPr/>
        </p:nvSpPr>
        <p:spPr>
          <a:xfrm>
            <a:off x="533400" y="1447800"/>
            <a:ext cx="8153400" cy="2585323"/>
          </a:xfrm>
          <a:prstGeom prst="rect">
            <a:avLst/>
          </a:prstGeom>
          <a:solidFill>
            <a:srgbClr val="FFFF00"/>
          </a:solidFill>
        </p:spPr>
        <p:txBody>
          <a:bodyPr wrap="square">
            <a:spAutoFit/>
          </a:bodyPr>
          <a:lstStyle/>
          <a:p>
            <a:pPr>
              <a:lnSpc>
                <a:spcPct val="150000"/>
              </a:lnSpc>
            </a:pPr>
            <a:r>
              <a:rPr lang="en-US" b="1" dirty="0" err="1"/>
              <a:t>Teori</a:t>
            </a:r>
            <a:r>
              <a:rPr lang="en-US" b="1" dirty="0"/>
              <a:t> </a:t>
            </a:r>
            <a:r>
              <a:rPr lang="en-US" b="1" dirty="0" err="1"/>
              <a:t>Psikodinamika</a:t>
            </a:r>
            <a:r>
              <a:rPr lang="en-US" b="1" dirty="0"/>
              <a:t> </a:t>
            </a:r>
            <a:r>
              <a:rPr lang="en-US" b="1" dirty="0" err="1"/>
              <a:t>adalah</a:t>
            </a:r>
            <a:r>
              <a:rPr lang="en-US" b="1" dirty="0"/>
              <a:t> </a:t>
            </a:r>
            <a:r>
              <a:rPr lang="en-US" b="1" dirty="0" err="1"/>
              <a:t>teori</a:t>
            </a:r>
            <a:r>
              <a:rPr lang="en-US" b="1" dirty="0"/>
              <a:t> yang </a:t>
            </a:r>
            <a:r>
              <a:rPr lang="en-US" b="1" dirty="0" err="1"/>
              <a:t>berupaya</a:t>
            </a:r>
            <a:r>
              <a:rPr lang="en-US" b="1" dirty="0"/>
              <a:t> </a:t>
            </a:r>
            <a:r>
              <a:rPr lang="en-US" b="1" dirty="0" err="1"/>
              <a:t>menjelaskan</a:t>
            </a:r>
            <a:r>
              <a:rPr lang="en-US" b="1" dirty="0"/>
              <a:t> </a:t>
            </a:r>
            <a:r>
              <a:rPr lang="en-US" b="1" dirty="0" err="1"/>
              <a:t>hakekat</a:t>
            </a:r>
            <a:r>
              <a:rPr lang="en-US" b="1" dirty="0"/>
              <a:t> </a:t>
            </a:r>
            <a:r>
              <a:rPr lang="en-US" b="1" dirty="0" err="1"/>
              <a:t>dan</a:t>
            </a:r>
            <a:r>
              <a:rPr lang="en-US" b="1" dirty="0"/>
              <a:t> </a:t>
            </a:r>
            <a:r>
              <a:rPr lang="en-US" b="1" dirty="0" err="1"/>
              <a:t>perkembangan</a:t>
            </a:r>
            <a:r>
              <a:rPr lang="en-US" b="1" dirty="0"/>
              <a:t> </a:t>
            </a:r>
            <a:r>
              <a:rPr lang="en-US" b="1" dirty="0" err="1"/>
              <a:t>kepribadian</a:t>
            </a:r>
            <a:r>
              <a:rPr lang="en-US" b="1" dirty="0"/>
              <a:t>. </a:t>
            </a:r>
            <a:r>
              <a:rPr lang="en-US" b="1" dirty="0" err="1"/>
              <a:t>Unsur-unsur</a:t>
            </a:r>
            <a:r>
              <a:rPr lang="en-US" b="1" dirty="0"/>
              <a:t> yang </a:t>
            </a:r>
            <a:r>
              <a:rPr lang="en-US" b="1" dirty="0" err="1"/>
              <a:t>sangat</a:t>
            </a:r>
            <a:r>
              <a:rPr lang="en-US" b="1" dirty="0"/>
              <a:t> </a:t>
            </a:r>
            <a:r>
              <a:rPr lang="en-US" b="1" dirty="0" err="1"/>
              <a:t>diutamakan</a:t>
            </a:r>
            <a:r>
              <a:rPr lang="en-US" b="1" dirty="0"/>
              <a:t> </a:t>
            </a:r>
            <a:r>
              <a:rPr lang="en-US" b="1" dirty="0" err="1"/>
              <a:t>dalam</a:t>
            </a:r>
            <a:r>
              <a:rPr lang="en-US" b="1" dirty="0"/>
              <a:t> </a:t>
            </a:r>
            <a:r>
              <a:rPr lang="en-US" b="1" dirty="0" err="1"/>
              <a:t>teori</a:t>
            </a:r>
            <a:r>
              <a:rPr lang="en-US" b="1" dirty="0"/>
              <a:t> </a:t>
            </a:r>
            <a:r>
              <a:rPr lang="en-US" b="1" dirty="0" err="1"/>
              <a:t>ini</a:t>
            </a:r>
            <a:r>
              <a:rPr lang="en-US" b="1" dirty="0"/>
              <a:t> </a:t>
            </a:r>
            <a:r>
              <a:rPr lang="en-US" b="1" dirty="0" err="1"/>
              <a:t>adalah</a:t>
            </a:r>
            <a:r>
              <a:rPr lang="en-US" b="1" dirty="0"/>
              <a:t> </a:t>
            </a:r>
            <a:r>
              <a:rPr lang="en-US" b="1" dirty="0" err="1"/>
              <a:t>motivasi</a:t>
            </a:r>
            <a:r>
              <a:rPr lang="en-US" b="1" dirty="0"/>
              <a:t>, </a:t>
            </a:r>
            <a:r>
              <a:rPr lang="en-US" b="1" dirty="0" err="1"/>
              <a:t>emosi</a:t>
            </a:r>
            <a:r>
              <a:rPr lang="en-US" b="1" dirty="0"/>
              <a:t>, </a:t>
            </a:r>
            <a:r>
              <a:rPr lang="en-US" b="1" dirty="0" err="1"/>
              <a:t>dan</a:t>
            </a:r>
            <a:r>
              <a:rPr lang="en-US" b="1" dirty="0"/>
              <a:t> </a:t>
            </a:r>
            <a:r>
              <a:rPr lang="en-US" b="1" dirty="0" err="1"/>
              <a:t>aspek-aspek</a:t>
            </a:r>
            <a:r>
              <a:rPr lang="en-US" b="1" dirty="0"/>
              <a:t> internal </a:t>
            </a:r>
            <a:r>
              <a:rPr lang="en-US" b="1" dirty="0" err="1"/>
              <a:t>lainnya</a:t>
            </a:r>
            <a:r>
              <a:rPr lang="en-US" b="1" dirty="0"/>
              <a:t>. </a:t>
            </a:r>
            <a:r>
              <a:rPr lang="en-US" b="1" dirty="0" err="1"/>
              <a:t>Teori</a:t>
            </a:r>
            <a:r>
              <a:rPr lang="en-US" b="1" dirty="0"/>
              <a:t> </a:t>
            </a:r>
            <a:r>
              <a:rPr lang="en-US" b="1" dirty="0" err="1"/>
              <a:t>ini</a:t>
            </a:r>
            <a:r>
              <a:rPr lang="en-US" b="1" dirty="0"/>
              <a:t> </a:t>
            </a:r>
            <a:r>
              <a:rPr lang="en-US" b="1" dirty="0" err="1"/>
              <a:t>mengasumsikan</a:t>
            </a:r>
            <a:r>
              <a:rPr lang="en-US" b="1" dirty="0"/>
              <a:t> </a:t>
            </a:r>
            <a:r>
              <a:rPr lang="en-US" b="1" dirty="0" err="1"/>
              <a:t>bahwa</a:t>
            </a:r>
            <a:r>
              <a:rPr lang="en-US" b="1" dirty="0"/>
              <a:t> </a:t>
            </a:r>
            <a:r>
              <a:rPr lang="en-US" b="1" dirty="0" err="1"/>
              <a:t>kepribadian</a:t>
            </a:r>
            <a:r>
              <a:rPr lang="en-US" b="1" dirty="0"/>
              <a:t> </a:t>
            </a:r>
            <a:r>
              <a:rPr lang="en-US" b="1" dirty="0" err="1"/>
              <a:t>berkembang</a:t>
            </a:r>
            <a:r>
              <a:rPr lang="en-US" b="1" dirty="0"/>
              <a:t> </a:t>
            </a:r>
            <a:r>
              <a:rPr lang="en-US" b="1" dirty="0" err="1"/>
              <a:t>ketika</a:t>
            </a:r>
            <a:r>
              <a:rPr lang="en-US" b="1" dirty="0"/>
              <a:t> </a:t>
            </a:r>
            <a:r>
              <a:rPr lang="en-US" b="1" dirty="0" err="1"/>
              <a:t>terjadi</a:t>
            </a:r>
            <a:r>
              <a:rPr lang="en-US" b="1" dirty="0"/>
              <a:t> </a:t>
            </a:r>
            <a:r>
              <a:rPr lang="en-US" b="1" dirty="0" err="1"/>
              <a:t>konflik-konflik</a:t>
            </a:r>
            <a:r>
              <a:rPr lang="en-US" b="1" dirty="0"/>
              <a:t> </a:t>
            </a:r>
            <a:r>
              <a:rPr lang="en-US" b="1" dirty="0" err="1"/>
              <a:t>dari</a:t>
            </a:r>
            <a:r>
              <a:rPr lang="en-US" b="1" dirty="0"/>
              <a:t> </a:t>
            </a:r>
            <a:r>
              <a:rPr lang="en-US" b="1" dirty="0" err="1"/>
              <a:t>aspek-spek</a:t>
            </a:r>
            <a:r>
              <a:rPr lang="en-US" b="1" dirty="0"/>
              <a:t> </a:t>
            </a:r>
            <a:r>
              <a:rPr lang="en-US" b="1" dirty="0" err="1"/>
              <a:t>psikologi</a:t>
            </a:r>
            <a:r>
              <a:rPr lang="en-US" b="1" dirty="0"/>
              <a:t> </a:t>
            </a:r>
            <a:r>
              <a:rPr lang="en-US" b="1" dirty="0" err="1"/>
              <a:t>tersebut</a:t>
            </a:r>
            <a:r>
              <a:rPr lang="en-US" b="1" dirty="0"/>
              <a:t>. Yang </a:t>
            </a:r>
            <a:r>
              <a:rPr lang="en-US" b="1" dirty="0" err="1"/>
              <a:t>umumya</a:t>
            </a:r>
            <a:r>
              <a:rPr lang="en-US" b="1" dirty="0"/>
              <a:t> </a:t>
            </a:r>
            <a:r>
              <a:rPr lang="en-US" b="1" dirty="0" err="1"/>
              <a:t>terjadi</a:t>
            </a:r>
            <a:r>
              <a:rPr lang="en-US" b="1" dirty="0"/>
              <a:t> </a:t>
            </a:r>
            <a:r>
              <a:rPr lang="en-US" b="1" dirty="0" err="1"/>
              <a:t>pada</a:t>
            </a:r>
            <a:r>
              <a:rPr lang="en-US" b="1" dirty="0"/>
              <a:t> </a:t>
            </a:r>
            <a:r>
              <a:rPr lang="en-US" b="1" dirty="0" err="1"/>
              <a:t>masa</a:t>
            </a:r>
            <a:r>
              <a:rPr lang="en-US" b="1" dirty="0"/>
              <a:t> </a:t>
            </a:r>
            <a:r>
              <a:rPr lang="en-US" b="1" dirty="0" err="1"/>
              <a:t>kanak-kanak</a:t>
            </a:r>
            <a:r>
              <a:rPr lang="en-US" b="1" dirty="0"/>
              <a:t> </a:t>
            </a:r>
            <a:r>
              <a:rPr lang="en-US" b="1" dirty="0" err="1"/>
              <a:t>dini</a:t>
            </a:r>
            <a:endParaRPr lang="en-US" b="1" dirty="0"/>
          </a:p>
        </p:txBody>
      </p:sp>
      <p:sp>
        <p:nvSpPr>
          <p:cNvPr id="4" name="Rectangle 3"/>
          <p:cNvSpPr/>
          <p:nvPr/>
        </p:nvSpPr>
        <p:spPr>
          <a:xfrm>
            <a:off x="533400" y="4267200"/>
            <a:ext cx="7848600" cy="1754326"/>
          </a:xfrm>
          <a:prstGeom prst="rect">
            <a:avLst/>
          </a:prstGeom>
        </p:spPr>
        <p:txBody>
          <a:bodyPr wrap="square">
            <a:spAutoFit/>
          </a:bodyPr>
          <a:lstStyle/>
          <a:p>
            <a:pPr>
              <a:lnSpc>
                <a:spcPct val="150000"/>
              </a:lnSpc>
            </a:pPr>
            <a:r>
              <a:rPr lang="en-US" dirty="0" err="1"/>
              <a:t>Perkembangan</a:t>
            </a:r>
            <a:r>
              <a:rPr lang="en-US" dirty="0"/>
              <a:t> </a:t>
            </a:r>
            <a:r>
              <a:rPr lang="en-US" dirty="0" err="1"/>
              <a:t>seorang</a:t>
            </a:r>
            <a:r>
              <a:rPr lang="en-US" dirty="0"/>
              <a:t> </a:t>
            </a:r>
            <a:r>
              <a:rPr lang="en-US" dirty="0" err="1"/>
              <a:t>anak</a:t>
            </a:r>
            <a:r>
              <a:rPr lang="en-US" dirty="0"/>
              <a:t> </a:t>
            </a:r>
            <a:r>
              <a:rPr lang="en-US" dirty="0" err="1"/>
              <a:t>terjadi</a:t>
            </a:r>
            <a:r>
              <a:rPr lang="en-US" dirty="0"/>
              <a:t> </a:t>
            </a:r>
            <a:r>
              <a:rPr lang="en-US" dirty="0" err="1"/>
              <a:t>pada</a:t>
            </a:r>
            <a:r>
              <a:rPr lang="en-US" dirty="0"/>
              <a:t> </a:t>
            </a:r>
            <a:r>
              <a:rPr lang="en-US" dirty="0" err="1"/>
              <a:t>serangkaian</a:t>
            </a:r>
            <a:r>
              <a:rPr lang="en-US" dirty="0"/>
              <a:t> </a:t>
            </a:r>
            <a:r>
              <a:rPr lang="en-US" dirty="0" err="1"/>
              <a:t>tahap</a:t>
            </a:r>
            <a:r>
              <a:rPr lang="en-US" dirty="0"/>
              <a:t>. </a:t>
            </a:r>
            <a:r>
              <a:rPr lang="en-US" dirty="0" err="1"/>
              <a:t>Pada</a:t>
            </a:r>
            <a:r>
              <a:rPr lang="en-US" dirty="0"/>
              <a:t> </a:t>
            </a:r>
            <a:r>
              <a:rPr lang="en-US" dirty="0" err="1"/>
              <a:t>masing-masing</a:t>
            </a:r>
            <a:r>
              <a:rPr lang="en-US" dirty="0"/>
              <a:t> </a:t>
            </a:r>
            <a:r>
              <a:rPr lang="en-US" dirty="0" err="1"/>
              <a:t>tahap</a:t>
            </a:r>
            <a:r>
              <a:rPr lang="en-US" dirty="0"/>
              <a:t> </a:t>
            </a:r>
            <a:r>
              <a:rPr lang="en-US" dirty="0" err="1"/>
              <a:t>anak</a:t>
            </a:r>
            <a:r>
              <a:rPr lang="en-US" dirty="0"/>
              <a:t> </a:t>
            </a:r>
            <a:r>
              <a:rPr lang="en-US" dirty="0" err="1"/>
              <a:t>mengalami</a:t>
            </a:r>
            <a:r>
              <a:rPr lang="en-US" dirty="0"/>
              <a:t> </a:t>
            </a:r>
            <a:r>
              <a:rPr lang="en-US" dirty="0" err="1"/>
              <a:t>konflik-konflik</a:t>
            </a:r>
            <a:r>
              <a:rPr lang="en-US" dirty="0"/>
              <a:t> internal yang </a:t>
            </a:r>
            <a:r>
              <a:rPr lang="en-US" dirty="0" err="1"/>
              <a:t>harus</a:t>
            </a:r>
            <a:r>
              <a:rPr lang="en-US" dirty="0"/>
              <a:t> </a:t>
            </a:r>
            <a:r>
              <a:rPr lang="en-US" dirty="0" err="1"/>
              <a:t>diselesaikan</a:t>
            </a:r>
            <a:r>
              <a:rPr lang="en-US" dirty="0"/>
              <a:t> </a:t>
            </a:r>
            <a:r>
              <a:rPr lang="en-US" dirty="0" err="1"/>
              <a:t>sebelum</a:t>
            </a:r>
            <a:r>
              <a:rPr lang="en-US" dirty="0"/>
              <a:t> </a:t>
            </a:r>
            <a:r>
              <a:rPr lang="en-US" dirty="0" err="1"/>
              <a:t>memasuki</a:t>
            </a:r>
            <a:r>
              <a:rPr lang="en-US" dirty="0"/>
              <a:t> </a:t>
            </a:r>
            <a:r>
              <a:rPr lang="en-US" dirty="0" err="1"/>
              <a:t>tahap</a:t>
            </a:r>
            <a:r>
              <a:rPr lang="en-US" dirty="0"/>
              <a:t> </a:t>
            </a:r>
            <a:r>
              <a:rPr lang="en-US" dirty="0" err="1"/>
              <a:t>berikutnya</a:t>
            </a:r>
            <a:r>
              <a:rPr lang="en-US" dirty="0" smtClean="0"/>
              <a:t>.</a:t>
            </a:r>
            <a:endParaRPr lang="en-US" dirty="0"/>
          </a:p>
          <a:p>
            <a:pPr>
              <a:lnSpc>
                <a:spcPct val="150000"/>
              </a:lnSpc>
            </a:pPr>
            <a:endParaRPr lang="en-US" dirty="0"/>
          </a:p>
        </p:txBody>
      </p:sp>
      <p:sp>
        <p:nvSpPr>
          <p:cNvPr id="5" name="Rectangle 4"/>
          <p:cNvSpPr/>
          <p:nvPr/>
        </p:nvSpPr>
        <p:spPr>
          <a:xfrm>
            <a:off x="3581400" y="5715000"/>
            <a:ext cx="5334000" cy="923330"/>
          </a:xfrm>
          <a:prstGeom prst="rect">
            <a:avLst/>
          </a:prstGeom>
          <a:solidFill>
            <a:schemeClr val="bg1">
              <a:lumMod val="75000"/>
            </a:schemeClr>
          </a:solidFill>
        </p:spPr>
        <p:txBody>
          <a:bodyPr wrap="square">
            <a:spAutoFit/>
          </a:bodyPr>
          <a:lstStyle/>
          <a:p>
            <a:r>
              <a:rPr lang="en-US" dirty="0" err="1"/>
              <a:t>Kelemahan</a:t>
            </a:r>
            <a:r>
              <a:rPr lang="en-US" dirty="0"/>
              <a:t> </a:t>
            </a:r>
            <a:r>
              <a:rPr lang="en-US" dirty="0" err="1"/>
              <a:t>teori</a:t>
            </a:r>
            <a:r>
              <a:rPr lang="en-US" dirty="0"/>
              <a:t> </a:t>
            </a:r>
            <a:r>
              <a:rPr lang="en-US" dirty="0" err="1"/>
              <a:t>ini</a:t>
            </a:r>
            <a:r>
              <a:rPr lang="en-US" dirty="0"/>
              <a:t> </a:t>
            </a:r>
            <a:r>
              <a:rPr lang="en-US" dirty="0" err="1"/>
              <a:t>adalah</a:t>
            </a:r>
            <a:r>
              <a:rPr lang="en-US" dirty="0"/>
              <a:t> </a:t>
            </a:r>
            <a:r>
              <a:rPr lang="en-US" dirty="0" err="1"/>
              <a:t>tidak</a:t>
            </a:r>
            <a:r>
              <a:rPr lang="en-US" dirty="0"/>
              <a:t> </a:t>
            </a:r>
            <a:r>
              <a:rPr lang="en-US" dirty="0" err="1"/>
              <a:t>dapat</a:t>
            </a:r>
            <a:r>
              <a:rPr lang="en-US" dirty="0"/>
              <a:t> </a:t>
            </a:r>
            <a:r>
              <a:rPr lang="en-US" dirty="0" err="1"/>
              <a:t>dibuktikan</a:t>
            </a:r>
            <a:r>
              <a:rPr lang="en-US" dirty="0"/>
              <a:t> </a:t>
            </a:r>
            <a:r>
              <a:rPr lang="en-US" dirty="0" err="1"/>
              <a:t>secara</a:t>
            </a:r>
            <a:r>
              <a:rPr lang="en-US" dirty="0"/>
              <a:t> </a:t>
            </a:r>
            <a:r>
              <a:rPr lang="en-US" dirty="0" err="1" smtClean="0"/>
              <a:t>empik</a:t>
            </a:r>
            <a:r>
              <a:rPr lang="en-US" dirty="0" smtClean="0"/>
              <a:t>. </a:t>
            </a:r>
            <a:r>
              <a:rPr lang="en-US" dirty="0" err="1"/>
              <a:t>Teori</a:t>
            </a:r>
            <a:r>
              <a:rPr lang="en-US" dirty="0"/>
              <a:t> </a:t>
            </a:r>
            <a:r>
              <a:rPr lang="en-US" dirty="0" err="1"/>
              <a:t>ini</a:t>
            </a:r>
            <a:r>
              <a:rPr lang="en-US" dirty="0"/>
              <a:t> </a:t>
            </a:r>
            <a:r>
              <a:rPr lang="en-US" dirty="0" err="1"/>
              <a:t>menitik</a:t>
            </a:r>
            <a:r>
              <a:rPr lang="en-US" dirty="0"/>
              <a:t> </a:t>
            </a:r>
            <a:r>
              <a:rPr lang="en-US" dirty="0" err="1"/>
              <a:t>beratkan</a:t>
            </a:r>
            <a:r>
              <a:rPr lang="en-US" dirty="0"/>
              <a:t> </a:t>
            </a:r>
            <a:r>
              <a:rPr lang="en-US" dirty="0" err="1"/>
              <a:t>pada</a:t>
            </a:r>
            <a:r>
              <a:rPr lang="en-US" dirty="0"/>
              <a:t> </a:t>
            </a:r>
            <a:r>
              <a:rPr lang="en-US" dirty="0" err="1"/>
              <a:t>perkembangan</a:t>
            </a:r>
            <a:r>
              <a:rPr lang="en-US" dirty="0"/>
              <a:t> </a:t>
            </a:r>
            <a:r>
              <a:rPr lang="en-US" dirty="0" err="1"/>
              <a:t>sosio-afektif</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990600"/>
            <a:ext cx="7239000" cy="954107"/>
          </a:xfrm>
          <a:prstGeom prst="rect">
            <a:avLst/>
          </a:prstGeom>
          <a:solidFill>
            <a:srgbClr val="FFFF00"/>
          </a:solidFill>
        </p:spPr>
        <p:txBody>
          <a:bodyPr wrap="square">
            <a:spAutoFit/>
          </a:bodyPr>
          <a:lstStyle/>
          <a:p>
            <a:pPr algn="ctr"/>
            <a:r>
              <a:rPr lang="en-US" sz="2800" b="1" dirty="0" err="1">
                <a:solidFill>
                  <a:srgbClr val="FF0000"/>
                </a:solidFill>
              </a:rPr>
              <a:t>Perkembangan</a:t>
            </a:r>
            <a:r>
              <a:rPr lang="en-US" sz="2800" b="1" dirty="0">
                <a:solidFill>
                  <a:srgbClr val="FF0000"/>
                </a:solidFill>
              </a:rPr>
              <a:t> </a:t>
            </a:r>
            <a:r>
              <a:rPr lang="en-US" sz="2800" b="1" dirty="0" err="1">
                <a:solidFill>
                  <a:srgbClr val="FF0000"/>
                </a:solidFill>
              </a:rPr>
              <a:t>Psikoseksual</a:t>
            </a:r>
            <a:r>
              <a:rPr lang="en-US" sz="2800" b="1" dirty="0">
                <a:solidFill>
                  <a:srgbClr val="FF0000"/>
                </a:solidFill>
              </a:rPr>
              <a:t> / </a:t>
            </a:r>
            <a:r>
              <a:rPr lang="en-US" sz="2800" b="1" dirty="0" err="1">
                <a:solidFill>
                  <a:srgbClr val="FF0000"/>
                </a:solidFill>
              </a:rPr>
              <a:t>Psikoanalitis</a:t>
            </a:r>
            <a:r>
              <a:rPr lang="en-US" sz="2800" b="1" dirty="0">
                <a:solidFill>
                  <a:srgbClr val="FF0000"/>
                </a:solidFill>
              </a:rPr>
              <a:t> </a:t>
            </a:r>
            <a:r>
              <a:rPr lang="en-US" sz="2800" dirty="0">
                <a:solidFill>
                  <a:srgbClr val="FF0000"/>
                </a:solidFill>
              </a:rPr>
              <a:t>Sigmund Freud</a:t>
            </a:r>
          </a:p>
        </p:txBody>
      </p:sp>
      <p:sp>
        <p:nvSpPr>
          <p:cNvPr id="3" name="Rectangle 2"/>
          <p:cNvSpPr/>
          <p:nvPr/>
        </p:nvSpPr>
        <p:spPr>
          <a:xfrm>
            <a:off x="533400" y="2286000"/>
            <a:ext cx="8382000" cy="2550698"/>
          </a:xfrm>
          <a:prstGeom prst="rect">
            <a:avLst/>
          </a:prstGeom>
        </p:spPr>
        <p:txBody>
          <a:bodyPr wrap="square">
            <a:spAutoFit/>
          </a:bodyPr>
          <a:lstStyle/>
          <a:p>
            <a:pPr>
              <a:lnSpc>
                <a:spcPct val="150000"/>
              </a:lnSpc>
            </a:pPr>
            <a:r>
              <a:rPr lang="en-US" b="1" dirty="0" err="1"/>
              <a:t>Teroi</a:t>
            </a:r>
            <a:r>
              <a:rPr lang="en-US" b="1" dirty="0"/>
              <a:t> </a:t>
            </a:r>
            <a:r>
              <a:rPr lang="en-US" b="1" dirty="0" err="1"/>
              <a:t>Psikoanalitis</a:t>
            </a:r>
            <a:r>
              <a:rPr lang="en-US" b="1" dirty="0"/>
              <a:t> </a:t>
            </a:r>
            <a:r>
              <a:rPr lang="en-US" b="1" dirty="0" err="1"/>
              <a:t>dari</a:t>
            </a:r>
            <a:r>
              <a:rPr lang="en-US" b="1" dirty="0"/>
              <a:t> Freud </a:t>
            </a:r>
            <a:r>
              <a:rPr lang="en-US" b="1" dirty="0" err="1"/>
              <a:t>menekankan</a:t>
            </a:r>
            <a:r>
              <a:rPr lang="en-US" b="1" dirty="0"/>
              <a:t> </a:t>
            </a:r>
            <a:r>
              <a:rPr lang="en-US" b="1" dirty="0" err="1"/>
              <a:t>pentingnya</a:t>
            </a:r>
            <a:r>
              <a:rPr lang="en-US" b="1" dirty="0"/>
              <a:t> </a:t>
            </a:r>
            <a:r>
              <a:rPr lang="en-US" b="1" dirty="0" err="1"/>
              <a:t>pengalaman</a:t>
            </a:r>
            <a:r>
              <a:rPr lang="en-US" b="1" dirty="0"/>
              <a:t> </a:t>
            </a:r>
            <a:r>
              <a:rPr lang="en-US" b="1" dirty="0" err="1"/>
              <a:t>masa</a:t>
            </a:r>
            <a:r>
              <a:rPr lang="en-US" b="1" dirty="0"/>
              <a:t> </a:t>
            </a:r>
            <a:r>
              <a:rPr lang="en-US" b="1" dirty="0" err="1"/>
              <a:t>kanak-kanak</a:t>
            </a:r>
            <a:r>
              <a:rPr lang="en-US" b="1" dirty="0"/>
              <a:t> </a:t>
            </a:r>
            <a:r>
              <a:rPr lang="en-US" b="1" dirty="0" err="1"/>
              <a:t>awal</a:t>
            </a:r>
            <a:r>
              <a:rPr lang="en-US" b="1" dirty="0"/>
              <a:t> </a:t>
            </a:r>
            <a:r>
              <a:rPr lang="en-US" b="1" dirty="0" err="1"/>
              <a:t>dan</a:t>
            </a:r>
            <a:r>
              <a:rPr lang="en-US" b="1" dirty="0"/>
              <a:t> </a:t>
            </a:r>
            <a:r>
              <a:rPr lang="en-US" b="1" dirty="0" err="1"/>
              <a:t>motivasi</a:t>
            </a:r>
            <a:r>
              <a:rPr lang="en-US" b="1" dirty="0"/>
              <a:t> </a:t>
            </a:r>
            <a:r>
              <a:rPr lang="en-US" b="1" dirty="0" err="1"/>
              <a:t>dibawah</a:t>
            </a:r>
            <a:r>
              <a:rPr lang="en-US" b="1" dirty="0"/>
              <a:t> </a:t>
            </a:r>
            <a:r>
              <a:rPr lang="en-US" b="1" dirty="0" err="1"/>
              <a:t>sadar</a:t>
            </a:r>
            <a:r>
              <a:rPr lang="en-US" b="1" dirty="0"/>
              <a:t> </a:t>
            </a:r>
            <a:r>
              <a:rPr lang="en-US" b="1" dirty="0" err="1"/>
              <a:t>dalam</a:t>
            </a:r>
            <a:r>
              <a:rPr lang="en-US" b="1" dirty="0"/>
              <a:t> </a:t>
            </a:r>
            <a:r>
              <a:rPr lang="en-US" b="1" dirty="0" err="1"/>
              <a:t>mempengaruhi</a:t>
            </a:r>
            <a:r>
              <a:rPr lang="en-US" b="1" dirty="0"/>
              <a:t> </a:t>
            </a:r>
            <a:r>
              <a:rPr lang="en-US" b="1" dirty="0" err="1"/>
              <a:t>perilaku</a:t>
            </a:r>
            <a:r>
              <a:rPr lang="en-US" b="1" dirty="0"/>
              <a:t>. Freud </a:t>
            </a:r>
            <a:r>
              <a:rPr lang="en-US" b="1" dirty="0" err="1"/>
              <a:t>berpikir</a:t>
            </a:r>
            <a:r>
              <a:rPr lang="en-US" b="1" dirty="0"/>
              <a:t> </a:t>
            </a:r>
            <a:r>
              <a:rPr lang="en-US" b="1" dirty="0" err="1"/>
              <a:t>bahwa</a:t>
            </a:r>
            <a:r>
              <a:rPr lang="en-US" b="1" dirty="0"/>
              <a:t> </a:t>
            </a:r>
            <a:r>
              <a:rPr lang="en-US" b="1" dirty="0" err="1"/>
              <a:t>dorongan</a:t>
            </a:r>
            <a:r>
              <a:rPr lang="en-US" b="1" dirty="0"/>
              <a:t> </a:t>
            </a:r>
            <a:r>
              <a:rPr lang="en-US" b="1" dirty="0" err="1"/>
              <a:t>seks</a:t>
            </a:r>
            <a:r>
              <a:rPr lang="en-US" b="1" dirty="0"/>
              <a:t> </a:t>
            </a:r>
            <a:r>
              <a:rPr lang="en-US" b="1" dirty="0" err="1"/>
              <a:t>dan</a:t>
            </a:r>
            <a:r>
              <a:rPr lang="en-US" b="1" dirty="0"/>
              <a:t> </a:t>
            </a:r>
            <a:r>
              <a:rPr lang="en-US" b="1" dirty="0" err="1"/>
              <a:t>instink</a:t>
            </a:r>
            <a:r>
              <a:rPr lang="en-US" b="1" dirty="0"/>
              <a:t> </a:t>
            </a:r>
            <a:r>
              <a:rPr lang="en-US" b="1" dirty="0" err="1"/>
              <a:t>dan</a:t>
            </a:r>
            <a:r>
              <a:rPr lang="en-US" b="1" dirty="0"/>
              <a:t> </a:t>
            </a:r>
            <a:r>
              <a:rPr lang="en-US" b="1" dirty="0" err="1"/>
              <a:t>dorongan</a:t>
            </a:r>
            <a:r>
              <a:rPr lang="en-US" b="1" dirty="0"/>
              <a:t> </a:t>
            </a:r>
            <a:r>
              <a:rPr lang="en-US" b="1" dirty="0" err="1"/>
              <a:t>agresif</a:t>
            </a:r>
            <a:r>
              <a:rPr lang="en-US" b="1" dirty="0"/>
              <a:t> </a:t>
            </a:r>
            <a:r>
              <a:rPr lang="en-US" b="1" dirty="0" err="1"/>
              <a:t>adalah</a:t>
            </a:r>
            <a:r>
              <a:rPr lang="en-US" b="1" dirty="0"/>
              <a:t> </a:t>
            </a:r>
            <a:r>
              <a:rPr lang="en-US" b="1" dirty="0" err="1"/>
              <a:t>penentu</a:t>
            </a:r>
            <a:r>
              <a:rPr lang="en-US" b="1" dirty="0"/>
              <a:t> </a:t>
            </a:r>
            <a:r>
              <a:rPr lang="en-US" b="1" dirty="0" err="1"/>
              <a:t>utama</a:t>
            </a:r>
            <a:r>
              <a:rPr lang="en-US" b="1" dirty="0"/>
              <a:t> </a:t>
            </a:r>
            <a:r>
              <a:rPr lang="en-US" b="1" dirty="0" err="1"/>
              <a:t>dari</a:t>
            </a:r>
            <a:r>
              <a:rPr lang="en-US" b="1" dirty="0"/>
              <a:t> </a:t>
            </a:r>
            <a:r>
              <a:rPr lang="en-US" b="1" dirty="0" err="1"/>
              <a:t>perilaku</a:t>
            </a:r>
            <a:r>
              <a:rPr lang="en-US" b="1" dirty="0"/>
              <a:t>, </a:t>
            </a:r>
            <a:r>
              <a:rPr lang="en-US" b="1" dirty="0" err="1"/>
              <a:t>atau</a:t>
            </a:r>
            <a:r>
              <a:rPr lang="en-US" b="1" dirty="0"/>
              <a:t> </a:t>
            </a:r>
            <a:r>
              <a:rPr lang="en-US" b="1" dirty="0" err="1"/>
              <a:t>bahwa</a:t>
            </a:r>
            <a:r>
              <a:rPr lang="en-US" b="1" dirty="0"/>
              <a:t> </a:t>
            </a:r>
            <a:r>
              <a:rPr lang="en-US" b="1" dirty="0" err="1"/>
              <a:t>orang</a:t>
            </a:r>
            <a:r>
              <a:rPr lang="en-US" b="1" dirty="0"/>
              <a:t> </a:t>
            </a:r>
            <a:r>
              <a:rPr lang="en-US" b="1" dirty="0" err="1"/>
              <a:t>bekerja</a:t>
            </a:r>
            <a:r>
              <a:rPr lang="en-US" b="1" dirty="0"/>
              <a:t> </a:t>
            </a:r>
            <a:r>
              <a:rPr lang="en-US" b="1" dirty="0" err="1"/>
              <a:t>menurut</a:t>
            </a:r>
            <a:r>
              <a:rPr lang="en-US" b="1" dirty="0"/>
              <a:t> </a:t>
            </a:r>
            <a:r>
              <a:rPr lang="en-US" b="1" dirty="0" err="1"/>
              <a:t>prinsip</a:t>
            </a:r>
            <a:r>
              <a:rPr lang="en-US" b="1" dirty="0"/>
              <a:t> </a:t>
            </a:r>
            <a:r>
              <a:rPr lang="en-US" b="1" dirty="0" err="1"/>
              <a:t>kesenangan</a:t>
            </a:r>
            <a:r>
              <a:rPr lang="en-GB" b="1" dirty="0"/>
              <a:t>. </a:t>
            </a:r>
            <a:r>
              <a:rPr lang="en-US" b="1" dirty="0" err="1"/>
              <a:t>Teorinya</a:t>
            </a:r>
            <a:r>
              <a:rPr lang="en-US" b="1" dirty="0"/>
              <a:t> </a:t>
            </a:r>
            <a:r>
              <a:rPr lang="en-US" b="1" dirty="0" err="1"/>
              <a:t>menyatakan</a:t>
            </a:r>
            <a:r>
              <a:rPr lang="en-US" b="1" dirty="0"/>
              <a:t> </a:t>
            </a:r>
            <a:r>
              <a:rPr lang="en-US" b="1" dirty="0" err="1"/>
              <a:t>bahwa</a:t>
            </a:r>
            <a:r>
              <a:rPr lang="en-US" b="1" dirty="0"/>
              <a:t> </a:t>
            </a:r>
            <a:r>
              <a:rPr lang="en-US" b="1" dirty="0" err="1"/>
              <a:t>kepribadian</a:t>
            </a:r>
            <a:r>
              <a:rPr lang="en-US" b="1" dirty="0"/>
              <a:t> </a:t>
            </a:r>
            <a:r>
              <a:rPr lang="en-US" b="1" dirty="0" err="1"/>
              <a:t>tersusun</a:t>
            </a:r>
            <a:r>
              <a:rPr lang="en-US" b="1" dirty="0"/>
              <a:t> </a:t>
            </a:r>
            <a:r>
              <a:rPr lang="en-US" b="1" dirty="0" err="1"/>
              <a:t>dari</a:t>
            </a:r>
            <a:r>
              <a:rPr lang="en-US" b="1" dirty="0"/>
              <a:t> </a:t>
            </a:r>
            <a:r>
              <a:rPr lang="en-US" b="1" dirty="0" err="1"/>
              <a:t>tiga</a:t>
            </a:r>
            <a:r>
              <a:rPr lang="en-US" b="1" dirty="0"/>
              <a:t> </a:t>
            </a:r>
            <a:r>
              <a:rPr lang="en-US" b="1" dirty="0" err="1"/>
              <a:t>komponen</a:t>
            </a:r>
            <a:r>
              <a:rPr lang="en-US" b="1" dirty="0"/>
              <a:t>, </a:t>
            </a:r>
            <a:r>
              <a:rPr lang="en-US" b="1" dirty="0" err="1"/>
              <a:t>yaitu</a:t>
            </a:r>
            <a:r>
              <a:rPr lang="en-US" b="1" dirty="0"/>
              <a:t>: </a:t>
            </a:r>
            <a:r>
              <a:rPr lang="en-US" b="1" i="1" dirty="0">
                <a:solidFill>
                  <a:srgbClr val="FF0000"/>
                </a:solidFill>
              </a:rPr>
              <a:t>id, ego </a:t>
            </a:r>
            <a:r>
              <a:rPr lang="en-US" b="1" i="1" dirty="0" err="1">
                <a:solidFill>
                  <a:srgbClr val="FF0000"/>
                </a:solidFill>
              </a:rPr>
              <a:t>dan</a:t>
            </a:r>
            <a:r>
              <a:rPr lang="en-US" b="1" i="1" dirty="0">
                <a:solidFill>
                  <a:srgbClr val="FF0000"/>
                </a:solidFill>
              </a:rPr>
              <a:t> superego</a:t>
            </a:r>
            <a:r>
              <a:rPr lang="en-US" b="1" dirty="0">
                <a:solidFill>
                  <a:srgbClr val="FF0000"/>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8229600" cy="1338828"/>
          </a:xfrm>
          <a:prstGeom prst="rect">
            <a:avLst/>
          </a:prstGeom>
          <a:solidFill>
            <a:srgbClr val="FFFF00"/>
          </a:solidFill>
        </p:spPr>
        <p:txBody>
          <a:bodyPr wrap="square">
            <a:spAutoFit/>
          </a:bodyPr>
          <a:lstStyle/>
          <a:p>
            <a:pPr>
              <a:lnSpc>
                <a:spcPct val="150000"/>
              </a:lnSpc>
            </a:pPr>
            <a:r>
              <a:rPr lang="en-US" b="1" dirty="0"/>
              <a:t>Id, </a:t>
            </a:r>
            <a:r>
              <a:rPr lang="en-US" dirty="0" err="1"/>
              <a:t>merupakan</a:t>
            </a:r>
            <a:r>
              <a:rPr lang="en-US" dirty="0"/>
              <a:t> </a:t>
            </a:r>
            <a:r>
              <a:rPr lang="en-US" dirty="0" err="1"/>
              <a:t>aspek</a:t>
            </a:r>
            <a:r>
              <a:rPr lang="en-US" dirty="0"/>
              <a:t> </a:t>
            </a:r>
            <a:r>
              <a:rPr lang="en-US" dirty="0" err="1"/>
              <a:t>biologis</a:t>
            </a:r>
            <a:r>
              <a:rPr lang="en-US" dirty="0"/>
              <a:t> </a:t>
            </a:r>
            <a:r>
              <a:rPr lang="en-US" dirty="0" err="1"/>
              <a:t>kepribadian</a:t>
            </a:r>
            <a:r>
              <a:rPr lang="en-US" dirty="0"/>
              <a:t> </a:t>
            </a:r>
            <a:r>
              <a:rPr lang="en-US" dirty="0" err="1"/>
              <a:t>karena</a:t>
            </a:r>
            <a:r>
              <a:rPr lang="en-US" dirty="0"/>
              <a:t> </a:t>
            </a:r>
            <a:r>
              <a:rPr lang="en-US" dirty="0" err="1"/>
              <a:t>berisikan</a:t>
            </a:r>
            <a:r>
              <a:rPr lang="en-US" dirty="0"/>
              <a:t> </a:t>
            </a:r>
            <a:r>
              <a:rPr lang="en-US" dirty="0" err="1"/>
              <a:t>unsur-unsur</a:t>
            </a:r>
            <a:r>
              <a:rPr lang="en-US" dirty="0"/>
              <a:t> </a:t>
            </a:r>
            <a:r>
              <a:rPr lang="en-US" dirty="0" err="1"/>
              <a:t>bilogis</a:t>
            </a:r>
            <a:r>
              <a:rPr lang="en-US" dirty="0"/>
              <a:t>, </a:t>
            </a:r>
            <a:r>
              <a:rPr lang="en-US" dirty="0" err="1"/>
              <a:t>termasuk</a:t>
            </a:r>
            <a:r>
              <a:rPr lang="en-US" dirty="0"/>
              <a:t> </a:t>
            </a:r>
            <a:r>
              <a:rPr lang="en-US" dirty="0" err="1"/>
              <a:t>di</a:t>
            </a:r>
            <a:r>
              <a:rPr lang="en-US" dirty="0"/>
              <a:t> </a:t>
            </a:r>
            <a:r>
              <a:rPr lang="en-US" dirty="0" err="1"/>
              <a:t>dalamnya</a:t>
            </a:r>
            <a:r>
              <a:rPr lang="en-US" dirty="0"/>
              <a:t> </a:t>
            </a:r>
            <a:r>
              <a:rPr lang="en-US" dirty="0" err="1"/>
              <a:t>dorongan-dorongan</a:t>
            </a:r>
            <a:r>
              <a:rPr lang="en-US" dirty="0"/>
              <a:t> </a:t>
            </a:r>
            <a:r>
              <a:rPr lang="en-US" dirty="0" err="1"/>
              <a:t>dan</a:t>
            </a:r>
            <a:r>
              <a:rPr lang="en-US" dirty="0"/>
              <a:t> </a:t>
            </a:r>
            <a:r>
              <a:rPr lang="en-US" dirty="0" err="1"/>
              <a:t>impuls-impuls</a:t>
            </a:r>
            <a:r>
              <a:rPr lang="en-US" dirty="0"/>
              <a:t> </a:t>
            </a:r>
            <a:r>
              <a:rPr lang="en-US" dirty="0" err="1"/>
              <a:t>instinktif</a:t>
            </a:r>
            <a:r>
              <a:rPr lang="en-US" dirty="0"/>
              <a:t> yang </a:t>
            </a:r>
            <a:r>
              <a:rPr lang="en-US" dirty="0" err="1"/>
              <a:t>lebih</a:t>
            </a:r>
            <a:r>
              <a:rPr lang="en-US" dirty="0"/>
              <a:t> </a:t>
            </a:r>
            <a:r>
              <a:rPr lang="en-US" dirty="0" err="1" smtClean="0"/>
              <a:t>dasar</a:t>
            </a:r>
            <a:r>
              <a:rPr lang="en-US" dirty="0" smtClean="0"/>
              <a:t>. -----</a:t>
            </a:r>
            <a:r>
              <a:rPr lang="en-US" dirty="0" smtClean="0">
                <a:sym typeface="Wingdings" pitchFamily="2" charset="2"/>
              </a:rPr>
              <a:t> </a:t>
            </a:r>
            <a:r>
              <a:rPr lang="en-US" b="1" dirty="0" smtClean="0">
                <a:solidFill>
                  <a:srgbClr val="FF0000"/>
                </a:solidFill>
                <a:sym typeface="Wingdings" pitchFamily="2" charset="2"/>
              </a:rPr>
              <a:t>NAFSU</a:t>
            </a:r>
            <a:endParaRPr lang="en-US" b="1" dirty="0">
              <a:solidFill>
                <a:srgbClr val="FF0000"/>
              </a:solidFill>
            </a:endParaRPr>
          </a:p>
        </p:txBody>
      </p:sp>
      <p:sp>
        <p:nvSpPr>
          <p:cNvPr id="3" name="Rectangle 2"/>
          <p:cNvSpPr/>
          <p:nvPr/>
        </p:nvSpPr>
        <p:spPr>
          <a:xfrm>
            <a:off x="228600" y="1828800"/>
            <a:ext cx="8077200" cy="1754326"/>
          </a:xfrm>
          <a:prstGeom prst="rect">
            <a:avLst/>
          </a:prstGeom>
          <a:solidFill>
            <a:schemeClr val="accent4">
              <a:lumMod val="60000"/>
              <a:lumOff val="40000"/>
            </a:schemeClr>
          </a:solidFill>
        </p:spPr>
        <p:txBody>
          <a:bodyPr wrap="square">
            <a:spAutoFit/>
          </a:bodyPr>
          <a:lstStyle/>
          <a:p>
            <a:pPr>
              <a:lnSpc>
                <a:spcPct val="150000"/>
              </a:lnSpc>
            </a:pPr>
            <a:r>
              <a:rPr lang="en-US" b="1" dirty="0"/>
              <a:t>Ego, </a:t>
            </a:r>
            <a:r>
              <a:rPr lang="en-US" dirty="0" err="1"/>
              <a:t>merupakan</a:t>
            </a:r>
            <a:r>
              <a:rPr lang="en-US" dirty="0"/>
              <a:t> </a:t>
            </a:r>
            <a:r>
              <a:rPr lang="en-US" dirty="0" err="1"/>
              <a:t>aspek</a:t>
            </a:r>
            <a:r>
              <a:rPr lang="en-US" dirty="0"/>
              <a:t> </a:t>
            </a:r>
            <a:r>
              <a:rPr lang="en-US" dirty="0" err="1"/>
              <a:t>psikologis</a:t>
            </a:r>
            <a:r>
              <a:rPr lang="en-US" dirty="0"/>
              <a:t> </a:t>
            </a:r>
            <a:r>
              <a:rPr lang="en-US" dirty="0" err="1"/>
              <a:t>kepribadian</a:t>
            </a:r>
            <a:r>
              <a:rPr lang="en-US" dirty="0"/>
              <a:t> </a:t>
            </a:r>
            <a:r>
              <a:rPr lang="en-US" dirty="0" err="1"/>
              <a:t>karena</a:t>
            </a:r>
            <a:r>
              <a:rPr lang="en-US" dirty="0"/>
              <a:t> </a:t>
            </a:r>
            <a:r>
              <a:rPr lang="en-US" dirty="0" err="1"/>
              <a:t>timbul</a:t>
            </a:r>
            <a:r>
              <a:rPr lang="en-US" dirty="0"/>
              <a:t> </a:t>
            </a:r>
            <a:r>
              <a:rPr lang="en-US" dirty="0" err="1"/>
              <a:t>dari</a:t>
            </a:r>
            <a:r>
              <a:rPr lang="en-US" dirty="0"/>
              <a:t> </a:t>
            </a:r>
            <a:r>
              <a:rPr lang="en-US" dirty="0" err="1"/>
              <a:t>kebutuhan</a:t>
            </a:r>
            <a:r>
              <a:rPr lang="en-US" dirty="0"/>
              <a:t> </a:t>
            </a:r>
            <a:r>
              <a:rPr lang="en-US" dirty="0" err="1"/>
              <a:t>organisme</a:t>
            </a:r>
            <a:r>
              <a:rPr lang="en-US" dirty="0"/>
              <a:t> </a:t>
            </a:r>
            <a:r>
              <a:rPr lang="en-US" dirty="0" err="1"/>
              <a:t>untuk</a:t>
            </a:r>
            <a:r>
              <a:rPr lang="en-US" dirty="0"/>
              <a:t> </a:t>
            </a:r>
            <a:r>
              <a:rPr lang="en-US" dirty="0" err="1"/>
              <a:t>berhubungan</a:t>
            </a:r>
            <a:r>
              <a:rPr lang="en-US" dirty="0"/>
              <a:t> </a:t>
            </a:r>
            <a:r>
              <a:rPr lang="en-US" dirty="0" err="1"/>
              <a:t>secara</a:t>
            </a:r>
            <a:r>
              <a:rPr lang="en-US" dirty="0"/>
              <a:t> </a:t>
            </a:r>
            <a:r>
              <a:rPr lang="en-US" dirty="0" err="1"/>
              <a:t>baik</a:t>
            </a:r>
            <a:r>
              <a:rPr lang="en-US" dirty="0"/>
              <a:t> </a:t>
            </a:r>
            <a:r>
              <a:rPr lang="en-US" dirty="0" err="1"/>
              <a:t>dengan</a:t>
            </a:r>
            <a:r>
              <a:rPr lang="en-US" dirty="0"/>
              <a:t> </a:t>
            </a:r>
            <a:r>
              <a:rPr lang="en-US" dirty="0" err="1"/>
              <a:t>dunia</a:t>
            </a:r>
            <a:r>
              <a:rPr lang="en-US" dirty="0"/>
              <a:t> </a:t>
            </a:r>
            <a:r>
              <a:rPr lang="en-US" dirty="0" err="1"/>
              <a:t>nyata</a:t>
            </a:r>
            <a:r>
              <a:rPr lang="en-US" dirty="0"/>
              <a:t> </a:t>
            </a:r>
            <a:r>
              <a:rPr lang="en-US" dirty="0" err="1"/>
              <a:t>dan</a:t>
            </a:r>
            <a:r>
              <a:rPr lang="en-US" dirty="0"/>
              <a:t> </a:t>
            </a:r>
            <a:r>
              <a:rPr lang="en-US" dirty="0" err="1"/>
              <a:t>menjadi</a:t>
            </a:r>
            <a:r>
              <a:rPr lang="en-US" dirty="0"/>
              <a:t> </a:t>
            </a:r>
            <a:r>
              <a:rPr lang="en-US" dirty="0" err="1"/>
              <a:t>perantara</a:t>
            </a:r>
            <a:r>
              <a:rPr lang="en-US" dirty="0"/>
              <a:t> </a:t>
            </a:r>
            <a:r>
              <a:rPr lang="en-US" dirty="0" err="1"/>
              <a:t>antara</a:t>
            </a:r>
            <a:r>
              <a:rPr lang="en-US" dirty="0"/>
              <a:t> </a:t>
            </a:r>
            <a:r>
              <a:rPr lang="en-US" dirty="0" err="1"/>
              <a:t>kebutuhan</a:t>
            </a:r>
            <a:r>
              <a:rPr lang="en-US" dirty="0"/>
              <a:t> </a:t>
            </a:r>
            <a:r>
              <a:rPr lang="en-US" dirty="0" err="1"/>
              <a:t>instinktif</a:t>
            </a:r>
            <a:r>
              <a:rPr lang="en-US" dirty="0"/>
              <a:t> </a:t>
            </a:r>
            <a:r>
              <a:rPr lang="en-US" dirty="0" err="1"/>
              <a:t>organisme</a:t>
            </a:r>
            <a:r>
              <a:rPr lang="en-US" dirty="0"/>
              <a:t> </a:t>
            </a:r>
            <a:r>
              <a:rPr lang="en-US" dirty="0" err="1"/>
              <a:t>dengan</a:t>
            </a:r>
            <a:r>
              <a:rPr lang="en-US" dirty="0"/>
              <a:t> </a:t>
            </a:r>
            <a:r>
              <a:rPr lang="en-US" dirty="0" err="1"/>
              <a:t>keadaan</a:t>
            </a:r>
            <a:r>
              <a:rPr lang="en-US" dirty="0"/>
              <a:t> </a:t>
            </a:r>
            <a:r>
              <a:rPr lang="en-US" dirty="0" err="1"/>
              <a:t>lingkungan</a:t>
            </a:r>
            <a:r>
              <a:rPr lang="en-US" dirty="0"/>
              <a:t> </a:t>
            </a:r>
            <a:r>
              <a:rPr lang="en-US" dirty="0" smtClean="0"/>
              <a:t>----</a:t>
            </a:r>
            <a:r>
              <a:rPr lang="en-US" dirty="0" smtClean="0">
                <a:sym typeface="Wingdings" pitchFamily="2" charset="2"/>
              </a:rPr>
              <a:t></a:t>
            </a:r>
            <a:r>
              <a:rPr lang="en-US" b="1" dirty="0" smtClean="0">
                <a:solidFill>
                  <a:srgbClr val="FF0000"/>
                </a:solidFill>
                <a:sym typeface="Wingdings" pitchFamily="2" charset="2"/>
              </a:rPr>
              <a:t> KE-AKU-AN</a:t>
            </a:r>
            <a:endParaRPr lang="en-US" b="1" dirty="0">
              <a:solidFill>
                <a:srgbClr val="FF0000"/>
              </a:solidFill>
            </a:endParaRPr>
          </a:p>
        </p:txBody>
      </p:sp>
      <p:sp>
        <p:nvSpPr>
          <p:cNvPr id="4" name="Rectangle 3"/>
          <p:cNvSpPr/>
          <p:nvPr/>
        </p:nvSpPr>
        <p:spPr>
          <a:xfrm>
            <a:off x="609600" y="3810000"/>
            <a:ext cx="8305800" cy="2585323"/>
          </a:xfrm>
          <a:prstGeom prst="rect">
            <a:avLst/>
          </a:prstGeom>
          <a:solidFill>
            <a:schemeClr val="accent5">
              <a:lumMod val="60000"/>
              <a:lumOff val="40000"/>
            </a:schemeClr>
          </a:solidFill>
        </p:spPr>
        <p:txBody>
          <a:bodyPr wrap="square">
            <a:spAutoFit/>
          </a:bodyPr>
          <a:lstStyle/>
          <a:p>
            <a:pPr>
              <a:lnSpc>
                <a:spcPct val="150000"/>
              </a:lnSpc>
            </a:pPr>
            <a:r>
              <a:rPr lang="en-US" b="1" dirty="0" smtClean="0"/>
              <a:t>Superego, </a:t>
            </a:r>
            <a:r>
              <a:rPr lang="en-US" dirty="0" err="1"/>
              <a:t>adalah</a:t>
            </a:r>
            <a:r>
              <a:rPr lang="en-US" dirty="0"/>
              <a:t> </a:t>
            </a:r>
            <a:r>
              <a:rPr lang="en-US" dirty="0" err="1"/>
              <a:t>aspek</a:t>
            </a:r>
            <a:r>
              <a:rPr lang="en-US" dirty="0"/>
              <a:t> </a:t>
            </a:r>
            <a:r>
              <a:rPr lang="en-US" dirty="0" err="1"/>
              <a:t>sosiologis</a:t>
            </a:r>
            <a:r>
              <a:rPr lang="en-US" dirty="0"/>
              <a:t> </a:t>
            </a:r>
            <a:r>
              <a:rPr lang="en-US" dirty="0" err="1"/>
              <a:t>kepribadian</a:t>
            </a:r>
            <a:r>
              <a:rPr lang="en-US" dirty="0"/>
              <a:t> </a:t>
            </a:r>
            <a:r>
              <a:rPr lang="en-US" dirty="0" err="1"/>
              <a:t>karena</a:t>
            </a:r>
            <a:r>
              <a:rPr lang="en-US" dirty="0"/>
              <a:t> </a:t>
            </a:r>
            <a:r>
              <a:rPr lang="en-US" dirty="0" err="1"/>
              <a:t>merupakan</a:t>
            </a:r>
            <a:r>
              <a:rPr lang="en-US" dirty="0"/>
              <a:t> </a:t>
            </a:r>
            <a:r>
              <a:rPr lang="en-US" dirty="0" err="1"/>
              <a:t>wakil</a:t>
            </a:r>
            <a:r>
              <a:rPr lang="en-US" dirty="0"/>
              <a:t> </a:t>
            </a:r>
            <a:r>
              <a:rPr lang="en-US" dirty="0" err="1" smtClean="0"/>
              <a:t>nilai-nilai</a:t>
            </a:r>
            <a:r>
              <a:rPr lang="en-US" dirty="0" smtClean="0"/>
              <a:t> </a:t>
            </a:r>
            <a:r>
              <a:rPr lang="en-US" dirty="0" err="1"/>
              <a:t>tradisional</a:t>
            </a:r>
            <a:r>
              <a:rPr lang="en-US" dirty="0"/>
              <a:t> </a:t>
            </a:r>
            <a:r>
              <a:rPr lang="en-US" dirty="0" err="1"/>
              <a:t>dan</a:t>
            </a:r>
            <a:r>
              <a:rPr lang="en-US" dirty="0"/>
              <a:t> </a:t>
            </a:r>
            <a:r>
              <a:rPr lang="en-US" dirty="0" err="1"/>
              <a:t>cita-cita</a:t>
            </a:r>
            <a:r>
              <a:rPr lang="en-US" dirty="0"/>
              <a:t> </a:t>
            </a:r>
            <a:r>
              <a:rPr lang="en-US" dirty="0" err="1"/>
              <a:t>masyarakat</a:t>
            </a:r>
            <a:r>
              <a:rPr lang="en-US" dirty="0"/>
              <a:t> </a:t>
            </a:r>
            <a:r>
              <a:rPr lang="en-US" dirty="0" err="1"/>
              <a:t>sebagaimana</a:t>
            </a:r>
            <a:r>
              <a:rPr lang="en-US" dirty="0"/>
              <a:t> </a:t>
            </a:r>
            <a:r>
              <a:rPr lang="en-US" dirty="0" err="1"/>
              <a:t>ditafsirkan</a:t>
            </a:r>
            <a:r>
              <a:rPr lang="en-US" dirty="0"/>
              <a:t> </a:t>
            </a:r>
            <a:r>
              <a:rPr lang="en-US" dirty="0" err="1"/>
              <a:t>orangtua</a:t>
            </a:r>
            <a:r>
              <a:rPr lang="en-US" dirty="0"/>
              <a:t> </a:t>
            </a:r>
            <a:r>
              <a:rPr lang="en-US" dirty="0" err="1"/>
              <a:t>kepada</a:t>
            </a:r>
            <a:r>
              <a:rPr lang="en-US" dirty="0"/>
              <a:t> </a:t>
            </a:r>
            <a:r>
              <a:rPr lang="en-US" dirty="0" err="1"/>
              <a:t>anak-anaknya</a:t>
            </a:r>
            <a:r>
              <a:rPr lang="en-US" dirty="0"/>
              <a:t> </a:t>
            </a:r>
            <a:r>
              <a:rPr lang="en-US" dirty="0" err="1"/>
              <a:t>melalui</a:t>
            </a:r>
            <a:r>
              <a:rPr lang="en-US" dirty="0"/>
              <a:t> </a:t>
            </a:r>
            <a:r>
              <a:rPr lang="en-US" dirty="0" err="1"/>
              <a:t>berbagai</a:t>
            </a:r>
            <a:r>
              <a:rPr lang="en-US" dirty="0"/>
              <a:t> </a:t>
            </a:r>
            <a:r>
              <a:rPr lang="en-US" dirty="0" err="1"/>
              <a:t>perintah</a:t>
            </a:r>
            <a:r>
              <a:rPr lang="en-US" dirty="0"/>
              <a:t> </a:t>
            </a:r>
            <a:r>
              <a:rPr lang="en-US" dirty="0" err="1"/>
              <a:t>dan</a:t>
            </a:r>
            <a:r>
              <a:rPr lang="en-US" dirty="0"/>
              <a:t> </a:t>
            </a:r>
            <a:r>
              <a:rPr lang="en-US" dirty="0" err="1"/>
              <a:t>larangan</a:t>
            </a:r>
            <a:r>
              <a:rPr lang="en-US" dirty="0"/>
              <a:t>. </a:t>
            </a:r>
            <a:r>
              <a:rPr lang="en-US" dirty="0" err="1"/>
              <a:t>Perhatian</a:t>
            </a:r>
            <a:r>
              <a:rPr lang="en-US" dirty="0"/>
              <a:t> </a:t>
            </a:r>
            <a:r>
              <a:rPr lang="en-US" dirty="0" err="1"/>
              <a:t>utama</a:t>
            </a:r>
            <a:r>
              <a:rPr lang="en-US" dirty="0"/>
              <a:t> superego </a:t>
            </a:r>
            <a:r>
              <a:rPr lang="en-US" dirty="0" err="1"/>
              <a:t>adalah</a:t>
            </a:r>
            <a:r>
              <a:rPr lang="en-US" dirty="0"/>
              <a:t> </a:t>
            </a:r>
            <a:r>
              <a:rPr lang="en-US" dirty="0" err="1"/>
              <a:t>memutuskan</a:t>
            </a:r>
            <a:r>
              <a:rPr lang="en-US" dirty="0"/>
              <a:t> </a:t>
            </a:r>
            <a:r>
              <a:rPr lang="en-US" dirty="0" err="1"/>
              <a:t>apakah</a:t>
            </a:r>
            <a:r>
              <a:rPr lang="en-US" dirty="0"/>
              <a:t> </a:t>
            </a:r>
            <a:r>
              <a:rPr lang="en-US" dirty="0" err="1"/>
              <a:t>sesuatu</a:t>
            </a:r>
            <a:r>
              <a:rPr lang="en-US" dirty="0"/>
              <a:t> </a:t>
            </a:r>
            <a:r>
              <a:rPr lang="en-US" dirty="0" err="1"/>
              <a:t>itu</a:t>
            </a:r>
            <a:r>
              <a:rPr lang="en-US" dirty="0"/>
              <a:t> </a:t>
            </a:r>
            <a:r>
              <a:rPr lang="en-US" dirty="0" err="1"/>
              <a:t>benar</a:t>
            </a:r>
            <a:r>
              <a:rPr lang="en-US" dirty="0"/>
              <a:t> </a:t>
            </a:r>
            <a:r>
              <a:rPr lang="en-US" dirty="0" err="1"/>
              <a:t>atau</a:t>
            </a:r>
            <a:r>
              <a:rPr lang="en-US" dirty="0"/>
              <a:t> </a:t>
            </a:r>
            <a:r>
              <a:rPr lang="en-US" dirty="0" err="1"/>
              <a:t>salah</a:t>
            </a:r>
            <a:r>
              <a:rPr lang="en-US" dirty="0"/>
              <a:t>, </a:t>
            </a:r>
            <a:r>
              <a:rPr lang="en-US" dirty="0" err="1"/>
              <a:t>sehingga</a:t>
            </a:r>
            <a:r>
              <a:rPr lang="en-US" dirty="0"/>
              <a:t> </a:t>
            </a:r>
            <a:r>
              <a:rPr lang="en-US" dirty="0" err="1"/>
              <a:t>ia</a:t>
            </a:r>
            <a:r>
              <a:rPr lang="en-US" dirty="0"/>
              <a:t> </a:t>
            </a:r>
            <a:r>
              <a:rPr lang="en-US" dirty="0" err="1"/>
              <a:t>dapat</a:t>
            </a:r>
            <a:r>
              <a:rPr lang="en-US" dirty="0"/>
              <a:t> </a:t>
            </a:r>
            <a:r>
              <a:rPr lang="en-US" dirty="0" err="1"/>
              <a:t>bertindak</a:t>
            </a:r>
            <a:r>
              <a:rPr lang="en-US" dirty="0"/>
              <a:t> </a:t>
            </a:r>
            <a:r>
              <a:rPr lang="en-US" dirty="0" err="1"/>
              <a:t>sesuai</a:t>
            </a:r>
            <a:r>
              <a:rPr lang="en-US" dirty="0"/>
              <a:t> </a:t>
            </a:r>
            <a:r>
              <a:rPr lang="en-US" dirty="0" err="1"/>
              <a:t>dengan</a:t>
            </a:r>
            <a:r>
              <a:rPr lang="en-US" dirty="0"/>
              <a:t> </a:t>
            </a:r>
            <a:r>
              <a:rPr lang="en-US" dirty="0" err="1"/>
              <a:t>norma-norma</a:t>
            </a:r>
            <a:r>
              <a:rPr lang="en-US" dirty="0"/>
              <a:t> moral yang </a:t>
            </a:r>
            <a:r>
              <a:rPr lang="en-US" dirty="0" err="1"/>
              <a:t>diakui</a:t>
            </a:r>
            <a:r>
              <a:rPr lang="en-US" dirty="0"/>
              <a:t> </a:t>
            </a:r>
            <a:r>
              <a:rPr lang="en-US" dirty="0" err="1"/>
              <a:t>oleh</a:t>
            </a:r>
            <a:r>
              <a:rPr lang="en-US" dirty="0"/>
              <a:t> </a:t>
            </a:r>
            <a:r>
              <a:rPr lang="en-US" dirty="0" err="1" smtClean="0"/>
              <a:t>masyarakat</a:t>
            </a:r>
            <a:r>
              <a:rPr lang="en-US" dirty="0" smtClean="0"/>
              <a:t>--</a:t>
            </a:r>
            <a:r>
              <a:rPr lang="en-US" dirty="0" smtClean="0">
                <a:sym typeface="Wingdings" pitchFamily="2" charset="2"/>
              </a:rPr>
              <a:t> </a:t>
            </a:r>
            <a:r>
              <a:rPr lang="en-US" b="1" dirty="0" smtClean="0">
                <a:solidFill>
                  <a:srgbClr val="FF0000"/>
                </a:solidFill>
                <a:sym typeface="Wingdings" pitchFamily="2" charset="2"/>
              </a:rPr>
              <a:t>NORMA-NORMA</a:t>
            </a:r>
            <a:endParaRPr lang="en-US" b="1"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533400"/>
            <a:ext cx="5638800" cy="707886"/>
          </a:xfrm>
          <a:prstGeom prst="rect">
            <a:avLst/>
          </a:prstGeom>
          <a:solidFill>
            <a:srgbClr val="FFFF00"/>
          </a:solidFill>
        </p:spPr>
        <p:txBody>
          <a:bodyPr wrap="square">
            <a:spAutoFit/>
          </a:bodyPr>
          <a:lstStyle/>
          <a:p>
            <a:pPr algn="ctr"/>
            <a:r>
              <a:rPr lang="en-US" sz="2000" b="1" dirty="0" err="1" smtClean="0">
                <a:solidFill>
                  <a:srgbClr val="FF0000"/>
                </a:solidFill>
              </a:rPr>
              <a:t>Perkembangan</a:t>
            </a:r>
            <a:r>
              <a:rPr lang="en-US" sz="2000" b="1" dirty="0" smtClean="0">
                <a:solidFill>
                  <a:srgbClr val="FF0000"/>
                </a:solidFill>
              </a:rPr>
              <a:t> </a:t>
            </a:r>
            <a:r>
              <a:rPr lang="en-US" sz="2000" b="1" dirty="0" err="1" smtClean="0">
                <a:solidFill>
                  <a:srgbClr val="FF0000"/>
                </a:solidFill>
              </a:rPr>
              <a:t>psikoseksual</a:t>
            </a:r>
            <a:r>
              <a:rPr lang="en-US" sz="2000" b="1" dirty="0" smtClean="0">
                <a:solidFill>
                  <a:srgbClr val="FF0000"/>
                </a:solidFill>
              </a:rPr>
              <a:t> </a:t>
            </a:r>
            <a:r>
              <a:rPr lang="en-US" sz="2000" b="1" dirty="0" err="1" smtClean="0">
                <a:solidFill>
                  <a:srgbClr val="FF0000"/>
                </a:solidFill>
              </a:rPr>
              <a:t>anak</a:t>
            </a:r>
            <a:r>
              <a:rPr lang="en-US" sz="2000" b="1" dirty="0" smtClean="0">
                <a:solidFill>
                  <a:srgbClr val="FF0000"/>
                </a:solidFill>
              </a:rPr>
              <a:t> </a:t>
            </a:r>
            <a:r>
              <a:rPr lang="en-US" sz="2000" b="1" dirty="0" err="1" smtClean="0">
                <a:solidFill>
                  <a:srgbClr val="FF0000"/>
                </a:solidFill>
              </a:rPr>
              <a:t>menurut</a:t>
            </a:r>
            <a:r>
              <a:rPr lang="en-US" sz="2000" b="1" dirty="0" smtClean="0">
                <a:solidFill>
                  <a:srgbClr val="FF0000"/>
                </a:solidFill>
              </a:rPr>
              <a:t> </a:t>
            </a:r>
            <a:r>
              <a:rPr lang="en-US" sz="2000" b="1" dirty="0" err="1" smtClean="0">
                <a:solidFill>
                  <a:srgbClr val="FF0000"/>
                </a:solidFill>
              </a:rPr>
              <a:t>freud</a:t>
            </a:r>
            <a:r>
              <a:rPr lang="en-US" sz="2000" b="1" dirty="0" smtClean="0">
                <a:solidFill>
                  <a:srgbClr val="FF0000"/>
                </a:solidFill>
              </a:rPr>
              <a:t> </a:t>
            </a:r>
            <a:endParaRPr lang="en-US" sz="2000" b="1" dirty="0">
              <a:solidFill>
                <a:srgbClr val="FF0000"/>
              </a:solidFill>
            </a:endParaRPr>
          </a:p>
        </p:txBody>
      </p:sp>
      <p:sp>
        <p:nvSpPr>
          <p:cNvPr id="23553" name="Rectangle 1"/>
          <p:cNvSpPr>
            <a:spLocks noChangeArrowheads="1"/>
          </p:cNvSpPr>
          <p:nvPr/>
        </p:nvSpPr>
        <p:spPr bwMode="auto">
          <a:xfrm>
            <a:off x="762000" y="1524000"/>
            <a:ext cx="632460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5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Fase</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oral (0-11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bulan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Fase</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anal (1-3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Fase</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phalik</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/oedipal ( 3-6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endParaRPr kumimoji="0" lang="en-US" sz="2000" b="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Fase</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laten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(6-12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Fase</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genital (12-18 </a:t>
            </a:r>
            <a:r>
              <a:rPr kumimoji="0" lang="en-US" sz="2000" b="1"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Baskerville Old Face" pitchFamily="18" charset="0"/>
              <a:cs typeface="Aharoni" pitchFamily="2" charset="-79"/>
            </a:endParaRPr>
          </a:p>
        </p:txBody>
      </p:sp>
      <p:pic>
        <p:nvPicPr>
          <p:cNvPr id="23554" name="Picture 2" descr="E:\Perkemb Peserta Didik (PPD)\Gambar\bayi.jpg"/>
          <p:cNvPicPr>
            <a:picLocks noChangeAspect="1" noChangeArrowheads="1"/>
          </p:cNvPicPr>
          <p:nvPr/>
        </p:nvPicPr>
        <p:blipFill>
          <a:blip r:embed="rId2"/>
          <a:srcRect/>
          <a:stretch>
            <a:fillRect/>
          </a:stretch>
        </p:blipFill>
        <p:spPr bwMode="auto">
          <a:xfrm>
            <a:off x="4648200" y="4411002"/>
            <a:ext cx="4314825" cy="244699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981200" y="533400"/>
            <a:ext cx="5375189" cy="461665"/>
          </a:xfrm>
          <a:prstGeom prst="rect">
            <a:avLst/>
          </a:prstGeom>
          <a:solidFill>
            <a:srgbClr val="FFFF00"/>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err="1" smtClean="0">
                <a:ln>
                  <a:noFill/>
                </a:ln>
                <a:solidFill>
                  <a:srgbClr val="FF0000"/>
                </a:solidFill>
                <a:effectLst/>
                <a:latin typeface="Baskerville Old Face" pitchFamily="18" charset="0"/>
                <a:ea typeface="Times New Roman" pitchFamily="18" charset="0"/>
                <a:cs typeface="Times New Roman" pitchFamily="18" charset="0"/>
              </a:rPr>
              <a:t>Perkembangan</a:t>
            </a: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 </a:t>
            </a:r>
            <a:r>
              <a:rPr kumimoji="0" lang="en-US" sz="2400" b="1" i="0" u="none" strike="noStrike" cap="none" normalizeH="0" baseline="0" dirty="0" err="1" smtClean="0">
                <a:ln>
                  <a:noFill/>
                </a:ln>
                <a:solidFill>
                  <a:srgbClr val="FF0000"/>
                </a:solidFill>
                <a:effectLst/>
                <a:latin typeface="Baskerville Old Face" pitchFamily="18" charset="0"/>
                <a:ea typeface="Times New Roman" pitchFamily="18" charset="0"/>
                <a:cs typeface="Times New Roman" pitchFamily="18" charset="0"/>
              </a:rPr>
              <a:t>Psikososial</a:t>
            </a: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  _ </a:t>
            </a:r>
            <a:r>
              <a:rPr kumimoji="0" lang="en-US" sz="2400" b="0"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Erik Erikson</a:t>
            </a:r>
            <a:endParaRPr kumimoji="0" lang="en-US" sz="2400" b="0" i="0" u="none" strike="noStrike" cap="none" normalizeH="0" baseline="0" dirty="0" smtClean="0">
              <a:ln>
                <a:noFill/>
              </a:ln>
              <a:solidFill>
                <a:srgbClr val="FF0000"/>
              </a:solidFill>
              <a:effectLst/>
              <a:latin typeface="Baskerville Old Face" pitchFamily="18" charset="0"/>
              <a:cs typeface="Arial" pitchFamily="34" charset="0"/>
            </a:endParaRPr>
          </a:p>
        </p:txBody>
      </p:sp>
      <p:sp>
        <p:nvSpPr>
          <p:cNvPr id="27650" name="Rectangle 2"/>
          <p:cNvSpPr>
            <a:spLocks noChangeArrowheads="1"/>
          </p:cNvSpPr>
          <p:nvPr/>
        </p:nvSpPr>
        <p:spPr bwMode="auto">
          <a:xfrm>
            <a:off x="304800" y="1524000"/>
            <a:ext cx="81534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Percaya</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versus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tidak</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percaya</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(0-1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Tahap</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otonomi</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versus rasa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malu</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ragu</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(1-3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Tahap</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inisiatif</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vesrus</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rasa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bersalah</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(3 – 6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Tekun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versus rasa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rendah</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diri</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(6-12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Tahap</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identitas</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kebingungan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identitas</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( 12-20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Keakraban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versus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keterkucilan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(20-30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Bangkit</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versus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tetap-mandeg</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( 40-50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tab pos="809625" algn="l"/>
              </a:tabLst>
            </a:pP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Keutuhan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keputusasaaan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( 50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sz="2000" b="1"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keatas</a:t>
            </a:r>
            <a:r>
              <a:rPr kumimoji="0" lang="en-US" sz="2000" b="1"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endParaRPr kumimoji="0" lang="en-US" sz="2000" b="0" i="0" u="none" strike="noStrike" cap="none" normalizeH="0" baseline="0" dirty="0" smtClean="0">
              <a:ln>
                <a:noFill/>
              </a:ln>
              <a:solidFill>
                <a:schemeClr val="tx1"/>
              </a:solidFill>
              <a:effectLst/>
              <a:latin typeface="Aharoni" pitchFamily="2" charset="-79"/>
              <a:cs typeface="Aharoni" pitchFamily="2" charset="-79"/>
            </a:endParaRPr>
          </a:p>
        </p:txBody>
      </p:sp>
      <p:pic>
        <p:nvPicPr>
          <p:cNvPr id="27651" name="Picture 3" descr="E:\Perkemb Peserta Didik (PPD)\Gambar\P.jpg"/>
          <p:cNvPicPr>
            <a:picLocks noChangeAspect="1" noChangeArrowheads="1"/>
          </p:cNvPicPr>
          <p:nvPr/>
        </p:nvPicPr>
        <p:blipFill>
          <a:blip r:embed="rId2"/>
          <a:srcRect/>
          <a:stretch>
            <a:fillRect/>
          </a:stretch>
        </p:blipFill>
        <p:spPr bwMode="auto">
          <a:xfrm>
            <a:off x="6324600" y="5114925"/>
            <a:ext cx="2819400" cy="174307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609600"/>
            <a:ext cx="4685898" cy="461665"/>
          </a:xfrm>
          <a:prstGeom prst="rect">
            <a:avLst/>
          </a:prstGeom>
        </p:spPr>
        <p:txBody>
          <a:bodyPr wrap="none">
            <a:spAutoFit/>
          </a:bodyPr>
          <a:lstStyle/>
          <a:p>
            <a:r>
              <a:rPr lang="en-US" sz="2400" b="1" dirty="0" smtClean="0">
                <a:solidFill>
                  <a:srgbClr val="FF0000"/>
                </a:solidFill>
              </a:rPr>
              <a:t>e. </a:t>
            </a:r>
            <a:r>
              <a:rPr lang="en-US" sz="2400" b="1" dirty="0" err="1" smtClean="0">
                <a:solidFill>
                  <a:srgbClr val="FF0000"/>
                </a:solidFill>
              </a:rPr>
              <a:t>Teori</a:t>
            </a:r>
            <a:r>
              <a:rPr lang="en-US" sz="2400" b="1" dirty="0" smtClean="0">
                <a:solidFill>
                  <a:srgbClr val="FF0000"/>
                </a:solidFill>
              </a:rPr>
              <a:t> </a:t>
            </a:r>
            <a:r>
              <a:rPr lang="en-US" sz="2400" b="1" dirty="0" err="1">
                <a:solidFill>
                  <a:srgbClr val="FF0000"/>
                </a:solidFill>
              </a:rPr>
              <a:t>Kognitif</a:t>
            </a:r>
            <a:r>
              <a:rPr lang="en-US" sz="2400" b="1" dirty="0">
                <a:solidFill>
                  <a:srgbClr val="FF0000"/>
                </a:solidFill>
              </a:rPr>
              <a:t> </a:t>
            </a:r>
            <a:r>
              <a:rPr lang="en-US" sz="2400" b="1" dirty="0" smtClean="0">
                <a:solidFill>
                  <a:srgbClr val="FF0000"/>
                </a:solidFill>
              </a:rPr>
              <a:t> _ </a:t>
            </a:r>
            <a:r>
              <a:rPr lang="en-US" sz="2400" dirty="0" smtClean="0">
                <a:solidFill>
                  <a:srgbClr val="FF0000"/>
                </a:solidFill>
              </a:rPr>
              <a:t>Jean </a:t>
            </a:r>
            <a:r>
              <a:rPr lang="en-US" sz="2400" dirty="0">
                <a:solidFill>
                  <a:srgbClr val="FF0000"/>
                </a:solidFill>
              </a:rPr>
              <a:t>Piaget</a:t>
            </a:r>
          </a:p>
        </p:txBody>
      </p:sp>
      <p:sp>
        <p:nvSpPr>
          <p:cNvPr id="3" name="Rectangle 2"/>
          <p:cNvSpPr/>
          <p:nvPr/>
        </p:nvSpPr>
        <p:spPr>
          <a:xfrm>
            <a:off x="457200" y="1371600"/>
            <a:ext cx="7848600" cy="2169825"/>
          </a:xfrm>
          <a:prstGeom prst="rect">
            <a:avLst/>
          </a:prstGeom>
          <a:solidFill>
            <a:srgbClr val="FFFF00"/>
          </a:solidFill>
        </p:spPr>
        <p:txBody>
          <a:bodyPr wrap="square">
            <a:spAutoFit/>
          </a:bodyPr>
          <a:lstStyle/>
          <a:p>
            <a:pPr>
              <a:lnSpc>
                <a:spcPct val="150000"/>
              </a:lnSpc>
            </a:pPr>
            <a:r>
              <a:rPr lang="en-US" b="1" dirty="0"/>
              <a:t>Piaget </a:t>
            </a:r>
            <a:r>
              <a:rPr lang="en-US" b="1" dirty="0" err="1"/>
              <a:t>memandang</a:t>
            </a:r>
            <a:r>
              <a:rPr lang="en-US" b="1" dirty="0"/>
              <a:t> </a:t>
            </a:r>
            <a:r>
              <a:rPr lang="en-US" b="1" dirty="0" err="1"/>
              <a:t>anak</a:t>
            </a:r>
            <a:r>
              <a:rPr lang="en-US" b="1" dirty="0"/>
              <a:t> </a:t>
            </a:r>
            <a:r>
              <a:rPr lang="en-US" b="1" dirty="0" err="1"/>
              <a:t>sebagai</a:t>
            </a:r>
            <a:r>
              <a:rPr lang="en-US" b="1" dirty="0"/>
              <a:t> </a:t>
            </a:r>
            <a:r>
              <a:rPr lang="en-US" b="1" dirty="0" err="1" smtClean="0"/>
              <a:t>organisme</a:t>
            </a:r>
            <a:r>
              <a:rPr lang="en-US" b="1" dirty="0" smtClean="0"/>
              <a:t> </a:t>
            </a:r>
            <a:r>
              <a:rPr lang="en-US" b="1" dirty="0" err="1"/>
              <a:t>aktif</a:t>
            </a:r>
            <a:r>
              <a:rPr lang="en-US" b="1" dirty="0"/>
              <a:t> yang </a:t>
            </a:r>
            <a:r>
              <a:rPr lang="en-US" b="1" dirty="0" err="1"/>
              <a:t>berkembang</a:t>
            </a:r>
            <a:r>
              <a:rPr lang="en-US" b="1" dirty="0"/>
              <a:t> </a:t>
            </a:r>
            <a:r>
              <a:rPr lang="en-US" b="1" dirty="0" err="1"/>
              <a:t>dengan</a:t>
            </a:r>
            <a:r>
              <a:rPr lang="en-US" b="1" dirty="0"/>
              <a:t> </a:t>
            </a:r>
            <a:r>
              <a:rPr lang="en-US" b="1" dirty="0" err="1"/>
              <a:t>impuls-impuls</a:t>
            </a:r>
            <a:r>
              <a:rPr lang="en-US" b="1" dirty="0"/>
              <a:t> internal </a:t>
            </a:r>
            <a:r>
              <a:rPr lang="en-US" b="1" dirty="0" err="1"/>
              <a:t>dan</a:t>
            </a:r>
            <a:r>
              <a:rPr lang="en-US" b="1" dirty="0"/>
              <a:t> </a:t>
            </a:r>
            <a:r>
              <a:rPr lang="en-US" b="1" dirty="0" err="1"/>
              <a:t>pola-pola</a:t>
            </a:r>
            <a:r>
              <a:rPr lang="en-US" b="1" dirty="0"/>
              <a:t> </a:t>
            </a:r>
            <a:r>
              <a:rPr lang="en-US" b="1" dirty="0" err="1"/>
              <a:t>perkembangan</a:t>
            </a:r>
            <a:r>
              <a:rPr lang="en-US" b="1" dirty="0"/>
              <a:t> </a:t>
            </a:r>
            <a:r>
              <a:rPr lang="en-US" b="1" dirty="0" err="1"/>
              <a:t>tertentu</a:t>
            </a:r>
            <a:r>
              <a:rPr lang="en-US" b="1" dirty="0"/>
              <a:t>.  Piaget </a:t>
            </a:r>
            <a:r>
              <a:rPr lang="en-US" b="1" dirty="0" err="1"/>
              <a:t>melihat</a:t>
            </a:r>
            <a:r>
              <a:rPr lang="en-US" b="1" dirty="0"/>
              <a:t> </a:t>
            </a:r>
            <a:r>
              <a:rPr lang="en-US" b="1" dirty="0" err="1"/>
              <a:t>bahwa</a:t>
            </a:r>
            <a:r>
              <a:rPr lang="en-US" b="1" dirty="0"/>
              <a:t> </a:t>
            </a:r>
            <a:r>
              <a:rPr lang="en-US" b="1" dirty="0" err="1"/>
              <a:t>perkembangan</a:t>
            </a:r>
            <a:r>
              <a:rPr lang="en-US" b="1" dirty="0"/>
              <a:t> </a:t>
            </a:r>
            <a:r>
              <a:rPr lang="en-US" b="1" dirty="0" err="1"/>
              <a:t>kognitif</a:t>
            </a:r>
            <a:r>
              <a:rPr lang="en-US" b="1" dirty="0"/>
              <a:t> </a:t>
            </a:r>
            <a:r>
              <a:rPr lang="en-US" b="1" dirty="0" err="1"/>
              <a:t>merupakan</a:t>
            </a:r>
            <a:r>
              <a:rPr lang="en-US" b="1" dirty="0"/>
              <a:t> </a:t>
            </a:r>
            <a:r>
              <a:rPr lang="en-US" b="1" dirty="0" err="1"/>
              <a:t>hasil</a:t>
            </a:r>
            <a:r>
              <a:rPr lang="en-US" b="1" dirty="0"/>
              <a:t> </a:t>
            </a:r>
            <a:r>
              <a:rPr lang="en-US" b="1" dirty="0" err="1"/>
              <a:t>dari</a:t>
            </a:r>
            <a:r>
              <a:rPr lang="en-US" b="1" dirty="0"/>
              <a:t> </a:t>
            </a:r>
            <a:r>
              <a:rPr lang="en-US" b="1" dirty="0" err="1"/>
              <a:t>usaha</a:t>
            </a:r>
            <a:r>
              <a:rPr lang="en-US" b="1" dirty="0"/>
              <a:t> </a:t>
            </a:r>
            <a:r>
              <a:rPr lang="en-US" b="1" dirty="0" err="1"/>
              <a:t>anak</a:t>
            </a:r>
            <a:r>
              <a:rPr lang="en-US" b="1" dirty="0"/>
              <a:t> </a:t>
            </a:r>
            <a:r>
              <a:rPr lang="en-US" b="1" dirty="0" err="1"/>
              <a:t>untuk</a:t>
            </a:r>
            <a:r>
              <a:rPr lang="en-US" b="1" dirty="0"/>
              <a:t> </a:t>
            </a:r>
            <a:r>
              <a:rPr lang="en-US" b="1" dirty="0" err="1"/>
              <a:t>memahami</a:t>
            </a:r>
            <a:r>
              <a:rPr lang="en-US" b="1" dirty="0"/>
              <a:t> </a:t>
            </a:r>
            <a:r>
              <a:rPr lang="en-US" b="1" dirty="0" err="1"/>
              <a:t>dan</a:t>
            </a:r>
            <a:r>
              <a:rPr lang="en-US" b="1" dirty="0"/>
              <a:t> </a:t>
            </a:r>
            <a:r>
              <a:rPr lang="en-US" b="1" dirty="0" err="1"/>
              <a:t>berespon</a:t>
            </a:r>
            <a:r>
              <a:rPr lang="en-US" b="1" dirty="0"/>
              <a:t> </a:t>
            </a:r>
            <a:r>
              <a:rPr lang="en-US" b="1" dirty="0" err="1"/>
              <a:t>terhadap</a:t>
            </a:r>
            <a:r>
              <a:rPr lang="en-US" b="1" dirty="0"/>
              <a:t> </a:t>
            </a:r>
            <a:r>
              <a:rPr lang="en-US" b="1" dirty="0" err="1"/>
              <a:t>dunianya</a:t>
            </a:r>
            <a:endParaRPr lang="en-US" b="1" dirty="0"/>
          </a:p>
        </p:txBody>
      </p:sp>
      <p:sp>
        <p:nvSpPr>
          <p:cNvPr id="4" name="Rectangle 3"/>
          <p:cNvSpPr/>
          <p:nvPr/>
        </p:nvSpPr>
        <p:spPr>
          <a:xfrm>
            <a:off x="990600" y="3657600"/>
            <a:ext cx="7620000" cy="1304203"/>
          </a:xfrm>
          <a:prstGeom prst="rect">
            <a:avLst/>
          </a:prstGeom>
        </p:spPr>
        <p:txBody>
          <a:bodyPr wrap="square">
            <a:spAutoFit/>
          </a:bodyPr>
          <a:lstStyle/>
          <a:p>
            <a:pPr>
              <a:lnSpc>
                <a:spcPct val="150000"/>
              </a:lnSpc>
            </a:pPr>
            <a:r>
              <a:rPr lang="en-US" b="1" dirty="0">
                <a:solidFill>
                  <a:srgbClr val="FF0000"/>
                </a:solidFill>
              </a:rPr>
              <a:t>Piaget </a:t>
            </a:r>
            <a:r>
              <a:rPr lang="en-US" b="1" dirty="0" err="1">
                <a:solidFill>
                  <a:srgbClr val="FF0000"/>
                </a:solidFill>
              </a:rPr>
              <a:t>lebih</a:t>
            </a:r>
            <a:r>
              <a:rPr lang="en-US" b="1" dirty="0">
                <a:solidFill>
                  <a:srgbClr val="FF0000"/>
                </a:solidFill>
              </a:rPr>
              <a:t> </a:t>
            </a:r>
            <a:r>
              <a:rPr lang="en-US" b="1" dirty="0" err="1">
                <a:solidFill>
                  <a:srgbClr val="FF0000"/>
                </a:solidFill>
              </a:rPr>
              <a:t>menekankan</a:t>
            </a:r>
            <a:r>
              <a:rPr lang="en-US" b="1" dirty="0">
                <a:solidFill>
                  <a:srgbClr val="FF0000"/>
                </a:solidFill>
              </a:rPr>
              <a:t> </a:t>
            </a:r>
            <a:r>
              <a:rPr lang="en-US" b="1" dirty="0" err="1">
                <a:solidFill>
                  <a:srgbClr val="FF0000"/>
                </a:solidFill>
              </a:rPr>
              <a:t>pengaruh</a:t>
            </a:r>
            <a:r>
              <a:rPr lang="en-US" b="1" dirty="0">
                <a:solidFill>
                  <a:srgbClr val="FF0000"/>
                </a:solidFill>
              </a:rPr>
              <a:t> </a:t>
            </a:r>
            <a:r>
              <a:rPr lang="en-US" b="1" dirty="0" err="1">
                <a:solidFill>
                  <a:srgbClr val="FF0000"/>
                </a:solidFill>
              </a:rPr>
              <a:t>bawaan</a:t>
            </a:r>
            <a:r>
              <a:rPr lang="en-US" b="1" dirty="0">
                <a:solidFill>
                  <a:srgbClr val="FF0000"/>
                </a:solidFill>
              </a:rPr>
              <a:t> </a:t>
            </a:r>
            <a:r>
              <a:rPr lang="en-US" b="1" dirty="0" err="1">
                <a:solidFill>
                  <a:srgbClr val="FF0000"/>
                </a:solidFill>
              </a:rPr>
              <a:t>dalam</a:t>
            </a:r>
            <a:r>
              <a:rPr lang="en-US" b="1" dirty="0">
                <a:solidFill>
                  <a:srgbClr val="FF0000"/>
                </a:solidFill>
              </a:rPr>
              <a:t> </a:t>
            </a:r>
            <a:r>
              <a:rPr lang="en-US" b="1" dirty="0" err="1">
                <a:solidFill>
                  <a:srgbClr val="FF0000"/>
                </a:solidFill>
              </a:rPr>
              <a:t>perkembangan</a:t>
            </a:r>
            <a:r>
              <a:rPr lang="en-US" b="1" dirty="0">
                <a:solidFill>
                  <a:srgbClr val="FF0000"/>
                </a:solidFill>
              </a:rPr>
              <a:t> </a:t>
            </a:r>
            <a:r>
              <a:rPr lang="en-US" b="1" dirty="0" err="1">
                <a:solidFill>
                  <a:srgbClr val="FF0000"/>
                </a:solidFill>
              </a:rPr>
              <a:t>kognitif</a:t>
            </a:r>
            <a:r>
              <a:rPr lang="en-US" b="1" dirty="0">
                <a:solidFill>
                  <a:srgbClr val="FF0000"/>
                </a:solidFill>
              </a:rPr>
              <a:t> </a:t>
            </a:r>
            <a:r>
              <a:rPr lang="en-US" b="1" dirty="0" err="1">
                <a:solidFill>
                  <a:srgbClr val="FF0000"/>
                </a:solidFill>
              </a:rPr>
              <a:t>karena</a:t>
            </a:r>
            <a:r>
              <a:rPr lang="en-US" b="1" dirty="0">
                <a:solidFill>
                  <a:srgbClr val="FF0000"/>
                </a:solidFill>
              </a:rPr>
              <a:t> </a:t>
            </a:r>
            <a:r>
              <a:rPr lang="en-US" b="1" dirty="0" err="1">
                <a:solidFill>
                  <a:srgbClr val="FF0000"/>
                </a:solidFill>
              </a:rPr>
              <a:t>kemampuan</a:t>
            </a:r>
            <a:r>
              <a:rPr lang="en-US" b="1" dirty="0">
                <a:solidFill>
                  <a:srgbClr val="FF0000"/>
                </a:solidFill>
              </a:rPr>
              <a:t> </a:t>
            </a:r>
            <a:r>
              <a:rPr lang="en-US" b="1" dirty="0" err="1">
                <a:solidFill>
                  <a:srgbClr val="FF0000"/>
                </a:solidFill>
              </a:rPr>
              <a:t>manusia</a:t>
            </a:r>
            <a:r>
              <a:rPr lang="en-US" b="1" dirty="0">
                <a:solidFill>
                  <a:srgbClr val="FF0000"/>
                </a:solidFill>
              </a:rPr>
              <a:t> </a:t>
            </a:r>
            <a:r>
              <a:rPr lang="en-US" b="1" dirty="0" err="1">
                <a:solidFill>
                  <a:srgbClr val="FF0000"/>
                </a:solidFill>
              </a:rPr>
              <a:t>untuk</a:t>
            </a:r>
            <a:r>
              <a:rPr lang="en-US" b="1" dirty="0">
                <a:solidFill>
                  <a:srgbClr val="FF0000"/>
                </a:solidFill>
              </a:rPr>
              <a:t> </a:t>
            </a:r>
            <a:r>
              <a:rPr lang="en-US" b="1" dirty="0" err="1">
                <a:solidFill>
                  <a:srgbClr val="FF0000"/>
                </a:solidFill>
              </a:rPr>
              <a:t>belajar</a:t>
            </a:r>
            <a:r>
              <a:rPr lang="en-US" b="1" dirty="0">
                <a:solidFill>
                  <a:srgbClr val="FF0000"/>
                </a:solidFill>
              </a:rPr>
              <a:t> </a:t>
            </a:r>
            <a:r>
              <a:rPr lang="en-US" b="1" dirty="0" err="1">
                <a:solidFill>
                  <a:srgbClr val="FF0000"/>
                </a:solidFill>
              </a:rPr>
              <a:t>terkait</a:t>
            </a:r>
            <a:r>
              <a:rPr lang="en-US" b="1" dirty="0">
                <a:solidFill>
                  <a:srgbClr val="FF0000"/>
                </a:solidFill>
              </a:rPr>
              <a:t> </a:t>
            </a:r>
            <a:r>
              <a:rPr lang="en-US" b="1" dirty="0" err="1">
                <a:solidFill>
                  <a:srgbClr val="FF0000"/>
                </a:solidFill>
              </a:rPr>
              <a:t>pada</a:t>
            </a:r>
            <a:r>
              <a:rPr lang="en-US" b="1" dirty="0">
                <a:solidFill>
                  <a:srgbClr val="FF0000"/>
                </a:solidFill>
              </a:rPr>
              <a:t> </a:t>
            </a:r>
            <a:r>
              <a:rPr lang="en-US" b="1" dirty="0" err="1">
                <a:solidFill>
                  <a:srgbClr val="FF0000"/>
                </a:solidFill>
              </a:rPr>
              <a:t>pertumbuhan</a:t>
            </a:r>
            <a:r>
              <a:rPr lang="en-US" b="1" dirty="0">
                <a:solidFill>
                  <a:srgbClr val="FF0000"/>
                </a:solidFill>
              </a:rPr>
              <a:t> </a:t>
            </a:r>
            <a:r>
              <a:rPr lang="en-US" b="1" dirty="0" err="1">
                <a:solidFill>
                  <a:srgbClr val="FF0000"/>
                </a:solidFill>
              </a:rPr>
              <a:t>saraf-saraf</a:t>
            </a:r>
            <a:r>
              <a:rPr lang="en-US" b="1" dirty="0">
                <a:solidFill>
                  <a:srgbClr val="FF0000"/>
                </a:solidFill>
              </a:rPr>
              <a:t> </a:t>
            </a:r>
            <a:r>
              <a:rPr lang="en-US" b="1" dirty="0" err="1">
                <a:solidFill>
                  <a:srgbClr val="FF0000"/>
                </a:solidFill>
              </a:rPr>
              <a:t>dan</a:t>
            </a:r>
            <a:r>
              <a:rPr lang="en-US" b="1" dirty="0">
                <a:solidFill>
                  <a:srgbClr val="FF0000"/>
                </a:solidFill>
              </a:rPr>
              <a:t> </a:t>
            </a:r>
            <a:r>
              <a:rPr lang="en-US" b="1" dirty="0" err="1">
                <a:solidFill>
                  <a:srgbClr val="FF0000"/>
                </a:solidFill>
              </a:rPr>
              <a:t>kematangan</a:t>
            </a:r>
            <a:r>
              <a:rPr lang="en-US" b="1" dirty="0">
                <a:solidFill>
                  <a:srgbClr val="FF0000"/>
                </a:solidFill>
              </a:rPr>
              <a:t> </a:t>
            </a:r>
            <a:r>
              <a:rPr lang="en-US" b="1" dirty="0" err="1">
                <a:solidFill>
                  <a:srgbClr val="FF0000"/>
                </a:solidFill>
              </a:rPr>
              <a:t>kognitif</a:t>
            </a:r>
            <a:endParaRPr lang="en-US" b="1" dirty="0">
              <a:solidFill>
                <a:srgbClr val="FF0000"/>
              </a:solidFill>
            </a:endParaRPr>
          </a:p>
        </p:txBody>
      </p:sp>
      <p:sp>
        <p:nvSpPr>
          <p:cNvPr id="5" name="Rectangle 4"/>
          <p:cNvSpPr/>
          <p:nvPr/>
        </p:nvSpPr>
        <p:spPr>
          <a:xfrm>
            <a:off x="685800" y="5181600"/>
            <a:ext cx="8077200" cy="1477328"/>
          </a:xfrm>
          <a:prstGeom prst="rect">
            <a:avLst/>
          </a:prstGeom>
          <a:solidFill>
            <a:schemeClr val="bg1"/>
          </a:solidFill>
        </p:spPr>
        <p:txBody>
          <a:bodyPr wrap="square">
            <a:spAutoFit/>
          </a:bodyPr>
          <a:lstStyle/>
          <a:p>
            <a:r>
              <a:rPr lang="en-US" dirty="0"/>
              <a:t>Piaget </a:t>
            </a:r>
            <a:r>
              <a:rPr lang="en-US" dirty="0" err="1"/>
              <a:t>berpendapat</a:t>
            </a:r>
            <a:r>
              <a:rPr lang="en-US" dirty="0"/>
              <a:t> </a:t>
            </a:r>
            <a:r>
              <a:rPr lang="en-US" dirty="0" err="1"/>
              <a:t>bahwa</a:t>
            </a:r>
            <a:r>
              <a:rPr lang="en-US" dirty="0"/>
              <a:t> </a:t>
            </a:r>
            <a:r>
              <a:rPr lang="en-US" dirty="0" err="1"/>
              <a:t>masing-masing</a:t>
            </a:r>
            <a:r>
              <a:rPr lang="en-US" dirty="0"/>
              <a:t> </a:t>
            </a:r>
            <a:r>
              <a:rPr lang="en-US" dirty="0" err="1"/>
              <a:t>individu</a:t>
            </a:r>
            <a:r>
              <a:rPr lang="en-US" dirty="0"/>
              <a:t> </a:t>
            </a:r>
            <a:r>
              <a:rPr lang="en-US" dirty="0" err="1"/>
              <a:t>memulai</a:t>
            </a:r>
            <a:r>
              <a:rPr lang="en-US" dirty="0"/>
              <a:t> </a:t>
            </a:r>
            <a:r>
              <a:rPr lang="en-US" dirty="0" err="1"/>
              <a:t>hidup</a:t>
            </a:r>
            <a:r>
              <a:rPr lang="en-US" dirty="0"/>
              <a:t> </a:t>
            </a:r>
            <a:r>
              <a:rPr lang="en-US" dirty="0" err="1"/>
              <a:t>ini</a:t>
            </a:r>
            <a:r>
              <a:rPr lang="en-US" dirty="0"/>
              <a:t> </a:t>
            </a:r>
            <a:r>
              <a:rPr lang="en-US" dirty="0" err="1"/>
              <a:t>dengan</a:t>
            </a:r>
            <a:r>
              <a:rPr lang="en-US" dirty="0"/>
              <a:t> </a:t>
            </a:r>
            <a:r>
              <a:rPr lang="en-US" dirty="0" err="1"/>
              <a:t>perbendaharaan</a:t>
            </a:r>
            <a:r>
              <a:rPr lang="en-US" dirty="0"/>
              <a:t> yang </a:t>
            </a:r>
            <a:r>
              <a:rPr lang="en-US" dirty="0" err="1"/>
              <a:t>sedikit</a:t>
            </a:r>
            <a:r>
              <a:rPr lang="en-US" dirty="0"/>
              <a:t>  </a:t>
            </a:r>
            <a:r>
              <a:rPr lang="en-US" dirty="0" err="1"/>
              <a:t>dari</a:t>
            </a:r>
            <a:r>
              <a:rPr lang="en-US" dirty="0"/>
              <a:t> </a:t>
            </a:r>
            <a:r>
              <a:rPr lang="en-US" dirty="0" err="1"/>
              <a:t>skema</a:t>
            </a:r>
            <a:r>
              <a:rPr lang="en-US" dirty="0"/>
              <a:t> </a:t>
            </a:r>
            <a:r>
              <a:rPr lang="en-US" dirty="0" err="1"/>
              <a:t>sensori-motorik</a:t>
            </a:r>
            <a:r>
              <a:rPr lang="en-US" dirty="0"/>
              <a:t>, </a:t>
            </a:r>
            <a:r>
              <a:rPr lang="en-US" dirty="0" err="1"/>
              <a:t>seperti</a:t>
            </a:r>
            <a:r>
              <a:rPr lang="en-US" dirty="0"/>
              <a:t> </a:t>
            </a:r>
            <a:r>
              <a:rPr lang="en-US" dirty="0" err="1"/>
              <a:t>melihat</a:t>
            </a:r>
            <a:r>
              <a:rPr lang="en-US" dirty="0"/>
              <a:t>, </a:t>
            </a:r>
            <a:r>
              <a:rPr lang="en-US" dirty="0" err="1"/>
              <a:t>merasa</a:t>
            </a:r>
            <a:r>
              <a:rPr lang="en-US" dirty="0"/>
              <a:t>, </a:t>
            </a:r>
            <a:r>
              <a:rPr lang="en-US" dirty="0" err="1"/>
              <a:t>meraba</a:t>
            </a:r>
            <a:r>
              <a:rPr lang="en-US" dirty="0"/>
              <a:t>, </a:t>
            </a:r>
            <a:r>
              <a:rPr lang="en-US" dirty="0" err="1"/>
              <a:t>mendengar</a:t>
            </a:r>
            <a:r>
              <a:rPr lang="en-US" dirty="0"/>
              <a:t>, </a:t>
            </a:r>
            <a:r>
              <a:rPr lang="en-US" dirty="0" err="1"/>
              <a:t>dan</a:t>
            </a:r>
            <a:r>
              <a:rPr lang="en-US" dirty="0"/>
              <a:t> </a:t>
            </a:r>
            <a:r>
              <a:rPr lang="en-US" dirty="0" err="1"/>
              <a:t>meraih</a:t>
            </a:r>
            <a:r>
              <a:rPr lang="en-US" dirty="0"/>
              <a:t>.  </a:t>
            </a:r>
            <a:r>
              <a:rPr lang="en-US" dirty="0" err="1"/>
              <a:t>Jika</a:t>
            </a:r>
            <a:r>
              <a:rPr lang="en-US" dirty="0"/>
              <a:t> </a:t>
            </a:r>
            <a:r>
              <a:rPr lang="en-US" dirty="0" err="1"/>
              <a:t>kita</a:t>
            </a:r>
            <a:r>
              <a:rPr lang="en-US" dirty="0"/>
              <a:t> </a:t>
            </a:r>
            <a:r>
              <a:rPr lang="en-US" dirty="0" err="1"/>
              <a:t>menggunakan</a:t>
            </a:r>
            <a:r>
              <a:rPr lang="en-US" dirty="0"/>
              <a:t> </a:t>
            </a:r>
            <a:r>
              <a:rPr lang="en-US" dirty="0" err="1"/>
              <a:t>masing-masing</a:t>
            </a:r>
            <a:r>
              <a:rPr lang="en-US" dirty="0"/>
              <a:t> </a:t>
            </a:r>
            <a:r>
              <a:rPr lang="en-US" dirty="0" err="1"/>
              <a:t>skema</a:t>
            </a:r>
            <a:r>
              <a:rPr lang="en-US" dirty="0"/>
              <a:t> </a:t>
            </a:r>
            <a:r>
              <a:rPr lang="en-US" dirty="0" err="1"/>
              <a:t>maka</a:t>
            </a:r>
            <a:r>
              <a:rPr lang="en-US" dirty="0"/>
              <a:t> </a:t>
            </a:r>
            <a:r>
              <a:rPr lang="en-US" dirty="0" err="1"/>
              <a:t>skema</a:t>
            </a:r>
            <a:r>
              <a:rPr lang="en-US" dirty="0"/>
              <a:t> </a:t>
            </a:r>
            <a:r>
              <a:rPr lang="en-US" dirty="0" err="1"/>
              <a:t>akan</a:t>
            </a:r>
            <a:r>
              <a:rPr lang="en-US" dirty="0"/>
              <a:t> </a:t>
            </a:r>
            <a:r>
              <a:rPr lang="en-US" dirty="0" err="1"/>
              <a:t>semakin</a:t>
            </a:r>
            <a:r>
              <a:rPr lang="en-US" dirty="0"/>
              <a:t> </a:t>
            </a:r>
            <a:r>
              <a:rPr lang="en-US" dirty="0" err="1"/>
              <a:t>baik</a:t>
            </a:r>
            <a:r>
              <a:rPr lang="en-US" dirty="0"/>
              <a:t> </a:t>
            </a:r>
            <a:r>
              <a:rPr lang="en-US" dirty="0" err="1"/>
              <a:t>beradaptasi</a:t>
            </a:r>
            <a:r>
              <a:rPr lang="en-US" dirty="0"/>
              <a:t> </a:t>
            </a:r>
            <a:r>
              <a:rPr lang="en-US" dirty="0" err="1"/>
              <a:t>dengan</a:t>
            </a:r>
            <a:r>
              <a:rPr lang="en-US" dirty="0"/>
              <a:t> </a:t>
            </a:r>
            <a:r>
              <a:rPr lang="en-US" dirty="0" err="1"/>
              <a:t>dunianya</a:t>
            </a:r>
            <a:r>
              <a:rPr lang="en-US"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533400"/>
            <a:ext cx="6477000" cy="646331"/>
          </a:xfrm>
          <a:prstGeom prst="rect">
            <a:avLst/>
          </a:prstGeom>
          <a:solidFill>
            <a:srgbClr val="FFFF00"/>
          </a:solidFill>
        </p:spPr>
        <p:txBody>
          <a:bodyPr wrap="square">
            <a:spAutoFit/>
          </a:bodyPr>
          <a:lstStyle/>
          <a:p>
            <a:pPr algn="ctr"/>
            <a:r>
              <a:rPr lang="en-US" b="1" dirty="0"/>
              <a:t>Piaget </a:t>
            </a:r>
            <a:r>
              <a:rPr lang="en-US" b="1" dirty="0" err="1"/>
              <a:t>membagi</a:t>
            </a:r>
            <a:r>
              <a:rPr lang="en-US" b="1" dirty="0"/>
              <a:t> </a:t>
            </a:r>
            <a:r>
              <a:rPr lang="en-US" b="1" dirty="0" err="1"/>
              <a:t>perkembangan</a:t>
            </a:r>
            <a:r>
              <a:rPr lang="en-US" b="1" dirty="0"/>
              <a:t> </a:t>
            </a:r>
            <a:r>
              <a:rPr lang="en-US" b="1" dirty="0" err="1"/>
              <a:t>kognitif</a:t>
            </a:r>
            <a:r>
              <a:rPr lang="en-US" b="1" dirty="0"/>
              <a:t> </a:t>
            </a:r>
            <a:r>
              <a:rPr lang="en-US" b="1" dirty="0" err="1" smtClean="0"/>
              <a:t>dalam</a:t>
            </a:r>
            <a:endParaRPr lang="en-US" b="1" dirty="0" smtClean="0"/>
          </a:p>
          <a:p>
            <a:pPr algn="ctr"/>
            <a:r>
              <a:rPr lang="en-US" b="1" dirty="0" smtClean="0"/>
              <a:t> </a:t>
            </a:r>
            <a:r>
              <a:rPr lang="en-US" b="1" dirty="0" err="1"/>
              <a:t>empat</a:t>
            </a:r>
            <a:r>
              <a:rPr lang="en-US" b="1" dirty="0"/>
              <a:t> </a:t>
            </a:r>
            <a:r>
              <a:rPr lang="en-US" b="1" dirty="0" err="1"/>
              <a:t>fase</a:t>
            </a:r>
            <a:endParaRPr lang="en-US" b="1" dirty="0"/>
          </a:p>
        </p:txBody>
      </p:sp>
      <p:sp>
        <p:nvSpPr>
          <p:cNvPr id="3" name="Rectangle 2"/>
          <p:cNvSpPr/>
          <p:nvPr/>
        </p:nvSpPr>
        <p:spPr>
          <a:xfrm>
            <a:off x="609600" y="1676400"/>
            <a:ext cx="7848600" cy="646331"/>
          </a:xfrm>
          <a:prstGeom prst="rect">
            <a:avLst/>
          </a:prstGeom>
        </p:spPr>
        <p:txBody>
          <a:bodyPr wrap="square">
            <a:spAutoFit/>
          </a:bodyPr>
          <a:lstStyle/>
          <a:p>
            <a:r>
              <a:rPr lang="en-US" b="1" dirty="0" err="1"/>
              <a:t>Fase</a:t>
            </a:r>
            <a:r>
              <a:rPr lang="en-US" b="1" dirty="0"/>
              <a:t> </a:t>
            </a:r>
            <a:r>
              <a:rPr lang="en-US" b="1" i="1" dirty="0" err="1"/>
              <a:t>Sensorimotor</a:t>
            </a:r>
            <a:r>
              <a:rPr lang="en-US" b="1" i="1" dirty="0"/>
              <a:t> </a:t>
            </a:r>
            <a:r>
              <a:rPr lang="en-US" b="1" dirty="0"/>
              <a:t>(0 – 2 </a:t>
            </a:r>
            <a:r>
              <a:rPr lang="en-US" b="1" dirty="0" err="1"/>
              <a:t>tahun</a:t>
            </a:r>
            <a:r>
              <a:rPr lang="en-US" b="1" dirty="0"/>
              <a:t>/0 – 18 </a:t>
            </a:r>
            <a:r>
              <a:rPr lang="en-US" b="1" dirty="0" err="1"/>
              <a:t>bulan</a:t>
            </a:r>
            <a:r>
              <a:rPr lang="en-US" b="1" dirty="0"/>
              <a:t>)</a:t>
            </a:r>
            <a:r>
              <a:rPr lang="en-US" dirty="0"/>
              <a:t>.  </a:t>
            </a:r>
            <a:r>
              <a:rPr lang="en-US" dirty="0" err="1"/>
              <a:t>Pada</a:t>
            </a:r>
            <a:r>
              <a:rPr lang="en-US" dirty="0"/>
              <a:t> </a:t>
            </a:r>
            <a:r>
              <a:rPr lang="en-US" dirty="0" err="1"/>
              <a:t>fase</a:t>
            </a:r>
            <a:r>
              <a:rPr lang="en-US" dirty="0"/>
              <a:t> </a:t>
            </a:r>
            <a:r>
              <a:rPr lang="en-US" dirty="0" err="1"/>
              <a:t>ini</a:t>
            </a:r>
            <a:r>
              <a:rPr lang="en-US" dirty="0"/>
              <a:t> </a:t>
            </a:r>
            <a:r>
              <a:rPr lang="en-US" dirty="0" err="1"/>
              <a:t>anak</a:t>
            </a:r>
            <a:r>
              <a:rPr lang="en-US" dirty="0"/>
              <a:t> </a:t>
            </a:r>
            <a:r>
              <a:rPr lang="en-US" dirty="0" err="1"/>
              <a:t>memperoleh</a:t>
            </a:r>
            <a:r>
              <a:rPr lang="en-US" dirty="0"/>
              <a:t> </a:t>
            </a:r>
            <a:r>
              <a:rPr lang="en-US" dirty="0" err="1"/>
              <a:t>pengetahuan</a:t>
            </a:r>
            <a:r>
              <a:rPr lang="en-US" dirty="0"/>
              <a:t> </a:t>
            </a:r>
            <a:r>
              <a:rPr lang="en-US" dirty="0" err="1"/>
              <a:t>melalui</a:t>
            </a:r>
            <a:r>
              <a:rPr lang="en-US" dirty="0"/>
              <a:t> </a:t>
            </a:r>
            <a:r>
              <a:rPr lang="en-US" dirty="0" err="1" smtClean="0"/>
              <a:t>aktivitas</a:t>
            </a:r>
            <a:r>
              <a:rPr lang="en-US" dirty="0" smtClean="0"/>
              <a:t>. -</a:t>
            </a:r>
            <a:r>
              <a:rPr lang="en-US" dirty="0" smtClean="0">
                <a:sym typeface="Wingdings" pitchFamily="2" charset="2"/>
              </a:rPr>
              <a:t> </a:t>
            </a:r>
            <a:r>
              <a:rPr lang="en-US" dirty="0" err="1" smtClean="0"/>
              <a:t>Sentuhan</a:t>
            </a:r>
            <a:r>
              <a:rPr lang="en-US" dirty="0" smtClean="0"/>
              <a:t>-Rasa</a:t>
            </a:r>
            <a:endParaRPr lang="en-US" dirty="0"/>
          </a:p>
        </p:txBody>
      </p:sp>
      <p:sp>
        <p:nvSpPr>
          <p:cNvPr id="4" name="Rectangle 3"/>
          <p:cNvSpPr/>
          <p:nvPr/>
        </p:nvSpPr>
        <p:spPr>
          <a:xfrm>
            <a:off x="381000" y="2514600"/>
            <a:ext cx="8153400" cy="1200329"/>
          </a:xfrm>
          <a:prstGeom prst="rect">
            <a:avLst/>
          </a:prstGeom>
        </p:spPr>
        <p:txBody>
          <a:bodyPr wrap="square">
            <a:spAutoFit/>
          </a:bodyPr>
          <a:lstStyle/>
          <a:p>
            <a:r>
              <a:rPr lang="en-US" b="1" dirty="0" err="1"/>
              <a:t>Fase</a:t>
            </a:r>
            <a:r>
              <a:rPr lang="en-US" b="1" dirty="0"/>
              <a:t> </a:t>
            </a:r>
            <a:r>
              <a:rPr lang="en-US" b="1" i="1" dirty="0"/>
              <a:t>Preoperational</a:t>
            </a:r>
            <a:r>
              <a:rPr lang="en-US" b="1" dirty="0"/>
              <a:t> (2 – 7 </a:t>
            </a:r>
            <a:r>
              <a:rPr lang="en-US" b="1" dirty="0" err="1"/>
              <a:t>tahun</a:t>
            </a:r>
            <a:r>
              <a:rPr lang="en-US" b="1" dirty="0"/>
              <a:t>/18bulan – 6 </a:t>
            </a:r>
            <a:r>
              <a:rPr lang="en-US" b="1" dirty="0" err="1"/>
              <a:t>tahun</a:t>
            </a:r>
            <a:r>
              <a:rPr lang="en-US" b="1" dirty="0"/>
              <a:t>)</a:t>
            </a:r>
            <a:r>
              <a:rPr lang="en-US" dirty="0"/>
              <a:t>.  </a:t>
            </a:r>
            <a:r>
              <a:rPr lang="en-US" dirty="0" err="1"/>
              <a:t>Pada</a:t>
            </a:r>
            <a:r>
              <a:rPr lang="en-US" dirty="0"/>
              <a:t> </a:t>
            </a:r>
            <a:r>
              <a:rPr lang="en-US" dirty="0" err="1"/>
              <a:t>fase</a:t>
            </a:r>
            <a:r>
              <a:rPr lang="en-US" dirty="0"/>
              <a:t> </a:t>
            </a:r>
            <a:r>
              <a:rPr lang="en-US" dirty="0" err="1"/>
              <a:t>ini</a:t>
            </a:r>
            <a:r>
              <a:rPr lang="en-US" dirty="0"/>
              <a:t> </a:t>
            </a:r>
            <a:r>
              <a:rPr lang="en-US" dirty="0" err="1"/>
              <a:t>anak</a:t>
            </a:r>
            <a:r>
              <a:rPr lang="en-US" dirty="0"/>
              <a:t> </a:t>
            </a:r>
            <a:r>
              <a:rPr lang="en-US" dirty="0" err="1"/>
              <a:t>berpikir</a:t>
            </a:r>
            <a:r>
              <a:rPr lang="en-US" dirty="0"/>
              <a:t> </a:t>
            </a:r>
            <a:r>
              <a:rPr lang="en-US" dirty="0" err="1"/>
              <a:t>didasarkan</a:t>
            </a:r>
            <a:r>
              <a:rPr lang="en-US" dirty="0"/>
              <a:t> </a:t>
            </a:r>
            <a:r>
              <a:rPr lang="en-US" dirty="0" err="1"/>
              <a:t>pada</a:t>
            </a:r>
            <a:r>
              <a:rPr lang="en-US" dirty="0"/>
              <a:t> </a:t>
            </a:r>
            <a:r>
              <a:rPr lang="en-US" dirty="0" err="1"/>
              <a:t>persepsinya</a:t>
            </a:r>
            <a:r>
              <a:rPr lang="en-US" dirty="0"/>
              <a:t> </a:t>
            </a:r>
            <a:r>
              <a:rPr lang="en-US" dirty="0" err="1"/>
              <a:t>dan</a:t>
            </a:r>
            <a:r>
              <a:rPr lang="en-US" dirty="0"/>
              <a:t> </a:t>
            </a:r>
            <a:r>
              <a:rPr lang="en-US" dirty="0" err="1"/>
              <a:t>cara</a:t>
            </a:r>
            <a:r>
              <a:rPr lang="en-US" dirty="0"/>
              <a:t> </a:t>
            </a:r>
            <a:r>
              <a:rPr lang="en-US" dirty="0" err="1"/>
              <a:t>berpikir</a:t>
            </a:r>
            <a:r>
              <a:rPr lang="en-US" dirty="0"/>
              <a:t> </a:t>
            </a:r>
            <a:r>
              <a:rPr lang="en-US" dirty="0" err="1"/>
              <a:t>anak</a:t>
            </a:r>
            <a:r>
              <a:rPr lang="en-US" dirty="0"/>
              <a:t> </a:t>
            </a:r>
            <a:r>
              <a:rPr lang="en-US" dirty="0" err="1"/>
              <a:t>masih</a:t>
            </a:r>
            <a:r>
              <a:rPr lang="en-US" dirty="0"/>
              <a:t> </a:t>
            </a:r>
            <a:r>
              <a:rPr lang="en-US" dirty="0" err="1"/>
              <a:t>egosentris</a:t>
            </a:r>
            <a:r>
              <a:rPr lang="en-US" dirty="0"/>
              <a:t>, </a:t>
            </a:r>
            <a:r>
              <a:rPr lang="en-US" dirty="0" err="1"/>
              <a:t>selain</a:t>
            </a:r>
            <a:r>
              <a:rPr lang="en-US" dirty="0"/>
              <a:t> </a:t>
            </a:r>
            <a:r>
              <a:rPr lang="en-US" dirty="0" err="1"/>
              <a:t>itu</a:t>
            </a:r>
            <a:r>
              <a:rPr lang="en-US" dirty="0"/>
              <a:t> </a:t>
            </a:r>
            <a:r>
              <a:rPr lang="en-US" dirty="0" err="1"/>
              <a:t>anak</a:t>
            </a:r>
            <a:r>
              <a:rPr lang="en-US" dirty="0"/>
              <a:t> </a:t>
            </a:r>
            <a:r>
              <a:rPr lang="en-US" dirty="0" err="1"/>
              <a:t>belum</a:t>
            </a:r>
            <a:r>
              <a:rPr lang="en-US" dirty="0"/>
              <a:t> </a:t>
            </a:r>
            <a:r>
              <a:rPr lang="en-US" dirty="0" err="1"/>
              <a:t>mengenal</a:t>
            </a:r>
            <a:r>
              <a:rPr lang="en-US" dirty="0"/>
              <a:t> </a:t>
            </a:r>
            <a:r>
              <a:rPr lang="en-US" dirty="0" err="1"/>
              <a:t>konsep</a:t>
            </a:r>
            <a:r>
              <a:rPr lang="en-US" dirty="0"/>
              <a:t> </a:t>
            </a:r>
            <a:r>
              <a:rPr lang="en-US" i="1" dirty="0"/>
              <a:t>invariance</a:t>
            </a:r>
            <a:r>
              <a:rPr lang="en-US" dirty="0"/>
              <a:t> </a:t>
            </a:r>
            <a:r>
              <a:rPr lang="en-US" dirty="0" err="1"/>
              <a:t>benda</a:t>
            </a:r>
            <a:r>
              <a:rPr lang="en-US" dirty="0"/>
              <a:t> (</a:t>
            </a:r>
            <a:r>
              <a:rPr lang="en-US" i="1" dirty="0"/>
              <a:t>invariance</a:t>
            </a:r>
            <a:r>
              <a:rPr lang="en-US" dirty="0"/>
              <a:t> = </a:t>
            </a:r>
            <a:r>
              <a:rPr lang="en-US" dirty="0" err="1"/>
              <a:t>sesuatu</a:t>
            </a:r>
            <a:r>
              <a:rPr lang="en-US" dirty="0"/>
              <a:t> yang </a:t>
            </a:r>
            <a:r>
              <a:rPr lang="en-US" dirty="0" err="1"/>
              <a:t>tetap</a:t>
            </a:r>
            <a:r>
              <a:rPr lang="en-US" dirty="0" smtClean="0"/>
              <a:t>). -</a:t>
            </a:r>
            <a:r>
              <a:rPr lang="en-US" dirty="0" smtClean="0">
                <a:sym typeface="Wingdings" pitchFamily="2" charset="2"/>
              </a:rPr>
              <a:t> </a:t>
            </a:r>
            <a:r>
              <a:rPr lang="en-US" dirty="0" err="1" smtClean="0">
                <a:sym typeface="Wingdings" pitchFamily="2" charset="2"/>
              </a:rPr>
              <a:t>Subyektivitas</a:t>
            </a:r>
            <a:r>
              <a:rPr lang="en-US" dirty="0" smtClean="0">
                <a:sym typeface="Wingdings" pitchFamily="2" charset="2"/>
              </a:rPr>
              <a:t> </a:t>
            </a:r>
            <a:r>
              <a:rPr lang="en-US" dirty="0" err="1" smtClean="0">
                <a:sym typeface="Wingdings" pitchFamily="2" charset="2"/>
              </a:rPr>
              <a:t>tinggi</a:t>
            </a:r>
            <a:endParaRPr lang="en-US" dirty="0"/>
          </a:p>
        </p:txBody>
      </p:sp>
      <p:sp>
        <p:nvSpPr>
          <p:cNvPr id="5" name="Rectangle 4"/>
          <p:cNvSpPr/>
          <p:nvPr/>
        </p:nvSpPr>
        <p:spPr>
          <a:xfrm>
            <a:off x="1143000" y="3810000"/>
            <a:ext cx="7620000" cy="1200329"/>
          </a:xfrm>
          <a:prstGeom prst="rect">
            <a:avLst/>
          </a:prstGeom>
        </p:spPr>
        <p:txBody>
          <a:bodyPr wrap="square">
            <a:spAutoFit/>
          </a:bodyPr>
          <a:lstStyle/>
          <a:p>
            <a:r>
              <a:rPr lang="en-US" b="1" dirty="0" err="1"/>
              <a:t>Fase</a:t>
            </a:r>
            <a:r>
              <a:rPr lang="en-US" b="1" dirty="0"/>
              <a:t> </a:t>
            </a:r>
            <a:r>
              <a:rPr lang="en-US" b="1" i="1" dirty="0" err="1"/>
              <a:t>Contrete</a:t>
            </a:r>
            <a:r>
              <a:rPr lang="en-US" b="1" i="1" dirty="0"/>
              <a:t> Operational</a:t>
            </a:r>
            <a:r>
              <a:rPr lang="en-US" b="1" dirty="0"/>
              <a:t> ( 7 – 11 </a:t>
            </a:r>
            <a:r>
              <a:rPr lang="en-US" b="1" dirty="0" err="1"/>
              <a:t>tahun</a:t>
            </a:r>
            <a:r>
              <a:rPr lang="en-US" b="1" dirty="0"/>
              <a:t>/6 – 12 </a:t>
            </a:r>
            <a:r>
              <a:rPr lang="en-US" b="1" dirty="0" err="1"/>
              <a:t>tahun</a:t>
            </a:r>
            <a:r>
              <a:rPr lang="en-US" b="1" dirty="0"/>
              <a:t>)</a:t>
            </a:r>
            <a:r>
              <a:rPr lang="en-US" dirty="0"/>
              <a:t>.  </a:t>
            </a:r>
            <a:r>
              <a:rPr lang="en-US" dirty="0" err="1"/>
              <a:t>Pada</a:t>
            </a:r>
            <a:r>
              <a:rPr lang="en-US" dirty="0"/>
              <a:t> </a:t>
            </a:r>
            <a:r>
              <a:rPr lang="en-US" dirty="0" err="1"/>
              <a:t>fase</a:t>
            </a:r>
            <a:r>
              <a:rPr lang="en-US" dirty="0"/>
              <a:t> </a:t>
            </a:r>
            <a:r>
              <a:rPr lang="en-US" dirty="0" err="1"/>
              <a:t>ini</a:t>
            </a:r>
            <a:r>
              <a:rPr lang="en-US" dirty="0"/>
              <a:t> </a:t>
            </a:r>
            <a:r>
              <a:rPr lang="en-US" dirty="0" err="1"/>
              <a:t>anak</a:t>
            </a:r>
            <a:r>
              <a:rPr lang="en-US" dirty="0"/>
              <a:t> </a:t>
            </a:r>
            <a:r>
              <a:rPr lang="en-US" dirty="0" err="1"/>
              <a:t>sudah</a:t>
            </a:r>
            <a:r>
              <a:rPr lang="en-US" dirty="0"/>
              <a:t> </a:t>
            </a:r>
            <a:r>
              <a:rPr lang="en-US" dirty="0" err="1"/>
              <a:t>mampu</a:t>
            </a:r>
            <a:r>
              <a:rPr lang="en-US" dirty="0"/>
              <a:t> </a:t>
            </a:r>
            <a:r>
              <a:rPr lang="en-US" dirty="0" err="1"/>
              <a:t>melakukan</a:t>
            </a:r>
            <a:r>
              <a:rPr lang="en-US" dirty="0"/>
              <a:t> </a:t>
            </a:r>
            <a:r>
              <a:rPr lang="en-US" i="1" dirty="0"/>
              <a:t>reversible operations</a:t>
            </a:r>
            <a:r>
              <a:rPr lang="en-US" dirty="0"/>
              <a:t>, </a:t>
            </a:r>
            <a:r>
              <a:rPr lang="en-US" dirty="0" err="1"/>
              <a:t>sudah</a:t>
            </a:r>
            <a:r>
              <a:rPr lang="en-US" dirty="0"/>
              <a:t> </a:t>
            </a:r>
            <a:r>
              <a:rPr lang="en-US" dirty="0" err="1"/>
              <a:t>mengenal</a:t>
            </a:r>
            <a:r>
              <a:rPr lang="en-US" dirty="0"/>
              <a:t> </a:t>
            </a:r>
            <a:r>
              <a:rPr lang="en-US" dirty="0" err="1"/>
              <a:t>konsep</a:t>
            </a:r>
            <a:r>
              <a:rPr lang="en-US" dirty="0"/>
              <a:t> </a:t>
            </a:r>
            <a:r>
              <a:rPr lang="en-US" i="1" dirty="0"/>
              <a:t>invariance</a:t>
            </a:r>
            <a:r>
              <a:rPr lang="en-US" dirty="0"/>
              <a:t>, </a:t>
            </a:r>
            <a:r>
              <a:rPr lang="en-US" dirty="0" err="1"/>
              <a:t>dan</a:t>
            </a:r>
            <a:r>
              <a:rPr lang="en-US" dirty="0"/>
              <a:t> </a:t>
            </a:r>
            <a:r>
              <a:rPr lang="en-US" dirty="0" err="1"/>
              <a:t>sudah</a:t>
            </a:r>
            <a:r>
              <a:rPr lang="en-US" dirty="0"/>
              <a:t> </a:t>
            </a:r>
            <a:r>
              <a:rPr lang="en-US" dirty="0" err="1"/>
              <a:t>mengenal</a:t>
            </a:r>
            <a:r>
              <a:rPr lang="en-US" dirty="0"/>
              <a:t> </a:t>
            </a:r>
            <a:r>
              <a:rPr lang="en-US" dirty="0" err="1"/>
              <a:t>konsep</a:t>
            </a:r>
            <a:r>
              <a:rPr lang="en-US" dirty="0"/>
              <a:t> </a:t>
            </a:r>
            <a:r>
              <a:rPr lang="en-US" i="1" dirty="0" err="1" smtClean="0"/>
              <a:t>seriation</a:t>
            </a:r>
            <a:r>
              <a:rPr lang="en-US" dirty="0" smtClean="0"/>
              <a:t>/</a:t>
            </a:r>
            <a:r>
              <a:rPr lang="en-US" dirty="0" err="1" smtClean="0"/>
              <a:t>rangkaian</a:t>
            </a:r>
            <a:r>
              <a:rPr lang="en-US" dirty="0" smtClean="0"/>
              <a:t>..-</a:t>
            </a:r>
            <a:r>
              <a:rPr lang="en-US" dirty="0" smtClean="0">
                <a:sym typeface="Wingdings" pitchFamily="2" charset="2"/>
              </a:rPr>
              <a:t> </a:t>
            </a:r>
            <a:r>
              <a:rPr lang="en-US" dirty="0" err="1" smtClean="0">
                <a:sym typeface="Wingdings" pitchFamily="2" charset="2"/>
              </a:rPr>
              <a:t>Merangkai</a:t>
            </a:r>
            <a:r>
              <a:rPr lang="en-US" dirty="0" smtClean="0">
                <a:sym typeface="Wingdings" pitchFamily="2" charset="2"/>
              </a:rPr>
              <a:t>, </a:t>
            </a:r>
            <a:r>
              <a:rPr lang="en-US" dirty="0" err="1" smtClean="0">
                <a:sym typeface="Wingdings" pitchFamily="2" charset="2"/>
              </a:rPr>
              <a:t>menghubungkan</a:t>
            </a:r>
            <a:r>
              <a:rPr lang="en-US" dirty="0" smtClean="0">
                <a:sym typeface="Wingdings" pitchFamily="2" charset="2"/>
              </a:rPr>
              <a:t> </a:t>
            </a:r>
            <a:r>
              <a:rPr lang="en-US" dirty="0" err="1" smtClean="0">
                <a:sym typeface="Wingdings" pitchFamily="2" charset="2"/>
              </a:rPr>
              <a:t>sebab</a:t>
            </a:r>
            <a:r>
              <a:rPr lang="en-US" dirty="0" smtClean="0">
                <a:sym typeface="Wingdings" pitchFamily="2" charset="2"/>
              </a:rPr>
              <a:t> </a:t>
            </a:r>
            <a:r>
              <a:rPr lang="en-US" dirty="0" err="1" smtClean="0">
                <a:sym typeface="Wingdings" pitchFamily="2" charset="2"/>
              </a:rPr>
              <a:t>akibat</a:t>
            </a:r>
            <a:endParaRPr lang="en-US" dirty="0"/>
          </a:p>
        </p:txBody>
      </p:sp>
      <p:sp>
        <p:nvSpPr>
          <p:cNvPr id="6" name="Rectangle 5"/>
          <p:cNvSpPr/>
          <p:nvPr/>
        </p:nvSpPr>
        <p:spPr>
          <a:xfrm>
            <a:off x="2057400" y="5334000"/>
            <a:ext cx="6858000" cy="1200329"/>
          </a:xfrm>
          <a:prstGeom prst="rect">
            <a:avLst/>
          </a:prstGeom>
        </p:spPr>
        <p:txBody>
          <a:bodyPr wrap="square">
            <a:spAutoFit/>
          </a:bodyPr>
          <a:lstStyle/>
          <a:p>
            <a:r>
              <a:rPr lang="en-US" b="1" dirty="0" err="1"/>
              <a:t>Fase</a:t>
            </a:r>
            <a:r>
              <a:rPr lang="en-US" b="1" dirty="0"/>
              <a:t> </a:t>
            </a:r>
            <a:r>
              <a:rPr lang="en-US" b="1" i="1" dirty="0"/>
              <a:t>Formal Operational</a:t>
            </a:r>
            <a:r>
              <a:rPr lang="en-US" b="1" dirty="0"/>
              <a:t> (11/12 </a:t>
            </a:r>
            <a:r>
              <a:rPr lang="en-US" b="1" dirty="0" err="1"/>
              <a:t>tahun</a:t>
            </a:r>
            <a:r>
              <a:rPr lang="en-US" b="1" dirty="0"/>
              <a:t> - ……….)</a:t>
            </a:r>
            <a:r>
              <a:rPr lang="en-US" dirty="0"/>
              <a:t>.  </a:t>
            </a:r>
            <a:r>
              <a:rPr lang="en-US" dirty="0" err="1"/>
              <a:t>Ciri-ciri</a:t>
            </a:r>
            <a:r>
              <a:rPr lang="en-US" dirty="0"/>
              <a:t> </a:t>
            </a:r>
            <a:r>
              <a:rPr lang="en-US" dirty="0" err="1"/>
              <a:t>fase</a:t>
            </a:r>
            <a:r>
              <a:rPr lang="en-US" dirty="0"/>
              <a:t> </a:t>
            </a:r>
            <a:r>
              <a:rPr lang="en-US" dirty="0" err="1"/>
              <a:t>ini</a:t>
            </a:r>
            <a:r>
              <a:rPr lang="en-US" dirty="0"/>
              <a:t> </a:t>
            </a:r>
            <a:r>
              <a:rPr lang="en-US" dirty="0" err="1"/>
              <a:t>adalah</a:t>
            </a:r>
            <a:r>
              <a:rPr lang="en-US" dirty="0"/>
              <a:t> </a:t>
            </a:r>
            <a:r>
              <a:rPr lang="en-US" dirty="0" err="1"/>
              <a:t>anak</a:t>
            </a:r>
            <a:r>
              <a:rPr lang="en-US" dirty="0"/>
              <a:t> </a:t>
            </a:r>
            <a:r>
              <a:rPr lang="en-US" dirty="0" err="1"/>
              <a:t>sudah</a:t>
            </a:r>
            <a:r>
              <a:rPr lang="en-US" dirty="0"/>
              <a:t> </a:t>
            </a:r>
            <a:r>
              <a:rPr lang="en-US" dirty="0" err="1"/>
              <a:t>bisa</a:t>
            </a:r>
            <a:r>
              <a:rPr lang="en-US" dirty="0"/>
              <a:t> </a:t>
            </a:r>
            <a:r>
              <a:rPr lang="en-US" dirty="0" err="1"/>
              <a:t>berpikir</a:t>
            </a:r>
            <a:r>
              <a:rPr lang="en-US" dirty="0"/>
              <a:t> </a:t>
            </a:r>
            <a:r>
              <a:rPr lang="en-US" dirty="0" err="1"/>
              <a:t>secara</a:t>
            </a:r>
            <a:r>
              <a:rPr lang="en-US" dirty="0"/>
              <a:t> </a:t>
            </a:r>
            <a:r>
              <a:rPr lang="en-US" dirty="0" err="1"/>
              <a:t>abstrak</a:t>
            </a:r>
            <a:r>
              <a:rPr lang="en-US" dirty="0"/>
              <a:t> </a:t>
            </a:r>
            <a:r>
              <a:rPr lang="en-US" dirty="0" err="1"/>
              <a:t>tanpa</a:t>
            </a:r>
            <a:r>
              <a:rPr lang="en-US" dirty="0"/>
              <a:t> </a:t>
            </a:r>
            <a:r>
              <a:rPr lang="en-US" dirty="0" err="1"/>
              <a:t>melihat</a:t>
            </a:r>
            <a:r>
              <a:rPr lang="en-US" dirty="0"/>
              <a:t> </a:t>
            </a:r>
            <a:r>
              <a:rPr lang="en-US" dirty="0" err="1"/>
              <a:t>situasi</a:t>
            </a:r>
            <a:r>
              <a:rPr lang="en-US" dirty="0"/>
              <a:t> </a:t>
            </a:r>
            <a:r>
              <a:rPr lang="en-US" dirty="0" err="1" smtClean="0"/>
              <a:t>konkrit</a:t>
            </a:r>
            <a:r>
              <a:rPr lang="en-US" dirty="0" smtClean="0"/>
              <a:t>.--</a:t>
            </a:r>
            <a:r>
              <a:rPr lang="en-US" dirty="0" smtClean="0">
                <a:sym typeface="Wingdings" pitchFamily="2" charset="2"/>
              </a:rPr>
              <a:t> </a:t>
            </a:r>
            <a:r>
              <a:rPr lang="en-US" dirty="0" err="1" smtClean="0">
                <a:sym typeface="Wingdings" pitchFamily="2" charset="2"/>
              </a:rPr>
              <a:t>berimajinasi</a:t>
            </a:r>
            <a:r>
              <a:rPr lang="en-US" dirty="0" smtClean="0">
                <a:sym typeface="Wingdings" pitchFamily="2" charset="2"/>
              </a:rPr>
              <a:t>/</a:t>
            </a:r>
            <a:r>
              <a:rPr lang="en-US" dirty="0" err="1" smtClean="0">
                <a:sym typeface="Wingdings" pitchFamily="2" charset="2"/>
              </a:rPr>
              <a:t>membayangkan</a:t>
            </a:r>
            <a:r>
              <a:rPr lang="en-US" dirty="0" smtClean="0">
                <a:sym typeface="Wingdings" pitchFamily="2" charset="2"/>
              </a:rPr>
              <a:t>/</a:t>
            </a:r>
            <a:r>
              <a:rPr lang="en-US" dirty="0" err="1" smtClean="0">
                <a:sym typeface="Wingdings" pitchFamily="2" charset="2"/>
              </a:rPr>
              <a:t>menemukan</a:t>
            </a:r>
            <a:r>
              <a:rPr lang="en-US" dirty="0" smtClean="0">
                <a:sym typeface="Wingdings" pitchFamily="2" charset="2"/>
              </a:rPr>
              <a:t> </a:t>
            </a:r>
            <a:r>
              <a:rPr lang="en-US" dirty="0" err="1" smtClean="0">
                <a:sym typeface="Wingdings" pitchFamily="2" charset="2"/>
              </a:rPr>
              <a:t>gambaran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457200"/>
            <a:ext cx="6096000" cy="400110"/>
          </a:xfrm>
          <a:prstGeom prst="rect">
            <a:avLst/>
          </a:prstGeom>
        </p:spPr>
        <p:txBody>
          <a:bodyPr wrap="square">
            <a:spAutoFit/>
          </a:bodyPr>
          <a:lstStyle/>
          <a:p>
            <a:pPr algn="ctr"/>
            <a:r>
              <a:rPr lang="en-US" sz="2000" b="1" dirty="0" err="1" smtClean="0">
                <a:solidFill>
                  <a:srgbClr val="FF0000"/>
                </a:solidFill>
              </a:rPr>
              <a:t>Tabel</a:t>
            </a:r>
            <a:r>
              <a:rPr lang="en-US" sz="2000" b="1" dirty="0" smtClean="0">
                <a:solidFill>
                  <a:srgbClr val="FF0000"/>
                </a:solidFill>
              </a:rPr>
              <a:t> </a:t>
            </a:r>
            <a:r>
              <a:rPr lang="en-US" sz="2000" b="1" dirty="0" err="1">
                <a:solidFill>
                  <a:srgbClr val="FF0000"/>
                </a:solidFill>
              </a:rPr>
              <a:t>perkembangan</a:t>
            </a:r>
            <a:r>
              <a:rPr lang="en-US" sz="2000" b="1" dirty="0">
                <a:solidFill>
                  <a:srgbClr val="FF0000"/>
                </a:solidFill>
              </a:rPr>
              <a:t> </a:t>
            </a:r>
            <a:r>
              <a:rPr lang="en-US" sz="2000" b="1" dirty="0" err="1" smtClean="0">
                <a:solidFill>
                  <a:srgbClr val="FF0000"/>
                </a:solidFill>
              </a:rPr>
              <a:t>kognitif</a:t>
            </a:r>
            <a:r>
              <a:rPr lang="en-US" sz="2000" b="1" dirty="0" smtClean="0">
                <a:solidFill>
                  <a:srgbClr val="FF0000"/>
                </a:solidFill>
              </a:rPr>
              <a:t> </a:t>
            </a:r>
            <a:r>
              <a:rPr lang="en-US" sz="2000" b="1" dirty="0" err="1" smtClean="0">
                <a:solidFill>
                  <a:srgbClr val="FF0000"/>
                </a:solidFill>
              </a:rPr>
              <a:t>menurut</a:t>
            </a:r>
            <a:r>
              <a:rPr lang="en-US" sz="2000" b="1" dirty="0" smtClean="0">
                <a:solidFill>
                  <a:srgbClr val="FF0000"/>
                </a:solidFill>
              </a:rPr>
              <a:t> Piaget </a:t>
            </a:r>
            <a:endParaRPr lang="en-US" sz="2000" b="1" dirty="0">
              <a:solidFill>
                <a:srgbClr val="FF0000"/>
              </a:solidFill>
            </a:endParaRPr>
          </a:p>
        </p:txBody>
      </p:sp>
      <p:graphicFrame>
        <p:nvGraphicFramePr>
          <p:cNvPr id="3" name="Table 2"/>
          <p:cNvGraphicFramePr>
            <a:graphicFrameLocks noGrp="1"/>
          </p:cNvGraphicFramePr>
          <p:nvPr/>
        </p:nvGraphicFramePr>
        <p:xfrm>
          <a:off x="228600" y="990600"/>
          <a:ext cx="8534401" cy="5410200"/>
        </p:xfrm>
        <a:graphic>
          <a:graphicData uri="http://schemas.openxmlformats.org/drawingml/2006/table">
            <a:tbl>
              <a:tblPr/>
              <a:tblGrid>
                <a:gridCol w="1950720"/>
                <a:gridCol w="1869440"/>
                <a:gridCol w="4714241"/>
              </a:tblGrid>
              <a:tr h="345332">
                <a:tc>
                  <a:txBody>
                    <a:bodyPr/>
                    <a:lstStyle/>
                    <a:p>
                      <a:pPr algn="ctr">
                        <a:lnSpc>
                          <a:spcPct val="115000"/>
                        </a:lnSpc>
                        <a:spcAft>
                          <a:spcPts val="0"/>
                        </a:spcAft>
                        <a:tabLst>
                          <a:tab pos="180340" algn="l"/>
                        </a:tabLst>
                      </a:pPr>
                      <a:r>
                        <a:rPr lang="en-US" sz="1600" b="1" dirty="0">
                          <a:latin typeface="Times New Roman"/>
                          <a:ea typeface="Times New Roman"/>
                          <a:cs typeface="Times New Roman"/>
                        </a:rPr>
                        <a:t>Tingkat</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15000"/>
                        </a:lnSpc>
                        <a:spcAft>
                          <a:spcPts val="0"/>
                        </a:spcAft>
                        <a:tabLst>
                          <a:tab pos="180340" algn="l"/>
                        </a:tabLst>
                      </a:pPr>
                      <a:r>
                        <a:rPr lang="en-US" sz="1600" b="1">
                          <a:latin typeface="Times New Roman"/>
                          <a:ea typeface="Times New Roman"/>
                          <a:cs typeface="Times New Roman"/>
                        </a:rPr>
                        <a:t>Usia yang sesuai</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15000"/>
                        </a:lnSpc>
                        <a:spcAft>
                          <a:spcPts val="0"/>
                        </a:spcAft>
                        <a:tabLst>
                          <a:tab pos="180340" algn="l"/>
                        </a:tabLst>
                      </a:pPr>
                      <a:r>
                        <a:rPr lang="en-US" sz="1600" b="1">
                          <a:latin typeface="Times New Roman"/>
                          <a:ea typeface="Times New Roman"/>
                          <a:cs typeface="Times New Roman"/>
                        </a:rPr>
                        <a:t>karakter</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r>
              <a:tr h="1266217">
                <a:tc>
                  <a:txBody>
                    <a:bodyPr/>
                    <a:lstStyle/>
                    <a:p>
                      <a:pPr algn="ctr">
                        <a:lnSpc>
                          <a:spcPct val="115000"/>
                        </a:lnSpc>
                        <a:spcAft>
                          <a:spcPts val="0"/>
                        </a:spcAft>
                        <a:tabLst>
                          <a:tab pos="180340" algn="l"/>
                        </a:tabLst>
                      </a:pPr>
                      <a:r>
                        <a:rPr lang="en-US" sz="1600" dirty="0" err="1" smtClean="0">
                          <a:latin typeface="Times New Roman"/>
                          <a:ea typeface="Times New Roman"/>
                          <a:cs typeface="Times New Roman"/>
                        </a:rPr>
                        <a:t>Sensorik-motorik</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1600">
                          <a:latin typeface="Times New Roman"/>
                          <a:ea typeface="Times New Roman"/>
                          <a:cs typeface="Times New Roman"/>
                        </a:rPr>
                        <a:t>0-2 tahun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80340" algn="l"/>
                        </a:tabLst>
                      </a:pPr>
                      <a:r>
                        <a:rPr lang="en-US" sz="1600">
                          <a:latin typeface="Times New Roman"/>
                          <a:ea typeface="Times New Roman"/>
                          <a:cs typeface="Times New Roman"/>
                        </a:rPr>
                        <a:t>Mulai menggunakan imitasi (meniru), memori, dan pikiran mulai mengetahui bahwa objek tidak sirna ketika hilang, berubahnya dari tindakan refleks menuju tindakan yang terarah</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2771">
                <a:tc>
                  <a:txBody>
                    <a:bodyPr/>
                    <a:lstStyle/>
                    <a:p>
                      <a:pPr algn="ctr">
                        <a:lnSpc>
                          <a:spcPct val="115000"/>
                        </a:lnSpc>
                        <a:spcAft>
                          <a:spcPts val="0"/>
                        </a:spcAft>
                        <a:tabLst>
                          <a:tab pos="180340" algn="l"/>
                        </a:tabLst>
                      </a:pPr>
                      <a:r>
                        <a:rPr lang="en-US" sz="1600">
                          <a:latin typeface="Times New Roman"/>
                          <a:ea typeface="Times New Roman"/>
                          <a:cs typeface="Times New Roman"/>
                        </a:rPr>
                        <a:t>Pra-Operasional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1600">
                          <a:latin typeface="Times New Roman"/>
                          <a:ea typeface="Times New Roman"/>
                          <a:cs typeface="Times New Roman"/>
                        </a:rPr>
                        <a:t>2-7 tahun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80340" algn="l"/>
                        </a:tabLst>
                      </a:pPr>
                      <a:r>
                        <a:rPr lang="en-US" sz="1600">
                          <a:latin typeface="Times New Roman"/>
                          <a:ea typeface="Times New Roman"/>
                          <a:cs typeface="Times New Roman"/>
                        </a:rPr>
                        <a:t>Mulai berkembangan bahasa dan kemampuan berpikir dengan bentuk simbolis</a:t>
                      </a:r>
                      <a:endParaRPr lang="en-US" sz="1600">
                        <a:latin typeface="Calibri"/>
                        <a:ea typeface="Calibri"/>
                        <a:cs typeface="Times New Roman"/>
                      </a:endParaRPr>
                    </a:p>
                    <a:p>
                      <a:pPr algn="just">
                        <a:lnSpc>
                          <a:spcPct val="115000"/>
                        </a:lnSpc>
                        <a:spcAft>
                          <a:spcPts val="0"/>
                        </a:spcAft>
                        <a:tabLst>
                          <a:tab pos="180340" algn="l"/>
                        </a:tabLst>
                      </a:pPr>
                      <a:r>
                        <a:rPr lang="en-US" sz="1600">
                          <a:latin typeface="Times New Roman"/>
                          <a:ea typeface="Times New Roman"/>
                          <a:cs typeface="Times New Roman"/>
                        </a:rPr>
                        <a:t>Mampu memikirkan operasi secara logis</a:t>
                      </a:r>
                      <a:endParaRPr lang="en-US" sz="1600">
                        <a:latin typeface="Calibri"/>
                        <a:ea typeface="Calibri"/>
                        <a:cs typeface="Times New Roman"/>
                      </a:endParaRPr>
                    </a:p>
                    <a:p>
                      <a:pPr algn="just">
                        <a:lnSpc>
                          <a:spcPct val="115000"/>
                        </a:lnSpc>
                        <a:spcAft>
                          <a:spcPts val="0"/>
                        </a:spcAft>
                        <a:tabLst>
                          <a:tab pos="180340" algn="l"/>
                        </a:tabLst>
                      </a:pPr>
                      <a:r>
                        <a:rPr lang="en-US" sz="1600">
                          <a:latin typeface="Times New Roman"/>
                          <a:ea typeface="Times New Roman"/>
                          <a:cs typeface="Times New Roman"/>
                        </a:rPr>
                        <a:t>Memiliki kesulitan mengetahui sufut pandang orang lain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9663">
                <a:tc>
                  <a:txBody>
                    <a:bodyPr/>
                    <a:lstStyle/>
                    <a:p>
                      <a:pPr algn="ctr">
                        <a:lnSpc>
                          <a:spcPct val="115000"/>
                        </a:lnSpc>
                        <a:spcAft>
                          <a:spcPts val="0"/>
                        </a:spcAft>
                        <a:tabLst>
                          <a:tab pos="180340" algn="l"/>
                        </a:tabLst>
                      </a:pPr>
                      <a:r>
                        <a:rPr lang="en-US" sz="1600">
                          <a:latin typeface="Times New Roman"/>
                          <a:ea typeface="Times New Roman"/>
                          <a:cs typeface="Times New Roman"/>
                        </a:rPr>
                        <a:t>Operasional Konkrit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1600">
                          <a:latin typeface="Times New Roman"/>
                          <a:ea typeface="Times New Roman"/>
                          <a:cs typeface="Times New Roman"/>
                        </a:rPr>
                        <a:t>7-11 tahun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80340" algn="l"/>
                        </a:tabLst>
                      </a:pPr>
                      <a:r>
                        <a:rPr lang="en-US" sz="1600">
                          <a:latin typeface="Times New Roman"/>
                          <a:ea typeface="Times New Roman"/>
                          <a:cs typeface="Times New Roman"/>
                        </a:rPr>
                        <a:t>Mampu memecahkan masalah-masalah konkrit dengan cara logis</a:t>
                      </a:r>
                      <a:endParaRPr lang="en-US" sz="1600">
                        <a:latin typeface="Calibri"/>
                        <a:ea typeface="Calibri"/>
                        <a:cs typeface="Times New Roman"/>
                      </a:endParaRPr>
                    </a:p>
                    <a:p>
                      <a:pPr algn="just">
                        <a:lnSpc>
                          <a:spcPct val="115000"/>
                        </a:lnSpc>
                        <a:spcAft>
                          <a:spcPts val="0"/>
                        </a:spcAft>
                        <a:tabLst>
                          <a:tab pos="180340" algn="l"/>
                        </a:tabLst>
                      </a:pPr>
                      <a:r>
                        <a:rPr lang="en-US" sz="1600">
                          <a:latin typeface="Times New Roman"/>
                          <a:ea typeface="Times New Roman"/>
                          <a:cs typeface="Times New Roman"/>
                        </a:rPr>
                        <a:t>Memahami hukum perlindungan </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6217">
                <a:tc>
                  <a:txBody>
                    <a:bodyPr/>
                    <a:lstStyle/>
                    <a:p>
                      <a:pPr algn="ctr">
                        <a:lnSpc>
                          <a:spcPct val="115000"/>
                        </a:lnSpc>
                        <a:spcAft>
                          <a:spcPts val="0"/>
                        </a:spcAft>
                        <a:tabLst>
                          <a:tab pos="180340" algn="l"/>
                        </a:tabLst>
                      </a:pPr>
                      <a:r>
                        <a:rPr lang="en-US" sz="1600">
                          <a:latin typeface="Times New Roman"/>
                          <a:ea typeface="Times New Roman"/>
                          <a:cs typeface="Times New Roman"/>
                        </a:rPr>
                        <a:t>Operasional Formal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0340" algn="l"/>
                        </a:tabLst>
                      </a:pPr>
                      <a:r>
                        <a:rPr lang="en-US" sz="1600">
                          <a:latin typeface="Times New Roman"/>
                          <a:ea typeface="Times New Roman"/>
                          <a:cs typeface="Times New Roman"/>
                        </a:rPr>
                        <a:t>11-15 tahun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180340" algn="l"/>
                        </a:tabLst>
                      </a:pPr>
                      <a:r>
                        <a:rPr lang="en-US" sz="1600" dirty="0" err="1">
                          <a:latin typeface="Times New Roman"/>
                          <a:ea typeface="Times New Roman"/>
                          <a:cs typeface="Times New Roman"/>
                        </a:rPr>
                        <a:t>Mampu</a:t>
                      </a:r>
                      <a:r>
                        <a:rPr lang="en-US" sz="1600" dirty="0">
                          <a:latin typeface="Times New Roman"/>
                          <a:ea typeface="Times New Roman"/>
                          <a:cs typeface="Times New Roman"/>
                        </a:rPr>
                        <a:t> </a:t>
                      </a:r>
                      <a:r>
                        <a:rPr lang="en-US" sz="1600" dirty="0" err="1">
                          <a:latin typeface="Times New Roman"/>
                          <a:ea typeface="Times New Roman"/>
                          <a:cs typeface="Times New Roman"/>
                        </a:rPr>
                        <a:t>memecahkan</a:t>
                      </a:r>
                      <a:r>
                        <a:rPr lang="en-US" sz="1600" dirty="0">
                          <a:latin typeface="Times New Roman"/>
                          <a:ea typeface="Times New Roman"/>
                          <a:cs typeface="Times New Roman"/>
                        </a:rPr>
                        <a:t> </a:t>
                      </a:r>
                      <a:r>
                        <a:rPr lang="en-US" sz="1600" dirty="0" err="1">
                          <a:latin typeface="Times New Roman"/>
                          <a:ea typeface="Times New Roman"/>
                          <a:cs typeface="Times New Roman"/>
                        </a:rPr>
                        <a:t>masalah</a:t>
                      </a:r>
                      <a:r>
                        <a:rPr lang="en-US" sz="1600" dirty="0">
                          <a:latin typeface="Times New Roman"/>
                          <a:ea typeface="Times New Roman"/>
                          <a:cs typeface="Times New Roman"/>
                        </a:rPr>
                        <a:t> </a:t>
                      </a:r>
                      <a:r>
                        <a:rPr lang="en-US" sz="1600" dirty="0" err="1">
                          <a:latin typeface="Times New Roman"/>
                          <a:ea typeface="Times New Roman"/>
                          <a:cs typeface="Times New Roman"/>
                        </a:rPr>
                        <a:t>abstrak</a:t>
                      </a:r>
                      <a:r>
                        <a:rPr lang="en-US" sz="1600" dirty="0">
                          <a:latin typeface="Times New Roman"/>
                          <a:ea typeface="Times New Roman"/>
                          <a:cs typeface="Times New Roman"/>
                        </a:rPr>
                        <a:t> </a:t>
                      </a:r>
                      <a:r>
                        <a:rPr lang="en-US" sz="1600" dirty="0" err="1">
                          <a:latin typeface="Times New Roman"/>
                          <a:ea typeface="Times New Roman"/>
                          <a:cs typeface="Times New Roman"/>
                        </a:rPr>
                        <a:t>dengan</a:t>
                      </a:r>
                      <a:r>
                        <a:rPr lang="en-US" sz="1600" dirty="0">
                          <a:latin typeface="Times New Roman"/>
                          <a:ea typeface="Times New Roman"/>
                          <a:cs typeface="Times New Roman"/>
                        </a:rPr>
                        <a:t> </a:t>
                      </a:r>
                      <a:r>
                        <a:rPr lang="en-US" sz="1600" dirty="0" err="1">
                          <a:latin typeface="Times New Roman"/>
                          <a:ea typeface="Times New Roman"/>
                          <a:cs typeface="Times New Roman"/>
                        </a:rPr>
                        <a:t>cara</a:t>
                      </a:r>
                      <a:r>
                        <a:rPr lang="en-US" sz="1600" dirty="0">
                          <a:latin typeface="Times New Roman"/>
                          <a:ea typeface="Times New Roman"/>
                          <a:cs typeface="Times New Roman"/>
                        </a:rPr>
                        <a:t> </a:t>
                      </a:r>
                      <a:r>
                        <a:rPr lang="en-US" sz="1600" dirty="0" err="1">
                          <a:latin typeface="Times New Roman"/>
                          <a:ea typeface="Times New Roman"/>
                          <a:cs typeface="Times New Roman"/>
                        </a:rPr>
                        <a:t>logis</a:t>
                      </a:r>
                      <a:endParaRPr lang="en-US" sz="1600" dirty="0">
                        <a:latin typeface="Calibri"/>
                        <a:ea typeface="Calibri"/>
                        <a:cs typeface="Times New Roman"/>
                      </a:endParaRPr>
                    </a:p>
                    <a:p>
                      <a:pPr algn="just">
                        <a:lnSpc>
                          <a:spcPct val="115000"/>
                        </a:lnSpc>
                        <a:spcAft>
                          <a:spcPts val="0"/>
                        </a:spcAft>
                        <a:tabLst>
                          <a:tab pos="180340" algn="l"/>
                        </a:tabLst>
                      </a:pPr>
                      <a:r>
                        <a:rPr lang="en-US" sz="1600" dirty="0" err="1">
                          <a:latin typeface="Times New Roman"/>
                          <a:ea typeface="Times New Roman"/>
                          <a:cs typeface="Times New Roman"/>
                        </a:rPr>
                        <a:t>Pemikiran</a:t>
                      </a:r>
                      <a:r>
                        <a:rPr lang="en-US" sz="1600" dirty="0">
                          <a:latin typeface="Times New Roman"/>
                          <a:ea typeface="Times New Roman"/>
                          <a:cs typeface="Times New Roman"/>
                        </a:rPr>
                        <a:t> </a:t>
                      </a:r>
                      <a:r>
                        <a:rPr lang="en-US" sz="1600" dirty="0" err="1">
                          <a:latin typeface="Times New Roman"/>
                          <a:ea typeface="Times New Roman"/>
                          <a:cs typeface="Times New Roman"/>
                        </a:rPr>
                        <a:t>menjadi</a:t>
                      </a:r>
                      <a:r>
                        <a:rPr lang="en-US" sz="1600" dirty="0">
                          <a:latin typeface="Times New Roman"/>
                          <a:ea typeface="Times New Roman"/>
                          <a:cs typeface="Times New Roman"/>
                        </a:rPr>
                        <a:t> </a:t>
                      </a:r>
                      <a:r>
                        <a:rPr lang="en-US" sz="1600" dirty="0" err="1">
                          <a:latin typeface="Times New Roman"/>
                          <a:ea typeface="Times New Roman"/>
                          <a:cs typeface="Times New Roman"/>
                        </a:rPr>
                        <a:t>lebih</a:t>
                      </a:r>
                      <a:r>
                        <a:rPr lang="en-US" sz="1600" dirty="0">
                          <a:latin typeface="Times New Roman"/>
                          <a:ea typeface="Times New Roman"/>
                          <a:cs typeface="Times New Roman"/>
                        </a:rPr>
                        <a:t> </a:t>
                      </a:r>
                      <a:r>
                        <a:rPr lang="en-US" sz="1600" dirty="0" err="1">
                          <a:latin typeface="Times New Roman"/>
                          <a:ea typeface="Times New Roman"/>
                          <a:cs typeface="Times New Roman"/>
                        </a:rPr>
                        <a:t>ilmiah</a:t>
                      </a:r>
                      <a:endParaRPr lang="en-US" sz="1600" dirty="0">
                        <a:latin typeface="Calibri"/>
                        <a:ea typeface="Calibri"/>
                        <a:cs typeface="Times New Roman"/>
                      </a:endParaRPr>
                    </a:p>
                    <a:p>
                      <a:pPr algn="just">
                        <a:lnSpc>
                          <a:spcPct val="115000"/>
                        </a:lnSpc>
                        <a:spcAft>
                          <a:spcPts val="0"/>
                        </a:spcAft>
                        <a:tabLst>
                          <a:tab pos="180340" algn="l"/>
                        </a:tabLst>
                      </a:pPr>
                      <a:r>
                        <a:rPr lang="en-US" sz="1600" dirty="0" err="1">
                          <a:latin typeface="Times New Roman"/>
                          <a:ea typeface="Times New Roman"/>
                          <a:cs typeface="Times New Roman"/>
                        </a:rPr>
                        <a:t>Mengembangkan</a:t>
                      </a:r>
                      <a:r>
                        <a:rPr lang="en-US" sz="1600" dirty="0">
                          <a:latin typeface="Times New Roman"/>
                          <a:ea typeface="Times New Roman"/>
                          <a:cs typeface="Times New Roman"/>
                        </a:rPr>
                        <a:t> </a:t>
                      </a:r>
                      <a:r>
                        <a:rPr lang="en-US" sz="1600" dirty="0" err="1">
                          <a:latin typeface="Times New Roman"/>
                          <a:ea typeface="Times New Roman"/>
                          <a:cs typeface="Times New Roman"/>
                        </a:rPr>
                        <a:t>terhadap</a:t>
                      </a:r>
                      <a:r>
                        <a:rPr lang="en-US" sz="1600" dirty="0">
                          <a:latin typeface="Times New Roman"/>
                          <a:ea typeface="Times New Roman"/>
                          <a:cs typeface="Times New Roman"/>
                        </a:rPr>
                        <a:t> </a:t>
                      </a:r>
                      <a:r>
                        <a:rPr lang="en-US" sz="1600" dirty="0" err="1">
                          <a:latin typeface="Times New Roman"/>
                          <a:ea typeface="Times New Roman"/>
                          <a:cs typeface="Times New Roman"/>
                        </a:rPr>
                        <a:t>isu-isu</a:t>
                      </a:r>
                      <a:r>
                        <a:rPr lang="en-US" sz="1600" dirty="0">
                          <a:latin typeface="Times New Roman"/>
                          <a:ea typeface="Times New Roman"/>
                          <a:cs typeface="Times New Roman"/>
                        </a:rPr>
                        <a:t> </a:t>
                      </a:r>
                      <a:r>
                        <a:rPr lang="en-US" sz="1600" dirty="0" err="1">
                          <a:latin typeface="Times New Roman"/>
                          <a:ea typeface="Times New Roman"/>
                          <a:cs typeface="Times New Roman"/>
                        </a:rPr>
                        <a:t>sosial</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391400" cy="461665"/>
          </a:xfrm>
          <a:prstGeom prst="rect">
            <a:avLst/>
          </a:prstGeom>
          <a:solidFill>
            <a:schemeClr val="bg1"/>
          </a:solidFill>
        </p:spPr>
        <p:txBody>
          <a:bodyPr wrap="square">
            <a:spAutoFit/>
          </a:bodyPr>
          <a:lstStyle/>
          <a:p>
            <a:r>
              <a:rPr lang="en-US" sz="2400" b="1" dirty="0" smtClean="0">
                <a:solidFill>
                  <a:srgbClr val="FF0000"/>
                </a:solidFill>
              </a:rPr>
              <a:t>f. </a:t>
            </a:r>
            <a:r>
              <a:rPr lang="en-US" sz="2400" b="1" dirty="0" err="1" smtClean="0">
                <a:solidFill>
                  <a:srgbClr val="FF0000"/>
                </a:solidFill>
              </a:rPr>
              <a:t>Teori</a:t>
            </a:r>
            <a:r>
              <a:rPr lang="id-ID" sz="2400" b="1" dirty="0" smtClean="0">
                <a:solidFill>
                  <a:srgbClr val="FF0000"/>
                </a:solidFill>
              </a:rPr>
              <a:t> </a:t>
            </a:r>
            <a:r>
              <a:rPr lang="id-ID" sz="2400" b="1" dirty="0">
                <a:solidFill>
                  <a:srgbClr val="FF0000"/>
                </a:solidFill>
              </a:rPr>
              <a:t>Perkembangan Belajar Sosial </a:t>
            </a:r>
            <a:r>
              <a:rPr lang="en-US" sz="2400" b="1" dirty="0">
                <a:solidFill>
                  <a:srgbClr val="FF0000"/>
                </a:solidFill>
              </a:rPr>
              <a:t>_ </a:t>
            </a:r>
            <a:r>
              <a:rPr lang="en-US" sz="2400" dirty="0" err="1">
                <a:solidFill>
                  <a:srgbClr val="FF0000"/>
                </a:solidFill>
              </a:rPr>
              <a:t>Bandura</a:t>
            </a:r>
            <a:endParaRPr lang="en-US" sz="2400" dirty="0">
              <a:solidFill>
                <a:srgbClr val="FF0000"/>
              </a:solidFill>
            </a:endParaRPr>
          </a:p>
        </p:txBody>
      </p:sp>
      <p:sp>
        <p:nvSpPr>
          <p:cNvPr id="3" name="Rectangle 2"/>
          <p:cNvSpPr/>
          <p:nvPr/>
        </p:nvSpPr>
        <p:spPr>
          <a:xfrm>
            <a:off x="457200" y="1295400"/>
            <a:ext cx="8001000" cy="1754326"/>
          </a:xfrm>
          <a:prstGeom prst="rect">
            <a:avLst/>
          </a:prstGeom>
          <a:solidFill>
            <a:srgbClr val="FFFF00"/>
          </a:solidFill>
        </p:spPr>
        <p:txBody>
          <a:bodyPr wrap="square">
            <a:spAutoFit/>
          </a:bodyPr>
          <a:lstStyle/>
          <a:p>
            <a:pPr>
              <a:lnSpc>
                <a:spcPct val="150000"/>
              </a:lnSpc>
            </a:pPr>
            <a:r>
              <a:rPr lang="en-US" b="1" dirty="0" smtClean="0"/>
              <a:t>M</a:t>
            </a:r>
            <a:r>
              <a:rPr lang="id-ID" b="1" dirty="0" smtClean="0"/>
              <a:t>enyatakan </a:t>
            </a:r>
            <a:r>
              <a:rPr lang="id-ID" b="1" dirty="0"/>
              <a:t>bahwa orang belajar dari satu sama lain, melalui pengamatan, peniruan, dan modeling. Kemudian akan diterapkan/ditiru. Penerapan akan diulangi jika </a:t>
            </a:r>
            <a:r>
              <a:rPr lang="en-US" b="1" dirty="0" err="1"/>
              <a:t>mendapat</a:t>
            </a:r>
            <a:r>
              <a:rPr lang="id-ID" b="1" dirty="0"/>
              <a:t> penghargaan. Dan tidak akan diulangi jika mendapat hukuman.</a:t>
            </a:r>
            <a:endParaRPr lang="en-US" b="1" dirty="0"/>
          </a:p>
        </p:txBody>
      </p:sp>
      <p:sp>
        <p:nvSpPr>
          <p:cNvPr id="4" name="Rectangle 3"/>
          <p:cNvSpPr/>
          <p:nvPr/>
        </p:nvSpPr>
        <p:spPr>
          <a:xfrm>
            <a:off x="609600" y="3276601"/>
            <a:ext cx="8229600" cy="3539430"/>
          </a:xfrm>
          <a:prstGeom prst="rect">
            <a:avLst/>
          </a:prstGeom>
          <a:solidFill>
            <a:schemeClr val="bg1"/>
          </a:solidFill>
        </p:spPr>
        <p:txBody>
          <a:bodyPr wrap="square">
            <a:spAutoFit/>
          </a:bodyPr>
          <a:lstStyle/>
          <a:p>
            <a:r>
              <a:rPr lang="id-ID" sz="1600" dirty="0"/>
              <a:t>Teori pembelajaran sosial menekankan </a:t>
            </a:r>
            <a:r>
              <a:rPr lang="id-ID" sz="1600" dirty="0" smtClean="0"/>
              <a:t>pada</a:t>
            </a:r>
            <a:r>
              <a:rPr lang="en-US" sz="1600" dirty="0" smtClean="0"/>
              <a:t>:</a:t>
            </a:r>
          </a:p>
          <a:p>
            <a:endParaRPr lang="en-US" sz="1600" dirty="0" smtClean="0"/>
          </a:p>
          <a:p>
            <a:pPr marL="342900" indent="-342900">
              <a:buFont typeface="+mj-lt"/>
              <a:buAutoNum type="arabicPeriod"/>
            </a:pPr>
            <a:r>
              <a:rPr lang="id-ID" sz="1600" dirty="0"/>
              <a:t>Observational Learning (belajar dari hasil pengamatan) atau modeling</a:t>
            </a:r>
            <a:endParaRPr lang="en-US" sz="1600" dirty="0"/>
          </a:p>
          <a:p>
            <a:pPr marL="342900" indent="-342900">
              <a:buFont typeface="+mj-lt"/>
              <a:buAutoNum type="arabicPeriod"/>
            </a:pPr>
            <a:r>
              <a:rPr lang="id-ID" sz="1600" dirty="0"/>
              <a:t>Self-regulation (regulasi diri). Yaitu pengaturan diri, dengan cara mengontrol tingkah laku kita sendiri</a:t>
            </a:r>
            <a:endParaRPr lang="en-US" sz="1600" dirty="0"/>
          </a:p>
          <a:p>
            <a:pPr marL="342900" indent="-342900">
              <a:buFont typeface="+mj-lt"/>
              <a:buAutoNum type="arabicPeriod"/>
            </a:pPr>
            <a:r>
              <a:rPr lang="id-ID" sz="1600" dirty="0"/>
              <a:t>Self-efficacy (Efikasi diri) Efikasi diri adalah sejauh mana kita mampu mencapai sesuatu</a:t>
            </a:r>
            <a:endParaRPr lang="en-US" sz="1600" dirty="0"/>
          </a:p>
          <a:p>
            <a:pPr marL="342900" indent="-342900">
              <a:buFont typeface="+mj-lt"/>
              <a:buAutoNum type="arabicPeriod"/>
            </a:pPr>
            <a:r>
              <a:rPr lang="id-ID" sz="1600" dirty="0"/>
              <a:t>Reciprocal Determinism (Faktor-faktor Hubungan Timbal Balik) Kepribadian dianggap sebagai interaksi antara tiga komponen, yaitu: lingkungan, perilaku, dan proses psikologis seseorang</a:t>
            </a:r>
            <a:endParaRPr lang="en-US" sz="1600" dirty="0"/>
          </a:p>
          <a:p>
            <a:pPr marL="342900" indent="-342900">
              <a:buFont typeface="+mj-lt"/>
              <a:buAutoNum type="arabicPeriod"/>
            </a:pPr>
            <a:r>
              <a:rPr lang="id-ID" sz="1600" dirty="0"/>
              <a:t>Vicarious Reinforcement Vicarious reinforcement yaitu menandai ketika pengamat meningkatkan perilaku terhadap sesuatu yang pernah ia lihat dari orang lain</a:t>
            </a:r>
            <a:endParaRPr lang="en-US" sz="1600" dirty="0"/>
          </a:p>
          <a:p>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209800" y="457200"/>
            <a:ext cx="4791696"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8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g. </a:t>
            </a:r>
            <a:r>
              <a:rPr kumimoji="0" lang="id-ID" sz="28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Teori Pemprosesan Informasi</a:t>
            </a:r>
            <a:endParaRPr kumimoji="0" lang="id-ID" sz="2800" b="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3" name="Rectangle 2"/>
          <p:cNvSpPr/>
          <p:nvPr/>
        </p:nvSpPr>
        <p:spPr>
          <a:xfrm>
            <a:off x="685800" y="1524000"/>
            <a:ext cx="7772400" cy="3381695"/>
          </a:xfrm>
          <a:prstGeom prst="rect">
            <a:avLst/>
          </a:prstGeom>
          <a:solidFill>
            <a:srgbClr val="FFFF00"/>
          </a:solidFill>
        </p:spPr>
        <p:txBody>
          <a:bodyPr wrap="square">
            <a:spAutoFit/>
          </a:bodyPr>
          <a:lstStyle/>
          <a:p>
            <a:pPr>
              <a:lnSpc>
                <a:spcPct val="150000"/>
              </a:lnSpc>
            </a:pPr>
            <a:r>
              <a:rPr lang="id-ID" b="1" dirty="0"/>
              <a:t>Teori pemrosesan informasi adalah teori kognitif tentang belajar yang menjelaskan pemrosesan, penyimpanan, dan pemanggilan kembali pengetahuan dari tak (Slavin, 2000: 175). Teori ini menjelaskan bagaimana seseorang memperoleh sejumlah informasi dan dapat diingat dalam waktu yang cukup lama. Oleh karena itu perlu menerapkan suatu strategi belajar tertentu yang dapat memudahkan semua informasi diproses di dalam otak melalui beberapa indera</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676400" y="533400"/>
            <a:ext cx="565571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h. </a:t>
            </a:r>
            <a:r>
              <a:rPr kumimoji="0" lang="id-ID"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Teori Perkembangan Perseptual </a:t>
            </a: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_ </a:t>
            </a:r>
            <a:r>
              <a:rPr kumimoji="0" lang="id-ID" sz="2400" b="0"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Gibson</a:t>
            </a:r>
            <a:endParaRPr kumimoji="0" lang="id-ID" sz="2400" b="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3" name="Rectangle 2"/>
          <p:cNvSpPr/>
          <p:nvPr/>
        </p:nvSpPr>
        <p:spPr>
          <a:xfrm>
            <a:off x="457200" y="1371600"/>
            <a:ext cx="8382000" cy="2135200"/>
          </a:xfrm>
          <a:prstGeom prst="rect">
            <a:avLst/>
          </a:prstGeom>
          <a:solidFill>
            <a:srgbClr val="FFFF00"/>
          </a:solidFill>
        </p:spPr>
        <p:txBody>
          <a:bodyPr wrap="square">
            <a:spAutoFit/>
          </a:bodyPr>
          <a:lstStyle/>
          <a:p>
            <a:pPr>
              <a:lnSpc>
                <a:spcPct val="150000"/>
              </a:lnSpc>
            </a:pPr>
            <a:r>
              <a:rPr lang="id-ID" b="1" dirty="0"/>
              <a:t>Gibson yakin bahwa persepsi adalah cara dimana pengamat tetap berhubungan dengan hal-hal berharga sekitar mereka sehingga menyebabkan penolakan, bukan hanya dari behaviorisme, tetapi teori penyebab persepsi juga. Dia datang untuk mempertimbangkan persepsi kegiatan individu termotivasi</a:t>
            </a:r>
            <a:endParaRPr lang="en-US" b="1" dirty="0"/>
          </a:p>
        </p:txBody>
      </p:sp>
      <p:sp>
        <p:nvSpPr>
          <p:cNvPr id="4" name="Rectangle 3"/>
          <p:cNvSpPr/>
          <p:nvPr/>
        </p:nvSpPr>
        <p:spPr>
          <a:xfrm>
            <a:off x="609600" y="3733800"/>
            <a:ext cx="7620000" cy="646331"/>
          </a:xfrm>
          <a:prstGeom prst="rect">
            <a:avLst/>
          </a:prstGeom>
        </p:spPr>
        <p:txBody>
          <a:bodyPr wrap="square">
            <a:spAutoFit/>
          </a:bodyPr>
          <a:lstStyle/>
          <a:p>
            <a:r>
              <a:rPr lang="en-US" b="1" dirty="0" smtClean="0">
                <a:solidFill>
                  <a:srgbClr val="FF0000"/>
                </a:solidFill>
              </a:rPr>
              <a:t>P</a:t>
            </a:r>
            <a:r>
              <a:rPr lang="id-ID" b="1" dirty="0" smtClean="0">
                <a:solidFill>
                  <a:srgbClr val="FF0000"/>
                </a:solidFill>
              </a:rPr>
              <a:t>erkembangan </a:t>
            </a:r>
            <a:r>
              <a:rPr lang="id-ID" b="1" dirty="0">
                <a:solidFill>
                  <a:srgbClr val="FF0000"/>
                </a:solidFill>
              </a:rPr>
              <a:t>persepsi menurut </a:t>
            </a:r>
            <a:r>
              <a:rPr lang="id-ID" b="1" dirty="0" smtClean="0">
                <a:solidFill>
                  <a:srgbClr val="FF0000"/>
                </a:solidFill>
              </a:rPr>
              <a:t>Gibson</a:t>
            </a:r>
            <a:r>
              <a:rPr lang="en-US" b="1" dirty="0" smtClean="0">
                <a:solidFill>
                  <a:srgbClr val="FF0000"/>
                </a:solidFill>
              </a:rPr>
              <a:t>:</a:t>
            </a:r>
            <a:endParaRPr lang="en-US" b="1" dirty="0">
              <a:solidFill>
                <a:srgbClr val="FF0000"/>
              </a:solidFill>
            </a:endParaRPr>
          </a:p>
          <a:p>
            <a:endParaRPr lang="en-US" b="1" dirty="0">
              <a:solidFill>
                <a:srgbClr val="FF0000"/>
              </a:solidFill>
            </a:endParaRPr>
          </a:p>
        </p:txBody>
      </p:sp>
      <p:sp>
        <p:nvSpPr>
          <p:cNvPr id="33794" name="Rectangle 2"/>
          <p:cNvSpPr>
            <a:spLocks noChangeArrowheads="1"/>
          </p:cNvSpPr>
          <p:nvPr/>
        </p:nvSpPr>
        <p:spPr bwMode="auto">
          <a:xfrm>
            <a:off x="457200" y="4191000"/>
            <a:ext cx="83058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1. </a:t>
            </a:r>
            <a:r>
              <a:rPr kumimoji="0" lang="id-ID"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The perception of the Visual World </a:t>
            </a:r>
            <a:r>
              <a:rPr kumimoji="0" lang="id-ID"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(Persepsi awal tentang Dunia Visual)</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a:t>
            </a:r>
            <a:r>
              <a:rPr kumimoji="0" lang="en-US" b="0" i="0" u="none" strike="noStrike" cap="none" normalizeH="0" dirty="0" smtClean="0">
                <a:ln>
                  <a:noFill/>
                </a:ln>
                <a:solidFill>
                  <a:schemeClr val="tx1"/>
                </a:solidFill>
                <a:effectLst/>
                <a:latin typeface="Aharoni" pitchFamily="2" charset="-79"/>
                <a:ea typeface="Times New Roman" pitchFamily="18" charset="0"/>
                <a:cs typeface="Aharoni" pitchFamily="2" charset="-79"/>
              </a:rPr>
              <a:t> </a:t>
            </a:r>
            <a:r>
              <a:rPr kumimoji="0" lang="id-ID"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Persepsi ini menjelaskan tentang ide persepsi langsung dari lingkungan di sekitar </a:t>
            </a:r>
            <a:endParaRPr kumimoji="0" lang="id-ID" b="0" i="0" u="none" strike="noStrike" cap="none" normalizeH="0" baseline="0" dirty="0" smtClean="0">
              <a:ln>
                <a:noFill/>
              </a:ln>
              <a:solidFill>
                <a:schemeClr val="tx1"/>
              </a:solidFill>
              <a:effectLst/>
              <a:latin typeface="Aharoni" pitchFamily="2" charset="-79"/>
              <a:cs typeface="Aharoni" pitchFamily="2" charset="-79"/>
            </a:endParaRPr>
          </a:p>
        </p:txBody>
      </p:sp>
      <p:sp>
        <p:nvSpPr>
          <p:cNvPr id="33795" name="Rectangle 3"/>
          <p:cNvSpPr>
            <a:spLocks noChangeArrowheads="1"/>
          </p:cNvSpPr>
          <p:nvPr/>
        </p:nvSpPr>
        <p:spPr bwMode="auto">
          <a:xfrm>
            <a:off x="1447800" y="4953000"/>
            <a:ext cx="7391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1600" i="1" dirty="0" smtClean="0">
                <a:latin typeface="Aharoni" pitchFamily="2" charset="-79"/>
                <a:ea typeface="Times New Roman" pitchFamily="18" charset="0"/>
                <a:cs typeface="Aharoni" pitchFamily="2" charset="-79"/>
              </a:rPr>
              <a:t>2,. </a:t>
            </a:r>
            <a:r>
              <a:rPr kumimoji="0" lang="id-ID" sz="1600" b="0" i="1"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The Senses Considered as Perceptual System </a:t>
            </a:r>
            <a:r>
              <a:rPr kumimoji="0" lang="id-ID" sz="1600"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(Indra yang dianggap sebagai Sistem perceptual)</a:t>
            </a:r>
            <a:r>
              <a:rPr lang="en-US" sz="1600" dirty="0" smtClean="0">
                <a:latin typeface="Aharoni" pitchFamily="2" charset="-79"/>
                <a:ea typeface="Times New Roman" pitchFamily="18" charset="0"/>
                <a:cs typeface="Aharoni" pitchFamily="2" charset="-79"/>
              </a:rPr>
              <a:t>. </a:t>
            </a:r>
            <a:r>
              <a:rPr kumimoji="0" lang="id-ID" sz="1600"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Persepsi isi menyajikan jenis yang ada di lingkungan sebagai asal persepsi</a:t>
            </a:r>
            <a:r>
              <a:rPr kumimoji="0" lang="en-US" sz="1600" b="0" i="0" u="none" strike="noStrike" cap="none" normalizeH="0" baseline="0" dirty="0" smtClean="0">
                <a:ln>
                  <a:noFill/>
                </a:ln>
                <a:solidFill>
                  <a:schemeClr val="tx1"/>
                </a:solidFill>
                <a:effectLst/>
                <a:latin typeface="Aharoni" pitchFamily="2" charset="-79"/>
                <a:cs typeface="Aharoni" pitchFamily="2" charset="-79"/>
              </a:rPr>
              <a:t> </a:t>
            </a:r>
          </a:p>
        </p:txBody>
      </p:sp>
      <p:sp>
        <p:nvSpPr>
          <p:cNvPr id="7" name="Rectangle 6"/>
          <p:cNvSpPr/>
          <p:nvPr/>
        </p:nvSpPr>
        <p:spPr>
          <a:xfrm>
            <a:off x="1066800" y="5943600"/>
            <a:ext cx="8077200" cy="738664"/>
          </a:xfrm>
          <a:prstGeom prst="rect">
            <a:avLst/>
          </a:prstGeom>
          <a:solidFill>
            <a:schemeClr val="bg1"/>
          </a:solidFill>
        </p:spPr>
        <p:txBody>
          <a:bodyPr wrap="square">
            <a:spAutoFit/>
          </a:bodyPr>
          <a:lstStyle/>
          <a:p>
            <a:r>
              <a:rPr lang="en-US" sz="1400" b="1" i="1" dirty="0" smtClean="0"/>
              <a:t>3. </a:t>
            </a:r>
            <a:r>
              <a:rPr lang="id-ID" sz="1400" b="1" i="1" dirty="0" smtClean="0"/>
              <a:t>The </a:t>
            </a:r>
            <a:r>
              <a:rPr lang="id-ID" sz="1400" b="1" i="1" dirty="0"/>
              <a:t>Ecological Approach to Visual </a:t>
            </a:r>
            <a:r>
              <a:rPr lang="id-ID" sz="1400" b="1" dirty="0"/>
              <a:t>Perception (Pendekatan </a:t>
            </a:r>
            <a:r>
              <a:rPr lang="id-ID" sz="1400" b="1" i="1" dirty="0"/>
              <a:t>ekologis</a:t>
            </a:r>
            <a:r>
              <a:rPr lang="id-ID" sz="1400" b="1" dirty="0"/>
              <a:t> untuk Visual </a:t>
            </a:r>
            <a:r>
              <a:rPr lang="id-ID" sz="1400" b="1" dirty="0" smtClean="0"/>
              <a:t>Persepsi</a:t>
            </a:r>
            <a:r>
              <a:rPr lang="en-US" sz="1400" b="1" dirty="0" smtClean="0"/>
              <a:t>. </a:t>
            </a:r>
            <a:r>
              <a:rPr lang="id-ID" sz="1400" b="1" dirty="0" smtClean="0"/>
              <a:t>Gibson </a:t>
            </a:r>
            <a:r>
              <a:rPr lang="id-ID" sz="1400" b="1" dirty="0"/>
              <a:t>menggunakan pendekatan ekologi untuk persepsi, yang didasarkan pada interaksi antara pengamat dan lingkungan.</a:t>
            </a:r>
            <a:endParaRPr lang="en-US" sz="1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905000" y="533400"/>
            <a:ext cx="5748690"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err="1" smtClean="0">
                <a:ln>
                  <a:noFill/>
                </a:ln>
                <a:solidFill>
                  <a:srgbClr val="FF0000"/>
                </a:solidFill>
                <a:effectLst/>
                <a:latin typeface="Baskerville Old Face" pitchFamily="18" charset="0"/>
                <a:ea typeface="Times New Roman" pitchFamily="18" charset="0"/>
                <a:cs typeface="Times New Roman" pitchFamily="18" charset="0"/>
              </a:rPr>
              <a:t>i</a:t>
            </a: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 </a:t>
            </a:r>
            <a:r>
              <a:rPr kumimoji="0" lang="id-ID"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Teori Perkembangan Perseptual </a:t>
            </a:r>
            <a:r>
              <a:rPr kumimoji="0" lang="en-US" sz="2400" b="1"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_ </a:t>
            </a:r>
            <a:r>
              <a:rPr kumimoji="0" lang="id-ID" sz="2400" b="0" i="0" u="none" strike="noStrike" cap="none" normalizeH="0" baseline="0" dirty="0" smtClean="0">
                <a:ln>
                  <a:noFill/>
                </a:ln>
                <a:solidFill>
                  <a:srgbClr val="FF0000"/>
                </a:solidFill>
                <a:effectLst/>
                <a:latin typeface="Baskerville Old Face" pitchFamily="18" charset="0"/>
                <a:ea typeface="Times New Roman" pitchFamily="18" charset="0"/>
                <a:cs typeface="Times New Roman" pitchFamily="18" charset="0"/>
              </a:rPr>
              <a:t>Vygotsky</a:t>
            </a:r>
            <a:endParaRPr kumimoji="0" lang="id-ID" sz="2400" b="0" i="0" u="none" strike="noStrike" cap="none" normalizeH="0" baseline="0" dirty="0" smtClean="0">
              <a:ln>
                <a:noFill/>
              </a:ln>
              <a:solidFill>
                <a:schemeClr val="tx1"/>
              </a:solidFill>
              <a:effectLst/>
              <a:latin typeface="Baskerville Old Face" pitchFamily="18" charset="0"/>
              <a:cs typeface="Arial" pitchFamily="34" charset="0"/>
            </a:endParaRPr>
          </a:p>
        </p:txBody>
      </p:sp>
      <p:sp>
        <p:nvSpPr>
          <p:cNvPr id="3" name="Rectangle 2"/>
          <p:cNvSpPr/>
          <p:nvPr/>
        </p:nvSpPr>
        <p:spPr>
          <a:xfrm>
            <a:off x="609600" y="1752600"/>
            <a:ext cx="8001000" cy="2135200"/>
          </a:xfrm>
          <a:prstGeom prst="rect">
            <a:avLst/>
          </a:prstGeom>
          <a:solidFill>
            <a:srgbClr val="FFFF00"/>
          </a:solidFill>
        </p:spPr>
        <p:txBody>
          <a:bodyPr wrap="square">
            <a:spAutoFit/>
          </a:bodyPr>
          <a:lstStyle/>
          <a:p>
            <a:pPr>
              <a:lnSpc>
                <a:spcPct val="150000"/>
              </a:lnSpc>
            </a:pPr>
            <a:r>
              <a:rPr lang="id-ID" b="1" dirty="0"/>
              <a:t>Teori Vygotsky menentang gagasan-gagasan Piaget tentang bahasa dan pemikiran. </a:t>
            </a:r>
            <a:r>
              <a:rPr lang="id-ID" b="1" dirty="0">
                <a:solidFill>
                  <a:srgbClr val="FF0000"/>
                </a:solidFill>
              </a:rPr>
              <a:t>Vygotsky </a:t>
            </a:r>
            <a:r>
              <a:rPr lang="id-ID" b="1" dirty="0"/>
              <a:t>menyatakan bahwa bahasa, bahkan dalam bentuknya yang paling awal, adalah </a:t>
            </a:r>
            <a:r>
              <a:rPr lang="id-ID" b="1" dirty="0">
                <a:solidFill>
                  <a:srgbClr val="FF0000"/>
                </a:solidFill>
              </a:rPr>
              <a:t>berbasis sosial</a:t>
            </a:r>
            <a:r>
              <a:rPr lang="id-ID" b="1" dirty="0"/>
              <a:t>, sementara </a:t>
            </a:r>
            <a:r>
              <a:rPr lang="id-ID" b="1" dirty="0">
                <a:solidFill>
                  <a:srgbClr val="FF0000"/>
                </a:solidFill>
              </a:rPr>
              <a:t>Piaget </a:t>
            </a:r>
            <a:r>
              <a:rPr lang="id-ID" b="1" dirty="0"/>
              <a:t>menekankan pada percakapan anak-anak yang </a:t>
            </a:r>
            <a:r>
              <a:rPr lang="id-ID" b="1" dirty="0" smtClean="0"/>
              <a:t>bersifa</a:t>
            </a:r>
            <a:r>
              <a:rPr lang="en-US" b="1" dirty="0" smtClean="0"/>
              <a:t>t </a:t>
            </a:r>
            <a:r>
              <a:rPr lang="id-ID" b="1" dirty="0" smtClean="0">
                <a:solidFill>
                  <a:srgbClr val="FF0000"/>
                </a:solidFill>
              </a:rPr>
              <a:t>egosentris </a:t>
            </a:r>
            <a:r>
              <a:rPr lang="id-ID" b="1" dirty="0">
                <a:solidFill>
                  <a:srgbClr val="FF0000"/>
                </a:solidFill>
              </a:rPr>
              <a:t>dan berorientasi </a:t>
            </a:r>
            <a:r>
              <a:rPr lang="id-ID" b="1" dirty="0" smtClean="0">
                <a:solidFill>
                  <a:srgbClr val="FF0000"/>
                </a:solidFill>
              </a:rPr>
              <a:t>nonsosial.</a:t>
            </a:r>
            <a:endParaRPr lang="en-US" b="1" dirty="0" smtClean="0">
              <a:solidFill>
                <a:srgbClr val="FF0000"/>
              </a:solidFill>
            </a:endParaRPr>
          </a:p>
        </p:txBody>
      </p:sp>
      <p:pic>
        <p:nvPicPr>
          <p:cNvPr id="1026" name="Picture 2" descr="E:\Perkemb Peserta Didik (PPD)\Gambar\11.jpg"/>
          <p:cNvPicPr>
            <a:picLocks noChangeAspect="1" noChangeArrowheads="1"/>
          </p:cNvPicPr>
          <p:nvPr/>
        </p:nvPicPr>
        <p:blipFill>
          <a:blip r:embed="rId2"/>
          <a:srcRect/>
          <a:stretch>
            <a:fillRect/>
          </a:stretch>
        </p:blipFill>
        <p:spPr bwMode="auto">
          <a:xfrm>
            <a:off x="0" y="4474741"/>
            <a:ext cx="3581400" cy="238325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457200" y="2286000"/>
            <a:ext cx="440216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lang="en-US" sz="2400" b="1" dirty="0" smtClean="0">
                <a:solidFill>
                  <a:srgbClr val="FF0000"/>
                </a:solidFill>
                <a:latin typeface="Berlin Sans FB Demi" pitchFamily="34" charset="0"/>
                <a:ea typeface="Times New Roman" pitchFamily="18" charset="0"/>
                <a:cs typeface="Times New Roman" pitchFamily="18" charset="0"/>
              </a:rPr>
              <a:t>1. </a:t>
            </a:r>
            <a:r>
              <a:rPr kumimoji="0" lang="en-US" sz="2400" b="1" i="0" u="none" strike="noStrike" cap="none" normalizeH="0" baseline="0" dirty="0" smtClean="0">
                <a:ln>
                  <a:noFill/>
                </a:ln>
                <a:solidFill>
                  <a:srgbClr val="FF0000"/>
                </a:solidFill>
                <a:effectLst/>
                <a:latin typeface="Berlin Sans FB Demi" pitchFamily="34" charset="0"/>
                <a:ea typeface="Times New Roman" pitchFamily="18" charset="0"/>
                <a:cs typeface="Times New Roman" pitchFamily="18" charset="0"/>
              </a:rPr>
              <a:t>PENILAIAN PERTUMBUHAN</a:t>
            </a:r>
            <a:endParaRPr kumimoji="0" lang="en-US" sz="2400" b="0" i="0" u="none" strike="noStrike" cap="none" normalizeH="0" baseline="0" dirty="0" smtClean="0">
              <a:ln>
                <a:noFill/>
              </a:ln>
              <a:solidFill>
                <a:srgbClr val="FF0000"/>
              </a:solidFill>
              <a:effectLst/>
              <a:latin typeface="Berlin Sans FB Demi" pitchFamily="34" charset="0"/>
              <a:cs typeface="Arial" pitchFamily="34" charset="0"/>
            </a:endParaRPr>
          </a:p>
        </p:txBody>
      </p:sp>
      <p:sp>
        <p:nvSpPr>
          <p:cNvPr id="3" name="Rectangle 2"/>
          <p:cNvSpPr/>
          <p:nvPr/>
        </p:nvSpPr>
        <p:spPr>
          <a:xfrm>
            <a:off x="1295400" y="457200"/>
            <a:ext cx="6477000" cy="1754326"/>
          </a:xfrm>
          <a:prstGeom prst="rect">
            <a:avLst/>
          </a:prstGeom>
        </p:spPr>
        <p:txBody>
          <a:bodyPr wrap="square">
            <a:spAutoFit/>
          </a:bodyPr>
          <a:lstStyle/>
          <a:p>
            <a:pPr marL="742950" lvl="0" indent="-742950" algn="ctr">
              <a:spcBef>
                <a:spcPct val="0"/>
              </a:spcBef>
              <a:defRPr/>
            </a:pPr>
            <a:r>
              <a:rPr lang="en-US" sz="3600" b="1" dirty="0" smtClean="0">
                <a:solidFill>
                  <a:srgbClr val="FF0000"/>
                </a:solidFill>
                <a:effectLst>
                  <a:outerShdw blurRad="31750" dist="25400" dir="5400000" algn="tl" rotWithShape="0">
                    <a:srgbClr val="000000">
                      <a:alpha val="25000"/>
                    </a:srgbClr>
                  </a:outerShdw>
                </a:effectLst>
                <a:latin typeface="Aharoni" pitchFamily="2" charset="-79"/>
                <a:cs typeface="Aharoni" pitchFamily="2" charset="-79"/>
              </a:rPr>
              <a:t>2. PENGUKURAN/PENILAIAN  PERTUMBUHAN DAN PERKEMBANGAN</a:t>
            </a:r>
            <a:endParaRPr lang="en-US" sz="3600" dirty="0">
              <a:solidFill>
                <a:srgbClr val="FF0000"/>
              </a:solidFill>
              <a:latin typeface="Aharoni" pitchFamily="2" charset="-79"/>
              <a:cs typeface="Aharoni" pitchFamily="2" charset="-79"/>
            </a:endParaRPr>
          </a:p>
        </p:txBody>
      </p:sp>
      <p:sp>
        <p:nvSpPr>
          <p:cNvPr id="4" name="Rectangle 3"/>
          <p:cNvSpPr/>
          <p:nvPr/>
        </p:nvSpPr>
        <p:spPr>
          <a:xfrm>
            <a:off x="685800" y="2971800"/>
            <a:ext cx="8077200" cy="3797193"/>
          </a:xfrm>
          <a:prstGeom prst="rect">
            <a:avLst/>
          </a:prstGeom>
          <a:solidFill>
            <a:schemeClr val="bg1"/>
          </a:solidFill>
        </p:spPr>
        <p:txBody>
          <a:bodyPr wrap="square">
            <a:spAutoFit/>
          </a:bodyPr>
          <a:lstStyle/>
          <a:p>
            <a:pPr>
              <a:lnSpc>
                <a:spcPct val="150000"/>
              </a:lnSpc>
            </a:pPr>
            <a:r>
              <a:rPr lang="en-US" b="1" dirty="0" err="1"/>
              <a:t>Pemeriksaan</a:t>
            </a:r>
            <a:r>
              <a:rPr lang="en-US" b="1" dirty="0"/>
              <a:t> </a:t>
            </a:r>
            <a:r>
              <a:rPr lang="en-US" b="1" dirty="0" err="1"/>
              <a:t>dan</a:t>
            </a:r>
            <a:r>
              <a:rPr lang="en-US" b="1" dirty="0"/>
              <a:t> </a:t>
            </a:r>
            <a:r>
              <a:rPr lang="en-US" b="1" dirty="0" err="1"/>
              <a:t>pengukuran</a:t>
            </a:r>
            <a:r>
              <a:rPr lang="en-US" b="1" dirty="0"/>
              <a:t> </a:t>
            </a:r>
            <a:r>
              <a:rPr lang="en-US" b="1" dirty="0" err="1"/>
              <a:t>pertumbuhan</a:t>
            </a:r>
            <a:r>
              <a:rPr lang="en-US" b="1" dirty="0"/>
              <a:t> </a:t>
            </a:r>
            <a:r>
              <a:rPr lang="en-US" b="1" dirty="0" err="1"/>
              <a:t>dapat</a:t>
            </a:r>
            <a:r>
              <a:rPr lang="en-US" b="1" dirty="0"/>
              <a:t> </a:t>
            </a:r>
            <a:r>
              <a:rPr lang="en-US" b="1" dirty="0" err="1"/>
              <a:t>dilakukan</a:t>
            </a:r>
            <a:r>
              <a:rPr lang="en-US" b="1" dirty="0"/>
              <a:t> </a:t>
            </a:r>
            <a:r>
              <a:rPr lang="en-US" b="1" dirty="0" err="1"/>
              <a:t>dengan</a:t>
            </a:r>
            <a:r>
              <a:rPr lang="en-US" b="1" dirty="0"/>
              <a:t> </a:t>
            </a:r>
            <a:r>
              <a:rPr lang="en-US" b="1" dirty="0" err="1"/>
              <a:t>berbagai</a:t>
            </a:r>
            <a:r>
              <a:rPr lang="en-US" b="1" dirty="0"/>
              <a:t> </a:t>
            </a:r>
            <a:r>
              <a:rPr lang="en-US" b="1" dirty="0" err="1"/>
              <a:t>cara</a:t>
            </a:r>
            <a:r>
              <a:rPr lang="en-US" b="1" dirty="0"/>
              <a:t>, </a:t>
            </a:r>
            <a:r>
              <a:rPr lang="en-US" b="1" dirty="0" err="1"/>
              <a:t>yaitu</a:t>
            </a:r>
            <a:r>
              <a:rPr lang="en-US" b="1" dirty="0"/>
              <a:t> </a:t>
            </a:r>
            <a:r>
              <a:rPr lang="en-US" b="1" dirty="0" err="1"/>
              <a:t>secara</a:t>
            </a:r>
            <a:r>
              <a:rPr lang="en-US" b="1" dirty="0"/>
              <a:t> </a:t>
            </a:r>
            <a:r>
              <a:rPr lang="en-US" b="1" dirty="0" err="1"/>
              <a:t>klinis</a:t>
            </a:r>
            <a:r>
              <a:rPr lang="en-US" b="1" dirty="0"/>
              <a:t> yang </a:t>
            </a:r>
            <a:r>
              <a:rPr lang="en-US" b="1" dirty="0" err="1"/>
              <a:t>dilakukan</a:t>
            </a:r>
            <a:r>
              <a:rPr lang="en-US" b="1" dirty="0"/>
              <a:t> </a:t>
            </a:r>
            <a:r>
              <a:rPr lang="en-US" b="1" dirty="0" err="1"/>
              <a:t>dalam</a:t>
            </a:r>
            <a:r>
              <a:rPr lang="en-US" b="1" dirty="0"/>
              <a:t> </a:t>
            </a:r>
            <a:r>
              <a:rPr lang="en-US" b="1" dirty="0" err="1"/>
              <a:t>pelayanan</a:t>
            </a:r>
            <a:r>
              <a:rPr lang="en-US" b="1" dirty="0"/>
              <a:t> </a:t>
            </a:r>
            <a:r>
              <a:rPr lang="en-US" b="1" dirty="0" err="1"/>
              <a:t>medis</a:t>
            </a:r>
            <a:r>
              <a:rPr lang="en-US" b="1" dirty="0"/>
              <a:t> </a:t>
            </a:r>
            <a:r>
              <a:rPr lang="en-US" b="1" dirty="0" err="1"/>
              <a:t>maupun</a:t>
            </a:r>
            <a:r>
              <a:rPr lang="en-US" b="1" dirty="0"/>
              <a:t> </a:t>
            </a:r>
            <a:r>
              <a:rPr lang="en-US" b="1" dirty="0" err="1"/>
              <a:t>secara</a:t>
            </a:r>
            <a:r>
              <a:rPr lang="en-US" b="1" dirty="0"/>
              <a:t> </a:t>
            </a:r>
            <a:r>
              <a:rPr lang="en-US" b="1" dirty="0" err="1" smtClean="0"/>
              <a:t>antropometris</a:t>
            </a:r>
            <a:r>
              <a:rPr lang="en-US" b="1" dirty="0"/>
              <a:t>. </a:t>
            </a:r>
            <a:endParaRPr lang="en-US" b="1" dirty="0" smtClean="0"/>
          </a:p>
          <a:p>
            <a:pPr>
              <a:lnSpc>
                <a:spcPct val="150000"/>
              </a:lnSpc>
            </a:pPr>
            <a:endParaRPr lang="en-US" b="1" dirty="0"/>
          </a:p>
          <a:p>
            <a:pPr>
              <a:lnSpc>
                <a:spcPct val="150000"/>
              </a:lnSpc>
            </a:pPr>
            <a:r>
              <a:rPr lang="en-US" b="1" dirty="0" err="1" smtClean="0"/>
              <a:t>Pemeriksaan</a:t>
            </a:r>
            <a:r>
              <a:rPr lang="en-US" b="1" dirty="0" smtClean="0"/>
              <a:t> </a:t>
            </a:r>
            <a:r>
              <a:rPr lang="en-US" b="1" dirty="0" err="1"/>
              <a:t>secara</a:t>
            </a:r>
            <a:r>
              <a:rPr lang="en-US" b="1" dirty="0"/>
              <a:t> </a:t>
            </a:r>
            <a:r>
              <a:rPr lang="en-US" b="1" dirty="0" err="1"/>
              <a:t>klinis</a:t>
            </a:r>
            <a:r>
              <a:rPr lang="en-US" b="1" dirty="0"/>
              <a:t> </a:t>
            </a:r>
            <a:r>
              <a:rPr lang="en-US" b="1" dirty="0" err="1"/>
              <a:t>bertujuan</a:t>
            </a:r>
            <a:r>
              <a:rPr lang="en-US" b="1" dirty="0"/>
              <a:t> </a:t>
            </a:r>
            <a:r>
              <a:rPr lang="en-US" b="1" dirty="0" err="1"/>
              <a:t>untuk</a:t>
            </a:r>
            <a:r>
              <a:rPr lang="en-US" b="1" dirty="0"/>
              <a:t> </a:t>
            </a:r>
            <a:r>
              <a:rPr lang="en-US" b="1" dirty="0" err="1"/>
              <a:t>membuat</a:t>
            </a:r>
            <a:r>
              <a:rPr lang="en-US" b="1" dirty="0"/>
              <a:t> diagnosis </a:t>
            </a:r>
            <a:r>
              <a:rPr lang="en-US" b="1" dirty="0" err="1"/>
              <a:t>tentang</a:t>
            </a:r>
            <a:r>
              <a:rPr lang="en-US" b="1" dirty="0"/>
              <a:t> </a:t>
            </a:r>
            <a:r>
              <a:rPr lang="en-US" b="1" dirty="0" err="1"/>
              <a:t>pertumbuhan</a:t>
            </a:r>
            <a:r>
              <a:rPr lang="en-US" b="1" dirty="0"/>
              <a:t> </a:t>
            </a:r>
            <a:r>
              <a:rPr lang="en-US" b="1" dirty="0" err="1"/>
              <a:t>dan</a:t>
            </a:r>
            <a:r>
              <a:rPr lang="en-US" b="1" dirty="0"/>
              <a:t> status </a:t>
            </a:r>
            <a:r>
              <a:rPr lang="en-US" b="1" dirty="0" err="1"/>
              <a:t>gizi</a:t>
            </a:r>
            <a:r>
              <a:rPr lang="en-US" b="1" dirty="0"/>
              <a:t> </a:t>
            </a:r>
            <a:r>
              <a:rPr lang="en-US" b="1" dirty="0" err="1"/>
              <a:t>anak</a:t>
            </a:r>
            <a:r>
              <a:rPr lang="en-US" b="1" dirty="0"/>
              <a:t> </a:t>
            </a:r>
            <a:r>
              <a:rPr lang="en-US" b="1" dirty="0" err="1"/>
              <a:t>dalam</a:t>
            </a:r>
            <a:r>
              <a:rPr lang="en-US" b="1" dirty="0"/>
              <a:t> </a:t>
            </a:r>
            <a:r>
              <a:rPr lang="en-US" b="1" dirty="0" err="1"/>
              <a:t>keadaan</a:t>
            </a:r>
            <a:r>
              <a:rPr lang="en-US" b="1" dirty="0"/>
              <a:t> </a:t>
            </a:r>
            <a:r>
              <a:rPr lang="en-US" b="1" dirty="0" err="1"/>
              <a:t>sehat</a:t>
            </a:r>
            <a:r>
              <a:rPr lang="en-US" b="1" dirty="0"/>
              <a:t> </a:t>
            </a:r>
            <a:r>
              <a:rPr lang="en-US" b="1" dirty="0" err="1"/>
              <a:t>maupun</a:t>
            </a:r>
            <a:r>
              <a:rPr lang="en-US" b="1" dirty="0"/>
              <a:t> </a:t>
            </a:r>
            <a:r>
              <a:rPr lang="en-US" b="1" dirty="0" err="1"/>
              <a:t>sakit</a:t>
            </a:r>
            <a:r>
              <a:rPr lang="en-US" b="1" dirty="0"/>
              <a:t>. Diagnosis </a:t>
            </a:r>
            <a:r>
              <a:rPr lang="en-US" b="1" dirty="0" err="1"/>
              <a:t>klinis</a:t>
            </a:r>
            <a:r>
              <a:rPr lang="en-US" b="1" dirty="0"/>
              <a:t> </a:t>
            </a:r>
            <a:r>
              <a:rPr lang="en-US" b="1" dirty="0" err="1"/>
              <a:t>ditegakkan</a:t>
            </a:r>
            <a:r>
              <a:rPr lang="en-US" b="1" dirty="0"/>
              <a:t> </a:t>
            </a:r>
            <a:r>
              <a:rPr lang="en-US" b="1" dirty="0" err="1"/>
              <a:t>berdasarkan</a:t>
            </a:r>
            <a:r>
              <a:rPr lang="en-US" b="1" dirty="0"/>
              <a:t> anamnesis, </a:t>
            </a:r>
            <a:r>
              <a:rPr lang="en-US" b="1" dirty="0" err="1"/>
              <a:t>pemeriksaan</a:t>
            </a:r>
            <a:r>
              <a:rPr lang="en-US" b="1" dirty="0"/>
              <a:t> </a:t>
            </a:r>
            <a:r>
              <a:rPr lang="en-US" b="1" dirty="0" err="1"/>
              <a:t>fisis</a:t>
            </a:r>
            <a:r>
              <a:rPr lang="en-US" b="1" dirty="0"/>
              <a:t> </a:t>
            </a:r>
            <a:r>
              <a:rPr lang="en-US" b="1" dirty="0" err="1"/>
              <a:t>dan</a:t>
            </a:r>
            <a:r>
              <a:rPr lang="en-US" b="1" dirty="0"/>
              <a:t> </a:t>
            </a:r>
            <a:r>
              <a:rPr lang="en-US" b="1" dirty="0" err="1"/>
              <a:t>pemeriksaan</a:t>
            </a:r>
            <a:r>
              <a:rPr lang="en-US" b="1" dirty="0"/>
              <a:t> </a:t>
            </a:r>
            <a:r>
              <a:rPr lang="en-US" b="1" dirty="0" err="1"/>
              <a:t>penunjang</a:t>
            </a:r>
            <a:r>
              <a:rPr lang="en-US" b="1" dirty="0"/>
              <a:t> yang </a:t>
            </a:r>
            <a:r>
              <a:rPr lang="en-US" b="1" dirty="0" err="1"/>
              <a:t>meliputi</a:t>
            </a:r>
            <a:r>
              <a:rPr lang="en-US" b="1" dirty="0"/>
              <a:t> </a:t>
            </a:r>
            <a:r>
              <a:rPr lang="en-US" b="1" dirty="0" err="1"/>
              <a:t>pemeriksaan</a:t>
            </a:r>
            <a:r>
              <a:rPr lang="en-US" b="1" dirty="0"/>
              <a:t> </a:t>
            </a:r>
            <a:r>
              <a:rPr lang="en-US" b="1" dirty="0" err="1"/>
              <a:t>laboratorium</a:t>
            </a:r>
            <a:r>
              <a:rPr lang="en-US" b="1" dirty="0"/>
              <a:t>, </a:t>
            </a:r>
            <a:r>
              <a:rPr lang="en-US" b="1" dirty="0" err="1"/>
              <a:t>radiologi</a:t>
            </a:r>
            <a:r>
              <a:rPr lang="en-US" b="1" dirty="0"/>
              <a:t> </a:t>
            </a:r>
            <a:r>
              <a:rPr lang="en-US" b="1" dirty="0" err="1"/>
              <a:t>serta</a:t>
            </a:r>
            <a:r>
              <a:rPr lang="en-US" b="1" dirty="0"/>
              <a:t> </a:t>
            </a:r>
            <a:r>
              <a:rPr lang="en-US" b="1" dirty="0" err="1"/>
              <a:t>antropometri</a:t>
            </a:r>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696200" cy="1719702"/>
          </a:xfrm>
          <a:prstGeom prst="rect">
            <a:avLst/>
          </a:prstGeom>
        </p:spPr>
        <p:txBody>
          <a:bodyPr wrap="square">
            <a:spAutoFit/>
          </a:bodyPr>
          <a:lstStyle/>
          <a:p>
            <a:pPr>
              <a:lnSpc>
                <a:spcPct val="150000"/>
              </a:lnSpc>
            </a:pPr>
            <a:r>
              <a:rPr lang="en-US" dirty="0" err="1"/>
              <a:t>Pada</a:t>
            </a:r>
            <a:r>
              <a:rPr lang="en-US" dirty="0"/>
              <a:t> </a:t>
            </a:r>
            <a:r>
              <a:rPr lang="en-US" dirty="0" err="1"/>
              <a:t>saat</a:t>
            </a:r>
            <a:r>
              <a:rPr lang="en-US" dirty="0"/>
              <a:t> </a:t>
            </a:r>
            <a:r>
              <a:rPr lang="en-US" dirty="0" err="1"/>
              <a:t>ini</a:t>
            </a:r>
            <a:r>
              <a:rPr lang="en-US" dirty="0"/>
              <a:t> </a:t>
            </a:r>
            <a:r>
              <a:rPr lang="en-US" dirty="0" err="1"/>
              <a:t>terdapat</a:t>
            </a:r>
            <a:r>
              <a:rPr lang="en-US" dirty="0"/>
              <a:t> </a:t>
            </a:r>
            <a:r>
              <a:rPr lang="en-US" dirty="0" err="1"/>
              <a:t>beberapa</a:t>
            </a:r>
            <a:r>
              <a:rPr lang="en-US" dirty="0"/>
              <a:t> </a:t>
            </a:r>
            <a:r>
              <a:rPr lang="en-US" dirty="0" err="1"/>
              <a:t>baku</a:t>
            </a:r>
            <a:r>
              <a:rPr lang="en-US" dirty="0"/>
              <a:t> </a:t>
            </a:r>
            <a:r>
              <a:rPr lang="en-US" dirty="0" err="1"/>
              <a:t>antropometri</a:t>
            </a:r>
            <a:r>
              <a:rPr lang="en-US" dirty="0"/>
              <a:t>, </a:t>
            </a:r>
            <a:r>
              <a:rPr lang="en-US" dirty="0" err="1"/>
              <a:t>berikut</a:t>
            </a:r>
            <a:r>
              <a:rPr lang="en-US" dirty="0"/>
              <a:t> </a:t>
            </a:r>
            <a:r>
              <a:rPr lang="en-US" dirty="0" err="1"/>
              <a:t>di</a:t>
            </a:r>
            <a:r>
              <a:rPr lang="en-US" dirty="0"/>
              <a:t> </a:t>
            </a:r>
            <a:r>
              <a:rPr lang="en-US" dirty="0" err="1"/>
              <a:t>bawah</a:t>
            </a:r>
            <a:r>
              <a:rPr lang="en-US" dirty="0"/>
              <a:t> </a:t>
            </a:r>
            <a:r>
              <a:rPr lang="en-US" dirty="0" err="1"/>
              <a:t>ini</a:t>
            </a:r>
            <a:r>
              <a:rPr lang="en-US" dirty="0"/>
              <a:t> </a:t>
            </a:r>
            <a:r>
              <a:rPr lang="en-US" dirty="0" err="1"/>
              <a:t>merupakan</a:t>
            </a:r>
            <a:r>
              <a:rPr lang="en-US" dirty="0"/>
              <a:t> </a:t>
            </a:r>
            <a:r>
              <a:rPr lang="en-US" dirty="0" err="1"/>
              <a:t>langkah-langkah</a:t>
            </a:r>
            <a:r>
              <a:rPr lang="en-US" dirty="0"/>
              <a:t> </a:t>
            </a:r>
            <a:r>
              <a:rPr lang="en-US" dirty="0" err="1"/>
              <a:t>menilai</a:t>
            </a:r>
            <a:r>
              <a:rPr lang="en-US" dirty="0"/>
              <a:t> </a:t>
            </a:r>
            <a:r>
              <a:rPr lang="en-US" dirty="0" err="1"/>
              <a:t>pertumbuhan</a:t>
            </a:r>
            <a:r>
              <a:rPr lang="en-US" dirty="0"/>
              <a:t> </a:t>
            </a:r>
            <a:r>
              <a:rPr lang="en-US" dirty="0" err="1"/>
              <a:t>menggunakan</a:t>
            </a:r>
            <a:r>
              <a:rPr lang="en-US" dirty="0"/>
              <a:t> </a:t>
            </a:r>
            <a:r>
              <a:rPr lang="en-US" dirty="0" err="1"/>
              <a:t>baku</a:t>
            </a:r>
            <a:r>
              <a:rPr lang="en-US" dirty="0"/>
              <a:t> NCHS </a:t>
            </a:r>
            <a:r>
              <a:rPr lang="en-US" dirty="0" err="1"/>
              <a:t>tahun</a:t>
            </a:r>
            <a:r>
              <a:rPr lang="en-US" dirty="0"/>
              <a:t> 2000 yang </a:t>
            </a:r>
            <a:r>
              <a:rPr lang="en-US" dirty="0" err="1"/>
              <a:t>kemudian</a:t>
            </a:r>
            <a:r>
              <a:rPr lang="en-US" dirty="0"/>
              <a:t> </a:t>
            </a:r>
            <a:r>
              <a:rPr lang="en-US" dirty="0" err="1"/>
              <a:t>ditampilkan</a:t>
            </a:r>
            <a:r>
              <a:rPr lang="en-US" dirty="0"/>
              <a:t> </a:t>
            </a:r>
            <a:r>
              <a:rPr lang="en-US" dirty="0" err="1"/>
              <a:t>oleh</a:t>
            </a:r>
            <a:r>
              <a:rPr lang="en-US" dirty="0"/>
              <a:t> CDC </a:t>
            </a:r>
            <a:r>
              <a:rPr lang="en-US" dirty="0" err="1"/>
              <a:t>sehingga</a:t>
            </a:r>
            <a:r>
              <a:rPr lang="en-US" dirty="0"/>
              <a:t> </a:t>
            </a:r>
            <a:r>
              <a:rPr lang="en-US" dirty="0" err="1"/>
              <a:t>dikenal</a:t>
            </a:r>
            <a:r>
              <a:rPr lang="en-US" dirty="0"/>
              <a:t> </a:t>
            </a:r>
            <a:r>
              <a:rPr lang="en-US" dirty="0" err="1"/>
              <a:t>sebagai</a:t>
            </a:r>
            <a:r>
              <a:rPr lang="en-US" dirty="0"/>
              <a:t> </a:t>
            </a:r>
            <a:r>
              <a:rPr lang="en-US" dirty="0" err="1"/>
              <a:t>kurva</a:t>
            </a:r>
            <a:r>
              <a:rPr lang="en-US" dirty="0"/>
              <a:t> </a:t>
            </a:r>
            <a:r>
              <a:rPr lang="en-US" dirty="0" err="1"/>
              <a:t>pertumbuhan</a:t>
            </a:r>
            <a:r>
              <a:rPr lang="en-US" dirty="0"/>
              <a:t> CDC 2000</a:t>
            </a:r>
          </a:p>
        </p:txBody>
      </p:sp>
      <p:sp>
        <p:nvSpPr>
          <p:cNvPr id="36865" name="Rectangle 1"/>
          <p:cNvSpPr>
            <a:spLocks noChangeArrowheads="1"/>
          </p:cNvSpPr>
          <p:nvPr/>
        </p:nvSpPr>
        <p:spPr bwMode="auto">
          <a:xfrm>
            <a:off x="533400" y="2514600"/>
            <a:ext cx="81534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150000"/>
              </a:lnSpc>
              <a:spcBef>
                <a:spcPct val="0"/>
              </a:spcBef>
              <a:spcAft>
                <a:spcPct val="0"/>
              </a:spcAft>
              <a:buClrTx/>
              <a:buSzTx/>
              <a:tabLst/>
            </a:pPr>
            <a:r>
              <a:rPr kumimoji="0" lang="en-US" sz="16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Alat</a:t>
            </a:r>
            <a:r>
              <a:rPr kumimoji="0" lang="en-US"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ukur</a:t>
            </a:r>
            <a:endParaRPr lang="en-US" sz="1600" b="1" dirty="0">
              <a:latin typeface="Calibri" pitchFamily="34" charset="0"/>
              <a:ea typeface="Times New Roman" pitchFamily="18" charset="0"/>
              <a:cs typeface="Times New Roman" pitchFamily="18" charset="0"/>
            </a:endParaRPr>
          </a:p>
          <a:p>
            <a:pPr marL="457200" marR="0" lvl="1" indent="0" algn="l" defTabSz="914400" rtl="0" eaLnBrk="0" fontAlgn="base" latinLnBrk="0" hangingPunct="0">
              <a:lnSpc>
                <a:spcPct val="15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a:t>
            </a:r>
            <a:r>
              <a:rPr kumimoji="0" lang="en-US" sz="16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Timbangan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berat</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badan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Beam balance</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untuk</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anak</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kurang</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dari</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2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tahun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setelah</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umur</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tersebut</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digunakan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timbangan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injak</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atau</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electronic</a:t>
            </a:r>
            <a:endParaRPr lang="en-US" sz="1600" dirty="0">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2)</a:t>
            </a:r>
            <a:r>
              <a:rPr kumimoji="0" lang="en-US" sz="1600" b="0" i="0" u="none" strike="noStrike" cap="none" normalizeH="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Ukuran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panjang</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tinggi</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badan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Untuk</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anak</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kurang</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dari</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2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tahun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digunakan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infantometer</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sedangkan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apabila</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lebih</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dari</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2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tahun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digunakan</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stadiometer</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atau</a:t>
            </a:r>
            <a:r>
              <a:rPr kumimoji="0" lang="en-US"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1600" b="0" i="1"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microtoise</a:t>
            </a:r>
            <a:endPar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Pita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ukur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lingkar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kepala</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menggunakan</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pita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ukur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lingkar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kepala</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yang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tidak</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melar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6096000" cy="369332"/>
          </a:xfrm>
          <a:prstGeom prst="rect">
            <a:avLst/>
          </a:prstGeom>
          <a:solidFill>
            <a:srgbClr val="FFFF00"/>
          </a:solidFill>
        </p:spPr>
        <p:txBody>
          <a:bodyPr wrap="square">
            <a:spAutoFit/>
          </a:bodyPr>
          <a:lstStyle/>
          <a:p>
            <a:r>
              <a:rPr lang="en-US" b="1" dirty="0" err="1"/>
              <a:t>Kurva</a:t>
            </a:r>
            <a:r>
              <a:rPr lang="en-US" b="1" dirty="0"/>
              <a:t> standard </a:t>
            </a:r>
            <a:r>
              <a:rPr lang="en-US" b="1" dirty="0" err="1"/>
              <a:t>pertumbuhan</a:t>
            </a:r>
            <a:r>
              <a:rPr lang="en-US" b="1" dirty="0"/>
              <a:t> </a:t>
            </a:r>
            <a:r>
              <a:rPr lang="en-US" b="1" dirty="0" err="1"/>
              <a:t>dari</a:t>
            </a:r>
            <a:r>
              <a:rPr lang="en-US" b="1" dirty="0"/>
              <a:t> CDC 2000</a:t>
            </a:r>
            <a:endParaRPr lang="en-US" dirty="0"/>
          </a:p>
        </p:txBody>
      </p:sp>
      <p:sp>
        <p:nvSpPr>
          <p:cNvPr id="3" name="Rectangle 2"/>
          <p:cNvSpPr/>
          <p:nvPr/>
        </p:nvSpPr>
        <p:spPr>
          <a:xfrm>
            <a:off x="457200" y="1371600"/>
            <a:ext cx="6248400" cy="2169825"/>
          </a:xfrm>
          <a:prstGeom prst="rect">
            <a:avLst/>
          </a:prstGeom>
        </p:spPr>
        <p:txBody>
          <a:bodyPr wrap="square">
            <a:spAutoFit/>
          </a:bodyPr>
          <a:lstStyle/>
          <a:p>
            <a:pPr marL="342900" indent="-342900">
              <a:lnSpc>
                <a:spcPct val="150000"/>
              </a:lnSpc>
              <a:buFont typeface="+mj-lt"/>
              <a:buAutoNum type="alphaLcPeriod"/>
            </a:pPr>
            <a:r>
              <a:rPr lang="en-US" b="1" dirty="0" err="1"/>
              <a:t>Prosedur</a:t>
            </a:r>
            <a:r>
              <a:rPr lang="en-US" b="1" dirty="0"/>
              <a:t> </a:t>
            </a:r>
            <a:r>
              <a:rPr lang="en-US" b="1" dirty="0" err="1"/>
              <a:t>Pengukuran</a:t>
            </a:r>
            <a:r>
              <a:rPr lang="en-US" b="1" dirty="0"/>
              <a:t> </a:t>
            </a:r>
            <a:r>
              <a:rPr lang="en-US" b="1" dirty="0" err="1"/>
              <a:t>Berat</a:t>
            </a:r>
            <a:r>
              <a:rPr lang="en-US" b="1" dirty="0"/>
              <a:t> </a:t>
            </a:r>
            <a:r>
              <a:rPr lang="en-US" b="1" dirty="0" err="1"/>
              <a:t>Bayi</a:t>
            </a:r>
            <a:endParaRPr lang="en-US" dirty="0"/>
          </a:p>
          <a:p>
            <a:pPr marL="342900" indent="-342900">
              <a:lnSpc>
                <a:spcPct val="150000"/>
              </a:lnSpc>
              <a:buFont typeface="+mj-lt"/>
              <a:buAutoNum type="alphaLcPeriod"/>
            </a:pPr>
            <a:r>
              <a:rPr lang="en-US" b="1" dirty="0" err="1"/>
              <a:t>Prosedur</a:t>
            </a:r>
            <a:r>
              <a:rPr lang="en-US" b="1" dirty="0"/>
              <a:t> </a:t>
            </a:r>
            <a:r>
              <a:rPr lang="en-US" b="1" dirty="0" err="1"/>
              <a:t>Pengukuran</a:t>
            </a:r>
            <a:r>
              <a:rPr lang="en-US" b="1" dirty="0"/>
              <a:t> </a:t>
            </a:r>
            <a:r>
              <a:rPr lang="en-US" b="1" dirty="0" err="1"/>
              <a:t>Panjang</a:t>
            </a:r>
            <a:r>
              <a:rPr lang="en-US" b="1" dirty="0"/>
              <a:t> </a:t>
            </a:r>
            <a:r>
              <a:rPr lang="en-US" b="1" dirty="0" err="1"/>
              <a:t>Bayi</a:t>
            </a:r>
            <a:endParaRPr lang="en-US" dirty="0"/>
          </a:p>
          <a:p>
            <a:pPr marL="342900" indent="-342900">
              <a:lnSpc>
                <a:spcPct val="150000"/>
              </a:lnSpc>
              <a:buFont typeface="+mj-lt"/>
              <a:buAutoNum type="alphaLcPeriod"/>
            </a:pPr>
            <a:r>
              <a:rPr lang="en-US" b="1" dirty="0" err="1"/>
              <a:t>Prosedur</a:t>
            </a:r>
            <a:r>
              <a:rPr lang="en-US" b="1" dirty="0"/>
              <a:t> </a:t>
            </a:r>
            <a:r>
              <a:rPr lang="en-US" b="1" dirty="0" err="1"/>
              <a:t>Pengukuran</a:t>
            </a:r>
            <a:r>
              <a:rPr lang="en-US" b="1" dirty="0"/>
              <a:t> </a:t>
            </a:r>
            <a:r>
              <a:rPr lang="en-US" b="1" dirty="0" err="1"/>
              <a:t>Lingkar</a:t>
            </a:r>
            <a:r>
              <a:rPr lang="en-US" b="1" dirty="0"/>
              <a:t> </a:t>
            </a:r>
            <a:r>
              <a:rPr lang="en-US" b="1" dirty="0" err="1"/>
              <a:t>Kepala</a:t>
            </a:r>
            <a:endParaRPr lang="en-US" dirty="0"/>
          </a:p>
          <a:p>
            <a:pPr marL="342900" indent="-342900">
              <a:lnSpc>
                <a:spcPct val="150000"/>
              </a:lnSpc>
              <a:buFont typeface="+mj-lt"/>
              <a:buAutoNum type="alphaLcPeriod"/>
            </a:pPr>
            <a:r>
              <a:rPr lang="en-US" b="1" dirty="0" err="1"/>
              <a:t>Prosedur</a:t>
            </a:r>
            <a:r>
              <a:rPr lang="en-US" b="1" dirty="0"/>
              <a:t> </a:t>
            </a:r>
            <a:r>
              <a:rPr lang="en-US" b="1" dirty="0" err="1"/>
              <a:t>Pengukuran</a:t>
            </a:r>
            <a:r>
              <a:rPr lang="en-US" b="1" dirty="0"/>
              <a:t> </a:t>
            </a:r>
            <a:r>
              <a:rPr lang="en-US" b="1" dirty="0" err="1"/>
              <a:t>Berat</a:t>
            </a:r>
            <a:r>
              <a:rPr lang="en-US" b="1" dirty="0"/>
              <a:t> </a:t>
            </a:r>
            <a:r>
              <a:rPr lang="en-US" b="1" dirty="0" err="1"/>
              <a:t>Anak</a:t>
            </a:r>
            <a:r>
              <a:rPr lang="en-US" b="1" dirty="0"/>
              <a:t> / </a:t>
            </a:r>
            <a:r>
              <a:rPr lang="en-US" b="1" dirty="0" err="1"/>
              <a:t>Remaja</a:t>
            </a:r>
            <a:endParaRPr lang="en-US" dirty="0"/>
          </a:p>
          <a:p>
            <a:pPr marL="342900" indent="-342900">
              <a:lnSpc>
                <a:spcPct val="150000"/>
              </a:lnSpc>
              <a:buFont typeface="+mj-lt"/>
              <a:buAutoNum type="alphaLcPeriod"/>
            </a:pPr>
            <a:r>
              <a:rPr lang="en-US" b="1" dirty="0" err="1"/>
              <a:t>Prosedur</a:t>
            </a:r>
            <a:r>
              <a:rPr lang="en-US" b="1" dirty="0"/>
              <a:t> </a:t>
            </a:r>
            <a:r>
              <a:rPr lang="en-US" b="1" dirty="0" err="1"/>
              <a:t>Pengukuran</a:t>
            </a:r>
            <a:r>
              <a:rPr lang="en-US" b="1" dirty="0"/>
              <a:t> </a:t>
            </a:r>
            <a:r>
              <a:rPr lang="en-US" b="1" dirty="0" err="1"/>
              <a:t>Tinggi</a:t>
            </a:r>
            <a:r>
              <a:rPr lang="en-US" b="1" dirty="0"/>
              <a:t> </a:t>
            </a:r>
            <a:r>
              <a:rPr lang="en-US" b="1" dirty="0" err="1"/>
              <a:t>Anak</a:t>
            </a:r>
            <a:r>
              <a:rPr lang="en-US" b="1" dirty="0"/>
              <a:t> / </a:t>
            </a:r>
            <a:r>
              <a:rPr lang="en-US" b="1" dirty="0" err="1"/>
              <a:t>Remaja</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4629794" cy="369332"/>
          </a:xfrm>
          <a:prstGeom prst="rect">
            <a:avLst/>
          </a:prstGeom>
        </p:spPr>
        <p:txBody>
          <a:bodyPr wrap="none">
            <a:spAutoFit/>
          </a:bodyPr>
          <a:lstStyle/>
          <a:p>
            <a:r>
              <a:rPr lang="en-US" b="1" dirty="0" smtClean="0">
                <a:solidFill>
                  <a:srgbClr val="FF0000"/>
                </a:solidFill>
              </a:rPr>
              <a:t>2. PENGUKURAN </a:t>
            </a:r>
            <a:r>
              <a:rPr lang="en-US" b="1" dirty="0">
                <a:solidFill>
                  <a:srgbClr val="FF0000"/>
                </a:solidFill>
              </a:rPr>
              <a:t>PERKEMBANGAN ANAK</a:t>
            </a:r>
            <a:endParaRPr lang="en-US" dirty="0">
              <a:solidFill>
                <a:srgbClr val="FF0000"/>
              </a:solidFill>
            </a:endParaRPr>
          </a:p>
        </p:txBody>
      </p:sp>
      <p:sp>
        <p:nvSpPr>
          <p:cNvPr id="37889" name="Rectangle 1"/>
          <p:cNvSpPr>
            <a:spLocks noChangeArrowheads="1"/>
          </p:cNvSpPr>
          <p:nvPr/>
        </p:nvSpPr>
        <p:spPr bwMode="auto">
          <a:xfrm>
            <a:off x="685800" y="1143000"/>
            <a:ext cx="77724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04800" algn="l" defTabSz="914400" rtl="0" eaLnBrk="1" fontAlgn="base" latinLnBrk="0" hangingPunct="1">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Denver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Developmentaln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Screening Test (DDST)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adalah</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sebuah</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metode</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pengkajian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yang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digunakan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untuk</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menilai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perkembangan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anak</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umur</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0-6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tahun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Dalam</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perkembangannya</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DDST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mengalami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beberapa</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kali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revisi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revisi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yang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terakhir</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adalah</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Denver II yang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merupakan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hasil</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p>
          <a:p>
            <a:pPr marL="0" marR="0" lvl="0" indent="304800" algn="l" defTabSz="914400" rtl="0" eaLnBrk="1" fontAlgn="base" latinLnBrk="0" hangingPunct="1">
              <a:lnSpc>
                <a:spcPct val="15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endParaRPr>
          </a:p>
          <a:p>
            <a:pPr marL="0" marR="0" lvl="0" indent="304800" algn="l" defTabSz="914400" rtl="0" eaLnBrk="0" fontAlgn="base" latinLnBrk="0" hangingPunct="0">
              <a:lnSpc>
                <a:spcPct val="150000"/>
              </a:lnSpc>
              <a:spcBef>
                <a:spcPct val="0"/>
              </a:spcBef>
              <a:spcAft>
                <a:spcPct val="0"/>
              </a:spcAft>
              <a:buClrTx/>
              <a:buSzTx/>
              <a:buFontTx/>
              <a:buNone/>
              <a:tabLst/>
            </a:pP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Manfaat</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DDST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tergantung</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pada</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umur</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anak</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Pada</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bayi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tes</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ini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dapat</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mendeteksi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berbagai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masalah</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neurologi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seperti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serebral</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palsi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Pada</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anak</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tes</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ini</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dapat</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membantu</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meringankan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permasalahan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akademik</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a:t>
            </a:r>
            <a:r>
              <a:rPr kumimoji="0" lang="en-US" b="0" i="0" u="none" strike="noStrike" cap="none" normalizeH="0" baseline="0" dirty="0" err="1" smtClean="0">
                <a:ln>
                  <a:noFill/>
                </a:ln>
                <a:solidFill>
                  <a:schemeClr val="tx1"/>
                </a:solidFill>
                <a:effectLst/>
                <a:latin typeface="Aharoni" pitchFamily="2" charset="-79"/>
                <a:ea typeface="Times New Roman" pitchFamily="18" charset="0"/>
                <a:cs typeface="Aharoni" pitchFamily="2" charset="-79"/>
              </a:rPr>
              <a:t>dan</a:t>
            </a:r>
            <a:r>
              <a:rPr kumimoji="0" lang="en-US" b="0" i="0" u="none" strike="noStrike" cap="none" normalizeH="0" baseline="0" dirty="0" smtClean="0">
                <a:ln>
                  <a:noFill/>
                </a:ln>
                <a:solidFill>
                  <a:schemeClr val="tx1"/>
                </a:solidFill>
                <a:effectLst/>
                <a:latin typeface="Aharoni" pitchFamily="2" charset="-79"/>
                <a:ea typeface="Times New Roman" pitchFamily="18" charset="0"/>
                <a:cs typeface="Aharoni" pitchFamily="2" charset="-79"/>
              </a:rPr>
              <a:t> social</a:t>
            </a:r>
            <a:r>
              <a:rPr kumimoji="0" lang="en-US" b="0" i="0" u="none" strike="noStrike" cap="none" normalizeH="0" baseline="0" dirty="0" smtClean="0">
                <a:ln>
                  <a:noFill/>
                </a:ln>
                <a:solidFill>
                  <a:schemeClr val="tx1"/>
                </a:solidFill>
                <a:effectLst/>
                <a:latin typeface="Aharoni" pitchFamily="2" charset="-79"/>
                <a:cs typeface="Aharoni" pitchFamily="2" charset="-79"/>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685800"/>
            <a:ext cx="6172200" cy="646331"/>
          </a:xfrm>
          <a:prstGeom prst="rect">
            <a:avLst/>
          </a:prstGeom>
        </p:spPr>
        <p:txBody>
          <a:bodyPr wrap="square">
            <a:spAutoFit/>
          </a:bodyPr>
          <a:lstStyle/>
          <a:p>
            <a:pPr algn="ctr"/>
            <a:r>
              <a:rPr lang="en-US" dirty="0"/>
              <a:t>Denver II </a:t>
            </a:r>
            <a:r>
              <a:rPr lang="en-US" dirty="0" err="1"/>
              <a:t>dapat</a:t>
            </a:r>
            <a:r>
              <a:rPr lang="en-US" dirty="0"/>
              <a:t> </a:t>
            </a:r>
            <a:r>
              <a:rPr lang="en-US" dirty="0" err="1"/>
              <a:t>berguna</a:t>
            </a:r>
            <a:r>
              <a:rPr lang="en-US" dirty="0"/>
              <a:t> </a:t>
            </a:r>
            <a:r>
              <a:rPr lang="en-US" dirty="0" err="1"/>
              <a:t>untuk</a:t>
            </a:r>
            <a:r>
              <a:rPr lang="en-US" dirty="0"/>
              <a:t> </a:t>
            </a:r>
            <a:r>
              <a:rPr lang="en-US" dirty="0" err="1"/>
              <a:t>berbagai</a:t>
            </a:r>
            <a:r>
              <a:rPr lang="en-US" dirty="0"/>
              <a:t> </a:t>
            </a:r>
            <a:r>
              <a:rPr lang="en-US" dirty="0" err="1"/>
              <a:t>tujuan</a:t>
            </a:r>
            <a:r>
              <a:rPr lang="en-US" dirty="0"/>
              <a:t> </a:t>
            </a:r>
            <a:r>
              <a:rPr lang="en-US" dirty="0" err="1"/>
              <a:t>sebagai</a:t>
            </a:r>
            <a:r>
              <a:rPr lang="en-US" dirty="0"/>
              <a:t> </a:t>
            </a:r>
            <a:r>
              <a:rPr lang="en-US" dirty="0" err="1"/>
              <a:t>berikut</a:t>
            </a:r>
            <a:r>
              <a:rPr lang="en-US" dirty="0"/>
              <a:t> </a:t>
            </a:r>
          </a:p>
        </p:txBody>
      </p:sp>
      <p:sp>
        <p:nvSpPr>
          <p:cNvPr id="39937" name="Rectangle 1"/>
          <p:cNvSpPr>
            <a:spLocks noChangeArrowheads="1"/>
          </p:cNvSpPr>
          <p:nvPr/>
        </p:nvSpPr>
        <p:spPr bwMode="auto">
          <a:xfrm>
            <a:off x="1219200" y="1828800"/>
            <a:ext cx="6400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50000"/>
              </a:lnSpc>
              <a:spcBef>
                <a:spcPct val="0"/>
              </a:spcBef>
              <a:spcAft>
                <a:spcPct val="0"/>
              </a:spcAft>
              <a:buClrTx/>
              <a:buSzTx/>
              <a:buFont typeface="+mj-lt"/>
              <a:buAutoNum type="alphaLcPeriod"/>
              <a:tabLst/>
            </a:pP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Menilai</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tingkat</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perkembangan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anak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sesuai</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dengan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umurnya</a:t>
            </a:r>
            <a:endParaRPr kumimoji="0" lang="en-US" sz="200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lphaLcPeriod"/>
              <a:tabLst/>
            </a:pP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Menilai</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tingkat</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perkembangan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anak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yang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tampak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sehat</a:t>
            </a:r>
            <a:endParaRPr kumimoji="0" lang="en-US" sz="200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lphaLcPeriod"/>
              <a:tabLst/>
            </a:pP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Menilai</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tingkat</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perkembangan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anak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yang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tidak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menunjukkan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gejala</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kemungkinan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adanya</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kelainan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perkembangan</a:t>
            </a:r>
            <a:endParaRPr kumimoji="0" lang="en-US" sz="2000" i="0" u="none" strike="noStrike" cap="none" normalizeH="0" baseline="0" dirty="0" smtClean="0">
              <a:ln>
                <a:noFill/>
              </a:ln>
              <a:solidFill>
                <a:schemeClr val="tx1"/>
              </a:solidFill>
              <a:effectLst/>
              <a:latin typeface="Baskerville Old Face" pitchFamily="18" charset="0"/>
              <a:cs typeface="Aharoni" pitchFamily="2" charset="-79"/>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lphaLcPeriod"/>
              <a:tabLst/>
            </a:pP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Memastikan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dan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memantau</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anak</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yang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diduga</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mengalami</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kelainan</a:t>
            </a:r>
            <a:r>
              <a:rPr kumimoji="0" lang="en-US" sz="2000" i="0" u="none" strike="noStrike" cap="none" normalizeH="0" baseline="0" dirty="0" smtClean="0">
                <a:ln>
                  <a:noFill/>
                </a:ln>
                <a:solidFill>
                  <a:schemeClr val="tx1"/>
                </a:solidFill>
                <a:effectLst/>
                <a:latin typeface="Baskerville Old Face" pitchFamily="18" charset="0"/>
                <a:ea typeface="Times New Roman" pitchFamily="18" charset="0"/>
                <a:cs typeface="Aharoni" pitchFamily="2" charset="-79"/>
              </a:rPr>
              <a:t> </a:t>
            </a:r>
            <a:r>
              <a:rPr kumimoji="0" lang="en-US" sz="2000" i="0" u="none" strike="noStrike" cap="none" normalizeH="0" baseline="0" dirty="0" err="1" smtClean="0">
                <a:ln>
                  <a:noFill/>
                </a:ln>
                <a:solidFill>
                  <a:schemeClr val="tx1"/>
                </a:solidFill>
                <a:effectLst/>
                <a:latin typeface="Baskerville Old Face" pitchFamily="18" charset="0"/>
                <a:ea typeface="Times New Roman" pitchFamily="18" charset="0"/>
                <a:cs typeface="Aharoni" pitchFamily="2" charset="-79"/>
              </a:rPr>
              <a:t>perkembangan</a:t>
            </a:r>
            <a:endParaRPr kumimoji="0" lang="en-US" sz="2000" i="0" u="none" strike="noStrike" cap="none" normalizeH="0" baseline="0" dirty="0" smtClean="0">
              <a:ln>
                <a:noFill/>
              </a:ln>
              <a:solidFill>
                <a:schemeClr val="tx1"/>
              </a:solidFill>
              <a:effectLst/>
              <a:latin typeface="Baskerville Old Face" pitchFamily="18" charset="0"/>
              <a:cs typeface="Aharoni" pitchFamily="2" charset="-79"/>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685800" y="381000"/>
            <a:ext cx="66294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tabLst/>
            </a:pPr>
            <a:r>
              <a:rPr kumimoji="0" lang="en-US" sz="1200" b="1" i="0" u="none" strike="noStrike" cap="none" normalizeH="0" baseline="0" dirty="0" smtClean="0">
                <a:ln>
                  <a:noFill/>
                </a:ln>
                <a:solidFill>
                  <a:srgbClr val="FF0000"/>
                </a:solidFill>
                <a:effectLst/>
                <a:latin typeface="Berlin Sans FB Demi" pitchFamily="34" charset="0"/>
                <a:ea typeface="Times New Roman" pitchFamily="18" charset="0"/>
                <a:cs typeface="Times New Roman" pitchFamily="18" charset="0"/>
              </a:rPr>
              <a:t>Cara </a:t>
            </a:r>
            <a:r>
              <a:rPr kumimoji="0" lang="en-US" sz="1200" b="1" i="0" u="none" strike="noStrike" cap="none" normalizeH="0" baseline="0" dirty="0" err="1" smtClean="0">
                <a:ln>
                  <a:noFill/>
                </a:ln>
                <a:solidFill>
                  <a:srgbClr val="FF0000"/>
                </a:solidFill>
                <a:effectLst/>
                <a:latin typeface="Berlin Sans FB Demi" pitchFamily="34" charset="0"/>
                <a:ea typeface="Times New Roman" pitchFamily="18" charset="0"/>
                <a:cs typeface="Times New Roman" pitchFamily="18" charset="0"/>
              </a:rPr>
              <a:t>Pemeriksaan</a:t>
            </a:r>
            <a:r>
              <a:rPr kumimoji="0" lang="en-US" sz="1200" b="1" i="0" u="none" strike="noStrike" cap="none" normalizeH="0" baseline="0" dirty="0" smtClean="0">
                <a:ln>
                  <a:noFill/>
                </a:ln>
                <a:solidFill>
                  <a:srgbClr val="FF0000"/>
                </a:solidFill>
                <a:effectLst/>
                <a:latin typeface="Berlin Sans FB Demi" pitchFamily="34" charset="0"/>
                <a:ea typeface="Times New Roman" pitchFamily="18" charset="0"/>
                <a:cs typeface="Times New Roman" pitchFamily="18" charset="0"/>
              </a:rPr>
              <a:t> DDST</a:t>
            </a:r>
            <a:endParaRPr kumimoji="0" lang="en-US" sz="1200" b="1" i="0" u="none" strike="noStrike" cap="none" normalizeH="0" baseline="0" dirty="0" smtClean="0">
              <a:ln>
                <a:noFill/>
              </a:ln>
              <a:solidFill>
                <a:schemeClr val="tx1"/>
              </a:solidFill>
              <a:effectLst/>
              <a:latin typeface="Berlin Sans FB Demi"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Berlin Sans FB Demi" pitchFamily="34" charset="0"/>
                <a:ea typeface="Times New Roman" pitchFamily="18" charset="0"/>
                <a:cs typeface="Arial" pitchFamily="34" charset="0"/>
              </a:rPr>
              <a:t>Contoh</a:t>
            </a:r>
            <a:r>
              <a:rPr kumimoji="0" lang="en-US" sz="1200" b="1" i="0" u="none" strike="noStrike" cap="none" normalizeH="0" baseline="0" dirty="0" smtClean="0">
                <a:ln>
                  <a:noFill/>
                </a:ln>
                <a:solidFill>
                  <a:schemeClr val="tx1"/>
                </a:solidFill>
                <a:effectLst/>
                <a:latin typeface="Berlin Sans FB Demi" pitchFamily="34" charset="0"/>
                <a:ea typeface="Times New Roman" pitchFamily="18" charset="0"/>
                <a:cs typeface="Arial" pitchFamily="34" charset="0"/>
              </a:rPr>
              <a:t> </a:t>
            </a:r>
            <a:r>
              <a:rPr kumimoji="0" lang="en-US" sz="1200" b="1" i="0" u="none" strike="noStrike" cap="none" normalizeH="0" baseline="0" dirty="0" err="1" smtClean="0">
                <a:ln>
                  <a:noFill/>
                </a:ln>
                <a:solidFill>
                  <a:schemeClr val="tx1"/>
                </a:solidFill>
                <a:effectLst/>
                <a:latin typeface="Berlin Sans FB Demi" pitchFamily="34" charset="0"/>
                <a:ea typeface="Times New Roman" pitchFamily="18" charset="0"/>
                <a:cs typeface="Arial" pitchFamily="34" charset="0"/>
              </a:rPr>
              <a:t>Sektor</a:t>
            </a:r>
            <a:r>
              <a:rPr kumimoji="0" lang="en-US" sz="1200" b="1" i="0" u="none" strike="noStrike" cap="none" normalizeH="0" baseline="0" dirty="0" smtClean="0">
                <a:ln>
                  <a:noFill/>
                </a:ln>
                <a:solidFill>
                  <a:schemeClr val="tx1"/>
                </a:solidFill>
                <a:effectLst/>
                <a:latin typeface="Berlin Sans FB Demi" pitchFamily="34" charset="0"/>
                <a:ea typeface="Times New Roman" pitchFamily="18" charset="0"/>
                <a:cs typeface="Arial" pitchFamily="34" charset="0"/>
              </a:rPr>
              <a:t> Personal </a:t>
            </a:r>
            <a:r>
              <a:rPr kumimoji="0" lang="en-US" sz="1200" b="1" i="0" u="none" strike="noStrike" cap="none" normalizeH="0" baseline="0" dirty="0" err="1" smtClean="0">
                <a:ln>
                  <a:noFill/>
                </a:ln>
                <a:solidFill>
                  <a:schemeClr val="tx1"/>
                </a:solidFill>
                <a:effectLst/>
                <a:latin typeface="Berlin Sans FB Demi" pitchFamily="34" charset="0"/>
                <a:ea typeface="Times New Roman" pitchFamily="18" charset="0"/>
                <a:cs typeface="Arial" pitchFamily="34" charset="0"/>
              </a:rPr>
              <a:t>Sosial</a:t>
            </a:r>
            <a:r>
              <a:rPr kumimoji="0" lang="en-US" sz="1200" b="0" i="0" u="none" strike="noStrike" cap="none" normalizeH="0" baseline="0" dirty="0" smtClean="0">
                <a:ln>
                  <a:noFill/>
                </a:ln>
                <a:solidFill>
                  <a:schemeClr val="tx1"/>
                </a:solidFill>
                <a:effectLst/>
                <a:latin typeface="Berlin Sans FB Demi" pitchFamily="34" charset="0"/>
                <a:cs typeface="Arial" pitchFamily="34" charset="0"/>
              </a:rPr>
              <a:t> </a:t>
            </a:r>
          </a:p>
        </p:txBody>
      </p:sp>
      <p:graphicFrame>
        <p:nvGraphicFramePr>
          <p:cNvPr id="4" name="Table 3"/>
          <p:cNvGraphicFramePr>
            <a:graphicFrameLocks noGrp="1"/>
          </p:cNvGraphicFramePr>
          <p:nvPr/>
        </p:nvGraphicFramePr>
        <p:xfrm>
          <a:off x="457200" y="1066801"/>
          <a:ext cx="8229601" cy="5633646"/>
        </p:xfrm>
        <a:graphic>
          <a:graphicData uri="http://schemas.openxmlformats.org/drawingml/2006/table">
            <a:tbl>
              <a:tblPr/>
              <a:tblGrid>
                <a:gridCol w="488771"/>
                <a:gridCol w="1604835"/>
                <a:gridCol w="3792888"/>
                <a:gridCol w="2343107"/>
              </a:tblGrid>
              <a:tr h="191367">
                <a:tc>
                  <a:txBody>
                    <a:bodyPr/>
                    <a:lstStyle/>
                    <a:p>
                      <a:pPr algn="ctr">
                        <a:lnSpc>
                          <a:spcPct val="115000"/>
                        </a:lnSpc>
                        <a:spcAft>
                          <a:spcPts val="0"/>
                        </a:spcAft>
                      </a:pPr>
                      <a:r>
                        <a:rPr lang="en-US" sz="1200" b="1" dirty="0">
                          <a:latin typeface="Times New Roman"/>
                          <a:ea typeface="Times New Roman"/>
                          <a:cs typeface="Times New Roman"/>
                        </a:rPr>
                        <a:t>No.</a:t>
                      </a:r>
                      <a:endParaRPr lang="en-US" sz="12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latin typeface="Times New Roman"/>
                          <a:ea typeface="Times New Roman"/>
                          <a:cs typeface="Times New Roman"/>
                        </a:rPr>
                        <a:t>Item</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latin typeface="Times New Roman"/>
                          <a:ea typeface="Times New Roman"/>
                          <a:cs typeface="Times New Roman"/>
                        </a:rPr>
                        <a:t>Cara Pemeriksa</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latin typeface="Times New Roman"/>
                          <a:ea typeface="Times New Roman"/>
                          <a:cs typeface="Times New Roman"/>
                        </a:rPr>
                        <a:t>Syarat Lulus</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624">
                <a:tc>
                  <a:txBody>
                    <a:bodyPr/>
                    <a:lstStyle/>
                    <a:p>
                      <a:pPr algn="just">
                        <a:lnSpc>
                          <a:spcPct val="115000"/>
                        </a:lnSpc>
                        <a:spcAft>
                          <a:spcPts val="0"/>
                        </a:spcAft>
                      </a:pPr>
                      <a:r>
                        <a:rPr lang="en-US" sz="1200">
                          <a:latin typeface="Times New Roman"/>
                          <a:ea typeface="Times New Roman"/>
                          <a:cs typeface="Times New Roman"/>
                        </a:rPr>
                        <a:t>1.</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Menatap mata </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err="1">
                          <a:latin typeface="Times New Roman"/>
                          <a:ea typeface="Times New Roman"/>
                          <a:cs typeface="Times New Roman"/>
                        </a:rPr>
                        <a:t>Tidurkan</a:t>
                      </a:r>
                      <a:r>
                        <a:rPr lang="en-US" sz="1200" dirty="0">
                          <a:latin typeface="Times New Roman"/>
                          <a:ea typeface="Times New Roman"/>
                          <a:cs typeface="Times New Roman"/>
                        </a:rPr>
                        <a:t> </a:t>
                      </a:r>
                      <a:r>
                        <a:rPr lang="en-US" sz="1200" dirty="0" err="1">
                          <a:latin typeface="Times New Roman"/>
                          <a:ea typeface="Times New Roman"/>
                          <a:cs typeface="Times New Roman"/>
                        </a:rPr>
                        <a:t>anak</a:t>
                      </a:r>
                      <a:r>
                        <a:rPr lang="en-US" sz="1200" dirty="0">
                          <a:latin typeface="Times New Roman"/>
                          <a:ea typeface="Times New Roman"/>
                          <a:cs typeface="Times New Roman"/>
                        </a:rPr>
                        <a:t> </a:t>
                      </a:r>
                      <a:r>
                        <a:rPr lang="en-US" sz="1200" dirty="0" err="1">
                          <a:latin typeface="Times New Roman"/>
                          <a:ea typeface="Times New Roman"/>
                          <a:cs typeface="Times New Roman"/>
                        </a:rPr>
                        <a:t>posisi</a:t>
                      </a:r>
                      <a:r>
                        <a:rPr lang="en-US" sz="1200" dirty="0">
                          <a:latin typeface="Times New Roman"/>
                          <a:ea typeface="Times New Roman"/>
                          <a:cs typeface="Times New Roman"/>
                        </a:rPr>
                        <a:t> </a:t>
                      </a:r>
                      <a:r>
                        <a:rPr lang="en-US" sz="1200" dirty="0" err="1">
                          <a:latin typeface="Times New Roman"/>
                          <a:ea typeface="Times New Roman"/>
                          <a:cs typeface="Times New Roman"/>
                        </a:rPr>
                        <a:t>telentang</a:t>
                      </a:r>
                      <a:r>
                        <a:rPr lang="en-US" sz="1200" dirty="0">
                          <a:latin typeface="Times New Roman"/>
                          <a:ea typeface="Times New Roman"/>
                          <a:cs typeface="Times New Roman"/>
                        </a:rPr>
                        <a:t> </a:t>
                      </a:r>
                      <a:r>
                        <a:rPr lang="en-US" sz="1200" dirty="0" err="1">
                          <a:latin typeface="Times New Roman"/>
                          <a:ea typeface="Times New Roman"/>
                          <a:cs typeface="Times New Roman"/>
                        </a:rPr>
                        <a:t>sehingga</a:t>
                      </a:r>
                      <a:r>
                        <a:rPr lang="en-US" sz="1200" dirty="0">
                          <a:latin typeface="Times New Roman"/>
                          <a:ea typeface="Times New Roman"/>
                          <a:cs typeface="Times New Roman"/>
                        </a:rPr>
                        <a:t> </a:t>
                      </a:r>
                      <a:r>
                        <a:rPr lang="en-US" sz="1200" dirty="0" err="1">
                          <a:latin typeface="Times New Roman"/>
                          <a:ea typeface="Times New Roman"/>
                          <a:cs typeface="Times New Roman"/>
                        </a:rPr>
                        <a:t>wajah</a:t>
                      </a:r>
                      <a:r>
                        <a:rPr lang="en-US" sz="1200" dirty="0">
                          <a:latin typeface="Times New Roman"/>
                          <a:ea typeface="Times New Roman"/>
                          <a:cs typeface="Times New Roman"/>
                        </a:rPr>
                        <a:t> </a:t>
                      </a:r>
                      <a:r>
                        <a:rPr lang="en-US" sz="1200" dirty="0" err="1">
                          <a:latin typeface="Times New Roman"/>
                          <a:ea typeface="Times New Roman"/>
                          <a:cs typeface="Times New Roman"/>
                        </a:rPr>
                        <a:t>pemeriksa</a:t>
                      </a:r>
                      <a:r>
                        <a:rPr lang="en-US" sz="1200" dirty="0">
                          <a:latin typeface="Times New Roman"/>
                          <a:ea typeface="Times New Roman"/>
                          <a:cs typeface="Times New Roman"/>
                        </a:rPr>
                        <a:t> </a:t>
                      </a:r>
                      <a:r>
                        <a:rPr lang="en-US" sz="1200" dirty="0" err="1">
                          <a:latin typeface="Times New Roman"/>
                          <a:ea typeface="Times New Roman"/>
                          <a:cs typeface="Times New Roman"/>
                        </a:rPr>
                        <a:t>berhadapan</a:t>
                      </a:r>
                      <a:r>
                        <a:rPr lang="en-US" sz="1200" dirty="0">
                          <a:latin typeface="Times New Roman"/>
                          <a:ea typeface="Times New Roman"/>
                          <a:cs typeface="Times New Roman"/>
                        </a:rPr>
                        <a:t> </a:t>
                      </a:r>
                      <a:r>
                        <a:rPr lang="en-US" sz="1200" dirty="0" err="1">
                          <a:latin typeface="Times New Roman"/>
                          <a:ea typeface="Times New Roman"/>
                          <a:cs typeface="Times New Roman"/>
                        </a:rPr>
                        <a:t>dengan</a:t>
                      </a:r>
                      <a:r>
                        <a:rPr lang="en-US" sz="1200" dirty="0">
                          <a:latin typeface="Times New Roman"/>
                          <a:ea typeface="Times New Roman"/>
                          <a:cs typeface="Times New Roman"/>
                        </a:rPr>
                        <a:t> </a:t>
                      </a:r>
                      <a:r>
                        <a:rPr lang="en-US" sz="1200" dirty="0" err="1">
                          <a:latin typeface="Times New Roman"/>
                          <a:ea typeface="Times New Roman"/>
                          <a:cs typeface="Times New Roman"/>
                        </a:rPr>
                        <a:t>wajah</a:t>
                      </a:r>
                      <a:r>
                        <a:rPr lang="en-US" sz="1200" dirty="0">
                          <a:latin typeface="Times New Roman"/>
                          <a:ea typeface="Times New Roman"/>
                          <a:cs typeface="Times New Roman"/>
                        </a:rPr>
                        <a:t> </a:t>
                      </a:r>
                      <a:r>
                        <a:rPr lang="en-US" sz="1200" dirty="0" err="1">
                          <a:latin typeface="Times New Roman"/>
                          <a:ea typeface="Times New Roman"/>
                          <a:cs typeface="Times New Roman"/>
                        </a:rPr>
                        <a:t>anak</a:t>
                      </a:r>
                      <a:r>
                        <a:rPr lang="en-US" sz="1200" dirty="0">
                          <a:latin typeface="Times New Roman"/>
                          <a:ea typeface="Times New Roman"/>
                          <a:cs typeface="Times New Roman"/>
                        </a:rPr>
                        <a:t> </a:t>
                      </a:r>
                      <a:r>
                        <a:rPr lang="en-US" sz="1200" dirty="0" err="1">
                          <a:latin typeface="Times New Roman"/>
                          <a:ea typeface="Times New Roman"/>
                          <a:cs typeface="Times New Roman"/>
                        </a:rPr>
                        <a:t>dalam</a:t>
                      </a:r>
                      <a:r>
                        <a:rPr lang="en-US" sz="1200" dirty="0">
                          <a:latin typeface="Times New Roman"/>
                          <a:ea typeface="Times New Roman"/>
                          <a:cs typeface="Times New Roman"/>
                        </a:rPr>
                        <a:t> </a:t>
                      </a:r>
                      <a:r>
                        <a:rPr lang="en-US" sz="1200" dirty="0" err="1">
                          <a:latin typeface="Times New Roman"/>
                          <a:ea typeface="Times New Roman"/>
                          <a:cs typeface="Times New Roman"/>
                        </a:rPr>
                        <a:t>jarak</a:t>
                      </a:r>
                      <a:r>
                        <a:rPr lang="en-US" sz="1200" dirty="0">
                          <a:latin typeface="Times New Roman"/>
                          <a:ea typeface="Times New Roman"/>
                          <a:cs typeface="Times New Roman"/>
                        </a:rPr>
                        <a:t> 25-30 cm.</a:t>
                      </a:r>
                      <a:endParaRPr lang="en-US" sz="12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Anak menatap wajah pemeriksa.</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624">
                <a:tc>
                  <a:txBody>
                    <a:bodyPr/>
                    <a:lstStyle/>
                    <a:p>
                      <a:pPr algn="just">
                        <a:lnSpc>
                          <a:spcPct val="115000"/>
                        </a:lnSpc>
                        <a:spcAft>
                          <a:spcPts val="0"/>
                        </a:spcAft>
                      </a:pPr>
                      <a:r>
                        <a:rPr lang="en-US" sz="1200">
                          <a:latin typeface="Times New Roman"/>
                          <a:ea typeface="Times New Roman"/>
                          <a:cs typeface="Times New Roman"/>
                        </a:rPr>
                        <a:t>2.</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Membalas senyum</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Posisikan anak telentang, lalu tersenyum dan berbicara pada anak tanpa menyentuhnya.</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Anak merespon dengan tersenyum.</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8393">
                <a:tc>
                  <a:txBody>
                    <a:bodyPr/>
                    <a:lstStyle/>
                    <a:p>
                      <a:pPr algn="just">
                        <a:lnSpc>
                          <a:spcPct val="115000"/>
                        </a:lnSpc>
                        <a:spcAft>
                          <a:spcPts val="0"/>
                        </a:spcAft>
                      </a:pPr>
                      <a:r>
                        <a:rPr lang="en-US" sz="1200">
                          <a:latin typeface="Times New Roman"/>
                          <a:ea typeface="Times New Roman"/>
                          <a:cs typeface="Times New Roman"/>
                        </a:rPr>
                        <a:t>3.</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Tersenyum spongtan</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Selama tes amati apakah anak tersenyum pada orang tua/pemeriksa tanpa diawali stimulasi suara atau sentuhan. Jika tidak, tanyakan pada orang tua apakah anak pernah tersnyum lebih dulu pada seseorang sebelum disenyumi atau disentuh.</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Anak melihat orang tua/pemeriksa dan tersenyum secara spontan selama tes atau dilaporkan terjadi dirumah.</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880">
                <a:tc>
                  <a:txBody>
                    <a:bodyPr/>
                    <a:lstStyle/>
                    <a:p>
                      <a:pPr algn="just">
                        <a:lnSpc>
                          <a:spcPct val="115000"/>
                        </a:lnSpc>
                        <a:spcAft>
                          <a:spcPts val="0"/>
                        </a:spcAft>
                      </a:pPr>
                      <a:r>
                        <a:rPr lang="en-US" sz="1200">
                          <a:latin typeface="Times New Roman"/>
                          <a:ea typeface="Times New Roman"/>
                          <a:cs typeface="Times New Roman"/>
                        </a:rPr>
                        <a:t>4.</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Mengamati tangannya</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Selama tes, amati apakah anak menatap salah satu tangannya selama sedikitnya beberapa detik,bukan hanya sekilas melihatnya.</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Anak menatap tangannya beberapa detik selama tes atau dilaporkan terjadi dirumah.</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8393">
                <a:tc>
                  <a:txBody>
                    <a:bodyPr/>
                    <a:lstStyle/>
                    <a:p>
                      <a:pPr algn="just">
                        <a:lnSpc>
                          <a:spcPct val="115000"/>
                        </a:lnSpc>
                        <a:spcAft>
                          <a:spcPts val="0"/>
                        </a:spcAft>
                      </a:pPr>
                      <a:r>
                        <a:rPr lang="en-US" sz="1200">
                          <a:latin typeface="Times New Roman"/>
                          <a:ea typeface="Times New Roman"/>
                          <a:cs typeface="Times New Roman"/>
                        </a:rPr>
                        <a:t>5.</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Berusaha menjangkau mainan</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Letakkan mainan yang menarik diatas meja dalam jarak mudah dijangkau oleh anak. </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Anak berusaha mendapatkan mainan dengan menjulurkan/merentangkan lengan atau tubuhnya kearah mainan (anak tidak harus mengambil mainan)</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136">
                <a:tc>
                  <a:txBody>
                    <a:bodyPr/>
                    <a:lstStyle/>
                    <a:p>
                      <a:pPr algn="just">
                        <a:lnSpc>
                          <a:spcPct val="115000"/>
                        </a:lnSpc>
                        <a:spcAft>
                          <a:spcPts val="0"/>
                        </a:spcAft>
                      </a:pPr>
                      <a:r>
                        <a:rPr lang="en-US" sz="1200" dirty="0">
                          <a:latin typeface="Times New Roman"/>
                          <a:ea typeface="Times New Roman"/>
                          <a:cs typeface="Times New Roman"/>
                        </a:rPr>
                        <a:t>6.</a:t>
                      </a:r>
                      <a:endParaRPr lang="en-US" sz="12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Makan sendiri </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Tanyakan pada pengasuh apakah anak benar-benar dapat memakan crackers, kue, atau makanan kecil lainnya sendiri.</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Times New Roman"/>
                          <a:ea typeface="Times New Roman"/>
                          <a:cs typeface="Times New Roman"/>
                        </a:rPr>
                        <a:t>Pengasuh melaporkan anak dapat melakukan hal tersebut (tak ada kesempatan jika anak belum pernah diberikan makanan jenis itu)</a:t>
                      </a:r>
                      <a:endParaRPr lang="en-US" sz="120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6782">
                <a:tc>
                  <a:txBody>
                    <a:bodyPr/>
                    <a:lstStyle/>
                    <a:p>
                      <a:pPr algn="just">
                        <a:lnSpc>
                          <a:spcPct val="115000"/>
                        </a:lnSpc>
                        <a:spcAft>
                          <a:spcPts val="0"/>
                        </a:spcAft>
                      </a:pPr>
                      <a:r>
                        <a:rPr lang="en-US" sz="1000" dirty="0">
                          <a:latin typeface="Times New Roman"/>
                          <a:ea typeface="Times New Roman"/>
                          <a:cs typeface="Times New Roman"/>
                        </a:rPr>
                        <a:t>7.</a:t>
                      </a:r>
                      <a:endParaRPr lang="en-US" sz="10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err="1">
                          <a:latin typeface="Times New Roman"/>
                          <a:ea typeface="Times New Roman"/>
                          <a:cs typeface="Times New Roman"/>
                        </a:rPr>
                        <a:t>Tepuk</a:t>
                      </a:r>
                      <a:r>
                        <a:rPr lang="en-US" sz="1000" dirty="0">
                          <a:latin typeface="Times New Roman"/>
                          <a:ea typeface="Times New Roman"/>
                          <a:cs typeface="Times New Roman"/>
                        </a:rPr>
                        <a:t> </a:t>
                      </a:r>
                      <a:r>
                        <a:rPr lang="en-US" sz="1000" dirty="0" err="1">
                          <a:latin typeface="Times New Roman"/>
                          <a:ea typeface="Times New Roman"/>
                          <a:cs typeface="Times New Roman"/>
                        </a:rPr>
                        <a:t>tangan</a:t>
                      </a:r>
                      <a:r>
                        <a:rPr lang="en-US" sz="1000" dirty="0">
                          <a:latin typeface="Times New Roman"/>
                          <a:ea typeface="Times New Roman"/>
                          <a:cs typeface="Times New Roman"/>
                        </a:rPr>
                        <a:t> </a:t>
                      </a:r>
                      <a:endParaRPr lang="en-US" sz="10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err="1">
                          <a:latin typeface="Times New Roman"/>
                          <a:ea typeface="Times New Roman"/>
                          <a:cs typeface="Times New Roman"/>
                        </a:rPr>
                        <a:t>Tanpa</a:t>
                      </a:r>
                      <a:r>
                        <a:rPr lang="en-US" sz="1000" dirty="0">
                          <a:latin typeface="Times New Roman"/>
                          <a:ea typeface="Times New Roman"/>
                          <a:cs typeface="Times New Roman"/>
                        </a:rPr>
                        <a:t> </a:t>
                      </a:r>
                      <a:r>
                        <a:rPr lang="en-US" sz="1000" dirty="0" err="1">
                          <a:latin typeface="Times New Roman"/>
                          <a:ea typeface="Times New Roman"/>
                          <a:cs typeface="Times New Roman"/>
                        </a:rPr>
                        <a:t>menyentuh</a:t>
                      </a:r>
                      <a:r>
                        <a:rPr lang="en-US" sz="1000" dirty="0">
                          <a:latin typeface="Times New Roman"/>
                          <a:ea typeface="Times New Roman"/>
                          <a:cs typeface="Times New Roman"/>
                        </a:rPr>
                        <a:t> </a:t>
                      </a:r>
                      <a:r>
                        <a:rPr lang="en-US" sz="1000" dirty="0" err="1">
                          <a:latin typeface="Times New Roman"/>
                          <a:ea typeface="Times New Roman"/>
                          <a:cs typeface="Times New Roman"/>
                        </a:rPr>
                        <a:t>tangan</a:t>
                      </a:r>
                      <a:r>
                        <a:rPr lang="en-US" sz="1000" dirty="0">
                          <a:latin typeface="Times New Roman"/>
                          <a:ea typeface="Times New Roman"/>
                          <a:cs typeface="Times New Roman"/>
                        </a:rPr>
                        <a:t>/</a:t>
                      </a:r>
                      <a:r>
                        <a:rPr lang="en-US" sz="1000" dirty="0" err="1">
                          <a:latin typeface="Times New Roman"/>
                          <a:ea typeface="Times New Roman"/>
                          <a:cs typeface="Times New Roman"/>
                        </a:rPr>
                        <a:t>lengan</a:t>
                      </a:r>
                      <a:r>
                        <a:rPr lang="en-US" sz="1000" dirty="0">
                          <a:latin typeface="Times New Roman"/>
                          <a:ea typeface="Times New Roman"/>
                          <a:cs typeface="Times New Roman"/>
                        </a:rPr>
                        <a:t> </a:t>
                      </a: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tunjukkan</a:t>
                      </a:r>
                      <a:r>
                        <a:rPr lang="en-US" sz="1000" dirty="0">
                          <a:latin typeface="Times New Roman"/>
                          <a:ea typeface="Times New Roman"/>
                          <a:cs typeface="Times New Roman"/>
                        </a:rPr>
                        <a:t> </a:t>
                      </a:r>
                      <a:r>
                        <a:rPr lang="en-US" sz="1000" dirty="0" err="1">
                          <a:latin typeface="Times New Roman"/>
                          <a:ea typeface="Times New Roman"/>
                          <a:cs typeface="Times New Roman"/>
                        </a:rPr>
                        <a:t>permainan</a:t>
                      </a:r>
                      <a:r>
                        <a:rPr lang="en-US" sz="1000" dirty="0">
                          <a:latin typeface="Times New Roman"/>
                          <a:ea typeface="Times New Roman"/>
                          <a:cs typeface="Times New Roman"/>
                        </a:rPr>
                        <a:t> </a:t>
                      </a:r>
                      <a:r>
                        <a:rPr lang="en-US" sz="1000" dirty="0" err="1">
                          <a:latin typeface="Times New Roman"/>
                          <a:ea typeface="Times New Roman"/>
                          <a:cs typeface="Times New Roman"/>
                        </a:rPr>
                        <a:t>tepuk</a:t>
                      </a:r>
                      <a:r>
                        <a:rPr lang="en-US" sz="1000" dirty="0">
                          <a:latin typeface="Times New Roman"/>
                          <a:ea typeface="Times New Roman"/>
                          <a:cs typeface="Times New Roman"/>
                        </a:rPr>
                        <a:t> </a:t>
                      </a:r>
                      <a:r>
                        <a:rPr lang="en-US" sz="1000" dirty="0" err="1">
                          <a:latin typeface="Times New Roman"/>
                          <a:ea typeface="Times New Roman"/>
                          <a:cs typeface="Times New Roman"/>
                        </a:rPr>
                        <a:t>tangan</a:t>
                      </a:r>
                      <a:r>
                        <a:rPr lang="en-US" sz="1000" dirty="0">
                          <a:latin typeface="Times New Roman"/>
                          <a:ea typeface="Times New Roman"/>
                          <a:cs typeface="Times New Roman"/>
                        </a:rPr>
                        <a:t> </a:t>
                      </a:r>
                      <a:r>
                        <a:rPr lang="en-US" sz="1000" dirty="0" err="1">
                          <a:latin typeface="Times New Roman"/>
                          <a:ea typeface="Times New Roman"/>
                          <a:cs typeface="Times New Roman"/>
                        </a:rPr>
                        <a:t>dengan</a:t>
                      </a:r>
                      <a:r>
                        <a:rPr lang="en-US" sz="1000" dirty="0">
                          <a:latin typeface="Times New Roman"/>
                          <a:ea typeface="Times New Roman"/>
                          <a:cs typeface="Times New Roman"/>
                        </a:rPr>
                        <a:t> </a:t>
                      </a:r>
                      <a:r>
                        <a:rPr lang="en-US" sz="1000" dirty="0" err="1">
                          <a:latin typeface="Times New Roman"/>
                          <a:ea typeface="Times New Roman"/>
                          <a:cs typeface="Times New Roman"/>
                        </a:rPr>
                        <a:t>kedua</a:t>
                      </a:r>
                      <a:r>
                        <a:rPr lang="en-US" sz="1000" dirty="0">
                          <a:latin typeface="Times New Roman"/>
                          <a:ea typeface="Times New Roman"/>
                          <a:cs typeface="Times New Roman"/>
                        </a:rPr>
                        <a:t> </a:t>
                      </a:r>
                      <a:r>
                        <a:rPr lang="en-US" sz="1000" dirty="0" err="1">
                          <a:latin typeface="Times New Roman"/>
                          <a:ea typeface="Times New Roman"/>
                          <a:cs typeface="Times New Roman"/>
                        </a:rPr>
                        <a:t>tangan</a:t>
                      </a:r>
                      <a:r>
                        <a:rPr lang="en-US" sz="1000" dirty="0">
                          <a:latin typeface="Times New Roman"/>
                          <a:ea typeface="Times New Roman"/>
                          <a:cs typeface="Times New Roman"/>
                        </a:rPr>
                        <a:t> </a:t>
                      </a:r>
                      <a:r>
                        <a:rPr lang="en-US" sz="1000" dirty="0" err="1">
                          <a:latin typeface="Times New Roman"/>
                          <a:ea typeface="Times New Roman"/>
                          <a:cs typeface="Times New Roman"/>
                        </a:rPr>
                        <a:t>pemeriksa</a:t>
                      </a:r>
                      <a:r>
                        <a:rPr lang="en-US" sz="1000" dirty="0">
                          <a:latin typeface="Times New Roman"/>
                          <a:ea typeface="Times New Roman"/>
                          <a:cs typeface="Times New Roman"/>
                        </a:rPr>
                        <a:t> </a:t>
                      </a:r>
                      <a:r>
                        <a:rPr lang="en-US" sz="1000" dirty="0" err="1">
                          <a:latin typeface="Times New Roman"/>
                          <a:ea typeface="Times New Roman"/>
                          <a:cs typeface="Times New Roman"/>
                        </a:rPr>
                        <a:t>dan</a:t>
                      </a:r>
                      <a:r>
                        <a:rPr lang="en-US" sz="1000" dirty="0">
                          <a:latin typeface="Times New Roman"/>
                          <a:ea typeface="Times New Roman"/>
                          <a:cs typeface="Times New Roman"/>
                        </a:rPr>
                        <a:t> </a:t>
                      </a:r>
                      <a:r>
                        <a:rPr lang="en-US" sz="1000" dirty="0" err="1">
                          <a:latin typeface="Times New Roman"/>
                          <a:ea typeface="Times New Roman"/>
                          <a:cs typeface="Times New Roman"/>
                        </a:rPr>
                        <a:t>ajak</a:t>
                      </a:r>
                      <a:r>
                        <a:rPr lang="en-US" sz="1000" dirty="0">
                          <a:latin typeface="Times New Roman"/>
                          <a:ea typeface="Times New Roman"/>
                          <a:cs typeface="Times New Roman"/>
                        </a:rPr>
                        <a:t> </a:t>
                      </a: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untuk</a:t>
                      </a:r>
                      <a:r>
                        <a:rPr lang="en-US" sz="1000" dirty="0">
                          <a:latin typeface="Times New Roman"/>
                          <a:ea typeface="Times New Roman"/>
                          <a:cs typeface="Times New Roman"/>
                        </a:rPr>
                        <a:t> </a:t>
                      </a:r>
                      <a:r>
                        <a:rPr lang="en-US" sz="1000" dirty="0" err="1">
                          <a:latin typeface="Times New Roman"/>
                          <a:ea typeface="Times New Roman"/>
                          <a:cs typeface="Times New Roman"/>
                        </a:rPr>
                        <a:t>bermain</a:t>
                      </a:r>
                      <a:r>
                        <a:rPr lang="en-US" sz="1000" dirty="0">
                          <a:latin typeface="Times New Roman"/>
                          <a:ea typeface="Times New Roman"/>
                          <a:cs typeface="Times New Roman"/>
                        </a:rPr>
                        <a:t> </a:t>
                      </a:r>
                      <a:r>
                        <a:rPr lang="en-US" sz="1000" dirty="0" err="1">
                          <a:latin typeface="Times New Roman"/>
                          <a:ea typeface="Times New Roman"/>
                          <a:cs typeface="Times New Roman"/>
                        </a:rPr>
                        <a:t>dengan</a:t>
                      </a:r>
                      <a:r>
                        <a:rPr lang="en-US" sz="1000" dirty="0">
                          <a:latin typeface="Times New Roman"/>
                          <a:ea typeface="Times New Roman"/>
                          <a:cs typeface="Times New Roman"/>
                        </a:rPr>
                        <a:t> </a:t>
                      </a:r>
                      <a:r>
                        <a:rPr lang="en-US" sz="1000" dirty="0" err="1">
                          <a:latin typeface="Times New Roman"/>
                          <a:ea typeface="Times New Roman"/>
                          <a:cs typeface="Times New Roman"/>
                        </a:rPr>
                        <a:t>pemeriksa</a:t>
                      </a:r>
                      <a:r>
                        <a:rPr lang="en-US" sz="1000" dirty="0">
                          <a:latin typeface="Times New Roman"/>
                          <a:ea typeface="Times New Roman"/>
                          <a:cs typeface="Times New Roman"/>
                        </a:rPr>
                        <a:t>. </a:t>
                      </a:r>
                      <a:r>
                        <a:rPr lang="en-US" sz="1000" dirty="0" err="1">
                          <a:latin typeface="Times New Roman"/>
                          <a:ea typeface="Times New Roman"/>
                          <a:cs typeface="Times New Roman"/>
                        </a:rPr>
                        <a:t>Bila</a:t>
                      </a:r>
                      <a:r>
                        <a:rPr lang="en-US" sz="1000" dirty="0">
                          <a:latin typeface="Times New Roman"/>
                          <a:ea typeface="Times New Roman"/>
                          <a:cs typeface="Times New Roman"/>
                        </a:rPr>
                        <a:t> </a:t>
                      </a: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tidak</a:t>
                      </a:r>
                      <a:r>
                        <a:rPr lang="en-US" sz="1000" dirty="0">
                          <a:latin typeface="Times New Roman"/>
                          <a:ea typeface="Times New Roman"/>
                          <a:cs typeface="Times New Roman"/>
                        </a:rPr>
                        <a:t> </a:t>
                      </a:r>
                      <a:r>
                        <a:rPr lang="en-US" sz="1000" dirty="0" err="1">
                          <a:latin typeface="Times New Roman"/>
                          <a:ea typeface="Times New Roman"/>
                          <a:cs typeface="Times New Roman"/>
                        </a:rPr>
                        <a:t>melakukan</a:t>
                      </a:r>
                      <a:r>
                        <a:rPr lang="en-US" sz="1000" dirty="0">
                          <a:latin typeface="Times New Roman"/>
                          <a:ea typeface="Times New Roman"/>
                          <a:cs typeface="Times New Roman"/>
                        </a:rPr>
                        <a:t> </a:t>
                      </a:r>
                      <a:r>
                        <a:rPr lang="en-US" sz="1000" dirty="0" err="1">
                          <a:latin typeface="Times New Roman"/>
                          <a:ea typeface="Times New Roman"/>
                          <a:cs typeface="Times New Roman"/>
                        </a:rPr>
                        <a:t>ini</a:t>
                      </a:r>
                      <a:r>
                        <a:rPr lang="en-US" sz="1000" dirty="0">
                          <a:latin typeface="Times New Roman"/>
                          <a:ea typeface="Times New Roman"/>
                          <a:cs typeface="Times New Roman"/>
                        </a:rPr>
                        <a:t>, </a:t>
                      </a:r>
                      <a:r>
                        <a:rPr lang="en-US" sz="1000" dirty="0" err="1">
                          <a:latin typeface="Times New Roman"/>
                          <a:ea typeface="Times New Roman"/>
                          <a:cs typeface="Times New Roman"/>
                        </a:rPr>
                        <a:t>mintalah</a:t>
                      </a:r>
                      <a:r>
                        <a:rPr lang="en-US" sz="1000" dirty="0">
                          <a:latin typeface="Times New Roman"/>
                          <a:ea typeface="Times New Roman"/>
                          <a:cs typeface="Times New Roman"/>
                        </a:rPr>
                        <a:t> </a:t>
                      </a:r>
                      <a:r>
                        <a:rPr lang="en-US" sz="1000" dirty="0" err="1">
                          <a:latin typeface="Times New Roman"/>
                          <a:ea typeface="Times New Roman"/>
                          <a:cs typeface="Times New Roman"/>
                        </a:rPr>
                        <a:t>orangtua</a:t>
                      </a:r>
                      <a:r>
                        <a:rPr lang="en-US" sz="1000" dirty="0">
                          <a:latin typeface="Times New Roman"/>
                          <a:ea typeface="Times New Roman"/>
                          <a:cs typeface="Times New Roman"/>
                        </a:rPr>
                        <a:t> </a:t>
                      </a:r>
                      <a:r>
                        <a:rPr lang="en-US" sz="1000" dirty="0" err="1">
                          <a:latin typeface="Times New Roman"/>
                          <a:ea typeface="Times New Roman"/>
                          <a:cs typeface="Times New Roman"/>
                        </a:rPr>
                        <a:t>untuk</a:t>
                      </a:r>
                      <a:r>
                        <a:rPr lang="en-US" sz="1000" dirty="0">
                          <a:latin typeface="Times New Roman"/>
                          <a:ea typeface="Times New Roman"/>
                          <a:cs typeface="Times New Roman"/>
                        </a:rPr>
                        <a:t> </a:t>
                      </a:r>
                      <a:r>
                        <a:rPr lang="en-US" sz="1000" dirty="0" err="1">
                          <a:latin typeface="Times New Roman"/>
                          <a:ea typeface="Times New Roman"/>
                          <a:cs typeface="Times New Roman"/>
                        </a:rPr>
                        <a:t>mencobanya</a:t>
                      </a:r>
                      <a:r>
                        <a:rPr lang="en-US" sz="1000" dirty="0">
                          <a:latin typeface="Times New Roman"/>
                          <a:ea typeface="Times New Roman"/>
                          <a:cs typeface="Times New Roman"/>
                        </a:rPr>
                        <a:t> (</a:t>
                      </a:r>
                      <a:r>
                        <a:rPr lang="en-US" sz="1000" dirty="0" err="1">
                          <a:latin typeface="Times New Roman"/>
                          <a:ea typeface="Times New Roman"/>
                          <a:cs typeface="Times New Roman"/>
                        </a:rPr>
                        <a:t>Bila</a:t>
                      </a:r>
                      <a:r>
                        <a:rPr lang="en-US" sz="1000" dirty="0">
                          <a:latin typeface="Times New Roman"/>
                          <a:ea typeface="Times New Roman"/>
                          <a:cs typeface="Times New Roman"/>
                        </a:rPr>
                        <a:t> </a:t>
                      </a: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masih</a:t>
                      </a:r>
                      <a:r>
                        <a:rPr lang="en-US" sz="1000" dirty="0">
                          <a:latin typeface="Times New Roman"/>
                          <a:ea typeface="Times New Roman"/>
                          <a:cs typeface="Times New Roman"/>
                        </a:rPr>
                        <a:t> </a:t>
                      </a:r>
                      <a:r>
                        <a:rPr lang="en-US" sz="1000" dirty="0" err="1">
                          <a:latin typeface="Times New Roman"/>
                          <a:ea typeface="Times New Roman"/>
                          <a:cs typeface="Times New Roman"/>
                        </a:rPr>
                        <a:t>tidak</a:t>
                      </a:r>
                      <a:r>
                        <a:rPr lang="en-US" sz="1000" dirty="0">
                          <a:latin typeface="Times New Roman"/>
                          <a:ea typeface="Times New Roman"/>
                          <a:cs typeface="Times New Roman"/>
                        </a:rPr>
                        <a:t> </a:t>
                      </a:r>
                      <a:r>
                        <a:rPr lang="en-US" sz="1000" dirty="0" err="1">
                          <a:latin typeface="Times New Roman"/>
                          <a:ea typeface="Times New Roman"/>
                          <a:cs typeface="Times New Roman"/>
                        </a:rPr>
                        <a:t>mau</a:t>
                      </a:r>
                      <a:r>
                        <a:rPr lang="en-US" sz="1000" dirty="0">
                          <a:latin typeface="Times New Roman"/>
                          <a:ea typeface="Times New Roman"/>
                          <a:cs typeface="Times New Roman"/>
                        </a:rPr>
                        <a:t> </a:t>
                      </a:r>
                      <a:r>
                        <a:rPr lang="en-US" sz="1000" dirty="0" err="1">
                          <a:latin typeface="Times New Roman"/>
                          <a:ea typeface="Times New Roman"/>
                          <a:cs typeface="Times New Roman"/>
                        </a:rPr>
                        <a:t>melakukannya</a:t>
                      </a:r>
                      <a:r>
                        <a:rPr lang="en-US" sz="1000" dirty="0">
                          <a:latin typeface="Times New Roman"/>
                          <a:ea typeface="Times New Roman"/>
                          <a:cs typeface="Times New Roman"/>
                        </a:rPr>
                        <a:t>, </a:t>
                      </a:r>
                      <a:r>
                        <a:rPr lang="en-US" sz="1000" dirty="0" err="1">
                          <a:latin typeface="Times New Roman"/>
                          <a:ea typeface="Times New Roman"/>
                          <a:cs typeface="Times New Roman"/>
                        </a:rPr>
                        <a:t>tanyakan</a:t>
                      </a:r>
                      <a:r>
                        <a:rPr lang="en-US" sz="1000" dirty="0">
                          <a:latin typeface="Times New Roman"/>
                          <a:ea typeface="Times New Roman"/>
                          <a:cs typeface="Times New Roman"/>
                        </a:rPr>
                        <a:t> </a:t>
                      </a:r>
                      <a:r>
                        <a:rPr lang="en-US" sz="1000" dirty="0" err="1">
                          <a:latin typeface="Times New Roman"/>
                          <a:ea typeface="Times New Roman"/>
                          <a:cs typeface="Times New Roman"/>
                        </a:rPr>
                        <a:t>kepada</a:t>
                      </a:r>
                      <a:r>
                        <a:rPr lang="en-US" sz="1000" dirty="0">
                          <a:latin typeface="Times New Roman"/>
                          <a:ea typeface="Times New Roman"/>
                          <a:cs typeface="Times New Roman"/>
                        </a:rPr>
                        <a:t> </a:t>
                      </a:r>
                      <a:r>
                        <a:rPr lang="en-US" sz="1000" dirty="0" err="1">
                          <a:latin typeface="Times New Roman"/>
                          <a:ea typeface="Times New Roman"/>
                          <a:cs typeface="Times New Roman"/>
                        </a:rPr>
                        <a:t>orangtua</a:t>
                      </a:r>
                      <a:r>
                        <a:rPr lang="en-US" sz="1000" dirty="0">
                          <a:latin typeface="Times New Roman"/>
                          <a:ea typeface="Times New Roman"/>
                          <a:cs typeface="Times New Roman"/>
                        </a:rPr>
                        <a:t> </a:t>
                      </a:r>
                      <a:r>
                        <a:rPr lang="en-US" sz="1000" dirty="0" err="1">
                          <a:latin typeface="Times New Roman"/>
                          <a:ea typeface="Times New Roman"/>
                          <a:cs typeface="Times New Roman"/>
                        </a:rPr>
                        <a:t>apakah</a:t>
                      </a:r>
                      <a:r>
                        <a:rPr lang="en-US" sz="1000" dirty="0">
                          <a:latin typeface="Times New Roman"/>
                          <a:ea typeface="Times New Roman"/>
                          <a:cs typeface="Times New Roman"/>
                        </a:rPr>
                        <a:t> </a:t>
                      </a: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mau</a:t>
                      </a:r>
                      <a:r>
                        <a:rPr lang="en-US" sz="1000" dirty="0">
                          <a:latin typeface="Times New Roman"/>
                          <a:ea typeface="Times New Roman"/>
                          <a:cs typeface="Times New Roman"/>
                        </a:rPr>
                        <a:t> </a:t>
                      </a:r>
                      <a:r>
                        <a:rPr lang="en-US" sz="1000" dirty="0" err="1">
                          <a:latin typeface="Times New Roman"/>
                          <a:ea typeface="Times New Roman"/>
                          <a:cs typeface="Times New Roman"/>
                        </a:rPr>
                        <a:t>melakukannya</a:t>
                      </a:r>
                      <a:r>
                        <a:rPr lang="en-US" sz="1000" dirty="0">
                          <a:latin typeface="Times New Roman"/>
                          <a:ea typeface="Times New Roman"/>
                          <a:cs typeface="Times New Roman"/>
                        </a:rPr>
                        <a:t> </a:t>
                      </a:r>
                      <a:r>
                        <a:rPr lang="en-US" sz="1000" dirty="0" err="1">
                          <a:latin typeface="Times New Roman"/>
                          <a:ea typeface="Times New Roman"/>
                          <a:cs typeface="Times New Roman"/>
                        </a:rPr>
                        <a:t>dirumah</a:t>
                      </a:r>
                      <a:r>
                        <a:rPr lang="en-US" sz="1000" dirty="0">
                          <a:latin typeface="Times New Roman"/>
                          <a:ea typeface="Times New Roman"/>
                          <a:cs typeface="Times New Roman"/>
                        </a:rPr>
                        <a:t>)</a:t>
                      </a:r>
                      <a:endParaRPr lang="en-US" sz="10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000" dirty="0" err="1">
                          <a:latin typeface="Times New Roman"/>
                          <a:ea typeface="Times New Roman"/>
                          <a:cs typeface="Times New Roman"/>
                        </a:rPr>
                        <a:t>Anak</a:t>
                      </a:r>
                      <a:r>
                        <a:rPr lang="en-US" sz="1000" dirty="0">
                          <a:latin typeface="Times New Roman"/>
                          <a:ea typeface="Times New Roman"/>
                          <a:cs typeface="Times New Roman"/>
                        </a:rPr>
                        <a:t> </a:t>
                      </a:r>
                      <a:r>
                        <a:rPr lang="en-US" sz="1000" dirty="0" err="1">
                          <a:latin typeface="Times New Roman"/>
                          <a:ea typeface="Times New Roman"/>
                          <a:cs typeface="Times New Roman"/>
                        </a:rPr>
                        <a:t>dapat</a:t>
                      </a:r>
                      <a:r>
                        <a:rPr lang="en-US" sz="1000" dirty="0">
                          <a:latin typeface="Times New Roman"/>
                          <a:ea typeface="Times New Roman"/>
                          <a:cs typeface="Times New Roman"/>
                        </a:rPr>
                        <a:t> </a:t>
                      </a:r>
                      <a:r>
                        <a:rPr lang="en-US" sz="1000" dirty="0" err="1">
                          <a:latin typeface="Times New Roman"/>
                          <a:ea typeface="Times New Roman"/>
                          <a:cs typeface="Times New Roman"/>
                        </a:rPr>
                        <a:t>menepuk-nepuk</a:t>
                      </a:r>
                      <a:r>
                        <a:rPr lang="en-US" sz="1000" dirty="0">
                          <a:latin typeface="Times New Roman"/>
                          <a:ea typeface="Times New Roman"/>
                          <a:cs typeface="Times New Roman"/>
                        </a:rPr>
                        <a:t> </a:t>
                      </a:r>
                      <a:r>
                        <a:rPr lang="en-US" sz="1000" dirty="0" err="1">
                          <a:latin typeface="Times New Roman"/>
                          <a:ea typeface="Times New Roman"/>
                          <a:cs typeface="Times New Roman"/>
                        </a:rPr>
                        <a:t>tangannya</a:t>
                      </a:r>
                      <a:r>
                        <a:rPr lang="en-US" sz="1000" dirty="0">
                          <a:latin typeface="Times New Roman"/>
                          <a:ea typeface="Times New Roman"/>
                          <a:cs typeface="Times New Roman"/>
                        </a:rPr>
                        <a:t> </a:t>
                      </a:r>
                      <a:r>
                        <a:rPr lang="en-US" sz="1000" dirty="0" err="1">
                          <a:latin typeface="Times New Roman"/>
                          <a:ea typeface="Times New Roman"/>
                          <a:cs typeface="Times New Roman"/>
                        </a:rPr>
                        <a:t>saat</a:t>
                      </a:r>
                      <a:r>
                        <a:rPr lang="en-US" sz="1000" dirty="0">
                          <a:latin typeface="Times New Roman"/>
                          <a:ea typeface="Times New Roman"/>
                          <a:cs typeface="Times New Roman"/>
                        </a:rPr>
                        <a:t> </a:t>
                      </a:r>
                      <a:r>
                        <a:rPr lang="en-US" sz="1000" dirty="0" err="1">
                          <a:latin typeface="Times New Roman"/>
                          <a:ea typeface="Times New Roman"/>
                          <a:cs typeface="Times New Roman"/>
                        </a:rPr>
                        <a:t>tes</a:t>
                      </a:r>
                      <a:r>
                        <a:rPr lang="en-US" sz="1000" dirty="0">
                          <a:latin typeface="Times New Roman"/>
                          <a:ea typeface="Times New Roman"/>
                          <a:cs typeface="Times New Roman"/>
                        </a:rPr>
                        <a:t> </a:t>
                      </a:r>
                      <a:r>
                        <a:rPr lang="en-US" sz="1000" dirty="0" err="1">
                          <a:latin typeface="Times New Roman"/>
                          <a:ea typeface="Times New Roman"/>
                          <a:cs typeface="Times New Roman"/>
                        </a:rPr>
                        <a:t>atau</a:t>
                      </a:r>
                      <a:r>
                        <a:rPr lang="en-US" sz="1000" dirty="0">
                          <a:latin typeface="Times New Roman"/>
                          <a:ea typeface="Times New Roman"/>
                          <a:cs typeface="Times New Roman"/>
                        </a:rPr>
                        <a:t> </a:t>
                      </a:r>
                      <a:r>
                        <a:rPr lang="en-US" sz="1000" dirty="0" err="1">
                          <a:latin typeface="Times New Roman"/>
                          <a:ea typeface="Times New Roman"/>
                          <a:cs typeface="Times New Roman"/>
                        </a:rPr>
                        <a:t>dilaporkan</a:t>
                      </a:r>
                      <a:r>
                        <a:rPr lang="en-US" sz="1000" dirty="0">
                          <a:latin typeface="Times New Roman"/>
                          <a:ea typeface="Times New Roman"/>
                          <a:cs typeface="Times New Roman"/>
                        </a:rPr>
                        <a:t> </a:t>
                      </a:r>
                      <a:r>
                        <a:rPr lang="en-US" sz="1000" dirty="0" err="1">
                          <a:latin typeface="Times New Roman"/>
                          <a:ea typeface="Times New Roman"/>
                          <a:cs typeface="Times New Roman"/>
                        </a:rPr>
                        <a:t>terjadi</a:t>
                      </a:r>
                      <a:r>
                        <a:rPr lang="en-US" sz="1000" dirty="0">
                          <a:latin typeface="Times New Roman"/>
                          <a:ea typeface="Times New Roman"/>
                          <a:cs typeface="Times New Roman"/>
                        </a:rPr>
                        <a:t> </a:t>
                      </a:r>
                      <a:r>
                        <a:rPr lang="en-US" sz="1000" dirty="0" err="1">
                          <a:latin typeface="Times New Roman"/>
                          <a:ea typeface="Times New Roman"/>
                          <a:cs typeface="Times New Roman"/>
                        </a:rPr>
                        <a:t>dirumah</a:t>
                      </a:r>
                      <a:r>
                        <a:rPr lang="en-US" sz="1000" dirty="0">
                          <a:latin typeface="Times New Roman"/>
                          <a:ea typeface="Times New Roman"/>
                          <a:cs typeface="Times New Roman"/>
                        </a:rPr>
                        <a:t>.</a:t>
                      </a:r>
                      <a:endParaRPr lang="en-US" sz="1000" dirty="0">
                        <a:latin typeface="Calibri"/>
                        <a:ea typeface="Calibri"/>
                        <a:cs typeface="Times New Roman"/>
                      </a:endParaRPr>
                    </a:p>
                  </a:txBody>
                  <a:tcPr marL="35771" marR="357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Scroll 1"/>
          <p:cNvSpPr/>
          <p:nvPr/>
        </p:nvSpPr>
        <p:spPr>
          <a:xfrm>
            <a:off x="609600" y="533400"/>
            <a:ext cx="8534400" cy="5943600"/>
          </a:xfrm>
          <a:prstGeom prst="verticalScroll">
            <a:avLst/>
          </a:prstGeom>
          <a:solidFill>
            <a:srgbClr val="00FF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err="1" smtClean="0">
                <a:solidFill>
                  <a:schemeClr val="tx1"/>
                </a:solidFill>
                <a:latin typeface="Aharoni" pitchFamily="2" charset="-79"/>
                <a:cs typeface="Aharoni" pitchFamily="2" charset="-79"/>
              </a:rPr>
              <a:t>Siapapun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bisa</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marah</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itu</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sangat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mudah</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Namun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marah</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kepada</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orang</a:t>
            </a:r>
            <a:r>
              <a:rPr lang="en-US" sz="2800" b="1" dirty="0" smtClean="0">
                <a:solidFill>
                  <a:schemeClr val="tx1"/>
                </a:solidFill>
                <a:latin typeface="Aharoni" pitchFamily="2" charset="-79"/>
                <a:cs typeface="Aharoni" pitchFamily="2" charset="-79"/>
              </a:rPr>
              <a:t> yang </a:t>
            </a:r>
            <a:r>
              <a:rPr lang="en-US" sz="2800" b="1" dirty="0" err="1" smtClean="0">
                <a:solidFill>
                  <a:schemeClr val="tx1"/>
                </a:solidFill>
                <a:latin typeface="Aharoni" pitchFamily="2" charset="-79"/>
                <a:cs typeface="Aharoni" pitchFamily="2" charset="-79"/>
              </a:rPr>
              <a:t>tepat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dengan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tingkat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kemarahan</a:t>
            </a:r>
            <a:r>
              <a:rPr lang="en-US" sz="2800" b="1" dirty="0" smtClean="0">
                <a:solidFill>
                  <a:schemeClr val="tx1"/>
                </a:solidFill>
                <a:latin typeface="Aharoni" pitchFamily="2" charset="-79"/>
                <a:cs typeface="Aharoni" pitchFamily="2" charset="-79"/>
              </a:rPr>
              <a:t> yang </a:t>
            </a:r>
            <a:r>
              <a:rPr lang="en-US" sz="2800" b="1" dirty="0" err="1" smtClean="0">
                <a:solidFill>
                  <a:schemeClr val="tx1"/>
                </a:solidFill>
                <a:latin typeface="Aharoni" pitchFamily="2" charset="-79"/>
                <a:cs typeface="Aharoni" pitchFamily="2" charset="-79"/>
              </a:rPr>
              <a:t>tepat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pada</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waktu</a:t>
            </a:r>
            <a:r>
              <a:rPr lang="en-US" sz="2800" b="1" dirty="0" smtClean="0">
                <a:solidFill>
                  <a:schemeClr val="tx1"/>
                </a:solidFill>
                <a:latin typeface="Aharoni" pitchFamily="2" charset="-79"/>
                <a:cs typeface="Aharoni" pitchFamily="2" charset="-79"/>
              </a:rPr>
              <a:t> yang </a:t>
            </a:r>
            <a:r>
              <a:rPr lang="en-US" sz="2800" b="1" dirty="0" err="1" smtClean="0">
                <a:solidFill>
                  <a:schemeClr val="tx1"/>
                </a:solidFill>
                <a:latin typeface="Aharoni" pitchFamily="2" charset="-79"/>
                <a:cs typeface="Aharoni" pitchFamily="2" charset="-79"/>
              </a:rPr>
              <a:t>tepat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dan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dengan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tujuan</a:t>
            </a:r>
            <a:r>
              <a:rPr lang="en-US" sz="2800" b="1" dirty="0" smtClean="0">
                <a:solidFill>
                  <a:schemeClr val="tx1"/>
                </a:solidFill>
                <a:latin typeface="Aharoni" pitchFamily="2" charset="-79"/>
                <a:cs typeface="Aharoni" pitchFamily="2" charset="-79"/>
              </a:rPr>
              <a:t> yang </a:t>
            </a:r>
            <a:r>
              <a:rPr lang="en-US" sz="2800" b="1" dirty="0" err="1" smtClean="0">
                <a:solidFill>
                  <a:schemeClr val="tx1"/>
                </a:solidFill>
                <a:latin typeface="Aharoni" pitchFamily="2" charset="-79"/>
                <a:cs typeface="Aharoni" pitchFamily="2" charset="-79"/>
              </a:rPr>
              <a:t>tepat</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bukanlah</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hal</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mudah</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dan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bahkan</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seringkali</a:t>
            </a:r>
            <a:r>
              <a:rPr lang="en-US" sz="2800" b="1" dirty="0" smtClean="0">
                <a:solidFill>
                  <a:schemeClr val="tx1"/>
                </a:solidFill>
                <a:latin typeface="Aharoni" pitchFamily="2" charset="-79"/>
                <a:cs typeface="Aharoni" pitchFamily="2" charset="-79"/>
              </a:rPr>
              <a:t> </a:t>
            </a:r>
            <a:r>
              <a:rPr lang="en-US" sz="2800" b="1" dirty="0" err="1" smtClean="0">
                <a:solidFill>
                  <a:schemeClr val="tx1"/>
                </a:solidFill>
                <a:latin typeface="Aharoni" pitchFamily="2" charset="-79"/>
                <a:cs typeface="Aharoni" pitchFamily="2" charset="-79"/>
              </a:rPr>
              <a:t>dilupakan</a:t>
            </a:r>
            <a:r>
              <a:rPr lang="en-US" sz="2800" b="1" dirty="0" smtClean="0">
                <a:solidFill>
                  <a:schemeClr val="tx1"/>
                </a:solidFill>
                <a:latin typeface="Aharoni" pitchFamily="2" charset="-79"/>
                <a:cs typeface="Aharoni" pitchFamily="2" charset="-79"/>
              </a:rPr>
              <a:t>…..</a:t>
            </a:r>
            <a:endParaRPr lang="en-US" sz="2800" b="1" dirty="0">
              <a:solidFill>
                <a:schemeClr val="tx1"/>
              </a:solidFill>
              <a:latin typeface="Aharoni" pitchFamily="2" charset="-79"/>
              <a:cs typeface="Aharoni" pitchFamily="2" charset="-79"/>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213</TotalTime>
  <Words>2172</Words>
  <Application>Microsoft Office PowerPoint</Application>
  <PresentationFormat>On-screen Show (4:3)</PresentationFormat>
  <Paragraphs>171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33</cp:revision>
  <dcterms:created xsi:type="dcterms:W3CDTF">2016-04-14T06:52:33Z</dcterms:created>
  <dcterms:modified xsi:type="dcterms:W3CDTF">2021-03-03T13:43:03Z</dcterms:modified>
</cp:coreProperties>
</file>