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5"/>
  </p:notesMasterIdLst>
  <p:sldIdLst>
    <p:sldId id="256" r:id="rId2"/>
    <p:sldId id="282" r:id="rId3"/>
    <p:sldId id="283" r:id="rId4"/>
    <p:sldId id="284" r:id="rId5"/>
    <p:sldId id="285" r:id="rId6"/>
    <p:sldId id="286" r:id="rId7"/>
    <p:sldId id="287" r:id="rId8"/>
    <p:sldId id="288" r:id="rId9"/>
    <p:sldId id="289" r:id="rId10"/>
    <p:sldId id="258" r:id="rId11"/>
    <p:sldId id="259" r:id="rId12"/>
    <p:sldId id="262" r:id="rId13"/>
    <p:sldId id="263" r:id="rId14"/>
    <p:sldId id="264" r:id="rId15"/>
    <p:sldId id="265" r:id="rId16"/>
    <p:sldId id="261" r:id="rId17"/>
    <p:sldId id="266" r:id="rId18"/>
    <p:sldId id="267" r:id="rId19"/>
    <p:sldId id="268" r:id="rId20"/>
    <p:sldId id="269" r:id="rId21"/>
    <p:sldId id="270" r:id="rId22"/>
    <p:sldId id="272" r:id="rId23"/>
    <p:sldId id="271" r:id="rId24"/>
    <p:sldId id="273" r:id="rId25"/>
    <p:sldId id="275" r:id="rId26"/>
    <p:sldId id="276" r:id="rId27"/>
    <p:sldId id="290" r:id="rId28"/>
    <p:sldId id="277" r:id="rId29"/>
    <p:sldId id="278" r:id="rId30"/>
    <p:sldId id="274" r:id="rId31"/>
    <p:sldId id="279" r:id="rId32"/>
    <p:sldId id="280" r:id="rId33"/>
    <p:sldId id="281"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9" autoAdjust="0"/>
    <p:restoredTop sz="94660"/>
  </p:normalViewPr>
  <p:slideViewPr>
    <p:cSldViewPr>
      <p:cViewPr varScale="1">
        <p:scale>
          <a:sx n="70" d="100"/>
          <a:sy n="70" d="100"/>
        </p:scale>
        <p:origin x="137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E7EC2B-B0C4-4A65-B809-85FDD66D2676}" type="datetimeFigureOut">
              <a:rPr lang="en-US" smtClean="0"/>
              <a:t>11/21/2018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FE2288F-09E8-4BDA-A8FF-E7AEFCF1D7C1}" type="slidenum">
              <a:rPr lang="en-US" smtClean="0"/>
              <a:t>‹#›</a:t>
            </a:fld>
            <a:endParaRPr lang="en-US"/>
          </a:p>
        </p:txBody>
      </p:sp>
    </p:spTree>
    <p:extLst>
      <p:ext uri="{BB962C8B-B14F-4D97-AF65-F5344CB8AC3E}">
        <p14:creationId xmlns:p14="http://schemas.microsoft.com/office/powerpoint/2010/main" val="11905994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E2288F-09E8-4BDA-A8FF-E7AEFCF1D7C1}" type="slidenum">
              <a:rPr lang="en-US" smtClean="0"/>
              <a:t>1</a:t>
            </a:fld>
            <a:endParaRPr lang="en-US"/>
          </a:p>
        </p:txBody>
      </p:sp>
    </p:spTree>
    <p:extLst>
      <p:ext uri="{BB962C8B-B14F-4D97-AF65-F5344CB8AC3E}">
        <p14:creationId xmlns:p14="http://schemas.microsoft.com/office/powerpoint/2010/main" val="539731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705600" y="4206240"/>
            <a:ext cx="960120" cy="457200"/>
          </a:xfrm>
        </p:spPr>
        <p:txBody>
          <a:bodyPr/>
          <a:lstStyle/>
          <a:p>
            <a:fld id="{353A9FB5-242D-4AE9-8B8F-37E9D1944EC9}" type="datetimeFigureOut">
              <a:rPr lang="en-US" smtClean="0"/>
              <a:t>11/21/2018</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1BE04158-0642-4D6C-B449-DEBF9F43902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53A9FB5-242D-4AE9-8B8F-37E9D1944EC9}" type="datetimeFigureOut">
              <a:rPr lang="en-US" smtClean="0"/>
              <a:t>11/21/2018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E04158-0642-4D6C-B449-DEBF9F43902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53A9FB5-242D-4AE9-8B8F-37E9D1944EC9}" type="datetimeFigureOut">
              <a:rPr lang="en-US" smtClean="0"/>
              <a:t>11/21/2018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E04158-0642-4D6C-B449-DEBF9F43902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53A9FB5-242D-4AE9-8B8F-37E9D1944EC9}" type="datetimeFigureOut">
              <a:rPr lang="en-US" smtClean="0"/>
              <a:t>11/21/2018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E04158-0642-4D6C-B449-DEBF9F43902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Date Placeholder 25"/>
          <p:cNvSpPr>
            <a:spLocks noGrp="1"/>
          </p:cNvSpPr>
          <p:nvPr>
            <p:ph type="dt" sz="half" idx="10"/>
          </p:nvPr>
        </p:nvSpPr>
        <p:spPr/>
        <p:txBody>
          <a:bodyPr rtlCol="0"/>
          <a:lstStyle/>
          <a:p>
            <a:fld id="{353A9FB5-242D-4AE9-8B8F-37E9D1944EC9}" type="datetimeFigureOut">
              <a:rPr lang="en-US" smtClean="0"/>
              <a:t>11/21/2018</a:t>
            </a:fld>
            <a:endParaRPr lang="en-US"/>
          </a:p>
        </p:txBody>
      </p:sp>
      <p:sp>
        <p:nvSpPr>
          <p:cNvPr id="27" name="Slide Number Placeholder 26"/>
          <p:cNvSpPr>
            <a:spLocks noGrp="1"/>
          </p:cNvSpPr>
          <p:nvPr>
            <p:ph type="sldNum" sz="quarter" idx="11"/>
          </p:nvPr>
        </p:nvSpPr>
        <p:spPr/>
        <p:txBody>
          <a:bodyPr rtlCol="0"/>
          <a:lstStyle/>
          <a:p>
            <a:fld id="{1BE04158-0642-4D6C-B449-DEBF9F439023}" type="slidenum">
              <a:rPr lang="en-US" smtClean="0"/>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a:t>Click to edit Master title style</a:t>
            </a:r>
          </a:p>
        </p:txBody>
      </p:sp>
      <p:sp>
        <p:nvSpPr>
          <p:cNvPr id="3" name="Date Placeholder 2"/>
          <p:cNvSpPr>
            <a:spLocks noGrp="1"/>
          </p:cNvSpPr>
          <p:nvPr>
            <p:ph type="dt" sz="half" idx="10"/>
          </p:nvPr>
        </p:nvSpPr>
        <p:spPr>
          <a:xfrm>
            <a:off x="6583680" y="612648"/>
            <a:ext cx="957264" cy="457200"/>
          </a:xfrm>
        </p:spPr>
        <p:txBody>
          <a:bodyPr/>
          <a:lstStyle/>
          <a:p>
            <a:fld id="{353A9FB5-242D-4AE9-8B8F-37E9D1944EC9}" type="datetimeFigureOut">
              <a:rPr lang="en-US" smtClean="0"/>
              <a:t>11/21/2018</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1BE04158-0642-4D6C-B449-DEBF9F43902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3A9FB5-242D-4AE9-8B8F-37E9D1944EC9}" type="datetimeFigureOut">
              <a:rPr lang="en-US" smtClean="0"/>
              <a:t>11/21/2018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E04158-0642-4D6C-B449-DEBF9F43902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53A9FB5-242D-4AE9-8B8F-37E9D1944EC9}" type="datetimeFigureOut">
              <a:rPr lang="en-US" smtClean="0"/>
              <a:t>11/21/2018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E04158-0642-4D6C-B449-DEBF9F43902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53A9FB5-242D-4AE9-8B8F-37E9D1944EC9}" type="datetimeFigureOut">
              <a:rPr lang="en-US" smtClean="0"/>
              <a:t>11/21/2018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E04158-0642-4D6C-B449-DEBF9F43902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53A9FB5-242D-4AE9-8B8F-37E9D1944EC9}" type="datetimeFigureOut">
              <a:rPr lang="en-US" smtClean="0"/>
              <a:t>11/21/2018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E04158-0642-4D6C-B449-DEBF9F43902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53A9FB5-242D-4AE9-8B8F-37E9D1944EC9}" type="datetimeFigureOut">
              <a:rPr lang="en-US" smtClean="0"/>
              <a:t>11/21/2018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E04158-0642-4D6C-B449-DEBF9F43902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353A9FB5-242D-4AE9-8B8F-37E9D1944EC9}" type="datetimeFigureOut">
              <a:rPr lang="en-US" smtClean="0"/>
              <a:t>11/21/2018</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1BE04158-0642-4D6C-B449-DEBF9F43902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15414" y="228601"/>
            <a:ext cx="4299985" cy="3352800"/>
          </a:xfrm>
        </p:spPr>
        <p:txBody>
          <a:bodyPr>
            <a:noAutofit/>
          </a:bodyPr>
          <a:lstStyle/>
          <a:p>
            <a:r>
              <a:rPr lang="en-US" dirty="0" err="1">
                <a:latin typeface="Algerian" pitchFamily="82" charset="0"/>
              </a:rPr>
              <a:t>Ilmu</a:t>
            </a:r>
            <a:r>
              <a:rPr lang="en-US" dirty="0">
                <a:latin typeface="Algerian" pitchFamily="82" charset="0"/>
              </a:rPr>
              <a:t> </a:t>
            </a:r>
            <a:r>
              <a:rPr lang="en-US" dirty="0" err="1">
                <a:latin typeface="Algerian" pitchFamily="82" charset="0"/>
              </a:rPr>
              <a:t>Pengetahuan</a:t>
            </a:r>
            <a:r>
              <a:rPr lang="en-US" dirty="0">
                <a:latin typeface="Algerian" pitchFamily="82" charset="0"/>
              </a:rPr>
              <a:t> </a:t>
            </a:r>
            <a:r>
              <a:rPr lang="en-US" dirty="0" err="1">
                <a:latin typeface="Algerian" pitchFamily="82" charset="0"/>
              </a:rPr>
              <a:t>Bahan</a:t>
            </a:r>
            <a:r>
              <a:rPr lang="en-US" dirty="0">
                <a:latin typeface="Algerian" pitchFamily="82" charset="0"/>
              </a:rPr>
              <a:t/>
            </a:r>
            <a:br>
              <a:rPr lang="en-US" dirty="0">
                <a:latin typeface="Algerian" pitchFamily="82" charset="0"/>
              </a:rPr>
            </a:br>
            <a:r>
              <a:rPr lang="en-US" dirty="0">
                <a:latin typeface="Algerian" pitchFamily="82" charset="0"/>
              </a:rPr>
              <a:t/>
            </a:r>
            <a:br>
              <a:rPr lang="en-US" dirty="0">
                <a:latin typeface="Algerian" pitchFamily="82" charset="0"/>
              </a:rPr>
            </a:br>
            <a:r>
              <a:rPr lang="en-US" dirty="0">
                <a:latin typeface="Algerian" pitchFamily="82" charset="0"/>
              </a:rPr>
              <a:t>SUSU</a:t>
            </a:r>
          </a:p>
        </p:txBody>
      </p:sp>
      <p:sp>
        <p:nvSpPr>
          <p:cNvPr id="3" name="Subtitle 2"/>
          <p:cNvSpPr>
            <a:spLocks noGrp="1"/>
          </p:cNvSpPr>
          <p:nvPr>
            <p:ph type="subTitle" idx="1"/>
          </p:nvPr>
        </p:nvSpPr>
        <p:spPr>
          <a:xfrm>
            <a:off x="228600" y="4572000"/>
            <a:ext cx="4953000" cy="2057400"/>
          </a:xfrm>
        </p:spPr>
        <p:txBody>
          <a:bodyPr>
            <a:normAutofit/>
          </a:bodyPr>
          <a:lstStyle/>
          <a:p>
            <a:r>
              <a:rPr lang="en-US" sz="2000" dirty="0" err="1"/>
              <a:t>Disusun</a:t>
            </a:r>
            <a:r>
              <a:rPr lang="en-US" sz="2000" dirty="0"/>
              <a:t> </a:t>
            </a:r>
            <a:r>
              <a:rPr lang="en-US" sz="2000" dirty="0" err="1"/>
              <a:t>oleh</a:t>
            </a:r>
            <a:r>
              <a:rPr lang="en-US" sz="2000" dirty="0"/>
              <a:t> :</a:t>
            </a:r>
          </a:p>
          <a:p>
            <a:pPr marL="521208" indent="-457200">
              <a:buAutoNum type="arabicPeriod"/>
            </a:pPr>
            <a:r>
              <a:rPr lang="en-US" sz="2000" dirty="0" err="1"/>
              <a:t>Sherly</a:t>
            </a:r>
            <a:r>
              <a:rPr lang="en-US" sz="2000" dirty="0"/>
              <a:t> Rima A</a:t>
            </a:r>
            <a:r>
              <a:rPr lang="en-US" sz="2000" dirty="0" smtClean="0"/>
              <a:t>.</a:t>
            </a:r>
            <a:r>
              <a:rPr lang="id-ID" sz="2000" dirty="0" smtClean="0"/>
              <a:t>	(17690016)</a:t>
            </a:r>
            <a:endParaRPr lang="en-US" sz="2000" dirty="0"/>
          </a:p>
          <a:p>
            <a:pPr marL="521208" indent="-457200">
              <a:buAutoNum type="arabicPeriod"/>
            </a:pPr>
            <a:r>
              <a:rPr lang="en-US" sz="2000" dirty="0" err="1"/>
              <a:t>Mely</a:t>
            </a:r>
            <a:r>
              <a:rPr lang="en-US" sz="2000" dirty="0"/>
              <a:t> </a:t>
            </a:r>
            <a:r>
              <a:rPr lang="en-US" sz="2000" dirty="0" err="1"/>
              <a:t>Chilmiati</a:t>
            </a:r>
            <a:r>
              <a:rPr lang="en-US" sz="2000" dirty="0"/>
              <a:t>	(17690025)</a:t>
            </a:r>
          </a:p>
          <a:p>
            <a:pPr marL="521208" indent="-457200">
              <a:buAutoNum type="arabicPeriod"/>
            </a:pPr>
            <a:r>
              <a:rPr lang="en-US" sz="2000" dirty="0" err="1"/>
              <a:t>Repka</a:t>
            </a:r>
            <a:r>
              <a:rPr lang="en-US" sz="2000" dirty="0"/>
              <a:t> Natalia	(17690026)	</a:t>
            </a:r>
          </a:p>
          <a:p>
            <a:pPr marL="521208" indent="-457200">
              <a:buAutoNum type="arabicPeriod"/>
            </a:pPr>
            <a:r>
              <a:rPr lang="en-US" sz="2000" dirty="0" err="1"/>
              <a:t>Septiani</a:t>
            </a:r>
            <a:r>
              <a:rPr lang="en-US" sz="2000" dirty="0"/>
              <a:t> </a:t>
            </a:r>
            <a:r>
              <a:rPr lang="en-US" sz="2000" dirty="0" err="1"/>
              <a:t>Dwi</a:t>
            </a:r>
            <a:r>
              <a:rPr lang="en-US" sz="2000" dirty="0"/>
              <a:t> R.	(17690027)</a:t>
            </a:r>
          </a:p>
        </p:txBody>
      </p:sp>
      <p:pic>
        <p:nvPicPr>
          <p:cNvPr id="1027" name="Picture 3" descr="C:\Users\ASUS\Downloads\ij.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76200"/>
            <a:ext cx="44196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7487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pic>
        <p:nvPicPr>
          <p:cNvPr id="4" name="Picture 3">
            <a:extLst>
              <a:ext uri="{FF2B5EF4-FFF2-40B4-BE49-F238E27FC236}">
                <a16:creationId xmlns:a16="http://schemas.microsoft.com/office/drawing/2014/main" xmlns="" id="{E8D41D09-E5D7-4D5D-8144-6C9FFBC41D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rrow: Pentagon 6">
            <a:extLst>
              <a:ext uri="{FF2B5EF4-FFF2-40B4-BE49-F238E27FC236}">
                <a16:creationId xmlns:a16="http://schemas.microsoft.com/office/drawing/2014/main" xmlns="" id="{5338058A-4A37-4F6F-99B4-F1BBF6C4384B}"/>
              </a:ext>
            </a:extLst>
          </p:cNvPr>
          <p:cNvSpPr/>
          <p:nvPr/>
        </p:nvSpPr>
        <p:spPr>
          <a:xfrm>
            <a:off x="-13252" y="503583"/>
            <a:ext cx="2517913" cy="1113184"/>
          </a:xfrm>
          <a:prstGeom prst="homePlate">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US" sz="4400" b="1" dirty="0" err="1">
                <a:solidFill>
                  <a:schemeClr val="bg1"/>
                </a:solidFill>
                <a:effectLst>
                  <a:outerShdw blurRad="38100" dist="38100" dir="2700000" algn="tl">
                    <a:srgbClr val="000000">
                      <a:alpha val="43137"/>
                    </a:srgbClr>
                  </a:outerShdw>
                </a:effectLst>
                <a:latin typeface="+mj-lt"/>
                <a:cs typeface="Times New Roman" panose="02020603050405020304" pitchFamily="18" charset="0"/>
              </a:rPr>
              <a:t>Susu</a:t>
            </a:r>
            <a:endParaRPr lang="en-US" sz="4400" b="1" dirty="0">
              <a:solidFill>
                <a:schemeClr val="bg1"/>
              </a:solidFill>
              <a:effectLst>
                <a:outerShdw blurRad="38100" dist="38100" dir="2700000" algn="tl">
                  <a:srgbClr val="000000">
                    <a:alpha val="43137"/>
                  </a:srgbClr>
                </a:outerShdw>
              </a:effectLst>
              <a:latin typeface="+mj-lt"/>
              <a:cs typeface="Times New Roman" panose="02020603050405020304" pitchFamily="18" charset="0"/>
            </a:endParaRPr>
          </a:p>
        </p:txBody>
      </p:sp>
      <p:sp>
        <p:nvSpPr>
          <p:cNvPr id="6" name="Arrow: Pentagon 9">
            <a:extLst>
              <a:ext uri="{FF2B5EF4-FFF2-40B4-BE49-F238E27FC236}">
                <a16:creationId xmlns:a16="http://schemas.microsoft.com/office/drawing/2014/main" xmlns="" id="{68D1F24F-34C8-4C3D-89BB-7625BF5444AB}"/>
              </a:ext>
            </a:extLst>
          </p:cNvPr>
          <p:cNvSpPr/>
          <p:nvPr/>
        </p:nvSpPr>
        <p:spPr>
          <a:xfrm>
            <a:off x="-13252" y="2319130"/>
            <a:ext cx="7646504" cy="3737113"/>
          </a:xfrm>
          <a:prstGeom prst="homePlate">
            <a:avLst/>
          </a:prstGeom>
          <a:solidFill>
            <a:srgbClr val="7C240C">
              <a:alpha val="87059"/>
            </a:srgbClr>
          </a:solidFill>
          <a:ln>
            <a:solidFill>
              <a:srgbClr val="AD473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err="1"/>
              <a:t>Susu</a:t>
            </a:r>
            <a:r>
              <a:rPr lang="en-US" dirty="0"/>
              <a:t> </a:t>
            </a:r>
            <a:r>
              <a:rPr lang="en-US" dirty="0" err="1"/>
              <a:t>adalah</a:t>
            </a:r>
            <a:r>
              <a:rPr lang="en-US" dirty="0"/>
              <a:t> </a:t>
            </a:r>
            <a:r>
              <a:rPr lang="en-US" dirty="0" err="1"/>
              <a:t>cairan</a:t>
            </a:r>
            <a:r>
              <a:rPr lang="en-US" dirty="0"/>
              <a:t> </a:t>
            </a:r>
            <a:r>
              <a:rPr lang="en-US" dirty="0" err="1"/>
              <a:t>bergizi</a:t>
            </a:r>
            <a:r>
              <a:rPr lang="en-US" dirty="0"/>
              <a:t> </a:t>
            </a:r>
            <a:r>
              <a:rPr lang="en-US" dirty="0" err="1"/>
              <a:t>berwarna</a:t>
            </a:r>
            <a:r>
              <a:rPr lang="en-US" dirty="0"/>
              <a:t> </a:t>
            </a:r>
            <a:r>
              <a:rPr lang="en-US" dirty="0" err="1"/>
              <a:t>putih</a:t>
            </a:r>
            <a:r>
              <a:rPr lang="en-US" dirty="0"/>
              <a:t> yang </a:t>
            </a:r>
            <a:r>
              <a:rPr lang="en-US" dirty="0" err="1"/>
              <a:t>dihasilkan</a:t>
            </a:r>
            <a:r>
              <a:rPr lang="en-US" dirty="0"/>
              <a:t> oleh </a:t>
            </a:r>
            <a:r>
              <a:rPr lang="en-US" dirty="0" err="1"/>
              <a:t>kelenjar</a:t>
            </a:r>
            <a:r>
              <a:rPr lang="en-US" dirty="0"/>
              <a:t> </a:t>
            </a:r>
            <a:r>
              <a:rPr lang="en-US" dirty="0" err="1"/>
              <a:t>susu</a:t>
            </a:r>
            <a:r>
              <a:rPr lang="en-US" dirty="0"/>
              <a:t> </a:t>
            </a:r>
            <a:r>
              <a:rPr lang="en-US" dirty="0" err="1"/>
              <a:t>mamalia</a:t>
            </a:r>
            <a:r>
              <a:rPr lang="en-US" dirty="0"/>
              <a:t>, salah </a:t>
            </a:r>
            <a:r>
              <a:rPr lang="en-US" dirty="0" err="1"/>
              <a:t>satunya</a:t>
            </a:r>
            <a:r>
              <a:rPr lang="en-US" dirty="0"/>
              <a:t> </a:t>
            </a:r>
            <a:r>
              <a:rPr lang="en-US" dirty="0" err="1"/>
              <a:t>manusia</a:t>
            </a:r>
            <a:r>
              <a:rPr lang="en-US" dirty="0"/>
              <a:t>. </a:t>
            </a:r>
            <a:r>
              <a:rPr lang="en-US" dirty="0" err="1"/>
              <a:t>Susu</a:t>
            </a:r>
            <a:r>
              <a:rPr lang="en-US" dirty="0"/>
              <a:t> </a:t>
            </a:r>
            <a:r>
              <a:rPr lang="en-US" dirty="0" err="1"/>
              <a:t>adalah</a:t>
            </a:r>
            <a:r>
              <a:rPr lang="en-US" dirty="0"/>
              <a:t> </a:t>
            </a:r>
            <a:r>
              <a:rPr lang="en-US" dirty="0" err="1"/>
              <a:t>sumber</a:t>
            </a:r>
            <a:r>
              <a:rPr lang="en-US" dirty="0"/>
              <a:t> </a:t>
            </a:r>
            <a:r>
              <a:rPr lang="en-US" dirty="0" err="1"/>
              <a:t>giziutama</a:t>
            </a:r>
            <a:r>
              <a:rPr lang="en-US" dirty="0"/>
              <a:t> </a:t>
            </a:r>
            <a:r>
              <a:rPr lang="en-US" dirty="0" err="1"/>
              <a:t>bagi</a:t>
            </a:r>
            <a:r>
              <a:rPr lang="en-US" dirty="0"/>
              <a:t> </a:t>
            </a:r>
            <a:r>
              <a:rPr lang="en-US" dirty="0" err="1"/>
              <a:t>bayi</a:t>
            </a:r>
            <a:r>
              <a:rPr lang="en-US" dirty="0"/>
              <a:t> </a:t>
            </a:r>
            <a:r>
              <a:rPr lang="en-US" dirty="0" err="1"/>
              <a:t>sebelum</a:t>
            </a:r>
            <a:r>
              <a:rPr lang="en-US" dirty="0"/>
              <a:t> </a:t>
            </a:r>
            <a:r>
              <a:rPr lang="en-US" dirty="0" err="1"/>
              <a:t>mereka</a:t>
            </a:r>
            <a:r>
              <a:rPr lang="en-US" dirty="0"/>
              <a:t> </a:t>
            </a:r>
            <a:r>
              <a:rPr lang="en-US" dirty="0" err="1"/>
              <a:t>dapat</a:t>
            </a:r>
            <a:r>
              <a:rPr lang="en-US" dirty="0"/>
              <a:t> </a:t>
            </a:r>
            <a:r>
              <a:rPr lang="en-US" dirty="0" err="1"/>
              <a:t>mencerna</a:t>
            </a:r>
            <a:r>
              <a:rPr lang="en-US" dirty="0"/>
              <a:t> </a:t>
            </a:r>
            <a:r>
              <a:rPr lang="en-US" dirty="0" err="1"/>
              <a:t>makanan</a:t>
            </a:r>
            <a:r>
              <a:rPr lang="en-US" dirty="0"/>
              <a:t> </a:t>
            </a:r>
            <a:r>
              <a:rPr lang="en-US" dirty="0" err="1"/>
              <a:t>padat</a:t>
            </a:r>
            <a:r>
              <a:rPr lang="en-US" dirty="0"/>
              <a:t>. </a:t>
            </a:r>
            <a:r>
              <a:rPr lang="en-US" dirty="0" err="1"/>
              <a:t>Susu</a:t>
            </a:r>
            <a:r>
              <a:rPr lang="en-US" dirty="0"/>
              <a:t> </a:t>
            </a:r>
            <a:r>
              <a:rPr lang="en-US" dirty="0" err="1"/>
              <a:t>binatang</a:t>
            </a:r>
            <a:r>
              <a:rPr lang="en-US" dirty="0"/>
              <a:t> (</a:t>
            </a:r>
            <a:r>
              <a:rPr lang="en-US" dirty="0" err="1"/>
              <a:t>biasanya</a:t>
            </a:r>
            <a:r>
              <a:rPr lang="en-US" dirty="0"/>
              <a:t> </a:t>
            </a:r>
            <a:r>
              <a:rPr lang="en-US" dirty="0" err="1"/>
              <a:t>sapi</a:t>
            </a:r>
            <a:r>
              <a:rPr lang="en-US" dirty="0"/>
              <a:t>) juga </a:t>
            </a:r>
            <a:r>
              <a:rPr lang="en-US" dirty="0" err="1"/>
              <a:t>diolah</a:t>
            </a:r>
            <a:r>
              <a:rPr lang="en-US" dirty="0"/>
              <a:t> </a:t>
            </a:r>
            <a:r>
              <a:rPr lang="en-US" dirty="0" err="1"/>
              <a:t>menjadi</a:t>
            </a:r>
            <a:r>
              <a:rPr lang="en-US" dirty="0"/>
              <a:t> </a:t>
            </a:r>
            <a:r>
              <a:rPr lang="en-US" dirty="0" err="1"/>
              <a:t>berbagai</a:t>
            </a:r>
            <a:r>
              <a:rPr lang="en-US" dirty="0"/>
              <a:t> </a:t>
            </a:r>
            <a:r>
              <a:rPr lang="en-US" dirty="0" err="1"/>
              <a:t>produk</a:t>
            </a:r>
            <a:r>
              <a:rPr lang="en-US" dirty="0"/>
              <a:t> </a:t>
            </a:r>
            <a:r>
              <a:rPr lang="en-US" dirty="0" err="1"/>
              <a:t>seperti</a:t>
            </a:r>
            <a:r>
              <a:rPr lang="en-US" dirty="0"/>
              <a:t> </a:t>
            </a:r>
            <a:r>
              <a:rPr lang="en-US" dirty="0" err="1"/>
              <a:t>mentega</a:t>
            </a:r>
            <a:r>
              <a:rPr lang="en-US" dirty="0"/>
              <a:t>, yogurt, es </a:t>
            </a:r>
            <a:r>
              <a:rPr lang="en-US" dirty="0" err="1"/>
              <a:t>krim</a:t>
            </a:r>
            <a:r>
              <a:rPr lang="en-US" dirty="0"/>
              <a:t>, </a:t>
            </a:r>
            <a:r>
              <a:rPr lang="en-US" dirty="0" err="1"/>
              <a:t>keju</a:t>
            </a:r>
            <a:r>
              <a:rPr lang="en-US" dirty="0"/>
              <a:t>, </a:t>
            </a:r>
            <a:r>
              <a:rPr lang="en-US" dirty="0" err="1"/>
              <a:t>susu</a:t>
            </a:r>
            <a:r>
              <a:rPr lang="en-US" dirty="0"/>
              <a:t> </a:t>
            </a:r>
            <a:r>
              <a:rPr lang="en-US" dirty="0" err="1"/>
              <a:t>kental</a:t>
            </a:r>
            <a:r>
              <a:rPr lang="en-US" dirty="0"/>
              <a:t> </a:t>
            </a:r>
            <a:r>
              <a:rPr lang="en-US" dirty="0" err="1"/>
              <a:t>manis</a:t>
            </a:r>
            <a:r>
              <a:rPr lang="en-US" dirty="0"/>
              <a:t>, </a:t>
            </a:r>
            <a:r>
              <a:rPr lang="en-US" dirty="0" err="1"/>
              <a:t>susu</a:t>
            </a:r>
            <a:r>
              <a:rPr lang="en-US" dirty="0"/>
              <a:t> </a:t>
            </a:r>
            <a:r>
              <a:rPr lang="en-US" dirty="0" err="1"/>
              <a:t>bubuk</a:t>
            </a:r>
            <a:r>
              <a:rPr lang="en-US" dirty="0"/>
              <a:t> dan lain-</a:t>
            </a:r>
            <a:r>
              <a:rPr lang="en-US" dirty="0" err="1"/>
              <a:t>lainnya</a:t>
            </a:r>
            <a:r>
              <a:rPr lang="en-US" dirty="0"/>
              <a:t> </a:t>
            </a:r>
            <a:r>
              <a:rPr lang="en-US" dirty="0" err="1"/>
              <a:t>untuk</a:t>
            </a:r>
            <a:r>
              <a:rPr lang="en-US" dirty="0"/>
              <a:t> </a:t>
            </a:r>
            <a:r>
              <a:rPr lang="en-US" dirty="0" err="1"/>
              <a:t>konsumsi</a:t>
            </a:r>
            <a:r>
              <a:rPr lang="en-US" dirty="0"/>
              <a:t> </a:t>
            </a:r>
            <a:r>
              <a:rPr lang="en-US" dirty="0" err="1"/>
              <a:t>manusia</a:t>
            </a:r>
            <a:r>
              <a:rPr lang="en-US" dirty="0"/>
              <a:t>.</a:t>
            </a:r>
          </a:p>
        </p:txBody>
      </p:sp>
    </p:spTree>
    <p:extLst>
      <p:ext uri="{BB962C8B-B14F-4D97-AF65-F5344CB8AC3E}">
        <p14:creationId xmlns:p14="http://schemas.microsoft.com/office/powerpoint/2010/main" val="4281710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pic>
        <p:nvPicPr>
          <p:cNvPr id="4" name="Content Placeholder 4">
            <a:extLst>
              <a:ext uri="{FF2B5EF4-FFF2-40B4-BE49-F238E27FC236}">
                <a16:creationId xmlns:a16="http://schemas.microsoft.com/office/drawing/2014/main" xmlns="" id="{40EF2428-5164-4B3D-AFE2-99E60DE33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5" name="Arrow: Pentagon 5">
            <a:extLst>
              <a:ext uri="{FF2B5EF4-FFF2-40B4-BE49-F238E27FC236}">
                <a16:creationId xmlns:a16="http://schemas.microsoft.com/office/drawing/2014/main" xmlns="" id="{6D87362E-3E0A-4053-9164-7ED32203201A}"/>
              </a:ext>
            </a:extLst>
          </p:cNvPr>
          <p:cNvSpPr/>
          <p:nvPr/>
        </p:nvSpPr>
        <p:spPr>
          <a:xfrm rot="5400000">
            <a:off x="5097745" y="-1903971"/>
            <a:ext cx="1280890" cy="5088836"/>
          </a:xfrm>
          <a:prstGeom prst="homePlate">
            <a:avLst/>
          </a:prstGeom>
          <a:solidFill>
            <a:srgbClr val="4B866E">
              <a:alpha val="85882"/>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D42DBBF4-CE92-4D23-8E6C-F646F5959118}"/>
              </a:ext>
            </a:extLst>
          </p:cNvPr>
          <p:cNvSpPr/>
          <p:nvPr/>
        </p:nvSpPr>
        <p:spPr>
          <a:xfrm>
            <a:off x="4089950" y="225257"/>
            <a:ext cx="3296477" cy="400110"/>
          </a:xfrm>
          <a:prstGeom prst="rect">
            <a:avLst/>
          </a:prstGeom>
        </p:spPr>
        <p:txBody>
          <a:bodyPr wrap="square">
            <a:spAutoFit/>
          </a:bodyPr>
          <a:lstStyle/>
          <a:p>
            <a:r>
              <a:rPr lang="en-US" sz="2000" b="1" dirty="0">
                <a:solidFill>
                  <a:schemeClr val="bg1"/>
                </a:solidFill>
                <a:effectLst>
                  <a:outerShdw blurRad="38100" dist="38100" dir="2700000" algn="tl">
                    <a:srgbClr val="000000">
                      <a:alpha val="43137"/>
                    </a:srgbClr>
                  </a:outerShdw>
                </a:effectLst>
              </a:rPr>
              <a:t>HEWAN PENGHASIL SUSU</a:t>
            </a:r>
          </a:p>
        </p:txBody>
      </p:sp>
      <p:sp>
        <p:nvSpPr>
          <p:cNvPr id="7" name="Rectangle 6">
            <a:extLst>
              <a:ext uri="{FF2B5EF4-FFF2-40B4-BE49-F238E27FC236}">
                <a16:creationId xmlns:a16="http://schemas.microsoft.com/office/drawing/2014/main" xmlns="" id="{403B1004-A7DD-40AB-B86D-B545B966C702}"/>
              </a:ext>
            </a:extLst>
          </p:cNvPr>
          <p:cNvSpPr/>
          <p:nvPr/>
        </p:nvSpPr>
        <p:spPr>
          <a:xfrm>
            <a:off x="687388" y="1666217"/>
            <a:ext cx="10817224" cy="4898977"/>
          </a:xfrm>
          <a:prstGeom prst="rect">
            <a:avLst/>
          </a:prstGeom>
          <a:solidFill>
            <a:srgbClr val="7C240C">
              <a:alpha val="92157"/>
            </a:srgbClr>
          </a:solidFill>
          <a:ln>
            <a:solidFill>
              <a:srgbClr val="AD473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xmlns="" id="{A1DA2BF3-3389-421B-85F1-7CD46342A3D1}"/>
              </a:ext>
            </a:extLst>
          </p:cNvPr>
          <p:cNvSpPr/>
          <p:nvPr/>
        </p:nvSpPr>
        <p:spPr>
          <a:xfrm>
            <a:off x="687388" y="1847148"/>
            <a:ext cx="10817223" cy="4559325"/>
          </a:xfrm>
          <a:prstGeom prst="rect">
            <a:avLst/>
          </a:prstGeom>
        </p:spPr>
        <p:txBody>
          <a:bodyPr wrap="square">
            <a:spAutoFit/>
          </a:bodyPr>
          <a:lstStyle/>
          <a:p>
            <a:pPr marL="342900" indent="-342900">
              <a:lnSpc>
                <a:spcPct val="107000"/>
              </a:lnSpc>
              <a:spcAft>
                <a:spcPts val="800"/>
              </a:spcAft>
              <a:buAutoNum type="arabicPeriod"/>
            </a:pPr>
            <a:r>
              <a:rPr lang="en-US" dirty="0" err="1">
                <a:solidFill>
                  <a:schemeClr val="bg1"/>
                </a:solidFill>
                <a:latin typeface="+mj-lt"/>
                <a:ea typeface="Calibri" panose="020F0502020204030204" pitchFamily="34" charset="0"/>
                <a:cs typeface="Times New Roman" panose="02020603050405020304" pitchFamily="18" charset="0"/>
              </a:rPr>
              <a:t>Sapi</a:t>
            </a:r>
            <a:endParaRPr lang="en-US" dirty="0">
              <a:solidFill>
                <a:schemeClr val="bg1"/>
              </a:solidFill>
              <a:latin typeface="+mj-lt"/>
              <a:ea typeface="Calibri" panose="020F0502020204030204" pitchFamily="34" charset="0"/>
              <a:cs typeface="Times New Roman" panose="02020603050405020304" pitchFamily="18" charset="0"/>
            </a:endParaRPr>
          </a:p>
          <a:p>
            <a:pPr>
              <a:lnSpc>
                <a:spcPct val="107000"/>
              </a:lnSpc>
              <a:spcAft>
                <a:spcPts val="800"/>
              </a:spcAft>
            </a:pPr>
            <a:r>
              <a:rPr lang="en-US" dirty="0" err="1">
                <a:solidFill>
                  <a:schemeClr val="bg1"/>
                </a:solidFill>
                <a:latin typeface="+mj-lt"/>
                <a:ea typeface="Calibri" panose="020F0502020204030204" pitchFamily="34" charset="0"/>
                <a:cs typeface="Times New Roman" panose="02020603050405020304" pitchFamily="18" charset="0"/>
              </a:rPr>
              <a:t>Susu</a:t>
            </a:r>
            <a:r>
              <a:rPr lang="en-US" dirty="0">
                <a:solidFill>
                  <a:schemeClr val="bg1"/>
                </a:solidFill>
                <a:latin typeface="+mj-lt"/>
                <a:ea typeface="Calibri" panose="020F0502020204030204" pitchFamily="34" charset="0"/>
                <a:cs typeface="Times New Roman" panose="02020603050405020304" pitchFamily="18" charset="0"/>
              </a:rPr>
              <a:t> yang </a:t>
            </a:r>
            <a:r>
              <a:rPr lang="en-US" dirty="0" err="1">
                <a:solidFill>
                  <a:schemeClr val="bg1"/>
                </a:solidFill>
                <a:latin typeface="+mj-lt"/>
                <a:ea typeface="Calibri" panose="020F0502020204030204" pitchFamily="34" charset="0"/>
                <a:cs typeface="Times New Roman" panose="02020603050405020304" pitchFamily="18" charset="0"/>
              </a:rPr>
              <a:t>dihasilkan</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sapi</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termasuk</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jenis</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susu</a:t>
            </a:r>
            <a:r>
              <a:rPr lang="en-US" dirty="0">
                <a:solidFill>
                  <a:schemeClr val="bg1"/>
                </a:solidFill>
                <a:latin typeface="+mj-lt"/>
                <a:ea typeface="Calibri" panose="020F0502020204030204" pitchFamily="34" charset="0"/>
                <a:cs typeface="Times New Roman" panose="02020603050405020304" pitchFamily="18" charset="0"/>
              </a:rPr>
              <a:t> yang paling </a:t>
            </a:r>
            <a:r>
              <a:rPr lang="en-US" dirty="0" err="1">
                <a:solidFill>
                  <a:schemeClr val="bg1"/>
                </a:solidFill>
                <a:latin typeface="+mj-lt"/>
                <a:ea typeface="Calibri" panose="020F0502020204030204" pitchFamily="34" charset="0"/>
                <a:cs typeface="Times New Roman" panose="02020603050405020304" pitchFamily="18" charset="0"/>
              </a:rPr>
              <a:t>banyak</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dikonsumsi</a:t>
            </a:r>
            <a:r>
              <a:rPr lang="en-US" dirty="0">
                <a:solidFill>
                  <a:schemeClr val="bg1"/>
                </a:solidFill>
                <a:latin typeface="+mj-lt"/>
                <a:ea typeface="Calibri" panose="020F0502020204030204" pitchFamily="34" charset="0"/>
                <a:cs typeface="Times New Roman" panose="02020603050405020304" pitchFamily="18" charset="0"/>
              </a:rPr>
              <a:t> di </a:t>
            </a:r>
            <a:r>
              <a:rPr lang="en-US" dirty="0" err="1">
                <a:solidFill>
                  <a:schemeClr val="bg1"/>
                </a:solidFill>
                <a:latin typeface="+mj-lt"/>
                <a:ea typeface="Calibri" panose="020F0502020204030204" pitchFamily="34" charset="0"/>
                <a:cs typeface="Times New Roman" panose="02020603050405020304" pitchFamily="18" charset="0"/>
              </a:rPr>
              <a:t>seluruh</a:t>
            </a:r>
            <a:r>
              <a:rPr lang="en-US" dirty="0">
                <a:solidFill>
                  <a:schemeClr val="bg1"/>
                </a:solidFill>
                <a:latin typeface="+mj-lt"/>
                <a:ea typeface="Calibri" panose="020F0502020204030204" pitchFamily="34" charset="0"/>
                <a:cs typeface="Times New Roman" panose="02020603050405020304" pitchFamily="18" charset="0"/>
              </a:rPr>
              <a:t> dunia. </a:t>
            </a:r>
            <a:r>
              <a:rPr lang="en-US" dirty="0" err="1">
                <a:solidFill>
                  <a:schemeClr val="bg1"/>
                </a:solidFill>
                <a:latin typeface="+mj-lt"/>
                <a:ea typeface="Calibri" panose="020F0502020204030204" pitchFamily="34" charset="0"/>
                <a:cs typeface="Times New Roman" panose="02020603050405020304" pitchFamily="18" charset="0"/>
              </a:rPr>
              <a:t>Mulai</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dari</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bayi</a:t>
            </a:r>
            <a:r>
              <a:rPr lang="en-US" dirty="0">
                <a:solidFill>
                  <a:schemeClr val="bg1"/>
                </a:solidFill>
                <a:latin typeface="+mj-lt"/>
                <a:ea typeface="Calibri" panose="020F0502020204030204" pitchFamily="34" charset="0"/>
                <a:cs typeface="Times New Roman" panose="02020603050405020304" pitchFamily="18" charset="0"/>
              </a:rPr>
              <a:t> dan </a:t>
            </a:r>
            <a:r>
              <a:rPr lang="en-US" dirty="0" err="1">
                <a:solidFill>
                  <a:schemeClr val="bg1"/>
                </a:solidFill>
                <a:latin typeface="+mj-lt"/>
                <a:ea typeface="Calibri" panose="020F0502020204030204" pitchFamily="34" charset="0"/>
                <a:cs typeface="Times New Roman" panose="02020603050405020304" pitchFamily="18" charset="0"/>
              </a:rPr>
              <a:t>anak-anak</a:t>
            </a:r>
            <a:r>
              <a:rPr lang="en-US" dirty="0">
                <a:solidFill>
                  <a:schemeClr val="bg1"/>
                </a:solidFill>
                <a:latin typeface="+mj-lt"/>
                <a:ea typeface="Calibri" panose="020F0502020204030204" pitchFamily="34" charset="0"/>
                <a:cs typeface="Times New Roman" panose="02020603050405020304" pitchFamily="18" charset="0"/>
              </a:rPr>
              <a:t> yang </a:t>
            </a:r>
            <a:r>
              <a:rPr lang="en-US" dirty="0" err="1">
                <a:solidFill>
                  <a:schemeClr val="bg1"/>
                </a:solidFill>
                <a:latin typeface="+mj-lt"/>
                <a:ea typeface="Calibri" panose="020F0502020204030204" pitchFamily="34" charset="0"/>
                <a:cs typeface="Times New Roman" panose="02020603050405020304" pitchFamily="18" charset="0"/>
              </a:rPr>
              <a:t>umumnya</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mengonsumsi</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susu</a:t>
            </a:r>
            <a:r>
              <a:rPr lang="en-US" dirty="0">
                <a:solidFill>
                  <a:schemeClr val="bg1"/>
                </a:solidFill>
                <a:latin typeface="+mj-lt"/>
                <a:ea typeface="Calibri" panose="020F0502020204030204" pitchFamily="34" charset="0"/>
                <a:cs typeface="Times New Roman" panose="02020603050405020304" pitchFamily="18" charset="0"/>
              </a:rPr>
              <a:t> formula yang </a:t>
            </a:r>
            <a:r>
              <a:rPr lang="en-US" dirty="0" err="1">
                <a:solidFill>
                  <a:schemeClr val="bg1"/>
                </a:solidFill>
                <a:latin typeface="+mj-lt"/>
                <a:ea typeface="Calibri" panose="020F0502020204030204" pitchFamily="34" charset="0"/>
                <a:cs typeface="Times New Roman" panose="02020603050405020304" pitchFamily="18" charset="0"/>
              </a:rPr>
              <a:t>berbahan</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dasar</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susu</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sapi</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remaja</a:t>
            </a:r>
            <a:r>
              <a:rPr lang="en-US" dirty="0">
                <a:solidFill>
                  <a:schemeClr val="bg1"/>
                </a:solidFill>
                <a:latin typeface="+mj-lt"/>
                <a:ea typeface="Calibri" panose="020F0502020204030204" pitchFamily="34" charset="0"/>
                <a:cs typeface="Times New Roman" panose="02020603050405020304" pitchFamily="18" charset="0"/>
              </a:rPr>
              <a:t>, orang </a:t>
            </a:r>
            <a:r>
              <a:rPr lang="en-US" dirty="0" err="1">
                <a:solidFill>
                  <a:schemeClr val="bg1"/>
                </a:solidFill>
                <a:latin typeface="+mj-lt"/>
                <a:ea typeface="Calibri" panose="020F0502020204030204" pitchFamily="34" charset="0"/>
                <a:cs typeface="Times New Roman" panose="02020603050405020304" pitchFamily="18" charset="0"/>
              </a:rPr>
              <a:t>dewasa</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hingga</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manula</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Susu</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sapi</a:t>
            </a:r>
            <a:r>
              <a:rPr lang="en-US" dirty="0">
                <a:solidFill>
                  <a:schemeClr val="bg1"/>
                </a:solidFill>
                <a:latin typeface="+mj-lt"/>
                <a:ea typeface="Calibri" panose="020F0502020204030204" pitchFamily="34" charset="0"/>
                <a:cs typeface="Times New Roman" panose="02020603050405020304" pitchFamily="18" charset="0"/>
              </a:rPr>
              <a:t> yang </a:t>
            </a:r>
            <a:r>
              <a:rPr lang="en-US" dirty="0" err="1">
                <a:solidFill>
                  <a:schemeClr val="bg1"/>
                </a:solidFill>
                <a:latin typeface="+mj-lt"/>
                <a:ea typeface="Calibri" panose="020F0502020204030204" pitchFamily="34" charset="0"/>
                <a:cs typeface="Times New Roman" panose="02020603050405020304" pitchFamily="18" charset="0"/>
              </a:rPr>
              <a:t>banyak</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dijual</a:t>
            </a:r>
            <a:r>
              <a:rPr lang="en-US" dirty="0">
                <a:solidFill>
                  <a:schemeClr val="bg1"/>
                </a:solidFill>
                <a:latin typeface="+mj-lt"/>
                <a:ea typeface="Calibri" panose="020F0502020204030204" pitchFamily="34" charset="0"/>
                <a:cs typeface="Times New Roman" panose="02020603050405020304" pitchFamily="18" charset="0"/>
              </a:rPr>
              <a:t> di </a:t>
            </a:r>
            <a:r>
              <a:rPr lang="en-US" dirty="0" err="1">
                <a:solidFill>
                  <a:schemeClr val="bg1"/>
                </a:solidFill>
                <a:latin typeface="+mj-lt"/>
                <a:ea typeface="Calibri" panose="020F0502020204030204" pitchFamily="34" charset="0"/>
                <a:cs typeface="Times New Roman" panose="02020603050405020304" pitchFamily="18" charset="0"/>
              </a:rPr>
              <a:t>pasaran</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umumnya</a:t>
            </a:r>
            <a:r>
              <a:rPr lang="en-US" dirty="0">
                <a:solidFill>
                  <a:schemeClr val="bg1"/>
                </a:solidFill>
                <a:latin typeface="+mj-lt"/>
                <a:ea typeface="Calibri" panose="020F0502020204030204" pitchFamily="34" charset="0"/>
                <a:cs typeface="Times New Roman" panose="02020603050405020304" pitchFamily="18" charset="0"/>
              </a:rPr>
              <a:t> juga </a:t>
            </a:r>
            <a:r>
              <a:rPr lang="en-US" dirty="0" err="1">
                <a:solidFill>
                  <a:schemeClr val="bg1"/>
                </a:solidFill>
                <a:latin typeface="+mj-lt"/>
                <a:ea typeface="Calibri" panose="020F0502020204030204" pitchFamily="34" charset="0"/>
                <a:cs typeface="Times New Roman" panose="02020603050405020304" pitchFamily="18" charset="0"/>
              </a:rPr>
              <a:t>sudah</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difortifikasi</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dengan</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sejumlah</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zat</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gizi</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penting</a:t>
            </a:r>
            <a:r>
              <a:rPr lang="en-US" dirty="0">
                <a:solidFill>
                  <a:schemeClr val="bg1"/>
                </a:solidFill>
                <a:latin typeface="+mj-lt"/>
                <a:ea typeface="Calibri" panose="020F0502020204030204" pitchFamily="34" charset="0"/>
                <a:cs typeface="Times New Roman" panose="02020603050405020304" pitchFamily="18" charset="0"/>
              </a:rPr>
              <a:t> yang </a:t>
            </a:r>
            <a:r>
              <a:rPr lang="en-US" dirty="0" err="1">
                <a:solidFill>
                  <a:schemeClr val="bg1"/>
                </a:solidFill>
                <a:latin typeface="+mj-lt"/>
                <a:ea typeface="Calibri" panose="020F0502020204030204" pitchFamily="34" charset="0"/>
                <a:cs typeface="Times New Roman" panose="02020603050405020304" pitchFamily="18" charset="0"/>
              </a:rPr>
              <a:t>disesuaikan</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dengan</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kebutuhan</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gizi</a:t>
            </a:r>
            <a:r>
              <a:rPr lang="en-US" dirty="0">
                <a:solidFill>
                  <a:schemeClr val="bg1"/>
                </a:solidFill>
                <a:latin typeface="+mj-lt"/>
                <a:ea typeface="Calibri" panose="020F0502020204030204" pitchFamily="34" charset="0"/>
                <a:cs typeface="Times New Roman" panose="02020603050405020304" pitchFamily="18" charset="0"/>
              </a:rPr>
              <a:t> </a:t>
            </a:r>
            <a:r>
              <a:rPr lang="en-US" dirty="0" err="1">
                <a:solidFill>
                  <a:schemeClr val="bg1"/>
                </a:solidFill>
                <a:latin typeface="+mj-lt"/>
                <a:ea typeface="Calibri" panose="020F0502020204030204" pitchFamily="34" charset="0"/>
                <a:cs typeface="Times New Roman" panose="02020603050405020304" pitchFamily="18" charset="0"/>
              </a:rPr>
              <a:t>kelompok</a:t>
            </a:r>
            <a:r>
              <a:rPr lang="en-US" dirty="0">
                <a:solidFill>
                  <a:schemeClr val="bg1"/>
                </a:solidFill>
                <a:latin typeface="+mj-lt"/>
                <a:ea typeface="Calibri" panose="020F0502020204030204" pitchFamily="34" charset="0"/>
                <a:cs typeface="Times New Roman" panose="02020603050405020304" pitchFamily="18" charset="0"/>
              </a:rPr>
              <a:t> yang </a:t>
            </a:r>
            <a:r>
              <a:rPr lang="en-US" dirty="0" err="1">
                <a:solidFill>
                  <a:schemeClr val="bg1"/>
                </a:solidFill>
                <a:latin typeface="+mj-lt"/>
                <a:ea typeface="Calibri" panose="020F0502020204030204" pitchFamily="34" charset="0"/>
                <a:cs typeface="Times New Roman" panose="02020603050405020304" pitchFamily="18" charset="0"/>
              </a:rPr>
              <a:t>mengonsumsinya</a:t>
            </a:r>
            <a:r>
              <a:rPr lang="en-US" dirty="0">
                <a:solidFill>
                  <a:schemeClr val="bg1"/>
                </a:solidFill>
                <a:latin typeface="+mj-lt"/>
                <a:ea typeface="Calibri" panose="020F0502020204030204" pitchFamily="34" charset="0"/>
                <a:cs typeface="Times New Roman" panose="02020603050405020304" pitchFamily="18" charset="0"/>
              </a:rPr>
              <a:t>.</a:t>
            </a:r>
          </a:p>
          <a:p>
            <a:pPr>
              <a:lnSpc>
                <a:spcPct val="107000"/>
              </a:lnSpc>
              <a:spcAft>
                <a:spcPts val="800"/>
              </a:spcAft>
            </a:pPr>
            <a:r>
              <a:rPr lang="en-US" dirty="0">
                <a:solidFill>
                  <a:schemeClr val="bg1"/>
                </a:solidFill>
                <a:latin typeface="+mj-lt"/>
                <a:ea typeface="Calibri" panose="020F0502020204030204" pitchFamily="34" charset="0"/>
                <a:cs typeface="Times New Roman" panose="02020603050405020304" pitchFamily="18" charset="0"/>
              </a:rPr>
              <a:t>2. </a:t>
            </a:r>
            <a:r>
              <a:rPr lang="en-US" dirty="0" err="1">
                <a:solidFill>
                  <a:schemeClr val="bg1"/>
                </a:solidFill>
                <a:latin typeface="+mj-lt"/>
                <a:ea typeface="Calibri" panose="020F0502020204030204" pitchFamily="34" charset="0"/>
                <a:cs typeface="Times New Roman" panose="02020603050405020304" pitchFamily="18" charset="0"/>
              </a:rPr>
              <a:t>Kambing</a:t>
            </a:r>
            <a:endParaRPr lang="en-US" dirty="0">
              <a:solidFill>
                <a:schemeClr val="bg1"/>
              </a:solidFill>
              <a:latin typeface="+mj-lt"/>
              <a:ea typeface="Calibri" panose="020F0502020204030204" pitchFamily="34" charset="0"/>
              <a:cs typeface="Times New Roman" panose="02020603050405020304" pitchFamily="18" charset="0"/>
            </a:endParaRPr>
          </a:p>
          <a:p>
            <a:pPr>
              <a:lnSpc>
                <a:spcPct val="107000"/>
              </a:lnSpc>
              <a:spcAft>
                <a:spcPts val="800"/>
              </a:spcAft>
            </a:pPr>
            <a:r>
              <a:rPr lang="en-US" dirty="0" err="1">
                <a:solidFill>
                  <a:schemeClr val="bg1"/>
                </a:solidFill>
                <a:latin typeface="+mj-lt"/>
              </a:rPr>
              <a:t>Meski</a:t>
            </a:r>
            <a:r>
              <a:rPr lang="en-US" dirty="0">
                <a:solidFill>
                  <a:schemeClr val="bg1"/>
                </a:solidFill>
                <a:latin typeface="+mj-lt"/>
              </a:rPr>
              <a:t> </a:t>
            </a:r>
            <a:r>
              <a:rPr lang="en-US" dirty="0" err="1">
                <a:solidFill>
                  <a:schemeClr val="bg1"/>
                </a:solidFill>
                <a:latin typeface="+mj-lt"/>
              </a:rPr>
              <a:t>susu</a:t>
            </a:r>
            <a:r>
              <a:rPr lang="en-US" dirty="0">
                <a:solidFill>
                  <a:schemeClr val="bg1"/>
                </a:solidFill>
                <a:latin typeface="+mj-lt"/>
              </a:rPr>
              <a:t> </a:t>
            </a:r>
            <a:r>
              <a:rPr lang="en-US" dirty="0" err="1">
                <a:solidFill>
                  <a:schemeClr val="bg1"/>
                </a:solidFill>
                <a:latin typeface="+mj-lt"/>
              </a:rPr>
              <a:t>kambing</a:t>
            </a:r>
            <a:r>
              <a:rPr lang="en-US" dirty="0">
                <a:solidFill>
                  <a:schemeClr val="bg1"/>
                </a:solidFill>
                <a:latin typeface="+mj-lt"/>
              </a:rPr>
              <a:t> </a:t>
            </a:r>
            <a:r>
              <a:rPr lang="en-US" dirty="0" err="1">
                <a:solidFill>
                  <a:schemeClr val="bg1"/>
                </a:solidFill>
                <a:latin typeface="+mj-lt"/>
              </a:rPr>
              <a:t>mulai</a:t>
            </a:r>
            <a:r>
              <a:rPr lang="en-US" dirty="0">
                <a:solidFill>
                  <a:schemeClr val="bg1"/>
                </a:solidFill>
                <a:latin typeface="+mj-lt"/>
              </a:rPr>
              <a:t> popular di Indonesia, </a:t>
            </a:r>
            <a:r>
              <a:rPr lang="en-US" dirty="0" err="1">
                <a:solidFill>
                  <a:schemeClr val="bg1"/>
                </a:solidFill>
                <a:latin typeface="+mj-lt"/>
              </a:rPr>
              <a:t>namun</a:t>
            </a:r>
            <a:r>
              <a:rPr lang="en-US" dirty="0">
                <a:solidFill>
                  <a:schemeClr val="bg1"/>
                </a:solidFill>
                <a:latin typeface="+mj-lt"/>
              </a:rPr>
              <a:t> </a:t>
            </a:r>
            <a:r>
              <a:rPr lang="en-US" dirty="0" err="1">
                <a:solidFill>
                  <a:schemeClr val="bg1"/>
                </a:solidFill>
                <a:latin typeface="+mj-lt"/>
              </a:rPr>
              <a:t>untuk</a:t>
            </a:r>
            <a:r>
              <a:rPr lang="en-US" dirty="0">
                <a:solidFill>
                  <a:schemeClr val="bg1"/>
                </a:solidFill>
                <a:latin typeface="+mj-lt"/>
              </a:rPr>
              <a:t> </a:t>
            </a:r>
            <a:r>
              <a:rPr lang="en-US" dirty="0" err="1">
                <a:solidFill>
                  <a:schemeClr val="bg1"/>
                </a:solidFill>
                <a:latin typeface="+mj-lt"/>
              </a:rPr>
              <a:t>penyediannya</a:t>
            </a:r>
            <a:r>
              <a:rPr lang="en-US" dirty="0">
                <a:solidFill>
                  <a:schemeClr val="bg1"/>
                </a:solidFill>
                <a:latin typeface="+mj-lt"/>
              </a:rPr>
              <a:t> </a:t>
            </a:r>
            <a:r>
              <a:rPr lang="en-US" dirty="0" err="1">
                <a:solidFill>
                  <a:schemeClr val="bg1"/>
                </a:solidFill>
                <a:latin typeface="+mj-lt"/>
              </a:rPr>
              <a:t>belum</a:t>
            </a:r>
            <a:r>
              <a:rPr lang="en-US" dirty="0">
                <a:solidFill>
                  <a:schemeClr val="bg1"/>
                </a:solidFill>
                <a:latin typeface="+mj-lt"/>
              </a:rPr>
              <a:t> </a:t>
            </a:r>
            <a:r>
              <a:rPr lang="en-US" dirty="0" err="1">
                <a:solidFill>
                  <a:schemeClr val="bg1"/>
                </a:solidFill>
                <a:latin typeface="+mj-lt"/>
              </a:rPr>
              <a:t>sebanyak</a:t>
            </a:r>
            <a:r>
              <a:rPr lang="en-US" dirty="0">
                <a:solidFill>
                  <a:schemeClr val="bg1"/>
                </a:solidFill>
                <a:latin typeface="+mj-lt"/>
              </a:rPr>
              <a:t> </a:t>
            </a:r>
            <a:r>
              <a:rPr lang="en-US" dirty="0" err="1">
                <a:solidFill>
                  <a:schemeClr val="bg1"/>
                </a:solidFill>
                <a:latin typeface="+mj-lt"/>
              </a:rPr>
              <a:t>susu</a:t>
            </a:r>
            <a:r>
              <a:rPr lang="en-US" dirty="0">
                <a:solidFill>
                  <a:schemeClr val="bg1"/>
                </a:solidFill>
                <a:latin typeface="+mj-lt"/>
              </a:rPr>
              <a:t> </a:t>
            </a:r>
            <a:r>
              <a:rPr lang="en-US" dirty="0" err="1">
                <a:solidFill>
                  <a:schemeClr val="bg1"/>
                </a:solidFill>
                <a:latin typeface="+mj-lt"/>
              </a:rPr>
              <a:t>sapi</a:t>
            </a:r>
            <a:r>
              <a:rPr lang="en-US" dirty="0">
                <a:solidFill>
                  <a:schemeClr val="bg1"/>
                </a:solidFill>
                <a:latin typeface="+mj-lt"/>
              </a:rPr>
              <a:t>. </a:t>
            </a:r>
            <a:r>
              <a:rPr lang="en-US" dirty="0" err="1">
                <a:solidFill>
                  <a:schemeClr val="bg1"/>
                </a:solidFill>
                <a:latin typeface="+mj-lt"/>
              </a:rPr>
              <a:t>Jika</a:t>
            </a:r>
            <a:r>
              <a:rPr lang="en-US" dirty="0">
                <a:solidFill>
                  <a:schemeClr val="bg1"/>
                </a:solidFill>
                <a:latin typeface="+mj-lt"/>
              </a:rPr>
              <a:t> pada </a:t>
            </a:r>
            <a:r>
              <a:rPr lang="en-US" dirty="0" err="1">
                <a:solidFill>
                  <a:schemeClr val="bg1"/>
                </a:solidFill>
                <a:latin typeface="+mj-lt"/>
              </a:rPr>
              <a:t>sapi</a:t>
            </a:r>
            <a:r>
              <a:rPr lang="en-US" dirty="0">
                <a:solidFill>
                  <a:schemeClr val="bg1"/>
                </a:solidFill>
                <a:latin typeface="+mj-lt"/>
              </a:rPr>
              <a:t> </a:t>
            </a:r>
            <a:r>
              <a:rPr lang="en-US" dirty="0" err="1">
                <a:solidFill>
                  <a:schemeClr val="bg1"/>
                </a:solidFill>
                <a:latin typeface="+mj-lt"/>
              </a:rPr>
              <a:t>perah</a:t>
            </a:r>
            <a:r>
              <a:rPr lang="en-US" dirty="0">
                <a:solidFill>
                  <a:schemeClr val="bg1"/>
                </a:solidFill>
                <a:latin typeface="+mj-lt"/>
              </a:rPr>
              <a:t> </a:t>
            </a:r>
            <a:r>
              <a:rPr lang="en-US" dirty="0" err="1">
                <a:solidFill>
                  <a:schemeClr val="bg1"/>
                </a:solidFill>
                <a:latin typeface="+mj-lt"/>
              </a:rPr>
              <a:t>dikenal</a:t>
            </a:r>
            <a:r>
              <a:rPr lang="en-US" dirty="0">
                <a:solidFill>
                  <a:schemeClr val="bg1"/>
                </a:solidFill>
                <a:latin typeface="+mj-lt"/>
              </a:rPr>
              <a:t> </a:t>
            </a:r>
            <a:r>
              <a:rPr lang="en-US" dirty="0" err="1">
                <a:solidFill>
                  <a:schemeClr val="bg1"/>
                </a:solidFill>
                <a:latin typeface="+mj-lt"/>
              </a:rPr>
              <a:t>keturunan</a:t>
            </a:r>
            <a:r>
              <a:rPr lang="en-US" dirty="0">
                <a:solidFill>
                  <a:schemeClr val="bg1"/>
                </a:solidFill>
                <a:latin typeface="+mj-lt"/>
              </a:rPr>
              <a:t> Holstein </a:t>
            </a:r>
            <a:r>
              <a:rPr lang="en-US" dirty="0" err="1">
                <a:solidFill>
                  <a:schemeClr val="bg1"/>
                </a:solidFill>
                <a:latin typeface="+mj-lt"/>
              </a:rPr>
              <a:t>sebagai</a:t>
            </a:r>
            <a:r>
              <a:rPr lang="en-US" dirty="0">
                <a:solidFill>
                  <a:schemeClr val="bg1"/>
                </a:solidFill>
                <a:latin typeface="+mj-lt"/>
              </a:rPr>
              <a:t> </a:t>
            </a:r>
            <a:r>
              <a:rPr lang="en-US" dirty="0" err="1">
                <a:solidFill>
                  <a:schemeClr val="bg1"/>
                </a:solidFill>
                <a:latin typeface="+mj-lt"/>
              </a:rPr>
              <a:t>penghasil</a:t>
            </a:r>
            <a:r>
              <a:rPr lang="en-US" dirty="0">
                <a:solidFill>
                  <a:schemeClr val="bg1"/>
                </a:solidFill>
                <a:latin typeface="+mj-lt"/>
              </a:rPr>
              <a:t> </a:t>
            </a:r>
            <a:r>
              <a:rPr lang="en-US" dirty="0" err="1">
                <a:solidFill>
                  <a:schemeClr val="bg1"/>
                </a:solidFill>
                <a:latin typeface="+mj-lt"/>
              </a:rPr>
              <a:t>susu</a:t>
            </a:r>
            <a:r>
              <a:rPr lang="en-US" dirty="0">
                <a:solidFill>
                  <a:schemeClr val="bg1"/>
                </a:solidFill>
                <a:latin typeface="+mj-lt"/>
              </a:rPr>
              <a:t> </a:t>
            </a:r>
            <a:r>
              <a:rPr lang="en-US" dirty="0" err="1">
                <a:solidFill>
                  <a:schemeClr val="bg1"/>
                </a:solidFill>
                <a:latin typeface="+mj-lt"/>
              </a:rPr>
              <a:t>utama</a:t>
            </a:r>
            <a:r>
              <a:rPr lang="en-US" dirty="0">
                <a:solidFill>
                  <a:schemeClr val="bg1"/>
                </a:solidFill>
                <a:latin typeface="+mj-lt"/>
              </a:rPr>
              <a:t>, di </a:t>
            </a:r>
            <a:r>
              <a:rPr lang="en-US" dirty="0" err="1">
                <a:solidFill>
                  <a:schemeClr val="bg1"/>
                </a:solidFill>
                <a:latin typeface="+mj-lt"/>
              </a:rPr>
              <a:t>keluarga</a:t>
            </a:r>
            <a:r>
              <a:rPr lang="en-US" dirty="0">
                <a:solidFill>
                  <a:schemeClr val="bg1"/>
                </a:solidFill>
                <a:latin typeface="+mj-lt"/>
              </a:rPr>
              <a:t> </a:t>
            </a:r>
            <a:r>
              <a:rPr lang="en-US" dirty="0" err="1">
                <a:solidFill>
                  <a:schemeClr val="bg1"/>
                </a:solidFill>
                <a:latin typeface="+mj-lt"/>
              </a:rPr>
              <a:t>kambing</a:t>
            </a:r>
            <a:r>
              <a:rPr lang="en-US" dirty="0">
                <a:solidFill>
                  <a:schemeClr val="bg1"/>
                </a:solidFill>
                <a:latin typeface="+mj-lt"/>
              </a:rPr>
              <a:t> yang </a:t>
            </a:r>
            <a:r>
              <a:rPr lang="en-US" dirty="0" err="1">
                <a:solidFill>
                  <a:schemeClr val="bg1"/>
                </a:solidFill>
                <a:latin typeface="+mj-lt"/>
              </a:rPr>
              <a:t>terkenal</a:t>
            </a:r>
            <a:r>
              <a:rPr lang="en-US" dirty="0">
                <a:solidFill>
                  <a:schemeClr val="bg1"/>
                </a:solidFill>
                <a:latin typeface="+mj-lt"/>
              </a:rPr>
              <a:t> </a:t>
            </a:r>
            <a:r>
              <a:rPr lang="en-US" dirty="0" err="1">
                <a:solidFill>
                  <a:schemeClr val="bg1"/>
                </a:solidFill>
                <a:latin typeface="+mj-lt"/>
              </a:rPr>
              <a:t>sebagai</a:t>
            </a:r>
            <a:r>
              <a:rPr lang="en-US" dirty="0">
                <a:solidFill>
                  <a:schemeClr val="bg1"/>
                </a:solidFill>
                <a:latin typeface="+mj-lt"/>
              </a:rPr>
              <a:t> </a:t>
            </a:r>
            <a:r>
              <a:rPr lang="en-US" dirty="0" err="1">
                <a:solidFill>
                  <a:schemeClr val="bg1"/>
                </a:solidFill>
                <a:latin typeface="+mj-lt"/>
              </a:rPr>
              <a:t>penghasil</a:t>
            </a:r>
            <a:r>
              <a:rPr lang="en-US" dirty="0">
                <a:solidFill>
                  <a:schemeClr val="bg1"/>
                </a:solidFill>
                <a:latin typeface="+mj-lt"/>
              </a:rPr>
              <a:t> </a:t>
            </a:r>
            <a:r>
              <a:rPr lang="en-US" dirty="0" err="1">
                <a:solidFill>
                  <a:schemeClr val="bg1"/>
                </a:solidFill>
                <a:latin typeface="+mj-lt"/>
              </a:rPr>
              <a:t>susu</a:t>
            </a:r>
            <a:r>
              <a:rPr lang="en-US" dirty="0">
                <a:solidFill>
                  <a:schemeClr val="bg1"/>
                </a:solidFill>
                <a:latin typeface="+mj-lt"/>
              </a:rPr>
              <a:t> </a:t>
            </a:r>
            <a:r>
              <a:rPr lang="en-US" dirty="0" err="1">
                <a:solidFill>
                  <a:schemeClr val="bg1"/>
                </a:solidFill>
                <a:latin typeface="+mj-lt"/>
              </a:rPr>
              <a:t>adalah</a:t>
            </a:r>
            <a:r>
              <a:rPr lang="en-US" dirty="0">
                <a:solidFill>
                  <a:schemeClr val="bg1"/>
                </a:solidFill>
                <a:latin typeface="+mj-lt"/>
              </a:rPr>
              <a:t> </a:t>
            </a:r>
            <a:r>
              <a:rPr lang="en-US" dirty="0" err="1">
                <a:solidFill>
                  <a:schemeClr val="bg1"/>
                </a:solidFill>
                <a:latin typeface="+mj-lt"/>
              </a:rPr>
              <a:t>jenis</a:t>
            </a:r>
            <a:r>
              <a:rPr lang="en-US" dirty="0">
                <a:solidFill>
                  <a:schemeClr val="bg1"/>
                </a:solidFill>
                <a:latin typeface="+mj-lt"/>
              </a:rPr>
              <a:t> Saanen.</a:t>
            </a:r>
            <a:br>
              <a:rPr lang="en-US" dirty="0">
                <a:solidFill>
                  <a:schemeClr val="bg1"/>
                </a:solidFill>
                <a:latin typeface="+mj-lt"/>
              </a:rPr>
            </a:br>
            <a:r>
              <a:rPr lang="en-US" dirty="0" err="1">
                <a:solidFill>
                  <a:schemeClr val="bg1"/>
                </a:solidFill>
                <a:latin typeface="+mj-lt"/>
              </a:rPr>
              <a:t>Jenis</a:t>
            </a:r>
            <a:r>
              <a:rPr lang="en-US" dirty="0">
                <a:solidFill>
                  <a:schemeClr val="bg1"/>
                </a:solidFill>
                <a:latin typeface="+mj-lt"/>
              </a:rPr>
              <a:t> </a:t>
            </a:r>
            <a:r>
              <a:rPr lang="en-US" dirty="0" err="1">
                <a:solidFill>
                  <a:schemeClr val="bg1"/>
                </a:solidFill>
                <a:latin typeface="+mj-lt"/>
              </a:rPr>
              <a:t>kambing</a:t>
            </a:r>
            <a:r>
              <a:rPr lang="en-US" dirty="0">
                <a:solidFill>
                  <a:schemeClr val="bg1"/>
                </a:solidFill>
                <a:latin typeface="+mj-lt"/>
              </a:rPr>
              <a:t> </a:t>
            </a:r>
            <a:r>
              <a:rPr lang="en-US" dirty="0" err="1">
                <a:solidFill>
                  <a:schemeClr val="bg1"/>
                </a:solidFill>
                <a:latin typeface="+mj-lt"/>
              </a:rPr>
              <a:t>penghasil</a:t>
            </a:r>
            <a:r>
              <a:rPr lang="en-US" dirty="0">
                <a:solidFill>
                  <a:schemeClr val="bg1"/>
                </a:solidFill>
                <a:latin typeface="+mj-lt"/>
              </a:rPr>
              <a:t> </a:t>
            </a:r>
            <a:r>
              <a:rPr lang="en-US" dirty="0" err="1">
                <a:solidFill>
                  <a:schemeClr val="bg1"/>
                </a:solidFill>
                <a:latin typeface="+mj-lt"/>
              </a:rPr>
              <a:t>susu</a:t>
            </a:r>
            <a:r>
              <a:rPr lang="en-US" dirty="0">
                <a:solidFill>
                  <a:schemeClr val="bg1"/>
                </a:solidFill>
                <a:latin typeface="+mj-lt"/>
              </a:rPr>
              <a:t> </a:t>
            </a:r>
            <a:r>
              <a:rPr lang="en-US" dirty="0" err="1">
                <a:solidFill>
                  <a:schemeClr val="bg1"/>
                </a:solidFill>
                <a:latin typeface="+mj-lt"/>
              </a:rPr>
              <a:t>lainnya</a:t>
            </a:r>
            <a:r>
              <a:rPr lang="en-US" dirty="0">
                <a:solidFill>
                  <a:schemeClr val="bg1"/>
                </a:solidFill>
                <a:latin typeface="+mj-lt"/>
              </a:rPr>
              <a:t> </a:t>
            </a:r>
            <a:r>
              <a:rPr lang="en-US" dirty="0" err="1">
                <a:solidFill>
                  <a:schemeClr val="bg1"/>
                </a:solidFill>
                <a:latin typeface="+mj-lt"/>
              </a:rPr>
              <a:t>ada</a:t>
            </a:r>
            <a:r>
              <a:rPr lang="en-US" dirty="0">
                <a:solidFill>
                  <a:schemeClr val="bg1"/>
                </a:solidFill>
                <a:latin typeface="+mj-lt"/>
              </a:rPr>
              <a:t> Nubian (</a:t>
            </a:r>
            <a:r>
              <a:rPr lang="en-US" dirty="0" err="1">
                <a:solidFill>
                  <a:schemeClr val="bg1"/>
                </a:solidFill>
                <a:latin typeface="+mj-lt"/>
              </a:rPr>
              <a:t>penghasil</a:t>
            </a:r>
            <a:r>
              <a:rPr lang="en-US" dirty="0">
                <a:solidFill>
                  <a:schemeClr val="bg1"/>
                </a:solidFill>
                <a:latin typeface="+mj-lt"/>
              </a:rPr>
              <a:t> </a:t>
            </a:r>
            <a:r>
              <a:rPr lang="en-US" dirty="0" err="1">
                <a:solidFill>
                  <a:schemeClr val="bg1"/>
                </a:solidFill>
                <a:latin typeface="+mj-lt"/>
              </a:rPr>
              <a:t>sedikit</a:t>
            </a:r>
            <a:r>
              <a:rPr lang="en-US" dirty="0">
                <a:solidFill>
                  <a:schemeClr val="bg1"/>
                </a:solidFill>
                <a:latin typeface="+mj-lt"/>
              </a:rPr>
              <a:t> </a:t>
            </a:r>
            <a:r>
              <a:rPr lang="en-US" dirty="0" err="1">
                <a:solidFill>
                  <a:schemeClr val="bg1"/>
                </a:solidFill>
                <a:latin typeface="+mj-lt"/>
              </a:rPr>
              <a:t>susu</a:t>
            </a:r>
            <a:r>
              <a:rPr lang="en-US" dirty="0">
                <a:solidFill>
                  <a:schemeClr val="bg1"/>
                </a:solidFill>
                <a:latin typeface="+mj-lt"/>
              </a:rPr>
              <a:t> </a:t>
            </a:r>
            <a:r>
              <a:rPr lang="en-US" dirty="0" err="1">
                <a:solidFill>
                  <a:schemeClr val="bg1"/>
                </a:solidFill>
                <a:latin typeface="+mj-lt"/>
              </a:rPr>
              <a:t>dengan</a:t>
            </a:r>
            <a:r>
              <a:rPr lang="en-US" dirty="0">
                <a:solidFill>
                  <a:schemeClr val="bg1"/>
                </a:solidFill>
                <a:latin typeface="+mj-lt"/>
              </a:rPr>
              <a:t> </a:t>
            </a:r>
            <a:r>
              <a:rPr lang="en-US" dirty="0" err="1">
                <a:solidFill>
                  <a:schemeClr val="bg1"/>
                </a:solidFill>
                <a:latin typeface="+mj-lt"/>
              </a:rPr>
              <a:t>kadar</a:t>
            </a:r>
            <a:r>
              <a:rPr lang="en-US" dirty="0">
                <a:solidFill>
                  <a:schemeClr val="bg1"/>
                </a:solidFill>
                <a:latin typeface="+mj-lt"/>
              </a:rPr>
              <a:t> lemak </a:t>
            </a:r>
            <a:r>
              <a:rPr lang="en-US" dirty="0" err="1">
                <a:solidFill>
                  <a:schemeClr val="bg1"/>
                </a:solidFill>
                <a:latin typeface="+mj-lt"/>
              </a:rPr>
              <a:t>tinggi</a:t>
            </a:r>
            <a:r>
              <a:rPr lang="en-US" dirty="0">
                <a:solidFill>
                  <a:schemeClr val="bg1"/>
                </a:solidFill>
                <a:latin typeface="+mj-lt"/>
              </a:rPr>
              <a:t>), </a:t>
            </a:r>
            <a:r>
              <a:rPr lang="en-US" dirty="0" err="1">
                <a:solidFill>
                  <a:schemeClr val="bg1"/>
                </a:solidFill>
                <a:latin typeface="+mj-lt"/>
              </a:rPr>
              <a:t>Ettawa</a:t>
            </a:r>
            <a:r>
              <a:rPr lang="en-US" dirty="0">
                <a:solidFill>
                  <a:schemeClr val="bg1"/>
                </a:solidFill>
                <a:latin typeface="+mj-lt"/>
              </a:rPr>
              <a:t>, </a:t>
            </a:r>
            <a:r>
              <a:rPr lang="en-US" dirty="0" err="1">
                <a:solidFill>
                  <a:schemeClr val="bg1"/>
                </a:solidFill>
                <a:latin typeface="+mj-lt"/>
              </a:rPr>
              <a:t>Toggenburg</a:t>
            </a:r>
            <a:r>
              <a:rPr lang="en-US" dirty="0">
                <a:solidFill>
                  <a:schemeClr val="bg1"/>
                </a:solidFill>
                <a:latin typeface="+mj-lt"/>
              </a:rPr>
              <a:t>, </a:t>
            </a:r>
            <a:r>
              <a:rPr lang="en-US" dirty="0" err="1">
                <a:solidFill>
                  <a:schemeClr val="bg1"/>
                </a:solidFill>
                <a:latin typeface="+mj-lt"/>
              </a:rPr>
              <a:t>LaMancha</a:t>
            </a:r>
            <a:r>
              <a:rPr lang="en-US" dirty="0">
                <a:solidFill>
                  <a:schemeClr val="bg1"/>
                </a:solidFill>
                <a:latin typeface="+mj-lt"/>
              </a:rPr>
              <a:t>, </a:t>
            </a:r>
            <a:r>
              <a:rPr lang="en-US" dirty="0" err="1">
                <a:solidFill>
                  <a:schemeClr val="bg1"/>
                </a:solidFill>
                <a:latin typeface="+mj-lt"/>
              </a:rPr>
              <a:t>Oberhasli</a:t>
            </a:r>
            <a:r>
              <a:rPr lang="en-US" dirty="0">
                <a:solidFill>
                  <a:schemeClr val="bg1"/>
                </a:solidFill>
                <a:latin typeface="+mj-lt"/>
              </a:rPr>
              <a:t>, dan Alpine. </a:t>
            </a:r>
            <a:r>
              <a:rPr lang="en-US" dirty="0" err="1">
                <a:solidFill>
                  <a:schemeClr val="bg1"/>
                </a:solidFill>
                <a:latin typeface="+mj-lt"/>
              </a:rPr>
              <a:t>Khasiat</a:t>
            </a:r>
            <a:r>
              <a:rPr lang="en-US" dirty="0">
                <a:solidFill>
                  <a:schemeClr val="bg1"/>
                </a:solidFill>
                <a:latin typeface="+mj-lt"/>
              </a:rPr>
              <a:t> </a:t>
            </a:r>
            <a:r>
              <a:rPr lang="en-US" dirty="0" err="1">
                <a:solidFill>
                  <a:schemeClr val="bg1"/>
                </a:solidFill>
                <a:latin typeface="+mj-lt"/>
              </a:rPr>
              <a:t>susu</a:t>
            </a:r>
            <a:r>
              <a:rPr lang="en-US" dirty="0">
                <a:solidFill>
                  <a:schemeClr val="bg1"/>
                </a:solidFill>
                <a:latin typeface="+mj-lt"/>
              </a:rPr>
              <a:t> </a:t>
            </a:r>
            <a:r>
              <a:rPr lang="en-US" dirty="0" err="1">
                <a:solidFill>
                  <a:schemeClr val="bg1"/>
                </a:solidFill>
                <a:latin typeface="+mj-lt"/>
              </a:rPr>
              <a:t>kambing</a:t>
            </a:r>
            <a:r>
              <a:rPr lang="en-US" dirty="0">
                <a:solidFill>
                  <a:schemeClr val="bg1"/>
                </a:solidFill>
                <a:latin typeface="+mj-lt"/>
              </a:rPr>
              <a:t> </a:t>
            </a:r>
            <a:r>
              <a:rPr lang="en-US" dirty="0" err="1">
                <a:solidFill>
                  <a:schemeClr val="bg1"/>
                </a:solidFill>
                <a:latin typeface="+mj-lt"/>
              </a:rPr>
              <a:t>diantaranya</a:t>
            </a:r>
            <a:r>
              <a:rPr lang="en-US" dirty="0">
                <a:solidFill>
                  <a:schemeClr val="bg1"/>
                </a:solidFill>
                <a:latin typeface="+mj-lt"/>
              </a:rPr>
              <a:t> </a:t>
            </a:r>
            <a:r>
              <a:rPr lang="en-US" dirty="0" err="1">
                <a:solidFill>
                  <a:schemeClr val="bg1"/>
                </a:solidFill>
                <a:latin typeface="+mj-lt"/>
              </a:rPr>
              <a:t>adalah</a:t>
            </a:r>
            <a:r>
              <a:rPr lang="en-US" dirty="0">
                <a:solidFill>
                  <a:schemeClr val="bg1"/>
                </a:solidFill>
                <a:latin typeface="+mj-lt"/>
              </a:rPr>
              <a:t> </a:t>
            </a:r>
            <a:r>
              <a:rPr lang="en-US" dirty="0" err="1">
                <a:solidFill>
                  <a:schemeClr val="bg1"/>
                </a:solidFill>
                <a:latin typeface="+mj-lt"/>
              </a:rPr>
              <a:t>bisa</a:t>
            </a:r>
            <a:r>
              <a:rPr lang="en-US" dirty="0">
                <a:solidFill>
                  <a:schemeClr val="bg1"/>
                </a:solidFill>
                <a:latin typeface="+mj-lt"/>
              </a:rPr>
              <a:t> </a:t>
            </a:r>
            <a:r>
              <a:rPr lang="en-US" dirty="0" err="1">
                <a:solidFill>
                  <a:schemeClr val="bg1"/>
                </a:solidFill>
                <a:latin typeface="+mj-lt"/>
              </a:rPr>
              <a:t>membantu</a:t>
            </a:r>
            <a:r>
              <a:rPr lang="en-US" dirty="0">
                <a:solidFill>
                  <a:schemeClr val="bg1"/>
                </a:solidFill>
                <a:latin typeface="+mj-lt"/>
              </a:rPr>
              <a:t> </a:t>
            </a:r>
            <a:r>
              <a:rPr lang="en-US" dirty="0" err="1">
                <a:solidFill>
                  <a:schemeClr val="bg1"/>
                </a:solidFill>
                <a:latin typeface="+mj-lt"/>
              </a:rPr>
              <a:t>mencegah</a:t>
            </a:r>
            <a:r>
              <a:rPr lang="en-US" dirty="0">
                <a:solidFill>
                  <a:schemeClr val="bg1"/>
                </a:solidFill>
                <a:latin typeface="+mj-lt"/>
              </a:rPr>
              <a:t> </a:t>
            </a:r>
            <a:r>
              <a:rPr lang="en-US" dirty="0" err="1">
                <a:solidFill>
                  <a:schemeClr val="bg1"/>
                </a:solidFill>
                <a:latin typeface="+mj-lt"/>
              </a:rPr>
              <a:t>penyakit</a:t>
            </a:r>
            <a:r>
              <a:rPr lang="en-US" dirty="0">
                <a:solidFill>
                  <a:schemeClr val="bg1"/>
                </a:solidFill>
                <a:latin typeface="+mj-lt"/>
              </a:rPr>
              <a:t> </a:t>
            </a:r>
            <a:r>
              <a:rPr lang="en-US" dirty="0" err="1">
                <a:solidFill>
                  <a:schemeClr val="bg1"/>
                </a:solidFill>
                <a:latin typeface="+mj-lt"/>
              </a:rPr>
              <a:t>pikun</a:t>
            </a:r>
            <a:r>
              <a:rPr lang="en-US" dirty="0">
                <a:solidFill>
                  <a:schemeClr val="bg1"/>
                </a:solidFill>
                <a:latin typeface="+mj-lt"/>
              </a:rPr>
              <a:t> </a:t>
            </a:r>
            <a:r>
              <a:rPr lang="en-US" dirty="0" err="1">
                <a:solidFill>
                  <a:schemeClr val="bg1"/>
                </a:solidFill>
                <a:latin typeface="+mj-lt"/>
              </a:rPr>
              <a:t>akut</a:t>
            </a:r>
            <a:r>
              <a:rPr lang="en-US" dirty="0">
                <a:solidFill>
                  <a:schemeClr val="bg1"/>
                </a:solidFill>
                <a:latin typeface="+mj-lt"/>
              </a:rPr>
              <a:t> </a:t>
            </a:r>
            <a:r>
              <a:rPr lang="en-US" dirty="0" err="1">
                <a:solidFill>
                  <a:schemeClr val="bg1"/>
                </a:solidFill>
                <a:latin typeface="+mj-lt"/>
              </a:rPr>
              <a:t>atau</a:t>
            </a:r>
            <a:r>
              <a:rPr lang="en-US" dirty="0">
                <a:solidFill>
                  <a:schemeClr val="bg1"/>
                </a:solidFill>
                <a:latin typeface="+mj-lt"/>
              </a:rPr>
              <a:t> Alzheimer. </a:t>
            </a:r>
            <a:r>
              <a:rPr lang="en-US" dirty="0" err="1">
                <a:solidFill>
                  <a:schemeClr val="bg1"/>
                </a:solidFill>
                <a:latin typeface="+mj-lt"/>
              </a:rPr>
              <a:t>Susu</a:t>
            </a:r>
            <a:r>
              <a:rPr lang="en-US" dirty="0">
                <a:solidFill>
                  <a:schemeClr val="bg1"/>
                </a:solidFill>
                <a:latin typeface="+mj-lt"/>
              </a:rPr>
              <a:t> </a:t>
            </a:r>
            <a:r>
              <a:rPr lang="en-US" dirty="0" err="1">
                <a:solidFill>
                  <a:schemeClr val="bg1"/>
                </a:solidFill>
                <a:latin typeface="+mj-lt"/>
              </a:rPr>
              <a:t>kambing</a:t>
            </a:r>
            <a:r>
              <a:rPr lang="en-US" dirty="0">
                <a:solidFill>
                  <a:schemeClr val="bg1"/>
                </a:solidFill>
                <a:latin typeface="+mj-lt"/>
              </a:rPr>
              <a:t> juga </a:t>
            </a:r>
            <a:r>
              <a:rPr lang="en-US" dirty="0" err="1">
                <a:solidFill>
                  <a:schemeClr val="bg1"/>
                </a:solidFill>
                <a:latin typeface="+mj-lt"/>
              </a:rPr>
              <a:t>baik</a:t>
            </a:r>
            <a:r>
              <a:rPr lang="en-US" dirty="0">
                <a:solidFill>
                  <a:schemeClr val="bg1"/>
                </a:solidFill>
                <a:latin typeface="+mj-lt"/>
              </a:rPr>
              <a:t> </a:t>
            </a:r>
            <a:r>
              <a:rPr lang="en-US" dirty="0" err="1">
                <a:solidFill>
                  <a:schemeClr val="bg1"/>
                </a:solidFill>
                <a:latin typeface="+mj-lt"/>
              </a:rPr>
              <a:t>untuk</a:t>
            </a:r>
            <a:r>
              <a:rPr lang="en-US" dirty="0">
                <a:solidFill>
                  <a:schemeClr val="bg1"/>
                </a:solidFill>
                <a:latin typeface="+mj-lt"/>
              </a:rPr>
              <a:t> diet dan </a:t>
            </a:r>
            <a:r>
              <a:rPr lang="en-US" dirty="0" err="1">
                <a:solidFill>
                  <a:schemeClr val="bg1"/>
                </a:solidFill>
                <a:latin typeface="+mj-lt"/>
              </a:rPr>
              <a:t>obat</a:t>
            </a:r>
            <a:r>
              <a:rPr lang="en-US" dirty="0">
                <a:solidFill>
                  <a:schemeClr val="bg1"/>
                </a:solidFill>
                <a:latin typeface="+mj-lt"/>
              </a:rPr>
              <a:t> </a:t>
            </a:r>
            <a:r>
              <a:rPr lang="en-US" dirty="0" err="1">
                <a:solidFill>
                  <a:schemeClr val="bg1"/>
                </a:solidFill>
                <a:latin typeface="+mj-lt"/>
              </a:rPr>
              <a:t>penyakit</a:t>
            </a:r>
            <a:r>
              <a:rPr lang="en-US" dirty="0">
                <a:solidFill>
                  <a:schemeClr val="bg1"/>
                </a:solidFill>
                <a:latin typeface="+mj-lt"/>
              </a:rPr>
              <a:t> </a:t>
            </a:r>
            <a:r>
              <a:rPr lang="en-US" dirty="0" err="1">
                <a:solidFill>
                  <a:schemeClr val="bg1"/>
                </a:solidFill>
                <a:latin typeface="+mj-lt"/>
              </a:rPr>
              <a:t>asma</a:t>
            </a:r>
            <a:endParaRPr lang="en-US"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2055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pic>
        <p:nvPicPr>
          <p:cNvPr id="4" name="Content Placeholder 4">
            <a:extLst>
              <a:ext uri="{FF2B5EF4-FFF2-40B4-BE49-F238E27FC236}">
                <a16:creationId xmlns:a16="http://schemas.microsoft.com/office/drawing/2014/main" xmlns="" id="{40EF2428-5164-4B3D-AFE2-99E60DE33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1"/>
          </a:xfrm>
          <a:prstGeom prst="rect">
            <a:avLst/>
          </a:prstGeom>
        </p:spPr>
      </p:pic>
      <p:sp>
        <p:nvSpPr>
          <p:cNvPr id="5" name="Arrow: Pentagon 5">
            <a:extLst>
              <a:ext uri="{FF2B5EF4-FFF2-40B4-BE49-F238E27FC236}">
                <a16:creationId xmlns:a16="http://schemas.microsoft.com/office/drawing/2014/main" xmlns="" id="{6D87362E-3E0A-4053-9164-7ED32203201A}"/>
              </a:ext>
            </a:extLst>
          </p:cNvPr>
          <p:cNvSpPr/>
          <p:nvPr/>
        </p:nvSpPr>
        <p:spPr>
          <a:xfrm rot="5400000">
            <a:off x="5097745" y="-1903970"/>
            <a:ext cx="1280890" cy="5088836"/>
          </a:xfrm>
          <a:prstGeom prst="homePlate">
            <a:avLst/>
          </a:prstGeom>
          <a:solidFill>
            <a:srgbClr val="4B866E">
              <a:alpha val="85882"/>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D42DBBF4-CE92-4D23-8E6C-F646F5959118}"/>
              </a:ext>
            </a:extLst>
          </p:cNvPr>
          <p:cNvSpPr/>
          <p:nvPr/>
        </p:nvSpPr>
        <p:spPr>
          <a:xfrm>
            <a:off x="4089950" y="225258"/>
            <a:ext cx="3296477" cy="400110"/>
          </a:xfrm>
          <a:prstGeom prst="rect">
            <a:avLst/>
          </a:prstGeom>
        </p:spPr>
        <p:txBody>
          <a:bodyPr wrap="square">
            <a:spAutoFit/>
          </a:bodyPr>
          <a:lstStyle/>
          <a:p>
            <a:r>
              <a:rPr lang="en-US" sz="2000" b="1" dirty="0">
                <a:solidFill>
                  <a:schemeClr val="bg1"/>
                </a:solidFill>
                <a:effectLst>
                  <a:outerShdw blurRad="38100" dist="38100" dir="2700000" algn="tl">
                    <a:srgbClr val="000000">
                      <a:alpha val="43137"/>
                    </a:srgbClr>
                  </a:outerShdw>
                </a:effectLst>
              </a:rPr>
              <a:t>HEWAN PENGHASIL SUSU</a:t>
            </a:r>
          </a:p>
        </p:txBody>
      </p:sp>
      <p:sp>
        <p:nvSpPr>
          <p:cNvPr id="7" name="Rectangle 6">
            <a:extLst>
              <a:ext uri="{FF2B5EF4-FFF2-40B4-BE49-F238E27FC236}">
                <a16:creationId xmlns:a16="http://schemas.microsoft.com/office/drawing/2014/main" xmlns="" id="{403B1004-A7DD-40AB-B86D-B545B966C702}"/>
              </a:ext>
            </a:extLst>
          </p:cNvPr>
          <p:cNvSpPr/>
          <p:nvPr/>
        </p:nvSpPr>
        <p:spPr>
          <a:xfrm>
            <a:off x="777540" y="1368989"/>
            <a:ext cx="10817224" cy="5284582"/>
          </a:xfrm>
          <a:prstGeom prst="rect">
            <a:avLst/>
          </a:prstGeom>
          <a:solidFill>
            <a:srgbClr val="7C240C">
              <a:alpha val="92157"/>
            </a:srgbClr>
          </a:solidFill>
          <a:ln>
            <a:solidFill>
              <a:srgbClr val="AD473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xmlns="" id="{A1DA2BF3-3389-421B-85F1-7CD46342A3D1}"/>
              </a:ext>
            </a:extLst>
          </p:cNvPr>
          <p:cNvSpPr/>
          <p:nvPr/>
        </p:nvSpPr>
        <p:spPr>
          <a:xfrm>
            <a:off x="687388" y="1529093"/>
            <a:ext cx="10817223" cy="5078313"/>
          </a:xfrm>
          <a:prstGeom prst="rect">
            <a:avLst/>
          </a:prstGeom>
        </p:spPr>
        <p:txBody>
          <a:bodyPr wrap="square">
            <a:spAutoFit/>
          </a:bodyPr>
          <a:lstStyle/>
          <a:p>
            <a:r>
              <a:rPr lang="en-US" dirty="0">
                <a:solidFill>
                  <a:schemeClr val="bg1"/>
                </a:solidFill>
              </a:rPr>
              <a:t>3. </a:t>
            </a:r>
            <a:r>
              <a:rPr lang="en-US" dirty="0" err="1">
                <a:solidFill>
                  <a:schemeClr val="bg1"/>
                </a:solidFill>
              </a:rPr>
              <a:t>Unta</a:t>
            </a:r>
            <a:endParaRPr lang="en-US" dirty="0">
              <a:solidFill>
                <a:schemeClr val="bg1"/>
              </a:solidFill>
            </a:endParaRPr>
          </a:p>
          <a:p>
            <a:r>
              <a:rPr lang="en-US" dirty="0" err="1">
                <a:solidFill>
                  <a:schemeClr val="bg1"/>
                </a:solidFill>
              </a:rPr>
              <a:t>Unta</a:t>
            </a:r>
            <a:r>
              <a:rPr lang="en-US" dirty="0">
                <a:solidFill>
                  <a:schemeClr val="bg1"/>
                </a:solidFill>
              </a:rPr>
              <a:t> </a:t>
            </a:r>
            <a:r>
              <a:rPr lang="en-US" dirty="0" err="1">
                <a:solidFill>
                  <a:schemeClr val="bg1"/>
                </a:solidFill>
              </a:rPr>
              <a:t>berpunuk</a:t>
            </a:r>
            <a:r>
              <a:rPr lang="en-US" dirty="0">
                <a:solidFill>
                  <a:schemeClr val="bg1"/>
                </a:solidFill>
              </a:rPr>
              <a:t> </a:t>
            </a:r>
            <a:r>
              <a:rPr lang="en-US" dirty="0" err="1">
                <a:solidFill>
                  <a:schemeClr val="bg1"/>
                </a:solidFill>
              </a:rPr>
              <a:t>satu</a:t>
            </a:r>
            <a:r>
              <a:rPr lang="en-US" dirty="0">
                <a:solidFill>
                  <a:schemeClr val="bg1"/>
                </a:solidFill>
              </a:rPr>
              <a:t> </a:t>
            </a:r>
            <a:r>
              <a:rPr lang="en-US" dirty="0" err="1">
                <a:solidFill>
                  <a:schemeClr val="bg1"/>
                </a:solidFill>
              </a:rPr>
              <a:t>sudah</a:t>
            </a:r>
            <a:r>
              <a:rPr lang="en-US" dirty="0">
                <a:solidFill>
                  <a:schemeClr val="bg1"/>
                </a:solidFill>
              </a:rPr>
              <a:t> </a:t>
            </a:r>
            <a:r>
              <a:rPr lang="en-US" dirty="0" err="1">
                <a:solidFill>
                  <a:schemeClr val="bg1"/>
                </a:solidFill>
              </a:rPr>
              <a:t>dikembangbiakkan</a:t>
            </a:r>
            <a:r>
              <a:rPr lang="en-US" dirty="0">
                <a:solidFill>
                  <a:schemeClr val="bg1"/>
                </a:solidFill>
              </a:rPr>
              <a:t> di </a:t>
            </a:r>
            <a:r>
              <a:rPr lang="en-US" dirty="0" err="1">
                <a:solidFill>
                  <a:schemeClr val="bg1"/>
                </a:solidFill>
              </a:rPr>
              <a:t>daerah</a:t>
            </a:r>
            <a:r>
              <a:rPr lang="en-US" dirty="0">
                <a:solidFill>
                  <a:schemeClr val="bg1"/>
                </a:solidFill>
              </a:rPr>
              <a:t> </a:t>
            </a:r>
            <a:r>
              <a:rPr lang="en-US" dirty="0" err="1">
                <a:solidFill>
                  <a:schemeClr val="bg1"/>
                </a:solidFill>
              </a:rPr>
              <a:t>selatan</a:t>
            </a:r>
            <a:r>
              <a:rPr lang="en-US" dirty="0">
                <a:solidFill>
                  <a:schemeClr val="bg1"/>
                </a:solidFill>
              </a:rPr>
              <a:t> Arab Saudi </a:t>
            </a:r>
            <a:r>
              <a:rPr lang="en-US" dirty="0" err="1">
                <a:solidFill>
                  <a:schemeClr val="bg1"/>
                </a:solidFill>
              </a:rPr>
              <a:t>sejak</a:t>
            </a:r>
            <a:r>
              <a:rPr lang="en-US" dirty="0">
                <a:solidFill>
                  <a:schemeClr val="bg1"/>
                </a:solidFill>
              </a:rPr>
              <a:t> 3000 SM </a:t>
            </a:r>
            <a:r>
              <a:rPr lang="en-US" dirty="0" err="1">
                <a:solidFill>
                  <a:schemeClr val="bg1"/>
                </a:solidFill>
              </a:rPr>
              <a:t>untuk</a:t>
            </a:r>
            <a:r>
              <a:rPr lang="en-US" dirty="0">
                <a:solidFill>
                  <a:schemeClr val="bg1"/>
                </a:solidFill>
              </a:rPr>
              <a:t> </a:t>
            </a:r>
            <a:r>
              <a:rPr lang="en-US" dirty="0" err="1">
                <a:solidFill>
                  <a:schemeClr val="bg1"/>
                </a:solidFill>
              </a:rPr>
              <a:t>dimanfaatkan</a:t>
            </a:r>
            <a:r>
              <a:rPr lang="en-US" dirty="0">
                <a:solidFill>
                  <a:schemeClr val="bg1"/>
                </a:solidFill>
              </a:rPr>
              <a:t> </a:t>
            </a:r>
            <a:r>
              <a:rPr lang="en-US" dirty="0" err="1">
                <a:solidFill>
                  <a:schemeClr val="bg1"/>
                </a:solidFill>
              </a:rPr>
              <a:t>daging</a:t>
            </a:r>
            <a:r>
              <a:rPr lang="en-US" dirty="0">
                <a:solidFill>
                  <a:schemeClr val="bg1"/>
                </a:solidFill>
              </a:rPr>
              <a:t> dan </a:t>
            </a:r>
            <a:r>
              <a:rPr lang="en-US" dirty="0" err="1">
                <a:solidFill>
                  <a:schemeClr val="bg1"/>
                </a:solidFill>
              </a:rPr>
              <a:t>susunya</a:t>
            </a:r>
            <a:r>
              <a:rPr lang="en-US" dirty="0">
                <a:solidFill>
                  <a:schemeClr val="bg1"/>
                </a:solidFill>
              </a:rPr>
              <a:t>.</a:t>
            </a:r>
            <a:br>
              <a:rPr lang="en-US" dirty="0">
                <a:solidFill>
                  <a:schemeClr val="bg1"/>
                </a:solidFill>
              </a:rPr>
            </a:br>
            <a:r>
              <a:rPr lang="en-US" dirty="0" err="1">
                <a:solidFill>
                  <a:schemeClr val="bg1"/>
                </a:solidFill>
              </a:rPr>
              <a:t>Susu</a:t>
            </a:r>
            <a:r>
              <a:rPr lang="en-US" dirty="0">
                <a:solidFill>
                  <a:schemeClr val="bg1"/>
                </a:solidFill>
              </a:rPr>
              <a:t> </a:t>
            </a:r>
            <a:r>
              <a:rPr lang="en-US" dirty="0" err="1">
                <a:solidFill>
                  <a:schemeClr val="bg1"/>
                </a:solidFill>
              </a:rPr>
              <a:t>unta</a:t>
            </a:r>
            <a:r>
              <a:rPr lang="en-US" dirty="0">
                <a:solidFill>
                  <a:schemeClr val="bg1"/>
                </a:solidFill>
              </a:rPr>
              <a:t> </a:t>
            </a:r>
            <a:r>
              <a:rPr lang="en-US" dirty="0" err="1">
                <a:solidFill>
                  <a:schemeClr val="bg1"/>
                </a:solidFill>
              </a:rPr>
              <a:t>mengandung</a:t>
            </a:r>
            <a:r>
              <a:rPr lang="en-US" dirty="0">
                <a:solidFill>
                  <a:schemeClr val="bg1"/>
                </a:solidFill>
              </a:rPr>
              <a:t> </a:t>
            </a:r>
            <a:r>
              <a:rPr lang="en-US" dirty="0" err="1">
                <a:solidFill>
                  <a:schemeClr val="bg1"/>
                </a:solidFill>
              </a:rPr>
              <a:t>sedikit</a:t>
            </a:r>
            <a:r>
              <a:rPr lang="en-US" dirty="0">
                <a:solidFill>
                  <a:schemeClr val="bg1"/>
                </a:solidFill>
              </a:rPr>
              <a:t> lemak dan </a:t>
            </a:r>
            <a:r>
              <a:rPr lang="en-US" dirty="0" err="1">
                <a:solidFill>
                  <a:schemeClr val="bg1"/>
                </a:solidFill>
              </a:rPr>
              <a:t>laktosa</a:t>
            </a:r>
            <a:r>
              <a:rPr lang="en-US" dirty="0">
                <a:solidFill>
                  <a:schemeClr val="bg1"/>
                </a:solidFill>
              </a:rPr>
              <a:t>, </a:t>
            </a:r>
            <a:r>
              <a:rPr lang="en-US" dirty="0" err="1">
                <a:solidFill>
                  <a:schemeClr val="bg1"/>
                </a:solidFill>
              </a:rPr>
              <a:t>sementara</a:t>
            </a:r>
            <a:r>
              <a:rPr lang="en-US" dirty="0">
                <a:solidFill>
                  <a:schemeClr val="bg1"/>
                </a:solidFill>
              </a:rPr>
              <a:t> </a:t>
            </a:r>
            <a:r>
              <a:rPr lang="en-US" dirty="0" err="1">
                <a:solidFill>
                  <a:schemeClr val="bg1"/>
                </a:solidFill>
              </a:rPr>
              <a:t>kandungan</a:t>
            </a:r>
            <a:r>
              <a:rPr lang="en-US" dirty="0">
                <a:solidFill>
                  <a:schemeClr val="bg1"/>
                </a:solidFill>
              </a:rPr>
              <a:t> potassium, </a:t>
            </a:r>
            <a:r>
              <a:rPr lang="en-US" dirty="0" err="1">
                <a:solidFill>
                  <a:schemeClr val="bg1"/>
                </a:solidFill>
              </a:rPr>
              <a:t>zat</a:t>
            </a:r>
            <a:r>
              <a:rPr lang="en-US" dirty="0">
                <a:solidFill>
                  <a:schemeClr val="bg1"/>
                </a:solidFill>
              </a:rPr>
              <a:t> </a:t>
            </a:r>
            <a:r>
              <a:rPr lang="en-US" dirty="0" err="1">
                <a:solidFill>
                  <a:schemeClr val="bg1"/>
                </a:solidFill>
              </a:rPr>
              <a:t>besi</a:t>
            </a:r>
            <a:r>
              <a:rPr lang="en-US" dirty="0">
                <a:solidFill>
                  <a:schemeClr val="bg1"/>
                </a:solidFill>
              </a:rPr>
              <a:t> 10 kali </a:t>
            </a:r>
            <a:r>
              <a:rPr lang="en-US" dirty="0" err="1">
                <a:solidFill>
                  <a:schemeClr val="bg1"/>
                </a:solidFill>
              </a:rPr>
              <a:t>lebih</a:t>
            </a:r>
            <a:r>
              <a:rPr lang="en-US" dirty="0">
                <a:solidFill>
                  <a:schemeClr val="bg1"/>
                </a:solidFill>
              </a:rPr>
              <a:t> </a:t>
            </a:r>
            <a:r>
              <a:rPr lang="en-US" dirty="0" err="1">
                <a:solidFill>
                  <a:schemeClr val="bg1"/>
                </a:solidFill>
              </a:rPr>
              <a:t>tinggi</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 dan vitamin C </a:t>
            </a:r>
            <a:r>
              <a:rPr lang="en-US" dirty="0" err="1">
                <a:solidFill>
                  <a:schemeClr val="bg1"/>
                </a:solidFill>
              </a:rPr>
              <a:t>nya</a:t>
            </a:r>
            <a:r>
              <a:rPr lang="en-US" dirty="0">
                <a:solidFill>
                  <a:schemeClr val="bg1"/>
                </a:solidFill>
              </a:rPr>
              <a:t> 3 kali </a:t>
            </a:r>
            <a:r>
              <a:rPr lang="en-US" dirty="0" err="1">
                <a:solidFill>
                  <a:schemeClr val="bg1"/>
                </a:solidFill>
              </a:rPr>
              <a:t>lebih</a:t>
            </a:r>
            <a:r>
              <a:rPr lang="en-US" dirty="0">
                <a:solidFill>
                  <a:schemeClr val="bg1"/>
                </a:solidFill>
              </a:rPr>
              <a:t> </a:t>
            </a:r>
            <a:r>
              <a:rPr lang="en-US" dirty="0" err="1">
                <a:solidFill>
                  <a:schemeClr val="bg1"/>
                </a:solidFill>
              </a:rPr>
              <a:t>tinggi</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Unta</a:t>
            </a:r>
            <a:r>
              <a:rPr lang="en-US" dirty="0">
                <a:solidFill>
                  <a:schemeClr val="bg1"/>
                </a:solidFill>
              </a:rPr>
              <a:t> </a:t>
            </a:r>
            <a:r>
              <a:rPr lang="en-US" dirty="0" err="1">
                <a:solidFill>
                  <a:schemeClr val="bg1"/>
                </a:solidFill>
              </a:rPr>
              <a:t>mengandung</a:t>
            </a:r>
            <a:r>
              <a:rPr lang="en-US" dirty="0">
                <a:solidFill>
                  <a:schemeClr val="bg1"/>
                </a:solidFill>
              </a:rPr>
              <a:t> </a:t>
            </a:r>
            <a:r>
              <a:rPr lang="en-US" dirty="0" err="1">
                <a:solidFill>
                  <a:schemeClr val="bg1"/>
                </a:solidFill>
              </a:rPr>
              <a:t>kolesterol</a:t>
            </a:r>
            <a:r>
              <a:rPr lang="en-US" dirty="0">
                <a:solidFill>
                  <a:schemeClr val="bg1"/>
                </a:solidFill>
              </a:rPr>
              <a:t> 40% </a:t>
            </a:r>
            <a:r>
              <a:rPr lang="en-US" dirty="0" err="1">
                <a:solidFill>
                  <a:schemeClr val="bg1"/>
                </a:solidFill>
              </a:rPr>
              <a:t>lebih</a:t>
            </a:r>
            <a:r>
              <a:rPr lang="en-US" dirty="0">
                <a:solidFill>
                  <a:schemeClr val="bg1"/>
                </a:solidFill>
              </a:rPr>
              <a:t> </a:t>
            </a:r>
            <a:r>
              <a:rPr lang="en-US" dirty="0" err="1">
                <a:solidFill>
                  <a:schemeClr val="bg1"/>
                </a:solidFill>
              </a:rPr>
              <a:t>rendah</a:t>
            </a:r>
            <a:r>
              <a:rPr lang="en-US" dirty="0">
                <a:solidFill>
                  <a:schemeClr val="bg1"/>
                </a:solidFill>
              </a:rPr>
              <a:t> </a:t>
            </a:r>
            <a:r>
              <a:rPr lang="en-US" dirty="0" err="1">
                <a:solidFill>
                  <a:schemeClr val="bg1"/>
                </a:solidFill>
              </a:rPr>
              <a:t>dari</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 </a:t>
            </a:r>
            <a:r>
              <a:rPr lang="en-US" dirty="0" err="1">
                <a:solidFill>
                  <a:schemeClr val="bg1"/>
                </a:solidFill>
              </a:rPr>
              <a:t>serta</a:t>
            </a:r>
            <a:r>
              <a:rPr lang="en-US" dirty="0">
                <a:solidFill>
                  <a:schemeClr val="bg1"/>
                </a:solidFill>
              </a:rPr>
              <a:t> </a:t>
            </a:r>
            <a:r>
              <a:rPr lang="en-US" dirty="0" err="1">
                <a:solidFill>
                  <a:schemeClr val="bg1"/>
                </a:solidFill>
              </a:rPr>
              <a:t>memiliki</a:t>
            </a:r>
            <a:r>
              <a:rPr lang="en-US" dirty="0">
                <a:solidFill>
                  <a:schemeClr val="bg1"/>
                </a:solidFill>
              </a:rPr>
              <a:t> </a:t>
            </a:r>
            <a:r>
              <a:rPr lang="en-US" dirty="0" err="1">
                <a:solidFill>
                  <a:schemeClr val="bg1"/>
                </a:solidFill>
              </a:rPr>
              <a:t>kandungan</a:t>
            </a:r>
            <a:r>
              <a:rPr lang="en-US" dirty="0">
                <a:solidFill>
                  <a:schemeClr val="bg1"/>
                </a:solidFill>
              </a:rPr>
              <a:t> mineral </a:t>
            </a:r>
            <a:r>
              <a:rPr lang="en-US" dirty="0" err="1">
                <a:solidFill>
                  <a:schemeClr val="bg1"/>
                </a:solidFill>
              </a:rPr>
              <a:t>seperti</a:t>
            </a:r>
            <a:r>
              <a:rPr lang="en-US" dirty="0">
                <a:solidFill>
                  <a:schemeClr val="bg1"/>
                </a:solidFill>
              </a:rPr>
              <a:t> sodium dan magnesium yang </a:t>
            </a:r>
            <a:r>
              <a:rPr lang="en-US" dirty="0" err="1">
                <a:solidFill>
                  <a:schemeClr val="bg1"/>
                </a:solidFill>
              </a:rPr>
              <a:t>tinggi</a:t>
            </a:r>
            <a:r>
              <a:rPr lang="en-US" dirty="0">
                <a:solidFill>
                  <a:schemeClr val="bg1"/>
                </a:solidFill>
              </a:rPr>
              <a:t>.</a:t>
            </a:r>
            <a:br>
              <a:rPr lang="en-US" dirty="0">
                <a:solidFill>
                  <a:schemeClr val="bg1"/>
                </a:solidFill>
              </a:rPr>
            </a:br>
            <a:r>
              <a:rPr lang="en-US" dirty="0" err="1">
                <a:solidFill>
                  <a:schemeClr val="bg1"/>
                </a:solidFill>
              </a:rPr>
              <a:t>Susu</a:t>
            </a:r>
            <a:r>
              <a:rPr lang="en-US" dirty="0">
                <a:solidFill>
                  <a:schemeClr val="bg1"/>
                </a:solidFill>
              </a:rPr>
              <a:t> </a:t>
            </a:r>
            <a:r>
              <a:rPr lang="en-US" dirty="0" err="1">
                <a:solidFill>
                  <a:schemeClr val="bg1"/>
                </a:solidFill>
              </a:rPr>
              <a:t>unta</a:t>
            </a:r>
            <a:r>
              <a:rPr lang="en-US" dirty="0">
                <a:solidFill>
                  <a:schemeClr val="bg1"/>
                </a:solidFill>
              </a:rPr>
              <a:t> </a:t>
            </a:r>
            <a:r>
              <a:rPr lang="en-US" dirty="0" err="1">
                <a:solidFill>
                  <a:schemeClr val="bg1"/>
                </a:solidFill>
              </a:rPr>
              <a:t>dianggap</a:t>
            </a:r>
            <a:r>
              <a:rPr lang="en-US" dirty="0">
                <a:solidFill>
                  <a:schemeClr val="bg1"/>
                </a:solidFill>
              </a:rPr>
              <a:t> </a:t>
            </a:r>
            <a:r>
              <a:rPr lang="en-US" dirty="0" err="1">
                <a:solidFill>
                  <a:schemeClr val="bg1"/>
                </a:solidFill>
              </a:rPr>
              <a:t>lebih</a:t>
            </a:r>
            <a:r>
              <a:rPr lang="en-US" dirty="0">
                <a:solidFill>
                  <a:schemeClr val="bg1"/>
                </a:solidFill>
              </a:rPr>
              <a:t> </a:t>
            </a:r>
            <a:r>
              <a:rPr lang="en-US" dirty="0" err="1">
                <a:solidFill>
                  <a:schemeClr val="bg1"/>
                </a:solidFill>
              </a:rPr>
              <a:t>menyehatkan</a:t>
            </a:r>
            <a:r>
              <a:rPr lang="en-US" dirty="0">
                <a:solidFill>
                  <a:schemeClr val="bg1"/>
                </a:solidFill>
              </a:rPr>
              <a:t> </a:t>
            </a:r>
            <a:r>
              <a:rPr lang="en-US" dirty="0" err="1">
                <a:solidFill>
                  <a:schemeClr val="bg1"/>
                </a:solidFill>
              </a:rPr>
              <a:t>daripada</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unta</a:t>
            </a:r>
            <a:r>
              <a:rPr lang="en-US" dirty="0">
                <a:solidFill>
                  <a:schemeClr val="bg1"/>
                </a:solidFill>
              </a:rPr>
              <a:t> </a:t>
            </a:r>
            <a:r>
              <a:rPr lang="en-US" dirty="0" err="1">
                <a:solidFill>
                  <a:schemeClr val="bg1"/>
                </a:solidFill>
              </a:rPr>
              <a:t>diyakini</a:t>
            </a:r>
            <a:r>
              <a:rPr lang="en-US" dirty="0">
                <a:solidFill>
                  <a:schemeClr val="bg1"/>
                </a:solidFill>
              </a:rPr>
              <a:t> </a:t>
            </a:r>
            <a:r>
              <a:rPr lang="en-US" dirty="0" err="1">
                <a:solidFill>
                  <a:schemeClr val="bg1"/>
                </a:solidFill>
              </a:rPr>
              <a:t>memiliki</a:t>
            </a:r>
            <a:r>
              <a:rPr lang="en-US" dirty="0">
                <a:solidFill>
                  <a:schemeClr val="bg1"/>
                </a:solidFill>
              </a:rPr>
              <a:t> </a:t>
            </a:r>
            <a:r>
              <a:rPr lang="en-US" dirty="0" err="1">
                <a:solidFill>
                  <a:schemeClr val="bg1"/>
                </a:solidFill>
              </a:rPr>
              <a:t>khasiat</a:t>
            </a:r>
            <a:r>
              <a:rPr lang="en-US" dirty="0">
                <a:solidFill>
                  <a:schemeClr val="bg1"/>
                </a:solidFill>
              </a:rPr>
              <a:t> </a:t>
            </a:r>
            <a:r>
              <a:rPr lang="en-US" dirty="0" err="1">
                <a:solidFill>
                  <a:schemeClr val="bg1"/>
                </a:solidFill>
              </a:rPr>
              <a:t>mampu</a:t>
            </a:r>
            <a:r>
              <a:rPr lang="en-US" dirty="0">
                <a:solidFill>
                  <a:schemeClr val="bg1"/>
                </a:solidFill>
              </a:rPr>
              <a:t> </a:t>
            </a:r>
            <a:r>
              <a:rPr lang="en-US" dirty="0" err="1">
                <a:solidFill>
                  <a:schemeClr val="bg1"/>
                </a:solidFill>
              </a:rPr>
              <a:t>meringankan</a:t>
            </a:r>
            <a:r>
              <a:rPr lang="en-US" dirty="0">
                <a:solidFill>
                  <a:schemeClr val="bg1"/>
                </a:solidFill>
              </a:rPr>
              <a:t> </a:t>
            </a:r>
            <a:r>
              <a:rPr lang="en-US" dirty="0" err="1">
                <a:solidFill>
                  <a:schemeClr val="bg1"/>
                </a:solidFill>
              </a:rPr>
              <a:t>gejala</a:t>
            </a:r>
            <a:r>
              <a:rPr lang="en-US" dirty="0">
                <a:solidFill>
                  <a:schemeClr val="bg1"/>
                </a:solidFill>
              </a:rPr>
              <a:t> </a:t>
            </a:r>
            <a:r>
              <a:rPr lang="en-US" dirty="0" err="1">
                <a:solidFill>
                  <a:schemeClr val="bg1"/>
                </a:solidFill>
              </a:rPr>
              <a:t>autisme</a:t>
            </a:r>
            <a:r>
              <a:rPr lang="en-US" dirty="0">
                <a:solidFill>
                  <a:schemeClr val="bg1"/>
                </a:solidFill>
              </a:rPr>
              <a:t>, </a:t>
            </a:r>
            <a:r>
              <a:rPr lang="en-US" dirty="0" err="1">
                <a:solidFill>
                  <a:schemeClr val="bg1"/>
                </a:solidFill>
              </a:rPr>
              <a:t>meredakan</a:t>
            </a:r>
            <a:r>
              <a:rPr lang="en-US" dirty="0">
                <a:solidFill>
                  <a:schemeClr val="bg1"/>
                </a:solidFill>
              </a:rPr>
              <a:t> </a:t>
            </a:r>
            <a:r>
              <a:rPr lang="en-US" dirty="0" err="1">
                <a:solidFill>
                  <a:schemeClr val="bg1"/>
                </a:solidFill>
              </a:rPr>
              <a:t>keluhan</a:t>
            </a:r>
            <a:r>
              <a:rPr lang="en-US" dirty="0">
                <a:solidFill>
                  <a:schemeClr val="bg1"/>
                </a:solidFill>
              </a:rPr>
              <a:t> </a:t>
            </a:r>
            <a:r>
              <a:rPr lang="en-US" dirty="0" err="1">
                <a:solidFill>
                  <a:schemeClr val="bg1"/>
                </a:solidFill>
              </a:rPr>
              <a:t>kram</a:t>
            </a:r>
            <a:r>
              <a:rPr lang="en-US" dirty="0">
                <a:solidFill>
                  <a:schemeClr val="bg1"/>
                </a:solidFill>
              </a:rPr>
              <a:t> dan </a:t>
            </a:r>
            <a:r>
              <a:rPr lang="en-US" dirty="0" err="1">
                <a:solidFill>
                  <a:schemeClr val="bg1"/>
                </a:solidFill>
              </a:rPr>
              <a:t>kembung</a:t>
            </a:r>
            <a:r>
              <a:rPr lang="en-US" dirty="0">
                <a:solidFill>
                  <a:schemeClr val="bg1"/>
                </a:solidFill>
              </a:rPr>
              <a:t> pada </a:t>
            </a:r>
            <a:r>
              <a:rPr lang="en-US" dirty="0" err="1">
                <a:solidFill>
                  <a:schemeClr val="bg1"/>
                </a:solidFill>
              </a:rPr>
              <a:t>perut</a:t>
            </a:r>
            <a:r>
              <a:rPr lang="en-US" dirty="0">
                <a:solidFill>
                  <a:schemeClr val="bg1"/>
                </a:solidFill>
              </a:rPr>
              <a:t>, dan </a:t>
            </a:r>
            <a:r>
              <a:rPr lang="en-US" dirty="0" err="1">
                <a:solidFill>
                  <a:schemeClr val="bg1"/>
                </a:solidFill>
              </a:rPr>
              <a:t>memiliki</a:t>
            </a:r>
            <a:r>
              <a:rPr lang="en-US" dirty="0">
                <a:solidFill>
                  <a:schemeClr val="bg1"/>
                </a:solidFill>
              </a:rPr>
              <a:t> </a:t>
            </a:r>
            <a:r>
              <a:rPr lang="en-US" dirty="0" err="1">
                <a:solidFill>
                  <a:schemeClr val="bg1"/>
                </a:solidFill>
              </a:rPr>
              <a:t>senyawa</a:t>
            </a:r>
            <a:r>
              <a:rPr lang="en-US" dirty="0">
                <a:solidFill>
                  <a:schemeClr val="bg1"/>
                </a:solidFill>
              </a:rPr>
              <a:t> anti </a:t>
            </a:r>
            <a:r>
              <a:rPr lang="en-US" dirty="0" err="1">
                <a:solidFill>
                  <a:schemeClr val="bg1"/>
                </a:solidFill>
              </a:rPr>
              <a:t>kanker</a:t>
            </a:r>
            <a:r>
              <a:rPr lang="en-US" dirty="0">
                <a:solidFill>
                  <a:schemeClr val="bg1"/>
                </a:solidFill>
              </a:rPr>
              <a:t> </a:t>
            </a:r>
            <a:r>
              <a:rPr lang="en-US" dirty="0" err="1">
                <a:solidFill>
                  <a:schemeClr val="bg1"/>
                </a:solidFill>
              </a:rPr>
              <a:t>kolon</a:t>
            </a:r>
            <a:r>
              <a:rPr lang="en-US" dirty="0">
                <a:solidFill>
                  <a:schemeClr val="bg1"/>
                </a:solidFill>
              </a:rPr>
              <a:t> </a:t>
            </a:r>
            <a:r>
              <a:rPr lang="en-US" dirty="0" err="1">
                <a:solidFill>
                  <a:schemeClr val="bg1"/>
                </a:solidFill>
              </a:rPr>
              <a:t>sehingga</a:t>
            </a:r>
            <a:r>
              <a:rPr lang="en-US" dirty="0">
                <a:solidFill>
                  <a:schemeClr val="bg1"/>
                </a:solidFill>
              </a:rPr>
              <a:t> </a:t>
            </a:r>
            <a:r>
              <a:rPr lang="en-US" dirty="0" err="1">
                <a:solidFill>
                  <a:schemeClr val="bg1"/>
                </a:solidFill>
              </a:rPr>
              <a:t>baik</a:t>
            </a:r>
            <a:r>
              <a:rPr lang="en-US" dirty="0">
                <a:solidFill>
                  <a:schemeClr val="bg1"/>
                </a:solidFill>
              </a:rPr>
              <a:t> </a:t>
            </a:r>
            <a:r>
              <a:rPr lang="en-US" dirty="0" err="1">
                <a:solidFill>
                  <a:schemeClr val="bg1"/>
                </a:solidFill>
              </a:rPr>
              <a:t>bagi</a:t>
            </a:r>
            <a:r>
              <a:rPr lang="en-US" dirty="0">
                <a:solidFill>
                  <a:schemeClr val="bg1"/>
                </a:solidFill>
              </a:rPr>
              <a:t> </a:t>
            </a:r>
            <a:r>
              <a:rPr lang="en-US" dirty="0" err="1">
                <a:solidFill>
                  <a:schemeClr val="bg1"/>
                </a:solidFill>
              </a:rPr>
              <a:t>pencernaan</a:t>
            </a:r>
            <a:r>
              <a:rPr lang="en-US" dirty="0">
                <a:solidFill>
                  <a:schemeClr val="bg1"/>
                </a:solidFill>
              </a:rPr>
              <a:t>.</a:t>
            </a:r>
          </a:p>
          <a:p>
            <a:r>
              <a:rPr lang="en-US" dirty="0">
                <a:solidFill>
                  <a:schemeClr val="bg1"/>
                </a:solidFill>
                <a:latin typeface="+mj-lt"/>
                <a:ea typeface="Calibri" panose="020F0502020204030204" pitchFamily="34" charset="0"/>
                <a:cs typeface="Times New Roman" panose="02020603050405020304" pitchFamily="18" charset="0"/>
              </a:rPr>
              <a:t>4. </a:t>
            </a:r>
            <a:r>
              <a:rPr lang="en-US" dirty="0" err="1">
                <a:solidFill>
                  <a:schemeClr val="bg1"/>
                </a:solidFill>
              </a:rPr>
              <a:t>Kerbau</a:t>
            </a:r>
            <a:endParaRPr lang="en-US" dirty="0">
              <a:solidFill>
                <a:schemeClr val="bg1"/>
              </a:solidFill>
            </a:endParaRPr>
          </a:p>
          <a:p>
            <a:r>
              <a:rPr lang="en-US" dirty="0" err="1">
                <a:solidFill>
                  <a:schemeClr val="bg1"/>
                </a:solidFill>
              </a:rPr>
              <a:t>Lagi</a:t>
            </a:r>
            <a:r>
              <a:rPr lang="en-US" dirty="0">
                <a:solidFill>
                  <a:schemeClr val="bg1"/>
                </a:solidFill>
              </a:rPr>
              <a:t> </a:t>
            </a:r>
            <a:r>
              <a:rPr lang="en-US" dirty="0" err="1">
                <a:solidFill>
                  <a:schemeClr val="bg1"/>
                </a:solidFill>
              </a:rPr>
              <a:t>hewan</a:t>
            </a:r>
            <a:r>
              <a:rPr lang="en-US" dirty="0">
                <a:solidFill>
                  <a:schemeClr val="bg1"/>
                </a:solidFill>
              </a:rPr>
              <a:t> yang </a:t>
            </a:r>
            <a:r>
              <a:rPr lang="en-US" dirty="0" err="1">
                <a:solidFill>
                  <a:schemeClr val="bg1"/>
                </a:solidFill>
              </a:rPr>
              <a:t>bisa</a:t>
            </a:r>
            <a:r>
              <a:rPr lang="en-US" dirty="0">
                <a:solidFill>
                  <a:schemeClr val="bg1"/>
                </a:solidFill>
              </a:rPr>
              <a:t> </a:t>
            </a:r>
            <a:r>
              <a:rPr lang="en-US" dirty="0" err="1">
                <a:solidFill>
                  <a:schemeClr val="bg1"/>
                </a:solidFill>
              </a:rPr>
              <a:t>dikonsumsi</a:t>
            </a:r>
            <a:r>
              <a:rPr lang="en-US" dirty="0">
                <a:solidFill>
                  <a:schemeClr val="bg1"/>
                </a:solidFill>
              </a:rPr>
              <a:t> </a:t>
            </a:r>
            <a:r>
              <a:rPr lang="en-US" dirty="0" err="1">
                <a:solidFill>
                  <a:schemeClr val="bg1"/>
                </a:solidFill>
              </a:rPr>
              <a:t>susunya</a:t>
            </a:r>
            <a:r>
              <a:rPr lang="en-US" dirty="0">
                <a:solidFill>
                  <a:schemeClr val="bg1"/>
                </a:solidFill>
              </a:rPr>
              <a:t> </a:t>
            </a:r>
            <a:r>
              <a:rPr lang="en-US" dirty="0" err="1">
                <a:solidFill>
                  <a:schemeClr val="bg1"/>
                </a:solidFill>
              </a:rPr>
              <a:t>yaitu</a:t>
            </a:r>
            <a:r>
              <a:rPr lang="en-US" dirty="0">
                <a:solidFill>
                  <a:schemeClr val="bg1"/>
                </a:solidFill>
              </a:rPr>
              <a:t> </a:t>
            </a:r>
            <a:r>
              <a:rPr lang="en-US" dirty="0" err="1">
                <a:solidFill>
                  <a:schemeClr val="bg1"/>
                </a:solidFill>
              </a:rPr>
              <a:t>kerbau</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kerbau</a:t>
            </a:r>
            <a:r>
              <a:rPr lang="en-US" dirty="0">
                <a:solidFill>
                  <a:schemeClr val="bg1"/>
                </a:solidFill>
              </a:rPr>
              <a:t> </a:t>
            </a:r>
            <a:r>
              <a:rPr lang="en-US" dirty="0" err="1">
                <a:solidFill>
                  <a:schemeClr val="bg1"/>
                </a:solidFill>
              </a:rPr>
              <a:t>hanya</a:t>
            </a:r>
            <a:r>
              <a:rPr lang="en-US" dirty="0">
                <a:solidFill>
                  <a:schemeClr val="bg1"/>
                </a:solidFill>
              </a:rPr>
              <a:t> </a:t>
            </a:r>
            <a:r>
              <a:rPr lang="en-US" dirty="0" err="1">
                <a:solidFill>
                  <a:schemeClr val="bg1"/>
                </a:solidFill>
              </a:rPr>
              <a:t>dikonsumsi</a:t>
            </a:r>
            <a:r>
              <a:rPr lang="en-US" dirty="0">
                <a:solidFill>
                  <a:schemeClr val="bg1"/>
                </a:solidFill>
              </a:rPr>
              <a:t> di </a:t>
            </a:r>
            <a:r>
              <a:rPr lang="en-US" dirty="0" err="1">
                <a:solidFill>
                  <a:schemeClr val="bg1"/>
                </a:solidFill>
              </a:rPr>
              <a:t>beberapa</a:t>
            </a:r>
            <a:r>
              <a:rPr lang="en-US" dirty="0">
                <a:solidFill>
                  <a:schemeClr val="bg1"/>
                </a:solidFill>
              </a:rPr>
              <a:t> </a:t>
            </a:r>
            <a:r>
              <a:rPr lang="en-US" dirty="0" err="1">
                <a:solidFill>
                  <a:schemeClr val="bg1"/>
                </a:solidFill>
              </a:rPr>
              <a:t>daerah</a:t>
            </a:r>
            <a:r>
              <a:rPr lang="en-US" dirty="0">
                <a:solidFill>
                  <a:schemeClr val="bg1"/>
                </a:solidFill>
              </a:rPr>
              <a:t> di </a:t>
            </a:r>
            <a:r>
              <a:rPr lang="en-US" dirty="0" err="1">
                <a:solidFill>
                  <a:schemeClr val="bg1"/>
                </a:solidFill>
              </a:rPr>
              <a:t>Indonesi</a:t>
            </a:r>
            <a:r>
              <a:rPr lang="en-US" dirty="0">
                <a:solidFill>
                  <a:schemeClr val="bg1"/>
                </a:solidFill>
              </a:rPr>
              <a:t> </a:t>
            </a:r>
            <a:r>
              <a:rPr lang="en-US" dirty="0" err="1">
                <a:solidFill>
                  <a:schemeClr val="bg1"/>
                </a:solidFill>
              </a:rPr>
              <a:t>seperti</a:t>
            </a:r>
            <a:r>
              <a:rPr lang="en-US" dirty="0">
                <a:solidFill>
                  <a:schemeClr val="bg1"/>
                </a:solidFill>
              </a:rPr>
              <a:t> di Sumatera Utara, Sumatera Barat, Sumatera Selatan, Sulawesi Selatan, Sumbawa, dan </a:t>
            </a:r>
            <a:r>
              <a:rPr lang="en-US" dirty="0" err="1">
                <a:solidFill>
                  <a:schemeClr val="bg1"/>
                </a:solidFill>
              </a:rPr>
              <a:t>beberapa</a:t>
            </a:r>
            <a:r>
              <a:rPr lang="en-US" dirty="0">
                <a:solidFill>
                  <a:schemeClr val="bg1"/>
                </a:solidFill>
              </a:rPr>
              <a:t> </a:t>
            </a:r>
            <a:r>
              <a:rPr lang="en-US" dirty="0" err="1">
                <a:solidFill>
                  <a:schemeClr val="bg1"/>
                </a:solidFill>
              </a:rPr>
              <a:t>daerah</a:t>
            </a:r>
            <a:r>
              <a:rPr lang="en-US" dirty="0">
                <a:solidFill>
                  <a:schemeClr val="bg1"/>
                </a:solidFill>
              </a:rPr>
              <a:t> </a:t>
            </a:r>
            <a:r>
              <a:rPr lang="en-US" dirty="0" err="1">
                <a:solidFill>
                  <a:schemeClr val="bg1"/>
                </a:solidFill>
              </a:rPr>
              <a:t>lainnya</a:t>
            </a:r>
            <a:r>
              <a:rPr lang="en-US" dirty="0">
                <a:solidFill>
                  <a:schemeClr val="bg1"/>
                </a:solidFill>
              </a:rPr>
              <a:t>.</a:t>
            </a:r>
            <a:br>
              <a:rPr lang="en-US" dirty="0">
                <a:solidFill>
                  <a:schemeClr val="bg1"/>
                </a:solidFill>
              </a:rPr>
            </a:br>
            <a:r>
              <a:rPr lang="en-US" dirty="0" err="1">
                <a:solidFill>
                  <a:schemeClr val="bg1"/>
                </a:solidFill>
              </a:rPr>
              <a:t>Susu</a:t>
            </a:r>
            <a:r>
              <a:rPr lang="en-US" dirty="0">
                <a:solidFill>
                  <a:schemeClr val="bg1"/>
                </a:solidFill>
              </a:rPr>
              <a:t> </a:t>
            </a:r>
            <a:r>
              <a:rPr lang="en-US" dirty="0" err="1">
                <a:solidFill>
                  <a:schemeClr val="bg1"/>
                </a:solidFill>
              </a:rPr>
              <a:t>kerbau</a:t>
            </a:r>
            <a:r>
              <a:rPr lang="en-US" dirty="0">
                <a:solidFill>
                  <a:schemeClr val="bg1"/>
                </a:solidFill>
              </a:rPr>
              <a:t> </a:t>
            </a:r>
            <a:r>
              <a:rPr lang="en-US" dirty="0" err="1">
                <a:solidFill>
                  <a:schemeClr val="bg1"/>
                </a:solidFill>
              </a:rPr>
              <a:t>ini</a:t>
            </a:r>
            <a:r>
              <a:rPr lang="en-US" dirty="0">
                <a:solidFill>
                  <a:schemeClr val="bg1"/>
                </a:solidFill>
              </a:rPr>
              <a:t> </a:t>
            </a:r>
            <a:r>
              <a:rPr lang="en-US" dirty="0" err="1">
                <a:solidFill>
                  <a:schemeClr val="bg1"/>
                </a:solidFill>
              </a:rPr>
              <a:t>mengandung</a:t>
            </a:r>
            <a:r>
              <a:rPr lang="en-US" dirty="0">
                <a:solidFill>
                  <a:schemeClr val="bg1"/>
                </a:solidFill>
              </a:rPr>
              <a:t> </a:t>
            </a:r>
            <a:r>
              <a:rPr lang="en-US" dirty="0" err="1">
                <a:solidFill>
                  <a:schemeClr val="bg1"/>
                </a:solidFill>
              </a:rPr>
              <a:t>banyak</a:t>
            </a:r>
            <a:r>
              <a:rPr lang="en-US" dirty="0">
                <a:solidFill>
                  <a:schemeClr val="bg1"/>
                </a:solidFill>
              </a:rPr>
              <a:t> protein, </a:t>
            </a:r>
            <a:r>
              <a:rPr lang="en-US" dirty="0" err="1">
                <a:solidFill>
                  <a:schemeClr val="bg1"/>
                </a:solidFill>
              </a:rPr>
              <a:t>kalsium</a:t>
            </a:r>
            <a:r>
              <a:rPr lang="en-US" dirty="0">
                <a:solidFill>
                  <a:schemeClr val="bg1"/>
                </a:solidFill>
              </a:rPr>
              <a:t>, </a:t>
            </a:r>
            <a:r>
              <a:rPr lang="en-US" dirty="0" err="1">
                <a:solidFill>
                  <a:schemeClr val="bg1"/>
                </a:solidFill>
              </a:rPr>
              <a:t>besi</a:t>
            </a:r>
            <a:r>
              <a:rPr lang="en-US" dirty="0">
                <a:solidFill>
                  <a:schemeClr val="bg1"/>
                </a:solidFill>
              </a:rPr>
              <a:t>, dan </a:t>
            </a:r>
            <a:r>
              <a:rPr lang="en-US" dirty="0" err="1">
                <a:solidFill>
                  <a:schemeClr val="bg1"/>
                </a:solidFill>
              </a:rPr>
              <a:t>fosfor</a:t>
            </a:r>
            <a:r>
              <a:rPr lang="en-US" dirty="0">
                <a:solidFill>
                  <a:schemeClr val="bg1"/>
                </a:solidFill>
              </a:rPr>
              <a:t> </a:t>
            </a:r>
            <a:r>
              <a:rPr lang="en-US" dirty="0" err="1">
                <a:solidFill>
                  <a:schemeClr val="bg1"/>
                </a:solidFill>
              </a:rPr>
              <a:t>serta</a:t>
            </a:r>
            <a:r>
              <a:rPr lang="en-US" dirty="0">
                <a:solidFill>
                  <a:schemeClr val="bg1"/>
                </a:solidFill>
              </a:rPr>
              <a:t> </a:t>
            </a:r>
            <a:r>
              <a:rPr lang="en-US" dirty="0" err="1">
                <a:solidFill>
                  <a:schemeClr val="bg1"/>
                </a:solidFill>
              </a:rPr>
              <a:t>kolestrol</a:t>
            </a:r>
            <a:r>
              <a:rPr lang="en-US" dirty="0">
                <a:solidFill>
                  <a:schemeClr val="bg1"/>
                </a:solidFill>
              </a:rPr>
              <a:t> yang </a:t>
            </a:r>
            <a:r>
              <a:rPr lang="en-US" dirty="0" err="1">
                <a:solidFill>
                  <a:schemeClr val="bg1"/>
                </a:solidFill>
              </a:rPr>
              <a:t>rendah</a:t>
            </a:r>
            <a:r>
              <a:rPr lang="en-US" dirty="0">
                <a:solidFill>
                  <a:schemeClr val="bg1"/>
                </a:solidFill>
              </a:rPr>
              <a:t> </a:t>
            </a:r>
            <a:r>
              <a:rPr lang="en-US" dirty="0" err="1">
                <a:solidFill>
                  <a:schemeClr val="bg1"/>
                </a:solidFill>
              </a:rPr>
              <a:t>sehingga</a:t>
            </a:r>
            <a:r>
              <a:rPr lang="en-US" dirty="0">
                <a:solidFill>
                  <a:schemeClr val="bg1"/>
                </a:solidFill>
              </a:rPr>
              <a:t> </a:t>
            </a:r>
            <a:r>
              <a:rPr lang="en-US" dirty="0" err="1">
                <a:solidFill>
                  <a:schemeClr val="bg1"/>
                </a:solidFill>
              </a:rPr>
              <a:t>baik</a:t>
            </a:r>
            <a:r>
              <a:rPr lang="en-US" dirty="0">
                <a:solidFill>
                  <a:schemeClr val="bg1"/>
                </a:solidFill>
              </a:rPr>
              <a:t> </a:t>
            </a:r>
            <a:r>
              <a:rPr lang="en-US" dirty="0" err="1">
                <a:solidFill>
                  <a:schemeClr val="bg1"/>
                </a:solidFill>
              </a:rPr>
              <a:t>dikonsumsi</a:t>
            </a:r>
            <a:r>
              <a:rPr lang="en-US" dirty="0">
                <a:solidFill>
                  <a:schemeClr val="bg1"/>
                </a:solidFill>
              </a:rPr>
              <a:t> </a:t>
            </a:r>
            <a:r>
              <a:rPr lang="en-US" dirty="0" err="1">
                <a:solidFill>
                  <a:schemeClr val="bg1"/>
                </a:solidFill>
              </a:rPr>
              <a:t>bagi</a:t>
            </a:r>
            <a:r>
              <a:rPr lang="en-US" dirty="0">
                <a:solidFill>
                  <a:schemeClr val="bg1"/>
                </a:solidFill>
              </a:rPr>
              <a:t> para </a:t>
            </a:r>
            <a:r>
              <a:rPr lang="en-US" dirty="0" err="1">
                <a:solidFill>
                  <a:schemeClr val="bg1"/>
                </a:solidFill>
              </a:rPr>
              <a:t>penderita</a:t>
            </a:r>
            <a:r>
              <a:rPr lang="en-US" dirty="0">
                <a:solidFill>
                  <a:schemeClr val="bg1"/>
                </a:solidFill>
              </a:rPr>
              <a:t> yang </a:t>
            </a:r>
            <a:r>
              <a:rPr lang="en-US" dirty="0" err="1">
                <a:solidFill>
                  <a:schemeClr val="bg1"/>
                </a:solidFill>
              </a:rPr>
              <a:t>berkolestrol</a:t>
            </a:r>
            <a:r>
              <a:rPr lang="en-US" dirty="0">
                <a:solidFill>
                  <a:schemeClr val="bg1"/>
                </a:solidFill>
              </a:rPr>
              <a:t> </a:t>
            </a:r>
            <a:r>
              <a:rPr lang="en-US" dirty="0" err="1">
                <a:solidFill>
                  <a:schemeClr val="bg1"/>
                </a:solidFill>
              </a:rPr>
              <a:t>tinggi</a:t>
            </a:r>
            <a:r>
              <a:rPr lang="en-US" dirty="0">
                <a:solidFill>
                  <a:schemeClr val="bg1"/>
                </a:solidFill>
              </a:rPr>
              <a:t>.</a:t>
            </a:r>
            <a:br>
              <a:rPr lang="en-US" dirty="0">
                <a:solidFill>
                  <a:schemeClr val="bg1"/>
                </a:solidFill>
              </a:rPr>
            </a:br>
            <a:r>
              <a:rPr lang="en-US" dirty="0" err="1">
                <a:solidFill>
                  <a:schemeClr val="bg1"/>
                </a:solidFill>
              </a:rPr>
              <a:t>Susu</a:t>
            </a:r>
            <a:r>
              <a:rPr lang="en-US" dirty="0">
                <a:solidFill>
                  <a:schemeClr val="bg1"/>
                </a:solidFill>
              </a:rPr>
              <a:t> </a:t>
            </a:r>
            <a:r>
              <a:rPr lang="en-US" dirty="0" err="1">
                <a:solidFill>
                  <a:schemeClr val="bg1"/>
                </a:solidFill>
              </a:rPr>
              <a:t>kerbau</a:t>
            </a:r>
            <a:r>
              <a:rPr lang="en-US" dirty="0">
                <a:solidFill>
                  <a:schemeClr val="bg1"/>
                </a:solidFill>
              </a:rPr>
              <a:t> </a:t>
            </a:r>
            <a:r>
              <a:rPr lang="en-US" dirty="0" err="1">
                <a:solidFill>
                  <a:schemeClr val="bg1"/>
                </a:solidFill>
              </a:rPr>
              <a:t>memiliki</a:t>
            </a:r>
            <a:r>
              <a:rPr lang="en-US" dirty="0">
                <a:solidFill>
                  <a:schemeClr val="bg1"/>
                </a:solidFill>
              </a:rPr>
              <a:t> </a:t>
            </a:r>
            <a:r>
              <a:rPr lang="en-US" dirty="0" err="1">
                <a:solidFill>
                  <a:schemeClr val="bg1"/>
                </a:solidFill>
              </a:rPr>
              <a:t>tekstur</a:t>
            </a:r>
            <a:r>
              <a:rPr lang="en-US" dirty="0">
                <a:solidFill>
                  <a:schemeClr val="bg1"/>
                </a:solidFill>
              </a:rPr>
              <a:t> yang </a:t>
            </a:r>
            <a:r>
              <a:rPr lang="en-US" dirty="0" err="1">
                <a:solidFill>
                  <a:schemeClr val="bg1"/>
                </a:solidFill>
              </a:rPr>
              <a:t>lebih</a:t>
            </a:r>
            <a:r>
              <a:rPr lang="en-US" dirty="0">
                <a:solidFill>
                  <a:schemeClr val="bg1"/>
                </a:solidFill>
              </a:rPr>
              <a:t> </a:t>
            </a:r>
            <a:r>
              <a:rPr lang="en-US" dirty="0" err="1">
                <a:solidFill>
                  <a:schemeClr val="bg1"/>
                </a:solidFill>
              </a:rPr>
              <a:t>kental</a:t>
            </a:r>
            <a:r>
              <a:rPr lang="en-US" dirty="0">
                <a:solidFill>
                  <a:schemeClr val="bg1"/>
                </a:solidFill>
              </a:rPr>
              <a:t> dan </a:t>
            </a:r>
            <a:r>
              <a:rPr lang="en-US" dirty="0" err="1">
                <a:solidFill>
                  <a:schemeClr val="bg1"/>
                </a:solidFill>
              </a:rPr>
              <a:t>lebih</a:t>
            </a:r>
            <a:r>
              <a:rPr lang="en-US" dirty="0">
                <a:solidFill>
                  <a:schemeClr val="bg1"/>
                </a:solidFill>
              </a:rPr>
              <a:t> creamy </a:t>
            </a:r>
            <a:r>
              <a:rPr lang="en-US" dirty="0" err="1">
                <a:solidFill>
                  <a:schemeClr val="bg1"/>
                </a:solidFill>
              </a:rPr>
              <a:t>karena</a:t>
            </a:r>
            <a:r>
              <a:rPr lang="en-US" dirty="0">
                <a:solidFill>
                  <a:schemeClr val="bg1"/>
                </a:solidFill>
              </a:rPr>
              <a:t> </a:t>
            </a:r>
            <a:r>
              <a:rPr lang="en-US" dirty="0" err="1">
                <a:solidFill>
                  <a:schemeClr val="bg1"/>
                </a:solidFill>
              </a:rPr>
              <a:t>mengandung</a:t>
            </a:r>
            <a:r>
              <a:rPr lang="en-US" dirty="0">
                <a:solidFill>
                  <a:schemeClr val="bg1"/>
                </a:solidFill>
              </a:rPr>
              <a:t> </a:t>
            </a:r>
            <a:r>
              <a:rPr lang="en-US" dirty="0" err="1">
                <a:solidFill>
                  <a:schemeClr val="bg1"/>
                </a:solidFill>
              </a:rPr>
              <a:t>sedikit</a:t>
            </a:r>
            <a:r>
              <a:rPr lang="en-US" dirty="0">
                <a:solidFill>
                  <a:schemeClr val="bg1"/>
                </a:solidFill>
              </a:rPr>
              <a:t> air. </a:t>
            </a:r>
            <a:r>
              <a:rPr lang="en-US" dirty="0" err="1">
                <a:solidFill>
                  <a:schemeClr val="bg1"/>
                </a:solidFill>
              </a:rPr>
              <a:t>Susu</a:t>
            </a:r>
            <a:r>
              <a:rPr lang="en-US" dirty="0">
                <a:solidFill>
                  <a:schemeClr val="bg1"/>
                </a:solidFill>
              </a:rPr>
              <a:t> </a:t>
            </a:r>
            <a:r>
              <a:rPr lang="en-US" dirty="0" err="1">
                <a:solidFill>
                  <a:schemeClr val="bg1"/>
                </a:solidFill>
              </a:rPr>
              <a:t>kerbau</a:t>
            </a:r>
            <a:r>
              <a:rPr lang="en-US" dirty="0">
                <a:solidFill>
                  <a:schemeClr val="bg1"/>
                </a:solidFill>
              </a:rPr>
              <a:t> </a:t>
            </a:r>
            <a:r>
              <a:rPr lang="en-US" dirty="0" err="1">
                <a:solidFill>
                  <a:schemeClr val="bg1"/>
                </a:solidFill>
              </a:rPr>
              <a:t>dikenali</a:t>
            </a:r>
            <a:r>
              <a:rPr lang="en-US" dirty="0">
                <a:solidFill>
                  <a:schemeClr val="bg1"/>
                </a:solidFill>
              </a:rPr>
              <a:t> </a:t>
            </a:r>
            <a:r>
              <a:rPr lang="en-US" dirty="0" err="1">
                <a:solidFill>
                  <a:schemeClr val="bg1"/>
                </a:solidFill>
              </a:rPr>
              <a:t>dengan</a:t>
            </a:r>
            <a:r>
              <a:rPr lang="en-US" dirty="0">
                <a:solidFill>
                  <a:schemeClr val="bg1"/>
                </a:solidFill>
              </a:rPr>
              <a:t> </a:t>
            </a:r>
            <a:r>
              <a:rPr lang="en-US" dirty="0" err="1">
                <a:solidFill>
                  <a:schemeClr val="bg1"/>
                </a:solidFill>
              </a:rPr>
              <a:t>warna</a:t>
            </a:r>
            <a:r>
              <a:rPr lang="en-US" dirty="0">
                <a:solidFill>
                  <a:schemeClr val="bg1"/>
                </a:solidFill>
              </a:rPr>
              <a:t> yang </a:t>
            </a:r>
            <a:r>
              <a:rPr lang="en-US" dirty="0" err="1">
                <a:solidFill>
                  <a:schemeClr val="bg1"/>
                </a:solidFill>
              </a:rPr>
              <a:t>lebih</a:t>
            </a:r>
            <a:r>
              <a:rPr lang="en-US" dirty="0">
                <a:solidFill>
                  <a:schemeClr val="bg1"/>
                </a:solidFill>
              </a:rPr>
              <a:t> </a:t>
            </a:r>
            <a:r>
              <a:rPr lang="en-US" dirty="0" err="1">
                <a:solidFill>
                  <a:schemeClr val="bg1"/>
                </a:solidFill>
              </a:rPr>
              <a:t>putih</a:t>
            </a:r>
            <a:r>
              <a:rPr lang="en-US" dirty="0">
                <a:solidFill>
                  <a:schemeClr val="bg1"/>
                </a:solidFill>
              </a:rPr>
              <a:t> </a:t>
            </a:r>
            <a:r>
              <a:rPr lang="en-US" dirty="0" err="1">
                <a:solidFill>
                  <a:schemeClr val="bg1"/>
                </a:solidFill>
              </a:rPr>
              <a:t>bersih</a:t>
            </a:r>
            <a:r>
              <a:rPr lang="en-US" dirty="0">
                <a:solidFill>
                  <a:schemeClr val="bg1"/>
                </a:solidFill>
              </a:rPr>
              <a:t> </a:t>
            </a:r>
            <a:r>
              <a:rPr lang="en-US" dirty="0" err="1">
                <a:solidFill>
                  <a:schemeClr val="bg1"/>
                </a:solidFill>
              </a:rPr>
              <a:t>daripada</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a:t>
            </a:r>
          </a:p>
        </p:txBody>
      </p:sp>
    </p:spTree>
    <p:extLst>
      <p:ext uri="{BB962C8B-B14F-4D97-AF65-F5344CB8AC3E}">
        <p14:creationId xmlns:p14="http://schemas.microsoft.com/office/powerpoint/2010/main" val="7766862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pic>
        <p:nvPicPr>
          <p:cNvPr id="4" name="Content Placeholder 4">
            <a:extLst>
              <a:ext uri="{FF2B5EF4-FFF2-40B4-BE49-F238E27FC236}">
                <a16:creationId xmlns:a16="http://schemas.microsoft.com/office/drawing/2014/main" xmlns="" id="{40EF2428-5164-4B3D-AFE2-99E60DE33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5" name="Arrow: Pentagon 5">
            <a:extLst>
              <a:ext uri="{FF2B5EF4-FFF2-40B4-BE49-F238E27FC236}">
                <a16:creationId xmlns:a16="http://schemas.microsoft.com/office/drawing/2014/main" xmlns="" id="{6D87362E-3E0A-4053-9164-7ED32203201A}"/>
              </a:ext>
            </a:extLst>
          </p:cNvPr>
          <p:cNvSpPr/>
          <p:nvPr/>
        </p:nvSpPr>
        <p:spPr>
          <a:xfrm rot="5400000">
            <a:off x="5097745" y="-1903971"/>
            <a:ext cx="1280890" cy="5088836"/>
          </a:xfrm>
          <a:prstGeom prst="homePlate">
            <a:avLst/>
          </a:prstGeom>
          <a:solidFill>
            <a:srgbClr val="4B866E">
              <a:alpha val="85882"/>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D42DBBF4-CE92-4D23-8E6C-F646F5959118}"/>
              </a:ext>
            </a:extLst>
          </p:cNvPr>
          <p:cNvSpPr/>
          <p:nvPr/>
        </p:nvSpPr>
        <p:spPr>
          <a:xfrm>
            <a:off x="4089950" y="225257"/>
            <a:ext cx="3296477" cy="400110"/>
          </a:xfrm>
          <a:prstGeom prst="rect">
            <a:avLst/>
          </a:prstGeom>
        </p:spPr>
        <p:txBody>
          <a:bodyPr wrap="square">
            <a:spAutoFit/>
          </a:bodyPr>
          <a:lstStyle/>
          <a:p>
            <a:r>
              <a:rPr lang="en-US" sz="2000" b="1" dirty="0">
                <a:solidFill>
                  <a:schemeClr val="bg1"/>
                </a:solidFill>
                <a:effectLst>
                  <a:outerShdw blurRad="38100" dist="38100" dir="2700000" algn="tl">
                    <a:srgbClr val="000000">
                      <a:alpha val="43137"/>
                    </a:srgbClr>
                  </a:outerShdw>
                </a:effectLst>
              </a:rPr>
              <a:t>HEWAN PENGHASIL SUSU</a:t>
            </a:r>
          </a:p>
        </p:txBody>
      </p:sp>
      <p:sp>
        <p:nvSpPr>
          <p:cNvPr id="7" name="Rectangle 6">
            <a:extLst>
              <a:ext uri="{FF2B5EF4-FFF2-40B4-BE49-F238E27FC236}">
                <a16:creationId xmlns:a16="http://schemas.microsoft.com/office/drawing/2014/main" xmlns="" id="{403B1004-A7DD-40AB-B86D-B545B966C702}"/>
              </a:ext>
            </a:extLst>
          </p:cNvPr>
          <p:cNvSpPr/>
          <p:nvPr/>
        </p:nvSpPr>
        <p:spPr>
          <a:xfrm>
            <a:off x="687388" y="1280892"/>
            <a:ext cx="10817224" cy="5509837"/>
          </a:xfrm>
          <a:prstGeom prst="rect">
            <a:avLst/>
          </a:prstGeom>
          <a:solidFill>
            <a:srgbClr val="7C240C">
              <a:alpha val="92157"/>
            </a:srgbClr>
          </a:solidFill>
          <a:ln>
            <a:solidFill>
              <a:srgbClr val="AD473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xmlns="" id="{A1DA2BF3-3389-421B-85F1-7CD46342A3D1}"/>
              </a:ext>
            </a:extLst>
          </p:cNvPr>
          <p:cNvSpPr/>
          <p:nvPr/>
        </p:nvSpPr>
        <p:spPr>
          <a:xfrm>
            <a:off x="687388" y="1529092"/>
            <a:ext cx="10817223" cy="3693319"/>
          </a:xfrm>
          <a:prstGeom prst="rect">
            <a:avLst/>
          </a:prstGeom>
        </p:spPr>
        <p:txBody>
          <a:bodyPr wrap="square">
            <a:spAutoFit/>
          </a:bodyPr>
          <a:lstStyle/>
          <a:p>
            <a:r>
              <a:rPr lang="en-US" dirty="0">
                <a:solidFill>
                  <a:schemeClr val="bg1"/>
                </a:solidFill>
              </a:rPr>
              <a:t>5. </a:t>
            </a:r>
            <a:r>
              <a:rPr lang="en-US" dirty="0" err="1">
                <a:solidFill>
                  <a:schemeClr val="bg1"/>
                </a:solidFill>
              </a:rPr>
              <a:t>Kuda</a:t>
            </a:r>
            <a:endParaRPr lang="en-US" dirty="0">
              <a:solidFill>
                <a:schemeClr val="bg1"/>
              </a:solidFill>
            </a:endParaRPr>
          </a:p>
          <a:p>
            <a:r>
              <a:rPr lang="en-US" dirty="0" err="1">
                <a:solidFill>
                  <a:schemeClr val="bg1"/>
                </a:solidFill>
              </a:rPr>
              <a:t>Selain</a:t>
            </a:r>
            <a:r>
              <a:rPr lang="en-US" dirty="0">
                <a:solidFill>
                  <a:schemeClr val="bg1"/>
                </a:solidFill>
              </a:rPr>
              <a:t> popular di Sumbawa, Nusa Tenggara Barat, </a:t>
            </a:r>
            <a:r>
              <a:rPr lang="en-US" dirty="0" err="1">
                <a:solidFill>
                  <a:schemeClr val="bg1"/>
                </a:solidFill>
              </a:rPr>
              <a:t>susu</a:t>
            </a:r>
            <a:r>
              <a:rPr lang="en-US" dirty="0">
                <a:solidFill>
                  <a:schemeClr val="bg1"/>
                </a:solidFill>
              </a:rPr>
              <a:t> </a:t>
            </a:r>
            <a:r>
              <a:rPr lang="en-US" dirty="0" err="1">
                <a:solidFill>
                  <a:schemeClr val="bg1"/>
                </a:solidFill>
              </a:rPr>
              <a:t>kuda</a:t>
            </a:r>
            <a:r>
              <a:rPr lang="en-US" dirty="0">
                <a:solidFill>
                  <a:schemeClr val="bg1"/>
                </a:solidFill>
              </a:rPr>
              <a:t> liar juga </a:t>
            </a:r>
            <a:r>
              <a:rPr lang="en-US" dirty="0" err="1">
                <a:solidFill>
                  <a:schemeClr val="bg1"/>
                </a:solidFill>
              </a:rPr>
              <a:t>dikembangbiakkan</a:t>
            </a:r>
            <a:r>
              <a:rPr lang="en-US" dirty="0">
                <a:solidFill>
                  <a:schemeClr val="bg1"/>
                </a:solidFill>
              </a:rPr>
              <a:t> di </a:t>
            </a:r>
            <a:r>
              <a:rPr lang="en-US" dirty="0" err="1">
                <a:solidFill>
                  <a:schemeClr val="bg1"/>
                </a:solidFill>
              </a:rPr>
              <a:t>Sukabumi</a:t>
            </a:r>
            <a:r>
              <a:rPr lang="en-US" dirty="0">
                <a:solidFill>
                  <a:schemeClr val="bg1"/>
                </a:solidFill>
              </a:rPr>
              <a:t>, </a:t>
            </a:r>
            <a:r>
              <a:rPr lang="en-US" dirty="0" err="1">
                <a:solidFill>
                  <a:schemeClr val="bg1"/>
                </a:solidFill>
              </a:rPr>
              <a:t>Jawa</a:t>
            </a:r>
            <a:r>
              <a:rPr lang="en-US" dirty="0">
                <a:solidFill>
                  <a:schemeClr val="bg1"/>
                </a:solidFill>
              </a:rPr>
              <a:t> Barat. </a:t>
            </a:r>
            <a:r>
              <a:rPr lang="en-US" dirty="0" err="1">
                <a:solidFill>
                  <a:schemeClr val="bg1"/>
                </a:solidFill>
              </a:rPr>
              <a:t>Susu</a:t>
            </a:r>
            <a:r>
              <a:rPr lang="en-US" dirty="0">
                <a:solidFill>
                  <a:schemeClr val="bg1"/>
                </a:solidFill>
              </a:rPr>
              <a:t> </a:t>
            </a:r>
            <a:r>
              <a:rPr lang="en-US" dirty="0" err="1">
                <a:solidFill>
                  <a:schemeClr val="bg1"/>
                </a:solidFill>
              </a:rPr>
              <a:t>kuda</a:t>
            </a:r>
            <a:r>
              <a:rPr lang="en-US" dirty="0">
                <a:solidFill>
                  <a:schemeClr val="bg1"/>
                </a:solidFill>
              </a:rPr>
              <a:t> </a:t>
            </a:r>
            <a:r>
              <a:rPr lang="en-US" dirty="0" err="1">
                <a:solidFill>
                  <a:schemeClr val="bg1"/>
                </a:solidFill>
              </a:rPr>
              <a:t>mengandung</a:t>
            </a:r>
            <a:r>
              <a:rPr lang="en-US" dirty="0">
                <a:solidFill>
                  <a:schemeClr val="bg1"/>
                </a:solidFill>
              </a:rPr>
              <a:t> </a:t>
            </a:r>
            <a:r>
              <a:rPr lang="en-US" dirty="0" err="1">
                <a:solidFill>
                  <a:schemeClr val="bg1"/>
                </a:solidFill>
              </a:rPr>
              <a:t>kalori</a:t>
            </a:r>
            <a:r>
              <a:rPr lang="en-US" dirty="0">
                <a:solidFill>
                  <a:schemeClr val="bg1"/>
                </a:solidFill>
              </a:rPr>
              <a:t> yang </a:t>
            </a:r>
            <a:r>
              <a:rPr lang="en-US" dirty="0" err="1">
                <a:solidFill>
                  <a:schemeClr val="bg1"/>
                </a:solidFill>
              </a:rPr>
              <a:t>lebih</a:t>
            </a:r>
            <a:r>
              <a:rPr lang="en-US" dirty="0">
                <a:solidFill>
                  <a:schemeClr val="bg1"/>
                </a:solidFill>
              </a:rPr>
              <a:t> </a:t>
            </a:r>
            <a:r>
              <a:rPr lang="en-US" dirty="0" err="1">
                <a:solidFill>
                  <a:schemeClr val="bg1"/>
                </a:solidFill>
              </a:rPr>
              <a:t>rendah</a:t>
            </a:r>
            <a:r>
              <a:rPr lang="en-US" dirty="0">
                <a:solidFill>
                  <a:schemeClr val="bg1"/>
                </a:solidFill>
              </a:rPr>
              <a:t> </a:t>
            </a:r>
            <a:r>
              <a:rPr lang="en-US" dirty="0" err="1">
                <a:solidFill>
                  <a:schemeClr val="bg1"/>
                </a:solidFill>
              </a:rPr>
              <a:t>dibandingkan</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 </a:t>
            </a:r>
            <a:r>
              <a:rPr lang="en-US" dirty="0" err="1">
                <a:solidFill>
                  <a:schemeClr val="bg1"/>
                </a:solidFill>
              </a:rPr>
              <a:t>dengan</a:t>
            </a:r>
            <a:r>
              <a:rPr lang="en-US" dirty="0">
                <a:solidFill>
                  <a:schemeClr val="bg1"/>
                </a:solidFill>
              </a:rPr>
              <a:t> lemak </a:t>
            </a:r>
            <a:r>
              <a:rPr lang="en-US" dirty="0" err="1">
                <a:solidFill>
                  <a:schemeClr val="bg1"/>
                </a:solidFill>
              </a:rPr>
              <a:t>tak</a:t>
            </a:r>
            <a:r>
              <a:rPr lang="en-US" dirty="0">
                <a:solidFill>
                  <a:schemeClr val="bg1"/>
                </a:solidFill>
              </a:rPr>
              <a:t> </a:t>
            </a:r>
            <a:r>
              <a:rPr lang="en-US" dirty="0" err="1">
                <a:solidFill>
                  <a:schemeClr val="bg1"/>
                </a:solidFill>
              </a:rPr>
              <a:t>jenuh</a:t>
            </a:r>
            <a:r>
              <a:rPr lang="en-US" dirty="0">
                <a:solidFill>
                  <a:schemeClr val="bg1"/>
                </a:solidFill>
              </a:rPr>
              <a:t> dan </a:t>
            </a:r>
            <a:r>
              <a:rPr lang="en-US" dirty="0" err="1">
                <a:solidFill>
                  <a:schemeClr val="bg1"/>
                </a:solidFill>
              </a:rPr>
              <a:t>asam</a:t>
            </a:r>
            <a:r>
              <a:rPr lang="en-US" dirty="0">
                <a:solidFill>
                  <a:schemeClr val="bg1"/>
                </a:solidFill>
              </a:rPr>
              <a:t> lemak </a:t>
            </a:r>
            <a:r>
              <a:rPr lang="en-US" dirty="0" err="1">
                <a:solidFill>
                  <a:schemeClr val="bg1"/>
                </a:solidFill>
              </a:rPr>
              <a:t>rantai</a:t>
            </a:r>
            <a:r>
              <a:rPr lang="en-US" dirty="0">
                <a:solidFill>
                  <a:schemeClr val="bg1"/>
                </a:solidFill>
              </a:rPr>
              <a:t> </a:t>
            </a:r>
            <a:r>
              <a:rPr lang="en-US" dirty="0" err="1">
                <a:solidFill>
                  <a:schemeClr val="bg1"/>
                </a:solidFill>
              </a:rPr>
              <a:t>pendek</a:t>
            </a:r>
            <a:r>
              <a:rPr lang="en-US" dirty="0">
                <a:solidFill>
                  <a:schemeClr val="bg1"/>
                </a:solidFill>
              </a:rPr>
              <a:t> </a:t>
            </a:r>
            <a:r>
              <a:rPr lang="en-US" dirty="0" err="1">
                <a:solidFill>
                  <a:schemeClr val="bg1"/>
                </a:solidFill>
              </a:rPr>
              <a:t>membuatnya</a:t>
            </a:r>
            <a:r>
              <a:rPr lang="en-US" dirty="0">
                <a:solidFill>
                  <a:schemeClr val="bg1"/>
                </a:solidFill>
              </a:rPr>
              <a:t> </a:t>
            </a:r>
            <a:r>
              <a:rPr lang="en-US" dirty="0" err="1">
                <a:solidFill>
                  <a:schemeClr val="bg1"/>
                </a:solidFill>
              </a:rPr>
              <a:t>dapat</a:t>
            </a:r>
            <a:r>
              <a:rPr lang="en-US" dirty="0">
                <a:solidFill>
                  <a:schemeClr val="bg1"/>
                </a:solidFill>
              </a:rPr>
              <a:t> </a:t>
            </a:r>
            <a:r>
              <a:rPr lang="en-US" dirty="0" err="1">
                <a:solidFill>
                  <a:schemeClr val="bg1"/>
                </a:solidFill>
              </a:rPr>
              <a:t>diserap</a:t>
            </a:r>
            <a:r>
              <a:rPr lang="en-US" dirty="0">
                <a:solidFill>
                  <a:schemeClr val="bg1"/>
                </a:solidFill>
              </a:rPr>
              <a:t> oleh </a:t>
            </a:r>
            <a:r>
              <a:rPr lang="en-US" dirty="0" err="1">
                <a:solidFill>
                  <a:schemeClr val="bg1"/>
                </a:solidFill>
              </a:rPr>
              <a:t>tubuh</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ini</a:t>
            </a:r>
            <a:r>
              <a:rPr lang="en-US" dirty="0">
                <a:solidFill>
                  <a:schemeClr val="bg1"/>
                </a:solidFill>
              </a:rPr>
              <a:t> </a:t>
            </a:r>
            <a:r>
              <a:rPr lang="en-US" dirty="0" err="1">
                <a:solidFill>
                  <a:schemeClr val="bg1"/>
                </a:solidFill>
              </a:rPr>
              <a:t>dikenal</a:t>
            </a:r>
            <a:r>
              <a:rPr lang="en-US" dirty="0">
                <a:solidFill>
                  <a:schemeClr val="bg1"/>
                </a:solidFill>
              </a:rPr>
              <a:t> </a:t>
            </a:r>
            <a:r>
              <a:rPr lang="en-US" dirty="0" err="1">
                <a:solidFill>
                  <a:schemeClr val="bg1"/>
                </a:solidFill>
              </a:rPr>
              <a:t>karena</a:t>
            </a:r>
            <a:r>
              <a:rPr lang="en-US" dirty="0">
                <a:solidFill>
                  <a:schemeClr val="bg1"/>
                </a:solidFill>
              </a:rPr>
              <a:t> </a:t>
            </a:r>
            <a:r>
              <a:rPr lang="en-US" dirty="0" err="1">
                <a:solidFill>
                  <a:schemeClr val="bg1"/>
                </a:solidFill>
              </a:rPr>
              <a:t>khasiatnya</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meningkatkan</a:t>
            </a:r>
            <a:r>
              <a:rPr lang="en-US" dirty="0">
                <a:solidFill>
                  <a:schemeClr val="bg1"/>
                </a:solidFill>
              </a:rPr>
              <a:t> </a:t>
            </a:r>
            <a:r>
              <a:rPr lang="en-US" dirty="0" err="1">
                <a:solidFill>
                  <a:schemeClr val="bg1"/>
                </a:solidFill>
              </a:rPr>
              <a:t>sistem</a:t>
            </a:r>
            <a:r>
              <a:rPr lang="en-US" dirty="0">
                <a:solidFill>
                  <a:schemeClr val="bg1"/>
                </a:solidFill>
              </a:rPr>
              <a:t> </a:t>
            </a:r>
            <a:r>
              <a:rPr lang="en-US" dirty="0" err="1">
                <a:solidFill>
                  <a:schemeClr val="bg1"/>
                </a:solidFill>
              </a:rPr>
              <a:t>imun</a:t>
            </a:r>
            <a:r>
              <a:rPr lang="en-US" dirty="0">
                <a:solidFill>
                  <a:schemeClr val="bg1"/>
                </a:solidFill>
              </a:rPr>
              <a:t> </a:t>
            </a:r>
            <a:r>
              <a:rPr lang="en-US" dirty="0" err="1">
                <a:solidFill>
                  <a:schemeClr val="bg1"/>
                </a:solidFill>
              </a:rPr>
              <a:t>tubuh</a:t>
            </a:r>
            <a:r>
              <a:rPr lang="en-US" dirty="0">
                <a:solidFill>
                  <a:schemeClr val="bg1"/>
                </a:solidFill>
              </a:rPr>
              <a:t> dan </a:t>
            </a:r>
            <a:r>
              <a:rPr lang="en-US" dirty="0" err="1">
                <a:solidFill>
                  <a:schemeClr val="bg1"/>
                </a:solidFill>
              </a:rPr>
              <a:t>menstimulasi</a:t>
            </a:r>
            <a:r>
              <a:rPr lang="en-US" dirty="0">
                <a:solidFill>
                  <a:schemeClr val="bg1"/>
                </a:solidFill>
              </a:rPr>
              <a:t> </a:t>
            </a:r>
            <a:r>
              <a:rPr lang="en-US" dirty="0" err="1">
                <a:solidFill>
                  <a:schemeClr val="bg1"/>
                </a:solidFill>
              </a:rPr>
              <a:t>pembersihan</a:t>
            </a:r>
            <a:r>
              <a:rPr lang="en-US" dirty="0">
                <a:solidFill>
                  <a:schemeClr val="bg1"/>
                </a:solidFill>
              </a:rPr>
              <a:t> organ </a:t>
            </a:r>
            <a:r>
              <a:rPr lang="en-US" dirty="0" err="1">
                <a:solidFill>
                  <a:schemeClr val="bg1"/>
                </a:solidFill>
              </a:rPr>
              <a:t>dalam</a:t>
            </a:r>
            <a:r>
              <a:rPr lang="en-US" dirty="0">
                <a:solidFill>
                  <a:schemeClr val="bg1"/>
                </a:solidFill>
              </a:rPr>
              <a:t> </a:t>
            </a:r>
            <a:r>
              <a:rPr lang="en-US" dirty="0" err="1">
                <a:solidFill>
                  <a:schemeClr val="bg1"/>
                </a:solidFill>
              </a:rPr>
              <a:t>tubuh</a:t>
            </a:r>
            <a:r>
              <a:rPr lang="en-US" dirty="0">
                <a:solidFill>
                  <a:schemeClr val="bg1"/>
                </a:solidFill>
              </a:rPr>
              <a:t>.</a:t>
            </a:r>
          </a:p>
          <a:p>
            <a:r>
              <a:rPr lang="id-ID" dirty="0">
                <a:solidFill>
                  <a:schemeClr val="bg1"/>
                </a:solidFill>
              </a:rPr>
              <a:t>6</a:t>
            </a:r>
            <a:r>
              <a:rPr lang="en-US" dirty="0" smtClean="0">
                <a:solidFill>
                  <a:schemeClr val="bg1"/>
                </a:solidFill>
              </a:rPr>
              <a:t>. </a:t>
            </a:r>
            <a:r>
              <a:rPr lang="en-US" dirty="0" err="1">
                <a:solidFill>
                  <a:schemeClr val="bg1"/>
                </a:solidFill>
              </a:rPr>
              <a:t>Domba</a:t>
            </a:r>
            <a:endParaRPr lang="en-US" dirty="0">
              <a:solidFill>
                <a:schemeClr val="bg1"/>
              </a:solidFill>
            </a:endParaRPr>
          </a:p>
          <a:p>
            <a:r>
              <a:rPr lang="en-US" dirty="0" err="1">
                <a:solidFill>
                  <a:schemeClr val="bg1"/>
                </a:solidFill>
              </a:rPr>
              <a:t>Susu</a:t>
            </a:r>
            <a:r>
              <a:rPr lang="en-US" dirty="0">
                <a:solidFill>
                  <a:schemeClr val="bg1"/>
                </a:solidFill>
              </a:rPr>
              <a:t> </a:t>
            </a:r>
            <a:r>
              <a:rPr lang="en-US" dirty="0" err="1">
                <a:solidFill>
                  <a:schemeClr val="bg1"/>
                </a:solidFill>
              </a:rPr>
              <a:t>domba</a:t>
            </a:r>
            <a:r>
              <a:rPr lang="en-US" dirty="0">
                <a:solidFill>
                  <a:schemeClr val="bg1"/>
                </a:solidFill>
              </a:rPr>
              <a:t> </a:t>
            </a:r>
            <a:r>
              <a:rPr lang="en-US" dirty="0" err="1">
                <a:solidFill>
                  <a:schemeClr val="bg1"/>
                </a:solidFill>
              </a:rPr>
              <a:t>lebih</a:t>
            </a:r>
            <a:r>
              <a:rPr lang="en-US" dirty="0">
                <a:solidFill>
                  <a:schemeClr val="bg1"/>
                </a:solidFill>
              </a:rPr>
              <a:t> </a:t>
            </a:r>
            <a:r>
              <a:rPr lang="en-US" dirty="0" err="1">
                <a:solidFill>
                  <a:schemeClr val="bg1"/>
                </a:solidFill>
              </a:rPr>
              <a:t>mudah</a:t>
            </a:r>
            <a:r>
              <a:rPr lang="en-US" dirty="0">
                <a:solidFill>
                  <a:schemeClr val="bg1"/>
                </a:solidFill>
              </a:rPr>
              <a:t> </a:t>
            </a:r>
            <a:r>
              <a:rPr lang="en-US" dirty="0" err="1">
                <a:solidFill>
                  <a:schemeClr val="bg1"/>
                </a:solidFill>
              </a:rPr>
              <a:t>dicerna</a:t>
            </a:r>
            <a:r>
              <a:rPr lang="en-US" dirty="0">
                <a:solidFill>
                  <a:schemeClr val="bg1"/>
                </a:solidFill>
              </a:rPr>
              <a:t> </a:t>
            </a:r>
            <a:r>
              <a:rPr lang="en-US" dirty="0" err="1">
                <a:solidFill>
                  <a:schemeClr val="bg1"/>
                </a:solidFill>
              </a:rPr>
              <a:t>tubuh</a:t>
            </a:r>
            <a:r>
              <a:rPr lang="en-US" dirty="0">
                <a:solidFill>
                  <a:schemeClr val="bg1"/>
                </a:solidFill>
              </a:rPr>
              <a:t> </a:t>
            </a:r>
            <a:r>
              <a:rPr lang="en-US" dirty="0" err="1">
                <a:solidFill>
                  <a:schemeClr val="bg1"/>
                </a:solidFill>
              </a:rPr>
              <a:t>manusia</a:t>
            </a:r>
            <a:r>
              <a:rPr lang="en-US" dirty="0">
                <a:solidFill>
                  <a:schemeClr val="bg1"/>
                </a:solidFill>
              </a:rPr>
              <a:t> </a:t>
            </a:r>
            <a:r>
              <a:rPr lang="en-US" dirty="0" err="1">
                <a:solidFill>
                  <a:schemeClr val="bg1"/>
                </a:solidFill>
              </a:rPr>
              <a:t>ketimbang</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domba</a:t>
            </a:r>
            <a:r>
              <a:rPr lang="en-US" dirty="0">
                <a:solidFill>
                  <a:schemeClr val="bg1"/>
                </a:solidFill>
              </a:rPr>
              <a:t> juga </a:t>
            </a:r>
            <a:r>
              <a:rPr lang="en-US" dirty="0" err="1">
                <a:solidFill>
                  <a:schemeClr val="bg1"/>
                </a:solidFill>
              </a:rPr>
              <a:t>bisa</a:t>
            </a:r>
            <a:r>
              <a:rPr lang="en-US" dirty="0">
                <a:solidFill>
                  <a:schemeClr val="bg1"/>
                </a:solidFill>
              </a:rPr>
              <a:t> </a:t>
            </a:r>
            <a:r>
              <a:rPr lang="en-US" dirty="0" err="1">
                <a:solidFill>
                  <a:schemeClr val="bg1"/>
                </a:solidFill>
              </a:rPr>
              <a:t>dijadikan</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pengganti</a:t>
            </a:r>
            <a:r>
              <a:rPr lang="en-US" dirty="0">
                <a:solidFill>
                  <a:schemeClr val="bg1"/>
                </a:solidFill>
              </a:rPr>
              <a:t> </a:t>
            </a:r>
            <a:r>
              <a:rPr lang="en-US" dirty="0" err="1">
                <a:solidFill>
                  <a:schemeClr val="bg1"/>
                </a:solidFill>
              </a:rPr>
              <a:t>bagi</a:t>
            </a:r>
            <a:r>
              <a:rPr lang="en-US" dirty="0">
                <a:solidFill>
                  <a:schemeClr val="bg1"/>
                </a:solidFill>
              </a:rPr>
              <a:t> </a:t>
            </a:r>
            <a:r>
              <a:rPr lang="en-US" dirty="0" err="1">
                <a:solidFill>
                  <a:schemeClr val="bg1"/>
                </a:solidFill>
              </a:rPr>
              <a:t>mereka</a:t>
            </a:r>
            <a:r>
              <a:rPr lang="en-US" dirty="0">
                <a:solidFill>
                  <a:schemeClr val="bg1"/>
                </a:solidFill>
              </a:rPr>
              <a:t> yang </a:t>
            </a:r>
            <a:r>
              <a:rPr lang="en-US" dirty="0" err="1">
                <a:solidFill>
                  <a:schemeClr val="bg1"/>
                </a:solidFill>
              </a:rPr>
              <a:t>alergi</a:t>
            </a:r>
            <a:r>
              <a:rPr lang="en-US" dirty="0">
                <a:solidFill>
                  <a:schemeClr val="bg1"/>
                </a:solidFill>
              </a:rPr>
              <a:t> </a:t>
            </a:r>
            <a:r>
              <a:rPr lang="en-US" dirty="0" err="1">
                <a:solidFill>
                  <a:schemeClr val="bg1"/>
                </a:solidFill>
              </a:rPr>
              <a:t>terhadap</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kambing</a:t>
            </a:r>
            <a:r>
              <a:rPr lang="en-US" dirty="0">
                <a:solidFill>
                  <a:schemeClr val="bg1"/>
                </a:solidFill>
              </a:rPr>
              <a:t> </a:t>
            </a:r>
            <a:r>
              <a:rPr lang="en-US" dirty="0" err="1">
                <a:solidFill>
                  <a:schemeClr val="bg1"/>
                </a:solidFill>
              </a:rPr>
              <a:t>atau</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a:t>
            </a:r>
            <a:br>
              <a:rPr lang="en-US" dirty="0">
                <a:solidFill>
                  <a:schemeClr val="bg1"/>
                </a:solidFill>
              </a:rPr>
            </a:br>
            <a:r>
              <a:rPr lang="en-US" dirty="0" err="1">
                <a:solidFill>
                  <a:schemeClr val="bg1"/>
                </a:solidFill>
              </a:rPr>
              <a:t>Kandungan</a:t>
            </a:r>
            <a:r>
              <a:rPr lang="en-US" dirty="0">
                <a:solidFill>
                  <a:schemeClr val="bg1"/>
                </a:solidFill>
              </a:rPr>
              <a:t> </a:t>
            </a:r>
            <a:r>
              <a:rPr lang="en-US" dirty="0" err="1">
                <a:solidFill>
                  <a:schemeClr val="bg1"/>
                </a:solidFill>
              </a:rPr>
              <a:t>mineralnya</a:t>
            </a:r>
            <a:r>
              <a:rPr lang="en-US" dirty="0">
                <a:solidFill>
                  <a:schemeClr val="bg1"/>
                </a:solidFill>
              </a:rPr>
              <a:t> </a:t>
            </a:r>
            <a:r>
              <a:rPr lang="en-US" dirty="0" err="1">
                <a:solidFill>
                  <a:schemeClr val="bg1"/>
                </a:solidFill>
              </a:rPr>
              <a:t>seperti</a:t>
            </a:r>
            <a:r>
              <a:rPr lang="en-US" dirty="0">
                <a:solidFill>
                  <a:schemeClr val="bg1"/>
                </a:solidFill>
              </a:rPr>
              <a:t> </a:t>
            </a:r>
            <a:r>
              <a:rPr lang="en-US" dirty="0" err="1">
                <a:solidFill>
                  <a:schemeClr val="bg1"/>
                </a:solidFill>
              </a:rPr>
              <a:t>kalsium</a:t>
            </a:r>
            <a:r>
              <a:rPr lang="en-US" dirty="0">
                <a:solidFill>
                  <a:schemeClr val="bg1"/>
                </a:solidFill>
              </a:rPr>
              <a:t>, </a:t>
            </a:r>
            <a:r>
              <a:rPr lang="en-US" dirty="0" err="1">
                <a:solidFill>
                  <a:schemeClr val="bg1"/>
                </a:solidFill>
              </a:rPr>
              <a:t>fosfor</a:t>
            </a:r>
            <a:r>
              <a:rPr lang="en-US" dirty="0">
                <a:solidFill>
                  <a:schemeClr val="bg1"/>
                </a:solidFill>
              </a:rPr>
              <a:t>, </a:t>
            </a:r>
            <a:r>
              <a:rPr lang="en-US" dirty="0" err="1">
                <a:solidFill>
                  <a:schemeClr val="bg1"/>
                </a:solidFill>
              </a:rPr>
              <a:t>seng</a:t>
            </a:r>
            <a:r>
              <a:rPr lang="en-US" dirty="0">
                <a:solidFill>
                  <a:schemeClr val="bg1"/>
                </a:solidFill>
              </a:rPr>
              <a:t>, dan vitamin B </a:t>
            </a:r>
            <a:r>
              <a:rPr lang="en-US" dirty="0" err="1">
                <a:solidFill>
                  <a:schemeClr val="bg1"/>
                </a:solidFill>
              </a:rPr>
              <a:t>kompleksnya</a:t>
            </a:r>
            <a:r>
              <a:rPr lang="en-US" dirty="0">
                <a:solidFill>
                  <a:schemeClr val="bg1"/>
                </a:solidFill>
              </a:rPr>
              <a:t> </a:t>
            </a:r>
            <a:r>
              <a:rPr lang="en-US" dirty="0" err="1">
                <a:solidFill>
                  <a:schemeClr val="bg1"/>
                </a:solidFill>
              </a:rPr>
              <a:t>mencapai</a:t>
            </a:r>
            <a:r>
              <a:rPr lang="en-US" dirty="0">
                <a:solidFill>
                  <a:schemeClr val="bg1"/>
                </a:solidFill>
              </a:rPr>
              <a:t> </a:t>
            </a:r>
            <a:r>
              <a:rPr lang="en-US" dirty="0" err="1">
                <a:solidFill>
                  <a:schemeClr val="bg1"/>
                </a:solidFill>
              </a:rPr>
              <a:t>dua</a:t>
            </a:r>
            <a:r>
              <a:rPr lang="en-US" dirty="0">
                <a:solidFill>
                  <a:schemeClr val="bg1"/>
                </a:solidFill>
              </a:rPr>
              <a:t> kali </a:t>
            </a:r>
            <a:r>
              <a:rPr lang="en-US" dirty="0" err="1">
                <a:solidFill>
                  <a:schemeClr val="bg1"/>
                </a:solidFill>
              </a:rPr>
              <a:t>lipat</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sapi</a:t>
            </a:r>
            <a:r>
              <a:rPr lang="en-US" dirty="0">
                <a:solidFill>
                  <a:schemeClr val="bg1"/>
                </a:solidFill>
              </a:rPr>
              <a:t> yang </a:t>
            </a:r>
            <a:r>
              <a:rPr lang="en-US" dirty="0" err="1">
                <a:solidFill>
                  <a:schemeClr val="bg1"/>
                </a:solidFill>
              </a:rPr>
              <a:t>sangat</a:t>
            </a:r>
            <a:r>
              <a:rPr lang="en-US" dirty="0">
                <a:solidFill>
                  <a:schemeClr val="bg1"/>
                </a:solidFill>
              </a:rPr>
              <a:t> </a:t>
            </a:r>
            <a:r>
              <a:rPr lang="en-US" dirty="0" err="1">
                <a:solidFill>
                  <a:schemeClr val="bg1"/>
                </a:solidFill>
              </a:rPr>
              <a:t>bermanfaat</a:t>
            </a:r>
            <a:r>
              <a:rPr lang="en-US" dirty="0">
                <a:solidFill>
                  <a:schemeClr val="bg1"/>
                </a:solidFill>
              </a:rPr>
              <a:t> </a:t>
            </a:r>
            <a:r>
              <a:rPr lang="en-US" dirty="0" err="1">
                <a:solidFill>
                  <a:schemeClr val="bg1"/>
                </a:solidFill>
              </a:rPr>
              <a:t>bagi</a:t>
            </a:r>
            <a:r>
              <a:rPr lang="en-US" dirty="0">
                <a:solidFill>
                  <a:schemeClr val="bg1"/>
                </a:solidFill>
              </a:rPr>
              <a:t> </a:t>
            </a:r>
            <a:r>
              <a:rPr lang="en-US" dirty="0" err="1">
                <a:solidFill>
                  <a:schemeClr val="bg1"/>
                </a:solidFill>
              </a:rPr>
              <a:t>pertumbuhan</a:t>
            </a:r>
            <a:r>
              <a:rPr lang="en-US" dirty="0">
                <a:solidFill>
                  <a:schemeClr val="bg1"/>
                </a:solidFill>
              </a:rPr>
              <a:t>. </a:t>
            </a:r>
            <a:r>
              <a:rPr lang="en-US" dirty="0" err="1">
                <a:solidFill>
                  <a:schemeClr val="bg1"/>
                </a:solidFill>
              </a:rPr>
              <a:t>Sayangnya</a:t>
            </a:r>
            <a:r>
              <a:rPr lang="en-US" dirty="0">
                <a:solidFill>
                  <a:schemeClr val="bg1"/>
                </a:solidFill>
              </a:rPr>
              <a:t>, </a:t>
            </a:r>
            <a:r>
              <a:rPr lang="en-US" dirty="0" err="1">
                <a:solidFill>
                  <a:schemeClr val="bg1"/>
                </a:solidFill>
              </a:rPr>
              <a:t>susu</a:t>
            </a:r>
            <a:r>
              <a:rPr lang="en-US" dirty="0">
                <a:solidFill>
                  <a:schemeClr val="bg1"/>
                </a:solidFill>
              </a:rPr>
              <a:t> </a:t>
            </a:r>
            <a:r>
              <a:rPr lang="en-US" dirty="0" err="1">
                <a:solidFill>
                  <a:schemeClr val="bg1"/>
                </a:solidFill>
              </a:rPr>
              <a:t>domba</a:t>
            </a:r>
            <a:r>
              <a:rPr lang="en-US" dirty="0">
                <a:solidFill>
                  <a:schemeClr val="bg1"/>
                </a:solidFill>
              </a:rPr>
              <a:t> </a:t>
            </a:r>
            <a:r>
              <a:rPr lang="en-US" dirty="0" err="1">
                <a:solidFill>
                  <a:schemeClr val="bg1"/>
                </a:solidFill>
              </a:rPr>
              <a:t>memiliki</a:t>
            </a:r>
            <a:r>
              <a:rPr lang="en-US" dirty="0">
                <a:solidFill>
                  <a:schemeClr val="bg1"/>
                </a:solidFill>
              </a:rPr>
              <a:t> </a:t>
            </a:r>
            <a:r>
              <a:rPr lang="en-US" dirty="0" err="1">
                <a:solidFill>
                  <a:schemeClr val="bg1"/>
                </a:solidFill>
              </a:rPr>
              <a:t>kandungan</a:t>
            </a:r>
            <a:r>
              <a:rPr lang="en-US" dirty="0">
                <a:solidFill>
                  <a:schemeClr val="bg1"/>
                </a:solidFill>
              </a:rPr>
              <a:t> lemak </a:t>
            </a:r>
            <a:r>
              <a:rPr lang="en-US" dirty="0" err="1">
                <a:solidFill>
                  <a:schemeClr val="bg1"/>
                </a:solidFill>
              </a:rPr>
              <a:t>jenuh</a:t>
            </a:r>
            <a:r>
              <a:rPr lang="en-US" dirty="0">
                <a:solidFill>
                  <a:schemeClr val="bg1"/>
                </a:solidFill>
              </a:rPr>
              <a:t> yang </a:t>
            </a:r>
            <a:r>
              <a:rPr lang="en-US" dirty="0" err="1">
                <a:solidFill>
                  <a:schemeClr val="bg1"/>
                </a:solidFill>
              </a:rPr>
              <a:t>tinggi</a:t>
            </a:r>
            <a:r>
              <a:rPr lang="en-US" dirty="0">
                <a:solidFill>
                  <a:schemeClr val="bg1"/>
                </a:solidFill>
              </a:rPr>
              <a:t>, </a:t>
            </a:r>
            <a:r>
              <a:rPr lang="en-US" dirty="0" err="1">
                <a:solidFill>
                  <a:schemeClr val="bg1"/>
                </a:solidFill>
              </a:rPr>
              <a:t>sehingga</a:t>
            </a:r>
            <a:r>
              <a:rPr lang="en-US" dirty="0">
                <a:solidFill>
                  <a:schemeClr val="bg1"/>
                </a:solidFill>
              </a:rPr>
              <a:t> </a:t>
            </a:r>
            <a:r>
              <a:rPr lang="en-US" dirty="0" err="1">
                <a:solidFill>
                  <a:schemeClr val="bg1"/>
                </a:solidFill>
              </a:rPr>
              <a:t>tidak</a:t>
            </a:r>
            <a:r>
              <a:rPr lang="en-US" dirty="0">
                <a:solidFill>
                  <a:schemeClr val="bg1"/>
                </a:solidFill>
              </a:rPr>
              <a:t> </a:t>
            </a:r>
            <a:r>
              <a:rPr lang="en-US" dirty="0" err="1">
                <a:solidFill>
                  <a:schemeClr val="bg1"/>
                </a:solidFill>
              </a:rPr>
              <a:t>baik</a:t>
            </a:r>
            <a:r>
              <a:rPr lang="en-US" dirty="0">
                <a:solidFill>
                  <a:schemeClr val="bg1"/>
                </a:solidFill>
              </a:rPr>
              <a:t> </a:t>
            </a:r>
            <a:r>
              <a:rPr lang="en-US" dirty="0" err="1">
                <a:solidFill>
                  <a:schemeClr val="bg1"/>
                </a:solidFill>
              </a:rPr>
              <a:t>dikonsumsi</a:t>
            </a:r>
            <a:r>
              <a:rPr lang="en-US" dirty="0">
                <a:solidFill>
                  <a:schemeClr val="bg1"/>
                </a:solidFill>
              </a:rPr>
              <a:t> </a:t>
            </a:r>
            <a:r>
              <a:rPr lang="en-US" dirty="0" err="1">
                <a:solidFill>
                  <a:schemeClr val="bg1"/>
                </a:solidFill>
              </a:rPr>
              <a:t>bagi</a:t>
            </a:r>
            <a:r>
              <a:rPr lang="en-US" dirty="0">
                <a:solidFill>
                  <a:schemeClr val="bg1"/>
                </a:solidFill>
              </a:rPr>
              <a:t> </a:t>
            </a:r>
            <a:r>
              <a:rPr lang="en-US" dirty="0" err="1">
                <a:solidFill>
                  <a:schemeClr val="bg1"/>
                </a:solidFill>
              </a:rPr>
              <a:t>penderita</a:t>
            </a:r>
            <a:r>
              <a:rPr lang="en-US" dirty="0">
                <a:solidFill>
                  <a:schemeClr val="bg1"/>
                </a:solidFill>
              </a:rPr>
              <a:t> </a:t>
            </a:r>
            <a:r>
              <a:rPr lang="en-US" dirty="0" err="1">
                <a:solidFill>
                  <a:schemeClr val="bg1"/>
                </a:solidFill>
              </a:rPr>
              <a:t>kolesterol</a:t>
            </a:r>
            <a:r>
              <a:rPr lang="en-US" dirty="0">
                <a:solidFill>
                  <a:schemeClr val="bg1"/>
                </a:solidFill>
              </a:rPr>
              <a:t>.</a:t>
            </a:r>
          </a:p>
        </p:txBody>
      </p:sp>
    </p:spTree>
    <p:extLst>
      <p:ext uri="{BB962C8B-B14F-4D97-AF65-F5344CB8AC3E}">
        <p14:creationId xmlns:p14="http://schemas.microsoft.com/office/powerpoint/2010/main" val="39782925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pic>
        <p:nvPicPr>
          <p:cNvPr id="4" name="Content Placeholder 4">
            <a:extLst>
              <a:ext uri="{FF2B5EF4-FFF2-40B4-BE49-F238E27FC236}">
                <a16:creationId xmlns:a16="http://schemas.microsoft.com/office/drawing/2014/main" xmlns="" id="{3C13D710-F35E-4264-840A-BDD5BB9E6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Folded Corner 5">
            <a:extLst>
              <a:ext uri="{FF2B5EF4-FFF2-40B4-BE49-F238E27FC236}">
                <a16:creationId xmlns:a16="http://schemas.microsoft.com/office/drawing/2014/main" xmlns="" id="{2DB7C349-2477-491D-A3EE-FD17D7666052}"/>
              </a:ext>
            </a:extLst>
          </p:cNvPr>
          <p:cNvSpPr/>
          <p:nvPr/>
        </p:nvSpPr>
        <p:spPr>
          <a:xfrm>
            <a:off x="-1" y="422015"/>
            <a:ext cx="3220279" cy="783934"/>
          </a:xfrm>
          <a:prstGeom prst="foldedCorner">
            <a:avLst/>
          </a:prstGeom>
          <a:solidFill>
            <a:schemeClr val="accent6"/>
          </a:solidFill>
          <a:ln>
            <a:solidFill>
              <a:schemeClr val="bg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800" b="1" dirty="0" err="1">
                <a:effectLst>
                  <a:outerShdw blurRad="38100" dist="38100" dir="2700000" algn="tl">
                    <a:srgbClr val="000000">
                      <a:alpha val="43137"/>
                    </a:srgbClr>
                  </a:outerShdw>
                </a:effectLst>
              </a:rPr>
              <a:t>Manfaat</a:t>
            </a:r>
            <a:r>
              <a:rPr lang="en-US" sz="2800" b="1" dirty="0">
                <a:effectLst>
                  <a:outerShdw blurRad="38100" dist="38100" dir="2700000" algn="tl">
                    <a:srgbClr val="000000">
                      <a:alpha val="43137"/>
                    </a:srgbClr>
                  </a:outerShdw>
                </a:effectLst>
              </a:rPr>
              <a:t> </a:t>
            </a:r>
            <a:r>
              <a:rPr lang="en-US" sz="2800" b="1" dirty="0" err="1">
                <a:effectLst>
                  <a:outerShdw blurRad="38100" dist="38100" dir="2700000" algn="tl">
                    <a:srgbClr val="000000">
                      <a:alpha val="43137"/>
                    </a:srgbClr>
                  </a:outerShdw>
                </a:effectLst>
              </a:rPr>
              <a:t>Susu</a:t>
            </a:r>
            <a:endParaRPr lang="en-US" sz="2800" b="1" dirty="0">
              <a:effectLst>
                <a:outerShdw blurRad="38100" dist="38100" dir="2700000" algn="tl">
                  <a:srgbClr val="000000">
                    <a:alpha val="43137"/>
                  </a:srgbClr>
                </a:outerShdw>
              </a:effectLst>
            </a:endParaRPr>
          </a:p>
        </p:txBody>
      </p:sp>
      <p:sp>
        <p:nvSpPr>
          <p:cNvPr id="6" name="Rectangle: Folded Corner 8">
            <a:extLst>
              <a:ext uri="{FF2B5EF4-FFF2-40B4-BE49-F238E27FC236}">
                <a16:creationId xmlns:a16="http://schemas.microsoft.com/office/drawing/2014/main" xmlns="" id="{DE1E6271-FB83-40F6-8D21-331FAE4CC1E0}"/>
              </a:ext>
            </a:extLst>
          </p:cNvPr>
          <p:cNvSpPr/>
          <p:nvPr/>
        </p:nvSpPr>
        <p:spPr>
          <a:xfrm>
            <a:off x="548240" y="1487558"/>
            <a:ext cx="10956372" cy="5231295"/>
          </a:xfrm>
          <a:prstGeom prst="foldedCorner">
            <a:avLst/>
          </a:prstGeom>
          <a:solidFill>
            <a:schemeClr val="accent1">
              <a:lumMod val="75000"/>
              <a:alpha val="83137"/>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7" name="TextBox 6">
            <a:extLst>
              <a:ext uri="{FF2B5EF4-FFF2-40B4-BE49-F238E27FC236}">
                <a16:creationId xmlns:a16="http://schemas.microsoft.com/office/drawing/2014/main" xmlns="" id="{88CAA614-435F-4C74-B597-8CF6CC974B1C}"/>
              </a:ext>
            </a:extLst>
          </p:cNvPr>
          <p:cNvSpPr txBox="1"/>
          <p:nvPr/>
        </p:nvSpPr>
        <p:spPr>
          <a:xfrm flipH="1">
            <a:off x="687388" y="1487558"/>
            <a:ext cx="10126386" cy="5509200"/>
          </a:xfrm>
          <a:prstGeom prst="rect">
            <a:avLst/>
          </a:prstGeom>
          <a:noFill/>
        </p:spPr>
        <p:txBody>
          <a:bodyPr wrap="square" rtlCol="0">
            <a:spAutoFit/>
          </a:bodyPr>
          <a:lstStyle/>
          <a:p>
            <a:r>
              <a:rPr lang="en-US" sz="1600" dirty="0">
                <a:solidFill>
                  <a:schemeClr val="bg1"/>
                </a:solidFill>
              </a:rPr>
              <a:t>1. </a:t>
            </a:r>
            <a:r>
              <a:rPr lang="en-US" sz="1600" dirty="0" err="1">
                <a:solidFill>
                  <a:schemeClr val="bg1"/>
                </a:solidFill>
              </a:rPr>
              <a:t>Menguatkan</a:t>
            </a:r>
            <a:r>
              <a:rPr lang="en-US" sz="1600" dirty="0">
                <a:solidFill>
                  <a:schemeClr val="bg1"/>
                </a:solidFill>
              </a:rPr>
              <a:t> </a:t>
            </a:r>
            <a:r>
              <a:rPr lang="en-US" sz="1600" dirty="0" err="1">
                <a:solidFill>
                  <a:schemeClr val="bg1"/>
                </a:solidFill>
              </a:rPr>
              <a:t>tulang</a:t>
            </a:r>
            <a:r>
              <a:rPr lang="en-US" sz="1600" dirty="0">
                <a:solidFill>
                  <a:schemeClr val="bg1"/>
                </a:solidFill>
              </a:rPr>
              <a:t> dan </a:t>
            </a:r>
            <a:r>
              <a:rPr lang="en-US" sz="1600" dirty="0" err="1">
                <a:solidFill>
                  <a:schemeClr val="bg1"/>
                </a:solidFill>
              </a:rPr>
              <a:t>gigi</a:t>
            </a:r>
            <a:endParaRPr lang="en-US" sz="1600" dirty="0">
              <a:solidFill>
                <a:schemeClr val="bg1"/>
              </a:solidFill>
            </a:endParaRPr>
          </a:p>
          <a:p>
            <a:r>
              <a:rPr lang="en-US" sz="1600" dirty="0" err="1">
                <a:solidFill>
                  <a:schemeClr val="bg1"/>
                </a:solidFill>
              </a:rPr>
              <a:t>Minum</a:t>
            </a:r>
            <a:r>
              <a:rPr lang="en-US" sz="1600" dirty="0">
                <a:solidFill>
                  <a:schemeClr val="bg1"/>
                </a:solidFill>
              </a:rPr>
              <a:t> </a:t>
            </a:r>
            <a:r>
              <a:rPr lang="en-US" sz="1600" dirty="0" err="1">
                <a:solidFill>
                  <a:schemeClr val="bg1"/>
                </a:solidFill>
              </a:rPr>
              <a:t>susu</a:t>
            </a:r>
            <a:r>
              <a:rPr lang="en-US" sz="1600" dirty="0">
                <a:solidFill>
                  <a:schemeClr val="bg1"/>
                </a:solidFill>
              </a:rPr>
              <a:t> pada masa </a:t>
            </a:r>
            <a:r>
              <a:rPr lang="en-US" sz="1600" dirty="0" err="1">
                <a:solidFill>
                  <a:schemeClr val="bg1"/>
                </a:solidFill>
              </a:rPr>
              <a:t>anak-anak</a:t>
            </a:r>
            <a:r>
              <a:rPr lang="en-US" sz="1600" dirty="0">
                <a:solidFill>
                  <a:schemeClr val="bg1"/>
                </a:solidFill>
              </a:rPr>
              <a:t> </a:t>
            </a:r>
            <a:r>
              <a:rPr lang="en-US" sz="1600" dirty="0" err="1">
                <a:solidFill>
                  <a:schemeClr val="bg1"/>
                </a:solidFill>
              </a:rPr>
              <a:t>dapat</a:t>
            </a:r>
            <a:r>
              <a:rPr lang="en-US" sz="1600" dirty="0">
                <a:solidFill>
                  <a:schemeClr val="bg1"/>
                </a:solidFill>
              </a:rPr>
              <a:t> </a:t>
            </a:r>
            <a:r>
              <a:rPr lang="en-US" sz="1600" dirty="0" err="1">
                <a:solidFill>
                  <a:schemeClr val="bg1"/>
                </a:solidFill>
              </a:rPr>
              <a:t>membantu</a:t>
            </a:r>
            <a:r>
              <a:rPr lang="en-US" sz="1600" dirty="0">
                <a:solidFill>
                  <a:schemeClr val="bg1"/>
                </a:solidFill>
              </a:rPr>
              <a:t> </a:t>
            </a:r>
            <a:r>
              <a:rPr lang="en-US" sz="1600" dirty="0" err="1">
                <a:solidFill>
                  <a:schemeClr val="bg1"/>
                </a:solidFill>
              </a:rPr>
              <a:t>pertumbuhan</a:t>
            </a:r>
            <a:r>
              <a:rPr lang="en-US" sz="1600" dirty="0">
                <a:solidFill>
                  <a:schemeClr val="bg1"/>
                </a:solidFill>
              </a:rPr>
              <a:t> </a:t>
            </a:r>
            <a:r>
              <a:rPr lang="en-US" sz="1600" dirty="0" err="1">
                <a:solidFill>
                  <a:schemeClr val="bg1"/>
                </a:solidFill>
              </a:rPr>
              <a:t>tulang</a:t>
            </a:r>
            <a:r>
              <a:rPr lang="en-US" sz="1600" dirty="0">
                <a:solidFill>
                  <a:schemeClr val="bg1"/>
                </a:solidFill>
              </a:rPr>
              <a:t> dan </a:t>
            </a:r>
            <a:r>
              <a:rPr lang="en-US" sz="1600" dirty="0" err="1">
                <a:solidFill>
                  <a:schemeClr val="bg1"/>
                </a:solidFill>
              </a:rPr>
              <a:t>gigi</a:t>
            </a:r>
            <a:r>
              <a:rPr lang="en-US" sz="1600" dirty="0">
                <a:solidFill>
                  <a:schemeClr val="bg1"/>
                </a:solidFill>
              </a:rPr>
              <a:t>. </a:t>
            </a:r>
            <a:r>
              <a:rPr lang="en-US" sz="1600" dirty="0" err="1">
                <a:solidFill>
                  <a:schemeClr val="bg1"/>
                </a:solidFill>
              </a:rPr>
              <a:t>Sedangkan</a:t>
            </a:r>
            <a:r>
              <a:rPr lang="en-US" sz="1600" dirty="0">
                <a:solidFill>
                  <a:schemeClr val="bg1"/>
                </a:solidFill>
              </a:rPr>
              <a:t> </a:t>
            </a:r>
            <a:r>
              <a:rPr lang="en-US" sz="1600" dirty="0" err="1">
                <a:solidFill>
                  <a:schemeClr val="bg1"/>
                </a:solidFill>
              </a:rPr>
              <a:t>mengkonsumsi</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bagi</a:t>
            </a:r>
            <a:r>
              <a:rPr lang="en-US" sz="1600" dirty="0">
                <a:solidFill>
                  <a:schemeClr val="bg1"/>
                </a:solidFill>
              </a:rPr>
              <a:t> orang </a:t>
            </a:r>
            <a:r>
              <a:rPr lang="en-US" sz="1600" dirty="0" err="1">
                <a:solidFill>
                  <a:schemeClr val="bg1"/>
                </a:solidFill>
              </a:rPr>
              <a:t>dewasa</a:t>
            </a:r>
            <a:r>
              <a:rPr lang="en-US" sz="1600" dirty="0">
                <a:solidFill>
                  <a:schemeClr val="bg1"/>
                </a:solidFill>
              </a:rPr>
              <a:t> </a:t>
            </a:r>
            <a:r>
              <a:rPr lang="en-US" sz="1600" dirty="0" err="1">
                <a:solidFill>
                  <a:schemeClr val="bg1"/>
                </a:solidFill>
              </a:rPr>
              <a:t>dapat</a:t>
            </a:r>
            <a:r>
              <a:rPr lang="en-US" sz="1600" dirty="0">
                <a:solidFill>
                  <a:schemeClr val="bg1"/>
                </a:solidFill>
              </a:rPr>
              <a:t> </a:t>
            </a:r>
            <a:r>
              <a:rPr lang="en-US" sz="1600" dirty="0" err="1">
                <a:solidFill>
                  <a:schemeClr val="bg1"/>
                </a:solidFill>
              </a:rPr>
              <a:t>mencegah</a:t>
            </a:r>
            <a:r>
              <a:rPr lang="en-US" sz="1600" dirty="0">
                <a:solidFill>
                  <a:schemeClr val="bg1"/>
                </a:solidFill>
              </a:rPr>
              <a:t> </a:t>
            </a:r>
            <a:r>
              <a:rPr lang="en-US" sz="1600" dirty="0" err="1">
                <a:solidFill>
                  <a:schemeClr val="bg1"/>
                </a:solidFill>
              </a:rPr>
              <a:t>pengeroposan</a:t>
            </a:r>
            <a:r>
              <a:rPr lang="en-US" sz="1600" dirty="0">
                <a:solidFill>
                  <a:schemeClr val="bg1"/>
                </a:solidFill>
              </a:rPr>
              <a:t> </a:t>
            </a:r>
            <a:r>
              <a:rPr lang="en-US" sz="1600" dirty="0" err="1">
                <a:solidFill>
                  <a:schemeClr val="bg1"/>
                </a:solidFill>
              </a:rPr>
              <a:t>tulang</a:t>
            </a:r>
            <a:r>
              <a:rPr lang="en-US" sz="1600" dirty="0">
                <a:solidFill>
                  <a:schemeClr val="bg1"/>
                </a:solidFill>
              </a:rPr>
              <a:t> (osteoporosis).</a:t>
            </a:r>
          </a:p>
          <a:p>
            <a:r>
              <a:rPr lang="en-US" sz="1600" dirty="0" err="1">
                <a:solidFill>
                  <a:schemeClr val="bg1"/>
                </a:solidFill>
              </a:rPr>
              <a:t>Dengan</a:t>
            </a:r>
            <a:r>
              <a:rPr lang="en-US" sz="1600" dirty="0">
                <a:solidFill>
                  <a:schemeClr val="bg1"/>
                </a:solidFill>
              </a:rPr>
              <a:t> 2 </a:t>
            </a:r>
            <a:r>
              <a:rPr lang="en-US" sz="1600" dirty="0" err="1">
                <a:solidFill>
                  <a:schemeClr val="bg1"/>
                </a:solidFill>
              </a:rPr>
              <a:t>gelas</a:t>
            </a:r>
            <a:r>
              <a:rPr lang="en-US" sz="1600" dirty="0">
                <a:solidFill>
                  <a:schemeClr val="bg1"/>
                </a:solidFill>
              </a:rPr>
              <a:t> (500 ml) </a:t>
            </a:r>
            <a:r>
              <a:rPr lang="en-US" sz="1600" dirty="0" err="1">
                <a:solidFill>
                  <a:schemeClr val="bg1"/>
                </a:solidFill>
              </a:rPr>
              <a:t>susu</a:t>
            </a:r>
            <a:r>
              <a:rPr lang="en-US" sz="1600" dirty="0">
                <a:solidFill>
                  <a:schemeClr val="bg1"/>
                </a:solidFill>
              </a:rPr>
              <a:t> </a:t>
            </a:r>
            <a:r>
              <a:rPr lang="en-US" sz="1600" dirty="0" err="1">
                <a:solidFill>
                  <a:schemeClr val="bg1"/>
                </a:solidFill>
              </a:rPr>
              <a:t>setiap</a:t>
            </a:r>
            <a:r>
              <a:rPr lang="en-US" sz="1600" dirty="0">
                <a:solidFill>
                  <a:schemeClr val="bg1"/>
                </a:solidFill>
              </a:rPr>
              <a:t> </a:t>
            </a:r>
            <a:r>
              <a:rPr lang="en-US" sz="1600" dirty="0" err="1">
                <a:solidFill>
                  <a:schemeClr val="bg1"/>
                </a:solidFill>
              </a:rPr>
              <a:t>hari</a:t>
            </a:r>
            <a:r>
              <a:rPr lang="en-US" sz="1600" dirty="0">
                <a:solidFill>
                  <a:schemeClr val="bg1"/>
                </a:solidFill>
              </a:rPr>
              <a:t> </a:t>
            </a:r>
            <a:r>
              <a:rPr lang="en-US" sz="1600" dirty="0" err="1">
                <a:solidFill>
                  <a:schemeClr val="bg1"/>
                </a:solidFill>
              </a:rPr>
              <a:t>untuk</a:t>
            </a:r>
            <a:r>
              <a:rPr lang="en-US" sz="1600" dirty="0">
                <a:solidFill>
                  <a:schemeClr val="bg1"/>
                </a:solidFill>
              </a:rPr>
              <a:t> orang </a:t>
            </a:r>
            <a:r>
              <a:rPr lang="en-US" sz="1600" dirty="0" err="1">
                <a:solidFill>
                  <a:schemeClr val="bg1"/>
                </a:solidFill>
              </a:rPr>
              <a:t>dewasa</a:t>
            </a:r>
            <a:r>
              <a:rPr lang="en-US" sz="1600" dirty="0">
                <a:solidFill>
                  <a:schemeClr val="bg1"/>
                </a:solidFill>
              </a:rPr>
              <a:t> </a:t>
            </a:r>
            <a:r>
              <a:rPr lang="en-US" sz="1600" dirty="0" err="1">
                <a:solidFill>
                  <a:schemeClr val="bg1"/>
                </a:solidFill>
              </a:rPr>
              <a:t>cukup</a:t>
            </a:r>
            <a:r>
              <a:rPr lang="en-US" sz="1600" dirty="0">
                <a:solidFill>
                  <a:schemeClr val="bg1"/>
                </a:solidFill>
              </a:rPr>
              <a:t> </a:t>
            </a:r>
            <a:r>
              <a:rPr lang="en-US" sz="1600" dirty="0" err="1">
                <a:solidFill>
                  <a:schemeClr val="bg1"/>
                </a:solidFill>
              </a:rPr>
              <a:t>untuk</a:t>
            </a:r>
            <a:r>
              <a:rPr lang="en-US" sz="1600" dirty="0">
                <a:solidFill>
                  <a:schemeClr val="bg1"/>
                </a:solidFill>
              </a:rPr>
              <a:t> </a:t>
            </a:r>
            <a:r>
              <a:rPr lang="en-US" sz="1600" dirty="0" err="1">
                <a:solidFill>
                  <a:schemeClr val="bg1"/>
                </a:solidFill>
              </a:rPr>
              <a:t>memenuhi</a:t>
            </a:r>
            <a:r>
              <a:rPr lang="en-US" sz="1600" dirty="0">
                <a:solidFill>
                  <a:schemeClr val="bg1"/>
                </a:solidFill>
              </a:rPr>
              <a:t> </a:t>
            </a:r>
            <a:r>
              <a:rPr lang="en-US" sz="1600" dirty="0" err="1">
                <a:solidFill>
                  <a:schemeClr val="bg1"/>
                </a:solidFill>
              </a:rPr>
              <a:t>kebutuhan</a:t>
            </a:r>
            <a:r>
              <a:rPr lang="en-US" sz="1600" dirty="0">
                <a:solidFill>
                  <a:schemeClr val="bg1"/>
                </a:solidFill>
              </a:rPr>
              <a:t> </a:t>
            </a:r>
            <a:r>
              <a:rPr lang="en-US" sz="1600" dirty="0" err="1">
                <a:solidFill>
                  <a:schemeClr val="bg1"/>
                </a:solidFill>
              </a:rPr>
              <a:t>kalsium</a:t>
            </a:r>
            <a:r>
              <a:rPr lang="en-US" sz="1600" dirty="0">
                <a:solidFill>
                  <a:schemeClr val="bg1"/>
                </a:solidFill>
              </a:rPr>
              <a:t> orang </a:t>
            </a:r>
            <a:r>
              <a:rPr lang="en-US" sz="1600" dirty="0" err="1">
                <a:solidFill>
                  <a:schemeClr val="bg1"/>
                </a:solidFill>
              </a:rPr>
              <a:t>dewasa</a:t>
            </a:r>
            <a:r>
              <a:rPr lang="en-US" sz="1600" dirty="0">
                <a:solidFill>
                  <a:schemeClr val="bg1"/>
                </a:solidFill>
              </a:rPr>
              <a:t>.</a:t>
            </a:r>
          </a:p>
          <a:p>
            <a:r>
              <a:rPr lang="en-US" sz="1600" dirty="0">
                <a:solidFill>
                  <a:schemeClr val="bg1"/>
                </a:solidFill>
              </a:rPr>
              <a:t>2. </a:t>
            </a:r>
            <a:r>
              <a:rPr lang="en-US" sz="1600" dirty="0" err="1">
                <a:solidFill>
                  <a:schemeClr val="bg1"/>
                </a:solidFill>
              </a:rPr>
              <a:t>Menjaga</a:t>
            </a:r>
            <a:r>
              <a:rPr lang="en-US" sz="1600" dirty="0">
                <a:solidFill>
                  <a:schemeClr val="bg1"/>
                </a:solidFill>
              </a:rPr>
              <a:t> </a:t>
            </a:r>
            <a:r>
              <a:rPr lang="en-US" sz="1600" dirty="0" err="1">
                <a:solidFill>
                  <a:schemeClr val="bg1"/>
                </a:solidFill>
              </a:rPr>
              <a:t>mata</a:t>
            </a:r>
            <a:r>
              <a:rPr lang="en-US" sz="1600" dirty="0">
                <a:solidFill>
                  <a:schemeClr val="bg1"/>
                </a:solidFill>
              </a:rPr>
              <a:t> agar </a:t>
            </a:r>
            <a:r>
              <a:rPr lang="en-US" sz="1600" dirty="0" err="1">
                <a:solidFill>
                  <a:schemeClr val="bg1"/>
                </a:solidFill>
              </a:rPr>
              <a:t>tetap</a:t>
            </a:r>
            <a:r>
              <a:rPr lang="en-US" sz="1600" dirty="0">
                <a:solidFill>
                  <a:schemeClr val="bg1"/>
                </a:solidFill>
              </a:rPr>
              <a:t> </a:t>
            </a:r>
            <a:r>
              <a:rPr lang="en-US" sz="1600" dirty="0" err="1">
                <a:solidFill>
                  <a:schemeClr val="bg1"/>
                </a:solidFill>
              </a:rPr>
              <a:t>sehat</a:t>
            </a:r>
            <a:endParaRPr lang="en-US" sz="1600" dirty="0">
              <a:solidFill>
                <a:schemeClr val="bg1"/>
              </a:solidFill>
            </a:endParaRPr>
          </a:p>
          <a:p>
            <a:r>
              <a:rPr lang="en-US" sz="1600" dirty="0" err="1">
                <a:solidFill>
                  <a:schemeClr val="bg1"/>
                </a:solidFill>
              </a:rPr>
              <a:t>Tak</a:t>
            </a:r>
            <a:r>
              <a:rPr lang="en-US" sz="1600" dirty="0">
                <a:solidFill>
                  <a:schemeClr val="bg1"/>
                </a:solidFill>
              </a:rPr>
              <a:t> </a:t>
            </a:r>
            <a:r>
              <a:rPr lang="en-US" sz="1600" dirty="0" err="1">
                <a:solidFill>
                  <a:schemeClr val="bg1"/>
                </a:solidFill>
              </a:rPr>
              <a:t>banyak</a:t>
            </a:r>
            <a:r>
              <a:rPr lang="en-US" sz="1600" dirty="0">
                <a:solidFill>
                  <a:schemeClr val="bg1"/>
                </a:solidFill>
              </a:rPr>
              <a:t> yang </a:t>
            </a:r>
            <a:r>
              <a:rPr lang="en-US" sz="1600" dirty="0" err="1">
                <a:solidFill>
                  <a:schemeClr val="bg1"/>
                </a:solidFill>
              </a:rPr>
              <a:t>mengetahui</a:t>
            </a:r>
            <a:r>
              <a:rPr lang="en-US" sz="1600" dirty="0">
                <a:solidFill>
                  <a:schemeClr val="bg1"/>
                </a:solidFill>
              </a:rPr>
              <a:t> </a:t>
            </a:r>
            <a:r>
              <a:rPr lang="en-US" sz="1600" dirty="0" err="1">
                <a:solidFill>
                  <a:schemeClr val="bg1"/>
                </a:solidFill>
              </a:rPr>
              <a:t>manfaat</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lainnya</a:t>
            </a:r>
            <a:r>
              <a:rPr lang="en-US" sz="1600" dirty="0">
                <a:solidFill>
                  <a:schemeClr val="bg1"/>
                </a:solidFill>
              </a:rPr>
              <a:t>, </a:t>
            </a:r>
            <a:r>
              <a:rPr lang="en-US" sz="1600" dirty="0" err="1">
                <a:solidFill>
                  <a:schemeClr val="bg1"/>
                </a:solidFill>
              </a:rPr>
              <a:t>yaitu</a:t>
            </a:r>
            <a:r>
              <a:rPr lang="en-US" sz="1600" dirty="0">
                <a:solidFill>
                  <a:schemeClr val="bg1"/>
                </a:solidFill>
              </a:rPr>
              <a:t> </a:t>
            </a:r>
            <a:r>
              <a:rPr lang="en-US" sz="1600" dirty="0" err="1">
                <a:solidFill>
                  <a:schemeClr val="bg1"/>
                </a:solidFill>
              </a:rPr>
              <a:t>untuk</a:t>
            </a:r>
            <a:r>
              <a:rPr lang="en-US" sz="1600" dirty="0">
                <a:solidFill>
                  <a:schemeClr val="bg1"/>
                </a:solidFill>
              </a:rPr>
              <a:t> </a:t>
            </a:r>
            <a:r>
              <a:rPr lang="en-US" sz="1600" dirty="0" err="1">
                <a:solidFill>
                  <a:schemeClr val="bg1"/>
                </a:solidFill>
              </a:rPr>
              <a:t>menjaga</a:t>
            </a:r>
            <a:r>
              <a:rPr lang="en-US" sz="1600" dirty="0">
                <a:solidFill>
                  <a:schemeClr val="bg1"/>
                </a:solidFill>
              </a:rPr>
              <a:t> </a:t>
            </a:r>
            <a:r>
              <a:rPr lang="en-US" sz="1600" dirty="0" err="1">
                <a:solidFill>
                  <a:schemeClr val="bg1"/>
                </a:solidFill>
              </a:rPr>
              <a:t>kesehatan</a:t>
            </a:r>
            <a:r>
              <a:rPr lang="en-US" sz="1600" dirty="0">
                <a:solidFill>
                  <a:schemeClr val="bg1"/>
                </a:solidFill>
              </a:rPr>
              <a:t> </a:t>
            </a:r>
            <a:r>
              <a:rPr lang="en-US" sz="1600" dirty="0" err="1">
                <a:solidFill>
                  <a:schemeClr val="bg1"/>
                </a:solidFill>
              </a:rPr>
              <a:t>mata</a:t>
            </a:r>
            <a:r>
              <a:rPr lang="en-US" sz="1600" dirty="0">
                <a:solidFill>
                  <a:schemeClr val="bg1"/>
                </a:solidFill>
              </a:rPr>
              <a:t>. </a:t>
            </a:r>
            <a:r>
              <a:rPr lang="en-US" sz="1600" dirty="0" err="1">
                <a:solidFill>
                  <a:schemeClr val="bg1"/>
                </a:solidFill>
              </a:rPr>
              <a:t>Kandungan</a:t>
            </a:r>
            <a:r>
              <a:rPr lang="en-US" sz="1600" dirty="0">
                <a:solidFill>
                  <a:schemeClr val="bg1"/>
                </a:solidFill>
              </a:rPr>
              <a:t> Vitamin A </a:t>
            </a:r>
            <a:r>
              <a:rPr lang="en-US" sz="1600" dirty="0" err="1">
                <a:solidFill>
                  <a:schemeClr val="bg1"/>
                </a:solidFill>
              </a:rPr>
              <a:t>dalam</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dikenal</a:t>
            </a:r>
            <a:r>
              <a:rPr lang="en-US" sz="1600" dirty="0">
                <a:solidFill>
                  <a:schemeClr val="bg1"/>
                </a:solidFill>
              </a:rPr>
              <a:t> </a:t>
            </a:r>
            <a:r>
              <a:rPr lang="en-US" sz="1600" dirty="0" err="1">
                <a:solidFill>
                  <a:schemeClr val="bg1"/>
                </a:solidFill>
              </a:rPr>
              <a:t>sangat</a:t>
            </a:r>
            <a:r>
              <a:rPr lang="en-US" sz="1600" dirty="0">
                <a:solidFill>
                  <a:schemeClr val="bg1"/>
                </a:solidFill>
              </a:rPr>
              <a:t> </a:t>
            </a:r>
            <a:r>
              <a:rPr lang="en-US" sz="1600" dirty="0" err="1">
                <a:solidFill>
                  <a:schemeClr val="bg1"/>
                </a:solidFill>
              </a:rPr>
              <a:t>baik</a:t>
            </a:r>
            <a:r>
              <a:rPr lang="en-US" sz="1600" dirty="0">
                <a:solidFill>
                  <a:schemeClr val="bg1"/>
                </a:solidFill>
              </a:rPr>
              <a:t> </a:t>
            </a:r>
            <a:r>
              <a:rPr lang="en-US" sz="1600" dirty="0" err="1">
                <a:solidFill>
                  <a:schemeClr val="bg1"/>
                </a:solidFill>
              </a:rPr>
              <a:t>untuk</a:t>
            </a:r>
            <a:r>
              <a:rPr lang="en-US" sz="1600" dirty="0">
                <a:solidFill>
                  <a:schemeClr val="bg1"/>
                </a:solidFill>
              </a:rPr>
              <a:t> </a:t>
            </a:r>
            <a:r>
              <a:rPr lang="en-US" sz="1600" dirty="0" err="1">
                <a:solidFill>
                  <a:schemeClr val="bg1"/>
                </a:solidFill>
              </a:rPr>
              <a:t>menjaga</a:t>
            </a:r>
            <a:r>
              <a:rPr lang="en-US" sz="1600" dirty="0">
                <a:solidFill>
                  <a:schemeClr val="bg1"/>
                </a:solidFill>
              </a:rPr>
              <a:t> </a:t>
            </a:r>
            <a:r>
              <a:rPr lang="en-US" sz="1600" dirty="0" err="1">
                <a:solidFill>
                  <a:schemeClr val="bg1"/>
                </a:solidFill>
              </a:rPr>
              <a:t>kesehatan</a:t>
            </a:r>
            <a:r>
              <a:rPr lang="en-US" sz="1600" dirty="0">
                <a:solidFill>
                  <a:schemeClr val="bg1"/>
                </a:solidFill>
              </a:rPr>
              <a:t> </a:t>
            </a:r>
            <a:r>
              <a:rPr lang="en-US" sz="1600" dirty="0" err="1">
                <a:solidFill>
                  <a:schemeClr val="bg1"/>
                </a:solidFill>
              </a:rPr>
              <a:t>mata</a:t>
            </a:r>
            <a:r>
              <a:rPr lang="en-US" sz="1600" dirty="0">
                <a:solidFill>
                  <a:schemeClr val="bg1"/>
                </a:solidFill>
              </a:rPr>
              <a:t>. </a:t>
            </a:r>
            <a:r>
              <a:rPr lang="en-US" sz="1600" dirty="0" err="1">
                <a:solidFill>
                  <a:schemeClr val="bg1"/>
                </a:solidFill>
              </a:rPr>
              <a:t>Beberapa</a:t>
            </a:r>
            <a:r>
              <a:rPr lang="en-US" sz="1600" dirty="0">
                <a:solidFill>
                  <a:schemeClr val="bg1"/>
                </a:solidFill>
              </a:rPr>
              <a:t> </a:t>
            </a:r>
            <a:r>
              <a:rPr lang="en-US" sz="1600" dirty="0" err="1">
                <a:solidFill>
                  <a:schemeClr val="bg1"/>
                </a:solidFill>
              </a:rPr>
              <a:t>jurnal</a:t>
            </a:r>
            <a:r>
              <a:rPr lang="en-US" sz="1600" dirty="0">
                <a:solidFill>
                  <a:schemeClr val="bg1"/>
                </a:solidFill>
              </a:rPr>
              <a:t> </a:t>
            </a:r>
            <a:r>
              <a:rPr lang="en-US" sz="1600" dirty="0" err="1">
                <a:solidFill>
                  <a:schemeClr val="bg1"/>
                </a:solidFill>
              </a:rPr>
              <a:t>penelitian</a:t>
            </a:r>
            <a:r>
              <a:rPr lang="en-US" sz="1600" dirty="0">
                <a:solidFill>
                  <a:schemeClr val="bg1"/>
                </a:solidFill>
              </a:rPr>
              <a:t> </a:t>
            </a:r>
            <a:r>
              <a:rPr lang="en-US" sz="1600" dirty="0" err="1">
                <a:solidFill>
                  <a:schemeClr val="bg1"/>
                </a:solidFill>
              </a:rPr>
              <a:t>menerangkan</a:t>
            </a:r>
            <a:r>
              <a:rPr lang="en-US" sz="1600" dirty="0">
                <a:solidFill>
                  <a:schemeClr val="bg1"/>
                </a:solidFill>
              </a:rPr>
              <a:t> </a:t>
            </a:r>
            <a:r>
              <a:rPr lang="en-US" sz="1600" dirty="0" err="1">
                <a:solidFill>
                  <a:schemeClr val="bg1"/>
                </a:solidFill>
              </a:rPr>
              <a:t>bahwa</a:t>
            </a:r>
            <a:r>
              <a:rPr lang="en-US" sz="1600" dirty="0">
                <a:solidFill>
                  <a:schemeClr val="bg1"/>
                </a:solidFill>
              </a:rPr>
              <a:t> Vitamin A </a:t>
            </a:r>
            <a:r>
              <a:rPr lang="en-US" sz="1600" dirty="0" err="1">
                <a:solidFill>
                  <a:schemeClr val="bg1"/>
                </a:solidFill>
              </a:rPr>
              <a:t>membantu</a:t>
            </a:r>
            <a:r>
              <a:rPr lang="en-US" sz="1600" dirty="0">
                <a:solidFill>
                  <a:schemeClr val="bg1"/>
                </a:solidFill>
              </a:rPr>
              <a:t> </a:t>
            </a:r>
            <a:r>
              <a:rPr lang="en-US" sz="1600" dirty="0" err="1">
                <a:solidFill>
                  <a:schemeClr val="bg1"/>
                </a:solidFill>
              </a:rPr>
              <a:t>mata</a:t>
            </a:r>
            <a:r>
              <a:rPr lang="en-US" sz="1600" dirty="0">
                <a:solidFill>
                  <a:schemeClr val="bg1"/>
                </a:solidFill>
              </a:rPr>
              <a:t> </a:t>
            </a:r>
            <a:r>
              <a:rPr lang="en-US" sz="1600" dirty="0" err="1">
                <a:solidFill>
                  <a:schemeClr val="bg1"/>
                </a:solidFill>
              </a:rPr>
              <a:t>dalam</a:t>
            </a:r>
            <a:r>
              <a:rPr lang="en-US" sz="1600" dirty="0">
                <a:solidFill>
                  <a:schemeClr val="bg1"/>
                </a:solidFill>
              </a:rPr>
              <a:t> </a:t>
            </a:r>
            <a:r>
              <a:rPr lang="en-US" sz="1600" dirty="0" err="1">
                <a:solidFill>
                  <a:schemeClr val="bg1"/>
                </a:solidFill>
              </a:rPr>
              <a:t>beradaptasi</a:t>
            </a:r>
            <a:r>
              <a:rPr lang="en-US" sz="1600" dirty="0">
                <a:solidFill>
                  <a:schemeClr val="bg1"/>
                </a:solidFill>
              </a:rPr>
              <a:t> </a:t>
            </a:r>
            <a:r>
              <a:rPr lang="en-US" sz="1600" dirty="0" err="1">
                <a:solidFill>
                  <a:schemeClr val="bg1"/>
                </a:solidFill>
              </a:rPr>
              <a:t>terhadap</a:t>
            </a:r>
            <a:r>
              <a:rPr lang="en-US" sz="1600" dirty="0">
                <a:solidFill>
                  <a:schemeClr val="bg1"/>
                </a:solidFill>
              </a:rPr>
              <a:t> </a:t>
            </a:r>
            <a:r>
              <a:rPr lang="en-US" sz="1600" dirty="0" err="1">
                <a:solidFill>
                  <a:schemeClr val="bg1"/>
                </a:solidFill>
              </a:rPr>
              <a:t>perubahan</a:t>
            </a:r>
            <a:r>
              <a:rPr lang="en-US" sz="1600" dirty="0">
                <a:solidFill>
                  <a:schemeClr val="bg1"/>
                </a:solidFill>
              </a:rPr>
              <a:t> </a:t>
            </a:r>
            <a:r>
              <a:rPr lang="en-US" sz="1600" dirty="0" err="1">
                <a:solidFill>
                  <a:schemeClr val="bg1"/>
                </a:solidFill>
              </a:rPr>
              <a:t>cahaya</a:t>
            </a:r>
            <a:r>
              <a:rPr lang="en-US" sz="1600" dirty="0">
                <a:solidFill>
                  <a:schemeClr val="bg1"/>
                </a:solidFill>
              </a:rPr>
              <a:t>.</a:t>
            </a:r>
          </a:p>
          <a:p>
            <a:r>
              <a:rPr lang="en-US" sz="1600" dirty="0" err="1">
                <a:solidFill>
                  <a:schemeClr val="bg1"/>
                </a:solidFill>
              </a:rPr>
              <a:t>Sedangkan</a:t>
            </a:r>
            <a:r>
              <a:rPr lang="en-US" sz="1600" dirty="0">
                <a:solidFill>
                  <a:schemeClr val="bg1"/>
                </a:solidFill>
              </a:rPr>
              <a:t> </a:t>
            </a:r>
            <a:r>
              <a:rPr lang="en-US" sz="1600" dirty="0" err="1">
                <a:solidFill>
                  <a:schemeClr val="bg1"/>
                </a:solidFill>
              </a:rPr>
              <a:t>kandungan</a:t>
            </a:r>
            <a:r>
              <a:rPr lang="en-US" sz="1600" dirty="0">
                <a:solidFill>
                  <a:schemeClr val="bg1"/>
                </a:solidFill>
              </a:rPr>
              <a:t> Vitamin B2 (Riboflavin) </a:t>
            </a:r>
            <a:r>
              <a:rPr lang="en-US" sz="1600" dirty="0" err="1">
                <a:solidFill>
                  <a:schemeClr val="bg1"/>
                </a:solidFill>
              </a:rPr>
              <a:t>dalam</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dapat</a:t>
            </a:r>
            <a:r>
              <a:rPr lang="en-US" sz="1600" dirty="0">
                <a:solidFill>
                  <a:schemeClr val="bg1"/>
                </a:solidFill>
              </a:rPr>
              <a:t> </a:t>
            </a:r>
            <a:r>
              <a:rPr lang="en-US" sz="1600" dirty="0" err="1">
                <a:solidFill>
                  <a:schemeClr val="bg1"/>
                </a:solidFill>
              </a:rPr>
              <a:t>mencegah</a:t>
            </a:r>
            <a:r>
              <a:rPr lang="en-US" sz="1600" dirty="0">
                <a:solidFill>
                  <a:schemeClr val="bg1"/>
                </a:solidFill>
              </a:rPr>
              <a:t> </a:t>
            </a:r>
            <a:r>
              <a:rPr lang="en-US" sz="1600" dirty="0" err="1">
                <a:solidFill>
                  <a:schemeClr val="bg1"/>
                </a:solidFill>
              </a:rPr>
              <a:t>mata</a:t>
            </a:r>
            <a:r>
              <a:rPr lang="en-US" sz="1600" dirty="0">
                <a:solidFill>
                  <a:schemeClr val="bg1"/>
                </a:solidFill>
              </a:rPr>
              <a:t> </a:t>
            </a:r>
            <a:r>
              <a:rPr lang="en-US" sz="1600" dirty="0" err="1">
                <a:solidFill>
                  <a:schemeClr val="bg1"/>
                </a:solidFill>
              </a:rPr>
              <a:t>merah</a:t>
            </a:r>
            <a:r>
              <a:rPr lang="en-US" sz="1600" dirty="0">
                <a:solidFill>
                  <a:schemeClr val="bg1"/>
                </a:solidFill>
              </a:rPr>
              <a:t> dan </a:t>
            </a:r>
            <a:r>
              <a:rPr lang="en-US" sz="1600" dirty="0" err="1">
                <a:solidFill>
                  <a:schemeClr val="bg1"/>
                </a:solidFill>
              </a:rPr>
              <a:t>meningkatkan</a:t>
            </a:r>
            <a:r>
              <a:rPr lang="en-US" sz="1600" dirty="0">
                <a:solidFill>
                  <a:schemeClr val="bg1"/>
                </a:solidFill>
              </a:rPr>
              <a:t> </a:t>
            </a:r>
            <a:r>
              <a:rPr lang="en-US" sz="1600" dirty="0" err="1">
                <a:solidFill>
                  <a:schemeClr val="bg1"/>
                </a:solidFill>
              </a:rPr>
              <a:t>ketajaman</a:t>
            </a:r>
            <a:r>
              <a:rPr lang="en-US" sz="1600" dirty="0">
                <a:solidFill>
                  <a:schemeClr val="bg1"/>
                </a:solidFill>
              </a:rPr>
              <a:t> </a:t>
            </a:r>
            <a:r>
              <a:rPr lang="en-US" sz="1600" dirty="0" err="1">
                <a:solidFill>
                  <a:schemeClr val="bg1"/>
                </a:solidFill>
              </a:rPr>
              <a:t>pengelihatan</a:t>
            </a:r>
            <a:r>
              <a:rPr lang="en-US" sz="1600" dirty="0">
                <a:solidFill>
                  <a:schemeClr val="bg1"/>
                </a:solidFill>
              </a:rPr>
              <a:t>.</a:t>
            </a:r>
          </a:p>
          <a:p>
            <a:r>
              <a:rPr lang="en-US" sz="1600" dirty="0">
                <a:solidFill>
                  <a:schemeClr val="bg1"/>
                </a:solidFill>
              </a:rPr>
              <a:t>3. </a:t>
            </a:r>
            <a:r>
              <a:rPr lang="en-US" sz="1600" dirty="0" err="1">
                <a:solidFill>
                  <a:schemeClr val="bg1"/>
                </a:solidFill>
              </a:rPr>
              <a:t>Menjaga</a:t>
            </a:r>
            <a:r>
              <a:rPr lang="en-US" sz="1600" dirty="0">
                <a:solidFill>
                  <a:schemeClr val="bg1"/>
                </a:solidFill>
              </a:rPr>
              <a:t> </a:t>
            </a:r>
            <a:r>
              <a:rPr lang="en-US" sz="1600" dirty="0" err="1">
                <a:solidFill>
                  <a:schemeClr val="bg1"/>
                </a:solidFill>
              </a:rPr>
              <a:t>kelembaban</a:t>
            </a:r>
            <a:r>
              <a:rPr lang="en-US" sz="1600" dirty="0">
                <a:solidFill>
                  <a:schemeClr val="bg1"/>
                </a:solidFill>
              </a:rPr>
              <a:t> dan </a:t>
            </a:r>
            <a:r>
              <a:rPr lang="en-US" sz="1600" dirty="0" err="1">
                <a:solidFill>
                  <a:schemeClr val="bg1"/>
                </a:solidFill>
              </a:rPr>
              <a:t>kesehatan</a:t>
            </a:r>
            <a:r>
              <a:rPr lang="en-US" sz="1600" dirty="0">
                <a:solidFill>
                  <a:schemeClr val="bg1"/>
                </a:solidFill>
              </a:rPr>
              <a:t> </a:t>
            </a:r>
            <a:r>
              <a:rPr lang="en-US" sz="1600" dirty="0" err="1">
                <a:solidFill>
                  <a:schemeClr val="bg1"/>
                </a:solidFill>
              </a:rPr>
              <a:t>kulit</a:t>
            </a:r>
            <a:endParaRPr lang="en-US" sz="1600" dirty="0">
              <a:solidFill>
                <a:schemeClr val="bg1"/>
              </a:solidFill>
            </a:endParaRPr>
          </a:p>
          <a:p>
            <a:r>
              <a:rPr lang="en-US" sz="1600" dirty="0" err="1">
                <a:solidFill>
                  <a:schemeClr val="bg1"/>
                </a:solidFill>
              </a:rPr>
              <a:t>Susu</a:t>
            </a:r>
            <a:r>
              <a:rPr lang="en-US" sz="1600" dirty="0">
                <a:solidFill>
                  <a:schemeClr val="bg1"/>
                </a:solidFill>
              </a:rPr>
              <a:t> </a:t>
            </a:r>
            <a:r>
              <a:rPr lang="en-US" sz="1600" dirty="0" err="1">
                <a:solidFill>
                  <a:schemeClr val="bg1"/>
                </a:solidFill>
              </a:rPr>
              <a:t>mengandung</a:t>
            </a:r>
            <a:r>
              <a:rPr lang="en-US" sz="1600" dirty="0">
                <a:solidFill>
                  <a:schemeClr val="bg1"/>
                </a:solidFill>
              </a:rPr>
              <a:t> </a:t>
            </a:r>
            <a:r>
              <a:rPr lang="en-US" sz="1600" dirty="0" err="1">
                <a:solidFill>
                  <a:schemeClr val="bg1"/>
                </a:solidFill>
              </a:rPr>
              <a:t>tembaga</a:t>
            </a:r>
            <a:r>
              <a:rPr lang="en-US" sz="1600" dirty="0">
                <a:solidFill>
                  <a:schemeClr val="bg1"/>
                </a:solidFill>
              </a:rPr>
              <a:t>, </a:t>
            </a:r>
            <a:r>
              <a:rPr lang="en-US" sz="1600" dirty="0" err="1">
                <a:solidFill>
                  <a:schemeClr val="bg1"/>
                </a:solidFill>
              </a:rPr>
              <a:t>zat</a:t>
            </a:r>
            <a:r>
              <a:rPr lang="en-US" sz="1600" dirty="0">
                <a:solidFill>
                  <a:schemeClr val="bg1"/>
                </a:solidFill>
              </a:rPr>
              <a:t> </a:t>
            </a:r>
            <a:r>
              <a:rPr lang="en-US" sz="1600" dirty="0" err="1">
                <a:solidFill>
                  <a:schemeClr val="bg1"/>
                </a:solidFill>
              </a:rPr>
              <a:t>besi</a:t>
            </a:r>
            <a:r>
              <a:rPr lang="en-US" sz="1600" dirty="0">
                <a:solidFill>
                  <a:schemeClr val="bg1"/>
                </a:solidFill>
              </a:rPr>
              <a:t>, dan vitamin A yang </a:t>
            </a:r>
            <a:r>
              <a:rPr lang="en-US" sz="1600" dirty="0" err="1">
                <a:solidFill>
                  <a:schemeClr val="bg1"/>
                </a:solidFill>
              </a:rPr>
              <a:t>berperan</a:t>
            </a:r>
            <a:r>
              <a:rPr lang="en-US" sz="1600" dirty="0">
                <a:solidFill>
                  <a:schemeClr val="bg1"/>
                </a:solidFill>
              </a:rPr>
              <a:t> </a:t>
            </a:r>
            <a:r>
              <a:rPr lang="en-US" sz="1600" dirty="0" err="1">
                <a:solidFill>
                  <a:schemeClr val="bg1"/>
                </a:solidFill>
              </a:rPr>
              <a:t>penting</a:t>
            </a:r>
            <a:r>
              <a:rPr lang="en-US" sz="1600" dirty="0">
                <a:solidFill>
                  <a:schemeClr val="bg1"/>
                </a:solidFill>
              </a:rPr>
              <a:t> </a:t>
            </a:r>
            <a:r>
              <a:rPr lang="en-US" sz="1600" dirty="0" err="1">
                <a:solidFill>
                  <a:schemeClr val="bg1"/>
                </a:solidFill>
              </a:rPr>
              <a:t>dalam</a:t>
            </a:r>
            <a:r>
              <a:rPr lang="en-US" sz="1600" dirty="0">
                <a:solidFill>
                  <a:schemeClr val="bg1"/>
                </a:solidFill>
              </a:rPr>
              <a:t> </a:t>
            </a:r>
            <a:r>
              <a:rPr lang="en-US" sz="1600" dirty="0" err="1">
                <a:solidFill>
                  <a:schemeClr val="bg1"/>
                </a:solidFill>
              </a:rPr>
              <a:t>menyediakan</a:t>
            </a:r>
            <a:r>
              <a:rPr lang="en-US" sz="1600" dirty="0">
                <a:solidFill>
                  <a:schemeClr val="bg1"/>
                </a:solidFill>
              </a:rPr>
              <a:t> </a:t>
            </a:r>
            <a:r>
              <a:rPr lang="en-US" sz="1600" dirty="0" err="1">
                <a:solidFill>
                  <a:schemeClr val="bg1"/>
                </a:solidFill>
              </a:rPr>
              <a:t>kebutuhan</a:t>
            </a:r>
            <a:r>
              <a:rPr lang="en-US" sz="1600" dirty="0">
                <a:solidFill>
                  <a:schemeClr val="bg1"/>
                </a:solidFill>
              </a:rPr>
              <a:t> </a:t>
            </a:r>
            <a:r>
              <a:rPr lang="en-US" sz="1600" dirty="0" err="1">
                <a:solidFill>
                  <a:schemeClr val="bg1"/>
                </a:solidFill>
              </a:rPr>
              <a:t>nutrisi</a:t>
            </a:r>
            <a:r>
              <a:rPr lang="en-US" sz="1600" dirty="0">
                <a:solidFill>
                  <a:schemeClr val="bg1"/>
                </a:solidFill>
              </a:rPr>
              <a:t> yang </a:t>
            </a:r>
            <a:r>
              <a:rPr lang="en-US" sz="1600" dirty="0" err="1">
                <a:solidFill>
                  <a:schemeClr val="bg1"/>
                </a:solidFill>
              </a:rPr>
              <a:t>dibutuhkan</a:t>
            </a:r>
            <a:r>
              <a:rPr lang="en-US" sz="1600" dirty="0">
                <a:solidFill>
                  <a:schemeClr val="bg1"/>
                </a:solidFill>
              </a:rPr>
              <a:t> </a:t>
            </a:r>
            <a:r>
              <a:rPr lang="en-US" sz="1600" dirty="0" err="1">
                <a:solidFill>
                  <a:schemeClr val="bg1"/>
                </a:solidFill>
              </a:rPr>
              <a:t>kulit</a:t>
            </a:r>
            <a:r>
              <a:rPr lang="en-US" sz="1600" dirty="0">
                <a:solidFill>
                  <a:schemeClr val="bg1"/>
                </a:solidFill>
              </a:rPr>
              <a:t> </a:t>
            </a:r>
            <a:r>
              <a:rPr lang="en-US" sz="1600" dirty="0" err="1">
                <a:solidFill>
                  <a:schemeClr val="bg1"/>
                </a:solidFill>
              </a:rPr>
              <a:t>kita</a:t>
            </a:r>
            <a:r>
              <a:rPr lang="en-US" sz="1600" dirty="0">
                <a:solidFill>
                  <a:schemeClr val="bg1"/>
                </a:solidFill>
              </a:rPr>
              <a:t>. </a:t>
            </a:r>
            <a:r>
              <a:rPr lang="en-US" sz="1600" dirty="0" err="1">
                <a:solidFill>
                  <a:schemeClr val="bg1"/>
                </a:solidFill>
              </a:rPr>
              <a:t>Jadi</a:t>
            </a:r>
            <a:r>
              <a:rPr lang="en-US" sz="1600" dirty="0">
                <a:solidFill>
                  <a:schemeClr val="bg1"/>
                </a:solidFill>
              </a:rPr>
              <a:t> </a:t>
            </a:r>
            <a:r>
              <a:rPr lang="en-US" sz="1600" dirty="0" err="1">
                <a:solidFill>
                  <a:schemeClr val="bg1"/>
                </a:solidFill>
              </a:rPr>
              <a:t>mulailah</a:t>
            </a:r>
            <a:r>
              <a:rPr lang="en-US" sz="1600" dirty="0">
                <a:solidFill>
                  <a:schemeClr val="bg1"/>
                </a:solidFill>
              </a:rPr>
              <a:t> </a:t>
            </a:r>
            <a:r>
              <a:rPr lang="en-US" sz="1600" dirty="0" err="1">
                <a:solidFill>
                  <a:schemeClr val="bg1"/>
                </a:solidFill>
              </a:rPr>
              <a:t>minum</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jika</a:t>
            </a:r>
            <a:r>
              <a:rPr lang="en-US" sz="1600" dirty="0">
                <a:solidFill>
                  <a:schemeClr val="bg1"/>
                </a:solidFill>
              </a:rPr>
              <a:t> </a:t>
            </a:r>
            <a:r>
              <a:rPr lang="en-US" sz="1600" dirty="0" err="1">
                <a:solidFill>
                  <a:schemeClr val="bg1"/>
                </a:solidFill>
              </a:rPr>
              <a:t>ingin</a:t>
            </a:r>
            <a:r>
              <a:rPr lang="en-US" sz="1600" dirty="0">
                <a:solidFill>
                  <a:schemeClr val="bg1"/>
                </a:solidFill>
              </a:rPr>
              <a:t> </a:t>
            </a:r>
            <a:r>
              <a:rPr lang="en-US" sz="1600" dirty="0" err="1">
                <a:solidFill>
                  <a:schemeClr val="bg1"/>
                </a:solidFill>
              </a:rPr>
              <a:t>mendapatkan</a:t>
            </a:r>
            <a:r>
              <a:rPr lang="en-US" sz="1600" dirty="0">
                <a:solidFill>
                  <a:schemeClr val="bg1"/>
                </a:solidFill>
              </a:rPr>
              <a:t> </a:t>
            </a:r>
            <a:r>
              <a:rPr lang="en-US" sz="1600" dirty="0" err="1">
                <a:solidFill>
                  <a:schemeClr val="bg1"/>
                </a:solidFill>
              </a:rPr>
              <a:t>kulit</a:t>
            </a:r>
            <a:r>
              <a:rPr lang="en-US" sz="1600" dirty="0">
                <a:solidFill>
                  <a:schemeClr val="bg1"/>
                </a:solidFill>
              </a:rPr>
              <a:t> yang </a:t>
            </a:r>
            <a:r>
              <a:rPr lang="en-US" sz="1600" dirty="0" err="1">
                <a:solidFill>
                  <a:schemeClr val="bg1"/>
                </a:solidFill>
              </a:rPr>
              <a:t>sehat</a:t>
            </a:r>
            <a:r>
              <a:rPr lang="en-US" sz="1600" dirty="0">
                <a:solidFill>
                  <a:schemeClr val="bg1"/>
                </a:solidFill>
              </a:rPr>
              <a:t>.</a:t>
            </a:r>
          </a:p>
          <a:p>
            <a:r>
              <a:rPr lang="en-US" sz="1600" dirty="0">
                <a:solidFill>
                  <a:schemeClr val="bg1"/>
                </a:solidFill>
              </a:rPr>
              <a:t>4. </a:t>
            </a:r>
            <a:r>
              <a:rPr lang="en-US" sz="1600" dirty="0" err="1">
                <a:solidFill>
                  <a:schemeClr val="bg1"/>
                </a:solidFill>
              </a:rPr>
              <a:t>Mengurangi</a:t>
            </a:r>
            <a:r>
              <a:rPr lang="en-US" sz="1600" dirty="0">
                <a:solidFill>
                  <a:schemeClr val="bg1"/>
                </a:solidFill>
              </a:rPr>
              <a:t> </a:t>
            </a:r>
            <a:r>
              <a:rPr lang="en-US" sz="1600" dirty="0" err="1">
                <a:solidFill>
                  <a:schemeClr val="bg1"/>
                </a:solidFill>
              </a:rPr>
              <a:t>stres</a:t>
            </a:r>
            <a:endParaRPr lang="en-US" sz="1600" dirty="0">
              <a:solidFill>
                <a:schemeClr val="bg1"/>
              </a:solidFill>
            </a:endParaRPr>
          </a:p>
          <a:p>
            <a:r>
              <a:rPr lang="en-US" sz="1600" dirty="0" err="1">
                <a:solidFill>
                  <a:schemeClr val="bg1"/>
                </a:solidFill>
              </a:rPr>
              <a:t>Mungkin</a:t>
            </a:r>
            <a:r>
              <a:rPr lang="en-US" sz="1600" dirty="0">
                <a:solidFill>
                  <a:schemeClr val="bg1"/>
                </a:solidFill>
              </a:rPr>
              <a:t> Anda </a:t>
            </a:r>
            <a:r>
              <a:rPr lang="en-US" sz="1600" dirty="0" err="1">
                <a:solidFill>
                  <a:schemeClr val="bg1"/>
                </a:solidFill>
              </a:rPr>
              <a:t>sudah</a:t>
            </a:r>
            <a:r>
              <a:rPr lang="en-US" sz="1600" dirty="0">
                <a:solidFill>
                  <a:schemeClr val="bg1"/>
                </a:solidFill>
              </a:rPr>
              <a:t> </a:t>
            </a:r>
            <a:r>
              <a:rPr lang="en-US" sz="1600" dirty="0" err="1">
                <a:solidFill>
                  <a:schemeClr val="bg1"/>
                </a:solidFill>
              </a:rPr>
              <a:t>tahu</a:t>
            </a:r>
            <a:r>
              <a:rPr lang="en-US" sz="1600" dirty="0">
                <a:solidFill>
                  <a:schemeClr val="bg1"/>
                </a:solidFill>
              </a:rPr>
              <a:t> </a:t>
            </a:r>
            <a:r>
              <a:rPr lang="en-US" sz="1600" dirty="0" err="1">
                <a:solidFill>
                  <a:schemeClr val="bg1"/>
                </a:solidFill>
              </a:rPr>
              <a:t>tentang</a:t>
            </a:r>
            <a:r>
              <a:rPr lang="en-US" sz="1600" dirty="0">
                <a:solidFill>
                  <a:schemeClr val="bg1"/>
                </a:solidFill>
              </a:rPr>
              <a:t> </a:t>
            </a:r>
            <a:r>
              <a:rPr lang="en-US" sz="1600" dirty="0" err="1">
                <a:solidFill>
                  <a:schemeClr val="bg1"/>
                </a:solidFill>
              </a:rPr>
              <a:t>manfaat</a:t>
            </a:r>
            <a:r>
              <a:rPr lang="en-US" sz="1600" dirty="0">
                <a:solidFill>
                  <a:schemeClr val="bg1"/>
                </a:solidFill>
              </a:rPr>
              <a:t> </a:t>
            </a:r>
            <a:r>
              <a:rPr lang="en-US" sz="1600" dirty="0" err="1">
                <a:solidFill>
                  <a:schemeClr val="bg1"/>
                </a:solidFill>
              </a:rPr>
              <a:t>susu</a:t>
            </a:r>
            <a:r>
              <a:rPr lang="en-US" sz="1600" dirty="0">
                <a:solidFill>
                  <a:schemeClr val="bg1"/>
                </a:solidFill>
              </a:rPr>
              <a:t> yang </a:t>
            </a:r>
            <a:r>
              <a:rPr lang="en-US" sz="1600" dirty="0" err="1">
                <a:solidFill>
                  <a:schemeClr val="bg1"/>
                </a:solidFill>
              </a:rPr>
              <a:t>satu</a:t>
            </a:r>
            <a:r>
              <a:rPr lang="en-US" sz="1600" dirty="0">
                <a:solidFill>
                  <a:schemeClr val="bg1"/>
                </a:solidFill>
              </a:rPr>
              <a:t> </a:t>
            </a:r>
            <a:r>
              <a:rPr lang="en-US" sz="1600" dirty="0" err="1">
                <a:solidFill>
                  <a:schemeClr val="bg1"/>
                </a:solidFill>
              </a:rPr>
              <a:t>ini</a:t>
            </a:r>
            <a:r>
              <a:rPr lang="en-US" sz="1600" dirty="0">
                <a:solidFill>
                  <a:schemeClr val="bg1"/>
                </a:solidFill>
              </a:rPr>
              <a:t>. </a:t>
            </a:r>
            <a:r>
              <a:rPr lang="en-US" sz="1600" dirty="0" err="1">
                <a:solidFill>
                  <a:schemeClr val="bg1"/>
                </a:solidFill>
              </a:rPr>
              <a:t>Saat</a:t>
            </a:r>
            <a:r>
              <a:rPr lang="en-US" sz="1600" dirty="0">
                <a:solidFill>
                  <a:schemeClr val="bg1"/>
                </a:solidFill>
              </a:rPr>
              <a:t> </a:t>
            </a:r>
            <a:r>
              <a:rPr lang="en-US" sz="1600" dirty="0" err="1">
                <a:solidFill>
                  <a:schemeClr val="bg1"/>
                </a:solidFill>
              </a:rPr>
              <a:t>anda</a:t>
            </a:r>
            <a:r>
              <a:rPr lang="en-US" sz="1600" dirty="0">
                <a:solidFill>
                  <a:schemeClr val="bg1"/>
                </a:solidFill>
              </a:rPr>
              <a:t> </a:t>
            </a:r>
            <a:r>
              <a:rPr lang="en-US" sz="1600" dirty="0" err="1">
                <a:solidFill>
                  <a:schemeClr val="bg1"/>
                </a:solidFill>
              </a:rPr>
              <a:t>merasa</a:t>
            </a:r>
            <a:r>
              <a:rPr lang="en-US" sz="1600" dirty="0">
                <a:solidFill>
                  <a:schemeClr val="bg1"/>
                </a:solidFill>
              </a:rPr>
              <a:t> </a:t>
            </a:r>
            <a:r>
              <a:rPr lang="en-US" sz="1600" dirty="0" err="1">
                <a:solidFill>
                  <a:schemeClr val="bg1"/>
                </a:solidFill>
              </a:rPr>
              <a:t>stres</a:t>
            </a:r>
            <a:r>
              <a:rPr lang="en-US" sz="1600" dirty="0">
                <a:solidFill>
                  <a:schemeClr val="bg1"/>
                </a:solidFill>
              </a:rPr>
              <a:t> </a:t>
            </a:r>
            <a:r>
              <a:rPr lang="en-US" sz="1600" dirty="0" err="1">
                <a:solidFill>
                  <a:schemeClr val="bg1"/>
                </a:solidFill>
              </a:rPr>
              <a:t>dengan</a:t>
            </a:r>
            <a:r>
              <a:rPr lang="en-US" sz="1600" dirty="0">
                <a:solidFill>
                  <a:schemeClr val="bg1"/>
                </a:solidFill>
              </a:rPr>
              <a:t> </a:t>
            </a:r>
            <a:r>
              <a:rPr lang="en-US" sz="1600" dirty="0" err="1">
                <a:solidFill>
                  <a:schemeClr val="bg1"/>
                </a:solidFill>
              </a:rPr>
              <a:t>aktivitas</a:t>
            </a:r>
            <a:r>
              <a:rPr lang="en-US" sz="1600" dirty="0">
                <a:solidFill>
                  <a:schemeClr val="bg1"/>
                </a:solidFill>
              </a:rPr>
              <a:t> Anda </a:t>
            </a:r>
            <a:r>
              <a:rPr lang="en-US" sz="1600" dirty="0" err="1">
                <a:solidFill>
                  <a:schemeClr val="bg1"/>
                </a:solidFill>
              </a:rPr>
              <a:t>hari</a:t>
            </a:r>
            <a:r>
              <a:rPr lang="en-US" sz="1600" dirty="0">
                <a:solidFill>
                  <a:schemeClr val="bg1"/>
                </a:solidFill>
              </a:rPr>
              <a:t> </a:t>
            </a:r>
            <a:r>
              <a:rPr lang="en-US" sz="1600" dirty="0" err="1">
                <a:solidFill>
                  <a:schemeClr val="bg1"/>
                </a:solidFill>
              </a:rPr>
              <a:t>ini</a:t>
            </a:r>
            <a:r>
              <a:rPr lang="en-US" sz="1600" dirty="0">
                <a:solidFill>
                  <a:schemeClr val="bg1"/>
                </a:solidFill>
              </a:rPr>
              <a:t>, </a:t>
            </a:r>
            <a:r>
              <a:rPr lang="en-US" sz="1600" dirty="0" err="1">
                <a:solidFill>
                  <a:schemeClr val="bg1"/>
                </a:solidFill>
              </a:rPr>
              <a:t>minumlah</a:t>
            </a:r>
            <a:r>
              <a:rPr lang="en-US" sz="1600" dirty="0">
                <a:solidFill>
                  <a:schemeClr val="bg1"/>
                </a:solidFill>
              </a:rPr>
              <a:t> </a:t>
            </a:r>
            <a:r>
              <a:rPr lang="en-US" sz="1600" dirty="0" err="1">
                <a:solidFill>
                  <a:schemeClr val="bg1"/>
                </a:solidFill>
              </a:rPr>
              <a:t>segelas</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hangat</a:t>
            </a:r>
            <a:r>
              <a:rPr lang="en-US" sz="1600" dirty="0">
                <a:solidFill>
                  <a:schemeClr val="bg1"/>
                </a:solidFill>
              </a:rPr>
              <a:t> </a:t>
            </a:r>
            <a:r>
              <a:rPr lang="en-US" sz="1600" dirty="0" err="1">
                <a:solidFill>
                  <a:schemeClr val="bg1"/>
                </a:solidFill>
              </a:rPr>
              <a:t>sambil</a:t>
            </a:r>
            <a:r>
              <a:rPr lang="en-US" sz="1600" dirty="0">
                <a:solidFill>
                  <a:schemeClr val="bg1"/>
                </a:solidFill>
              </a:rPr>
              <a:t> duduk </a:t>
            </a:r>
            <a:r>
              <a:rPr lang="en-US" sz="1600" dirty="0" err="1">
                <a:solidFill>
                  <a:schemeClr val="bg1"/>
                </a:solidFill>
              </a:rPr>
              <a:t>santai</a:t>
            </a:r>
            <a:r>
              <a:rPr lang="en-US" sz="1600" dirty="0">
                <a:solidFill>
                  <a:schemeClr val="bg1"/>
                </a:solidFill>
              </a:rPr>
              <a:t>.</a:t>
            </a:r>
          </a:p>
          <a:p>
            <a:r>
              <a:rPr lang="en-US" sz="1600" dirty="0" err="1">
                <a:solidFill>
                  <a:schemeClr val="bg1"/>
                </a:solidFill>
              </a:rPr>
              <a:t>Kandungan</a:t>
            </a:r>
            <a:r>
              <a:rPr lang="en-US" sz="1600" dirty="0">
                <a:solidFill>
                  <a:schemeClr val="bg1"/>
                </a:solidFill>
              </a:rPr>
              <a:t> </a:t>
            </a:r>
            <a:r>
              <a:rPr lang="en-US" sz="1600" i="1" dirty="0">
                <a:solidFill>
                  <a:schemeClr val="bg1"/>
                </a:solidFill>
              </a:rPr>
              <a:t>tyrosine</a:t>
            </a:r>
            <a:r>
              <a:rPr lang="en-US" sz="1600" dirty="0">
                <a:solidFill>
                  <a:schemeClr val="bg1"/>
                </a:solidFill>
              </a:rPr>
              <a:t> </a:t>
            </a:r>
            <a:r>
              <a:rPr lang="en-US" sz="1600" dirty="0" err="1">
                <a:solidFill>
                  <a:schemeClr val="bg1"/>
                </a:solidFill>
              </a:rPr>
              <a:t>dalam</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dapat</a:t>
            </a:r>
            <a:r>
              <a:rPr lang="en-US" sz="1600" dirty="0">
                <a:solidFill>
                  <a:schemeClr val="bg1"/>
                </a:solidFill>
              </a:rPr>
              <a:t> </a:t>
            </a:r>
            <a:r>
              <a:rPr lang="en-US" sz="1600" dirty="0" err="1">
                <a:solidFill>
                  <a:schemeClr val="bg1"/>
                </a:solidFill>
              </a:rPr>
              <a:t>meningkatkan</a:t>
            </a:r>
            <a:r>
              <a:rPr lang="en-US" sz="1600" dirty="0">
                <a:solidFill>
                  <a:schemeClr val="bg1"/>
                </a:solidFill>
              </a:rPr>
              <a:t> </a:t>
            </a:r>
            <a:r>
              <a:rPr lang="en-US" sz="1600" dirty="0" err="1">
                <a:solidFill>
                  <a:schemeClr val="bg1"/>
                </a:solidFill>
              </a:rPr>
              <a:t>hormon</a:t>
            </a:r>
            <a:r>
              <a:rPr lang="en-US" sz="1600" dirty="0">
                <a:solidFill>
                  <a:schemeClr val="bg1"/>
                </a:solidFill>
              </a:rPr>
              <a:t> yang </a:t>
            </a:r>
            <a:r>
              <a:rPr lang="en-US" sz="1600" dirty="0" err="1">
                <a:solidFill>
                  <a:schemeClr val="bg1"/>
                </a:solidFill>
              </a:rPr>
              <a:t>memicu</a:t>
            </a:r>
            <a:r>
              <a:rPr lang="en-US" sz="1600" dirty="0">
                <a:solidFill>
                  <a:schemeClr val="bg1"/>
                </a:solidFill>
              </a:rPr>
              <a:t> </a:t>
            </a:r>
            <a:r>
              <a:rPr lang="en-US" sz="1600" dirty="0" err="1">
                <a:solidFill>
                  <a:schemeClr val="bg1"/>
                </a:solidFill>
              </a:rPr>
              <a:t>kegembiraan</a:t>
            </a:r>
            <a:r>
              <a:rPr lang="en-US" sz="1600" dirty="0">
                <a:solidFill>
                  <a:schemeClr val="bg1"/>
                </a:solidFill>
              </a:rPr>
              <a:t> </a:t>
            </a:r>
            <a:r>
              <a:rPr lang="en-US" sz="1600" dirty="0" err="1">
                <a:solidFill>
                  <a:schemeClr val="bg1"/>
                </a:solidFill>
              </a:rPr>
              <a:t>sehingga</a:t>
            </a:r>
            <a:r>
              <a:rPr lang="en-US" sz="1600" dirty="0">
                <a:solidFill>
                  <a:schemeClr val="bg1"/>
                </a:solidFill>
              </a:rPr>
              <a:t> Anda </a:t>
            </a:r>
            <a:r>
              <a:rPr lang="en-US" sz="1600" dirty="0" err="1">
                <a:solidFill>
                  <a:schemeClr val="bg1"/>
                </a:solidFill>
              </a:rPr>
              <a:t>akan</a:t>
            </a:r>
            <a:r>
              <a:rPr lang="en-US" sz="1600" dirty="0">
                <a:solidFill>
                  <a:schemeClr val="bg1"/>
                </a:solidFill>
              </a:rPr>
              <a:t> </a:t>
            </a:r>
            <a:r>
              <a:rPr lang="en-US" sz="1600" dirty="0" err="1">
                <a:solidFill>
                  <a:schemeClr val="bg1"/>
                </a:solidFill>
              </a:rPr>
              <a:t>merasa</a:t>
            </a:r>
            <a:r>
              <a:rPr lang="en-US" sz="1600" dirty="0">
                <a:solidFill>
                  <a:schemeClr val="bg1"/>
                </a:solidFill>
              </a:rPr>
              <a:t> </a:t>
            </a:r>
            <a:r>
              <a:rPr lang="en-US" sz="1600" dirty="0" err="1">
                <a:solidFill>
                  <a:schemeClr val="bg1"/>
                </a:solidFill>
              </a:rPr>
              <a:t>rileks</a:t>
            </a:r>
            <a:r>
              <a:rPr lang="en-US" sz="1600" dirty="0">
                <a:solidFill>
                  <a:schemeClr val="bg1"/>
                </a:solidFill>
              </a:rPr>
              <a:t>.</a:t>
            </a:r>
          </a:p>
          <a:p>
            <a:endParaRPr lang="en-US" sz="1600" dirty="0">
              <a:solidFill>
                <a:schemeClr val="bg1"/>
              </a:solidFill>
            </a:endParaRPr>
          </a:p>
        </p:txBody>
      </p:sp>
    </p:spTree>
    <p:extLst>
      <p:ext uri="{BB962C8B-B14F-4D97-AF65-F5344CB8AC3E}">
        <p14:creationId xmlns:p14="http://schemas.microsoft.com/office/powerpoint/2010/main" val="1443167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pic>
        <p:nvPicPr>
          <p:cNvPr id="4" name="Content Placeholder 4">
            <a:extLst>
              <a:ext uri="{FF2B5EF4-FFF2-40B4-BE49-F238E27FC236}">
                <a16:creationId xmlns:a16="http://schemas.microsoft.com/office/drawing/2014/main" xmlns="" id="{3C13D710-F35E-4264-840A-BDD5BB9E6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Folded Corner 5">
            <a:extLst>
              <a:ext uri="{FF2B5EF4-FFF2-40B4-BE49-F238E27FC236}">
                <a16:creationId xmlns:a16="http://schemas.microsoft.com/office/drawing/2014/main" xmlns="" id="{2DB7C349-2477-491D-A3EE-FD17D7666052}"/>
              </a:ext>
            </a:extLst>
          </p:cNvPr>
          <p:cNvSpPr/>
          <p:nvPr/>
        </p:nvSpPr>
        <p:spPr>
          <a:xfrm>
            <a:off x="-1" y="422015"/>
            <a:ext cx="3220279" cy="783934"/>
          </a:xfrm>
          <a:prstGeom prst="foldedCorner">
            <a:avLst/>
          </a:prstGeom>
          <a:solidFill>
            <a:schemeClr val="accent6"/>
          </a:solidFill>
          <a:ln>
            <a:solidFill>
              <a:schemeClr val="bg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800" b="1" dirty="0" err="1">
                <a:effectLst>
                  <a:outerShdw blurRad="38100" dist="38100" dir="2700000" algn="tl">
                    <a:srgbClr val="000000">
                      <a:alpha val="43137"/>
                    </a:srgbClr>
                  </a:outerShdw>
                </a:effectLst>
              </a:rPr>
              <a:t>Manfaat</a:t>
            </a:r>
            <a:r>
              <a:rPr lang="en-US" sz="2800" b="1" dirty="0">
                <a:effectLst>
                  <a:outerShdw blurRad="38100" dist="38100" dir="2700000" algn="tl">
                    <a:srgbClr val="000000">
                      <a:alpha val="43137"/>
                    </a:srgbClr>
                  </a:outerShdw>
                </a:effectLst>
              </a:rPr>
              <a:t> </a:t>
            </a:r>
            <a:r>
              <a:rPr lang="en-US" sz="2800" b="1" dirty="0" err="1">
                <a:effectLst>
                  <a:outerShdw blurRad="38100" dist="38100" dir="2700000" algn="tl">
                    <a:srgbClr val="000000">
                      <a:alpha val="43137"/>
                    </a:srgbClr>
                  </a:outerShdw>
                </a:effectLst>
              </a:rPr>
              <a:t>Susu</a:t>
            </a:r>
            <a:endParaRPr lang="en-US" sz="2800" b="1" dirty="0">
              <a:effectLst>
                <a:outerShdw blurRad="38100" dist="38100" dir="2700000" algn="tl">
                  <a:srgbClr val="000000">
                    <a:alpha val="43137"/>
                  </a:srgbClr>
                </a:outerShdw>
              </a:effectLst>
            </a:endParaRPr>
          </a:p>
        </p:txBody>
      </p:sp>
      <p:sp>
        <p:nvSpPr>
          <p:cNvPr id="6" name="Rectangle: Folded Corner 8">
            <a:extLst>
              <a:ext uri="{FF2B5EF4-FFF2-40B4-BE49-F238E27FC236}">
                <a16:creationId xmlns:a16="http://schemas.microsoft.com/office/drawing/2014/main" xmlns="" id="{DE1E6271-FB83-40F6-8D21-331FAE4CC1E0}"/>
              </a:ext>
            </a:extLst>
          </p:cNvPr>
          <p:cNvSpPr/>
          <p:nvPr/>
        </p:nvSpPr>
        <p:spPr>
          <a:xfrm>
            <a:off x="548240" y="1487558"/>
            <a:ext cx="10956372" cy="5231295"/>
          </a:xfrm>
          <a:prstGeom prst="foldedCorner">
            <a:avLst/>
          </a:prstGeom>
          <a:solidFill>
            <a:schemeClr val="accent1">
              <a:lumMod val="75000"/>
              <a:alpha val="83137"/>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7" name="TextBox 6">
            <a:extLst>
              <a:ext uri="{FF2B5EF4-FFF2-40B4-BE49-F238E27FC236}">
                <a16:creationId xmlns:a16="http://schemas.microsoft.com/office/drawing/2014/main" xmlns="" id="{88CAA614-435F-4C74-B597-8CF6CC974B1C}"/>
              </a:ext>
            </a:extLst>
          </p:cNvPr>
          <p:cNvSpPr txBox="1"/>
          <p:nvPr/>
        </p:nvSpPr>
        <p:spPr>
          <a:xfrm flipH="1">
            <a:off x="687388" y="1487558"/>
            <a:ext cx="10126386" cy="4524315"/>
          </a:xfrm>
          <a:prstGeom prst="rect">
            <a:avLst/>
          </a:prstGeom>
          <a:noFill/>
        </p:spPr>
        <p:txBody>
          <a:bodyPr wrap="square" rtlCol="0">
            <a:spAutoFit/>
          </a:bodyPr>
          <a:lstStyle/>
          <a:p>
            <a:r>
              <a:rPr lang="en-US" sz="1600" dirty="0">
                <a:solidFill>
                  <a:schemeClr val="bg1"/>
                </a:solidFill>
              </a:rPr>
              <a:t>5. </a:t>
            </a:r>
            <a:r>
              <a:rPr lang="en-US" sz="1600" dirty="0" err="1">
                <a:solidFill>
                  <a:schemeClr val="bg1"/>
                </a:solidFill>
              </a:rPr>
              <a:t>Membuat</a:t>
            </a:r>
            <a:r>
              <a:rPr lang="en-US" sz="1600" dirty="0">
                <a:solidFill>
                  <a:schemeClr val="bg1"/>
                </a:solidFill>
              </a:rPr>
              <a:t> </a:t>
            </a:r>
            <a:r>
              <a:rPr lang="en-US" sz="1600" dirty="0" err="1">
                <a:solidFill>
                  <a:schemeClr val="bg1"/>
                </a:solidFill>
              </a:rPr>
              <a:t>tidur</a:t>
            </a:r>
            <a:r>
              <a:rPr lang="en-US" sz="1600" dirty="0">
                <a:solidFill>
                  <a:schemeClr val="bg1"/>
                </a:solidFill>
              </a:rPr>
              <a:t> </a:t>
            </a:r>
            <a:r>
              <a:rPr lang="en-US" sz="1600" dirty="0" err="1">
                <a:solidFill>
                  <a:schemeClr val="bg1"/>
                </a:solidFill>
              </a:rPr>
              <a:t>lebih</a:t>
            </a:r>
            <a:r>
              <a:rPr lang="en-US" sz="1600" dirty="0">
                <a:solidFill>
                  <a:schemeClr val="bg1"/>
                </a:solidFill>
              </a:rPr>
              <a:t> </a:t>
            </a:r>
            <a:r>
              <a:rPr lang="en-US" sz="1600" dirty="0" err="1">
                <a:solidFill>
                  <a:schemeClr val="bg1"/>
                </a:solidFill>
              </a:rPr>
              <a:t>nyenyak</a:t>
            </a:r>
            <a:endParaRPr lang="en-US" sz="1600" dirty="0">
              <a:solidFill>
                <a:schemeClr val="bg1"/>
              </a:solidFill>
            </a:endParaRPr>
          </a:p>
          <a:p>
            <a:r>
              <a:rPr lang="en-US" sz="1600" dirty="0" err="1">
                <a:solidFill>
                  <a:schemeClr val="bg1"/>
                </a:solidFill>
              </a:rPr>
              <a:t>Bagi</a:t>
            </a:r>
            <a:r>
              <a:rPr lang="en-US" sz="1600" dirty="0">
                <a:solidFill>
                  <a:schemeClr val="bg1"/>
                </a:solidFill>
              </a:rPr>
              <a:t> Anda yang </a:t>
            </a:r>
            <a:r>
              <a:rPr lang="en-US" sz="1600" dirty="0" err="1">
                <a:solidFill>
                  <a:schemeClr val="bg1"/>
                </a:solidFill>
              </a:rPr>
              <a:t>mempunyai</a:t>
            </a:r>
            <a:r>
              <a:rPr lang="en-US" sz="1600" dirty="0">
                <a:solidFill>
                  <a:schemeClr val="bg1"/>
                </a:solidFill>
              </a:rPr>
              <a:t> </a:t>
            </a:r>
            <a:r>
              <a:rPr lang="en-US" sz="1600" dirty="0" err="1">
                <a:solidFill>
                  <a:schemeClr val="bg1"/>
                </a:solidFill>
              </a:rPr>
              <a:t>masalah</a:t>
            </a:r>
            <a:r>
              <a:rPr lang="en-US" sz="1600" dirty="0">
                <a:solidFill>
                  <a:schemeClr val="bg1"/>
                </a:solidFill>
              </a:rPr>
              <a:t> </a:t>
            </a:r>
            <a:r>
              <a:rPr lang="en-US" sz="1600" dirty="0" err="1">
                <a:solidFill>
                  <a:schemeClr val="bg1"/>
                </a:solidFill>
              </a:rPr>
              <a:t>sulit</a:t>
            </a:r>
            <a:r>
              <a:rPr lang="en-US" sz="1600" dirty="0">
                <a:solidFill>
                  <a:schemeClr val="bg1"/>
                </a:solidFill>
              </a:rPr>
              <a:t> </a:t>
            </a:r>
            <a:r>
              <a:rPr lang="en-US" sz="1600" dirty="0" err="1">
                <a:solidFill>
                  <a:schemeClr val="bg1"/>
                </a:solidFill>
              </a:rPr>
              <a:t>tidur</a:t>
            </a:r>
            <a:r>
              <a:rPr lang="en-US" sz="1600" dirty="0">
                <a:solidFill>
                  <a:schemeClr val="bg1"/>
                </a:solidFill>
              </a:rPr>
              <a:t> (insomnia) </a:t>
            </a:r>
            <a:r>
              <a:rPr lang="en-US" sz="1600" dirty="0" err="1">
                <a:solidFill>
                  <a:schemeClr val="bg1"/>
                </a:solidFill>
              </a:rPr>
              <a:t>dapat</a:t>
            </a:r>
            <a:r>
              <a:rPr lang="en-US" sz="1600" dirty="0">
                <a:solidFill>
                  <a:schemeClr val="bg1"/>
                </a:solidFill>
              </a:rPr>
              <a:t> </a:t>
            </a:r>
            <a:r>
              <a:rPr lang="en-US" sz="1600" dirty="0" err="1">
                <a:solidFill>
                  <a:schemeClr val="bg1"/>
                </a:solidFill>
              </a:rPr>
              <a:t>mencoba</a:t>
            </a:r>
            <a:r>
              <a:rPr lang="en-US" sz="1600" dirty="0">
                <a:solidFill>
                  <a:schemeClr val="bg1"/>
                </a:solidFill>
              </a:rPr>
              <a:t> </a:t>
            </a:r>
            <a:r>
              <a:rPr lang="en-US" sz="1600" dirty="0" err="1">
                <a:solidFill>
                  <a:schemeClr val="bg1"/>
                </a:solidFill>
              </a:rPr>
              <a:t>alternatif</a:t>
            </a:r>
            <a:r>
              <a:rPr lang="en-US" sz="1600" dirty="0">
                <a:solidFill>
                  <a:schemeClr val="bg1"/>
                </a:solidFill>
              </a:rPr>
              <a:t> </a:t>
            </a:r>
            <a:r>
              <a:rPr lang="en-US" sz="1600" dirty="0" err="1">
                <a:solidFill>
                  <a:schemeClr val="bg1"/>
                </a:solidFill>
              </a:rPr>
              <a:t>dengan</a:t>
            </a:r>
            <a:r>
              <a:rPr lang="en-US" sz="1600" dirty="0">
                <a:solidFill>
                  <a:schemeClr val="bg1"/>
                </a:solidFill>
              </a:rPr>
              <a:t> </a:t>
            </a:r>
            <a:r>
              <a:rPr lang="en-US" sz="1600" dirty="0" err="1">
                <a:solidFill>
                  <a:schemeClr val="bg1"/>
                </a:solidFill>
              </a:rPr>
              <a:t>minum</a:t>
            </a:r>
            <a:r>
              <a:rPr lang="en-US" sz="1600" dirty="0">
                <a:solidFill>
                  <a:schemeClr val="bg1"/>
                </a:solidFill>
              </a:rPr>
              <a:t> </a:t>
            </a:r>
            <a:r>
              <a:rPr lang="en-US" sz="1600" dirty="0" err="1">
                <a:solidFill>
                  <a:schemeClr val="bg1"/>
                </a:solidFill>
              </a:rPr>
              <a:t>segelas</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hangat</a:t>
            </a:r>
            <a:r>
              <a:rPr lang="en-US" sz="1600" dirty="0">
                <a:solidFill>
                  <a:schemeClr val="bg1"/>
                </a:solidFill>
              </a:rPr>
              <a:t> </a:t>
            </a:r>
            <a:r>
              <a:rPr lang="en-US" sz="1600" dirty="0" err="1">
                <a:solidFill>
                  <a:schemeClr val="bg1"/>
                </a:solidFill>
              </a:rPr>
              <a:t>sebelum</a:t>
            </a:r>
            <a:r>
              <a:rPr lang="en-US" sz="1600" dirty="0">
                <a:solidFill>
                  <a:schemeClr val="bg1"/>
                </a:solidFill>
              </a:rPr>
              <a:t> </a:t>
            </a:r>
            <a:r>
              <a:rPr lang="en-US" sz="1600" dirty="0" err="1">
                <a:solidFill>
                  <a:schemeClr val="bg1"/>
                </a:solidFill>
              </a:rPr>
              <a:t>tidur</a:t>
            </a:r>
            <a:r>
              <a:rPr lang="en-US" sz="1600" dirty="0">
                <a:solidFill>
                  <a:schemeClr val="bg1"/>
                </a:solidFill>
              </a:rPr>
              <a:t>.</a:t>
            </a:r>
          </a:p>
          <a:p>
            <a:r>
              <a:rPr lang="en-US" sz="1600" dirty="0" err="1">
                <a:solidFill>
                  <a:schemeClr val="bg1"/>
                </a:solidFill>
              </a:rPr>
              <a:t>Kandungan</a:t>
            </a:r>
            <a:r>
              <a:rPr lang="en-US" sz="1600" dirty="0">
                <a:solidFill>
                  <a:schemeClr val="bg1"/>
                </a:solidFill>
              </a:rPr>
              <a:t> </a:t>
            </a:r>
            <a:r>
              <a:rPr lang="en-US" sz="1600" dirty="0" err="1">
                <a:solidFill>
                  <a:schemeClr val="bg1"/>
                </a:solidFill>
              </a:rPr>
              <a:t>zat</a:t>
            </a:r>
            <a:r>
              <a:rPr lang="en-US" sz="1600" dirty="0">
                <a:solidFill>
                  <a:schemeClr val="bg1"/>
                </a:solidFill>
              </a:rPr>
              <a:t> </a:t>
            </a:r>
            <a:r>
              <a:rPr lang="en-US" sz="1600" dirty="0" err="1">
                <a:solidFill>
                  <a:schemeClr val="bg1"/>
                </a:solidFill>
              </a:rPr>
              <a:t>Triptofan</a:t>
            </a:r>
            <a:r>
              <a:rPr lang="en-US" sz="1600" dirty="0">
                <a:solidFill>
                  <a:schemeClr val="bg1"/>
                </a:solidFill>
              </a:rPr>
              <a:t> </a:t>
            </a:r>
            <a:r>
              <a:rPr lang="en-US" sz="1600" dirty="0" err="1">
                <a:solidFill>
                  <a:schemeClr val="bg1"/>
                </a:solidFill>
              </a:rPr>
              <a:t>dalam</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mampu</a:t>
            </a:r>
            <a:r>
              <a:rPr lang="en-US" sz="1600" dirty="0">
                <a:solidFill>
                  <a:schemeClr val="bg1"/>
                </a:solidFill>
              </a:rPr>
              <a:t> </a:t>
            </a:r>
            <a:r>
              <a:rPr lang="en-US" sz="1600" dirty="0" err="1">
                <a:solidFill>
                  <a:schemeClr val="bg1"/>
                </a:solidFill>
              </a:rPr>
              <a:t>merubah</a:t>
            </a:r>
            <a:r>
              <a:rPr lang="en-US" sz="1600" dirty="0">
                <a:solidFill>
                  <a:schemeClr val="bg1"/>
                </a:solidFill>
              </a:rPr>
              <a:t> </a:t>
            </a:r>
            <a:r>
              <a:rPr lang="en-US" sz="1600" dirty="0" err="1">
                <a:solidFill>
                  <a:schemeClr val="bg1"/>
                </a:solidFill>
              </a:rPr>
              <a:t>menjadi</a:t>
            </a:r>
            <a:r>
              <a:rPr lang="en-US" sz="1600" dirty="0">
                <a:solidFill>
                  <a:schemeClr val="bg1"/>
                </a:solidFill>
              </a:rPr>
              <a:t> </a:t>
            </a:r>
            <a:r>
              <a:rPr lang="en-US" sz="1600" dirty="0" err="1">
                <a:solidFill>
                  <a:schemeClr val="bg1"/>
                </a:solidFill>
              </a:rPr>
              <a:t>hormon</a:t>
            </a:r>
            <a:r>
              <a:rPr lang="en-US" sz="1600" dirty="0">
                <a:solidFill>
                  <a:schemeClr val="bg1"/>
                </a:solidFill>
              </a:rPr>
              <a:t> melatonin yang </a:t>
            </a:r>
            <a:r>
              <a:rPr lang="en-US" sz="1600" dirty="0" err="1">
                <a:solidFill>
                  <a:schemeClr val="bg1"/>
                </a:solidFill>
              </a:rPr>
              <a:t>dapat</a:t>
            </a:r>
            <a:r>
              <a:rPr lang="en-US" sz="1600" dirty="0">
                <a:solidFill>
                  <a:schemeClr val="bg1"/>
                </a:solidFill>
              </a:rPr>
              <a:t> </a:t>
            </a:r>
            <a:r>
              <a:rPr lang="en-US" sz="1600" dirty="0" err="1">
                <a:solidFill>
                  <a:schemeClr val="bg1"/>
                </a:solidFill>
              </a:rPr>
              <a:t>membuat</a:t>
            </a:r>
            <a:r>
              <a:rPr lang="en-US" sz="1600" dirty="0">
                <a:solidFill>
                  <a:schemeClr val="bg1"/>
                </a:solidFill>
              </a:rPr>
              <a:t> </a:t>
            </a:r>
            <a:r>
              <a:rPr lang="en-US" sz="1600" dirty="0" err="1">
                <a:solidFill>
                  <a:schemeClr val="bg1"/>
                </a:solidFill>
              </a:rPr>
              <a:t>tidur</a:t>
            </a:r>
            <a:r>
              <a:rPr lang="en-US" sz="1600" dirty="0">
                <a:solidFill>
                  <a:schemeClr val="bg1"/>
                </a:solidFill>
              </a:rPr>
              <a:t> </a:t>
            </a:r>
            <a:r>
              <a:rPr lang="en-US" sz="1600" dirty="0" err="1">
                <a:solidFill>
                  <a:schemeClr val="bg1"/>
                </a:solidFill>
              </a:rPr>
              <a:t>lebih</a:t>
            </a:r>
            <a:r>
              <a:rPr lang="en-US" sz="1600" dirty="0">
                <a:solidFill>
                  <a:schemeClr val="bg1"/>
                </a:solidFill>
              </a:rPr>
              <a:t> </a:t>
            </a:r>
            <a:r>
              <a:rPr lang="en-US" sz="1600" dirty="0" err="1">
                <a:solidFill>
                  <a:schemeClr val="bg1"/>
                </a:solidFill>
              </a:rPr>
              <a:t>nyenyak</a:t>
            </a:r>
            <a:r>
              <a:rPr lang="en-US" sz="1600" dirty="0">
                <a:solidFill>
                  <a:schemeClr val="bg1"/>
                </a:solidFill>
              </a:rPr>
              <a:t>.</a:t>
            </a:r>
          </a:p>
          <a:p>
            <a:r>
              <a:rPr lang="en-US" sz="1600" dirty="0">
                <a:solidFill>
                  <a:schemeClr val="bg1"/>
                </a:solidFill>
              </a:rPr>
              <a:t>6. </a:t>
            </a:r>
            <a:r>
              <a:rPr lang="en-US" sz="1600" dirty="0" err="1">
                <a:solidFill>
                  <a:schemeClr val="bg1"/>
                </a:solidFill>
              </a:rPr>
              <a:t>Melancarkan</a:t>
            </a:r>
            <a:r>
              <a:rPr lang="en-US" sz="1600" dirty="0">
                <a:solidFill>
                  <a:schemeClr val="bg1"/>
                </a:solidFill>
              </a:rPr>
              <a:t> </a:t>
            </a:r>
            <a:r>
              <a:rPr lang="en-US" sz="1600" dirty="0" err="1">
                <a:solidFill>
                  <a:schemeClr val="bg1"/>
                </a:solidFill>
              </a:rPr>
              <a:t>pencernaan</a:t>
            </a:r>
            <a:endParaRPr lang="en-US" sz="1600" dirty="0">
              <a:solidFill>
                <a:schemeClr val="bg1"/>
              </a:solidFill>
            </a:endParaRPr>
          </a:p>
          <a:p>
            <a:r>
              <a:rPr lang="en-US" sz="1600" dirty="0" err="1">
                <a:solidFill>
                  <a:schemeClr val="bg1"/>
                </a:solidFill>
              </a:rPr>
              <a:t>Selain</a:t>
            </a:r>
            <a:r>
              <a:rPr lang="en-US" sz="1600" dirty="0">
                <a:solidFill>
                  <a:schemeClr val="bg1"/>
                </a:solidFill>
              </a:rPr>
              <a:t> </a:t>
            </a:r>
            <a:r>
              <a:rPr lang="en-US" sz="1600" dirty="0" err="1">
                <a:solidFill>
                  <a:schemeClr val="bg1"/>
                </a:solidFill>
              </a:rPr>
              <a:t>pepaya</a:t>
            </a:r>
            <a:r>
              <a:rPr lang="en-US" sz="1600" dirty="0">
                <a:solidFill>
                  <a:schemeClr val="bg1"/>
                </a:solidFill>
              </a:rPr>
              <a:t>, </a:t>
            </a:r>
            <a:r>
              <a:rPr lang="en-US" sz="1600" dirty="0" err="1">
                <a:solidFill>
                  <a:schemeClr val="bg1"/>
                </a:solidFill>
              </a:rPr>
              <a:t>minum</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sebelum</a:t>
            </a:r>
            <a:r>
              <a:rPr lang="en-US" sz="1600" dirty="0">
                <a:solidFill>
                  <a:schemeClr val="bg1"/>
                </a:solidFill>
              </a:rPr>
              <a:t> </a:t>
            </a:r>
            <a:r>
              <a:rPr lang="en-US" sz="1600" dirty="0" err="1">
                <a:solidFill>
                  <a:schemeClr val="bg1"/>
                </a:solidFill>
              </a:rPr>
              <a:t>tidur</a:t>
            </a:r>
            <a:r>
              <a:rPr lang="en-US" sz="1600" dirty="0">
                <a:solidFill>
                  <a:schemeClr val="bg1"/>
                </a:solidFill>
              </a:rPr>
              <a:t> </a:t>
            </a:r>
            <a:r>
              <a:rPr lang="en-US" sz="1600" dirty="0" err="1">
                <a:solidFill>
                  <a:schemeClr val="bg1"/>
                </a:solidFill>
              </a:rPr>
              <a:t>bermanfaat</a:t>
            </a:r>
            <a:r>
              <a:rPr lang="en-US" sz="1600" dirty="0">
                <a:solidFill>
                  <a:schemeClr val="bg1"/>
                </a:solidFill>
              </a:rPr>
              <a:t> </a:t>
            </a:r>
            <a:r>
              <a:rPr lang="en-US" sz="1600" dirty="0" err="1">
                <a:solidFill>
                  <a:schemeClr val="bg1"/>
                </a:solidFill>
              </a:rPr>
              <a:t>melancarkan</a:t>
            </a:r>
            <a:r>
              <a:rPr lang="en-US" sz="1600" dirty="0">
                <a:solidFill>
                  <a:schemeClr val="bg1"/>
                </a:solidFill>
              </a:rPr>
              <a:t> </a:t>
            </a:r>
            <a:r>
              <a:rPr lang="en-US" sz="1600" dirty="0" err="1">
                <a:solidFill>
                  <a:schemeClr val="bg1"/>
                </a:solidFill>
              </a:rPr>
              <a:t>buang</a:t>
            </a:r>
            <a:r>
              <a:rPr lang="en-US" sz="1600" dirty="0">
                <a:solidFill>
                  <a:schemeClr val="bg1"/>
                </a:solidFill>
              </a:rPr>
              <a:t> air </a:t>
            </a:r>
            <a:r>
              <a:rPr lang="en-US" sz="1600" dirty="0" err="1">
                <a:solidFill>
                  <a:schemeClr val="bg1"/>
                </a:solidFill>
              </a:rPr>
              <a:t>besar</a:t>
            </a:r>
            <a:r>
              <a:rPr lang="en-US" sz="1600" dirty="0">
                <a:solidFill>
                  <a:schemeClr val="bg1"/>
                </a:solidFill>
              </a:rPr>
              <a:t> di </a:t>
            </a:r>
            <a:r>
              <a:rPr lang="en-US" sz="1600" dirty="0" err="1">
                <a:solidFill>
                  <a:schemeClr val="bg1"/>
                </a:solidFill>
              </a:rPr>
              <a:t>pagi</a:t>
            </a:r>
            <a:r>
              <a:rPr lang="en-US" sz="1600" dirty="0">
                <a:solidFill>
                  <a:schemeClr val="bg1"/>
                </a:solidFill>
              </a:rPr>
              <a:t> </a:t>
            </a:r>
            <a:r>
              <a:rPr lang="en-US" sz="1600" dirty="0" err="1">
                <a:solidFill>
                  <a:schemeClr val="bg1"/>
                </a:solidFill>
              </a:rPr>
              <a:t>hari</a:t>
            </a:r>
            <a:r>
              <a:rPr lang="en-US" sz="1600" dirty="0">
                <a:solidFill>
                  <a:schemeClr val="bg1"/>
                </a:solidFill>
              </a:rPr>
              <a:t>. </a:t>
            </a:r>
            <a:r>
              <a:rPr lang="en-US" sz="1600" dirty="0" err="1">
                <a:solidFill>
                  <a:schemeClr val="bg1"/>
                </a:solidFill>
              </a:rPr>
              <a:t>Kandungan</a:t>
            </a:r>
            <a:r>
              <a:rPr lang="en-US" sz="1600" dirty="0">
                <a:solidFill>
                  <a:schemeClr val="bg1"/>
                </a:solidFill>
              </a:rPr>
              <a:t> </a:t>
            </a:r>
            <a:r>
              <a:rPr lang="en-US" sz="1600" dirty="0" err="1">
                <a:solidFill>
                  <a:schemeClr val="bg1"/>
                </a:solidFill>
              </a:rPr>
              <a:t>fosfor</a:t>
            </a:r>
            <a:r>
              <a:rPr lang="en-US" sz="1600" dirty="0">
                <a:solidFill>
                  <a:schemeClr val="bg1"/>
                </a:solidFill>
              </a:rPr>
              <a:t> </a:t>
            </a:r>
            <a:r>
              <a:rPr lang="en-US" sz="1600" dirty="0" err="1">
                <a:solidFill>
                  <a:schemeClr val="bg1"/>
                </a:solidFill>
              </a:rPr>
              <a:t>dalam</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diketahui</a:t>
            </a:r>
            <a:r>
              <a:rPr lang="en-US" sz="1600" dirty="0">
                <a:solidFill>
                  <a:schemeClr val="bg1"/>
                </a:solidFill>
              </a:rPr>
              <a:t> </a:t>
            </a:r>
            <a:r>
              <a:rPr lang="en-US" sz="1600" dirty="0" err="1">
                <a:solidFill>
                  <a:schemeClr val="bg1"/>
                </a:solidFill>
              </a:rPr>
              <a:t>bermanfaat</a:t>
            </a:r>
            <a:r>
              <a:rPr lang="en-US" sz="1600" dirty="0">
                <a:solidFill>
                  <a:schemeClr val="bg1"/>
                </a:solidFill>
              </a:rPr>
              <a:t> </a:t>
            </a:r>
            <a:r>
              <a:rPr lang="en-US" sz="1600" dirty="0" err="1">
                <a:solidFill>
                  <a:schemeClr val="bg1"/>
                </a:solidFill>
              </a:rPr>
              <a:t>bagi</a:t>
            </a:r>
            <a:r>
              <a:rPr lang="en-US" sz="1600" dirty="0">
                <a:solidFill>
                  <a:schemeClr val="bg1"/>
                </a:solidFill>
              </a:rPr>
              <a:t> </a:t>
            </a:r>
            <a:r>
              <a:rPr lang="en-US" sz="1600" dirty="0" err="1">
                <a:solidFill>
                  <a:schemeClr val="bg1"/>
                </a:solidFill>
              </a:rPr>
              <a:t>sistem</a:t>
            </a:r>
            <a:r>
              <a:rPr lang="en-US" sz="1600" dirty="0">
                <a:solidFill>
                  <a:schemeClr val="bg1"/>
                </a:solidFill>
              </a:rPr>
              <a:t> </a:t>
            </a:r>
            <a:r>
              <a:rPr lang="en-US" sz="1600" dirty="0" err="1">
                <a:solidFill>
                  <a:schemeClr val="bg1"/>
                </a:solidFill>
              </a:rPr>
              <a:t>pencernaan</a:t>
            </a:r>
            <a:r>
              <a:rPr lang="en-US" sz="1600" dirty="0">
                <a:solidFill>
                  <a:schemeClr val="bg1"/>
                </a:solidFill>
              </a:rPr>
              <a:t> </a:t>
            </a:r>
            <a:r>
              <a:rPr lang="en-US" sz="1600" dirty="0" err="1">
                <a:solidFill>
                  <a:schemeClr val="bg1"/>
                </a:solidFill>
              </a:rPr>
              <a:t>karena</a:t>
            </a:r>
            <a:r>
              <a:rPr lang="en-US" sz="1600" dirty="0">
                <a:solidFill>
                  <a:schemeClr val="bg1"/>
                </a:solidFill>
              </a:rPr>
              <a:t> </a:t>
            </a:r>
            <a:r>
              <a:rPr lang="en-US" sz="1600" dirty="0" err="1">
                <a:solidFill>
                  <a:schemeClr val="bg1"/>
                </a:solidFill>
              </a:rPr>
              <a:t>fosfor</a:t>
            </a:r>
            <a:r>
              <a:rPr lang="en-US" sz="1600" dirty="0">
                <a:solidFill>
                  <a:schemeClr val="bg1"/>
                </a:solidFill>
              </a:rPr>
              <a:t> </a:t>
            </a:r>
            <a:r>
              <a:rPr lang="en-US" sz="1600" dirty="0" err="1">
                <a:solidFill>
                  <a:schemeClr val="bg1"/>
                </a:solidFill>
              </a:rPr>
              <a:t>membantu</a:t>
            </a:r>
            <a:r>
              <a:rPr lang="en-US" sz="1600" dirty="0">
                <a:solidFill>
                  <a:schemeClr val="bg1"/>
                </a:solidFill>
              </a:rPr>
              <a:t> </a:t>
            </a:r>
            <a:r>
              <a:rPr lang="en-US" sz="1600" dirty="0" err="1">
                <a:solidFill>
                  <a:schemeClr val="bg1"/>
                </a:solidFill>
              </a:rPr>
              <a:t>menstimulasi</a:t>
            </a:r>
            <a:r>
              <a:rPr lang="en-US" sz="1600" dirty="0">
                <a:solidFill>
                  <a:schemeClr val="bg1"/>
                </a:solidFill>
              </a:rPr>
              <a:t> </a:t>
            </a:r>
            <a:r>
              <a:rPr lang="en-US" sz="1600" dirty="0" err="1">
                <a:solidFill>
                  <a:schemeClr val="bg1"/>
                </a:solidFill>
              </a:rPr>
              <a:t>pencernaan</a:t>
            </a:r>
            <a:r>
              <a:rPr lang="en-US" sz="1600" dirty="0">
                <a:solidFill>
                  <a:schemeClr val="bg1"/>
                </a:solidFill>
              </a:rPr>
              <a:t> riboflavin (vitamin B2) dan niacin (vitamin B3).</a:t>
            </a:r>
          </a:p>
          <a:p>
            <a:r>
              <a:rPr lang="en-US" sz="1600" dirty="0">
                <a:solidFill>
                  <a:schemeClr val="bg1"/>
                </a:solidFill>
              </a:rPr>
              <a:t>Mineral </a:t>
            </a:r>
            <a:r>
              <a:rPr lang="en-US" sz="1600" dirty="0" err="1">
                <a:solidFill>
                  <a:schemeClr val="bg1"/>
                </a:solidFill>
              </a:rPr>
              <a:t>fosfor</a:t>
            </a:r>
            <a:r>
              <a:rPr lang="en-US" sz="1600" dirty="0">
                <a:solidFill>
                  <a:schemeClr val="bg1"/>
                </a:solidFill>
              </a:rPr>
              <a:t> juga </a:t>
            </a:r>
            <a:r>
              <a:rPr lang="en-US" sz="1600" dirty="0" err="1">
                <a:solidFill>
                  <a:schemeClr val="bg1"/>
                </a:solidFill>
              </a:rPr>
              <a:t>berguna</a:t>
            </a:r>
            <a:r>
              <a:rPr lang="en-US" sz="1600" dirty="0">
                <a:solidFill>
                  <a:schemeClr val="bg1"/>
                </a:solidFill>
              </a:rPr>
              <a:t> </a:t>
            </a:r>
            <a:r>
              <a:rPr lang="en-US" sz="1600" dirty="0" err="1">
                <a:solidFill>
                  <a:schemeClr val="bg1"/>
                </a:solidFill>
              </a:rPr>
              <a:t>dalam</a:t>
            </a:r>
            <a:r>
              <a:rPr lang="en-US" sz="1600" dirty="0">
                <a:solidFill>
                  <a:schemeClr val="bg1"/>
                </a:solidFill>
              </a:rPr>
              <a:t> </a:t>
            </a:r>
            <a:r>
              <a:rPr lang="en-US" sz="1600" dirty="0" err="1">
                <a:solidFill>
                  <a:schemeClr val="bg1"/>
                </a:solidFill>
              </a:rPr>
              <a:t>mengurangi</a:t>
            </a:r>
            <a:r>
              <a:rPr lang="en-US" sz="1600" dirty="0">
                <a:solidFill>
                  <a:schemeClr val="bg1"/>
                </a:solidFill>
              </a:rPr>
              <a:t> </a:t>
            </a:r>
            <a:r>
              <a:rPr lang="en-US" sz="1600" dirty="0" err="1">
                <a:solidFill>
                  <a:schemeClr val="bg1"/>
                </a:solidFill>
              </a:rPr>
              <a:t>gejala</a:t>
            </a:r>
            <a:r>
              <a:rPr lang="en-US" sz="1600" dirty="0">
                <a:solidFill>
                  <a:schemeClr val="bg1"/>
                </a:solidFill>
              </a:rPr>
              <a:t> </a:t>
            </a:r>
            <a:r>
              <a:rPr lang="en-US" sz="1600" dirty="0" err="1">
                <a:solidFill>
                  <a:schemeClr val="bg1"/>
                </a:solidFill>
              </a:rPr>
              <a:t>gangguan</a:t>
            </a:r>
            <a:r>
              <a:rPr lang="en-US" sz="1600" dirty="0">
                <a:solidFill>
                  <a:schemeClr val="bg1"/>
                </a:solidFill>
              </a:rPr>
              <a:t> </a:t>
            </a:r>
            <a:r>
              <a:rPr lang="en-US" sz="1600" dirty="0" err="1">
                <a:solidFill>
                  <a:schemeClr val="bg1"/>
                </a:solidFill>
              </a:rPr>
              <a:t>saluran</a:t>
            </a:r>
            <a:r>
              <a:rPr lang="en-US" sz="1600" dirty="0">
                <a:solidFill>
                  <a:schemeClr val="bg1"/>
                </a:solidFill>
              </a:rPr>
              <a:t> </a:t>
            </a:r>
            <a:r>
              <a:rPr lang="en-US" sz="1600" dirty="0" err="1">
                <a:solidFill>
                  <a:schemeClr val="bg1"/>
                </a:solidFill>
              </a:rPr>
              <a:t>pencernaan</a:t>
            </a:r>
            <a:r>
              <a:rPr lang="en-US" sz="1600" dirty="0">
                <a:solidFill>
                  <a:schemeClr val="bg1"/>
                </a:solidFill>
              </a:rPr>
              <a:t> </a:t>
            </a:r>
            <a:r>
              <a:rPr lang="en-US" sz="1600" dirty="0" err="1">
                <a:solidFill>
                  <a:schemeClr val="bg1"/>
                </a:solidFill>
              </a:rPr>
              <a:t>seperti</a:t>
            </a:r>
            <a:r>
              <a:rPr lang="en-US" sz="1600" dirty="0">
                <a:solidFill>
                  <a:schemeClr val="bg1"/>
                </a:solidFill>
              </a:rPr>
              <a:t> </a:t>
            </a:r>
            <a:r>
              <a:rPr lang="en-US" sz="1600" dirty="0" err="1">
                <a:solidFill>
                  <a:schemeClr val="bg1"/>
                </a:solidFill>
              </a:rPr>
              <a:t>kembung</a:t>
            </a:r>
            <a:r>
              <a:rPr lang="en-US" sz="1600" dirty="0">
                <a:solidFill>
                  <a:schemeClr val="bg1"/>
                </a:solidFill>
              </a:rPr>
              <a:t> dan </a:t>
            </a:r>
            <a:r>
              <a:rPr lang="en-US" sz="1600" dirty="0" err="1">
                <a:solidFill>
                  <a:schemeClr val="bg1"/>
                </a:solidFill>
              </a:rPr>
              <a:t>indigesti</a:t>
            </a:r>
            <a:r>
              <a:rPr lang="en-US" sz="1600" dirty="0">
                <a:solidFill>
                  <a:schemeClr val="bg1"/>
                </a:solidFill>
              </a:rPr>
              <a:t>.</a:t>
            </a:r>
          </a:p>
          <a:p>
            <a:r>
              <a:rPr lang="en-US" sz="1600" dirty="0">
                <a:solidFill>
                  <a:schemeClr val="bg1"/>
                </a:solidFill>
              </a:rPr>
              <a:t>7. </a:t>
            </a:r>
            <a:r>
              <a:rPr lang="en-US" sz="1600" dirty="0" err="1">
                <a:solidFill>
                  <a:schemeClr val="bg1"/>
                </a:solidFill>
              </a:rPr>
              <a:t>Melancarkan</a:t>
            </a:r>
            <a:r>
              <a:rPr lang="en-US" sz="1600" dirty="0">
                <a:solidFill>
                  <a:schemeClr val="bg1"/>
                </a:solidFill>
              </a:rPr>
              <a:t> </a:t>
            </a:r>
            <a:r>
              <a:rPr lang="en-US" sz="1600" dirty="0" err="1">
                <a:solidFill>
                  <a:schemeClr val="bg1"/>
                </a:solidFill>
              </a:rPr>
              <a:t>urinasi</a:t>
            </a:r>
            <a:endParaRPr lang="en-US" sz="1600" dirty="0">
              <a:solidFill>
                <a:schemeClr val="bg1"/>
              </a:solidFill>
            </a:endParaRPr>
          </a:p>
          <a:p>
            <a:r>
              <a:rPr lang="en-US" sz="1600" dirty="0" err="1">
                <a:solidFill>
                  <a:schemeClr val="bg1"/>
                </a:solidFill>
              </a:rPr>
              <a:t>Manfaat</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lainnya</a:t>
            </a:r>
            <a:r>
              <a:rPr lang="en-US" sz="1600" dirty="0">
                <a:solidFill>
                  <a:schemeClr val="bg1"/>
                </a:solidFill>
              </a:rPr>
              <a:t> </a:t>
            </a:r>
            <a:r>
              <a:rPr lang="en-US" sz="1600" dirty="0" err="1">
                <a:solidFill>
                  <a:schemeClr val="bg1"/>
                </a:solidFill>
              </a:rPr>
              <a:t>adalah</a:t>
            </a:r>
            <a:r>
              <a:rPr lang="en-US" sz="1600" dirty="0">
                <a:solidFill>
                  <a:schemeClr val="bg1"/>
                </a:solidFill>
              </a:rPr>
              <a:t> </a:t>
            </a:r>
            <a:r>
              <a:rPr lang="en-US" sz="1600" dirty="0" err="1">
                <a:solidFill>
                  <a:schemeClr val="bg1"/>
                </a:solidFill>
              </a:rPr>
              <a:t>memperlancar</a:t>
            </a:r>
            <a:r>
              <a:rPr lang="en-US" sz="1600" dirty="0">
                <a:solidFill>
                  <a:schemeClr val="bg1"/>
                </a:solidFill>
              </a:rPr>
              <a:t> </a:t>
            </a:r>
            <a:r>
              <a:rPr lang="en-US" sz="1600" dirty="0" err="1">
                <a:solidFill>
                  <a:schemeClr val="bg1"/>
                </a:solidFill>
              </a:rPr>
              <a:t>urinasi</a:t>
            </a:r>
            <a:r>
              <a:rPr lang="en-US" sz="1600" dirty="0">
                <a:solidFill>
                  <a:schemeClr val="bg1"/>
                </a:solidFill>
              </a:rPr>
              <a:t>. </a:t>
            </a:r>
            <a:r>
              <a:rPr lang="en-US" sz="1600" dirty="0" err="1">
                <a:solidFill>
                  <a:schemeClr val="bg1"/>
                </a:solidFill>
              </a:rPr>
              <a:t>Fosfor</a:t>
            </a:r>
            <a:r>
              <a:rPr lang="en-US" sz="1600" dirty="0">
                <a:solidFill>
                  <a:schemeClr val="bg1"/>
                </a:solidFill>
              </a:rPr>
              <a:t> yang </a:t>
            </a:r>
            <a:r>
              <a:rPr lang="en-US" sz="1600" dirty="0" err="1">
                <a:solidFill>
                  <a:schemeClr val="bg1"/>
                </a:solidFill>
              </a:rPr>
              <a:t>terkandung</a:t>
            </a:r>
            <a:r>
              <a:rPr lang="en-US" sz="1600" dirty="0">
                <a:solidFill>
                  <a:schemeClr val="bg1"/>
                </a:solidFill>
              </a:rPr>
              <a:t> di </a:t>
            </a:r>
            <a:r>
              <a:rPr lang="en-US" sz="1600" dirty="0" err="1">
                <a:solidFill>
                  <a:schemeClr val="bg1"/>
                </a:solidFill>
              </a:rPr>
              <a:t>dalam</a:t>
            </a:r>
            <a:r>
              <a:rPr lang="en-US" sz="1600" dirty="0">
                <a:solidFill>
                  <a:schemeClr val="bg1"/>
                </a:solidFill>
              </a:rPr>
              <a:t> </a:t>
            </a:r>
            <a:r>
              <a:rPr lang="en-US" sz="1600" dirty="0" err="1">
                <a:solidFill>
                  <a:schemeClr val="bg1"/>
                </a:solidFill>
              </a:rPr>
              <a:t>susu</a:t>
            </a:r>
            <a:r>
              <a:rPr lang="en-US" sz="1600" dirty="0">
                <a:solidFill>
                  <a:schemeClr val="bg1"/>
                </a:solidFill>
              </a:rPr>
              <a:t> </a:t>
            </a:r>
            <a:r>
              <a:rPr lang="en-US" sz="1600" dirty="0" err="1">
                <a:solidFill>
                  <a:schemeClr val="bg1"/>
                </a:solidFill>
              </a:rPr>
              <a:t>bermanfaat</a:t>
            </a:r>
            <a:r>
              <a:rPr lang="en-US" sz="1600" dirty="0">
                <a:solidFill>
                  <a:schemeClr val="bg1"/>
                </a:solidFill>
              </a:rPr>
              <a:t> </a:t>
            </a:r>
            <a:r>
              <a:rPr lang="en-US" sz="1600" dirty="0" err="1">
                <a:solidFill>
                  <a:schemeClr val="bg1"/>
                </a:solidFill>
              </a:rPr>
              <a:t>membantu</a:t>
            </a:r>
            <a:r>
              <a:rPr lang="en-US" sz="1600" dirty="0">
                <a:solidFill>
                  <a:schemeClr val="bg1"/>
                </a:solidFill>
              </a:rPr>
              <a:t> </a:t>
            </a:r>
            <a:r>
              <a:rPr lang="en-US" sz="1600" dirty="0" err="1">
                <a:solidFill>
                  <a:schemeClr val="bg1"/>
                </a:solidFill>
              </a:rPr>
              <a:t>melancarkan</a:t>
            </a:r>
            <a:r>
              <a:rPr lang="en-US" sz="1600" dirty="0">
                <a:solidFill>
                  <a:schemeClr val="bg1"/>
                </a:solidFill>
              </a:rPr>
              <a:t> proses </a:t>
            </a:r>
            <a:r>
              <a:rPr lang="en-US" sz="1600" dirty="0" err="1">
                <a:solidFill>
                  <a:schemeClr val="bg1"/>
                </a:solidFill>
              </a:rPr>
              <a:t>buang</a:t>
            </a:r>
            <a:r>
              <a:rPr lang="en-US" sz="1600" dirty="0">
                <a:solidFill>
                  <a:schemeClr val="bg1"/>
                </a:solidFill>
              </a:rPr>
              <a:t> air </a:t>
            </a:r>
            <a:r>
              <a:rPr lang="en-US" sz="1600" dirty="0" err="1">
                <a:solidFill>
                  <a:schemeClr val="bg1"/>
                </a:solidFill>
              </a:rPr>
              <a:t>kecil</a:t>
            </a:r>
            <a:r>
              <a:rPr lang="en-US" sz="1600" dirty="0">
                <a:solidFill>
                  <a:schemeClr val="bg1"/>
                </a:solidFill>
              </a:rPr>
              <a:t> </a:t>
            </a:r>
            <a:r>
              <a:rPr lang="en-US" sz="1600" dirty="0" err="1">
                <a:solidFill>
                  <a:schemeClr val="bg1"/>
                </a:solidFill>
              </a:rPr>
              <a:t>sehingga</a:t>
            </a:r>
            <a:r>
              <a:rPr lang="en-US" sz="1600" dirty="0">
                <a:solidFill>
                  <a:schemeClr val="bg1"/>
                </a:solidFill>
              </a:rPr>
              <a:t> </a:t>
            </a:r>
            <a:r>
              <a:rPr lang="en-US" sz="1600" dirty="0" err="1">
                <a:solidFill>
                  <a:schemeClr val="bg1"/>
                </a:solidFill>
              </a:rPr>
              <a:t>mengurangi</a:t>
            </a:r>
            <a:r>
              <a:rPr lang="en-US" sz="1600" dirty="0">
                <a:solidFill>
                  <a:schemeClr val="bg1"/>
                </a:solidFill>
              </a:rPr>
              <a:t> </a:t>
            </a:r>
            <a:r>
              <a:rPr lang="en-US" sz="1600" dirty="0" err="1">
                <a:solidFill>
                  <a:schemeClr val="bg1"/>
                </a:solidFill>
              </a:rPr>
              <a:t>resiko</a:t>
            </a:r>
            <a:r>
              <a:rPr lang="en-US" sz="1600" dirty="0">
                <a:solidFill>
                  <a:schemeClr val="bg1"/>
                </a:solidFill>
              </a:rPr>
              <a:t> </a:t>
            </a:r>
            <a:r>
              <a:rPr lang="en-US" sz="1600" dirty="0" err="1">
                <a:solidFill>
                  <a:schemeClr val="bg1"/>
                </a:solidFill>
              </a:rPr>
              <a:t>penyakit</a:t>
            </a:r>
            <a:r>
              <a:rPr lang="en-US" sz="1600" dirty="0">
                <a:solidFill>
                  <a:schemeClr val="bg1"/>
                </a:solidFill>
              </a:rPr>
              <a:t> </a:t>
            </a:r>
            <a:r>
              <a:rPr lang="en-US" sz="1600" dirty="0" err="1">
                <a:solidFill>
                  <a:schemeClr val="bg1"/>
                </a:solidFill>
              </a:rPr>
              <a:t>ginjal</a:t>
            </a:r>
            <a:r>
              <a:rPr lang="en-US" sz="1600" dirty="0">
                <a:solidFill>
                  <a:schemeClr val="bg1"/>
                </a:solidFill>
              </a:rPr>
              <a:t>.</a:t>
            </a:r>
          </a:p>
          <a:p>
            <a:r>
              <a:rPr lang="en-US" sz="1600" dirty="0" err="1">
                <a:solidFill>
                  <a:schemeClr val="bg1"/>
                </a:solidFill>
              </a:rPr>
              <a:t>Urinasi</a:t>
            </a:r>
            <a:r>
              <a:rPr lang="en-US" sz="1600" dirty="0">
                <a:solidFill>
                  <a:schemeClr val="bg1"/>
                </a:solidFill>
              </a:rPr>
              <a:t> </a:t>
            </a:r>
            <a:r>
              <a:rPr lang="en-US" sz="1600" dirty="0" err="1">
                <a:solidFill>
                  <a:schemeClr val="bg1"/>
                </a:solidFill>
              </a:rPr>
              <a:t>dengan</a:t>
            </a:r>
            <a:r>
              <a:rPr lang="en-US" sz="1600" dirty="0">
                <a:solidFill>
                  <a:schemeClr val="bg1"/>
                </a:solidFill>
              </a:rPr>
              <a:t> </a:t>
            </a:r>
            <a:r>
              <a:rPr lang="en-US" sz="1600" dirty="0" err="1">
                <a:solidFill>
                  <a:schemeClr val="bg1"/>
                </a:solidFill>
              </a:rPr>
              <a:t>kuantitas</a:t>
            </a:r>
            <a:r>
              <a:rPr lang="en-US" sz="1600" dirty="0">
                <a:solidFill>
                  <a:schemeClr val="bg1"/>
                </a:solidFill>
              </a:rPr>
              <a:t> dan </a:t>
            </a:r>
            <a:r>
              <a:rPr lang="en-US" sz="1600" dirty="0" err="1">
                <a:solidFill>
                  <a:schemeClr val="bg1"/>
                </a:solidFill>
              </a:rPr>
              <a:t>frekuensi</a:t>
            </a:r>
            <a:r>
              <a:rPr lang="en-US" sz="1600" dirty="0">
                <a:solidFill>
                  <a:schemeClr val="bg1"/>
                </a:solidFill>
              </a:rPr>
              <a:t> yang </a:t>
            </a:r>
            <a:r>
              <a:rPr lang="en-US" sz="1600" dirty="0" err="1">
                <a:solidFill>
                  <a:schemeClr val="bg1"/>
                </a:solidFill>
              </a:rPr>
              <a:t>cukup</a:t>
            </a:r>
            <a:r>
              <a:rPr lang="en-US" sz="1600" dirty="0">
                <a:solidFill>
                  <a:schemeClr val="bg1"/>
                </a:solidFill>
              </a:rPr>
              <a:t> </a:t>
            </a:r>
            <a:r>
              <a:rPr lang="en-US" sz="1600" dirty="0" err="1">
                <a:solidFill>
                  <a:schemeClr val="bg1"/>
                </a:solidFill>
              </a:rPr>
              <a:t>sangat</a:t>
            </a:r>
            <a:r>
              <a:rPr lang="en-US" sz="1600" dirty="0">
                <a:solidFill>
                  <a:schemeClr val="bg1"/>
                </a:solidFill>
              </a:rPr>
              <a:t> </a:t>
            </a:r>
            <a:r>
              <a:rPr lang="en-US" sz="1600" dirty="0" err="1">
                <a:solidFill>
                  <a:schemeClr val="bg1"/>
                </a:solidFill>
              </a:rPr>
              <a:t>bermanfaat</a:t>
            </a:r>
            <a:r>
              <a:rPr lang="en-US" sz="1600" dirty="0">
                <a:solidFill>
                  <a:schemeClr val="bg1"/>
                </a:solidFill>
              </a:rPr>
              <a:t> </a:t>
            </a:r>
            <a:r>
              <a:rPr lang="en-US" sz="1600" dirty="0" err="1">
                <a:solidFill>
                  <a:schemeClr val="bg1"/>
                </a:solidFill>
              </a:rPr>
              <a:t>untuk</a:t>
            </a:r>
            <a:r>
              <a:rPr lang="en-US" sz="1600" dirty="0">
                <a:solidFill>
                  <a:schemeClr val="bg1"/>
                </a:solidFill>
              </a:rPr>
              <a:t> </a:t>
            </a:r>
            <a:r>
              <a:rPr lang="en-US" sz="1600" dirty="0" err="1">
                <a:solidFill>
                  <a:schemeClr val="bg1"/>
                </a:solidFill>
              </a:rPr>
              <a:t>membuang</a:t>
            </a:r>
            <a:r>
              <a:rPr lang="en-US" sz="1600" dirty="0">
                <a:solidFill>
                  <a:schemeClr val="bg1"/>
                </a:solidFill>
              </a:rPr>
              <a:t> </a:t>
            </a:r>
            <a:r>
              <a:rPr lang="en-US" sz="1600" dirty="0" err="1">
                <a:solidFill>
                  <a:schemeClr val="bg1"/>
                </a:solidFill>
              </a:rPr>
              <a:t>limbah</a:t>
            </a:r>
            <a:r>
              <a:rPr lang="en-US" sz="1600" dirty="0">
                <a:solidFill>
                  <a:schemeClr val="bg1"/>
                </a:solidFill>
              </a:rPr>
              <a:t> </a:t>
            </a:r>
            <a:r>
              <a:rPr lang="en-US" sz="1600" dirty="0" err="1">
                <a:solidFill>
                  <a:schemeClr val="bg1"/>
                </a:solidFill>
              </a:rPr>
              <a:t>sisa</a:t>
            </a:r>
            <a:r>
              <a:rPr lang="en-US" sz="1600" dirty="0">
                <a:solidFill>
                  <a:schemeClr val="bg1"/>
                </a:solidFill>
              </a:rPr>
              <a:t> </a:t>
            </a:r>
            <a:r>
              <a:rPr lang="en-US" sz="1600" dirty="0" err="1">
                <a:solidFill>
                  <a:schemeClr val="bg1"/>
                </a:solidFill>
              </a:rPr>
              <a:t>metabolisme</a:t>
            </a:r>
            <a:r>
              <a:rPr lang="en-US" sz="1600" dirty="0">
                <a:solidFill>
                  <a:schemeClr val="bg1"/>
                </a:solidFill>
              </a:rPr>
              <a:t> dan </a:t>
            </a:r>
            <a:r>
              <a:rPr lang="en-US" sz="1600" dirty="0" err="1">
                <a:solidFill>
                  <a:schemeClr val="bg1"/>
                </a:solidFill>
              </a:rPr>
              <a:t>mengendalikan</a:t>
            </a:r>
            <a:r>
              <a:rPr lang="en-US" sz="1600" dirty="0">
                <a:solidFill>
                  <a:schemeClr val="bg1"/>
                </a:solidFill>
              </a:rPr>
              <a:t> </a:t>
            </a:r>
            <a:r>
              <a:rPr lang="en-US" sz="1600" dirty="0" err="1">
                <a:solidFill>
                  <a:schemeClr val="bg1"/>
                </a:solidFill>
              </a:rPr>
              <a:t>kadar</a:t>
            </a:r>
            <a:r>
              <a:rPr lang="en-US" sz="1600" dirty="0">
                <a:solidFill>
                  <a:schemeClr val="bg1"/>
                </a:solidFill>
              </a:rPr>
              <a:t> </a:t>
            </a:r>
            <a:r>
              <a:rPr lang="en-US" sz="1600" dirty="0" err="1">
                <a:solidFill>
                  <a:schemeClr val="bg1"/>
                </a:solidFill>
              </a:rPr>
              <a:t>zat-zat</a:t>
            </a:r>
            <a:r>
              <a:rPr lang="en-US" sz="1600" dirty="0">
                <a:solidFill>
                  <a:schemeClr val="bg1"/>
                </a:solidFill>
              </a:rPr>
              <a:t> </a:t>
            </a:r>
            <a:r>
              <a:rPr lang="en-US" sz="1600" dirty="0" err="1">
                <a:solidFill>
                  <a:schemeClr val="bg1"/>
                </a:solidFill>
              </a:rPr>
              <a:t>tertentu</a:t>
            </a:r>
            <a:r>
              <a:rPr lang="en-US" sz="1600" dirty="0">
                <a:solidFill>
                  <a:schemeClr val="bg1"/>
                </a:solidFill>
              </a:rPr>
              <a:t> di </a:t>
            </a:r>
            <a:r>
              <a:rPr lang="en-US" sz="1600" dirty="0" err="1">
                <a:solidFill>
                  <a:schemeClr val="bg1"/>
                </a:solidFill>
              </a:rPr>
              <a:t>dalam</a:t>
            </a:r>
            <a:r>
              <a:rPr lang="en-US" sz="1600" dirty="0">
                <a:solidFill>
                  <a:schemeClr val="bg1"/>
                </a:solidFill>
              </a:rPr>
              <a:t> </a:t>
            </a:r>
            <a:r>
              <a:rPr lang="en-US" sz="1600" dirty="0" err="1">
                <a:solidFill>
                  <a:schemeClr val="bg1"/>
                </a:solidFill>
              </a:rPr>
              <a:t>tubuh</a:t>
            </a:r>
            <a:r>
              <a:rPr lang="en-US" sz="1600" dirty="0">
                <a:solidFill>
                  <a:schemeClr val="bg1"/>
                </a:solidFill>
              </a:rPr>
              <a:t>, </a:t>
            </a:r>
            <a:r>
              <a:rPr lang="en-US" sz="1600" dirty="0" err="1">
                <a:solidFill>
                  <a:schemeClr val="bg1"/>
                </a:solidFill>
              </a:rPr>
              <a:t>seperti</a:t>
            </a:r>
            <a:r>
              <a:rPr lang="en-US" sz="1600" dirty="0">
                <a:solidFill>
                  <a:schemeClr val="bg1"/>
                </a:solidFill>
              </a:rPr>
              <a:t> </a:t>
            </a:r>
            <a:r>
              <a:rPr lang="en-US" sz="1600" dirty="0" err="1">
                <a:solidFill>
                  <a:schemeClr val="bg1"/>
                </a:solidFill>
              </a:rPr>
              <a:t>asam</a:t>
            </a:r>
            <a:r>
              <a:rPr lang="en-US" sz="1600" dirty="0">
                <a:solidFill>
                  <a:schemeClr val="bg1"/>
                </a:solidFill>
              </a:rPr>
              <a:t> </a:t>
            </a:r>
            <a:r>
              <a:rPr lang="en-US" sz="1600" dirty="0" err="1">
                <a:solidFill>
                  <a:schemeClr val="bg1"/>
                </a:solidFill>
              </a:rPr>
              <a:t>urat</a:t>
            </a:r>
            <a:r>
              <a:rPr lang="en-US" sz="1600" dirty="0">
                <a:solidFill>
                  <a:schemeClr val="bg1"/>
                </a:solidFill>
              </a:rPr>
              <a:t> dan garam yang </a:t>
            </a:r>
            <a:r>
              <a:rPr lang="en-US" sz="1600" dirty="0" err="1">
                <a:solidFill>
                  <a:schemeClr val="bg1"/>
                </a:solidFill>
              </a:rPr>
              <a:t>berlebihan</a:t>
            </a:r>
            <a:r>
              <a:rPr lang="en-US" sz="1600" dirty="0">
                <a:solidFill>
                  <a:schemeClr val="bg1"/>
                </a:solidFill>
              </a:rPr>
              <a:t> di </a:t>
            </a:r>
            <a:r>
              <a:rPr lang="en-US" sz="1600" dirty="0" err="1">
                <a:solidFill>
                  <a:schemeClr val="bg1"/>
                </a:solidFill>
              </a:rPr>
              <a:t>dalam</a:t>
            </a:r>
            <a:r>
              <a:rPr lang="en-US" sz="1600" dirty="0">
                <a:solidFill>
                  <a:schemeClr val="bg1"/>
                </a:solidFill>
              </a:rPr>
              <a:t> </a:t>
            </a:r>
            <a:r>
              <a:rPr lang="en-US" sz="1600" dirty="0" err="1">
                <a:solidFill>
                  <a:schemeClr val="bg1"/>
                </a:solidFill>
              </a:rPr>
              <a:t>tubuh</a:t>
            </a:r>
            <a:r>
              <a:rPr lang="en-US" sz="1600" dirty="0">
                <a:solidFill>
                  <a:schemeClr val="bg1"/>
                </a:solidFill>
              </a:rPr>
              <a:t>.</a:t>
            </a:r>
          </a:p>
        </p:txBody>
      </p:sp>
    </p:spTree>
    <p:extLst>
      <p:ext uri="{BB962C8B-B14F-4D97-AF65-F5344CB8AC3E}">
        <p14:creationId xmlns:p14="http://schemas.microsoft.com/office/powerpoint/2010/main" val="41810223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pic>
        <p:nvPicPr>
          <p:cNvPr id="4" name="Content Placeholder 8">
            <a:extLst>
              <a:ext uri="{FF2B5EF4-FFF2-40B4-BE49-F238E27FC236}">
                <a16:creationId xmlns:a16="http://schemas.microsoft.com/office/drawing/2014/main" xmlns="" id="{7F07E932-CBBF-4763-9CFD-E81AD17415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2192000" cy="6957391"/>
          </a:xfrm>
          <a:prstGeom prst="rect">
            <a:avLst/>
          </a:prstGeom>
        </p:spPr>
      </p:pic>
      <p:sp>
        <p:nvSpPr>
          <p:cNvPr id="5" name="Flowchart: Delay 4">
            <a:extLst>
              <a:ext uri="{FF2B5EF4-FFF2-40B4-BE49-F238E27FC236}">
                <a16:creationId xmlns:a16="http://schemas.microsoft.com/office/drawing/2014/main" xmlns="" id="{A64E666F-2C62-4913-A1F1-A2A4526E9293}"/>
              </a:ext>
            </a:extLst>
          </p:cNvPr>
          <p:cNvSpPr/>
          <p:nvPr/>
        </p:nvSpPr>
        <p:spPr>
          <a:xfrm>
            <a:off x="0" y="357809"/>
            <a:ext cx="4611757" cy="1272208"/>
          </a:xfrm>
          <a:prstGeom prst="flowChartDelay">
            <a:avLst/>
          </a:prstGeom>
          <a:solidFill>
            <a:schemeClr val="accent6">
              <a:lumMod val="75000"/>
            </a:schemeClr>
          </a:solidFill>
          <a:ln>
            <a:solidFill>
              <a:schemeClr val="bg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800" b="1" dirty="0">
                <a:effectLst>
                  <a:outerShdw blurRad="38100" dist="38100" dir="2700000" algn="tl">
                    <a:srgbClr val="000000">
                      <a:alpha val="43137"/>
                    </a:srgbClr>
                  </a:outerShdw>
                </a:effectLst>
              </a:rPr>
              <a:t>KOMPOSISI SUSU</a:t>
            </a:r>
          </a:p>
        </p:txBody>
      </p:sp>
      <p:sp>
        <p:nvSpPr>
          <p:cNvPr id="6" name="Rectangle: Diagonal Corners Snipped 12">
            <a:extLst>
              <a:ext uri="{FF2B5EF4-FFF2-40B4-BE49-F238E27FC236}">
                <a16:creationId xmlns:a16="http://schemas.microsoft.com/office/drawing/2014/main" xmlns="" id="{A5738015-7541-48EA-84C0-4DA03654D0F9}"/>
              </a:ext>
            </a:extLst>
          </p:cNvPr>
          <p:cNvSpPr/>
          <p:nvPr/>
        </p:nvSpPr>
        <p:spPr>
          <a:xfrm>
            <a:off x="95534" y="1720805"/>
            <a:ext cx="11627893" cy="4986774"/>
          </a:xfrm>
          <a:prstGeom prst="snip2DiagRect">
            <a:avLst/>
          </a:prstGeom>
          <a:solidFill>
            <a:srgbClr val="A53010">
              <a:alpha val="8902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US" sz="1500" dirty="0" err="1"/>
              <a:t>Susu</a:t>
            </a:r>
            <a:r>
              <a:rPr lang="en-US" sz="1500" dirty="0"/>
              <a:t> </a:t>
            </a:r>
            <a:r>
              <a:rPr lang="en-US" sz="1500" dirty="0" err="1"/>
              <a:t>merupakan</a:t>
            </a:r>
            <a:r>
              <a:rPr lang="en-US" sz="1500" dirty="0"/>
              <a:t> </a:t>
            </a:r>
            <a:r>
              <a:rPr lang="en-US" sz="1500" dirty="0" err="1"/>
              <a:t>campuran</a:t>
            </a:r>
            <a:r>
              <a:rPr lang="en-US" sz="1500" dirty="0"/>
              <a:t> </a:t>
            </a:r>
            <a:r>
              <a:rPr lang="en-US" sz="1500" dirty="0" err="1"/>
              <a:t>kompleks</a:t>
            </a:r>
            <a:r>
              <a:rPr lang="en-US" sz="1500" dirty="0"/>
              <a:t> </a:t>
            </a:r>
            <a:r>
              <a:rPr lang="en-US" sz="1500" dirty="0" err="1"/>
              <a:t>dari</a:t>
            </a:r>
            <a:r>
              <a:rPr lang="en-US" sz="1500" dirty="0"/>
              <a:t> </a:t>
            </a:r>
            <a:r>
              <a:rPr lang="en-US" sz="1500" dirty="0" err="1"/>
              <a:t>karbohidrat</a:t>
            </a:r>
            <a:r>
              <a:rPr lang="en-US" sz="1500" dirty="0"/>
              <a:t> (</a:t>
            </a:r>
            <a:r>
              <a:rPr lang="en-US" sz="1500" dirty="0" err="1"/>
              <a:t>utamanya</a:t>
            </a:r>
            <a:r>
              <a:rPr lang="en-US" sz="1500" dirty="0"/>
              <a:t> </a:t>
            </a:r>
            <a:r>
              <a:rPr lang="en-US" sz="1500" dirty="0" err="1"/>
              <a:t>laktosa</a:t>
            </a:r>
            <a:r>
              <a:rPr lang="en-US" sz="1500" dirty="0"/>
              <a:t>), protein, lemak, </a:t>
            </a:r>
            <a:r>
              <a:rPr lang="en-US" sz="1500" dirty="0" err="1"/>
              <a:t>senyawa</a:t>
            </a:r>
            <a:r>
              <a:rPr lang="en-US" sz="1500" dirty="0"/>
              <a:t> </a:t>
            </a:r>
            <a:r>
              <a:rPr lang="en-US" sz="1500" dirty="0" err="1"/>
              <a:t>organik</a:t>
            </a:r>
            <a:r>
              <a:rPr lang="en-US" sz="1500" dirty="0"/>
              <a:t> dan garam-</a:t>
            </a:r>
            <a:r>
              <a:rPr lang="en-US" sz="1500" dirty="0" err="1"/>
              <a:t>garamnya</a:t>
            </a:r>
            <a:r>
              <a:rPr lang="en-US" sz="1500" dirty="0"/>
              <a:t> </a:t>
            </a:r>
            <a:r>
              <a:rPr lang="en-US" sz="1500" dirty="0" err="1"/>
              <a:t>serta</a:t>
            </a:r>
            <a:r>
              <a:rPr lang="en-US" sz="1500" dirty="0"/>
              <a:t> garam non </a:t>
            </a:r>
            <a:r>
              <a:rPr lang="en-US" sz="1500" dirty="0" err="1"/>
              <a:t>organik</a:t>
            </a:r>
            <a:r>
              <a:rPr lang="en-US" sz="1500" dirty="0"/>
              <a:t> yang </a:t>
            </a:r>
            <a:r>
              <a:rPr lang="en-US" sz="1500" dirty="0" err="1"/>
              <a:t>terlarut</a:t>
            </a:r>
            <a:r>
              <a:rPr lang="en-US" sz="1500" dirty="0"/>
              <a:t> dan </a:t>
            </a:r>
            <a:r>
              <a:rPr lang="en-US" sz="1500" dirty="0" err="1"/>
              <a:t>terdispersi</a:t>
            </a:r>
            <a:r>
              <a:rPr lang="en-US" sz="1500" dirty="0"/>
              <a:t> </a:t>
            </a:r>
            <a:r>
              <a:rPr lang="en-US" sz="1500" dirty="0" err="1"/>
              <a:t>dalam</a:t>
            </a:r>
            <a:r>
              <a:rPr lang="en-US" sz="1500" dirty="0"/>
              <a:t> air (Adnan, 1984). </a:t>
            </a:r>
            <a:r>
              <a:rPr lang="en-US" sz="1500" dirty="0" err="1"/>
              <a:t>Komposisi</a:t>
            </a:r>
            <a:r>
              <a:rPr lang="en-US" sz="1500" dirty="0"/>
              <a:t> </a:t>
            </a:r>
            <a:r>
              <a:rPr lang="en-US" sz="1500" dirty="0" err="1"/>
              <a:t>susu</a:t>
            </a:r>
            <a:r>
              <a:rPr lang="en-US" sz="1500" dirty="0"/>
              <a:t> </a:t>
            </a:r>
            <a:r>
              <a:rPr lang="en-US" sz="1500" dirty="0" err="1"/>
              <a:t>antara</a:t>
            </a:r>
            <a:r>
              <a:rPr lang="en-US" sz="1500" dirty="0"/>
              <a:t> lain :</a:t>
            </a:r>
          </a:p>
          <a:p>
            <a:pPr fontAlgn="base"/>
            <a:r>
              <a:rPr lang="en-US" sz="1500" b="1" i="1" u="sng" dirty="0"/>
              <a:t>Air</a:t>
            </a:r>
            <a:endParaRPr lang="en-US" sz="1500" dirty="0"/>
          </a:p>
          <a:p>
            <a:pPr fontAlgn="base"/>
            <a:r>
              <a:rPr lang="en-US" sz="1500" dirty="0"/>
              <a:t>Air </a:t>
            </a:r>
            <a:r>
              <a:rPr lang="en-US" sz="1500" dirty="0" err="1"/>
              <a:t>merupakan</a:t>
            </a:r>
            <a:r>
              <a:rPr lang="en-US" sz="1500" dirty="0"/>
              <a:t> </a:t>
            </a:r>
            <a:r>
              <a:rPr lang="en-US" sz="1500" dirty="0" err="1"/>
              <a:t>komponen</a:t>
            </a:r>
            <a:r>
              <a:rPr lang="en-US" sz="1500" dirty="0"/>
              <a:t> </a:t>
            </a:r>
            <a:r>
              <a:rPr lang="en-US" sz="1500" dirty="0" err="1"/>
              <a:t>terbesar</a:t>
            </a:r>
            <a:r>
              <a:rPr lang="en-US" sz="1500" dirty="0"/>
              <a:t> pada </a:t>
            </a:r>
            <a:r>
              <a:rPr lang="en-US" sz="1500" dirty="0" err="1"/>
              <a:t>susu</a:t>
            </a:r>
            <a:r>
              <a:rPr lang="en-US" sz="1500" dirty="0"/>
              <a:t>. Air </a:t>
            </a:r>
            <a:r>
              <a:rPr lang="en-US" sz="1500" dirty="0" err="1"/>
              <a:t>merupakan</a:t>
            </a:r>
            <a:r>
              <a:rPr lang="en-US" sz="1500" dirty="0"/>
              <a:t> </a:t>
            </a:r>
            <a:r>
              <a:rPr lang="en-US" sz="1500" dirty="0" err="1"/>
              <a:t>tempat</a:t>
            </a:r>
            <a:r>
              <a:rPr lang="en-US" sz="1500" dirty="0"/>
              <a:t> </a:t>
            </a:r>
            <a:r>
              <a:rPr lang="en-US" sz="1500" dirty="0" err="1"/>
              <a:t>terdispersinya</a:t>
            </a:r>
            <a:r>
              <a:rPr lang="en-US" sz="1500" dirty="0"/>
              <a:t> </a:t>
            </a:r>
            <a:r>
              <a:rPr lang="en-US" sz="1500" dirty="0" err="1"/>
              <a:t>komponen-komponen</a:t>
            </a:r>
            <a:r>
              <a:rPr lang="en-US" sz="1500" dirty="0"/>
              <a:t> </a:t>
            </a:r>
            <a:r>
              <a:rPr lang="en-US" sz="1500" dirty="0" err="1"/>
              <a:t>susu</a:t>
            </a:r>
            <a:r>
              <a:rPr lang="en-US" sz="1500" dirty="0"/>
              <a:t> yang lain. </a:t>
            </a:r>
            <a:r>
              <a:rPr lang="en-US" sz="1500" dirty="0" err="1"/>
              <a:t>Komponen-komponen</a:t>
            </a:r>
            <a:r>
              <a:rPr lang="en-US" sz="1500" dirty="0"/>
              <a:t> yang </a:t>
            </a:r>
            <a:r>
              <a:rPr lang="en-US" sz="1500" dirty="0" err="1"/>
              <a:t>terdispersi</a:t>
            </a:r>
            <a:r>
              <a:rPr lang="en-US" sz="1500" dirty="0"/>
              <a:t> </a:t>
            </a:r>
            <a:r>
              <a:rPr lang="en-US" sz="1500" dirty="0" err="1"/>
              <a:t>secara</a:t>
            </a:r>
            <a:r>
              <a:rPr lang="en-US" sz="1500" dirty="0"/>
              <a:t> </a:t>
            </a:r>
            <a:r>
              <a:rPr lang="en-US" sz="1500" dirty="0" err="1"/>
              <a:t>molokuler</a:t>
            </a:r>
            <a:r>
              <a:rPr lang="en-US" sz="1500" dirty="0"/>
              <a:t> (</a:t>
            </a:r>
            <a:r>
              <a:rPr lang="en-US" sz="1500" dirty="0" err="1"/>
              <a:t>larut</a:t>
            </a:r>
            <a:r>
              <a:rPr lang="en-US" sz="1500" dirty="0"/>
              <a:t>) </a:t>
            </a:r>
            <a:r>
              <a:rPr lang="en-US" sz="1500" dirty="0" err="1"/>
              <a:t>adalah</a:t>
            </a:r>
            <a:r>
              <a:rPr lang="en-US" sz="1500" dirty="0"/>
              <a:t> </a:t>
            </a:r>
            <a:r>
              <a:rPr lang="en-US" sz="1500" dirty="0" err="1"/>
              <a:t>laktosa</a:t>
            </a:r>
            <a:r>
              <a:rPr lang="en-US" sz="1500" dirty="0"/>
              <a:t>, garam-garam mineral dan </a:t>
            </a:r>
            <a:r>
              <a:rPr lang="en-US" sz="1500" dirty="0" err="1"/>
              <a:t>beberapa</a:t>
            </a:r>
            <a:r>
              <a:rPr lang="en-US" sz="1500" dirty="0"/>
              <a:t> vitamin. Protein-protein </a:t>
            </a:r>
            <a:r>
              <a:rPr lang="en-US" sz="1500" dirty="0" err="1"/>
              <a:t>kasein</a:t>
            </a:r>
            <a:r>
              <a:rPr lang="en-US" sz="1500" dirty="0"/>
              <a:t>, </a:t>
            </a:r>
            <a:r>
              <a:rPr lang="en-US" sz="1500" dirty="0" err="1"/>
              <a:t>laktosa</a:t>
            </a:r>
            <a:r>
              <a:rPr lang="en-US" sz="1500" dirty="0"/>
              <a:t> globulin dan albumin </a:t>
            </a:r>
            <a:r>
              <a:rPr lang="en-US" sz="1500" dirty="0" err="1"/>
              <a:t>terdispersi</a:t>
            </a:r>
            <a:r>
              <a:rPr lang="en-US" sz="1500" dirty="0"/>
              <a:t> </a:t>
            </a:r>
            <a:r>
              <a:rPr lang="en-US" sz="1500" dirty="0" err="1"/>
              <a:t>secara</a:t>
            </a:r>
            <a:r>
              <a:rPr lang="en-US" sz="1500" dirty="0"/>
              <a:t> </a:t>
            </a:r>
            <a:r>
              <a:rPr lang="en-US" sz="1500" dirty="0" err="1"/>
              <a:t>kolonial</a:t>
            </a:r>
            <a:r>
              <a:rPr lang="en-US" sz="1500" dirty="0"/>
              <a:t> </a:t>
            </a:r>
            <a:r>
              <a:rPr lang="en-US" sz="1500" dirty="0" err="1"/>
              <a:t>sedangkan</a:t>
            </a:r>
            <a:r>
              <a:rPr lang="en-US" sz="1500" dirty="0"/>
              <a:t> lemak </a:t>
            </a:r>
            <a:r>
              <a:rPr lang="en-US" sz="1500" dirty="0" err="1"/>
              <a:t>merupakan</a:t>
            </a:r>
            <a:r>
              <a:rPr lang="en-US" sz="1500" dirty="0"/>
              <a:t> </a:t>
            </a:r>
            <a:r>
              <a:rPr lang="en-US" sz="1500" dirty="0" err="1"/>
              <a:t>emulsi</a:t>
            </a:r>
            <a:r>
              <a:rPr lang="en-US" sz="1500" dirty="0"/>
              <a:t>.</a:t>
            </a:r>
          </a:p>
          <a:p>
            <a:pPr fontAlgn="base"/>
            <a:r>
              <a:rPr lang="en-US" sz="1500" b="1" i="1" u="sng" dirty="0"/>
              <a:t>Lemak</a:t>
            </a:r>
            <a:endParaRPr lang="en-US" sz="1500" dirty="0"/>
          </a:p>
          <a:p>
            <a:pPr fontAlgn="base"/>
            <a:r>
              <a:rPr lang="en-US" sz="1500" dirty="0"/>
              <a:t>Lemak </a:t>
            </a:r>
            <a:r>
              <a:rPr lang="en-US" sz="1500" dirty="0" err="1"/>
              <a:t>susu</a:t>
            </a:r>
            <a:r>
              <a:rPr lang="en-US" sz="1500" dirty="0"/>
              <a:t> </a:t>
            </a:r>
            <a:r>
              <a:rPr lang="en-US" sz="1500" dirty="0" err="1"/>
              <a:t>terbentuk</a:t>
            </a:r>
            <a:r>
              <a:rPr lang="en-US" sz="1500" dirty="0"/>
              <a:t> </a:t>
            </a:r>
            <a:r>
              <a:rPr lang="en-US" sz="1500" dirty="0" err="1"/>
              <a:t>dari</a:t>
            </a:r>
            <a:r>
              <a:rPr lang="en-US" sz="1500" dirty="0"/>
              <a:t> </a:t>
            </a:r>
            <a:r>
              <a:rPr lang="en-US" sz="1500" dirty="0" err="1"/>
              <a:t>globula-globula</a:t>
            </a:r>
            <a:r>
              <a:rPr lang="en-US" sz="1500" dirty="0"/>
              <a:t> </a:t>
            </a:r>
            <a:r>
              <a:rPr lang="en-US" sz="1500" dirty="0" err="1"/>
              <a:t>emulsi</a:t>
            </a:r>
            <a:r>
              <a:rPr lang="en-US" sz="1500" dirty="0"/>
              <a:t> </a:t>
            </a:r>
            <a:r>
              <a:rPr lang="en-US" sz="1500" dirty="0" err="1"/>
              <a:t>antara</a:t>
            </a:r>
            <a:r>
              <a:rPr lang="en-US" sz="1500" dirty="0"/>
              <a:t> </a:t>
            </a:r>
            <a:r>
              <a:rPr lang="en-US" sz="1500" dirty="0" err="1"/>
              <a:t>minyak</a:t>
            </a:r>
            <a:r>
              <a:rPr lang="en-US" sz="1500" dirty="0"/>
              <a:t> dan air. </a:t>
            </a:r>
            <a:r>
              <a:rPr lang="en-US" sz="1500" dirty="0" err="1"/>
              <a:t>Diperkirakan</a:t>
            </a:r>
            <a:r>
              <a:rPr lang="en-US" sz="1500" dirty="0"/>
              <a:t> </a:t>
            </a:r>
            <a:r>
              <a:rPr lang="en-US" sz="1500" dirty="0" err="1"/>
              <a:t>tiap</a:t>
            </a:r>
            <a:r>
              <a:rPr lang="en-US" sz="1500" dirty="0"/>
              <a:t> </a:t>
            </a:r>
            <a:r>
              <a:rPr lang="en-US" sz="1500" dirty="0" err="1"/>
              <a:t>tetes</a:t>
            </a:r>
            <a:r>
              <a:rPr lang="en-US" sz="1500" dirty="0"/>
              <a:t> </a:t>
            </a:r>
            <a:r>
              <a:rPr lang="en-US" sz="1500" dirty="0" err="1"/>
              <a:t>susu</a:t>
            </a:r>
            <a:r>
              <a:rPr lang="en-US" sz="1500" dirty="0"/>
              <a:t> </a:t>
            </a:r>
            <a:r>
              <a:rPr lang="en-US" sz="1500" dirty="0" err="1"/>
              <a:t>mengandung</a:t>
            </a:r>
            <a:r>
              <a:rPr lang="en-US" sz="1500" dirty="0"/>
              <a:t> </a:t>
            </a:r>
            <a:r>
              <a:rPr lang="en-US" sz="1500" dirty="0" err="1"/>
              <a:t>seratus</a:t>
            </a:r>
            <a:r>
              <a:rPr lang="en-US" sz="1500" dirty="0"/>
              <a:t> </a:t>
            </a:r>
            <a:r>
              <a:rPr lang="en-US" sz="1500" dirty="0" err="1"/>
              <a:t>juta</a:t>
            </a:r>
            <a:r>
              <a:rPr lang="en-US" sz="1500" dirty="0"/>
              <a:t> </a:t>
            </a:r>
            <a:r>
              <a:rPr lang="en-US" sz="1500" dirty="0" err="1"/>
              <a:t>globula</a:t>
            </a:r>
            <a:r>
              <a:rPr lang="en-US" sz="1500" dirty="0"/>
              <a:t> </a:t>
            </a:r>
            <a:r>
              <a:rPr lang="en-US" sz="1500" dirty="0" err="1"/>
              <a:t>minyak</a:t>
            </a:r>
            <a:r>
              <a:rPr lang="en-US" sz="1500" dirty="0"/>
              <a:t>. Lemak </a:t>
            </a:r>
            <a:r>
              <a:rPr lang="en-US" sz="1500" dirty="0" err="1"/>
              <a:t>tersusun</a:t>
            </a:r>
            <a:r>
              <a:rPr lang="en-US" sz="1500" dirty="0"/>
              <a:t> </a:t>
            </a:r>
            <a:r>
              <a:rPr lang="en-US" sz="1500" dirty="0" err="1"/>
              <a:t>dari</a:t>
            </a:r>
            <a:r>
              <a:rPr lang="en-US" sz="1500" dirty="0"/>
              <a:t> </a:t>
            </a:r>
            <a:r>
              <a:rPr lang="en-US" sz="1500" dirty="0" err="1"/>
              <a:t>trigliserida</a:t>
            </a:r>
            <a:r>
              <a:rPr lang="en-US" sz="1500" dirty="0"/>
              <a:t> yang </a:t>
            </a:r>
            <a:r>
              <a:rPr lang="en-US" sz="1500" dirty="0" err="1"/>
              <a:t>merupakan</a:t>
            </a:r>
            <a:r>
              <a:rPr lang="en-US" sz="1500" dirty="0"/>
              <a:t> </a:t>
            </a:r>
            <a:r>
              <a:rPr lang="en-US" sz="1500" dirty="0" err="1"/>
              <a:t>gabungan</a:t>
            </a:r>
            <a:r>
              <a:rPr lang="en-US" sz="1500" dirty="0"/>
              <a:t> </a:t>
            </a:r>
            <a:r>
              <a:rPr lang="en-US" sz="1500" dirty="0" err="1"/>
              <a:t>gliserol</a:t>
            </a:r>
            <a:r>
              <a:rPr lang="en-US" sz="1500" dirty="0"/>
              <a:t> dan </a:t>
            </a:r>
            <a:r>
              <a:rPr lang="en-US" sz="1500" dirty="0" err="1"/>
              <a:t>asam-asam</a:t>
            </a:r>
            <a:r>
              <a:rPr lang="en-US" sz="1500" dirty="0"/>
              <a:t> lemak. Lemak </a:t>
            </a:r>
            <a:r>
              <a:rPr lang="en-US" sz="1500" dirty="0" err="1"/>
              <a:t>susu</a:t>
            </a:r>
            <a:r>
              <a:rPr lang="en-US" sz="1500" dirty="0"/>
              <a:t> </a:t>
            </a:r>
            <a:r>
              <a:rPr lang="en-US" sz="1500" dirty="0" err="1"/>
              <a:t>tersusun</a:t>
            </a:r>
            <a:r>
              <a:rPr lang="en-US" sz="1500" dirty="0"/>
              <a:t> </a:t>
            </a:r>
            <a:r>
              <a:rPr lang="en-US" sz="1500" dirty="0" err="1"/>
              <a:t>atas</a:t>
            </a:r>
            <a:r>
              <a:rPr lang="en-US" sz="1500" dirty="0"/>
              <a:t> </a:t>
            </a:r>
            <a:r>
              <a:rPr lang="en-US" sz="1500" dirty="0" err="1"/>
              <a:t>asam</a:t>
            </a:r>
            <a:r>
              <a:rPr lang="en-US" sz="1500" dirty="0"/>
              <a:t> </a:t>
            </a:r>
            <a:r>
              <a:rPr lang="en-US" sz="1500" dirty="0" err="1"/>
              <a:t>butirat</a:t>
            </a:r>
            <a:r>
              <a:rPr lang="en-US" sz="1500" dirty="0"/>
              <a:t>, </a:t>
            </a:r>
            <a:r>
              <a:rPr lang="en-US" sz="1500" dirty="0" err="1"/>
              <a:t>asam</a:t>
            </a:r>
            <a:r>
              <a:rPr lang="en-US" sz="1500" dirty="0"/>
              <a:t> </a:t>
            </a:r>
            <a:r>
              <a:rPr lang="en-US" sz="1500" dirty="0" err="1"/>
              <a:t>karporat</a:t>
            </a:r>
            <a:r>
              <a:rPr lang="en-US" sz="1500" dirty="0"/>
              <a:t>, </a:t>
            </a:r>
            <a:r>
              <a:rPr lang="en-US" sz="1500" dirty="0" err="1"/>
              <a:t>asam</a:t>
            </a:r>
            <a:r>
              <a:rPr lang="en-US" sz="1500" dirty="0"/>
              <a:t> </a:t>
            </a:r>
            <a:r>
              <a:rPr lang="en-US" sz="1500" dirty="0" err="1"/>
              <a:t>laurat</a:t>
            </a:r>
            <a:r>
              <a:rPr lang="en-US" sz="1500" dirty="0"/>
              <a:t>, </a:t>
            </a:r>
            <a:r>
              <a:rPr lang="en-US" sz="1500" dirty="0" err="1"/>
              <a:t>asam</a:t>
            </a:r>
            <a:r>
              <a:rPr lang="en-US" sz="1500" dirty="0"/>
              <a:t> </a:t>
            </a:r>
            <a:r>
              <a:rPr lang="en-US" sz="1500" dirty="0" err="1"/>
              <a:t>miristat</a:t>
            </a:r>
            <a:r>
              <a:rPr lang="en-US" sz="1500" dirty="0"/>
              <a:t>, </a:t>
            </a:r>
            <a:r>
              <a:rPr lang="en-US" sz="1500" dirty="0" err="1"/>
              <a:t>asam</a:t>
            </a:r>
            <a:r>
              <a:rPr lang="en-US" sz="1500" dirty="0"/>
              <a:t> </a:t>
            </a:r>
            <a:r>
              <a:rPr lang="en-US" sz="1500" dirty="0" err="1"/>
              <a:t>stearat</a:t>
            </a:r>
            <a:r>
              <a:rPr lang="en-US" sz="1500" dirty="0"/>
              <a:t> dan </a:t>
            </a:r>
            <a:r>
              <a:rPr lang="en-US" sz="1500" dirty="0" err="1"/>
              <a:t>asam</a:t>
            </a:r>
            <a:r>
              <a:rPr lang="en-US" sz="1500" dirty="0"/>
              <a:t> </a:t>
            </a:r>
            <a:r>
              <a:rPr lang="en-US" sz="1500" dirty="0" err="1"/>
              <a:t>oleat</a:t>
            </a:r>
            <a:r>
              <a:rPr lang="en-US" sz="1500" dirty="0"/>
              <a:t> (Idris, 1992).</a:t>
            </a:r>
          </a:p>
          <a:p>
            <a:pPr fontAlgn="base"/>
            <a:r>
              <a:rPr lang="en-US" sz="1500" b="1" i="1" u="sng" dirty="0" err="1"/>
              <a:t>Laktosa</a:t>
            </a:r>
            <a:endParaRPr lang="en-US" sz="1500" dirty="0"/>
          </a:p>
          <a:p>
            <a:pPr fontAlgn="base"/>
            <a:r>
              <a:rPr lang="en-US" sz="1500" dirty="0" err="1"/>
              <a:t>Laktosa</a:t>
            </a:r>
            <a:r>
              <a:rPr lang="en-US" sz="1500" dirty="0"/>
              <a:t> </a:t>
            </a:r>
            <a:r>
              <a:rPr lang="en-US" sz="1500" dirty="0" err="1"/>
              <a:t>adalah</a:t>
            </a:r>
            <a:r>
              <a:rPr lang="en-US" sz="1500" dirty="0"/>
              <a:t> </a:t>
            </a:r>
            <a:r>
              <a:rPr lang="en-US" sz="1500" dirty="0" err="1"/>
              <a:t>karbohidrat</a:t>
            </a:r>
            <a:r>
              <a:rPr lang="en-US" sz="1500" dirty="0"/>
              <a:t> </a:t>
            </a:r>
            <a:r>
              <a:rPr lang="en-US" sz="1500" dirty="0" err="1"/>
              <a:t>utama</a:t>
            </a:r>
            <a:r>
              <a:rPr lang="en-US" sz="1500" dirty="0"/>
              <a:t> </a:t>
            </a:r>
            <a:r>
              <a:rPr lang="en-US" sz="1500" dirty="0" err="1"/>
              <a:t>dalam</a:t>
            </a:r>
            <a:r>
              <a:rPr lang="en-US" sz="1500" dirty="0"/>
              <a:t> </a:t>
            </a:r>
            <a:r>
              <a:rPr lang="en-US" sz="1500" dirty="0" err="1"/>
              <a:t>susu</a:t>
            </a:r>
            <a:r>
              <a:rPr lang="en-US" sz="1500" dirty="0"/>
              <a:t>, </a:t>
            </a:r>
            <a:r>
              <a:rPr lang="en-US" sz="1500" dirty="0" err="1"/>
              <a:t>merupakan</a:t>
            </a:r>
            <a:r>
              <a:rPr lang="en-US" sz="1500" dirty="0"/>
              <a:t> </a:t>
            </a:r>
            <a:r>
              <a:rPr lang="en-US" sz="1500" dirty="0" err="1"/>
              <a:t>disakarida</a:t>
            </a:r>
            <a:r>
              <a:rPr lang="en-US" sz="1500" dirty="0"/>
              <a:t> yang </a:t>
            </a:r>
            <a:r>
              <a:rPr lang="en-US" sz="1500" dirty="0" err="1"/>
              <a:t>terdiri</a:t>
            </a:r>
            <a:r>
              <a:rPr lang="en-US" sz="1500" dirty="0"/>
              <a:t> </a:t>
            </a:r>
            <a:r>
              <a:rPr lang="en-US" sz="1500" dirty="0" err="1"/>
              <a:t>dari</a:t>
            </a:r>
            <a:r>
              <a:rPr lang="en-US" sz="1500" dirty="0"/>
              <a:t> </a:t>
            </a:r>
            <a:r>
              <a:rPr lang="en-US" sz="1500" dirty="0" err="1"/>
              <a:t>glukosa</a:t>
            </a:r>
            <a:r>
              <a:rPr lang="en-US" sz="1500" dirty="0"/>
              <a:t> dan </a:t>
            </a:r>
            <a:r>
              <a:rPr lang="en-US" sz="1500" dirty="0" err="1"/>
              <a:t>galaktosa</a:t>
            </a:r>
            <a:r>
              <a:rPr lang="en-US" sz="1500" dirty="0"/>
              <a:t>. </a:t>
            </a:r>
            <a:r>
              <a:rPr lang="en-US" sz="1500" dirty="0" err="1"/>
              <a:t>Laktosa</a:t>
            </a:r>
            <a:r>
              <a:rPr lang="en-US" sz="1500" dirty="0"/>
              <a:t> </a:t>
            </a:r>
            <a:r>
              <a:rPr lang="en-US" sz="1500" dirty="0" err="1"/>
              <a:t>terdapat</a:t>
            </a:r>
            <a:r>
              <a:rPr lang="en-US" sz="1500" dirty="0"/>
              <a:t> </a:t>
            </a:r>
            <a:r>
              <a:rPr lang="en-US" sz="1500" dirty="0" err="1"/>
              <a:t>dalam</a:t>
            </a:r>
            <a:r>
              <a:rPr lang="en-US" sz="1500" dirty="0"/>
              <a:t> </a:t>
            </a:r>
            <a:r>
              <a:rPr lang="en-US" sz="1500" dirty="0" err="1"/>
              <a:t>fase</a:t>
            </a:r>
            <a:r>
              <a:rPr lang="en-US" sz="1500" dirty="0"/>
              <a:t> </a:t>
            </a:r>
            <a:r>
              <a:rPr lang="en-US" sz="1500" dirty="0" err="1"/>
              <a:t>larutan</a:t>
            </a:r>
            <a:r>
              <a:rPr lang="en-US" sz="1500" dirty="0"/>
              <a:t> yang </a:t>
            </a:r>
            <a:r>
              <a:rPr lang="en-US" sz="1500" dirty="0" err="1"/>
              <a:t>sesungguhnya</a:t>
            </a:r>
            <a:r>
              <a:rPr lang="en-US" sz="1500" dirty="0"/>
              <a:t> pada </a:t>
            </a:r>
            <a:r>
              <a:rPr lang="en-US" sz="1500" dirty="0" err="1"/>
              <a:t>susu</a:t>
            </a:r>
            <a:r>
              <a:rPr lang="en-US" sz="1500" dirty="0"/>
              <a:t>, </a:t>
            </a:r>
            <a:r>
              <a:rPr lang="en-US" sz="1500" dirty="0" err="1"/>
              <a:t>sehingga</a:t>
            </a:r>
            <a:r>
              <a:rPr lang="en-US" sz="1500" dirty="0"/>
              <a:t> </a:t>
            </a:r>
            <a:r>
              <a:rPr lang="en-US" sz="1500" dirty="0" err="1"/>
              <a:t>mudah</a:t>
            </a:r>
            <a:r>
              <a:rPr lang="en-US" sz="1500" dirty="0"/>
              <a:t> </a:t>
            </a:r>
            <a:r>
              <a:rPr lang="en-US" sz="1500" dirty="0" err="1"/>
              <a:t>diasimilisasikan</a:t>
            </a:r>
            <a:r>
              <a:rPr lang="en-US" sz="1500" dirty="0"/>
              <a:t> </a:t>
            </a:r>
            <a:r>
              <a:rPr lang="en-US" sz="1500" dirty="0" err="1"/>
              <a:t>sebagai</a:t>
            </a:r>
            <a:r>
              <a:rPr lang="en-US" sz="1500" dirty="0"/>
              <a:t> </a:t>
            </a:r>
            <a:r>
              <a:rPr lang="en-US" sz="1500" dirty="0" err="1"/>
              <a:t>makanan</a:t>
            </a:r>
            <a:r>
              <a:rPr lang="en-US" sz="1500" dirty="0"/>
              <a:t> </a:t>
            </a:r>
            <a:r>
              <a:rPr lang="en-US" sz="1500" dirty="0" err="1"/>
              <a:t>dengan</a:t>
            </a:r>
            <a:r>
              <a:rPr lang="en-US" sz="1500" dirty="0"/>
              <a:t> proses </a:t>
            </a:r>
            <a:r>
              <a:rPr lang="en-US" sz="1500" dirty="0" err="1"/>
              <a:t>hidrolisa</a:t>
            </a:r>
            <a:r>
              <a:rPr lang="en-US" sz="1500" dirty="0"/>
              <a:t> </a:t>
            </a:r>
            <a:r>
              <a:rPr lang="en-US" sz="1500" dirty="0" err="1"/>
              <a:t>menjadi</a:t>
            </a:r>
            <a:r>
              <a:rPr lang="en-US" sz="1500" dirty="0"/>
              <a:t> </a:t>
            </a:r>
            <a:r>
              <a:rPr lang="en-US" sz="1500" dirty="0" err="1"/>
              <a:t>glukosa</a:t>
            </a:r>
            <a:r>
              <a:rPr lang="en-US" sz="1500" dirty="0"/>
              <a:t> dan </a:t>
            </a:r>
            <a:r>
              <a:rPr lang="en-US" sz="1500" dirty="0" err="1"/>
              <a:t>galaktosa</a:t>
            </a:r>
            <a:r>
              <a:rPr lang="en-US" sz="1500" dirty="0"/>
              <a:t> oleh </a:t>
            </a:r>
            <a:r>
              <a:rPr lang="en-US" sz="1500" dirty="0" err="1"/>
              <a:t>enzim</a:t>
            </a:r>
            <a:r>
              <a:rPr lang="en-US" sz="1500" dirty="0"/>
              <a:t> </a:t>
            </a:r>
            <a:r>
              <a:rPr lang="en-US" sz="1500" dirty="0" err="1"/>
              <a:t>laktase</a:t>
            </a:r>
            <a:r>
              <a:rPr lang="en-US" sz="1500" dirty="0"/>
              <a:t>. </a:t>
            </a:r>
            <a:r>
              <a:rPr lang="en-US" sz="1500" dirty="0" err="1"/>
              <a:t>Laktosa</a:t>
            </a:r>
            <a:r>
              <a:rPr lang="en-US" sz="1500" dirty="0"/>
              <a:t> </a:t>
            </a:r>
            <a:r>
              <a:rPr lang="en-US" sz="1500" dirty="0" err="1"/>
              <a:t>tidak</a:t>
            </a:r>
            <a:r>
              <a:rPr lang="en-US" sz="1500" dirty="0"/>
              <a:t> </a:t>
            </a:r>
            <a:r>
              <a:rPr lang="en-US" sz="1500" dirty="0" err="1"/>
              <a:t>semanis</a:t>
            </a:r>
            <a:r>
              <a:rPr lang="en-US" sz="1500" dirty="0"/>
              <a:t> </a:t>
            </a:r>
            <a:r>
              <a:rPr lang="en-US" sz="1500" dirty="0" err="1"/>
              <a:t>gula</a:t>
            </a:r>
            <a:r>
              <a:rPr lang="en-US" sz="1500" dirty="0"/>
              <a:t> </a:t>
            </a:r>
            <a:r>
              <a:rPr lang="en-US" sz="1500" dirty="0" err="1"/>
              <a:t>tebu</a:t>
            </a:r>
            <a:r>
              <a:rPr lang="en-US" sz="1500" dirty="0"/>
              <a:t>, </a:t>
            </a:r>
            <a:r>
              <a:rPr lang="en-US" sz="1500" dirty="0" err="1"/>
              <a:t>daya</a:t>
            </a:r>
            <a:r>
              <a:rPr lang="en-US" sz="1500" dirty="0"/>
              <a:t> </a:t>
            </a:r>
            <a:r>
              <a:rPr lang="en-US" sz="1500" dirty="0" err="1"/>
              <a:t>larutnya</a:t>
            </a:r>
            <a:r>
              <a:rPr lang="en-US" sz="1500" dirty="0"/>
              <a:t> 20% pada </a:t>
            </a:r>
            <a:r>
              <a:rPr lang="en-US" sz="1500" dirty="0" err="1"/>
              <a:t>suhu</a:t>
            </a:r>
            <a:r>
              <a:rPr lang="en-US" sz="1500" dirty="0"/>
              <a:t> </a:t>
            </a:r>
            <a:r>
              <a:rPr lang="en-US" sz="1500" dirty="0" err="1"/>
              <a:t>kamar</a:t>
            </a:r>
            <a:r>
              <a:rPr lang="en-US" sz="1500" dirty="0"/>
              <a:t>. </a:t>
            </a:r>
            <a:r>
              <a:rPr lang="en-US" sz="1500" dirty="0" err="1"/>
              <a:t>Laktosa</a:t>
            </a:r>
            <a:r>
              <a:rPr lang="en-US" sz="1500" dirty="0"/>
              <a:t> </a:t>
            </a:r>
            <a:r>
              <a:rPr lang="en-US" sz="1500" dirty="0" err="1"/>
              <a:t>mudah</a:t>
            </a:r>
            <a:r>
              <a:rPr lang="en-US" sz="1500" dirty="0"/>
              <a:t> </a:t>
            </a:r>
            <a:r>
              <a:rPr lang="en-US" sz="1500" dirty="0" err="1"/>
              <a:t>diragikan</a:t>
            </a:r>
            <a:r>
              <a:rPr lang="en-US" sz="1500" dirty="0"/>
              <a:t> oleh </a:t>
            </a:r>
            <a:r>
              <a:rPr lang="en-US" sz="1500" dirty="0" err="1"/>
              <a:t>bakteri</a:t>
            </a:r>
            <a:r>
              <a:rPr lang="en-US" sz="1500" dirty="0"/>
              <a:t> </a:t>
            </a:r>
            <a:r>
              <a:rPr lang="en-US" sz="1500" dirty="0" err="1"/>
              <a:t>asam</a:t>
            </a:r>
            <a:r>
              <a:rPr lang="en-US" sz="1500" dirty="0"/>
              <a:t> </a:t>
            </a:r>
            <a:r>
              <a:rPr lang="en-US" sz="1500" dirty="0" err="1"/>
              <a:t>laktat</a:t>
            </a:r>
            <a:r>
              <a:rPr lang="en-US" sz="1500" dirty="0"/>
              <a:t> yang </a:t>
            </a:r>
            <a:r>
              <a:rPr lang="en-US" sz="1500" dirty="0" err="1"/>
              <a:t>merupakan</a:t>
            </a:r>
            <a:r>
              <a:rPr lang="en-US" sz="1500" dirty="0"/>
              <a:t> </a:t>
            </a:r>
            <a:r>
              <a:rPr lang="en-US" sz="1500" dirty="0" err="1"/>
              <a:t>ciri</a:t>
            </a:r>
            <a:r>
              <a:rPr lang="en-US" sz="1500" dirty="0"/>
              <a:t> </a:t>
            </a:r>
            <a:r>
              <a:rPr lang="en-US" sz="1500" dirty="0" err="1"/>
              <a:t>khas</a:t>
            </a:r>
            <a:r>
              <a:rPr lang="en-US" sz="1500" dirty="0"/>
              <a:t> </a:t>
            </a:r>
            <a:r>
              <a:rPr lang="en-US" sz="1500" dirty="0" err="1"/>
              <a:t>susu</a:t>
            </a:r>
            <a:r>
              <a:rPr lang="en-US" sz="1500" dirty="0"/>
              <a:t> yang </a:t>
            </a:r>
            <a:r>
              <a:rPr lang="en-US" sz="1500" dirty="0" err="1"/>
              <a:t>diasamkan</a:t>
            </a:r>
            <a:r>
              <a:rPr lang="en-US" sz="1500" dirty="0"/>
              <a:t> (Buckle, </a:t>
            </a:r>
            <a:r>
              <a:rPr lang="en-US" sz="1500" i="1" dirty="0"/>
              <a:t>et al</a:t>
            </a:r>
            <a:r>
              <a:rPr lang="en-US" sz="1500" dirty="0"/>
              <a:t>, 1987).</a:t>
            </a:r>
            <a:r>
              <a:rPr lang="en-US" sz="1500" dirty="0" err="1"/>
              <a:t>Laktosa</a:t>
            </a:r>
            <a:r>
              <a:rPr lang="en-US" sz="1500" dirty="0"/>
              <a:t> (</a:t>
            </a:r>
            <a:r>
              <a:rPr lang="en-US" sz="1500" dirty="0" err="1"/>
              <a:t>gula</a:t>
            </a:r>
            <a:r>
              <a:rPr lang="en-US" sz="1500" dirty="0"/>
              <a:t> </a:t>
            </a:r>
            <a:r>
              <a:rPr lang="en-US" sz="1500" dirty="0" err="1"/>
              <a:t>susu</a:t>
            </a:r>
            <a:r>
              <a:rPr lang="en-US" sz="1500" dirty="0"/>
              <a:t>) </a:t>
            </a:r>
            <a:r>
              <a:rPr lang="en-US" sz="1500" dirty="0" err="1"/>
              <a:t>menyebabkan</a:t>
            </a:r>
            <a:r>
              <a:rPr lang="en-US" sz="1500" dirty="0"/>
              <a:t> air </a:t>
            </a:r>
            <a:r>
              <a:rPr lang="en-US" sz="1500" dirty="0" err="1"/>
              <a:t>susu</a:t>
            </a:r>
            <a:r>
              <a:rPr lang="en-US" sz="1500" dirty="0"/>
              <a:t> </a:t>
            </a:r>
            <a:r>
              <a:rPr lang="en-US" sz="1500" dirty="0" err="1"/>
              <a:t>berasa</a:t>
            </a:r>
            <a:r>
              <a:rPr lang="en-US" sz="1500" dirty="0"/>
              <a:t> </a:t>
            </a:r>
            <a:r>
              <a:rPr lang="en-US" sz="1500" dirty="0" err="1"/>
              <a:t>manis</a:t>
            </a:r>
            <a:r>
              <a:rPr lang="en-US" sz="1500" dirty="0"/>
              <a:t>, </a:t>
            </a:r>
            <a:r>
              <a:rPr lang="en-US" sz="1500" dirty="0" err="1"/>
              <a:t>laktosa</a:t>
            </a:r>
            <a:r>
              <a:rPr lang="en-US" sz="1500" dirty="0"/>
              <a:t> </a:t>
            </a:r>
            <a:r>
              <a:rPr lang="en-US" sz="1500" dirty="0" err="1"/>
              <a:t>adalah</a:t>
            </a:r>
            <a:r>
              <a:rPr lang="en-US" sz="1500" dirty="0"/>
              <a:t> </a:t>
            </a:r>
            <a:r>
              <a:rPr lang="en-US" sz="1500" dirty="0" err="1"/>
              <a:t>karbohidrat</a:t>
            </a:r>
            <a:r>
              <a:rPr lang="en-US" sz="1500" dirty="0"/>
              <a:t>.</a:t>
            </a:r>
          </a:p>
          <a:p>
            <a:pPr algn="ctr"/>
            <a:endParaRPr lang="en-US" sz="1500" dirty="0"/>
          </a:p>
        </p:txBody>
      </p:sp>
    </p:spTree>
    <p:extLst>
      <p:ext uri="{BB962C8B-B14F-4D97-AF65-F5344CB8AC3E}">
        <p14:creationId xmlns:p14="http://schemas.microsoft.com/office/powerpoint/2010/main" val="33522492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pic>
        <p:nvPicPr>
          <p:cNvPr id="4" name="Content Placeholder 8">
            <a:extLst>
              <a:ext uri="{FF2B5EF4-FFF2-40B4-BE49-F238E27FC236}">
                <a16:creationId xmlns:a16="http://schemas.microsoft.com/office/drawing/2014/main" xmlns="" id="{7F07E932-CBBF-4763-9CFD-E81AD17415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2192000" cy="6957391"/>
          </a:xfrm>
          <a:prstGeom prst="rect">
            <a:avLst/>
          </a:prstGeom>
        </p:spPr>
      </p:pic>
      <p:sp>
        <p:nvSpPr>
          <p:cNvPr id="5" name="Flowchart: Delay 4">
            <a:extLst>
              <a:ext uri="{FF2B5EF4-FFF2-40B4-BE49-F238E27FC236}">
                <a16:creationId xmlns:a16="http://schemas.microsoft.com/office/drawing/2014/main" xmlns="" id="{A64E666F-2C62-4913-A1F1-A2A4526E9293}"/>
              </a:ext>
            </a:extLst>
          </p:cNvPr>
          <p:cNvSpPr/>
          <p:nvPr/>
        </p:nvSpPr>
        <p:spPr>
          <a:xfrm>
            <a:off x="0" y="357809"/>
            <a:ext cx="4611757" cy="1272208"/>
          </a:xfrm>
          <a:prstGeom prst="flowChartDelay">
            <a:avLst/>
          </a:prstGeom>
          <a:solidFill>
            <a:schemeClr val="accent6">
              <a:lumMod val="75000"/>
            </a:schemeClr>
          </a:solidFill>
          <a:ln>
            <a:solidFill>
              <a:schemeClr val="bg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800" b="1" dirty="0">
                <a:effectLst>
                  <a:outerShdw blurRad="38100" dist="38100" dir="2700000" algn="tl">
                    <a:srgbClr val="000000">
                      <a:alpha val="43137"/>
                    </a:srgbClr>
                  </a:outerShdw>
                </a:effectLst>
              </a:rPr>
              <a:t>KOMPOSISI SUSU</a:t>
            </a:r>
          </a:p>
        </p:txBody>
      </p:sp>
      <p:sp>
        <p:nvSpPr>
          <p:cNvPr id="6" name="Rectangle: Diagonal Corners Snipped 12">
            <a:extLst>
              <a:ext uri="{FF2B5EF4-FFF2-40B4-BE49-F238E27FC236}">
                <a16:creationId xmlns:a16="http://schemas.microsoft.com/office/drawing/2014/main" xmlns="" id="{A5738015-7541-48EA-84C0-4DA03654D0F9}"/>
              </a:ext>
            </a:extLst>
          </p:cNvPr>
          <p:cNvSpPr/>
          <p:nvPr/>
        </p:nvSpPr>
        <p:spPr>
          <a:xfrm>
            <a:off x="95534" y="1720805"/>
            <a:ext cx="11627893" cy="4986774"/>
          </a:xfrm>
          <a:prstGeom prst="snip2DiagRect">
            <a:avLst/>
          </a:prstGeom>
          <a:solidFill>
            <a:srgbClr val="A53010">
              <a:alpha val="8902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US" sz="1700" b="1" i="1" u="sng" dirty="0"/>
              <a:t>Protein</a:t>
            </a:r>
            <a:endParaRPr lang="en-US" sz="1700" dirty="0"/>
          </a:p>
          <a:p>
            <a:pPr fontAlgn="base"/>
            <a:r>
              <a:rPr lang="en-US" sz="1700" dirty="0"/>
              <a:t>Protein </a:t>
            </a:r>
            <a:r>
              <a:rPr lang="en-US" sz="1700" dirty="0" err="1"/>
              <a:t>susu</a:t>
            </a:r>
            <a:r>
              <a:rPr lang="en-US" sz="1700" dirty="0"/>
              <a:t> </a:t>
            </a:r>
            <a:r>
              <a:rPr lang="en-US" sz="1700" dirty="0" err="1"/>
              <a:t>terdiri</a:t>
            </a:r>
            <a:r>
              <a:rPr lang="en-US" sz="1700" dirty="0"/>
              <a:t> </a:t>
            </a:r>
            <a:r>
              <a:rPr lang="en-US" sz="1700" dirty="0" err="1"/>
              <a:t>atas</a:t>
            </a:r>
            <a:r>
              <a:rPr lang="en-US" sz="1700" dirty="0"/>
              <a:t> </a:t>
            </a:r>
            <a:r>
              <a:rPr lang="en-US" sz="1700" dirty="0" err="1"/>
              <a:t>kasein</a:t>
            </a:r>
            <a:r>
              <a:rPr lang="en-US" sz="1700" dirty="0"/>
              <a:t>, </a:t>
            </a:r>
            <a:r>
              <a:rPr lang="en-US" sz="1700" dirty="0" err="1"/>
              <a:t>laktalbumin</a:t>
            </a:r>
            <a:r>
              <a:rPr lang="en-US" sz="1700" dirty="0"/>
              <a:t> dan </a:t>
            </a:r>
            <a:r>
              <a:rPr lang="en-US" sz="1700" dirty="0" err="1"/>
              <a:t>laktoglobulin</a:t>
            </a:r>
            <a:r>
              <a:rPr lang="en-US" sz="1700" dirty="0"/>
              <a:t>. </a:t>
            </a:r>
            <a:r>
              <a:rPr lang="en-US" sz="1700" dirty="0" err="1"/>
              <a:t>Kasein</a:t>
            </a:r>
            <a:r>
              <a:rPr lang="en-US" sz="1700" dirty="0"/>
              <a:t> </a:t>
            </a:r>
            <a:r>
              <a:rPr lang="en-US" sz="1700" dirty="0" err="1"/>
              <a:t>merupakan</a:t>
            </a:r>
            <a:r>
              <a:rPr lang="en-US" sz="1700" dirty="0"/>
              <a:t> protein yang </a:t>
            </a:r>
            <a:r>
              <a:rPr lang="en-US" sz="1700" dirty="0" err="1"/>
              <a:t>terbanyak</a:t>
            </a:r>
            <a:r>
              <a:rPr lang="en-US" sz="1700" dirty="0"/>
              <a:t> </a:t>
            </a:r>
            <a:r>
              <a:rPr lang="en-US" sz="1700" dirty="0" err="1"/>
              <a:t>jumlahnya</a:t>
            </a:r>
            <a:r>
              <a:rPr lang="en-US" sz="1700" dirty="0"/>
              <a:t> </a:t>
            </a:r>
            <a:r>
              <a:rPr lang="en-US" sz="1700" dirty="0" err="1"/>
              <a:t>daripada</a:t>
            </a:r>
            <a:r>
              <a:rPr lang="en-US" sz="1700" dirty="0"/>
              <a:t> </a:t>
            </a:r>
            <a:r>
              <a:rPr lang="en-US" sz="1700" dirty="0" err="1"/>
              <a:t>laktalbumin</a:t>
            </a:r>
            <a:r>
              <a:rPr lang="en-US" sz="1700" dirty="0"/>
              <a:t> dan </a:t>
            </a:r>
            <a:r>
              <a:rPr lang="en-US" sz="1700" dirty="0" err="1"/>
              <a:t>laktoglobulin</a:t>
            </a:r>
            <a:r>
              <a:rPr lang="en-US" sz="1700" dirty="0"/>
              <a:t>. </a:t>
            </a:r>
            <a:r>
              <a:rPr lang="en-US" sz="1700" dirty="0" err="1"/>
              <a:t>Kasein</a:t>
            </a:r>
            <a:r>
              <a:rPr lang="en-US" sz="1700" dirty="0"/>
              <a:t> </a:t>
            </a:r>
            <a:r>
              <a:rPr lang="en-US" sz="1700" dirty="0" err="1"/>
              <a:t>murni</a:t>
            </a:r>
            <a:r>
              <a:rPr lang="en-US" sz="1700" dirty="0"/>
              <a:t> </a:t>
            </a:r>
            <a:r>
              <a:rPr lang="en-US" sz="1700" dirty="0" err="1"/>
              <a:t>berwarna</a:t>
            </a:r>
            <a:r>
              <a:rPr lang="en-US" sz="1700" dirty="0"/>
              <a:t> </a:t>
            </a:r>
            <a:r>
              <a:rPr lang="en-US" sz="1700" dirty="0" err="1"/>
              <a:t>kuning</a:t>
            </a:r>
            <a:r>
              <a:rPr lang="en-US" sz="1700" dirty="0"/>
              <a:t> </a:t>
            </a:r>
            <a:r>
              <a:rPr lang="en-US" sz="1700" dirty="0" err="1"/>
              <a:t>keputih-putihan</a:t>
            </a:r>
            <a:r>
              <a:rPr lang="en-US" sz="1700" dirty="0"/>
              <a:t> </a:t>
            </a:r>
            <a:r>
              <a:rPr lang="en-US" sz="1700" dirty="0" err="1"/>
              <a:t>mempunyai</a:t>
            </a:r>
            <a:r>
              <a:rPr lang="en-US" sz="1700" dirty="0"/>
              <a:t> </a:t>
            </a:r>
            <a:r>
              <a:rPr lang="en-US" sz="1700" dirty="0" err="1"/>
              <a:t>struktur</a:t>
            </a:r>
            <a:r>
              <a:rPr lang="en-US" sz="1700" dirty="0"/>
              <a:t> granular (</a:t>
            </a:r>
            <a:r>
              <a:rPr lang="en-US" sz="1700" dirty="0" err="1"/>
              <a:t>berisi</a:t>
            </a:r>
            <a:r>
              <a:rPr lang="en-US" sz="1700" dirty="0"/>
              <a:t> </a:t>
            </a:r>
            <a:r>
              <a:rPr lang="en-US" sz="1700" dirty="0" err="1"/>
              <a:t>butiran-butiran</a:t>
            </a:r>
            <a:r>
              <a:rPr lang="en-US" sz="1700" dirty="0"/>
              <a:t> </a:t>
            </a:r>
            <a:r>
              <a:rPr lang="en-US" sz="1700" dirty="0" err="1"/>
              <a:t>kecil</a:t>
            </a:r>
            <a:r>
              <a:rPr lang="en-US" sz="1700" dirty="0"/>
              <a:t>), </a:t>
            </a:r>
            <a:r>
              <a:rPr lang="en-US" sz="1700" dirty="0" err="1"/>
              <a:t>tidak</a:t>
            </a:r>
            <a:r>
              <a:rPr lang="en-US" sz="1700" dirty="0"/>
              <a:t> </a:t>
            </a:r>
            <a:r>
              <a:rPr lang="en-US" sz="1700" dirty="0" err="1"/>
              <a:t>berbau</a:t>
            </a:r>
            <a:r>
              <a:rPr lang="en-US" sz="1700" dirty="0"/>
              <a:t> dan </a:t>
            </a:r>
            <a:r>
              <a:rPr lang="en-US" sz="1700" dirty="0" err="1"/>
              <a:t>tidak</a:t>
            </a:r>
            <a:r>
              <a:rPr lang="en-US" sz="1700" dirty="0"/>
              <a:t> </a:t>
            </a:r>
            <a:r>
              <a:rPr lang="en-US" sz="1700" dirty="0" err="1"/>
              <a:t>mempunyai</a:t>
            </a:r>
            <a:r>
              <a:rPr lang="en-US" sz="1700" dirty="0"/>
              <a:t> rasa. </a:t>
            </a:r>
            <a:r>
              <a:rPr lang="en-US" sz="1700" dirty="0" err="1"/>
              <a:t>Kasein</a:t>
            </a:r>
            <a:r>
              <a:rPr lang="en-US" sz="1700" dirty="0"/>
              <a:t> </a:t>
            </a:r>
            <a:r>
              <a:rPr lang="en-US" sz="1700" dirty="0" err="1"/>
              <a:t>memberikan</a:t>
            </a:r>
            <a:r>
              <a:rPr lang="en-US" sz="1700" dirty="0"/>
              <a:t> </a:t>
            </a:r>
            <a:r>
              <a:rPr lang="en-US" sz="1700" dirty="0" err="1"/>
              <a:t>warna</a:t>
            </a:r>
            <a:r>
              <a:rPr lang="en-US" sz="1700" dirty="0"/>
              <a:t> </a:t>
            </a:r>
            <a:r>
              <a:rPr lang="en-US" sz="1700" dirty="0" err="1"/>
              <a:t>putih</a:t>
            </a:r>
            <a:r>
              <a:rPr lang="en-US" sz="1700" dirty="0"/>
              <a:t> pada </a:t>
            </a:r>
            <a:r>
              <a:rPr lang="en-US" sz="1700" dirty="0" err="1"/>
              <a:t>susu</a:t>
            </a:r>
            <a:r>
              <a:rPr lang="en-US" sz="1700" dirty="0"/>
              <a:t> dan </a:t>
            </a:r>
            <a:r>
              <a:rPr lang="en-US" sz="1700" dirty="0" err="1"/>
              <a:t>jumlah</a:t>
            </a:r>
            <a:r>
              <a:rPr lang="en-US" sz="1700" dirty="0"/>
              <a:t> </a:t>
            </a:r>
            <a:r>
              <a:rPr lang="en-US" sz="1700" dirty="0" err="1"/>
              <a:t>kasein</a:t>
            </a:r>
            <a:r>
              <a:rPr lang="en-US" sz="1700" dirty="0"/>
              <a:t> </a:t>
            </a:r>
            <a:r>
              <a:rPr lang="en-US" sz="1700" dirty="0" err="1"/>
              <a:t>dalam</a:t>
            </a:r>
            <a:r>
              <a:rPr lang="en-US" sz="1700" dirty="0"/>
              <a:t> </a:t>
            </a:r>
            <a:r>
              <a:rPr lang="en-US" sz="1700" dirty="0" err="1"/>
              <a:t>susu</a:t>
            </a:r>
            <a:r>
              <a:rPr lang="en-US" sz="1700" dirty="0"/>
              <a:t> </a:t>
            </a:r>
            <a:r>
              <a:rPr lang="en-US" sz="1700" dirty="0" err="1"/>
              <a:t>kira-kira</a:t>
            </a:r>
            <a:r>
              <a:rPr lang="en-US" sz="1700" dirty="0"/>
              <a:t> 3%. </a:t>
            </a:r>
            <a:r>
              <a:rPr lang="en-US" sz="1700" dirty="0" err="1"/>
              <a:t>Kasein</a:t>
            </a:r>
            <a:r>
              <a:rPr lang="en-US" sz="1700" dirty="0"/>
              <a:t> </a:t>
            </a:r>
            <a:r>
              <a:rPr lang="en-US" sz="1700" dirty="0" err="1"/>
              <a:t>dapat</a:t>
            </a:r>
            <a:r>
              <a:rPr lang="en-US" sz="1700" dirty="0"/>
              <a:t> </a:t>
            </a:r>
            <a:r>
              <a:rPr lang="en-US" sz="1700" dirty="0" err="1"/>
              <a:t>diendapkan</a:t>
            </a:r>
            <a:r>
              <a:rPr lang="en-US" sz="1700" dirty="0"/>
              <a:t> pada </a:t>
            </a:r>
            <a:r>
              <a:rPr lang="en-US" sz="1700" dirty="0" err="1"/>
              <a:t>suhu</a:t>
            </a:r>
            <a:r>
              <a:rPr lang="en-US" sz="1700" dirty="0"/>
              <a:t> 100</a:t>
            </a:r>
            <a:r>
              <a:rPr lang="en-US" sz="1700" baseline="30000" dirty="0"/>
              <a:t>0</a:t>
            </a:r>
            <a:r>
              <a:rPr lang="en-US" sz="1700" dirty="0"/>
              <a:t>C </a:t>
            </a:r>
            <a:r>
              <a:rPr lang="en-US" sz="1700" dirty="0" err="1"/>
              <a:t>selama</a:t>
            </a:r>
            <a:r>
              <a:rPr lang="en-US" sz="1700" dirty="0"/>
              <a:t> 12 jam (</a:t>
            </a:r>
            <a:r>
              <a:rPr lang="en-US" sz="1700" dirty="0" err="1"/>
              <a:t>Hadiwiyoto</a:t>
            </a:r>
            <a:r>
              <a:rPr lang="en-US" sz="1700" dirty="0"/>
              <a:t>, 1983).</a:t>
            </a:r>
          </a:p>
          <a:p>
            <a:pPr fontAlgn="base"/>
            <a:r>
              <a:rPr lang="en-US" sz="1700" b="1" i="1" u="sng" dirty="0"/>
              <a:t>Mineral</a:t>
            </a:r>
            <a:endParaRPr lang="en-US" sz="1700" dirty="0"/>
          </a:p>
          <a:p>
            <a:pPr fontAlgn="base"/>
            <a:r>
              <a:rPr lang="en-US" sz="1700" dirty="0" err="1"/>
              <a:t>Susu</a:t>
            </a:r>
            <a:r>
              <a:rPr lang="en-US" sz="1700" dirty="0"/>
              <a:t> </a:t>
            </a:r>
            <a:r>
              <a:rPr lang="en-US" sz="1700" dirty="0" err="1"/>
              <a:t>bila</a:t>
            </a:r>
            <a:r>
              <a:rPr lang="en-US" sz="1700" dirty="0"/>
              <a:t> </a:t>
            </a:r>
            <a:r>
              <a:rPr lang="en-US" sz="1700" dirty="0" err="1"/>
              <a:t>dikeringkan</a:t>
            </a:r>
            <a:r>
              <a:rPr lang="en-US" sz="1700" dirty="0"/>
              <a:t> </a:t>
            </a:r>
            <a:r>
              <a:rPr lang="en-US" sz="1700" dirty="0" err="1"/>
              <a:t>kemudian</a:t>
            </a:r>
            <a:r>
              <a:rPr lang="en-US" sz="1700" dirty="0"/>
              <a:t> </a:t>
            </a:r>
            <a:r>
              <a:rPr lang="en-US" sz="1700" dirty="0" err="1"/>
              <a:t>residunya</a:t>
            </a:r>
            <a:r>
              <a:rPr lang="en-US" sz="1700" dirty="0"/>
              <a:t> </a:t>
            </a:r>
            <a:r>
              <a:rPr lang="en-US" sz="1700" dirty="0" err="1"/>
              <a:t>dibakar</a:t>
            </a:r>
            <a:r>
              <a:rPr lang="en-US" sz="1700" dirty="0"/>
              <a:t>, </a:t>
            </a:r>
            <a:r>
              <a:rPr lang="en-US" sz="1700" dirty="0" err="1"/>
              <a:t>maka</a:t>
            </a:r>
            <a:r>
              <a:rPr lang="en-US" sz="1700" dirty="0"/>
              <a:t> </a:t>
            </a:r>
            <a:r>
              <a:rPr lang="en-US" sz="1700" dirty="0" err="1"/>
              <a:t>akan</a:t>
            </a:r>
            <a:r>
              <a:rPr lang="en-US" sz="1700" dirty="0"/>
              <a:t> </a:t>
            </a:r>
            <a:r>
              <a:rPr lang="en-US" sz="1700" dirty="0" err="1"/>
              <a:t>tertinggal</a:t>
            </a:r>
            <a:r>
              <a:rPr lang="en-US" sz="1700" dirty="0"/>
              <a:t> </a:t>
            </a:r>
            <a:r>
              <a:rPr lang="en-US" sz="1700" dirty="0" err="1"/>
              <a:t>serbuk</a:t>
            </a:r>
            <a:r>
              <a:rPr lang="en-US" sz="1700" dirty="0"/>
              <a:t> </a:t>
            </a:r>
            <a:r>
              <a:rPr lang="en-US" sz="1700" dirty="0" err="1"/>
              <a:t>putih</a:t>
            </a:r>
            <a:r>
              <a:rPr lang="en-US" sz="1700" dirty="0"/>
              <a:t>, </a:t>
            </a:r>
            <a:r>
              <a:rPr lang="en-US" sz="1700" dirty="0" err="1"/>
              <a:t>serbuk</a:t>
            </a:r>
            <a:r>
              <a:rPr lang="en-US" sz="1700" dirty="0"/>
              <a:t> </a:t>
            </a:r>
            <a:r>
              <a:rPr lang="en-US" sz="1700" dirty="0" err="1"/>
              <a:t>inilah</a:t>
            </a:r>
            <a:r>
              <a:rPr lang="en-US" sz="1700" dirty="0"/>
              <a:t> mineral </a:t>
            </a:r>
            <a:r>
              <a:rPr lang="en-US" sz="1700" dirty="0" err="1"/>
              <a:t>dari</a:t>
            </a:r>
            <a:r>
              <a:rPr lang="en-US" sz="1700" dirty="0"/>
              <a:t> </a:t>
            </a:r>
            <a:r>
              <a:rPr lang="en-US" sz="1700" dirty="0" err="1"/>
              <a:t>susu</a:t>
            </a:r>
            <a:r>
              <a:rPr lang="en-US" sz="1700" dirty="0"/>
              <a:t>. </a:t>
            </a:r>
            <a:r>
              <a:rPr lang="en-US" sz="1700" dirty="0" err="1"/>
              <a:t>Kemudian</a:t>
            </a:r>
            <a:r>
              <a:rPr lang="en-US" sz="1700" dirty="0"/>
              <a:t> </a:t>
            </a:r>
            <a:r>
              <a:rPr lang="en-US" sz="1700" dirty="0" err="1"/>
              <a:t>bila</a:t>
            </a:r>
            <a:r>
              <a:rPr lang="en-US" sz="1700" dirty="0"/>
              <a:t> </a:t>
            </a:r>
            <a:r>
              <a:rPr lang="en-US" sz="1700" dirty="0" err="1"/>
              <a:t>ditimbang</a:t>
            </a:r>
            <a:r>
              <a:rPr lang="en-US" sz="1700" dirty="0"/>
              <a:t> </a:t>
            </a:r>
            <a:r>
              <a:rPr lang="en-US" sz="1700" dirty="0" err="1"/>
              <a:t>secara</a:t>
            </a:r>
            <a:r>
              <a:rPr lang="en-US" sz="1700" dirty="0"/>
              <a:t> </a:t>
            </a:r>
            <a:r>
              <a:rPr lang="en-US" sz="1700" dirty="0" err="1"/>
              <a:t>hati-hati</a:t>
            </a:r>
            <a:r>
              <a:rPr lang="en-US" sz="1700" dirty="0"/>
              <a:t> </a:t>
            </a:r>
            <a:r>
              <a:rPr lang="en-US" sz="1700" dirty="0" err="1"/>
              <a:t>didapatkan</a:t>
            </a:r>
            <a:r>
              <a:rPr lang="en-US" sz="1700" dirty="0"/>
              <a:t> </a:t>
            </a:r>
            <a:r>
              <a:rPr lang="en-US" sz="1700" dirty="0" err="1"/>
              <a:t>persentase</a:t>
            </a:r>
            <a:r>
              <a:rPr lang="en-US" sz="1700" dirty="0"/>
              <a:t> </a:t>
            </a:r>
            <a:r>
              <a:rPr lang="en-US" sz="1700" dirty="0" err="1"/>
              <a:t>sekitar</a:t>
            </a:r>
            <a:r>
              <a:rPr lang="en-US" sz="1700" dirty="0"/>
              <a:t> 0,7. </a:t>
            </a:r>
            <a:r>
              <a:rPr lang="en-US" sz="1700" dirty="0" err="1"/>
              <a:t>Apabila</a:t>
            </a:r>
            <a:r>
              <a:rPr lang="en-US" sz="1700" dirty="0"/>
              <a:t> </a:t>
            </a:r>
            <a:r>
              <a:rPr lang="en-US" sz="1700" dirty="0" err="1"/>
              <a:t>diteliti</a:t>
            </a:r>
            <a:r>
              <a:rPr lang="en-US" sz="1700" dirty="0"/>
              <a:t> </a:t>
            </a:r>
            <a:r>
              <a:rPr lang="en-US" sz="1700" dirty="0" err="1"/>
              <a:t>lebih</a:t>
            </a:r>
            <a:r>
              <a:rPr lang="en-US" sz="1700" dirty="0"/>
              <a:t> </a:t>
            </a:r>
            <a:r>
              <a:rPr lang="en-US" sz="1700" dirty="0" err="1"/>
              <a:t>lanjut</a:t>
            </a:r>
            <a:r>
              <a:rPr lang="en-US" sz="1700" dirty="0"/>
              <a:t> </a:t>
            </a:r>
            <a:r>
              <a:rPr lang="en-US" sz="1700" dirty="0" err="1"/>
              <a:t>secara</a:t>
            </a:r>
            <a:r>
              <a:rPr lang="en-US" sz="1700" dirty="0"/>
              <a:t> </a:t>
            </a:r>
            <a:r>
              <a:rPr lang="en-US" sz="1700" dirty="0" err="1"/>
              <a:t>kimiawi</a:t>
            </a:r>
            <a:r>
              <a:rPr lang="en-US" sz="1700" dirty="0"/>
              <a:t> </a:t>
            </a:r>
            <a:r>
              <a:rPr lang="en-US" sz="1700" dirty="0" err="1"/>
              <a:t>akan</a:t>
            </a:r>
            <a:r>
              <a:rPr lang="en-US" sz="1700" dirty="0"/>
              <a:t> </a:t>
            </a:r>
            <a:r>
              <a:rPr lang="en-US" sz="1700" dirty="0" err="1"/>
              <a:t>diketahui</a:t>
            </a:r>
            <a:r>
              <a:rPr lang="en-US" sz="1700" dirty="0"/>
              <a:t> </a:t>
            </a:r>
            <a:r>
              <a:rPr lang="en-US" sz="1700" dirty="0" err="1"/>
              <a:t>bahwa</a:t>
            </a:r>
            <a:r>
              <a:rPr lang="en-US" sz="1700" dirty="0"/>
              <a:t> mineral </a:t>
            </a:r>
            <a:r>
              <a:rPr lang="en-US" sz="1700" dirty="0" err="1"/>
              <a:t>tersebut</a:t>
            </a:r>
            <a:r>
              <a:rPr lang="en-US" sz="1700" dirty="0"/>
              <a:t> </a:t>
            </a:r>
            <a:r>
              <a:rPr lang="en-US" sz="1700" dirty="0" err="1"/>
              <a:t>merupakan</a:t>
            </a:r>
            <a:r>
              <a:rPr lang="en-US" sz="1700" dirty="0"/>
              <a:t> </a:t>
            </a:r>
            <a:r>
              <a:rPr lang="en-US" sz="1700" dirty="0" err="1"/>
              <a:t>suatu</a:t>
            </a:r>
            <a:r>
              <a:rPr lang="en-US" sz="1700" dirty="0"/>
              <a:t> </a:t>
            </a:r>
            <a:r>
              <a:rPr lang="en-US" sz="1700" dirty="0" err="1"/>
              <a:t>campuran</a:t>
            </a:r>
            <a:r>
              <a:rPr lang="en-US" sz="1700" dirty="0"/>
              <a:t> yang </a:t>
            </a:r>
            <a:r>
              <a:rPr lang="en-US" sz="1700" dirty="0" err="1"/>
              <a:t>komplek</a:t>
            </a:r>
            <a:r>
              <a:rPr lang="en-US" sz="1700" dirty="0"/>
              <a:t>, yang </a:t>
            </a:r>
            <a:r>
              <a:rPr lang="en-US" sz="1700" dirty="0" err="1"/>
              <a:t>terdiri</a:t>
            </a:r>
            <a:r>
              <a:rPr lang="en-US" sz="1700" dirty="0"/>
              <a:t> </a:t>
            </a:r>
            <a:r>
              <a:rPr lang="en-US" sz="1700" dirty="0" err="1"/>
              <a:t>dari</a:t>
            </a:r>
            <a:r>
              <a:rPr lang="en-US" sz="1700" dirty="0"/>
              <a:t> </a:t>
            </a:r>
            <a:r>
              <a:rPr lang="en-US" sz="1700" dirty="0" err="1"/>
              <a:t>sejumlah</a:t>
            </a:r>
            <a:r>
              <a:rPr lang="en-US" sz="1700" dirty="0"/>
              <a:t> </a:t>
            </a:r>
            <a:r>
              <a:rPr lang="en-US" sz="1700" dirty="0" err="1"/>
              <a:t>elemen-elemen</a:t>
            </a:r>
            <a:r>
              <a:rPr lang="en-US" sz="1700" dirty="0"/>
              <a:t> </a:t>
            </a:r>
            <a:r>
              <a:rPr lang="en-US" sz="1700" dirty="0" err="1"/>
              <a:t>logam</a:t>
            </a:r>
            <a:r>
              <a:rPr lang="en-US" sz="1700" dirty="0"/>
              <a:t> </a:t>
            </a:r>
            <a:r>
              <a:rPr lang="en-US" sz="1700" dirty="0" err="1"/>
              <a:t>sebagaimana</a:t>
            </a:r>
            <a:r>
              <a:rPr lang="en-US" sz="1700" dirty="0"/>
              <a:t> yang </a:t>
            </a:r>
            <a:r>
              <a:rPr lang="en-US" sz="1700" dirty="0" err="1"/>
              <a:t>terdapat</a:t>
            </a:r>
            <a:r>
              <a:rPr lang="en-US" sz="1700" dirty="0"/>
              <a:t> </a:t>
            </a:r>
            <a:r>
              <a:rPr lang="en-US" sz="1700" dirty="0" err="1"/>
              <a:t>dalam</a:t>
            </a:r>
            <a:r>
              <a:rPr lang="en-US" sz="1700" dirty="0"/>
              <a:t> </a:t>
            </a:r>
            <a:r>
              <a:rPr lang="en-US" sz="1700" dirty="0" err="1"/>
              <a:t>tubuh</a:t>
            </a:r>
            <a:r>
              <a:rPr lang="en-US" sz="1700" dirty="0"/>
              <a:t> </a:t>
            </a:r>
            <a:r>
              <a:rPr lang="en-US" sz="1700" dirty="0" err="1"/>
              <a:t>hewan</a:t>
            </a:r>
            <a:r>
              <a:rPr lang="en-US" sz="1700" dirty="0"/>
              <a:t> (Idris, 1992).</a:t>
            </a:r>
          </a:p>
          <a:p>
            <a:pPr fontAlgn="base"/>
            <a:r>
              <a:rPr lang="en-US" sz="1700" b="1" i="1" u="sng" dirty="0"/>
              <a:t>Vitamin</a:t>
            </a:r>
            <a:endParaRPr lang="en-US" sz="1700" dirty="0"/>
          </a:p>
          <a:p>
            <a:pPr fontAlgn="base"/>
            <a:r>
              <a:rPr lang="en-US" sz="1700" dirty="0" err="1"/>
              <a:t>Susu</a:t>
            </a:r>
            <a:r>
              <a:rPr lang="en-US" sz="1700" dirty="0"/>
              <a:t> </a:t>
            </a:r>
            <a:r>
              <a:rPr lang="en-US" sz="1700" dirty="0" err="1"/>
              <a:t>merupakan</a:t>
            </a:r>
            <a:r>
              <a:rPr lang="en-US" sz="1700" dirty="0"/>
              <a:t> </a:t>
            </a:r>
            <a:r>
              <a:rPr lang="en-US" sz="1700" dirty="0" err="1"/>
              <a:t>sumber</a:t>
            </a:r>
            <a:r>
              <a:rPr lang="en-US" sz="1700" dirty="0"/>
              <a:t> vitamin yang </a:t>
            </a:r>
            <a:r>
              <a:rPr lang="en-US" sz="1700" dirty="0" err="1"/>
              <a:t>larut</a:t>
            </a:r>
            <a:r>
              <a:rPr lang="en-US" sz="1700" dirty="0"/>
              <a:t> </a:t>
            </a:r>
            <a:r>
              <a:rPr lang="en-US" sz="1700" dirty="0" err="1"/>
              <a:t>dalam</a:t>
            </a:r>
            <a:r>
              <a:rPr lang="en-US" sz="1700" dirty="0"/>
              <a:t> air dan </a:t>
            </a:r>
            <a:r>
              <a:rPr lang="en-US" sz="1700" dirty="0" err="1"/>
              <a:t>larut</a:t>
            </a:r>
            <a:r>
              <a:rPr lang="en-US" sz="1700" dirty="0"/>
              <a:t> </a:t>
            </a:r>
            <a:r>
              <a:rPr lang="en-US" sz="1700" dirty="0" err="1"/>
              <a:t>dalam</a:t>
            </a:r>
            <a:r>
              <a:rPr lang="en-US" sz="1700" dirty="0"/>
              <a:t> </a:t>
            </a:r>
            <a:r>
              <a:rPr lang="en-US" sz="1700" dirty="0" err="1"/>
              <a:t>minyak</a:t>
            </a:r>
            <a:r>
              <a:rPr lang="en-US" sz="1700" dirty="0"/>
              <a:t> </a:t>
            </a:r>
            <a:r>
              <a:rPr lang="en-US" sz="1700" dirty="0" err="1"/>
              <a:t>dengan</a:t>
            </a:r>
            <a:r>
              <a:rPr lang="en-US" sz="1700" dirty="0"/>
              <a:t> </a:t>
            </a:r>
            <a:r>
              <a:rPr lang="en-US" sz="1700" dirty="0" err="1"/>
              <a:t>cukup</a:t>
            </a:r>
            <a:r>
              <a:rPr lang="en-US" sz="1700" dirty="0"/>
              <a:t> </a:t>
            </a:r>
            <a:r>
              <a:rPr lang="en-US" sz="1700" dirty="0" err="1"/>
              <a:t>baik</a:t>
            </a:r>
            <a:r>
              <a:rPr lang="en-US" sz="1700" dirty="0"/>
              <a:t>. </a:t>
            </a:r>
            <a:r>
              <a:rPr lang="en-US" sz="1700" dirty="0" err="1"/>
              <a:t>Sebagian</a:t>
            </a:r>
            <a:r>
              <a:rPr lang="en-US" sz="1700" dirty="0"/>
              <a:t> vitamin C </a:t>
            </a:r>
            <a:r>
              <a:rPr lang="en-US" sz="1700" dirty="0" err="1"/>
              <a:t>dapat</a:t>
            </a:r>
            <a:r>
              <a:rPr lang="en-US" sz="1700" dirty="0"/>
              <a:t> </a:t>
            </a:r>
            <a:r>
              <a:rPr lang="en-US" sz="1700" dirty="0" err="1"/>
              <a:t>rusak</a:t>
            </a:r>
            <a:r>
              <a:rPr lang="en-US" sz="1700" dirty="0"/>
              <a:t> </a:t>
            </a:r>
            <a:r>
              <a:rPr lang="en-US" sz="1700" dirty="0" err="1"/>
              <a:t>akibat</a:t>
            </a:r>
            <a:r>
              <a:rPr lang="en-US" sz="1700" dirty="0"/>
              <a:t> </a:t>
            </a:r>
            <a:r>
              <a:rPr lang="en-US" sz="1700" dirty="0" err="1"/>
              <a:t>pasteurisasi</a:t>
            </a:r>
            <a:r>
              <a:rPr lang="en-US" sz="1700" dirty="0"/>
              <a:t> (Buckle </a:t>
            </a:r>
            <a:r>
              <a:rPr lang="en-US" sz="1700" i="1" dirty="0"/>
              <a:t>et. al</a:t>
            </a:r>
            <a:r>
              <a:rPr lang="en-US" sz="1700" dirty="0"/>
              <a:t>, 1987). </a:t>
            </a:r>
            <a:r>
              <a:rPr lang="en-US" sz="1700" dirty="0" err="1"/>
              <a:t>Menurut</a:t>
            </a:r>
            <a:r>
              <a:rPr lang="en-US" sz="1700" dirty="0"/>
              <a:t> Williams (1989), </a:t>
            </a:r>
            <a:r>
              <a:rPr lang="en-US" sz="1700" dirty="0" err="1"/>
              <a:t>secara</a:t>
            </a:r>
            <a:r>
              <a:rPr lang="en-US" sz="1700" dirty="0"/>
              <a:t> </a:t>
            </a:r>
            <a:r>
              <a:rPr lang="en-US" sz="1700" dirty="0" err="1"/>
              <a:t>alami</a:t>
            </a:r>
            <a:r>
              <a:rPr lang="en-US" sz="1700" dirty="0"/>
              <a:t> air </a:t>
            </a:r>
            <a:r>
              <a:rPr lang="en-US" sz="1700" dirty="0" err="1"/>
              <a:t>susu</a:t>
            </a:r>
            <a:r>
              <a:rPr lang="en-US" sz="1700" dirty="0"/>
              <a:t> </a:t>
            </a:r>
            <a:r>
              <a:rPr lang="en-US" sz="1700" dirty="0" err="1"/>
              <a:t>adalah</a:t>
            </a:r>
            <a:r>
              <a:rPr lang="en-US" sz="1700" dirty="0"/>
              <a:t> </a:t>
            </a:r>
            <a:r>
              <a:rPr lang="en-US" sz="1700" dirty="0" err="1"/>
              <a:t>sumber</a:t>
            </a:r>
            <a:r>
              <a:rPr lang="en-US" sz="1700" dirty="0"/>
              <a:t> riboflavin, </a:t>
            </a:r>
            <a:r>
              <a:rPr lang="en-US" sz="1700" dirty="0" err="1"/>
              <a:t>kalsium</a:t>
            </a:r>
            <a:r>
              <a:rPr lang="en-US" sz="1700" dirty="0"/>
              <a:t> dan </a:t>
            </a:r>
            <a:r>
              <a:rPr lang="en-US" sz="1700" dirty="0" err="1"/>
              <a:t>fosfat</a:t>
            </a:r>
            <a:r>
              <a:rPr lang="en-US" sz="1700" dirty="0"/>
              <a:t> yang </a:t>
            </a:r>
            <a:r>
              <a:rPr lang="en-US" sz="1700" dirty="0" err="1"/>
              <a:t>baik</a:t>
            </a:r>
            <a:r>
              <a:rPr lang="en-US" sz="1700" dirty="0"/>
              <a:t>. </a:t>
            </a:r>
            <a:r>
              <a:rPr lang="en-US" sz="1700" dirty="0" err="1"/>
              <a:t>Susu</a:t>
            </a:r>
            <a:r>
              <a:rPr lang="en-US" sz="1700" dirty="0"/>
              <a:t> juga </a:t>
            </a:r>
            <a:r>
              <a:rPr lang="en-US" sz="1700" dirty="0" err="1"/>
              <a:t>mengandung</a:t>
            </a:r>
            <a:r>
              <a:rPr lang="en-US" sz="1700" dirty="0"/>
              <a:t> thiamin, niacin, dan vitamin A </a:t>
            </a:r>
            <a:r>
              <a:rPr lang="en-US" sz="1700" dirty="0" err="1"/>
              <a:t>dalam</a:t>
            </a:r>
            <a:r>
              <a:rPr lang="en-US" sz="1700" dirty="0"/>
              <a:t> </a:t>
            </a:r>
            <a:r>
              <a:rPr lang="en-US" sz="1700" dirty="0" err="1"/>
              <a:t>jumlah</a:t>
            </a:r>
            <a:r>
              <a:rPr lang="en-US" sz="1700" dirty="0"/>
              <a:t> yang </a:t>
            </a:r>
            <a:r>
              <a:rPr lang="en-US" sz="1700" dirty="0" err="1"/>
              <a:t>berarti</a:t>
            </a:r>
            <a:r>
              <a:rPr lang="en-US" sz="1700" dirty="0"/>
              <a:t>.</a:t>
            </a:r>
          </a:p>
        </p:txBody>
      </p:sp>
    </p:spTree>
    <p:extLst>
      <p:ext uri="{BB962C8B-B14F-4D97-AF65-F5344CB8AC3E}">
        <p14:creationId xmlns:p14="http://schemas.microsoft.com/office/powerpoint/2010/main" val="20722302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362200"/>
            <a:ext cx="5486400" cy="4191000"/>
          </a:xfrm>
        </p:spPr>
        <p:txBody>
          <a:bodyPr>
            <a:noAutofit/>
          </a:bodyPr>
          <a:lstStyle/>
          <a:p>
            <a:pPr marL="109728" indent="0">
              <a:buNone/>
            </a:pPr>
            <a:r>
              <a:rPr lang="en-US" sz="2400" b="1" dirty="0"/>
              <a:t>1. </a:t>
            </a:r>
            <a:r>
              <a:rPr lang="en-US" sz="2400" b="1" dirty="0" err="1"/>
              <a:t>Bangsa</a:t>
            </a:r>
            <a:r>
              <a:rPr lang="en-US" sz="2400" b="1" dirty="0"/>
              <a:t> </a:t>
            </a:r>
          </a:p>
          <a:p>
            <a:pPr marL="109728" indent="0">
              <a:buNone/>
            </a:pPr>
            <a:r>
              <a:rPr lang="en-US" sz="2400" dirty="0" err="1"/>
              <a:t>Sapi</a:t>
            </a:r>
            <a:r>
              <a:rPr lang="en-US" sz="2400" dirty="0"/>
              <a:t> </a:t>
            </a:r>
            <a:r>
              <a:rPr lang="en-US" sz="2400" dirty="0" err="1"/>
              <a:t>perah</a:t>
            </a:r>
            <a:r>
              <a:rPr lang="en-US" sz="2400" dirty="0"/>
              <a:t> yang </a:t>
            </a:r>
            <a:r>
              <a:rPr lang="en-US" sz="2400" dirty="0" err="1"/>
              <a:t>termasuk</a:t>
            </a:r>
            <a:r>
              <a:rPr lang="en-US" sz="2400" dirty="0"/>
              <a:t> </a:t>
            </a:r>
            <a:r>
              <a:rPr lang="en-US" sz="2400" dirty="0" err="1"/>
              <a:t>bangsa</a:t>
            </a:r>
            <a:r>
              <a:rPr lang="en-US" sz="2400" dirty="0"/>
              <a:t> </a:t>
            </a:r>
            <a:r>
              <a:rPr lang="en-US" sz="2400" dirty="0" err="1"/>
              <a:t>besar</a:t>
            </a:r>
            <a:r>
              <a:rPr lang="en-US" sz="2400" dirty="0"/>
              <a:t> </a:t>
            </a:r>
            <a:r>
              <a:rPr lang="en-US" sz="2400" dirty="0" err="1"/>
              <a:t>adalah</a:t>
            </a:r>
            <a:r>
              <a:rPr lang="en-US" sz="2400" dirty="0"/>
              <a:t> </a:t>
            </a:r>
            <a:r>
              <a:rPr lang="en-US" sz="2400" dirty="0" err="1"/>
              <a:t>Friesien</a:t>
            </a:r>
            <a:r>
              <a:rPr lang="en-US" sz="2400" dirty="0"/>
              <a:t> Holstein </a:t>
            </a:r>
            <a:r>
              <a:rPr lang="en-US" sz="2400" dirty="0" err="1"/>
              <a:t>dan</a:t>
            </a:r>
            <a:r>
              <a:rPr lang="en-US" sz="2400" dirty="0"/>
              <a:t> Brown Swiss. </a:t>
            </a:r>
            <a:r>
              <a:rPr lang="en-US" sz="2400" dirty="0" err="1"/>
              <a:t>Jumlah</a:t>
            </a:r>
            <a:r>
              <a:rPr lang="en-US" sz="2400" dirty="0"/>
              <a:t> </a:t>
            </a:r>
            <a:r>
              <a:rPr lang="en-US" sz="2400" dirty="0" err="1"/>
              <a:t>susu</a:t>
            </a:r>
            <a:r>
              <a:rPr lang="en-US" sz="2400" dirty="0"/>
              <a:t> yang </a:t>
            </a:r>
            <a:r>
              <a:rPr lang="en-US" sz="2400" dirty="0" err="1"/>
              <a:t>dihasilkan</a:t>
            </a:r>
            <a:r>
              <a:rPr lang="en-US" sz="2400" dirty="0"/>
              <a:t> </a:t>
            </a:r>
            <a:r>
              <a:rPr lang="en-US" sz="2400" dirty="0" err="1"/>
              <a:t>lebih</a:t>
            </a:r>
            <a:r>
              <a:rPr lang="en-US" sz="2400" dirty="0"/>
              <a:t> </a:t>
            </a:r>
            <a:r>
              <a:rPr lang="en-US" sz="2400" dirty="0" err="1"/>
              <a:t>banyak</a:t>
            </a:r>
            <a:r>
              <a:rPr lang="en-US" sz="2400" dirty="0"/>
              <a:t> </a:t>
            </a:r>
            <a:r>
              <a:rPr lang="en-US" sz="2400" dirty="0" err="1"/>
              <a:t>dari</a:t>
            </a:r>
            <a:r>
              <a:rPr lang="en-US" sz="2400" dirty="0"/>
              <a:t> </a:t>
            </a:r>
            <a:r>
              <a:rPr lang="en-US" sz="2400" dirty="0" err="1"/>
              <a:t>pada</a:t>
            </a:r>
            <a:r>
              <a:rPr lang="en-US" sz="2400" dirty="0"/>
              <a:t> </a:t>
            </a:r>
            <a:r>
              <a:rPr lang="en-US" sz="2400" dirty="0" err="1"/>
              <a:t>sapi</a:t>
            </a:r>
            <a:r>
              <a:rPr lang="en-US" sz="2400" dirty="0"/>
              <a:t> yang </a:t>
            </a:r>
            <a:r>
              <a:rPr lang="en-US" sz="2400" dirty="0" err="1"/>
              <a:t>termasuk</a:t>
            </a:r>
            <a:r>
              <a:rPr lang="en-US" sz="2400" dirty="0"/>
              <a:t> </a:t>
            </a:r>
            <a:r>
              <a:rPr lang="en-US" sz="2400" dirty="0" err="1"/>
              <a:t>dalam</a:t>
            </a:r>
            <a:r>
              <a:rPr lang="en-US" sz="2400" dirty="0"/>
              <a:t> </a:t>
            </a:r>
            <a:r>
              <a:rPr lang="en-US" sz="2400" dirty="0" err="1"/>
              <a:t>bangsa</a:t>
            </a:r>
            <a:r>
              <a:rPr lang="en-US" sz="2400" dirty="0"/>
              <a:t> </a:t>
            </a:r>
            <a:r>
              <a:rPr lang="en-US" sz="2400" dirty="0" err="1"/>
              <a:t>kecil</a:t>
            </a:r>
            <a:r>
              <a:rPr lang="en-US" sz="2400" dirty="0"/>
              <a:t> </a:t>
            </a:r>
            <a:r>
              <a:rPr lang="en-US" sz="2400" dirty="0" err="1"/>
              <a:t>seperti</a:t>
            </a:r>
            <a:r>
              <a:rPr lang="en-US" sz="2400" dirty="0"/>
              <a:t> </a:t>
            </a:r>
            <a:r>
              <a:rPr lang="en-US" sz="2400" dirty="0" err="1"/>
              <a:t>sapi</a:t>
            </a:r>
            <a:r>
              <a:rPr lang="en-US" sz="2400" dirty="0"/>
              <a:t> Jersey </a:t>
            </a:r>
            <a:r>
              <a:rPr lang="en-US" sz="2400" dirty="0" err="1"/>
              <a:t>dan</a:t>
            </a:r>
            <a:r>
              <a:rPr lang="en-US" sz="2400" dirty="0"/>
              <a:t> Guernsey. </a:t>
            </a:r>
            <a:r>
              <a:rPr lang="en-US" sz="2400" dirty="0" err="1"/>
              <a:t>Bangsa</a:t>
            </a:r>
            <a:r>
              <a:rPr lang="en-US" sz="2400" dirty="0"/>
              <a:t> </a:t>
            </a:r>
            <a:r>
              <a:rPr lang="en-US" sz="2400" dirty="0" err="1"/>
              <a:t>sapi</a:t>
            </a:r>
            <a:r>
              <a:rPr lang="en-US" sz="2400" dirty="0"/>
              <a:t> </a:t>
            </a:r>
            <a:r>
              <a:rPr lang="en-US" sz="2400" dirty="0" err="1"/>
              <a:t>perah</a:t>
            </a:r>
            <a:r>
              <a:rPr lang="en-US" sz="2400" dirty="0"/>
              <a:t> yang </a:t>
            </a:r>
            <a:r>
              <a:rPr lang="en-US" sz="2400" dirty="0" err="1"/>
              <a:t>kecil</a:t>
            </a:r>
            <a:r>
              <a:rPr lang="en-US" sz="2400" dirty="0"/>
              <a:t> </a:t>
            </a:r>
          </a:p>
          <a:p>
            <a:pPr marL="109728" indent="0">
              <a:buNone/>
            </a:pPr>
            <a:r>
              <a:rPr lang="en-US" sz="2400" dirty="0" err="1"/>
              <a:t>mempunyai</a:t>
            </a:r>
            <a:r>
              <a:rPr lang="en-US" sz="2400" dirty="0"/>
              <a:t> </a:t>
            </a:r>
            <a:r>
              <a:rPr lang="en-US" sz="2400" dirty="0" err="1"/>
              <a:t>kadar</a:t>
            </a:r>
            <a:r>
              <a:rPr lang="en-US" sz="2400" dirty="0"/>
              <a:t> </a:t>
            </a:r>
            <a:r>
              <a:rPr lang="en-US" sz="2400" dirty="0" err="1"/>
              <a:t>lemak</a:t>
            </a:r>
            <a:r>
              <a:rPr lang="en-US" sz="2400" dirty="0"/>
              <a:t> yang </a:t>
            </a:r>
            <a:r>
              <a:rPr lang="en-US" sz="2400" dirty="0" err="1"/>
              <a:t>lebih</a:t>
            </a:r>
            <a:r>
              <a:rPr lang="en-US" sz="2400" dirty="0"/>
              <a:t> </a:t>
            </a:r>
          </a:p>
          <a:p>
            <a:pPr marL="109728" indent="0">
              <a:buNone/>
            </a:pPr>
            <a:r>
              <a:rPr lang="en-US" sz="2400" dirty="0" err="1"/>
              <a:t>tinggi</a:t>
            </a:r>
            <a:endParaRPr lang="en-US" sz="2400" dirty="0"/>
          </a:p>
        </p:txBody>
      </p:sp>
      <p:sp>
        <p:nvSpPr>
          <p:cNvPr id="6" name="Title 1"/>
          <p:cNvSpPr txBox="1">
            <a:spLocks/>
          </p:cNvSpPr>
          <p:nvPr/>
        </p:nvSpPr>
        <p:spPr>
          <a:xfrm>
            <a:off x="0" y="533400"/>
            <a:ext cx="8229600" cy="685800"/>
          </a:xfrm>
          <a:prstGeom prst="rect">
            <a:avLst/>
          </a:prstGeom>
        </p:spPr>
        <p:txBody>
          <a:bodyPr vert="horz" anchor="ctr">
            <a:no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sz="3200" b="1" dirty="0" err="1"/>
              <a:t>Faktor</a:t>
            </a:r>
            <a:r>
              <a:rPr lang="en-US" sz="3200" b="1" dirty="0"/>
              <a:t> yang </a:t>
            </a:r>
            <a:r>
              <a:rPr lang="en-US" sz="3200" b="1" dirty="0" err="1"/>
              <a:t>mempengruhi</a:t>
            </a:r>
            <a:r>
              <a:rPr lang="en-US" sz="3200" b="1" dirty="0"/>
              <a:t> </a:t>
            </a:r>
            <a:r>
              <a:rPr lang="en-US" sz="3200" b="1" dirty="0" err="1"/>
              <a:t>komposisi</a:t>
            </a:r>
            <a:r>
              <a:rPr lang="en-US" sz="3200" b="1" dirty="0"/>
              <a:t> </a:t>
            </a:r>
            <a:r>
              <a:rPr lang="en-US" sz="3200" b="1" dirty="0" err="1"/>
              <a:t>susu</a:t>
            </a:r>
            <a:endParaRPr lang="en-US" sz="3200" b="1" dirty="0"/>
          </a:p>
        </p:txBody>
      </p:sp>
      <p:sp>
        <p:nvSpPr>
          <p:cNvPr id="4" name="Pentagon 3"/>
          <p:cNvSpPr/>
          <p:nvPr/>
        </p:nvSpPr>
        <p:spPr>
          <a:xfrm>
            <a:off x="0" y="1600200"/>
            <a:ext cx="2971800" cy="533400"/>
          </a:xfrm>
          <a:prstGeom prst="homePlat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2200" b="1" dirty="0" err="1"/>
              <a:t>Faktor</a:t>
            </a:r>
            <a:r>
              <a:rPr lang="en-US" sz="2200" b="1" dirty="0"/>
              <a:t> </a:t>
            </a:r>
            <a:r>
              <a:rPr lang="en-US" sz="2200" b="1" dirty="0" err="1"/>
              <a:t>Dalam</a:t>
            </a:r>
            <a:endParaRPr lang="en-US" sz="2200" b="1" dirty="0"/>
          </a:p>
        </p:txBody>
      </p:sp>
      <p:pic>
        <p:nvPicPr>
          <p:cNvPr id="7" name="Picture 6" descr="C:\Users\ASUS\Downloads\jenis_sapi_pera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4038600"/>
            <a:ext cx="3200400" cy="2397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6121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736336"/>
          </a:xfrm>
        </p:spPr>
        <p:txBody>
          <a:bodyPr>
            <a:normAutofit/>
          </a:bodyPr>
          <a:lstStyle/>
          <a:p>
            <a:pPr marL="109728" indent="0">
              <a:buNone/>
            </a:pPr>
            <a:r>
              <a:rPr lang="en-US" sz="2000" b="1" dirty="0"/>
              <a:t>2. </a:t>
            </a:r>
            <a:r>
              <a:rPr lang="en-US" sz="2000" b="1" dirty="0" err="1"/>
              <a:t>Faktor</a:t>
            </a:r>
            <a:r>
              <a:rPr lang="en-US" sz="2000" b="1" dirty="0"/>
              <a:t> </a:t>
            </a:r>
            <a:r>
              <a:rPr lang="en-US" sz="2000" b="1" dirty="0" err="1"/>
              <a:t>individu</a:t>
            </a:r>
            <a:endParaRPr lang="en-US" sz="2000" b="1" dirty="0"/>
          </a:p>
          <a:p>
            <a:pPr marL="109728" indent="0">
              <a:buNone/>
            </a:pPr>
            <a:r>
              <a:rPr lang="en-US" sz="2000" dirty="0" err="1"/>
              <a:t>Kemampuan</a:t>
            </a:r>
            <a:r>
              <a:rPr lang="en-US" sz="2000" dirty="0"/>
              <a:t> </a:t>
            </a:r>
            <a:r>
              <a:rPr lang="en-US" sz="2000" dirty="0" err="1"/>
              <a:t>untuk</a:t>
            </a:r>
            <a:r>
              <a:rPr lang="en-US" sz="2000" dirty="0"/>
              <a:t> </a:t>
            </a:r>
            <a:r>
              <a:rPr lang="en-US" sz="2000" dirty="0" err="1"/>
              <a:t>memproduksi</a:t>
            </a:r>
            <a:r>
              <a:rPr lang="en-US" sz="2000" dirty="0"/>
              <a:t> </a:t>
            </a:r>
            <a:r>
              <a:rPr lang="en-US" sz="2000" dirty="0" err="1"/>
              <a:t>susu</a:t>
            </a:r>
            <a:r>
              <a:rPr lang="en-US" sz="2000" dirty="0"/>
              <a:t> </a:t>
            </a:r>
            <a:r>
              <a:rPr lang="en-US" sz="2000" dirty="0" err="1"/>
              <a:t>dan</a:t>
            </a:r>
            <a:r>
              <a:rPr lang="en-US" sz="2000" dirty="0"/>
              <a:t> </a:t>
            </a:r>
            <a:r>
              <a:rPr lang="en-US" sz="2000" dirty="0" err="1"/>
              <a:t>lemak</a:t>
            </a:r>
            <a:r>
              <a:rPr lang="en-US" sz="2000" dirty="0"/>
              <a:t> </a:t>
            </a:r>
            <a:r>
              <a:rPr lang="en-US" sz="2000" dirty="0" err="1"/>
              <a:t>susu</a:t>
            </a:r>
            <a:r>
              <a:rPr lang="en-US" sz="2000" dirty="0"/>
              <a:t> </a:t>
            </a:r>
            <a:r>
              <a:rPr lang="en-US" sz="2000" dirty="0" err="1"/>
              <a:t>setiap</a:t>
            </a:r>
            <a:r>
              <a:rPr lang="en-US" sz="2000" dirty="0"/>
              <a:t> </a:t>
            </a:r>
            <a:r>
              <a:rPr lang="en-US" sz="2000" dirty="0" err="1"/>
              <a:t>individu</a:t>
            </a:r>
            <a:r>
              <a:rPr lang="en-US" sz="2000" dirty="0"/>
              <a:t> </a:t>
            </a:r>
            <a:r>
              <a:rPr lang="en-US" sz="2000" dirty="0" err="1"/>
              <a:t>dari</a:t>
            </a:r>
            <a:r>
              <a:rPr lang="en-US" sz="2000" dirty="0"/>
              <a:t> </a:t>
            </a:r>
            <a:r>
              <a:rPr lang="en-US" sz="2000" dirty="0" err="1"/>
              <a:t>setiap</a:t>
            </a:r>
            <a:r>
              <a:rPr lang="en-US" sz="2000" dirty="0"/>
              <a:t> </a:t>
            </a:r>
            <a:r>
              <a:rPr lang="en-US" sz="2000" dirty="0" err="1"/>
              <a:t>bangsa</a:t>
            </a:r>
            <a:r>
              <a:rPr lang="en-US" sz="2000" dirty="0"/>
              <a:t> </a:t>
            </a:r>
            <a:r>
              <a:rPr lang="en-US" sz="2000" dirty="0" err="1"/>
              <a:t>akan</a:t>
            </a:r>
            <a:r>
              <a:rPr lang="en-US" sz="2000" dirty="0"/>
              <a:t> </a:t>
            </a:r>
            <a:r>
              <a:rPr lang="en-US" sz="2000" dirty="0" err="1"/>
              <a:t>berbeda</a:t>
            </a:r>
            <a:r>
              <a:rPr lang="en-US" sz="2000" dirty="0"/>
              <a:t>. </a:t>
            </a:r>
            <a:r>
              <a:rPr lang="en-US" sz="2000" dirty="0" err="1"/>
              <a:t>Biasanya</a:t>
            </a:r>
            <a:r>
              <a:rPr lang="en-US" sz="2000" dirty="0"/>
              <a:t> </a:t>
            </a:r>
            <a:r>
              <a:rPr lang="en-US" sz="2000" dirty="0" err="1"/>
              <a:t>apabila</a:t>
            </a:r>
            <a:r>
              <a:rPr lang="en-US" sz="2000" dirty="0"/>
              <a:t> </a:t>
            </a:r>
            <a:r>
              <a:rPr lang="en-US" sz="2000" dirty="0" err="1"/>
              <a:t>jumlah</a:t>
            </a:r>
            <a:r>
              <a:rPr lang="en-US" sz="2000" dirty="0"/>
              <a:t> </a:t>
            </a:r>
            <a:r>
              <a:rPr lang="en-US" sz="2000" dirty="0" err="1"/>
              <a:t>produksi</a:t>
            </a:r>
            <a:r>
              <a:rPr lang="en-US" sz="2000" dirty="0"/>
              <a:t> </a:t>
            </a:r>
            <a:r>
              <a:rPr lang="en-US" sz="2000" dirty="0" err="1"/>
              <a:t>susunya</a:t>
            </a:r>
            <a:r>
              <a:rPr lang="en-US" sz="2000" dirty="0"/>
              <a:t> </a:t>
            </a:r>
            <a:r>
              <a:rPr lang="en-US" sz="2000" dirty="0" err="1"/>
              <a:t>meningkat</a:t>
            </a:r>
            <a:r>
              <a:rPr lang="en-US" sz="2000" dirty="0"/>
              <a:t>, </a:t>
            </a:r>
            <a:r>
              <a:rPr lang="en-US" sz="2000" dirty="0" err="1"/>
              <a:t>maka</a:t>
            </a:r>
            <a:r>
              <a:rPr lang="en-US" sz="2000" dirty="0"/>
              <a:t> </a:t>
            </a:r>
            <a:r>
              <a:rPr lang="en-US" sz="2000" dirty="0" err="1"/>
              <a:t>kadar</a:t>
            </a:r>
            <a:r>
              <a:rPr lang="en-US" sz="2000" dirty="0"/>
              <a:t> </a:t>
            </a:r>
            <a:r>
              <a:rPr lang="en-US" sz="2000" dirty="0" err="1"/>
              <a:t>lemak</a:t>
            </a:r>
            <a:r>
              <a:rPr lang="en-US" sz="2000" dirty="0"/>
              <a:t> </a:t>
            </a:r>
            <a:r>
              <a:rPr lang="en-US" sz="2000" dirty="0" err="1"/>
              <a:t>susunya</a:t>
            </a:r>
            <a:r>
              <a:rPr lang="en-US" sz="2000" dirty="0"/>
              <a:t> </a:t>
            </a:r>
            <a:r>
              <a:rPr lang="en-US" sz="2000" dirty="0" err="1"/>
              <a:t>menurun</a:t>
            </a:r>
            <a:r>
              <a:rPr lang="en-US" sz="2000" dirty="0"/>
              <a:t>.</a:t>
            </a:r>
          </a:p>
          <a:p>
            <a:pPr marL="109728" indent="0">
              <a:buNone/>
            </a:pPr>
            <a:endParaRPr lang="en-US" sz="2000" dirty="0"/>
          </a:p>
          <a:p>
            <a:pPr marL="109728" indent="0">
              <a:buNone/>
            </a:pPr>
            <a:r>
              <a:rPr lang="en-US" sz="2000" b="1" dirty="0"/>
              <a:t>3. </a:t>
            </a:r>
            <a:r>
              <a:rPr lang="en-US" sz="2000" b="1" dirty="0" err="1"/>
              <a:t>Genetik</a:t>
            </a:r>
            <a:endParaRPr lang="en-US" sz="2000" b="1" dirty="0"/>
          </a:p>
          <a:p>
            <a:pPr marL="109728" indent="0" algn="just">
              <a:buNone/>
            </a:pPr>
            <a:r>
              <a:rPr lang="en-US" sz="2000" dirty="0"/>
              <a:t>Ada </a:t>
            </a:r>
            <a:r>
              <a:rPr lang="en-US" sz="2000" dirty="0" err="1"/>
              <a:t>sapi</a:t>
            </a:r>
            <a:r>
              <a:rPr lang="en-US" sz="2000" dirty="0"/>
              <a:t> yang </a:t>
            </a:r>
            <a:r>
              <a:rPr lang="en-US" sz="2000" dirty="0" err="1"/>
              <a:t>mempunyai</a:t>
            </a:r>
            <a:r>
              <a:rPr lang="en-US" sz="2000" dirty="0"/>
              <a:t> </a:t>
            </a:r>
            <a:r>
              <a:rPr lang="en-US" sz="2000" dirty="0" err="1"/>
              <a:t>sifat-sifat</a:t>
            </a:r>
            <a:r>
              <a:rPr lang="en-US" sz="2000" dirty="0"/>
              <a:t> </a:t>
            </a:r>
            <a:r>
              <a:rPr lang="en-US" sz="2000" dirty="0" err="1"/>
              <a:t>keturunan</a:t>
            </a:r>
            <a:r>
              <a:rPr lang="en-US" sz="2000" dirty="0"/>
              <a:t> </a:t>
            </a:r>
            <a:r>
              <a:rPr lang="en-US" sz="2000" dirty="0" err="1"/>
              <a:t>untuk</a:t>
            </a:r>
            <a:r>
              <a:rPr lang="en-US" sz="2000" dirty="0"/>
              <a:t> </a:t>
            </a:r>
            <a:r>
              <a:rPr lang="en-US" sz="2000" dirty="0" err="1"/>
              <a:t>memproduksi</a:t>
            </a:r>
            <a:r>
              <a:rPr lang="en-US" sz="2000" dirty="0"/>
              <a:t> </a:t>
            </a:r>
            <a:r>
              <a:rPr lang="en-US" sz="2000" dirty="0" err="1"/>
              <a:t>susu</a:t>
            </a:r>
            <a:r>
              <a:rPr lang="en-US" sz="2000" dirty="0"/>
              <a:t> yang </a:t>
            </a:r>
            <a:r>
              <a:rPr lang="en-US" sz="2000" dirty="0" err="1"/>
              <a:t>tinggi</a:t>
            </a:r>
            <a:r>
              <a:rPr lang="en-US" sz="2000" dirty="0"/>
              <a:t>, </a:t>
            </a:r>
            <a:r>
              <a:rPr lang="en-US" sz="2000" dirty="0" err="1"/>
              <a:t>tetapi</a:t>
            </a:r>
            <a:r>
              <a:rPr lang="en-US" sz="2000" dirty="0"/>
              <a:t> </a:t>
            </a:r>
            <a:r>
              <a:rPr lang="en-US" sz="2000" dirty="0" err="1"/>
              <a:t>ada</a:t>
            </a:r>
            <a:r>
              <a:rPr lang="en-US" sz="2000" dirty="0"/>
              <a:t> </a:t>
            </a:r>
            <a:r>
              <a:rPr lang="en-US" sz="2000" dirty="0" err="1"/>
              <a:t>juga</a:t>
            </a:r>
            <a:r>
              <a:rPr lang="en-US" sz="2000" dirty="0"/>
              <a:t> </a:t>
            </a:r>
            <a:r>
              <a:rPr lang="en-US" sz="2000" dirty="0" err="1"/>
              <a:t>sapi</a:t>
            </a:r>
            <a:r>
              <a:rPr lang="en-US" sz="2000" dirty="0"/>
              <a:t> yang </a:t>
            </a:r>
            <a:r>
              <a:rPr lang="en-US" sz="2000" dirty="0" err="1"/>
              <a:t>tidak</a:t>
            </a:r>
            <a:r>
              <a:rPr lang="en-US" sz="2000" dirty="0"/>
              <a:t> </a:t>
            </a:r>
            <a:r>
              <a:rPr lang="en-US" sz="2000" dirty="0" err="1"/>
              <a:t>mampu</a:t>
            </a:r>
            <a:r>
              <a:rPr lang="en-US" sz="2000" dirty="0"/>
              <a:t> </a:t>
            </a:r>
            <a:r>
              <a:rPr lang="en-US" sz="2000" dirty="0" err="1"/>
              <a:t>untuk</a:t>
            </a:r>
            <a:r>
              <a:rPr lang="en-US" sz="2000" dirty="0"/>
              <a:t> </a:t>
            </a:r>
            <a:r>
              <a:rPr lang="en-US" sz="2000" dirty="0" err="1"/>
              <a:t>memproduksi</a:t>
            </a:r>
            <a:r>
              <a:rPr lang="en-US" sz="2000" dirty="0"/>
              <a:t> </a:t>
            </a:r>
            <a:r>
              <a:rPr lang="en-US" sz="2000" dirty="0" err="1"/>
              <a:t>susu</a:t>
            </a:r>
            <a:r>
              <a:rPr lang="en-US" sz="2000" dirty="0"/>
              <a:t> yang </a:t>
            </a:r>
            <a:r>
              <a:rPr lang="en-US" sz="2000" dirty="0" err="1"/>
              <a:t>banyak</a:t>
            </a:r>
            <a:r>
              <a:rPr lang="en-US" sz="2000" dirty="0"/>
              <a:t>.</a:t>
            </a:r>
          </a:p>
          <a:p>
            <a:pPr marL="109728" indent="0">
              <a:buNone/>
            </a:pPr>
            <a:r>
              <a:rPr lang="en-US" sz="2000" dirty="0" err="1"/>
              <a:t>Apabila</a:t>
            </a:r>
            <a:r>
              <a:rPr lang="en-US" sz="2000" dirty="0"/>
              <a:t> </a:t>
            </a:r>
            <a:r>
              <a:rPr lang="en-US" sz="2000" dirty="0" err="1"/>
              <a:t>sapi</a:t>
            </a:r>
            <a:r>
              <a:rPr lang="en-US" sz="2000" dirty="0"/>
              <a:t> </a:t>
            </a:r>
            <a:r>
              <a:rPr lang="en-US" sz="2000" dirty="0" err="1"/>
              <a:t>dengan</a:t>
            </a:r>
            <a:r>
              <a:rPr lang="en-US" sz="2000" dirty="0"/>
              <a:t> </a:t>
            </a:r>
            <a:r>
              <a:rPr lang="en-US" sz="2000" dirty="0" err="1"/>
              <a:t>sifat</a:t>
            </a:r>
            <a:r>
              <a:rPr lang="en-US" sz="2000" dirty="0"/>
              <a:t> </a:t>
            </a:r>
            <a:r>
              <a:rPr lang="en-US" sz="2000" dirty="0" err="1"/>
              <a:t>keturunan</a:t>
            </a:r>
            <a:r>
              <a:rPr lang="en-US" sz="2000" dirty="0"/>
              <a:t> yang </a:t>
            </a:r>
            <a:r>
              <a:rPr lang="en-US" sz="2000" dirty="0" err="1"/>
              <a:t>diturunkan</a:t>
            </a:r>
            <a:r>
              <a:rPr lang="en-US" sz="2000" dirty="0"/>
              <a:t> </a:t>
            </a:r>
            <a:r>
              <a:rPr lang="en-US" sz="2000" dirty="0" err="1"/>
              <a:t>itu</a:t>
            </a:r>
            <a:r>
              <a:rPr lang="en-US" sz="2000" dirty="0"/>
              <a:t> </a:t>
            </a:r>
            <a:r>
              <a:rPr lang="en-US" sz="2000" dirty="0" err="1"/>
              <a:t>baik</a:t>
            </a:r>
            <a:r>
              <a:rPr lang="en-US" sz="2000" dirty="0"/>
              <a:t>, </a:t>
            </a:r>
            <a:r>
              <a:rPr lang="en-US" sz="2000" dirty="0" err="1"/>
              <a:t>maka</a:t>
            </a:r>
            <a:r>
              <a:rPr lang="en-US" sz="2000" dirty="0"/>
              <a:t> </a:t>
            </a:r>
          </a:p>
          <a:p>
            <a:pPr marL="109728" indent="0">
              <a:buNone/>
            </a:pPr>
            <a:r>
              <a:rPr lang="en-US" sz="2000" dirty="0" err="1"/>
              <a:t>akan</a:t>
            </a:r>
            <a:r>
              <a:rPr lang="en-US" sz="2000" dirty="0"/>
              <a:t> </a:t>
            </a:r>
            <a:r>
              <a:rPr lang="en-US" sz="2000" dirty="0" err="1"/>
              <a:t>memberikan</a:t>
            </a:r>
            <a:r>
              <a:rPr lang="en-US" sz="2000" dirty="0"/>
              <a:t> </a:t>
            </a:r>
            <a:r>
              <a:rPr lang="en-US" sz="2000" dirty="0" err="1"/>
              <a:t>suatu</a:t>
            </a:r>
            <a:r>
              <a:rPr lang="en-US" sz="2000" dirty="0"/>
              <a:t> </a:t>
            </a:r>
            <a:r>
              <a:rPr lang="en-US" sz="2000" dirty="0" err="1"/>
              <a:t>peluang</a:t>
            </a:r>
            <a:r>
              <a:rPr lang="en-US" sz="2000" dirty="0"/>
              <a:t> yang </a:t>
            </a:r>
            <a:r>
              <a:rPr lang="en-US" sz="2000" dirty="0" err="1"/>
              <a:t>lebih</a:t>
            </a:r>
            <a:r>
              <a:rPr lang="en-US" sz="2000" dirty="0"/>
              <a:t> </a:t>
            </a:r>
            <a:r>
              <a:rPr lang="en-US" sz="2000" dirty="0" err="1"/>
              <a:t>menguntungkan</a:t>
            </a:r>
            <a:r>
              <a:rPr lang="en-US" sz="2000" dirty="0"/>
              <a:t>.</a:t>
            </a:r>
          </a:p>
          <a:p>
            <a:pPr marL="109728" indent="0">
              <a:buNone/>
            </a:pPr>
            <a:endParaRPr lang="en-US" sz="2000" dirty="0"/>
          </a:p>
        </p:txBody>
      </p:sp>
    </p:spTree>
    <p:extLst>
      <p:ext uri="{BB962C8B-B14F-4D97-AF65-F5344CB8AC3E}">
        <p14:creationId xmlns:p14="http://schemas.microsoft.com/office/powerpoint/2010/main" val="19850594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888736"/>
          </a:xfrm>
        </p:spPr>
        <p:txBody>
          <a:bodyPr>
            <a:normAutofit/>
          </a:bodyPr>
          <a:lstStyle/>
          <a:p>
            <a:pPr marL="109728" indent="0">
              <a:buNone/>
            </a:pPr>
            <a:r>
              <a:rPr lang="en-US" sz="2000" b="1" dirty="0"/>
              <a:t>4. </a:t>
            </a:r>
            <a:r>
              <a:rPr lang="en-US" sz="2000" b="1" dirty="0" err="1"/>
              <a:t>Umur</a:t>
            </a:r>
            <a:r>
              <a:rPr lang="en-US" sz="2000" b="1" dirty="0"/>
              <a:t> (</a:t>
            </a:r>
            <a:r>
              <a:rPr lang="en-US" sz="2000" b="1" dirty="0" err="1"/>
              <a:t>Periode</a:t>
            </a:r>
            <a:r>
              <a:rPr lang="en-US" sz="2000" b="1" dirty="0"/>
              <a:t> </a:t>
            </a:r>
            <a:r>
              <a:rPr lang="en-US" sz="2000" b="1" dirty="0" err="1"/>
              <a:t>Laktasi</a:t>
            </a:r>
            <a:r>
              <a:rPr lang="en-US" sz="2000" b="1" dirty="0"/>
              <a:t>)</a:t>
            </a:r>
          </a:p>
          <a:p>
            <a:pPr marL="109728" indent="0">
              <a:buNone/>
            </a:pPr>
            <a:endParaRPr lang="en-US" sz="2000" dirty="0"/>
          </a:p>
        </p:txBody>
      </p:sp>
      <p:graphicFrame>
        <p:nvGraphicFramePr>
          <p:cNvPr id="4" name="Table 3"/>
          <p:cNvGraphicFramePr>
            <a:graphicFrameLocks noGrp="1"/>
          </p:cNvGraphicFramePr>
          <p:nvPr>
            <p:extLst>
              <p:ext uri="{D42A27DB-BD31-4B8C-83A1-F6EECF244321}">
                <p14:modId xmlns:p14="http://schemas.microsoft.com/office/powerpoint/2010/main" val="248689500"/>
              </p:ext>
            </p:extLst>
          </p:nvPr>
        </p:nvGraphicFramePr>
        <p:xfrm>
          <a:off x="1524000" y="1397000"/>
          <a:ext cx="6096000" cy="2865120"/>
        </p:xfrm>
        <a:graphic>
          <a:graphicData uri="http://schemas.openxmlformats.org/drawingml/2006/table">
            <a:tbl>
              <a:tblPr firstRow="1" bandRow="1">
                <a:tableStyleId>{10A1B5D5-9B99-4C35-A422-299274C87663}</a:tableStyleId>
              </a:tblPr>
              <a:tblGrid>
                <a:gridCol w="2032000">
                  <a:extLst>
                    <a:ext uri="{9D8B030D-6E8A-4147-A177-3AD203B41FA5}">
                      <a16:colId xmlns:a16="http://schemas.microsoft.com/office/drawing/2014/main" xmlns="" val="20000"/>
                    </a:ext>
                  </a:extLst>
                </a:gridCol>
                <a:gridCol w="2032000">
                  <a:extLst>
                    <a:ext uri="{9D8B030D-6E8A-4147-A177-3AD203B41FA5}">
                      <a16:colId xmlns:a16="http://schemas.microsoft.com/office/drawing/2014/main" xmlns="" val="20001"/>
                    </a:ext>
                  </a:extLst>
                </a:gridCol>
                <a:gridCol w="2032000">
                  <a:extLst>
                    <a:ext uri="{9D8B030D-6E8A-4147-A177-3AD203B41FA5}">
                      <a16:colId xmlns:a16="http://schemas.microsoft.com/office/drawing/2014/main" xmlns="" val="20002"/>
                    </a:ext>
                  </a:extLst>
                </a:gridCol>
              </a:tblGrid>
              <a:tr h="370840">
                <a:tc>
                  <a:txBody>
                    <a:bodyPr/>
                    <a:lstStyle/>
                    <a:p>
                      <a:pPr algn="ctr"/>
                      <a:r>
                        <a:rPr lang="en-US" dirty="0" err="1"/>
                        <a:t>Umur</a:t>
                      </a:r>
                      <a:r>
                        <a:rPr lang="en-US" dirty="0"/>
                        <a:t> </a:t>
                      </a:r>
                      <a:r>
                        <a:rPr lang="en-US" dirty="0" err="1"/>
                        <a:t>Sapi</a:t>
                      </a:r>
                      <a:endParaRPr lang="en-US" dirty="0"/>
                    </a:p>
                  </a:txBody>
                  <a:tcPr/>
                </a:tc>
                <a:tc>
                  <a:txBody>
                    <a:bodyPr/>
                    <a:lstStyle/>
                    <a:p>
                      <a:pPr algn="ctr"/>
                      <a:r>
                        <a:rPr lang="en-US" dirty="0" err="1"/>
                        <a:t>Periode</a:t>
                      </a:r>
                      <a:r>
                        <a:rPr lang="en-US" dirty="0"/>
                        <a:t> </a:t>
                      </a:r>
                      <a:r>
                        <a:rPr lang="en-US" dirty="0" err="1"/>
                        <a:t>Laktasi</a:t>
                      </a:r>
                      <a:endParaRPr lang="en-US" dirty="0"/>
                    </a:p>
                  </a:txBody>
                  <a:tcPr/>
                </a:tc>
                <a:tc>
                  <a:txBody>
                    <a:bodyPr/>
                    <a:lstStyle/>
                    <a:p>
                      <a:pPr algn="ctr"/>
                      <a:r>
                        <a:rPr lang="en-US" dirty="0" err="1"/>
                        <a:t>Produksi</a:t>
                      </a:r>
                      <a:r>
                        <a:rPr lang="en-US" dirty="0"/>
                        <a:t> </a:t>
                      </a:r>
                      <a:r>
                        <a:rPr lang="en-US" dirty="0" err="1"/>
                        <a:t>Susu</a:t>
                      </a:r>
                      <a:r>
                        <a:rPr lang="en-US" baseline="0" dirty="0"/>
                        <a:t> per </a:t>
                      </a:r>
                      <a:r>
                        <a:rPr lang="en-US" baseline="0" dirty="0" err="1"/>
                        <a:t>Laktasi</a:t>
                      </a:r>
                      <a:endParaRPr lang="en-US" dirty="0"/>
                    </a:p>
                  </a:txBody>
                  <a:tcPr/>
                </a:tc>
                <a:extLst>
                  <a:ext uri="{0D108BD9-81ED-4DB2-BD59-A6C34878D82A}">
                    <a16:rowId xmlns:a16="http://schemas.microsoft.com/office/drawing/2014/main" xmlns="" val="10000"/>
                  </a:ext>
                </a:extLst>
              </a:tr>
              <a:tr h="370840">
                <a:tc>
                  <a:txBody>
                    <a:bodyPr/>
                    <a:lstStyle/>
                    <a:p>
                      <a:pPr algn="ctr"/>
                      <a:r>
                        <a:rPr lang="en-US" dirty="0"/>
                        <a:t>2 </a:t>
                      </a:r>
                      <a:r>
                        <a:rPr lang="en-US" dirty="0" err="1"/>
                        <a:t>tahun</a:t>
                      </a:r>
                      <a:endParaRPr lang="en-US" dirty="0"/>
                    </a:p>
                  </a:txBody>
                  <a:tcPr/>
                </a:tc>
                <a:tc>
                  <a:txBody>
                    <a:bodyPr/>
                    <a:lstStyle/>
                    <a:p>
                      <a:pPr algn="ctr"/>
                      <a:r>
                        <a:rPr lang="en-US" dirty="0"/>
                        <a:t>I</a:t>
                      </a:r>
                    </a:p>
                  </a:txBody>
                  <a:tcPr/>
                </a:tc>
                <a:tc>
                  <a:txBody>
                    <a:bodyPr/>
                    <a:lstStyle/>
                    <a:p>
                      <a:pPr algn="ctr"/>
                      <a:r>
                        <a:rPr lang="en-US" dirty="0"/>
                        <a:t>77%</a:t>
                      </a:r>
                    </a:p>
                  </a:txBody>
                  <a:tcPr/>
                </a:tc>
                <a:extLst>
                  <a:ext uri="{0D108BD9-81ED-4DB2-BD59-A6C34878D82A}">
                    <a16:rowId xmlns:a16="http://schemas.microsoft.com/office/drawing/2014/main" xmlns="" val="10001"/>
                  </a:ext>
                </a:extLst>
              </a:tr>
              <a:tr h="370840">
                <a:tc>
                  <a:txBody>
                    <a:bodyPr/>
                    <a:lstStyle/>
                    <a:p>
                      <a:pPr algn="ctr"/>
                      <a:r>
                        <a:rPr lang="en-US" dirty="0"/>
                        <a:t>3 </a:t>
                      </a:r>
                      <a:r>
                        <a:rPr lang="en-US" dirty="0" err="1"/>
                        <a:t>tahun</a:t>
                      </a:r>
                      <a:endParaRPr lang="en-US" dirty="0"/>
                    </a:p>
                  </a:txBody>
                  <a:tcPr/>
                </a:tc>
                <a:tc>
                  <a:txBody>
                    <a:bodyPr/>
                    <a:lstStyle/>
                    <a:p>
                      <a:pPr algn="ctr"/>
                      <a:r>
                        <a:rPr lang="en-US" dirty="0"/>
                        <a:t>II</a:t>
                      </a:r>
                    </a:p>
                  </a:txBody>
                  <a:tcPr/>
                </a:tc>
                <a:tc>
                  <a:txBody>
                    <a:bodyPr/>
                    <a:lstStyle/>
                    <a:p>
                      <a:pPr algn="ctr"/>
                      <a:r>
                        <a:rPr lang="en-US" dirty="0"/>
                        <a:t>87%</a:t>
                      </a:r>
                    </a:p>
                  </a:txBody>
                  <a:tcPr/>
                </a:tc>
                <a:extLst>
                  <a:ext uri="{0D108BD9-81ED-4DB2-BD59-A6C34878D82A}">
                    <a16:rowId xmlns:a16="http://schemas.microsoft.com/office/drawing/2014/main" xmlns="" val="10002"/>
                  </a:ext>
                </a:extLst>
              </a:tr>
              <a:tr h="370840">
                <a:tc>
                  <a:txBody>
                    <a:bodyPr/>
                    <a:lstStyle/>
                    <a:p>
                      <a:pPr algn="ctr"/>
                      <a:r>
                        <a:rPr lang="en-US" dirty="0"/>
                        <a:t>4 </a:t>
                      </a:r>
                      <a:r>
                        <a:rPr lang="en-US" dirty="0" err="1"/>
                        <a:t>tahun</a:t>
                      </a:r>
                      <a:endParaRPr lang="en-US" dirty="0"/>
                    </a:p>
                  </a:txBody>
                  <a:tcPr/>
                </a:tc>
                <a:tc>
                  <a:txBody>
                    <a:bodyPr/>
                    <a:lstStyle/>
                    <a:p>
                      <a:pPr algn="ctr"/>
                      <a:r>
                        <a:rPr lang="en-US" dirty="0"/>
                        <a:t>III</a:t>
                      </a:r>
                    </a:p>
                  </a:txBody>
                  <a:tcPr/>
                </a:tc>
                <a:tc>
                  <a:txBody>
                    <a:bodyPr/>
                    <a:lstStyle/>
                    <a:p>
                      <a:pPr algn="ctr"/>
                      <a:r>
                        <a:rPr lang="en-US" dirty="0"/>
                        <a:t>94%</a:t>
                      </a:r>
                    </a:p>
                  </a:txBody>
                  <a:tcPr/>
                </a:tc>
                <a:extLst>
                  <a:ext uri="{0D108BD9-81ED-4DB2-BD59-A6C34878D82A}">
                    <a16:rowId xmlns:a16="http://schemas.microsoft.com/office/drawing/2014/main" xmlns="" val="10003"/>
                  </a:ext>
                </a:extLst>
              </a:tr>
              <a:tr h="370840">
                <a:tc>
                  <a:txBody>
                    <a:bodyPr/>
                    <a:lstStyle/>
                    <a:p>
                      <a:pPr algn="ctr"/>
                      <a:r>
                        <a:rPr lang="en-US" dirty="0"/>
                        <a:t>5 </a:t>
                      </a:r>
                      <a:r>
                        <a:rPr lang="en-US" dirty="0" err="1"/>
                        <a:t>tahun</a:t>
                      </a:r>
                      <a:endParaRPr lang="en-US" dirty="0"/>
                    </a:p>
                  </a:txBody>
                  <a:tcPr/>
                </a:tc>
                <a:tc>
                  <a:txBody>
                    <a:bodyPr/>
                    <a:lstStyle/>
                    <a:p>
                      <a:pPr algn="ctr"/>
                      <a:r>
                        <a:rPr lang="en-US" dirty="0"/>
                        <a:t>IV</a:t>
                      </a:r>
                    </a:p>
                  </a:txBody>
                  <a:tcPr/>
                </a:tc>
                <a:tc>
                  <a:txBody>
                    <a:bodyPr/>
                    <a:lstStyle/>
                    <a:p>
                      <a:pPr algn="ctr"/>
                      <a:r>
                        <a:rPr lang="en-US" dirty="0"/>
                        <a:t>98%</a:t>
                      </a:r>
                    </a:p>
                  </a:txBody>
                  <a:tcPr/>
                </a:tc>
                <a:extLst>
                  <a:ext uri="{0D108BD9-81ED-4DB2-BD59-A6C34878D82A}">
                    <a16:rowId xmlns:a16="http://schemas.microsoft.com/office/drawing/2014/main" xmlns="" val="10004"/>
                  </a:ext>
                </a:extLst>
              </a:tr>
              <a:tr h="370840">
                <a:tc>
                  <a:txBody>
                    <a:bodyPr/>
                    <a:lstStyle/>
                    <a:p>
                      <a:pPr algn="ctr"/>
                      <a:r>
                        <a:rPr lang="en-US" dirty="0"/>
                        <a:t>6 </a:t>
                      </a:r>
                      <a:r>
                        <a:rPr lang="en-US" dirty="0" err="1"/>
                        <a:t>tahun</a:t>
                      </a:r>
                      <a:endParaRPr lang="en-US" dirty="0"/>
                    </a:p>
                  </a:txBody>
                  <a:tcPr/>
                </a:tc>
                <a:tc>
                  <a:txBody>
                    <a:bodyPr/>
                    <a:lstStyle/>
                    <a:p>
                      <a:pPr algn="ctr"/>
                      <a:r>
                        <a:rPr lang="en-US" dirty="0"/>
                        <a:t>V</a:t>
                      </a:r>
                    </a:p>
                  </a:txBody>
                  <a:tcPr/>
                </a:tc>
                <a:tc>
                  <a:txBody>
                    <a:bodyPr/>
                    <a:lstStyle/>
                    <a:p>
                      <a:pPr algn="ctr"/>
                      <a:r>
                        <a:rPr lang="en-US" dirty="0"/>
                        <a:t>99%</a:t>
                      </a:r>
                    </a:p>
                  </a:txBody>
                  <a:tcPr/>
                </a:tc>
                <a:extLst>
                  <a:ext uri="{0D108BD9-81ED-4DB2-BD59-A6C34878D82A}">
                    <a16:rowId xmlns:a16="http://schemas.microsoft.com/office/drawing/2014/main" xmlns="" val="10005"/>
                  </a:ext>
                </a:extLst>
              </a:tr>
              <a:tr h="370840">
                <a:tc>
                  <a:txBody>
                    <a:bodyPr/>
                    <a:lstStyle/>
                    <a:p>
                      <a:pPr algn="ctr"/>
                      <a:r>
                        <a:rPr lang="en-US" dirty="0"/>
                        <a:t>7 </a:t>
                      </a:r>
                      <a:r>
                        <a:rPr lang="en-US" dirty="0" err="1"/>
                        <a:t>tahun</a:t>
                      </a:r>
                      <a:endParaRPr lang="en-US" dirty="0"/>
                    </a:p>
                  </a:txBody>
                  <a:tcPr/>
                </a:tc>
                <a:tc>
                  <a:txBody>
                    <a:bodyPr/>
                    <a:lstStyle/>
                    <a:p>
                      <a:pPr algn="ctr"/>
                      <a:r>
                        <a:rPr lang="en-US" dirty="0"/>
                        <a:t>VI</a:t>
                      </a:r>
                    </a:p>
                  </a:txBody>
                  <a:tcPr/>
                </a:tc>
                <a:tc>
                  <a:txBody>
                    <a:bodyPr/>
                    <a:lstStyle/>
                    <a:p>
                      <a:pPr algn="ctr"/>
                      <a:r>
                        <a:rPr lang="en-US" dirty="0"/>
                        <a:t>100%</a:t>
                      </a:r>
                    </a:p>
                  </a:txBody>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19169194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736336"/>
          </a:xfrm>
        </p:spPr>
        <p:txBody>
          <a:bodyPr>
            <a:normAutofit/>
          </a:bodyPr>
          <a:lstStyle/>
          <a:p>
            <a:pPr marL="109728" indent="0">
              <a:buNone/>
            </a:pPr>
            <a:r>
              <a:rPr lang="en-US" sz="2200" b="1" dirty="0"/>
              <a:t>5. </a:t>
            </a:r>
            <a:r>
              <a:rPr lang="en-US" sz="2200" b="1" dirty="0" err="1"/>
              <a:t>Faktor</a:t>
            </a:r>
            <a:r>
              <a:rPr lang="en-US" sz="2200" b="1" dirty="0"/>
              <a:t> Hormonal</a:t>
            </a:r>
          </a:p>
          <a:p>
            <a:pPr marL="109728" indent="0">
              <a:buNone/>
            </a:pPr>
            <a:endParaRPr lang="en-US" sz="2200" b="1" dirty="0"/>
          </a:p>
          <a:p>
            <a:pPr>
              <a:buFont typeface="Arial" pitchFamily="34" charset="0"/>
              <a:buChar char="•"/>
            </a:pPr>
            <a:r>
              <a:rPr lang="en-US" sz="2200" dirty="0" err="1"/>
              <a:t>Hormon</a:t>
            </a:r>
            <a:r>
              <a:rPr lang="en-US" sz="2200" dirty="0"/>
              <a:t> </a:t>
            </a:r>
            <a:r>
              <a:rPr lang="en-US" sz="2200" dirty="0" err="1"/>
              <a:t>lactogen</a:t>
            </a:r>
            <a:r>
              <a:rPr lang="en-US" sz="2200" dirty="0"/>
              <a:t> </a:t>
            </a:r>
          </a:p>
          <a:p>
            <a:pPr marL="109728" indent="0">
              <a:buNone/>
            </a:pPr>
            <a:r>
              <a:rPr lang="en-US" sz="2200" dirty="0" err="1"/>
              <a:t>Apabila</a:t>
            </a:r>
            <a:r>
              <a:rPr lang="en-US" sz="2200" dirty="0"/>
              <a:t> </a:t>
            </a:r>
            <a:r>
              <a:rPr lang="en-US" sz="2200" dirty="0" err="1"/>
              <a:t>sapi</a:t>
            </a:r>
            <a:r>
              <a:rPr lang="en-US" sz="2200" dirty="0"/>
              <a:t> yang </a:t>
            </a:r>
            <a:r>
              <a:rPr lang="en-US" sz="2200" dirty="0" err="1"/>
              <a:t>sedang</a:t>
            </a:r>
            <a:r>
              <a:rPr lang="en-US" sz="2200" dirty="0"/>
              <a:t> </a:t>
            </a:r>
            <a:r>
              <a:rPr lang="en-US" sz="2200" dirty="0" err="1"/>
              <a:t>laktasi</a:t>
            </a:r>
            <a:r>
              <a:rPr lang="en-US" sz="2200" dirty="0"/>
              <a:t> </a:t>
            </a:r>
            <a:r>
              <a:rPr lang="en-US" sz="2200" dirty="0" err="1"/>
              <a:t>disuntik</a:t>
            </a:r>
            <a:r>
              <a:rPr lang="en-US" sz="2200" dirty="0"/>
              <a:t> </a:t>
            </a:r>
            <a:r>
              <a:rPr lang="en-US" sz="2200" dirty="0" err="1"/>
              <a:t>dengan</a:t>
            </a:r>
            <a:r>
              <a:rPr lang="en-US" sz="2200" dirty="0"/>
              <a:t> </a:t>
            </a:r>
            <a:r>
              <a:rPr lang="en-US" sz="2200" dirty="0" err="1"/>
              <a:t>lactogen</a:t>
            </a:r>
            <a:r>
              <a:rPr lang="en-US" sz="2200" dirty="0"/>
              <a:t> </a:t>
            </a:r>
            <a:r>
              <a:rPr lang="en-US" sz="2200" dirty="0" err="1"/>
              <a:t>ternyata</a:t>
            </a:r>
            <a:r>
              <a:rPr lang="en-US" sz="2200" dirty="0"/>
              <a:t> </a:t>
            </a:r>
            <a:r>
              <a:rPr lang="en-US" sz="2200" dirty="0" err="1"/>
              <a:t>produksi</a:t>
            </a:r>
            <a:r>
              <a:rPr lang="en-US" sz="2200" dirty="0"/>
              <a:t> </a:t>
            </a:r>
            <a:r>
              <a:rPr lang="en-US" sz="2200" dirty="0" err="1"/>
              <a:t>susunya</a:t>
            </a:r>
            <a:r>
              <a:rPr lang="en-US" sz="2200" dirty="0"/>
              <a:t> </a:t>
            </a:r>
            <a:r>
              <a:rPr lang="en-US" sz="2200" dirty="0" err="1"/>
              <a:t>naik</a:t>
            </a:r>
            <a:r>
              <a:rPr lang="en-US" sz="2200" dirty="0"/>
              <a:t> </a:t>
            </a:r>
            <a:r>
              <a:rPr lang="en-US" sz="2200" dirty="0" err="1"/>
              <a:t>atau</a:t>
            </a:r>
            <a:r>
              <a:rPr lang="en-US" sz="2200" dirty="0"/>
              <a:t> </a:t>
            </a:r>
            <a:r>
              <a:rPr lang="en-US" sz="2200" dirty="0" err="1"/>
              <a:t>meningkat</a:t>
            </a:r>
            <a:r>
              <a:rPr lang="en-US" sz="2200" dirty="0"/>
              <a:t>. </a:t>
            </a:r>
            <a:r>
              <a:rPr lang="en-US" sz="2200" dirty="0" err="1"/>
              <a:t>Hormon</a:t>
            </a:r>
            <a:r>
              <a:rPr lang="en-US" sz="2200" dirty="0"/>
              <a:t> </a:t>
            </a:r>
            <a:r>
              <a:rPr lang="en-US" sz="2200" dirty="0" err="1"/>
              <a:t>lactogen</a:t>
            </a:r>
            <a:r>
              <a:rPr lang="en-US" sz="2200" dirty="0"/>
              <a:t> </a:t>
            </a:r>
            <a:r>
              <a:rPr lang="en-US" sz="2200" dirty="0" err="1"/>
              <a:t>jumlahnya</a:t>
            </a:r>
            <a:r>
              <a:rPr lang="en-US" sz="2200" dirty="0"/>
              <a:t> </a:t>
            </a:r>
            <a:r>
              <a:rPr lang="en-US" sz="2200" dirty="0" err="1"/>
              <a:t>naik</a:t>
            </a:r>
            <a:r>
              <a:rPr lang="en-US" sz="2200" dirty="0"/>
              <a:t> </a:t>
            </a:r>
            <a:r>
              <a:rPr lang="en-US" sz="2200" dirty="0" err="1"/>
              <a:t>setelah</a:t>
            </a:r>
            <a:r>
              <a:rPr lang="en-US" sz="2200" dirty="0"/>
              <a:t> </a:t>
            </a:r>
            <a:r>
              <a:rPr lang="en-US" sz="2200" dirty="0" err="1"/>
              <a:t>partus</a:t>
            </a:r>
            <a:r>
              <a:rPr lang="en-US" sz="2200" dirty="0"/>
              <a:t> </a:t>
            </a:r>
            <a:r>
              <a:rPr lang="en-US" sz="2200" dirty="0" err="1"/>
              <a:t>atau</a:t>
            </a:r>
            <a:r>
              <a:rPr lang="en-US" sz="2200" dirty="0"/>
              <a:t> </a:t>
            </a:r>
            <a:r>
              <a:rPr lang="en-US" sz="2200" dirty="0" err="1"/>
              <a:t>beranak</a:t>
            </a:r>
            <a:r>
              <a:rPr lang="en-US" sz="2200" dirty="0"/>
              <a:t> </a:t>
            </a:r>
            <a:r>
              <a:rPr lang="en-US" sz="2200" dirty="0" err="1"/>
              <a:t>dan</a:t>
            </a:r>
            <a:r>
              <a:rPr lang="en-US" sz="2200" dirty="0"/>
              <a:t> </a:t>
            </a:r>
            <a:r>
              <a:rPr lang="en-US" sz="2200" dirty="0" err="1"/>
              <a:t>akan</a:t>
            </a:r>
            <a:r>
              <a:rPr lang="en-US" sz="2200" dirty="0"/>
              <a:t> </a:t>
            </a:r>
            <a:r>
              <a:rPr lang="en-US" sz="2200" dirty="0" err="1"/>
              <a:t>menurun</a:t>
            </a:r>
            <a:r>
              <a:rPr lang="en-US" sz="2200" dirty="0"/>
              <a:t> </a:t>
            </a:r>
            <a:r>
              <a:rPr lang="en-US" sz="2200" dirty="0" err="1"/>
              <a:t>setelah</a:t>
            </a:r>
            <a:r>
              <a:rPr lang="en-US" sz="2200" dirty="0"/>
              <a:t> </a:t>
            </a:r>
            <a:r>
              <a:rPr lang="en-US" sz="2200" dirty="0" err="1"/>
              <a:t>laktasi</a:t>
            </a:r>
            <a:r>
              <a:rPr lang="en-US" sz="2200" dirty="0"/>
              <a:t> </a:t>
            </a:r>
            <a:r>
              <a:rPr lang="en-US" sz="2200" dirty="0" err="1"/>
              <a:t>berjalan</a:t>
            </a:r>
            <a:r>
              <a:rPr lang="en-US" sz="2200" dirty="0"/>
              <a:t> lama.</a:t>
            </a:r>
          </a:p>
          <a:p>
            <a:r>
              <a:rPr lang="en-US" sz="2200" dirty="0" err="1"/>
              <a:t>Hormon</a:t>
            </a:r>
            <a:r>
              <a:rPr lang="en-US" sz="2200" dirty="0"/>
              <a:t> adrenalin </a:t>
            </a:r>
            <a:r>
              <a:rPr lang="en-US" sz="2200" dirty="0" err="1"/>
              <a:t>dan</a:t>
            </a:r>
            <a:r>
              <a:rPr lang="en-US" sz="2200" dirty="0"/>
              <a:t> </a:t>
            </a:r>
            <a:r>
              <a:rPr lang="en-US" sz="2200" dirty="0" err="1"/>
              <a:t>tiroksin</a:t>
            </a:r>
            <a:endParaRPr lang="en-US" sz="2200" dirty="0"/>
          </a:p>
          <a:p>
            <a:pPr marL="109728" indent="0">
              <a:buNone/>
            </a:pPr>
            <a:r>
              <a:rPr lang="en-US" sz="2200" dirty="0"/>
              <a:t>Adrenalin </a:t>
            </a:r>
            <a:r>
              <a:rPr lang="en-US" sz="2200" dirty="0" err="1"/>
              <a:t>dihasilkan</a:t>
            </a:r>
            <a:r>
              <a:rPr lang="en-US" sz="2200" dirty="0"/>
              <a:t> </a:t>
            </a:r>
            <a:r>
              <a:rPr lang="en-US" sz="2200" dirty="0" err="1"/>
              <a:t>oleh</a:t>
            </a:r>
            <a:r>
              <a:rPr lang="en-US" sz="2200" dirty="0"/>
              <a:t> </a:t>
            </a:r>
            <a:r>
              <a:rPr lang="en-US" sz="2200" dirty="0" err="1"/>
              <a:t>kelenjar</a:t>
            </a:r>
            <a:r>
              <a:rPr lang="en-US" sz="2200" dirty="0"/>
              <a:t> </a:t>
            </a:r>
            <a:r>
              <a:rPr lang="en-US" sz="2200" dirty="0" err="1"/>
              <a:t>adrenalis</a:t>
            </a:r>
            <a:r>
              <a:rPr lang="en-US" sz="2200" dirty="0"/>
              <a:t> </a:t>
            </a:r>
            <a:r>
              <a:rPr lang="en-US" sz="2200" dirty="0" err="1"/>
              <a:t>sedangkan</a:t>
            </a:r>
            <a:r>
              <a:rPr lang="en-US" sz="2200" dirty="0"/>
              <a:t> </a:t>
            </a:r>
            <a:r>
              <a:rPr lang="en-US" sz="2200" dirty="0" err="1"/>
              <a:t>tiroksin</a:t>
            </a:r>
            <a:r>
              <a:rPr lang="en-US" sz="2200" dirty="0"/>
              <a:t> </a:t>
            </a:r>
            <a:r>
              <a:rPr lang="en-US" sz="2200" dirty="0" err="1"/>
              <a:t>dihasilkan</a:t>
            </a:r>
            <a:r>
              <a:rPr lang="en-US" sz="2200" dirty="0"/>
              <a:t> </a:t>
            </a:r>
            <a:r>
              <a:rPr lang="en-US" sz="2200" dirty="0" err="1"/>
              <a:t>oleh</a:t>
            </a:r>
            <a:r>
              <a:rPr lang="en-US" sz="2200" dirty="0"/>
              <a:t> </a:t>
            </a:r>
            <a:r>
              <a:rPr lang="en-US" sz="2200" dirty="0" err="1"/>
              <a:t>kelenjar</a:t>
            </a:r>
            <a:r>
              <a:rPr lang="en-US" sz="2200" dirty="0"/>
              <a:t> </a:t>
            </a:r>
            <a:r>
              <a:rPr lang="en-US" sz="2200" dirty="0" err="1"/>
              <a:t>tyroid</a:t>
            </a:r>
            <a:r>
              <a:rPr lang="en-US" sz="2200" dirty="0"/>
              <a:t>. </a:t>
            </a:r>
            <a:r>
              <a:rPr lang="en-US" sz="2200" dirty="0" err="1"/>
              <a:t>Hormon</a:t>
            </a:r>
            <a:r>
              <a:rPr lang="en-US" sz="2200" dirty="0"/>
              <a:t> </a:t>
            </a:r>
            <a:r>
              <a:rPr lang="en-US" sz="2200" dirty="0" err="1"/>
              <a:t>tiroksin</a:t>
            </a:r>
            <a:r>
              <a:rPr lang="en-US" sz="2200" dirty="0"/>
              <a:t> yang </a:t>
            </a:r>
            <a:r>
              <a:rPr lang="en-US" sz="2200" dirty="0" err="1"/>
              <a:t>disuntikkan</a:t>
            </a:r>
            <a:r>
              <a:rPr lang="en-US" sz="2200" dirty="0"/>
              <a:t> </a:t>
            </a:r>
            <a:r>
              <a:rPr lang="en-US" sz="2200" dirty="0" err="1"/>
              <a:t>pada</a:t>
            </a:r>
            <a:r>
              <a:rPr lang="en-US" sz="2200" dirty="0"/>
              <a:t> </a:t>
            </a:r>
            <a:r>
              <a:rPr lang="en-US" sz="2200" dirty="0" err="1"/>
              <a:t>sapi</a:t>
            </a:r>
            <a:r>
              <a:rPr lang="en-US" sz="2200" dirty="0"/>
              <a:t> yang </a:t>
            </a:r>
            <a:r>
              <a:rPr lang="en-US" sz="2200" dirty="0" err="1"/>
              <a:t>sedang</a:t>
            </a:r>
            <a:r>
              <a:rPr lang="en-US" sz="2200" dirty="0"/>
              <a:t> </a:t>
            </a:r>
            <a:r>
              <a:rPr lang="en-US" sz="2200" dirty="0" err="1"/>
              <a:t>laktasi</a:t>
            </a:r>
            <a:r>
              <a:rPr lang="en-US" sz="2200" dirty="0"/>
              <a:t> </a:t>
            </a:r>
            <a:r>
              <a:rPr lang="en-US" sz="2200" dirty="0" err="1"/>
              <a:t>maka</a:t>
            </a:r>
            <a:r>
              <a:rPr lang="en-US" sz="2200" dirty="0"/>
              <a:t> </a:t>
            </a:r>
            <a:r>
              <a:rPr lang="en-US" sz="2200" dirty="0" err="1"/>
              <a:t>produksi</a:t>
            </a:r>
            <a:r>
              <a:rPr lang="en-US" sz="2200" dirty="0"/>
              <a:t> </a:t>
            </a:r>
            <a:r>
              <a:rPr lang="en-US" sz="2200" dirty="0" err="1"/>
              <a:t>susunya</a:t>
            </a:r>
            <a:r>
              <a:rPr lang="en-US" sz="2200" dirty="0"/>
              <a:t> </a:t>
            </a:r>
            <a:r>
              <a:rPr lang="en-US" sz="2200" dirty="0" err="1"/>
              <a:t>akan</a:t>
            </a:r>
            <a:r>
              <a:rPr lang="en-US" sz="2200" dirty="0"/>
              <a:t> </a:t>
            </a:r>
            <a:r>
              <a:rPr lang="en-US" sz="2200" dirty="0" err="1"/>
              <a:t>meningkat</a:t>
            </a:r>
            <a:r>
              <a:rPr lang="en-US" sz="2200" dirty="0"/>
              <a:t>. </a:t>
            </a:r>
            <a:r>
              <a:rPr lang="en-US" sz="2200" dirty="0" err="1"/>
              <a:t>Tiroksin</a:t>
            </a:r>
            <a:r>
              <a:rPr lang="en-US" sz="2200" dirty="0"/>
              <a:t> </a:t>
            </a:r>
            <a:r>
              <a:rPr lang="en-US" sz="2200" dirty="0" err="1"/>
              <a:t>juga</a:t>
            </a:r>
            <a:r>
              <a:rPr lang="en-US" sz="2200" dirty="0"/>
              <a:t> </a:t>
            </a:r>
            <a:r>
              <a:rPr lang="en-US" sz="2200" dirty="0" err="1"/>
              <a:t>mempengaruhi</a:t>
            </a:r>
            <a:r>
              <a:rPr lang="en-US" sz="2200" dirty="0"/>
              <a:t> </a:t>
            </a:r>
            <a:r>
              <a:rPr lang="en-US" sz="2200" dirty="0" err="1"/>
              <a:t>konsumsi</a:t>
            </a:r>
            <a:r>
              <a:rPr lang="en-US" sz="2200" dirty="0"/>
              <a:t> </a:t>
            </a:r>
            <a:r>
              <a:rPr lang="en-US" sz="2200" dirty="0" err="1"/>
              <a:t>oksigen</a:t>
            </a:r>
            <a:r>
              <a:rPr lang="en-US" sz="2200" dirty="0"/>
              <a:t> </a:t>
            </a:r>
            <a:r>
              <a:rPr lang="en-US" sz="2200" dirty="0" err="1"/>
              <a:t>dan</a:t>
            </a:r>
            <a:r>
              <a:rPr lang="en-US" sz="2200" dirty="0"/>
              <a:t> </a:t>
            </a:r>
            <a:r>
              <a:rPr lang="en-US" sz="2200" dirty="0" err="1"/>
              <a:t>sintesa</a:t>
            </a:r>
            <a:r>
              <a:rPr lang="en-US" sz="2200" dirty="0"/>
              <a:t> protein. </a:t>
            </a:r>
          </a:p>
          <a:p>
            <a:r>
              <a:rPr lang="en-US" sz="2200" dirty="0" err="1"/>
              <a:t>Hormon</a:t>
            </a:r>
            <a:r>
              <a:rPr lang="en-US" sz="2200" dirty="0"/>
              <a:t> oxytocin</a:t>
            </a:r>
          </a:p>
          <a:p>
            <a:pPr marL="109728" indent="0">
              <a:buNone/>
            </a:pPr>
            <a:r>
              <a:rPr lang="en-US" sz="2200" dirty="0" err="1"/>
              <a:t>Hormon</a:t>
            </a:r>
            <a:r>
              <a:rPr lang="en-US" sz="2200" dirty="0"/>
              <a:t> </a:t>
            </a:r>
            <a:r>
              <a:rPr lang="en-US" sz="2200" dirty="0" err="1"/>
              <a:t>ini</a:t>
            </a:r>
            <a:r>
              <a:rPr lang="en-US" sz="2200" dirty="0"/>
              <a:t> </a:t>
            </a:r>
            <a:r>
              <a:rPr lang="en-US" sz="2200" dirty="0" err="1"/>
              <a:t>berperan</a:t>
            </a:r>
            <a:r>
              <a:rPr lang="en-US" sz="2200" dirty="0"/>
              <a:t> </a:t>
            </a:r>
            <a:r>
              <a:rPr lang="en-US" sz="2200" dirty="0" err="1"/>
              <a:t>dalam</a:t>
            </a:r>
            <a:r>
              <a:rPr lang="en-US" sz="2200" dirty="0"/>
              <a:t> </a:t>
            </a:r>
            <a:r>
              <a:rPr lang="en-US" sz="2200" dirty="0" err="1"/>
              <a:t>mengontrol</a:t>
            </a:r>
            <a:r>
              <a:rPr lang="en-US" sz="2200" dirty="0"/>
              <a:t> </a:t>
            </a:r>
            <a:r>
              <a:rPr lang="en-US" sz="2200" dirty="0" err="1"/>
              <a:t>turunya</a:t>
            </a:r>
            <a:r>
              <a:rPr lang="en-US" sz="2200" dirty="0"/>
              <a:t> </a:t>
            </a:r>
            <a:r>
              <a:rPr lang="en-US" sz="2200" dirty="0" err="1"/>
              <a:t>atau</a:t>
            </a:r>
            <a:r>
              <a:rPr lang="en-US" sz="2200" dirty="0"/>
              <a:t> </a:t>
            </a:r>
            <a:r>
              <a:rPr lang="en-US" sz="2200" dirty="0" err="1"/>
              <a:t>keluarnya</a:t>
            </a:r>
            <a:r>
              <a:rPr lang="en-US" sz="2200" dirty="0"/>
              <a:t> air </a:t>
            </a:r>
            <a:r>
              <a:rPr lang="en-US" sz="2200" dirty="0" err="1"/>
              <a:t>susu</a:t>
            </a:r>
            <a:r>
              <a:rPr lang="en-US" sz="2200" dirty="0"/>
              <a:t> </a:t>
            </a:r>
            <a:r>
              <a:rPr lang="en-US" sz="2200" dirty="0" err="1"/>
              <a:t>pada</a:t>
            </a:r>
            <a:r>
              <a:rPr lang="en-US" sz="2200" dirty="0"/>
              <a:t> </a:t>
            </a:r>
            <a:r>
              <a:rPr lang="en-US" sz="2200" dirty="0" err="1"/>
              <a:t>waktu</a:t>
            </a:r>
            <a:r>
              <a:rPr lang="en-US" sz="2200" dirty="0"/>
              <a:t> </a:t>
            </a:r>
            <a:r>
              <a:rPr lang="en-US" sz="2200" dirty="0" err="1"/>
              <a:t>pemerahan</a:t>
            </a:r>
            <a:r>
              <a:rPr lang="en-US" sz="2200" dirty="0"/>
              <a:t>.</a:t>
            </a:r>
          </a:p>
        </p:txBody>
      </p:sp>
    </p:spTree>
    <p:extLst>
      <p:ext uri="{BB962C8B-B14F-4D97-AF65-F5344CB8AC3E}">
        <p14:creationId xmlns:p14="http://schemas.microsoft.com/office/powerpoint/2010/main" val="6132647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5126736"/>
          </a:xfrm>
        </p:spPr>
        <p:txBody>
          <a:bodyPr>
            <a:normAutofit/>
          </a:bodyPr>
          <a:lstStyle/>
          <a:p>
            <a:pPr marL="566928" indent="-457200">
              <a:buAutoNum type="arabicPeriod"/>
            </a:pPr>
            <a:r>
              <a:rPr lang="en-US" sz="2200" b="1" dirty="0" err="1"/>
              <a:t>Faktor</a:t>
            </a:r>
            <a:r>
              <a:rPr lang="en-US" sz="2200" b="1" dirty="0"/>
              <a:t> </a:t>
            </a:r>
            <a:r>
              <a:rPr lang="en-US" sz="2200" b="1" dirty="0" err="1"/>
              <a:t>makanan</a:t>
            </a:r>
            <a:endParaRPr lang="en-US" sz="2200" b="1" dirty="0"/>
          </a:p>
          <a:p>
            <a:pPr marL="109728" indent="0">
              <a:buNone/>
            </a:pPr>
            <a:r>
              <a:rPr lang="en-US" sz="2200" dirty="0" err="1"/>
              <a:t>Pemberiana</a:t>
            </a:r>
            <a:r>
              <a:rPr lang="en-US" sz="2200" dirty="0"/>
              <a:t> </a:t>
            </a:r>
            <a:r>
              <a:rPr lang="en-US" sz="2200" dirty="0" err="1"/>
              <a:t>ransum</a:t>
            </a:r>
            <a:r>
              <a:rPr lang="en-US" sz="2200" dirty="0"/>
              <a:t> </a:t>
            </a:r>
            <a:r>
              <a:rPr lang="en-US" sz="2200" dirty="0" err="1"/>
              <a:t>secara</a:t>
            </a:r>
            <a:r>
              <a:rPr lang="en-US" sz="2200" dirty="0"/>
              <a:t> </a:t>
            </a:r>
            <a:r>
              <a:rPr lang="en-US" sz="2200" dirty="0" err="1"/>
              <a:t>bebas</a:t>
            </a:r>
            <a:r>
              <a:rPr lang="en-US" sz="2200" dirty="0"/>
              <a:t> </a:t>
            </a:r>
            <a:r>
              <a:rPr lang="en-US" sz="2200" dirty="0" err="1"/>
              <a:t>dan</a:t>
            </a:r>
            <a:r>
              <a:rPr lang="en-US" sz="2200" dirty="0"/>
              <a:t> </a:t>
            </a:r>
            <a:r>
              <a:rPr lang="en-US" sz="2200" dirty="0" err="1"/>
              <a:t>rasional</a:t>
            </a:r>
            <a:r>
              <a:rPr lang="en-US" sz="2200" dirty="0"/>
              <a:t> </a:t>
            </a:r>
            <a:r>
              <a:rPr lang="en-US" sz="2200" dirty="0" err="1"/>
              <a:t>berguna</a:t>
            </a:r>
            <a:r>
              <a:rPr lang="en-US" sz="2200" dirty="0"/>
              <a:t> </a:t>
            </a:r>
            <a:r>
              <a:rPr lang="en-US" sz="2200" dirty="0" err="1"/>
              <a:t>untuk</a:t>
            </a:r>
            <a:r>
              <a:rPr lang="en-US" sz="2200" dirty="0"/>
              <a:t> </a:t>
            </a:r>
            <a:r>
              <a:rPr lang="en-US" sz="2200" dirty="0" err="1"/>
              <a:t>menentukan</a:t>
            </a:r>
            <a:r>
              <a:rPr lang="en-US" sz="2200" dirty="0"/>
              <a:t> </a:t>
            </a:r>
            <a:r>
              <a:rPr lang="en-US" sz="2200" dirty="0" err="1"/>
              <a:t>tingginya</a:t>
            </a:r>
            <a:r>
              <a:rPr lang="en-US" sz="2200" dirty="0"/>
              <a:t> </a:t>
            </a:r>
            <a:r>
              <a:rPr lang="en-US" sz="2200" dirty="0" err="1"/>
              <a:t>produksi</a:t>
            </a:r>
            <a:r>
              <a:rPr lang="en-US" sz="2200" dirty="0"/>
              <a:t> </a:t>
            </a:r>
            <a:r>
              <a:rPr lang="en-US" sz="2200" dirty="0" err="1"/>
              <a:t>susu</a:t>
            </a:r>
            <a:r>
              <a:rPr lang="en-US" sz="2200" dirty="0"/>
              <a:t>. </a:t>
            </a:r>
            <a:r>
              <a:rPr lang="en-US" sz="2200" dirty="0" err="1"/>
              <a:t>Ransum</a:t>
            </a:r>
            <a:r>
              <a:rPr lang="en-US" sz="2200" dirty="0"/>
              <a:t> yang </a:t>
            </a:r>
            <a:r>
              <a:rPr lang="en-US" sz="2200" dirty="0" err="1"/>
              <a:t>seimbang</a:t>
            </a:r>
            <a:r>
              <a:rPr lang="en-US" sz="2200" dirty="0"/>
              <a:t> </a:t>
            </a:r>
            <a:r>
              <a:rPr lang="en-US" sz="2200" dirty="0" err="1"/>
              <a:t>yaitu</a:t>
            </a:r>
            <a:r>
              <a:rPr lang="en-US" sz="2200" dirty="0"/>
              <a:t> </a:t>
            </a:r>
            <a:r>
              <a:rPr lang="en-US" sz="2200" dirty="0" err="1"/>
              <a:t>ransum</a:t>
            </a:r>
            <a:r>
              <a:rPr lang="en-US" sz="2200" dirty="0"/>
              <a:t> yang </a:t>
            </a:r>
            <a:r>
              <a:rPr lang="en-US" sz="2200" dirty="0" err="1"/>
              <a:t>memberikan</a:t>
            </a:r>
            <a:r>
              <a:rPr lang="en-US" sz="2200" dirty="0"/>
              <a:t> </a:t>
            </a:r>
            <a:r>
              <a:rPr lang="en-US" sz="2200" dirty="0" err="1"/>
              <a:t>jumlah</a:t>
            </a:r>
            <a:r>
              <a:rPr lang="en-US" sz="2200" dirty="0"/>
              <a:t> yang </a:t>
            </a:r>
            <a:r>
              <a:rPr lang="en-US" sz="2200" dirty="0" err="1"/>
              <a:t>tepat</a:t>
            </a:r>
            <a:r>
              <a:rPr lang="en-US" sz="2200" dirty="0"/>
              <a:t> </a:t>
            </a:r>
            <a:r>
              <a:rPr lang="en-US" sz="2200" dirty="0" err="1"/>
              <a:t>dari</a:t>
            </a:r>
            <a:r>
              <a:rPr lang="en-US" sz="2200" dirty="0"/>
              <a:t> </a:t>
            </a:r>
            <a:r>
              <a:rPr lang="en-US" sz="2200" dirty="0" err="1"/>
              <a:t>semua</a:t>
            </a:r>
            <a:r>
              <a:rPr lang="en-US" sz="2200" dirty="0"/>
              <a:t> </a:t>
            </a:r>
            <a:r>
              <a:rPr lang="en-US" sz="2200" dirty="0" err="1"/>
              <a:t>zat</a:t>
            </a:r>
            <a:r>
              <a:rPr lang="en-US" sz="2200" dirty="0"/>
              <a:t> </a:t>
            </a:r>
            <a:r>
              <a:rPr lang="en-US" sz="2200" dirty="0" err="1"/>
              <a:t>gizi</a:t>
            </a:r>
            <a:r>
              <a:rPr lang="en-US" sz="2200" dirty="0"/>
              <a:t> yang </a:t>
            </a:r>
            <a:r>
              <a:rPr lang="en-US" sz="2200" dirty="0" err="1"/>
              <a:t>diperlukan</a:t>
            </a:r>
            <a:r>
              <a:rPr lang="en-US" sz="2200" dirty="0"/>
              <a:t> </a:t>
            </a:r>
            <a:r>
              <a:rPr lang="en-US" sz="2200" dirty="0" err="1"/>
              <a:t>untuk</a:t>
            </a:r>
            <a:r>
              <a:rPr lang="en-US" sz="2200" dirty="0"/>
              <a:t> </a:t>
            </a:r>
            <a:r>
              <a:rPr lang="en-US" sz="2200" dirty="0" err="1"/>
              <a:t>hidup</a:t>
            </a:r>
            <a:r>
              <a:rPr lang="en-US" sz="2200" dirty="0"/>
              <a:t> </a:t>
            </a:r>
            <a:r>
              <a:rPr lang="en-US" sz="2200" dirty="0" err="1"/>
              <a:t>layak</a:t>
            </a:r>
            <a:r>
              <a:rPr lang="en-US" sz="2200" dirty="0"/>
              <a:t> </a:t>
            </a:r>
            <a:r>
              <a:rPr lang="en-US" sz="2200" dirty="0" err="1"/>
              <a:t>dan</a:t>
            </a:r>
            <a:r>
              <a:rPr lang="en-US" sz="2200" dirty="0"/>
              <a:t> </a:t>
            </a:r>
            <a:r>
              <a:rPr lang="en-US" sz="2200" dirty="0" err="1"/>
              <a:t>untuk</a:t>
            </a:r>
            <a:r>
              <a:rPr lang="en-US" sz="2200" dirty="0"/>
              <a:t> </a:t>
            </a:r>
            <a:r>
              <a:rPr lang="en-US" sz="2200" dirty="0" err="1"/>
              <a:t>kebutuhan</a:t>
            </a:r>
            <a:r>
              <a:rPr lang="en-US" sz="2200" dirty="0"/>
              <a:t> </a:t>
            </a:r>
            <a:r>
              <a:rPr lang="en-US" sz="2200" dirty="0" err="1"/>
              <a:t>pokok</a:t>
            </a:r>
            <a:r>
              <a:rPr lang="en-US" sz="2200" dirty="0"/>
              <a:t> </a:t>
            </a:r>
            <a:r>
              <a:rPr lang="en-US" sz="2200" dirty="0" err="1"/>
              <a:t>serta</a:t>
            </a:r>
            <a:r>
              <a:rPr lang="en-US" sz="2200" dirty="0"/>
              <a:t> </a:t>
            </a:r>
            <a:r>
              <a:rPr lang="en-US" sz="2200" dirty="0" err="1"/>
              <a:t>untuk</a:t>
            </a:r>
            <a:r>
              <a:rPr lang="en-US" sz="2200" dirty="0"/>
              <a:t> </a:t>
            </a:r>
            <a:r>
              <a:rPr lang="en-US" sz="2200" dirty="0" err="1"/>
              <a:t>produksi</a:t>
            </a:r>
            <a:r>
              <a:rPr lang="en-US" sz="2200" dirty="0"/>
              <a:t> </a:t>
            </a:r>
            <a:r>
              <a:rPr lang="en-US" sz="2200" dirty="0" err="1"/>
              <a:t>susu</a:t>
            </a:r>
            <a:r>
              <a:rPr lang="en-US" sz="2200" dirty="0"/>
              <a:t> </a:t>
            </a:r>
            <a:r>
              <a:rPr lang="en-US" sz="2200" dirty="0" err="1"/>
              <a:t>selama</a:t>
            </a:r>
            <a:r>
              <a:rPr lang="en-US" sz="2200" dirty="0"/>
              <a:t> 24 jam.</a:t>
            </a:r>
          </a:p>
          <a:p>
            <a:pPr marL="109728" indent="0">
              <a:buNone/>
            </a:pPr>
            <a:r>
              <a:rPr lang="en-US" sz="2200" dirty="0" err="1"/>
              <a:t>Pemberian</a:t>
            </a:r>
            <a:r>
              <a:rPr lang="en-US" sz="2200" dirty="0"/>
              <a:t> </a:t>
            </a:r>
            <a:r>
              <a:rPr lang="en-US" sz="2200" dirty="0" err="1"/>
              <a:t>pakan</a:t>
            </a:r>
            <a:r>
              <a:rPr lang="en-US" sz="2200" dirty="0"/>
              <a:t> yang </a:t>
            </a:r>
            <a:r>
              <a:rPr lang="en-US" sz="2200" dirty="0" err="1"/>
              <a:t>tidak</a:t>
            </a:r>
            <a:r>
              <a:rPr lang="en-US" sz="2200" dirty="0"/>
              <a:t> </a:t>
            </a:r>
            <a:r>
              <a:rPr lang="en-US" sz="2200" dirty="0" err="1"/>
              <a:t>mencukupi</a:t>
            </a:r>
            <a:r>
              <a:rPr lang="en-US" sz="2200" dirty="0"/>
              <a:t> </a:t>
            </a:r>
            <a:r>
              <a:rPr lang="en-US" sz="2200" dirty="0" err="1"/>
              <a:t>akan</a:t>
            </a:r>
            <a:r>
              <a:rPr lang="en-US" sz="2200" dirty="0"/>
              <a:t> </a:t>
            </a:r>
            <a:r>
              <a:rPr lang="en-US" sz="2200" dirty="0" err="1"/>
              <a:t>menurunkan</a:t>
            </a:r>
            <a:r>
              <a:rPr lang="en-US" sz="2200" dirty="0"/>
              <a:t> </a:t>
            </a:r>
            <a:r>
              <a:rPr lang="en-US" sz="2200" dirty="0" err="1"/>
              <a:t>kandungan</a:t>
            </a:r>
            <a:r>
              <a:rPr lang="en-US" sz="2200" dirty="0"/>
              <a:t> </a:t>
            </a:r>
            <a:r>
              <a:rPr lang="en-US" sz="2200" dirty="0" err="1"/>
              <a:t>lemak</a:t>
            </a:r>
            <a:r>
              <a:rPr lang="en-US" sz="2200" dirty="0"/>
              <a:t>, protein </a:t>
            </a:r>
            <a:r>
              <a:rPr lang="en-US" sz="2200" dirty="0" err="1"/>
              <a:t>dan</a:t>
            </a:r>
            <a:r>
              <a:rPr lang="en-US" sz="2200" dirty="0"/>
              <a:t> mineral </a:t>
            </a:r>
            <a:r>
              <a:rPr lang="en-US" sz="2200" dirty="0" err="1"/>
              <a:t>susu</a:t>
            </a:r>
            <a:r>
              <a:rPr lang="en-US" sz="2200" dirty="0"/>
              <a:t>.</a:t>
            </a:r>
          </a:p>
        </p:txBody>
      </p:sp>
      <p:sp>
        <p:nvSpPr>
          <p:cNvPr id="5" name="Pentagon 4"/>
          <p:cNvSpPr/>
          <p:nvPr/>
        </p:nvSpPr>
        <p:spPr>
          <a:xfrm>
            <a:off x="0" y="609600"/>
            <a:ext cx="3657600" cy="609600"/>
          </a:xfrm>
          <a:prstGeom prst="homeP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200" b="1" dirty="0" err="1"/>
              <a:t>Faktor</a:t>
            </a:r>
            <a:r>
              <a:rPr lang="en-US" sz="2200" b="1" dirty="0"/>
              <a:t> </a:t>
            </a:r>
            <a:r>
              <a:rPr lang="en-US" sz="2200" b="1" dirty="0" err="1"/>
              <a:t>Luar</a:t>
            </a:r>
            <a:endParaRPr lang="en-US" sz="2200" b="1" dirty="0"/>
          </a:p>
        </p:txBody>
      </p:sp>
      <p:pic>
        <p:nvPicPr>
          <p:cNvPr id="1026" name="Picture 2" descr="C:\Users\ASUS\Downloads\Cara-Menghilangkan-Lalat-Pada-Sap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565073"/>
            <a:ext cx="3214687" cy="20574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ASUS\Downloads\food-1516969_12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53000" y="4565073"/>
            <a:ext cx="3241034"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7897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812536"/>
          </a:xfrm>
        </p:spPr>
        <p:txBody>
          <a:bodyPr>
            <a:normAutofit/>
          </a:bodyPr>
          <a:lstStyle/>
          <a:p>
            <a:pPr marL="109728" indent="0">
              <a:buNone/>
            </a:pPr>
            <a:r>
              <a:rPr lang="en-US" sz="2200" b="1" dirty="0"/>
              <a:t>2. </a:t>
            </a:r>
            <a:r>
              <a:rPr lang="en-US" sz="2200" b="1" dirty="0" err="1"/>
              <a:t>Faktor</a:t>
            </a:r>
            <a:r>
              <a:rPr lang="en-US" sz="2200" b="1" dirty="0"/>
              <a:t> </a:t>
            </a:r>
            <a:r>
              <a:rPr lang="en-US" sz="2200" b="1" dirty="0" err="1"/>
              <a:t>Obat-obatan</a:t>
            </a:r>
            <a:endParaRPr lang="en-US" sz="2200" b="1" dirty="0"/>
          </a:p>
          <a:p>
            <a:pPr marL="109728" indent="0">
              <a:buNone/>
            </a:pPr>
            <a:r>
              <a:rPr lang="en-US" sz="2200" dirty="0" err="1"/>
              <a:t>Banyak</a:t>
            </a:r>
            <a:r>
              <a:rPr lang="en-US" sz="2200" dirty="0"/>
              <a:t> </a:t>
            </a:r>
            <a:r>
              <a:rPr lang="en-US" sz="2200" dirty="0" err="1"/>
              <a:t>obat-obatan</a:t>
            </a:r>
            <a:r>
              <a:rPr lang="en-US" sz="2200" dirty="0"/>
              <a:t> yang </a:t>
            </a:r>
            <a:r>
              <a:rPr lang="en-US" sz="2200" dirty="0" err="1"/>
              <a:t>digunakan</a:t>
            </a:r>
            <a:r>
              <a:rPr lang="en-US" sz="2200" dirty="0"/>
              <a:t> </a:t>
            </a:r>
            <a:r>
              <a:rPr lang="en-US" sz="2200" dirty="0" err="1"/>
              <a:t>untuk</a:t>
            </a:r>
            <a:r>
              <a:rPr lang="en-US" sz="2200" dirty="0"/>
              <a:t> </a:t>
            </a:r>
            <a:r>
              <a:rPr lang="en-US" sz="2200" dirty="0" err="1"/>
              <a:t>meningkatkan</a:t>
            </a:r>
            <a:r>
              <a:rPr lang="en-US" sz="2200" dirty="0"/>
              <a:t> </a:t>
            </a:r>
            <a:r>
              <a:rPr lang="en-US" sz="2200" dirty="0" err="1"/>
              <a:t>produksi</a:t>
            </a:r>
            <a:r>
              <a:rPr lang="en-US" sz="2200" dirty="0"/>
              <a:t> </a:t>
            </a:r>
            <a:r>
              <a:rPr lang="en-US" sz="2200" dirty="0" err="1"/>
              <a:t>susu</a:t>
            </a:r>
            <a:r>
              <a:rPr lang="en-US" sz="2200" dirty="0"/>
              <a:t> </a:t>
            </a:r>
            <a:r>
              <a:rPr lang="en-US" sz="2200" dirty="0" err="1"/>
              <a:t>salah</a:t>
            </a:r>
            <a:r>
              <a:rPr lang="en-US" sz="2200" dirty="0"/>
              <a:t> </a:t>
            </a:r>
            <a:r>
              <a:rPr lang="en-US" sz="2200" dirty="0" err="1"/>
              <a:t>satunya</a:t>
            </a:r>
            <a:r>
              <a:rPr lang="en-US" sz="2200" dirty="0"/>
              <a:t> </a:t>
            </a:r>
            <a:r>
              <a:rPr lang="en-US" sz="2200" dirty="0" err="1"/>
              <a:t>yaitu</a:t>
            </a:r>
            <a:r>
              <a:rPr lang="en-US" sz="2200" dirty="0"/>
              <a:t> </a:t>
            </a:r>
            <a:r>
              <a:rPr lang="en-US" sz="2200" dirty="0" err="1"/>
              <a:t>thyroprotein</a:t>
            </a:r>
            <a:r>
              <a:rPr lang="en-US" sz="2200" dirty="0"/>
              <a:t>. </a:t>
            </a:r>
            <a:r>
              <a:rPr lang="en-US" sz="2200" dirty="0" err="1"/>
              <a:t>Pemberian</a:t>
            </a:r>
            <a:r>
              <a:rPr lang="en-US" sz="2200" dirty="0"/>
              <a:t> </a:t>
            </a:r>
            <a:r>
              <a:rPr lang="en-US" sz="2200" dirty="0" err="1"/>
              <a:t>thyroprotein</a:t>
            </a:r>
            <a:r>
              <a:rPr lang="en-US" sz="2200" dirty="0"/>
              <a:t> </a:t>
            </a:r>
            <a:r>
              <a:rPr lang="en-US" sz="2200" dirty="0" err="1"/>
              <a:t>dapat</a:t>
            </a:r>
            <a:r>
              <a:rPr lang="en-US" sz="2200" dirty="0"/>
              <a:t> </a:t>
            </a:r>
            <a:r>
              <a:rPr lang="en-US" sz="2200" dirty="0" err="1"/>
              <a:t>meningkatkan</a:t>
            </a:r>
            <a:r>
              <a:rPr lang="en-US" sz="2200" dirty="0"/>
              <a:t> </a:t>
            </a:r>
            <a:r>
              <a:rPr lang="en-US" sz="2200" dirty="0" err="1"/>
              <a:t>produksi</a:t>
            </a:r>
            <a:r>
              <a:rPr lang="en-US" sz="2200" dirty="0"/>
              <a:t> </a:t>
            </a:r>
            <a:r>
              <a:rPr lang="en-US" sz="2200" dirty="0" err="1"/>
              <a:t>susu</a:t>
            </a:r>
            <a:r>
              <a:rPr lang="en-US" sz="2200" dirty="0"/>
              <a:t> </a:t>
            </a:r>
            <a:r>
              <a:rPr lang="en-US" sz="2200" dirty="0" err="1"/>
              <a:t>sampai</a:t>
            </a:r>
            <a:r>
              <a:rPr lang="en-US" sz="2200" dirty="0"/>
              <a:t> 20%. </a:t>
            </a:r>
            <a:r>
              <a:rPr lang="en-US" sz="2200" dirty="0" err="1"/>
              <a:t>Namun</a:t>
            </a:r>
            <a:r>
              <a:rPr lang="en-US" sz="2200" dirty="0"/>
              <a:t>, </a:t>
            </a:r>
            <a:r>
              <a:rPr lang="en-US" sz="2200" dirty="0" err="1"/>
              <a:t>konsekuensinya</a:t>
            </a:r>
            <a:r>
              <a:rPr lang="en-US" sz="2200" dirty="0"/>
              <a:t> </a:t>
            </a:r>
            <a:r>
              <a:rPr lang="en-US" sz="2200" dirty="0" err="1"/>
              <a:t>produksi</a:t>
            </a:r>
            <a:r>
              <a:rPr lang="en-US" sz="2200" dirty="0"/>
              <a:t> </a:t>
            </a:r>
            <a:r>
              <a:rPr lang="en-US" sz="2200" dirty="0" err="1"/>
              <a:t>pada</a:t>
            </a:r>
            <a:r>
              <a:rPr lang="en-US" sz="2200" dirty="0"/>
              <a:t> </a:t>
            </a:r>
            <a:r>
              <a:rPr lang="en-US" sz="2200" dirty="0" err="1"/>
              <a:t>laktasi</a:t>
            </a:r>
            <a:r>
              <a:rPr lang="en-US" sz="2200" dirty="0"/>
              <a:t> </a:t>
            </a:r>
            <a:r>
              <a:rPr lang="en-US" sz="2200" dirty="0" err="1"/>
              <a:t>berikutnya</a:t>
            </a:r>
            <a:r>
              <a:rPr lang="en-US" sz="2200" dirty="0"/>
              <a:t> </a:t>
            </a:r>
            <a:r>
              <a:rPr lang="en-US" sz="2200" dirty="0" err="1"/>
              <a:t>biasanya</a:t>
            </a:r>
            <a:r>
              <a:rPr lang="en-US" sz="2200" dirty="0"/>
              <a:t> </a:t>
            </a:r>
            <a:r>
              <a:rPr lang="en-US" sz="2200" dirty="0" err="1"/>
              <a:t>menurun</a:t>
            </a:r>
            <a:r>
              <a:rPr lang="en-US" sz="2200" dirty="0"/>
              <a:t>. </a:t>
            </a:r>
            <a:r>
              <a:rPr lang="en-US" sz="2200" dirty="0" err="1"/>
              <a:t>Penurunan</a:t>
            </a:r>
            <a:r>
              <a:rPr lang="en-US" sz="2200" dirty="0"/>
              <a:t> </a:t>
            </a:r>
            <a:r>
              <a:rPr lang="en-US" sz="2200" dirty="0" err="1"/>
              <a:t>produksi</a:t>
            </a:r>
            <a:r>
              <a:rPr lang="en-US" sz="2200" dirty="0"/>
              <a:t> </a:t>
            </a:r>
            <a:r>
              <a:rPr lang="en-US" sz="2200" dirty="0" err="1"/>
              <a:t>cukup</a:t>
            </a:r>
            <a:r>
              <a:rPr lang="en-US" sz="2200" dirty="0"/>
              <a:t> </a:t>
            </a:r>
            <a:r>
              <a:rPr lang="en-US" sz="2200" dirty="0" err="1"/>
              <a:t>tajam</a:t>
            </a:r>
            <a:r>
              <a:rPr lang="en-US" sz="2200" dirty="0"/>
              <a:t> </a:t>
            </a:r>
            <a:r>
              <a:rPr lang="en-US" sz="2200" dirty="0" err="1"/>
              <a:t>jika</a:t>
            </a:r>
            <a:r>
              <a:rPr lang="en-US" sz="2200" dirty="0"/>
              <a:t> </a:t>
            </a:r>
            <a:r>
              <a:rPr lang="en-US" sz="2200" dirty="0" err="1"/>
              <a:t>pemberian</a:t>
            </a:r>
            <a:r>
              <a:rPr lang="en-US" sz="2200" dirty="0"/>
              <a:t> </a:t>
            </a:r>
            <a:r>
              <a:rPr lang="en-US" sz="2200" dirty="0" err="1"/>
              <a:t>thyoprotein</a:t>
            </a:r>
            <a:r>
              <a:rPr lang="en-US" sz="2200" dirty="0"/>
              <a:t> </a:t>
            </a:r>
            <a:r>
              <a:rPr lang="en-US" sz="2200" dirty="0" err="1"/>
              <a:t>tidak</a:t>
            </a:r>
            <a:r>
              <a:rPr lang="en-US" sz="2200" dirty="0"/>
              <a:t> </a:t>
            </a:r>
            <a:r>
              <a:rPr lang="en-US" sz="2200" dirty="0" err="1"/>
              <a:t>dilanjutkan</a:t>
            </a:r>
            <a:r>
              <a:rPr lang="en-US" sz="2200" dirty="0"/>
              <a:t>.</a:t>
            </a:r>
          </a:p>
          <a:p>
            <a:pPr marL="109728" indent="0">
              <a:buNone/>
            </a:pPr>
            <a:endParaRPr lang="en-US" sz="2200" dirty="0"/>
          </a:p>
          <a:p>
            <a:pPr marL="109728" indent="0">
              <a:buNone/>
            </a:pPr>
            <a:r>
              <a:rPr lang="en-US" sz="2200" b="1" dirty="0"/>
              <a:t>3. </a:t>
            </a:r>
            <a:r>
              <a:rPr lang="en-US" sz="2200" b="1" dirty="0" err="1"/>
              <a:t>Faktor</a:t>
            </a:r>
            <a:r>
              <a:rPr lang="en-US" sz="2200" b="1" dirty="0"/>
              <a:t> </a:t>
            </a:r>
            <a:r>
              <a:rPr lang="en-US" sz="2200" b="1" dirty="0" err="1"/>
              <a:t>Penyakit</a:t>
            </a:r>
            <a:endParaRPr lang="en-US" sz="2200" b="1" dirty="0"/>
          </a:p>
          <a:p>
            <a:pPr marL="109728" indent="0">
              <a:buNone/>
            </a:pPr>
            <a:r>
              <a:rPr lang="en-US" sz="2200" dirty="0" err="1"/>
              <a:t>Pada</a:t>
            </a:r>
            <a:r>
              <a:rPr lang="en-US" sz="2200" dirty="0"/>
              <a:t> </a:t>
            </a:r>
            <a:r>
              <a:rPr lang="en-US" sz="2200" dirty="0" err="1"/>
              <a:t>sapi</a:t>
            </a:r>
            <a:r>
              <a:rPr lang="en-US" sz="2200" dirty="0"/>
              <a:t> </a:t>
            </a:r>
            <a:r>
              <a:rPr lang="en-US" sz="2200" dirty="0" err="1"/>
              <a:t>perah</a:t>
            </a:r>
            <a:r>
              <a:rPr lang="en-US" sz="2200" dirty="0"/>
              <a:t>, </a:t>
            </a:r>
            <a:r>
              <a:rPr lang="en-US" sz="2200" dirty="0" err="1"/>
              <a:t>penyakit</a:t>
            </a:r>
            <a:r>
              <a:rPr lang="en-US" sz="2200" dirty="0"/>
              <a:t> </a:t>
            </a:r>
            <a:r>
              <a:rPr lang="en-US" sz="2200" dirty="0" err="1"/>
              <a:t>seperti</a:t>
            </a:r>
            <a:r>
              <a:rPr lang="en-US" sz="2200" dirty="0"/>
              <a:t> mastitis, ketosis, milk fever </a:t>
            </a:r>
            <a:r>
              <a:rPr lang="en-US" sz="2200" dirty="0" err="1"/>
              <a:t>dan</a:t>
            </a:r>
            <a:r>
              <a:rPr lang="en-US" sz="2200" dirty="0"/>
              <a:t> </a:t>
            </a:r>
            <a:r>
              <a:rPr lang="en-US" sz="2200" dirty="0" err="1"/>
              <a:t>gangguan</a:t>
            </a:r>
            <a:r>
              <a:rPr lang="en-US" sz="2200" dirty="0"/>
              <a:t> </a:t>
            </a:r>
            <a:r>
              <a:rPr lang="en-US" sz="2200" dirty="0" err="1"/>
              <a:t>pencernaan</a:t>
            </a:r>
            <a:r>
              <a:rPr lang="en-US" sz="2200" dirty="0"/>
              <a:t> </a:t>
            </a:r>
            <a:r>
              <a:rPr lang="en-US" sz="2200" dirty="0" err="1"/>
              <a:t>mempengaruhi</a:t>
            </a:r>
            <a:r>
              <a:rPr lang="en-US" sz="2200" dirty="0"/>
              <a:t> </a:t>
            </a:r>
            <a:r>
              <a:rPr lang="en-US" sz="2200" dirty="0" err="1"/>
              <a:t>produksi</a:t>
            </a:r>
            <a:r>
              <a:rPr lang="en-US" sz="2200" dirty="0"/>
              <a:t> </a:t>
            </a:r>
            <a:r>
              <a:rPr lang="en-US" sz="2200" dirty="0" err="1"/>
              <a:t>susu</a:t>
            </a:r>
            <a:r>
              <a:rPr lang="en-US" sz="2200" dirty="0"/>
              <a:t> </a:t>
            </a:r>
            <a:r>
              <a:rPr lang="en-US" sz="2200" dirty="0" err="1"/>
              <a:t>dan</a:t>
            </a:r>
            <a:r>
              <a:rPr lang="en-US" sz="2200" dirty="0"/>
              <a:t> </a:t>
            </a:r>
            <a:r>
              <a:rPr lang="en-US" sz="2200" dirty="0" err="1"/>
              <a:t>bahkan</a:t>
            </a:r>
            <a:r>
              <a:rPr lang="en-US" sz="2200" dirty="0"/>
              <a:t> </a:t>
            </a:r>
            <a:r>
              <a:rPr lang="en-US" sz="2200" dirty="0" err="1"/>
              <a:t>menyebabkan</a:t>
            </a:r>
            <a:r>
              <a:rPr lang="en-US" sz="2200" dirty="0"/>
              <a:t> </a:t>
            </a:r>
            <a:r>
              <a:rPr lang="en-US" sz="2200" dirty="0" err="1"/>
              <a:t>kematian</a:t>
            </a:r>
            <a:r>
              <a:rPr lang="en-US" sz="2200" dirty="0"/>
              <a:t>. </a:t>
            </a:r>
            <a:r>
              <a:rPr lang="en-US" sz="2200" dirty="0" err="1"/>
              <a:t>Peningkatan</a:t>
            </a:r>
            <a:r>
              <a:rPr lang="en-US" sz="2200" dirty="0"/>
              <a:t> </a:t>
            </a:r>
            <a:r>
              <a:rPr lang="en-US" sz="2200" dirty="0" err="1"/>
              <a:t>manajemen</a:t>
            </a:r>
            <a:r>
              <a:rPr lang="en-US" sz="2200" dirty="0"/>
              <a:t> </a:t>
            </a:r>
            <a:r>
              <a:rPr lang="en-US" sz="2200" dirty="0" err="1"/>
              <a:t>pakan</a:t>
            </a:r>
            <a:r>
              <a:rPr lang="en-US" sz="2200" dirty="0"/>
              <a:t> </a:t>
            </a:r>
            <a:r>
              <a:rPr lang="en-US" sz="2200" dirty="0" err="1"/>
              <a:t>tidak</a:t>
            </a:r>
            <a:r>
              <a:rPr lang="en-US" sz="2200" dirty="0"/>
              <a:t> </a:t>
            </a:r>
            <a:r>
              <a:rPr lang="en-US" sz="2200" dirty="0" err="1"/>
              <a:t>akan</a:t>
            </a:r>
            <a:r>
              <a:rPr lang="en-US" sz="2200" dirty="0"/>
              <a:t> </a:t>
            </a:r>
            <a:r>
              <a:rPr lang="en-US" sz="2200" dirty="0" err="1"/>
              <a:t>berhasil</a:t>
            </a:r>
            <a:r>
              <a:rPr lang="en-US" sz="2200" dirty="0"/>
              <a:t> </a:t>
            </a:r>
            <a:r>
              <a:rPr lang="en-US" sz="2200" dirty="0" err="1"/>
              <a:t>untuk</a:t>
            </a:r>
            <a:r>
              <a:rPr lang="en-US" sz="2200" dirty="0"/>
              <a:t> </a:t>
            </a:r>
            <a:r>
              <a:rPr lang="en-US" sz="2200" dirty="0" err="1"/>
              <a:t>meningkatkan</a:t>
            </a:r>
            <a:r>
              <a:rPr lang="en-US" sz="2200" dirty="0"/>
              <a:t> </a:t>
            </a:r>
            <a:r>
              <a:rPr lang="en-US" sz="2200" dirty="0" err="1"/>
              <a:t>produksi</a:t>
            </a:r>
            <a:r>
              <a:rPr lang="en-US" sz="2200" dirty="0"/>
              <a:t> </a:t>
            </a:r>
            <a:r>
              <a:rPr lang="en-US" sz="2200" dirty="0" err="1"/>
              <a:t>susu</a:t>
            </a:r>
            <a:r>
              <a:rPr lang="en-US" sz="2200" dirty="0"/>
              <a:t> </a:t>
            </a:r>
            <a:r>
              <a:rPr lang="en-US" sz="2200" dirty="0" err="1"/>
              <a:t>jika</a:t>
            </a:r>
            <a:r>
              <a:rPr lang="en-US" sz="2200" dirty="0"/>
              <a:t> </a:t>
            </a:r>
            <a:r>
              <a:rPr lang="en-US" sz="2200" dirty="0" err="1"/>
              <a:t>kondisi</a:t>
            </a:r>
            <a:r>
              <a:rPr lang="en-US" sz="2200" dirty="0"/>
              <a:t> </a:t>
            </a:r>
            <a:r>
              <a:rPr lang="en-US" sz="2200" dirty="0" err="1"/>
              <a:t>ternak</a:t>
            </a:r>
            <a:r>
              <a:rPr lang="en-US" sz="2200" dirty="0"/>
              <a:t> </a:t>
            </a:r>
            <a:r>
              <a:rPr lang="en-US" sz="2200" dirty="0" err="1"/>
              <a:t>tidak</a:t>
            </a:r>
            <a:r>
              <a:rPr lang="en-US" sz="2200" dirty="0"/>
              <a:t> </a:t>
            </a:r>
            <a:r>
              <a:rPr lang="en-US" sz="2200" dirty="0" err="1"/>
              <a:t>sehat</a:t>
            </a:r>
            <a:r>
              <a:rPr lang="en-US" sz="2200" dirty="0"/>
              <a:t>.</a:t>
            </a:r>
          </a:p>
          <a:p>
            <a:pPr marL="109728" indent="0">
              <a:buNone/>
            </a:pPr>
            <a:endParaRPr lang="en-US" sz="2200" dirty="0"/>
          </a:p>
        </p:txBody>
      </p:sp>
    </p:spTree>
    <p:extLst>
      <p:ext uri="{BB962C8B-B14F-4D97-AF65-F5344CB8AC3E}">
        <p14:creationId xmlns:p14="http://schemas.microsoft.com/office/powerpoint/2010/main" val="30501283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838200"/>
          </a:xfrm>
        </p:spPr>
        <p:txBody>
          <a:bodyPr/>
          <a:lstStyle/>
          <a:p>
            <a:r>
              <a:rPr lang="en-US" dirty="0" err="1"/>
              <a:t>Sifat</a:t>
            </a:r>
            <a:r>
              <a:rPr lang="en-US" dirty="0"/>
              <a:t> </a:t>
            </a:r>
            <a:r>
              <a:rPr lang="en-US" dirty="0" err="1"/>
              <a:t>Fisik</a:t>
            </a:r>
            <a:r>
              <a:rPr lang="en-US" dirty="0"/>
              <a:t> </a:t>
            </a:r>
            <a:r>
              <a:rPr lang="en-US" dirty="0" err="1"/>
              <a:t>dan</a:t>
            </a:r>
            <a:r>
              <a:rPr lang="en-US" dirty="0"/>
              <a:t> Kimia </a:t>
            </a:r>
            <a:r>
              <a:rPr lang="en-US" dirty="0" err="1"/>
              <a:t>Susu</a:t>
            </a:r>
            <a:endParaRPr lang="en-US" dirty="0"/>
          </a:p>
        </p:txBody>
      </p:sp>
      <p:sp>
        <p:nvSpPr>
          <p:cNvPr id="3" name="Content Placeholder 2"/>
          <p:cNvSpPr>
            <a:spLocks noGrp="1"/>
          </p:cNvSpPr>
          <p:nvPr>
            <p:ph idx="1"/>
          </p:nvPr>
        </p:nvSpPr>
        <p:spPr>
          <a:xfrm>
            <a:off x="457200" y="2019300"/>
            <a:ext cx="8458200" cy="4555236"/>
          </a:xfrm>
        </p:spPr>
        <p:txBody>
          <a:bodyPr>
            <a:normAutofit/>
          </a:bodyPr>
          <a:lstStyle/>
          <a:p>
            <a:pPr marL="109728" indent="0">
              <a:buNone/>
            </a:pPr>
            <a:r>
              <a:rPr lang="en-US" sz="2200" b="1" dirty="0"/>
              <a:t>1. </a:t>
            </a:r>
            <a:r>
              <a:rPr lang="en-US" sz="2200" b="1" dirty="0" err="1"/>
              <a:t>Warna</a:t>
            </a:r>
            <a:r>
              <a:rPr lang="en-US" sz="2200" b="1" dirty="0"/>
              <a:t> </a:t>
            </a:r>
            <a:r>
              <a:rPr lang="en-US" sz="2200" b="1" dirty="0" err="1"/>
              <a:t>susu</a:t>
            </a:r>
            <a:endParaRPr lang="en-US" sz="2200" b="1" dirty="0"/>
          </a:p>
          <a:p>
            <a:pPr marL="109728" indent="0">
              <a:buNone/>
            </a:pPr>
            <a:r>
              <a:rPr lang="en-US" sz="2200" dirty="0" err="1"/>
              <a:t>Warna</a:t>
            </a:r>
            <a:r>
              <a:rPr lang="en-US" sz="2200" dirty="0"/>
              <a:t> </a:t>
            </a:r>
            <a:r>
              <a:rPr lang="en-US" sz="2200" dirty="0" err="1"/>
              <a:t>susu</a:t>
            </a:r>
            <a:r>
              <a:rPr lang="en-US" sz="2200" dirty="0"/>
              <a:t> </a:t>
            </a:r>
            <a:r>
              <a:rPr lang="en-US" sz="2200" dirty="0" err="1"/>
              <a:t>berbeda-beda</a:t>
            </a:r>
            <a:r>
              <a:rPr lang="en-US" sz="2200" dirty="0"/>
              <a:t> </a:t>
            </a:r>
            <a:r>
              <a:rPr lang="en-US" sz="2200" dirty="0" err="1"/>
              <a:t>dipengaruhi</a:t>
            </a:r>
            <a:r>
              <a:rPr lang="en-US" sz="2200" dirty="0"/>
              <a:t> </a:t>
            </a:r>
            <a:r>
              <a:rPr lang="en-US" sz="2200" dirty="0" err="1"/>
              <a:t>beberapa</a:t>
            </a:r>
            <a:r>
              <a:rPr lang="en-US" sz="2200" dirty="0"/>
              <a:t> </a:t>
            </a:r>
            <a:r>
              <a:rPr lang="en-US" sz="2200" dirty="0" err="1"/>
              <a:t>faktor</a:t>
            </a:r>
            <a:r>
              <a:rPr lang="en-US" sz="2200" dirty="0"/>
              <a:t> </a:t>
            </a:r>
            <a:r>
              <a:rPr lang="en-US" sz="2200" dirty="0" err="1"/>
              <a:t>yaitu</a:t>
            </a:r>
            <a:r>
              <a:rPr lang="en-US" sz="2200" dirty="0"/>
              <a:t> :</a:t>
            </a:r>
          </a:p>
          <a:p>
            <a:pPr marL="109728" indent="0">
              <a:buNone/>
            </a:pPr>
            <a:endParaRPr lang="en-US" sz="2200" dirty="0"/>
          </a:p>
        </p:txBody>
      </p:sp>
      <p:sp>
        <p:nvSpPr>
          <p:cNvPr id="4" name="Pentagon 3"/>
          <p:cNvSpPr/>
          <p:nvPr/>
        </p:nvSpPr>
        <p:spPr>
          <a:xfrm>
            <a:off x="13855" y="1333500"/>
            <a:ext cx="3810000" cy="685800"/>
          </a:xfrm>
          <a:prstGeom prst="homeP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b="1" dirty="0" err="1"/>
              <a:t>Sifat</a:t>
            </a:r>
            <a:r>
              <a:rPr lang="en-US" b="1" dirty="0"/>
              <a:t> </a:t>
            </a:r>
            <a:r>
              <a:rPr lang="en-US" b="1" dirty="0" err="1"/>
              <a:t>Fisik</a:t>
            </a:r>
            <a:endParaRPr lang="en-US" b="1" dirty="0"/>
          </a:p>
        </p:txBody>
      </p:sp>
      <p:sp>
        <p:nvSpPr>
          <p:cNvPr id="5" name="Oval 4"/>
          <p:cNvSpPr/>
          <p:nvPr/>
        </p:nvSpPr>
        <p:spPr>
          <a:xfrm>
            <a:off x="117765" y="2819400"/>
            <a:ext cx="2590800" cy="3581400"/>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marL="285750" indent="-285750">
              <a:buFont typeface="Arial" pitchFamily="34" charset="0"/>
              <a:buChar char="•"/>
            </a:pPr>
            <a:r>
              <a:rPr lang="en-US" dirty="0" err="1"/>
              <a:t>Bangsa</a:t>
            </a:r>
            <a:r>
              <a:rPr lang="en-US" dirty="0"/>
              <a:t> </a:t>
            </a:r>
            <a:r>
              <a:rPr lang="en-US" dirty="0" err="1"/>
              <a:t>ternak</a:t>
            </a:r>
            <a:r>
              <a:rPr lang="en-US" dirty="0"/>
              <a:t> </a:t>
            </a:r>
          </a:p>
          <a:p>
            <a:pPr marL="285750" indent="-285750">
              <a:buFont typeface="Arial" pitchFamily="34" charset="0"/>
              <a:buChar char="•"/>
            </a:pPr>
            <a:r>
              <a:rPr lang="en-US" dirty="0" err="1"/>
              <a:t>Jenis</a:t>
            </a:r>
            <a:r>
              <a:rPr lang="en-US" dirty="0"/>
              <a:t> </a:t>
            </a:r>
            <a:r>
              <a:rPr lang="en-US" dirty="0" err="1"/>
              <a:t>pakan</a:t>
            </a:r>
            <a:endParaRPr lang="en-US" dirty="0"/>
          </a:p>
          <a:p>
            <a:pPr marL="285750" indent="-285750">
              <a:buFont typeface="Arial" pitchFamily="34" charset="0"/>
              <a:buChar char="•"/>
            </a:pPr>
            <a:r>
              <a:rPr lang="en-US" dirty="0" err="1"/>
              <a:t>Jumlah</a:t>
            </a:r>
            <a:r>
              <a:rPr lang="en-US" dirty="0"/>
              <a:t> </a:t>
            </a:r>
            <a:r>
              <a:rPr lang="en-US" dirty="0" err="1"/>
              <a:t>lemak</a:t>
            </a:r>
            <a:endParaRPr lang="en-US" dirty="0"/>
          </a:p>
          <a:p>
            <a:pPr marL="285750" indent="-285750">
              <a:buFont typeface="Arial" pitchFamily="34" charset="0"/>
              <a:buChar char="•"/>
            </a:pPr>
            <a:r>
              <a:rPr lang="en-US" dirty="0" err="1"/>
              <a:t>Bahan</a:t>
            </a:r>
            <a:r>
              <a:rPr lang="en-US" dirty="0"/>
              <a:t> </a:t>
            </a:r>
            <a:r>
              <a:rPr lang="en-US" dirty="0" err="1"/>
              <a:t>padatan</a:t>
            </a:r>
            <a:r>
              <a:rPr lang="en-US" dirty="0"/>
              <a:t> </a:t>
            </a:r>
          </a:p>
          <a:p>
            <a:pPr marL="285750" indent="-285750">
              <a:buFont typeface="Arial" pitchFamily="34" charset="0"/>
              <a:buChar char="•"/>
            </a:pPr>
            <a:r>
              <a:rPr lang="en-US" dirty="0" err="1"/>
              <a:t>Bahan</a:t>
            </a:r>
            <a:r>
              <a:rPr lang="en-US" dirty="0"/>
              <a:t> </a:t>
            </a:r>
            <a:r>
              <a:rPr lang="en-US" dirty="0" err="1"/>
              <a:t>pembentuk</a:t>
            </a:r>
            <a:r>
              <a:rPr lang="en-US" dirty="0"/>
              <a:t> </a:t>
            </a:r>
            <a:r>
              <a:rPr lang="en-US" dirty="0" err="1"/>
              <a:t>warna</a:t>
            </a:r>
            <a:endParaRPr lang="en-US" dirty="0"/>
          </a:p>
        </p:txBody>
      </p:sp>
      <p:sp>
        <p:nvSpPr>
          <p:cNvPr id="6" name="Content Placeholder 2"/>
          <p:cNvSpPr txBox="1">
            <a:spLocks/>
          </p:cNvSpPr>
          <p:nvPr/>
        </p:nvSpPr>
        <p:spPr>
          <a:xfrm>
            <a:off x="2438400" y="3048000"/>
            <a:ext cx="6629400" cy="3678936"/>
          </a:xfrm>
          <a:prstGeom prst="rect">
            <a:avLst/>
          </a:prstGeom>
        </p:spPr>
        <p:txBody>
          <a:bodyPr vert="horz">
            <a:norm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None/>
            </a:pPr>
            <a:endParaRPr lang="en-US" sz="2200" dirty="0"/>
          </a:p>
        </p:txBody>
      </p:sp>
      <p:sp>
        <p:nvSpPr>
          <p:cNvPr id="7" name="Content Placeholder 2"/>
          <p:cNvSpPr txBox="1">
            <a:spLocks/>
          </p:cNvSpPr>
          <p:nvPr/>
        </p:nvSpPr>
        <p:spPr>
          <a:xfrm>
            <a:off x="2694710" y="3352800"/>
            <a:ext cx="6373090" cy="3374136"/>
          </a:xfrm>
          <a:prstGeom prst="rect">
            <a:avLst/>
          </a:prstGeom>
        </p:spPr>
        <p:txBody>
          <a:bodyPr vert="horz">
            <a:norm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r>
              <a:rPr lang="id-ID" sz="2200" i="1" dirty="0"/>
              <a:t>Warna putih </a:t>
            </a:r>
            <a:r>
              <a:rPr lang="id-ID" sz="2200" dirty="0"/>
              <a:t>dari susu merupakan hasil dispersi dari refleksi cahaya oleh globula lemak dan partikel koloidal dari casein dan calsium phosphat </a:t>
            </a:r>
            <a:endParaRPr lang="en-US" sz="2200" dirty="0"/>
          </a:p>
          <a:p>
            <a:r>
              <a:rPr lang="id-ID" sz="2200" dirty="0"/>
              <a:t></a:t>
            </a:r>
            <a:r>
              <a:rPr lang="id-ID" sz="2200" i="1" dirty="0"/>
              <a:t>Warna kuning </a:t>
            </a:r>
            <a:r>
              <a:rPr lang="id-ID" sz="2200" dirty="0"/>
              <a:t>adalah karena lemak dan caroten yang dapat larut. Bila lemak diambil dari susu maka susu akan menunjukkan warna kebiruan </a:t>
            </a:r>
            <a:endParaRPr lang="en-US" sz="2200" dirty="0"/>
          </a:p>
          <a:p>
            <a:endParaRPr lang="en-US" sz="2200" dirty="0"/>
          </a:p>
        </p:txBody>
      </p:sp>
      <p:pic>
        <p:nvPicPr>
          <p:cNvPr id="2050" name="Picture 2" descr="C:\Users\ASUS\Documents\SUSU Sapi.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609600"/>
            <a:ext cx="1864468"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1848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5529263" cy="5812536"/>
          </a:xfrm>
        </p:spPr>
        <p:txBody>
          <a:bodyPr>
            <a:normAutofit fontScale="92500" lnSpcReduction="10000"/>
          </a:bodyPr>
          <a:lstStyle/>
          <a:p>
            <a:pPr marL="109728" indent="0">
              <a:buNone/>
            </a:pPr>
            <a:r>
              <a:rPr lang="en-US" sz="2200" b="1" dirty="0"/>
              <a:t>2. Rasa </a:t>
            </a:r>
            <a:r>
              <a:rPr lang="en-US" sz="2200" b="1" dirty="0" err="1"/>
              <a:t>dan</a:t>
            </a:r>
            <a:r>
              <a:rPr lang="en-US" sz="2200" b="1" dirty="0"/>
              <a:t> Aroma</a:t>
            </a:r>
            <a:r>
              <a:rPr lang="en-US" b="1" dirty="0"/>
              <a:t> </a:t>
            </a:r>
          </a:p>
          <a:p>
            <a:pPr marL="109728" indent="0">
              <a:buNone/>
            </a:pPr>
            <a:r>
              <a:rPr lang="en-US" sz="2400" dirty="0" err="1"/>
              <a:t>Susu</a:t>
            </a:r>
            <a:r>
              <a:rPr lang="en-US" sz="2400" dirty="0"/>
              <a:t> </a:t>
            </a:r>
            <a:r>
              <a:rPr lang="en-US" sz="2400" dirty="0" err="1"/>
              <a:t>segar</a:t>
            </a:r>
            <a:r>
              <a:rPr lang="en-US" sz="2400" dirty="0"/>
              <a:t> </a:t>
            </a:r>
            <a:r>
              <a:rPr lang="en-US" sz="2400" dirty="0" err="1"/>
              <a:t>memiliki</a:t>
            </a:r>
            <a:r>
              <a:rPr lang="en-US" sz="2400" dirty="0"/>
              <a:t> rasa </a:t>
            </a:r>
            <a:r>
              <a:rPr lang="en-US" sz="2400" dirty="0" err="1"/>
              <a:t>sedikit</a:t>
            </a:r>
            <a:r>
              <a:rPr lang="en-US" sz="2400" dirty="0"/>
              <a:t> </a:t>
            </a:r>
            <a:r>
              <a:rPr lang="en-US" sz="2400" dirty="0" err="1"/>
              <a:t>manis</a:t>
            </a:r>
            <a:r>
              <a:rPr lang="en-US" sz="2400" dirty="0"/>
              <a:t> </a:t>
            </a:r>
            <a:r>
              <a:rPr lang="en-US" sz="2400" dirty="0" err="1"/>
              <a:t>dan</a:t>
            </a:r>
            <a:r>
              <a:rPr lang="en-US" sz="2400" dirty="0"/>
              <a:t> aroma </a:t>
            </a:r>
            <a:r>
              <a:rPr lang="en-US" sz="2400" dirty="0" err="1"/>
              <a:t>khas</a:t>
            </a:r>
            <a:r>
              <a:rPr lang="en-US" sz="2400" dirty="0"/>
              <a:t>. Rasa </a:t>
            </a:r>
            <a:r>
              <a:rPr lang="en-US" sz="2400" dirty="0" err="1"/>
              <a:t>manis</a:t>
            </a:r>
            <a:r>
              <a:rPr lang="en-US" sz="2400" dirty="0"/>
              <a:t> </a:t>
            </a:r>
            <a:r>
              <a:rPr lang="en-US" sz="2400" dirty="0" err="1"/>
              <a:t>disebabkan</a:t>
            </a:r>
            <a:r>
              <a:rPr lang="en-US" sz="2400" dirty="0"/>
              <a:t> </a:t>
            </a:r>
            <a:r>
              <a:rPr lang="en-US" sz="2400" dirty="0" err="1"/>
              <a:t>adanya</a:t>
            </a:r>
            <a:r>
              <a:rPr lang="en-US" sz="2400" dirty="0"/>
              <a:t> </a:t>
            </a:r>
            <a:r>
              <a:rPr lang="en-US" sz="2400" dirty="0" err="1"/>
              <a:t>gula</a:t>
            </a:r>
            <a:r>
              <a:rPr lang="en-US" sz="2400" dirty="0"/>
              <a:t> </a:t>
            </a:r>
            <a:r>
              <a:rPr lang="en-US" sz="2400" dirty="0" err="1"/>
              <a:t>laktosa</a:t>
            </a:r>
            <a:r>
              <a:rPr lang="en-US" sz="2400" dirty="0"/>
              <a:t> di </a:t>
            </a:r>
            <a:r>
              <a:rPr lang="en-US" sz="2400" dirty="0" err="1"/>
              <a:t>dalam</a:t>
            </a:r>
            <a:r>
              <a:rPr lang="en-US" sz="2400" dirty="0"/>
              <a:t> </a:t>
            </a:r>
            <a:r>
              <a:rPr lang="en-US" sz="2400" dirty="0" err="1"/>
              <a:t>susu</a:t>
            </a:r>
            <a:r>
              <a:rPr lang="en-US" sz="2400" dirty="0"/>
              <a:t>, </a:t>
            </a:r>
            <a:r>
              <a:rPr lang="en-US" sz="2400" dirty="0" err="1"/>
              <a:t>meskipun</a:t>
            </a:r>
            <a:r>
              <a:rPr lang="en-US" sz="2400" dirty="0"/>
              <a:t> </a:t>
            </a:r>
            <a:r>
              <a:rPr lang="en-US" sz="2400" dirty="0" err="1"/>
              <a:t>sering</a:t>
            </a:r>
            <a:r>
              <a:rPr lang="en-US" sz="2400" dirty="0"/>
              <a:t> </a:t>
            </a:r>
            <a:r>
              <a:rPr lang="en-US" sz="2400" dirty="0" err="1"/>
              <a:t>dirasakan</a:t>
            </a:r>
            <a:r>
              <a:rPr lang="en-US" sz="2400" dirty="0"/>
              <a:t> </a:t>
            </a:r>
            <a:r>
              <a:rPr lang="en-US" sz="2400" dirty="0" err="1"/>
              <a:t>ada</a:t>
            </a:r>
            <a:r>
              <a:rPr lang="en-US" sz="2400" dirty="0"/>
              <a:t> </a:t>
            </a:r>
            <a:r>
              <a:rPr lang="en-US" sz="2400" dirty="0" err="1"/>
              <a:t>sedikit</a:t>
            </a:r>
            <a:r>
              <a:rPr lang="en-US" sz="2400" dirty="0"/>
              <a:t> rasa </a:t>
            </a:r>
            <a:r>
              <a:rPr lang="en-US" sz="2400" dirty="0" err="1"/>
              <a:t>asin</a:t>
            </a:r>
            <a:r>
              <a:rPr lang="en-US" sz="2400" dirty="0"/>
              <a:t> yang </a:t>
            </a:r>
            <a:r>
              <a:rPr lang="en-US" sz="2400" dirty="0" err="1"/>
              <a:t>disebabkan</a:t>
            </a:r>
            <a:r>
              <a:rPr lang="en-US" sz="2400" dirty="0"/>
              <a:t> </a:t>
            </a:r>
            <a:r>
              <a:rPr lang="en-US" sz="2400" dirty="0" err="1"/>
              <a:t>oleh</a:t>
            </a:r>
            <a:r>
              <a:rPr lang="en-US" sz="2400" dirty="0"/>
              <a:t> </a:t>
            </a:r>
            <a:r>
              <a:rPr lang="en-US" sz="2400" dirty="0" err="1"/>
              <a:t>klorida</a:t>
            </a:r>
            <a:r>
              <a:rPr lang="en-US" sz="2400" dirty="0"/>
              <a:t>. </a:t>
            </a:r>
          </a:p>
          <a:p>
            <a:pPr marL="109728" indent="0">
              <a:buNone/>
            </a:pPr>
            <a:r>
              <a:rPr lang="en-US" sz="2400" dirty="0" err="1"/>
              <a:t>Bau</a:t>
            </a:r>
            <a:r>
              <a:rPr lang="en-US" sz="2400" dirty="0"/>
              <a:t> </a:t>
            </a:r>
            <a:r>
              <a:rPr lang="en-US" sz="2400" dirty="0" err="1"/>
              <a:t>khas</a:t>
            </a:r>
            <a:r>
              <a:rPr lang="en-US" sz="2400" dirty="0"/>
              <a:t> </a:t>
            </a:r>
            <a:r>
              <a:rPr lang="en-US" sz="2400" dirty="0" err="1"/>
              <a:t>susu</a:t>
            </a:r>
            <a:r>
              <a:rPr lang="en-US" sz="2400" dirty="0"/>
              <a:t> </a:t>
            </a:r>
            <a:r>
              <a:rPr lang="en-US" sz="2400" dirty="0" err="1"/>
              <a:t>disebabkan</a:t>
            </a:r>
            <a:r>
              <a:rPr lang="en-US" sz="2400" dirty="0"/>
              <a:t> </a:t>
            </a:r>
            <a:r>
              <a:rPr lang="en-US" sz="2400" dirty="0" err="1"/>
              <a:t>oleh</a:t>
            </a:r>
            <a:r>
              <a:rPr lang="en-US" sz="2400" dirty="0"/>
              <a:t> </a:t>
            </a:r>
            <a:r>
              <a:rPr lang="en-US" sz="2400" dirty="0" err="1"/>
              <a:t>beberapa</a:t>
            </a:r>
            <a:r>
              <a:rPr lang="en-US" sz="2400" dirty="0"/>
              <a:t> </a:t>
            </a:r>
            <a:r>
              <a:rPr lang="en-US" sz="2400" dirty="0" err="1"/>
              <a:t>senyawa</a:t>
            </a:r>
            <a:r>
              <a:rPr lang="en-US" sz="2400" dirty="0"/>
              <a:t> yang </a:t>
            </a:r>
            <a:r>
              <a:rPr lang="en-US" sz="2400" dirty="0" err="1"/>
              <a:t>mempunyai</a:t>
            </a:r>
            <a:r>
              <a:rPr lang="en-US" sz="2400" dirty="0"/>
              <a:t> aroma </a:t>
            </a:r>
            <a:r>
              <a:rPr lang="en-US" sz="2400" dirty="0" err="1"/>
              <a:t>spesifik</a:t>
            </a:r>
            <a:r>
              <a:rPr lang="en-US" sz="2400" dirty="0"/>
              <a:t> </a:t>
            </a:r>
            <a:r>
              <a:rPr lang="en-US" sz="2400" dirty="0" err="1"/>
              <a:t>dan</a:t>
            </a:r>
            <a:r>
              <a:rPr lang="en-US" sz="2400" dirty="0"/>
              <a:t> </a:t>
            </a:r>
            <a:r>
              <a:rPr lang="en-US" sz="2400" dirty="0" err="1"/>
              <a:t>sebagian</a:t>
            </a:r>
            <a:r>
              <a:rPr lang="en-US" sz="2400" dirty="0"/>
              <a:t> </a:t>
            </a:r>
            <a:r>
              <a:rPr lang="en-US" sz="2400" dirty="0" err="1"/>
              <a:t>bersifat</a:t>
            </a:r>
            <a:r>
              <a:rPr lang="en-US" sz="2400" dirty="0"/>
              <a:t> </a:t>
            </a:r>
            <a:r>
              <a:rPr lang="en-US" sz="2400" dirty="0" err="1"/>
              <a:t>volatil</a:t>
            </a:r>
            <a:r>
              <a:rPr lang="en-US" sz="2400" dirty="0"/>
              <a:t>. </a:t>
            </a:r>
            <a:r>
              <a:rPr lang="en-US" sz="2400" dirty="0" err="1"/>
              <a:t>Oleh</a:t>
            </a:r>
            <a:r>
              <a:rPr lang="en-US" sz="2400" dirty="0"/>
              <a:t> </a:t>
            </a:r>
            <a:r>
              <a:rPr lang="en-US" sz="2400" dirty="0" err="1"/>
              <a:t>sebab</a:t>
            </a:r>
            <a:r>
              <a:rPr lang="en-US" sz="2400" dirty="0"/>
              <a:t> </a:t>
            </a:r>
            <a:r>
              <a:rPr lang="en-US" sz="2400" dirty="0" err="1"/>
              <a:t>itu</a:t>
            </a:r>
            <a:r>
              <a:rPr lang="en-US" sz="2400" dirty="0"/>
              <a:t>, </a:t>
            </a:r>
            <a:r>
              <a:rPr lang="en-US" sz="2400" dirty="0" err="1"/>
              <a:t>beberapa</a:t>
            </a:r>
            <a:r>
              <a:rPr lang="en-US" sz="2400" dirty="0"/>
              <a:t> jam </a:t>
            </a:r>
            <a:r>
              <a:rPr lang="en-US" sz="2400" dirty="0" err="1"/>
              <a:t>setelah</a:t>
            </a:r>
            <a:r>
              <a:rPr lang="en-US" sz="2400" dirty="0"/>
              <a:t> </a:t>
            </a:r>
            <a:r>
              <a:rPr lang="en-US" sz="2400" dirty="0" err="1"/>
              <a:t>pemerahan</a:t>
            </a:r>
            <a:r>
              <a:rPr lang="en-US" sz="2400" dirty="0"/>
              <a:t> </a:t>
            </a:r>
            <a:r>
              <a:rPr lang="en-US" sz="2400" dirty="0" err="1"/>
              <a:t>atau</a:t>
            </a:r>
            <a:r>
              <a:rPr lang="en-US" sz="2400" dirty="0"/>
              <a:t> </a:t>
            </a:r>
            <a:r>
              <a:rPr lang="en-US" sz="2400" dirty="0" err="1"/>
              <a:t>setelah</a:t>
            </a:r>
            <a:r>
              <a:rPr lang="en-US" sz="2400" dirty="0"/>
              <a:t> </a:t>
            </a:r>
            <a:r>
              <a:rPr lang="en-US" sz="2400" dirty="0" err="1"/>
              <a:t>penyimpanan</a:t>
            </a:r>
            <a:r>
              <a:rPr lang="en-US" sz="2400" dirty="0"/>
              <a:t>, </a:t>
            </a:r>
            <a:r>
              <a:rPr lang="en-US" sz="2400" dirty="0" err="1"/>
              <a:t>aromakhas</a:t>
            </a:r>
            <a:r>
              <a:rPr lang="en-US" sz="2400" dirty="0"/>
              <a:t> </a:t>
            </a:r>
            <a:r>
              <a:rPr lang="en-US" sz="2400" dirty="0" err="1"/>
              <a:t>susu</a:t>
            </a:r>
            <a:r>
              <a:rPr lang="en-US" sz="2400" dirty="0"/>
              <a:t> </a:t>
            </a:r>
            <a:r>
              <a:rPr lang="en-US" sz="2400" dirty="0" err="1"/>
              <a:t>banyak</a:t>
            </a:r>
            <a:r>
              <a:rPr lang="en-US" sz="2400" dirty="0"/>
              <a:t> </a:t>
            </a:r>
            <a:r>
              <a:rPr lang="en-US" sz="2400" dirty="0" err="1"/>
              <a:t>berkurang</a:t>
            </a:r>
            <a:r>
              <a:rPr lang="en-US" sz="2400" dirty="0"/>
              <a:t>. </a:t>
            </a:r>
            <a:r>
              <a:rPr lang="en-US" sz="2400" dirty="0" err="1"/>
              <a:t>Bau</a:t>
            </a:r>
            <a:r>
              <a:rPr lang="en-US" sz="2400" dirty="0"/>
              <a:t> air </a:t>
            </a:r>
            <a:r>
              <a:rPr lang="en-US" sz="2400" dirty="0" err="1"/>
              <a:t>susu</a:t>
            </a:r>
            <a:r>
              <a:rPr lang="en-US" sz="2400" dirty="0"/>
              <a:t> </a:t>
            </a:r>
            <a:r>
              <a:rPr lang="en-US" sz="2400" dirty="0" err="1"/>
              <a:t>mudah</a:t>
            </a:r>
            <a:r>
              <a:rPr lang="en-US" sz="2400" dirty="0"/>
              <a:t> </a:t>
            </a:r>
            <a:r>
              <a:rPr lang="en-US" sz="2400" dirty="0" err="1"/>
              <a:t>berubah</a:t>
            </a:r>
            <a:r>
              <a:rPr lang="en-US" sz="2400" dirty="0"/>
              <a:t> </a:t>
            </a:r>
            <a:r>
              <a:rPr lang="en-US" sz="2400" dirty="0" err="1"/>
              <a:t>dari</a:t>
            </a:r>
            <a:r>
              <a:rPr lang="en-US" sz="2400" dirty="0"/>
              <a:t> </a:t>
            </a:r>
            <a:r>
              <a:rPr lang="en-US" sz="2400" dirty="0" err="1"/>
              <a:t>bau</a:t>
            </a:r>
            <a:r>
              <a:rPr lang="en-US" sz="2400" dirty="0"/>
              <a:t> yang </a:t>
            </a:r>
            <a:r>
              <a:rPr lang="en-US" sz="2400" dirty="0" err="1"/>
              <a:t>sedap</a:t>
            </a:r>
            <a:r>
              <a:rPr lang="en-US" sz="2400" dirty="0"/>
              <a:t> </a:t>
            </a:r>
            <a:r>
              <a:rPr lang="en-US" sz="2400" dirty="0" err="1"/>
              <a:t>menjadi</a:t>
            </a:r>
            <a:r>
              <a:rPr lang="en-US" sz="2400" dirty="0"/>
              <a:t> </a:t>
            </a:r>
            <a:r>
              <a:rPr lang="en-US" sz="2400" dirty="0" err="1"/>
              <a:t>bau</a:t>
            </a:r>
            <a:r>
              <a:rPr lang="en-US" sz="2400" dirty="0"/>
              <a:t> yang </a:t>
            </a:r>
            <a:r>
              <a:rPr lang="en-US" sz="2400" dirty="0" err="1"/>
              <a:t>tidak</a:t>
            </a:r>
            <a:r>
              <a:rPr lang="en-US" sz="2400" dirty="0"/>
              <a:t> </a:t>
            </a:r>
            <a:r>
              <a:rPr lang="en-US" sz="2400" dirty="0" err="1"/>
              <a:t>sedap</a:t>
            </a:r>
            <a:r>
              <a:rPr lang="en-US" sz="2400" dirty="0"/>
              <a:t>. </a:t>
            </a:r>
            <a:r>
              <a:rPr lang="en-US" sz="2400" dirty="0" err="1"/>
              <a:t>Bau</a:t>
            </a:r>
            <a:r>
              <a:rPr lang="en-US" sz="2400" dirty="0"/>
              <a:t> </a:t>
            </a:r>
            <a:r>
              <a:rPr lang="en-US" sz="2400" dirty="0" err="1"/>
              <a:t>ini</a:t>
            </a:r>
            <a:r>
              <a:rPr lang="en-US" sz="2400" dirty="0"/>
              <a:t> </a:t>
            </a:r>
            <a:r>
              <a:rPr lang="en-US" sz="2400" dirty="0" err="1"/>
              <a:t>dipengaruhi</a:t>
            </a:r>
            <a:r>
              <a:rPr lang="en-US" sz="2400" dirty="0"/>
              <a:t> </a:t>
            </a:r>
            <a:r>
              <a:rPr lang="en-US" sz="2400" dirty="0" err="1"/>
              <a:t>oleh</a:t>
            </a:r>
            <a:r>
              <a:rPr lang="en-US" sz="2400" dirty="0"/>
              <a:t> </a:t>
            </a:r>
            <a:r>
              <a:rPr lang="en-US" sz="2400" dirty="0" err="1"/>
              <a:t>sifat</a:t>
            </a:r>
            <a:r>
              <a:rPr lang="en-US" sz="2400" dirty="0"/>
              <a:t> </a:t>
            </a:r>
            <a:r>
              <a:rPr lang="en-US" sz="2400" dirty="0" err="1"/>
              <a:t>lemak</a:t>
            </a:r>
            <a:r>
              <a:rPr lang="en-US" sz="2400" dirty="0"/>
              <a:t> air </a:t>
            </a:r>
            <a:r>
              <a:rPr lang="en-US" sz="2400" dirty="0" err="1"/>
              <a:t>susu</a:t>
            </a:r>
            <a:r>
              <a:rPr lang="en-US" sz="2400" dirty="0"/>
              <a:t> yang </a:t>
            </a:r>
            <a:r>
              <a:rPr lang="en-US" sz="2400" dirty="0" err="1"/>
              <a:t>mudah</a:t>
            </a:r>
            <a:r>
              <a:rPr lang="en-US" sz="2400" dirty="0"/>
              <a:t> </a:t>
            </a:r>
            <a:r>
              <a:rPr lang="en-US" sz="2400" dirty="0" err="1"/>
              <a:t>menyerap</a:t>
            </a:r>
            <a:r>
              <a:rPr lang="en-US" sz="2400" dirty="0"/>
              <a:t> </a:t>
            </a:r>
            <a:r>
              <a:rPr lang="en-US" sz="2400" dirty="0" err="1"/>
              <a:t>bau</a:t>
            </a:r>
            <a:r>
              <a:rPr lang="en-US" sz="2400" dirty="0"/>
              <a:t> </a:t>
            </a:r>
            <a:r>
              <a:rPr lang="en-US" sz="2400" dirty="0" err="1"/>
              <a:t>disekitarnya</a:t>
            </a:r>
            <a:r>
              <a:rPr lang="en-US" sz="2400" dirty="0"/>
              <a:t>. </a:t>
            </a:r>
            <a:endParaRPr lang="en-US" sz="2200" dirty="0"/>
          </a:p>
        </p:txBody>
      </p:sp>
      <p:pic>
        <p:nvPicPr>
          <p:cNvPr id="3074" name="Picture 2" descr="C:\Users\ASUS\Downloads\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2662" y="3352800"/>
            <a:ext cx="2828925" cy="28964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9120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660136"/>
          </a:xfrm>
        </p:spPr>
        <p:txBody>
          <a:bodyPr>
            <a:normAutofit/>
          </a:bodyPr>
          <a:lstStyle/>
          <a:p>
            <a:pPr marL="109728" indent="0">
              <a:buNone/>
            </a:pPr>
            <a:r>
              <a:rPr lang="en-US" sz="2200" b="1" dirty="0"/>
              <a:t>3. </a:t>
            </a:r>
            <a:r>
              <a:rPr lang="en-US" sz="2200" b="1" dirty="0" err="1"/>
              <a:t>Berat</a:t>
            </a:r>
            <a:r>
              <a:rPr lang="en-US" sz="2200" b="1" dirty="0"/>
              <a:t> </a:t>
            </a:r>
            <a:r>
              <a:rPr lang="en-US" sz="2200" b="1" dirty="0" err="1"/>
              <a:t>Jenis</a:t>
            </a:r>
            <a:r>
              <a:rPr lang="en-US" sz="2200" b="1" dirty="0"/>
              <a:t> </a:t>
            </a:r>
            <a:r>
              <a:rPr lang="en-US" sz="2200" b="1" dirty="0" err="1"/>
              <a:t>dan</a:t>
            </a:r>
            <a:r>
              <a:rPr lang="en-US" sz="2200" b="1" dirty="0"/>
              <a:t> </a:t>
            </a:r>
            <a:r>
              <a:rPr lang="en-US" sz="2200" b="1" dirty="0" err="1"/>
              <a:t>Kekentalan</a:t>
            </a:r>
            <a:r>
              <a:rPr lang="en-US" sz="2200" b="1" dirty="0"/>
              <a:t> </a:t>
            </a:r>
            <a:r>
              <a:rPr lang="en-US" sz="2200" b="1" dirty="0" err="1"/>
              <a:t>Susu</a:t>
            </a:r>
            <a:endParaRPr lang="en-US" sz="2200" b="1" dirty="0"/>
          </a:p>
          <a:p>
            <a:pPr marL="109728" indent="0">
              <a:buNone/>
            </a:pPr>
            <a:endParaRPr lang="en-US" sz="2200" b="1" dirty="0"/>
          </a:p>
          <a:p>
            <a:pPr marL="109728" indent="0">
              <a:buNone/>
            </a:pPr>
            <a:r>
              <a:rPr lang="en-US" sz="2200" dirty="0"/>
              <a:t>Air </a:t>
            </a:r>
            <a:r>
              <a:rPr lang="en-US" sz="2200" dirty="0" err="1"/>
              <a:t>susu</a:t>
            </a:r>
            <a:r>
              <a:rPr lang="en-US" sz="2200" dirty="0"/>
              <a:t> </a:t>
            </a:r>
            <a:r>
              <a:rPr lang="en-US" sz="2200" dirty="0" err="1"/>
              <a:t>mempunyai</a:t>
            </a:r>
            <a:r>
              <a:rPr lang="en-US" sz="2200" dirty="0"/>
              <a:t> </a:t>
            </a:r>
            <a:r>
              <a:rPr lang="en-US" sz="2200" dirty="0" err="1"/>
              <a:t>berat</a:t>
            </a:r>
            <a:r>
              <a:rPr lang="en-US" sz="2200" dirty="0"/>
              <a:t> </a:t>
            </a:r>
            <a:r>
              <a:rPr lang="en-US" sz="2200" dirty="0" err="1"/>
              <a:t>jenis</a:t>
            </a:r>
            <a:r>
              <a:rPr lang="en-US" sz="2200" dirty="0"/>
              <a:t> yang </a:t>
            </a:r>
            <a:r>
              <a:rPr lang="en-US" sz="2200" dirty="0" err="1"/>
              <a:t>lebih</a:t>
            </a:r>
            <a:r>
              <a:rPr lang="en-US" sz="2200" dirty="0"/>
              <a:t> </a:t>
            </a:r>
            <a:r>
              <a:rPr lang="en-US" sz="2200" dirty="0" err="1"/>
              <a:t>besar</a:t>
            </a:r>
            <a:r>
              <a:rPr lang="en-US" sz="2200" dirty="0"/>
              <a:t> </a:t>
            </a:r>
            <a:r>
              <a:rPr lang="en-US" sz="2200" dirty="0" err="1"/>
              <a:t>daripada</a:t>
            </a:r>
            <a:r>
              <a:rPr lang="en-US" sz="2200" dirty="0"/>
              <a:t> air. </a:t>
            </a:r>
            <a:r>
              <a:rPr lang="en-US" sz="2200" dirty="0" err="1"/>
              <a:t>Berat</a:t>
            </a:r>
            <a:r>
              <a:rPr lang="en-US" sz="2200" dirty="0"/>
              <a:t> </a:t>
            </a:r>
            <a:r>
              <a:rPr lang="en-US" sz="2200" dirty="0" err="1"/>
              <a:t>jenis</a:t>
            </a:r>
            <a:r>
              <a:rPr lang="en-US" sz="2200" dirty="0"/>
              <a:t> </a:t>
            </a:r>
            <a:r>
              <a:rPr lang="en-US" sz="2200" dirty="0" err="1"/>
              <a:t>harus</a:t>
            </a:r>
            <a:r>
              <a:rPr lang="en-US" sz="2200" dirty="0"/>
              <a:t> </a:t>
            </a:r>
            <a:r>
              <a:rPr lang="en-US" sz="2200" dirty="0" err="1"/>
              <a:t>ditetapkan</a:t>
            </a:r>
            <a:r>
              <a:rPr lang="en-US" sz="2200" dirty="0"/>
              <a:t> 3 jam </a:t>
            </a:r>
            <a:r>
              <a:rPr lang="en-US" sz="2200" dirty="0" err="1"/>
              <a:t>setelah</a:t>
            </a:r>
            <a:r>
              <a:rPr lang="en-US" sz="2200" dirty="0"/>
              <a:t> air </a:t>
            </a:r>
            <a:r>
              <a:rPr lang="en-US" sz="2200" dirty="0" err="1"/>
              <a:t>susu</a:t>
            </a:r>
            <a:r>
              <a:rPr lang="en-US" sz="2200" dirty="0"/>
              <a:t> </a:t>
            </a:r>
            <a:r>
              <a:rPr lang="en-US" sz="2200" dirty="0" err="1"/>
              <a:t>diperah</a:t>
            </a:r>
            <a:r>
              <a:rPr lang="en-US" sz="2200" dirty="0"/>
              <a:t>. </a:t>
            </a:r>
            <a:r>
              <a:rPr lang="en-US" sz="2200" dirty="0" err="1"/>
              <a:t>Penetapan</a:t>
            </a:r>
            <a:r>
              <a:rPr lang="en-US" sz="2200" dirty="0"/>
              <a:t> </a:t>
            </a:r>
            <a:r>
              <a:rPr lang="en-US" sz="2200" dirty="0" err="1"/>
              <a:t>lebih</a:t>
            </a:r>
            <a:r>
              <a:rPr lang="en-US" sz="2200" dirty="0"/>
              <a:t> </a:t>
            </a:r>
            <a:r>
              <a:rPr lang="en-US" sz="2200" dirty="0" err="1"/>
              <a:t>awal</a:t>
            </a:r>
            <a:r>
              <a:rPr lang="en-US" sz="2200" dirty="0"/>
              <a:t> </a:t>
            </a:r>
            <a:r>
              <a:rPr lang="en-US" sz="2200" dirty="0" err="1"/>
              <a:t>akan</a:t>
            </a:r>
            <a:r>
              <a:rPr lang="en-US" sz="2200" dirty="0"/>
              <a:t> </a:t>
            </a:r>
            <a:r>
              <a:rPr lang="en-US" sz="2200" dirty="0" err="1"/>
              <a:t>menunjukkan</a:t>
            </a:r>
            <a:r>
              <a:rPr lang="en-US" sz="2200" dirty="0"/>
              <a:t> </a:t>
            </a:r>
            <a:r>
              <a:rPr lang="en-US" sz="2200" dirty="0" err="1"/>
              <a:t>hasil</a:t>
            </a:r>
            <a:r>
              <a:rPr lang="en-US" sz="2200" dirty="0"/>
              <a:t> </a:t>
            </a:r>
            <a:r>
              <a:rPr lang="en-US" sz="2200" dirty="0" err="1"/>
              <a:t>berat</a:t>
            </a:r>
            <a:r>
              <a:rPr lang="en-US" sz="2200" dirty="0"/>
              <a:t> </a:t>
            </a:r>
            <a:r>
              <a:rPr lang="en-US" sz="2200" dirty="0" err="1"/>
              <a:t>jenis</a:t>
            </a:r>
            <a:r>
              <a:rPr lang="en-US" sz="2200" dirty="0"/>
              <a:t> yang </a:t>
            </a:r>
            <a:r>
              <a:rPr lang="en-US" sz="2200" dirty="0" err="1"/>
              <a:t>lebih</a:t>
            </a:r>
            <a:r>
              <a:rPr lang="en-US" sz="2200" dirty="0"/>
              <a:t> </a:t>
            </a:r>
            <a:r>
              <a:rPr lang="en-US" sz="2200" dirty="0" err="1"/>
              <a:t>kecil</a:t>
            </a:r>
            <a:r>
              <a:rPr lang="en-US" sz="2200" dirty="0"/>
              <a:t>.</a:t>
            </a:r>
          </a:p>
          <a:p>
            <a:pPr marL="109728" indent="0">
              <a:buNone/>
            </a:pPr>
            <a:r>
              <a:rPr lang="en-US" sz="2200" dirty="0" err="1"/>
              <a:t>Seperti</a:t>
            </a:r>
            <a:r>
              <a:rPr lang="en-US" sz="2200" dirty="0"/>
              <a:t> </a:t>
            </a:r>
            <a:r>
              <a:rPr lang="en-US" sz="2200" dirty="0" err="1"/>
              <a:t>berat</a:t>
            </a:r>
            <a:r>
              <a:rPr lang="en-US" sz="2200" dirty="0"/>
              <a:t> </a:t>
            </a:r>
            <a:r>
              <a:rPr lang="en-US" sz="2200" dirty="0" err="1"/>
              <a:t>jenis</a:t>
            </a:r>
            <a:r>
              <a:rPr lang="en-US" sz="2200" dirty="0"/>
              <a:t>, </a:t>
            </a:r>
            <a:r>
              <a:rPr lang="en-US" sz="2200" dirty="0" err="1"/>
              <a:t>viskositas</a:t>
            </a:r>
            <a:r>
              <a:rPr lang="en-US" sz="2200" dirty="0"/>
              <a:t> air </a:t>
            </a:r>
            <a:r>
              <a:rPr lang="en-US" sz="2200" dirty="0" err="1"/>
              <a:t>susu</a:t>
            </a:r>
            <a:r>
              <a:rPr lang="en-US" sz="2200" dirty="0"/>
              <a:t> </a:t>
            </a:r>
            <a:r>
              <a:rPr lang="en-US" sz="2200" dirty="0" err="1"/>
              <a:t>lebih</a:t>
            </a:r>
            <a:r>
              <a:rPr lang="en-US" sz="2200" dirty="0"/>
              <a:t> </a:t>
            </a:r>
            <a:r>
              <a:rPr lang="en-US" sz="2200" dirty="0" err="1"/>
              <a:t>tinggi</a:t>
            </a:r>
            <a:r>
              <a:rPr lang="en-US" sz="2200" dirty="0"/>
              <a:t> </a:t>
            </a:r>
            <a:r>
              <a:rPr lang="en-US" sz="2200" dirty="0" err="1"/>
              <a:t>daripada</a:t>
            </a:r>
            <a:r>
              <a:rPr lang="en-US" sz="2200" dirty="0"/>
              <a:t> air. </a:t>
            </a:r>
            <a:r>
              <a:rPr lang="en-US" sz="2200" dirty="0" err="1"/>
              <a:t>Bahan</a:t>
            </a:r>
            <a:r>
              <a:rPr lang="en-US" sz="2200" dirty="0"/>
              <a:t> </a:t>
            </a:r>
            <a:r>
              <a:rPr lang="en-US" sz="2200" dirty="0" err="1"/>
              <a:t>padat</a:t>
            </a:r>
            <a:r>
              <a:rPr lang="en-US" sz="2200" dirty="0"/>
              <a:t> </a:t>
            </a:r>
            <a:r>
              <a:rPr lang="en-US" sz="2200" dirty="0" err="1"/>
              <a:t>dan</a:t>
            </a:r>
            <a:r>
              <a:rPr lang="en-US" sz="2200" dirty="0"/>
              <a:t> </a:t>
            </a:r>
            <a:r>
              <a:rPr lang="en-US" sz="2200" dirty="0" err="1"/>
              <a:t>lemak</a:t>
            </a:r>
            <a:r>
              <a:rPr lang="en-US" sz="2200" dirty="0"/>
              <a:t> air </a:t>
            </a:r>
            <a:r>
              <a:rPr lang="en-US" sz="2200" dirty="0" err="1"/>
              <a:t>susu</a:t>
            </a:r>
            <a:r>
              <a:rPr lang="en-US" sz="2200" dirty="0"/>
              <a:t> </a:t>
            </a:r>
            <a:r>
              <a:rPr lang="en-US" sz="2200" dirty="0" err="1"/>
              <a:t>mempengaruhi</a:t>
            </a:r>
            <a:r>
              <a:rPr lang="en-US" sz="2200" dirty="0"/>
              <a:t> </a:t>
            </a:r>
            <a:r>
              <a:rPr lang="en-US" sz="2200" dirty="0" err="1"/>
              <a:t>viskositas</a:t>
            </a:r>
            <a:r>
              <a:rPr lang="en-US" sz="2200" dirty="0"/>
              <a:t>. </a:t>
            </a:r>
            <a:r>
              <a:rPr lang="en-US" sz="2200" dirty="0" err="1"/>
              <a:t>Temperatur</a:t>
            </a:r>
            <a:r>
              <a:rPr lang="en-US" sz="2200" dirty="0"/>
              <a:t> </a:t>
            </a:r>
            <a:r>
              <a:rPr lang="en-US" sz="2200" dirty="0" err="1"/>
              <a:t>juga</a:t>
            </a:r>
            <a:r>
              <a:rPr lang="en-US" sz="2200" dirty="0"/>
              <a:t> </a:t>
            </a:r>
            <a:r>
              <a:rPr lang="en-US" sz="2200" dirty="0" err="1"/>
              <a:t>ikut</a:t>
            </a:r>
            <a:r>
              <a:rPr lang="en-US" sz="2200" dirty="0"/>
              <a:t> </a:t>
            </a:r>
            <a:r>
              <a:rPr lang="en-US" sz="2200" dirty="0" err="1"/>
              <a:t>menentukan</a:t>
            </a:r>
            <a:r>
              <a:rPr lang="en-US" sz="2200" dirty="0"/>
              <a:t> </a:t>
            </a:r>
            <a:r>
              <a:rPr lang="en-US" sz="2200" dirty="0" err="1"/>
              <a:t>viskositas</a:t>
            </a:r>
            <a:r>
              <a:rPr lang="en-US" sz="2200" dirty="0"/>
              <a:t> air </a:t>
            </a:r>
            <a:r>
              <a:rPr lang="en-US" sz="2200" dirty="0" err="1"/>
              <a:t>susu</a:t>
            </a:r>
            <a:r>
              <a:rPr lang="en-US" sz="2200" dirty="0"/>
              <a:t>.</a:t>
            </a:r>
          </a:p>
        </p:txBody>
      </p:sp>
    </p:spTree>
    <p:extLst>
      <p:ext uri="{BB962C8B-B14F-4D97-AF65-F5344CB8AC3E}">
        <p14:creationId xmlns:p14="http://schemas.microsoft.com/office/powerpoint/2010/main" val="30159098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74336"/>
          </a:xfrm>
        </p:spPr>
        <p:txBody>
          <a:bodyPr>
            <a:normAutofit/>
          </a:bodyPr>
          <a:lstStyle/>
          <a:p>
            <a:pPr marL="624078" indent="-514350">
              <a:buAutoNum type="arabicPeriod"/>
            </a:pPr>
            <a:r>
              <a:rPr lang="en-US" sz="2200" b="1" dirty="0" err="1"/>
              <a:t>Keasaman</a:t>
            </a:r>
            <a:r>
              <a:rPr lang="en-US" sz="2200" b="1" dirty="0"/>
              <a:t> </a:t>
            </a:r>
          </a:p>
          <a:p>
            <a:pPr marL="109728" indent="0">
              <a:buNone/>
            </a:pPr>
            <a:endParaRPr lang="en-US" sz="2200" dirty="0"/>
          </a:p>
          <a:p>
            <a:pPr marL="109728" indent="0">
              <a:buNone/>
            </a:pPr>
            <a:r>
              <a:rPr lang="en-US" sz="2200" dirty="0" err="1"/>
              <a:t>Susu</a:t>
            </a:r>
            <a:r>
              <a:rPr lang="en-US" sz="2200" dirty="0"/>
              <a:t> </a:t>
            </a:r>
            <a:r>
              <a:rPr lang="en-US" sz="2200" dirty="0" err="1"/>
              <a:t>segar</a:t>
            </a:r>
            <a:r>
              <a:rPr lang="en-US" sz="2200" dirty="0"/>
              <a:t> </a:t>
            </a:r>
            <a:r>
              <a:rPr lang="en-US" sz="2200" dirty="0" err="1"/>
              <a:t>mempunyai</a:t>
            </a:r>
            <a:r>
              <a:rPr lang="en-US" sz="2200" dirty="0"/>
              <a:t> </a:t>
            </a:r>
            <a:r>
              <a:rPr lang="en-US" sz="2200" dirty="0" err="1"/>
              <a:t>sifat</a:t>
            </a:r>
            <a:r>
              <a:rPr lang="en-US" sz="2200" dirty="0"/>
              <a:t> </a:t>
            </a:r>
            <a:r>
              <a:rPr lang="en-US" sz="2200" dirty="0" err="1"/>
              <a:t>ampoter</a:t>
            </a:r>
            <a:r>
              <a:rPr lang="en-US" sz="2200" dirty="0"/>
              <a:t>, </a:t>
            </a:r>
            <a:r>
              <a:rPr lang="en-US" sz="2200" dirty="0" err="1"/>
              <a:t>artinya</a:t>
            </a:r>
            <a:r>
              <a:rPr lang="en-US" sz="2200" dirty="0"/>
              <a:t> </a:t>
            </a:r>
            <a:r>
              <a:rPr lang="en-US" sz="2200" dirty="0" err="1"/>
              <a:t>dapat</a:t>
            </a:r>
            <a:r>
              <a:rPr lang="en-US" sz="2200" dirty="0"/>
              <a:t> </a:t>
            </a:r>
            <a:r>
              <a:rPr lang="en-US" sz="2200" dirty="0" err="1"/>
              <a:t>bersifat</a:t>
            </a:r>
            <a:r>
              <a:rPr lang="en-US" sz="2200" dirty="0"/>
              <a:t> </a:t>
            </a:r>
            <a:r>
              <a:rPr lang="en-US" sz="2200" dirty="0" err="1"/>
              <a:t>asam</a:t>
            </a:r>
            <a:r>
              <a:rPr lang="en-US" sz="2200" dirty="0"/>
              <a:t> </a:t>
            </a:r>
            <a:r>
              <a:rPr lang="en-US" sz="2200" dirty="0" err="1"/>
              <a:t>dan</a:t>
            </a:r>
            <a:r>
              <a:rPr lang="en-US" sz="2200" dirty="0"/>
              <a:t> </a:t>
            </a:r>
            <a:r>
              <a:rPr lang="en-US" sz="2200" dirty="0" err="1"/>
              <a:t>basasekaligus</a:t>
            </a:r>
            <a:r>
              <a:rPr lang="en-US" sz="2200" dirty="0"/>
              <a:t>. </a:t>
            </a:r>
            <a:r>
              <a:rPr lang="en-US" sz="2200" dirty="0" err="1"/>
              <a:t>Jika</a:t>
            </a:r>
            <a:r>
              <a:rPr lang="en-US" sz="2200" dirty="0"/>
              <a:t> </a:t>
            </a:r>
            <a:r>
              <a:rPr lang="en-US" sz="2200" dirty="0" err="1"/>
              <a:t>diberi</a:t>
            </a:r>
            <a:r>
              <a:rPr lang="en-US" sz="2200" dirty="0"/>
              <a:t> </a:t>
            </a:r>
            <a:r>
              <a:rPr lang="en-US" sz="2200" dirty="0" err="1"/>
              <a:t>kertas</a:t>
            </a:r>
            <a:r>
              <a:rPr lang="en-US" sz="2200" dirty="0"/>
              <a:t> </a:t>
            </a:r>
            <a:r>
              <a:rPr lang="en-US" sz="2200" dirty="0" err="1"/>
              <a:t>lakmus</a:t>
            </a:r>
            <a:r>
              <a:rPr lang="en-US" sz="2200" dirty="0"/>
              <a:t> </a:t>
            </a:r>
            <a:r>
              <a:rPr lang="en-US" sz="2200" dirty="0" err="1"/>
              <a:t>biru</a:t>
            </a:r>
            <a:r>
              <a:rPr lang="en-US" sz="2200" dirty="0"/>
              <a:t>, </a:t>
            </a:r>
            <a:r>
              <a:rPr lang="en-US" sz="2200" dirty="0" err="1"/>
              <a:t>maka</a:t>
            </a:r>
            <a:r>
              <a:rPr lang="en-US" sz="2200" dirty="0"/>
              <a:t> </a:t>
            </a:r>
            <a:r>
              <a:rPr lang="en-US" sz="2200" dirty="0" err="1"/>
              <a:t>warnanya</a:t>
            </a:r>
            <a:r>
              <a:rPr lang="en-US" sz="2200" dirty="0"/>
              <a:t> </a:t>
            </a:r>
            <a:r>
              <a:rPr lang="en-US" sz="2200" dirty="0" err="1"/>
              <a:t>akan</a:t>
            </a:r>
            <a:r>
              <a:rPr lang="en-US" sz="2200" dirty="0"/>
              <a:t> </a:t>
            </a:r>
            <a:r>
              <a:rPr lang="en-US" sz="2200" dirty="0" err="1"/>
              <a:t>menjadi</a:t>
            </a:r>
            <a:r>
              <a:rPr lang="en-US" sz="2200" dirty="0"/>
              <a:t> </a:t>
            </a:r>
            <a:r>
              <a:rPr lang="en-US" sz="2200" dirty="0" err="1"/>
              <a:t>merah,sebaliknya</a:t>
            </a:r>
            <a:r>
              <a:rPr lang="en-US" sz="2200" dirty="0"/>
              <a:t> </a:t>
            </a:r>
            <a:r>
              <a:rPr lang="en-US" sz="2200" dirty="0" err="1"/>
              <a:t>jika</a:t>
            </a:r>
            <a:r>
              <a:rPr lang="en-US" sz="2200" dirty="0"/>
              <a:t> </a:t>
            </a:r>
            <a:r>
              <a:rPr lang="en-US" sz="2200" dirty="0" err="1"/>
              <a:t>diberi</a:t>
            </a:r>
            <a:r>
              <a:rPr lang="en-US" sz="2200" dirty="0"/>
              <a:t> </a:t>
            </a:r>
            <a:r>
              <a:rPr lang="en-US" sz="2200" dirty="0" err="1"/>
              <a:t>kertas</a:t>
            </a:r>
            <a:r>
              <a:rPr lang="en-US" sz="2200" dirty="0"/>
              <a:t> </a:t>
            </a:r>
            <a:r>
              <a:rPr lang="en-US" sz="2200" dirty="0" err="1"/>
              <a:t>lakmus</a:t>
            </a:r>
            <a:r>
              <a:rPr lang="en-US" sz="2200" dirty="0"/>
              <a:t> </a:t>
            </a:r>
            <a:r>
              <a:rPr lang="en-US" sz="2200" dirty="0" err="1"/>
              <a:t>merah</a:t>
            </a:r>
            <a:r>
              <a:rPr lang="en-US" sz="2200" dirty="0"/>
              <a:t> </a:t>
            </a:r>
            <a:r>
              <a:rPr lang="en-US" sz="2200" dirty="0" err="1"/>
              <a:t>warnanya</a:t>
            </a:r>
            <a:r>
              <a:rPr lang="en-US" sz="2200" dirty="0"/>
              <a:t> </a:t>
            </a:r>
            <a:r>
              <a:rPr lang="en-US" sz="2200" dirty="0" err="1"/>
              <a:t>akan</a:t>
            </a:r>
            <a:r>
              <a:rPr lang="en-US" sz="2200" dirty="0"/>
              <a:t> </a:t>
            </a:r>
            <a:r>
              <a:rPr lang="en-US" sz="2200" dirty="0" err="1"/>
              <a:t>berubah</a:t>
            </a:r>
            <a:r>
              <a:rPr lang="en-US" sz="2200" dirty="0"/>
              <a:t> </a:t>
            </a:r>
            <a:r>
              <a:rPr lang="en-US" sz="2200" dirty="0" err="1"/>
              <a:t>menjadi</a:t>
            </a:r>
            <a:r>
              <a:rPr lang="en-US" sz="2200" dirty="0"/>
              <a:t> </a:t>
            </a:r>
            <a:r>
              <a:rPr lang="en-US" sz="2200" dirty="0" err="1"/>
              <a:t>biru</a:t>
            </a:r>
            <a:r>
              <a:rPr lang="en-US" sz="2200" dirty="0"/>
              <a:t>.</a:t>
            </a:r>
          </a:p>
          <a:p>
            <a:pPr marL="109728" indent="0">
              <a:buNone/>
            </a:pPr>
            <a:endParaRPr lang="en-US" sz="2200" dirty="0"/>
          </a:p>
        </p:txBody>
      </p:sp>
      <p:sp>
        <p:nvSpPr>
          <p:cNvPr id="4" name="Pentagon 3"/>
          <p:cNvSpPr/>
          <p:nvPr/>
        </p:nvSpPr>
        <p:spPr>
          <a:xfrm>
            <a:off x="0" y="772391"/>
            <a:ext cx="3352800" cy="685800"/>
          </a:xfrm>
          <a:prstGeom prst="homeP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200" b="1" dirty="0" err="1"/>
              <a:t>Sifat</a:t>
            </a:r>
            <a:r>
              <a:rPr lang="en-US" sz="2200" b="1" dirty="0"/>
              <a:t> Kimia</a:t>
            </a:r>
          </a:p>
        </p:txBody>
      </p:sp>
    </p:spTree>
    <p:extLst>
      <p:ext uri="{BB962C8B-B14F-4D97-AF65-F5344CB8AC3E}">
        <p14:creationId xmlns:p14="http://schemas.microsoft.com/office/powerpoint/2010/main" val="9373059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660136"/>
          </a:xfrm>
        </p:spPr>
        <p:txBody>
          <a:bodyPr>
            <a:normAutofit/>
          </a:bodyPr>
          <a:lstStyle/>
          <a:p>
            <a:pPr marL="109728" indent="0">
              <a:buNone/>
            </a:pPr>
            <a:r>
              <a:rPr lang="en-US" sz="2200" b="1" dirty="0"/>
              <a:t>2. </a:t>
            </a:r>
            <a:r>
              <a:rPr lang="en-US" sz="2200" b="1" dirty="0" err="1"/>
              <a:t>Potensial</a:t>
            </a:r>
            <a:r>
              <a:rPr lang="en-US" sz="2200" b="1" dirty="0"/>
              <a:t> ion hydrogen (pH) </a:t>
            </a:r>
          </a:p>
          <a:p>
            <a:pPr marL="109728" indent="0">
              <a:buNone/>
            </a:pPr>
            <a:endParaRPr lang="en-US" sz="2200" dirty="0"/>
          </a:p>
          <a:p>
            <a:pPr marL="109728" indent="0">
              <a:buNone/>
            </a:pPr>
            <a:r>
              <a:rPr lang="en-US" sz="2200" dirty="0" err="1"/>
              <a:t>Susu</a:t>
            </a:r>
            <a:r>
              <a:rPr lang="en-US" sz="2200" dirty="0"/>
              <a:t> </a:t>
            </a:r>
            <a:r>
              <a:rPr lang="en-US" sz="2200" dirty="0" err="1"/>
              <a:t>segar</a:t>
            </a:r>
            <a:r>
              <a:rPr lang="en-US" sz="2200" dirty="0"/>
              <a:t> </a:t>
            </a:r>
            <a:r>
              <a:rPr lang="en-US" sz="2200" dirty="0" err="1"/>
              <a:t>memiliki</a:t>
            </a:r>
            <a:r>
              <a:rPr lang="en-US" sz="2200" dirty="0"/>
              <a:t> pH </a:t>
            </a:r>
            <a:r>
              <a:rPr lang="en-US" sz="2200" dirty="0" err="1"/>
              <a:t>antara</a:t>
            </a:r>
            <a:r>
              <a:rPr lang="en-US" sz="2200" dirty="0"/>
              <a:t> 6.5 – 6.7. </a:t>
            </a:r>
          </a:p>
          <a:p>
            <a:pPr marL="109728" indent="0">
              <a:buNone/>
            </a:pPr>
            <a:r>
              <a:rPr lang="en-US" sz="2200" dirty="0" err="1"/>
              <a:t>Jika</a:t>
            </a:r>
            <a:r>
              <a:rPr lang="en-US" sz="2200" dirty="0"/>
              <a:t> </a:t>
            </a:r>
            <a:r>
              <a:rPr lang="en-US" sz="2200" dirty="0" err="1"/>
              <a:t>dititrasi</a:t>
            </a:r>
            <a:r>
              <a:rPr lang="en-US" sz="2200" dirty="0"/>
              <a:t> </a:t>
            </a:r>
            <a:r>
              <a:rPr lang="en-US" sz="2200" dirty="0" err="1"/>
              <a:t>dengan</a:t>
            </a:r>
            <a:r>
              <a:rPr lang="en-US" sz="2200" dirty="0"/>
              <a:t> alkali </a:t>
            </a:r>
            <a:r>
              <a:rPr lang="en-US" sz="2200" dirty="0" err="1"/>
              <a:t>dan</a:t>
            </a:r>
            <a:r>
              <a:rPr lang="en-US" sz="2200" dirty="0"/>
              <a:t> </a:t>
            </a:r>
            <a:r>
              <a:rPr lang="en-US" sz="2200" dirty="0" err="1"/>
              <a:t>kataliasator</a:t>
            </a:r>
            <a:r>
              <a:rPr lang="en-US" sz="2200" dirty="0"/>
              <a:t> </a:t>
            </a:r>
            <a:r>
              <a:rPr lang="en-US" sz="2200" dirty="0" err="1"/>
              <a:t>penolptalin</a:t>
            </a:r>
            <a:r>
              <a:rPr lang="en-US" sz="2200" dirty="0"/>
              <a:t>, total </a:t>
            </a:r>
            <a:r>
              <a:rPr lang="en-US" sz="2200" dirty="0" err="1"/>
              <a:t>asam</a:t>
            </a:r>
            <a:r>
              <a:rPr lang="en-US" sz="2200" dirty="0"/>
              <a:t> </a:t>
            </a:r>
            <a:r>
              <a:rPr lang="en-US" sz="2200" dirty="0" err="1"/>
              <a:t>dalam</a:t>
            </a:r>
            <a:r>
              <a:rPr lang="en-US" sz="2200" dirty="0"/>
              <a:t> </a:t>
            </a:r>
            <a:r>
              <a:rPr lang="en-US" sz="2200" dirty="0" err="1"/>
              <a:t>susu</a:t>
            </a:r>
            <a:r>
              <a:rPr lang="en-US" sz="2200" dirty="0"/>
              <a:t> </a:t>
            </a:r>
            <a:r>
              <a:rPr lang="en-US" sz="2200" dirty="0" err="1"/>
              <a:t>diketahui</a:t>
            </a:r>
            <a:r>
              <a:rPr lang="en-US" sz="2200" dirty="0"/>
              <a:t> </a:t>
            </a:r>
            <a:r>
              <a:rPr lang="en-US" sz="2200" dirty="0" err="1"/>
              <a:t>hanya</a:t>
            </a:r>
            <a:r>
              <a:rPr lang="en-US" sz="2200" dirty="0"/>
              <a:t> 0.10– 0.26 % </a:t>
            </a:r>
            <a:r>
              <a:rPr lang="en-US" sz="2200" dirty="0" err="1"/>
              <a:t>saja</a:t>
            </a:r>
            <a:r>
              <a:rPr lang="en-US" sz="2200" dirty="0"/>
              <a:t>.</a:t>
            </a:r>
          </a:p>
          <a:p>
            <a:pPr marL="109728" indent="0">
              <a:buNone/>
            </a:pPr>
            <a:r>
              <a:rPr lang="en-US" sz="2200" dirty="0" err="1"/>
              <a:t>Sebagian</a:t>
            </a:r>
            <a:r>
              <a:rPr lang="en-US" sz="2200" dirty="0"/>
              <a:t> </a:t>
            </a:r>
            <a:r>
              <a:rPr lang="en-US" sz="2200" dirty="0" err="1"/>
              <a:t>besar</a:t>
            </a:r>
            <a:r>
              <a:rPr lang="en-US" sz="2200" dirty="0"/>
              <a:t> </a:t>
            </a:r>
            <a:r>
              <a:rPr lang="en-US" sz="2200" dirty="0" err="1"/>
              <a:t>asam</a:t>
            </a:r>
            <a:r>
              <a:rPr lang="en-US" sz="2200" dirty="0"/>
              <a:t> yang </a:t>
            </a:r>
            <a:r>
              <a:rPr lang="en-US" sz="2200" dirty="0" err="1"/>
              <a:t>ada</a:t>
            </a:r>
            <a:r>
              <a:rPr lang="en-US" sz="2200" dirty="0"/>
              <a:t> </a:t>
            </a:r>
            <a:r>
              <a:rPr lang="en-US" sz="2200" dirty="0" err="1"/>
              <a:t>dalam</a:t>
            </a:r>
            <a:r>
              <a:rPr lang="en-US" sz="2200" dirty="0"/>
              <a:t> </a:t>
            </a:r>
            <a:r>
              <a:rPr lang="en-US" sz="2200" dirty="0" err="1"/>
              <a:t>susu</a:t>
            </a:r>
            <a:r>
              <a:rPr lang="en-US" sz="2200" dirty="0"/>
              <a:t> </a:t>
            </a:r>
            <a:r>
              <a:rPr lang="en-US" sz="2200" dirty="0" err="1"/>
              <a:t>adalah</a:t>
            </a:r>
            <a:r>
              <a:rPr lang="en-US" sz="2200" dirty="0"/>
              <a:t> </a:t>
            </a:r>
            <a:r>
              <a:rPr lang="en-US" sz="2200" dirty="0" err="1"/>
              <a:t>asam</a:t>
            </a:r>
            <a:r>
              <a:rPr lang="en-US" sz="2200" dirty="0"/>
              <a:t> </a:t>
            </a:r>
            <a:r>
              <a:rPr lang="en-US" sz="2200" dirty="0" err="1"/>
              <a:t>laktat</a:t>
            </a:r>
            <a:r>
              <a:rPr lang="en-US" sz="2200" dirty="0"/>
              <a:t>. </a:t>
            </a:r>
            <a:r>
              <a:rPr lang="en-US" sz="2200" dirty="0" err="1"/>
              <a:t>Meskipun</a:t>
            </a:r>
            <a:r>
              <a:rPr lang="en-US" sz="2200" dirty="0"/>
              <a:t> </a:t>
            </a:r>
            <a:r>
              <a:rPr lang="en-US" sz="2200" dirty="0" err="1"/>
              <a:t>demikian</a:t>
            </a:r>
            <a:r>
              <a:rPr lang="en-US" sz="2200" dirty="0"/>
              <a:t> </a:t>
            </a:r>
            <a:r>
              <a:rPr lang="en-US" sz="2200" dirty="0" err="1"/>
              <a:t>keasaman</a:t>
            </a:r>
            <a:r>
              <a:rPr lang="en-US" sz="2200" dirty="0"/>
              <a:t> </a:t>
            </a:r>
            <a:r>
              <a:rPr lang="en-US" sz="2200" dirty="0" err="1"/>
              <a:t>susu</a:t>
            </a:r>
            <a:r>
              <a:rPr lang="en-US" sz="2200" dirty="0"/>
              <a:t> </a:t>
            </a:r>
            <a:r>
              <a:rPr lang="en-US" sz="2200" dirty="0" err="1"/>
              <a:t>dapat</a:t>
            </a:r>
            <a:r>
              <a:rPr lang="en-US" sz="2200" dirty="0"/>
              <a:t> </a:t>
            </a:r>
            <a:r>
              <a:rPr lang="en-US" sz="2200" dirty="0" err="1"/>
              <a:t>disebabkan</a:t>
            </a:r>
            <a:r>
              <a:rPr lang="en-US" sz="2200" dirty="0"/>
              <a:t> </a:t>
            </a:r>
            <a:r>
              <a:rPr lang="en-US" sz="2200" dirty="0" err="1"/>
              <a:t>oleh</a:t>
            </a:r>
            <a:r>
              <a:rPr lang="en-US" sz="2200" dirty="0"/>
              <a:t> </a:t>
            </a:r>
            <a:r>
              <a:rPr lang="en-US" sz="2200" dirty="0" err="1"/>
              <a:t>berbagai</a:t>
            </a:r>
            <a:r>
              <a:rPr lang="en-US" sz="2200" dirty="0"/>
              <a:t> </a:t>
            </a:r>
            <a:r>
              <a:rPr lang="en-US" sz="2200" dirty="0" err="1"/>
              <a:t>senyawa</a:t>
            </a:r>
            <a:r>
              <a:rPr lang="en-US" sz="2200" dirty="0"/>
              <a:t> yang </a:t>
            </a:r>
            <a:r>
              <a:rPr lang="en-US" sz="2200" dirty="0" err="1"/>
              <a:t>bersifat</a:t>
            </a:r>
            <a:r>
              <a:rPr lang="en-US" sz="2200" dirty="0"/>
              <a:t> </a:t>
            </a:r>
            <a:r>
              <a:rPr lang="en-US" sz="2200" dirty="0" err="1"/>
              <a:t>asam</a:t>
            </a:r>
            <a:r>
              <a:rPr lang="en-US" sz="2200" dirty="0"/>
              <a:t> </a:t>
            </a:r>
            <a:r>
              <a:rPr lang="en-US" sz="2200" dirty="0" err="1"/>
              <a:t>seperti</a:t>
            </a:r>
            <a:r>
              <a:rPr lang="en-US" sz="2200" dirty="0"/>
              <a:t> </a:t>
            </a:r>
            <a:r>
              <a:rPr lang="en-US" sz="2200" dirty="0" err="1"/>
              <a:t>senyawa-senyawa</a:t>
            </a:r>
            <a:r>
              <a:rPr lang="en-US" sz="2200" dirty="0"/>
              <a:t> </a:t>
            </a:r>
            <a:r>
              <a:rPr lang="en-US" sz="2200" dirty="0" err="1"/>
              <a:t>pospat</a:t>
            </a:r>
            <a:r>
              <a:rPr lang="en-US" sz="2200" dirty="0"/>
              <a:t> </a:t>
            </a:r>
            <a:r>
              <a:rPr lang="en-US" sz="2200" dirty="0" err="1"/>
              <a:t>komplek</a:t>
            </a:r>
            <a:r>
              <a:rPr lang="en-US" sz="2200" dirty="0"/>
              <a:t>, </a:t>
            </a:r>
            <a:r>
              <a:rPr lang="en-US" sz="2200" dirty="0" err="1"/>
              <a:t>asam</a:t>
            </a:r>
            <a:r>
              <a:rPr lang="en-US" sz="2200" dirty="0"/>
              <a:t> </a:t>
            </a:r>
            <a:r>
              <a:rPr lang="en-US" sz="2200" dirty="0" err="1"/>
              <a:t>sitrat</a:t>
            </a:r>
            <a:r>
              <a:rPr lang="en-US" sz="2200" dirty="0"/>
              <a:t>, </a:t>
            </a:r>
            <a:r>
              <a:rPr lang="en-US" sz="2200" dirty="0" err="1"/>
              <a:t>asam-asam</a:t>
            </a:r>
            <a:r>
              <a:rPr lang="en-US" sz="2200" dirty="0"/>
              <a:t> amino </a:t>
            </a:r>
            <a:r>
              <a:rPr lang="en-US" sz="2200" dirty="0" err="1"/>
              <a:t>dan</a:t>
            </a:r>
            <a:r>
              <a:rPr lang="en-US" sz="2200" dirty="0"/>
              <a:t> </a:t>
            </a:r>
            <a:r>
              <a:rPr lang="en-US" sz="2200" dirty="0" err="1"/>
              <a:t>karbondioksida</a:t>
            </a:r>
            <a:r>
              <a:rPr lang="en-US" sz="2200" dirty="0"/>
              <a:t> yang </a:t>
            </a:r>
            <a:r>
              <a:rPr lang="en-US" sz="2200" dirty="0" err="1"/>
              <a:t>larut</a:t>
            </a:r>
            <a:r>
              <a:rPr lang="en-US" sz="2200" dirty="0"/>
              <a:t> </a:t>
            </a:r>
            <a:r>
              <a:rPr lang="en-US" sz="2200" dirty="0" err="1"/>
              <a:t>dalam</a:t>
            </a:r>
            <a:r>
              <a:rPr lang="en-US" sz="2200" dirty="0"/>
              <a:t> </a:t>
            </a:r>
            <a:r>
              <a:rPr lang="en-US" sz="2200" dirty="0" err="1"/>
              <a:t>susu</a:t>
            </a:r>
            <a:r>
              <a:rPr lang="en-US" sz="2200" dirty="0"/>
              <a:t>. </a:t>
            </a:r>
          </a:p>
          <a:p>
            <a:pPr marL="109728" indent="0">
              <a:buNone/>
            </a:pPr>
            <a:r>
              <a:rPr lang="en-US" sz="2200" dirty="0" err="1"/>
              <a:t>Bila</a:t>
            </a:r>
            <a:r>
              <a:rPr lang="en-US" sz="2200" dirty="0"/>
              <a:t> </a:t>
            </a:r>
            <a:r>
              <a:rPr lang="en-US" sz="2200" dirty="0" err="1"/>
              <a:t>nilai</a:t>
            </a:r>
            <a:r>
              <a:rPr lang="en-US" sz="2200" dirty="0"/>
              <a:t> pH air </a:t>
            </a:r>
            <a:r>
              <a:rPr lang="en-US" sz="2200" dirty="0" err="1"/>
              <a:t>susu</a:t>
            </a:r>
            <a:r>
              <a:rPr lang="en-US" sz="2200" dirty="0"/>
              <a:t> </a:t>
            </a:r>
            <a:r>
              <a:rPr lang="en-US" sz="2200" dirty="0" err="1"/>
              <a:t>lebih</a:t>
            </a:r>
            <a:r>
              <a:rPr lang="en-US" sz="2200" dirty="0"/>
              <a:t> </a:t>
            </a:r>
            <a:r>
              <a:rPr lang="en-US" sz="2200" dirty="0" err="1"/>
              <a:t>tinggi</a:t>
            </a:r>
            <a:r>
              <a:rPr lang="en-US" sz="2200" dirty="0"/>
              <a:t> </a:t>
            </a:r>
            <a:r>
              <a:rPr lang="en-US" sz="2200" dirty="0" err="1"/>
              <a:t>dari</a:t>
            </a:r>
            <a:r>
              <a:rPr lang="en-US" sz="2200" dirty="0"/>
              <a:t> 6,7 </a:t>
            </a:r>
            <a:r>
              <a:rPr lang="en-US" sz="2200" dirty="0" err="1"/>
              <a:t>biasanya</a:t>
            </a:r>
            <a:r>
              <a:rPr lang="en-US" sz="2200" dirty="0"/>
              <a:t> </a:t>
            </a:r>
            <a:r>
              <a:rPr lang="en-US" sz="2200" dirty="0" err="1"/>
              <a:t>diartikan</a:t>
            </a:r>
            <a:r>
              <a:rPr lang="en-US" sz="2200" dirty="0"/>
              <a:t> </a:t>
            </a:r>
            <a:r>
              <a:rPr lang="en-US" sz="2200" dirty="0" err="1"/>
              <a:t>terkena</a:t>
            </a:r>
            <a:r>
              <a:rPr lang="en-US" sz="2200" dirty="0"/>
              <a:t> mastitis </a:t>
            </a:r>
            <a:r>
              <a:rPr lang="en-US" sz="2200" dirty="0" err="1"/>
              <a:t>dan</a:t>
            </a:r>
            <a:r>
              <a:rPr lang="en-US" sz="2200" dirty="0"/>
              <a:t> </a:t>
            </a:r>
            <a:r>
              <a:rPr lang="en-US" sz="2200" dirty="0" err="1"/>
              <a:t>bila</a:t>
            </a:r>
            <a:r>
              <a:rPr lang="en-US" sz="2200" dirty="0"/>
              <a:t> pH </a:t>
            </a:r>
            <a:r>
              <a:rPr lang="en-US" sz="2200" dirty="0" err="1"/>
              <a:t>dibawah</a:t>
            </a:r>
            <a:r>
              <a:rPr lang="en-US" sz="2200" dirty="0"/>
              <a:t> 6,5 </a:t>
            </a:r>
            <a:r>
              <a:rPr lang="en-US" sz="2200" dirty="0" err="1"/>
              <a:t>menunjukkan</a:t>
            </a:r>
            <a:r>
              <a:rPr lang="en-US" sz="2200" dirty="0"/>
              <a:t> </a:t>
            </a:r>
            <a:r>
              <a:rPr lang="en-US" sz="2200" dirty="0" err="1"/>
              <a:t>adanya</a:t>
            </a:r>
            <a:r>
              <a:rPr lang="en-US" sz="2200" dirty="0"/>
              <a:t> </a:t>
            </a:r>
            <a:r>
              <a:rPr lang="en-US" sz="2200" dirty="0" err="1"/>
              <a:t>kolostrum</a:t>
            </a:r>
            <a:r>
              <a:rPr lang="en-US" sz="2200" dirty="0"/>
              <a:t> </a:t>
            </a:r>
            <a:r>
              <a:rPr lang="en-US" sz="2200" dirty="0" err="1"/>
              <a:t>ataupun</a:t>
            </a:r>
            <a:r>
              <a:rPr lang="en-US" sz="2200" dirty="0"/>
              <a:t> </a:t>
            </a:r>
            <a:r>
              <a:rPr lang="en-US" sz="2200" dirty="0" err="1"/>
              <a:t>pemburukan</a:t>
            </a:r>
            <a:r>
              <a:rPr lang="en-US" sz="2200" dirty="0"/>
              <a:t> </a:t>
            </a:r>
            <a:r>
              <a:rPr lang="en-US" sz="2200" dirty="0" err="1"/>
              <a:t>bakteri</a:t>
            </a:r>
            <a:r>
              <a:rPr lang="en-US" sz="2200" dirty="0"/>
              <a:t>.</a:t>
            </a:r>
          </a:p>
          <a:p>
            <a:pPr marL="109728" indent="0">
              <a:buNone/>
            </a:pPr>
            <a:endParaRPr lang="en-US" sz="2200" dirty="0"/>
          </a:p>
        </p:txBody>
      </p:sp>
    </p:spTree>
    <p:extLst>
      <p:ext uri="{BB962C8B-B14F-4D97-AF65-F5344CB8AC3E}">
        <p14:creationId xmlns:p14="http://schemas.microsoft.com/office/powerpoint/2010/main" val="25590622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914400"/>
          </a:xfrm>
        </p:spPr>
        <p:txBody>
          <a:bodyPr>
            <a:normAutofit/>
          </a:bodyPr>
          <a:lstStyle/>
          <a:p>
            <a:r>
              <a:rPr lang="en-US" sz="3200" b="1" dirty="0" err="1">
                <a:latin typeface="+mn-lt"/>
              </a:rPr>
              <a:t>Kontaminasi</a:t>
            </a:r>
            <a:r>
              <a:rPr lang="en-US" sz="3200" b="1" dirty="0">
                <a:latin typeface="+mn-lt"/>
              </a:rPr>
              <a:t> </a:t>
            </a:r>
            <a:r>
              <a:rPr lang="en-US" sz="3200" b="1" dirty="0" err="1">
                <a:latin typeface="+mn-lt"/>
              </a:rPr>
              <a:t>Bakteri</a:t>
            </a:r>
            <a:r>
              <a:rPr lang="en-US" sz="3200" b="1" dirty="0">
                <a:latin typeface="+mn-lt"/>
              </a:rPr>
              <a:t> </a:t>
            </a:r>
            <a:r>
              <a:rPr lang="en-US" sz="3200" b="1" dirty="0" err="1">
                <a:latin typeface="+mn-lt"/>
              </a:rPr>
              <a:t>pada</a:t>
            </a:r>
            <a:r>
              <a:rPr lang="en-US" sz="3200" b="1" dirty="0">
                <a:latin typeface="+mn-lt"/>
              </a:rPr>
              <a:t> </a:t>
            </a:r>
            <a:r>
              <a:rPr lang="en-US" sz="3200" b="1" dirty="0" err="1">
                <a:latin typeface="+mn-lt"/>
              </a:rPr>
              <a:t>Susu</a:t>
            </a:r>
            <a:endParaRPr lang="en-US" sz="3200" b="1" dirty="0">
              <a:latin typeface="+mn-lt"/>
            </a:endParaRPr>
          </a:p>
        </p:txBody>
      </p:sp>
      <p:sp>
        <p:nvSpPr>
          <p:cNvPr id="3" name="Content Placeholder 2"/>
          <p:cNvSpPr>
            <a:spLocks noGrp="1"/>
          </p:cNvSpPr>
          <p:nvPr>
            <p:ph idx="1"/>
          </p:nvPr>
        </p:nvSpPr>
        <p:spPr>
          <a:xfrm>
            <a:off x="457200" y="1447800"/>
            <a:ext cx="5867400" cy="5126736"/>
          </a:xfrm>
        </p:spPr>
        <p:txBody>
          <a:bodyPr>
            <a:normAutofit/>
          </a:bodyPr>
          <a:lstStyle/>
          <a:p>
            <a:r>
              <a:rPr lang="en-US" sz="2400" dirty="0"/>
              <a:t>1</a:t>
            </a:r>
            <a:r>
              <a:rPr lang="en-US" sz="2200" dirty="0"/>
              <a:t>. </a:t>
            </a:r>
            <a:r>
              <a:rPr lang="en-US" sz="2200" dirty="0" err="1"/>
              <a:t>Susu</a:t>
            </a:r>
            <a:r>
              <a:rPr lang="en-US" sz="2200" dirty="0"/>
              <a:t> </a:t>
            </a:r>
            <a:r>
              <a:rPr lang="en-US" sz="2200" dirty="0" err="1"/>
              <a:t>yg</a:t>
            </a:r>
            <a:r>
              <a:rPr lang="en-US" sz="2200" dirty="0"/>
              <a:t> </a:t>
            </a:r>
            <a:r>
              <a:rPr lang="en-US" sz="2200" dirty="0" err="1"/>
              <a:t>berasal</a:t>
            </a:r>
            <a:r>
              <a:rPr lang="en-US" sz="2200" dirty="0"/>
              <a:t> </a:t>
            </a:r>
            <a:r>
              <a:rPr lang="en-US" sz="2200" dirty="0" err="1"/>
              <a:t>dari</a:t>
            </a:r>
            <a:r>
              <a:rPr lang="en-US" sz="2200" dirty="0"/>
              <a:t> </a:t>
            </a:r>
            <a:r>
              <a:rPr lang="en-US" sz="2200" dirty="0" err="1"/>
              <a:t>sapi</a:t>
            </a:r>
            <a:r>
              <a:rPr lang="en-US" sz="2200" dirty="0"/>
              <a:t> </a:t>
            </a:r>
            <a:r>
              <a:rPr lang="en-US" sz="2200" dirty="0" err="1"/>
              <a:t>perah</a:t>
            </a:r>
            <a:r>
              <a:rPr lang="en-US" sz="2200" dirty="0"/>
              <a:t> </a:t>
            </a:r>
            <a:r>
              <a:rPr lang="en-US" sz="2200" dirty="0" err="1"/>
              <a:t>penderita</a:t>
            </a:r>
            <a:r>
              <a:rPr lang="en-US" sz="2200" dirty="0"/>
              <a:t> </a:t>
            </a:r>
            <a:r>
              <a:rPr lang="en-US" sz="2200" dirty="0" err="1"/>
              <a:t>infeksi</a:t>
            </a:r>
            <a:r>
              <a:rPr lang="en-US" sz="2200" dirty="0"/>
              <a:t>, </a:t>
            </a:r>
            <a:r>
              <a:rPr lang="en-US" sz="2200" dirty="0" err="1"/>
              <a:t>seperti</a:t>
            </a:r>
            <a:r>
              <a:rPr lang="en-US" sz="2200" dirty="0"/>
              <a:t> </a:t>
            </a:r>
            <a:r>
              <a:rPr lang="en-US" sz="2200" i="1" dirty="0" err="1">
                <a:solidFill>
                  <a:srgbClr val="FF0000"/>
                </a:solidFill>
              </a:rPr>
              <a:t>Brucella</a:t>
            </a:r>
            <a:r>
              <a:rPr lang="en-US" sz="2200" i="1" dirty="0">
                <a:solidFill>
                  <a:srgbClr val="FF0000"/>
                </a:solidFill>
              </a:rPr>
              <a:t>, Mycobacterium &amp; </a:t>
            </a:r>
            <a:r>
              <a:rPr lang="en-US" sz="2200" i="1" dirty="0" err="1">
                <a:solidFill>
                  <a:srgbClr val="FF0000"/>
                </a:solidFill>
              </a:rPr>
              <a:t>Coxiella</a:t>
            </a:r>
            <a:r>
              <a:rPr lang="en-US" sz="2200" i="1" dirty="0">
                <a:solidFill>
                  <a:srgbClr val="FF0000"/>
                </a:solidFill>
              </a:rPr>
              <a:t> </a:t>
            </a:r>
            <a:r>
              <a:rPr lang="en-US" sz="2200" i="1" dirty="0" err="1">
                <a:solidFill>
                  <a:srgbClr val="FF0000"/>
                </a:solidFill>
              </a:rPr>
              <a:t>burneti</a:t>
            </a:r>
            <a:r>
              <a:rPr lang="en-US" sz="2200" i="1" dirty="0">
                <a:solidFill>
                  <a:srgbClr val="FF0000"/>
                </a:solidFill>
              </a:rPr>
              <a:t> </a:t>
            </a:r>
          </a:p>
          <a:p>
            <a:pPr marL="109728" indent="0">
              <a:buNone/>
            </a:pPr>
            <a:endParaRPr lang="en-US" sz="2200" i="1" dirty="0">
              <a:solidFill>
                <a:srgbClr val="FF0000"/>
              </a:solidFill>
            </a:endParaRPr>
          </a:p>
          <a:p>
            <a:r>
              <a:rPr lang="en-US" sz="2200" dirty="0"/>
              <a:t>2. </a:t>
            </a:r>
            <a:r>
              <a:rPr lang="en-US" sz="2200" dirty="0" err="1"/>
              <a:t>Sapi</a:t>
            </a:r>
            <a:r>
              <a:rPr lang="en-US" sz="2200" dirty="0"/>
              <a:t> </a:t>
            </a:r>
            <a:r>
              <a:rPr lang="en-US" sz="2200" dirty="0" err="1"/>
              <a:t>perah</a:t>
            </a:r>
            <a:r>
              <a:rPr lang="en-US" sz="2200" dirty="0"/>
              <a:t> </a:t>
            </a:r>
            <a:r>
              <a:rPr lang="en-US" sz="2200" dirty="0" err="1"/>
              <a:t>terkontaminasi</a:t>
            </a:r>
            <a:r>
              <a:rPr lang="en-US" sz="2200" dirty="0"/>
              <a:t> </a:t>
            </a:r>
            <a:r>
              <a:rPr lang="en-US" sz="2200" dirty="0" err="1"/>
              <a:t>pada</a:t>
            </a:r>
            <a:r>
              <a:rPr lang="en-US" sz="2200" dirty="0"/>
              <a:t> </a:t>
            </a:r>
            <a:r>
              <a:rPr lang="en-US" sz="2200" dirty="0" err="1"/>
              <a:t>ambing</a:t>
            </a:r>
            <a:r>
              <a:rPr lang="en-US" sz="2200" dirty="0"/>
              <a:t>/</a:t>
            </a:r>
            <a:r>
              <a:rPr lang="en-US" sz="2200" dirty="0" err="1"/>
              <a:t>putingnya</a:t>
            </a:r>
            <a:r>
              <a:rPr lang="en-US" sz="2200" dirty="0"/>
              <a:t> </a:t>
            </a:r>
            <a:r>
              <a:rPr lang="en-US" sz="2200" dirty="0" err="1"/>
              <a:t>secara</a:t>
            </a:r>
            <a:r>
              <a:rPr lang="en-US" sz="2200" dirty="0"/>
              <a:t> </a:t>
            </a:r>
            <a:r>
              <a:rPr lang="en-US" sz="2200" dirty="0" err="1"/>
              <a:t>langsung</a:t>
            </a:r>
            <a:r>
              <a:rPr lang="en-US" sz="2200" dirty="0"/>
              <a:t> </a:t>
            </a:r>
            <a:r>
              <a:rPr lang="en-US" sz="2200" dirty="0" err="1"/>
              <a:t>oleh</a:t>
            </a:r>
            <a:r>
              <a:rPr lang="en-US" sz="2200" dirty="0"/>
              <a:t> </a:t>
            </a:r>
            <a:r>
              <a:rPr lang="en-US" sz="2200" dirty="0" err="1"/>
              <a:t>manusia</a:t>
            </a:r>
            <a:r>
              <a:rPr lang="en-US" sz="2200" dirty="0"/>
              <a:t>, </a:t>
            </a:r>
            <a:r>
              <a:rPr lang="en-US" sz="2200" dirty="0" err="1"/>
              <a:t>seperti</a:t>
            </a:r>
            <a:r>
              <a:rPr lang="en-US" sz="2200" dirty="0"/>
              <a:t> </a:t>
            </a:r>
            <a:r>
              <a:rPr lang="en-US" sz="2200" i="1" dirty="0">
                <a:solidFill>
                  <a:srgbClr val="FF0000"/>
                </a:solidFill>
              </a:rPr>
              <a:t>Streptococcus, Staphylococcus &amp; </a:t>
            </a:r>
            <a:r>
              <a:rPr lang="en-US" sz="2200" i="1" dirty="0" err="1">
                <a:solidFill>
                  <a:srgbClr val="FF0000"/>
                </a:solidFill>
              </a:rPr>
              <a:t>Corynebacterium</a:t>
            </a:r>
            <a:r>
              <a:rPr lang="en-US" sz="2200" i="1" dirty="0">
                <a:solidFill>
                  <a:srgbClr val="FF0000"/>
                </a:solidFill>
              </a:rPr>
              <a:t> </a:t>
            </a:r>
          </a:p>
          <a:p>
            <a:pPr marL="109728" indent="0">
              <a:buNone/>
            </a:pPr>
            <a:endParaRPr lang="en-US" sz="2200" i="1" dirty="0">
              <a:solidFill>
                <a:srgbClr val="FF0000"/>
              </a:solidFill>
            </a:endParaRPr>
          </a:p>
          <a:p>
            <a:r>
              <a:rPr lang="en-US" sz="2200" dirty="0"/>
              <a:t>3. </a:t>
            </a:r>
            <a:r>
              <a:rPr lang="en-US" sz="2200" dirty="0" err="1"/>
              <a:t>Susu</a:t>
            </a:r>
            <a:r>
              <a:rPr lang="en-US" sz="2200" dirty="0"/>
              <a:t> </a:t>
            </a:r>
            <a:r>
              <a:rPr lang="en-US" sz="2200" dirty="0" err="1"/>
              <a:t>terkontaminasi</a:t>
            </a:r>
            <a:r>
              <a:rPr lang="en-US" sz="2200" dirty="0"/>
              <a:t> </a:t>
            </a:r>
            <a:r>
              <a:rPr lang="en-US" sz="2200" dirty="0" err="1"/>
              <a:t>oleh</a:t>
            </a:r>
            <a:r>
              <a:rPr lang="en-US" sz="2200" dirty="0"/>
              <a:t> </a:t>
            </a:r>
            <a:r>
              <a:rPr lang="en-US" sz="2200" dirty="0" err="1"/>
              <a:t>bakteri</a:t>
            </a:r>
            <a:r>
              <a:rPr lang="en-US" sz="2200" dirty="0"/>
              <a:t> </a:t>
            </a:r>
            <a:r>
              <a:rPr lang="en-US" sz="2200" dirty="0" err="1"/>
              <a:t>patogen</a:t>
            </a:r>
            <a:r>
              <a:rPr lang="en-US" sz="2200" dirty="0"/>
              <a:t> </a:t>
            </a:r>
            <a:r>
              <a:rPr lang="en-US" sz="2200" dirty="0" err="1"/>
              <a:t>bukan</a:t>
            </a:r>
            <a:r>
              <a:rPr lang="en-US" sz="2200" dirty="0"/>
              <a:t> </a:t>
            </a:r>
            <a:r>
              <a:rPr lang="en-US" sz="2200" dirty="0" err="1"/>
              <a:t>berasal</a:t>
            </a:r>
            <a:r>
              <a:rPr lang="en-US" sz="2200" dirty="0"/>
              <a:t> </a:t>
            </a:r>
            <a:r>
              <a:rPr lang="en-US" sz="2200" dirty="0" err="1"/>
              <a:t>dari</a:t>
            </a:r>
            <a:r>
              <a:rPr lang="en-US" sz="2200" dirty="0"/>
              <a:t> </a:t>
            </a:r>
            <a:r>
              <a:rPr lang="en-US" sz="2200" dirty="0" err="1"/>
              <a:t>sapinya</a:t>
            </a:r>
            <a:r>
              <a:rPr lang="en-US" sz="2200" dirty="0"/>
              <a:t>, </a:t>
            </a:r>
            <a:r>
              <a:rPr lang="en-US" sz="2200" dirty="0" err="1"/>
              <a:t>yaitu</a:t>
            </a:r>
            <a:r>
              <a:rPr lang="en-US" sz="2200" dirty="0"/>
              <a:t> </a:t>
            </a:r>
            <a:r>
              <a:rPr lang="en-US" sz="2200" dirty="0" err="1"/>
              <a:t>setelah</a:t>
            </a:r>
            <a:r>
              <a:rPr lang="en-US" sz="2200" dirty="0"/>
              <a:t> </a:t>
            </a:r>
            <a:r>
              <a:rPr lang="en-US" sz="2200" dirty="0" err="1"/>
              <a:t>selesai</a:t>
            </a:r>
            <a:r>
              <a:rPr lang="en-US" sz="2200" dirty="0"/>
              <a:t> </a:t>
            </a:r>
            <a:r>
              <a:rPr lang="en-US" sz="2200" dirty="0" err="1"/>
              <a:t>pemerahan</a:t>
            </a:r>
            <a:r>
              <a:rPr lang="en-US" sz="2200" dirty="0"/>
              <a:t>, </a:t>
            </a:r>
            <a:r>
              <a:rPr lang="en-US" sz="2200" dirty="0" err="1"/>
              <a:t>seperti</a:t>
            </a:r>
            <a:r>
              <a:rPr lang="en-US" sz="2200" dirty="0"/>
              <a:t> </a:t>
            </a:r>
            <a:r>
              <a:rPr lang="en-US" sz="2200" i="1" dirty="0">
                <a:solidFill>
                  <a:srgbClr val="FF0000"/>
                </a:solidFill>
              </a:rPr>
              <a:t>Salmonella, Staphylococcus, </a:t>
            </a:r>
            <a:r>
              <a:rPr lang="en-US" sz="2200" i="1" dirty="0" err="1">
                <a:solidFill>
                  <a:srgbClr val="FF0000"/>
                </a:solidFill>
              </a:rPr>
              <a:t>dsb</a:t>
            </a:r>
            <a:endParaRPr lang="en-US" sz="2200" i="1" dirty="0">
              <a:solidFill>
                <a:srgbClr val="FF0000"/>
              </a:solidFill>
            </a:endParaRPr>
          </a:p>
        </p:txBody>
      </p:sp>
      <p:pic>
        <p:nvPicPr>
          <p:cNvPr id="4099" name="Picture 3" descr="C:\Users\ASUS\Documents\image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7164" y="4343400"/>
            <a:ext cx="1895475" cy="23812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Users\ASUS\Downloads\mengenal-jenis-bakteri-jahat-pada-susu-sapi-part-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5233" y="1447800"/>
            <a:ext cx="2319336" cy="2667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7983552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200" dirty="0" err="1"/>
              <a:t>Pengaruh</a:t>
            </a:r>
            <a:r>
              <a:rPr lang="en-US" sz="2200" dirty="0"/>
              <a:t> </a:t>
            </a:r>
            <a:r>
              <a:rPr lang="en-US" sz="2200" dirty="0" err="1"/>
              <a:t>bakteri</a:t>
            </a:r>
            <a:r>
              <a:rPr lang="en-US" sz="2200" dirty="0"/>
              <a:t> </a:t>
            </a:r>
            <a:r>
              <a:rPr lang="en-US" sz="2200" dirty="0" err="1"/>
              <a:t>termodurik</a:t>
            </a:r>
            <a:r>
              <a:rPr lang="en-US" sz="2200" dirty="0"/>
              <a:t> </a:t>
            </a:r>
            <a:r>
              <a:rPr lang="en-US" sz="2200" dirty="0" err="1"/>
              <a:t>dalam</a:t>
            </a:r>
            <a:r>
              <a:rPr lang="en-US" sz="2200" dirty="0"/>
              <a:t> </a:t>
            </a:r>
            <a:r>
              <a:rPr lang="en-US" sz="2200" dirty="0" err="1"/>
              <a:t>susu</a:t>
            </a:r>
            <a:r>
              <a:rPr lang="en-US" sz="2200" dirty="0"/>
              <a:t> </a:t>
            </a:r>
            <a:r>
              <a:rPr lang="en-US" sz="2200" dirty="0" err="1"/>
              <a:t>yaitu</a:t>
            </a:r>
            <a:r>
              <a:rPr lang="en-US" sz="2200" dirty="0"/>
              <a:t> </a:t>
            </a:r>
            <a:r>
              <a:rPr lang="en-US" sz="2200" dirty="0" err="1"/>
              <a:t>terbentuknya</a:t>
            </a:r>
            <a:r>
              <a:rPr lang="en-US" sz="2200" dirty="0"/>
              <a:t> </a:t>
            </a:r>
            <a:r>
              <a:rPr lang="en-US" sz="2200" dirty="0" err="1"/>
              <a:t>keasaman</a:t>
            </a:r>
            <a:r>
              <a:rPr lang="en-US" sz="2200" dirty="0"/>
              <a:t> yang </a:t>
            </a:r>
            <a:r>
              <a:rPr lang="en-US" sz="2200" dirty="0" err="1"/>
              <a:t>tinggi</a:t>
            </a:r>
            <a:r>
              <a:rPr lang="en-US" sz="2200" dirty="0"/>
              <a:t> </a:t>
            </a:r>
            <a:r>
              <a:rPr lang="en-US" sz="2200" dirty="0" err="1"/>
              <a:t>pada</a:t>
            </a:r>
            <a:r>
              <a:rPr lang="en-US" sz="2200" dirty="0"/>
              <a:t> </a:t>
            </a:r>
            <a:r>
              <a:rPr lang="en-US" sz="2200" dirty="0" err="1"/>
              <a:t>produk</a:t>
            </a:r>
            <a:r>
              <a:rPr lang="en-US" sz="2200" dirty="0"/>
              <a:t> </a:t>
            </a:r>
            <a:r>
              <a:rPr lang="en-US" sz="2200" dirty="0" err="1"/>
              <a:t>susu</a:t>
            </a:r>
            <a:r>
              <a:rPr lang="en-US" sz="2200" dirty="0"/>
              <a:t> </a:t>
            </a:r>
            <a:r>
              <a:rPr lang="en-US" sz="2200" dirty="0" err="1"/>
              <a:t>asam</a:t>
            </a:r>
            <a:r>
              <a:rPr lang="en-US" sz="2200" dirty="0"/>
              <a:t> </a:t>
            </a:r>
          </a:p>
          <a:p>
            <a:r>
              <a:rPr lang="en-US" sz="2200" dirty="0" err="1"/>
              <a:t>Kandungan</a:t>
            </a:r>
            <a:r>
              <a:rPr lang="en-US" sz="2200" dirty="0"/>
              <a:t> </a:t>
            </a:r>
            <a:r>
              <a:rPr lang="en-US" sz="2200" dirty="0" err="1"/>
              <a:t>bakteri</a:t>
            </a:r>
            <a:r>
              <a:rPr lang="en-US" sz="2200" dirty="0"/>
              <a:t> </a:t>
            </a:r>
            <a:r>
              <a:rPr lang="en-US" sz="2200" dirty="0" err="1"/>
              <a:t>pembentuk</a:t>
            </a:r>
            <a:r>
              <a:rPr lang="en-US" sz="2200" dirty="0"/>
              <a:t> </a:t>
            </a:r>
            <a:r>
              <a:rPr lang="en-US" sz="2200" dirty="0" err="1"/>
              <a:t>enzim</a:t>
            </a:r>
            <a:r>
              <a:rPr lang="en-US" sz="2200" dirty="0"/>
              <a:t> lipase </a:t>
            </a:r>
            <a:r>
              <a:rPr lang="en-US" sz="2200" dirty="0" err="1"/>
              <a:t>dan</a:t>
            </a:r>
            <a:r>
              <a:rPr lang="en-US" sz="2200" dirty="0"/>
              <a:t> proteinase yang </a:t>
            </a:r>
            <a:r>
              <a:rPr lang="en-US" sz="2200" dirty="0" err="1"/>
              <a:t>tahan</a:t>
            </a:r>
            <a:r>
              <a:rPr lang="en-US" sz="2200" dirty="0"/>
              <a:t> </a:t>
            </a:r>
            <a:r>
              <a:rPr lang="en-US" sz="2200" dirty="0" err="1"/>
              <a:t>panas</a:t>
            </a:r>
            <a:r>
              <a:rPr lang="en-US" sz="2200" dirty="0"/>
              <a:t> </a:t>
            </a:r>
            <a:r>
              <a:rPr lang="en-US" sz="2200" dirty="0" err="1"/>
              <a:t>dalam</a:t>
            </a:r>
            <a:r>
              <a:rPr lang="en-US" sz="2200" dirty="0"/>
              <a:t> </a:t>
            </a:r>
            <a:r>
              <a:rPr lang="en-US" sz="2200" dirty="0" err="1"/>
              <a:t>susu</a:t>
            </a:r>
            <a:r>
              <a:rPr lang="en-US" sz="2200" dirty="0"/>
              <a:t> </a:t>
            </a:r>
            <a:r>
              <a:rPr lang="en-US" sz="2200" dirty="0" err="1"/>
              <a:t>menyebabkan</a:t>
            </a:r>
            <a:r>
              <a:rPr lang="en-US" sz="2200" dirty="0"/>
              <a:t> </a:t>
            </a:r>
            <a:r>
              <a:rPr lang="en-US" sz="2200" dirty="0" err="1"/>
              <a:t>terjadi</a:t>
            </a:r>
            <a:r>
              <a:rPr lang="en-US" sz="2200" dirty="0"/>
              <a:t> </a:t>
            </a:r>
            <a:r>
              <a:rPr lang="en-US" sz="2200" dirty="0" err="1"/>
              <a:t>pembentukan</a:t>
            </a:r>
            <a:r>
              <a:rPr lang="en-US" sz="2200" dirty="0"/>
              <a:t> </a:t>
            </a:r>
            <a:r>
              <a:rPr lang="en-US" sz="2200" dirty="0" err="1"/>
              <a:t>busa</a:t>
            </a:r>
            <a:r>
              <a:rPr lang="en-US" sz="2200" dirty="0"/>
              <a:t> </a:t>
            </a:r>
            <a:r>
              <a:rPr lang="en-US" sz="2200" dirty="0" err="1"/>
              <a:t>pada</a:t>
            </a:r>
            <a:r>
              <a:rPr lang="en-US" sz="2200" dirty="0"/>
              <a:t> </a:t>
            </a:r>
            <a:r>
              <a:rPr lang="en-US" sz="2200" dirty="0" err="1"/>
              <a:t>susu</a:t>
            </a:r>
            <a:r>
              <a:rPr lang="en-US" sz="2200" dirty="0"/>
              <a:t> UHT</a:t>
            </a:r>
          </a:p>
          <a:p>
            <a:r>
              <a:rPr lang="en-US" sz="2200" dirty="0" err="1"/>
              <a:t>Kandungan</a:t>
            </a:r>
            <a:r>
              <a:rPr lang="en-US" sz="2200" dirty="0"/>
              <a:t> </a:t>
            </a:r>
            <a:r>
              <a:rPr lang="en-US" sz="2200" dirty="0" err="1"/>
              <a:t>bakteri</a:t>
            </a:r>
            <a:r>
              <a:rPr lang="en-US" sz="2200" dirty="0"/>
              <a:t> </a:t>
            </a:r>
            <a:r>
              <a:rPr lang="en-US" sz="2200" dirty="0" err="1"/>
              <a:t>pembentuk</a:t>
            </a:r>
            <a:r>
              <a:rPr lang="en-US" sz="2200" dirty="0"/>
              <a:t> </a:t>
            </a:r>
            <a:r>
              <a:rPr lang="en-US" sz="2200" dirty="0" err="1"/>
              <a:t>peptida</a:t>
            </a:r>
            <a:r>
              <a:rPr lang="en-US" sz="2200" dirty="0"/>
              <a:t> </a:t>
            </a:r>
            <a:r>
              <a:rPr lang="en-US" sz="2200" dirty="0" err="1"/>
              <a:t>menyebabkan</a:t>
            </a:r>
            <a:r>
              <a:rPr lang="en-US" sz="2200" dirty="0"/>
              <a:t> </a:t>
            </a:r>
            <a:r>
              <a:rPr lang="en-US" sz="2200" dirty="0" err="1"/>
              <a:t>mentega</a:t>
            </a:r>
            <a:r>
              <a:rPr lang="en-US" sz="2200" dirty="0"/>
              <a:t> </a:t>
            </a:r>
            <a:r>
              <a:rPr lang="en-US" sz="2200" dirty="0" err="1"/>
              <a:t>menjadi</a:t>
            </a:r>
            <a:r>
              <a:rPr lang="en-US" sz="2200" dirty="0"/>
              <a:t> </a:t>
            </a:r>
            <a:r>
              <a:rPr lang="en-US" sz="2200" dirty="0" err="1"/>
              <a:t>mudah</a:t>
            </a:r>
            <a:r>
              <a:rPr lang="en-US" sz="2200" dirty="0"/>
              <a:t> </a:t>
            </a:r>
            <a:r>
              <a:rPr lang="en-US" sz="2200" dirty="0" err="1"/>
              <a:t>tengik</a:t>
            </a:r>
            <a:r>
              <a:rPr lang="en-US" sz="2200" dirty="0"/>
              <a:t> </a:t>
            </a:r>
          </a:p>
          <a:p>
            <a:r>
              <a:rPr lang="en-US" sz="2200" dirty="0" err="1"/>
              <a:t>Kandungan</a:t>
            </a:r>
            <a:r>
              <a:rPr lang="en-US" sz="2200" dirty="0"/>
              <a:t> </a:t>
            </a:r>
            <a:r>
              <a:rPr lang="en-US" sz="2200" dirty="0" err="1"/>
              <a:t>bakteri</a:t>
            </a:r>
            <a:r>
              <a:rPr lang="en-US" sz="2200" dirty="0"/>
              <a:t> </a:t>
            </a:r>
            <a:r>
              <a:rPr lang="en-US" sz="2200" dirty="0" err="1"/>
              <a:t>penyebab</a:t>
            </a:r>
            <a:r>
              <a:rPr lang="en-US" sz="2200" dirty="0"/>
              <a:t> </a:t>
            </a:r>
            <a:r>
              <a:rPr lang="en-US" sz="2200" dirty="0" err="1"/>
              <a:t>perubahan</a:t>
            </a:r>
            <a:r>
              <a:rPr lang="en-US" sz="2200" dirty="0"/>
              <a:t> </a:t>
            </a:r>
            <a:r>
              <a:rPr lang="en-US" sz="2200" dirty="0" err="1"/>
              <a:t>struktur</a:t>
            </a:r>
            <a:r>
              <a:rPr lang="en-US" sz="2200" dirty="0"/>
              <a:t> </a:t>
            </a:r>
            <a:r>
              <a:rPr lang="en-US" sz="2200" dirty="0" err="1"/>
              <a:t>kasein</a:t>
            </a:r>
            <a:r>
              <a:rPr lang="en-US" sz="2200" dirty="0"/>
              <a:t> </a:t>
            </a:r>
            <a:r>
              <a:rPr lang="en-US" sz="2200" dirty="0" err="1"/>
              <a:t>susu</a:t>
            </a:r>
            <a:r>
              <a:rPr lang="en-US" sz="2200" dirty="0"/>
              <a:t> </a:t>
            </a:r>
            <a:r>
              <a:rPr lang="en-US" sz="2200" dirty="0" err="1"/>
              <a:t>menyebabkan</a:t>
            </a:r>
            <a:r>
              <a:rPr lang="en-US" sz="2200" dirty="0"/>
              <a:t> </a:t>
            </a:r>
            <a:r>
              <a:rPr lang="en-US" sz="2200" dirty="0" err="1"/>
              <a:t>menurunnya</a:t>
            </a:r>
            <a:r>
              <a:rPr lang="en-US" sz="2200" dirty="0"/>
              <a:t> </a:t>
            </a:r>
            <a:r>
              <a:rPr lang="en-US" sz="2200" dirty="0" err="1"/>
              <a:t>masa</a:t>
            </a:r>
            <a:r>
              <a:rPr lang="en-US" sz="2200" dirty="0"/>
              <a:t> </a:t>
            </a:r>
            <a:r>
              <a:rPr lang="en-US" sz="2200" dirty="0" err="1"/>
              <a:t>kadaluwarsa</a:t>
            </a:r>
            <a:r>
              <a:rPr lang="en-US" sz="2200" dirty="0"/>
              <a:t> </a:t>
            </a:r>
            <a:r>
              <a:rPr lang="en-US" sz="2200" dirty="0" err="1"/>
              <a:t>produk</a:t>
            </a:r>
            <a:r>
              <a:rPr lang="en-US" sz="2200" dirty="0"/>
              <a:t> </a:t>
            </a:r>
            <a:r>
              <a:rPr lang="en-US" sz="2200" dirty="0" err="1"/>
              <a:t>olahan</a:t>
            </a:r>
            <a:r>
              <a:rPr lang="en-US" sz="2200" dirty="0"/>
              <a:t> </a:t>
            </a:r>
            <a:r>
              <a:rPr lang="en-US" sz="2200" dirty="0" err="1"/>
              <a:t>susu</a:t>
            </a:r>
            <a:r>
              <a:rPr lang="en-US" sz="2200" dirty="0"/>
              <a:t> </a:t>
            </a:r>
          </a:p>
        </p:txBody>
      </p:sp>
      <p:sp>
        <p:nvSpPr>
          <p:cNvPr id="4" name="Pentagon 3"/>
          <p:cNvSpPr/>
          <p:nvPr/>
        </p:nvSpPr>
        <p:spPr>
          <a:xfrm>
            <a:off x="0" y="682336"/>
            <a:ext cx="5334000" cy="1143000"/>
          </a:xfrm>
          <a:prstGeom prst="homeP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200" b="1" dirty="0" err="1"/>
              <a:t>Pengaruh</a:t>
            </a:r>
            <a:r>
              <a:rPr lang="en-US" sz="2200" b="1" dirty="0"/>
              <a:t> </a:t>
            </a:r>
            <a:r>
              <a:rPr lang="en-US" sz="2200" b="1" dirty="0" err="1"/>
              <a:t>Keberadaan</a:t>
            </a:r>
            <a:r>
              <a:rPr lang="en-US" sz="2200" b="1" dirty="0"/>
              <a:t> </a:t>
            </a:r>
            <a:r>
              <a:rPr lang="en-US" sz="2200" b="1" dirty="0" err="1"/>
              <a:t>Bakteri</a:t>
            </a:r>
            <a:r>
              <a:rPr lang="en-US" sz="2200" b="1" dirty="0"/>
              <a:t> </a:t>
            </a:r>
            <a:r>
              <a:rPr lang="en-US" sz="2200" b="1" dirty="0" err="1"/>
              <a:t>terhadap</a:t>
            </a:r>
            <a:r>
              <a:rPr lang="en-US" sz="2200" b="1" dirty="0"/>
              <a:t> </a:t>
            </a:r>
            <a:r>
              <a:rPr lang="en-US" sz="2200" b="1" dirty="0" err="1"/>
              <a:t>Nilai</a:t>
            </a:r>
            <a:r>
              <a:rPr lang="en-US" sz="2200" b="1" dirty="0"/>
              <a:t> </a:t>
            </a:r>
            <a:r>
              <a:rPr lang="en-US" sz="2200" b="1" dirty="0" err="1"/>
              <a:t>Teknologi</a:t>
            </a:r>
            <a:endParaRPr lang="en-US" sz="2200" b="1" dirty="0"/>
          </a:p>
        </p:txBody>
      </p:sp>
    </p:spTree>
    <p:extLst>
      <p:ext uri="{BB962C8B-B14F-4D97-AF65-F5344CB8AC3E}">
        <p14:creationId xmlns:p14="http://schemas.microsoft.com/office/powerpoint/2010/main" val="21762347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295400"/>
            <a:ext cx="8915400" cy="5486400"/>
          </a:xfrm>
        </p:spPr>
        <p:txBody>
          <a:bodyPr>
            <a:noAutofit/>
          </a:bodyPr>
          <a:lstStyle/>
          <a:p>
            <a:pPr marL="109728" indent="0">
              <a:buNone/>
            </a:pPr>
            <a:r>
              <a:rPr lang="en-US" sz="2000" b="1" dirty="0" err="1"/>
              <a:t>Pengaruh</a:t>
            </a:r>
            <a:r>
              <a:rPr lang="en-US" sz="2000" b="1" dirty="0"/>
              <a:t> </a:t>
            </a:r>
            <a:r>
              <a:rPr lang="en-US" sz="2000" b="1" dirty="0" err="1"/>
              <a:t>Pemanasan</a:t>
            </a:r>
            <a:r>
              <a:rPr lang="en-US" sz="2000" b="1" dirty="0"/>
              <a:t> </a:t>
            </a:r>
          </a:p>
          <a:p>
            <a:r>
              <a:rPr lang="en-US" sz="2000" dirty="0" err="1"/>
              <a:t>Sterilisasi</a:t>
            </a:r>
            <a:r>
              <a:rPr lang="en-US" sz="2000" dirty="0"/>
              <a:t> </a:t>
            </a:r>
            <a:r>
              <a:rPr lang="en-US" sz="2000" dirty="0" err="1"/>
              <a:t>susu</a:t>
            </a:r>
            <a:r>
              <a:rPr lang="en-US" sz="2000" dirty="0"/>
              <a:t> : </a:t>
            </a:r>
            <a:r>
              <a:rPr lang="en-US" sz="2000" dirty="0" err="1"/>
              <a:t>bakteri</a:t>
            </a:r>
            <a:r>
              <a:rPr lang="en-US" sz="2000" dirty="0"/>
              <a:t> </a:t>
            </a:r>
            <a:r>
              <a:rPr lang="en-US" sz="2000" dirty="0" err="1"/>
              <a:t>akan</a:t>
            </a:r>
            <a:r>
              <a:rPr lang="en-US" sz="2000" dirty="0"/>
              <a:t> </a:t>
            </a:r>
            <a:r>
              <a:rPr lang="en-US" sz="2000" dirty="0" err="1"/>
              <a:t>mati</a:t>
            </a:r>
            <a:r>
              <a:rPr lang="en-US" sz="2000" dirty="0"/>
              <a:t> </a:t>
            </a:r>
            <a:r>
              <a:rPr lang="en-US" sz="2000" dirty="0" err="1"/>
              <a:t>pada</a:t>
            </a:r>
            <a:r>
              <a:rPr lang="en-US" sz="2000" dirty="0"/>
              <a:t> </a:t>
            </a:r>
            <a:r>
              <a:rPr lang="en-US" sz="2000" dirty="0" err="1"/>
              <a:t>suhu</a:t>
            </a:r>
            <a:r>
              <a:rPr lang="en-US" sz="2000" dirty="0"/>
              <a:t> 100°C</a:t>
            </a:r>
          </a:p>
          <a:p>
            <a:r>
              <a:rPr lang="en-US" sz="2000" dirty="0" err="1"/>
              <a:t>Pasteurisasi</a:t>
            </a:r>
            <a:r>
              <a:rPr lang="en-US" sz="2000" dirty="0"/>
              <a:t> </a:t>
            </a:r>
            <a:r>
              <a:rPr lang="en-US" sz="2000" dirty="0" err="1"/>
              <a:t>susu</a:t>
            </a:r>
            <a:r>
              <a:rPr lang="en-US" sz="2000" dirty="0"/>
              <a:t> : </a:t>
            </a:r>
            <a:r>
              <a:rPr lang="en-US" sz="2000" dirty="0" err="1"/>
              <a:t>mengurangi</a:t>
            </a:r>
            <a:r>
              <a:rPr lang="en-US" sz="2000" dirty="0"/>
              <a:t> </a:t>
            </a:r>
            <a:r>
              <a:rPr lang="en-US" sz="2000" dirty="0" err="1"/>
              <a:t>bakteri</a:t>
            </a:r>
            <a:r>
              <a:rPr lang="en-US" sz="2000" dirty="0"/>
              <a:t> </a:t>
            </a:r>
            <a:r>
              <a:rPr lang="en-US" sz="2000" dirty="0" err="1"/>
              <a:t>dalam</a:t>
            </a:r>
            <a:r>
              <a:rPr lang="en-US" sz="2000" dirty="0"/>
              <a:t> </a:t>
            </a:r>
            <a:r>
              <a:rPr lang="en-US" sz="2000" dirty="0" err="1"/>
              <a:t>susu</a:t>
            </a:r>
            <a:r>
              <a:rPr lang="en-US" sz="2000" dirty="0"/>
              <a:t>, </a:t>
            </a:r>
            <a:r>
              <a:rPr lang="en-US" sz="2000" dirty="0" err="1"/>
              <a:t>tanpa</a:t>
            </a:r>
            <a:r>
              <a:rPr lang="en-US" sz="2000" dirty="0"/>
              <a:t> </a:t>
            </a:r>
            <a:r>
              <a:rPr lang="en-US" sz="2000" dirty="0" err="1"/>
              <a:t>merusak</a:t>
            </a:r>
            <a:r>
              <a:rPr lang="en-US" sz="2000" dirty="0"/>
              <a:t> </a:t>
            </a:r>
            <a:r>
              <a:rPr lang="en-US" sz="2000" dirty="0" err="1"/>
              <a:t>kandungan</a:t>
            </a:r>
            <a:r>
              <a:rPr lang="en-US" sz="2000" dirty="0"/>
              <a:t> </a:t>
            </a:r>
            <a:r>
              <a:rPr lang="en-US" sz="2000" dirty="0" err="1"/>
              <a:t>gizi</a:t>
            </a:r>
            <a:r>
              <a:rPr lang="en-US" sz="2000" dirty="0"/>
              <a:t> </a:t>
            </a:r>
            <a:r>
              <a:rPr lang="en-US" sz="2000" dirty="0" err="1"/>
              <a:t>susu</a:t>
            </a:r>
            <a:r>
              <a:rPr lang="en-US" sz="2000" dirty="0"/>
              <a:t> </a:t>
            </a:r>
          </a:p>
          <a:p>
            <a:pPr marL="109728" indent="0">
              <a:buNone/>
            </a:pPr>
            <a:r>
              <a:rPr lang="en-US" sz="2000" b="1" dirty="0" err="1"/>
              <a:t>Pengaruh</a:t>
            </a:r>
            <a:r>
              <a:rPr lang="en-US" sz="2000" b="1" dirty="0"/>
              <a:t> </a:t>
            </a:r>
            <a:r>
              <a:rPr lang="en-US" sz="2000" b="1" dirty="0" err="1"/>
              <a:t>Penambahan</a:t>
            </a:r>
            <a:r>
              <a:rPr lang="en-US" sz="2000" b="1" dirty="0"/>
              <a:t> </a:t>
            </a:r>
            <a:r>
              <a:rPr lang="en-US" sz="2000" b="1" dirty="0" err="1"/>
              <a:t>Gula</a:t>
            </a:r>
            <a:r>
              <a:rPr lang="en-US" sz="2000" b="1" dirty="0"/>
              <a:t> </a:t>
            </a:r>
          </a:p>
          <a:p>
            <a:r>
              <a:rPr lang="en-US" sz="2000" dirty="0" err="1"/>
              <a:t>Penggunaan</a:t>
            </a:r>
            <a:r>
              <a:rPr lang="en-US" sz="2000" dirty="0"/>
              <a:t> </a:t>
            </a:r>
            <a:r>
              <a:rPr lang="en-US" sz="2000" dirty="0" err="1"/>
              <a:t>gula</a:t>
            </a:r>
            <a:r>
              <a:rPr lang="en-US" sz="2000" dirty="0"/>
              <a:t> </a:t>
            </a:r>
            <a:r>
              <a:rPr lang="en-US" sz="2000" dirty="0" err="1"/>
              <a:t>dalam</a:t>
            </a:r>
            <a:r>
              <a:rPr lang="en-US" sz="2000" dirty="0"/>
              <a:t> </a:t>
            </a:r>
            <a:r>
              <a:rPr lang="en-US" sz="2000" dirty="0" err="1"/>
              <a:t>konsentrasi</a:t>
            </a:r>
            <a:r>
              <a:rPr lang="en-US" sz="2000" dirty="0"/>
              <a:t> </a:t>
            </a:r>
            <a:r>
              <a:rPr lang="en-US" sz="2000" dirty="0" err="1"/>
              <a:t>tinggi</a:t>
            </a:r>
            <a:r>
              <a:rPr lang="en-US" sz="2000" dirty="0"/>
              <a:t> (40%) </a:t>
            </a:r>
            <a:r>
              <a:rPr lang="en-US" sz="2000" dirty="0" err="1"/>
              <a:t>menyebabkan</a:t>
            </a:r>
            <a:r>
              <a:rPr lang="en-US" sz="2000" dirty="0"/>
              <a:t> </a:t>
            </a:r>
            <a:r>
              <a:rPr lang="en-US" sz="2000" dirty="0" err="1"/>
              <a:t>aktifitas</a:t>
            </a:r>
            <a:r>
              <a:rPr lang="en-US" sz="2000" dirty="0"/>
              <a:t> air </a:t>
            </a:r>
            <a:r>
              <a:rPr lang="en-US" sz="2000" dirty="0" err="1"/>
              <a:t>dalam</a:t>
            </a:r>
            <a:r>
              <a:rPr lang="en-US" sz="2000" dirty="0"/>
              <a:t> </a:t>
            </a:r>
            <a:r>
              <a:rPr lang="en-US" sz="2000" dirty="0" err="1"/>
              <a:t>susu</a:t>
            </a:r>
            <a:r>
              <a:rPr lang="en-US" sz="2000" dirty="0"/>
              <a:t> </a:t>
            </a:r>
            <a:r>
              <a:rPr lang="en-US" sz="2000" dirty="0" err="1"/>
              <a:t>menurun</a:t>
            </a:r>
            <a:r>
              <a:rPr lang="en-US" sz="2000" dirty="0"/>
              <a:t>, </a:t>
            </a:r>
            <a:r>
              <a:rPr lang="en-US" sz="2000" dirty="0" err="1"/>
              <a:t>sehingga</a:t>
            </a:r>
            <a:r>
              <a:rPr lang="en-US" sz="2000" dirty="0"/>
              <a:t> </a:t>
            </a:r>
            <a:r>
              <a:rPr lang="en-US" sz="2000" dirty="0" err="1"/>
              <a:t>jumlah</a:t>
            </a:r>
            <a:r>
              <a:rPr lang="en-US" sz="2000" dirty="0"/>
              <a:t> </a:t>
            </a:r>
            <a:r>
              <a:rPr lang="en-US" sz="2000" dirty="0" err="1"/>
              <a:t>bakteri</a:t>
            </a:r>
            <a:r>
              <a:rPr lang="en-US" sz="2000" dirty="0"/>
              <a:t> </a:t>
            </a:r>
            <a:r>
              <a:rPr lang="en-US" sz="2000" dirty="0" err="1"/>
              <a:t>juga</a:t>
            </a:r>
            <a:r>
              <a:rPr lang="en-US" sz="2000" dirty="0"/>
              <a:t> </a:t>
            </a:r>
            <a:r>
              <a:rPr lang="en-US" sz="2000" dirty="0" err="1"/>
              <a:t>menurun</a:t>
            </a:r>
            <a:r>
              <a:rPr lang="en-US" sz="2000" dirty="0"/>
              <a:t> </a:t>
            </a:r>
            <a:r>
              <a:rPr lang="en-US" sz="2000" dirty="0" err="1"/>
              <a:t>karena</a:t>
            </a:r>
            <a:r>
              <a:rPr lang="en-US" sz="2000" dirty="0"/>
              <a:t> </a:t>
            </a:r>
            <a:r>
              <a:rPr lang="en-US" sz="2000" dirty="0" err="1"/>
              <a:t>sebagian</a:t>
            </a:r>
            <a:r>
              <a:rPr lang="en-US" sz="2000" dirty="0"/>
              <a:t> air </a:t>
            </a:r>
            <a:r>
              <a:rPr lang="en-US" sz="2000" dirty="0" err="1"/>
              <a:t>yg</a:t>
            </a:r>
            <a:r>
              <a:rPr lang="en-US" sz="2000" dirty="0"/>
              <a:t> </a:t>
            </a:r>
            <a:r>
              <a:rPr lang="en-US" sz="2000" dirty="0" err="1"/>
              <a:t>ada</a:t>
            </a:r>
            <a:r>
              <a:rPr lang="en-US" sz="2000" dirty="0"/>
              <a:t> </a:t>
            </a:r>
            <a:r>
              <a:rPr lang="en-US" sz="2000" dirty="0" err="1"/>
              <a:t>dalam</a:t>
            </a:r>
            <a:r>
              <a:rPr lang="en-US" sz="2000" dirty="0"/>
              <a:t> </a:t>
            </a:r>
            <a:r>
              <a:rPr lang="en-US" sz="2000" dirty="0" err="1"/>
              <a:t>susu</a:t>
            </a:r>
            <a:r>
              <a:rPr lang="en-US" sz="2000" dirty="0"/>
              <a:t> </a:t>
            </a:r>
            <a:r>
              <a:rPr lang="en-US" sz="2000" dirty="0" err="1"/>
              <a:t>menjadi</a:t>
            </a:r>
            <a:r>
              <a:rPr lang="en-US" sz="2000" dirty="0"/>
              <a:t> </a:t>
            </a:r>
            <a:r>
              <a:rPr lang="en-US" sz="2000" dirty="0" err="1"/>
              <a:t>tidak</a:t>
            </a:r>
            <a:r>
              <a:rPr lang="en-US" sz="2000" dirty="0"/>
              <a:t> </a:t>
            </a:r>
            <a:r>
              <a:rPr lang="en-US" sz="2000" dirty="0" err="1"/>
              <a:t>tersedia</a:t>
            </a:r>
            <a:r>
              <a:rPr lang="en-US" sz="2000" dirty="0"/>
              <a:t> </a:t>
            </a:r>
            <a:r>
              <a:rPr lang="en-US" sz="2000" dirty="0" err="1"/>
              <a:t>untuk</a:t>
            </a:r>
            <a:r>
              <a:rPr lang="en-US" sz="2000" dirty="0"/>
              <a:t> </a:t>
            </a:r>
            <a:r>
              <a:rPr lang="en-US" sz="2000" dirty="0" err="1"/>
              <a:t>pertumbuhan</a:t>
            </a:r>
            <a:r>
              <a:rPr lang="en-US" sz="2000" dirty="0"/>
              <a:t> </a:t>
            </a:r>
            <a:r>
              <a:rPr lang="en-US" sz="2000" dirty="0" err="1"/>
              <a:t>bakteri</a:t>
            </a:r>
            <a:r>
              <a:rPr lang="en-US" sz="2000" dirty="0"/>
              <a:t>, </a:t>
            </a:r>
            <a:r>
              <a:rPr lang="en-US" sz="2000" dirty="0" err="1"/>
              <a:t>misalnya</a:t>
            </a:r>
            <a:r>
              <a:rPr lang="en-US" sz="2000" dirty="0"/>
              <a:t> </a:t>
            </a:r>
            <a:r>
              <a:rPr lang="en-US" sz="2000" dirty="0" err="1"/>
              <a:t>pada</a:t>
            </a:r>
            <a:r>
              <a:rPr lang="en-US" sz="2000" dirty="0"/>
              <a:t> </a:t>
            </a:r>
            <a:r>
              <a:rPr lang="en-US" sz="2000" dirty="0" err="1"/>
              <a:t>produk</a:t>
            </a:r>
            <a:r>
              <a:rPr lang="en-US" sz="2000" dirty="0"/>
              <a:t> </a:t>
            </a:r>
            <a:r>
              <a:rPr lang="en-US" sz="2000" dirty="0" err="1"/>
              <a:t>Susu</a:t>
            </a:r>
            <a:r>
              <a:rPr lang="en-US" sz="2000" dirty="0"/>
              <a:t> </a:t>
            </a:r>
            <a:r>
              <a:rPr lang="en-US" sz="2000" dirty="0" err="1"/>
              <a:t>Kental</a:t>
            </a:r>
            <a:r>
              <a:rPr lang="en-US" sz="2000" dirty="0"/>
              <a:t> </a:t>
            </a:r>
            <a:r>
              <a:rPr lang="en-US" sz="2000" dirty="0" err="1"/>
              <a:t>Manis</a:t>
            </a:r>
            <a:r>
              <a:rPr lang="en-US" sz="2000" dirty="0"/>
              <a:t> </a:t>
            </a:r>
          </a:p>
          <a:p>
            <a:pPr marL="109728" indent="0">
              <a:buNone/>
            </a:pPr>
            <a:r>
              <a:rPr lang="en-US" sz="2000" b="1" dirty="0" err="1"/>
              <a:t>Pengaruh</a:t>
            </a:r>
            <a:r>
              <a:rPr lang="en-US" sz="2000" b="1" dirty="0"/>
              <a:t> </a:t>
            </a:r>
            <a:r>
              <a:rPr lang="en-US" sz="2000" b="1" dirty="0" err="1"/>
              <a:t>Pendinginan</a:t>
            </a:r>
            <a:r>
              <a:rPr lang="en-US" sz="2000" b="1" dirty="0"/>
              <a:t>/</a:t>
            </a:r>
            <a:r>
              <a:rPr lang="en-US" sz="2000" b="1" dirty="0" err="1"/>
              <a:t>Pembekuan</a:t>
            </a:r>
            <a:r>
              <a:rPr lang="en-US" sz="2000" b="1" dirty="0"/>
              <a:t> </a:t>
            </a:r>
          </a:p>
          <a:p>
            <a:r>
              <a:rPr lang="en-US" sz="2000" dirty="0" err="1"/>
              <a:t>Bakteri</a:t>
            </a:r>
            <a:r>
              <a:rPr lang="en-US" sz="2000" dirty="0"/>
              <a:t> </a:t>
            </a:r>
            <a:r>
              <a:rPr lang="en-US" sz="2000" dirty="0" err="1"/>
              <a:t>tidak</a:t>
            </a:r>
            <a:r>
              <a:rPr lang="en-US" sz="2000" dirty="0"/>
              <a:t> </a:t>
            </a:r>
            <a:r>
              <a:rPr lang="en-US" sz="2000" dirty="0" err="1"/>
              <a:t>dapat</a:t>
            </a:r>
            <a:r>
              <a:rPr lang="en-US" sz="2000" dirty="0"/>
              <a:t> </a:t>
            </a:r>
            <a:r>
              <a:rPr lang="en-US" sz="2000" dirty="0" err="1"/>
              <a:t>tumbuh</a:t>
            </a:r>
            <a:r>
              <a:rPr lang="en-US" sz="2000" dirty="0"/>
              <a:t> </a:t>
            </a:r>
            <a:r>
              <a:rPr lang="en-US" sz="2000" dirty="0" err="1"/>
              <a:t>pd</a:t>
            </a:r>
            <a:r>
              <a:rPr lang="en-US" sz="2000" dirty="0"/>
              <a:t> </a:t>
            </a:r>
            <a:r>
              <a:rPr lang="en-US" sz="2000" dirty="0" err="1"/>
              <a:t>suhu</a:t>
            </a:r>
            <a:r>
              <a:rPr lang="en-US" sz="2000" dirty="0"/>
              <a:t> 32°F </a:t>
            </a:r>
          </a:p>
          <a:p>
            <a:r>
              <a:rPr lang="en-US" sz="2000" dirty="0" err="1"/>
              <a:t>Bakteri</a:t>
            </a:r>
            <a:r>
              <a:rPr lang="en-US" sz="2000" dirty="0"/>
              <a:t> </a:t>
            </a:r>
            <a:r>
              <a:rPr lang="en-US" sz="2000" dirty="0" err="1"/>
              <a:t>patogen</a:t>
            </a:r>
            <a:r>
              <a:rPr lang="en-US" sz="2000" dirty="0"/>
              <a:t> </a:t>
            </a:r>
            <a:r>
              <a:rPr lang="en-US" sz="2000" dirty="0" err="1"/>
              <a:t>pada</a:t>
            </a:r>
            <a:r>
              <a:rPr lang="en-US" sz="2000" dirty="0"/>
              <a:t> </a:t>
            </a:r>
            <a:r>
              <a:rPr lang="en-US" sz="2000" dirty="0" err="1"/>
              <a:t>suhu</a:t>
            </a:r>
            <a:r>
              <a:rPr lang="en-US" sz="2000" dirty="0"/>
              <a:t> 0°F </a:t>
            </a:r>
            <a:r>
              <a:rPr lang="en-US" sz="2000" dirty="0" err="1"/>
              <a:t>akan</a:t>
            </a:r>
            <a:r>
              <a:rPr lang="en-US" sz="2000" dirty="0"/>
              <a:t> </a:t>
            </a:r>
            <a:r>
              <a:rPr lang="en-US" sz="2000" dirty="0" err="1"/>
              <a:t>mengalami</a:t>
            </a:r>
            <a:r>
              <a:rPr lang="en-US" sz="2000" dirty="0"/>
              <a:t> </a:t>
            </a:r>
            <a:r>
              <a:rPr lang="en-US" sz="2000" dirty="0" err="1"/>
              <a:t>penurunan</a:t>
            </a:r>
            <a:r>
              <a:rPr lang="en-US" sz="2000" dirty="0"/>
              <a:t> </a:t>
            </a:r>
            <a:r>
              <a:rPr lang="en-US" sz="2000" dirty="0" err="1"/>
              <a:t>populasi</a:t>
            </a:r>
            <a:r>
              <a:rPr lang="en-US" sz="2000" dirty="0"/>
              <a:t> </a:t>
            </a:r>
            <a:r>
              <a:rPr lang="en-US" sz="2000" dirty="0" err="1"/>
              <a:t>menjadi</a:t>
            </a:r>
            <a:r>
              <a:rPr lang="en-US" sz="2000" dirty="0"/>
              <a:t> 10% </a:t>
            </a:r>
            <a:r>
              <a:rPr lang="en-US" sz="2000" dirty="0" err="1"/>
              <a:t>dari</a:t>
            </a:r>
            <a:r>
              <a:rPr lang="en-US" sz="2000" dirty="0"/>
              <a:t> </a:t>
            </a:r>
            <a:r>
              <a:rPr lang="en-US" sz="2000" dirty="0" err="1"/>
              <a:t>kandungan</a:t>
            </a:r>
            <a:r>
              <a:rPr lang="en-US" sz="2000" dirty="0"/>
              <a:t> </a:t>
            </a:r>
            <a:r>
              <a:rPr lang="en-US" sz="2000" dirty="0" err="1"/>
              <a:t>awalnya</a:t>
            </a:r>
            <a:endParaRPr lang="en-US" sz="2000" dirty="0"/>
          </a:p>
          <a:p>
            <a:r>
              <a:rPr lang="en-US" sz="2000" dirty="0" err="1"/>
              <a:t>Bakteri</a:t>
            </a:r>
            <a:r>
              <a:rPr lang="en-US" sz="2000" dirty="0"/>
              <a:t> </a:t>
            </a:r>
            <a:r>
              <a:rPr lang="en-US" sz="2000" dirty="0" err="1"/>
              <a:t>tetap</a:t>
            </a:r>
            <a:r>
              <a:rPr lang="en-US" sz="2000" dirty="0"/>
              <a:t> </a:t>
            </a:r>
            <a:r>
              <a:rPr lang="en-US" sz="2000" dirty="0" err="1"/>
              <a:t>tahan</a:t>
            </a:r>
            <a:r>
              <a:rPr lang="en-US" sz="2000" dirty="0"/>
              <a:t> </a:t>
            </a:r>
            <a:r>
              <a:rPr lang="en-US" sz="2000" dirty="0" err="1"/>
              <a:t>hidup</a:t>
            </a:r>
            <a:r>
              <a:rPr lang="en-US" sz="2000" dirty="0"/>
              <a:t> </a:t>
            </a:r>
            <a:r>
              <a:rPr lang="en-US" sz="2000" dirty="0" err="1"/>
              <a:t>cukup</a:t>
            </a:r>
            <a:r>
              <a:rPr lang="en-US" sz="2000" dirty="0"/>
              <a:t> lama </a:t>
            </a:r>
            <a:r>
              <a:rPr lang="en-US" sz="2000" dirty="0" err="1"/>
              <a:t>pada</a:t>
            </a:r>
            <a:r>
              <a:rPr lang="en-US" sz="2000" dirty="0"/>
              <a:t> </a:t>
            </a:r>
            <a:r>
              <a:rPr lang="en-US" sz="2000" dirty="0" err="1"/>
              <a:t>pembekuan</a:t>
            </a:r>
            <a:r>
              <a:rPr lang="en-US" sz="2000" dirty="0"/>
              <a:t>, </a:t>
            </a:r>
            <a:r>
              <a:rPr lang="en-US" sz="2000" dirty="0" err="1"/>
              <a:t>karena</a:t>
            </a:r>
            <a:r>
              <a:rPr lang="en-US" sz="2000" dirty="0"/>
              <a:t> </a:t>
            </a:r>
            <a:r>
              <a:rPr lang="en-US" sz="2000" dirty="0" err="1"/>
              <a:t>fungsi</a:t>
            </a:r>
            <a:r>
              <a:rPr lang="en-US" sz="2000" dirty="0"/>
              <a:t> </a:t>
            </a:r>
            <a:r>
              <a:rPr lang="en-US" sz="2000" dirty="0" err="1"/>
              <a:t>sel</a:t>
            </a:r>
            <a:r>
              <a:rPr lang="en-US" sz="2000" dirty="0"/>
              <a:t> </a:t>
            </a:r>
            <a:r>
              <a:rPr lang="en-US" sz="2000" dirty="0" err="1"/>
              <a:t>terhenti</a:t>
            </a:r>
            <a:r>
              <a:rPr lang="en-US" sz="2000" dirty="0"/>
              <a:t> </a:t>
            </a:r>
            <a:r>
              <a:rPr lang="en-US" sz="2000" dirty="0" err="1"/>
              <a:t>dan</a:t>
            </a:r>
            <a:r>
              <a:rPr lang="en-US" sz="2000" dirty="0"/>
              <a:t> </a:t>
            </a:r>
            <a:r>
              <a:rPr lang="en-US" sz="2000" dirty="0" err="1"/>
              <a:t>apabila</a:t>
            </a:r>
            <a:r>
              <a:rPr lang="en-US" sz="2000" dirty="0"/>
              <a:t> media </a:t>
            </a:r>
            <a:r>
              <a:rPr lang="en-US" sz="2000" dirty="0" err="1"/>
              <a:t>sekitarnya</a:t>
            </a:r>
            <a:r>
              <a:rPr lang="en-US" sz="2000" dirty="0"/>
              <a:t> </a:t>
            </a:r>
            <a:r>
              <a:rPr lang="en-US" sz="2000" dirty="0" err="1"/>
              <a:t>dicairkan</a:t>
            </a:r>
            <a:r>
              <a:rPr lang="en-US" sz="2000" dirty="0"/>
              <a:t> </a:t>
            </a:r>
            <a:r>
              <a:rPr lang="en-US" sz="2000" dirty="0" err="1"/>
              <a:t>kembali</a:t>
            </a:r>
            <a:r>
              <a:rPr lang="en-US" sz="2000" dirty="0"/>
              <a:t>, </a:t>
            </a:r>
            <a:r>
              <a:rPr lang="en-US" sz="2000" dirty="0" err="1"/>
              <a:t>metabolisme</a:t>
            </a:r>
            <a:r>
              <a:rPr lang="en-US" sz="2000" dirty="0"/>
              <a:t> </a:t>
            </a:r>
            <a:r>
              <a:rPr lang="en-US" sz="2000" dirty="0" err="1"/>
              <a:t>akan</a:t>
            </a:r>
            <a:r>
              <a:rPr lang="en-US" sz="2000" dirty="0"/>
              <a:t> </a:t>
            </a:r>
            <a:r>
              <a:rPr lang="en-US" sz="2000" dirty="0" err="1"/>
              <a:t>berlangsung</a:t>
            </a:r>
            <a:r>
              <a:rPr lang="en-US" sz="2000" dirty="0"/>
              <a:t> </a:t>
            </a:r>
            <a:r>
              <a:rPr lang="en-US" sz="2000" dirty="0" err="1"/>
              <a:t>kembali</a:t>
            </a:r>
            <a:r>
              <a:rPr lang="en-US" sz="2000" dirty="0"/>
              <a:t> </a:t>
            </a:r>
          </a:p>
        </p:txBody>
      </p:sp>
      <p:sp>
        <p:nvSpPr>
          <p:cNvPr id="4" name="Pentagon 3"/>
          <p:cNvSpPr/>
          <p:nvPr/>
        </p:nvSpPr>
        <p:spPr>
          <a:xfrm>
            <a:off x="-6927" y="457200"/>
            <a:ext cx="4876800" cy="685800"/>
          </a:xfrm>
          <a:prstGeom prst="homeP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200" b="1" dirty="0" err="1"/>
              <a:t>Sifat</a:t>
            </a:r>
            <a:r>
              <a:rPr lang="en-US" sz="2200" b="1" dirty="0"/>
              <a:t> </a:t>
            </a:r>
            <a:r>
              <a:rPr lang="en-US" sz="2200" b="1" dirty="0" err="1"/>
              <a:t>Bakteri</a:t>
            </a:r>
            <a:r>
              <a:rPr lang="en-US" sz="2200" b="1" dirty="0"/>
              <a:t> </a:t>
            </a:r>
            <a:r>
              <a:rPr lang="en-US" sz="2200" b="1" dirty="0" err="1"/>
              <a:t>Terhadap</a:t>
            </a:r>
            <a:r>
              <a:rPr lang="en-US" sz="2200" b="1" dirty="0"/>
              <a:t> Proses </a:t>
            </a:r>
            <a:r>
              <a:rPr lang="en-US" sz="2200" b="1" dirty="0" err="1"/>
              <a:t>Pengolahan</a:t>
            </a:r>
            <a:r>
              <a:rPr lang="en-US" sz="2200" b="1" dirty="0"/>
              <a:t> </a:t>
            </a:r>
            <a:r>
              <a:rPr lang="en-US" sz="2200" b="1" dirty="0" err="1"/>
              <a:t>Susu</a:t>
            </a:r>
            <a:endParaRPr lang="en-US" sz="2200" b="1" dirty="0"/>
          </a:p>
        </p:txBody>
      </p:sp>
    </p:spTree>
    <p:extLst>
      <p:ext uri="{BB962C8B-B14F-4D97-AF65-F5344CB8AC3E}">
        <p14:creationId xmlns:p14="http://schemas.microsoft.com/office/powerpoint/2010/main" val="31669063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928" y="609600"/>
            <a:ext cx="8229600" cy="1066800"/>
          </a:xfrm>
        </p:spPr>
        <p:txBody>
          <a:bodyPr/>
          <a:lstStyle/>
          <a:p>
            <a:pPr algn="ctr"/>
            <a:r>
              <a:rPr lang="id-ID" dirty="0">
                <a:latin typeface="Arial" panose="020B0604020202020204" pitchFamily="34" charset="0"/>
                <a:cs typeface="Arial" panose="020B0604020202020204" pitchFamily="34" charset="0"/>
              </a:rPr>
              <a:t>Persyaratan Kualitas Susu</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676400"/>
            <a:ext cx="8229600" cy="4898136"/>
          </a:xfrm>
        </p:spPr>
        <p:txBody>
          <a:bodyPr/>
          <a:lstStyle/>
          <a:p>
            <a:pPr marL="109728" indent="0" algn="just">
              <a:buNone/>
            </a:pPr>
            <a:r>
              <a:rPr lang="id-ID" dirty="0">
                <a:latin typeface="Georgia(body)"/>
                <a:cs typeface="Arial" panose="020B0604020202020204" pitchFamily="34" charset="0"/>
              </a:rPr>
              <a:t>Syarat kualitas air susu segar di Indonesia telah dibakukan dalam Standart Nasional Indonesia (SNI 01-3141-1997), dimana pemeriksaan cemaran mikroba dalam air susu segar meliputi uji pemeriksaan dengan angka lempeng total (batas maksimum mikroba 3,0 × 106 koloni/ml), </a:t>
            </a:r>
            <a:r>
              <a:rPr lang="id-ID" i="1" dirty="0">
                <a:latin typeface="Georgia(body)"/>
                <a:cs typeface="Arial" panose="020B0604020202020204" pitchFamily="34" charset="0"/>
              </a:rPr>
              <a:t>Escherichia coli </a:t>
            </a:r>
            <a:r>
              <a:rPr lang="id-ID" dirty="0">
                <a:latin typeface="Georgia(body)"/>
                <a:cs typeface="Arial" panose="020B0604020202020204" pitchFamily="34" charset="0"/>
              </a:rPr>
              <a:t>(maksimum 10/ml), </a:t>
            </a:r>
            <a:r>
              <a:rPr lang="id-ID" i="1" dirty="0">
                <a:latin typeface="Georgia(body)"/>
                <a:cs typeface="Arial" panose="020B0604020202020204" pitchFamily="34" charset="0"/>
              </a:rPr>
              <a:t>Salmonella </a:t>
            </a:r>
            <a:r>
              <a:rPr lang="id-ID" dirty="0">
                <a:latin typeface="Georgia(body)"/>
                <a:cs typeface="Arial" panose="020B0604020202020204" pitchFamily="34" charset="0"/>
              </a:rPr>
              <a:t>(tidak ada), </a:t>
            </a:r>
            <a:r>
              <a:rPr lang="id-ID" i="1" dirty="0">
                <a:latin typeface="Georgia(body)"/>
                <a:cs typeface="Arial" panose="020B0604020202020204" pitchFamily="34" charset="0"/>
              </a:rPr>
              <a:t>Staphylococcus aureus </a:t>
            </a:r>
            <a:r>
              <a:rPr lang="id-ID" dirty="0">
                <a:latin typeface="Georgia(body)"/>
                <a:cs typeface="Arial" panose="020B0604020202020204" pitchFamily="34" charset="0"/>
              </a:rPr>
              <a:t>(maksimum 10² koloni/ml).</a:t>
            </a:r>
          </a:p>
        </p:txBody>
      </p:sp>
    </p:spTree>
    <p:extLst>
      <p:ext uri="{BB962C8B-B14F-4D97-AF65-F5344CB8AC3E}">
        <p14:creationId xmlns:p14="http://schemas.microsoft.com/office/powerpoint/2010/main" val="15529613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2800" b="1" dirty="0">
                <a:latin typeface="Georgia(body)"/>
              </a:rPr>
              <a:t>3 macam kualitas susu berdasarkan jumlah bakteri dalam air susu di negara maju</a:t>
            </a:r>
          </a:p>
        </p:txBody>
      </p:sp>
      <p:sp>
        <p:nvSpPr>
          <p:cNvPr id="3" name="Content Placeholder 2"/>
          <p:cNvSpPr>
            <a:spLocks noGrp="1"/>
          </p:cNvSpPr>
          <p:nvPr>
            <p:ph idx="1"/>
          </p:nvPr>
        </p:nvSpPr>
        <p:spPr/>
        <p:txBody>
          <a:bodyPr/>
          <a:lstStyle/>
          <a:p>
            <a:pPr marL="566928" indent="-457200">
              <a:lnSpc>
                <a:spcPct val="150000"/>
              </a:lnSpc>
              <a:buFont typeface="+mj-lt"/>
              <a:buAutoNum type="arabicPeriod"/>
            </a:pPr>
            <a:r>
              <a:rPr lang="id-ID" sz="2000" dirty="0"/>
              <a:t>Susu dengan kualitas baik atau kualitas A (No. 1), jumlah bakteri yang terdapat dalam susu segar tidak lebih dari 10.000/ml. Bakteri-bakteri koliform tidak lebih dari 10/ml.</a:t>
            </a:r>
          </a:p>
          <a:p>
            <a:pPr marL="566928" indent="-457200">
              <a:lnSpc>
                <a:spcPct val="150000"/>
              </a:lnSpc>
              <a:buFont typeface="+mj-lt"/>
              <a:buAutoNum type="arabicPeriod"/>
            </a:pPr>
            <a:r>
              <a:rPr lang="id-ID" sz="2000" dirty="0"/>
              <a:t> Susu Kualitas B (No. 2) jika jumlah bakterinya antara 100.000-1.000.000/ml dan jumlah bakteri koliform tidak lebih dari 10/ml.</a:t>
            </a:r>
          </a:p>
          <a:p>
            <a:pPr marL="566928" indent="-457200">
              <a:lnSpc>
                <a:spcPct val="150000"/>
              </a:lnSpc>
              <a:buFont typeface="+mj-lt"/>
              <a:buAutoNum type="arabicPeriod"/>
            </a:pPr>
            <a:r>
              <a:rPr lang="id-ID" sz="2000" dirty="0"/>
              <a:t>Susu dengan kualitas C (No. 3), jelek jika jumlah bakterinya lebih dari 1.000.000/ml </a:t>
            </a:r>
          </a:p>
        </p:txBody>
      </p:sp>
    </p:spTree>
    <p:extLst>
      <p:ext uri="{BB962C8B-B14F-4D97-AF65-F5344CB8AC3E}">
        <p14:creationId xmlns:p14="http://schemas.microsoft.com/office/powerpoint/2010/main" val="27418143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066800"/>
          </a:xfrm>
        </p:spPr>
        <p:txBody>
          <a:bodyPr/>
          <a:lstStyle/>
          <a:p>
            <a:endParaRPr lang="id-ID"/>
          </a:p>
        </p:txBody>
      </p:sp>
      <p:sp>
        <p:nvSpPr>
          <p:cNvPr id="3" name="Content Placeholder 2"/>
          <p:cNvSpPr>
            <a:spLocks noGrp="1"/>
          </p:cNvSpPr>
          <p:nvPr>
            <p:ph idx="1"/>
          </p:nvPr>
        </p:nvSpPr>
        <p:spPr>
          <a:xfrm>
            <a:off x="228600" y="1917970"/>
            <a:ext cx="8686800" cy="4953000"/>
          </a:xfrm>
        </p:spPr>
        <p:txBody>
          <a:bodyPr>
            <a:noAutofit/>
          </a:bodyPr>
          <a:lstStyle/>
          <a:p>
            <a:pPr marL="624078" indent="-514350">
              <a:lnSpc>
                <a:spcPct val="150000"/>
              </a:lnSpc>
              <a:buClr>
                <a:schemeClr val="tx1"/>
              </a:buClr>
              <a:buFont typeface="+mj-lt"/>
              <a:buAutoNum type="arabicPeriod"/>
            </a:pPr>
            <a:r>
              <a:rPr lang="id-ID" sz="2000" dirty="0"/>
              <a:t>keadaan kandang sapi</a:t>
            </a:r>
          </a:p>
          <a:p>
            <a:pPr marL="624078" indent="-514350">
              <a:lnSpc>
                <a:spcPct val="150000"/>
              </a:lnSpc>
              <a:buClr>
                <a:schemeClr val="tx1"/>
              </a:buClr>
              <a:buFont typeface="+mj-lt"/>
              <a:buAutoNum type="arabicPeriod"/>
            </a:pPr>
            <a:r>
              <a:rPr lang="id-ID" sz="2000" dirty="0"/>
              <a:t>Keadaan rumah perah</a:t>
            </a:r>
          </a:p>
          <a:p>
            <a:pPr marL="624078" indent="-514350">
              <a:lnSpc>
                <a:spcPct val="150000"/>
              </a:lnSpc>
              <a:buClr>
                <a:schemeClr val="tx1"/>
              </a:buClr>
              <a:buFont typeface="+mj-lt"/>
              <a:buAutoNum type="arabicPeriod"/>
            </a:pPr>
            <a:r>
              <a:rPr lang="id-ID" sz="2000" dirty="0"/>
              <a:t>Keadaan kesehtan sapi</a:t>
            </a:r>
          </a:p>
          <a:p>
            <a:pPr marL="624078" indent="-514350">
              <a:lnSpc>
                <a:spcPct val="150000"/>
              </a:lnSpc>
              <a:buClr>
                <a:schemeClr val="tx1"/>
              </a:buClr>
              <a:buFont typeface="+mj-lt"/>
              <a:buAutoNum type="arabicPeriod"/>
            </a:pPr>
            <a:r>
              <a:rPr lang="id-ID" sz="2000" dirty="0"/>
              <a:t>Kesehatan pekerja</a:t>
            </a:r>
          </a:p>
          <a:p>
            <a:pPr marL="624078" indent="-514350">
              <a:lnSpc>
                <a:spcPct val="150000"/>
              </a:lnSpc>
              <a:buClr>
                <a:schemeClr val="tx1"/>
              </a:buClr>
              <a:buFont typeface="+mj-lt"/>
              <a:buAutoNum type="arabicPeriod"/>
            </a:pPr>
            <a:r>
              <a:rPr lang="id-ID" sz="2000" dirty="0"/>
              <a:t>Pemberian makan sapi</a:t>
            </a:r>
          </a:p>
          <a:p>
            <a:pPr marL="624078" indent="-514350">
              <a:lnSpc>
                <a:spcPct val="150000"/>
              </a:lnSpc>
              <a:buClr>
                <a:schemeClr val="tx1"/>
              </a:buClr>
              <a:buFont typeface="+mj-lt"/>
              <a:buAutoNum type="arabicPeriod"/>
            </a:pPr>
            <a:r>
              <a:rPr lang="id-ID" sz="2000" dirty="0"/>
              <a:t>Kebersihan hewan perah</a:t>
            </a:r>
          </a:p>
          <a:p>
            <a:pPr marL="624078" indent="-514350">
              <a:lnSpc>
                <a:spcPct val="150000"/>
              </a:lnSpc>
              <a:buClr>
                <a:schemeClr val="tx1"/>
              </a:buClr>
              <a:buFont typeface="+mj-lt"/>
              <a:buAutoNum type="arabicPeriod"/>
            </a:pPr>
            <a:r>
              <a:rPr lang="id-ID" sz="2000" dirty="0"/>
              <a:t>Kebersihan alat perah</a:t>
            </a:r>
          </a:p>
          <a:p>
            <a:pPr marL="109728" indent="0">
              <a:lnSpc>
                <a:spcPct val="150000"/>
              </a:lnSpc>
              <a:buClr>
                <a:schemeClr val="tx1"/>
              </a:buClr>
              <a:buNone/>
            </a:pPr>
            <a:endParaRPr lang="id-ID" sz="2000" dirty="0"/>
          </a:p>
        </p:txBody>
      </p:sp>
      <p:sp>
        <p:nvSpPr>
          <p:cNvPr id="4" name="Pentagon 3"/>
          <p:cNvSpPr/>
          <p:nvPr/>
        </p:nvSpPr>
        <p:spPr>
          <a:xfrm>
            <a:off x="457200" y="609600"/>
            <a:ext cx="4953000" cy="1066800"/>
          </a:xfrm>
          <a:prstGeom prst="homeP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d-ID" sz="2400" dirty="0"/>
              <a:t>Faktor-faktor yang mempengaruhi kualitas susu</a:t>
            </a:r>
          </a:p>
        </p:txBody>
      </p:sp>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8719" y="3124200"/>
            <a:ext cx="4395281" cy="2943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92938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Penanganan susu segar</a:t>
            </a:r>
            <a:endParaRPr lang="id-ID" dirty="0"/>
          </a:p>
        </p:txBody>
      </p:sp>
      <p:sp>
        <p:nvSpPr>
          <p:cNvPr id="3" name="Content Placeholder 2"/>
          <p:cNvSpPr>
            <a:spLocks noGrp="1"/>
          </p:cNvSpPr>
          <p:nvPr>
            <p:ph idx="1"/>
          </p:nvPr>
        </p:nvSpPr>
        <p:spPr/>
        <p:txBody>
          <a:bodyPr>
            <a:normAutofit/>
          </a:bodyPr>
          <a:lstStyle/>
          <a:p>
            <a:pPr marL="566928" indent="-457200" algn="just">
              <a:lnSpc>
                <a:spcPct val="150000"/>
              </a:lnSpc>
              <a:buAutoNum type="arabicPeriod"/>
            </a:pPr>
            <a:r>
              <a:rPr lang="id-ID" sz="2000" dirty="0" smtClean="0"/>
              <a:t>Penyaringan susu, penyaringan susu dapat membantu mengurangi kotoran atau debu</a:t>
            </a:r>
          </a:p>
          <a:p>
            <a:pPr marL="566928" indent="-457200" algn="just">
              <a:lnSpc>
                <a:spcPct val="150000"/>
              </a:lnSpc>
              <a:buAutoNum type="arabicPeriod"/>
            </a:pPr>
            <a:r>
              <a:rPr lang="id-ID" sz="2000" dirty="0" smtClean="0"/>
              <a:t>Penyimpanan susu, penyimpanan susu pada suhu tinggi atau kamar, jumlah bakteri yang ada pada susu akan lebih banyak daripada penyimpanan pada suhu rendah.</a:t>
            </a:r>
            <a:endParaRPr lang="id-ID" sz="2000" dirty="0"/>
          </a:p>
        </p:txBody>
      </p:sp>
    </p:spTree>
    <p:extLst>
      <p:ext uri="{BB962C8B-B14F-4D97-AF65-F5344CB8AC3E}">
        <p14:creationId xmlns:p14="http://schemas.microsoft.com/office/powerpoint/2010/main" val="22111066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t>Penanganan susu pasca panen</a:t>
            </a:r>
          </a:p>
        </p:txBody>
      </p:sp>
      <p:sp>
        <p:nvSpPr>
          <p:cNvPr id="3" name="Content Placeholder 2"/>
          <p:cNvSpPr>
            <a:spLocks noGrp="1"/>
          </p:cNvSpPr>
          <p:nvPr>
            <p:ph idx="1"/>
          </p:nvPr>
        </p:nvSpPr>
        <p:spPr/>
        <p:txBody>
          <a:bodyPr>
            <a:normAutofit/>
          </a:bodyPr>
          <a:lstStyle/>
          <a:p>
            <a:pPr marL="109728" indent="0">
              <a:lnSpc>
                <a:spcPct val="150000"/>
              </a:lnSpc>
              <a:buNone/>
            </a:pPr>
            <a:r>
              <a:rPr lang="id-ID" sz="2000" b="1" dirty="0"/>
              <a:t>1.Pendinginan</a:t>
            </a:r>
            <a:r>
              <a:rPr lang="id-ID" sz="2000" dirty="0"/>
              <a:t/>
            </a:r>
            <a:br>
              <a:rPr lang="id-ID" sz="2000" dirty="0"/>
            </a:br>
            <a:r>
              <a:rPr lang="id-ID" sz="2000" dirty="0"/>
              <a:t>Yaitu penyimpanan susu hasil pemerahan ke pada temperatur sekitar 0 – 10 oC. Pada suhu pendinginan ini, bakteri tidaklah mati. Pendinginan hanya memperlambat proses pertumbuhan dan perkembangan bakteri dan dengan demikian maka kerusakan yang diakibatkan bakteri juga menjadi diperlambat. Suhu selama proses pendinginan harus dijaga dalam kondisi konstan.</a:t>
            </a:r>
          </a:p>
        </p:txBody>
      </p:sp>
    </p:spTree>
    <p:extLst>
      <p:ext uri="{BB962C8B-B14F-4D97-AF65-F5344CB8AC3E}">
        <p14:creationId xmlns:p14="http://schemas.microsoft.com/office/powerpoint/2010/main" val="322731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736336"/>
          </a:xfrm>
        </p:spPr>
        <p:txBody>
          <a:bodyPr>
            <a:normAutofit/>
          </a:bodyPr>
          <a:lstStyle/>
          <a:p>
            <a:pPr marL="109728" indent="0">
              <a:buNone/>
            </a:pPr>
            <a:r>
              <a:rPr lang="id-ID" sz="2000" b="1" dirty="0"/>
              <a:t>2.  </a:t>
            </a:r>
            <a:r>
              <a:rPr lang="id-ID" sz="2000" b="1"/>
              <a:t>Perlakuan panas</a:t>
            </a:r>
          </a:p>
          <a:p>
            <a:pPr marL="109728" indent="0">
              <a:buNone/>
            </a:pPr>
            <a:endParaRPr lang="id-ID" sz="2000" b="1" dirty="0"/>
          </a:p>
          <a:p>
            <a:pPr marL="109728" indent="0">
              <a:buNone/>
            </a:pPr>
            <a:r>
              <a:rPr lang="id-ID" sz="2000" dirty="0"/>
              <a:t>Perlakuan panas ada dua macam, yaitu pasteurisasi dan sterilisasi. </a:t>
            </a:r>
          </a:p>
          <a:p>
            <a:r>
              <a:rPr lang="id-ID" sz="2000" dirty="0"/>
              <a:t>Pasteurisasi ditujukan untuk membunuh bakteri patogen dan mengurangi jumlah bakteri non patogen. Tetapi spora-spora bakteri masih bertahan pada suhu pasteurisasi. Ada dua tipe pasteurisasi, yaitu Low Temperature Long Time (LTLT), yaitu pasteurisasi dengan pada suhu 60-70 oC selama 30 menit dan tipe High Temperature Short Time (LTST), yaitu pasteurisasi pada suhu 70-80 oC selama 15 detik. Waktu penentuannya adalah ketika suhu pasteurisasi mencapai 65 oC.</a:t>
            </a:r>
          </a:p>
          <a:p>
            <a:r>
              <a:rPr lang="id-ID" sz="2000" dirty="0"/>
              <a:t>Sterilisasi merupakan pemanasan dengan suhu di atas 100 oC. Sterilisasi ini dapat membunuh bakteri patogen dan bakteri-bakteri lainnya. Salah satu produk susu sterilisasi adalah susu UHT (Ultra High Temperature). Tentang susu sterilisasi dan pasteurisasi dapat dilihat juga pada pembahasan olahan susu.</a:t>
            </a:r>
          </a:p>
        </p:txBody>
      </p:sp>
    </p:spTree>
    <p:extLst>
      <p:ext uri="{BB962C8B-B14F-4D97-AF65-F5344CB8AC3E}">
        <p14:creationId xmlns:p14="http://schemas.microsoft.com/office/powerpoint/2010/main" val="397991577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14929"/>
            <a:ext cx="8229600" cy="5059607"/>
          </a:xfrm>
        </p:spPr>
        <p:txBody>
          <a:bodyPr>
            <a:normAutofit/>
          </a:bodyPr>
          <a:lstStyle/>
          <a:p>
            <a:r>
              <a:rPr lang="id-ID" sz="1200">
                <a:latin typeface="Times New Roman" panose="02020603050405020304" pitchFamily="18" charset="0"/>
                <a:cs typeface="Times New Roman" panose="02020603050405020304" pitchFamily="18" charset="0"/>
              </a:rPr>
              <a:t>Pemeriksaan susu dapat melalui uji warna, bau, rasa, konsistensi, kebersihan, uji didih, uji alkohol, uji derajat keasaman (titrasi), uji reduktase, dan uji katalase.</a:t>
            </a:r>
          </a:p>
          <a:p>
            <a:r>
              <a:rPr lang="id-ID" sz="1200">
                <a:latin typeface="Times New Roman" panose="02020603050405020304" pitchFamily="18" charset="0"/>
                <a:cs typeface="Times New Roman" panose="02020603050405020304" pitchFamily="18" charset="0"/>
              </a:rPr>
              <a:t>Pemalsuan air susu biasanya dilakukan penambahan air kelapa, santan, dan air beras atau tajin. Pada air susu yang di palsukan akan terbentuk warna merah muda dengan uji conradi. Dibawah mikroskop air susu yang di palsukan akan terlihat butiran – butiran amilum.</a:t>
            </a:r>
            <a:endParaRPr lang="id-ID" sz="1200" b="0" i="0">
              <a:solidFill>
                <a:srgbClr val="353535"/>
              </a:solidFill>
              <a:effectLst/>
              <a:latin typeface="Times New Roman" panose="02020603050405020304" pitchFamily="18" charset="0"/>
              <a:cs typeface="Times New Roman" panose="02020603050405020304" pitchFamily="18" charset="0"/>
            </a:endParaRPr>
          </a:p>
          <a:p>
            <a:pPr marL="109728" indent="0">
              <a:buNone/>
            </a:pPr>
            <a:r>
              <a:rPr lang="id-ID" sz="1200">
                <a:latin typeface="Times New Roman" panose="02020603050405020304" pitchFamily="18" charset="0"/>
                <a:cs typeface="Times New Roman" panose="02020603050405020304" pitchFamily="18" charset="0"/>
              </a:rPr>
              <a:t>P</a:t>
            </a:r>
            <a:r>
              <a:rPr lang="en-US" sz="1200">
                <a:latin typeface="Times New Roman" panose="02020603050405020304" pitchFamily="18" charset="0"/>
                <a:cs typeface="Times New Roman" panose="02020603050405020304" pitchFamily="18" charset="0"/>
              </a:rPr>
              <a:t>emeriksaan Pemalsuan Susu </a:t>
            </a:r>
            <a:r>
              <a:rPr lang="id-ID" sz="1200">
                <a:latin typeface="Times New Roman" panose="02020603050405020304" pitchFamily="18" charset="0"/>
                <a:cs typeface="Times New Roman" panose="02020603050405020304" pitchFamily="18" charset="0"/>
              </a:rPr>
              <a:t>Segar</a:t>
            </a:r>
            <a:r>
              <a:rPr lang="en-US" sz="1200">
                <a:latin typeface="Times New Roman" panose="02020603050405020304" pitchFamily="18" charset="0"/>
                <a:cs typeface="Times New Roman" panose="02020603050405020304" pitchFamily="18" charset="0"/>
              </a:rPr>
              <a:t> dapat dilakukan dengan cara sebagai berikut: </a:t>
            </a:r>
          </a:p>
          <a:p>
            <a:r>
              <a:rPr lang="en-US" sz="1200">
                <a:latin typeface="Times New Roman" panose="02020603050405020304" pitchFamily="18" charset="0"/>
                <a:cs typeface="Times New Roman" panose="02020603050405020304" pitchFamily="18" charset="0"/>
              </a:rPr>
              <a:t>a. Uji Storch </a:t>
            </a:r>
          </a:p>
          <a:p>
            <a:pPr marL="109728" indent="0">
              <a:buNone/>
            </a:pPr>
            <a:r>
              <a:rPr lang="en-US" sz="1200">
                <a:latin typeface="Times New Roman" panose="02020603050405020304" pitchFamily="18" charset="0"/>
                <a:cs typeface="Times New Roman" panose="02020603050405020304" pitchFamily="18" charset="0"/>
              </a:rPr>
              <a:t>Tabung reaksi diisi dengan 5 ml sampel susu, 2 tetes HCl parafenildiamin 2%, dan 4 tetes H2O2 0.5%. Setelah 30 detik, dapat dilakukan pembacaan hasil. Susu segar yang tidak dicampur dengan susu yang telah dimasak akan berwarna </a:t>
            </a:r>
            <a:r>
              <a:rPr lang="id-ID" sz="1200">
                <a:latin typeface="Times New Roman" panose="02020603050405020304" pitchFamily="18" charset="0"/>
                <a:cs typeface="Times New Roman" panose="02020603050405020304" pitchFamily="18" charset="0"/>
              </a:rPr>
              <a:t>biru</a:t>
            </a:r>
            <a:r>
              <a:rPr lang="en-US" sz="1200">
                <a:latin typeface="Times New Roman" panose="02020603050405020304" pitchFamily="18" charset="0"/>
                <a:cs typeface="Times New Roman" panose="02020603050405020304" pitchFamily="18" charset="0"/>
              </a:rPr>
              <a:t>u, sedangkan susu segar yang dicampur dengan susu yang telah dimasak akan berwarna abu-abu. </a:t>
            </a:r>
          </a:p>
          <a:p>
            <a:r>
              <a:rPr lang="en-US" sz="1200">
                <a:latin typeface="Times New Roman" panose="02020603050405020304" pitchFamily="18" charset="0"/>
                <a:cs typeface="Times New Roman" panose="02020603050405020304" pitchFamily="18" charset="0"/>
              </a:rPr>
              <a:t>b. Pemeriksaan terhadap Penambahan Karbonat atau Basa</a:t>
            </a:r>
            <a:endParaRPr lang="id-ID" sz="1200">
              <a:latin typeface="Times New Roman" panose="02020603050405020304" pitchFamily="18" charset="0"/>
              <a:cs typeface="Times New Roman" panose="02020603050405020304" pitchFamily="18" charset="0"/>
            </a:endParaRPr>
          </a:p>
          <a:p>
            <a:pPr marL="109728" indent="0">
              <a:buNone/>
            </a:pPr>
            <a:r>
              <a:rPr lang="id-ID" sz="1200">
                <a:latin typeface="Times New Roman" panose="02020603050405020304" pitchFamily="18" charset="0"/>
                <a:cs typeface="Times New Roman" panose="02020603050405020304" pitchFamily="18" charset="0"/>
              </a:rPr>
              <a:t>Kunyit</a:t>
            </a:r>
            <a:r>
              <a:rPr lang="en-US" sz="1200">
                <a:latin typeface="Times New Roman" panose="02020603050405020304" pitchFamily="18" charset="0"/>
                <a:cs typeface="Times New Roman" panose="02020603050405020304" pitchFamily="18" charset="0"/>
              </a:rPr>
              <a:t>t dihaluskan menggunakan alu dan mortar. Selanjutnya, kunyit yang telah halus diambil secukupnya dan diletakkan pada object glass. Diteteskan beberapa tetes sampel susu pada kunyit yang telah halus tersebut, kemudian dihomogenkan. Jika terjadi perubahan warna menjadi merah, maka sampel susu telah ditambah karbonat atau bahan yang bersifat basa. </a:t>
            </a:r>
          </a:p>
          <a:p>
            <a:r>
              <a:rPr lang="en-US" sz="1200">
                <a:latin typeface="Times New Roman" panose="02020603050405020304" pitchFamily="18" charset="0"/>
                <a:cs typeface="Times New Roman" panose="02020603050405020304" pitchFamily="18" charset="0"/>
              </a:rPr>
              <a:t>c. Pemeriksaan terhadap Penambahan Santan </a:t>
            </a:r>
          </a:p>
          <a:p>
            <a:pPr marL="109728" indent="0">
              <a:buNone/>
            </a:pPr>
            <a:r>
              <a:rPr lang="en-US" sz="1200">
                <a:latin typeface="Times New Roman" panose="02020603050405020304" pitchFamily="18" charset="0"/>
                <a:cs typeface="Times New Roman" panose="02020603050405020304" pitchFamily="18" charset="0"/>
              </a:rPr>
              <a:t>Dibuat preparat natif dengan penetesan satu tetes sampel susu pada object glass, kemudian ditutup dengan cover glass. Preparat natif tersebut kemudian diamati dengan menggunakan mikroskop pada perbesaran 10×10 dan perbesaran 10×40. Susu yang ditambah dengan santan akan mengandung butir lemak santan yang berukuran lebih besar jika dibandingkan dengan butir lemak susu. </a:t>
            </a:r>
          </a:p>
          <a:p>
            <a:r>
              <a:rPr lang="en-US" sz="1200">
                <a:latin typeface="Times New Roman" panose="02020603050405020304" pitchFamily="18" charset="0"/>
                <a:cs typeface="Times New Roman" panose="02020603050405020304" pitchFamily="18" charset="0"/>
              </a:rPr>
              <a:t>d. Pemeriksaan terhadap Penambahan Amilum atau Tepung </a:t>
            </a:r>
          </a:p>
          <a:p>
            <a:pPr marL="109728" indent="0">
              <a:buNone/>
            </a:pPr>
            <a:r>
              <a:rPr lang="en-US" sz="1200">
                <a:latin typeface="Times New Roman" panose="02020603050405020304" pitchFamily="18" charset="0"/>
                <a:cs typeface="Times New Roman" panose="02020603050405020304" pitchFamily="18" charset="0"/>
              </a:rPr>
              <a:t> Tabung reaksi diisi dengan 10 ml susu, kemudian ditambahkan 0.5 ml asam asetat glasial ke dalam tabung reaksi tersebut. Selanjutnya, dilakukan pemanasan menggunakan pembakar bunsen hingga terjadi penggumpalan. Larutan didinginkan dan disaring menggunakan kertas saring. Filtrat hasil penyaringan ditampung pada tabung reaksi, kemudian diberi 3−4 tetes lugol. Jika terjadi perubahan warna menjadi biru, maka sampel susu dinyatakan mengandung</a:t>
            </a:r>
          </a:p>
        </p:txBody>
      </p:sp>
      <p:sp>
        <p:nvSpPr>
          <p:cNvPr id="20" name="Judul 19">
            <a:extLst>
              <a:ext uri="{FF2B5EF4-FFF2-40B4-BE49-F238E27FC236}">
                <a16:creationId xmlns:a16="http://schemas.microsoft.com/office/drawing/2014/main" xmlns="" id="{092572A4-1841-4D41-A26C-69553BB4D607}"/>
              </a:ext>
            </a:extLst>
          </p:cNvPr>
          <p:cNvSpPr>
            <a:spLocks noGrp="1"/>
          </p:cNvSpPr>
          <p:nvPr>
            <p:ph type="title"/>
          </p:nvPr>
        </p:nvSpPr>
        <p:spPr>
          <a:xfrm>
            <a:off x="325665" y="639536"/>
            <a:ext cx="8229600" cy="1066800"/>
          </a:xfrm>
        </p:spPr>
        <p:txBody>
          <a:bodyPr/>
          <a:lstStyle/>
          <a:p>
            <a:r>
              <a:rPr lang="id-ID"/>
              <a:t>Pemeriksaan pemalsuan susu</a:t>
            </a:r>
          </a:p>
        </p:txBody>
      </p:sp>
    </p:spTree>
    <p:extLst>
      <p:ext uri="{BB962C8B-B14F-4D97-AF65-F5344CB8AC3E}">
        <p14:creationId xmlns:p14="http://schemas.microsoft.com/office/powerpoint/2010/main" val="18172204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EF4652D7-FFA8-4D43-897D-C2F94F68EE41}"/>
              </a:ext>
            </a:extLst>
          </p:cNvPr>
          <p:cNvSpPr>
            <a:spLocks noGrp="1"/>
          </p:cNvSpPr>
          <p:nvPr>
            <p:ph type="title"/>
          </p:nvPr>
        </p:nvSpPr>
        <p:spPr>
          <a:xfrm>
            <a:off x="0" y="145143"/>
            <a:ext cx="8229600" cy="1066800"/>
          </a:xfrm>
        </p:spPr>
        <p:txBody>
          <a:bodyPr/>
          <a:lstStyle/>
          <a:p>
            <a:r>
              <a:rPr lang="id-ID"/>
              <a:t>Kerusakan pada susu</a:t>
            </a:r>
          </a:p>
        </p:txBody>
      </p:sp>
      <p:sp>
        <p:nvSpPr>
          <p:cNvPr id="3" name="Tampungan Konten 2">
            <a:extLst>
              <a:ext uri="{FF2B5EF4-FFF2-40B4-BE49-F238E27FC236}">
                <a16:creationId xmlns:a16="http://schemas.microsoft.com/office/drawing/2014/main" xmlns="" id="{D6B79202-F489-8D49-9F31-B44513323091}"/>
              </a:ext>
            </a:extLst>
          </p:cNvPr>
          <p:cNvSpPr>
            <a:spLocks noGrp="1"/>
          </p:cNvSpPr>
          <p:nvPr>
            <p:ph idx="1"/>
          </p:nvPr>
        </p:nvSpPr>
        <p:spPr>
          <a:xfrm>
            <a:off x="245865" y="1342571"/>
            <a:ext cx="8229600" cy="5183270"/>
          </a:xfrm>
        </p:spPr>
        <p:txBody>
          <a:bodyPr>
            <a:normAutofit/>
          </a:bodyPr>
          <a:lstStyle/>
          <a:p>
            <a:r>
              <a:rPr lang="id-ID" sz="1200" b="0" i="0">
                <a:solidFill>
                  <a:srgbClr val="666666"/>
                </a:solidFill>
                <a:effectLst/>
                <a:latin typeface="Times New Roman" panose="02020603050405020304" pitchFamily="18" charset="0"/>
                <a:cs typeface="Times New Roman" panose="02020603050405020304" pitchFamily="18" charset="0"/>
              </a:rPr>
              <a:t>Pertumbuhan dan aktivitas mikroba</a:t>
            </a:r>
          </a:p>
          <a:p>
            <a:pPr marL="109728" indent="0">
              <a:buNone/>
            </a:pPr>
            <a:r>
              <a:rPr lang="id-ID" sz="1200" b="0" i="0">
                <a:solidFill>
                  <a:srgbClr val="666666"/>
                </a:solidFill>
                <a:effectLst/>
                <a:latin typeface="Times New Roman" panose="02020603050405020304" pitchFamily="18" charset="0"/>
                <a:cs typeface="Times New Roman" panose="02020603050405020304" pitchFamily="18" charset="0"/>
              </a:rPr>
              <a:t>Pertumbuhan dan aktivitas mikroba terutama bakteri, ragi, dan kapang. Beberapa mikroba dapat membentuk lendir, gas, busa, warna yang menyimpang, asam, racun dan lain-lain.</a:t>
            </a:r>
          </a:p>
          <a:p>
            <a:r>
              <a:rPr lang="id-ID" sz="1200" b="0" i="0">
                <a:solidFill>
                  <a:srgbClr val="666666"/>
                </a:solidFill>
                <a:effectLst/>
                <a:latin typeface="Times New Roman" panose="02020603050405020304" pitchFamily="18" charset="0"/>
                <a:cs typeface="Times New Roman" panose="02020603050405020304" pitchFamily="18" charset="0"/>
              </a:rPr>
              <a:t>Aktivitas enzim-enzim di dalam susu</a:t>
            </a:r>
          </a:p>
          <a:p>
            <a:pPr marL="109728" indent="0">
              <a:buNone/>
            </a:pPr>
            <a:r>
              <a:rPr lang="id-ID" sz="1200" b="0" i="0">
                <a:solidFill>
                  <a:srgbClr val="666666"/>
                </a:solidFill>
                <a:effectLst/>
                <a:latin typeface="Times New Roman" panose="02020603050405020304" pitchFamily="18" charset="0"/>
                <a:cs typeface="Times New Roman" panose="02020603050405020304" pitchFamily="18" charset="0"/>
              </a:rPr>
              <a:t>Enzim yang terdapat pada susu tersebut dapat berasal dari mikroba atau sudah ada pada bahan pangan tersebut secara normal. Adanya enzim memungkinkan terjadinya reaksi-reaksi kimia labih cepat tergantung dari jenis enzim yang ada, selain itu juga dapat mengakibatkan bermacam-macam perubahan pada komposisi susu.</a:t>
            </a:r>
          </a:p>
          <a:p>
            <a:r>
              <a:rPr lang="id-ID" sz="1300" b="0" i="0">
                <a:solidFill>
                  <a:srgbClr val="666666"/>
                </a:solidFill>
                <a:effectLst/>
                <a:latin typeface="Times New Roman" panose="02020603050405020304" pitchFamily="18" charset="0"/>
                <a:cs typeface="Times New Roman" panose="02020603050405020304" pitchFamily="18" charset="0"/>
              </a:rPr>
              <a:t>Suhu termasuk suhu pemanasan dan pendinginan</a:t>
            </a:r>
          </a:p>
          <a:p>
            <a:pPr marL="109728" indent="0">
              <a:buNone/>
            </a:pPr>
            <a:r>
              <a:rPr lang="id-ID" sz="1300" b="0" i="0">
                <a:solidFill>
                  <a:srgbClr val="666666"/>
                </a:solidFill>
                <a:effectLst/>
                <a:latin typeface="Times New Roman" panose="02020603050405020304" pitchFamily="18" charset="0"/>
                <a:cs typeface="Times New Roman" panose="02020603050405020304" pitchFamily="18" charset="0"/>
              </a:rPr>
              <a:t>Pemanasan dengan suhu yang terlalu tinggi dapat menyebabkan kerusakan protein (denaturasi), emulsi lemak, dan vitamin, sedangkan susu yang dibekukan akan menyebabkan pecahnya emulsi dan lemaknya akan terpisah. Pembekuan juga dapat menyebabkan kerusakan protein susu dan menyebabkan penggumpalan.</a:t>
            </a:r>
          </a:p>
          <a:p>
            <a:r>
              <a:rPr lang="id-ID" sz="1300" b="0" i="0">
                <a:solidFill>
                  <a:srgbClr val="666666"/>
                </a:solidFill>
                <a:effectLst/>
                <a:latin typeface="Times New Roman" panose="02020603050405020304" pitchFamily="18" charset="0"/>
                <a:cs typeface="Times New Roman" panose="02020603050405020304" pitchFamily="18" charset="0"/>
              </a:rPr>
              <a:t>Kadar air</a:t>
            </a:r>
          </a:p>
          <a:p>
            <a:pPr marL="109728" indent="0">
              <a:buNone/>
            </a:pPr>
            <a:r>
              <a:rPr lang="id-ID" sz="1300" b="0" i="0">
                <a:solidFill>
                  <a:srgbClr val="666666"/>
                </a:solidFill>
                <a:effectLst/>
                <a:latin typeface="Times New Roman" panose="02020603050405020304" pitchFamily="18" charset="0"/>
                <a:cs typeface="Times New Roman" panose="02020603050405020304" pitchFamily="18" charset="0"/>
              </a:rPr>
              <a:t>Kadar air sangat berpengaruh pada daya simpan susu karena air inilah yang membantu pertumbuhan mikroba.</a:t>
            </a:r>
          </a:p>
          <a:p>
            <a:r>
              <a:rPr lang="id-ID" sz="1300" b="0" i="0">
                <a:solidFill>
                  <a:srgbClr val="666666"/>
                </a:solidFill>
                <a:effectLst/>
                <a:latin typeface="Times New Roman" panose="02020603050405020304" pitchFamily="18" charset="0"/>
                <a:cs typeface="Times New Roman" panose="02020603050405020304" pitchFamily="18" charset="0"/>
              </a:rPr>
              <a:t>Udara terutama oksigen</a:t>
            </a:r>
          </a:p>
          <a:p>
            <a:pPr marL="109728" indent="0">
              <a:buNone/>
            </a:pPr>
            <a:r>
              <a:rPr lang="id-ID" sz="1300" b="0" i="0">
                <a:solidFill>
                  <a:srgbClr val="666666"/>
                </a:solidFill>
                <a:effectLst/>
                <a:latin typeface="Times New Roman" panose="02020603050405020304" pitchFamily="18" charset="0"/>
                <a:cs typeface="Times New Roman" panose="02020603050405020304" pitchFamily="18" charset="0"/>
              </a:rPr>
              <a:t>Oksigen dapat merusak vitamin, warna susu, cita rasa serta merupakan pemicu pertumbuhan mikroba aerobik. Susu yang mengandung lamak dapat menyebabkan ketengikan karena proses lipoksidase</a:t>
            </a:r>
          </a:p>
          <a:p>
            <a:r>
              <a:rPr lang="id-ID" sz="1300" b="0" i="0">
                <a:solidFill>
                  <a:srgbClr val="666666"/>
                </a:solidFill>
                <a:effectLst/>
                <a:latin typeface="Times New Roman" panose="02020603050405020304" pitchFamily="18" charset="0"/>
                <a:cs typeface="Times New Roman" panose="02020603050405020304" pitchFamily="18" charset="0"/>
              </a:rPr>
              <a:t>Sinar matahari</a:t>
            </a:r>
          </a:p>
          <a:p>
            <a:pPr marL="109728" indent="0">
              <a:buNone/>
            </a:pPr>
            <a:r>
              <a:rPr lang="id-ID" sz="1300" b="0" i="0">
                <a:solidFill>
                  <a:srgbClr val="666666"/>
                </a:solidFill>
                <a:effectLst/>
                <a:latin typeface="Times New Roman" panose="02020603050405020304" pitchFamily="18" charset="0"/>
                <a:cs typeface="Times New Roman" panose="02020603050405020304" pitchFamily="18" charset="0"/>
              </a:rPr>
              <a:t>Susu yang terkena sinar matahari secara langsung dapat berubah cita rasanya serta terjadi oksidasi lemak dan perubahan protein.</a:t>
            </a:r>
          </a:p>
          <a:p>
            <a:r>
              <a:rPr lang="id-ID" sz="1300" b="0" i="0">
                <a:solidFill>
                  <a:srgbClr val="666666"/>
                </a:solidFill>
                <a:effectLst/>
                <a:latin typeface="Times New Roman" panose="02020603050405020304" pitchFamily="18" charset="0"/>
                <a:cs typeface="Times New Roman" panose="02020603050405020304" pitchFamily="18" charset="0"/>
              </a:rPr>
              <a:t>Jangka waktu penyimpanan</a:t>
            </a:r>
          </a:p>
          <a:p>
            <a:pPr marL="109728" indent="0">
              <a:buNone/>
            </a:pPr>
            <a:r>
              <a:rPr lang="id-ID" sz="1300" b="0" i="0">
                <a:solidFill>
                  <a:srgbClr val="666666"/>
                </a:solidFill>
                <a:effectLst/>
                <a:latin typeface="Times New Roman" panose="02020603050405020304" pitchFamily="18" charset="0"/>
                <a:cs typeface="Times New Roman" panose="02020603050405020304" pitchFamily="18" charset="0"/>
              </a:rPr>
              <a:t>Umumnya waktu penyimpanan susu yang lama akan menyebabkan kerusakan yang lebih besar.</a:t>
            </a:r>
          </a:p>
          <a:p>
            <a:r>
              <a:rPr lang="id-ID" sz="1300" b="0" i="0">
                <a:solidFill>
                  <a:srgbClr val="666666"/>
                </a:solidFill>
                <a:effectLst/>
                <a:latin typeface="Times New Roman" panose="02020603050405020304" pitchFamily="18" charset="0"/>
                <a:cs typeface="Times New Roman" panose="02020603050405020304" pitchFamily="18" charset="0"/>
              </a:rPr>
              <a:t>Mikroorganisme Sebagai Indikator Cemaran dalam Susu</a:t>
            </a:r>
          </a:p>
          <a:p>
            <a:pPr marL="109728" indent="0">
              <a:buNone/>
            </a:pPr>
            <a:r>
              <a:rPr lang="id-ID" sz="1300" b="0" i="0">
                <a:solidFill>
                  <a:srgbClr val="666666"/>
                </a:solidFill>
                <a:effectLst/>
                <a:latin typeface="Times New Roman" panose="02020603050405020304" pitchFamily="18" charset="0"/>
                <a:cs typeface="Times New Roman" panose="02020603050405020304" pitchFamily="18" charset="0"/>
              </a:rPr>
              <a:t>Mikroorganisme menggunakan susu sebagai bahan yang sangat ideal untuk pertumbuhannya.</a:t>
            </a:r>
          </a:p>
          <a:p>
            <a:endParaRPr lang="id-ID"/>
          </a:p>
        </p:txBody>
      </p:sp>
    </p:spTree>
    <p:extLst>
      <p:ext uri="{BB962C8B-B14F-4D97-AF65-F5344CB8AC3E}">
        <p14:creationId xmlns:p14="http://schemas.microsoft.com/office/powerpoint/2010/main" val="31383563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391DB546-1F1E-6C4B-A8D3-06C7F2AAD17A}"/>
              </a:ext>
            </a:extLst>
          </p:cNvPr>
          <p:cNvSpPr>
            <a:spLocks noGrp="1"/>
          </p:cNvSpPr>
          <p:nvPr>
            <p:ph type="title"/>
          </p:nvPr>
        </p:nvSpPr>
        <p:spPr>
          <a:xfrm>
            <a:off x="94343" y="381000"/>
            <a:ext cx="8229600" cy="1066800"/>
          </a:xfrm>
        </p:spPr>
        <p:txBody>
          <a:bodyPr/>
          <a:lstStyle/>
          <a:p>
            <a:r>
              <a:rPr lang="id-ID"/>
              <a:t>Kasus-kasus pada susu</a:t>
            </a:r>
          </a:p>
        </p:txBody>
      </p:sp>
      <p:sp>
        <p:nvSpPr>
          <p:cNvPr id="5" name="Tampungan Konten 2">
            <a:extLst>
              <a:ext uri="{FF2B5EF4-FFF2-40B4-BE49-F238E27FC236}">
                <a16:creationId xmlns:a16="http://schemas.microsoft.com/office/drawing/2014/main" xmlns="" id="{330F963F-DCC7-D244-8607-2F1ECC4C8D14}"/>
              </a:ext>
            </a:extLst>
          </p:cNvPr>
          <p:cNvSpPr>
            <a:spLocks noGrp="1"/>
          </p:cNvSpPr>
          <p:nvPr>
            <p:ph idx="1"/>
          </p:nvPr>
        </p:nvSpPr>
        <p:spPr>
          <a:xfrm>
            <a:off x="609600" y="1224643"/>
            <a:ext cx="8229600" cy="5502293"/>
          </a:xfrm>
        </p:spPr>
        <p:txBody>
          <a:bodyPr>
            <a:normAutofit/>
          </a:bodyPr>
          <a:lstStyle/>
          <a:p>
            <a:r>
              <a:rPr lang="id-ID" sz="1200" b="0" i="0">
                <a:effectLst/>
                <a:latin typeface="Times New Roman" panose="02020603050405020304" pitchFamily="18" charset="0"/>
                <a:cs typeface="Times New Roman" panose="02020603050405020304" pitchFamily="18" charset="0"/>
              </a:rPr>
              <a:t>Kasus kematian bayi dari berbagai negara dari tahun 1958-2004 karena mengkonsusmsi susu formulag terkontaminasi. Produk susu mentah maupun susu segar mudah terkontminasi E.sakazakii selama proses pemerahan susu. Sanitasi kandang dan kebersihan pekerja yang masih buruk, peralatan yang digunakan dan tempat penyimpanan sangat memungkinkan susu mentah dan  susu segar di terkontaminasi. </a:t>
            </a:r>
          </a:p>
          <a:p>
            <a:r>
              <a:rPr lang="id-ID" sz="1200" b="0" i="0">
                <a:effectLst/>
                <a:latin typeface="Times New Roman" panose="02020603050405020304" pitchFamily="18" charset="0"/>
                <a:cs typeface="Times New Roman" panose="02020603050405020304" pitchFamily="18" charset="0"/>
              </a:rPr>
              <a:t>Beberapa bakteri yang sering ditemukan pada susu mentah diantaranya : Esherichia coli, Staphylococcus, Listeria, Camphylobacter, Salmonella.</a:t>
            </a:r>
          </a:p>
          <a:p>
            <a:r>
              <a:rPr lang="id-ID" sz="1200">
                <a:latin typeface="Times New Roman" panose="02020603050405020304" pitchFamily="18" charset="0"/>
                <a:cs typeface="Times New Roman" panose="02020603050405020304" pitchFamily="18" charset="0"/>
              </a:rPr>
              <a:t>Adapun cara yang dapat dilakukan untuk mencegah kontaminasi pada susu dapat dengan cara pasteurisasi. </a:t>
            </a:r>
            <a:r>
              <a:rPr lang="id-ID" sz="1200" b="0" i="0">
                <a:effectLst/>
                <a:latin typeface="Times New Roman" panose="02020603050405020304" pitchFamily="18" charset="0"/>
                <a:cs typeface="Times New Roman" panose="02020603050405020304" pitchFamily="18" charset="0"/>
              </a:rPr>
              <a:t>Pasterurisasi adalah proses untuk memperlambat pertumbuhan bakteri di dalam makanan (biasanya cairan) dengan memanaskan makanan hingga suhu tertentu, kemudian mendinginkannya. Susu yang belum dipasteurisasi memiliki risiko tinggi menyebabkan infeksi bakteri apabila dikonsumsi. Jika Anda memerah susu sapi atau kambing sendiri, mengetahui cara melakukan pasteurisasi susu di rumah akan mencegah pertumbuhan bakteri dan membuat susu lebih tahan lama.</a:t>
            </a:r>
            <a:endParaRPr lang="id-ID" sz="1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142835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A0143F41-C654-1E4C-9350-F159821C9D33}"/>
              </a:ext>
            </a:extLst>
          </p:cNvPr>
          <p:cNvSpPr>
            <a:spLocks noGrp="1"/>
          </p:cNvSpPr>
          <p:nvPr>
            <p:ph type="title"/>
          </p:nvPr>
        </p:nvSpPr>
        <p:spPr/>
        <p:txBody>
          <a:bodyPr/>
          <a:lstStyle/>
          <a:p>
            <a:endParaRPr lang="id-ID"/>
          </a:p>
        </p:txBody>
      </p:sp>
      <p:sp>
        <p:nvSpPr>
          <p:cNvPr id="3" name="Tampungan Konten 2">
            <a:extLst>
              <a:ext uri="{FF2B5EF4-FFF2-40B4-BE49-F238E27FC236}">
                <a16:creationId xmlns:a16="http://schemas.microsoft.com/office/drawing/2014/main" xmlns="" id="{DF5EC4CB-AC71-8F4A-A10C-F622D3393864}"/>
              </a:ext>
            </a:extLst>
          </p:cNvPr>
          <p:cNvSpPr>
            <a:spLocks noGrp="1"/>
          </p:cNvSpPr>
          <p:nvPr>
            <p:ph idx="1"/>
          </p:nvPr>
        </p:nvSpPr>
        <p:spPr/>
        <p:txBody>
          <a:bodyPr/>
          <a:lstStyle/>
          <a:p>
            <a:endParaRPr lang="id-ID"/>
          </a:p>
        </p:txBody>
      </p:sp>
    </p:spTree>
    <p:extLst>
      <p:ext uri="{BB962C8B-B14F-4D97-AF65-F5344CB8AC3E}">
        <p14:creationId xmlns:p14="http://schemas.microsoft.com/office/powerpoint/2010/main" val="234195377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382</TotalTime>
  <Words>2621</Words>
  <Application>Microsoft Office PowerPoint</Application>
  <PresentationFormat>On-screen Show (4:3)</PresentationFormat>
  <Paragraphs>219</Paragraphs>
  <Slides>33</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Algerian</vt:lpstr>
      <vt:lpstr>Arial</vt:lpstr>
      <vt:lpstr>Calibri</vt:lpstr>
      <vt:lpstr>Georgia</vt:lpstr>
      <vt:lpstr>Georgia(body)</vt:lpstr>
      <vt:lpstr>Times New Roman</vt:lpstr>
      <vt:lpstr>Trebuchet MS</vt:lpstr>
      <vt:lpstr>Wingdings 2</vt:lpstr>
      <vt:lpstr>Urban</vt:lpstr>
      <vt:lpstr>Ilmu Pengetahuan Bahan  SUSU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Sifat Fisik dan Kimia Susu</vt:lpstr>
      <vt:lpstr>PowerPoint Presentation</vt:lpstr>
      <vt:lpstr>PowerPoint Presentation</vt:lpstr>
      <vt:lpstr>PowerPoint Presentation</vt:lpstr>
      <vt:lpstr>PowerPoint Presentation</vt:lpstr>
      <vt:lpstr>Kontaminasi Bakteri pada Susu</vt:lpstr>
      <vt:lpstr>PowerPoint Presentation</vt:lpstr>
      <vt:lpstr>PowerPoint Presentation</vt:lpstr>
      <vt:lpstr>Persyaratan Kualitas Susu</vt:lpstr>
      <vt:lpstr>3 macam kualitas susu berdasarkan jumlah bakteri dalam air susu di negara maju</vt:lpstr>
      <vt:lpstr>PowerPoint Presentation</vt:lpstr>
      <vt:lpstr>Penanganan susu segar</vt:lpstr>
      <vt:lpstr>Penanganan susu pasca panen</vt:lpstr>
      <vt:lpstr>PowerPoint Presentation</vt:lpstr>
      <vt:lpstr>Pemeriksaan pemalsuan susu</vt:lpstr>
      <vt:lpstr>Kerusakan pada susu</vt:lpstr>
      <vt:lpstr>Kasus-kasus pada susu</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Levono</cp:lastModifiedBy>
  <cp:revision>39</cp:revision>
  <dcterms:created xsi:type="dcterms:W3CDTF">2018-11-19T22:48:35Z</dcterms:created>
  <dcterms:modified xsi:type="dcterms:W3CDTF">2018-11-21T03:27:25Z</dcterms:modified>
</cp:coreProperties>
</file>