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74" r:id="rId4"/>
    <p:sldId id="275" r:id="rId5"/>
    <p:sldId id="278" r:id="rId6"/>
    <p:sldId id="279" r:id="rId7"/>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7B050234-0CCB-458C-ABF0-627739E5A7AE}" type="datetimeFigureOut">
              <a:rPr lang="id-ID" smtClean="0"/>
              <a:t>10/09/2017</a:t>
            </a:fld>
            <a:endParaRPr lang="id-ID"/>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id-ID"/>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54BC1B2B-B536-4CB4-B667-EA5641267ED1}" type="slidenum">
              <a:rPr lang="id-ID" smtClean="0"/>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7B050234-0CCB-458C-ABF0-627739E5A7AE}" type="datetimeFigureOut">
              <a:rPr lang="id-ID" smtClean="0"/>
              <a:t>10/09/2017</a:t>
            </a:fld>
            <a:endParaRPr lang="id-ID"/>
          </a:p>
        </p:txBody>
      </p:sp>
      <p:sp>
        <p:nvSpPr>
          <p:cNvPr id="9" name="Slide Number Placeholder 8"/>
          <p:cNvSpPr>
            <a:spLocks noGrp="1"/>
          </p:cNvSpPr>
          <p:nvPr>
            <p:ph type="sldNum" sz="quarter" idx="15"/>
          </p:nvPr>
        </p:nvSpPr>
        <p:spPr/>
        <p:txBody>
          <a:bodyPr rtlCol="0"/>
          <a:lstStyle/>
          <a:p>
            <a:fld id="{54BC1B2B-B536-4CB4-B667-EA5641267ED1}" type="slidenum">
              <a:rPr lang="id-ID" smtClean="0"/>
              <a:t>‹#›</a:t>
            </a:fld>
            <a:endParaRPr lang="id-ID"/>
          </a:p>
        </p:txBody>
      </p:sp>
      <p:sp>
        <p:nvSpPr>
          <p:cNvPr id="10" name="Footer Placeholder 9"/>
          <p:cNvSpPr>
            <a:spLocks noGrp="1"/>
          </p:cNvSpPr>
          <p:nvPr>
            <p:ph type="ftr" sz="quarter" idx="16"/>
          </p:nvPr>
        </p:nvSpPr>
        <p:spPr/>
        <p:txBody>
          <a:bodyPr rtlCol="0"/>
          <a:lstStyle/>
          <a:p>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7B050234-0CCB-458C-ABF0-627739E5A7AE}" type="datetimeFigureOut">
              <a:rPr lang="id-ID" smtClean="0"/>
              <a:t>10/09/2017</a:t>
            </a:fld>
            <a:endParaRPr lang="id-ID"/>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id-ID"/>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54BC1B2B-B536-4CB4-B667-EA5641267ED1}" type="slidenum">
              <a:rPr lang="id-ID" smtClean="0"/>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7B050234-0CCB-458C-ABF0-627739E5A7AE}" type="datetimeFigureOut">
              <a:rPr lang="id-ID" smtClean="0"/>
              <a:t>10/09/2017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4BC1B2B-B536-4CB4-B667-EA5641267ED1}" type="slidenum">
              <a:rPr lang="id-ID" smtClean="0"/>
              <a:t>‹#›</a:t>
            </a:fld>
            <a:endParaRPr lang="id-ID"/>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7B050234-0CCB-458C-ABF0-627739E5A7AE}" type="datetimeFigureOut">
              <a:rPr lang="id-ID" smtClean="0"/>
              <a:t>10/09/2017</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54BC1B2B-B536-4CB4-B667-EA5641267ED1}" type="slidenum">
              <a:rPr lang="id-ID" smtClean="0"/>
              <a:t>‹#›</a:t>
            </a:fld>
            <a:endParaRPr lang="id-ID"/>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7B050234-0CCB-458C-ABF0-627739E5A7AE}" type="datetimeFigureOut">
              <a:rPr lang="id-ID" smtClean="0"/>
              <a:t>10/09/2017</a:t>
            </a:fld>
            <a:endParaRPr lang="id-ID"/>
          </a:p>
        </p:txBody>
      </p:sp>
      <p:sp>
        <p:nvSpPr>
          <p:cNvPr id="7" name="Slide Number Placeholder 6"/>
          <p:cNvSpPr>
            <a:spLocks noGrp="1"/>
          </p:cNvSpPr>
          <p:nvPr>
            <p:ph type="sldNum" sz="quarter" idx="11"/>
          </p:nvPr>
        </p:nvSpPr>
        <p:spPr/>
        <p:txBody>
          <a:bodyPr rtlCol="0"/>
          <a:lstStyle/>
          <a:p>
            <a:fld id="{54BC1B2B-B536-4CB4-B667-EA5641267ED1}" type="slidenum">
              <a:rPr lang="id-ID" smtClean="0"/>
              <a:t>‹#›</a:t>
            </a:fld>
            <a:endParaRPr lang="id-ID"/>
          </a:p>
        </p:txBody>
      </p:sp>
      <p:sp>
        <p:nvSpPr>
          <p:cNvPr id="8" name="Footer Placeholder 7"/>
          <p:cNvSpPr>
            <a:spLocks noGrp="1"/>
          </p:cNvSpPr>
          <p:nvPr>
            <p:ph type="ftr" sz="quarter" idx="12"/>
          </p:nvPr>
        </p:nvSpPr>
        <p:spPr/>
        <p:txBody>
          <a:bodyPr rtlCol="0"/>
          <a:lstStyle/>
          <a:p>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050234-0CCB-458C-ABF0-627739E5A7AE}" type="datetimeFigureOut">
              <a:rPr lang="id-ID" smtClean="0"/>
              <a:t>10/09/2017</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7B050234-0CCB-458C-ABF0-627739E5A7AE}" type="datetimeFigureOut">
              <a:rPr lang="id-ID" smtClean="0"/>
              <a:t>10/09/2017</a:t>
            </a:fld>
            <a:endParaRPr lang="id-ID"/>
          </a:p>
        </p:txBody>
      </p:sp>
      <p:sp>
        <p:nvSpPr>
          <p:cNvPr id="22" name="Slide Number Placeholder 21"/>
          <p:cNvSpPr>
            <a:spLocks noGrp="1"/>
          </p:cNvSpPr>
          <p:nvPr>
            <p:ph type="sldNum" sz="quarter" idx="15"/>
          </p:nvPr>
        </p:nvSpPr>
        <p:spPr/>
        <p:txBody>
          <a:bodyPr rtlCol="0"/>
          <a:lstStyle/>
          <a:p>
            <a:fld id="{54BC1B2B-B536-4CB4-B667-EA5641267ED1}" type="slidenum">
              <a:rPr lang="id-ID" smtClean="0"/>
              <a:t>‹#›</a:t>
            </a:fld>
            <a:endParaRPr lang="id-ID"/>
          </a:p>
        </p:txBody>
      </p:sp>
      <p:sp>
        <p:nvSpPr>
          <p:cNvPr id="23" name="Footer Placeholder 22"/>
          <p:cNvSpPr>
            <a:spLocks noGrp="1"/>
          </p:cNvSpPr>
          <p:nvPr>
            <p:ph type="ftr" sz="quarter" idx="16"/>
          </p:nvPr>
        </p:nvSpPr>
        <p:spPr/>
        <p:txBody>
          <a:bodyPr rtlCol="0"/>
          <a:lstStyle/>
          <a:p>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7B050234-0CCB-458C-ABF0-627739E5A7AE}" type="datetimeFigureOut">
              <a:rPr lang="id-ID" smtClean="0"/>
              <a:t>10/09/2017</a:t>
            </a:fld>
            <a:endParaRPr lang="id-ID"/>
          </a:p>
        </p:txBody>
      </p:sp>
      <p:sp>
        <p:nvSpPr>
          <p:cNvPr id="18" name="Slide Number Placeholder 17"/>
          <p:cNvSpPr>
            <a:spLocks noGrp="1"/>
          </p:cNvSpPr>
          <p:nvPr>
            <p:ph type="sldNum" sz="quarter" idx="11"/>
          </p:nvPr>
        </p:nvSpPr>
        <p:spPr/>
        <p:txBody>
          <a:bodyPr rtlCol="0"/>
          <a:lstStyle/>
          <a:p>
            <a:fld id="{54BC1B2B-B536-4CB4-B667-EA5641267ED1}" type="slidenum">
              <a:rPr lang="id-ID" smtClean="0"/>
              <a:t>‹#›</a:t>
            </a:fld>
            <a:endParaRPr lang="id-ID"/>
          </a:p>
        </p:txBody>
      </p:sp>
      <p:sp>
        <p:nvSpPr>
          <p:cNvPr id="21" name="Footer Placeholder 20"/>
          <p:cNvSpPr>
            <a:spLocks noGrp="1"/>
          </p:cNvSpPr>
          <p:nvPr>
            <p:ph type="ftr" sz="quarter" idx="12"/>
          </p:nvPr>
        </p:nvSpPr>
        <p:spPr/>
        <p:txBody>
          <a:bodyPr rtlCol="0"/>
          <a:lstStyle/>
          <a:p>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050234-0CCB-458C-ABF0-627739E5A7AE}" type="datetimeFigureOut">
              <a:rPr lang="id-ID" smtClean="0"/>
              <a:t>10/09/2017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050234-0CCB-458C-ABF0-627739E5A7AE}" type="datetimeFigureOut">
              <a:rPr lang="id-ID" smtClean="0"/>
              <a:t>10/09/2017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B050234-0CCB-458C-ABF0-627739E5A7AE}" type="datetimeFigureOut">
              <a:rPr lang="id-ID" smtClean="0"/>
              <a:t>10/09/2017</a:t>
            </a:fld>
            <a:endParaRPr lang="id-ID"/>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id-ID"/>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54BC1B2B-B536-4CB4-B667-EA5641267ED1}"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052736"/>
            <a:ext cx="8424936" cy="2038784"/>
          </a:xfrm>
        </p:spPr>
        <p:txBody>
          <a:bodyPr>
            <a:normAutofit/>
          </a:bodyPr>
          <a:lstStyle/>
          <a:p>
            <a:pPr algn="ctr"/>
            <a:r>
              <a:rPr lang="id-ID" sz="5400" dirty="0" smtClean="0"/>
              <a:t>Toksikologi dan keamanan pangan</a:t>
            </a:r>
            <a:endParaRPr lang="id-ID" sz="1800" dirty="0"/>
          </a:p>
        </p:txBody>
      </p:sp>
      <p:sp>
        <p:nvSpPr>
          <p:cNvPr id="3" name="Subtitle 2"/>
          <p:cNvSpPr>
            <a:spLocks noGrp="1"/>
          </p:cNvSpPr>
          <p:nvPr>
            <p:ph type="subTitle" idx="1"/>
          </p:nvPr>
        </p:nvSpPr>
        <p:spPr>
          <a:xfrm>
            <a:off x="457200" y="3699804"/>
            <a:ext cx="8305800" cy="2681524"/>
          </a:xfrm>
        </p:spPr>
        <p:txBody>
          <a:bodyPr>
            <a:normAutofit fontScale="92500" lnSpcReduction="10000"/>
          </a:bodyPr>
          <a:lstStyle/>
          <a:p>
            <a:pPr algn="ctr"/>
            <a:r>
              <a:rPr lang="id-ID" dirty="0" smtClean="0">
                <a:solidFill>
                  <a:schemeClr val="tx1"/>
                </a:solidFill>
              </a:rPr>
              <a:t>M. Khoiron Ferdiansyah, STP., M.Sc</a:t>
            </a:r>
          </a:p>
          <a:p>
            <a:pPr algn="ctr"/>
            <a:r>
              <a:rPr lang="id-ID" dirty="0" smtClean="0">
                <a:solidFill>
                  <a:schemeClr val="tx1"/>
                </a:solidFill>
              </a:rPr>
              <a:t>Rizky Muliani D.U., SPi., M.Si.</a:t>
            </a:r>
            <a:endParaRPr lang="id-ID" dirty="0" smtClean="0">
              <a:solidFill>
                <a:schemeClr val="tx1"/>
              </a:solidFill>
            </a:endParaRPr>
          </a:p>
          <a:p>
            <a:endParaRPr lang="id-ID" dirty="0" smtClean="0"/>
          </a:p>
          <a:p>
            <a:endParaRPr lang="id-ID" dirty="0"/>
          </a:p>
          <a:p>
            <a:endParaRPr lang="id-ID" dirty="0" smtClean="0"/>
          </a:p>
          <a:p>
            <a:pPr algn="ctr"/>
            <a:endParaRPr lang="id-ID" dirty="0"/>
          </a:p>
          <a:p>
            <a:pPr algn="ctr"/>
            <a:r>
              <a:rPr lang="id-ID" dirty="0" smtClean="0"/>
              <a:t>PRODI TEKNOLOGI PANGAN</a:t>
            </a:r>
          </a:p>
          <a:p>
            <a:pPr algn="ctr"/>
            <a:r>
              <a:rPr lang="id-ID" dirty="0" smtClean="0"/>
              <a:t>UNIIVERSITAS PGRI SEMARANG</a:t>
            </a:r>
            <a:endParaRPr lang="id-ID" dirty="0"/>
          </a:p>
        </p:txBody>
      </p:sp>
    </p:spTree>
    <p:extLst>
      <p:ext uri="{BB962C8B-B14F-4D97-AF65-F5344CB8AC3E}">
        <p14:creationId xmlns:p14="http://schemas.microsoft.com/office/powerpoint/2010/main" val="10144381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7315200" cy="794057"/>
          </a:xfrm>
        </p:spPr>
        <p:txBody>
          <a:bodyPr/>
          <a:lstStyle/>
          <a:p>
            <a:r>
              <a:rPr lang="id-ID" dirty="0" smtClean="0"/>
              <a:t>KONTRAK PERKULIAHAN</a:t>
            </a:r>
            <a:endParaRPr lang="id-ID" dirty="0"/>
          </a:p>
        </p:txBody>
      </p:sp>
      <p:sp>
        <p:nvSpPr>
          <p:cNvPr id="3" name="Content Placeholder 2"/>
          <p:cNvSpPr>
            <a:spLocks noGrp="1"/>
          </p:cNvSpPr>
          <p:nvPr>
            <p:ph sz="quarter" idx="1"/>
          </p:nvPr>
        </p:nvSpPr>
        <p:spPr>
          <a:xfrm>
            <a:off x="539552" y="1196752"/>
            <a:ext cx="8064896" cy="5400600"/>
          </a:xfrm>
        </p:spPr>
        <p:txBody>
          <a:bodyPr>
            <a:noAutofit/>
          </a:bodyPr>
          <a:lstStyle/>
          <a:p>
            <a:pPr>
              <a:spcBef>
                <a:spcPts val="0"/>
              </a:spcBef>
              <a:spcAft>
                <a:spcPts val="0"/>
              </a:spcAft>
            </a:pPr>
            <a:r>
              <a:rPr lang="id-ID" dirty="0" smtClean="0">
                <a:solidFill>
                  <a:srgbClr val="FF0000"/>
                </a:solidFill>
                <a:latin typeface="Bell MT" pitchFamily="18" charset="0"/>
                <a:ea typeface="Batang" pitchFamily="18" charset="-127"/>
              </a:rPr>
              <a:t>Program Studi </a:t>
            </a:r>
            <a:r>
              <a:rPr lang="id-ID" dirty="0" smtClean="0">
                <a:latin typeface="Bell MT" pitchFamily="18" charset="0"/>
                <a:ea typeface="Batang" pitchFamily="18" charset="-127"/>
              </a:rPr>
              <a:t>: Teknologi Pangan</a:t>
            </a:r>
          </a:p>
          <a:p>
            <a:pPr>
              <a:spcBef>
                <a:spcPts val="0"/>
              </a:spcBef>
              <a:spcAft>
                <a:spcPts val="0"/>
              </a:spcAft>
            </a:pPr>
            <a:r>
              <a:rPr lang="id-ID" dirty="0" smtClean="0">
                <a:solidFill>
                  <a:srgbClr val="FF0000"/>
                </a:solidFill>
                <a:latin typeface="Bell MT" pitchFamily="18" charset="0"/>
                <a:ea typeface="Batang" pitchFamily="18" charset="-127"/>
              </a:rPr>
              <a:t>Mata Kuliah </a:t>
            </a:r>
            <a:r>
              <a:rPr lang="id-ID" dirty="0" smtClean="0">
                <a:latin typeface="Bell MT" pitchFamily="18" charset="0"/>
                <a:ea typeface="Batang" pitchFamily="18" charset="-127"/>
              </a:rPr>
              <a:t>: Toksikologi dan Keamanan Pangan</a:t>
            </a:r>
          </a:p>
          <a:p>
            <a:pPr>
              <a:spcBef>
                <a:spcPts val="0"/>
              </a:spcBef>
              <a:spcAft>
                <a:spcPts val="0"/>
              </a:spcAft>
            </a:pPr>
            <a:r>
              <a:rPr lang="id-ID" dirty="0" smtClean="0">
                <a:solidFill>
                  <a:srgbClr val="FF0000"/>
                </a:solidFill>
                <a:latin typeface="Bell MT" pitchFamily="18" charset="0"/>
                <a:ea typeface="Batang" pitchFamily="18" charset="-127"/>
              </a:rPr>
              <a:t>Dosen Pengampu </a:t>
            </a:r>
            <a:r>
              <a:rPr lang="id-ID" dirty="0" smtClean="0">
                <a:latin typeface="Bell MT" pitchFamily="18" charset="0"/>
                <a:ea typeface="Batang" pitchFamily="18" charset="-127"/>
              </a:rPr>
              <a:t>: M. Khoiron Ferdiansyah, STP., M.Sc.</a:t>
            </a:r>
          </a:p>
          <a:p>
            <a:pPr marL="0" indent="0">
              <a:spcBef>
                <a:spcPts val="0"/>
              </a:spcBef>
              <a:spcAft>
                <a:spcPts val="0"/>
              </a:spcAft>
              <a:buNone/>
            </a:pPr>
            <a:r>
              <a:rPr lang="id-ID" dirty="0">
                <a:latin typeface="Bell MT" pitchFamily="18" charset="0"/>
                <a:ea typeface="Batang" pitchFamily="18" charset="-127"/>
              </a:rPr>
              <a:t>	</a:t>
            </a:r>
            <a:r>
              <a:rPr lang="id-ID" dirty="0" smtClean="0">
                <a:latin typeface="Bell MT" pitchFamily="18" charset="0"/>
                <a:ea typeface="Batang" pitchFamily="18" charset="-127"/>
              </a:rPr>
              <a:t>	    </a:t>
            </a:r>
            <a:r>
              <a:rPr lang="id-ID" dirty="0">
                <a:latin typeface="Bell MT" pitchFamily="18" charset="0"/>
                <a:ea typeface="Batang" pitchFamily="18" charset="-127"/>
              </a:rPr>
              <a:t> </a:t>
            </a:r>
            <a:r>
              <a:rPr lang="id-ID" dirty="0" smtClean="0">
                <a:latin typeface="Bell MT" pitchFamily="18" charset="0"/>
                <a:ea typeface="Batang" pitchFamily="18" charset="-127"/>
              </a:rPr>
              <a:t>      Rizky Muliani D.U., S.Pi., M.Si.</a:t>
            </a:r>
            <a:endParaRPr lang="id-ID" dirty="0" smtClean="0">
              <a:latin typeface="Bell MT" pitchFamily="18" charset="0"/>
              <a:ea typeface="Batang" pitchFamily="18" charset="-127"/>
            </a:endParaRPr>
          </a:p>
          <a:p>
            <a:pPr>
              <a:spcBef>
                <a:spcPts val="0"/>
              </a:spcBef>
              <a:spcAft>
                <a:spcPts val="0"/>
              </a:spcAft>
            </a:pPr>
            <a:r>
              <a:rPr lang="id-ID" dirty="0" smtClean="0">
                <a:solidFill>
                  <a:srgbClr val="FF0000"/>
                </a:solidFill>
                <a:latin typeface="Bell MT" pitchFamily="18" charset="0"/>
                <a:ea typeface="Batang" pitchFamily="18" charset="-127"/>
              </a:rPr>
              <a:t>Jumlah SKS </a:t>
            </a:r>
            <a:r>
              <a:rPr lang="id-ID" dirty="0" smtClean="0">
                <a:latin typeface="Bell MT" pitchFamily="18" charset="0"/>
                <a:ea typeface="Batang" pitchFamily="18" charset="-127"/>
              </a:rPr>
              <a:t>: </a:t>
            </a:r>
            <a:r>
              <a:rPr lang="id-ID" dirty="0">
                <a:latin typeface="Bell MT" pitchFamily="18" charset="0"/>
                <a:ea typeface="Batang" pitchFamily="18" charset="-127"/>
              </a:rPr>
              <a:t>2</a:t>
            </a:r>
            <a:endParaRPr lang="id-ID" dirty="0" smtClean="0">
              <a:latin typeface="Bell MT" pitchFamily="18" charset="0"/>
              <a:ea typeface="Batang" pitchFamily="18" charset="-127"/>
            </a:endParaRPr>
          </a:p>
          <a:p>
            <a:pPr>
              <a:spcBef>
                <a:spcPts val="0"/>
              </a:spcBef>
              <a:spcAft>
                <a:spcPts val="0"/>
              </a:spcAft>
            </a:pPr>
            <a:r>
              <a:rPr lang="id-ID" dirty="0" smtClean="0">
                <a:solidFill>
                  <a:srgbClr val="FF0000"/>
                </a:solidFill>
                <a:latin typeface="Bell MT" pitchFamily="18" charset="0"/>
                <a:ea typeface="Batang" pitchFamily="18" charset="-127"/>
              </a:rPr>
              <a:t>Semester</a:t>
            </a:r>
            <a:r>
              <a:rPr lang="id-ID" dirty="0" smtClean="0">
                <a:latin typeface="Bell MT" pitchFamily="18" charset="0"/>
                <a:ea typeface="Batang" pitchFamily="18" charset="-127"/>
              </a:rPr>
              <a:t> : </a:t>
            </a:r>
            <a:r>
              <a:rPr lang="id-ID" dirty="0">
                <a:latin typeface="Bell MT" pitchFamily="18" charset="0"/>
                <a:ea typeface="Batang" pitchFamily="18" charset="-127"/>
              </a:rPr>
              <a:t>V</a:t>
            </a:r>
            <a:r>
              <a:rPr lang="id-ID" dirty="0" smtClean="0">
                <a:latin typeface="Bell MT" pitchFamily="18" charset="0"/>
                <a:ea typeface="Batang" pitchFamily="18" charset="-127"/>
              </a:rPr>
              <a:t> (lima)</a:t>
            </a:r>
          </a:p>
          <a:p>
            <a:pPr>
              <a:spcBef>
                <a:spcPts val="0"/>
              </a:spcBef>
              <a:spcAft>
                <a:spcPts val="0"/>
              </a:spcAft>
            </a:pPr>
            <a:r>
              <a:rPr lang="id-ID" dirty="0" smtClean="0">
                <a:solidFill>
                  <a:srgbClr val="FF0000"/>
                </a:solidFill>
                <a:latin typeface="Bell MT" pitchFamily="18" charset="0"/>
                <a:ea typeface="Batang" pitchFamily="18" charset="-127"/>
              </a:rPr>
              <a:t>Deskripsi Mata Kuliah </a:t>
            </a:r>
            <a:r>
              <a:rPr lang="id-ID" dirty="0" smtClean="0">
                <a:latin typeface="Bell MT" pitchFamily="18" charset="0"/>
                <a:ea typeface="Batang" pitchFamily="18" charset="-127"/>
              </a:rPr>
              <a:t>:</a:t>
            </a:r>
          </a:p>
          <a:p>
            <a:pPr marL="265113" indent="0">
              <a:spcBef>
                <a:spcPts val="0"/>
              </a:spcBef>
              <a:spcAft>
                <a:spcPts val="0"/>
              </a:spcAft>
              <a:buNone/>
            </a:pPr>
            <a:r>
              <a:rPr lang="id-ID" dirty="0">
                <a:latin typeface="Bell MT" pitchFamily="18" charset="0"/>
                <a:ea typeface="Batang" pitchFamily="18" charset="-127"/>
              </a:rPr>
              <a:t>Pemahaman senyawa racun (1) yang terdapat dalam bahan  pangan secara alami (tanaman dan hewan), (2) yang dihasilkan oleh mikrobia dan (3) yang berasal dari luar. Mempelajari terbentuknya senyawa racun pada bahan pangan sampai mekanisme terjadinya keracunan dalam tubuh. Tinjauan sifat racun bahan berkaitan dengan faktor-faktor penentu keamanan pangan. </a:t>
            </a:r>
            <a:endParaRPr lang="id-ID" dirty="0">
              <a:latin typeface="Bell MT" pitchFamily="18" charset="0"/>
            </a:endParaRPr>
          </a:p>
          <a:p>
            <a:pPr>
              <a:spcBef>
                <a:spcPts val="0"/>
              </a:spcBef>
              <a:spcAft>
                <a:spcPts val="0"/>
              </a:spcAft>
            </a:pPr>
            <a:endParaRPr lang="id-ID" sz="1800" dirty="0">
              <a:latin typeface="Bell MT" pitchFamily="18" charset="0"/>
              <a:ea typeface="Batang" pitchFamily="18" charset="-127"/>
            </a:endParaRPr>
          </a:p>
          <a:p>
            <a:endParaRPr lang="id-ID" sz="1800" dirty="0" smtClean="0"/>
          </a:p>
        </p:txBody>
      </p:sp>
    </p:spTree>
    <p:extLst>
      <p:ext uri="{BB962C8B-B14F-4D97-AF65-F5344CB8AC3E}">
        <p14:creationId xmlns:p14="http://schemas.microsoft.com/office/powerpoint/2010/main" val="16891046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5791200" cy="900018"/>
          </a:xfrm>
        </p:spPr>
        <p:txBody>
          <a:bodyPr/>
          <a:lstStyle/>
          <a:p>
            <a:r>
              <a:rPr lang="id-ID" b="1" dirty="0" smtClean="0"/>
              <a:t>JADWAL PERTEMUAN</a:t>
            </a:r>
            <a:endParaRPr lang="id-ID" b="1" dirty="0"/>
          </a:p>
        </p:txBody>
      </p:sp>
      <p:graphicFrame>
        <p:nvGraphicFramePr>
          <p:cNvPr id="5" name="Content Placeholder 4"/>
          <p:cNvGraphicFramePr>
            <a:graphicFrameLocks noGrp="1"/>
          </p:cNvGraphicFramePr>
          <p:nvPr>
            <p:ph sz="quarter" idx="1"/>
            <p:extLst>
              <p:ext uri="{D42A27DB-BD31-4B8C-83A1-F6EECF244321}">
                <p14:modId xmlns:p14="http://schemas.microsoft.com/office/powerpoint/2010/main" val="604061048"/>
              </p:ext>
            </p:extLst>
          </p:nvPr>
        </p:nvGraphicFramePr>
        <p:xfrm>
          <a:off x="539552" y="1700808"/>
          <a:ext cx="7920879" cy="3753192"/>
        </p:xfrm>
        <a:graphic>
          <a:graphicData uri="http://schemas.openxmlformats.org/drawingml/2006/table">
            <a:tbl>
              <a:tblPr firstRow="1" bandRow="1">
                <a:tableStyleId>{5C22544A-7EE6-4342-B048-85BDC9FD1C3A}</a:tableStyleId>
              </a:tblPr>
              <a:tblGrid>
                <a:gridCol w="2112234"/>
                <a:gridCol w="4512502"/>
                <a:gridCol w="1296143"/>
              </a:tblGrid>
              <a:tr h="370840">
                <a:tc>
                  <a:txBody>
                    <a:bodyPr/>
                    <a:lstStyle/>
                    <a:p>
                      <a:pPr algn="ctr"/>
                      <a:r>
                        <a:rPr lang="id-ID" dirty="0" smtClean="0"/>
                        <a:t>MINGGU KE-</a:t>
                      </a:r>
                      <a:endParaRPr lang="id-ID" dirty="0"/>
                    </a:p>
                  </a:txBody>
                  <a:tcPr/>
                </a:tc>
                <a:tc>
                  <a:txBody>
                    <a:bodyPr/>
                    <a:lstStyle/>
                    <a:p>
                      <a:pPr algn="ctr"/>
                      <a:r>
                        <a:rPr lang="id-ID" dirty="0" smtClean="0"/>
                        <a:t>MATERI</a:t>
                      </a:r>
                      <a:endParaRPr lang="id-ID" dirty="0"/>
                    </a:p>
                  </a:txBody>
                  <a:tcPr/>
                </a:tc>
                <a:tc>
                  <a:txBody>
                    <a:bodyPr/>
                    <a:lstStyle/>
                    <a:p>
                      <a:pPr algn="ctr"/>
                      <a:r>
                        <a:rPr lang="id-ID" dirty="0" smtClean="0"/>
                        <a:t>DOSEN</a:t>
                      </a:r>
                      <a:endParaRPr lang="id-ID" dirty="0"/>
                    </a:p>
                  </a:txBody>
                  <a:tcPr/>
                </a:tc>
              </a:tr>
              <a:tr h="370840">
                <a:tc>
                  <a:txBody>
                    <a:bodyPr/>
                    <a:lstStyle/>
                    <a:p>
                      <a:pPr algn="ctr"/>
                      <a:r>
                        <a:rPr lang="id-ID" dirty="0" smtClean="0"/>
                        <a:t>1</a:t>
                      </a:r>
                      <a:endParaRPr lang="id-ID" dirty="0"/>
                    </a:p>
                  </a:txBody>
                  <a:tcPr/>
                </a:tc>
                <a:tc>
                  <a:txBody>
                    <a:bodyPr/>
                    <a:lstStyle/>
                    <a:p>
                      <a:r>
                        <a:rPr lang="id-ID" baseline="0" dirty="0" smtClean="0"/>
                        <a:t>Pendahuluan</a:t>
                      </a:r>
                      <a:endParaRPr lang="id-ID" dirty="0"/>
                    </a:p>
                  </a:txBody>
                  <a:tcPr/>
                </a:tc>
                <a:tc>
                  <a:txBody>
                    <a:bodyPr/>
                    <a:lstStyle/>
                    <a:p>
                      <a:pPr algn="ctr"/>
                      <a:r>
                        <a:rPr lang="id-ID" dirty="0" smtClean="0"/>
                        <a:t>K – </a:t>
                      </a:r>
                      <a:r>
                        <a:rPr lang="id-ID" dirty="0" smtClean="0"/>
                        <a:t>R</a:t>
                      </a:r>
                      <a:endParaRPr lang="id-ID" dirty="0"/>
                    </a:p>
                  </a:txBody>
                  <a:tcPr/>
                </a:tc>
              </a:tr>
              <a:tr h="370840">
                <a:tc>
                  <a:txBody>
                    <a:bodyPr/>
                    <a:lstStyle/>
                    <a:p>
                      <a:pPr algn="ctr"/>
                      <a:r>
                        <a:rPr lang="id-ID" dirty="0" smtClean="0"/>
                        <a:t>2</a:t>
                      </a:r>
                      <a:endParaRPr lang="id-ID" dirty="0"/>
                    </a:p>
                  </a:txBody>
                  <a:tcPr/>
                </a:tc>
                <a:tc>
                  <a:txBody>
                    <a:bodyPr/>
                    <a:lstStyle/>
                    <a:p>
                      <a:pPr marL="88900" indent="0" algn="l" fontAlgn="b"/>
                      <a:r>
                        <a:rPr lang="fi-FI" sz="1800" b="0" i="0" u="none" strike="noStrike" dirty="0">
                          <a:solidFill>
                            <a:srgbClr val="000000"/>
                          </a:solidFill>
                          <a:effectLst/>
                          <a:latin typeface="Century Schoolbook" pitchFamily="18" charset="0"/>
                        </a:rPr>
                        <a:t>Bahan Toksik Kontaminan dan Residu</a:t>
                      </a:r>
                    </a:p>
                  </a:txBody>
                  <a:tcPr marL="9525" marR="9525" marT="9525" marB="0" anchor="ctr"/>
                </a:tc>
                <a:tc>
                  <a:txBody>
                    <a:bodyPr/>
                    <a:lstStyle/>
                    <a:p>
                      <a:pPr algn="ctr"/>
                      <a:r>
                        <a:rPr lang="id-ID" dirty="0" smtClean="0"/>
                        <a:t>K</a:t>
                      </a:r>
                      <a:endParaRPr lang="id-ID" dirty="0"/>
                    </a:p>
                  </a:txBody>
                  <a:tcPr/>
                </a:tc>
              </a:tr>
              <a:tr h="370840">
                <a:tc>
                  <a:txBody>
                    <a:bodyPr/>
                    <a:lstStyle/>
                    <a:p>
                      <a:pPr algn="ctr"/>
                      <a:r>
                        <a:rPr lang="id-ID" dirty="0" smtClean="0"/>
                        <a:t>3</a:t>
                      </a:r>
                      <a:endParaRPr lang="id-ID" dirty="0"/>
                    </a:p>
                  </a:txBody>
                  <a:tcPr/>
                </a:tc>
                <a:tc>
                  <a:txBody>
                    <a:bodyPr/>
                    <a:lstStyle/>
                    <a:p>
                      <a:pPr marL="88900" indent="0" algn="l" fontAlgn="b"/>
                      <a:r>
                        <a:rPr lang="fi-FI" sz="1800" b="0" i="0" u="none" strike="noStrike" dirty="0">
                          <a:solidFill>
                            <a:srgbClr val="000000"/>
                          </a:solidFill>
                          <a:effectLst/>
                          <a:latin typeface="Century Schoolbook" pitchFamily="18" charset="0"/>
                        </a:rPr>
                        <a:t>Bahan Toksik Kontaminan dan Residu</a:t>
                      </a:r>
                    </a:p>
                  </a:txBody>
                  <a:tcPr marL="9525" marR="9525" marT="9525" marB="0" anchor="ctr"/>
                </a:tc>
                <a:tc>
                  <a:txBody>
                    <a:bodyPr/>
                    <a:lstStyle/>
                    <a:p>
                      <a:pPr algn="ctr"/>
                      <a:r>
                        <a:rPr lang="id-ID" dirty="0" smtClean="0"/>
                        <a:t>K</a:t>
                      </a:r>
                      <a:endParaRPr lang="id-ID" dirty="0"/>
                    </a:p>
                  </a:txBody>
                  <a:tcPr/>
                </a:tc>
              </a:tr>
              <a:tr h="370840">
                <a:tc>
                  <a:txBody>
                    <a:bodyPr/>
                    <a:lstStyle/>
                    <a:p>
                      <a:pPr algn="ctr"/>
                      <a:r>
                        <a:rPr lang="id-ID" dirty="0" smtClean="0"/>
                        <a:t>4</a:t>
                      </a:r>
                      <a:endParaRPr lang="id-ID" dirty="0"/>
                    </a:p>
                  </a:txBody>
                  <a:tcPr/>
                </a:tc>
                <a:tc>
                  <a:txBody>
                    <a:bodyPr/>
                    <a:lstStyle/>
                    <a:p>
                      <a:pPr marL="88900" indent="0" algn="l" fontAlgn="b"/>
                      <a:r>
                        <a:rPr lang="id-ID" sz="1800" b="0" i="0" u="none" strike="noStrike" dirty="0">
                          <a:solidFill>
                            <a:srgbClr val="000000"/>
                          </a:solidFill>
                          <a:effectLst/>
                          <a:latin typeface="Century Schoolbook" pitchFamily="18" charset="0"/>
                        </a:rPr>
                        <a:t>Bahan Toksik Hasil Pengolahan</a:t>
                      </a:r>
                    </a:p>
                  </a:txBody>
                  <a:tcPr marL="9525" marR="9525" marT="9525" marB="0" anchor="ctr"/>
                </a:tc>
                <a:tc>
                  <a:txBody>
                    <a:bodyPr/>
                    <a:lstStyle/>
                    <a:p>
                      <a:pPr algn="ctr"/>
                      <a:r>
                        <a:rPr lang="id-ID" dirty="0" smtClean="0"/>
                        <a:t>K</a:t>
                      </a:r>
                      <a:endParaRPr lang="id-ID" dirty="0"/>
                    </a:p>
                  </a:txBody>
                  <a:tcPr/>
                </a:tc>
              </a:tr>
              <a:tr h="415632">
                <a:tc>
                  <a:txBody>
                    <a:bodyPr/>
                    <a:lstStyle/>
                    <a:p>
                      <a:pPr algn="ctr"/>
                      <a:r>
                        <a:rPr lang="id-ID" dirty="0" smtClean="0"/>
                        <a:t>5</a:t>
                      </a:r>
                      <a:endParaRPr lang="id-ID" dirty="0"/>
                    </a:p>
                  </a:txBody>
                  <a:tcPr/>
                </a:tc>
                <a:tc>
                  <a:txBody>
                    <a:bodyPr/>
                    <a:lstStyle/>
                    <a:p>
                      <a:pPr marL="88900" indent="0" algn="l" fontAlgn="b"/>
                      <a:r>
                        <a:rPr lang="it-IT" sz="1800" b="0" i="0" u="none" strike="noStrike" dirty="0">
                          <a:solidFill>
                            <a:srgbClr val="000000"/>
                          </a:solidFill>
                          <a:effectLst/>
                          <a:latin typeface="Century Schoolbook" pitchFamily="18" charset="0"/>
                        </a:rPr>
                        <a:t>Zat Anti Gizi dan Alergen</a:t>
                      </a:r>
                    </a:p>
                  </a:txBody>
                  <a:tcPr marL="9525" marR="9525" marT="9525" marB="0" anchor="ctr"/>
                </a:tc>
                <a:tc>
                  <a:txBody>
                    <a:bodyPr/>
                    <a:lstStyle/>
                    <a:p>
                      <a:pPr algn="ctr"/>
                      <a:r>
                        <a:rPr lang="id-ID" dirty="0" smtClean="0"/>
                        <a:t>K</a:t>
                      </a:r>
                      <a:endParaRPr lang="id-ID" dirty="0"/>
                    </a:p>
                  </a:txBody>
                  <a:tcPr/>
                </a:tc>
              </a:tr>
              <a:tr h="370840">
                <a:tc>
                  <a:txBody>
                    <a:bodyPr/>
                    <a:lstStyle/>
                    <a:p>
                      <a:pPr algn="ctr"/>
                      <a:r>
                        <a:rPr lang="id-ID" dirty="0" smtClean="0"/>
                        <a:t>6</a:t>
                      </a:r>
                      <a:endParaRPr lang="id-ID" dirty="0"/>
                    </a:p>
                  </a:txBody>
                  <a:tcPr/>
                </a:tc>
                <a:tc>
                  <a:txBody>
                    <a:bodyPr/>
                    <a:lstStyle/>
                    <a:p>
                      <a:pPr marL="88900" indent="0" algn="l" fontAlgn="b"/>
                      <a:r>
                        <a:rPr lang="id-ID" sz="1800" b="0" i="0" u="none" strike="noStrike" dirty="0">
                          <a:solidFill>
                            <a:srgbClr val="000000"/>
                          </a:solidFill>
                          <a:effectLst/>
                          <a:latin typeface="Century Schoolbook" pitchFamily="18" charset="0"/>
                        </a:rPr>
                        <a:t>Prinsip Hygiene dan Sanitasi</a:t>
                      </a:r>
                    </a:p>
                  </a:txBody>
                  <a:tcPr marL="9525" marR="9525" marT="9525" marB="0" anchor="ctr"/>
                </a:tc>
                <a:tc>
                  <a:txBody>
                    <a:bodyPr/>
                    <a:lstStyle/>
                    <a:p>
                      <a:pPr algn="ctr"/>
                      <a:r>
                        <a:rPr lang="id-ID" dirty="0" smtClean="0"/>
                        <a:t>K</a:t>
                      </a:r>
                      <a:endParaRPr lang="id-ID" dirty="0"/>
                    </a:p>
                  </a:txBody>
                  <a:tcPr/>
                </a:tc>
              </a:tr>
              <a:tr h="370840">
                <a:tc>
                  <a:txBody>
                    <a:bodyPr/>
                    <a:lstStyle/>
                    <a:p>
                      <a:pPr algn="ctr"/>
                      <a:r>
                        <a:rPr lang="id-ID" dirty="0" smtClean="0"/>
                        <a:t>7</a:t>
                      </a:r>
                      <a:endParaRPr lang="id-ID" dirty="0"/>
                    </a:p>
                  </a:txBody>
                  <a:tcPr/>
                </a:tc>
                <a:tc>
                  <a:txBody>
                    <a:bodyPr/>
                    <a:lstStyle/>
                    <a:p>
                      <a:pPr marL="88900" indent="0" algn="l" fontAlgn="b"/>
                      <a:r>
                        <a:rPr lang="id-ID" sz="1800" b="0" i="0" u="none" strike="noStrike" dirty="0" smtClean="0">
                          <a:solidFill>
                            <a:srgbClr val="000000"/>
                          </a:solidFill>
                          <a:effectLst/>
                          <a:latin typeface="Century Schoolbook" pitchFamily="18" charset="0"/>
                        </a:rPr>
                        <a:t>GMP</a:t>
                      </a:r>
                      <a:endParaRPr lang="id-ID" sz="1800" b="0" i="0" u="none" strike="noStrike" dirty="0">
                        <a:solidFill>
                          <a:srgbClr val="000000"/>
                        </a:solidFill>
                        <a:effectLst/>
                        <a:latin typeface="Century Schoolbook" pitchFamily="18" charset="0"/>
                      </a:endParaRPr>
                    </a:p>
                  </a:txBody>
                  <a:tcPr marL="9525" marR="9525" marT="9525" marB="0" anchor="ctr"/>
                </a:tc>
                <a:tc>
                  <a:txBody>
                    <a:bodyPr/>
                    <a:lstStyle/>
                    <a:p>
                      <a:pPr algn="ctr"/>
                      <a:r>
                        <a:rPr lang="id-ID" dirty="0" smtClean="0"/>
                        <a:t>K</a:t>
                      </a:r>
                      <a:endParaRPr lang="id-ID" dirty="0"/>
                    </a:p>
                  </a:txBody>
                  <a:tcPr/>
                </a:tc>
              </a:tr>
              <a:tr h="370840">
                <a:tc>
                  <a:txBody>
                    <a:bodyPr/>
                    <a:lstStyle/>
                    <a:p>
                      <a:pPr algn="ctr"/>
                      <a:r>
                        <a:rPr lang="id-ID" dirty="0" smtClean="0"/>
                        <a:t>8</a:t>
                      </a:r>
                      <a:endParaRPr lang="id-ID" dirty="0"/>
                    </a:p>
                  </a:txBody>
                  <a:tcPr/>
                </a:tc>
                <a:tc>
                  <a:txBody>
                    <a:bodyPr/>
                    <a:lstStyle/>
                    <a:p>
                      <a:r>
                        <a:rPr lang="id-ID" dirty="0" smtClean="0"/>
                        <a:t>Review</a:t>
                      </a:r>
                      <a:endParaRPr lang="id-ID" dirty="0"/>
                    </a:p>
                  </a:txBody>
                  <a:tcPr/>
                </a:tc>
                <a:tc>
                  <a:txBody>
                    <a:bodyPr/>
                    <a:lstStyle/>
                    <a:p>
                      <a:pPr algn="ctr"/>
                      <a:r>
                        <a:rPr lang="id-ID" dirty="0" smtClean="0"/>
                        <a:t>K</a:t>
                      </a:r>
                      <a:endParaRPr lang="id-ID" dirty="0"/>
                    </a:p>
                  </a:txBody>
                  <a:tcPr/>
                </a:tc>
              </a:tr>
              <a:tr h="370840">
                <a:tc>
                  <a:txBody>
                    <a:bodyPr/>
                    <a:lstStyle/>
                    <a:p>
                      <a:pPr algn="ctr"/>
                      <a:r>
                        <a:rPr lang="id-ID" dirty="0" smtClean="0"/>
                        <a:t>9</a:t>
                      </a:r>
                      <a:endParaRPr lang="id-ID" dirty="0"/>
                    </a:p>
                  </a:txBody>
                  <a:tcPr/>
                </a:tc>
                <a:tc>
                  <a:txBody>
                    <a:bodyPr/>
                    <a:lstStyle/>
                    <a:p>
                      <a:r>
                        <a:rPr lang="id-ID" dirty="0" smtClean="0"/>
                        <a:t>UTS</a:t>
                      </a:r>
                      <a:endParaRPr lang="id-ID" dirty="0"/>
                    </a:p>
                  </a:txBody>
                  <a:tcPr/>
                </a:tc>
                <a:tc>
                  <a:txBody>
                    <a:bodyPr/>
                    <a:lstStyle/>
                    <a:p>
                      <a:pPr algn="ctr"/>
                      <a:r>
                        <a:rPr lang="id-ID" dirty="0" smtClean="0"/>
                        <a:t>K</a:t>
                      </a:r>
                      <a:endParaRPr lang="id-ID" dirty="0"/>
                    </a:p>
                  </a:txBody>
                  <a:tcPr/>
                </a:tc>
              </a:tr>
            </a:tbl>
          </a:graphicData>
        </a:graphic>
      </p:graphicFrame>
    </p:spTree>
    <p:extLst>
      <p:ext uri="{BB962C8B-B14F-4D97-AF65-F5344CB8AC3E}">
        <p14:creationId xmlns:p14="http://schemas.microsoft.com/office/powerpoint/2010/main" val="10253696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
            <p:extLst>
              <p:ext uri="{D42A27DB-BD31-4B8C-83A1-F6EECF244321}">
                <p14:modId xmlns:p14="http://schemas.microsoft.com/office/powerpoint/2010/main" val="1945602287"/>
              </p:ext>
            </p:extLst>
          </p:nvPr>
        </p:nvGraphicFramePr>
        <p:xfrm>
          <a:off x="323528" y="1052736"/>
          <a:ext cx="8352928" cy="2966720"/>
        </p:xfrm>
        <a:graphic>
          <a:graphicData uri="http://schemas.openxmlformats.org/drawingml/2006/table">
            <a:tbl>
              <a:tblPr firstRow="1" bandRow="1">
                <a:tableStyleId>{5C22544A-7EE6-4342-B048-85BDC9FD1C3A}</a:tableStyleId>
              </a:tblPr>
              <a:tblGrid>
                <a:gridCol w="1944216"/>
                <a:gridCol w="5256584"/>
                <a:gridCol w="1152128"/>
              </a:tblGrid>
              <a:tr h="370840">
                <a:tc>
                  <a:txBody>
                    <a:bodyPr/>
                    <a:lstStyle/>
                    <a:p>
                      <a:pPr algn="ctr"/>
                      <a:r>
                        <a:rPr lang="id-ID" dirty="0" smtClean="0"/>
                        <a:t>MINGGU KE-</a:t>
                      </a:r>
                      <a:endParaRPr lang="id-ID" dirty="0"/>
                    </a:p>
                  </a:txBody>
                  <a:tcPr/>
                </a:tc>
                <a:tc>
                  <a:txBody>
                    <a:bodyPr/>
                    <a:lstStyle/>
                    <a:p>
                      <a:pPr algn="ctr"/>
                      <a:r>
                        <a:rPr lang="id-ID" dirty="0" smtClean="0"/>
                        <a:t>MATERI</a:t>
                      </a:r>
                      <a:endParaRPr lang="id-ID" dirty="0"/>
                    </a:p>
                  </a:txBody>
                  <a:tcPr/>
                </a:tc>
                <a:tc>
                  <a:txBody>
                    <a:bodyPr/>
                    <a:lstStyle/>
                    <a:p>
                      <a:pPr algn="ctr"/>
                      <a:r>
                        <a:rPr lang="id-ID" dirty="0" smtClean="0"/>
                        <a:t>DOSEN</a:t>
                      </a:r>
                      <a:endParaRPr lang="id-ID" dirty="0"/>
                    </a:p>
                  </a:txBody>
                  <a:tcPr/>
                </a:tc>
              </a:tr>
              <a:tr h="370840">
                <a:tc>
                  <a:txBody>
                    <a:bodyPr/>
                    <a:lstStyle/>
                    <a:p>
                      <a:pPr algn="ctr"/>
                      <a:r>
                        <a:rPr lang="id-ID" dirty="0" smtClean="0"/>
                        <a:t>10</a:t>
                      </a:r>
                      <a:endParaRPr lang="id-ID" dirty="0"/>
                    </a:p>
                  </a:txBody>
                  <a:tcPr/>
                </a:tc>
                <a:tc>
                  <a:txBody>
                    <a:bodyPr/>
                    <a:lstStyle/>
                    <a:p>
                      <a:pPr algn="l" fontAlgn="b"/>
                      <a:r>
                        <a:rPr lang="id-ID" sz="1800" b="0" i="0" u="none" strike="noStrike" dirty="0" smtClean="0">
                          <a:solidFill>
                            <a:srgbClr val="000000"/>
                          </a:solidFill>
                          <a:effectLst/>
                          <a:latin typeface="Century Schoolbook" pitchFamily="18" charset="0"/>
                        </a:rPr>
                        <a:t> Penyakit </a:t>
                      </a:r>
                      <a:r>
                        <a:rPr lang="id-ID" sz="1800" b="0" i="0" u="none" strike="noStrike" dirty="0">
                          <a:solidFill>
                            <a:srgbClr val="000000"/>
                          </a:solidFill>
                          <a:effectLst/>
                          <a:latin typeface="Century Schoolbook" pitchFamily="18" charset="0"/>
                        </a:rPr>
                        <a:t>Bawaan Makanan</a:t>
                      </a:r>
                    </a:p>
                  </a:txBody>
                  <a:tcPr marL="9525" marR="9525" marT="9525" marB="0" anchor="ctr"/>
                </a:tc>
                <a:tc>
                  <a:txBody>
                    <a:bodyPr/>
                    <a:lstStyle/>
                    <a:p>
                      <a:pPr algn="ctr"/>
                      <a:r>
                        <a:rPr lang="id-ID" dirty="0" smtClean="0">
                          <a:solidFill>
                            <a:schemeClr val="tx1"/>
                          </a:solidFill>
                        </a:rPr>
                        <a:t>R</a:t>
                      </a:r>
                      <a:endParaRPr lang="id-ID" dirty="0">
                        <a:solidFill>
                          <a:schemeClr val="tx1"/>
                        </a:solidFill>
                      </a:endParaRPr>
                    </a:p>
                  </a:txBody>
                  <a:tcPr/>
                </a:tc>
              </a:tr>
              <a:tr h="370840">
                <a:tc>
                  <a:txBody>
                    <a:bodyPr/>
                    <a:lstStyle/>
                    <a:p>
                      <a:pPr algn="ctr"/>
                      <a:r>
                        <a:rPr lang="id-ID" dirty="0" smtClean="0"/>
                        <a:t>11</a:t>
                      </a:r>
                      <a:endParaRPr lang="id-ID" dirty="0"/>
                    </a:p>
                  </a:txBody>
                  <a:tcPr/>
                </a:tc>
                <a:tc>
                  <a:txBody>
                    <a:bodyPr/>
                    <a:lstStyle/>
                    <a:p>
                      <a:pPr algn="l" fontAlgn="b"/>
                      <a:r>
                        <a:rPr lang="id-ID" sz="1800" b="0" i="0" u="none" strike="noStrike" dirty="0" smtClean="0">
                          <a:solidFill>
                            <a:srgbClr val="000000"/>
                          </a:solidFill>
                          <a:effectLst/>
                          <a:latin typeface="Century Schoolbook" pitchFamily="18" charset="0"/>
                        </a:rPr>
                        <a:t> </a:t>
                      </a:r>
                      <a:r>
                        <a:rPr lang="fi-FI" sz="1800" b="0" i="0" u="none" strike="noStrike" dirty="0" smtClean="0">
                          <a:solidFill>
                            <a:srgbClr val="000000"/>
                          </a:solidFill>
                          <a:effectLst/>
                          <a:latin typeface="Century Schoolbook" pitchFamily="18" charset="0"/>
                        </a:rPr>
                        <a:t>Bahan </a:t>
                      </a:r>
                      <a:r>
                        <a:rPr lang="fi-FI" sz="1800" b="0" i="0" u="none" strike="noStrike" dirty="0">
                          <a:solidFill>
                            <a:srgbClr val="000000"/>
                          </a:solidFill>
                          <a:effectLst/>
                          <a:latin typeface="Century Schoolbook" pitchFamily="18" charset="0"/>
                        </a:rPr>
                        <a:t>Toksik Alami Asal Tanaman dan Hewan</a:t>
                      </a:r>
                    </a:p>
                  </a:txBody>
                  <a:tcPr marL="9525" marR="9525" marT="9525" marB="0" anchor="ctr"/>
                </a:tc>
                <a:tc>
                  <a:txBody>
                    <a:bodyPr/>
                    <a:lstStyle/>
                    <a:p>
                      <a:pPr algn="ctr"/>
                      <a:r>
                        <a:rPr lang="id-ID" dirty="0" smtClean="0">
                          <a:solidFill>
                            <a:schemeClr val="tx1"/>
                          </a:solidFill>
                        </a:rPr>
                        <a:t>R</a:t>
                      </a:r>
                      <a:endParaRPr lang="id-ID" dirty="0">
                        <a:solidFill>
                          <a:schemeClr val="tx1"/>
                        </a:solidFill>
                      </a:endParaRPr>
                    </a:p>
                  </a:txBody>
                  <a:tcPr/>
                </a:tc>
              </a:tr>
              <a:tr h="370840">
                <a:tc>
                  <a:txBody>
                    <a:bodyPr/>
                    <a:lstStyle/>
                    <a:p>
                      <a:pPr algn="ctr"/>
                      <a:r>
                        <a:rPr lang="id-ID" dirty="0" smtClean="0"/>
                        <a:t>12</a:t>
                      </a:r>
                      <a:endParaRPr lang="id-ID" dirty="0"/>
                    </a:p>
                  </a:txBody>
                  <a:tcPr/>
                </a:tc>
                <a:tc>
                  <a:txBody>
                    <a:bodyPr/>
                    <a:lstStyle/>
                    <a:p>
                      <a:pPr algn="l" fontAlgn="b"/>
                      <a:r>
                        <a:rPr lang="id-ID" sz="1800" b="0" i="0" u="none" strike="noStrike" dirty="0" smtClean="0">
                          <a:solidFill>
                            <a:srgbClr val="000000"/>
                          </a:solidFill>
                          <a:effectLst/>
                          <a:latin typeface="Century Schoolbook" pitchFamily="18" charset="0"/>
                        </a:rPr>
                        <a:t> </a:t>
                      </a:r>
                      <a:r>
                        <a:rPr lang="fi-FI" sz="1800" b="0" i="0" u="none" strike="noStrike" dirty="0" smtClean="0">
                          <a:solidFill>
                            <a:srgbClr val="000000"/>
                          </a:solidFill>
                          <a:effectLst/>
                          <a:latin typeface="Century Schoolbook" pitchFamily="18" charset="0"/>
                        </a:rPr>
                        <a:t>Bahan </a:t>
                      </a:r>
                      <a:r>
                        <a:rPr lang="fi-FI" sz="1800" b="0" i="0" u="none" strike="noStrike" dirty="0">
                          <a:solidFill>
                            <a:srgbClr val="000000"/>
                          </a:solidFill>
                          <a:effectLst/>
                          <a:latin typeface="Century Schoolbook" pitchFamily="18" charset="0"/>
                        </a:rPr>
                        <a:t>Toksik Alami Asal Tanaman dan Hewan</a:t>
                      </a:r>
                    </a:p>
                  </a:txBody>
                  <a:tcPr marL="9525" marR="9525" marT="9525" marB="0" anchor="ctr"/>
                </a:tc>
                <a:tc>
                  <a:txBody>
                    <a:bodyPr/>
                    <a:lstStyle/>
                    <a:p>
                      <a:pPr algn="ctr"/>
                      <a:r>
                        <a:rPr lang="id-ID" baseline="0" dirty="0" smtClean="0">
                          <a:solidFill>
                            <a:schemeClr val="tx1"/>
                          </a:solidFill>
                        </a:rPr>
                        <a:t>R </a:t>
                      </a:r>
                      <a:endParaRPr lang="id-ID" dirty="0">
                        <a:solidFill>
                          <a:schemeClr val="tx1"/>
                        </a:solidFill>
                      </a:endParaRPr>
                    </a:p>
                  </a:txBody>
                  <a:tcPr/>
                </a:tc>
              </a:tr>
              <a:tr h="370840">
                <a:tc>
                  <a:txBody>
                    <a:bodyPr/>
                    <a:lstStyle/>
                    <a:p>
                      <a:pPr algn="ctr"/>
                      <a:r>
                        <a:rPr lang="id-ID" dirty="0" smtClean="0"/>
                        <a:t>13</a:t>
                      </a:r>
                      <a:endParaRPr lang="id-ID" dirty="0"/>
                    </a:p>
                  </a:txBody>
                  <a:tcPr/>
                </a:tc>
                <a:tc>
                  <a:txBody>
                    <a:bodyPr/>
                    <a:lstStyle/>
                    <a:p>
                      <a:pPr algn="l" fontAlgn="b"/>
                      <a:r>
                        <a:rPr lang="id-ID" sz="1800" b="0" i="0" u="none" strike="noStrike" dirty="0" smtClean="0">
                          <a:solidFill>
                            <a:srgbClr val="000000"/>
                          </a:solidFill>
                          <a:effectLst/>
                          <a:latin typeface="Century Schoolbook" pitchFamily="18" charset="0"/>
                        </a:rPr>
                        <a:t> </a:t>
                      </a:r>
                      <a:r>
                        <a:rPr lang="fi-FI" sz="1800" b="0" i="0" u="none" strike="noStrike" dirty="0" smtClean="0">
                          <a:solidFill>
                            <a:srgbClr val="000000"/>
                          </a:solidFill>
                          <a:effectLst/>
                          <a:latin typeface="Century Schoolbook" pitchFamily="18" charset="0"/>
                        </a:rPr>
                        <a:t>Bahan </a:t>
                      </a:r>
                      <a:r>
                        <a:rPr lang="fi-FI" sz="1800" b="0" i="0" u="none" strike="noStrike" dirty="0">
                          <a:solidFill>
                            <a:srgbClr val="000000"/>
                          </a:solidFill>
                          <a:effectLst/>
                          <a:latin typeface="Century Schoolbook" pitchFamily="18" charset="0"/>
                        </a:rPr>
                        <a:t>Toksik Alami Asal Mikroba</a:t>
                      </a:r>
                    </a:p>
                  </a:txBody>
                  <a:tcPr marL="9525" marR="9525" marT="9525" marB="0" anchor="ctr"/>
                </a:tc>
                <a:tc>
                  <a:txBody>
                    <a:bodyPr/>
                    <a:lstStyle/>
                    <a:p>
                      <a:pPr algn="ctr"/>
                      <a:r>
                        <a:rPr lang="id-ID" dirty="0" smtClean="0">
                          <a:solidFill>
                            <a:schemeClr val="tx1"/>
                          </a:solidFill>
                        </a:rPr>
                        <a:t>R </a:t>
                      </a:r>
                      <a:endParaRPr lang="id-ID" dirty="0">
                        <a:solidFill>
                          <a:schemeClr val="tx1"/>
                        </a:solidFill>
                      </a:endParaRPr>
                    </a:p>
                  </a:txBody>
                  <a:tcPr/>
                </a:tc>
              </a:tr>
              <a:tr h="370840">
                <a:tc>
                  <a:txBody>
                    <a:bodyPr/>
                    <a:lstStyle/>
                    <a:p>
                      <a:pPr algn="ctr"/>
                      <a:r>
                        <a:rPr lang="id-ID" dirty="0" smtClean="0"/>
                        <a:t>14</a:t>
                      </a:r>
                      <a:endParaRPr lang="id-ID" dirty="0"/>
                    </a:p>
                  </a:txBody>
                  <a:tcPr/>
                </a:tc>
                <a:tc>
                  <a:txBody>
                    <a:bodyPr/>
                    <a:lstStyle/>
                    <a:p>
                      <a:pPr algn="l" fontAlgn="b"/>
                      <a:r>
                        <a:rPr lang="id-ID" sz="1800" b="0" i="0" u="none" strike="noStrike" dirty="0" smtClean="0">
                          <a:solidFill>
                            <a:srgbClr val="000000"/>
                          </a:solidFill>
                          <a:effectLst/>
                          <a:latin typeface="Century Schoolbook" pitchFamily="18" charset="0"/>
                        </a:rPr>
                        <a:t> </a:t>
                      </a:r>
                      <a:r>
                        <a:rPr lang="fi-FI" sz="1800" b="0" i="0" u="none" strike="noStrike" dirty="0" smtClean="0">
                          <a:solidFill>
                            <a:srgbClr val="000000"/>
                          </a:solidFill>
                          <a:effectLst/>
                          <a:latin typeface="Century Schoolbook" pitchFamily="18" charset="0"/>
                        </a:rPr>
                        <a:t>Bahan </a:t>
                      </a:r>
                      <a:r>
                        <a:rPr lang="fi-FI" sz="1800" b="0" i="0" u="none" strike="noStrike" dirty="0">
                          <a:solidFill>
                            <a:srgbClr val="000000"/>
                          </a:solidFill>
                          <a:effectLst/>
                          <a:latin typeface="Century Schoolbook" pitchFamily="18" charset="0"/>
                        </a:rPr>
                        <a:t>Toksik Alami Asal Mikroba</a:t>
                      </a:r>
                    </a:p>
                  </a:txBody>
                  <a:tcPr marL="9525" marR="9525" marT="9525" marB="0" anchor="ctr"/>
                </a:tc>
                <a:tc>
                  <a:txBody>
                    <a:bodyPr/>
                    <a:lstStyle/>
                    <a:p>
                      <a:pPr algn="ctr"/>
                      <a:r>
                        <a:rPr lang="id-ID" dirty="0" smtClean="0">
                          <a:solidFill>
                            <a:schemeClr val="tx1"/>
                          </a:solidFill>
                        </a:rPr>
                        <a:t>R </a:t>
                      </a:r>
                      <a:endParaRPr lang="id-ID" dirty="0">
                        <a:solidFill>
                          <a:schemeClr val="tx1"/>
                        </a:solidFill>
                      </a:endParaRPr>
                    </a:p>
                  </a:txBody>
                  <a:tcPr/>
                </a:tc>
              </a:tr>
              <a:tr h="370840">
                <a:tc>
                  <a:txBody>
                    <a:bodyPr/>
                    <a:lstStyle/>
                    <a:p>
                      <a:pPr algn="ctr"/>
                      <a:r>
                        <a:rPr lang="id-ID" dirty="0" smtClean="0"/>
                        <a:t>15</a:t>
                      </a:r>
                      <a:endParaRPr lang="id-ID" dirty="0"/>
                    </a:p>
                  </a:txBody>
                  <a:tcPr/>
                </a:tc>
                <a:tc>
                  <a:txBody>
                    <a:bodyPr/>
                    <a:lstStyle/>
                    <a:p>
                      <a:pPr algn="l" fontAlgn="b"/>
                      <a:r>
                        <a:rPr lang="id-ID" sz="1800" b="0" i="0" u="none" strike="noStrike" dirty="0" smtClean="0">
                          <a:solidFill>
                            <a:srgbClr val="000000"/>
                          </a:solidFill>
                          <a:effectLst/>
                          <a:latin typeface="Century Schoolbook" pitchFamily="18" charset="0"/>
                        </a:rPr>
                        <a:t> Review</a:t>
                      </a:r>
                      <a:endParaRPr lang="id-ID" sz="1800" b="0" i="0" u="none" strike="noStrike" dirty="0">
                        <a:solidFill>
                          <a:srgbClr val="000000"/>
                        </a:solidFill>
                        <a:effectLst/>
                        <a:latin typeface="Century Schoolbook" pitchFamily="18" charset="0"/>
                      </a:endParaRPr>
                    </a:p>
                  </a:txBody>
                  <a:tcPr marL="9525" marR="9525" marT="9525" marB="0" anchor="ctr"/>
                </a:tc>
                <a:tc>
                  <a:txBody>
                    <a:bodyPr/>
                    <a:lstStyle/>
                    <a:p>
                      <a:pPr algn="ctr"/>
                      <a:r>
                        <a:rPr lang="id-ID" strike="noStrike" dirty="0" smtClean="0">
                          <a:solidFill>
                            <a:schemeClr val="tx1"/>
                          </a:solidFill>
                        </a:rPr>
                        <a:t>R </a:t>
                      </a:r>
                      <a:endParaRPr lang="id-ID" strike="noStrike" dirty="0">
                        <a:solidFill>
                          <a:schemeClr val="tx1"/>
                        </a:solidFill>
                      </a:endParaRPr>
                    </a:p>
                  </a:txBody>
                  <a:tcPr/>
                </a:tc>
              </a:tr>
              <a:tr h="370840">
                <a:tc>
                  <a:txBody>
                    <a:bodyPr/>
                    <a:lstStyle/>
                    <a:p>
                      <a:pPr algn="ctr"/>
                      <a:r>
                        <a:rPr lang="id-ID" dirty="0" smtClean="0"/>
                        <a:t>16</a:t>
                      </a:r>
                      <a:endParaRPr lang="id-ID" dirty="0"/>
                    </a:p>
                  </a:txBody>
                  <a:tcPr/>
                </a:tc>
                <a:tc>
                  <a:txBody>
                    <a:bodyPr/>
                    <a:lstStyle/>
                    <a:p>
                      <a:pPr algn="l" fontAlgn="b"/>
                      <a:r>
                        <a:rPr lang="id-ID" sz="1800" b="0" i="0" u="none" strike="noStrike" dirty="0" smtClean="0">
                          <a:solidFill>
                            <a:srgbClr val="000000"/>
                          </a:solidFill>
                          <a:effectLst/>
                          <a:latin typeface="Century Schoolbook" pitchFamily="18" charset="0"/>
                        </a:rPr>
                        <a:t> UAS</a:t>
                      </a:r>
                      <a:endParaRPr lang="id-ID" sz="1800" b="0" i="0" u="none" strike="noStrike" dirty="0">
                        <a:solidFill>
                          <a:srgbClr val="000000"/>
                        </a:solidFill>
                        <a:effectLst/>
                        <a:latin typeface="Century Schoolbook" pitchFamily="18" charset="0"/>
                      </a:endParaRPr>
                    </a:p>
                  </a:txBody>
                  <a:tcPr marL="9525" marR="9525" marT="9525" marB="0" anchor="ctr"/>
                </a:tc>
                <a:tc>
                  <a:txBody>
                    <a:bodyPr/>
                    <a:lstStyle/>
                    <a:p>
                      <a:pPr algn="ctr"/>
                      <a:r>
                        <a:rPr lang="id-ID" dirty="0" smtClean="0">
                          <a:solidFill>
                            <a:schemeClr val="tx1"/>
                          </a:solidFill>
                        </a:rPr>
                        <a:t>R </a:t>
                      </a:r>
                      <a:endParaRPr lang="id-ID" dirty="0">
                        <a:solidFill>
                          <a:schemeClr val="tx1"/>
                        </a:solidFill>
                      </a:endParaRPr>
                    </a:p>
                  </a:txBody>
                  <a:tcPr/>
                </a:tc>
              </a:tr>
            </a:tbl>
          </a:graphicData>
        </a:graphic>
      </p:graphicFrame>
    </p:spTree>
    <p:extLst>
      <p:ext uri="{BB962C8B-B14F-4D97-AF65-F5344CB8AC3E}">
        <p14:creationId xmlns:p14="http://schemas.microsoft.com/office/powerpoint/2010/main" val="2322915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283152" cy="1371600"/>
          </a:xfrm>
        </p:spPr>
        <p:txBody>
          <a:bodyPr/>
          <a:lstStyle/>
          <a:p>
            <a:r>
              <a:rPr lang="id-ID" dirty="0" smtClean="0"/>
              <a:t>PEMBOBOTAN PENILAIAN</a:t>
            </a:r>
            <a:endParaRPr lang="id-ID" dirty="0"/>
          </a:p>
        </p:txBody>
      </p:sp>
      <p:sp>
        <p:nvSpPr>
          <p:cNvPr id="3" name="Content Placeholder 2"/>
          <p:cNvSpPr>
            <a:spLocks noGrp="1"/>
          </p:cNvSpPr>
          <p:nvPr>
            <p:ph sz="quarter" idx="1"/>
          </p:nvPr>
        </p:nvSpPr>
        <p:spPr/>
        <p:txBody>
          <a:bodyPr>
            <a:normAutofit/>
          </a:bodyPr>
          <a:lstStyle/>
          <a:p>
            <a:pPr marL="342900" indent="-342900">
              <a:lnSpc>
                <a:spcPct val="150000"/>
              </a:lnSpc>
              <a:spcBef>
                <a:spcPts val="0"/>
              </a:spcBef>
              <a:spcAft>
                <a:spcPts val="0"/>
              </a:spcAft>
              <a:buFontTx/>
              <a:buChar char="-"/>
            </a:pPr>
            <a:r>
              <a:rPr lang="id-ID" sz="3200" dirty="0" smtClean="0">
                <a:latin typeface="Bell MT" pitchFamily="18" charset="0"/>
              </a:rPr>
              <a:t>30% Tugas Terstruktur </a:t>
            </a:r>
          </a:p>
          <a:p>
            <a:pPr marL="342900" indent="-342900">
              <a:lnSpc>
                <a:spcPct val="150000"/>
              </a:lnSpc>
              <a:spcBef>
                <a:spcPts val="0"/>
              </a:spcBef>
              <a:spcAft>
                <a:spcPts val="0"/>
              </a:spcAft>
              <a:buFontTx/>
              <a:buChar char="-"/>
            </a:pPr>
            <a:r>
              <a:rPr lang="id-ID" sz="3200" dirty="0" smtClean="0">
                <a:latin typeface="Bell MT" pitchFamily="18" charset="0"/>
              </a:rPr>
              <a:t>10% Quis dan Keaktifan</a:t>
            </a:r>
          </a:p>
          <a:p>
            <a:pPr marL="342900" indent="-342900">
              <a:lnSpc>
                <a:spcPct val="150000"/>
              </a:lnSpc>
              <a:spcBef>
                <a:spcPts val="0"/>
              </a:spcBef>
              <a:spcAft>
                <a:spcPts val="0"/>
              </a:spcAft>
              <a:buFontTx/>
              <a:buChar char="-"/>
            </a:pPr>
            <a:r>
              <a:rPr lang="id-ID" sz="3200" dirty="0" smtClean="0">
                <a:latin typeface="Bell MT" pitchFamily="18" charset="0"/>
              </a:rPr>
              <a:t>30% UTS</a:t>
            </a:r>
          </a:p>
          <a:p>
            <a:pPr marL="342900" indent="-342900">
              <a:lnSpc>
                <a:spcPct val="150000"/>
              </a:lnSpc>
              <a:spcBef>
                <a:spcPts val="0"/>
              </a:spcBef>
              <a:spcAft>
                <a:spcPts val="0"/>
              </a:spcAft>
              <a:buFontTx/>
              <a:buChar char="-"/>
            </a:pPr>
            <a:r>
              <a:rPr lang="id-ID" sz="3200" dirty="0" smtClean="0">
                <a:latin typeface="Bell MT" pitchFamily="18" charset="0"/>
              </a:rPr>
              <a:t>30% UAS</a:t>
            </a:r>
            <a:endParaRPr lang="id-ID" sz="3200" dirty="0">
              <a:latin typeface="Bell MT" pitchFamily="18" charset="0"/>
            </a:endParaRPr>
          </a:p>
        </p:txBody>
      </p:sp>
    </p:spTree>
    <p:extLst>
      <p:ext uri="{BB962C8B-B14F-4D97-AF65-F5344CB8AC3E}">
        <p14:creationId xmlns:p14="http://schemas.microsoft.com/office/powerpoint/2010/main" val="608277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REVIEW MATERI</a:t>
            </a:r>
            <a:endParaRPr lang="id-ID" dirty="0"/>
          </a:p>
        </p:txBody>
      </p:sp>
      <p:sp>
        <p:nvSpPr>
          <p:cNvPr id="3" name="Content Placeholder 2"/>
          <p:cNvSpPr>
            <a:spLocks noGrp="1"/>
          </p:cNvSpPr>
          <p:nvPr>
            <p:ph sz="quarter" idx="1"/>
          </p:nvPr>
        </p:nvSpPr>
        <p:spPr/>
        <p:txBody>
          <a:bodyPr/>
          <a:lstStyle/>
          <a:p>
            <a:r>
              <a:rPr lang="id-ID" dirty="0" smtClean="0"/>
              <a:t>Kandungan Gizi Makanan</a:t>
            </a:r>
          </a:p>
          <a:p>
            <a:r>
              <a:rPr lang="id-ID" dirty="0" smtClean="0"/>
              <a:t>Kontaminan dan Zat Anti Gizi </a:t>
            </a:r>
          </a:p>
          <a:p>
            <a:r>
              <a:rPr lang="id-ID" dirty="0" smtClean="0"/>
              <a:t>Penggunaan Bahan Tambahan Pangan</a:t>
            </a:r>
            <a:endParaRPr lang="id-ID" dirty="0"/>
          </a:p>
        </p:txBody>
      </p:sp>
    </p:spTree>
    <p:extLst>
      <p:ext uri="{BB962C8B-B14F-4D97-AF65-F5344CB8AC3E}">
        <p14:creationId xmlns:p14="http://schemas.microsoft.com/office/powerpoint/2010/main" val="10619155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927</TotalTime>
  <Words>190</Words>
  <Application>Microsoft Office PowerPoint</Application>
  <PresentationFormat>On-screen Show (4:3)</PresentationFormat>
  <Paragraphs>82</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Oriel</vt:lpstr>
      <vt:lpstr>Toksikologi dan keamanan pangan</vt:lpstr>
      <vt:lpstr>KONTRAK PERKULIAHAN</vt:lpstr>
      <vt:lpstr>JADWAL PERTEMUAN</vt:lpstr>
      <vt:lpstr>PowerPoint Presentation</vt:lpstr>
      <vt:lpstr>PEMBOBOTAN PENILAIAN</vt:lpstr>
      <vt:lpstr>REVIEW MATERI</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PENGANTAR TEKNOLOGI PANGAN (minggu ke-1)</dc:title>
  <dc:creator>Khoiron PC</dc:creator>
  <cp:lastModifiedBy>ASUS</cp:lastModifiedBy>
  <cp:revision>32</cp:revision>
  <dcterms:created xsi:type="dcterms:W3CDTF">2014-09-04T03:04:36Z</dcterms:created>
  <dcterms:modified xsi:type="dcterms:W3CDTF">2017-09-10T11:22:04Z</dcterms:modified>
</cp:coreProperties>
</file>