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744" r:id="rId2"/>
    <p:sldMasterId id="2147483756" r:id="rId3"/>
  </p:sldMasterIdLst>
  <p:handoutMasterIdLst>
    <p:handoutMasterId r:id="rId23"/>
  </p:handoutMasterIdLst>
  <p:sldIdLst>
    <p:sldId id="256" r:id="rId4"/>
    <p:sldId id="257" r:id="rId5"/>
    <p:sldId id="274" r:id="rId6"/>
    <p:sldId id="275" r:id="rId7"/>
    <p:sldId id="277" r:id="rId8"/>
    <p:sldId id="278" r:id="rId9"/>
    <p:sldId id="279" r:id="rId10"/>
    <p:sldId id="288" r:id="rId11"/>
    <p:sldId id="281" r:id="rId12"/>
    <p:sldId id="282" r:id="rId13"/>
    <p:sldId id="283" r:id="rId14"/>
    <p:sldId id="284" r:id="rId15"/>
    <p:sldId id="285" r:id="rId16"/>
    <p:sldId id="286" r:id="rId17"/>
    <p:sldId id="289" r:id="rId18"/>
    <p:sldId id="291" r:id="rId19"/>
    <p:sldId id="292" r:id="rId20"/>
    <p:sldId id="294" r:id="rId21"/>
    <p:sldId id="295" r:id="rId22"/>
  </p:sldIdLst>
  <p:sldSz cx="9144000" cy="6858000" type="screen4x3"/>
  <p:notesSz cx="6797675" cy="9926638"/>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38D5EE5A-CABD-4002-B8B0-8C9B05B1F8EB}" type="datetimeFigureOut">
              <a:rPr lang="id-ID" smtClean="0"/>
              <a:t>19/02/2019</a:t>
            </a:fld>
            <a:endParaRPr lang="id-ID"/>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id-ID"/>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FDBFE899-06E4-4A78-B14A-2A2353C014DF}" type="slidenum">
              <a:rPr lang="id-ID" smtClean="0"/>
              <a:t>‹#›</a:t>
            </a:fld>
            <a:endParaRPr lang="id-ID"/>
          </a:p>
        </p:txBody>
      </p:sp>
    </p:spTree>
    <p:extLst>
      <p:ext uri="{BB962C8B-B14F-4D97-AF65-F5344CB8AC3E}">
        <p14:creationId xmlns:p14="http://schemas.microsoft.com/office/powerpoint/2010/main" val="284902423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B050234-0CCB-458C-ABF0-627739E5A7AE}" type="datetimeFigureOut">
              <a:rPr lang="id-ID" smtClean="0"/>
              <a:t>19/02/2019</a:t>
            </a:fld>
            <a:endParaRPr lang="id-ID"/>
          </a:p>
        </p:txBody>
      </p:sp>
      <p:sp>
        <p:nvSpPr>
          <p:cNvPr id="5" name="Footer Placeholder 4"/>
          <p:cNvSpPr>
            <a:spLocks noGrp="1"/>
          </p:cNvSpPr>
          <p:nvPr>
            <p:ph type="ftr" sz="quarter" idx="11"/>
          </p:nvPr>
        </p:nvSpPr>
        <p:spPr/>
        <p:txBody>
          <a:bodyPr/>
          <a:lstStyle/>
          <a:p>
            <a:endParaRPr lang="id-ID"/>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54BC1B2B-B536-4CB4-B667-EA5641267ED1}" type="slidenum">
              <a:rPr lang="id-ID" smtClean="0"/>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B050234-0CCB-458C-ABF0-627739E5A7AE}" type="datetimeFigureOut">
              <a:rPr lang="id-ID" smtClean="0"/>
              <a:t>19/02/2019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7B050234-0CCB-458C-ABF0-627739E5A7AE}" type="datetimeFigureOut">
              <a:rPr lang="id-ID" smtClean="0"/>
              <a:t>19/02/2019</a:t>
            </a:fld>
            <a:endParaRPr lang="id-ID"/>
          </a:p>
        </p:txBody>
      </p:sp>
      <p:sp>
        <p:nvSpPr>
          <p:cNvPr id="8" name="Slide Number Placeholder 7"/>
          <p:cNvSpPr>
            <a:spLocks noGrp="1"/>
          </p:cNvSpPr>
          <p:nvPr>
            <p:ph type="sldNum" sz="quarter" idx="11"/>
          </p:nvPr>
        </p:nvSpPr>
        <p:spPr/>
        <p:txBody>
          <a:bodyPr/>
          <a:lstStyle/>
          <a:p>
            <a:fld id="{54BC1B2B-B536-4CB4-B667-EA5641267ED1}" type="slidenum">
              <a:rPr lang="id-ID" smtClean="0"/>
              <a:t>‹#›</a:t>
            </a:fld>
            <a:endParaRPr lang="id-ID"/>
          </a:p>
        </p:txBody>
      </p:sp>
      <p:sp>
        <p:nvSpPr>
          <p:cNvPr id="9" name="Footer Placeholder 8"/>
          <p:cNvSpPr>
            <a:spLocks noGrp="1"/>
          </p:cNvSpPr>
          <p:nvPr>
            <p:ph type="ftr" sz="quarter" idx="12"/>
          </p:nvPr>
        </p:nvSpPr>
        <p:spPr/>
        <p:txBody>
          <a:bodyPr/>
          <a:lstStyle/>
          <a:p>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B050234-0CCB-458C-ABF0-627739E5A7AE}" type="datetimeFigureOut">
              <a:rPr lang="id-ID" smtClean="0"/>
              <a:t>19/02/2019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B050234-0CCB-458C-ABF0-627739E5A7AE}" type="datetimeFigureOut">
              <a:rPr lang="id-ID" smtClean="0"/>
              <a:t>19/02/2019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B050234-0CCB-458C-ABF0-627739E5A7AE}" type="datetimeFigureOut">
              <a:rPr lang="id-ID" smtClean="0"/>
              <a:t>19/02/2019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050234-0CCB-458C-ABF0-627739E5A7AE}" type="datetimeFigureOut">
              <a:rPr lang="id-ID" smtClean="0"/>
              <a:t>19/02/2019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050234-0CCB-458C-ABF0-627739E5A7AE}" type="datetimeFigureOut">
              <a:rPr lang="id-ID" smtClean="0"/>
              <a:t>19/02/2019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4BC1B2B-B536-4CB4-B667-EA5641267ED1}" type="slidenum">
              <a:rPr lang="id-ID" smtClean="0"/>
              <a:t>‹#›</a:t>
            </a:fld>
            <a:endParaRPr lang="id-ID"/>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050234-0CCB-458C-ABF0-627739E5A7AE}" type="datetimeFigureOut">
              <a:rPr lang="id-ID" smtClean="0"/>
              <a:t>19/02/2019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54BC1B2B-B536-4CB4-B667-EA5641267ED1}" type="slidenum">
              <a:rPr lang="id-ID" smtClean="0"/>
              <a:t>‹#›</a:t>
            </a:fld>
            <a:endParaRPr lang="id-ID"/>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n-US" smtClean="0"/>
              <a:t>Click to edit Master title style</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050234-0CCB-458C-ABF0-627739E5A7AE}" type="datetimeFigureOut">
              <a:rPr lang="id-ID" smtClean="0"/>
              <a:t>19/02/2019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050234-0CCB-458C-ABF0-627739E5A7AE}" type="datetimeFigureOut">
              <a:rPr lang="id-ID" smtClean="0"/>
              <a:t>19/02/2019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B8F849EE-AE65-4382-A904-7454FACE0E70}"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1401243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B5522C36-24DA-462E-B26A-DA3C6D7D6957}"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8623487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B9D49511-F68F-42A0-BB5E-D59968B46D11}"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054536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BE352A68-5D5A-4BBA-B9AF-F4BC1B7471BF}"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0844432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lvl1pPr>
              <a:defRPr/>
            </a:lvl1pPr>
          </a:lstStyle>
          <a:p>
            <a:endParaRPr 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DE43CE70-5933-464F-BAA5-4268637F85DF}"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5478398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D8822CC1-A977-436D-94C8-EFE35D663787}"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061427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D3ECE0C9-3A18-4864-8A41-ADFF393BBAF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41403944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C330B356-16B9-4B01-AE83-C03DB2C695C6}"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5191792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692DC0C9-F894-40B1-8614-C8A5EA7F36EE}"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6416203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0ABDA0B3-4C9B-412D-87D4-839C5EDACCB5}"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0953925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643997C5-3807-4E69-B5A1-32EF7BEF7B55}"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8361967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A81D4E5-031A-49B1-853B-CD829A5BE65E}" type="datetimeFigureOut">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E324578-165D-44EB-9741-4FE5B5E59E1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139112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A81D4E5-031A-49B1-853B-CD829A5BE65E}" type="datetimeFigureOut">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E324578-165D-44EB-9741-4FE5B5E59E1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390681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A81D4E5-031A-49B1-853B-CD829A5BE65E}" type="datetimeFigureOut">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E324578-165D-44EB-9741-4FE5B5E59E1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679953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A81D4E5-031A-49B1-853B-CD829A5BE65E}" type="datetimeFigureOut">
              <a:rPr lang="en-US" smtClean="0">
                <a:solidFill>
                  <a:prstClr val="black">
                    <a:tint val="75000"/>
                  </a:prstClr>
                </a:solidFill>
              </a:rPr>
              <a:pPr/>
              <a:t>2/19/2019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E324578-165D-44EB-9741-4FE5B5E59E1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218840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A81D4E5-031A-49B1-853B-CD829A5BE65E}" type="datetimeFigureOut">
              <a:rPr lang="en-US" smtClean="0">
                <a:solidFill>
                  <a:prstClr val="black">
                    <a:tint val="75000"/>
                  </a:prstClr>
                </a:solidFill>
              </a:rPr>
              <a:pPr/>
              <a:t>2/19/2019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E324578-165D-44EB-9741-4FE5B5E59E1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4059186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A81D4E5-031A-49B1-853B-CD829A5BE65E}" type="datetimeFigureOut">
              <a:rPr lang="en-US" smtClean="0">
                <a:solidFill>
                  <a:prstClr val="black">
                    <a:tint val="75000"/>
                  </a:prstClr>
                </a:solidFill>
              </a:rPr>
              <a:pPr/>
              <a:t>2/19/2019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E324578-165D-44EB-9741-4FE5B5E59E1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529502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81D4E5-031A-49B1-853B-CD829A5BE65E}" type="datetimeFigureOut">
              <a:rPr lang="en-US" smtClean="0">
                <a:solidFill>
                  <a:prstClr val="black">
                    <a:tint val="75000"/>
                  </a:prstClr>
                </a:solidFill>
              </a:rPr>
              <a:pPr/>
              <a:t>2/19/2019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E324578-165D-44EB-9741-4FE5B5E59E1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707161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A81D4E5-031A-49B1-853B-CD829A5BE65E}" type="datetimeFigureOut">
              <a:rPr lang="en-US" smtClean="0">
                <a:solidFill>
                  <a:prstClr val="black">
                    <a:tint val="75000"/>
                  </a:prstClr>
                </a:solidFill>
              </a:rPr>
              <a:pPr/>
              <a:t>2/19/2019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E324578-165D-44EB-9741-4FE5B5E59E1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163897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A81D4E5-031A-49B1-853B-CD829A5BE65E}" type="datetimeFigureOut">
              <a:rPr lang="en-US" smtClean="0">
                <a:solidFill>
                  <a:prstClr val="black">
                    <a:tint val="75000"/>
                  </a:prstClr>
                </a:solidFill>
              </a:rPr>
              <a:pPr/>
              <a:t>2/19/2019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E324578-165D-44EB-9741-4FE5B5E59E1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25553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A81D4E5-031A-49B1-853B-CD829A5BE65E}" type="datetimeFigureOut">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E324578-165D-44EB-9741-4FE5B5E59E1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735860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A81D4E5-031A-49B1-853B-CD829A5BE65E}" type="datetimeFigureOut">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E324578-165D-44EB-9741-4FE5B5E59E1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1626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7B050234-0CCB-458C-ABF0-627739E5A7AE}" type="datetimeFigureOut">
              <a:rPr lang="id-ID" smtClean="0"/>
              <a:t>19/02/2019</a:t>
            </a:fld>
            <a:endParaRPr lang="id-ID"/>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id-ID"/>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54BC1B2B-B536-4CB4-B667-EA5641267ED1}" type="slidenum">
              <a:rPr lang="id-ID" smtClean="0"/>
              <a:t>‹#›</a:t>
            </a:fld>
            <a:endParaRPr lang="id-ID"/>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DCC14C99-4ED8-40EA-808E-66C1AA7F6D6A}" type="slidenum">
              <a:rPr lang="en-US" smtClean="0">
                <a:solidFill>
                  <a:srgbClr val="000000"/>
                </a:solidFill>
              </a:rPr>
              <a:pPr fontAlgn="base">
                <a:spcBef>
                  <a:spcPct val="0"/>
                </a:spcBef>
                <a:spcAft>
                  <a:spcPct val="0"/>
                </a:spcAft>
              </a:pPr>
              <a:t>‹#›</a:t>
            </a:fld>
            <a:endParaRPr lang="en-US" smtClean="0">
              <a:solidFill>
                <a:srgbClr val="000000"/>
              </a:solidFill>
            </a:endParaRPr>
          </a:p>
        </p:txBody>
      </p:sp>
    </p:spTree>
    <p:extLst>
      <p:ext uri="{BB962C8B-B14F-4D97-AF65-F5344CB8AC3E}">
        <p14:creationId xmlns:p14="http://schemas.microsoft.com/office/powerpoint/2010/main" val="3844236833"/>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81D4E5-031A-49B1-853B-CD829A5BE65E}" type="datetimeFigureOut">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324578-165D-44EB-9741-4FE5B5E59E1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79348591"/>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3.xml"/><Relationship Id="rId4" Type="http://schemas.openxmlformats.org/officeDocument/2006/relationships/image" Target="../media/image5.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4.xml"/><Relationship Id="rId4" Type="http://schemas.openxmlformats.org/officeDocument/2006/relationships/image" Target="../media/image5.jpeg"/></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4.xml"/><Relationship Id="rId4" Type="http://schemas.openxmlformats.org/officeDocument/2006/relationships/image" Target="../media/image5.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1077" y="-315416"/>
            <a:ext cx="8219256" cy="3920480"/>
          </a:xfrm>
        </p:spPr>
        <p:txBody>
          <a:bodyPr>
            <a:normAutofit/>
          </a:bodyPr>
          <a:lstStyle/>
          <a:p>
            <a:pPr algn="ctr"/>
            <a:r>
              <a:rPr lang="id-ID" sz="5400" dirty="0" smtClean="0"/>
              <a:t>KIMIa PANGAN</a:t>
            </a:r>
            <a:br>
              <a:rPr lang="id-ID" sz="5400" dirty="0" smtClean="0"/>
            </a:br>
            <a:r>
              <a:rPr lang="id-ID" sz="1800" dirty="0" smtClean="0"/>
              <a:t>(MINGGU KE-1)</a:t>
            </a:r>
            <a:endParaRPr lang="id-ID" sz="1800" dirty="0"/>
          </a:p>
        </p:txBody>
      </p:sp>
      <p:sp>
        <p:nvSpPr>
          <p:cNvPr id="3" name="Subtitle 2"/>
          <p:cNvSpPr>
            <a:spLocks noGrp="1"/>
          </p:cNvSpPr>
          <p:nvPr>
            <p:ph type="subTitle" idx="1"/>
          </p:nvPr>
        </p:nvSpPr>
        <p:spPr>
          <a:xfrm>
            <a:off x="377805" y="2564904"/>
            <a:ext cx="8305800" cy="3024336"/>
          </a:xfrm>
        </p:spPr>
        <p:txBody>
          <a:bodyPr>
            <a:normAutofit/>
          </a:bodyPr>
          <a:lstStyle/>
          <a:p>
            <a:pPr algn="ctr"/>
            <a:r>
              <a:rPr lang="id-ID" dirty="0" smtClean="0">
                <a:solidFill>
                  <a:schemeClr val="tx1"/>
                </a:solidFill>
              </a:rPr>
              <a:t>M. Khoiron Ferdiansyah, STP., M.Sc</a:t>
            </a:r>
          </a:p>
          <a:p>
            <a:pPr algn="ctr"/>
            <a:r>
              <a:rPr lang="id-ID" dirty="0" smtClean="0">
                <a:solidFill>
                  <a:schemeClr val="tx1"/>
                </a:solidFill>
              </a:rPr>
              <a:t>Arief rakhman affandi, stp., </a:t>
            </a:r>
            <a:r>
              <a:rPr lang="id-ID" dirty="0" smtClean="0">
                <a:solidFill>
                  <a:schemeClr val="tx1"/>
                </a:solidFill>
              </a:rPr>
              <a:t>m.si</a:t>
            </a:r>
          </a:p>
          <a:p>
            <a:pPr algn="ctr"/>
            <a:r>
              <a:rPr lang="id-ID" dirty="0" smtClean="0">
                <a:solidFill>
                  <a:schemeClr val="tx1"/>
                </a:solidFill>
              </a:rPr>
              <a:t>Umar hafidz</a:t>
            </a:r>
            <a:r>
              <a:rPr lang="id-ID" dirty="0">
                <a:solidFill>
                  <a:schemeClr val="tx1"/>
                </a:solidFill>
              </a:rPr>
              <a:t>, STP., M.Sc</a:t>
            </a:r>
          </a:p>
          <a:p>
            <a:pPr algn="ctr"/>
            <a:endParaRPr lang="id-ID" dirty="0" smtClean="0"/>
          </a:p>
          <a:p>
            <a:pPr algn="ctr"/>
            <a:r>
              <a:rPr lang="id-ID" dirty="0" smtClean="0"/>
              <a:t>PRODI TEKNOLOGI PANGAN</a:t>
            </a:r>
          </a:p>
          <a:p>
            <a:pPr algn="ctr"/>
            <a:r>
              <a:rPr lang="id-ID" dirty="0" smtClean="0"/>
              <a:t>UNIIVERSITAS PGRI SEMARANG</a:t>
            </a:r>
            <a:endParaRPr lang="id-ID" dirty="0"/>
          </a:p>
        </p:txBody>
      </p:sp>
      <p:pic>
        <p:nvPicPr>
          <p:cNvPr id="1028" name="Picture 4" descr="C:\Users\ASUS\Desktop\spices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1453" y="5085184"/>
            <a:ext cx="3955086" cy="1628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44381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7315200" cy="794057"/>
          </a:xfrm>
        </p:spPr>
        <p:txBody>
          <a:bodyPr/>
          <a:lstStyle/>
          <a:p>
            <a:r>
              <a:rPr lang="id-ID" dirty="0" smtClean="0"/>
              <a:t>KONTRAK PERKULIAHAN</a:t>
            </a:r>
            <a:endParaRPr lang="id-ID" dirty="0"/>
          </a:p>
        </p:txBody>
      </p:sp>
      <p:sp>
        <p:nvSpPr>
          <p:cNvPr id="3" name="Content Placeholder 2"/>
          <p:cNvSpPr>
            <a:spLocks noGrp="1"/>
          </p:cNvSpPr>
          <p:nvPr>
            <p:ph idx="1"/>
          </p:nvPr>
        </p:nvSpPr>
        <p:spPr>
          <a:xfrm>
            <a:off x="539552" y="1196752"/>
            <a:ext cx="8064896" cy="5400600"/>
          </a:xfrm>
        </p:spPr>
        <p:txBody>
          <a:bodyPr>
            <a:normAutofit lnSpcReduction="10000"/>
          </a:bodyPr>
          <a:lstStyle/>
          <a:p>
            <a:pPr>
              <a:lnSpc>
                <a:spcPct val="150000"/>
              </a:lnSpc>
              <a:spcBef>
                <a:spcPts val="0"/>
              </a:spcBef>
              <a:spcAft>
                <a:spcPts val="0"/>
              </a:spcAft>
            </a:pPr>
            <a:r>
              <a:rPr lang="id-ID" dirty="0" smtClean="0">
                <a:solidFill>
                  <a:srgbClr val="FF0000"/>
                </a:solidFill>
                <a:latin typeface="Bell MT" pitchFamily="18" charset="0"/>
                <a:ea typeface="Batang" pitchFamily="18" charset="-127"/>
              </a:rPr>
              <a:t>Program Studi </a:t>
            </a:r>
            <a:r>
              <a:rPr lang="id-ID" dirty="0" smtClean="0">
                <a:latin typeface="Bell MT" pitchFamily="18" charset="0"/>
                <a:ea typeface="Batang" pitchFamily="18" charset="-127"/>
              </a:rPr>
              <a:t>: Teknologi Pangan</a:t>
            </a:r>
          </a:p>
          <a:p>
            <a:pPr>
              <a:lnSpc>
                <a:spcPct val="150000"/>
              </a:lnSpc>
              <a:spcBef>
                <a:spcPts val="0"/>
              </a:spcBef>
              <a:spcAft>
                <a:spcPts val="0"/>
              </a:spcAft>
            </a:pPr>
            <a:r>
              <a:rPr lang="id-ID" sz="2000" dirty="0" smtClean="0">
                <a:solidFill>
                  <a:srgbClr val="FF0000"/>
                </a:solidFill>
                <a:latin typeface="Bell MT" pitchFamily="18" charset="0"/>
                <a:ea typeface="Batang" pitchFamily="18" charset="-127"/>
              </a:rPr>
              <a:t>Mata Kuliah </a:t>
            </a:r>
            <a:r>
              <a:rPr lang="id-ID" sz="2000" dirty="0" smtClean="0">
                <a:latin typeface="Bell MT" pitchFamily="18" charset="0"/>
                <a:ea typeface="Batang" pitchFamily="18" charset="-127"/>
              </a:rPr>
              <a:t>: </a:t>
            </a:r>
            <a:r>
              <a:rPr lang="id-ID" dirty="0" smtClean="0">
                <a:latin typeface="Bell MT" pitchFamily="18" charset="0"/>
                <a:ea typeface="Batang" pitchFamily="18" charset="-127"/>
              </a:rPr>
              <a:t>Kimia</a:t>
            </a:r>
            <a:r>
              <a:rPr lang="id-ID" sz="2000" dirty="0" smtClean="0">
                <a:latin typeface="Bell MT" pitchFamily="18" charset="0"/>
                <a:ea typeface="Batang" pitchFamily="18" charset="-127"/>
              </a:rPr>
              <a:t> Pangan</a:t>
            </a:r>
          </a:p>
          <a:p>
            <a:pPr>
              <a:lnSpc>
                <a:spcPct val="150000"/>
              </a:lnSpc>
              <a:spcBef>
                <a:spcPts val="0"/>
              </a:spcBef>
              <a:spcAft>
                <a:spcPts val="0"/>
              </a:spcAft>
            </a:pPr>
            <a:r>
              <a:rPr lang="id-ID" sz="2000" dirty="0" smtClean="0">
                <a:solidFill>
                  <a:srgbClr val="FF0000"/>
                </a:solidFill>
                <a:latin typeface="Bell MT" pitchFamily="18" charset="0"/>
                <a:ea typeface="Batang" pitchFamily="18" charset="-127"/>
              </a:rPr>
              <a:t>Dosen Pengampu </a:t>
            </a:r>
            <a:r>
              <a:rPr lang="id-ID" sz="2000" dirty="0" smtClean="0">
                <a:latin typeface="Bell MT" pitchFamily="18" charset="0"/>
                <a:ea typeface="Batang" pitchFamily="18" charset="-127"/>
              </a:rPr>
              <a:t>: M. Khoiron Ferdiansyah, STP., M.Sc.</a:t>
            </a:r>
          </a:p>
          <a:p>
            <a:pPr>
              <a:lnSpc>
                <a:spcPct val="150000"/>
              </a:lnSpc>
              <a:spcBef>
                <a:spcPts val="0"/>
              </a:spcBef>
              <a:spcAft>
                <a:spcPts val="0"/>
              </a:spcAft>
            </a:pPr>
            <a:r>
              <a:rPr lang="id-ID" dirty="0">
                <a:latin typeface="Bell MT" pitchFamily="18" charset="0"/>
                <a:ea typeface="Batang" pitchFamily="18" charset="-127"/>
              </a:rPr>
              <a:t>	</a:t>
            </a:r>
            <a:r>
              <a:rPr lang="id-ID" dirty="0" smtClean="0">
                <a:latin typeface="Bell MT" pitchFamily="18" charset="0"/>
                <a:ea typeface="Batang" pitchFamily="18" charset="-127"/>
              </a:rPr>
              <a:t>	     </a:t>
            </a:r>
            <a:r>
              <a:rPr lang="id-ID" dirty="0">
                <a:latin typeface="Bell MT" pitchFamily="18" charset="0"/>
                <a:ea typeface="Batang" pitchFamily="18" charset="-127"/>
              </a:rPr>
              <a:t>Arief Rakhman Affandi, STP., </a:t>
            </a:r>
            <a:r>
              <a:rPr lang="id-ID" dirty="0" smtClean="0">
                <a:latin typeface="Bell MT" pitchFamily="18" charset="0"/>
                <a:ea typeface="Batang" pitchFamily="18" charset="-127"/>
              </a:rPr>
              <a:t>M.Si</a:t>
            </a:r>
          </a:p>
          <a:p>
            <a:pPr>
              <a:lnSpc>
                <a:spcPct val="150000"/>
              </a:lnSpc>
              <a:spcBef>
                <a:spcPts val="0"/>
              </a:spcBef>
              <a:spcAft>
                <a:spcPts val="0"/>
              </a:spcAft>
            </a:pPr>
            <a:r>
              <a:rPr lang="id-ID" dirty="0" smtClean="0">
                <a:latin typeface="Bell MT" pitchFamily="18" charset="0"/>
                <a:ea typeface="Batang" pitchFamily="18" charset="-127"/>
              </a:rPr>
              <a:t>		     Umar Hafidz</a:t>
            </a:r>
            <a:r>
              <a:rPr lang="id-ID" dirty="0">
                <a:latin typeface="Bell MT" pitchFamily="18" charset="0"/>
                <a:ea typeface="Batang" pitchFamily="18" charset="-127"/>
              </a:rPr>
              <a:t>, STP., M.Sc</a:t>
            </a:r>
          </a:p>
          <a:p>
            <a:pPr>
              <a:lnSpc>
                <a:spcPct val="150000"/>
              </a:lnSpc>
              <a:spcBef>
                <a:spcPts val="0"/>
              </a:spcBef>
              <a:spcAft>
                <a:spcPts val="0"/>
              </a:spcAft>
            </a:pPr>
            <a:r>
              <a:rPr lang="id-ID" dirty="0" smtClean="0">
                <a:solidFill>
                  <a:srgbClr val="FF0000"/>
                </a:solidFill>
                <a:latin typeface="Bell MT" pitchFamily="18" charset="0"/>
                <a:ea typeface="Batang" pitchFamily="18" charset="-127"/>
              </a:rPr>
              <a:t>Jumlah </a:t>
            </a:r>
            <a:r>
              <a:rPr lang="id-ID" dirty="0" smtClean="0">
                <a:solidFill>
                  <a:srgbClr val="FF0000"/>
                </a:solidFill>
                <a:latin typeface="Bell MT" pitchFamily="18" charset="0"/>
                <a:ea typeface="Batang" pitchFamily="18" charset="-127"/>
              </a:rPr>
              <a:t>SKS </a:t>
            </a:r>
            <a:r>
              <a:rPr lang="id-ID" dirty="0" smtClean="0">
                <a:latin typeface="Bell MT" pitchFamily="18" charset="0"/>
                <a:ea typeface="Batang" pitchFamily="18" charset="-127"/>
              </a:rPr>
              <a:t>: 3</a:t>
            </a:r>
          </a:p>
          <a:p>
            <a:pPr>
              <a:lnSpc>
                <a:spcPct val="150000"/>
              </a:lnSpc>
              <a:spcBef>
                <a:spcPts val="0"/>
              </a:spcBef>
              <a:spcAft>
                <a:spcPts val="0"/>
              </a:spcAft>
            </a:pPr>
            <a:r>
              <a:rPr lang="id-ID" sz="2000" dirty="0" smtClean="0">
                <a:solidFill>
                  <a:srgbClr val="FF0000"/>
                </a:solidFill>
                <a:latin typeface="Bell MT" pitchFamily="18" charset="0"/>
                <a:ea typeface="Batang" pitchFamily="18" charset="-127"/>
              </a:rPr>
              <a:t>Semester</a:t>
            </a:r>
            <a:r>
              <a:rPr lang="id-ID" sz="2000" dirty="0" smtClean="0">
                <a:latin typeface="Bell MT" pitchFamily="18" charset="0"/>
                <a:ea typeface="Batang" pitchFamily="18" charset="-127"/>
              </a:rPr>
              <a:t> : Genap</a:t>
            </a:r>
          </a:p>
          <a:p>
            <a:pPr>
              <a:lnSpc>
                <a:spcPct val="150000"/>
              </a:lnSpc>
              <a:spcBef>
                <a:spcPts val="0"/>
              </a:spcBef>
              <a:spcAft>
                <a:spcPts val="0"/>
              </a:spcAft>
            </a:pPr>
            <a:r>
              <a:rPr lang="id-ID" dirty="0" smtClean="0">
                <a:solidFill>
                  <a:srgbClr val="FF0000"/>
                </a:solidFill>
                <a:latin typeface="Bell MT" pitchFamily="18" charset="0"/>
                <a:ea typeface="Batang" pitchFamily="18" charset="-127"/>
              </a:rPr>
              <a:t>Deskripsi Mata Kuliah </a:t>
            </a:r>
            <a:r>
              <a:rPr lang="id-ID" dirty="0" smtClean="0">
                <a:latin typeface="Bell MT" pitchFamily="18" charset="0"/>
                <a:ea typeface="Batang" pitchFamily="18" charset="-127"/>
              </a:rPr>
              <a:t>:</a:t>
            </a:r>
          </a:p>
          <a:p>
            <a:pPr>
              <a:spcBef>
                <a:spcPts val="0"/>
              </a:spcBef>
              <a:spcAft>
                <a:spcPts val="0"/>
              </a:spcAft>
            </a:pPr>
            <a:r>
              <a:rPr lang="id-ID" dirty="0" smtClean="0">
                <a:latin typeface="Bell MT" pitchFamily="18" charset="0"/>
              </a:rPr>
              <a:t>Mata </a:t>
            </a:r>
            <a:r>
              <a:rPr lang="id-ID" dirty="0">
                <a:latin typeface="Bell MT" pitchFamily="18" charset="0"/>
              </a:rPr>
              <a:t>kuliah ini membahas tentang komposisi kimia, struktur, reaksi kimia, klasifikasi, fungsi, dan sifat kimiawi dari kandungan bahan pangan meliputi air, karbohidrat, protein, lemak dan minyak, vitamin, mineral, warna bahan makanan, cita rasa, aditif makanan, senyawa-senyawa beracun dalam bahan pangan, dan enzim serta fungsinya dalam bahan pangan nabati, hewani/hasil laut maupun hasil olahannya. </a:t>
            </a:r>
          </a:p>
          <a:p>
            <a:pPr>
              <a:spcBef>
                <a:spcPts val="0"/>
              </a:spcBef>
              <a:spcAft>
                <a:spcPts val="0"/>
              </a:spcAft>
            </a:pPr>
            <a:endParaRPr lang="id-ID" sz="2000" dirty="0">
              <a:latin typeface="Bell MT" pitchFamily="18" charset="0"/>
              <a:ea typeface="Batang" pitchFamily="18" charset="-127"/>
            </a:endParaRPr>
          </a:p>
          <a:p>
            <a:endParaRPr lang="id-ID" dirty="0" smtClean="0"/>
          </a:p>
        </p:txBody>
      </p:sp>
    </p:spTree>
    <p:extLst>
      <p:ext uri="{BB962C8B-B14F-4D97-AF65-F5344CB8AC3E}">
        <p14:creationId xmlns:p14="http://schemas.microsoft.com/office/powerpoint/2010/main" val="16891046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404664"/>
            <a:ext cx="5791200" cy="900018"/>
          </a:xfrm>
        </p:spPr>
        <p:txBody>
          <a:bodyPr/>
          <a:lstStyle/>
          <a:p>
            <a:r>
              <a:rPr lang="id-ID" dirty="0" smtClean="0"/>
              <a:t>Jadwal pertemuan</a:t>
            </a:r>
            <a:endParaRPr lang="id-ID"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946948146"/>
              </p:ext>
            </p:extLst>
          </p:nvPr>
        </p:nvGraphicFramePr>
        <p:xfrm>
          <a:off x="683568" y="1700808"/>
          <a:ext cx="7776864" cy="3337560"/>
        </p:xfrm>
        <a:graphic>
          <a:graphicData uri="http://schemas.openxmlformats.org/drawingml/2006/table">
            <a:tbl>
              <a:tblPr firstRow="1" bandRow="1">
                <a:tableStyleId>{5C22544A-7EE6-4342-B048-85BDC9FD1C3A}</a:tableStyleId>
              </a:tblPr>
              <a:tblGrid>
                <a:gridCol w="1944216"/>
                <a:gridCol w="4230216"/>
                <a:gridCol w="1602432"/>
              </a:tblGrid>
              <a:tr h="370840">
                <a:tc>
                  <a:txBody>
                    <a:bodyPr/>
                    <a:lstStyle/>
                    <a:p>
                      <a:pPr algn="ctr"/>
                      <a:r>
                        <a:rPr lang="id-ID" dirty="0" smtClean="0"/>
                        <a:t>PERTEMUAN</a:t>
                      </a:r>
                      <a:endParaRPr lang="id-ID" dirty="0"/>
                    </a:p>
                  </a:txBody>
                  <a:tcPr/>
                </a:tc>
                <a:tc>
                  <a:txBody>
                    <a:bodyPr/>
                    <a:lstStyle/>
                    <a:p>
                      <a:pPr algn="ctr"/>
                      <a:r>
                        <a:rPr lang="id-ID" dirty="0" smtClean="0"/>
                        <a:t>MATERI</a:t>
                      </a:r>
                      <a:endParaRPr lang="id-ID" dirty="0"/>
                    </a:p>
                  </a:txBody>
                  <a:tcPr/>
                </a:tc>
                <a:tc>
                  <a:txBody>
                    <a:bodyPr/>
                    <a:lstStyle/>
                    <a:p>
                      <a:pPr algn="ctr"/>
                      <a:r>
                        <a:rPr lang="id-ID" dirty="0" smtClean="0"/>
                        <a:t>DOSEN</a:t>
                      </a:r>
                      <a:endParaRPr lang="id-ID" dirty="0"/>
                    </a:p>
                  </a:txBody>
                  <a:tcPr/>
                </a:tc>
              </a:tr>
              <a:tr h="370840">
                <a:tc>
                  <a:txBody>
                    <a:bodyPr/>
                    <a:lstStyle/>
                    <a:p>
                      <a:pPr algn="ctr"/>
                      <a:r>
                        <a:rPr lang="id-ID" dirty="0" smtClean="0"/>
                        <a:t>1</a:t>
                      </a:r>
                      <a:endParaRPr lang="id-ID" dirty="0"/>
                    </a:p>
                  </a:txBody>
                  <a:tcPr/>
                </a:tc>
                <a:tc>
                  <a:txBody>
                    <a:bodyPr/>
                    <a:lstStyle/>
                    <a:p>
                      <a:r>
                        <a:rPr lang="id-ID" dirty="0" smtClean="0"/>
                        <a:t>Pendahuluan</a:t>
                      </a:r>
                      <a:endParaRPr lang="id-ID" dirty="0"/>
                    </a:p>
                  </a:txBody>
                  <a:tcPr/>
                </a:tc>
                <a:tc>
                  <a:txBody>
                    <a:bodyPr/>
                    <a:lstStyle/>
                    <a:p>
                      <a:pPr algn="ctr"/>
                      <a:r>
                        <a:rPr lang="id-ID" dirty="0" smtClean="0"/>
                        <a:t>KF</a:t>
                      </a:r>
                      <a:endParaRPr lang="id-ID" dirty="0"/>
                    </a:p>
                  </a:txBody>
                  <a:tcPr/>
                </a:tc>
              </a:tr>
              <a:tr h="370840">
                <a:tc>
                  <a:txBody>
                    <a:bodyPr/>
                    <a:lstStyle/>
                    <a:p>
                      <a:pPr algn="ctr"/>
                      <a:r>
                        <a:rPr lang="id-ID" dirty="0" smtClean="0"/>
                        <a:t>2</a:t>
                      </a:r>
                      <a:endParaRPr lang="id-ID" dirty="0"/>
                    </a:p>
                  </a:txBody>
                  <a:tcPr/>
                </a:tc>
                <a:tc>
                  <a:txBody>
                    <a:bodyPr/>
                    <a:lstStyle/>
                    <a:p>
                      <a:r>
                        <a:rPr lang="id-ID" dirty="0" smtClean="0"/>
                        <a:t>Air</a:t>
                      </a:r>
                      <a:endParaRPr lang="id-ID" dirty="0"/>
                    </a:p>
                  </a:txBody>
                  <a:tcPr/>
                </a:tc>
                <a:tc>
                  <a:txBody>
                    <a:bodyPr/>
                    <a:lstStyle/>
                    <a:p>
                      <a:pPr algn="ctr"/>
                      <a:r>
                        <a:rPr lang="id-ID" dirty="0" smtClean="0"/>
                        <a:t>KF</a:t>
                      </a:r>
                      <a:endParaRPr lang="id-ID" dirty="0"/>
                    </a:p>
                  </a:txBody>
                  <a:tcPr/>
                </a:tc>
              </a:tr>
              <a:tr h="370840">
                <a:tc>
                  <a:txBody>
                    <a:bodyPr/>
                    <a:lstStyle/>
                    <a:p>
                      <a:pPr algn="ctr"/>
                      <a:r>
                        <a:rPr lang="id-ID" dirty="0" smtClean="0"/>
                        <a:t>3</a:t>
                      </a:r>
                      <a:endParaRPr lang="id-ID" dirty="0"/>
                    </a:p>
                  </a:txBody>
                  <a:tcPr/>
                </a:tc>
                <a:tc>
                  <a:txBody>
                    <a:bodyPr/>
                    <a:lstStyle/>
                    <a:p>
                      <a:r>
                        <a:rPr lang="id-ID" dirty="0" smtClean="0"/>
                        <a:t>Karbohidrat </a:t>
                      </a:r>
                      <a:endParaRPr lang="id-ID" dirty="0"/>
                    </a:p>
                  </a:txBody>
                  <a:tcPr/>
                </a:tc>
                <a:tc>
                  <a:txBody>
                    <a:bodyPr/>
                    <a:lstStyle/>
                    <a:p>
                      <a:pPr algn="ctr"/>
                      <a:r>
                        <a:rPr lang="id-ID" dirty="0" smtClean="0"/>
                        <a:t>KF</a:t>
                      </a:r>
                      <a:endParaRPr lang="id-ID" dirty="0"/>
                    </a:p>
                  </a:txBody>
                  <a:tcPr/>
                </a:tc>
              </a:tr>
              <a:tr h="370840">
                <a:tc>
                  <a:txBody>
                    <a:bodyPr/>
                    <a:lstStyle/>
                    <a:p>
                      <a:pPr algn="ctr"/>
                      <a:r>
                        <a:rPr lang="id-ID" dirty="0" smtClean="0"/>
                        <a:t>4</a:t>
                      </a:r>
                      <a:endParaRPr lang="id-ID" dirty="0"/>
                    </a:p>
                  </a:txBody>
                  <a:tcPr/>
                </a:tc>
                <a:tc>
                  <a:txBody>
                    <a:bodyPr/>
                    <a:lstStyle/>
                    <a:p>
                      <a:r>
                        <a:rPr lang="id-ID" dirty="0" smtClean="0"/>
                        <a:t>Karbohidrat</a:t>
                      </a:r>
                      <a:endParaRPr lang="id-ID" dirty="0"/>
                    </a:p>
                  </a:txBody>
                  <a:tcPr/>
                </a:tc>
                <a:tc>
                  <a:txBody>
                    <a:bodyPr/>
                    <a:lstStyle/>
                    <a:p>
                      <a:pPr algn="ctr"/>
                      <a:r>
                        <a:rPr lang="id-ID" dirty="0" smtClean="0"/>
                        <a:t>KF</a:t>
                      </a:r>
                      <a:endParaRPr lang="id-ID" dirty="0"/>
                    </a:p>
                  </a:txBody>
                  <a:tcPr/>
                </a:tc>
              </a:tr>
              <a:tr h="370840">
                <a:tc>
                  <a:txBody>
                    <a:bodyPr/>
                    <a:lstStyle/>
                    <a:p>
                      <a:pPr algn="ctr"/>
                      <a:r>
                        <a:rPr lang="id-ID" dirty="0" smtClean="0"/>
                        <a:t>5</a:t>
                      </a:r>
                      <a:endParaRPr lang="id-ID" dirty="0"/>
                    </a:p>
                  </a:txBody>
                  <a:tcPr/>
                </a:tc>
                <a:tc>
                  <a:txBody>
                    <a:bodyPr/>
                    <a:lstStyle/>
                    <a:p>
                      <a:r>
                        <a:rPr lang="id-ID" dirty="0" smtClean="0"/>
                        <a:t>Lipid</a:t>
                      </a:r>
                      <a:endParaRPr lang="id-ID" dirty="0"/>
                    </a:p>
                  </a:txBody>
                  <a:tcPr/>
                </a:tc>
                <a:tc>
                  <a:txBody>
                    <a:bodyPr/>
                    <a:lstStyle/>
                    <a:p>
                      <a:pPr algn="ctr"/>
                      <a:r>
                        <a:rPr lang="id-ID" dirty="0" smtClean="0"/>
                        <a:t>AR</a:t>
                      </a:r>
                      <a:endParaRPr lang="id-ID" dirty="0"/>
                    </a:p>
                  </a:txBody>
                  <a:tcPr/>
                </a:tc>
              </a:tr>
              <a:tr h="370840">
                <a:tc>
                  <a:txBody>
                    <a:bodyPr/>
                    <a:lstStyle/>
                    <a:p>
                      <a:pPr algn="ctr"/>
                      <a:r>
                        <a:rPr lang="id-ID" dirty="0" smtClean="0"/>
                        <a:t>6</a:t>
                      </a:r>
                      <a:endParaRPr lang="id-ID" dirty="0"/>
                    </a:p>
                  </a:txBody>
                  <a:tcPr/>
                </a:tc>
                <a:tc>
                  <a:txBody>
                    <a:bodyPr/>
                    <a:lstStyle/>
                    <a:p>
                      <a:r>
                        <a:rPr lang="id-ID" dirty="0" smtClean="0"/>
                        <a:t>Protein</a:t>
                      </a:r>
                      <a:endParaRPr lang="id-ID" dirty="0"/>
                    </a:p>
                  </a:txBody>
                  <a:tcPr/>
                </a:tc>
                <a:tc>
                  <a:txBody>
                    <a:bodyPr/>
                    <a:lstStyle/>
                    <a:p>
                      <a:pPr algn="ctr"/>
                      <a:r>
                        <a:rPr lang="id-ID" dirty="0" smtClean="0"/>
                        <a:t>AR</a:t>
                      </a:r>
                      <a:endParaRPr lang="id-ID" dirty="0"/>
                    </a:p>
                  </a:txBody>
                  <a:tcPr/>
                </a:tc>
              </a:tr>
              <a:tr h="370840">
                <a:tc>
                  <a:txBody>
                    <a:bodyPr/>
                    <a:lstStyle/>
                    <a:p>
                      <a:pPr algn="ctr"/>
                      <a:r>
                        <a:rPr lang="id-ID" dirty="0" smtClean="0"/>
                        <a:t>7</a:t>
                      </a:r>
                      <a:endParaRPr lang="id-ID" dirty="0"/>
                    </a:p>
                  </a:txBody>
                  <a:tcPr/>
                </a:tc>
                <a:tc>
                  <a:txBody>
                    <a:bodyPr/>
                    <a:lstStyle/>
                    <a:p>
                      <a:r>
                        <a:rPr lang="id-ID" dirty="0" smtClean="0"/>
                        <a:t>Enzim</a:t>
                      </a:r>
                      <a:endParaRPr lang="id-ID" dirty="0"/>
                    </a:p>
                  </a:txBody>
                  <a:tcPr/>
                </a:tc>
                <a:tc>
                  <a:txBody>
                    <a:bodyPr/>
                    <a:lstStyle/>
                    <a:p>
                      <a:pPr algn="ctr"/>
                      <a:r>
                        <a:rPr lang="id-ID" dirty="0" smtClean="0"/>
                        <a:t>AR</a:t>
                      </a:r>
                      <a:endParaRPr lang="id-ID" dirty="0"/>
                    </a:p>
                  </a:txBody>
                  <a:tcPr/>
                </a:tc>
              </a:tr>
              <a:tr h="370840">
                <a:tc>
                  <a:txBody>
                    <a:bodyPr/>
                    <a:lstStyle/>
                    <a:p>
                      <a:pPr algn="ctr"/>
                      <a:r>
                        <a:rPr lang="id-ID" dirty="0" smtClean="0"/>
                        <a:t>8</a:t>
                      </a:r>
                      <a:endParaRPr lang="id-ID" dirty="0"/>
                    </a:p>
                  </a:txBody>
                  <a:tcPr/>
                </a:tc>
                <a:tc>
                  <a:txBody>
                    <a:bodyPr/>
                    <a:lstStyle/>
                    <a:p>
                      <a:r>
                        <a:rPr lang="id-ID" dirty="0" smtClean="0"/>
                        <a:t>UTS</a:t>
                      </a:r>
                      <a:endParaRPr lang="id-ID" dirty="0"/>
                    </a:p>
                  </a:txBody>
                  <a:tcPr/>
                </a:tc>
                <a:tc>
                  <a:txBody>
                    <a:bodyPr/>
                    <a:lstStyle/>
                    <a:p>
                      <a:pPr algn="ctr"/>
                      <a:r>
                        <a:rPr lang="id-ID" dirty="0" smtClean="0"/>
                        <a:t>KF-AR</a:t>
                      </a:r>
                      <a:endParaRPr lang="id-ID" dirty="0"/>
                    </a:p>
                  </a:txBody>
                  <a:tcPr/>
                </a:tc>
              </a:tr>
            </a:tbl>
          </a:graphicData>
        </a:graphic>
      </p:graphicFrame>
      <p:grpSp>
        <p:nvGrpSpPr>
          <p:cNvPr id="3" name="Group 2"/>
          <p:cNvGrpSpPr/>
          <p:nvPr/>
        </p:nvGrpSpPr>
        <p:grpSpPr>
          <a:xfrm>
            <a:off x="0" y="5517232"/>
            <a:ext cx="8964488" cy="1340768"/>
            <a:chOff x="0" y="5266170"/>
            <a:chExt cx="8172400" cy="1591830"/>
          </a:xfrm>
        </p:grpSpPr>
        <p:pic>
          <p:nvPicPr>
            <p:cNvPr id="2050" name="Picture 2" descr="C:\Users\ASUS\Desktop\image1.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266170"/>
              <a:ext cx="2368128" cy="159183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ASUS\Desktop\food-and-chemistry-10163558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8127" y="5266170"/>
              <a:ext cx="2387745" cy="159183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ASUS\Desktop\food-chemistr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5872" y="5305032"/>
              <a:ext cx="3416528" cy="155296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0253696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4"/>
          <p:cNvGraphicFramePr>
            <a:graphicFrameLocks noGrp="1"/>
          </p:cNvGraphicFramePr>
          <p:nvPr>
            <p:ph idx="1"/>
            <p:extLst>
              <p:ext uri="{D42A27DB-BD31-4B8C-83A1-F6EECF244321}">
                <p14:modId xmlns:p14="http://schemas.microsoft.com/office/powerpoint/2010/main" val="445042650"/>
              </p:ext>
            </p:extLst>
          </p:nvPr>
        </p:nvGraphicFramePr>
        <p:xfrm>
          <a:off x="683568" y="1340768"/>
          <a:ext cx="7776864" cy="3337560"/>
        </p:xfrm>
        <a:graphic>
          <a:graphicData uri="http://schemas.openxmlformats.org/drawingml/2006/table">
            <a:tbl>
              <a:tblPr firstRow="1" bandRow="1">
                <a:tableStyleId>{5C22544A-7EE6-4342-B048-85BDC9FD1C3A}</a:tableStyleId>
              </a:tblPr>
              <a:tblGrid>
                <a:gridCol w="1944216"/>
                <a:gridCol w="4230216"/>
                <a:gridCol w="1602432"/>
              </a:tblGrid>
              <a:tr h="370840">
                <a:tc>
                  <a:txBody>
                    <a:bodyPr/>
                    <a:lstStyle/>
                    <a:p>
                      <a:pPr algn="ctr"/>
                      <a:r>
                        <a:rPr lang="id-ID" dirty="0" smtClean="0"/>
                        <a:t>PERTEMUAN</a:t>
                      </a:r>
                      <a:endParaRPr lang="id-ID" dirty="0"/>
                    </a:p>
                  </a:txBody>
                  <a:tcPr/>
                </a:tc>
                <a:tc>
                  <a:txBody>
                    <a:bodyPr/>
                    <a:lstStyle/>
                    <a:p>
                      <a:pPr algn="ctr"/>
                      <a:r>
                        <a:rPr lang="id-ID" dirty="0" smtClean="0"/>
                        <a:t>MATERI</a:t>
                      </a:r>
                      <a:endParaRPr lang="id-ID" dirty="0"/>
                    </a:p>
                  </a:txBody>
                  <a:tcPr/>
                </a:tc>
                <a:tc>
                  <a:txBody>
                    <a:bodyPr/>
                    <a:lstStyle/>
                    <a:p>
                      <a:pPr algn="ctr"/>
                      <a:r>
                        <a:rPr lang="id-ID" dirty="0" smtClean="0"/>
                        <a:t>DOSEN</a:t>
                      </a:r>
                      <a:endParaRPr lang="id-ID" dirty="0"/>
                    </a:p>
                  </a:txBody>
                  <a:tcPr/>
                </a:tc>
              </a:tr>
              <a:tr h="370840">
                <a:tc>
                  <a:txBody>
                    <a:bodyPr/>
                    <a:lstStyle/>
                    <a:p>
                      <a:pPr algn="ctr"/>
                      <a:r>
                        <a:rPr lang="id-ID" dirty="0" smtClean="0"/>
                        <a:t>9</a:t>
                      </a:r>
                      <a:endParaRPr lang="id-ID" dirty="0"/>
                    </a:p>
                  </a:txBody>
                  <a:tcPr/>
                </a:tc>
                <a:tc>
                  <a:txBody>
                    <a:bodyPr/>
                    <a:lstStyle/>
                    <a:p>
                      <a:r>
                        <a:rPr lang="id-ID" dirty="0" smtClean="0"/>
                        <a:t>Vitamin dan Mineral</a:t>
                      </a:r>
                      <a:endParaRPr lang="id-ID" dirty="0"/>
                    </a:p>
                  </a:txBody>
                  <a:tcPr/>
                </a:tc>
                <a:tc>
                  <a:txBody>
                    <a:bodyPr/>
                    <a:lstStyle/>
                    <a:p>
                      <a:pPr algn="ctr"/>
                      <a:r>
                        <a:rPr lang="id-ID" dirty="0" smtClean="0"/>
                        <a:t>UH</a:t>
                      </a:r>
                      <a:endParaRPr lang="id-ID" dirty="0"/>
                    </a:p>
                  </a:txBody>
                  <a:tcPr/>
                </a:tc>
              </a:tr>
              <a:tr h="370840">
                <a:tc>
                  <a:txBody>
                    <a:bodyPr/>
                    <a:lstStyle/>
                    <a:p>
                      <a:pPr algn="ctr"/>
                      <a:r>
                        <a:rPr lang="id-ID" dirty="0" smtClean="0"/>
                        <a:t>10</a:t>
                      </a:r>
                      <a:endParaRPr lang="id-ID"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dirty="0" smtClean="0"/>
                        <a:t>Cita Rasa</a:t>
                      </a:r>
                      <a:endParaRPr lang="id-ID"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1800" b="0" i="0" u="none" strike="noStrike" kern="1200" cap="none" spc="0" normalizeH="0" baseline="0" noProof="0" dirty="0" smtClean="0">
                          <a:ln>
                            <a:noFill/>
                          </a:ln>
                          <a:solidFill>
                            <a:srgbClr val="000000"/>
                          </a:solidFill>
                          <a:effectLst/>
                          <a:uLnTx/>
                          <a:uFillTx/>
                          <a:latin typeface="+mn-lt"/>
                          <a:ea typeface="+mn-ea"/>
                          <a:cs typeface="+mn-cs"/>
                        </a:rPr>
                        <a:t>UH</a:t>
                      </a:r>
                      <a:endParaRPr kumimoji="0" lang="id-ID" sz="1800" b="0" i="0" u="none" strike="noStrike" kern="1200" cap="none" spc="0" normalizeH="0" baseline="0" noProof="0" dirty="0">
                        <a:ln>
                          <a:noFill/>
                        </a:ln>
                        <a:solidFill>
                          <a:srgbClr val="000000"/>
                        </a:solidFill>
                        <a:effectLst/>
                        <a:uLnTx/>
                        <a:uFillTx/>
                        <a:latin typeface="+mn-lt"/>
                        <a:ea typeface="+mn-ea"/>
                        <a:cs typeface="+mn-cs"/>
                      </a:endParaRPr>
                    </a:p>
                  </a:txBody>
                  <a:tcPr/>
                </a:tc>
              </a:tr>
              <a:tr h="370840">
                <a:tc>
                  <a:txBody>
                    <a:bodyPr/>
                    <a:lstStyle/>
                    <a:p>
                      <a:pPr algn="ctr"/>
                      <a:r>
                        <a:rPr lang="id-ID" dirty="0" smtClean="0"/>
                        <a:t>11</a:t>
                      </a:r>
                      <a:endParaRPr lang="id-ID"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dirty="0" smtClean="0"/>
                        <a:t>Aditif Makanan</a:t>
                      </a:r>
                      <a:endParaRPr lang="id-ID"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1800" b="0" i="0" u="none" strike="noStrike" kern="1200" cap="none" spc="0" normalizeH="0" baseline="0" noProof="0" dirty="0" smtClean="0">
                          <a:ln>
                            <a:noFill/>
                          </a:ln>
                          <a:solidFill>
                            <a:srgbClr val="000000"/>
                          </a:solidFill>
                          <a:effectLst/>
                          <a:uLnTx/>
                          <a:uFillTx/>
                          <a:latin typeface="+mn-lt"/>
                          <a:ea typeface="+mn-ea"/>
                          <a:cs typeface="+mn-cs"/>
                        </a:rPr>
                        <a:t>UH</a:t>
                      </a:r>
                      <a:endParaRPr lang="id-ID" dirty="0"/>
                    </a:p>
                  </a:txBody>
                  <a:tcPr/>
                </a:tc>
              </a:tr>
              <a:tr h="370840">
                <a:tc>
                  <a:txBody>
                    <a:bodyPr/>
                    <a:lstStyle/>
                    <a:p>
                      <a:pPr algn="ctr"/>
                      <a:r>
                        <a:rPr lang="id-ID" dirty="0" smtClean="0"/>
                        <a:t>12</a:t>
                      </a:r>
                      <a:endParaRPr lang="id-ID"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dirty="0" smtClean="0"/>
                        <a:t>Senyawa Beracun Bahan Pangan</a:t>
                      </a:r>
                      <a:endParaRPr lang="id-ID" dirty="0"/>
                    </a:p>
                  </a:txBody>
                  <a:tcPr/>
                </a:tc>
                <a:tc>
                  <a:txBody>
                    <a:bodyPr/>
                    <a:lstStyle/>
                    <a:p>
                      <a:pPr algn="ctr"/>
                      <a:r>
                        <a:rPr lang="id-ID" dirty="0" smtClean="0"/>
                        <a:t>KF</a:t>
                      </a:r>
                      <a:endParaRPr lang="id-ID" dirty="0"/>
                    </a:p>
                  </a:txBody>
                  <a:tcPr/>
                </a:tc>
              </a:tr>
              <a:tr h="370840">
                <a:tc>
                  <a:txBody>
                    <a:bodyPr/>
                    <a:lstStyle/>
                    <a:p>
                      <a:pPr algn="ctr"/>
                      <a:r>
                        <a:rPr lang="id-ID" dirty="0" smtClean="0"/>
                        <a:t>13</a:t>
                      </a:r>
                      <a:endParaRPr lang="id-ID" dirty="0"/>
                    </a:p>
                  </a:txBody>
                  <a:tcPr/>
                </a:tc>
                <a:tc>
                  <a:txBody>
                    <a:bodyPr/>
                    <a:lstStyle/>
                    <a:p>
                      <a:r>
                        <a:rPr lang="id-ID" dirty="0" smtClean="0"/>
                        <a:t>Presentasi</a:t>
                      </a:r>
                      <a:r>
                        <a:rPr lang="id-ID" baseline="0" dirty="0" smtClean="0"/>
                        <a:t> Mahasiswa</a:t>
                      </a:r>
                      <a:endParaRPr lang="id-ID" dirty="0"/>
                    </a:p>
                  </a:txBody>
                  <a:tcPr/>
                </a:tc>
                <a:tc>
                  <a:txBody>
                    <a:bodyPr/>
                    <a:lstStyle/>
                    <a:p>
                      <a:pPr algn="ctr"/>
                      <a:r>
                        <a:rPr lang="id-ID" dirty="0" smtClean="0"/>
                        <a:t>KF-AR-UH</a:t>
                      </a:r>
                      <a:endParaRPr lang="id-ID" dirty="0"/>
                    </a:p>
                  </a:txBody>
                  <a:tcPr/>
                </a:tc>
              </a:tr>
              <a:tr h="370840">
                <a:tc>
                  <a:txBody>
                    <a:bodyPr/>
                    <a:lstStyle/>
                    <a:p>
                      <a:pPr algn="ctr"/>
                      <a:r>
                        <a:rPr lang="id-ID" dirty="0" smtClean="0"/>
                        <a:t>14</a:t>
                      </a:r>
                      <a:endParaRPr lang="id-ID" dirty="0"/>
                    </a:p>
                  </a:txBody>
                  <a:tcPr/>
                </a:tc>
                <a:tc>
                  <a:txBody>
                    <a:bodyPr/>
                    <a:lstStyle/>
                    <a:p>
                      <a:r>
                        <a:rPr lang="id-ID" dirty="0" smtClean="0"/>
                        <a:t>Presentasi Mahasiswa</a:t>
                      </a:r>
                      <a:endParaRPr lang="id-ID"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1800" b="0" i="0" u="none" strike="noStrike" kern="1200" cap="none" spc="0" normalizeH="0" baseline="0" noProof="0" dirty="0" smtClean="0">
                          <a:ln>
                            <a:noFill/>
                          </a:ln>
                          <a:solidFill>
                            <a:srgbClr val="000000"/>
                          </a:solidFill>
                          <a:effectLst/>
                          <a:uLnTx/>
                          <a:uFillTx/>
                          <a:latin typeface="+mn-lt"/>
                          <a:ea typeface="+mn-ea"/>
                          <a:cs typeface="+mn-cs"/>
                        </a:rPr>
                        <a:t>KF-AR-UH</a:t>
                      </a:r>
                      <a:endParaRPr kumimoji="0" lang="id-ID" sz="1800" b="0" i="0" u="none" strike="noStrike" kern="1200" cap="none" spc="0" normalizeH="0" baseline="0" noProof="0" dirty="0">
                        <a:ln>
                          <a:noFill/>
                        </a:ln>
                        <a:solidFill>
                          <a:srgbClr val="000000"/>
                        </a:solidFill>
                        <a:effectLst/>
                        <a:uLnTx/>
                        <a:uFillTx/>
                        <a:latin typeface="+mn-lt"/>
                        <a:ea typeface="+mn-ea"/>
                        <a:cs typeface="+mn-cs"/>
                      </a:endParaRPr>
                    </a:p>
                  </a:txBody>
                  <a:tcPr/>
                </a:tc>
              </a:tr>
              <a:tr h="370840">
                <a:tc>
                  <a:txBody>
                    <a:bodyPr/>
                    <a:lstStyle/>
                    <a:p>
                      <a:pPr algn="ctr"/>
                      <a:r>
                        <a:rPr lang="id-ID" dirty="0" smtClean="0"/>
                        <a:t>15</a:t>
                      </a:r>
                      <a:endParaRPr lang="id-ID" dirty="0"/>
                    </a:p>
                  </a:txBody>
                  <a:tcPr/>
                </a:tc>
                <a:tc>
                  <a:txBody>
                    <a:bodyPr/>
                    <a:lstStyle/>
                    <a:p>
                      <a:r>
                        <a:rPr lang="id-ID" dirty="0" smtClean="0"/>
                        <a:t>Presentasi Mahasiswa</a:t>
                      </a:r>
                      <a:endParaRPr lang="id-ID"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1800" b="0" i="0" u="none" strike="noStrike" kern="1200" cap="none" spc="0" normalizeH="0" baseline="0" noProof="0" dirty="0" smtClean="0">
                          <a:ln>
                            <a:noFill/>
                          </a:ln>
                          <a:solidFill>
                            <a:srgbClr val="000000"/>
                          </a:solidFill>
                          <a:effectLst/>
                          <a:uLnTx/>
                          <a:uFillTx/>
                          <a:latin typeface="+mn-lt"/>
                          <a:ea typeface="+mn-ea"/>
                          <a:cs typeface="+mn-cs"/>
                        </a:rPr>
                        <a:t>KF-AR-UH</a:t>
                      </a:r>
                      <a:endParaRPr kumimoji="0" lang="id-ID" sz="1800" b="0" i="0" u="none" strike="noStrike" kern="1200" cap="none" spc="0" normalizeH="0" baseline="0" noProof="0" dirty="0">
                        <a:ln>
                          <a:noFill/>
                        </a:ln>
                        <a:solidFill>
                          <a:srgbClr val="000000"/>
                        </a:solidFill>
                        <a:effectLst/>
                        <a:uLnTx/>
                        <a:uFillTx/>
                        <a:latin typeface="+mn-lt"/>
                        <a:ea typeface="+mn-ea"/>
                        <a:cs typeface="+mn-cs"/>
                      </a:endParaRPr>
                    </a:p>
                  </a:txBody>
                  <a:tcPr/>
                </a:tc>
              </a:tr>
              <a:tr h="370840">
                <a:tc>
                  <a:txBody>
                    <a:bodyPr/>
                    <a:lstStyle/>
                    <a:p>
                      <a:pPr algn="ctr"/>
                      <a:r>
                        <a:rPr lang="id-ID" dirty="0" smtClean="0"/>
                        <a:t>16</a:t>
                      </a:r>
                      <a:endParaRPr lang="id-ID" dirty="0"/>
                    </a:p>
                  </a:txBody>
                  <a:tcPr/>
                </a:tc>
                <a:tc>
                  <a:txBody>
                    <a:bodyPr/>
                    <a:lstStyle/>
                    <a:p>
                      <a:r>
                        <a:rPr lang="id-ID" dirty="0" smtClean="0"/>
                        <a:t>UAS</a:t>
                      </a:r>
                      <a:endParaRPr lang="id-ID" dirty="0"/>
                    </a:p>
                  </a:txBody>
                  <a:tcPr/>
                </a:tc>
                <a:tc>
                  <a:txBody>
                    <a:bodyPr/>
                    <a:lstStyle/>
                    <a:p>
                      <a:pPr algn="ctr"/>
                      <a:r>
                        <a:rPr lang="id-ID" dirty="0" smtClean="0"/>
                        <a:t>UH-KF</a:t>
                      </a:r>
                      <a:endParaRPr lang="id-ID" dirty="0"/>
                    </a:p>
                  </a:txBody>
                  <a:tcPr/>
                </a:tc>
              </a:tr>
            </a:tbl>
          </a:graphicData>
        </a:graphic>
      </p:graphicFrame>
      <p:grpSp>
        <p:nvGrpSpPr>
          <p:cNvPr id="3" name="Group 2"/>
          <p:cNvGrpSpPr/>
          <p:nvPr/>
        </p:nvGrpSpPr>
        <p:grpSpPr>
          <a:xfrm>
            <a:off x="0" y="5517232"/>
            <a:ext cx="8964488" cy="1340768"/>
            <a:chOff x="0" y="5266170"/>
            <a:chExt cx="8172400" cy="1591830"/>
          </a:xfrm>
        </p:grpSpPr>
        <p:pic>
          <p:nvPicPr>
            <p:cNvPr id="5" name="Picture 2" descr="C:\Users\ASUS\Desktop\image1.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266170"/>
              <a:ext cx="2368128" cy="159183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ASUS\Desktop\food-and-chemistry-10163558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8127" y="5266170"/>
              <a:ext cx="2387745" cy="159183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Users\ASUS\Desktop\food-chemistr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5872" y="5305032"/>
              <a:ext cx="3416528" cy="155296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3229155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571184" cy="1371600"/>
          </a:xfrm>
        </p:spPr>
        <p:txBody>
          <a:bodyPr/>
          <a:lstStyle/>
          <a:p>
            <a:r>
              <a:rPr lang="id-ID" dirty="0" smtClean="0"/>
              <a:t>Tugas terstruktur</a:t>
            </a:r>
            <a:endParaRPr lang="id-ID" dirty="0"/>
          </a:p>
        </p:txBody>
      </p:sp>
      <p:sp>
        <p:nvSpPr>
          <p:cNvPr id="3" name="Content Placeholder 2"/>
          <p:cNvSpPr>
            <a:spLocks noGrp="1"/>
          </p:cNvSpPr>
          <p:nvPr>
            <p:ph idx="1"/>
          </p:nvPr>
        </p:nvSpPr>
        <p:spPr/>
        <p:txBody>
          <a:bodyPr>
            <a:normAutofit/>
          </a:bodyPr>
          <a:lstStyle/>
          <a:p>
            <a:pPr marL="342900" indent="-342900">
              <a:buFontTx/>
              <a:buChar char="-"/>
            </a:pPr>
            <a:r>
              <a:rPr lang="id-ID" sz="3200" dirty="0" smtClean="0">
                <a:latin typeface="Bell MT" pitchFamily="18" charset="0"/>
              </a:rPr>
              <a:t>Individu </a:t>
            </a:r>
          </a:p>
          <a:p>
            <a:pPr marL="342900" indent="-342900">
              <a:buFontTx/>
              <a:buChar char="-"/>
            </a:pPr>
            <a:r>
              <a:rPr lang="id-ID" sz="3200" dirty="0" smtClean="0">
                <a:latin typeface="Bell MT" pitchFamily="18" charset="0"/>
              </a:rPr>
              <a:t>Kelompok</a:t>
            </a:r>
          </a:p>
          <a:p>
            <a:r>
              <a:rPr lang="id-ID" sz="3200" dirty="0" smtClean="0">
                <a:latin typeface="Bell MT" pitchFamily="18" charset="0"/>
              </a:rPr>
              <a:t> </a:t>
            </a:r>
            <a:endParaRPr lang="id-ID" sz="3200" dirty="0" smtClean="0">
              <a:solidFill>
                <a:srgbClr val="FF0000"/>
              </a:solidFill>
              <a:latin typeface="Bell MT" pitchFamily="18" charset="0"/>
            </a:endParaRPr>
          </a:p>
          <a:p>
            <a:pPr marL="342900" indent="-342900">
              <a:buFontTx/>
              <a:buChar char="-"/>
            </a:pPr>
            <a:endParaRPr lang="id-ID" sz="3200" dirty="0">
              <a:latin typeface="Bell MT" pitchFamily="18" charset="0"/>
            </a:endParaRPr>
          </a:p>
          <a:p>
            <a:endParaRPr lang="id-ID" sz="3200" dirty="0">
              <a:latin typeface="Bell MT" pitchFamily="18" charset="0"/>
            </a:endParaRPr>
          </a:p>
        </p:txBody>
      </p:sp>
      <p:grpSp>
        <p:nvGrpSpPr>
          <p:cNvPr id="4" name="Group 3"/>
          <p:cNvGrpSpPr/>
          <p:nvPr/>
        </p:nvGrpSpPr>
        <p:grpSpPr>
          <a:xfrm>
            <a:off x="0" y="5517232"/>
            <a:ext cx="8964488" cy="1340768"/>
            <a:chOff x="0" y="5266170"/>
            <a:chExt cx="8172400" cy="1591830"/>
          </a:xfrm>
        </p:grpSpPr>
        <p:pic>
          <p:nvPicPr>
            <p:cNvPr id="5" name="Picture 2" descr="C:\Users\ASUS\Desktop\image1.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266170"/>
              <a:ext cx="2368128" cy="159183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ASUS\Desktop\food-and-chemistry-10163558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8127" y="5266170"/>
              <a:ext cx="2387745" cy="159183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Users\ASUS\Desktop\food-chemistr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5872" y="5305032"/>
              <a:ext cx="3416528" cy="155296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8732406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283152" cy="1371600"/>
          </a:xfrm>
        </p:spPr>
        <p:txBody>
          <a:bodyPr/>
          <a:lstStyle/>
          <a:p>
            <a:r>
              <a:rPr lang="id-ID" dirty="0" smtClean="0"/>
              <a:t>PEMBOBOTAN PENILAIAN</a:t>
            </a:r>
            <a:endParaRPr lang="id-ID" dirty="0"/>
          </a:p>
        </p:txBody>
      </p:sp>
      <p:sp>
        <p:nvSpPr>
          <p:cNvPr id="3" name="Content Placeholder 2"/>
          <p:cNvSpPr>
            <a:spLocks noGrp="1"/>
          </p:cNvSpPr>
          <p:nvPr>
            <p:ph idx="1"/>
          </p:nvPr>
        </p:nvSpPr>
        <p:spPr/>
        <p:txBody>
          <a:bodyPr>
            <a:normAutofit/>
          </a:bodyPr>
          <a:lstStyle/>
          <a:p>
            <a:pPr marL="342900" indent="-342900">
              <a:lnSpc>
                <a:spcPct val="150000"/>
              </a:lnSpc>
              <a:spcBef>
                <a:spcPts val="0"/>
              </a:spcBef>
              <a:spcAft>
                <a:spcPts val="0"/>
              </a:spcAft>
              <a:buFontTx/>
              <a:buChar char="-"/>
            </a:pPr>
            <a:r>
              <a:rPr lang="id-ID" sz="3200" dirty="0">
                <a:latin typeface="Bell MT" pitchFamily="18" charset="0"/>
              </a:rPr>
              <a:t>3</a:t>
            </a:r>
            <a:r>
              <a:rPr lang="id-ID" sz="3200" dirty="0" smtClean="0">
                <a:latin typeface="Bell MT" pitchFamily="18" charset="0"/>
              </a:rPr>
              <a:t>0% Tugas</a:t>
            </a:r>
          </a:p>
          <a:p>
            <a:pPr marL="342900" indent="-342900">
              <a:lnSpc>
                <a:spcPct val="150000"/>
              </a:lnSpc>
              <a:spcBef>
                <a:spcPts val="0"/>
              </a:spcBef>
              <a:spcAft>
                <a:spcPts val="0"/>
              </a:spcAft>
              <a:buFontTx/>
              <a:buChar char="-"/>
            </a:pPr>
            <a:r>
              <a:rPr lang="id-ID" sz="3200" dirty="0" smtClean="0">
                <a:latin typeface="Bell MT" pitchFamily="18" charset="0"/>
              </a:rPr>
              <a:t>10% Quis dan Keaktifan</a:t>
            </a:r>
          </a:p>
          <a:p>
            <a:pPr marL="342900" indent="-342900">
              <a:lnSpc>
                <a:spcPct val="150000"/>
              </a:lnSpc>
              <a:spcBef>
                <a:spcPts val="0"/>
              </a:spcBef>
              <a:spcAft>
                <a:spcPts val="0"/>
              </a:spcAft>
              <a:buFontTx/>
              <a:buChar char="-"/>
            </a:pPr>
            <a:r>
              <a:rPr lang="id-ID" sz="3200" dirty="0" smtClean="0">
                <a:latin typeface="Bell MT" pitchFamily="18" charset="0"/>
              </a:rPr>
              <a:t>30% UTS</a:t>
            </a:r>
          </a:p>
          <a:p>
            <a:pPr marL="342900" indent="-342900">
              <a:lnSpc>
                <a:spcPct val="150000"/>
              </a:lnSpc>
              <a:spcBef>
                <a:spcPts val="0"/>
              </a:spcBef>
              <a:spcAft>
                <a:spcPts val="0"/>
              </a:spcAft>
              <a:buFontTx/>
              <a:buChar char="-"/>
            </a:pPr>
            <a:r>
              <a:rPr lang="id-ID" sz="3200" dirty="0" smtClean="0">
                <a:latin typeface="Bell MT" pitchFamily="18" charset="0"/>
              </a:rPr>
              <a:t>30% UAS</a:t>
            </a:r>
            <a:endParaRPr lang="id-ID" sz="3200" dirty="0">
              <a:latin typeface="Bell MT" pitchFamily="18" charset="0"/>
            </a:endParaRPr>
          </a:p>
        </p:txBody>
      </p:sp>
      <p:grpSp>
        <p:nvGrpSpPr>
          <p:cNvPr id="4" name="Group 3"/>
          <p:cNvGrpSpPr/>
          <p:nvPr/>
        </p:nvGrpSpPr>
        <p:grpSpPr>
          <a:xfrm>
            <a:off x="0" y="5517232"/>
            <a:ext cx="8964488" cy="1340768"/>
            <a:chOff x="0" y="5266170"/>
            <a:chExt cx="8172400" cy="1591830"/>
          </a:xfrm>
        </p:grpSpPr>
        <p:pic>
          <p:nvPicPr>
            <p:cNvPr id="5" name="Picture 2" descr="C:\Users\ASUS\Desktop\image1.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266170"/>
              <a:ext cx="2368128" cy="159183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ASUS\Desktop\food-and-chemistry-10163558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8127" y="5266170"/>
              <a:ext cx="2387745" cy="159183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Users\ASUS\Desktop\food-chemistr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5872" y="5305032"/>
              <a:ext cx="3416528" cy="155296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082772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283152" cy="900018"/>
          </a:xfrm>
        </p:spPr>
        <p:txBody>
          <a:bodyPr/>
          <a:lstStyle/>
          <a:p>
            <a:r>
              <a:rPr lang="id-ID" dirty="0" smtClean="0"/>
              <a:t>Tata tertib perkuliahan</a:t>
            </a:r>
            <a:endParaRPr lang="id-ID" dirty="0"/>
          </a:p>
        </p:txBody>
      </p:sp>
      <p:sp>
        <p:nvSpPr>
          <p:cNvPr id="3" name="Content Placeholder 2"/>
          <p:cNvSpPr>
            <a:spLocks noGrp="1"/>
          </p:cNvSpPr>
          <p:nvPr>
            <p:ph idx="1"/>
          </p:nvPr>
        </p:nvSpPr>
        <p:spPr>
          <a:xfrm>
            <a:off x="457200" y="1196752"/>
            <a:ext cx="7620000" cy="4929411"/>
          </a:xfrm>
        </p:spPr>
        <p:txBody>
          <a:bodyPr>
            <a:normAutofit/>
          </a:bodyPr>
          <a:lstStyle/>
          <a:p>
            <a:pPr marL="514350" indent="-514350">
              <a:spcBef>
                <a:spcPts val="0"/>
              </a:spcBef>
              <a:spcAft>
                <a:spcPts val="0"/>
              </a:spcAft>
              <a:buAutoNum type="arabicPeriod"/>
            </a:pPr>
            <a:r>
              <a:rPr lang="id-ID" sz="1800" dirty="0" smtClean="0">
                <a:latin typeface="Bell MT" pitchFamily="18" charset="0"/>
              </a:rPr>
              <a:t>Hadir tepat waktu, keterlambatan dikenakan sanksi sesuai kesepakatan</a:t>
            </a:r>
          </a:p>
          <a:p>
            <a:pPr marL="514350" indent="-514350">
              <a:spcBef>
                <a:spcPts val="0"/>
              </a:spcBef>
              <a:spcAft>
                <a:spcPts val="0"/>
              </a:spcAft>
              <a:buAutoNum type="arabicPeriod"/>
            </a:pPr>
            <a:r>
              <a:rPr lang="id-ID" sz="1800" dirty="0" smtClean="0">
                <a:latin typeface="Bell MT" pitchFamily="18" charset="0"/>
              </a:rPr>
              <a:t>Wajib hadir minimal 75% jumlah pertemuan</a:t>
            </a:r>
          </a:p>
          <a:p>
            <a:pPr marL="514350" indent="-514350">
              <a:spcBef>
                <a:spcPts val="0"/>
              </a:spcBef>
              <a:spcAft>
                <a:spcPts val="0"/>
              </a:spcAft>
              <a:buAutoNum type="arabicPeriod"/>
            </a:pPr>
            <a:r>
              <a:rPr lang="id-ID" sz="1800" dirty="0" smtClean="0">
                <a:latin typeface="Bell MT" pitchFamily="18" charset="0"/>
              </a:rPr>
              <a:t>Kehadiran kurang dari 75% sebagaimana ketentuan nomor 2, mahasiswa tidak berhak mengikuti ujian akhir semester</a:t>
            </a:r>
          </a:p>
          <a:p>
            <a:pPr marL="514350" indent="-514350">
              <a:spcBef>
                <a:spcPts val="0"/>
              </a:spcBef>
              <a:spcAft>
                <a:spcPts val="0"/>
              </a:spcAft>
              <a:buAutoNum type="arabicPeriod"/>
            </a:pPr>
            <a:r>
              <a:rPr lang="id-ID" sz="1800" dirty="0" smtClean="0">
                <a:latin typeface="Bell MT" pitchFamily="18" charset="0"/>
              </a:rPr>
              <a:t>Ijin, diperhitungkan sebagai tidak hadir kecuali tugas dari lembaga; sakit berat dapat dipertimbangkan</a:t>
            </a:r>
          </a:p>
          <a:p>
            <a:pPr marL="514350" indent="-514350">
              <a:spcBef>
                <a:spcPts val="0"/>
              </a:spcBef>
              <a:spcAft>
                <a:spcPts val="0"/>
              </a:spcAft>
              <a:buAutoNum type="arabicPeriod"/>
            </a:pPr>
            <a:r>
              <a:rPr lang="id-ID" sz="1800" dirty="0" smtClean="0">
                <a:latin typeface="Bell MT" pitchFamily="18" charset="0"/>
              </a:rPr>
              <a:t>Wajib mengisi daftar hadir</a:t>
            </a:r>
          </a:p>
          <a:p>
            <a:pPr marL="514350" indent="-514350">
              <a:spcBef>
                <a:spcPts val="0"/>
              </a:spcBef>
              <a:spcAft>
                <a:spcPts val="0"/>
              </a:spcAft>
              <a:buAutoNum type="arabicPeriod"/>
            </a:pPr>
            <a:r>
              <a:rPr lang="id-ID" sz="1800" dirty="0" smtClean="0">
                <a:latin typeface="Bell MT" pitchFamily="18" charset="0"/>
              </a:rPr>
              <a:t>Wajib memenuhi semua tugas dan kewajiban yang diagendakan dosen</a:t>
            </a:r>
          </a:p>
          <a:p>
            <a:pPr marL="514350" indent="-514350">
              <a:spcBef>
                <a:spcPts val="0"/>
              </a:spcBef>
              <a:spcAft>
                <a:spcPts val="0"/>
              </a:spcAft>
              <a:buAutoNum type="arabicPeriod"/>
            </a:pPr>
            <a:r>
              <a:rPr lang="id-ID" sz="1800" dirty="0" smtClean="0">
                <a:latin typeface="Bell MT" pitchFamily="18" charset="0"/>
              </a:rPr>
              <a:t>Dapat mengajukan keberatan atas penilaian dosen</a:t>
            </a:r>
          </a:p>
          <a:p>
            <a:pPr marL="514350" indent="-514350">
              <a:spcBef>
                <a:spcPts val="0"/>
              </a:spcBef>
              <a:spcAft>
                <a:spcPts val="0"/>
              </a:spcAft>
              <a:buAutoNum type="arabicPeriod"/>
            </a:pPr>
            <a:r>
              <a:rPr lang="id-ID" sz="1800" dirty="0" smtClean="0">
                <a:latin typeface="Bell MT" pitchFamily="18" charset="0"/>
              </a:rPr>
              <a:t>Dapat menghubungi dosen untuk urusan perkuliahan dalam batas-batas kewajaran dan kesopanan</a:t>
            </a:r>
          </a:p>
          <a:p>
            <a:pPr marL="514350" indent="-514350">
              <a:spcBef>
                <a:spcPts val="0"/>
              </a:spcBef>
              <a:spcAft>
                <a:spcPts val="0"/>
              </a:spcAft>
              <a:buAutoNum type="arabicPeriod"/>
            </a:pPr>
            <a:r>
              <a:rPr lang="id-ID" sz="1800" dirty="0" smtClean="0">
                <a:latin typeface="Bell MT" pitchFamily="18" charset="0"/>
              </a:rPr>
              <a:t>Siap menerima saksi akademik dan/atau administratif dari dosen atas sikap dan/atau tindakan nya yang indisipliner </a:t>
            </a:r>
          </a:p>
          <a:p>
            <a:pPr marL="514350" indent="-514350">
              <a:spcBef>
                <a:spcPts val="0"/>
              </a:spcBef>
              <a:spcAft>
                <a:spcPts val="0"/>
              </a:spcAft>
              <a:buAutoNum type="arabicPeriod"/>
            </a:pPr>
            <a:r>
              <a:rPr lang="id-ID" sz="1800" dirty="0" smtClean="0">
                <a:latin typeface="Bell MT" pitchFamily="18" charset="0"/>
              </a:rPr>
              <a:t>Wajib memakai sepatu, berpakaian seragam sesuai peraturan, rapi, dan sopan</a:t>
            </a:r>
            <a:endParaRPr lang="id-ID" sz="1800" dirty="0">
              <a:latin typeface="Bell MT" pitchFamily="18" charset="0"/>
            </a:endParaRPr>
          </a:p>
        </p:txBody>
      </p:sp>
    </p:spTree>
    <p:extLst>
      <p:ext uri="{BB962C8B-B14F-4D97-AF65-F5344CB8AC3E}">
        <p14:creationId xmlns:p14="http://schemas.microsoft.com/office/powerpoint/2010/main" val="14176065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2708920"/>
            <a:ext cx="5791200" cy="1008112"/>
          </a:xfrm>
        </p:spPr>
        <p:txBody>
          <a:bodyPr>
            <a:normAutofit fontScale="90000"/>
          </a:bodyPr>
          <a:lstStyle/>
          <a:p>
            <a:pPr algn="ctr"/>
            <a:r>
              <a:rPr lang="id-ID" sz="4800" dirty="0" smtClean="0"/>
              <a:t>Pengantar kimia pangan</a:t>
            </a:r>
            <a:endParaRPr lang="id-ID" sz="4800" dirty="0"/>
          </a:p>
        </p:txBody>
      </p:sp>
      <p:grpSp>
        <p:nvGrpSpPr>
          <p:cNvPr id="3" name="Group 2"/>
          <p:cNvGrpSpPr/>
          <p:nvPr/>
        </p:nvGrpSpPr>
        <p:grpSpPr>
          <a:xfrm>
            <a:off x="0" y="5517232"/>
            <a:ext cx="8964488" cy="1340768"/>
            <a:chOff x="0" y="5266170"/>
            <a:chExt cx="8172400" cy="1591830"/>
          </a:xfrm>
        </p:grpSpPr>
        <p:pic>
          <p:nvPicPr>
            <p:cNvPr id="4" name="Picture 2" descr="C:\Users\ASUS\Desktop\image1.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266170"/>
              <a:ext cx="2368128" cy="159183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C:\Users\ASUS\Desktop\food-and-chemistry-10163558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8127" y="5266170"/>
              <a:ext cx="2387745" cy="159183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C:\Users\ASUS\Desktop\food-chemistr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5872" y="5305032"/>
              <a:ext cx="3416528" cy="155296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0751834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67544" y="404664"/>
            <a:ext cx="8229600" cy="1143000"/>
          </a:xfrm>
        </p:spPr>
        <p:txBody>
          <a:bodyPr/>
          <a:lstStyle/>
          <a:p>
            <a:r>
              <a:rPr lang="id-ID" sz="3200" dirty="0" smtClean="0">
                <a:latin typeface="Aharoni" pitchFamily="2" charset="-79"/>
                <a:cs typeface="Aharoni" pitchFamily="2" charset="-79"/>
              </a:rPr>
              <a:t>PERKEMBANGAN ILMU KIMIA PANGAN</a:t>
            </a:r>
            <a:endParaRPr lang="en-US" sz="3200" dirty="0">
              <a:latin typeface="Aharoni" pitchFamily="2" charset="-79"/>
              <a:cs typeface="Aharoni" pitchFamily="2" charset="-79"/>
            </a:endParaRPr>
          </a:p>
        </p:txBody>
      </p:sp>
      <p:sp>
        <p:nvSpPr>
          <p:cNvPr id="4099" name="Rectangle 3"/>
          <p:cNvSpPr>
            <a:spLocks noGrp="1" noChangeArrowheads="1"/>
          </p:cNvSpPr>
          <p:nvPr>
            <p:ph type="body" idx="1"/>
          </p:nvPr>
        </p:nvSpPr>
        <p:spPr>
          <a:xfrm>
            <a:off x="882233" y="1628800"/>
            <a:ext cx="7506191" cy="4525963"/>
          </a:xfrm>
        </p:spPr>
        <p:txBody>
          <a:bodyPr/>
          <a:lstStyle/>
          <a:p>
            <a:pPr marL="0" indent="0">
              <a:lnSpc>
                <a:spcPct val="90000"/>
              </a:lnSpc>
              <a:buNone/>
            </a:pPr>
            <a:r>
              <a:rPr lang="en-US" dirty="0" smtClean="0">
                <a:latin typeface="Batang" pitchFamily="18" charset="-127"/>
                <a:ea typeface="Batang" pitchFamily="18" charset="-127"/>
              </a:rPr>
              <a:t>Food chemist should answer the following questions</a:t>
            </a:r>
            <a:r>
              <a:rPr lang="id-ID" dirty="0" smtClean="0">
                <a:latin typeface="Batang" pitchFamily="18" charset="-127"/>
                <a:ea typeface="Batang" pitchFamily="18" charset="-127"/>
              </a:rPr>
              <a:t>:</a:t>
            </a:r>
            <a:endParaRPr lang="en-US" dirty="0" smtClean="0">
              <a:latin typeface="Batang" pitchFamily="18" charset="-127"/>
              <a:ea typeface="Batang" pitchFamily="18" charset="-127"/>
            </a:endParaRPr>
          </a:p>
          <a:p>
            <a:pPr>
              <a:lnSpc>
                <a:spcPct val="90000"/>
              </a:lnSpc>
            </a:pPr>
            <a:r>
              <a:rPr lang="en-US" dirty="0" smtClean="0">
                <a:latin typeface="Batang" pitchFamily="18" charset="-127"/>
                <a:ea typeface="Batang" pitchFamily="18" charset="-127"/>
              </a:rPr>
              <a:t>What are they </a:t>
            </a:r>
            <a:r>
              <a:rPr lang="en-US" dirty="0" err="1" smtClean="0">
                <a:latin typeface="Batang" pitchFamily="18" charset="-127"/>
                <a:ea typeface="Batang" pitchFamily="18" charset="-127"/>
              </a:rPr>
              <a:t>subtances</a:t>
            </a:r>
            <a:r>
              <a:rPr lang="en-US" dirty="0" smtClean="0">
                <a:latin typeface="Batang" pitchFamily="18" charset="-127"/>
                <a:ea typeface="Batang" pitchFamily="18" charset="-127"/>
              </a:rPr>
              <a:t> ? or</a:t>
            </a:r>
          </a:p>
          <a:p>
            <a:pPr>
              <a:lnSpc>
                <a:spcPct val="90000"/>
              </a:lnSpc>
            </a:pPr>
            <a:r>
              <a:rPr lang="en-US" dirty="0" smtClean="0">
                <a:latin typeface="Batang" pitchFamily="18" charset="-127"/>
                <a:ea typeface="Batang" pitchFamily="18" charset="-127"/>
              </a:rPr>
              <a:t>What is it </a:t>
            </a:r>
            <a:r>
              <a:rPr lang="en-US" dirty="0" err="1" smtClean="0">
                <a:latin typeface="Batang" pitchFamily="18" charset="-127"/>
                <a:ea typeface="Batang" pitchFamily="18" charset="-127"/>
              </a:rPr>
              <a:t>subtance</a:t>
            </a:r>
            <a:r>
              <a:rPr lang="en-US" dirty="0" smtClean="0">
                <a:latin typeface="Batang" pitchFamily="18" charset="-127"/>
                <a:ea typeface="Batang" pitchFamily="18" charset="-127"/>
              </a:rPr>
              <a:t>?</a:t>
            </a:r>
          </a:p>
          <a:p>
            <a:pPr>
              <a:lnSpc>
                <a:spcPct val="90000"/>
              </a:lnSpc>
            </a:pPr>
            <a:r>
              <a:rPr lang="en-US" dirty="0" smtClean="0">
                <a:latin typeface="Batang" pitchFamily="18" charset="-127"/>
                <a:ea typeface="Batang" pitchFamily="18" charset="-127"/>
              </a:rPr>
              <a:t>How much is there?</a:t>
            </a:r>
          </a:p>
          <a:p>
            <a:pPr>
              <a:lnSpc>
                <a:spcPct val="90000"/>
              </a:lnSpc>
            </a:pPr>
            <a:r>
              <a:rPr lang="en-US" dirty="0" smtClean="0">
                <a:latin typeface="Batang" pitchFamily="18" charset="-127"/>
                <a:ea typeface="Batang" pitchFamily="18" charset="-127"/>
              </a:rPr>
              <a:t>They should explain the </a:t>
            </a:r>
            <a:r>
              <a:rPr lang="en-US" dirty="0" err="1" smtClean="0">
                <a:latin typeface="Batang" pitchFamily="18" charset="-127"/>
                <a:ea typeface="Batang" pitchFamily="18" charset="-127"/>
              </a:rPr>
              <a:t>behaviour</a:t>
            </a:r>
            <a:r>
              <a:rPr lang="en-US" dirty="0" smtClean="0">
                <a:latin typeface="Batang" pitchFamily="18" charset="-127"/>
                <a:ea typeface="Batang" pitchFamily="18" charset="-127"/>
              </a:rPr>
              <a:t> of food/</a:t>
            </a:r>
            <a:r>
              <a:rPr lang="en-US" dirty="0" err="1" smtClean="0">
                <a:latin typeface="Batang" pitchFamily="18" charset="-127"/>
                <a:ea typeface="Batang" pitchFamily="18" charset="-127"/>
              </a:rPr>
              <a:t>agric.Product</a:t>
            </a:r>
            <a:r>
              <a:rPr lang="en-US" dirty="0" smtClean="0">
                <a:latin typeface="Batang" pitchFamily="18" charset="-127"/>
                <a:ea typeface="Batang" pitchFamily="18" charset="-127"/>
              </a:rPr>
              <a:t> components</a:t>
            </a:r>
          </a:p>
          <a:p>
            <a:pPr>
              <a:lnSpc>
                <a:spcPct val="90000"/>
              </a:lnSpc>
            </a:pPr>
            <a:endParaRPr lang="en-US" dirty="0"/>
          </a:p>
          <a:p>
            <a:pPr>
              <a:lnSpc>
                <a:spcPct val="90000"/>
              </a:lnSpc>
            </a:pPr>
            <a:endParaRPr lang="en-US" dirty="0"/>
          </a:p>
        </p:txBody>
      </p:sp>
      <p:grpSp>
        <p:nvGrpSpPr>
          <p:cNvPr id="4" name="Group 3"/>
          <p:cNvGrpSpPr/>
          <p:nvPr/>
        </p:nvGrpSpPr>
        <p:grpSpPr>
          <a:xfrm>
            <a:off x="0" y="5517232"/>
            <a:ext cx="8964488" cy="1340768"/>
            <a:chOff x="0" y="5266170"/>
            <a:chExt cx="8172400" cy="1591830"/>
          </a:xfrm>
        </p:grpSpPr>
        <p:pic>
          <p:nvPicPr>
            <p:cNvPr id="5" name="Picture 2" descr="C:\Users\ASUS\Desktop\image1.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266170"/>
              <a:ext cx="2368128" cy="159183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ASUS\Desktop\food-and-chemistry-10163558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8127" y="5266170"/>
              <a:ext cx="2387745" cy="159183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Users\ASUS\Desktop\food-chemistr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5872" y="5305032"/>
              <a:ext cx="3416528" cy="155296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9727875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67544" y="404664"/>
            <a:ext cx="8229600" cy="1143000"/>
          </a:xfrm>
        </p:spPr>
        <p:txBody>
          <a:bodyPr/>
          <a:lstStyle/>
          <a:p>
            <a:r>
              <a:rPr lang="en-US" sz="4000" dirty="0" smtClean="0">
                <a:latin typeface="Aharoni" pitchFamily="2" charset="-79"/>
                <a:cs typeface="Aharoni" pitchFamily="2" charset="-79"/>
              </a:rPr>
              <a:t>PERUBAHAN YANG TERJADI</a:t>
            </a:r>
            <a:endParaRPr lang="en-US" sz="4000" dirty="0">
              <a:latin typeface="Aharoni" pitchFamily="2" charset="-79"/>
              <a:cs typeface="Aharoni" pitchFamily="2" charset="-79"/>
            </a:endParaRPr>
          </a:p>
        </p:txBody>
      </p:sp>
      <p:sp>
        <p:nvSpPr>
          <p:cNvPr id="6147" name="Rectangle 3"/>
          <p:cNvSpPr>
            <a:spLocks noGrp="1" noChangeArrowheads="1"/>
          </p:cNvSpPr>
          <p:nvPr>
            <p:ph type="body" idx="1"/>
          </p:nvPr>
        </p:nvSpPr>
        <p:spPr>
          <a:xfrm>
            <a:off x="1043608" y="1600200"/>
            <a:ext cx="7643192" cy="4525963"/>
          </a:xfrm>
        </p:spPr>
        <p:txBody>
          <a:bodyPr/>
          <a:lstStyle/>
          <a:p>
            <a:r>
              <a:rPr lang="en-US" sz="2800" dirty="0">
                <a:latin typeface="Batang" pitchFamily="18" charset="-127"/>
                <a:ea typeface="Batang" pitchFamily="18" charset="-127"/>
              </a:rPr>
              <a:t>DURING STORAGE</a:t>
            </a:r>
          </a:p>
          <a:p>
            <a:r>
              <a:rPr lang="en-US" sz="2800" dirty="0">
                <a:latin typeface="Batang" pitchFamily="18" charset="-127"/>
                <a:ea typeface="Batang" pitchFamily="18" charset="-127"/>
              </a:rPr>
              <a:t>PROCESSING</a:t>
            </a:r>
          </a:p>
          <a:p>
            <a:r>
              <a:rPr lang="en-US" sz="2800" dirty="0">
                <a:latin typeface="Batang" pitchFamily="18" charset="-127"/>
                <a:ea typeface="Batang" pitchFamily="18" charset="-127"/>
              </a:rPr>
              <a:t>COOKING</a:t>
            </a:r>
          </a:p>
          <a:p>
            <a:r>
              <a:rPr lang="en-US" sz="2800" dirty="0">
                <a:latin typeface="Batang" pitchFamily="18" charset="-127"/>
                <a:ea typeface="Batang" pitchFamily="18" charset="-127"/>
              </a:rPr>
              <a:t>DISTRIBUTIONS</a:t>
            </a:r>
          </a:p>
          <a:p>
            <a:r>
              <a:rPr lang="en-US" sz="2800" dirty="0">
                <a:latin typeface="Batang" pitchFamily="18" charset="-127"/>
                <a:ea typeface="Batang" pitchFamily="18" charset="-127"/>
              </a:rPr>
              <a:t>EVEN IN THE MOUTH AND DIGESTION</a:t>
            </a:r>
          </a:p>
        </p:txBody>
      </p:sp>
      <p:grpSp>
        <p:nvGrpSpPr>
          <p:cNvPr id="4" name="Group 3"/>
          <p:cNvGrpSpPr/>
          <p:nvPr/>
        </p:nvGrpSpPr>
        <p:grpSpPr>
          <a:xfrm>
            <a:off x="0" y="5517232"/>
            <a:ext cx="8964488" cy="1340768"/>
            <a:chOff x="0" y="5266170"/>
            <a:chExt cx="8172400" cy="1591830"/>
          </a:xfrm>
        </p:grpSpPr>
        <p:pic>
          <p:nvPicPr>
            <p:cNvPr id="5" name="Picture 2" descr="C:\Users\ASUS\Desktop\image1.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266170"/>
              <a:ext cx="2368128" cy="159183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ASUS\Desktop\food-and-chemistry-10163558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8127" y="5266170"/>
              <a:ext cx="2387745" cy="159183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Users\ASUS\Desktop\food-chemistr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5872" y="5305032"/>
              <a:ext cx="3416528" cy="155296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5380700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t>EXAMPLE</a:t>
            </a:r>
          </a:p>
        </p:txBody>
      </p:sp>
      <p:sp>
        <p:nvSpPr>
          <p:cNvPr id="7171" name="Rectangle 3"/>
          <p:cNvSpPr>
            <a:spLocks noGrp="1" noChangeArrowheads="1"/>
          </p:cNvSpPr>
          <p:nvPr>
            <p:ph type="body" idx="1"/>
          </p:nvPr>
        </p:nvSpPr>
        <p:spPr/>
        <p:txBody>
          <a:bodyPr/>
          <a:lstStyle/>
          <a:p>
            <a:r>
              <a:rPr lang="en-US" sz="2800" dirty="0"/>
              <a:t>WHAT TYPES OF STARCH TO BE USED FOR FILLER AGENTS FOR SAUSAGES MAKING?</a:t>
            </a:r>
          </a:p>
          <a:p>
            <a:r>
              <a:rPr lang="en-US" sz="2800" dirty="0" smtClean="0"/>
              <a:t>APAKAH SENY</a:t>
            </a:r>
            <a:r>
              <a:rPr lang="id-ID" sz="2800" dirty="0" smtClean="0"/>
              <a:t>AWA YG</a:t>
            </a:r>
            <a:r>
              <a:rPr lang="en-US" sz="2800" dirty="0" smtClean="0"/>
              <a:t> </a:t>
            </a:r>
            <a:r>
              <a:rPr lang="en-US" sz="2800" dirty="0"/>
              <a:t>ADA PADA BEBERAPA PENGAWET ALAMI (DAUN/KULIT NANGKA, KULIT MANGGIS, </a:t>
            </a:r>
            <a:r>
              <a:rPr lang="en-US" sz="2800" dirty="0" smtClean="0"/>
              <a:t>REMPAH-2</a:t>
            </a:r>
            <a:r>
              <a:rPr lang="id-ID" sz="2800" dirty="0" smtClean="0"/>
              <a:t>, </a:t>
            </a:r>
            <a:r>
              <a:rPr lang="en-US" sz="2800" dirty="0" smtClean="0"/>
              <a:t>KULIT </a:t>
            </a:r>
            <a:r>
              <a:rPr lang="en-US" sz="2800" dirty="0"/>
              <a:t>KEPITING/UDANG </a:t>
            </a:r>
            <a:r>
              <a:rPr lang="en-US" sz="2800" dirty="0" smtClean="0"/>
              <a:t>DLL</a:t>
            </a:r>
            <a:r>
              <a:rPr lang="id-ID" sz="2800" dirty="0" smtClean="0"/>
              <a:t>)</a:t>
            </a:r>
            <a:endParaRPr lang="en-US" sz="2800" dirty="0"/>
          </a:p>
          <a:p>
            <a:endParaRPr lang="en-US" sz="2800" dirty="0"/>
          </a:p>
          <a:p>
            <a:endParaRPr lang="en-US" sz="2800" dirty="0"/>
          </a:p>
        </p:txBody>
      </p:sp>
      <p:grpSp>
        <p:nvGrpSpPr>
          <p:cNvPr id="4" name="Group 3"/>
          <p:cNvGrpSpPr/>
          <p:nvPr/>
        </p:nvGrpSpPr>
        <p:grpSpPr>
          <a:xfrm>
            <a:off x="0" y="5517232"/>
            <a:ext cx="8964488" cy="1340768"/>
            <a:chOff x="0" y="5266170"/>
            <a:chExt cx="8172400" cy="1591830"/>
          </a:xfrm>
        </p:grpSpPr>
        <p:pic>
          <p:nvPicPr>
            <p:cNvPr id="5" name="Picture 2" descr="C:\Users\ASUS\Desktop\image1.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266170"/>
              <a:ext cx="2368128" cy="159183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ASUS\Desktop\food-and-chemistry-10163558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8127" y="5266170"/>
              <a:ext cx="2387745" cy="159183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Users\ASUS\Desktop\food-chemistr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5872" y="5305032"/>
              <a:ext cx="3416528" cy="155296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2075513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t>EXAMPLE</a:t>
            </a:r>
          </a:p>
        </p:txBody>
      </p:sp>
      <p:sp>
        <p:nvSpPr>
          <p:cNvPr id="8195" name="Rectangle 3"/>
          <p:cNvSpPr>
            <a:spLocks noGrp="1" noChangeArrowheads="1"/>
          </p:cNvSpPr>
          <p:nvPr>
            <p:ph type="body" idx="1"/>
          </p:nvPr>
        </p:nvSpPr>
        <p:spPr/>
        <p:txBody>
          <a:bodyPr/>
          <a:lstStyle/>
          <a:p>
            <a:r>
              <a:rPr lang="en-US"/>
              <a:t>ADA PRODUK KOREA: KAPSUL CHITOCHITININE TERBUAT DARI KULIT KEPITING BY ENZYMIC METHOD</a:t>
            </a:r>
          </a:p>
          <a:p>
            <a:r>
              <a:rPr lang="en-US"/>
              <a:t>ITS FUNCTION : AGAINST CANCER, HIGH BLOOD PRESSURE, DIABETICS ETC.</a:t>
            </a:r>
          </a:p>
          <a:p>
            <a:endParaRPr lang="en-US"/>
          </a:p>
        </p:txBody>
      </p:sp>
      <p:grpSp>
        <p:nvGrpSpPr>
          <p:cNvPr id="4" name="Group 3"/>
          <p:cNvGrpSpPr/>
          <p:nvPr/>
        </p:nvGrpSpPr>
        <p:grpSpPr>
          <a:xfrm>
            <a:off x="0" y="5517232"/>
            <a:ext cx="8964488" cy="1340768"/>
            <a:chOff x="0" y="5266170"/>
            <a:chExt cx="8172400" cy="1591830"/>
          </a:xfrm>
        </p:grpSpPr>
        <p:pic>
          <p:nvPicPr>
            <p:cNvPr id="5" name="Picture 2" descr="C:\Users\ASUS\Desktop\image1.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266170"/>
              <a:ext cx="2368128" cy="159183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ASUS\Desktop\food-and-chemistry-10163558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8127" y="5266170"/>
              <a:ext cx="2387745" cy="159183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Users\ASUS\Desktop\food-chemistr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5872" y="5305032"/>
              <a:ext cx="3416528" cy="155296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7110429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a:t>SENYAWA AKTIF BAHAN</a:t>
            </a:r>
          </a:p>
        </p:txBody>
      </p:sp>
      <p:sp>
        <p:nvSpPr>
          <p:cNvPr id="9219" name="Rectangle 3"/>
          <p:cNvSpPr>
            <a:spLocks noGrp="1" noChangeArrowheads="1"/>
          </p:cNvSpPr>
          <p:nvPr>
            <p:ph type="body" idx="1"/>
          </p:nvPr>
        </p:nvSpPr>
        <p:spPr/>
        <p:txBody>
          <a:bodyPr/>
          <a:lstStyle/>
          <a:p>
            <a:r>
              <a:rPr lang="en-US" dirty="0"/>
              <a:t>JUMLAHNYA</a:t>
            </a:r>
          </a:p>
          <a:p>
            <a:r>
              <a:rPr lang="en-US" dirty="0"/>
              <a:t>JENISNYA</a:t>
            </a:r>
          </a:p>
          <a:p>
            <a:r>
              <a:rPr lang="en-US" dirty="0"/>
              <a:t>FUNGSI FISIOLOGISNYA</a:t>
            </a:r>
          </a:p>
          <a:p>
            <a:r>
              <a:rPr lang="en-US" dirty="0"/>
              <a:t>ASPEK KEAMANANNYA</a:t>
            </a:r>
          </a:p>
          <a:p>
            <a:r>
              <a:rPr lang="en-US" dirty="0"/>
              <a:t>ASPEK LEGISLASI/ ATURAN PEMAKAIAN BAHAN DALAM PANGAN/MINUMAN THD KESEHATAN (FDA, </a:t>
            </a:r>
            <a:r>
              <a:rPr lang="en-US" dirty="0" smtClean="0"/>
              <a:t>WHO, </a:t>
            </a:r>
            <a:r>
              <a:rPr lang="en-US" dirty="0"/>
              <a:t>DEPKES RI, ETC)</a:t>
            </a:r>
          </a:p>
        </p:txBody>
      </p:sp>
    </p:spTree>
    <p:extLst>
      <p:ext uri="{BB962C8B-B14F-4D97-AF65-F5344CB8AC3E}">
        <p14:creationId xmlns:p14="http://schemas.microsoft.com/office/powerpoint/2010/main" val="20729184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US" sz="3200" dirty="0"/>
              <a:t>UNDERGRADUATE STUDENT SHOULD KNOW </a:t>
            </a:r>
            <a:r>
              <a:rPr lang="en-US" sz="3200" dirty="0" smtClean="0"/>
              <a:t>AN</a:t>
            </a:r>
            <a:r>
              <a:rPr lang="id-ID" sz="3200" dirty="0" smtClean="0"/>
              <a:t>D</a:t>
            </a:r>
            <a:r>
              <a:rPr lang="en-US" sz="3200" dirty="0" smtClean="0"/>
              <a:t> </a:t>
            </a:r>
            <a:r>
              <a:rPr lang="en-US" sz="3200" dirty="0"/>
              <a:t>UNDERSTAND</a:t>
            </a:r>
          </a:p>
        </p:txBody>
      </p:sp>
      <p:sp>
        <p:nvSpPr>
          <p:cNvPr id="5123" name="Rectangle 3"/>
          <p:cNvSpPr>
            <a:spLocks noGrp="1" noChangeArrowheads="1"/>
          </p:cNvSpPr>
          <p:nvPr>
            <p:ph type="body" idx="1"/>
          </p:nvPr>
        </p:nvSpPr>
        <p:spPr/>
        <p:txBody>
          <a:bodyPr/>
          <a:lstStyle/>
          <a:p>
            <a:r>
              <a:rPr lang="en-US" dirty="0"/>
              <a:t>FOOD/AGRIC. PRODUCT COMPONENTS ON THE ASPECTS OF</a:t>
            </a:r>
          </a:p>
          <a:p>
            <a:pPr lvl="1"/>
            <a:r>
              <a:rPr lang="en-US" dirty="0"/>
              <a:t>ITS STRUCTURE</a:t>
            </a:r>
          </a:p>
          <a:p>
            <a:pPr lvl="1"/>
            <a:r>
              <a:rPr lang="en-US" dirty="0"/>
              <a:t>ITS PHYSICO-CHEMICAL PROPERTIES</a:t>
            </a:r>
          </a:p>
          <a:p>
            <a:pPr lvl="1"/>
            <a:r>
              <a:rPr lang="en-US" dirty="0"/>
              <a:t>ITS CHANGE DURING STORAGE, PROCESSING &amp; COOKING.</a:t>
            </a:r>
          </a:p>
          <a:p>
            <a:pPr marL="0" indent="0">
              <a:buNone/>
            </a:pPr>
            <a:endParaRPr lang="en-US" dirty="0"/>
          </a:p>
        </p:txBody>
      </p:sp>
      <p:grpSp>
        <p:nvGrpSpPr>
          <p:cNvPr id="4" name="Group 3"/>
          <p:cNvGrpSpPr/>
          <p:nvPr/>
        </p:nvGrpSpPr>
        <p:grpSpPr>
          <a:xfrm>
            <a:off x="0" y="5517232"/>
            <a:ext cx="8964488" cy="1340768"/>
            <a:chOff x="0" y="5266170"/>
            <a:chExt cx="8172400" cy="1591830"/>
          </a:xfrm>
        </p:grpSpPr>
        <p:pic>
          <p:nvPicPr>
            <p:cNvPr id="5" name="Picture 2" descr="C:\Users\ASUS\Desktop\image1.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266170"/>
              <a:ext cx="2368128" cy="159183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ASUS\Desktop\food-and-chemistry-10163558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8127" y="5266170"/>
              <a:ext cx="2387745" cy="159183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Users\ASUS\Desktop\food-chemistr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5872" y="5305032"/>
              <a:ext cx="3416528" cy="155296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8388392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Aharoni" pitchFamily="2" charset="-79"/>
                <a:cs typeface="Aharoni" pitchFamily="2" charset="-79"/>
              </a:rPr>
              <a:t>TUGAS KIMIA PANGAN</a:t>
            </a:r>
            <a:endParaRPr lang="en-US" dirty="0">
              <a:latin typeface="Aharoni" pitchFamily="2" charset="-79"/>
              <a:cs typeface="Aharoni" pitchFamily="2" charset="-79"/>
            </a:endParaRPr>
          </a:p>
        </p:txBody>
      </p:sp>
      <p:sp>
        <p:nvSpPr>
          <p:cNvPr id="3" name="Subtitle 2"/>
          <p:cNvSpPr>
            <a:spLocks noGrp="1"/>
          </p:cNvSpPr>
          <p:nvPr>
            <p:ph type="subTitle" idx="1"/>
          </p:nvPr>
        </p:nvSpPr>
        <p:spPr/>
        <p:txBody>
          <a:bodyPr/>
          <a:lstStyle/>
          <a:p>
            <a:endParaRPr lang="en-US"/>
          </a:p>
        </p:txBody>
      </p:sp>
      <p:grpSp>
        <p:nvGrpSpPr>
          <p:cNvPr id="4" name="Group 3"/>
          <p:cNvGrpSpPr/>
          <p:nvPr/>
        </p:nvGrpSpPr>
        <p:grpSpPr>
          <a:xfrm>
            <a:off x="0" y="5517232"/>
            <a:ext cx="8964488" cy="1340768"/>
            <a:chOff x="0" y="5266170"/>
            <a:chExt cx="8172400" cy="1591830"/>
          </a:xfrm>
        </p:grpSpPr>
        <p:pic>
          <p:nvPicPr>
            <p:cNvPr id="5" name="Picture 2" descr="C:\Users\ASUS\Desktop\image1.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266170"/>
              <a:ext cx="2368128" cy="159183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ASUS\Desktop\food-and-chemistry-10163558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8127" y="5266170"/>
              <a:ext cx="2387745" cy="159183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Users\ASUS\Desktop\food-chemistr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5872" y="5305032"/>
              <a:ext cx="3416528" cy="155296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3768997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TUGAS KELOMPOK (</a:t>
            </a:r>
            <a:r>
              <a:rPr lang="id-ID" dirty="0" smtClean="0"/>
              <a:t>10</a:t>
            </a:r>
            <a:r>
              <a:rPr lang="en-US" dirty="0" smtClean="0"/>
              <a:t> KELOMPOK)</a:t>
            </a:r>
            <a:endParaRPr lang="en-US" dirty="0"/>
          </a:p>
        </p:txBody>
      </p:sp>
      <p:sp>
        <p:nvSpPr>
          <p:cNvPr id="3" name="Content Placeholder 2"/>
          <p:cNvSpPr>
            <a:spLocks noGrp="1"/>
          </p:cNvSpPr>
          <p:nvPr>
            <p:ph idx="1"/>
          </p:nvPr>
        </p:nvSpPr>
        <p:spPr>
          <a:xfrm>
            <a:off x="467544" y="1412776"/>
            <a:ext cx="8229600" cy="4876800"/>
          </a:xfrm>
        </p:spPr>
        <p:txBody>
          <a:bodyPr>
            <a:noAutofit/>
          </a:bodyPr>
          <a:lstStyle/>
          <a:p>
            <a:pPr marL="0" indent="0" algn="ctr">
              <a:buNone/>
            </a:pPr>
            <a:r>
              <a:rPr lang="en-US" sz="2800" u="sng" dirty="0" smtClean="0"/>
              <a:t>MINI</a:t>
            </a:r>
            <a:r>
              <a:rPr lang="id-ID" sz="2800" u="sng" dirty="0" smtClean="0"/>
              <a:t> e-</a:t>
            </a:r>
            <a:r>
              <a:rPr lang="en-US" sz="2800" u="sng" dirty="0" smtClean="0"/>
              <a:t>BOOK</a:t>
            </a:r>
          </a:p>
          <a:p>
            <a:r>
              <a:rPr lang="en-US" sz="2800" dirty="0" err="1" smtClean="0"/>
              <a:t>Susunlah</a:t>
            </a:r>
            <a:r>
              <a:rPr lang="en-US" sz="2800" dirty="0" smtClean="0"/>
              <a:t> </a:t>
            </a:r>
            <a:r>
              <a:rPr lang="en-US" sz="2800" dirty="0" err="1" smtClean="0"/>
              <a:t>sebuah</a:t>
            </a:r>
            <a:r>
              <a:rPr lang="en-US" sz="2800" dirty="0" smtClean="0"/>
              <a:t> </a:t>
            </a:r>
            <a:r>
              <a:rPr lang="en-US" sz="2800" dirty="0" err="1" smtClean="0"/>
              <a:t>tulisan</a:t>
            </a:r>
            <a:r>
              <a:rPr lang="en-US" sz="2800" dirty="0" smtClean="0"/>
              <a:t> </a:t>
            </a:r>
            <a:r>
              <a:rPr lang="en-US" sz="2800" dirty="0" err="1" smtClean="0"/>
              <a:t>dengan</a:t>
            </a:r>
            <a:r>
              <a:rPr lang="en-US" sz="2800" dirty="0" smtClean="0"/>
              <a:t> </a:t>
            </a:r>
            <a:r>
              <a:rPr lang="en-US" sz="2800" u="sng" dirty="0" smtClean="0"/>
              <a:t>format </a:t>
            </a:r>
            <a:r>
              <a:rPr lang="en-US" sz="2800" u="sng" dirty="0" err="1" smtClean="0"/>
              <a:t>buku</a:t>
            </a:r>
            <a:r>
              <a:rPr lang="en-US" sz="2800" u="sng" dirty="0" smtClean="0"/>
              <a:t> </a:t>
            </a:r>
            <a:r>
              <a:rPr lang="en-US" sz="2800" dirty="0" err="1" smtClean="0"/>
              <a:t>lengkap</a:t>
            </a:r>
            <a:r>
              <a:rPr lang="en-US" sz="2800" dirty="0" smtClean="0"/>
              <a:t>,</a:t>
            </a:r>
            <a:r>
              <a:rPr lang="id-ID" sz="2800" dirty="0" smtClean="0"/>
              <a:t> ± </a:t>
            </a:r>
            <a:r>
              <a:rPr lang="id-ID" sz="2800" dirty="0"/>
              <a:t>4</a:t>
            </a:r>
            <a:r>
              <a:rPr lang="id-ID" sz="2800" dirty="0" smtClean="0"/>
              <a:t>0 </a:t>
            </a:r>
            <a:r>
              <a:rPr lang="en-US" sz="2800" dirty="0" err="1" smtClean="0"/>
              <a:t>halaman</a:t>
            </a:r>
            <a:r>
              <a:rPr lang="en-US" sz="2800" dirty="0" smtClean="0"/>
              <a:t> </a:t>
            </a:r>
            <a:r>
              <a:rPr lang="en-US" sz="2800" dirty="0" err="1" smtClean="0"/>
              <a:t>ukuran</a:t>
            </a:r>
            <a:r>
              <a:rPr lang="en-US" sz="2800" dirty="0" smtClean="0"/>
              <a:t> </a:t>
            </a:r>
            <a:r>
              <a:rPr lang="en-US" sz="2800" dirty="0" err="1" smtClean="0"/>
              <a:t>kertas</a:t>
            </a:r>
            <a:r>
              <a:rPr lang="en-US" sz="2800" dirty="0" smtClean="0"/>
              <a:t> A</a:t>
            </a:r>
            <a:r>
              <a:rPr lang="id-ID" sz="2800" dirty="0"/>
              <a:t>5</a:t>
            </a:r>
            <a:r>
              <a:rPr lang="en-US" sz="2800" dirty="0" smtClean="0"/>
              <a:t>, </a:t>
            </a:r>
            <a:r>
              <a:rPr lang="en-US" sz="2800" dirty="0" err="1" smtClean="0"/>
              <a:t>spasi</a:t>
            </a:r>
            <a:r>
              <a:rPr lang="en-US" sz="2800" dirty="0" smtClean="0"/>
              <a:t> 1.5, </a:t>
            </a:r>
            <a:r>
              <a:rPr lang="en-US" sz="2800" dirty="0" err="1" smtClean="0"/>
              <a:t>huruf</a:t>
            </a:r>
            <a:r>
              <a:rPr lang="en-US" sz="2800" dirty="0" smtClean="0"/>
              <a:t> TNR, cover </a:t>
            </a:r>
            <a:r>
              <a:rPr lang="en-US" sz="2800" dirty="0" err="1" smtClean="0"/>
              <a:t>menarik</a:t>
            </a:r>
            <a:r>
              <a:rPr lang="en-US" sz="2800" dirty="0" smtClean="0"/>
              <a:t> </a:t>
            </a:r>
            <a:r>
              <a:rPr lang="en-US" sz="2800" dirty="0" err="1" smtClean="0"/>
              <a:t>sesuai</a:t>
            </a:r>
            <a:r>
              <a:rPr lang="en-US" sz="2800" dirty="0" smtClean="0"/>
              <a:t> </a:t>
            </a:r>
            <a:r>
              <a:rPr lang="en-US" sz="2800" dirty="0" err="1" smtClean="0"/>
              <a:t>isi</a:t>
            </a:r>
            <a:r>
              <a:rPr lang="en-US" sz="2800" dirty="0" smtClean="0"/>
              <a:t>, </a:t>
            </a:r>
            <a:r>
              <a:rPr lang="en-US" sz="2800" dirty="0" err="1" smtClean="0"/>
              <a:t>daftar</a:t>
            </a:r>
            <a:r>
              <a:rPr lang="en-US" sz="2800" dirty="0" smtClean="0"/>
              <a:t> </a:t>
            </a:r>
            <a:r>
              <a:rPr lang="en-US" sz="2800" dirty="0" err="1" smtClean="0"/>
              <a:t>pustaka</a:t>
            </a:r>
            <a:r>
              <a:rPr lang="en-US" sz="2800" dirty="0" smtClean="0"/>
              <a:t> min. 5 </a:t>
            </a:r>
            <a:r>
              <a:rPr lang="en-US" sz="2800" dirty="0" err="1" smtClean="0"/>
              <a:t>literatur</a:t>
            </a:r>
            <a:r>
              <a:rPr lang="en-US" sz="2800" dirty="0" smtClean="0"/>
              <a:t> </a:t>
            </a:r>
            <a:r>
              <a:rPr lang="en-US" sz="2800" dirty="0" err="1" smtClean="0"/>
              <a:t>ilmiah</a:t>
            </a:r>
            <a:r>
              <a:rPr lang="en-US" sz="2800" dirty="0" smtClean="0"/>
              <a:t>.</a:t>
            </a:r>
          </a:p>
          <a:p>
            <a:r>
              <a:rPr lang="en-US" sz="2800" dirty="0" err="1" smtClean="0"/>
              <a:t>Materi</a:t>
            </a:r>
            <a:r>
              <a:rPr lang="en-US" sz="2800" dirty="0" smtClean="0"/>
              <a:t> </a:t>
            </a:r>
            <a:r>
              <a:rPr lang="en-US" sz="2800" dirty="0" err="1" smtClean="0"/>
              <a:t>penulisan</a:t>
            </a:r>
            <a:r>
              <a:rPr lang="en-US" sz="2800" dirty="0" smtClean="0"/>
              <a:t> </a:t>
            </a:r>
            <a:r>
              <a:rPr lang="en-US" sz="2800" dirty="0" err="1" smtClean="0"/>
              <a:t>berdasarkan</a:t>
            </a:r>
            <a:r>
              <a:rPr lang="en-US" sz="2800" dirty="0" smtClean="0"/>
              <a:t> </a:t>
            </a:r>
            <a:r>
              <a:rPr lang="en-US" sz="2800" dirty="0" err="1" smtClean="0"/>
              <a:t>tema</a:t>
            </a:r>
            <a:r>
              <a:rPr lang="en-US" sz="2800" dirty="0" smtClean="0"/>
              <a:t> yang </a:t>
            </a:r>
            <a:r>
              <a:rPr lang="en-US" sz="2800" dirty="0" err="1" smtClean="0"/>
              <a:t>ditentukan</a:t>
            </a:r>
            <a:endParaRPr lang="en-US" sz="2800" dirty="0" smtClean="0"/>
          </a:p>
          <a:p>
            <a:r>
              <a:rPr lang="en-US" sz="2800" dirty="0" err="1" smtClean="0"/>
              <a:t>Dipresentasikan</a:t>
            </a:r>
            <a:r>
              <a:rPr lang="en-US" sz="2800" dirty="0"/>
              <a:t> </a:t>
            </a:r>
            <a:r>
              <a:rPr lang="en-US" sz="2800" dirty="0" err="1" smtClean="0"/>
              <a:t>pada</a:t>
            </a:r>
            <a:r>
              <a:rPr lang="en-US" sz="2800" dirty="0" smtClean="0"/>
              <a:t> </a:t>
            </a:r>
            <a:r>
              <a:rPr lang="en-US" sz="2800" dirty="0" err="1" smtClean="0"/>
              <a:t>pertemuan</a:t>
            </a:r>
            <a:r>
              <a:rPr lang="en-US" sz="2800" dirty="0" smtClean="0"/>
              <a:t> 1</a:t>
            </a:r>
            <a:r>
              <a:rPr lang="id-ID" sz="2800" dirty="0" smtClean="0"/>
              <a:t>3</a:t>
            </a:r>
            <a:r>
              <a:rPr lang="en-US" sz="2800" dirty="0" smtClean="0"/>
              <a:t>-15</a:t>
            </a:r>
          </a:p>
          <a:p>
            <a:r>
              <a:rPr lang="en-US" sz="2800" dirty="0" err="1" smtClean="0"/>
              <a:t>Dikumpulkan</a:t>
            </a:r>
            <a:r>
              <a:rPr lang="en-US" sz="2800" dirty="0" smtClean="0"/>
              <a:t> </a:t>
            </a:r>
            <a:r>
              <a:rPr lang="en-US" sz="2800" dirty="0" err="1" smtClean="0"/>
              <a:t>saat</a:t>
            </a:r>
            <a:r>
              <a:rPr lang="en-US" sz="2800" dirty="0" smtClean="0"/>
              <a:t> UAS </a:t>
            </a:r>
            <a:r>
              <a:rPr lang="en-US" sz="2800" dirty="0" err="1" smtClean="0"/>
              <a:t>dengan</a:t>
            </a:r>
            <a:r>
              <a:rPr lang="en-US" sz="2800" dirty="0" smtClean="0"/>
              <a:t> </a:t>
            </a:r>
            <a:r>
              <a:rPr lang="en-US" sz="2800" dirty="0" err="1" smtClean="0"/>
              <a:t>revisi</a:t>
            </a:r>
            <a:r>
              <a:rPr lang="en-US" sz="2800" dirty="0" smtClean="0"/>
              <a:t> </a:t>
            </a:r>
            <a:r>
              <a:rPr lang="en-US" sz="2800" dirty="0" err="1" smtClean="0"/>
              <a:t>dari</a:t>
            </a:r>
            <a:r>
              <a:rPr lang="en-US" sz="2800" dirty="0" smtClean="0"/>
              <a:t> </a:t>
            </a:r>
            <a:r>
              <a:rPr lang="en-US" sz="2800" dirty="0" err="1" smtClean="0"/>
              <a:t>presentasi</a:t>
            </a:r>
            <a:endParaRPr lang="en-US" sz="2800" dirty="0" smtClean="0"/>
          </a:p>
          <a:p>
            <a:r>
              <a:rPr lang="en-US" sz="2800" dirty="0" err="1" smtClean="0"/>
              <a:t>Bobot</a:t>
            </a:r>
            <a:r>
              <a:rPr lang="en-US" sz="2800" dirty="0" smtClean="0"/>
              <a:t> </a:t>
            </a:r>
            <a:r>
              <a:rPr lang="en-US" sz="2800" dirty="0" err="1" smtClean="0"/>
              <a:t>nilai</a:t>
            </a:r>
            <a:r>
              <a:rPr lang="en-US" sz="2800" dirty="0" smtClean="0"/>
              <a:t> 2</a:t>
            </a:r>
            <a:r>
              <a:rPr lang="id-ID" sz="2800" dirty="0" smtClean="0"/>
              <a:t>0</a:t>
            </a:r>
            <a:r>
              <a:rPr lang="en-US" sz="2800" dirty="0" smtClean="0"/>
              <a:t>% </a:t>
            </a:r>
            <a:r>
              <a:rPr lang="en-US" sz="2800" dirty="0" err="1" smtClean="0"/>
              <a:t>dari</a:t>
            </a:r>
            <a:r>
              <a:rPr lang="en-US" sz="2800" dirty="0" smtClean="0"/>
              <a:t> </a:t>
            </a:r>
            <a:r>
              <a:rPr lang="en-US" sz="2800" dirty="0" err="1" smtClean="0"/>
              <a:t>nilai</a:t>
            </a:r>
            <a:r>
              <a:rPr lang="en-US" sz="2800" dirty="0" smtClean="0"/>
              <a:t> </a:t>
            </a:r>
            <a:r>
              <a:rPr lang="en-US" sz="2800" dirty="0" err="1" smtClean="0"/>
              <a:t>akhir</a:t>
            </a:r>
            <a:r>
              <a:rPr lang="id-ID" sz="2800" dirty="0" smtClean="0"/>
              <a:t>, terdiri dari 10% nilai presentasi dan 10% nilai karya tulis</a:t>
            </a:r>
            <a:endParaRPr lang="en-US" sz="2800" dirty="0"/>
          </a:p>
        </p:txBody>
      </p:sp>
    </p:spTree>
    <p:extLst>
      <p:ext uri="{BB962C8B-B14F-4D97-AF65-F5344CB8AC3E}">
        <p14:creationId xmlns:p14="http://schemas.microsoft.com/office/powerpoint/2010/main" val="23887002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Tema</a:t>
            </a:r>
            <a:r>
              <a:rPr lang="en-US" dirty="0" smtClean="0"/>
              <a:t> Mini </a:t>
            </a:r>
            <a:r>
              <a:rPr lang="id-ID" dirty="0" smtClean="0"/>
              <a:t>e-</a:t>
            </a:r>
            <a:r>
              <a:rPr lang="en-US" dirty="0" smtClean="0"/>
              <a:t>Book</a:t>
            </a:r>
            <a:endParaRPr lang="en-US" dirty="0"/>
          </a:p>
        </p:txBody>
      </p:sp>
      <p:sp>
        <p:nvSpPr>
          <p:cNvPr id="3" name="Content Placeholder 2"/>
          <p:cNvSpPr>
            <a:spLocks noGrp="1"/>
          </p:cNvSpPr>
          <p:nvPr>
            <p:ph idx="1"/>
          </p:nvPr>
        </p:nvSpPr>
        <p:spPr>
          <a:xfrm>
            <a:off x="457200" y="1600200"/>
            <a:ext cx="8229600" cy="4853136"/>
          </a:xfrm>
        </p:spPr>
        <p:txBody>
          <a:bodyPr>
            <a:normAutofit fontScale="55000" lnSpcReduction="20000"/>
          </a:bodyPr>
          <a:lstStyle/>
          <a:p>
            <a:pPr marL="0" indent="0">
              <a:buNone/>
            </a:pPr>
            <a:r>
              <a:rPr lang="en-US" sz="4400" dirty="0"/>
              <a:t>1. </a:t>
            </a:r>
            <a:r>
              <a:rPr lang="en-US" sz="4400" dirty="0" smtClean="0"/>
              <a:t>Air</a:t>
            </a:r>
            <a:r>
              <a:rPr lang="id-ID" sz="4400" dirty="0" smtClean="0"/>
              <a:t> : KF</a:t>
            </a:r>
            <a:endParaRPr lang="en-US" sz="4400" dirty="0"/>
          </a:p>
          <a:p>
            <a:pPr marL="0" indent="0">
              <a:buNone/>
            </a:pPr>
            <a:r>
              <a:rPr lang="en-US" sz="4400" dirty="0"/>
              <a:t>2. </a:t>
            </a:r>
            <a:r>
              <a:rPr lang="en-US" sz="4400" dirty="0" err="1" smtClean="0"/>
              <a:t>Karbohidrat</a:t>
            </a:r>
            <a:r>
              <a:rPr lang="id-ID" sz="4400" dirty="0" smtClean="0"/>
              <a:t> : KF</a:t>
            </a:r>
            <a:endParaRPr lang="en-US" sz="4400" dirty="0"/>
          </a:p>
          <a:p>
            <a:pPr marL="0" indent="0">
              <a:buNone/>
            </a:pPr>
            <a:r>
              <a:rPr lang="en-US" sz="4400" dirty="0"/>
              <a:t>3. </a:t>
            </a:r>
            <a:r>
              <a:rPr lang="en-US" sz="4400" dirty="0" smtClean="0"/>
              <a:t>Lipid</a:t>
            </a:r>
            <a:r>
              <a:rPr lang="id-ID" sz="4400" dirty="0" smtClean="0"/>
              <a:t> : AR</a:t>
            </a:r>
            <a:endParaRPr lang="en-US" sz="4400" dirty="0"/>
          </a:p>
          <a:p>
            <a:pPr marL="0" indent="0">
              <a:buNone/>
            </a:pPr>
            <a:r>
              <a:rPr lang="en-US" sz="4400" dirty="0"/>
              <a:t>4. </a:t>
            </a:r>
            <a:r>
              <a:rPr lang="en-US" sz="4400" dirty="0" smtClean="0"/>
              <a:t>Protein</a:t>
            </a:r>
            <a:r>
              <a:rPr lang="id-ID" sz="4400" dirty="0" smtClean="0"/>
              <a:t> : AR</a:t>
            </a:r>
            <a:endParaRPr lang="en-US" sz="4400" dirty="0"/>
          </a:p>
          <a:p>
            <a:pPr marL="0" indent="0">
              <a:buNone/>
            </a:pPr>
            <a:r>
              <a:rPr lang="en-US" sz="4400" dirty="0"/>
              <a:t>5. </a:t>
            </a:r>
            <a:r>
              <a:rPr lang="en-US" sz="4400" dirty="0" err="1" smtClean="0"/>
              <a:t>Enzim</a:t>
            </a:r>
            <a:r>
              <a:rPr lang="id-ID" sz="4400" dirty="0" smtClean="0"/>
              <a:t> : KF</a:t>
            </a:r>
            <a:endParaRPr lang="en-US" sz="4400" dirty="0"/>
          </a:p>
          <a:p>
            <a:pPr marL="0" indent="0">
              <a:buNone/>
            </a:pPr>
            <a:r>
              <a:rPr lang="en-US" sz="4400" dirty="0"/>
              <a:t>6. </a:t>
            </a:r>
            <a:r>
              <a:rPr lang="en-US" sz="4400" dirty="0" smtClean="0"/>
              <a:t>Vitamin</a:t>
            </a:r>
            <a:r>
              <a:rPr lang="id-ID" sz="4400" dirty="0" smtClean="0"/>
              <a:t> : AR</a:t>
            </a:r>
            <a:endParaRPr lang="en-US" sz="4400" dirty="0"/>
          </a:p>
          <a:p>
            <a:pPr marL="0" indent="0">
              <a:buNone/>
            </a:pPr>
            <a:r>
              <a:rPr lang="en-US" sz="4400" dirty="0"/>
              <a:t>7. </a:t>
            </a:r>
            <a:r>
              <a:rPr lang="en-US" sz="4400" dirty="0" smtClean="0"/>
              <a:t>Mineral</a:t>
            </a:r>
            <a:r>
              <a:rPr lang="id-ID" sz="4400" dirty="0" smtClean="0"/>
              <a:t> : AR</a:t>
            </a:r>
            <a:endParaRPr lang="en-US" sz="4400" dirty="0"/>
          </a:p>
          <a:p>
            <a:pPr marL="0" indent="0">
              <a:buNone/>
            </a:pPr>
            <a:r>
              <a:rPr lang="en-US" sz="4400" dirty="0"/>
              <a:t>8. </a:t>
            </a:r>
            <a:r>
              <a:rPr lang="en-US" sz="4400" dirty="0" err="1" smtClean="0"/>
              <a:t>Cita</a:t>
            </a:r>
            <a:r>
              <a:rPr lang="en-US" sz="4400" dirty="0" smtClean="0"/>
              <a:t> Rasa</a:t>
            </a:r>
            <a:r>
              <a:rPr lang="id-ID" sz="4400" dirty="0" smtClean="0"/>
              <a:t> : AR</a:t>
            </a:r>
            <a:endParaRPr lang="en-US" sz="4400" dirty="0"/>
          </a:p>
          <a:p>
            <a:pPr marL="0" indent="0">
              <a:buNone/>
            </a:pPr>
            <a:r>
              <a:rPr lang="en-US" sz="4400" dirty="0"/>
              <a:t>9. Food </a:t>
            </a:r>
            <a:r>
              <a:rPr lang="en-US" sz="4400" dirty="0" err="1" smtClean="0"/>
              <a:t>Aditif</a:t>
            </a:r>
            <a:r>
              <a:rPr lang="id-ID" sz="4400" dirty="0" smtClean="0"/>
              <a:t> : KF</a:t>
            </a:r>
            <a:endParaRPr lang="en-US" sz="4400" dirty="0"/>
          </a:p>
          <a:p>
            <a:pPr marL="0" indent="0">
              <a:buNone/>
            </a:pPr>
            <a:r>
              <a:rPr lang="en-US" sz="4400" dirty="0"/>
              <a:t>10. </a:t>
            </a:r>
            <a:r>
              <a:rPr lang="en-US" sz="4400" dirty="0" smtClean="0"/>
              <a:t>S</a:t>
            </a:r>
            <a:r>
              <a:rPr lang="id-ID" sz="4400" dirty="0" smtClean="0"/>
              <a:t>enyawa Beracun Bahan Pangan: KF</a:t>
            </a: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endParaRPr lang="en-US" dirty="0"/>
          </a:p>
        </p:txBody>
      </p:sp>
      <p:grpSp>
        <p:nvGrpSpPr>
          <p:cNvPr id="4" name="Group 3"/>
          <p:cNvGrpSpPr/>
          <p:nvPr/>
        </p:nvGrpSpPr>
        <p:grpSpPr>
          <a:xfrm>
            <a:off x="0" y="5517232"/>
            <a:ext cx="8964488" cy="1340768"/>
            <a:chOff x="0" y="5266170"/>
            <a:chExt cx="8172400" cy="1591830"/>
          </a:xfrm>
        </p:grpSpPr>
        <p:pic>
          <p:nvPicPr>
            <p:cNvPr id="5" name="Picture 2" descr="C:\Users\ASUS\Desktop\image1.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266170"/>
              <a:ext cx="2368128" cy="159183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ASUS\Desktop\food-and-chemistry-10163558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8127" y="5266170"/>
              <a:ext cx="2387745" cy="159183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Users\ASUS\Desktop\food-chemistr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5872" y="5305032"/>
              <a:ext cx="3416528" cy="155296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1562905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Kriteria</a:t>
            </a:r>
            <a:r>
              <a:rPr lang="en-US" dirty="0" smtClean="0"/>
              <a:t> </a:t>
            </a:r>
            <a:r>
              <a:rPr lang="en-US" dirty="0" err="1" smtClean="0"/>
              <a:t>Penilaian</a:t>
            </a:r>
            <a:r>
              <a:rPr lang="en-US" dirty="0" smtClean="0"/>
              <a:t> Mini </a:t>
            </a:r>
            <a:r>
              <a:rPr lang="id-ID" dirty="0" smtClean="0"/>
              <a:t>e-</a:t>
            </a:r>
            <a:r>
              <a:rPr lang="en-US" dirty="0" smtClean="0"/>
              <a:t>Book</a:t>
            </a:r>
            <a:endParaRPr lang="en-US" dirty="0"/>
          </a:p>
        </p:txBody>
      </p:sp>
      <p:sp>
        <p:nvSpPr>
          <p:cNvPr id="3" name="Content Placeholder 2"/>
          <p:cNvSpPr>
            <a:spLocks noGrp="1"/>
          </p:cNvSpPr>
          <p:nvPr>
            <p:ph idx="1"/>
          </p:nvPr>
        </p:nvSpPr>
        <p:spPr/>
        <p:txBody>
          <a:bodyPr/>
          <a:lstStyle/>
          <a:p>
            <a:pPr marL="514350" indent="-514350">
              <a:buAutoNum type="arabicPeriod"/>
            </a:pPr>
            <a:r>
              <a:rPr lang="en-US" dirty="0" err="1" smtClean="0"/>
              <a:t>Originalitas</a:t>
            </a:r>
            <a:endParaRPr lang="en-US" dirty="0" smtClean="0"/>
          </a:p>
          <a:p>
            <a:pPr marL="514350" indent="-514350">
              <a:buAutoNum type="arabicPeriod"/>
            </a:pPr>
            <a:r>
              <a:rPr lang="en-US" dirty="0" err="1" smtClean="0"/>
              <a:t>Referensi</a:t>
            </a:r>
            <a:r>
              <a:rPr lang="en-US" dirty="0" smtClean="0"/>
              <a:t> </a:t>
            </a:r>
            <a:r>
              <a:rPr lang="en-US" dirty="0" err="1" smtClean="0"/>
              <a:t>Ilmiah</a:t>
            </a:r>
            <a:endParaRPr lang="en-US" dirty="0" smtClean="0"/>
          </a:p>
          <a:p>
            <a:pPr marL="514350" indent="-514350">
              <a:buAutoNum type="arabicPeriod"/>
            </a:pPr>
            <a:r>
              <a:rPr lang="en-US" dirty="0" smtClean="0"/>
              <a:t>Tata </a:t>
            </a:r>
            <a:r>
              <a:rPr lang="en-US" dirty="0" err="1" smtClean="0"/>
              <a:t>bahasa</a:t>
            </a:r>
            <a:r>
              <a:rPr lang="en-US" dirty="0" smtClean="0"/>
              <a:t> </a:t>
            </a:r>
            <a:r>
              <a:rPr lang="en-US" dirty="0" err="1" smtClean="0"/>
              <a:t>dan</a:t>
            </a:r>
            <a:r>
              <a:rPr lang="en-US" dirty="0" smtClean="0"/>
              <a:t> </a:t>
            </a:r>
            <a:r>
              <a:rPr lang="en-US" dirty="0" err="1" smtClean="0"/>
              <a:t>penulisan</a:t>
            </a:r>
            <a:endParaRPr lang="en-US" dirty="0" smtClean="0"/>
          </a:p>
          <a:p>
            <a:pPr marL="514350" indent="-514350">
              <a:buAutoNum type="arabicPeriod"/>
            </a:pPr>
            <a:r>
              <a:rPr lang="en-US" dirty="0" err="1" smtClean="0"/>
              <a:t>Menarik</a:t>
            </a:r>
            <a:r>
              <a:rPr lang="en-US" dirty="0" smtClean="0"/>
              <a:t> (</a:t>
            </a:r>
            <a:r>
              <a:rPr lang="en-US" dirty="0" err="1" smtClean="0"/>
              <a:t>isi</a:t>
            </a:r>
            <a:r>
              <a:rPr lang="en-US" dirty="0" smtClean="0"/>
              <a:t>, </a:t>
            </a:r>
            <a:r>
              <a:rPr lang="en-US" dirty="0" err="1" smtClean="0"/>
              <a:t>ilustrasi</a:t>
            </a:r>
            <a:r>
              <a:rPr lang="en-US" dirty="0" smtClean="0"/>
              <a:t>, cover, </a:t>
            </a:r>
            <a:r>
              <a:rPr lang="en-US" dirty="0" err="1" smtClean="0"/>
              <a:t>dll</a:t>
            </a:r>
            <a:r>
              <a:rPr lang="en-US" dirty="0" smtClean="0"/>
              <a:t>)</a:t>
            </a:r>
          </a:p>
          <a:p>
            <a:pPr marL="0" indent="0">
              <a:buNone/>
            </a:pPr>
            <a:r>
              <a:rPr lang="en-US" dirty="0" smtClean="0"/>
              <a:t/>
            </a:r>
            <a:br>
              <a:rPr lang="en-US" dirty="0" smtClean="0"/>
            </a:br>
            <a:r>
              <a:rPr lang="en-US" dirty="0" smtClean="0"/>
              <a:t/>
            </a:r>
            <a:br>
              <a:rPr lang="en-US" dirty="0" smtClean="0"/>
            </a:br>
            <a:endParaRPr lang="en-US" dirty="0"/>
          </a:p>
        </p:txBody>
      </p:sp>
      <p:grpSp>
        <p:nvGrpSpPr>
          <p:cNvPr id="4" name="Group 3"/>
          <p:cNvGrpSpPr/>
          <p:nvPr/>
        </p:nvGrpSpPr>
        <p:grpSpPr>
          <a:xfrm>
            <a:off x="0" y="5517232"/>
            <a:ext cx="8964488" cy="1340768"/>
            <a:chOff x="0" y="5266170"/>
            <a:chExt cx="8172400" cy="1591830"/>
          </a:xfrm>
        </p:grpSpPr>
        <p:pic>
          <p:nvPicPr>
            <p:cNvPr id="5" name="Picture 2" descr="C:\Users\ASUS\Desktop\image1.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266170"/>
              <a:ext cx="2368128" cy="159183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ASUS\Desktop\food-and-chemistry-10163558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8127" y="5266170"/>
              <a:ext cx="2387745" cy="159183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Users\ASUS\Desktop\food-chemistr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5872" y="5305032"/>
              <a:ext cx="3416528" cy="155296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8006557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TUGAS INDIVIDU</a:t>
            </a:r>
            <a:endParaRPr lang="en-US" dirty="0"/>
          </a:p>
        </p:txBody>
      </p:sp>
      <p:sp>
        <p:nvSpPr>
          <p:cNvPr id="3" name="Content Placeholder 2"/>
          <p:cNvSpPr>
            <a:spLocks noGrp="1"/>
          </p:cNvSpPr>
          <p:nvPr>
            <p:ph idx="1"/>
          </p:nvPr>
        </p:nvSpPr>
        <p:spPr/>
        <p:txBody>
          <a:bodyPr/>
          <a:lstStyle/>
          <a:p>
            <a:pPr marL="0" indent="0" algn="ctr">
              <a:spcBef>
                <a:spcPts val="0"/>
              </a:spcBef>
              <a:buNone/>
            </a:pPr>
            <a:r>
              <a:rPr lang="id-ID" u="sng" dirty="0" smtClean="0"/>
              <a:t>Konsultasi Bahan Tugas Kelompok</a:t>
            </a:r>
            <a:endParaRPr lang="en-US" u="sng" dirty="0" smtClean="0"/>
          </a:p>
          <a:p>
            <a:pPr algn="ctr">
              <a:spcBef>
                <a:spcPts val="0"/>
              </a:spcBef>
              <a:buFontTx/>
              <a:buChar char="-"/>
            </a:pPr>
            <a:r>
              <a:rPr lang="en-US" dirty="0" err="1" smtClean="0"/>
              <a:t>Bobot</a:t>
            </a:r>
            <a:r>
              <a:rPr lang="en-US" dirty="0" smtClean="0"/>
              <a:t> </a:t>
            </a:r>
            <a:r>
              <a:rPr lang="en-US" dirty="0" err="1" smtClean="0"/>
              <a:t>nilai</a:t>
            </a:r>
            <a:r>
              <a:rPr lang="en-US" dirty="0" smtClean="0"/>
              <a:t> 1</a:t>
            </a:r>
            <a:r>
              <a:rPr lang="id-ID" dirty="0" smtClean="0"/>
              <a:t>0</a:t>
            </a:r>
            <a:r>
              <a:rPr lang="en-US" dirty="0" smtClean="0"/>
              <a:t>% </a:t>
            </a:r>
            <a:r>
              <a:rPr lang="en-US" dirty="0" err="1" smtClean="0"/>
              <a:t>dari</a:t>
            </a:r>
            <a:r>
              <a:rPr lang="en-US" dirty="0" smtClean="0"/>
              <a:t> </a:t>
            </a:r>
            <a:r>
              <a:rPr lang="en-US" dirty="0" err="1" smtClean="0"/>
              <a:t>nilai</a:t>
            </a:r>
            <a:r>
              <a:rPr lang="en-US" dirty="0" smtClean="0"/>
              <a:t> </a:t>
            </a:r>
            <a:r>
              <a:rPr lang="en-US" dirty="0" err="1" smtClean="0"/>
              <a:t>akhir</a:t>
            </a:r>
            <a:endParaRPr lang="id-ID" dirty="0" smtClean="0"/>
          </a:p>
          <a:p>
            <a:pPr algn="ctr">
              <a:spcBef>
                <a:spcPts val="0"/>
              </a:spcBef>
              <a:buFontTx/>
              <a:buChar char="-"/>
            </a:pPr>
            <a:r>
              <a:rPr lang="id-ID" dirty="0" smtClean="0"/>
              <a:t>Setiap mahasiswa membuat check sheet</a:t>
            </a:r>
            <a:endParaRPr lang="en-US" dirty="0"/>
          </a:p>
        </p:txBody>
      </p:sp>
    </p:spTree>
    <p:extLst>
      <p:ext uri="{BB962C8B-B14F-4D97-AF65-F5344CB8AC3E}">
        <p14:creationId xmlns:p14="http://schemas.microsoft.com/office/powerpoint/2010/main" val="194565650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ssential">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Essential</Template>
  <TotalTime>852</TotalTime>
  <Words>612</Words>
  <Application>Microsoft Office PowerPoint</Application>
  <PresentationFormat>On-screen Show (4:3)</PresentationFormat>
  <Paragraphs>151</Paragraphs>
  <Slides>19</Slides>
  <Notes>0</Notes>
  <HiddenSlides>0</HiddenSlides>
  <MMClips>0</MMClips>
  <ScaleCrop>false</ScaleCrop>
  <HeadingPairs>
    <vt:vector size="4" baseType="variant">
      <vt:variant>
        <vt:lpstr>Theme</vt:lpstr>
      </vt:variant>
      <vt:variant>
        <vt:i4>3</vt:i4>
      </vt:variant>
      <vt:variant>
        <vt:lpstr>Slide Titles</vt:lpstr>
      </vt:variant>
      <vt:variant>
        <vt:i4>19</vt:i4>
      </vt:variant>
    </vt:vector>
  </HeadingPairs>
  <TitlesOfParts>
    <vt:vector size="22" baseType="lpstr">
      <vt:lpstr>Essential</vt:lpstr>
      <vt:lpstr>Default Design</vt:lpstr>
      <vt:lpstr>Office Theme</vt:lpstr>
      <vt:lpstr>KIMIa PANGAN (MINGGU KE-1)</vt:lpstr>
      <vt:lpstr>KONTRAK PERKULIAHAN</vt:lpstr>
      <vt:lpstr>Jadwal pertemuan</vt:lpstr>
      <vt:lpstr>PowerPoint Presentation</vt:lpstr>
      <vt:lpstr>Tugas terstruktur</vt:lpstr>
      <vt:lpstr>PEMBOBOTAN PENILAIAN</vt:lpstr>
      <vt:lpstr>Tata tertib perkuliahan</vt:lpstr>
      <vt:lpstr>Pengantar kimia pangan</vt:lpstr>
      <vt:lpstr>PERKEMBANGAN ILMU KIMIA PANGAN</vt:lpstr>
      <vt:lpstr>PERUBAHAN YANG TERJADI</vt:lpstr>
      <vt:lpstr>EXAMPLE</vt:lpstr>
      <vt:lpstr>EXAMPLE</vt:lpstr>
      <vt:lpstr>SENYAWA AKTIF BAHAN</vt:lpstr>
      <vt:lpstr>UNDERGRADUATE STUDENT SHOULD KNOW AND UNDERSTAND</vt:lpstr>
      <vt:lpstr>TUGAS KIMIA PANGAN</vt:lpstr>
      <vt:lpstr>TUGAS KELOMPOK (10 KELOMPOK)</vt:lpstr>
      <vt:lpstr>Tema Mini e-Book</vt:lpstr>
      <vt:lpstr>Kriteria Penilaian Mini e-Book</vt:lpstr>
      <vt:lpstr>TUGAS INDIVIDU</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PENGANTAR TEKNOLOGI PANGAN (minggu ke-1)</dc:title>
  <dc:creator>Khoiron PC</dc:creator>
  <cp:lastModifiedBy>Asus</cp:lastModifiedBy>
  <cp:revision>43</cp:revision>
  <cp:lastPrinted>2017-02-02T04:40:58Z</cp:lastPrinted>
  <dcterms:created xsi:type="dcterms:W3CDTF">2014-09-04T03:04:36Z</dcterms:created>
  <dcterms:modified xsi:type="dcterms:W3CDTF">2019-02-19T02:24:10Z</dcterms:modified>
</cp:coreProperties>
</file>