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4401800" cy="9004300"/>
  <p:notesSz cx="14401800" cy="90043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4" d="100"/>
          <a:sy n="54" d="100"/>
        </p:scale>
        <p:origin x="684" y="9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080135" y="2791333"/>
            <a:ext cx="12241530" cy="189090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2160270" y="5042408"/>
            <a:ext cx="10081260" cy="2251075"/>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8/28/2019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360425"/>
            <a:ext cx="14401800" cy="1501775"/>
          </a:xfrm>
          <a:custGeom>
            <a:avLst/>
            <a:gdLst/>
            <a:ahLst/>
            <a:cxnLst/>
            <a:rect l="l" t="t" r="r" b="b"/>
            <a:pathLst>
              <a:path w="14401800" h="1501775">
                <a:moveTo>
                  <a:pt x="0" y="1501775"/>
                </a:moveTo>
                <a:lnTo>
                  <a:pt x="14401800" y="1501775"/>
                </a:lnTo>
                <a:lnTo>
                  <a:pt x="14401800" y="0"/>
                </a:lnTo>
                <a:lnTo>
                  <a:pt x="0" y="0"/>
                </a:lnTo>
                <a:lnTo>
                  <a:pt x="0" y="1501775"/>
                </a:lnTo>
                <a:close/>
              </a:path>
            </a:pathLst>
          </a:custGeom>
          <a:solidFill>
            <a:srgbClr val="6699FF"/>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5600" b="1" i="0">
                <a:solidFill>
                  <a:schemeClr val="tx1"/>
                </a:solidFill>
                <a:latin typeface="Rockwell"/>
                <a:cs typeface="Rockwel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8/28/2019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600" b="1" i="0">
                <a:solidFill>
                  <a:schemeClr val="tx1"/>
                </a:solidFill>
                <a:latin typeface="Rockwell"/>
                <a:cs typeface="Rockwell"/>
              </a:defRPr>
            </a:lvl1pPr>
          </a:lstStyle>
          <a:p>
            <a:endParaRPr/>
          </a:p>
        </p:txBody>
      </p:sp>
      <p:sp>
        <p:nvSpPr>
          <p:cNvPr id="3" name="Holder 3"/>
          <p:cNvSpPr>
            <a:spLocks noGrp="1"/>
          </p:cNvSpPr>
          <p:nvPr>
            <p:ph sz="half" idx="2"/>
          </p:nvPr>
        </p:nvSpPr>
        <p:spPr>
          <a:xfrm>
            <a:off x="720090" y="2070989"/>
            <a:ext cx="6264783" cy="5942838"/>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7416927" y="2070989"/>
            <a:ext cx="6264783" cy="5942838"/>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8/28/2019</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600" b="1" i="0">
                <a:solidFill>
                  <a:schemeClr val="tx1"/>
                </a:solidFill>
                <a:latin typeface="Rockwell"/>
                <a:cs typeface="Rockwel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8/28/2019</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5507833" y="6709211"/>
            <a:ext cx="6580437" cy="585952"/>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499103" y="7239000"/>
            <a:ext cx="2412492" cy="897636"/>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5180076" y="7239000"/>
            <a:ext cx="8575547" cy="897636"/>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13162787" y="7239000"/>
            <a:ext cx="923544" cy="897636"/>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7810500" y="7955279"/>
            <a:ext cx="1371600" cy="661416"/>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8642604" y="7955279"/>
            <a:ext cx="679703" cy="661416"/>
          </a:xfrm>
          <a:prstGeom prst="rect">
            <a:avLst/>
          </a:prstGeom>
          <a:blipFill>
            <a:blip r:embed="rId7" cstate="print"/>
            <a:stretch>
              <a:fillRect/>
            </a:stretch>
          </a:blipFill>
        </p:spPr>
        <p:txBody>
          <a:bodyPr wrap="square" lIns="0" tIns="0" rIns="0" bIns="0" rtlCol="0"/>
          <a:lstStyle/>
          <a:p>
            <a:endParaRPr/>
          </a:p>
        </p:txBody>
      </p:sp>
      <p:sp>
        <p:nvSpPr>
          <p:cNvPr id="22" name="bk object 22"/>
          <p:cNvSpPr/>
          <p:nvPr/>
        </p:nvSpPr>
        <p:spPr>
          <a:xfrm>
            <a:off x="8782811" y="7955279"/>
            <a:ext cx="987551" cy="661416"/>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8/28/2019</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5962014" y="673099"/>
            <a:ext cx="2477770" cy="879475"/>
          </a:xfrm>
          <a:prstGeom prst="rect">
            <a:avLst/>
          </a:prstGeom>
        </p:spPr>
        <p:txBody>
          <a:bodyPr wrap="square" lIns="0" tIns="0" rIns="0" bIns="0">
            <a:spAutoFit/>
          </a:bodyPr>
          <a:lstStyle>
            <a:lvl1pPr>
              <a:defRPr sz="5600" b="1" i="0">
                <a:solidFill>
                  <a:schemeClr val="tx1"/>
                </a:solidFill>
                <a:latin typeface="Rockwell"/>
                <a:cs typeface="Rockwell"/>
              </a:defRPr>
            </a:lvl1pPr>
          </a:lstStyle>
          <a:p>
            <a:endParaRPr/>
          </a:p>
        </p:txBody>
      </p:sp>
      <p:sp>
        <p:nvSpPr>
          <p:cNvPr id="3" name="Holder 3"/>
          <p:cNvSpPr>
            <a:spLocks noGrp="1"/>
          </p:cNvSpPr>
          <p:nvPr>
            <p:ph type="body" idx="1"/>
          </p:nvPr>
        </p:nvSpPr>
        <p:spPr>
          <a:xfrm>
            <a:off x="423773" y="2091689"/>
            <a:ext cx="13554252" cy="452564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896612" y="8373999"/>
            <a:ext cx="4608576" cy="450215"/>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720090" y="8373999"/>
            <a:ext cx="3312414" cy="450215"/>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8/28/2019</a:t>
            </a:fld>
            <a:endParaRPr lang="en-US"/>
          </a:p>
        </p:txBody>
      </p:sp>
      <p:sp>
        <p:nvSpPr>
          <p:cNvPr id="6" name="Holder 6"/>
          <p:cNvSpPr>
            <a:spLocks noGrp="1"/>
          </p:cNvSpPr>
          <p:nvPr>
            <p:ph type="sldNum" sz="quarter" idx="7"/>
          </p:nvPr>
        </p:nvSpPr>
        <p:spPr>
          <a:xfrm>
            <a:off x="10369296" y="8373999"/>
            <a:ext cx="3312414" cy="450215"/>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832986" y="6462724"/>
            <a:ext cx="9882505" cy="2111375"/>
          </a:xfrm>
          <a:prstGeom prst="rect">
            <a:avLst/>
          </a:prstGeom>
        </p:spPr>
        <p:txBody>
          <a:bodyPr vert="horz" wrap="square" lIns="0" tIns="12700" rIns="0" bIns="0" rtlCol="0">
            <a:spAutoFit/>
          </a:bodyPr>
          <a:lstStyle/>
          <a:p>
            <a:pPr marL="3175" algn="ctr">
              <a:lnSpc>
                <a:spcPct val="100000"/>
              </a:lnSpc>
              <a:spcBef>
                <a:spcPts val="100"/>
              </a:spcBef>
            </a:pPr>
            <a:r>
              <a:rPr sz="6000" b="1" dirty="0">
                <a:solidFill>
                  <a:srgbClr val="6F2F9F"/>
                </a:solidFill>
                <a:latin typeface="Rockwell"/>
                <a:cs typeface="Rockwell"/>
              </a:rPr>
              <a:t>Komunikasi</a:t>
            </a:r>
            <a:r>
              <a:rPr sz="6000" b="1" spc="-35" dirty="0">
                <a:solidFill>
                  <a:srgbClr val="6F2F9F"/>
                </a:solidFill>
                <a:latin typeface="Rockwell"/>
                <a:cs typeface="Rockwell"/>
              </a:rPr>
              <a:t> </a:t>
            </a:r>
            <a:r>
              <a:rPr sz="6000" b="1" dirty="0">
                <a:solidFill>
                  <a:srgbClr val="6F2F9F"/>
                </a:solidFill>
                <a:latin typeface="Rockwell"/>
                <a:cs typeface="Rockwell"/>
              </a:rPr>
              <a:t>Data</a:t>
            </a:r>
            <a:endParaRPr sz="6000">
              <a:latin typeface="Rockwell"/>
              <a:cs typeface="Rockwell"/>
            </a:endParaRPr>
          </a:p>
          <a:p>
            <a:pPr algn="ctr">
              <a:lnSpc>
                <a:spcPct val="100000"/>
              </a:lnSpc>
              <a:spcBef>
                <a:spcPts val="65"/>
              </a:spcBef>
            </a:pPr>
            <a:r>
              <a:rPr sz="4400" b="1" spc="-5" dirty="0">
                <a:solidFill>
                  <a:srgbClr val="CC0000"/>
                </a:solidFill>
                <a:latin typeface="Rockwell"/>
                <a:cs typeface="Rockwell"/>
              </a:rPr>
              <a:t>ATM </a:t>
            </a:r>
            <a:r>
              <a:rPr sz="4400" b="1" dirty="0">
                <a:solidFill>
                  <a:srgbClr val="CC0000"/>
                </a:solidFill>
                <a:latin typeface="Rockwell"/>
                <a:cs typeface="Rockwell"/>
              </a:rPr>
              <a:t>(</a:t>
            </a:r>
            <a:r>
              <a:rPr sz="4400" b="1" i="1" dirty="0">
                <a:solidFill>
                  <a:srgbClr val="CC0000"/>
                </a:solidFill>
                <a:latin typeface="Rockwell"/>
                <a:cs typeface="Rockwell"/>
              </a:rPr>
              <a:t>Asynchronous </a:t>
            </a:r>
            <a:r>
              <a:rPr sz="4400" b="1" i="1" spc="-5" dirty="0">
                <a:solidFill>
                  <a:srgbClr val="CC0000"/>
                </a:solidFill>
                <a:latin typeface="Rockwell"/>
                <a:cs typeface="Rockwell"/>
              </a:rPr>
              <a:t>Transfer </a:t>
            </a:r>
            <a:r>
              <a:rPr sz="4400" b="1" i="1" dirty="0">
                <a:solidFill>
                  <a:srgbClr val="CC0000"/>
                </a:solidFill>
                <a:latin typeface="Rockwell"/>
                <a:cs typeface="Rockwell"/>
              </a:rPr>
              <a:t>Mode</a:t>
            </a:r>
            <a:r>
              <a:rPr sz="4400" b="1" i="1" spc="-25" dirty="0">
                <a:solidFill>
                  <a:srgbClr val="CC0000"/>
                </a:solidFill>
                <a:latin typeface="Rockwell"/>
                <a:cs typeface="Rockwell"/>
              </a:rPr>
              <a:t> </a:t>
            </a:r>
            <a:r>
              <a:rPr sz="4400" b="1" dirty="0">
                <a:solidFill>
                  <a:srgbClr val="CC0000"/>
                </a:solidFill>
                <a:latin typeface="Rockwell"/>
                <a:cs typeface="Rockwell"/>
              </a:rPr>
              <a:t>)</a:t>
            </a:r>
            <a:endParaRPr sz="4400">
              <a:latin typeface="Rockwell"/>
              <a:cs typeface="Rockwell"/>
            </a:endParaRPr>
          </a:p>
          <a:p>
            <a:pPr marL="635" algn="ctr">
              <a:lnSpc>
                <a:spcPct val="100000"/>
              </a:lnSpc>
              <a:spcBef>
                <a:spcPts val="35"/>
              </a:spcBef>
            </a:pPr>
            <a:r>
              <a:rPr sz="3200" b="1" dirty="0">
                <a:latin typeface="Rockwell"/>
                <a:cs typeface="Rockwell"/>
              </a:rPr>
              <a:t>Part-10</a:t>
            </a:r>
            <a:endParaRPr sz="3200">
              <a:latin typeface="Rockwell"/>
              <a:cs typeface="Rockwell"/>
            </a:endParaRPr>
          </a:p>
        </p:txBody>
      </p:sp>
      <p:sp>
        <p:nvSpPr>
          <p:cNvPr id="4" name="object 4"/>
          <p:cNvSpPr/>
          <p:nvPr/>
        </p:nvSpPr>
        <p:spPr>
          <a:xfrm>
            <a:off x="0" y="0"/>
            <a:ext cx="14401800" cy="6481825"/>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872354" y="647522"/>
            <a:ext cx="4658995" cy="880110"/>
          </a:xfrm>
          <a:prstGeom prst="rect">
            <a:avLst/>
          </a:prstGeom>
        </p:spPr>
        <p:txBody>
          <a:bodyPr vert="horz" wrap="square" lIns="0" tIns="13335" rIns="0" bIns="0" rtlCol="0">
            <a:spAutoFit/>
          </a:bodyPr>
          <a:lstStyle/>
          <a:p>
            <a:pPr marL="12700">
              <a:lnSpc>
                <a:spcPct val="100000"/>
              </a:lnSpc>
              <a:spcBef>
                <a:spcPts val="105"/>
              </a:spcBef>
            </a:pPr>
            <a:r>
              <a:rPr dirty="0"/>
              <a:t>Pendahulu</a:t>
            </a:r>
            <a:r>
              <a:rPr spc="-20" dirty="0"/>
              <a:t>a</a:t>
            </a:r>
            <a:r>
              <a:rPr dirty="0"/>
              <a:t>n</a:t>
            </a:r>
          </a:p>
        </p:txBody>
      </p:sp>
      <p:sp>
        <p:nvSpPr>
          <p:cNvPr id="3" name="object 3"/>
          <p:cNvSpPr txBox="1"/>
          <p:nvPr/>
        </p:nvSpPr>
        <p:spPr>
          <a:xfrm>
            <a:off x="479247" y="2129789"/>
            <a:ext cx="13424535" cy="5842000"/>
          </a:xfrm>
          <a:prstGeom prst="rect">
            <a:avLst/>
          </a:prstGeom>
        </p:spPr>
        <p:txBody>
          <a:bodyPr vert="horz" wrap="square" lIns="0" tIns="12700" rIns="0" bIns="0" rtlCol="0">
            <a:spAutoFit/>
          </a:bodyPr>
          <a:lstStyle/>
          <a:p>
            <a:pPr marL="440690" marR="5080" indent="-428625">
              <a:lnSpc>
                <a:spcPct val="100000"/>
              </a:lnSpc>
              <a:spcBef>
                <a:spcPts val="100"/>
              </a:spcBef>
              <a:buFont typeface="Rockwell"/>
              <a:buChar char="•"/>
              <a:tabLst>
                <a:tab pos="440690" algn="l"/>
                <a:tab pos="441325" algn="l"/>
              </a:tabLst>
            </a:pPr>
            <a:r>
              <a:rPr sz="3600" i="1" dirty="0">
                <a:latin typeface="Rockwell"/>
                <a:cs typeface="Rockwell"/>
              </a:rPr>
              <a:t>Asynchronous </a:t>
            </a:r>
            <a:r>
              <a:rPr sz="3600" i="1" spc="-5" dirty="0">
                <a:latin typeface="Rockwell"/>
                <a:cs typeface="Rockwell"/>
              </a:rPr>
              <a:t>Transfer </a:t>
            </a:r>
            <a:r>
              <a:rPr sz="3600" i="1" dirty="0">
                <a:latin typeface="Rockwell"/>
                <a:cs typeface="Rockwell"/>
              </a:rPr>
              <a:t>Mode </a:t>
            </a:r>
            <a:r>
              <a:rPr sz="3600" dirty="0">
                <a:latin typeface="Rockwell"/>
                <a:cs typeface="Rockwell"/>
              </a:rPr>
              <a:t>(ATM) </a:t>
            </a:r>
            <a:r>
              <a:rPr sz="3600" spc="-5" dirty="0">
                <a:latin typeface="Rockwell"/>
                <a:cs typeface="Rockwell"/>
              </a:rPr>
              <a:t>merupakan  </a:t>
            </a:r>
            <a:r>
              <a:rPr sz="3600" dirty="0">
                <a:latin typeface="Rockwell"/>
                <a:cs typeface="Rockwell"/>
              </a:rPr>
              <a:t>pengembangan teknologi </a:t>
            </a:r>
            <a:r>
              <a:rPr sz="3600" i="1" dirty="0">
                <a:latin typeface="Rockwell"/>
                <a:cs typeface="Rockwell"/>
              </a:rPr>
              <a:t>switching </a:t>
            </a:r>
            <a:r>
              <a:rPr sz="3600" dirty="0">
                <a:latin typeface="Rockwell"/>
                <a:cs typeface="Rockwell"/>
              </a:rPr>
              <a:t>dan </a:t>
            </a:r>
            <a:r>
              <a:rPr sz="3600" i="1" spc="-5" dirty="0">
                <a:latin typeface="Rockwell"/>
                <a:cs typeface="Rockwell"/>
              </a:rPr>
              <a:t>multiplexing</a:t>
            </a:r>
            <a:r>
              <a:rPr sz="3600" spc="-5" dirty="0">
                <a:latin typeface="Rockwell"/>
                <a:cs typeface="Rockwell"/>
              </a:rPr>
              <a:t>,  dimaksudkan </a:t>
            </a:r>
            <a:r>
              <a:rPr sz="3600" dirty="0">
                <a:latin typeface="Rockwell"/>
                <a:cs typeface="Rockwell"/>
              </a:rPr>
              <a:t>untuk memindahkan berbagai jenis trafik</a:t>
            </a:r>
            <a:r>
              <a:rPr sz="3600" spc="-130" dirty="0">
                <a:latin typeface="Rockwell"/>
                <a:cs typeface="Rockwell"/>
              </a:rPr>
              <a:t> </a:t>
            </a:r>
            <a:r>
              <a:rPr sz="3600" dirty="0">
                <a:latin typeface="Rockwell"/>
                <a:cs typeface="Rockwell"/>
              </a:rPr>
              <a:t>(data,  </a:t>
            </a:r>
            <a:r>
              <a:rPr sz="3600" spc="-5" dirty="0">
                <a:latin typeface="Rockwell"/>
                <a:cs typeface="Rockwell"/>
              </a:rPr>
              <a:t>suara, </a:t>
            </a:r>
            <a:r>
              <a:rPr sz="3600" dirty="0">
                <a:latin typeface="Rockwell"/>
                <a:cs typeface="Rockwell"/>
              </a:rPr>
              <a:t>video, audio) dengan cepat dan</a:t>
            </a:r>
            <a:r>
              <a:rPr sz="3600" spc="-45" dirty="0">
                <a:latin typeface="Rockwell"/>
                <a:cs typeface="Rockwell"/>
              </a:rPr>
              <a:t> </a:t>
            </a:r>
            <a:r>
              <a:rPr sz="3600" spc="-5" dirty="0">
                <a:latin typeface="Rockwell"/>
                <a:cs typeface="Rockwell"/>
              </a:rPr>
              <a:t>efisien.</a:t>
            </a:r>
            <a:endParaRPr sz="3600">
              <a:latin typeface="Rockwell"/>
              <a:cs typeface="Rockwell"/>
            </a:endParaRPr>
          </a:p>
          <a:p>
            <a:pPr marL="440690" marR="238125" indent="-428625">
              <a:lnSpc>
                <a:spcPct val="100000"/>
              </a:lnSpc>
              <a:spcBef>
                <a:spcPts val="865"/>
              </a:spcBef>
              <a:buChar char="•"/>
              <a:tabLst>
                <a:tab pos="440690" algn="l"/>
                <a:tab pos="441325" algn="l"/>
              </a:tabLst>
            </a:pPr>
            <a:r>
              <a:rPr sz="3600" dirty="0">
                <a:latin typeface="Rockwell"/>
                <a:cs typeface="Rockwell"/>
              </a:rPr>
              <a:t>Kata </a:t>
            </a:r>
            <a:r>
              <a:rPr sz="3600" spc="-5" dirty="0">
                <a:latin typeface="Rockwell"/>
                <a:cs typeface="Rockwell"/>
              </a:rPr>
              <a:t>asynchronous </a:t>
            </a:r>
            <a:r>
              <a:rPr sz="3600" dirty="0">
                <a:latin typeface="Rockwell"/>
                <a:cs typeface="Rockwell"/>
              </a:rPr>
              <a:t>pada </a:t>
            </a:r>
            <a:r>
              <a:rPr sz="3600" spc="-5" dirty="0">
                <a:latin typeface="Rockwell"/>
                <a:cs typeface="Rockwell"/>
              </a:rPr>
              <a:t>ATM berarti transfer </a:t>
            </a:r>
            <a:r>
              <a:rPr sz="3600" dirty="0">
                <a:latin typeface="Rockwell"/>
                <a:cs typeface="Rockwell"/>
              </a:rPr>
              <a:t>data dilakukan  </a:t>
            </a:r>
            <a:r>
              <a:rPr sz="3600" spc="-5" dirty="0">
                <a:latin typeface="Rockwell"/>
                <a:cs typeface="Rockwell"/>
              </a:rPr>
              <a:t>secara asinkron, </a:t>
            </a:r>
            <a:r>
              <a:rPr sz="3600" dirty="0">
                <a:latin typeface="Rockwell"/>
                <a:cs typeface="Rockwell"/>
              </a:rPr>
              <a:t>yaitu </a:t>
            </a:r>
            <a:r>
              <a:rPr sz="3600" spc="-5" dirty="0">
                <a:latin typeface="Rockwell"/>
                <a:cs typeface="Rockwell"/>
              </a:rPr>
              <a:t>masing-masing </a:t>
            </a:r>
            <a:r>
              <a:rPr sz="3600" dirty="0">
                <a:latin typeface="Rockwell"/>
                <a:cs typeface="Rockwell"/>
              </a:rPr>
              <a:t>pengirim dan  penerima tidak </a:t>
            </a:r>
            <a:r>
              <a:rPr sz="3600" spc="-5" dirty="0">
                <a:latin typeface="Rockwell"/>
                <a:cs typeface="Rockwell"/>
              </a:rPr>
              <a:t>harus </a:t>
            </a:r>
            <a:r>
              <a:rPr sz="3600" dirty="0">
                <a:latin typeface="Rockwell"/>
                <a:cs typeface="Rockwell"/>
              </a:rPr>
              <a:t>memiliki pewaktu (clock) yang  tersinkronisasi.</a:t>
            </a:r>
            <a:endParaRPr sz="3600">
              <a:latin typeface="Rockwell"/>
              <a:cs typeface="Rockwell"/>
            </a:endParaRPr>
          </a:p>
          <a:p>
            <a:pPr marL="440690" indent="-428625">
              <a:lnSpc>
                <a:spcPct val="100000"/>
              </a:lnSpc>
              <a:spcBef>
                <a:spcPts val="870"/>
              </a:spcBef>
              <a:buChar char="•"/>
              <a:tabLst>
                <a:tab pos="440690" algn="l"/>
                <a:tab pos="441325" algn="l"/>
              </a:tabLst>
            </a:pPr>
            <a:r>
              <a:rPr sz="3600" spc="-5" dirty="0">
                <a:latin typeface="Rockwell"/>
                <a:cs typeface="Rockwell"/>
              </a:rPr>
              <a:t>Metode </a:t>
            </a:r>
            <a:r>
              <a:rPr sz="3600" dirty="0">
                <a:latin typeface="Rockwell"/>
                <a:cs typeface="Rockwell"/>
              </a:rPr>
              <a:t>transfer asinkron disebut dengan </a:t>
            </a:r>
            <a:r>
              <a:rPr sz="3600" i="1" dirty="0">
                <a:latin typeface="Rockwell"/>
                <a:cs typeface="Rockwell"/>
              </a:rPr>
              <a:t>call</a:t>
            </a:r>
            <a:r>
              <a:rPr sz="3600" i="1" spc="-80" dirty="0">
                <a:latin typeface="Rockwell"/>
                <a:cs typeface="Rockwell"/>
              </a:rPr>
              <a:t> </a:t>
            </a:r>
            <a:r>
              <a:rPr sz="3600" i="1" dirty="0">
                <a:latin typeface="Rockwell"/>
                <a:cs typeface="Rockwell"/>
              </a:rPr>
              <a:t>relay.</a:t>
            </a:r>
            <a:endParaRPr sz="3600">
              <a:latin typeface="Rockwell"/>
              <a:cs typeface="Rockwell"/>
            </a:endParaRPr>
          </a:p>
          <a:p>
            <a:pPr marL="440690" indent="-428625">
              <a:lnSpc>
                <a:spcPct val="100000"/>
              </a:lnSpc>
              <a:spcBef>
                <a:spcPts val="860"/>
              </a:spcBef>
              <a:buChar char="•"/>
              <a:tabLst>
                <a:tab pos="440690" algn="l"/>
                <a:tab pos="441325" algn="l"/>
              </a:tabLst>
            </a:pPr>
            <a:r>
              <a:rPr sz="3600" spc="-5" dirty="0">
                <a:latin typeface="Rockwell"/>
                <a:cs typeface="Rockwell"/>
              </a:rPr>
              <a:t>Paket-paket </a:t>
            </a:r>
            <a:r>
              <a:rPr sz="3600" dirty="0">
                <a:latin typeface="Rockwell"/>
                <a:cs typeface="Rockwell"/>
              </a:rPr>
              <a:t>data disebut dengan </a:t>
            </a:r>
            <a:r>
              <a:rPr sz="3600" i="1" dirty="0">
                <a:latin typeface="Rockwell"/>
                <a:cs typeface="Rockwell"/>
              </a:rPr>
              <a:t>cell</a:t>
            </a:r>
            <a:r>
              <a:rPr sz="3600" i="1" spc="-35" dirty="0">
                <a:latin typeface="Rockwell"/>
                <a:cs typeface="Rockwell"/>
              </a:rPr>
              <a:t> </a:t>
            </a:r>
            <a:r>
              <a:rPr sz="3600" dirty="0">
                <a:latin typeface="Rockwell"/>
                <a:cs typeface="Rockwell"/>
              </a:rPr>
              <a:t>(sel)</a:t>
            </a:r>
            <a:endParaRPr sz="3600">
              <a:latin typeface="Rockwell"/>
              <a:cs typeface="Rockwe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368300" y="2096261"/>
            <a:ext cx="13634085" cy="6256655"/>
          </a:xfrm>
          <a:prstGeom prst="rect">
            <a:avLst/>
          </a:prstGeom>
        </p:spPr>
        <p:txBody>
          <a:bodyPr vert="horz" wrap="square" lIns="0" tIns="12065" rIns="0" bIns="0" rtlCol="0">
            <a:spAutoFit/>
          </a:bodyPr>
          <a:lstStyle/>
          <a:p>
            <a:pPr marL="440690" marR="319405" indent="-428625">
              <a:lnSpc>
                <a:spcPct val="100000"/>
              </a:lnSpc>
              <a:spcBef>
                <a:spcPts val="95"/>
              </a:spcBef>
              <a:buChar char="•"/>
              <a:tabLst>
                <a:tab pos="440690" algn="l"/>
                <a:tab pos="441325" algn="l"/>
              </a:tabLst>
            </a:pPr>
            <a:r>
              <a:rPr sz="2800" spc="-5" dirty="0">
                <a:latin typeface="Rockwell"/>
                <a:cs typeface="Rockwell"/>
              </a:rPr>
              <a:t>ATM merupakan sebuah teknologi lapisan 2, yang dapat digunakan oleh siapa  saja, namun sekaligus merupakan sebuah jaringan publik </a:t>
            </a:r>
            <a:r>
              <a:rPr sz="2800" dirty="0">
                <a:latin typeface="Rockwell"/>
                <a:cs typeface="Rockwell"/>
              </a:rPr>
              <a:t>sebagaimana </a:t>
            </a:r>
            <a:r>
              <a:rPr sz="2800" spc="-5" dirty="0">
                <a:latin typeface="Rockwell"/>
                <a:cs typeface="Rockwell"/>
              </a:rPr>
              <a:t>halnya  Internet, dengan sistem pengalamatan yang dikelola secara rapi, sehingga  setiap perangkat di dalam jaringan dapat memiliki sebuah identitas yang</a:t>
            </a:r>
            <a:r>
              <a:rPr sz="2800" spc="95" dirty="0">
                <a:latin typeface="Rockwell"/>
                <a:cs typeface="Rockwell"/>
              </a:rPr>
              <a:t> </a:t>
            </a:r>
            <a:r>
              <a:rPr sz="2800" spc="-5" dirty="0">
                <a:latin typeface="Rockwell"/>
                <a:cs typeface="Rockwell"/>
              </a:rPr>
              <a:t>unik.</a:t>
            </a:r>
            <a:endParaRPr sz="2800">
              <a:latin typeface="Rockwell"/>
              <a:cs typeface="Rockwell"/>
            </a:endParaRPr>
          </a:p>
          <a:p>
            <a:pPr marL="440690" marR="193040" indent="-428625">
              <a:lnSpc>
                <a:spcPct val="100000"/>
              </a:lnSpc>
              <a:spcBef>
                <a:spcPts val="675"/>
              </a:spcBef>
              <a:buChar char="•"/>
              <a:tabLst>
                <a:tab pos="440690" algn="l"/>
                <a:tab pos="441325" algn="l"/>
              </a:tabLst>
            </a:pPr>
            <a:r>
              <a:rPr sz="2800" spc="-5" dirty="0">
                <a:latin typeface="Rockwell"/>
                <a:cs typeface="Rockwell"/>
              </a:rPr>
              <a:t>Secara teknis, ATM dapat dianggap suatu </a:t>
            </a:r>
            <a:r>
              <a:rPr sz="2800" spc="-10" dirty="0">
                <a:latin typeface="Rockwell"/>
                <a:cs typeface="Rockwell"/>
              </a:rPr>
              <a:t>evolusi </a:t>
            </a:r>
            <a:r>
              <a:rPr sz="2800" spc="-5" dirty="0">
                <a:latin typeface="Rockwell"/>
                <a:cs typeface="Rockwell"/>
              </a:rPr>
              <a:t>dari packet switching. Seperti  transfer data pada packet switching ATM mengintegrasikan fungsi </a:t>
            </a:r>
            <a:r>
              <a:rPr sz="2800" spc="-10" dirty="0">
                <a:latin typeface="Rockwell"/>
                <a:cs typeface="Rockwell"/>
              </a:rPr>
              <a:t>multiplexing  </a:t>
            </a:r>
            <a:r>
              <a:rPr sz="2800" spc="-5" dirty="0">
                <a:latin typeface="Rockwell"/>
                <a:cs typeface="Rockwell"/>
              </a:rPr>
              <a:t>dan switching. Dengan ukuran sel data yang tetap dan kecil, memungkinkan  switching pada kecepatan dengan throughput</a:t>
            </a:r>
            <a:r>
              <a:rPr sz="2800" spc="-30" dirty="0">
                <a:latin typeface="Rockwell"/>
                <a:cs typeface="Rockwell"/>
              </a:rPr>
              <a:t> </a:t>
            </a:r>
            <a:r>
              <a:rPr sz="2800" spc="-5" dirty="0">
                <a:latin typeface="Rockwell"/>
                <a:cs typeface="Rockwell"/>
              </a:rPr>
              <a:t>tinggi.</a:t>
            </a:r>
            <a:endParaRPr sz="2800">
              <a:latin typeface="Rockwell"/>
              <a:cs typeface="Rockwell"/>
            </a:endParaRPr>
          </a:p>
          <a:p>
            <a:pPr marL="440690" marR="382270" indent="-428625">
              <a:lnSpc>
                <a:spcPct val="100000"/>
              </a:lnSpc>
              <a:spcBef>
                <a:spcPts val="675"/>
              </a:spcBef>
              <a:buChar char="•"/>
              <a:tabLst>
                <a:tab pos="440690" algn="l"/>
                <a:tab pos="441325" algn="l"/>
              </a:tabLst>
            </a:pPr>
            <a:r>
              <a:rPr sz="2800" spc="-5" dirty="0">
                <a:latin typeface="Rockwell"/>
                <a:cs typeface="Rockwell"/>
              </a:rPr>
              <a:t>Dengan delay yang sangat kecil dan waktu interval yang tetap antar sel data,  memungkinkan aplikasi suara dan video dikirim lewat LAN dan </a:t>
            </a:r>
            <a:r>
              <a:rPr sz="2800" dirty="0">
                <a:latin typeface="Rockwell"/>
                <a:cs typeface="Rockwell"/>
              </a:rPr>
              <a:t>berbagai </a:t>
            </a:r>
            <a:r>
              <a:rPr sz="2800" spc="-5" dirty="0">
                <a:latin typeface="Rockwell"/>
                <a:cs typeface="Rockwell"/>
              </a:rPr>
              <a:t>jenis  tipe data yang berbeda digabungkan dalam network yang</a:t>
            </a:r>
            <a:r>
              <a:rPr sz="2800" spc="-15" dirty="0">
                <a:latin typeface="Rockwell"/>
                <a:cs typeface="Rockwell"/>
              </a:rPr>
              <a:t> </a:t>
            </a:r>
            <a:r>
              <a:rPr sz="2800" spc="-5" dirty="0">
                <a:latin typeface="Rockwell"/>
                <a:cs typeface="Rockwell"/>
              </a:rPr>
              <a:t>sama.</a:t>
            </a:r>
            <a:endParaRPr sz="2800">
              <a:latin typeface="Rockwell"/>
              <a:cs typeface="Rockwell"/>
            </a:endParaRPr>
          </a:p>
          <a:p>
            <a:pPr marL="440690" marR="5080" indent="-428625">
              <a:lnSpc>
                <a:spcPct val="100000"/>
              </a:lnSpc>
              <a:spcBef>
                <a:spcPts val="675"/>
              </a:spcBef>
              <a:buChar char="•"/>
              <a:tabLst>
                <a:tab pos="440690" algn="l"/>
                <a:tab pos="441325" algn="l"/>
              </a:tabLst>
            </a:pPr>
            <a:r>
              <a:rPr sz="2800" spc="-5" dirty="0">
                <a:latin typeface="Rockwell"/>
                <a:cs typeface="Rockwell"/>
              </a:rPr>
              <a:t>Walaupun ATM tidak mencapai kecepatan Gigabit di atas network, feature delay  dan waktu interval menjadikannya teknologi potensial untuk LAN kecepatan  tinggi membawa aplikasi</a:t>
            </a:r>
            <a:r>
              <a:rPr sz="2800" spc="-35" dirty="0">
                <a:latin typeface="Rockwell"/>
                <a:cs typeface="Rockwell"/>
              </a:rPr>
              <a:t> </a:t>
            </a:r>
            <a:r>
              <a:rPr sz="2800" spc="-10" dirty="0">
                <a:latin typeface="Rockwell"/>
                <a:cs typeface="Rockwell"/>
              </a:rPr>
              <a:t>multimedia.</a:t>
            </a:r>
            <a:endParaRPr sz="2800">
              <a:latin typeface="Rockwell"/>
              <a:cs typeface="Rockwell"/>
            </a:endParaRPr>
          </a:p>
        </p:txBody>
      </p:sp>
      <p:sp>
        <p:nvSpPr>
          <p:cNvPr id="3" name="object 3"/>
          <p:cNvSpPr/>
          <p:nvPr/>
        </p:nvSpPr>
        <p:spPr>
          <a:xfrm>
            <a:off x="0" y="360425"/>
            <a:ext cx="14401800" cy="1501775"/>
          </a:xfrm>
          <a:custGeom>
            <a:avLst/>
            <a:gdLst/>
            <a:ahLst/>
            <a:cxnLst/>
            <a:rect l="l" t="t" r="r" b="b"/>
            <a:pathLst>
              <a:path w="14401800" h="1501775">
                <a:moveTo>
                  <a:pt x="0" y="1501775"/>
                </a:moveTo>
                <a:lnTo>
                  <a:pt x="14401800" y="1501775"/>
                </a:lnTo>
                <a:lnTo>
                  <a:pt x="14401800" y="0"/>
                </a:lnTo>
                <a:lnTo>
                  <a:pt x="0" y="0"/>
                </a:lnTo>
                <a:lnTo>
                  <a:pt x="0" y="1501775"/>
                </a:lnTo>
                <a:close/>
              </a:path>
            </a:pathLst>
          </a:custGeom>
          <a:solidFill>
            <a:srgbClr val="6699FF"/>
          </a:solidFill>
        </p:spPr>
        <p:txBody>
          <a:bodyPr wrap="square" lIns="0" tIns="0" rIns="0" bIns="0" rtlCol="0"/>
          <a:lstStyle/>
          <a:p>
            <a:endParaRPr/>
          </a:p>
        </p:txBody>
      </p:sp>
      <p:sp>
        <p:nvSpPr>
          <p:cNvPr id="4" name="object 4"/>
          <p:cNvSpPr txBox="1">
            <a:spLocks noGrp="1"/>
          </p:cNvSpPr>
          <p:nvPr>
            <p:ph type="title"/>
          </p:nvPr>
        </p:nvSpPr>
        <p:spPr>
          <a:xfrm>
            <a:off x="4343527" y="647522"/>
            <a:ext cx="5715000" cy="880110"/>
          </a:xfrm>
          <a:prstGeom prst="rect">
            <a:avLst/>
          </a:prstGeom>
        </p:spPr>
        <p:txBody>
          <a:bodyPr vert="horz" wrap="square" lIns="0" tIns="13335" rIns="0" bIns="0" rtlCol="0">
            <a:spAutoFit/>
          </a:bodyPr>
          <a:lstStyle/>
          <a:p>
            <a:pPr marL="12700">
              <a:lnSpc>
                <a:spcPct val="100000"/>
              </a:lnSpc>
              <a:spcBef>
                <a:spcPts val="105"/>
              </a:spcBef>
            </a:pPr>
            <a:r>
              <a:rPr dirty="0"/>
              <a:t>Pendahuluan</a:t>
            </a:r>
            <a:r>
              <a:rPr spc="-100" dirty="0"/>
              <a:t> </a:t>
            </a:r>
            <a:r>
              <a:rPr spc="-5" dirty="0"/>
              <a:t>(1)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843398" y="647522"/>
            <a:ext cx="4718685" cy="880110"/>
          </a:xfrm>
          <a:prstGeom prst="rect">
            <a:avLst/>
          </a:prstGeom>
        </p:spPr>
        <p:txBody>
          <a:bodyPr vert="horz" wrap="square" lIns="0" tIns="13335" rIns="0" bIns="0" rtlCol="0">
            <a:spAutoFit/>
          </a:bodyPr>
          <a:lstStyle/>
          <a:p>
            <a:pPr marL="12700">
              <a:lnSpc>
                <a:spcPct val="100000"/>
              </a:lnSpc>
              <a:spcBef>
                <a:spcPts val="105"/>
              </a:spcBef>
            </a:pPr>
            <a:r>
              <a:rPr dirty="0"/>
              <a:t>Definisi</a:t>
            </a:r>
            <a:r>
              <a:rPr spc="-90" dirty="0"/>
              <a:t> </a:t>
            </a:r>
            <a:r>
              <a:rPr dirty="0"/>
              <a:t>ATM</a:t>
            </a:r>
          </a:p>
        </p:txBody>
      </p:sp>
      <p:sp>
        <p:nvSpPr>
          <p:cNvPr id="3" name="object 3"/>
          <p:cNvSpPr txBox="1"/>
          <p:nvPr/>
        </p:nvSpPr>
        <p:spPr>
          <a:xfrm>
            <a:off x="555447" y="3047491"/>
            <a:ext cx="12971145" cy="2843530"/>
          </a:xfrm>
          <a:prstGeom prst="rect">
            <a:avLst/>
          </a:prstGeom>
        </p:spPr>
        <p:txBody>
          <a:bodyPr vert="horz" wrap="square" lIns="0" tIns="13335" rIns="0" bIns="0" rtlCol="0">
            <a:spAutoFit/>
          </a:bodyPr>
          <a:lstStyle/>
          <a:p>
            <a:pPr marL="440690" marR="2452370" indent="-428625">
              <a:lnSpc>
                <a:spcPct val="100000"/>
              </a:lnSpc>
              <a:spcBef>
                <a:spcPts val="105"/>
              </a:spcBef>
              <a:buChar char="•"/>
              <a:tabLst>
                <a:tab pos="440690" algn="l"/>
                <a:tab pos="441325" algn="l"/>
              </a:tabLst>
            </a:pPr>
            <a:r>
              <a:rPr sz="4400" spc="-5" dirty="0">
                <a:latin typeface="Rockwell"/>
                <a:cs typeface="Rockwell"/>
              </a:rPr>
              <a:t>ATM </a:t>
            </a:r>
            <a:r>
              <a:rPr sz="4400" dirty="0">
                <a:latin typeface="Rockwell"/>
                <a:cs typeface="Rockwell"/>
              </a:rPr>
              <a:t>: suatu </a:t>
            </a:r>
            <a:r>
              <a:rPr sz="4400" spc="-5" dirty="0">
                <a:latin typeface="Rockwell"/>
                <a:cs typeface="Rockwell"/>
              </a:rPr>
              <a:t>teknologi </a:t>
            </a:r>
            <a:r>
              <a:rPr sz="4400" dirty="0">
                <a:latin typeface="Rockwell"/>
                <a:cs typeface="Rockwell"/>
              </a:rPr>
              <a:t>packet switching  berkecepatan</a:t>
            </a:r>
            <a:r>
              <a:rPr sz="4400" spc="-35" dirty="0">
                <a:latin typeface="Rockwell"/>
                <a:cs typeface="Rockwell"/>
              </a:rPr>
              <a:t> </a:t>
            </a:r>
            <a:r>
              <a:rPr sz="4400" spc="-5" dirty="0">
                <a:latin typeface="Rockwell"/>
                <a:cs typeface="Rockwell"/>
              </a:rPr>
              <a:t>tinggi.</a:t>
            </a:r>
            <a:endParaRPr sz="4400">
              <a:latin typeface="Rockwell"/>
              <a:cs typeface="Rockwell"/>
            </a:endParaRPr>
          </a:p>
          <a:p>
            <a:pPr marL="440690" marR="5080" indent="-428625">
              <a:lnSpc>
                <a:spcPct val="100000"/>
              </a:lnSpc>
              <a:spcBef>
                <a:spcPts val="1055"/>
              </a:spcBef>
              <a:buChar char="•"/>
              <a:tabLst>
                <a:tab pos="440690" algn="l"/>
                <a:tab pos="441325" algn="l"/>
              </a:tabLst>
            </a:pPr>
            <a:r>
              <a:rPr sz="4400" dirty="0">
                <a:latin typeface="Rockwell"/>
                <a:cs typeface="Rockwell"/>
              </a:rPr>
              <a:t>Menggunakan paket yg </a:t>
            </a:r>
            <a:r>
              <a:rPr sz="4400" spc="-5" dirty="0">
                <a:latin typeface="Rockwell"/>
                <a:cs typeface="Rockwell"/>
              </a:rPr>
              <a:t>pendek </a:t>
            </a:r>
            <a:r>
              <a:rPr sz="4400" dirty="0">
                <a:latin typeface="Rockwell"/>
                <a:cs typeface="Rockwell"/>
              </a:rPr>
              <a:t>berukuran</a:t>
            </a:r>
            <a:r>
              <a:rPr sz="4400" spc="-50" dirty="0">
                <a:latin typeface="Rockwell"/>
                <a:cs typeface="Rockwell"/>
              </a:rPr>
              <a:t> </a:t>
            </a:r>
            <a:r>
              <a:rPr sz="4400" dirty="0">
                <a:latin typeface="Rockwell"/>
                <a:cs typeface="Rockwell"/>
              </a:rPr>
              <a:t>tetap  (53 byte) yg disebut </a:t>
            </a:r>
            <a:r>
              <a:rPr sz="4400" u="heavy" dirty="0">
                <a:uFill>
                  <a:solidFill>
                    <a:srgbClr val="000000"/>
                  </a:solidFill>
                </a:uFill>
                <a:latin typeface="Rockwell"/>
                <a:cs typeface="Rockwell"/>
              </a:rPr>
              <a:t>ATM</a:t>
            </a:r>
            <a:r>
              <a:rPr sz="4400" u="heavy" spc="-90" dirty="0">
                <a:uFill>
                  <a:solidFill>
                    <a:srgbClr val="000000"/>
                  </a:solidFill>
                </a:uFill>
                <a:latin typeface="Rockwell"/>
                <a:cs typeface="Rockwell"/>
              </a:rPr>
              <a:t> </a:t>
            </a:r>
            <a:r>
              <a:rPr sz="4400" u="heavy" spc="-5" dirty="0">
                <a:uFill>
                  <a:solidFill>
                    <a:srgbClr val="000000"/>
                  </a:solidFill>
                </a:uFill>
                <a:latin typeface="Rockwell"/>
                <a:cs typeface="Rockwell"/>
              </a:rPr>
              <a:t>cell</a:t>
            </a:r>
            <a:endParaRPr sz="4400">
              <a:latin typeface="Rockwell"/>
              <a:cs typeface="Rockwe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87851" y="647522"/>
            <a:ext cx="6631305" cy="880110"/>
          </a:xfrm>
          <a:prstGeom prst="rect">
            <a:avLst/>
          </a:prstGeom>
        </p:spPr>
        <p:txBody>
          <a:bodyPr vert="horz" wrap="square" lIns="0" tIns="13335" rIns="0" bIns="0" rtlCol="0">
            <a:spAutoFit/>
          </a:bodyPr>
          <a:lstStyle/>
          <a:p>
            <a:pPr marL="12700">
              <a:lnSpc>
                <a:spcPct val="100000"/>
              </a:lnSpc>
              <a:spcBef>
                <a:spcPts val="105"/>
              </a:spcBef>
            </a:pPr>
            <a:r>
              <a:rPr dirty="0"/>
              <a:t>Karakteristik</a:t>
            </a:r>
            <a:r>
              <a:rPr spc="-110" dirty="0"/>
              <a:t> </a:t>
            </a:r>
            <a:r>
              <a:rPr dirty="0"/>
              <a:t>ATM</a:t>
            </a:r>
          </a:p>
        </p:txBody>
      </p:sp>
      <p:sp>
        <p:nvSpPr>
          <p:cNvPr id="3" name="object 3"/>
          <p:cNvSpPr txBox="1"/>
          <p:nvPr/>
        </p:nvSpPr>
        <p:spPr>
          <a:xfrm>
            <a:off x="326847" y="2398267"/>
            <a:ext cx="13130530" cy="3927475"/>
          </a:xfrm>
          <a:prstGeom prst="rect">
            <a:avLst/>
          </a:prstGeom>
        </p:spPr>
        <p:txBody>
          <a:bodyPr vert="horz" wrap="square" lIns="0" tIns="12065" rIns="0" bIns="0" rtlCol="0">
            <a:spAutoFit/>
          </a:bodyPr>
          <a:lstStyle/>
          <a:p>
            <a:pPr marL="440690" marR="193675" indent="-428625">
              <a:lnSpc>
                <a:spcPct val="100000"/>
              </a:lnSpc>
              <a:spcBef>
                <a:spcPts val="95"/>
              </a:spcBef>
              <a:buChar char="•"/>
              <a:tabLst>
                <a:tab pos="440690" algn="l"/>
                <a:tab pos="441325" algn="l"/>
              </a:tabLst>
            </a:pPr>
            <a:r>
              <a:rPr sz="4000" spc="-5" dirty="0">
                <a:latin typeface="Rockwell"/>
                <a:cs typeface="Rockwell"/>
              </a:rPr>
              <a:t>Informasi ditransmisikan dalam bentuk sel berukuran  tetap (53</a:t>
            </a:r>
            <a:r>
              <a:rPr sz="4000" spc="-10" dirty="0">
                <a:latin typeface="Rockwell"/>
                <a:cs typeface="Rockwell"/>
              </a:rPr>
              <a:t> </a:t>
            </a:r>
            <a:r>
              <a:rPr sz="4000" i="1" spc="-5" dirty="0">
                <a:latin typeface="Rockwell"/>
                <a:cs typeface="Rockwell"/>
              </a:rPr>
              <a:t>byte</a:t>
            </a:r>
            <a:r>
              <a:rPr sz="4000" spc="-5" dirty="0">
                <a:latin typeface="Rockwell"/>
                <a:cs typeface="Rockwell"/>
              </a:rPr>
              <a:t>).</a:t>
            </a:r>
            <a:endParaRPr sz="4000">
              <a:latin typeface="Rockwell"/>
              <a:cs typeface="Rockwell"/>
            </a:endParaRPr>
          </a:p>
          <a:p>
            <a:pPr marL="440690" marR="422909" indent="-428625">
              <a:lnSpc>
                <a:spcPct val="100000"/>
              </a:lnSpc>
              <a:spcBef>
                <a:spcPts val="960"/>
              </a:spcBef>
              <a:buChar char="•"/>
              <a:tabLst>
                <a:tab pos="440690" algn="l"/>
                <a:tab pos="441325" algn="l"/>
              </a:tabLst>
            </a:pPr>
            <a:r>
              <a:rPr sz="4000" spc="-5" dirty="0">
                <a:latin typeface="Rockwell"/>
                <a:cs typeface="Rockwell"/>
              </a:rPr>
              <a:t>Sel-sel tersebut di identifikasi dengan cara </a:t>
            </a:r>
            <a:r>
              <a:rPr sz="4000" spc="-10" dirty="0">
                <a:latin typeface="Rockwell"/>
                <a:cs typeface="Rockwell"/>
              </a:rPr>
              <a:t>memberi  </a:t>
            </a:r>
            <a:r>
              <a:rPr sz="4000" spc="-5" dirty="0">
                <a:latin typeface="Rockwell"/>
                <a:cs typeface="Rockwell"/>
              </a:rPr>
              <a:t>label pada </a:t>
            </a:r>
            <a:r>
              <a:rPr sz="4000" i="1" spc="-5" dirty="0">
                <a:latin typeface="Rockwell"/>
                <a:cs typeface="Rockwell"/>
              </a:rPr>
              <a:t>header </a:t>
            </a:r>
            <a:r>
              <a:rPr sz="4000" spc="-5" dirty="0">
                <a:latin typeface="Rockwell"/>
                <a:cs typeface="Rockwell"/>
              </a:rPr>
              <a:t>dari setiap</a:t>
            </a:r>
            <a:r>
              <a:rPr sz="4000" spc="45" dirty="0">
                <a:latin typeface="Rockwell"/>
                <a:cs typeface="Rockwell"/>
              </a:rPr>
              <a:t> </a:t>
            </a:r>
            <a:r>
              <a:rPr sz="4000" spc="-5" dirty="0">
                <a:latin typeface="Rockwell"/>
                <a:cs typeface="Rockwell"/>
              </a:rPr>
              <a:t>sel.</a:t>
            </a:r>
            <a:endParaRPr sz="4000">
              <a:latin typeface="Rockwell"/>
              <a:cs typeface="Rockwell"/>
            </a:endParaRPr>
          </a:p>
          <a:p>
            <a:pPr marL="440690" marR="5080" indent="-428625">
              <a:lnSpc>
                <a:spcPct val="100000"/>
              </a:lnSpc>
              <a:spcBef>
                <a:spcPts val="960"/>
              </a:spcBef>
              <a:buChar char="•"/>
              <a:tabLst>
                <a:tab pos="440690" algn="l"/>
                <a:tab pos="441325" algn="l"/>
              </a:tabLst>
            </a:pPr>
            <a:r>
              <a:rPr sz="4000" spc="-5" dirty="0">
                <a:latin typeface="Rockwell"/>
                <a:cs typeface="Rockwell"/>
              </a:rPr>
              <a:t>Sel-sel ditransmisikan berdasarkan </a:t>
            </a:r>
            <a:r>
              <a:rPr sz="4000" spc="-10" dirty="0">
                <a:latin typeface="Rockwell"/>
                <a:cs typeface="Rockwell"/>
              </a:rPr>
              <a:t>urutan </a:t>
            </a:r>
            <a:r>
              <a:rPr sz="4000" spc="-5" dirty="0">
                <a:latin typeface="Rockwell"/>
                <a:cs typeface="Rockwell"/>
              </a:rPr>
              <a:t>yang sudah  disusun</a:t>
            </a:r>
            <a:r>
              <a:rPr sz="4000" spc="-10" dirty="0">
                <a:latin typeface="Rockwell"/>
                <a:cs typeface="Rockwell"/>
              </a:rPr>
              <a:t> </a:t>
            </a:r>
            <a:r>
              <a:rPr sz="4000" spc="-5" dirty="0">
                <a:latin typeface="Rockwell"/>
                <a:cs typeface="Rockwell"/>
              </a:rPr>
              <a:t>sebelumnya.</a:t>
            </a:r>
            <a:endParaRPr sz="4000">
              <a:latin typeface="Rockwell"/>
              <a:cs typeface="Rockwe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2858852" y="1985962"/>
            <a:ext cx="8703933" cy="6605516"/>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0" y="360425"/>
            <a:ext cx="14401800" cy="1501775"/>
          </a:xfrm>
          <a:custGeom>
            <a:avLst/>
            <a:gdLst/>
            <a:ahLst/>
            <a:cxnLst/>
            <a:rect l="l" t="t" r="r" b="b"/>
            <a:pathLst>
              <a:path w="14401800" h="1501775">
                <a:moveTo>
                  <a:pt x="0" y="1501775"/>
                </a:moveTo>
                <a:lnTo>
                  <a:pt x="14401800" y="1501775"/>
                </a:lnTo>
                <a:lnTo>
                  <a:pt x="14401800" y="0"/>
                </a:lnTo>
                <a:lnTo>
                  <a:pt x="0" y="0"/>
                </a:lnTo>
                <a:lnTo>
                  <a:pt x="0" y="1501775"/>
                </a:lnTo>
                <a:close/>
              </a:path>
            </a:pathLst>
          </a:custGeom>
          <a:solidFill>
            <a:srgbClr val="6699FF"/>
          </a:solidFill>
        </p:spPr>
        <p:txBody>
          <a:bodyPr wrap="square" lIns="0" tIns="0" rIns="0" bIns="0" rtlCol="0"/>
          <a:lstStyle/>
          <a:p>
            <a:endParaRPr/>
          </a:p>
        </p:txBody>
      </p:sp>
      <p:sp>
        <p:nvSpPr>
          <p:cNvPr id="4" name="object 4"/>
          <p:cNvSpPr txBox="1">
            <a:spLocks noGrp="1"/>
          </p:cNvSpPr>
          <p:nvPr>
            <p:ph type="title"/>
          </p:nvPr>
        </p:nvSpPr>
        <p:spPr>
          <a:xfrm>
            <a:off x="4928742" y="647522"/>
            <a:ext cx="4545965" cy="880110"/>
          </a:xfrm>
          <a:prstGeom prst="rect">
            <a:avLst/>
          </a:prstGeom>
        </p:spPr>
        <p:txBody>
          <a:bodyPr vert="horz" wrap="square" lIns="0" tIns="13335" rIns="0" bIns="0" rtlCol="0">
            <a:spAutoFit/>
          </a:bodyPr>
          <a:lstStyle/>
          <a:p>
            <a:pPr marL="12700">
              <a:lnSpc>
                <a:spcPct val="100000"/>
              </a:lnSpc>
              <a:spcBef>
                <a:spcPts val="105"/>
              </a:spcBef>
            </a:pPr>
            <a:r>
              <a:rPr dirty="0"/>
              <a:t>Konsep</a:t>
            </a:r>
            <a:r>
              <a:rPr spc="-105" dirty="0"/>
              <a:t> </a:t>
            </a:r>
            <a:r>
              <a:rPr dirty="0"/>
              <a:t>ATM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52117" y="647522"/>
            <a:ext cx="11497310" cy="880110"/>
          </a:xfrm>
          <a:prstGeom prst="rect">
            <a:avLst/>
          </a:prstGeom>
        </p:spPr>
        <p:txBody>
          <a:bodyPr vert="horz" wrap="square" lIns="0" tIns="13335" rIns="0" bIns="0" rtlCol="0">
            <a:spAutoFit/>
          </a:bodyPr>
          <a:lstStyle/>
          <a:p>
            <a:pPr marL="12700">
              <a:lnSpc>
                <a:spcPct val="100000"/>
              </a:lnSpc>
              <a:spcBef>
                <a:spcPts val="105"/>
              </a:spcBef>
            </a:pPr>
            <a:r>
              <a:rPr dirty="0"/>
              <a:t>Proses Kerja ATM protokol</a:t>
            </a:r>
            <a:r>
              <a:rPr spc="-114" dirty="0"/>
              <a:t> </a:t>
            </a:r>
            <a:r>
              <a:rPr dirty="0"/>
              <a:t>layer</a:t>
            </a:r>
          </a:p>
        </p:txBody>
      </p:sp>
      <p:sp>
        <p:nvSpPr>
          <p:cNvPr id="3" name="object 3"/>
          <p:cNvSpPr txBox="1"/>
          <p:nvPr/>
        </p:nvSpPr>
        <p:spPr>
          <a:xfrm>
            <a:off x="479247" y="2251963"/>
            <a:ext cx="13409294" cy="5916295"/>
          </a:xfrm>
          <a:prstGeom prst="rect">
            <a:avLst/>
          </a:prstGeom>
        </p:spPr>
        <p:txBody>
          <a:bodyPr vert="horz" wrap="square" lIns="0" tIns="12065" rIns="0" bIns="0" rtlCol="0">
            <a:spAutoFit/>
          </a:bodyPr>
          <a:lstStyle/>
          <a:p>
            <a:pPr marL="440690" marR="5080" indent="-428625">
              <a:lnSpc>
                <a:spcPct val="100000"/>
              </a:lnSpc>
              <a:spcBef>
                <a:spcPts val="95"/>
              </a:spcBef>
              <a:buChar char="•"/>
              <a:tabLst>
                <a:tab pos="440690" algn="l"/>
                <a:tab pos="441325" algn="l"/>
              </a:tabLst>
            </a:pPr>
            <a:r>
              <a:rPr sz="2800" spc="-5" dirty="0">
                <a:latin typeface="Rockwell"/>
                <a:cs typeface="Rockwell"/>
              </a:rPr>
              <a:t>Blok-blok data dengan berbagai ukuran yang dihantarkan oleh pengguna dari  lapisan tertinggi akan dihantar kembali ke </a:t>
            </a:r>
            <a:r>
              <a:rPr sz="2800" i="1" spc="-5" dirty="0">
                <a:latin typeface="Rockwell"/>
                <a:cs typeface="Rockwell"/>
              </a:rPr>
              <a:t>ATM Adaptation Layer </a:t>
            </a:r>
            <a:r>
              <a:rPr sz="2800" i="1" dirty="0">
                <a:latin typeface="Rockwell"/>
                <a:cs typeface="Rockwell"/>
              </a:rPr>
              <a:t>(AAL)</a:t>
            </a:r>
            <a:r>
              <a:rPr sz="2800" dirty="0">
                <a:latin typeface="Rockwell"/>
                <a:cs typeface="Rockwell"/>
              </a:rPr>
              <a:t>, </a:t>
            </a:r>
            <a:r>
              <a:rPr sz="2800" spc="-5" dirty="0">
                <a:latin typeface="Rockwell"/>
                <a:cs typeface="Rockwell"/>
              </a:rPr>
              <a:t>dimana  pada proses ini header, trailer, padding </a:t>
            </a:r>
            <a:r>
              <a:rPr sz="2800" spc="-10" dirty="0">
                <a:latin typeface="Rockwell"/>
                <a:cs typeface="Rockwell"/>
              </a:rPr>
              <a:t>octets, </a:t>
            </a:r>
            <a:r>
              <a:rPr sz="2800" spc="-5" dirty="0">
                <a:latin typeface="Rockwell"/>
                <a:cs typeface="Rockwell"/>
              </a:rPr>
              <a:t>dan </a:t>
            </a:r>
            <a:r>
              <a:rPr sz="2800" i="1" spc="-5" dirty="0">
                <a:latin typeface="Rockwell"/>
                <a:cs typeface="Rockwell"/>
              </a:rPr>
              <a:t>Cyclic Redundancy  Check(CRC) </a:t>
            </a:r>
            <a:r>
              <a:rPr sz="2800" spc="-5" dirty="0">
                <a:latin typeface="Rockwell"/>
                <a:cs typeface="Rockwell"/>
              </a:rPr>
              <a:t>bit bergantung pada syarat-syarat tertentu pada tiap </a:t>
            </a:r>
            <a:r>
              <a:rPr sz="2800" dirty="0">
                <a:latin typeface="Rockwell"/>
                <a:cs typeface="Rockwell"/>
              </a:rPr>
              <a:t>blok-blok  </a:t>
            </a:r>
            <a:r>
              <a:rPr sz="2800" spc="-5" dirty="0">
                <a:latin typeface="Rockwell"/>
                <a:cs typeface="Rockwell"/>
              </a:rPr>
              <a:t>data.</a:t>
            </a:r>
            <a:endParaRPr sz="2800">
              <a:latin typeface="Rockwell"/>
              <a:cs typeface="Rockwell"/>
            </a:endParaRPr>
          </a:p>
          <a:p>
            <a:pPr marL="440690" marR="85725" indent="-428625">
              <a:lnSpc>
                <a:spcPct val="100000"/>
              </a:lnSpc>
              <a:spcBef>
                <a:spcPts val="675"/>
              </a:spcBef>
              <a:buChar char="•"/>
              <a:tabLst>
                <a:tab pos="440690" algn="l"/>
                <a:tab pos="441325" algn="l"/>
                <a:tab pos="7569200" algn="l"/>
              </a:tabLst>
            </a:pPr>
            <a:r>
              <a:rPr sz="2800" spc="-5" dirty="0">
                <a:latin typeface="Rockwell"/>
                <a:cs typeface="Rockwell"/>
              </a:rPr>
              <a:t>Setiap blok data akan dipecahkan ke dalam beberapa blok data yang lebih  kecil yang kemudiannya akan dikapsulkan kepada 53 sel oktet di lapisan ATM.  Data inilah yang nantinya </a:t>
            </a:r>
            <a:r>
              <a:rPr sz="2800" dirty="0">
                <a:latin typeface="Rockwell"/>
                <a:cs typeface="Rockwell"/>
              </a:rPr>
              <a:t>akan</a:t>
            </a:r>
            <a:r>
              <a:rPr sz="2800" spc="20" dirty="0">
                <a:latin typeface="Rockwell"/>
                <a:cs typeface="Rockwell"/>
              </a:rPr>
              <a:t> </a:t>
            </a:r>
            <a:r>
              <a:rPr sz="2800" spc="-5" dirty="0">
                <a:latin typeface="Rockwell"/>
                <a:cs typeface="Rockwell"/>
              </a:rPr>
              <a:t>dihantar</a:t>
            </a:r>
            <a:r>
              <a:rPr sz="2800" spc="-10" dirty="0">
                <a:latin typeface="Rockwell"/>
                <a:cs typeface="Rockwell"/>
              </a:rPr>
              <a:t> </a:t>
            </a:r>
            <a:r>
              <a:rPr sz="2800" spc="-5" dirty="0">
                <a:latin typeface="Rockwell"/>
                <a:cs typeface="Rockwell"/>
              </a:rPr>
              <a:t>ke	destinasi yang</a:t>
            </a:r>
            <a:r>
              <a:rPr sz="2800" spc="-10" dirty="0">
                <a:latin typeface="Rockwell"/>
                <a:cs typeface="Rockwell"/>
              </a:rPr>
              <a:t> </a:t>
            </a:r>
            <a:r>
              <a:rPr sz="2800" spc="-5" dirty="0">
                <a:latin typeface="Rockwell"/>
                <a:cs typeface="Rockwell"/>
              </a:rPr>
              <a:t>diinginkan</a:t>
            </a:r>
            <a:endParaRPr sz="2800">
              <a:latin typeface="Rockwell"/>
              <a:cs typeface="Rockwell"/>
            </a:endParaRPr>
          </a:p>
          <a:p>
            <a:pPr marL="440690" indent="-428625">
              <a:lnSpc>
                <a:spcPct val="100000"/>
              </a:lnSpc>
              <a:spcBef>
                <a:spcPts val="675"/>
              </a:spcBef>
              <a:buChar char="•"/>
              <a:tabLst>
                <a:tab pos="440690" algn="l"/>
                <a:tab pos="441325" algn="l"/>
              </a:tabLst>
            </a:pPr>
            <a:r>
              <a:rPr sz="2800" spc="-5" dirty="0">
                <a:latin typeface="Rockwell"/>
                <a:cs typeface="Rockwell"/>
              </a:rPr>
              <a:t>Model referensi protokol melibatkan tiga taraf yang</a:t>
            </a:r>
            <a:r>
              <a:rPr sz="2800" spc="-75" dirty="0">
                <a:latin typeface="Rockwell"/>
                <a:cs typeface="Rockwell"/>
              </a:rPr>
              <a:t> </a:t>
            </a:r>
            <a:r>
              <a:rPr sz="2800" spc="-5" dirty="0">
                <a:latin typeface="Rockwell"/>
                <a:cs typeface="Rockwell"/>
              </a:rPr>
              <a:t>berbeda:</a:t>
            </a:r>
            <a:endParaRPr sz="2800">
              <a:latin typeface="Rockwell"/>
              <a:cs typeface="Rockwell"/>
            </a:endParaRPr>
          </a:p>
          <a:p>
            <a:pPr marL="939165" marR="27305" lvl="1" indent="-355600">
              <a:lnSpc>
                <a:spcPct val="100000"/>
              </a:lnSpc>
              <a:spcBef>
                <a:spcPts val="540"/>
              </a:spcBef>
              <a:buChar char="–"/>
              <a:tabLst>
                <a:tab pos="939165" algn="l"/>
                <a:tab pos="939800" algn="l"/>
              </a:tabLst>
            </a:pPr>
            <a:r>
              <a:rPr sz="2200" spc="-375" dirty="0">
                <a:latin typeface="Rockwell"/>
                <a:cs typeface="Rockwell"/>
              </a:rPr>
              <a:t>—Taraf </a:t>
            </a:r>
            <a:r>
              <a:rPr sz="2200" spc="-10" dirty="0">
                <a:latin typeface="Rockwell"/>
                <a:cs typeface="Rockwell"/>
              </a:rPr>
              <a:t>pemakai: </a:t>
            </a:r>
            <a:r>
              <a:rPr sz="2200" spc="-5" dirty="0">
                <a:latin typeface="Rockwell"/>
                <a:cs typeface="Rockwell"/>
              </a:rPr>
              <a:t>tersedia untuk transfer </a:t>
            </a:r>
            <a:r>
              <a:rPr sz="2200" spc="-10" dirty="0">
                <a:latin typeface="Rockwell"/>
                <a:cs typeface="Rockwell"/>
              </a:rPr>
              <a:t>informasi pemakai, </a:t>
            </a:r>
            <a:r>
              <a:rPr sz="2200" spc="-5" dirty="0">
                <a:latin typeface="Rockwell"/>
                <a:cs typeface="Rockwell"/>
              </a:rPr>
              <a:t>bersama-sama dengan </a:t>
            </a:r>
            <a:r>
              <a:rPr sz="2200" spc="-10" dirty="0">
                <a:latin typeface="Rockwell"/>
                <a:cs typeface="Rockwell"/>
              </a:rPr>
              <a:t>kontrol-kontrol  </a:t>
            </a:r>
            <a:r>
              <a:rPr sz="2200" spc="-5" dirty="0">
                <a:latin typeface="Rockwell"/>
                <a:cs typeface="Rockwell"/>
              </a:rPr>
              <a:t>yang</a:t>
            </a:r>
            <a:r>
              <a:rPr sz="2200" spc="-10" dirty="0">
                <a:latin typeface="Rockwell"/>
                <a:cs typeface="Rockwell"/>
              </a:rPr>
              <a:t> terkait.</a:t>
            </a:r>
            <a:endParaRPr sz="2200">
              <a:latin typeface="Rockwell"/>
              <a:cs typeface="Rockwell"/>
            </a:endParaRPr>
          </a:p>
          <a:p>
            <a:pPr marL="939165" lvl="1" indent="-355600">
              <a:lnSpc>
                <a:spcPct val="100000"/>
              </a:lnSpc>
              <a:spcBef>
                <a:spcPts val="530"/>
              </a:spcBef>
              <a:buChar char="–"/>
              <a:tabLst>
                <a:tab pos="939165" algn="l"/>
                <a:tab pos="939800" algn="l"/>
              </a:tabLst>
            </a:pPr>
            <a:r>
              <a:rPr sz="2200" spc="-375" dirty="0">
                <a:latin typeface="Rockwell"/>
                <a:cs typeface="Rockwell"/>
              </a:rPr>
              <a:t>—Taraf </a:t>
            </a:r>
            <a:r>
              <a:rPr sz="2200" spc="-10" dirty="0">
                <a:latin typeface="Rockwell"/>
                <a:cs typeface="Rockwell"/>
              </a:rPr>
              <a:t>kontrol: menampilkan </a:t>
            </a:r>
            <a:r>
              <a:rPr sz="2200" spc="-5" dirty="0">
                <a:latin typeface="Rockwell"/>
                <a:cs typeface="Rockwell"/>
              </a:rPr>
              <a:t>fungsi-fungsi </a:t>
            </a:r>
            <a:r>
              <a:rPr sz="2200" spc="-10" dirty="0">
                <a:latin typeface="Rockwell"/>
                <a:cs typeface="Rockwell"/>
              </a:rPr>
              <a:t>kontrol panggilan </a:t>
            </a:r>
            <a:r>
              <a:rPr sz="2200" spc="-5" dirty="0">
                <a:latin typeface="Rockwell"/>
                <a:cs typeface="Rockwell"/>
              </a:rPr>
              <a:t>dan </a:t>
            </a:r>
            <a:r>
              <a:rPr sz="2200" spc="-10" dirty="0">
                <a:latin typeface="Rockwell"/>
                <a:cs typeface="Rockwell"/>
              </a:rPr>
              <a:t>kontrol</a:t>
            </a:r>
            <a:r>
              <a:rPr sz="2200" spc="145" dirty="0">
                <a:latin typeface="Rockwell"/>
                <a:cs typeface="Rockwell"/>
              </a:rPr>
              <a:t> </a:t>
            </a:r>
            <a:r>
              <a:rPr sz="2200" spc="-10" dirty="0">
                <a:latin typeface="Rockwell"/>
                <a:cs typeface="Rockwell"/>
              </a:rPr>
              <a:t>koneksi</a:t>
            </a:r>
            <a:endParaRPr sz="2200">
              <a:latin typeface="Rockwell"/>
              <a:cs typeface="Rockwell"/>
            </a:endParaRPr>
          </a:p>
          <a:p>
            <a:pPr marL="939165" marR="156845" lvl="1" indent="-355600">
              <a:lnSpc>
                <a:spcPct val="100000"/>
              </a:lnSpc>
              <a:spcBef>
                <a:spcPts val="525"/>
              </a:spcBef>
              <a:buChar char="–"/>
              <a:tabLst>
                <a:tab pos="939165" algn="l"/>
                <a:tab pos="939800" algn="l"/>
              </a:tabLst>
            </a:pPr>
            <a:r>
              <a:rPr sz="2200" spc="-375" dirty="0">
                <a:latin typeface="Rockwell"/>
                <a:cs typeface="Rockwell"/>
              </a:rPr>
              <a:t>—Taraf </a:t>
            </a:r>
            <a:r>
              <a:rPr sz="2200" spc="-10" dirty="0">
                <a:latin typeface="Rockwell"/>
                <a:cs typeface="Rockwell"/>
              </a:rPr>
              <a:t>manajemen: menampilkan </a:t>
            </a:r>
            <a:r>
              <a:rPr sz="2200" spc="-5" dirty="0">
                <a:latin typeface="Rockwell"/>
                <a:cs typeface="Rockwell"/>
              </a:rPr>
              <a:t>fungsi-fungsi </a:t>
            </a:r>
            <a:r>
              <a:rPr sz="2200" spc="-10" dirty="0">
                <a:latin typeface="Rockwell"/>
                <a:cs typeface="Rockwell"/>
              </a:rPr>
              <a:t>manajemen </a:t>
            </a:r>
            <a:r>
              <a:rPr sz="2200" spc="-5" dirty="0">
                <a:latin typeface="Rockwell"/>
                <a:cs typeface="Rockwell"/>
              </a:rPr>
              <a:t>yang berkaitan dengan sistem secara  keseluruhan</a:t>
            </a:r>
            <a:endParaRPr sz="2200">
              <a:latin typeface="Rockwell"/>
              <a:cs typeface="Rockwe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461898"/>
            <a:ext cx="14401800" cy="1501775"/>
          </a:xfrm>
          <a:custGeom>
            <a:avLst/>
            <a:gdLst/>
            <a:ahLst/>
            <a:cxnLst/>
            <a:rect l="l" t="t" r="r" b="b"/>
            <a:pathLst>
              <a:path w="14401800" h="1501775">
                <a:moveTo>
                  <a:pt x="0" y="1501775"/>
                </a:moveTo>
                <a:lnTo>
                  <a:pt x="14401800" y="1501775"/>
                </a:lnTo>
                <a:lnTo>
                  <a:pt x="14401800" y="0"/>
                </a:lnTo>
                <a:lnTo>
                  <a:pt x="0" y="0"/>
                </a:lnTo>
                <a:lnTo>
                  <a:pt x="0" y="1501775"/>
                </a:lnTo>
                <a:close/>
              </a:path>
            </a:pathLst>
          </a:custGeom>
          <a:solidFill>
            <a:srgbClr val="6699FF"/>
          </a:solidFill>
        </p:spPr>
        <p:txBody>
          <a:bodyPr wrap="square" lIns="0" tIns="0" rIns="0" bIns="0" rtlCol="0"/>
          <a:lstStyle/>
          <a:p>
            <a:endParaRPr/>
          </a:p>
        </p:txBody>
      </p:sp>
      <p:sp>
        <p:nvSpPr>
          <p:cNvPr id="3" name="object 3"/>
          <p:cNvSpPr txBox="1">
            <a:spLocks noGrp="1"/>
          </p:cNvSpPr>
          <p:nvPr>
            <p:ph type="title"/>
          </p:nvPr>
        </p:nvSpPr>
        <p:spPr>
          <a:xfrm>
            <a:off x="4203319" y="766063"/>
            <a:ext cx="5995670" cy="848360"/>
          </a:xfrm>
          <a:prstGeom prst="rect">
            <a:avLst/>
          </a:prstGeom>
        </p:spPr>
        <p:txBody>
          <a:bodyPr vert="horz" wrap="square" lIns="0" tIns="12700" rIns="0" bIns="0" rtlCol="0">
            <a:spAutoFit/>
          </a:bodyPr>
          <a:lstStyle/>
          <a:p>
            <a:pPr marL="12700">
              <a:lnSpc>
                <a:spcPct val="100000"/>
              </a:lnSpc>
              <a:spcBef>
                <a:spcPts val="100"/>
              </a:spcBef>
            </a:pPr>
            <a:r>
              <a:rPr sz="5400" spc="-5" dirty="0"/>
              <a:t>Keunggulan</a:t>
            </a:r>
            <a:r>
              <a:rPr sz="5400" spc="-65" dirty="0"/>
              <a:t> </a:t>
            </a:r>
            <a:r>
              <a:rPr sz="5400" spc="-5" dirty="0"/>
              <a:t>ATM</a:t>
            </a:r>
            <a:endParaRPr sz="5400"/>
          </a:p>
        </p:txBody>
      </p:sp>
      <p:sp>
        <p:nvSpPr>
          <p:cNvPr id="4" name="object 4"/>
          <p:cNvSpPr txBox="1"/>
          <p:nvPr/>
        </p:nvSpPr>
        <p:spPr>
          <a:xfrm>
            <a:off x="593547" y="2167889"/>
            <a:ext cx="13172440" cy="6391275"/>
          </a:xfrm>
          <a:prstGeom prst="rect">
            <a:avLst/>
          </a:prstGeom>
        </p:spPr>
        <p:txBody>
          <a:bodyPr vert="horz" wrap="square" lIns="0" tIns="12700" rIns="0" bIns="0" rtlCol="0">
            <a:spAutoFit/>
          </a:bodyPr>
          <a:lstStyle/>
          <a:p>
            <a:pPr marL="440690" marR="76835" indent="-428625">
              <a:lnSpc>
                <a:spcPct val="100000"/>
              </a:lnSpc>
              <a:spcBef>
                <a:spcPts val="100"/>
              </a:spcBef>
              <a:buChar char="•"/>
              <a:tabLst>
                <a:tab pos="440690" algn="l"/>
                <a:tab pos="441325" algn="l"/>
              </a:tabLst>
            </a:pPr>
            <a:r>
              <a:rPr sz="3600" spc="-5" dirty="0">
                <a:latin typeface="Rockwell"/>
                <a:cs typeface="Rockwell"/>
              </a:rPr>
              <a:t>ATM mampu menangani semua </a:t>
            </a:r>
            <a:r>
              <a:rPr sz="3600" dirty="0">
                <a:latin typeface="Rockwell"/>
                <a:cs typeface="Rockwell"/>
              </a:rPr>
              <a:t>jenis trafik </a:t>
            </a:r>
            <a:r>
              <a:rPr sz="3600" spc="-5" dirty="0">
                <a:latin typeface="Rockwell"/>
                <a:cs typeface="Rockwell"/>
              </a:rPr>
              <a:t>komunikasi  </a:t>
            </a:r>
            <a:r>
              <a:rPr sz="3600" dirty="0">
                <a:latin typeface="Rockwell"/>
                <a:cs typeface="Rockwell"/>
              </a:rPr>
              <a:t>(voice, data, image, video, </a:t>
            </a:r>
            <a:r>
              <a:rPr sz="3600" spc="-5" dirty="0">
                <a:latin typeface="Rockwell"/>
                <a:cs typeface="Rockwell"/>
              </a:rPr>
              <a:t>suara </a:t>
            </a:r>
            <a:r>
              <a:rPr sz="3600" dirty="0">
                <a:latin typeface="Rockwell"/>
                <a:cs typeface="Rockwell"/>
              </a:rPr>
              <a:t>dengan </a:t>
            </a:r>
            <a:r>
              <a:rPr sz="3600" spc="-5" dirty="0">
                <a:latin typeface="Rockwell"/>
                <a:cs typeface="Rockwell"/>
              </a:rPr>
              <a:t>kecepatan </a:t>
            </a:r>
            <a:r>
              <a:rPr sz="3600" dirty="0">
                <a:latin typeface="Rockwell"/>
                <a:cs typeface="Rockwell"/>
              </a:rPr>
              <a:t>tinggi,  multimedia dan </a:t>
            </a:r>
            <a:r>
              <a:rPr sz="3600" spc="-5" dirty="0">
                <a:latin typeface="Rockwell"/>
                <a:cs typeface="Rockwell"/>
              </a:rPr>
              <a:t>sebagainya) </a:t>
            </a:r>
            <a:r>
              <a:rPr sz="3600" dirty="0">
                <a:latin typeface="Rockwell"/>
                <a:cs typeface="Rockwell"/>
              </a:rPr>
              <a:t>dalam </a:t>
            </a:r>
            <a:r>
              <a:rPr sz="3600" spc="-5" dirty="0">
                <a:latin typeface="Rockwell"/>
                <a:cs typeface="Rockwell"/>
              </a:rPr>
              <a:t>satu saluran </a:t>
            </a:r>
            <a:r>
              <a:rPr sz="3600" dirty="0">
                <a:latin typeface="Rockwell"/>
                <a:cs typeface="Rockwell"/>
              </a:rPr>
              <a:t>dan dengan  </a:t>
            </a:r>
            <a:r>
              <a:rPr sz="3600" spc="-5" dirty="0">
                <a:latin typeface="Rockwell"/>
                <a:cs typeface="Rockwell"/>
              </a:rPr>
              <a:t>kecepatan</a:t>
            </a:r>
            <a:r>
              <a:rPr sz="3600" spc="-10" dirty="0">
                <a:latin typeface="Rockwell"/>
                <a:cs typeface="Rockwell"/>
              </a:rPr>
              <a:t> </a:t>
            </a:r>
            <a:r>
              <a:rPr sz="3600" dirty="0">
                <a:latin typeface="Rockwell"/>
                <a:cs typeface="Rockwell"/>
              </a:rPr>
              <a:t>tinggi).</a:t>
            </a:r>
            <a:endParaRPr sz="3600">
              <a:latin typeface="Rockwell"/>
              <a:cs typeface="Rockwell"/>
            </a:endParaRPr>
          </a:p>
          <a:p>
            <a:pPr marL="440690" marR="426084" indent="-428625">
              <a:lnSpc>
                <a:spcPct val="100000"/>
              </a:lnSpc>
              <a:spcBef>
                <a:spcPts val="865"/>
              </a:spcBef>
              <a:buChar char="•"/>
              <a:tabLst>
                <a:tab pos="440690" algn="l"/>
                <a:tab pos="441325" algn="l"/>
              </a:tabLst>
            </a:pPr>
            <a:r>
              <a:rPr sz="3600" spc="-5" dirty="0">
                <a:latin typeface="Rockwell"/>
                <a:cs typeface="Rockwell"/>
              </a:rPr>
              <a:t>ATM </a:t>
            </a:r>
            <a:r>
              <a:rPr sz="3600" dirty="0">
                <a:latin typeface="Rockwell"/>
                <a:cs typeface="Rockwell"/>
              </a:rPr>
              <a:t>dapat digunakan dalam </a:t>
            </a:r>
            <a:r>
              <a:rPr sz="3600" i="1" spc="-5" dirty="0">
                <a:latin typeface="Rockwell"/>
                <a:cs typeface="Rockwell"/>
              </a:rPr>
              <a:t>Local </a:t>
            </a:r>
            <a:r>
              <a:rPr sz="3600" i="1" dirty="0">
                <a:latin typeface="Rockwell"/>
                <a:cs typeface="Rockwell"/>
              </a:rPr>
              <a:t>Area </a:t>
            </a:r>
            <a:r>
              <a:rPr sz="3600" i="1" spc="-5" dirty="0">
                <a:latin typeface="Rockwell"/>
                <a:cs typeface="Rockwell"/>
              </a:rPr>
              <a:t>Network </a:t>
            </a:r>
            <a:r>
              <a:rPr sz="3600" dirty="0">
                <a:latin typeface="Rockwell"/>
                <a:cs typeface="Rockwell"/>
              </a:rPr>
              <a:t>dan </a:t>
            </a:r>
            <a:r>
              <a:rPr sz="3600" i="1" spc="-5" dirty="0">
                <a:latin typeface="Rockwell"/>
                <a:cs typeface="Rockwell"/>
              </a:rPr>
              <a:t>Wide  </a:t>
            </a:r>
            <a:r>
              <a:rPr sz="3600" i="1" dirty="0">
                <a:latin typeface="Rockwell"/>
                <a:cs typeface="Rockwell"/>
              </a:rPr>
              <a:t>Area </a:t>
            </a:r>
            <a:r>
              <a:rPr sz="3600" i="1" spc="-5" dirty="0">
                <a:latin typeface="Rockwell"/>
                <a:cs typeface="Rockwell"/>
              </a:rPr>
              <a:t>Network</a:t>
            </a:r>
            <a:r>
              <a:rPr sz="3600" i="1" spc="-20" dirty="0">
                <a:latin typeface="Rockwell"/>
                <a:cs typeface="Rockwell"/>
              </a:rPr>
              <a:t> </a:t>
            </a:r>
            <a:r>
              <a:rPr sz="3600" dirty="0">
                <a:latin typeface="Rockwell"/>
                <a:cs typeface="Rockwell"/>
              </a:rPr>
              <a:t>(WAN).</a:t>
            </a:r>
            <a:endParaRPr sz="3600">
              <a:latin typeface="Rockwell"/>
              <a:cs typeface="Rockwell"/>
            </a:endParaRPr>
          </a:p>
          <a:p>
            <a:pPr marL="440690" marR="1908175" indent="-428625">
              <a:lnSpc>
                <a:spcPct val="100000"/>
              </a:lnSpc>
              <a:spcBef>
                <a:spcPts val="865"/>
              </a:spcBef>
              <a:buChar char="•"/>
              <a:tabLst>
                <a:tab pos="440690" algn="l"/>
                <a:tab pos="441325" algn="l"/>
              </a:tabLst>
            </a:pPr>
            <a:r>
              <a:rPr sz="3600" dirty="0">
                <a:latin typeface="Rockwell"/>
                <a:cs typeface="Rockwell"/>
              </a:rPr>
              <a:t>Dalam pembangunan </a:t>
            </a:r>
            <a:r>
              <a:rPr sz="3600" spc="-5" dirty="0">
                <a:latin typeface="Rockwell"/>
                <a:cs typeface="Rockwell"/>
              </a:rPr>
              <a:t>LAN, </a:t>
            </a:r>
            <a:r>
              <a:rPr sz="3600" dirty="0">
                <a:latin typeface="Rockwell"/>
                <a:cs typeface="Rockwell"/>
              </a:rPr>
              <a:t>penggunaan </a:t>
            </a:r>
            <a:r>
              <a:rPr sz="3600" spc="-10" dirty="0">
                <a:latin typeface="Rockwell"/>
                <a:cs typeface="Rockwell"/>
              </a:rPr>
              <a:t>ATM</a:t>
            </a:r>
            <a:r>
              <a:rPr sz="3600" spc="-90" dirty="0">
                <a:latin typeface="Rockwell"/>
                <a:cs typeface="Rockwell"/>
              </a:rPr>
              <a:t> </a:t>
            </a:r>
            <a:r>
              <a:rPr sz="3600" dirty="0">
                <a:latin typeface="Rockwell"/>
                <a:cs typeface="Rockwell"/>
              </a:rPr>
              <a:t>dapat  </a:t>
            </a:r>
            <a:r>
              <a:rPr sz="3600" spc="-5" dirty="0">
                <a:latin typeface="Rockwell"/>
                <a:cs typeface="Rockwell"/>
              </a:rPr>
              <a:t>menghemat </a:t>
            </a:r>
            <a:r>
              <a:rPr sz="3600" dirty="0">
                <a:latin typeface="Rockwell"/>
                <a:cs typeface="Rockwell"/>
              </a:rPr>
              <a:t>biaya </a:t>
            </a:r>
            <a:r>
              <a:rPr sz="3600" spc="-10" dirty="0">
                <a:latin typeface="Rockwell"/>
                <a:cs typeface="Rockwell"/>
              </a:rPr>
              <a:t>karena </a:t>
            </a:r>
            <a:r>
              <a:rPr sz="3600" spc="-5" dirty="0">
                <a:latin typeface="Rockwell"/>
                <a:cs typeface="Rockwell"/>
              </a:rPr>
              <a:t>pemakai </a:t>
            </a:r>
            <a:r>
              <a:rPr sz="3600" dirty="0">
                <a:latin typeface="Rockwell"/>
                <a:cs typeface="Rockwell"/>
              </a:rPr>
              <a:t>yang akan  menghubungkan dirinya dengan </a:t>
            </a:r>
            <a:r>
              <a:rPr sz="3600" spc="-5" dirty="0">
                <a:latin typeface="Rockwell"/>
                <a:cs typeface="Rockwell"/>
              </a:rPr>
              <a:t>system ATM</a:t>
            </a:r>
            <a:r>
              <a:rPr sz="3600" spc="-105" dirty="0">
                <a:latin typeface="Rockwell"/>
                <a:cs typeface="Rockwell"/>
              </a:rPr>
              <a:t> </a:t>
            </a:r>
            <a:r>
              <a:rPr sz="3600" dirty="0">
                <a:latin typeface="Rockwell"/>
                <a:cs typeface="Rockwell"/>
              </a:rPr>
              <a:t>LAN.</a:t>
            </a:r>
            <a:endParaRPr sz="3600">
              <a:latin typeface="Rockwell"/>
              <a:cs typeface="Rockwell"/>
            </a:endParaRPr>
          </a:p>
          <a:p>
            <a:pPr marL="440690" marR="5080" indent="-428625">
              <a:lnSpc>
                <a:spcPct val="100000"/>
              </a:lnSpc>
              <a:spcBef>
                <a:spcPts val="865"/>
              </a:spcBef>
              <a:buChar char="•"/>
              <a:tabLst>
                <a:tab pos="440690" algn="l"/>
                <a:tab pos="441325" algn="l"/>
              </a:tabLst>
            </a:pPr>
            <a:r>
              <a:rPr sz="3600" dirty="0">
                <a:latin typeface="Rockwell"/>
                <a:cs typeface="Rockwell"/>
              </a:rPr>
              <a:t>Dapat </a:t>
            </a:r>
            <a:r>
              <a:rPr sz="3600" spc="-5" dirty="0">
                <a:latin typeface="Rockwell"/>
                <a:cs typeface="Rockwell"/>
              </a:rPr>
              <a:t>menggunakan </a:t>
            </a:r>
            <a:r>
              <a:rPr sz="3600" dirty="0">
                <a:latin typeface="Rockwell"/>
                <a:cs typeface="Rockwell"/>
              </a:rPr>
              <a:t>adapter untuk </a:t>
            </a:r>
            <a:r>
              <a:rPr sz="3600" spc="-5" dirty="0">
                <a:latin typeface="Rockwell"/>
                <a:cs typeface="Rockwell"/>
              </a:rPr>
              <a:t>menyediakan kecepatan  </a:t>
            </a:r>
            <a:r>
              <a:rPr sz="3600" dirty="0">
                <a:latin typeface="Rockwell"/>
                <a:cs typeface="Rockwell"/>
              </a:rPr>
              <a:t>transmisi </a:t>
            </a:r>
            <a:r>
              <a:rPr sz="3600" spc="-5" dirty="0">
                <a:latin typeface="Rockwell"/>
                <a:cs typeface="Rockwell"/>
              </a:rPr>
              <a:t>sesuai dengan </a:t>
            </a:r>
            <a:r>
              <a:rPr sz="3600" dirty="0">
                <a:latin typeface="Rockwell"/>
                <a:cs typeface="Rockwell"/>
              </a:rPr>
              <a:t>bandwidth yang </a:t>
            </a:r>
            <a:r>
              <a:rPr sz="3600" spc="-5" dirty="0">
                <a:latin typeface="Rockwell"/>
                <a:cs typeface="Rockwell"/>
              </a:rPr>
              <a:t>mereka</a:t>
            </a:r>
            <a:r>
              <a:rPr sz="3600" spc="-70" dirty="0">
                <a:latin typeface="Rockwell"/>
                <a:cs typeface="Rockwell"/>
              </a:rPr>
              <a:t> </a:t>
            </a:r>
            <a:r>
              <a:rPr sz="3600" dirty="0">
                <a:latin typeface="Rockwell"/>
                <a:cs typeface="Rockwell"/>
              </a:rPr>
              <a:t>butuhkan.</a:t>
            </a:r>
            <a:endParaRPr sz="3600">
              <a:latin typeface="Rockwell"/>
              <a:cs typeface="Rockwe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360425"/>
            <a:ext cx="14401800" cy="1501775"/>
          </a:xfrm>
          <a:custGeom>
            <a:avLst/>
            <a:gdLst/>
            <a:ahLst/>
            <a:cxnLst/>
            <a:rect l="l" t="t" r="r" b="b"/>
            <a:pathLst>
              <a:path w="14401800" h="1501775">
                <a:moveTo>
                  <a:pt x="0" y="1501775"/>
                </a:moveTo>
                <a:lnTo>
                  <a:pt x="14401800" y="1501775"/>
                </a:lnTo>
                <a:lnTo>
                  <a:pt x="14401800" y="0"/>
                </a:lnTo>
                <a:lnTo>
                  <a:pt x="0" y="0"/>
                </a:lnTo>
                <a:lnTo>
                  <a:pt x="0" y="1501775"/>
                </a:lnTo>
                <a:close/>
              </a:path>
            </a:pathLst>
          </a:custGeom>
          <a:solidFill>
            <a:srgbClr val="6699FF"/>
          </a:solidFill>
        </p:spPr>
        <p:txBody>
          <a:bodyPr wrap="square" lIns="0" tIns="0" rIns="0" bIns="0" rtlCol="0"/>
          <a:lstStyle/>
          <a:p>
            <a:endParaRPr/>
          </a:p>
        </p:txBody>
      </p:sp>
      <p:sp>
        <p:nvSpPr>
          <p:cNvPr id="3" name="object 3"/>
          <p:cNvSpPr txBox="1">
            <a:spLocks noGrp="1"/>
          </p:cNvSpPr>
          <p:nvPr>
            <p:ph type="title"/>
          </p:nvPr>
        </p:nvSpPr>
        <p:spPr>
          <a:xfrm>
            <a:off x="5090286" y="615518"/>
            <a:ext cx="4224655" cy="940435"/>
          </a:xfrm>
          <a:prstGeom prst="rect">
            <a:avLst/>
          </a:prstGeom>
        </p:spPr>
        <p:txBody>
          <a:bodyPr vert="horz" wrap="square" lIns="0" tIns="12700" rIns="0" bIns="0" rtlCol="0">
            <a:spAutoFit/>
          </a:bodyPr>
          <a:lstStyle/>
          <a:p>
            <a:pPr marL="12700">
              <a:lnSpc>
                <a:spcPct val="100000"/>
              </a:lnSpc>
              <a:spcBef>
                <a:spcPts val="100"/>
              </a:spcBef>
            </a:pPr>
            <a:r>
              <a:rPr sz="6000" dirty="0"/>
              <a:t>Layer</a:t>
            </a:r>
            <a:r>
              <a:rPr sz="6000" spc="-105" dirty="0"/>
              <a:t> </a:t>
            </a:r>
            <a:r>
              <a:rPr sz="6000" spc="-5" dirty="0"/>
              <a:t>ATM</a:t>
            </a:r>
            <a:endParaRPr sz="6000"/>
          </a:p>
        </p:txBody>
      </p:sp>
      <p:sp>
        <p:nvSpPr>
          <p:cNvPr id="4" name="object 4"/>
          <p:cNvSpPr/>
          <p:nvPr/>
        </p:nvSpPr>
        <p:spPr>
          <a:xfrm>
            <a:off x="3967022" y="2650636"/>
            <a:ext cx="6748960" cy="5506680"/>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360425"/>
            <a:ext cx="14135100" cy="1501775"/>
          </a:xfrm>
          <a:custGeom>
            <a:avLst/>
            <a:gdLst/>
            <a:ahLst/>
            <a:cxnLst/>
            <a:rect l="l" t="t" r="r" b="b"/>
            <a:pathLst>
              <a:path w="14135100" h="1501775">
                <a:moveTo>
                  <a:pt x="0" y="1501775"/>
                </a:moveTo>
                <a:lnTo>
                  <a:pt x="14135100" y="1501775"/>
                </a:lnTo>
                <a:lnTo>
                  <a:pt x="14135100" y="0"/>
                </a:lnTo>
                <a:lnTo>
                  <a:pt x="0" y="0"/>
                </a:lnTo>
                <a:lnTo>
                  <a:pt x="0" y="1501775"/>
                </a:lnTo>
                <a:close/>
              </a:path>
            </a:pathLst>
          </a:custGeom>
          <a:solidFill>
            <a:srgbClr val="6699FF"/>
          </a:solidFill>
        </p:spPr>
        <p:txBody>
          <a:bodyPr wrap="square" lIns="0" tIns="0" rIns="0" bIns="0" rtlCol="0"/>
          <a:lstStyle/>
          <a:p>
            <a:endParaRPr/>
          </a:p>
        </p:txBody>
      </p:sp>
      <p:sp>
        <p:nvSpPr>
          <p:cNvPr id="3" name="object 3"/>
          <p:cNvSpPr txBox="1">
            <a:spLocks noGrp="1"/>
          </p:cNvSpPr>
          <p:nvPr>
            <p:ph type="title"/>
          </p:nvPr>
        </p:nvSpPr>
        <p:spPr>
          <a:xfrm>
            <a:off x="4444110" y="647522"/>
            <a:ext cx="5248910" cy="880110"/>
          </a:xfrm>
          <a:prstGeom prst="rect">
            <a:avLst/>
          </a:prstGeom>
        </p:spPr>
        <p:txBody>
          <a:bodyPr vert="horz" wrap="square" lIns="0" tIns="13335" rIns="0" bIns="0" rtlCol="0">
            <a:spAutoFit/>
          </a:bodyPr>
          <a:lstStyle/>
          <a:p>
            <a:pPr marL="12700">
              <a:lnSpc>
                <a:spcPct val="100000"/>
              </a:lnSpc>
              <a:spcBef>
                <a:spcPts val="105"/>
              </a:spcBef>
            </a:pPr>
            <a:r>
              <a:rPr dirty="0"/>
              <a:t>ATM</a:t>
            </a:r>
            <a:r>
              <a:rPr spc="-105" dirty="0"/>
              <a:t> </a:t>
            </a:r>
            <a:r>
              <a:rPr dirty="0"/>
              <a:t>Signaling</a:t>
            </a:r>
          </a:p>
        </p:txBody>
      </p:sp>
      <p:sp>
        <p:nvSpPr>
          <p:cNvPr id="4" name="object 4"/>
          <p:cNvSpPr txBox="1"/>
          <p:nvPr/>
        </p:nvSpPr>
        <p:spPr>
          <a:xfrm>
            <a:off x="822452" y="2128265"/>
            <a:ext cx="12122150" cy="3804920"/>
          </a:xfrm>
          <a:prstGeom prst="rect">
            <a:avLst/>
          </a:prstGeom>
        </p:spPr>
        <p:txBody>
          <a:bodyPr vert="horz" wrap="square" lIns="0" tIns="12065" rIns="0" bIns="0" rtlCol="0">
            <a:spAutoFit/>
          </a:bodyPr>
          <a:lstStyle/>
          <a:p>
            <a:pPr marL="440690" marR="435609" indent="-428625">
              <a:lnSpc>
                <a:spcPct val="100000"/>
              </a:lnSpc>
              <a:spcBef>
                <a:spcPts val="95"/>
              </a:spcBef>
              <a:buChar char="•"/>
              <a:tabLst>
                <a:tab pos="440690" algn="l"/>
                <a:tab pos="441325" algn="l"/>
              </a:tabLst>
            </a:pPr>
            <a:r>
              <a:rPr sz="4000" spc="-5" dirty="0">
                <a:latin typeface="Rockwell"/>
                <a:cs typeface="Rockwell"/>
              </a:rPr>
              <a:t>Koneksi logik </a:t>
            </a:r>
            <a:r>
              <a:rPr sz="4000" spc="-10" dirty="0">
                <a:latin typeface="Rockwell"/>
                <a:cs typeface="Rockwell"/>
              </a:rPr>
              <a:t>ATM </a:t>
            </a:r>
            <a:r>
              <a:rPr sz="4000" spc="-5" dirty="0">
                <a:latin typeface="Rockwell"/>
                <a:cs typeface="Rockwell"/>
              </a:rPr>
              <a:t>disebut “</a:t>
            </a:r>
            <a:r>
              <a:rPr sz="4000" i="1" spc="-5" dirty="0">
                <a:latin typeface="Rockwell"/>
                <a:cs typeface="Rockwell"/>
              </a:rPr>
              <a:t>Virtual Channel  Connection</a:t>
            </a:r>
            <a:r>
              <a:rPr sz="4000" spc="-5" dirty="0">
                <a:latin typeface="Rockwell"/>
                <a:cs typeface="Rockwell"/>
              </a:rPr>
              <a:t>” (VVC) atau koneksi </a:t>
            </a:r>
            <a:r>
              <a:rPr sz="4000" spc="-10" dirty="0">
                <a:latin typeface="Rockwell"/>
                <a:cs typeface="Rockwell"/>
              </a:rPr>
              <a:t>melalui saluran  maya.</a:t>
            </a:r>
            <a:endParaRPr sz="4000">
              <a:latin typeface="Rockwell"/>
              <a:cs typeface="Rockwell"/>
            </a:endParaRPr>
          </a:p>
          <a:p>
            <a:pPr marL="440690" marR="5080" indent="-428625">
              <a:lnSpc>
                <a:spcPct val="100000"/>
              </a:lnSpc>
              <a:spcBef>
                <a:spcPts val="965"/>
              </a:spcBef>
              <a:buFont typeface="Rockwell"/>
              <a:buChar char="•"/>
              <a:tabLst>
                <a:tab pos="440690" algn="l"/>
                <a:tab pos="441325" algn="l"/>
              </a:tabLst>
            </a:pPr>
            <a:r>
              <a:rPr sz="4000" i="1" spc="-5" dirty="0">
                <a:latin typeface="Rockwell"/>
                <a:cs typeface="Rockwell"/>
              </a:rPr>
              <a:t>Virtual Path </a:t>
            </a:r>
            <a:r>
              <a:rPr sz="4000" i="1" spc="-10" dirty="0">
                <a:latin typeface="Rockwell"/>
                <a:cs typeface="Rockwell"/>
              </a:rPr>
              <a:t>Connection </a:t>
            </a:r>
            <a:r>
              <a:rPr sz="4000" spc="-5" dirty="0">
                <a:latin typeface="Rockwell"/>
                <a:cs typeface="Rockwell"/>
              </a:rPr>
              <a:t>(VPC) adalah </a:t>
            </a:r>
            <a:r>
              <a:rPr sz="4000" spc="-10" dirty="0">
                <a:latin typeface="Rockwell"/>
                <a:cs typeface="Rockwell"/>
              </a:rPr>
              <a:t>suatu </a:t>
            </a:r>
            <a:r>
              <a:rPr sz="4000" spc="-5" dirty="0">
                <a:latin typeface="Rockwell"/>
                <a:cs typeface="Rockwell"/>
              </a:rPr>
              <a:t>logical  group dari </a:t>
            </a:r>
            <a:r>
              <a:rPr sz="4000" spc="-10" dirty="0">
                <a:latin typeface="Rockwell"/>
                <a:cs typeface="Rockwell"/>
              </a:rPr>
              <a:t>beberapa VCC </a:t>
            </a:r>
            <a:r>
              <a:rPr sz="4000" spc="-5" dirty="0">
                <a:latin typeface="Rockwell"/>
                <a:cs typeface="Rockwell"/>
              </a:rPr>
              <a:t>yang </a:t>
            </a:r>
            <a:r>
              <a:rPr sz="4000" spc="-10" dirty="0">
                <a:latin typeface="Rockwell"/>
                <a:cs typeface="Rockwell"/>
              </a:rPr>
              <a:t>memiliki tujuan  </a:t>
            </a:r>
            <a:r>
              <a:rPr sz="4000" spc="-5" dirty="0">
                <a:latin typeface="Rockwell"/>
                <a:cs typeface="Rockwell"/>
              </a:rPr>
              <a:t>sama.</a:t>
            </a:r>
            <a:endParaRPr sz="4000">
              <a:latin typeface="Rockwell"/>
              <a:cs typeface="Rockwe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21122" y="664285"/>
            <a:ext cx="4563110" cy="848994"/>
          </a:xfrm>
          <a:prstGeom prst="rect">
            <a:avLst/>
          </a:prstGeom>
        </p:spPr>
        <p:txBody>
          <a:bodyPr vert="horz" wrap="square" lIns="0" tIns="12700" rIns="0" bIns="0" rtlCol="0">
            <a:spAutoFit/>
          </a:bodyPr>
          <a:lstStyle/>
          <a:p>
            <a:pPr marL="12700">
              <a:lnSpc>
                <a:spcPct val="100000"/>
              </a:lnSpc>
              <a:spcBef>
                <a:spcPts val="100"/>
              </a:spcBef>
            </a:pPr>
            <a:r>
              <a:rPr sz="5400" spc="-5" dirty="0"/>
              <a:t>ATM</a:t>
            </a:r>
            <a:r>
              <a:rPr sz="5400" spc="-90" dirty="0"/>
              <a:t> </a:t>
            </a:r>
            <a:r>
              <a:rPr sz="5400" dirty="0"/>
              <a:t>Devices</a:t>
            </a:r>
            <a:endParaRPr sz="5400"/>
          </a:p>
        </p:txBody>
      </p:sp>
      <p:sp>
        <p:nvSpPr>
          <p:cNvPr id="3" name="object 3"/>
          <p:cNvSpPr txBox="1"/>
          <p:nvPr/>
        </p:nvSpPr>
        <p:spPr>
          <a:xfrm>
            <a:off x="669747" y="2325115"/>
            <a:ext cx="12849860" cy="5099050"/>
          </a:xfrm>
          <a:prstGeom prst="rect">
            <a:avLst/>
          </a:prstGeom>
        </p:spPr>
        <p:txBody>
          <a:bodyPr vert="horz" wrap="square" lIns="0" tIns="12700" rIns="0" bIns="0" rtlCol="0">
            <a:spAutoFit/>
          </a:bodyPr>
          <a:lstStyle/>
          <a:p>
            <a:pPr marL="440690" marR="85725" indent="-428625">
              <a:lnSpc>
                <a:spcPct val="100000"/>
              </a:lnSpc>
              <a:spcBef>
                <a:spcPts val="100"/>
              </a:spcBef>
              <a:buChar char="•"/>
              <a:tabLst>
                <a:tab pos="440690" algn="l"/>
                <a:tab pos="441325" algn="l"/>
              </a:tabLst>
            </a:pPr>
            <a:r>
              <a:rPr sz="3200" dirty="0">
                <a:latin typeface="Rockwell"/>
                <a:cs typeface="Rockwell"/>
              </a:rPr>
              <a:t>Jaringan </a:t>
            </a:r>
            <a:r>
              <a:rPr sz="3200" spc="-5" dirty="0">
                <a:latin typeface="Rockwell"/>
                <a:cs typeface="Rockwell"/>
              </a:rPr>
              <a:t>ATM </a:t>
            </a:r>
            <a:r>
              <a:rPr sz="3200" dirty="0">
                <a:latin typeface="Rockwell"/>
                <a:cs typeface="Rockwell"/>
              </a:rPr>
              <a:t>terdiri dari </a:t>
            </a:r>
            <a:r>
              <a:rPr sz="3200" spc="-5" dirty="0">
                <a:latin typeface="Rockwell"/>
                <a:cs typeface="Rockwell"/>
              </a:rPr>
              <a:t>ATM </a:t>
            </a:r>
            <a:r>
              <a:rPr sz="3200" dirty="0">
                <a:latin typeface="Rockwell"/>
                <a:cs typeface="Rockwell"/>
              </a:rPr>
              <a:t>switch dan </a:t>
            </a:r>
            <a:r>
              <a:rPr sz="3200" spc="-5" dirty="0">
                <a:latin typeface="Rockwell"/>
                <a:cs typeface="Rockwell"/>
              </a:rPr>
              <a:t>ATM endpoint. </a:t>
            </a:r>
            <a:r>
              <a:rPr sz="3200" spc="-10" dirty="0">
                <a:latin typeface="Rockwell"/>
                <a:cs typeface="Rockwell"/>
              </a:rPr>
              <a:t>ATM  </a:t>
            </a:r>
            <a:r>
              <a:rPr sz="3200" dirty="0">
                <a:latin typeface="Rockwell"/>
                <a:cs typeface="Rockwell"/>
              </a:rPr>
              <a:t>Switch bertanggung jawab untuk transit </a:t>
            </a:r>
            <a:r>
              <a:rPr sz="3200" spc="-5" dirty="0">
                <a:latin typeface="Rockwell"/>
                <a:cs typeface="Rockwell"/>
              </a:rPr>
              <a:t>sel </a:t>
            </a:r>
            <a:r>
              <a:rPr sz="3200" dirty="0">
                <a:latin typeface="Rockwell"/>
                <a:cs typeface="Rockwell"/>
              </a:rPr>
              <a:t>melalui jaringan ATM,  atau dapat didefinisikan </a:t>
            </a:r>
            <a:r>
              <a:rPr sz="3200" spc="-5" dirty="0">
                <a:latin typeface="Rockwell"/>
                <a:cs typeface="Rockwell"/>
              </a:rPr>
              <a:t>bertugas </a:t>
            </a:r>
            <a:r>
              <a:rPr sz="3200" dirty="0">
                <a:latin typeface="Rockwell"/>
                <a:cs typeface="Rockwell"/>
              </a:rPr>
              <a:t>menerima </a:t>
            </a:r>
            <a:r>
              <a:rPr sz="3200" spc="-5" dirty="0">
                <a:latin typeface="Rockwell"/>
                <a:cs typeface="Rockwell"/>
              </a:rPr>
              <a:t>sel </a:t>
            </a:r>
            <a:r>
              <a:rPr sz="3200" dirty="0">
                <a:latin typeface="Rockwell"/>
                <a:cs typeface="Rockwell"/>
              </a:rPr>
              <a:t>yang </a:t>
            </a:r>
            <a:r>
              <a:rPr sz="3200" spc="-5" dirty="0">
                <a:latin typeface="Rockwell"/>
                <a:cs typeface="Rockwell"/>
              </a:rPr>
              <a:t>masuk </a:t>
            </a:r>
            <a:r>
              <a:rPr sz="3200" dirty="0">
                <a:latin typeface="Rockwell"/>
                <a:cs typeface="Rockwell"/>
              </a:rPr>
              <a:t>dari  </a:t>
            </a:r>
            <a:r>
              <a:rPr sz="3200" spc="-5" dirty="0">
                <a:latin typeface="Rockwell"/>
                <a:cs typeface="Rockwell"/>
              </a:rPr>
              <a:t>ATM endpoint </a:t>
            </a:r>
            <a:r>
              <a:rPr sz="3200" dirty="0">
                <a:latin typeface="Rockwell"/>
                <a:cs typeface="Rockwell"/>
              </a:rPr>
              <a:t>atau</a:t>
            </a:r>
            <a:r>
              <a:rPr sz="3200" spc="-30" dirty="0">
                <a:latin typeface="Rockwell"/>
                <a:cs typeface="Rockwell"/>
              </a:rPr>
              <a:t> </a:t>
            </a:r>
            <a:r>
              <a:rPr sz="3200" spc="-5" dirty="0">
                <a:latin typeface="Rockwell"/>
                <a:cs typeface="Rockwell"/>
              </a:rPr>
              <a:t>switch.</a:t>
            </a:r>
            <a:endParaRPr sz="3200">
              <a:latin typeface="Rockwell"/>
              <a:cs typeface="Rockwell"/>
            </a:endParaRPr>
          </a:p>
          <a:p>
            <a:pPr marL="440690" marR="5080" indent="-428625">
              <a:lnSpc>
                <a:spcPct val="100000"/>
              </a:lnSpc>
              <a:spcBef>
                <a:spcPts val="775"/>
              </a:spcBef>
              <a:buChar char="•"/>
              <a:tabLst>
                <a:tab pos="440690" algn="l"/>
                <a:tab pos="441325" algn="l"/>
              </a:tabLst>
            </a:pPr>
            <a:r>
              <a:rPr sz="3200" spc="-5" dirty="0">
                <a:latin typeface="Rockwell"/>
                <a:cs typeface="Rockwell"/>
              </a:rPr>
              <a:t>ATM </a:t>
            </a:r>
            <a:r>
              <a:rPr sz="3200" dirty="0">
                <a:latin typeface="Rockwell"/>
                <a:cs typeface="Rockwell"/>
              </a:rPr>
              <a:t>lain, </a:t>
            </a:r>
            <a:r>
              <a:rPr sz="3200" spc="-5" dirty="0">
                <a:latin typeface="Rockwell"/>
                <a:cs typeface="Rockwell"/>
              </a:rPr>
              <a:t>kemudian membaca </a:t>
            </a:r>
            <a:r>
              <a:rPr sz="3200" dirty="0">
                <a:latin typeface="Rockwell"/>
                <a:cs typeface="Rockwell"/>
              </a:rPr>
              <a:t>dan </a:t>
            </a:r>
            <a:r>
              <a:rPr sz="3200" spc="-5" dirty="0">
                <a:latin typeface="Rockwell"/>
                <a:cs typeface="Rockwell"/>
              </a:rPr>
              <a:t>memperbarui </a:t>
            </a:r>
            <a:r>
              <a:rPr sz="3200" dirty="0">
                <a:latin typeface="Rockwell"/>
                <a:cs typeface="Rockwell"/>
              </a:rPr>
              <a:t>informasi di  dalam header sel dan dengan cepat mengarahkan </a:t>
            </a:r>
            <a:r>
              <a:rPr sz="3200" spc="-5" dirty="0">
                <a:latin typeface="Rockwell"/>
                <a:cs typeface="Rockwell"/>
              </a:rPr>
              <a:t>sel ke sebuah  </a:t>
            </a:r>
            <a:r>
              <a:rPr sz="3200" dirty="0">
                <a:latin typeface="Rockwell"/>
                <a:cs typeface="Rockwell"/>
              </a:rPr>
              <a:t>interface </a:t>
            </a:r>
            <a:r>
              <a:rPr sz="3200" spc="-5" dirty="0">
                <a:latin typeface="Rockwell"/>
                <a:cs typeface="Rockwell"/>
              </a:rPr>
              <a:t>output </a:t>
            </a:r>
            <a:r>
              <a:rPr sz="3200" dirty="0">
                <a:latin typeface="Rockwell"/>
                <a:cs typeface="Rockwell"/>
              </a:rPr>
              <a:t>ke arah tujuan. ATM endpoint berisi ATM network  interface</a:t>
            </a:r>
            <a:r>
              <a:rPr sz="3200" spc="-20" dirty="0">
                <a:latin typeface="Rockwell"/>
                <a:cs typeface="Rockwell"/>
              </a:rPr>
              <a:t> </a:t>
            </a:r>
            <a:r>
              <a:rPr sz="3200" dirty="0">
                <a:latin typeface="Rockwell"/>
                <a:cs typeface="Rockwell"/>
              </a:rPr>
              <a:t>adapter.</a:t>
            </a:r>
            <a:endParaRPr sz="3200">
              <a:latin typeface="Rockwell"/>
              <a:cs typeface="Rockwell"/>
            </a:endParaRPr>
          </a:p>
          <a:p>
            <a:pPr marL="440690" marR="926465" indent="-428625">
              <a:lnSpc>
                <a:spcPct val="100000"/>
              </a:lnSpc>
              <a:spcBef>
                <a:spcPts val="770"/>
              </a:spcBef>
              <a:buChar char="•"/>
              <a:tabLst>
                <a:tab pos="440690" algn="l"/>
                <a:tab pos="441325" algn="l"/>
              </a:tabLst>
            </a:pPr>
            <a:r>
              <a:rPr sz="3200" dirty="0">
                <a:latin typeface="Rockwell"/>
                <a:cs typeface="Rockwell"/>
              </a:rPr>
              <a:t>Contoh dari </a:t>
            </a:r>
            <a:r>
              <a:rPr sz="3200" spc="-5" dirty="0">
                <a:latin typeface="Rockwell"/>
                <a:cs typeface="Rockwell"/>
              </a:rPr>
              <a:t>ATM endpoint </a:t>
            </a:r>
            <a:r>
              <a:rPr sz="3200" dirty="0">
                <a:latin typeface="Rockwell"/>
                <a:cs typeface="Rockwell"/>
              </a:rPr>
              <a:t>adalah workstation, router, Digital  Service Unit (DSU), LAN switch, dan </a:t>
            </a:r>
            <a:r>
              <a:rPr sz="3200" spc="-5" dirty="0">
                <a:latin typeface="Rockwell"/>
                <a:cs typeface="Rockwell"/>
              </a:rPr>
              <a:t>Video</a:t>
            </a:r>
            <a:r>
              <a:rPr sz="3200" spc="-25" dirty="0">
                <a:latin typeface="Rockwell"/>
                <a:cs typeface="Rockwell"/>
              </a:rPr>
              <a:t> </a:t>
            </a:r>
            <a:r>
              <a:rPr sz="3200" dirty="0">
                <a:latin typeface="Rockwell"/>
                <a:cs typeface="Rockwell"/>
              </a:rPr>
              <a:t>CODEC.</a:t>
            </a:r>
            <a:endParaRPr sz="3200">
              <a:latin typeface="Rockwell"/>
              <a:cs typeface="Rockwe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089905" y="647522"/>
            <a:ext cx="4221480" cy="880110"/>
          </a:xfrm>
          <a:prstGeom prst="rect">
            <a:avLst/>
          </a:prstGeom>
        </p:spPr>
        <p:txBody>
          <a:bodyPr vert="horz" wrap="square" lIns="0" tIns="13335" rIns="0" bIns="0" rtlCol="0">
            <a:spAutoFit/>
          </a:bodyPr>
          <a:lstStyle/>
          <a:p>
            <a:pPr marL="12700">
              <a:lnSpc>
                <a:spcPct val="100000"/>
              </a:lnSpc>
              <a:spcBef>
                <a:spcPts val="105"/>
              </a:spcBef>
            </a:pPr>
            <a:r>
              <a:rPr dirty="0"/>
              <a:t>ATM</a:t>
            </a:r>
            <a:r>
              <a:rPr spc="-95" dirty="0"/>
              <a:t> </a:t>
            </a:r>
            <a:r>
              <a:rPr dirty="0"/>
              <a:t>Switch</a:t>
            </a:r>
          </a:p>
        </p:txBody>
      </p:sp>
      <p:sp>
        <p:nvSpPr>
          <p:cNvPr id="3" name="object 3"/>
          <p:cNvSpPr/>
          <p:nvPr/>
        </p:nvSpPr>
        <p:spPr>
          <a:xfrm>
            <a:off x="242011" y="2671698"/>
            <a:ext cx="13740638" cy="4724400"/>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70277" y="664285"/>
            <a:ext cx="10459085" cy="848994"/>
          </a:xfrm>
          <a:prstGeom prst="rect">
            <a:avLst/>
          </a:prstGeom>
        </p:spPr>
        <p:txBody>
          <a:bodyPr vert="horz" wrap="square" lIns="0" tIns="12700" rIns="0" bIns="0" rtlCol="0">
            <a:spAutoFit/>
          </a:bodyPr>
          <a:lstStyle/>
          <a:p>
            <a:pPr marL="12700">
              <a:lnSpc>
                <a:spcPct val="100000"/>
              </a:lnSpc>
              <a:spcBef>
                <a:spcPts val="100"/>
              </a:spcBef>
            </a:pPr>
            <a:r>
              <a:rPr sz="5400" spc="-5" dirty="0"/>
              <a:t>ATM </a:t>
            </a:r>
            <a:r>
              <a:rPr sz="5400" dirty="0"/>
              <a:t>switch dan </a:t>
            </a:r>
            <a:r>
              <a:rPr sz="5400" spc="-5" dirty="0"/>
              <a:t>ATM</a:t>
            </a:r>
            <a:r>
              <a:rPr sz="5400" spc="-105" dirty="0"/>
              <a:t> </a:t>
            </a:r>
            <a:r>
              <a:rPr sz="5400" spc="-5" dirty="0"/>
              <a:t>endpoint</a:t>
            </a:r>
            <a:endParaRPr sz="5400"/>
          </a:p>
        </p:txBody>
      </p:sp>
      <p:sp>
        <p:nvSpPr>
          <p:cNvPr id="3" name="object 3"/>
          <p:cNvSpPr/>
          <p:nvPr/>
        </p:nvSpPr>
        <p:spPr>
          <a:xfrm>
            <a:off x="1377965" y="2260978"/>
            <a:ext cx="11538314" cy="5885192"/>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37077" y="664285"/>
            <a:ext cx="8330565" cy="848994"/>
          </a:xfrm>
          <a:prstGeom prst="rect">
            <a:avLst/>
          </a:prstGeom>
        </p:spPr>
        <p:txBody>
          <a:bodyPr vert="horz" wrap="square" lIns="0" tIns="12700" rIns="0" bIns="0" rtlCol="0">
            <a:spAutoFit/>
          </a:bodyPr>
          <a:lstStyle/>
          <a:p>
            <a:pPr marL="12700">
              <a:lnSpc>
                <a:spcPct val="100000"/>
              </a:lnSpc>
              <a:spcBef>
                <a:spcPts val="100"/>
              </a:spcBef>
            </a:pPr>
            <a:r>
              <a:rPr sz="5400" spc="-5" dirty="0"/>
              <a:t>ATM </a:t>
            </a:r>
            <a:r>
              <a:rPr sz="5400" dirty="0"/>
              <a:t>Network</a:t>
            </a:r>
            <a:r>
              <a:rPr sz="5400" spc="-85" dirty="0"/>
              <a:t> </a:t>
            </a:r>
            <a:r>
              <a:rPr sz="5400" dirty="0"/>
              <a:t>Interfaces</a:t>
            </a:r>
            <a:endParaRPr sz="5400"/>
          </a:p>
        </p:txBody>
      </p:sp>
      <p:sp>
        <p:nvSpPr>
          <p:cNvPr id="3" name="object 3"/>
          <p:cNvSpPr txBox="1"/>
          <p:nvPr/>
        </p:nvSpPr>
        <p:spPr>
          <a:xfrm>
            <a:off x="479247" y="1943861"/>
            <a:ext cx="13330555" cy="6597650"/>
          </a:xfrm>
          <a:prstGeom prst="rect">
            <a:avLst/>
          </a:prstGeom>
        </p:spPr>
        <p:txBody>
          <a:bodyPr vert="horz" wrap="square" lIns="0" tIns="12065" rIns="0" bIns="0" rtlCol="0">
            <a:spAutoFit/>
          </a:bodyPr>
          <a:lstStyle/>
          <a:p>
            <a:pPr marL="440690" marR="185420" indent="-428625">
              <a:lnSpc>
                <a:spcPct val="100000"/>
              </a:lnSpc>
              <a:spcBef>
                <a:spcPts val="95"/>
              </a:spcBef>
              <a:buChar char="•"/>
              <a:tabLst>
                <a:tab pos="440690" algn="l"/>
                <a:tab pos="441325" algn="l"/>
              </a:tabLst>
            </a:pPr>
            <a:r>
              <a:rPr sz="2800" spc="-5" dirty="0">
                <a:latin typeface="Rockwell"/>
                <a:cs typeface="Rockwell"/>
              </a:rPr>
              <a:t>Jaringan ATM terdiri dari set ATM switch yang dihubungkan dengan interface  Point-to-Point ATM link. ATM Switch mendukung dua jenis interface yakni UNI  (</a:t>
            </a:r>
            <a:r>
              <a:rPr sz="2800" i="1" spc="-5" dirty="0">
                <a:latin typeface="Rockwell"/>
                <a:cs typeface="Rockwell"/>
              </a:rPr>
              <a:t>User to </a:t>
            </a:r>
            <a:r>
              <a:rPr sz="2800" i="1" spc="-10" dirty="0">
                <a:latin typeface="Rockwell"/>
                <a:cs typeface="Rockwell"/>
              </a:rPr>
              <a:t>Network </a:t>
            </a:r>
            <a:r>
              <a:rPr sz="2800" i="1" dirty="0">
                <a:latin typeface="Rockwell"/>
                <a:cs typeface="Rockwell"/>
              </a:rPr>
              <a:t>Interface</a:t>
            </a:r>
            <a:r>
              <a:rPr sz="2800" dirty="0">
                <a:latin typeface="Rockwell"/>
                <a:cs typeface="Rockwell"/>
              </a:rPr>
              <a:t>) </a:t>
            </a:r>
            <a:r>
              <a:rPr sz="2800" spc="-5" dirty="0">
                <a:latin typeface="Rockwell"/>
                <a:cs typeface="Rockwell"/>
              </a:rPr>
              <a:t>dan </a:t>
            </a:r>
            <a:r>
              <a:rPr sz="2800" spc="-10" dirty="0">
                <a:latin typeface="Rockwell"/>
                <a:cs typeface="Rockwell"/>
              </a:rPr>
              <a:t>NNI </a:t>
            </a:r>
            <a:r>
              <a:rPr sz="2800" spc="-5" dirty="0">
                <a:latin typeface="Rockwell"/>
                <a:cs typeface="Rockwell"/>
              </a:rPr>
              <a:t>(</a:t>
            </a:r>
            <a:r>
              <a:rPr sz="2800" i="1" spc="-5" dirty="0">
                <a:latin typeface="Rockwell"/>
                <a:cs typeface="Rockwell"/>
              </a:rPr>
              <a:t>Network to </a:t>
            </a:r>
            <a:r>
              <a:rPr sz="2800" i="1" spc="-10" dirty="0">
                <a:latin typeface="Rockwell"/>
                <a:cs typeface="Rockwell"/>
              </a:rPr>
              <a:t>Network </a:t>
            </a:r>
            <a:r>
              <a:rPr sz="2800" i="1" dirty="0">
                <a:latin typeface="Rockwell"/>
                <a:cs typeface="Rockwell"/>
              </a:rPr>
              <a:t>Interface</a:t>
            </a:r>
            <a:r>
              <a:rPr sz="2800" dirty="0">
                <a:latin typeface="Rockwell"/>
                <a:cs typeface="Rockwell"/>
              </a:rPr>
              <a:t>). UNI  </a:t>
            </a:r>
            <a:r>
              <a:rPr sz="2800" spc="-5" dirty="0">
                <a:latin typeface="Rockwell"/>
                <a:cs typeface="Rockwell"/>
              </a:rPr>
              <a:t>menghubungkan </a:t>
            </a:r>
            <a:r>
              <a:rPr sz="2800" spc="-10" dirty="0">
                <a:latin typeface="Rockwell"/>
                <a:cs typeface="Rockwell"/>
              </a:rPr>
              <a:t>end </a:t>
            </a:r>
            <a:r>
              <a:rPr sz="2800" spc="-5" dirty="0">
                <a:latin typeface="Rockwell"/>
                <a:cs typeface="Rockwell"/>
              </a:rPr>
              <a:t>system (seperti host dan router) </a:t>
            </a:r>
            <a:r>
              <a:rPr sz="2800" dirty="0">
                <a:latin typeface="Rockwell"/>
                <a:cs typeface="Rockwell"/>
              </a:rPr>
              <a:t>ke </a:t>
            </a:r>
            <a:r>
              <a:rPr sz="2800" spc="-5" dirty="0">
                <a:latin typeface="Rockwell"/>
                <a:cs typeface="Rockwell"/>
              </a:rPr>
              <a:t>ATM switch  </a:t>
            </a:r>
            <a:r>
              <a:rPr sz="2800" dirty="0">
                <a:latin typeface="Rockwell"/>
                <a:cs typeface="Rockwell"/>
              </a:rPr>
              <a:t>sedangkan </a:t>
            </a:r>
            <a:r>
              <a:rPr sz="2800" spc="-5" dirty="0">
                <a:latin typeface="Rockwell"/>
                <a:cs typeface="Rockwell"/>
              </a:rPr>
              <a:t>NNI menghubungkan dua ATM</a:t>
            </a:r>
            <a:r>
              <a:rPr sz="2800" spc="-85" dirty="0">
                <a:latin typeface="Rockwell"/>
                <a:cs typeface="Rockwell"/>
              </a:rPr>
              <a:t> </a:t>
            </a:r>
            <a:r>
              <a:rPr sz="2800" spc="-5" dirty="0">
                <a:latin typeface="Rockwell"/>
                <a:cs typeface="Rockwell"/>
              </a:rPr>
              <a:t>switch.</a:t>
            </a:r>
            <a:endParaRPr sz="2800">
              <a:latin typeface="Rockwell"/>
              <a:cs typeface="Rockwell"/>
            </a:endParaRPr>
          </a:p>
          <a:p>
            <a:pPr marL="440690" marR="5080" indent="-428625">
              <a:lnSpc>
                <a:spcPct val="100000"/>
              </a:lnSpc>
              <a:spcBef>
                <a:spcPts val="675"/>
              </a:spcBef>
              <a:buChar char="•"/>
              <a:tabLst>
                <a:tab pos="440690" algn="l"/>
                <a:tab pos="441325" algn="l"/>
              </a:tabLst>
            </a:pPr>
            <a:r>
              <a:rPr sz="2800" spc="-5" dirty="0">
                <a:latin typeface="Rockwell"/>
                <a:cs typeface="Rockwell"/>
              </a:rPr>
              <a:t>Tergantung pada apakah sebuah switch terletak di tempat pelanggan atau  ditempat umum dan dioperasikan oleh perusahaan telepon, UNI dan NNI dapat  dibagi lagi menjadi public dan private. UNI private menghubungkan ATM  endpoint dan ATM switch private. NNI private menghubungkan dua switch  ATM private di dalam organisasi yang sama </a:t>
            </a:r>
            <a:r>
              <a:rPr sz="2800" dirty="0">
                <a:latin typeface="Rockwell"/>
                <a:cs typeface="Rockwell"/>
              </a:rPr>
              <a:t>sedangkan </a:t>
            </a:r>
            <a:r>
              <a:rPr sz="2800" spc="-5" dirty="0">
                <a:latin typeface="Rockwell"/>
                <a:cs typeface="Rockwell"/>
              </a:rPr>
              <a:t>NNI public  menghubungkan dua ATM switch dalam organisasi publik yang</a:t>
            </a:r>
            <a:r>
              <a:rPr sz="2800" spc="-20" dirty="0">
                <a:latin typeface="Rockwell"/>
                <a:cs typeface="Rockwell"/>
              </a:rPr>
              <a:t> </a:t>
            </a:r>
            <a:r>
              <a:rPr sz="2800" spc="-5" dirty="0">
                <a:latin typeface="Rockwell"/>
                <a:cs typeface="Rockwell"/>
              </a:rPr>
              <a:t>sama.</a:t>
            </a:r>
            <a:endParaRPr sz="2800">
              <a:latin typeface="Rockwell"/>
              <a:cs typeface="Rockwell"/>
            </a:endParaRPr>
          </a:p>
          <a:p>
            <a:pPr marL="440690" marR="17780" indent="-428625">
              <a:lnSpc>
                <a:spcPct val="100000"/>
              </a:lnSpc>
              <a:spcBef>
                <a:spcPts val="675"/>
              </a:spcBef>
              <a:buChar char="•"/>
              <a:tabLst>
                <a:tab pos="440690" algn="l"/>
                <a:tab pos="441325" algn="l"/>
              </a:tabLst>
            </a:pPr>
            <a:r>
              <a:rPr sz="2800" spc="-5" dirty="0">
                <a:latin typeface="Rockwell"/>
                <a:cs typeface="Rockwell"/>
              </a:rPr>
              <a:t>Disamping itu terdapat spesifikasi tambahan yakni Broadband InterCarrier  Interface (B-ICI), dimana B-ICI dapat menghubungkan dua switch public dari  penyedia layanan yang berbeda. Gambar berikut mengilustrasikan spesifikasi  inteface ATM untuk jaringan public dan</a:t>
            </a:r>
            <a:r>
              <a:rPr sz="2800" spc="-40" dirty="0">
                <a:latin typeface="Rockwell"/>
                <a:cs typeface="Rockwell"/>
              </a:rPr>
              <a:t> </a:t>
            </a:r>
            <a:r>
              <a:rPr sz="2800" spc="-5" dirty="0">
                <a:latin typeface="Rockwell"/>
                <a:cs typeface="Rockwell"/>
              </a:rPr>
              <a:t>private.</a:t>
            </a:r>
            <a:endParaRPr sz="2800">
              <a:latin typeface="Rockwell"/>
              <a:cs typeface="Rockwe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00501" y="647522"/>
            <a:ext cx="8400415" cy="880110"/>
          </a:xfrm>
          <a:prstGeom prst="rect">
            <a:avLst/>
          </a:prstGeom>
        </p:spPr>
        <p:txBody>
          <a:bodyPr vert="horz" wrap="square" lIns="0" tIns="13335" rIns="0" bIns="0" rtlCol="0">
            <a:spAutoFit/>
          </a:bodyPr>
          <a:lstStyle/>
          <a:p>
            <a:pPr marL="12700">
              <a:lnSpc>
                <a:spcPct val="100000"/>
              </a:lnSpc>
              <a:spcBef>
                <a:spcPts val="105"/>
              </a:spcBef>
            </a:pPr>
            <a:r>
              <a:rPr dirty="0"/>
              <a:t>Format Header Sel</a:t>
            </a:r>
            <a:r>
              <a:rPr spc="-120" dirty="0"/>
              <a:t> </a:t>
            </a:r>
            <a:r>
              <a:rPr dirty="0"/>
              <a:t>ATM</a:t>
            </a:r>
          </a:p>
        </p:txBody>
      </p:sp>
      <p:sp>
        <p:nvSpPr>
          <p:cNvPr id="3" name="object 3"/>
          <p:cNvSpPr/>
          <p:nvPr/>
        </p:nvSpPr>
        <p:spPr>
          <a:xfrm>
            <a:off x="2019300" y="2156701"/>
            <a:ext cx="10820400" cy="5927463"/>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233425"/>
            <a:ext cx="14401800" cy="1500505"/>
          </a:xfrm>
          <a:custGeom>
            <a:avLst/>
            <a:gdLst/>
            <a:ahLst/>
            <a:cxnLst/>
            <a:rect l="l" t="t" r="r" b="b"/>
            <a:pathLst>
              <a:path w="14401800" h="1500505">
                <a:moveTo>
                  <a:pt x="0" y="1500124"/>
                </a:moveTo>
                <a:lnTo>
                  <a:pt x="14401800" y="1500124"/>
                </a:lnTo>
                <a:lnTo>
                  <a:pt x="14401800" y="0"/>
                </a:lnTo>
                <a:lnTo>
                  <a:pt x="0" y="0"/>
                </a:lnTo>
                <a:lnTo>
                  <a:pt x="0" y="1500124"/>
                </a:lnTo>
                <a:close/>
              </a:path>
            </a:pathLst>
          </a:custGeom>
          <a:solidFill>
            <a:srgbClr val="6699FF"/>
          </a:solidFill>
        </p:spPr>
        <p:txBody>
          <a:bodyPr wrap="square" lIns="0" tIns="0" rIns="0" bIns="0" rtlCol="0"/>
          <a:lstStyle/>
          <a:p>
            <a:endParaRPr/>
          </a:p>
        </p:txBody>
      </p:sp>
      <p:sp>
        <p:nvSpPr>
          <p:cNvPr id="3" name="object 3"/>
          <p:cNvSpPr txBox="1">
            <a:spLocks noGrp="1"/>
          </p:cNvSpPr>
          <p:nvPr>
            <p:ph type="title"/>
          </p:nvPr>
        </p:nvSpPr>
        <p:spPr>
          <a:xfrm>
            <a:off x="4748910" y="519810"/>
            <a:ext cx="4904740" cy="879475"/>
          </a:xfrm>
          <a:prstGeom prst="rect">
            <a:avLst/>
          </a:prstGeom>
        </p:spPr>
        <p:txBody>
          <a:bodyPr vert="horz" wrap="square" lIns="0" tIns="12700" rIns="0" bIns="0" rtlCol="0">
            <a:spAutoFit/>
          </a:bodyPr>
          <a:lstStyle/>
          <a:p>
            <a:pPr marL="12700">
              <a:lnSpc>
                <a:spcPct val="100000"/>
              </a:lnSpc>
              <a:spcBef>
                <a:spcPts val="100"/>
              </a:spcBef>
            </a:pPr>
            <a:r>
              <a:rPr spc="-5" dirty="0"/>
              <a:t>ATM</a:t>
            </a:r>
            <a:r>
              <a:rPr spc="-80" dirty="0"/>
              <a:t> </a:t>
            </a:r>
            <a:r>
              <a:rPr dirty="0"/>
              <a:t>Network</a:t>
            </a:r>
          </a:p>
        </p:txBody>
      </p:sp>
      <p:sp>
        <p:nvSpPr>
          <p:cNvPr id="4" name="object 4"/>
          <p:cNvSpPr/>
          <p:nvPr/>
        </p:nvSpPr>
        <p:spPr>
          <a:xfrm>
            <a:off x="3377452" y="2018788"/>
            <a:ext cx="7745505" cy="6878214"/>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385825"/>
            <a:ext cx="14401800" cy="1501775"/>
          </a:xfrm>
          <a:custGeom>
            <a:avLst/>
            <a:gdLst/>
            <a:ahLst/>
            <a:cxnLst/>
            <a:rect l="l" t="t" r="r" b="b"/>
            <a:pathLst>
              <a:path w="14401800" h="1501775">
                <a:moveTo>
                  <a:pt x="0" y="1501775"/>
                </a:moveTo>
                <a:lnTo>
                  <a:pt x="14401800" y="1501775"/>
                </a:lnTo>
                <a:lnTo>
                  <a:pt x="14401800" y="0"/>
                </a:lnTo>
                <a:lnTo>
                  <a:pt x="0" y="0"/>
                </a:lnTo>
                <a:lnTo>
                  <a:pt x="0" y="1501775"/>
                </a:lnTo>
                <a:close/>
              </a:path>
            </a:pathLst>
          </a:custGeom>
          <a:solidFill>
            <a:srgbClr val="6699FF"/>
          </a:solidFill>
        </p:spPr>
        <p:txBody>
          <a:bodyPr wrap="square" lIns="0" tIns="0" rIns="0" bIns="0" rtlCol="0"/>
          <a:lstStyle/>
          <a:p>
            <a:endParaRPr/>
          </a:p>
        </p:txBody>
      </p:sp>
      <p:sp>
        <p:nvSpPr>
          <p:cNvPr id="3" name="object 3"/>
          <p:cNvSpPr txBox="1">
            <a:spLocks noGrp="1"/>
          </p:cNvSpPr>
          <p:nvPr>
            <p:ph type="title"/>
          </p:nvPr>
        </p:nvSpPr>
        <p:spPr>
          <a:xfrm>
            <a:off x="609091" y="673099"/>
            <a:ext cx="13188950" cy="879475"/>
          </a:xfrm>
          <a:prstGeom prst="rect">
            <a:avLst/>
          </a:prstGeom>
        </p:spPr>
        <p:txBody>
          <a:bodyPr vert="horz" wrap="square" lIns="0" tIns="12700" rIns="0" bIns="0" rtlCol="0">
            <a:spAutoFit/>
          </a:bodyPr>
          <a:lstStyle/>
          <a:p>
            <a:pPr marL="12700">
              <a:lnSpc>
                <a:spcPct val="100000"/>
              </a:lnSpc>
              <a:spcBef>
                <a:spcPts val="100"/>
              </a:spcBef>
            </a:pPr>
            <a:r>
              <a:rPr spc="-5" dirty="0"/>
              <a:t>ATM </a:t>
            </a:r>
            <a:r>
              <a:rPr dirty="0"/>
              <a:t>sebagai </a:t>
            </a:r>
            <a:r>
              <a:rPr spc="-5" dirty="0"/>
              <a:t>Jaringan </a:t>
            </a:r>
            <a:r>
              <a:rPr dirty="0"/>
              <a:t>Kinerja</a:t>
            </a:r>
            <a:r>
              <a:rPr spc="-40" dirty="0"/>
              <a:t> </a:t>
            </a:r>
            <a:r>
              <a:rPr dirty="0"/>
              <a:t>Tinggi</a:t>
            </a:r>
          </a:p>
        </p:txBody>
      </p:sp>
      <p:sp>
        <p:nvSpPr>
          <p:cNvPr id="4" name="object 4"/>
          <p:cNvSpPr/>
          <p:nvPr/>
        </p:nvSpPr>
        <p:spPr>
          <a:xfrm>
            <a:off x="1181100" y="2096769"/>
            <a:ext cx="11566357" cy="6844963"/>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dirty="0"/>
              <a:t>QoS</a:t>
            </a:r>
            <a:r>
              <a:rPr spc="-100" dirty="0"/>
              <a:t> </a:t>
            </a:r>
            <a:r>
              <a:rPr spc="-5" dirty="0"/>
              <a:t>(1)</a:t>
            </a:r>
          </a:p>
        </p:txBody>
      </p:sp>
      <p:sp>
        <p:nvSpPr>
          <p:cNvPr id="3" name="object 3"/>
          <p:cNvSpPr txBox="1"/>
          <p:nvPr/>
        </p:nvSpPr>
        <p:spPr>
          <a:xfrm>
            <a:off x="330200" y="2247137"/>
            <a:ext cx="13621385" cy="6244590"/>
          </a:xfrm>
          <a:prstGeom prst="rect">
            <a:avLst/>
          </a:prstGeom>
        </p:spPr>
        <p:txBody>
          <a:bodyPr vert="horz" wrap="square" lIns="0" tIns="12700" rIns="0" bIns="0" rtlCol="0">
            <a:spAutoFit/>
          </a:bodyPr>
          <a:lstStyle/>
          <a:p>
            <a:pPr marL="460375" marR="247015" indent="-448309">
              <a:lnSpc>
                <a:spcPct val="100000"/>
              </a:lnSpc>
              <a:spcBef>
                <a:spcPts val="100"/>
              </a:spcBef>
              <a:buChar char="•"/>
              <a:tabLst>
                <a:tab pos="460375" algn="l"/>
                <a:tab pos="461009" algn="l"/>
              </a:tabLst>
            </a:pPr>
            <a:r>
              <a:rPr sz="3000" dirty="0">
                <a:latin typeface="Rockwell"/>
                <a:cs typeface="Rockwell"/>
              </a:rPr>
              <a:t>Kualitas (QoS) </a:t>
            </a:r>
            <a:r>
              <a:rPr sz="3000" spc="-5" dirty="0">
                <a:latin typeface="Rockwell"/>
                <a:cs typeface="Rockwell"/>
              </a:rPr>
              <a:t>dapat </a:t>
            </a:r>
            <a:r>
              <a:rPr sz="3000" dirty="0">
                <a:latin typeface="Rockwell"/>
                <a:cs typeface="Rockwell"/>
              </a:rPr>
              <a:t>diatur dan </a:t>
            </a:r>
            <a:r>
              <a:rPr sz="3000" spc="-5" dirty="0">
                <a:latin typeface="Rockwell"/>
                <a:cs typeface="Rockwell"/>
              </a:rPr>
              <a:t>ditetapkan </a:t>
            </a:r>
            <a:r>
              <a:rPr sz="3000" dirty="0">
                <a:latin typeface="Rockwell"/>
                <a:cs typeface="Rockwell"/>
              </a:rPr>
              <a:t>pada tahap </a:t>
            </a:r>
            <a:r>
              <a:rPr sz="3000" spc="-10" dirty="0">
                <a:latin typeface="Rockwell"/>
                <a:cs typeface="Rockwell"/>
              </a:rPr>
              <a:t>koneksi  </a:t>
            </a:r>
            <a:r>
              <a:rPr sz="3000" spc="-5" dirty="0">
                <a:latin typeface="Rockwell"/>
                <a:cs typeface="Rockwell"/>
              </a:rPr>
              <a:t>menggunakan parameter seperti delay, jitter </a:t>
            </a:r>
            <a:r>
              <a:rPr sz="3000" dirty="0">
                <a:latin typeface="Rockwell"/>
                <a:cs typeface="Rockwell"/>
              </a:rPr>
              <a:t>delay dan </a:t>
            </a:r>
            <a:r>
              <a:rPr sz="3000" spc="-5" dirty="0">
                <a:latin typeface="Rockwell"/>
                <a:cs typeface="Rockwell"/>
              </a:rPr>
              <a:t>tingkat kesalahan  berdasarkan aplikasi dan negara </a:t>
            </a:r>
            <a:r>
              <a:rPr sz="3000" dirty="0">
                <a:latin typeface="Rockwell"/>
                <a:cs typeface="Rockwell"/>
              </a:rPr>
              <a:t>jaringan pada saat</a:t>
            </a:r>
            <a:r>
              <a:rPr sz="3000" spc="15" dirty="0">
                <a:latin typeface="Rockwell"/>
                <a:cs typeface="Rockwell"/>
              </a:rPr>
              <a:t> </a:t>
            </a:r>
            <a:r>
              <a:rPr sz="3000" spc="-10" dirty="0">
                <a:latin typeface="Rockwell"/>
                <a:cs typeface="Rockwell"/>
              </a:rPr>
              <a:t>koneksi.</a:t>
            </a:r>
            <a:endParaRPr sz="3000">
              <a:latin typeface="Rockwell"/>
              <a:cs typeface="Rockwell"/>
            </a:endParaRPr>
          </a:p>
          <a:p>
            <a:pPr marL="460375" marR="502920" indent="-448309">
              <a:lnSpc>
                <a:spcPct val="100000"/>
              </a:lnSpc>
              <a:spcBef>
                <a:spcPts val="720"/>
              </a:spcBef>
              <a:buChar char="•"/>
              <a:tabLst>
                <a:tab pos="460375" algn="l"/>
                <a:tab pos="461009" algn="l"/>
              </a:tabLst>
            </a:pPr>
            <a:r>
              <a:rPr sz="3000" dirty="0">
                <a:latin typeface="Rockwell"/>
                <a:cs typeface="Rockwell"/>
              </a:rPr>
              <a:t>Dua </a:t>
            </a:r>
            <a:r>
              <a:rPr sz="3000" spc="-5" dirty="0">
                <a:latin typeface="Rockwell"/>
                <a:cs typeface="Rockwell"/>
              </a:rPr>
              <a:t>prioritas untuk </a:t>
            </a:r>
            <a:r>
              <a:rPr sz="3000" dirty="0">
                <a:latin typeface="Rockwell"/>
                <a:cs typeface="Rockwell"/>
              </a:rPr>
              <a:t>lalu </a:t>
            </a:r>
            <a:r>
              <a:rPr sz="3000" spc="-5" dirty="0">
                <a:latin typeface="Rockwell"/>
                <a:cs typeface="Rockwell"/>
              </a:rPr>
              <a:t>lintas didefinisikan; prioritas </a:t>
            </a:r>
            <a:r>
              <a:rPr sz="3000" dirty="0">
                <a:latin typeface="Rockwell"/>
                <a:cs typeface="Rockwell"/>
              </a:rPr>
              <a:t>tinggi dan </a:t>
            </a:r>
            <a:r>
              <a:rPr sz="3000" spc="-5" dirty="0">
                <a:latin typeface="Rockwell"/>
                <a:cs typeface="Rockwell"/>
              </a:rPr>
              <a:t>prioritas  rendah </a:t>
            </a:r>
            <a:r>
              <a:rPr sz="3000" dirty="0">
                <a:latin typeface="Rockwell"/>
                <a:cs typeface="Rockwell"/>
              </a:rPr>
              <a:t>lalu lintas </a:t>
            </a:r>
            <a:r>
              <a:rPr sz="3000" spc="-5" dirty="0">
                <a:latin typeface="Rockwell"/>
                <a:cs typeface="Rockwell"/>
              </a:rPr>
              <a:t>rendah </a:t>
            </a:r>
            <a:r>
              <a:rPr sz="3000" dirty="0">
                <a:latin typeface="Rockwell"/>
                <a:cs typeface="Rockwell"/>
              </a:rPr>
              <a:t>akan diabaikan </a:t>
            </a:r>
            <a:r>
              <a:rPr sz="3000" spc="-5" dirty="0">
                <a:latin typeface="Rockwell"/>
                <a:cs typeface="Rockwell"/>
              </a:rPr>
              <a:t>jika </a:t>
            </a:r>
            <a:r>
              <a:rPr sz="3000" dirty="0">
                <a:latin typeface="Rockwell"/>
                <a:cs typeface="Rockwell"/>
              </a:rPr>
              <a:t>ada </a:t>
            </a:r>
            <a:r>
              <a:rPr sz="3000" spc="-5" dirty="0">
                <a:latin typeface="Rockwell"/>
                <a:cs typeface="Rockwell"/>
              </a:rPr>
              <a:t>masalah kemacetan  </a:t>
            </a:r>
            <a:r>
              <a:rPr sz="3000" dirty="0">
                <a:latin typeface="Rockwell"/>
                <a:cs typeface="Rockwell"/>
              </a:rPr>
              <a:t>saklar.</a:t>
            </a:r>
            <a:endParaRPr sz="3000">
              <a:latin typeface="Rockwell"/>
              <a:cs typeface="Rockwell"/>
            </a:endParaRPr>
          </a:p>
          <a:p>
            <a:pPr marL="460375" marR="340995" indent="-448309">
              <a:lnSpc>
                <a:spcPct val="100000"/>
              </a:lnSpc>
              <a:spcBef>
                <a:spcPts val="725"/>
              </a:spcBef>
              <a:buChar char="•"/>
              <a:tabLst>
                <a:tab pos="460375" algn="l"/>
                <a:tab pos="461009" algn="l"/>
              </a:tabLst>
            </a:pPr>
            <a:r>
              <a:rPr sz="3000" spc="-5" dirty="0">
                <a:latin typeface="Rockwell"/>
                <a:cs typeface="Rockwell"/>
              </a:rPr>
              <a:t>ATM </a:t>
            </a:r>
            <a:r>
              <a:rPr sz="3000" dirty="0">
                <a:latin typeface="Rockwell"/>
                <a:cs typeface="Rockwell"/>
              </a:rPr>
              <a:t>Meskipun bukan jenis jaringan </a:t>
            </a:r>
            <a:r>
              <a:rPr sz="3000" spc="-5" dirty="0">
                <a:latin typeface="Rockwell"/>
                <a:cs typeface="Rockwell"/>
              </a:rPr>
              <a:t>broadcast, multicast </a:t>
            </a:r>
            <a:r>
              <a:rPr sz="3000" dirty="0">
                <a:latin typeface="Rockwell"/>
                <a:cs typeface="Rockwell"/>
              </a:rPr>
              <a:t>didukung untuk  aplikasi </a:t>
            </a:r>
            <a:r>
              <a:rPr sz="3000" spc="-5" dirty="0">
                <a:latin typeface="Rockwell"/>
                <a:cs typeface="Rockwell"/>
              </a:rPr>
              <a:t>seperti </a:t>
            </a:r>
            <a:r>
              <a:rPr sz="3000" dirty="0">
                <a:latin typeface="Rockwell"/>
                <a:cs typeface="Rockwell"/>
              </a:rPr>
              <a:t>suara dan </a:t>
            </a:r>
            <a:r>
              <a:rPr sz="3000" spc="-5" dirty="0">
                <a:latin typeface="Rockwell"/>
                <a:cs typeface="Rockwell"/>
              </a:rPr>
              <a:t>video conferencing. ATM bekerja </a:t>
            </a:r>
            <a:r>
              <a:rPr sz="3000" dirty="0">
                <a:latin typeface="Rockwell"/>
                <a:cs typeface="Rockwell"/>
              </a:rPr>
              <a:t>pada </a:t>
            </a:r>
            <a:r>
              <a:rPr sz="3000" spc="-10" dirty="0">
                <a:latin typeface="Rockwell"/>
                <a:cs typeface="Rockwell"/>
              </a:rPr>
              <a:t>model  </a:t>
            </a:r>
            <a:r>
              <a:rPr sz="3000" spc="-5" dirty="0">
                <a:latin typeface="Rockwell"/>
                <a:cs typeface="Rockwell"/>
              </a:rPr>
              <a:t>topologi Bintang, dengan menggunakan Kabel fiber optic </a:t>
            </a:r>
            <a:r>
              <a:rPr sz="3000" dirty="0">
                <a:latin typeface="Rockwell"/>
                <a:cs typeface="Rockwell"/>
              </a:rPr>
              <a:t>ataupun </a:t>
            </a:r>
            <a:r>
              <a:rPr sz="3000" spc="-5" dirty="0">
                <a:latin typeface="Rockwell"/>
                <a:cs typeface="Rockwell"/>
              </a:rPr>
              <a:t>kabel  </a:t>
            </a:r>
            <a:r>
              <a:rPr sz="3000" dirty="0">
                <a:latin typeface="Rockwell"/>
                <a:cs typeface="Rockwell"/>
              </a:rPr>
              <a:t>twisted</a:t>
            </a:r>
            <a:r>
              <a:rPr sz="3000" spc="-20" dirty="0">
                <a:latin typeface="Rockwell"/>
                <a:cs typeface="Rockwell"/>
              </a:rPr>
              <a:t> </a:t>
            </a:r>
            <a:r>
              <a:rPr sz="3000" dirty="0">
                <a:latin typeface="Rockwell"/>
                <a:cs typeface="Rockwell"/>
              </a:rPr>
              <a:t>pair.</a:t>
            </a:r>
            <a:endParaRPr sz="3000">
              <a:latin typeface="Rockwell"/>
              <a:cs typeface="Rockwell"/>
            </a:endParaRPr>
          </a:p>
          <a:p>
            <a:pPr marL="460375" marR="5080" indent="-448309">
              <a:lnSpc>
                <a:spcPct val="100000"/>
              </a:lnSpc>
              <a:spcBef>
                <a:spcPts val="720"/>
              </a:spcBef>
              <a:buChar char="•"/>
              <a:tabLst>
                <a:tab pos="460375" algn="l"/>
                <a:tab pos="461009" algn="l"/>
              </a:tabLst>
            </a:pPr>
            <a:r>
              <a:rPr sz="3000" spc="-5" dirty="0">
                <a:latin typeface="Rockwell"/>
                <a:cs typeface="Rockwell"/>
              </a:rPr>
              <a:t>ATM </a:t>
            </a:r>
            <a:r>
              <a:rPr sz="3000" dirty="0">
                <a:latin typeface="Rockwell"/>
                <a:cs typeface="Rockwell"/>
              </a:rPr>
              <a:t>pada </a:t>
            </a:r>
            <a:r>
              <a:rPr sz="3000" spc="-5" dirty="0">
                <a:latin typeface="Rockwell"/>
                <a:cs typeface="Rockwell"/>
              </a:rPr>
              <a:t>umumnya </a:t>
            </a:r>
            <a:r>
              <a:rPr sz="3000" dirty="0">
                <a:latin typeface="Rockwell"/>
                <a:cs typeface="Rockwell"/>
              </a:rPr>
              <a:t>digunakan untuk </a:t>
            </a:r>
            <a:r>
              <a:rPr sz="3000" spc="-10" dirty="0">
                <a:latin typeface="Rockwell"/>
                <a:cs typeface="Rockwell"/>
              </a:rPr>
              <a:t>menghubungkan </a:t>
            </a:r>
            <a:r>
              <a:rPr sz="3000" dirty="0">
                <a:latin typeface="Rockwell"/>
                <a:cs typeface="Rockwell"/>
              </a:rPr>
              <a:t>dua atau </a:t>
            </a:r>
            <a:r>
              <a:rPr sz="3000" spc="-5" dirty="0">
                <a:latin typeface="Rockwell"/>
                <a:cs typeface="Rockwell"/>
              </a:rPr>
              <a:t>lebih </a:t>
            </a:r>
            <a:r>
              <a:rPr sz="3000" dirty="0">
                <a:latin typeface="Rockwell"/>
                <a:cs typeface="Rockwell"/>
              </a:rPr>
              <a:t>LAN  </a:t>
            </a:r>
            <a:r>
              <a:rPr sz="3000" spc="-5" dirty="0">
                <a:latin typeface="Rockwell"/>
                <a:cs typeface="Rockwell"/>
              </a:rPr>
              <a:t>danjuga </a:t>
            </a:r>
            <a:r>
              <a:rPr sz="3000" dirty="0">
                <a:latin typeface="Rockwell"/>
                <a:cs typeface="Rockwell"/>
              </a:rPr>
              <a:t>banyak dipakai </a:t>
            </a:r>
            <a:r>
              <a:rPr sz="3000" spc="-10" dirty="0">
                <a:latin typeface="Rockwell"/>
                <a:cs typeface="Rockwell"/>
              </a:rPr>
              <a:t>oleh </a:t>
            </a:r>
            <a:r>
              <a:rPr sz="3000" i="1" dirty="0">
                <a:latin typeface="Rockwell"/>
                <a:cs typeface="Rockwell"/>
              </a:rPr>
              <a:t>Internet Service Providers </a:t>
            </a:r>
            <a:r>
              <a:rPr sz="3000" dirty="0">
                <a:latin typeface="Rockwell"/>
                <a:cs typeface="Rockwell"/>
              </a:rPr>
              <a:t>(ISP) </a:t>
            </a:r>
            <a:r>
              <a:rPr sz="3000" spc="-5" dirty="0">
                <a:latin typeface="Rockwell"/>
                <a:cs typeface="Rockwell"/>
              </a:rPr>
              <a:t>untuk  meningkatkan </a:t>
            </a:r>
            <a:r>
              <a:rPr sz="3000" spc="-10" dirty="0">
                <a:latin typeface="Rockwell"/>
                <a:cs typeface="Rockwell"/>
              </a:rPr>
              <a:t>kecepatan </a:t>
            </a:r>
            <a:r>
              <a:rPr sz="3000" dirty="0">
                <a:latin typeface="Rockwell"/>
                <a:cs typeface="Rockwell"/>
              </a:rPr>
              <a:t>akses </a:t>
            </a:r>
            <a:r>
              <a:rPr sz="3000" spc="-5" dirty="0">
                <a:latin typeface="Rockwell"/>
                <a:cs typeface="Rockwell"/>
              </a:rPr>
              <a:t>Internet untuk klien</a:t>
            </a:r>
            <a:r>
              <a:rPr sz="3000" spc="110" dirty="0">
                <a:latin typeface="Rockwell"/>
                <a:cs typeface="Rockwell"/>
              </a:rPr>
              <a:t> </a:t>
            </a:r>
            <a:r>
              <a:rPr sz="3000" spc="-5" dirty="0">
                <a:latin typeface="Rockwell"/>
                <a:cs typeface="Rockwell"/>
              </a:rPr>
              <a:t>mereka.</a:t>
            </a:r>
            <a:endParaRPr sz="3000">
              <a:latin typeface="Rockwell"/>
              <a:cs typeface="Rockwe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476199" y="2248915"/>
            <a:ext cx="13444855" cy="6074410"/>
          </a:xfrm>
          <a:prstGeom prst="rect">
            <a:avLst/>
          </a:prstGeom>
        </p:spPr>
        <p:txBody>
          <a:bodyPr vert="horz" wrap="square" lIns="0" tIns="12700" rIns="0" bIns="0" rtlCol="0">
            <a:spAutoFit/>
          </a:bodyPr>
          <a:lstStyle/>
          <a:p>
            <a:pPr marL="440690" marR="334010" indent="-428625">
              <a:lnSpc>
                <a:spcPct val="100000"/>
              </a:lnSpc>
              <a:spcBef>
                <a:spcPts val="100"/>
              </a:spcBef>
              <a:buChar char="•"/>
              <a:tabLst>
                <a:tab pos="440690" algn="l"/>
                <a:tab pos="441325" algn="l"/>
              </a:tabLst>
            </a:pPr>
            <a:r>
              <a:rPr sz="3200" spc="-5" dirty="0">
                <a:latin typeface="Rockwell"/>
                <a:cs typeface="Rockwell"/>
              </a:rPr>
              <a:t>Teknologi yang </a:t>
            </a:r>
            <a:r>
              <a:rPr sz="3200" dirty="0">
                <a:latin typeface="Rockwell"/>
                <a:cs typeface="Rockwell"/>
              </a:rPr>
              <a:t>dipilih untuk </a:t>
            </a:r>
            <a:r>
              <a:rPr sz="3200" spc="-5" dirty="0">
                <a:latin typeface="Rockwell"/>
                <a:cs typeface="Rockwell"/>
              </a:rPr>
              <a:t>membawa </a:t>
            </a:r>
            <a:r>
              <a:rPr sz="3200" dirty="0">
                <a:latin typeface="Rockwell"/>
                <a:cs typeface="Rockwell"/>
              </a:rPr>
              <a:t>layanan </a:t>
            </a:r>
            <a:r>
              <a:rPr sz="3200" spc="5" dirty="0">
                <a:latin typeface="Rockwell"/>
                <a:cs typeface="Rockwell"/>
              </a:rPr>
              <a:t>B-ISDN </a:t>
            </a:r>
            <a:r>
              <a:rPr sz="3200" dirty="0">
                <a:latin typeface="Rockwell"/>
                <a:cs typeface="Rockwell"/>
              </a:rPr>
              <a:t>dan  </a:t>
            </a:r>
            <a:r>
              <a:rPr sz="3200" spc="-5" dirty="0">
                <a:latin typeface="Rockwell"/>
                <a:cs typeface="Rockwell"/>
              </a:rPr>
              <a:t>Teknologi </a:t>
            </a:r>
            <a:r>
              <a:rPr sz="3200" i="1" dirty="0">
                <a:latin typeface="Rockwell"/>
                <a:cs typeface="Rockwell"/>
              </a:rPr>
              <a:t>Asyncronous Transfer </a:t>
            </a:r>
            <a:r>
              <a:rPr sz="3200" i="1" spc="-5" dirty="0">
                <a:latin typeface="Rockwell"/>
                <a:cs typeface="Rockwell"/>
              </a:rPr>
              <a:t>Mode </a:t>
            </a:r>
            <a:r>
              <a:rPr sz="3200" dirty="0">
                <a:latin typeface="Rockwell"/>
                <a:cs typeface="Rockwell"/>
              </a:rPr>
              <a:t>(ATM) </a:t>
            </a:r>
            <a:r>
              <a:rPr sz="3200" spc="-5" dirty="0">
                <a:latin typeface="Rockwell"/>
                <a:cs typeface="Rockwell"/>
              </a:rPr>
              <a:t>saat </a:t>
            </a:r>
            <a:r>
              <a:rPr sz="3200" dirty="0">
                <a:latin typeface="Rockwell"/>
                <a:cs typeface="Rockwell"/>
              </a:rPr>
              <a:t>ini </a:t>
            </a:r>
            <a:r>
              <a:rPr sz="3200" spc="-5" dirty="0">
                <a:latin typeface="Rockwell"/>
                <a:cs typeface="Rockwell"/>
              </a:rPr>
              <a:t>memasuki  operasional </a:t>
            </a:r>
            <a:r>
              <a:rPr sz="3200" dirty="0">
                <a:latin typeface="Rockwell"/>
                <a:cs typeface="Rockwell"/>
              </a:rPr>
              <a:t>pelayanan </a:t>
            </a:r>
            <a:r>
              <a:rPr sz="3200" spc="-5" dirty="0">
                <a:latin typeface="Rockwell"/>
                <a:cs typeface="Rockwell"/>
              </a:rPr>
              <a:t>secara </a:t>
            </a:r>
            <a:r>
              <a:rPr sz="3200" dirty="0">
                <a:latin typeface="Rockwell"/>
                <a:cs typeface="Rockwell"/>
              </a:rPr>
              <a:t>penuh dan </a:t>
            </a:r>
            <a:r>
              <a:rPr sz="3200" spc="-5" dirty="0">
                <a:latin typeface="Rockwell"/>
                <a:cs typeface="Rockwell"/>
              </a:rPr>
              <a:t>merupakan satu </a:t>
            </a:r>
            <a:r>
              <a:rPr sz="3200" dirty="0">
                <a:latin typeface="Rockwell"/>
                <a:cs typeface="Rockwell"/>
              </a:rPr>
              <a:t>teknologi  yang </a:t>
            </a:r>
            <a:r>
              <a:rPr sz="3200" spc="-5" dirty="0">
                <a:latin typeface="Rockwell"/>
                <a:cs typeface="Rockwell"/>
              </a:rPr>
              <a:t>menjadi </a:t>
            </a:r>
            <a:r>
              <a:rPr sz="3200" dirty="0">
                <a:latin typeface="Rockwell"/>
                <a:cs typeface="Rockwell"/>
              </a:rPr>
              <a:t>dasar pembuatan jaringan-jaringan yang</a:t>
            </a:r>
            <a:r>
              <a:rPr sz="3200" spc="-55" dirty="0">
                <a:latin typeface="Rockwell"/>
                <a:cs typeface="Rockwell"/>
              </a:rPr>
              <a:t> </a:t>
            </a:r>
            <a:r>
              <a:rPr sz="3200" dirty="0">
                <a:latin typeface="Rockwell"/>
                <a:cs typeface="Rockwell"/>
              </a:rPr>
              <a:t>baru.</a:t>
            </a:r>
            <a:endParaRPr sz="3200">
              <a:latin typeface="Rockwell"/>
              <a:cs typeface="Rockwell"/>
            </a:endParaRPr>
          </a:p>
          <a:p>
            <a:pPr marL="440690" marR="530225" indent="-428625" algn="just">
              <a:lnSpc>
                <a:spcPct val="100000"/>
              </a:lnSpc>
              <a:spcBef>
                <a:spcPts val="775"/>
              </a:spcBef>
              <a:buChar char="•"/>
              <a:tabLst>
                <a:tab pos="441325" algn="l"/>
              </a:tabLst>
            </a:pPr>
            <a:r>
              <a:rPr sz="3200" spc="-5" dirty="0">
                <a:latin typeface="Rockwell"/>
                <a:cs typeface="Rockwell"/>
              </a:rPr>
              <a:t>ATM menyediakan </a:t>
            </a:r>
            <a:r>
              <a:rPr sz="3200" dirty="0">
                <a:latin typeface="Rockwell"/>
                <a:cs typeface="Rockwell"/>
              </a:rPr>
              <a:t>teknologinya untuk </a:t>
            </a:r>
            <a:r>
              <a:rPr sz="3200" spc="-5" dirty="0">
                <a:latin typeface="Rockwell"/>
                <a:cs typeface="Rockwell"/>
              </a:rPr>
              <a:t>membangun </a:t>
            </a:r>
            <a:r>
              <a:rPr sz="3200" dirty="0">
                <a:latin typeface="Rockwell"/>
                <a:cs typeface="Rockwell"/>
              </a:rPr>
              <a:t>jaringan yang  cocok bagi </a:t>
            </a:r>
            <a:r>
              <a:rPr sz="3200" spc="-5" dirty="0">
                <a:latin typeface="Rockwell"/>
                <a:cs typeface="Rockwell"/>
              </a:rPr>
              <a:t>kebutuhan konsumen mereka, kombinasi kemampuan,  </a:t>
            </a:r>
            <a:r>
              <a:rPr sz="3200" dirty="0">
                <a:latin typeface="Rockwell"/>
                <a:cs typeface="Rockwell"/>
              </a:rPr>
              <a:t>pengaturan dan </a:t>
            </a:r>
            <a:r>
              <a:rPr sz="3200" spc="-5" dirty="0">
                <a:latin typeface="Rockwell"/>
                <a:cs typeface="Rockwell"/>
              </a:rPr>
              <a:t>kapasitas </a:t>
            </a:r>
            <a:r>
              <a:rPr sz="3200" dirty="0">
                <a:latin typeface="Rockwell"/>
                <a:cs typeface="Rockwell"/>
              </a:rPr>
              <a:t>untuk membawa </a:t>
            </a:r>
            <a:r>
              <a:rPr sz="3200" spc="-5" dirty="0">
                <a:latin typeface="Rockwell"/>
                <a:cs typeface="Rockwell"/>
              </a:rPr>
              <a:t>jalur </a:t>
            </a:r>
            <a:r>
              <a:rPr sz="3200" dirty="0">
                <a:latin typeface="Rockwell"/>
                <a:cs typeface="Rockwell"/>
              </a:rPr>
              <a:t>lain seperti Frame  Ralay atau X.25 dan </a:t>
            </a:r>
            <a:r>
              <a:rPr sz="3200" spc="-5" dirty="0">
                <a:latin typeface="Rockwell"/>
                <a:cs typeface="Rockwell"/>
              </a:rPr>
              <a:t>segala </a:t>
            </a:r>
            <a:r>
              <a:rPr sz="3200" dirty="0">
                <a:latin typeface="Rockwell"/>
                <a:cs typeface="Rockwell"/>
              </a:rPr>
              <a:t>protokol </a:t>
            </a:r>
            <a:r>
              <a:rPr sz="3200" spc="-5" dirty="0">
                <a:latin typeface="Rockwell"/>
                <a:cs typeface="Rockwell"/>
              </a:rPr>
              <a:t>seperti </a:t>
            </a:r>
            <a:r>
              <a:rPr sz="3200" dirty="0">
                <a:latin typeface="Rockwell"/>
                <a:cs typeface="Rockwell"/>
              </a:rPr>
              <a:t>Internet </a:t>
            </a:r>
            <a:r>
              <a:rPr sz="3200" spc="-5" dirty="0">
                <a:latin typeface="Rockwell"/>
                <a:cs typeface="Rockwell"/>
              </a:rPr>
              <a:t>Protocol</a:t>
            </a:r>
            <a:r>
              <a:rPr sz="3200" spc="-35" dirty="0">
                <a:latin typeface="Rockwell"/>
                <a:cs typeface="Rockwell"/>
              </a:rPr>
              <a:t> </a:t>
            </a:r>
            <a:r>
              <a:rPr sz="3200" dirty="0">
                <a:latin typeface="Rockwell"/>
                <a:cs typeface="Rockwell"/>
              </a:rPr>
              <a:t>(IP).</a:t>
            </a:r>
            <a:endParaRPr sz="3200">
              <a:latin typeface="Rockwell"/>
              <a:cs typeface="Rockwell"/>
            </a:endParaRPr>
          </a:p>
          <a:p>
            <a:pPr marL="440690" marR="5080" indent="-428625">
              <a:lnSpc>
                <a:spcPct val="100000"/>
              </a:lnSpc>
              <a:spcBef>
                <a:spcPts val="770"/>
              </a:spcBef>
              <a:buChar char="•"/>
              <a:tabLst>
                <a:tab pos="440690" algn="l"/>
                <a:tab pos="441325" algn="l"/>
              </a:tabLst>
            </a:pPr>
            <a:r>
              <a:rPr sz="3200" dirty="0">
                <a:latin typeface="Rockwell"/>
                <a:cs typeface="Rockwell"/>
              </a:rPr>
              <a:t>Ini </a:t>
            </a:r>
            <a:r>
              <a:rPr sz="3200" spc="-5" dirty="0">
                <a:latin typeface="Rockwell"/>
                <a:cs typeface="Rockwell"/>
              </a:rPr>
              <a:t>merupakan </a:t>
            </a:r>
            <a:r>
              <a:rPr sz="3200" dirty="0">
                <a:latin typeface="Rockwell"/>
                <a:cs typeface="Rockwell"/>
              </a:rPr>
              <a:t>berita </a:t>
            </a:r>
            <a:r>
              <a:rPr sz="3200" spc="-5" dirty="0">
                <a:latin typeface="Rockwell"/>
                <a:cs typeface="Rockwell"/>
              </a:rPr>
              <a:t>baik </a:t>
            </a:r>
            <a:r>
              <a:rPr sz="3200" dirty="0">
                <a:latin typeface="Rockwell"/>
                <a:cs typeface="Rockwell"/>
              </a:rPr>
              <a:t>untuk </a:t>
            </a:r>
            <a:r>
              <a:rPr sz="3200" spc="-5" dirty="0">
                <a:latin typeface="Rockwell"/>
                <a:cs typeface="Rockwell"/>
              </a:rPr>
              <a:t>perusahaan besar </a:t>
            </a:r>
            <a:r>
              <a:rPr sz="3200" dirty="0">
                <a:latin typeface="Rockwell"/>
                <a:cs typeface="Rockwell"/>
              </a:rPr>
              <a:t>dengan </a:t>
            </a:r>
            <a:r>
              <a:rPr sz="3200" spc="-5" dirty="0">
                <a:latin typeface="Rockwell"/>
                <a:cs typeface="Rockwell"/>
              </a:rPr>
              <a:t>hubungan  </a:t>
            </a:r>
            <a:r>
              <a:rPr sz="3200" dirty="0">
                <a:latin typeface="Rockwell"/>
                <a:cs typeface="Rockwell"/>
              </a:rPr>
              <a:t>fiber yang langsung tetapi </a:t>
            </a:r>
            <a:r>
              <a:rPr sz="3200" spc="-5" dirty="0">
                <a:latin typeface="Rockwell"/>
                <a:cs typeface="Rockwell"/>
              </a:rPr>
              <a:t>kantor </a:t>
            </a:r>
            <a:r>
              <a:rPr sz="3200" dirty="0">
                <a:latin typeface="Rockwell"/>
                <a:cs typeface="Rockwell"/>
              </a:rPr>
              <a:t>cabang atau </a:t>
            </a:r>
            <a:r>
              <a:rPr sz="3200" spc="-5" dirty="0">
                <a:latin typeface="Rockwell"/>
                <a:cs typeface="Rockwell"/>
              </a:rPr>
              <a:t>kantor kecil </a:t>
            </a:r>
            <a:r>
              <a:rPr sz="3200" dirty="0">
                <a:latin typeface="Rockwell"/>
                <a:cs typeface="Rockwell"/>
              </a:rPr>
              <a:t>yang  tergantung pada jasa </a:t>
            </a:r>
            <a:r>
              <a:rPr sz="3200" spc="-5" dirty="0">
                <a:latin typeface="Rockwell"/>
                <a:cs typeface="Rockwell"/>
              </a:rPr>
              <a:t>kantor </a:t>
            </a:r>
            <a:r>
              <a:rPr sz="3200" dirty="0">
                <a:latin typeface="Rockwell"/>
                <a:cs typeface="Rockwell"/>
              </a:rPr>
              <a:t>telepon yang </a:t>
            </a:r>
            <a:r>
              <a:rPr sz="3200" spc="-5" dirty="0">
                <a:latin typeface="Rockwell"/>
                <a:cs typeface="Rockwell"/>
              </a:rPr>
              <a:t>selama </a:t>
            </a:r>
            <a:r>
              <a:rPr sz="3200" dirty="0">
                <a:latin typeface="Rockwell"/>
                <a:cs typeface="Rockwell"/>
              </a:rPr>
              <a:t>ini </a:t>
            </a:r>
            <a:r>
              <a:rPr sz="3200" spc="-5" dirty="0">
                <a:latin typeface="Rockwell"/>
                <a:cs typeface="Rockwell"/>
              </a:rPr>
              <a:t>kurang  </a:t>
            </a:r>
            <a:r>
              <a:rPr sz="3200" dirty="0">
                <a:latin typeface="Rockwell"/>
                <a:cs typeface="Rockwell"/>
              </a:rPr>
              <a:t>beruntung.</a:t>
            </a:r>
            <a:endParaRPr sz="3200">
              <a:latin typeface="Rockwell"/>
              <a:cs typeface="Rockwell"/>
            </a:endParaRPr>
          </a:p>
        </p:txBody>
      </p:sp>
      <p:sp>
        <p:nvSpPr>
          <p:cNvPr id="3" name="object 3"/>
          <p:cNvSpPr/>
          <p:nvPr/>
        </p:nvSpPr>
        <p:spPr>
          <a:xfrm>
            <a:off x="0" y="385825"/>
            <a:ext cx="14401800" cy="1501775"/>
          </a:xfrm>
          <a:custGeom>
            <a:avLst/>
            <a:gdLst/>
            <a:ahLst/>
            <a:cxnLst/>
            <a:rect l="l" t="t" r="r" b="b"/>
            <a:pathLst>
              <a:path w="14401800" h="1501775">
                <a:moveTo>
                  <a:pt x="0" y="1501775"/>
                </a:moveTo>
                <a:lnTo>
                  <a:pt x="14401800" y="1501775"/>
                </a:lnTo>
                <a:lnTo>
                  <a:pt x="14401800" y="0"/>
                </a:lnTo>
                <a:lnTo>
                  <a:pt x="0" y="0"/>
                </a:lnTo>
                <a:lnTo>
                  <a:pt x="0" y="1501775"/>
                </a:lnTo>
                <a:close/>
              </a:path>
            </a:pathLst>
          </a:custGeom>
          <a:solidFill>
            <a:srgbClr val="6699FF"/>
          </a:solidFill>
        </p:spPr>
        <p:txBody>
          <a:bodyPr wrap="square" lIns="0" tIns="0" rIns="0" bIns="0" rtlCol="0"/>
          <a:lstStyle/>
          <a:p>
            <a:endParaRPr/>
          </a:p>
        </p:txBody>
      </p:sp>
      <p:sp>
        <p:nvSpPr>
          <p:cNvPr id="4" name="object 4"/>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dirty="0"/>
              <a:t>QoS</a:t>
            </a:r>
            <a:r>
              <a:rPr spc="-100" dirty="0"/>
              <a:t> </a:t>
            </a:r>
            <a:r>
              <a:rPr spc="-5" dirty="0"/>
              <a:t>(2)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233425"/>
            <a:ext cx="14401800" cy="1500505"/>
          </a:xfrm>
          <a:custGeom>
            <a:avLst/>
            <a:gdLst/>
            <a:ahLst/>
            <a:cxnLst/>
            <a:rect l="l" t="t" r="r" b="b"/>
            <a:pathLst>
              <a:path w="14401800" h="1500505">
                <a:moveTo>
                  <a:pt x="0" y="1500124"/>
                </a:moveTo>
                <a:lnTo>
                  <a:pt x="14401800" y="1500124"/>
                </a:lnTo>
                <a:lnTo>
                  <a:pt x="14401800" y="0"/>
                </a:lnTo>
                <a:lnTo>
                  <a:pt x="0" y="0"/>
                </a:lnTo>
                <a:lnTo>
                  <a:pt x="0" y="1500124"/>
                </a:lnTo>
                <a:close/>
              </a:path>
            </a:pathLst>
          </a:custGeom>
          <a:solidFill>
            <a:srgbClr val="6699FF"/>
          </a:solidFill>
        </p:spPr>
        <p:txBody>
          <a:bodyPr wrap="square" lIns="0" tIns="0" rIns="0" bIns="0" rtlCol="0"/>
          <a:lstStyle/>
          <a:p>
            <a:endParaRPr/>
          </a:p>
        </p:txBody>
      </p:sp>
      <p:sp>
        <p:nvSpPr>
          <p:cNvPr id="3" name="object 3"/>
          <p:cNvSpPr txBox="1">
            <a:spLocks noGrp="1"/>
          </p:cNvSpPr>
          <p:nvPr>
            <p:ph type="title"/>
          </p:nvPr>
        </p:nvSpPr>
        <p:spPr>
          <a:xfrm>
            <a:off x="5962015" y="519810"/>
            <a:ext cx="2477770" cy="879475"/>
          </a:xfrm>
          <a:prstGeom prst="rect">
            <a:avLst/>
          </a:prstGeom>
        </p:spPr>
        <p:txBody>
          <a:bodyPr vert="horz" wrap="square" lIns="0" tIns="12700" rIns="0" bIns="0" rtlCol="0">
            <a:spAutoFit/>
          </a:bodyPr>
          <a:lstStyle/>
          <a:p>
            <a:pPr marL="12700">
              <a:lnSpc>
                <a:spcPct val="100000"/>
              </a:lnSpc>
              <a:spcBef>
                <a:spcPts val="100"/>
              </a:spcBef>
            </a:pPr>
            <a:r>
              <a:rPr dirty="0"/>
              <a:t>QoS</a:t>
            </a:r>
            <a:r>
              <a:rPr spc="-100" dirty="0"/>
              <a:t> </a:t>
            </a:r>
            <a:r>
              <a:rPr spc="-5" dirty="0"/>
              <a:t>(3)</a:t>
            </a:r>
          </a:p>
        </p:txBody>
      </p:sp>
      <p:sp>
        <p:nvSpPr>
          <p:cNvPr id="4" name="object 4"/>
          <p:cNvSpPr txBox="1"/>
          <p:nvPr/>
        </p:nvSpPr>
        <p:spPr>
          <a:xfrm>
            <a:off x="423773" y="2091689"/>
            <a:ext cx="13448665" cy="4525645"/>
          </a:xfrm>
          <a:prstGeom prst="rect">
            <a:avLst/>
          </a:prstGeom>
        </p:spPr>
        <p:txBody>
          <a:bodyPr vert="horz" wrap="square" lIns="0" tIns="12700" rIns="0" bIns="0" rtlCol="0">
            <a:spAutoFit/>
          </a:bodyPr>
          <a:lstStyle/>
          <a:p>
            <a:pPr marL="440690" marR="7620" indent="-428625">
              <a:lnSpc>
                <a:spcPct val="100000"/>
              </a:lnSpc>
              <a:spcBef>
                <a:spcPts val="100"/>
              </a:spcBef>
              <a:buChar char="•"/>
              <a:tabLst>
                <a:tab pos="440690" algn="l"/>
                <a:tab pos="441325" algn="l"/>
              </a:tabLst>
            </a:pPr>
            <a:r>
              <a:rPr sz="3600" dirty="0">
                <a:latin typeface="Rockwell"/>
                <a:cs typeface="Rockwell"/>
              </a:rPr>
              <a:t>Sekarang dengan perpaduan </a:t>
            </a:r>
            <a:r>
              <a:rPr sz="3600" spc="-5" dirty="0">
                <a:latin typeface="Rockwell"/>
                <a:cs typeface="Rockwell"/>
              </a:rPr>
              <a:t>ATM </a:t>
            </a:r>
            <a:r>
              <a:rPr sz="3600" dirty="0">
                <a:latin typeface="Rockwell"/>
                <a:cs typeface="Rockwell"/>
              </a:rPr>
              <a:t>dengan asymmetric</a:t>
            </a:r>
            <a:r>
              <a:rPr sz="3600" spc="-140" dirty="0">
                <a:latin typeface="Rockwell"/>
                <a:cs typeface="Rockwell"/>
              </a:rPr>
              <a:t> </a:t>
            </a:r>
            <a:r>
              <a:rPr sz="3600" dirty="0">
                <a:latin typeface="Rockwell"/>
                <a:cs typeface="Rockwell"/>
              </a:rPr>
              <a:t>digital  </a:t>
            </a:r>
            <a:r>
              <a:rPr sz="3600" spc="-5" dirty="0">
                <a:latin typeface="Rockwell"/>
                <a:cs typeface="Rockwell"/>
              </a:rPr>
              <a:t>subscriber </a:t>
            </a:r>
            <a:r>
              <a:rPr sz="3600" dirty="0">
                <a:latin typeface="Rockwell"/>
                <a:cs typeface="Rockwell"/>
              </a:rPr>
              <a:t>loop </a:t>
            </a:r>
            <a:r>
              <a:rPr sz="3600" spc="-5" dirty="0">
                <a:latin typeface="Rockwell"/>
                <a:cs typeface="Rockwell"/>
              </a:rPr>
              <a:t>(ADSL) menjadi standart yang </a:t>
            </a:r>
            <a:r>
              <a:rPr sz="3600" dirty="0">
                <a:latin typeface="Rockwell"/>
                <a:cs typeface="Rockwell"/>
              </a:rPr>
              <a:t>diakui,  perusahaan </a:t>
            </a:r>
            <a:r>
              <a:rPr sz="3600" spc="-5" dirty="0">
                <a:latin typeface="Rockwell"/>
                <a:cs typeface="Rockwell"/>
              </a:rPr>
              <a:t>kecil mempunyai </a:t>
            </a:r>
            <a:r>
              <a:rPr sz="3600" dirty="0">
                <a:latin typeface="Rockwell"/>
                <a:cs typeface="Rockwell"/>
              </a:rPr>
              <a:t>prospek terhadap akses  langsung </a:t>
            </a:r>
            <a:r>
              <a:rPr sz="3600" spc="-5" dirty="0">
                <a:latin typeface="Rockwell"/>
                <a:cs typeface="Rockwell"/>
              </a:rPr>
              <a:t>ATM </a:t>
            </a:r>
            <a:r>
              <a:rPr sz="3600" dirty="0">
                <a:latin typeface="Rockwell"/>
                <a:cs typeface="Rockwell"/>
              </a:rPr>
              <a:t>dan </a:t>
            </a:r>
            <a:r>
              <a:rPr sz="3600" spc="-5" dirty="0">
                <a:latin typeface="Rockwell"/>
                <a:cs typeface="Rockwell"/>
              </a:rPr>
              <a:t>merupakan salah satu teknologi </a:t>
            </a:r>
            <a:r>
              <a:rPr sz="3600" dirty="0">
                <a:latin typeface="Rockwell"/>
                <a:cs typeface="Rockwell"/>
              </a:rPr>
              <a:t>yang  </a:t>
            </a:r>
            <a:r>
              <a:rPr sz="3600" spc="-5" dirty="0">
                <a:latin typeface="Rockwell"/>
                <a:cs typeface="Rockwell"/>
              </a:rPr>
              <a:t>memberikan </a:t>
            </a:r>
            <a:r>
              <a:rPr sz="3600" dirty="0">
                <a:latin typeface="Rockwell"/>
                <a:cs typeface="Rockwell"/>
              </a:rPr>
              <a:t>pelayanan yang </a:t>
            </a:r>
            <a:r>
              <a:rPr sz="3600" spc="-5" dirty="0">
                <a:latin typeface="Rockwell"/>
                <a:cs typeface="Rockwell"/>
              </a:rPr>
              <a:t>sangat </a:t>
            </a:r>
            <a:r>
              <a:rPr sz="3600" dirty="0">
                <a:latin typeface="Rockwell"/>
                <a:cs typeface="Rockwell"/>
              </a:rPr>
              <a:t>cepat </a:t>
            </a:r>
            <a:r>
              <a:rPr sz="3600" spc="-5" dirty="0">
                <a:latin typeface="Rockwell"/>
                <a:cs typeface="Rockwell"/>
              </a:rPr>
              <a:t>melalui </a:t>
            </a:r>
            <a:r>
              <a:rPr sz="3600" dirty="0">
                <a:latin typeface="Rockwell"/>
                <a:cs typeface="Rockwell"/>
              </a:rPr>
              <a:t>jalur </a:t>
            </a:r>
            <a:r>
              <a:rPr sz="3600" spc="-5" dirty="0">
                <a:latin typeface="Rockwell"/>
                <a:cs typeface="Rockwell"/>
              </a:rPr>
              <a:t>kabel  </a:t>
            </a:r>
            <a:r>
              <a:rPr sz="3600" dirty="0">
                <a:latin typeface="Rockwell"/>
                <a:cs typeface="Rockwell"/>
              </a:rPr>
              <a:t>standart.</a:t>
            </a:r>
            <a:endParaRPr sz="3600">
              <a:latin typeface="Rockwell"/>
              <a:cs typeface="Rockwell"/>
            </a:endParaRPr>
          </a:p>
          <a:p>
            <a:pPr marL="440690" marR="5080" indent="-428625">
              <a:lnSpc>
                <a:spcPct val="100000"/>
              </a:lnSpc>
              <a:spcBef>
                <a:spcPts val="865"/>
              </a:spcBef>
              <a:buChar char="•"/>
              <a:tabLst>
                <a:tab pos="440690" algn="l"/>
                <a:tab pos="441325" algn="l"/>
              </a:tabLst>
            </a:pPr>
            <a:r>
              <a:rPr sz="3600" spc="-5" dirty="0">
                <a:latin typeface="Rockwell"/>
                <a:cs typeface="Rockwell"/>
              </a:rPr>
              <a:t>Teknologi </a:t>
            </a:r>
            <a:r>
              <a:rPr sz="3600" dirty="0">
                <a:latin typeface="Rockwell"/>
                <a:cs typeface="Rockwell"/>
              </a:rPr>
              <a:t>ini dapat </a:t>
            </a:r>
            <a:r>
              <a:rPr sz="3600" spc="-5" dirty="0">
                <a:latin typeface="Rockwell"/>
                <a:cs typeface="Rockwell"/>
              </a:rPr>
              <a:t>menghubungkan </a:t>
            </a:r>
            <a:r>
              <a:rPr sz="3600" dirty="0">
                <a:latin typeface="Rockwell"/>
                <a:cs typeface="Rockwell"/>
              </a:rPr>
              <a:t>banyak pelanggan</a:t>
            </a:r>
            <a:r>
              <a:rPr sz="3600" spc="-90" dirty="0">
                <a:latin typeface="Rockwell"/>
                <a:cs typeface="Rockwell"/>
              </a:rPr>
              <a:t> </a:t>
            </a:r>
            <a:r>
              <a:rPr sz="3600" dirty="0">
                <a:latin typeface="Rockwell"/>
                <a:cs typeface="Rockwell"/>
              </a:rPr>
              <a:t>yang  berada di berbagai</a:t>
            </a:r>
            <a:r>
              <a:rPr sz="3600" spc="-45" dirty="0">
                <a:latin typeface="Rockwell"/>
                <a:cs typeface="Rockwell"/>
              </a:rPr>
              <a:t> </a:t>
            </a:r>
            <a:r>
              <a:rPr sz="3600" dirty="0">
                <a:latin typeface="Rockwell"/>
                <a:cs typeface="Rockwell"/>
              </a:rPr>
              <a:t>tempat.</a:t>
            </a:r>
            <a:endParaRPr sz="3600">
              <a:latin typeface="Rockwell"/>
              <a:cs typeface="Rockwe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046090" y="647522"/>
            <a:ext cx="4311650" cy="880110"/>
          </a:xfrm>
          <a:prstGeom prst="rect">
            <a:avLst/>
          </a:prstGeom>
        </p:spPr>
        <p:txBody>
          <a:bodyPr vert="horz" wrap="square" lIns="0" tIns="13335" rIns="0" bIns="0" rtlCol="0">
            <a:spAutoFit/>
          </a:bodyPr>
          <a:lstStyle/>
          <a:p>
            <a:pPr marL="12700">
              <a:lnSpc>
                <a:spcPct val="100000"/>
              </a:lnSpc>
              <a:spcBef>
                <a:spcPts val="105"/>
              </a:spcBef>
            </a:pPr>
            <a:r>
              <a:rPr dirty="0"/>
              <a:t>Kesimpul</a:t>
            </a:r>
            <a:r>
              <a:rPr spc="-20" dirty="0"/>
              <a:t>a</a:t>
            </a:r>
            <a:r>
              <a:rPr dirty="0"/>
              <a:t>n</a:t>
            </a:r>
          </a:p>
        </p:txBody>
      </p:sp>
      <p:sp>
        <p:nvSpPr>
          <p:cNvPr id="3" name="object 3"/>
          <p:cNvSpPr txBox="1"/>
          <p:nvPr/>
        </p:nvSpPr>
        <p:spPr>
          <a:xfrm>
            <a:off x="596900" y="2039821"/>
            <a:ext cx="12405995" cy="6367780"/>
          </a:xfrm>
          <a:prstGeom prst="rect">
            <a:avLst/>
          </a:prstGeom>
        </p:spPr>
        <p:txBody>
          <a:bodyPr vert="horz" wrap="square" lIns="0" tIns="138430" rIns="0" bIns="0" rtlCol="0">
            <a:spAutoFit/>
          </a:bodyPr>
          <a:lstStyle/>
          <a:p>
            <a:pPr marL="440690" indent="-428625">
              <a:lnSpc>
                <a:spcPct val="100000"/>
              </a:lnSpc>
              <a:spcBef>
                <a:spcPts val="1090"/>
              </a:spcBef>
              <a:buFont typeface="Rockwell"/>
              <a:buChar char="•"/>
              <a:tabLst>
                <a:tab pos="440690" algn="l"/>
                <a:tab pos="441325" algn="l"/>
              </a:tabLst>
            </a:pPr>
            <a:r>
              <a:rPr sz="4000" b="1" spc="-5" dirty="0">
                <a:solidFill>
                  <a:srgbClr val="FF3300"/>
                </a:solidFill>
                <a:latin typeface="Rockwell"/>
                <a:cs typeface="Rockwell"/>
              </a:rPr>
              <a:t>Keuntungan</a:t>
            </a:r>
            <a:r>
              <a:rPr sz="4000" b="1" dirty="0">
                <a:solidFill>
                  <a:srgbClr val="FF3300"/>
                </a:solidFill>
                <a:latin typeface="Rockwell"/>
                <a:cs typeface="Rockwell"/>
              </a:rPr>
              <a:t> </a:t>
            </a:r>
            <a:r>
              <a:rPr sz="4000" b="1" spc="-10" dirty="0">
                <a:solidFill>
                  <a:srgbClr val="FF3300"/>
                </a:solidFill>
                <a:latin typeface="Rockwell"/>
                <a:cs typeface="Rockwell"/>
              </a:rPr>
              <a:t>ATM</a:t>
            </a:r>
            <a:endParaRPr sz="4000">
              <a:latin typeface="Rockwell"/>
              <a:cs typeface="Rockwell"/>
            </a:endParaRPr>
          </a:p>
          <a:p>
            <a:pPr marL="939165" lvl="1" indent="-355600">
              <a:lnSpc>
                <a:spcPct val="100000"/>
              </a:lnSpc>
              <a:spcBef>
                <a:spcPts val="845"/>
              </a:spcBef>
              <a:buChar char="–"/>
              <a:tabLst>
                <a:tab pos="939800" algn="l"/>
              </a:tabLst>
            </a:pPr>
            <a:r>
              <a:rPr sz="3400" spc="-5" dirty="0">
                <a:latin typeface="Rockwell"/>
                <a:cs typeface="Rockwell"/>
              </a:rPr>
              <a:t>Kecepatan jaringan : tinggi &amp;</a:t>
            </a:r>
            <a:r>
              <a:rPr sz="3400" spc="15" dirty="0">
                <a:latin typeface="Rockwell"/>
                <a:cs typeface="Rockwell"/>
              </a:rPr>
              <a:t> </a:t>
            </a:r>
            <a:r>
              <a:rPr sz="3400" spc="-5" dirty="0">
                <a:latin typeface="Rockwell"/>
                <a:cs typeface="Rockwell"/>
              </a:rPr>
              <a:t>scalable</a:t>
            </a:r>
            <a:endParaRPr sz="3400">
              <a:latin typeface="Rockwell"/>
              <a:cs typeface="Rockwell"/>
            </a:endParaRPr>
          </a:p>
          <a:p>
            <a:pPr marL="939165" lvl="1" indent="-355600">
              <a:lnSpc>
                <a:spcPct val="100000"/>
              </a:lnSpc>
              <a:spcBef>
                <a:spcPts val="815"/>
              </a:spcBef>
              <a:buChar char="–"/>
              <a:tabLst>
                <a:tab pos="939800" algn="l"/>
              </a:tabLst>
            </a:pPr>
            <a:r>
              <a:rPr sz="3400" spc="-5" dirty="0">
                <a:latin typeface="Rockwell"/>
                <a:cs typeface="Rockwell"/>
              </a:rPr>
              <a:t>Dimungkinkan penerapan</a:t>
            </a:r>
            <a:r>
              <a:rPr sz="3400" spc="5" dirty="0">
                <a:latin typeface="Rockwell"/>
                <a:cs typeface="Rockwell"/>
              </a:rPr>
              <a:t> </a:t>
            </a:r>
            <a:r>
              <a:rPr sz="3400" spc="-5" dirty="0">
                <a:latin typeface="Rockwell"/>
                <a:cs typeface="Rockwell"/>
              </a:rPr>
              <a:t>QoS</a:t>
            </a:r>
            <a:endParaRPr sz="3400">
              <a:latin typeface="Rockwell"/>
              <a:cs typeface="Rockwell"/>
            </a:endParaRPr>
          </a:p>
          <a:p>
            <a:pPr marL="939165" lvl="1" indent="-355600">
              <a:lnSpc>
                <a:spcPct val="100000"/>
              </a:lnSpc>
              <a:spcBef>
                <a:spcPts val="815"/>
              </a:spcBef>
              <a:buChar char="–"/>
              <a:tabLst>
                <a:tab pos="939800" algn="l"/>
              </a:tabLst>
            </a:pPr>
            <a:r>
              <a:rPr sz="3400" spc="-5" dirty="0">
                <a:latin typeface="Rockwell"/>
                <a:cs typeface="Rockwell"/>
              </a:rPr>
              <a:t>Kemampuan integrasi dengan legacy</a:t>
            </a:r>
            <a:r>
              <a:rPr sz="3400" spc="15" dirty="0">
                <a:latin typeface="Rockwell"/>
                <a:cs typeface="Rockwell"/>
              </a:rPr>
              <a:t> </a:t>
            </a:r>
            <a:r>
              <a:rPr sz="3400" spc="-5" dirty="0">
                <a:latin typeface="Rockwell"/>
                <a:cs typeface="Rockwell"/>
              </a:rPr>
              <a:t>system</a:t>
            </a:r>
            <a:endParaRPr sz="3400">
              <a:latin typeface="Rockwell"/>
              <a:cs typeface="Rockwell"/>
            </a:endParaRPr>
          </a:p>
          <a:p>
            <a:pPr marL="939165" lvl="1" indent="-355600">
              <a:lnSpc>
                <a:spcPct val="100000"/>
              </a:lnSpc>
              <a:spcBef>
                <a:spcPts val="820"/>
              </a:spcBef>
              <a:buChar char="–"/>
              <a:tabLst>
                <a:tab pos="939800" algn="l"/>
              </a:tabLst>
            </a:pPr>
            <a:r>
              <a:rPr sz="3400" spc="-5" dirty="0">
                <a:latin typeface="Rockwell"/>
                <a:cs typeface="Rockwell"/>
              </a:rPr>
              <a:t>Jaringan</a:t>
            </a:r>
            <a:r>
              <a:rPr sz="3400" spc="-25" dirty="0">
                <a:latin typeface="Rockwell"/>
                <a:cs typeface="Rockwell"/>
              </a:rPr>
              <a:t> </a:t>
            </a:r>
            <a:r>
              <a:rPr sz="3400" spc="-10" dirty="0">
                <a:latin typeface="Rockwell"/>
                <a:cs typeface="Rockwell"/>
              </a:rPr>
              <a:t>multimedia</a:t>
            </a:r>
            <a:endParaRPr sz="3400">
              <a:latin typeface="Rockwell"/>
              <a:cs typeface="Rockwell"/>
            </a:endParaRPr>
          </a:p>
          <a:p>
            <a:pPr marL="939165" marR="5080" lvl="1" indent="-355600">
              <a:lnSpc>
                <a:spcPct val="100000"/>
              </a:lnSpc>
              <a:spcBef>
                <a:spcPts val="815"/>
              </a:spcBef>
              <a:buChar char="–"/>
              <a:tabLst>
                <a:tab pos="939800" algn="l"/>
              </a:tabLst>
            </a:pPr>
            <a:r>
              <a:rPr sz="3400" spc="-5" dirty="0">
                <a:latin typeface="Rockwell"/>
                <a:cs typeface="Rockwell"/>
              </a:rPr>
              <a:t>Kemampuan integasi dengan </a:t>
            </a:r>
            <a:r>
              <a:rPr sz="3400" spc="-10" dirty="0">
                <a:latin typeface="Rockwell"/>
                <a:cs typeface="Rockwell"/>
              </a:rPr>
              <a:t>teknologi </a:t>
            </a:r>
            <a:r>
              <a:rPr sz="3400" spc="-5" dirty="0">
                <a:latin typeface="Rockwell"/>
                <a:cs typeface="Rockwell"/>
              </a:rPr>
              <a:t>lain: Frame Relay,  </a:t>
            </a:r>
            <a:r>
              <a:rPr sz="3400" spc="-10" dirty="0">
                <a:latin typeface="Rockwell"/>
                <a:cs typeface="Rockwell"/>
              </a:rPr>
              <a:t>DSL, SDH/Sonet, </a:t>
            </a:r>
            <a:r>
              <a:rPr sz="3400" spc="-5" dirty="0">
                <a:latin typeface="Rockwell"/>
                <a:cs typeface="Rockwell"/>
              </a:rPr>
              <a:t>IP</a:t>
            </a:r>
            <a:r>
              <a:rPr sz="3400" spc="40" dirty="0">
                <a:latin typeface="Rockwell"/>
                <a:cs typeface="Rockwell"/>
              </a:rPr>
              <a:t> </a:t>
            </a:r>
            <a:r>
              <a:rPr sz="3400" spc="-10" dirty="0">
                <a:latin typeface="Rockwell"/>
                <a:cs typeface="Rockwell"/>
              </a:rPr>
              <a:t>Ethernet</a:t>
            </a:r>
            <a:endParaRPr sz="3400">
              <a:latin typeface="Rockwell"/>
              <a:cs typeface="Rockwell"/>
            </a:endParaRPr>
          </a:p>
          <a:p>
            <a:pPr marL="440690" indent="-428625">
              <a:lnSpc>
                <a:spcPct val="100000"/>
              </a:lnSpc>
              <a:spcBef>
                <a:spcPts val="940"/>
              </a:spcBef>
              <a:buFont typeface="Rockwell"/>
              <a:buChar char="•"/>
              <a:tabLst>
                <a:tab pos="440690" algn="l"/>
                <a:tab pos="441325" algn="l"/>
              </a:tabLst>
            </a:pPr>
            <a:r>
              <a:rPr sz="4000" b="1" spc="-5" dirty="0">
                <a:solidFill>
                  <a:srgbClr val="FF3300"/>
                </a:solidFill>
                <a:latin typeface="Rockwell"/>
                <a:cs typeface="Rockwell"/>
              </a:rPr>
              <a:t>Kerugian</a:t>
            </a:r>
            <a:endParaRPr sz="4000">
              <a:latin typeface="Rockwell"/>
              <a:cs typeface="Rockwell"/>
            </a:endParaRPr>
          </a:p>
          <a:p>
            <a:pPr marL="939165" lvl="1" indent="-355600">
              <a:lnSpc>
                <a:spcPct val="100000"/>
              </a:lnSpc>
              <a:spcBef>
                <a:spcPts val="840"/>
              </a:spcBef>
              <a:buChar char="–"/>
              <a:tabLst>
                <a:tab pos="939800" algn="l"/>
              </a:tabLst>
            </a:pPr>
            <a:r>
              <a:rPr sz="3400" spc="-5" dirty="0">
                <a:latin typeface="Rockwell"/>
                <a:cs typeface="Rockwell"/>
              </a:rPr>
              <a:t>Biaya </a:t>
            </a:r>
            <a:r>
              <a:rPr sz="3400" spc="-10" dirty="0">
                <a:latin typeface="Rockwell"/>
                <a:cs typeface="Rockwell"/>
              </a:rPr>
              <a:t>masih </a:t>
            </a:r>
            <a:r>
              <a:rPr sz="3400" spc="-5" dirty="0">
                <a:latin typeface="Rockwell"/>
                <a:cs typeface="Rockwell"/>
              </a:rPr>
              <a:t>relatif</a:t>
            </a:r>
            <a:r>
              <a:rPr sz="3400" spc="-15" dirty="0">
                <a:latin typeface="Rockwell"/>
                <a:cs typeface="Rockwell"/>
              </a:rPr>
              <a:t> </a:t>
            </a:r>
            <a:r>
              <a:rPr sz="3400" spc="-5" dirty="0">
                <a:latin typeface="Rockwell"/>
                <a:cs typeface="Rockwell"/>
              </a:rPr>
              <a:t>tinggi</a:t>
            </a:r>
            <a:endParaRPr sz="3400">
              <a:latin typeface="Rockwell"/>
              <a:cs typeface="Rockwell"/>
            </a:endParaRPr>
          </a:p>
          <a:p>
            <a:pPr marL="939165" lvl="1" indent="-355600">
              <a:lnSpc>
                <a:spcPct val="100000"/>
              </a:lnSpc>
              <a:spcBef>
                <a:spcPts val="815"/>
              </a:spcBef>
              <a:buChar char="–"/>
              <a:tabLst>
                <a:tab pos="939800" algn="l"/>
              </a:tabLst>
            </a:pPr>
            <a:r>
              <a:rPr sz="3400" spc="-5" dirty="0">
                <a:latin typeface="Rockwell"/>
                <a:cs typeface="Rockwell"/>
              </a:rPr>
              <a:t>Kompleksitas lebih</a:t>
            </a:r>
            <a:r>
              <a:rPr sz="3400" spc="-15" dirty="0">
                <a:latin typeface="Rockwell"/>
                <a:cs typeface="Rockwell"/>
              </a:rPr>
              <a:t> </a:t>
            </a:r>
            <a:r>
              <a:rPr sz="3400" spc="-5" dirty="0">
                <a:latin typeface="Rockwell"/>
                <a:cs typeface="Rockwell"/>
              </a:rPr>
              <a:t>tinggi</a:t>
            </a:r>
            <a:endParaRPr sz="3400">
              <a:latin typeface="Rockwell"/>
              <a:cs typeface="Rockwe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p:nvPr/>
        </p:nvSpPr>
        <p:spPr>
          <a:xfrm>
            <a:off x="13278104" y="8240673"/>
            <a:ext cx="294005" cy="314960"/>
          </a:xfrm>
          <a:prstGeom prst="rect">
            <a:avLst/>
          </a:prstGeom>
        </p:spPr>
        <p:txBody>
          <a:bodyPr vert="horz" wrap="square" lIns="0" tIns="12065" rIns="0" bIns="0" rtlCol="0">
            <a:spAutoFit/>
          </a:bodyPr>
          <a:lstStyle/>
          <a:p>
            <a:pPr marL="12700">
              <a:lnSpc>
                <a:spcPct val="100000"/>
              </a:lnSpc>
              <a:spcBef>
                <a:spcPts val="95"/>
              </a:spcBef>
            </a:pPr>
            <a:r>
              <a:rPr sz="1900" spc="-5" dirty="0">
                <a:latin typeface="Arial"/>
                <a:cs typeface="Arial"/>
              </a:rPr>
              <a:t>22</a:t>
            </a:r>
            <a:endParaRPr sz="1900">
              <a:latin typeface="Arial"/>
              <a:cs typeface="Arial"/>
            </a:endParaRPr>
          </a:p>
        </p:txBody>
      </p:sp>
      <p:sp>
        <p:nvSpPr>
          <p:cNvPr id="4" name="object 4"/>
          <p:cNvSpPr/>
          <p:nvPr/>
        </p:nvSpPr>
        <p:spPr>
          <a:xfrm>
            <a:off x="1320800" y="800099"/>
            <a:ext cx="12106275" cy="7356475"/>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1104</Words>
  <Application>Microsoft Office PowerPoint</Application>
  <PresentationFormat>Custom</PresentationFormat>
  <Paragraphs>73</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Rockwell</vt:lpstr>
      <vt:lpstr>Office Theme</vt:lpstr>
      <vt:lpstr>PowerPoint Presentation</vt:lpstr>
      <vt:lpstr>Pendahuluan</vt:lpstr>
      <vt:lpstr>Pendahuluan (1)</vt:lpstr>
      <vt:lpstr>Definisi ATM</vt:lpstr>
      <vt:lpstr>Karakteristik ATM</vt:lpstr>
      <vt:lpstr>Konsep ATM</vt:lpstr>
      <vt:lpstr>Proses Kerja ATM protokol layer</vt:lpstr>
      <vt:lpstr>Keunggulan ATM</vt:lpstr>
      <vt:lpstr>Layer ATM</vt:lpstr>
      <vt:lpstr>ATM Signaling</vt:lpstr>
      <vt:lpstr>ATM Devices</vt:lpstr>
      <vt:lpstr>ATM Switch</vt:lpstr>
      <vt:lpstr>ATM switch dan ATM endpoint</vt:lpstr>
      <vt:lpstr>ATM Network Interfaces</vt:lpstr>
      <vt:lpstr>Format Header Sel ATM</vt:lpstr>
      <vt:lpstr>ATM Network</vt:lpstr>
      <vt:lpstr>ATM sebagai Jaringan Kinerja Tinggi</vt:lpstr>
      <vt:lpstr>QoS (1)</vt:lpstr>
      <vt:lpstr>QoS (2)</vt:lpstr>
      <vt:lpstr>QoS (3)</vt:lpstr>
      <vt:lpstr>Kesimpulan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Perkembangan Sistem Informasi Sebagai Peluang di Masa Depan</dc:title>
  <dc:creator>DANI</dc:creator>
  <cp:lastModifiedBy>INFORMATIKA</cp:lastModifiedBy>
  <cp:revision>1</cp:revision>
  <dcterms:created xsi:type="dcterms:W3CDTF">2019-08-27T07:48:16Z</dcterms:created>
  <dcterms:modified xsi:type="dcterms:W3CDTF">2019-08-28T06:19:47Z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2016-01-25T00:00:00Z</vt:filetime>
  </property>
  <property fmtid="{D5CDD505-2E9C-101B-9397-08002B2CF9AE}" pid="3" name="Creator">
    <vt:lpwstr>Microsoft® Office PowerPoint® 2007</vt:lpwstr>
  </property>
  <property fmtid="{D5CDD505-2E9C-101B-9397-08002B2CF9AE}" pid="4" name="LastSaved">
    <vt:filetime>2019-08-27T00:00:00Z</vt:filetime>
  </property>
</Properties>
</file>