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24"/>
  </p:notesMasterIdLst>
  <p:sldIdLst>
    <p:sldId id="256" r:id="rId2"/>
    <p:sldId id="259" r:id="rId3"/>
    <p:sldId id="275" r:id="rId4"/>
    <p:sldId id="276" r:id="rId5"/>
    <p:sldId id="277" r:id="rId6"/>
    <p:sldId id="268" r:id="rId7"/>
    <p:sldId id="278" r:id="rId8"/>
    <p:sldId id="279" r:id="rId9"/>
    <p:sldId id="267" r:id="rId10"/>
    <p:sldId id="263" r:id="rId11"/>
    <p:sldId id="280" r:id="rId12"/>
    <p:sldId id="281" r:id="rId13"/>
    <p:sldId id="282" r:id="rId14"/>
    <p:sldId id="283" r:id="rId15"/>
    <p:sldId id="284" r:id="rId16"/>
    <p:sldId id="260" r:id="rId17"/>
    <p:sldId id="265" r:id="rId18"/>
    <p:sldId id="285" r:id="rId19"/>
    <p:sldId id="286" r:id="rId20"/>
    <p:sldId id="287" r:id="rId21"/>
    <p:sldId id="261" r:id="rId22"/>
    <p:sldId id="288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66"/>
    <a:srgbClr val="1EBB0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025" autoAdjust="0"/>
    <p:restoredTop sz="94660"/>
  </p:normalViewPr>
  <p:slideViewPr>
    <p:cSldViewPr>
      <p:cViewPr varScale="1">
        <p:scale>
          <a:sx n="74" d="100"/>
          <a:sy n="74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0FB55-FBD3-440A-865C-688DA4ACA464}" type="datetimeFigureOut">
              <a:rPr lang="en-US" smtClean="0"/>
              <a:t>3/18/2013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D18B3-68E2-4BC5-B41C-197BCD5C742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Apersepsi</a:t>
            </a:r>
            <a:r>
              <a:rPr lang="en-US" dirty="0" smtClean="0"/>
              <a:t> (</a:t>
            </a:r>
            <a:r>
              <a:rPr lang="en-US" dirty="0" err="1" smtClean="0"/>
              <a:t>pertemuan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Pak Sis) </a:t>
            </a:r>
            <a:r>
              <a:rPr lang="en-US" dirty="0" err="1" smtClean="0"/>
              <a:t>Ulas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minggu</a:t>
            </a:r>
            <a:r>
              <a:rPr lang="en-US" dirty="0" smtClean="0"/>
              <a:t> </a:t>
            </a:r>
            <a:r>
              <a:rPr lang="en-US" dirty="0" err="1" smtClean="0"/>
              <a:t>lalu</a:t>
            </a:r>
            <a:r>
              <a:rPr lang="en-US" dirty="0" smtClean="0"/>
              <a:t> (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PPt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Poster),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sekilas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penyampaian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(</a:t>
            </a:r>
            <a:r>
              <a:rPr lang="en-US" dirty="0" err="1" smtClean="0"/>
              <a:t>pentingnya</a:t>
            </a:r>
            <a:r>
              <a:rPr lang="en-US" baseline="0" dirty="0" smtClean="0"/>
              <a:t> </a:t>
            </a:r>
            <a:r>
              <a:rPr lang="en-US" b="1" baseline="0" dirty="0" err="1" smtClean="0"/>
              <a:t>apersepsi</a:t>
            </a:r>
            <a:r>
              <a:rPr lang="en-US" dirty="0" smtClean="0"/>
              <a:t>) yang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sesuai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dengan</a:t>
            </a:r>
            <a:r>
              <a:rPr lang="en-US" baseline="0" dirty="0" smtClean="0"/>
              <a:t> 4 </a:t>
            </a:r>
            <a:r>
              <a:rPr lang="en-US" baseline="0" dirty="0" err="1" smtClean="0"/>
              <a:t>pilar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pendidikan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menurut</a:t>
            </a:r>
            <a:r>
              <a:rPr lang="en-US" baseline="0" dirty="0" smtClean="0"/>
              <a:t> UNESCO (learning to know, to do, to be, life together)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4D18B3-68E2-4BC5-B41C-197BCD5C7423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Cerita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baseline="0" dirty="0" smtClean="0"/>
              <a:t> Paris Hilton </a:t>
            </a:r>
            <a:r>
              <a:rPr lang="en-US" baseline="0" dirty="0" err="1" smtClean="0"/>
              <a:t>saat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syuting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acara</a:t>
            </a:r>
            <a:r>
              <a:rPr lang="en-US" baseline="0" dirty="0" smtClean="0"/>
              <a:t> ‘simple life’ </a:t>
            </a:r>
            <a:r>
              <a:rPr lang="en-US" baseline="0" dirty="0" err="1" smtClean="0"/>
              <a:t>membeli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tomat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4D18B3-68E2-4BC5-B41C-197BCD5C7423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DFEE4-1FB1-4145-BB40-F1DC6653F653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39B48-A051-4A18-99FA-50C2C46BD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7E258-9573-4659-BE67-6CAD93DDA20B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CD7BF-3898-428D-91E5-E85A2182AC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2C30E-3678-40BA-93BA-8AACDE3D8A9B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D47BC-A905-47ED-966E-A91096F32F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C7A9E-B3EA-4412-8CD3-1C9DB5FADF4D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ED1BA-9796-4CAF-8526-21336995ED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DA736-BE28-4AC3-AF06-E5553DEB54CC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5F91C-C144-4FCE-BA03-4533FD4FA3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C8747-1122-4C41-88F2-517A907EC957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EE582-3B26-410B-8C6F-1C2D9D1EC3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32C6D-6095-4848-A89E-14CED3A32F3A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59140-F9C2-4B7E-AE90-F432F4BCA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4455D-07F6-456A-BBAB-E9BDC106F6C0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8656-2623-417E-94E4-C021D6E2CA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9FC90-A9F3-4FCD-B9CD-AA4EF0579590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7660C-802C-4BF5-B325-722409A31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AB5E8-9204-4AC2-9CC8-E68A7ADEE8CA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6B44A-A945-4E4C-A9C4-CA35DC1826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5D481-DB72-4981-9277-FC7A8FA369F4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4022-15C7-409C-9973-F416A2467A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1CEA4A2-5888-4071-8C68-08B33128FFB4}" type="datetimeFigureOut">
              <a:rPr lang="en-US"/>
              <a:pPr>
                <a:defRPr/>
              </a:pPr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27F41B2-23A3-4B66-9B6D-19E23AE6EA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953000"/>
            <a:ext cx="9144000" cy="1905000"/>
          </a:xfrm>
          <a:noFill/>
          <a:ln>
            <a:noFill/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ln w="28575">
                  <a:solidFill>
                    <a:schemeClr val="tx1"/>
                  </a:solidFill>
                </a:ln>
                <a:solidFill>
                  <a:srgbClr val="C00000"/>
                </a:solidFill>
                <a:latin typeface="Cooper Black" pitchFamily="18" charset="0"/>
              </a:rPr>
              <a:t> KREATIVITAS DALAM PENGEMBANGAN MEDIA BK</a:t>
            </a:r>
            <a:endParaRPr lang="en-US" sz="3600" dirty="0">
              <a:ln w="28575">
                <a:solidFill>
                  <a:schemeClr val="tx1"/>
                </a:solidFill>
              </a:ln>
              <a:solidFill>
                <a:srgbClr val="C0000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534400" cy="990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400" dirty="0" smtClean="0">
                <a:solidFill>
                  <a:srgbClr val="FF0000"/>
                </a:solidFill>
              </a:rPr>
              <a:t/>
            </a:r>
            <a:br>
              <a:rPr lang="en-US" sz="5400" dirty="0" smtClean="0">
                <a:solidFill>
                  <a:srgbClr val="FF0000"/>
                </a:solidFill>
              </a:rPr>
            </a:br>
            <a:endParaRPr lang="en-US" sz="6000" dirty="0"/>
          </a:p>
        </p:txBody>
      </p:sp>
      <p:sp>
        <p:nvSpPr>
          <p:cNvPr id="4" name="Folded Corner 3"/>
          <p:cNvSpPr/>
          <p:nvPr/>
        </p:nvSpPr>
        <p:spPr>
          <a:xfrm>
            <a:off x="76200" y="76200"/>
            <a:ext cx="4038600" cy="1249382"/>
          </a:xfrm>
          <a:prstGeom prst="foldedCorner">
            <a:avLst>
              <a:gd name="adj" fmla="val 24254"/>
            </a:avLst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 w="11430">
                  <a:solidFill>
                    <a:schemeClr val="tx1"/>
                  </a:solidFill>
                </a:ln>
                <a:solidFill>
                  <a:srgbClr val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oper Black" pitchFamily="18" charset="0"/>
              </a:rPr>
              <a:t>APAKAH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 w="11430">
                  <a:solidFill>
                    <a:schemeClr val="tx1"/>
                  </a:solidFill>
                </a:ln>
                <a:solidFill>
                  <a:srgbClr val="0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oper Black" pitchFamily="18" charset="0"/>
              </a:rPr>
              <a:t>KREATIVITAS  ITU ?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rcRect l="20673" t="14872" r="18590" b="12564"/>
          <a:stretch>
            <a:fillRect/>
          </a:stretch>
        </p:blipFill>
        <p:spPr bwMode="auto">
          <a:xfrm>
            <a:off x="76200" y="1066800"/>
            <a:ext cx="4191001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 l="17949" t="15128" r="16026" b="9487"/>
          <a:stretch>
            <a:fillRect/>
          </a:stretch>
        </p:blipFill>
        <p:spPr bwMode="auto">
          <a:xfrm>
            <a:off x="228600" y="152400"/>
            <a:ext cx="86868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788" t="15128" r="16026" b="5128"/>
          <a:stretch>
            <a:fillRect/>
          </a:stretch>
        </p:blipFill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3891677"/>
            <a:ext cx="8001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Goudy Stout" pitchFamily="18" charset="0"/>
              </a:rPr>
              <a:t>Guy music with balls</a:t>
            </a:r>
            <a:endParaRPr lang="en-US" sz="54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Goudy Stou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0" y="3352801"/>
            <a:ext cx="9144000" cy="3047999"/>
          </a:xfrm>
          <a:solidFill>
            <a:srgbClr val="0000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id-ID" sz="4800" dirty="0" smtClean="0">
                <a:solidFill>
                  <a:schemeClr val="bg1"/>
                </a:solidFill>
                <a:latin typeface="Footlight MT Light" pitchFamily="18" charset="0"/>
              </a:rPr>
              <a:t>Kreativitas berarti </a:t>
            </a:r>
            <a:r>
              <a:rPr lang="en-US" sz="4800" dirty="0" smtClean="0">
                <a:solidFill>
                  <a:schemeClr val="bg1"/>
                </a:solidFill>
                <a:latin typeface="Footlight MT Light" pitchFamily="18" charset="0"/>
              </a:rPr>
              <a:t>: </a:t>
            </a:r>
            <a:r>
              <a:rPr lang="id-ID" sz="4800" dirty="0" smtClean="0">
                <a:solidFill>
                  <a:schemeClr val="bg1"/>
                </a:solidFill>
                <a:latin typeface="Footlight MT Light" pitchFamily="18" charset="0"/>
              </a:rPr>
              <a:t>menciptakan sesuatu yang belum pernah ada, baik berupa suatu produk, proses, maupun suatu ide</a:t>
            </a:r>
            <a:endParaRPr lang="en-US" sz="4800" dirty="0" smtClean="0">
              <a:solidFill>
                <a:schemeClr val="bg1"/>
              </a:solidFill>
              <a:latin typeface="Footlight MT Ligh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628" t="14872" r="15865" b="4872"/>
          <a:stretch>
            <a:fillRect/>
          </a:stretch>
        </p:blipFill>
        <p:spPr bwMode="auto">
          <a:xfrm>
            <a:off x="152400" y="152400"/>
            <a:ext cx="8839200" cy="6553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789" t="14872" r="15865" b="5128"/>
          <a:stretch>
            <a:fillRect/>
          </a:stretch>
        </p:blipFill>
        <p:spPr bwMode="auto">
          <a:xfrm>
            <a:off x="228600" y="152400"/>
            <a:ext cx="87630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Papan bimbingan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9800" y="2438400"/>
            <a:ext cx="3962400" cy="411480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1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d-ID" smtClean="0"/>
          </a:p>
        </p:txBody>
      </p:sp>
      <p:pic>
        <p:nvPicPr>
          <p:cNvPr id="15" name="Content Placeholder 14" descr="Leaflet_CareerDay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228600"/>
            <a:ext cx="2781300" cy="3581400"/>
          </a:xfrm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8" name="Picture 17" descr="LeafletBENCANA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38400" y="152400"/>
            <a:ext cx="3810000" cy="22574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9" name="Picture 18" descr="P B bentuk buku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3600" y="228600"/>
            <a:ext cx="2876550" cy="350520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1" name="Picture 20" descr="PB 3 dimens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810000"/>
            <a:ext cx="3048000" cy="3048000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22" name="Picture 21" descr="Papan Bimbingan 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91200" y="3886200"/>
            <a:ext cx="3124200" cy="28194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04850"/>
            <a:ext cx="9144000" cy="666750"/>
          </a:xfrm>
          <a:solidFill>
            <a:srgbClr val="000000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dirty="0" smtClean="0">
                <a:solidFill>
                  <a:schemeClr val="bg1"/>
                </a:solidFill>
              </a:rPr>
              <a:t>Kreativitas dapat ditunjukkan jika: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24400"/>
          </a:xfrm>
          <a:solidFill>
            <a:srgbClr val="000000"/>
          </a:solidFill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>
                <a:solidFill>
                  <a:schemeClr val="bg1"/>
                </a:solidFill>
              </a:rPr>
              <a:t>Menemukan sesuatu yang belum ada sebelumnya</a:t>
            </a:r>
            <a:endParaRPr lang="en-US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>
                <a:solidFill>
                  <a:schemeClr val="bg1"/>
                </a:solidFill>
              </a:rPr>
              <a:t>Menemukan sesuatu yang ada di suatu tempat lain, tapi tidak disadari keberadaannya.</a:t>
            </a:r>
            <a:endParaRPr lang="en-US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>
                <a:solidFill>
                  <a:schemeClr val="bg1"/>
                </a:solidFill>
              </a:rPr>
              <a:t>Menemukan suatu proses baru untuk melakukan sesuatu</a:t>
            </a:r>
            <a:endParaRPr lang="en-US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>
                <a:solidFill>
                  <a:schemeClr val="bg1"/>
                </a:solidFill>
              </a:rPr>
              <a:t>Menerapkan ulang suatu proses atau produk yang telah ada menjadi bentuk yang baru atau berbeda</a:t>
            </a:r>
            <a:endParaRPr lang="en-US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>
                <a:solidFill>
                  <a:schemeClr val="bg1"/>
                </a:solidFill>
              </a:rPr>
              <a:t>Mengembangkan suatu cara pandang yang baru terhadap suatu hal</a:t>
            </a:r>
            <a:endParaRPr lang="en-US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>
                <a:solidFill>
                  <a:schemeClr val="bg1"/>
                </a:solidFill>
              </a:rPr>
              <a:t>Mengubah cara seseorang melihat suatu hal.</a:t>
            </a:r>
            <a:endParaRPr lang="en-US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rcRect l="17949" t="14615" r="20353" b="5128"/>
          <a:stretch>
            <a:fillRect/>
          </a:stretch>
        </p:blipFill>
        <p:spPr bwMode="auto">
          <a:xfrm>
            <a:off x="228600" y="152400"/>
            <a:ext cx="86868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788" t="15128" r="15705" b="4872"/>
          <a:stretch>
            <a:fillRect/>
          </a:stretch>
        </p:blipFill>
        <p:spPr bwMode="auto">
          <a:xfrm>
            <a:off x="228600" y="228600"/>
            <a:ext cx="86868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949" t="25348" r="16186" b="15604"/>
          <a:stretch>
            <a:fillRect/>
          </a:stretch>
        </p:blipFill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788" t="15128" r="16026" b="4615"/>
          <a:stretch>
            <a:fillRect/>
          </a:stretch>
        </p:blipFill>
        <p:spPr bwMode="auto">
          <a:xfrm>
            <a:off x="152400" y="228600"/>
            <a:ext cx="8762999" cy="64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789" t="14872" r="15865" b="5385"/>
          <a:stretch>
            <a:fillRect/>
          </a:stretch>
        </p:blipFill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95400"/>
            <a:ext cx="9144000" cy="1143000"/>
          </a:xfrm>
          <a:solidFill>
            <a:srgbClr val="0000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bg1"/>
                </a:solidFill>
              </a:rPr>
              <a:t>Kreativitas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menurut</a:t>
            </a:r>
            <a:r>
              <a:rPr lang="en-US" dirty="0" smtClean="0">
                <a:solidFill>
                  <a:schemeClr val="bg1"/>
                </a:solidFill>
              </a:rPr>
              <a:t> Torrance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743200"/>
            <a:ext cx="9144000" cy="3429000"/>
          </a:xfrm>
          <a:solidFill>
            <a:srgbClr val="0000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Fluency (</a:t>
            </a:r>
            <a:r>
              <a:rPr lang="en-US" sz="4000" dirty="0" err="1" smtClean="0">
                <a:solidFill>
                  <a:schemeClr val="bg1"/>
                </a:solidFill>
              </a:rPr>
              <a:t>kuantitas</a:t>
            </a:r>
            <a:r>
              <a:rPr lang="en-US" sz="4000" dirty="0" smtClean="0">
                <a:solidFill>
                  <a:schemeClr val="bg1"/>
                </a:solidFill>
              </a:rPr>
              <a:t>)</a:t>
            </a:r>
            <a:endParaRPr lang="en-US" sz="4000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Flexibility (</a:t>
            </a:r>
            <a:r>
              <a:rPr lang="en-US" sz="4000" dirty="0" err="1" smtClean="0">
                <a:solidFill>
                  <a:schemeClr val="bg1"/>
                </a:solidFill>
              </a:rPr>
              <a:t>kelenturan</a:t>
            </a:r>
            <a:r>
              <a:rPr lang="en-US" sz="4000" dirty="0" smtClean="0">
                <a:solidFill>
                  <a:schemeClr val="bg1"/>
                </a:solidFill>
              </a:rPr>
              <a:t>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Originality (</a:t>
            </a:r>
            <a:r>
              <a:rPr lang="en-US" sz="4000" dirty="0" err="1" smtClean="0">
                <a:solidFill>
                  <a:schemeClr val="bg1"/>
                </a:solidFill>
              </a:rPr>
              <a:t>keaslian</a:t>
            </a:r>
            <a:r>
              <a:rPr lang="en-US" sz="4000" dirty="0" smtClean="0">
                <a:solidFill>
                  <a:schemeClr val="bg1"/>
                </a:solidFill>
              </a:rPr>
              <a:t>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4000" dirty="0" smtClean="0">
                <a:solidFill>
                  <a:schemeClr val="bg1"/>
                </a:solidFill>
              </a:rPr>
              <a:t>Elaboration (</a:t>
            </a:r>
            <a:r>
              <a:rPr lang="en-US" sz="4000" dirty="0" err="1" smtClean="0">
                <a:solidFill>
                  <a:schemeClr val="bg1"/>
                </a:solidFill>
              </a:rPr>
              <a:t>elaborasi</a:t>
            </a:r>
            <a:r>
              <a:rPr lang="en-US" sz="4000" dirty="0" smtClean="0">
                <a:solidFill>
                  <a:schemeClr val="bg1"/>
                </a:solidFill>
              </a:rPr>
              <a:t>)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52600"/>
            <a:ext cx="9144000" cy="1143000"/>
          </a:xfrm>
          <a:solidFill>
            <a:srgbClr val="000000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bg1"/>
                </a:solidFill>
              </a:rPr>
              <a:t>Model </a:t>
            </a:r>
            <a:r>
              <a:rPr lang="en-US" sz="3600" dirty="0" err="1" smtClean="0">
                <a:solidFill>
                  <a:schemeClr val="bg1"/>
                </a:solidFill>
              </a:rPr>
              <a:t>proses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pengembangan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kreativitas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menurut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</a:rPr>
              <a:t>Wallas</a:t>
            </a:r>
            <a:endParaRPr lang="en-US" sz="3600" dirty="0" smtClean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276600"/>
            <a:ext cx="9144000" cy="3200400"/>
          </a:xfrm>
          <a:solidFill>
            <a:srgbClr val="000000"/>
          </a:solidFill>
        </p:spPr>
        <p:txBody>
          <a:bodyPr rtlCol="0"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Tahap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Persiapan</a:t>
            </a:r>
            <a:r>
              <a:rPr lang="en-US" dirty="0" smtClean="0">
                <a:solidFill>
                  <a:schemeClr val="bg1"/>
                </a:solidFill>
              </a:rPr>
              <a:t> (</a:t>
            </a:r>
            <a:r>
              <a:rPr lang="en-US" i="1" dirty="0" smtClean="0">
                <a:solidFill>
                  <a:schemeClr val="bg1"/>
                </a:solidFill>
              </a:rPr>
              <a:t>preparation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en-US" dirty="0" smtClean="0">
              <a:solidFill>
                <a:schemeClr val="bg1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Inkubasi</a:t>
            </a:r>
            <a:r>
              <a:rPr lang="en-US" dirty="0" smtClean="0">
                <a:solidFill>
                  <a:schemeClr val="bg1"/>
                </a:solidFill>
              </a:rPr>
              <a:t> (</a:t>
            </a:r>
            <a:r>
              <a:rPr lang="en-US" i="1" dirty="0" smtClean="0">
                <a:solidFill>
                  <a:schemeClr val="bg1"/>
                </a:solidFill>
              </a:rPr>
              <a:t>incubation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Intimasi</a:t>
            </a:r>
            <a:r>
              <a:rPr lang="en-US" dirty="0" smtClean="0">
                <a:solidFill>
                  <a:schemeClr val="bg1"/>
                </a:solidFill>
              </a:rPr>
              <a:t> (intimation)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Iluminasi</a:t>
            </a:r>
            <a:r>
              <a:rPr lang="en-US" dirty="0" smtClean="0">
                <a:solidFill>
                  <a:schemeClr val="bg1"/>
                </a:solidFill>
              </a:rPr>
              <a:t> (illumination)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US" dirty="0" err="1" smtClean="0">
                <a:solidFill>
                  <a:schemeClr val="bg1"/>
                </a:solidFill>
              </a:rPr>
              <a:t>Verifikasi</a:t>
            </a:r>
            <a:r>
              <a:rPr lang="en-US" dirty="0" smtClean="0">
                <a:solidFill>
                  <a:schemeClr val="bg1"/>
                </a:solidFill>
              </a:rPr>
              <a:t> (verification)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949" t="15128" r="16026" b="5128"/>
          <a:stretch>
            <a:fillRect/>
          </a:stretch>
        </p:blipFill>
        <p:spPr bwMode="auto">
          <a:xfrm>
            <a:off x="152400" y="228600"/>
            <a:ext cx="88392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949" t="15128" r="15865" b="5385"/>
          <a:stretch>
            <a:fillRect/>
          </a:stretch>
        </p:blipFill>
        <p:spPr bwMode="auto">
          <a:xfrm>
            <a:off x="228600" y="228600"/>
            <a:ext cx="8610599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8109" t="15128" r="16186" b="5897"/>
          <a:stretch>
            <a:fillRect/>
          </a:stretch>
        </p:blipFill>
        <p:spPr bwMode="auto">
          <a:xfrm>
            <a:off x="228600" y="228600"/>
            <a:ext cx="8763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7200"/>
            <a:ext cx="9144000" cy="1143000"/>
          </a:xfrm>
          <a:solidFill>
            <a:srgbClr val="0000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solidFill>
                  <a:schemeClr val="bg1"/>
                </a:solidFill>
              </a:rPr>
              <a:t>Pancing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Kreativitas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81200"/>
            <a:ext cx="9144000" cy="4525963"/>
          </a:xfrm>
          <a:solidFill>
            <a:srgbClr val="000000"/>
          </a:solidFill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7200" dirty="0" smtClean="0">
                <a:solidFill>
                  <a:schemeClr val="bg1"/>
                </a:solidFill>
              </a:rPr>
              <a:t>TA’ KU TIRU KO</a:t>
            </a: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>
              <a:solidFill>
                <a:schemeClr val="bg1"/>
              </a:solidFill>
            </a:endParaRPr>
          </a:p>
          <a:p>
            <a:pPr algn="ct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4800" dirty="0" err="1" smtClean="0">
                <a:solidFill>
                  <a:schemeClr val="bg1"/>
                </a:solidFill>
              </a:rPr>
              <a:t>Tambah</a:t>
            </a:r>
            <a:r>
              <a:rPr lang="en-US" sz="4800" dirty="0" smtClean="0">
                <a:solidFill>
                  <a:schemeClr val="bg1"/>
                </a:solidFill>
              </a:rPr>
              <a:t>, </a:t>
            </a:r>
            <a:r>
              <a:rPr lang="en-US" sz="4800" dirty="0" err="1" smtClean="0">
                <a:solidFill>
                  <a:schemeClr val="bg1"/>
                </a:solidFill>
              </a:rPr>
              <a:t>kurang</a:t>
            </a:r>
            <a:r>
              <a:rPr lang="en-US" sz="4800" dirty="0" smtClean="0">
                <a:solidFill>
                  <a:schemeClr val="bg1"/>
                </a:solidFill>
              </a:rPr>
              <a:t>, </a:t>
            </a:r>
            <a:r>
              <a:rPr lang="en-US" sz="4800" dirty="0" err="1" smtClean="0">
                <a:solidFill>
                  <a:schemeClr val="bg1"/>
                </a:solidFill>
              </a:rPr>
              <a:t>tiru</a:t>
            </a:r>
            <a:r>
              <a:rPr lang="en-US" sz="4800" dirty="0" smtClean="0">
                <a:solidFill>
                  <a:schemeClr val="bg1"/>
                </a:solidFill>
              </a:rPr>
              <a:t>, </a:t>
            </a:r>
            <a:r>
              <a:rPr lang="en-US" sz="4800" dirty="0" err="1" smtClean="0">
                <a:solidFill>
                  <a:schemeClr val="bg1"/>
                </a:solidFill>
              </a:rPr>
              <a:t>rubah</a:t>
            </a:r>
            <a:r>
              <a:rPr lang="en-US" sz="4800" dirty="0" smtClean="0">
                <a:solidFill>
                  <a:schemeClr val="bg1"/>
                </a:solidFill>
              </a:rPr>
              <a:t> </a:t>
            </a:r>
            <a:r>
              <a:rPr lang="en-US" sz="4800" dirty="0" err="1" smtClean="0">
                <a:solidFill>
                  <a:schemeClr val="bg1"/>
                </a:solidFill>
              </a:rPr>
              <a:t>dan</a:t>
            </a:r>
            <a:r>
              <a:rPr lang="en-US" sz="4800" dirty="0" smtClean="0">
                <a:solidFill>
                  <a:schemeClr val="bg1"/>
                </a:solidFill>
              </a:rPr>
              <a:t> </a:t>
            </a:r>
            <a:r>
              <a:rPr lang="en-US" sz="4800" dirty="0" err="1" smtClean="0">
                <a:solidFill>
                  <a:schemeClr val="bg1"/>
                </a:solidFill>
              </a:rPr>
              <a:t>kombinasi</a:t>
            </a:r>
            <a:endParaRPr lang="en-US" sz="4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7949" t="15128" r="16026" b="5385"/>
          <a:stretch>
            <a:fillRect/>
          </a:stretch>
        </p:blipFill>
        <p:spPr bwMode="auto">
          <a:xfrm>
            <a:off x="228600" y="228600"/>
            <a:ext cx="8763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</TotalTime>
  <Words>224</Words>
  <Application>Microsoft Office PowerPoint</Application>
  <PresentationFormat>On-screen Show (4:3)</PresentationFormat>
  <Paragraphs>32</Paragraphs>
  <Slides>22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 KREATIVITAS DALAM PENGEMBANGAN MEDIA BK</vt:lpstr>
      <vt:lpstr> </vt:lpstr>
      <vt:lpstr>Slide 3</vt:lpstr>
      <vt:lpstr>Slide 4</vt:lpstr>
      <vt:lpstr>Slide 5</vt:lpstr>
      <vt:lpstr>Slide 6</vt:lpstr>
      <vt:lpstr>Slide 7</vt:lpstr>
      <vt:lpstr>Slide 8</vt:lpstr>
      <vt:lpstr>Slide 9</vt:lpstr>
      <vt:lpstr>Kreativitas dapat ditunjukkan jika:</vt:lpstr>
      <vt:lpstr>Slide 11</vt:lpstr>
      <vt:lpstr>Slide 12</vt:lpstr>
      <vt:lpstr>Slide 13</vt:lpstr>
      <vt:lpstr>Slide 14</vt:lpstr>
      <vt:lpstr>Slide 15</vt:lpstr>
      <vt:lpstr>Kreativitas menurut Torrance</vt:lpstr>
      <vt:lpstr>Model proses pengembangan kreativitas menurut Wallas</vt:lpstr>
      <vt:lpstr>Slide 18</vt:lpstr>
      <vt:lpstr>Slide 19</vt:lpstr>
      <vt:lpstr>Slide 20</vt:lpstr>
      <vt:lpstr>Pancing Kreativitas</vt:lpstr>
      <vt:lpstr>Slide 22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PENGEMBANGAN KREATIVITAS</dc:title>
  <dc:creator>GHOSTSONGS</dc:creator>
  <cp:lastModifiedBy>agus</cp:lastModifiedBy>
  <cp:revision>70</cp:revision>
  <dcterms:created xsi:type="dcterms:W3CDTF">2010-09-27T00:28:18Z</dcterms:created>
  <dcterms:modified xsi:type="dcterms:W3CDTF">2013-03-18T06:27:31Z</dcterms:modified>
</cp:coreProperties>
</file>