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83" r:id="rId2"/>
  </p:sldMasterIdLst>
  <p:notesMasterIdLst>
    <p:notesMasterId r:id="rId44"/>
  </p:notesMasterIdLst>
  <p:handoutMasterIdLst>
    <p:handoutMasterId r:id="rId45"/>
  </p:handoutMasterIdLst>
  <p:sldIdLst>
    <p:sldId id="257" r:id="rId3"/>
    <p:sldId id="290" r:id="rId4"/>
    <p:sldId id="258" r:id="rId5"/>
    <p:sldId id="259" r:id="rId6"/>
    <p:sldId id="291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71" r:id="rId15"/>
    <p:sldId id="272" r:id="rId16"/>
    <p:sldId id="303" r:id="rId17"/>
    <p:sldId id="292" r:id="rId18"/>
    <p:sldId id="295" r:id="rId19"/>
    <p:sldId id="294" r:id="rId20"/>
    <p:sldId id="273" r:id="rId21"/>
    <p:sldId id="296" r:id="rId22"/>
    <p:sldId id="308" r:id="rId23"/>
    <p:sldId id="310" r:id="rId24"/>
    <p:sldId id="309" r:id="rId25"/>
    <p:sldId id="306" r:id="rId26"/>
    <p:sldId id="293" r:id="rId27"/>
    <p:sldId id="304" r:id="rId28"/>
    <p:sldId id="274" r:id="rId29"/>
    <p:sldId id="301" r:id="rId30"/>
    <p:sldId id="311" r:id="rId31"/>
    <p:sldId id="313" r:id="rId32"/>
    <p:sldId id="314" r:id="rId33"/>
    <p:sldId id="275" r:id="rId34"/>
    <p:sldId id="305" r:id="rId35"/>
    <p:sldId id="297" r:id="rId36"/>
    <p:sldId id="300" r:id="rId37"/>
    <p:sldId id="302" r:id="rId38"/>
    <p:sldId id="298" r:id="rId39"/>
    <p:sldId id="299" r:id="rId40"/>
    <p:sldId id="315" r:id="rId41"/>
    <p:sldId id="288" r:id="rId42"/>
    <p:sldId id="289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E2F7B4-2BB2-424B-98E6-1231C3BF9171}" type="datetimeFigureOut">
              <a:rPr lang="id-ID" smtClean="0"/>
              <a:pPr/>
              <a:t>08/10/2018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F0764A-D191-4619-9CC1-5FC8D863105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6171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E77D3-348A-4942-B560-57A4A3361A1A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50722-724F-46EF-9CB6-AA4C2D1FDB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26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88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90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511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930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30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770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17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07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325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8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517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4FBA-9AA8-4D2D-ACCF-8D91B1E50766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7F2DB-5954-4B07-AA42-382F92989D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985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2C5A08-E9E8-4D04-80E3-2F369B8ACA2D}" type="datetimeFigureOut">
              <a:rPr lang="en-US" smtClean="0"/>
              <a:pPr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590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/>
          </p:cNvSpPr>
          <p:nvPr/>
        </p:nvSpPr>
        <p:spPr>
          <a:xfrm>
            <a:off x="539552" y="2334456"/>
            <a:ext cx="7772400" cy="19740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4800" b="1" dirty="0" smtClean="0">
                <a:solidFill>
                  <a:srgbClr val="FF0000"/>
                </a:solidFill>
                <a:latin typeface="Futura Md BT" panose="020B0602020204020303" pitchFamily="34" charset="0"/>
              </a:rPr>
              <a:t>PROSES PERANCANGAN</a:t>
            </a:r>
            <a:r>
              <a:rPr lang="id-ID" dirty="0" smtClean="0">
                <a:latin typeface="Futura Md BT" panose="020B0602020204020303" pitchFamily="34" charset="0"/>
              </a:rPr>
              <a:t/>
            </a:r>
            <a:br>
              <a:rPr lang="id-ID" dirty="0" smtClean="0">
                <a:latin typeface="Futura Md BT" panose="020B0602020204020303" pitchFamily="34" charset="0"/>
              </a:rPr>
            </a:br>
            <a:r>
              <a:rPr lang="id-I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ARSITEKTUR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sp>
        <p:nvSpPr>
          <p:cNvPr id="5" name="Rectangle 4"/>
          <p:cNvSpPr txBox="1">
            <a:spLocks/>
          </p:cNvSpPr>
          <p:nvPr/>
        </p:nvSpPr>
        <p:spPr>
          <a:xfrm>
            <a:off x="914400" y="4941168"/>
            <a:ext cx="7772400" cy="15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M. </a:t>
            </a:r>
            <a:r>
              <a:rPr lang="en-US" sz="20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Agung</a:t>
            </a:r>
            <a:r>
              <a:rPr lang="en-US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Wahyudi</a:t>
            </a:r>
            <a:r>
              <a:rPr lang="id-ID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, </a:t>
            </a:r>
            <a:r>
              <a:rPr lang="id-ID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ST, MT.</a:t>
            </a:r>
            <a:r>
              <a:rPr lang="en-US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 &amp; </a:t>
            </a:r>
            <a:r>
              <a:rPr lang="en-US" sz="20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Kurnia</a:t>
            </a:r>
            <a:r>
              <a:rPr lang="en-US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Widiastuti</a:t>
            </a:r>
            <a:r>
              <a:rPr lang="en-US" sz="20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, ST, MT.</a:t>
            </a:r>
            <a:endParaRPr lang="id-ID" sz="2000" dirty="0" smtClean="0">
              <a:solidFill>
                <a:schemeClr val="tx1"/>
              </a:solidFill>
              <a:latin typeface="Humanst521 BT" panose="020B0602020204020204" pitchFamily="34" charset="0"/>
            </a:endParaRPr>
          </a:p>
          <a:p>
            <a:r>
              <a:rPr lang="id-ID" sz="1200" dirty="0">
                <a:solidFill>
                  <a:schemeClr val="tx1"/>
                </a:solidFill>
                <a:latin typeface="Humanst521 BT" panose="020B0602020204020204" pitchFamily="34" charset="0"/>
              </a:rPr>
              <a:t>Pertemuan </a:t>
            </a:r>
            <a:r>
              <a:rPr lang="id-ID" sz="12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03 </a:t>
            </a:r>
            <a:r>
              <a:rPr lang="id-ID" sz="1200" dirty="0">
                <a:solidFill>
                  <a:schemeClr val="tx1"/>
                </a:solidFill>
                <a:latin typeface="Humanst521 BT" panose="020B0602020204020204" pitchFamily="34" charset="0"/>
              </a:rPr>
              <a:t>- MK. </a:t>
            </a:r>
            <a:r>
              <a:rPr lang="en-US" sz="12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Proses </a:t>
            </a:r>
            <a:r>
              <a:rPr lang="en-US" sz="12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dan</a:t>
            </a:r>
            <a:r>
              <a:rPr lang="en-US" sz="12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Metode</a:t>
            </a:r>
            <a:r>
              <a:rPr lang="en-US" sz="12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Perancangan</a:t>
            </a:r>
            <a:r>
              <a:rPr lang="en-US" sz="1200" dirty="0" smtClean="0">
                <a:solidFill>
                  <a:schemeClr val="tx1"/>
                </a:solidFill>
                <a:latin typeface="Humanst521 BT" panose="020B0602020204020204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Humanst521 BT" panose="020B0602020204020204" pitchFamily="34" charset="0"/>
              </a:rPr>
              <a:t>Arsitektur</a:t>
            </a:r>
            <a:endParaRPr lang="en-US" sz="1200" dirty="0">
              <a:solidFill>
                <a:schemeClr val="tx1"/>
              </a:solidFill>
              <a:latin typeface="Humanst521 BT" panose="020B0602020204020204" pitchFamily="34" charset="0"/>
            </a:endParaRPr>
          </a:p>
          <a:p>
            <a:endParaRPr lang="en-US" sz="1200" dirty="0">
              <a:solidFill>
                <a:schemeClr val="tx1"/>
              </a:solidFill>
              <a:latin typeface="Humanst521 BT" panose="020B06020202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45916" y="16743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id-ID" sz="2000" dirty="0" smtClean="0">
                <a:latin typeface="Humanst521 BT" panose="020B0602020204020204" pitchFamily="34" charset="0"/>
              </a:rPr>
              <a:t>Fakultas </a:t>
            </a:r>
            <a:r>
              <a:rPr lang="id-ID" sz="2000" dirty="0" smtClean="0">
                <a:latin typeface="Humanst521 BT" panose="020B0602020204020204" pitchFamily="34" charset="0"/>
              </a:rPr>
              <a:t>Teknik</a:t>
            </a:r>
            <a:r>
              <a:rPr lang="en-US" sz="2000" dirty="0" smtClean="0">
                <a:latin typeface="Humanst521 BT" panose="020B0602020204020204" pitchFamily="34" charset="0"/>
              </a:rPr>
              <a:t> </a:t>
            </a:r>
            <a:r>
              <a:rPr lang="en-US" sz="2000" dirty="0" err="1" smtClean="0">
                <a:latin typeface="Humanst521 BT" panose="020B0602020204020204" pitchFamily="34" charset="0"/>
              </a:rPr>
              <a:t>dan</a:t>
            </a:r>
            <a:r>
              <a:rPr lang="en-US" sz="2000" dirty="0" smtClean="0">
                <a:latin typeface="Humanst521 BT" panose="020B0602020204020204" pitchFamily="34" charset="0"/>
              </a:rPr>
              <a:t> </a:t>
            </a:r>
            <a:r>
              <a:rPr lang="en-US" sz="2000" dirty="0" err="1" smtClean="0">
                <a:latin typeface="Humanst521 BT" panose="020B0602020204020204" pitchFamily="34" charset="0"/>
              </a:rPr>
              <a:t>Informatika</a:t>
            </a:r>
            <a:endParaRPr lang="id-ID" sz="2000" dirty="0" smtClean="0">
              <a:latin typeface="Humanst521 BT" panose="020B0602020204020204" pitchFamily="34" charset="0"/>
            </a:endParaRPr>
          </a:p>
          <a:p>
            <a:pPr algn="r"/>
            <a:r>
              <a:rPr lang="id-ID" sz="2000" dirty="0" smtClean="0">
                <a:latin typeface="Humanst521 BT" panose="020B0602020204020204" pitchFamily="34" charset="0"/>
              </a:rPr>
              <a:t>Universitas </a:t>
            </a:r>
            <a:r>
              <a:rPr lang="id-ID" sz="2000" dirty="0">
                <a:latin typeface="Humanst521 BT" panose="020B0602020204020204" pitchFamily="34" charset="0"/>
              </a:rPr>
              <a:t>PGRI Semarang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0341" y="211652"/>
            <a:ext cx="1247575" cy="135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26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/>
          </p:cNvSpPr>
          <p:nvPr/>
        </p:nvSpPr>
        <p:spPr>
          <a:xfrm>
            <a:off x="611560" y="3861048"/>
            <a:ext cx="7884269" cy="13620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711200">
              <a:lnSpc>
                <a:spcPct val="90000"/>
              </a:lnSpc>
              <a:spcAft>
                <a:spcPct val="35000"/>
              </a:spcAft>
            </a:pPr>
            <a:r>
              <a:rPr lang="id-ID" sz="13800" dirty="0" smtClean="0">
                <a:latin typeface="Futura Md BT" panose="020B0602020204020303" pitchFamily="34" charset="0"/>
                <a:ea typeface="Adobe Gothic Std B" pitchFamily="34" charset="-128"/>
              </a:rPr>
              <a:t>1</a:t>
            </a:r>
            <a:r>
              <a:rPr lang="id-ID" sz="13800" dirty="0" smtClean="0">
                <a:latin typeface="Futura Md BT" panose="020B0602020204020303" pitchFamily="34" charset="0"/>
              </a:rPr>
              <a:t/>
            </a:r>
            <a:br>
              <a:rPr lang="id-ID" sz="13800" dirty="0" smtClean="0">
                <a:latin typeface="Futura Md BT" panose="020B0602020204020303" pitchFamily="34" charset="0"/>
              </a:rPr>
            </a:br>
            <a:r>
              <a:rPr lang="id-ID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SIKLUS PROYEK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6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pPr marL="0" indent="0" algn="l">
              <a:buNone/>
            </a:pPr>
            <a:r>
              <a:rPr lang="id-ID" dirty="0" smtClean="0">
                <a:latin typeface="Futura Md BT" panose="020B0602020204020303" pitchFamily="34" charset="0"/>
              </a:rPr>
              <a:t>SISTEM SIKLUS HIDUP </a:t>
            </a:r>
            <a:r>
              <a:rPr lang="id-ID" sz="2400" dirty="0" smtClean="0">
                <a:latin typeface="Futura Md BT" panose="020B0602020204020303" pitchFamily="34" charset="0"/>
              </a:rPr>
              <a:t>(Raymon.M)</a:t>
            </a:r>
            <a:endParaRPr lang="id-ID" sz="2400" dirty="0">
              <a:latin typeface="Futura Md BT" panose="020B0602020204020303" pitchFamily="34" charset="0"/>
            </a:endParaRPr>
          </a:p>
        </p:txBody>
      </p:sp>
      <p:pic>
        <p:nvPicPr>
          <p:cNvPr id="1026" name="Picture 2" descr="http://mayahapsari.files.wordpress.com/2011/10/untitled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5" b="99182" l="9800" r="898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509" r="22334"/>
          <a:stretch/>
        </p:blipFill>
        <p:spPr bwMode="auto">
          <a:xfrm>
            <a:off x="2933306" y="1301681"/>
            <a:ext cx="5167086" cy="543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ight Arrow 2"/>
          <p:cNvSpPr/>
          <p:nvPr/>
        </p:nvSpPr>
        <p:spPr>
          <a:xfrm>
            <a:off x="4661498" y="2093769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ight Arrow 4"/>
          <p:cNvSpPr/>
          <p:nvPr/>
        </p:nvSpPr>
        <p:spPr>
          <a:xfrm rot="17983548">
            <a:off x="3494294" y="3465406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ight Arrow 5"/>
          <p:cNvSpPr/>
          <p:nvPr/>
        </p:nvSpPr>
        <p:spPr>
          <a:xfrm rot="7428332">
            <a:off x="6439209" y="4787062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ight Arrow 6"/>
          <p:cNvSpPr/>
          <p:nvPr/>
        </p:nvSpPr>
        <p:spPr>
          <a:xfrm rot="3881324">
            <a:off x="6375970" y="2982945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ight Arrow 7"/>
          <p:cNvSpPr/>
          <p:nvPr/>
        </p:nvSpPr>
        <p:spPr>
          <a:xfrm rot="12423209">
            <a:off x="4373087" y="5437408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442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7" descr="Copy of Image0001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6" t="2731" r="1957" b="290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90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id-ID" sz="4000" dirty="0" smtClean="0">
                <a:latin typeface="Futura Md BT" panose="020B0602020204020303" pitchFamily="34" charset="0"/>
              </a:rPr>
              <a:t>SIKLUS HIDUP PROYEK</a:t>
            </a:r>
            <a:endParaRPr lang="id-ID" sz="4000" dirty="0">
              <a:latin typeface="Futura Md BT" panose="020B0602020204020303" pitchFamily="34" charset="0"/>
            </a:endParaRPr>
          </a:p>
        </p:txBody>
      </p:sp>
      <p:cxnSp>
        <p:nvCxnSpPr>
          <p:cNvPr id="5" name="Straight Arrow Connector 4"/>
          <p:cNvCxnSpPr>
            <a:stCxn id="10" idx="3"/>
            <a:endCxn id="6" idx="1"/>
          </p:cNvCxnSpPr>
          <p:nvPr/>
        </p:nvCxnSpPr>
        <p:spPr>
          <a:xfrm>
            <a:off x="1150529" y="2829917"/>
            <a:ext cx="557125" cy="1497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3"/>
            <a:endCxn id="12" idx="1"/>
          </p:cNvCxnSpPr>
          <p:nvPr/>
        </p:nvCxnSpPr>
        <p:spPr>
          <a:xfrm flipV="1">
            <a:off x="6948264" y="2843991"/>
            <a:ext cx="448022" cy="28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3"/>
            <a:endCxn id="11" idx="1"/>
          </p:cNvCxnSpPr>
          <p:nvPr/>
        </p:nvCxnSpPr>
        <p:spPr>
          <a:xfrm flipV="1">
            <a:off x="4857752" y="2846829"/>
            <a:ext cx="362320" cy="24054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3"/>
            <a:endCxn id="9" idx="1"/>
          </p:cNvCxnSpPr>
          <p:nvPr/>
        </p:nvCxnSpPr>
        <p:spPr>
          <a:xfrm>
            <a:off x="3071802" y="2979653"/>
            <a:ext cx="436052" cy="10772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12" idx="2"/>
            <a:endCxn id="13" idx="3"/>
          </p:cNvCxnSpPr>
          <p:nvPr/>
        </p:nvCxnSpPr>
        <p:spPr>
          <a:xfrm rot="5400000">
            <a:off x="7178328" y="3121759"/>
            <a:ext cx="699989" cy="1160115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3" idx="1"/>
            <a:endCxn id="10" idx="2"/>
          </p:cNvCxnSpPr>
          <p:nvPr/>
        </p:nvCxnSpPr>
        <p:spPr>
          <a:xfrm rot="10800000">
            <a:off x="665021" y="3122305"/>
            <a:ext cx="4555050" cy="929507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13" idx="1"/>
            <a:endCxn id="9" idx="2"/>
          </p:cNvCxnSpPr>
          <p:nvPr/>
        </p:nvCxnSpPr>
        <p:spPr>
          <a:xfrm rot="10800000">
            <a:off x="4182803" y="3625985"/>
            <a:ext cx="1037268" cy="425827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13" idx="1"/>
            <a:endCxn id="6" idx="2"/>
          </p:cNvCxnSpPr>
          <p:nvPr/>
        </p:nvCxnSpPr>
        <p:spPr>
          <a:xfrm rot="10800000">
            <a:off x="2389729" y="3410541"/>
            <a:ext cx="2830343" cy="641271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8"/>
          <p:cNvCxnSpPr>
            <a:stCxn id="13" idx="0"/>
            <a:endCxn id="11" idx="2"/>
          </p:cNvCxnSpPr>
          <p:nvPr/>
        </p:nvCxnSpPr>
        <p:spPr>
          <a:xfrm rot="5400000" flipH="1" flipV="1">
            <a:off x="5766370" y="3564736"/>
            <a:ext cx="635596" cy="12700"/>
          </a:xfrm>
          <a:prstGeom prst="bentConnector3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5213721" y="1484784"/>
            <a:ext cx="1728193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SUPERVISOR/MK</a:t>
            </a:r>
            <a:endParaRPr lang="id-ID" sz="1600"/>
          </a:p>
        </p:txBody>
      </p:sp>
      <p:cxnSp>
        <p:nvCxnSpPr>
          <p:cNvPr id="110" name="Elbow Connector 109"/>
          <p:cNvCxnSpPr/>
          <p:nvPr/>
        </p:nvCxnSpPr>
        <p:spPr>
          <a:xfrm rot="5400000" flipH="1" flipV="1">
            <a:off x="5686670" y="2143917"/>
            <a:ext cx="641157" cy="12700"/>
          </a:xfrm>
          <a:prstGeom prst="bentConnector3">
            <a:avLst/>
          </a:prstGeom>
          <a:ln>
            <a:solidFill>
              <a:srgbClr val="002060"/>
            </a:solidFill>
            <a:prstDash val="sysDash"/>
            <a:headEnd type="triangl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707654" y="2548766"/>
            <a:ext cx="1364148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</a:t>
            </a:r>
          </a:p>
          <a:p>
            <a:pPr algn="ctr"/>
            <a:r>
              <a:rPr lang="id-ID" sz="1400" dirty="0" smtClean="0"/>
              <a:t>(Perencanaan) </a:t>
            </a:r>
            <a:endParaRPr lang="id-ID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3507854" y="2548766"/>
            <a:ext cx="1349898" cy="107721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DESIGNING</a:t>
            </a:r>
            <a:r>
              <a:rPr lang="id-ID" dirty="0" smtClean="0"/>
              <a:t> </a:t>
            </a:r>
          </a:p>
          <a:p>
            <a:pPr algn="ctr"/>
            <a:r>
              <a:rPr lang="id-ID" sz="1400" dirty="0"/>
              <a:t>(</a:t>
            </a:r>
            <a:r>
              <a:rPr lang="id-ID" sz="1400" dirty="0" smtClean="0"/>
              <a:t>Perancangan</a:t>
            </a:r>
            <a:r>
              <a:rPr lang="id-ID" sz="1400" dirty="0"/>
              <a:t>)</a:t>
            </a:r>
            <a:endParaRPr lang="id-ID" dirty="0"/>
          </a:p>
        </p:txBody>
      </p:sp>
      <p:sp>
        <p:nvSpPr>
          <p:cNvPr id="11" name="TextBox 10"/>
          <p:cNvSpPr txBox="1"/>
          <p:nvPr/>
        </p:nvSpPr>
        <p:spPr>
          <a:xfrm>
            <a:off x="5220072" y="2446719"/>
            <a:ext cx="1728192" cy="80021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CONSTRUC</a:t>
            </a:r>
            <a:b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TION</a:t>
            </a:r>
          </a:p>
          <a:p>
            <a:pPr algn="ctr"/>
            <a:r>
              <a:rPr lang="id-ID" sz="1400"/>
              <a:t>(</a:t>
            </a:r>
            <a:r>
              <a:rPr lang="id-ID" sz="1400" smtClean="0"/>
              <a:t>Pembanguan</a:t>
            </a:r>
            <a:r>
              <a:rPr lang="id-ID" sz="1400"/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96286" y="2336159"/>
            <a:ext cx="1424186" cy="101566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OPERATION-MAINTENACE</a:t>
            </a:r>
          </a:p>
          <a:p>
            <a:pPr algn="ctr"/>
            <a:r>
              <a:rPr lang="id-ID" sz="1400" smtClean="0"/>
              <a:t>(Operasi dan Pemelihanaan)</a:t>
            </a:r>
            <a:endParaRPr lang="id-ID" sz="1400"/>
          </a:p>
        </p:txBody>
      </p:sp>
      <p:sp>
        <p:nvSpPr>
          <p:cNvPr id="13" name="TextBox 12"/>
          <p:cNvSpPr txBox="1"/>
          <p:nvPr/>
        </p:nvSpPr>
        <p:spPr>
          <a:xfrm>
            <a:off x="5220071" y="3882534"/>
            <a:ext cx="1728193" cy="338554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EVALUATION </a:t>
            </a:r>
            <a:endParaRPr lang="id-ID" sz="1600"/>
          </a:p>
        </p:txBody>
      </p:sp>
      <p:sp>
        <p:nvSpPr>
          <p:cNvPr id="10" name="TextBox 9"/>
          <p:cNvSpPr txBox="1"/>
          <p:nvPr/>
        </p:nvSpPr>
        <p:spPr>
          <a:xfrm>
            <a:off x="179512" y="2537529"/>
            <a:ext cx="971017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</a:t>
            </a:r>
          </a:p>
          <a:p>
            <a:pPr algn="ctr"/>
            <a:r>
              <a:rPr lang="id-ID" sz="1400" smtClean="0">
                <a:solidFill>
                  <a:schemeClr val="bg1"/>
                </a:solidFill>
              </a:rPr>
              <a:t>(Gagasan</a:t>
            </a:r>
            <a:r>
              <a:rPr lang="id-ID" sz="140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775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6" grpId="0" animBg="1"/>
      <p:bldP spid="9" grpId="0" animBg="1"/>
      <p:bldP spid="11" grpId="0" animBg="1"/>
      <p:bldP spid="12" grpId="0" animBg="1"/>
      <p:bldP spid="1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id-ID" sz="4000" dirty="0" smtClean="0">
                <a:latin typeface="Futura Md BT" panose="020B0602020204020303" pitchFamily="34" charset="0"/>
              </a:rPr>
              <a:t>ISTILAH DALAM SIKLUS PROYEK</a:t>
            </a:r>
            <a:endParaRPr lang="id-ID" sz="4000" dirty="0">
              <a:latin typeface="Futura Md BT" panose="020B0602020204020303" pitchFamily="34" charset="0"/>
            </a:endParaRPr>
          </a:p>
        </p:txBody>
      </p:sp>
      <p:graphicFrame>
        <p:nvGraphicFramePr>
          <p:cNvPr id="4" name="Group 1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0669280"/>
              </p:ext>
            </p:extLst>
          </p:nvPr>
        </p:nvGraphicFramePr>
        <p:xfrm>
          <a:off x="1691680" y="1556792"/>
          <a:ext cx="7452319" cy="4504191"/>
        </p:xfrm>
        <a:graphic>
          <a:graphicData uri="http://schemas.openxmlformats.org/drawingml/2006/table">
            <a:tbl>
              <a:tblPr/>
              <a:tblGrid>
                <a:gridCol w="1242053"/>
                <a:gridCol w="1242053"/>
                <a:gridCol w="1310590"/>
                <a:gridCol w="1173517"/>
                <a:gridCol w="1242053"/>
                <a:gridCol w="1242053"/>
              </a:tblGrid>
              <a:tr h="11194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Survey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Program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Jangka Menengah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Re</a:t>
                      </a:r>
                      <a:r>
                        <a:rPr kumimoji="0" lang="id-ID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onai-sance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Stud</a:t>
                      </a:r>
                      <a:r>
                        <a:rPr kumimoji="0" lang="id-ID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y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Studi Awal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Studi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Perencanaan Umum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Pra Studi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8356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Investigasi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Studi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Outline Plan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Studi 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d-ID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Studi 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7095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d-ID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Desain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Detail Engineering Design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Final Engineering Design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Perencanaan Detail Akhir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Desain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Perencanaan Teknis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788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Pemilikan tanah/konstruksi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Pra Konstruksi/konstruksi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PraKonstruksi, 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5518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Operasi/Pemeliharaan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499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Penilaian Pasca Proyek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Penilaian Pasca Proyek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556792"/>
            <a:ext cx="1691680" cy="19697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id-ID" smtClean="0"/>
          </a:p>
          <a:p>
            <a:pPr algn="ctr"/>
            <a:endParaRPr lang="id-ID"/>
          </a:p>
          <a:p>
            <a:pPr algn="ctr"/>
            <a:endParaRPr lang="id-ID" smtClean="0"/>
          </a:p>
          <a:p>
            <a:pPr algn="ctr"/>
            <a:r>
              <a:rPr lang="id-ID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</a:t>
            </a:r>
            <a:r>
              <a:rPr lang="id-ID" smtClean="0"/>
              <a:t> </a:t>
            </a:r>
            <a:r>
              <a:rPr lang="id-ID" sz="1600" smtClean="0"/>
              <a:t>(Perencanaan)</a:t>
            </a:r>
          </a:p>
          <a:p>
            <a:pPr algn="ctr"/>
            <a:endParaRPr lang="id-ID" sz="1600" smtClean="0"/>
          </a:p>
          <a:p>
            <a:pPr algn="ctr"/>
            <a:endParaRPr lang="id-ID"/>
          </a:p>
        </p:txBody>
      </p:sp>
      <p:sp>
        <p:nvSpPr>
          <p:cNvPr id="9" name="TextBox 8"/>
          <p:cNvSpPr txBox="1"/>
          <p:nvPr/>
        </p:nvSpPr>
        <p:spPr>
          <a:xfrm>
            <a:off x="0" y="3526562"/>
            <a:ext cx="1691680" cy="61555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DESIGNING</a:t>
            </a:r>
            <a:r>
              <a:rPr lang="id-ID" smtClean="0"/>
              <a:t> </a:t>
            </a:r>
            <a:r>
              <a:rPr lang="id-ID" sz="1600" smtClean="0"/>
              <a:t>(Perancangan)</a:t>
            </a:r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0" y="4142115"/>
            <a:ext cx="1691680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id-ID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CONSTRUCTION</a:t>
            </a:r>
            <a:r>
              <a:rPr lang="id-ID" sz="1600" smtClean="0"/>
              <a:t> (Pembangunan)</a:t>
            </a:r>
            <a:endParaRPr lang="id-ID"/>
          </a:p>
        </p:txBody>
      </p:sp>
      <p:sp>
        <p:nvSpPr>
          <p:cNvPr id="12" name="TextBox 11"/>
          <p:cNvSpPr txBox="1"/>
          <p:nvPr/>
        </p:nvSpPr>
        <p:spPr>
          <a:xfrm>
            <a:off x="-11385" y="4973112"/>
            <a:ext cx="169168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OPERATION-MAINTENACE</a:t>
            </a:r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-22224" y="5557887"/>
            <a:ext cx="1691680" cy="58477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EVALUATION </a:t>
            </a:r>
            <a:br>
              <a:rPr lang="id-ID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sz="1600" smtClean="0"/>
              <a:t>(Kaji Ulang)</a:t>
            </a:r>
            <a:endParaRPr lang="id-ID" sz="1600"/>
          </a:p>
        </p:txBody>
      </p:sp>
    </p:spTree>
    <p:extLst>
      <p:ext uri="{BB962C8B-B14F-4D97-AF65-F5344CB8AC3E}">
        <p14:creationId xmlns:p14="http://schemas.microsoft.com/office/powerpoint/2010/main" val="306229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/>
          </p:cNvSpPr>
          <p:nvPr/>
        </p:nvSpPr>
        <p:spPr>
          <a:xfrm>
            <a:off x="683568" y="3291061"/>
            <a:ext cx="7920880" cy="13620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711200">
              <a:lnSpc>
                <a:spcPct val="90000"/>
              </a:lnSpc>
              <a:spcAft>
                <a:spcPct val="35000"/>
              </a:spcAft>
            </a:pPr>
            <a:r>
              <a:rPr lang="id-ID" sz="13800" dirty="0" smtClean="0">
                <a:latin typeface="Futura Md BT" panose="020B0602020204020303" pitchFamily="34" charset="0"/>
                <a:ea typeface="Adobe Gothic Std B" pitchFamily="34" charset="-128"/>
              </a:rPr>
              <a:t>2</a:t>
            </a:r>
            <a:r>
              <a:rPr lang="id-ID" sz="13800" dirty="0" smtClean="0">
                <a:latin typeface="Futura Md BT" panose="020B0602020204020303" pitchFamily="34" charset="0"/>
              </a:rPr>
              <a:t/>
            </a:r>
            <a:br>
              <a:rPr lang="id-ID" sz="13800" dirty="0" smtClean="0">
                <a:latin typeface="Futura Md BT" panose="020B0602020204020303" pitchFamily="34" charset="0"/>
              </a:rPr>
            </a:br>
            <a:r>
              <a:rPr lang="id-ID" sz="4800" dirty="0">
                <a:latin typeface="Futura Md BT" panose="020B0602020204020303" pitchFamily="34" charset="0"/>
              </a:rPr>
              <a:t>Pengertian </a:t>
            </a:r>
            <a:br>
              <a:rPr lang="id-ID" sz="4800" dirty="0">
                <a:latin typeface="Futura Md BT" panose="020B0602020204020303" pitchFamily="34" charset="0"/>
              </a:rPr>
            </a:br>
            <a:r>
              <a:rPr lang="id-ID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Perencanaan </a:t>
            </a:r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&amp; </a:t>
            </a:r>
            <a:r>
              <a:rPr lang="id-ID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Perancangan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90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732" y="342901"/>
            <a:ext cx="6910536" cy="8382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latin typeface="Futura Md BT" panose="020B0602020204020303" pitchFamily="34" charset="0"/>
              </a:rPr>
              <a:t>PENGERTIAN PERENCANAAN</a:t>
            </a:r>
            <a:endParaRPr lang="en-US" dirty="0" smtClean="0">
              <a:latin typeface="Futura Md BT" panose="020B0602020204020303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7772400" cy="44958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sz="2000" b="1" smtClean="0">
                <a:latin typeface="Arial" charset="0"/>
              </a:rPr>
              <a:t>JW. WADE</a:t>
            </a:r>
          </a:p>
          <a:p>
            <a:pPr>
              <a:buFontTx/>
              <a:buNone/>
            </a:pPr>
            <a:r>
              <a:rPr lang="en-US" sz="2000" smtClean="0">
                <a:latin typeface="Arial" charset="0"/>
              </a:rPr>
              <a:t>	Adalah upaya </a:t>
            </a:r>
            <a:r>
              <a:rPr lang="en-US" sz="2000" b="1" smtClean="0">
                <a:solidFill>
                  <a:srgbClr val="FF0000"/>
                </a:solidFill>
                <a:latin typeface="Arial" charset="0"/>
              </a:rPr>
              <a:t>menyatakan masalah umum pemberi tugas (klien) menjadi sejumlah masalah standar yang lebih kecil yang telah diketahui pemecahannya atau yang mudah dipecahkan</a:t>
            </a:r>
          </a:p>
          <a:p>
            <a:r>
              <a:rPr lang="en-US" sz="2000" b="1" smtClean="0">
                <a:latin typeface="Arial" charset="0"/>
              </a:rPr>
              <a:t>SOEWONDO B. SOETEDJO</a:t>
            </a:r>
            <a:endParaRPr lang="en-US" sz="2000" smtClean="0">
              <a:latin typeface="Arial" charset="0"/>
            </a:endParaRPr>
          </a:p>
          <a:p>
            <a:pPr>
              <a:buFontTx/>
              <a:buNone/>
            </a:pPr>
            <a:r>
              <a:rPr lang="en-US" sz="2000" smtClean="0">
                <a:latin typeface="Arial" charset="0"/>
              </a:rPr>
              <a:t>	Merencana dalam arsitektur berkaitan dengan penggunaan diagram untuk mengembangkan hubungan antara kebutuhan-kebutuhan</a:t>
            </a:r>
          </a:p>
          <a:p>
            <a:pPr>
              <a:buFontTx/>
              <a:buNone/>
            </a:pPr>
            <a:r>
              <a:rPr lang="en-US" sz="2000" smtClean="0">
                <a:latin typeface="Arial" charset="0"/>
              </a:rPr>
              <a:t>							Memformulasikan</a:t>
            </a:r>
          </a:p>
          <a:p>
            <a:pPr>
              <a:buFontTx/>
              <a:buNone/>
            </a:pPr>
            <a:r>
              <a:rPr lang="en-US" sz="2000" smtClean="0">
                <a:latin typeface="Arial" charset="0"/>
              </a:rPr>
              <a:t>				Penyusunan		Program</a:t>
            </a:r>
          </a:p>
          <a:p>
            <a:pPr>
              <a:buFontTx/>
              <a:buNone/>
            </a:pPr>
            <a:r>
              <a:rPr lang="en-US" sz="2000" smtClean="0">
                <a:latin typeface="Arial" charset="0"/>
              </a:rPr>
              <a:t>Tindakan		Pemodelan		Kebijakan</a:t>
            </a:r>
          </a:p>
          <a:p>
            <a:pPr>
              <a:buFontTx/>
              <a:buNone/>
            </a:pPr>
            <a:r>
              <a:rPr lang="en-US" sz="2000" smtClean="0">
                <a:latin typeface="Arial" charset="0"/>
              </a:rPr>
              <a:t>				Strategi			Konsep Permslhn</a:t>
            </a:r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981200" y="52578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077" name="Line 5"/>
          <p:cNvSpPr>
            <a:spLocks noChangeShapeType="1"/>
          </p:cNvSpPr>
          <p:nvPr/>
        </p:nvSpPr>
        <p:spPr bwMode="auto">
          <a:xfrm>
            <a:off x="5029200" y="52578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467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latin typeface="Futura Md BT" panose="020B0602020204020303" pitchFamily="34" charset="0"/>
              </a:rPr>
              <a:t>PENGERTIAN PERANCANGAN </a:t>
            </a:r>
            <a:r>
              <a:rPr lang="en-US" sz="2000" b="1" dirty="0" smtClean="0">
                <a:latin typeface="Futura Md BT" panose="020B0602020204020303" pitchFamily="34" charset="0"/>
              </a:rPr>
              <a:t>MENURUT BAHASA</a:t>
            </a:r>
            <a:endParaRPr lang="en-US" sz="2800" dirty="0" smtClean="0">
              <a:latin typeface="Futura Md BT" panose="020B0602020204020303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691680" y="2060848"/>
            <a:ext cx="7272808" cy="347472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Arial" charset="0"/>
              </a:rPr>
              <a:t>Bahasa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 Latin : DESIGNOSE</a:t>
            </a:r>
          </a:p>
          <a:p>
            <a:pPr>
              <a:buFontTx/>
              <a:buNone/>
            </a:pPr>
            <a:r>
              <a:rPr lang="en-US" sz="2400" dirty="0" smtClean="0">
                <a:latin typeface="Arial" charset="0"/>
              </a:rPr>
              <a:t>	</a:t>
            </a:r>
            <a:r>
              <a:rPr lang="en-US" sz="2400" dirty="0" err="1" smtClean="0">
                <a:latin typeface="Arial" charset="0"/>
              </a:rPr>
              <a:t>Memotong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dengan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gergaji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atau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tindakan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menakik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untuk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memberi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tanda</a:t>
            </a:r>
            <a:r>
              <a:rPr lang="en-US" sz="2400" dirty="0" smtClean="0">
                <a:latin typeface="Arial" charset="0"/>
              </a:rPr>
              <a:t>. </a:t>
            </a:r>
            <a:r>
              <a:rPr lang="id-ID" sz="2400" dirty="0" smtClean="0">
                <a:latin typeface="Arial" charset="0"/>
              </a:rPr>
              <a:t/>
            </a:r>
            <a:br>
              <a:rPr lang="id-ID" sz="2400" dirty="0" smtClean="0">
                <a:latin typeface="Arial" charset="0"/>
              </a:rPr>
            </a:br>
            <a:r>
              <a:rPr lang="en-US" sz="2400" dirty="0" err="1" smtClean="0">
                <a:latin typeface="Arial" charset="0"/>
              </a:rPr>
              <a:t>Maksudnya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untuk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memberi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citra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pada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objek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tertentu</a:t>
            </a:r>
            <a:r>
              <a:rPr lang="id-ID" sz="2400" dirty="0" smtClean="0">
                <a:latin typeface="Arial" charset="0"/>
              </a:rPr>
              <a:t/>
            </a:r>
            <a:br>
              <a:rPr lang="id-ID" sz="2400" dirty="0" smtClean="0">
                <a:latin typeface="Arial" charset="0"/>
              </a:rPr>
            </a:br>
            <a:endParaRPr lang="en-US" sz="2400" dirty="0" smtClean="0">
              <a:solidFill>
                <a:srgbClr val="FF0000"/>
              </a:solidFill>
              <a:latin typeface="Arial" charset="0"/>
            </a:endParaRPr>
          </a:p>
          <a:p>
            <a:r>
              <a:rPr lang="en-US" sz="2400" b="1" dirty="0" err="1" smtClean="0">
                <a:solidFill>
                  <a:srgbClr val="FF0000"/>
                </a:solidFill>
                <a:latin typeface="Arial" charset="0"/>
              </a:rPr>
              <a:t>Bahasa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charset="0"/>
              </a:rPr>
              <a:t>Perancis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 : DESIGNARE</a:t>
            </a:r>
            <a:endParaRPr lang="en-US" sz="2400" dirty="0" smtClean="0">
              <a:solidFill>
                <a:srgbClr val="FF00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2400" dirty="0" smtClean="0">
                <a:latin typeface="Arial" charset="0"/>
              </a:rPr>
              <a:t>	</a:t>
            </a:r>
            <a:r>
              <a:rPr lang="en-US" sz="2400" dirty="0" err="1" smtClean="0">
                <a:latin typeface="Arial" charset="0"/>
              </a:rPr>
              <a:t>Menandai</a:t>
            </a:r>
            <a:r>
              <a:rPr lang="en-US" sz="2400" dirty="0" smtClean="0">
                <a:latin typeface="Arial" charset="0"/>
              </a:rPr>
              <a:t>, </a:t>
            </a:r>
            <a:r>
              <a:rPr lang="en-US" sz="2400" dirty="0" err="1" smtClean="0">
                <a:latin typeface="Arial" charset="0"/>
              </a:rPr>
              <a:t>memisahkan</a:t>
            </a:r>
            <a:r>
              <a:rPr lang="en-US" sz="2400" dirty="0" smtClean="0">
                <a:latin typeface="Arial" charset="0"/>
              </a:rPr>
              <a:t>. </a:t>
            </a:r>
            <a:r>
              <a:rPr lang="id-ID" sz="2400" dirty="0" smtClean="0">
                <a:latin typeface="Arial" charset="0"/>
              </a:rPr>
              <a:t/>
            </a:r>
            <a:br>
              <a:rPr lang="id-ID" sz="2400" dirty="0" smtClean="0">
                <a:latin typeface="Arial" charset="0"/>
              </a:rPr>
            </a:br>
            <a:r>
              <a:rPr lang="en-US" sz="2400" dirty="0" err="1" smtClean="0">
                <a:latin typeface="Arial" charset="0"/>
              </a:rPr>
              <a:t>Maksudnya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menghilangkan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kesimpangsiuran</a:t>
            </a:r>
            <a:r>
              <a:rPr lang="id-ID" sz="2400" dirty="0" smtClean="0">
                <a:latin typeface="Arial" charset="0"/>
              </a:rPr>
              <a:t/>
            </a:r>
            <a:br>
              <a:rPr lang="id-ID" sz="2400" dirty="0" smtClean="0">
                <a:latin typeface="Arial" charset="0"/>
              </a:rPr>
            </a:br>
            <a:endParaRPr lang="en-US" sz="2400" dirty="0" smtClean="0">
              <a:latin typeface="Arial" charset="0"/>
            </a:endParaRPr>
          </a:p>
          <a:p>
            <a:r>
              <a:rPr lang="en-US" sz="2400" b="1" dirty="0" err="1" smtClean="0">
                <a:solidFill>
                  <a:srgbClr val="FF0000"/>
                </a:solidFill>
                <a:latin typeface="Arial" charset="0"/>
              </a:rPr>
              <a:t>Bahasa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charset="0"/>
              </a:rPr>
              <a:t>Inggris</a:t>
            </a:r>
            <a:r>
              <a:rPr lang="en-US" sz="2400" b="1" dirty="0" smtClean="0">
                <a:solidFill>
                  <a:srgbClr val="FF0000"/>
                </a:solidFill>
                <a:latin typeface="Arial" charset="0"/>
              </a:rPr>
              <a:t> : DESIGN</a:t>
            </a:r>
          </a:p>
          <a:p>
            <a:pPr>
              <a:buFontTx/>
              <a:buNone/>
            </a:pPr>
            <a:r>
              <a:rPr lang="en-US" sz="2400" dirty="0" smtClean="0">
                <a:latin typeface="Arial" charset="0"/>
              </a:rPr>
              <a:t>	</a:t>
            </a:r>
            <a:r>
              <a:rPr lang="en-US" sz="2400" dirty="0" err="1" smtClean="0">
                <a:latin typeface="Arial" charset="0"/>
              </a:rPr>
              <a:t>Memikirkan</a:t>
            </a:r>
            <a:r>
              <a:rPr lang="en-US" sz="2400" dirty="0" smtClean="0">
                <a:latin typeface="Arial" charset="0"/>
              </a:rPr>
              <a:t>, </a:t>
            </a:r>
            <a:r>
              <a:rPr lang="en-US" sz="2400" dirty="0" err="1" smtClean="0">
                <a:latin typeface="Arial" charset="0"/>
              </a:rPr>
              <a:t>menggambar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rencana</a:t>
            </a:r>
            <a:r>
              <a:rPr lang="en-US" sz="2400" dirty="0" smtClean="0">
                <a:latin typeface="Arial" charset="0"/>
              </a:rPr>
              <a:t>, </a:t>
            </a:r>
            <a:r>
              <a:rPr lang="en-US" sz="2400" dirty="0" err="1" smtClean="0">
                <a:latin typeface="Arial" charset="0"/>
              </a:rPr>
              <a:t>menyusun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bagian-bagian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menjadi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sesuatu</a:t>
            </a:r>
            <a:r>
              <a:rPr lang="en-US" sz="2400" dirty="0" smtClean="0">
                <a:latin typeface="Arial" charset="0"/>
              </a:rPr>
              <a:t> yang </a:t>
            </a:r>
            <a:r>
              <a:rPr lang="en-US" sz="2400" dirty="0" err="1" smtClean="0">
                <a:latin typeface="Arial" charset="0"/>
              </a:rPr>
              <a:t>baru</a:t>
            </a:r>
            <a:endParaRPr lang="en-US" sz="24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35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0"/>
            <a:ext cx="7772400" cy="12954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latin typeface="Futura Md BT" panose="020B0602020204020303" pitchFamily="34" charset="0"/>
              </a:rPr>
              <a:t>PENGERTIAN PERANCANGAN </a:t>
            </a:r>
            <a:r>
              <a:rPr lang="id-ID" sz="3200" b="1" dirty="0" smtClean="0">
                <a:latin typeface="Futura Md BT" panose="020B0602020204020303" pitchFamily="34" charset="0"/>
              </a:rPr>
              <a:t/>
            </a:r>
            <a:br>
              <a:rPr lang="id-ID" sz="3200" b="1" dirty="0" smtClean="0">
                <a:latin typeface="Futura Md BT" panose="020B0602020204020303" pitchFamily="34" charset="0"/>
              </a:rPr>
            </a:br>
            <a:r>
              <a:rPr lang="en-US" sz="1800" b="1" dirty="0" smtClean="0">
                <a:latin typeface="Futura Md BT" panose="020B0602020204020303" pitchFamily="34" charset="0"/>
              </a:rPr>
              <a:t>MENURUT  SOEWONDO B. SOETEDJO</a:t>
            </a:r>
            <a:endParaRPr lang="en-US" sz="2400" dirty="0" smtClean="0">
              <a:latin typeface="Futura Md BT" panose="020B0602020204020303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115616" y="2276872"/>
            <a:ext cx="7772400" cy="3733800"/>
          </a:xfrm>
          <a:prstGeom prst="rect">
            <a:avLst/>
          </a:prstGeom>
        </p:spPr>
        <p:txBody>
          <a:bodyPr/>
          <a:lstStyle/>
          <a:p>
            <a:r>
              <a:rPr lang="en-US" sz="2400" dirty="0" err="1" smtClean="0">
                <a:latin typeface="Arial" charset="0"/>
              </a:rPr>
              <a:t>Merancang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dalam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arsitektur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berkaitan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dengan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penggunaan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gambar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untuk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mengembangkan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ruang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dan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bentuk</a:t>
            </a:r>
            <a:endParaRPr lang="en-US" sz="2400" dirty="0" smtClean="0">
              <a:latin typeface="Arial" charset="0"/>
            </a:endParaRPr>
          </a:p>
          <a:p>
            <a:endParaRPr lang="en-US" sz="2400" dirty="0" smtClean="0">
              <a:latin typeface="Arial" charset="0"/>
            </a:endParaRPr>
          </a:p>
          <a:p>
            <a:r>
              <a:rPr lang="en-US" sz="2400" dirty="0" err="1" smtClean="0">
                <a:latin typeface="Arial" charset="0"/>
              </a:rPr>
              <a:t>Perancangan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adalah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aktivitas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kreatif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menuju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sesuatu</a:t>
            </a:r>
            <a:r>
              <a:rPr lang="en-US" sz="2400" dirty="0" smtClean="0">
                <a:latin typeface="Arial" charset="0"/>
              </a:rPr>
              <a:t> yang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baru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dan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berguna</a:t>
            </a:r>
            <a:r>
              <a:rPr lang="en-US" sz="2400" dirty="0" smtClean="0">
                <a:latin typeface="Arial" charset="0"/>
              </a:rPr>
              <a:t> yang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tidak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ada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charset="0"/>
              </a:rPr>
              <a:t>sebelumnya</a:t>
            </a:r>
            <a:endParaRPr lang="en-US" sz="2400" dirty="0" smtClean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40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0"/>
            <a:ext cx="7772400" cy="1295400"/>
          </a:xfrm>
        </p:spPr>
        <p:txBody>
          <a:bodyPr/>
          <a:lstStyle/>
          <a:p>
            <a:pPr algn="l"/>
            <a:r>
              <a:rPr lang="en-US" sz="3200" b="1" dirty="0" smtClean="0">
                <a:latin typeface="Futura Md BT" panose="020B0602020204020303" pitchFamily="34" charset="0"/>
              </a:rPr>
              <a:t>PENGERTIAN PERANCANGAN </a:t>
            </a:r>
            <a:r>
              <a:rPr lang="en-US" sz="2400" b="1" dirty="0" smtClean="0">
                <a:latin typeface="Futura Md BT" panose="020B0602020204020303" pitchFamily="34" charset="0"/>
              </a:rPr>
              <a:t>MENURUT   TIM </a:t>
            </a:r>
            <a:r>
              <a:rPr lang="en-US" sz="2400" b="1" dirty="0" err="1" smtClean="0">
                <a:latin typeface="Futura Md BT" panose="020B0602020204020303" pitchFamily="34" charset="0"/>
              </a:rPr>
              <a:t>McGINTY</a:t>
            </a:r>
            <a:endParaRPr lang="en-US" sz="3600" dirty="0" smtClean="0">
              <a:latin typeface="Futura Md BT" panose="020B0602020204020303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772400" cy="48006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sz="2400" dirty="0" err="1" smtClean="0">
                <a:latin typeface="Arial" charset="0"/>
              </a:rPr>
              <a:t>Mengubah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sesuatu</a:t>
            </a:r>
            <a:r>
              <a:rPr lang="en-US" sz="2400" dirty="0" smtClean="0">
                <a:latin typeface="Arial" charset="0"/>
              </a:rPr>
              <a:t> yang </a:t>
            </a:r>
            <a:r>
              <a:rPr lang="en-US" sz="2400" dirty="0" err="1" smtClean="0">
                <a:latin typeface="Arial" charset="0"/>
              </a:rPr>
              <a:t>sudah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ada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menjadi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sesuatu</a:t>
            </a:r>
            <a:r>
              <a:rPr lang="en-US" sz="2400" dirty="0" smtClean="0">
                <a:latin typeface="Arial" charset="0"/>
              </a:rPr>
              <a:t> yang </a:t>
            </a:r>
            <a:r>
              <a:rPr lang="en-US" sz="2400" dirty="0" err="1" smtClean="0">
                <a:latin typeface="Arial" charset="0"/>
              </a:rPr>
              <a:t>lebih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baik</a:t>
            </a:r>
            <a:endParaRPr lang="en-US" sz="2400" dirty="0" smtClean="0">
              <a:latin typeface="Arial" charset="0"/>
            </a:endParaRPr>
          </a:p>
          <a:p>
            <a:r>
              <a:rPr lang="en-US" sz="2400" dirty="0" err="1" smtClean="0">
                <a:latin typeface="Arial" charset="0"/>
              </a:rPr>
              <a:t>Perancangan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meliputi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fungsi-fungsi</a:t>
            </a:r>
            <a:r>
              <a:rPr lang="en-US" sz="2400" dirty="0" smtClean="0">
                <a:latin typeface="Arial" charset="0"/>
              </a:rPr>
              <a:t> : </a:t>
            </a:r>
            <a:r>
              <a:rPr lang="en-US" sz="2400" dirty="0" err="1" smtClean="0">
                <a:latin typeface="Arial" charset="0"/>
              </a:rPr>
              <a:t>Mengidentifikasi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Masalah</a:t>
            </a:r>
            <a:r>
              <a:rPr lang="en-US" sz="2400" dirty="0" smtClean="0">
                <a:latin typeface="Arial" charset="0"/>
              </a:rPr>
              <a:t>, </a:t>
            </a:r>
            <a:r>
              <a:rPr lang="en-US" sz="2400" dirty="0" err="1" smtClean="0">
                <a:latin typeface="Arial" charset="0"/>
              </a:rPr>
              <a:t>Menggunakan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Metode-metode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dan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Melakukan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Sintesa</a:t>
            </a:r>
            <a:endParaRPr lang="en-US" sz="2400" dirty="0" smtClean="0">
              <a:latin typeface="Arial" charset="0"/>
            </a:endParaRPr>
          </a:p>
          <a:p>
            <a:r>
              <a:rPr lang="en-US" sz="2400" dirty="0" err="1" smtClean="0">
                <a:latin typeface="Arial" charset="0"/>
              </a:rPr>
              <a:t>Perancangan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merupakan</a:t>
            </a:r>
            <a:r>
              <a:rPr lang="en-US" sz="2400" dirty="0" smtClean="0">
                <a:latin typeface="Arial" charset="0"/>
              </a:rPr>
              <a:t> proses </a:t>
            </a:r>
            <a:r>
              <a:rPr lang="en-US" sz="2400" dirty="0" err="1" smtClean="0">
                <a:latin typeface="Arial" charset="0"/>
              </a:rPr>
              <a:t>tiga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bagian</a:t>
            </a:r>
            <a:r>
              <a:rPr lang="en-US" sz="2400" dirty="0" smtClean="0">
                <a:latin typeface="Arial" charset="0"/>
              </a:rPr>
              <a:t> : </a:t>
            </a:r>
            <a:r>
              <a:rPr lang="en-US" sz="2400" dirty="0" err="1" smtClean="0">
                <a:latin typeface="Arial" charset="0"/>
              </a:rPr>
              <a:t>Keadaan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Semula</a:t>
            </a:r>
            <a:r>
              <a:rPr lang="en-US" sz="2400" dirty="0" smtClean="0">
                <a:latin typeface="Arial" charset="0"/>
              </a:rPr>
              <a:t>, Proses </a:t>
            </a:r>
            <a:r>
              <a:rPr lang="en-US" sz="2400" dirty="0" err="1" smtClean="0">
                <a:latin typeface="Arial" charset="0"/>
              </a:rPr>
              <a:t>Transformasi</a:t>
            </a:r>
            <a:r>
              <a:rPr lang="en-US" sz="2400" dirty="0" smtClean="0">
                <a:latin typeface="Arial" charset="0"/>
              </a:rPr>
              <a:t>, </a:t>
            </a:r>
            <a:r>
              <a:rPr lang="en-US" sz="2400" dirty="0" err="1" smtClean="0">
                <a:latin typeface="Arial" charset="0"/>
              </a:rPr>
              <a:t>Keadaan</a:t>
            </a:r>
            <a:r>
              <a:rPr lang="en-US" sz="2400" dirty="0" smtClean="0">
                <a:latin typeface="Arial" charset="0"/>
              </a:rPr>
              <a:t> </a:t>
            </a:r>
            <a:r>
              <a:rPr lang="en-US" sz="2400" dirty="0" err="1" smtClean="0">
                <a:latin typeface="Arial" charset="0"/>
              </a:rPr>
              <a:t>Kemudian</a:t>
            </a:r>
            <a:endParaRPr lang="en-US" sz="2400" dirty="0" smtClean="0">
              <a:latin typeface="Arial" charset="0"/>
            </a:endParaRPr>
          </a:p>
          <a:p>
            <a:endParaRPr lang="en-US" sz="2000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en-US" sz="2000" dirty="0" smtClean="0">
                <a:latin typeface="Arial" charset="0"/>
              </a:rPr>
              <a:t>				</a:t>
            </a:r>
            <a:r>
              <a:rPr lang="en-US" sz="2000" dirty="0" smtClean="0">
                <a:solidFill>
                  <a:srgbClr val="00B050"/>
                </a:solidFill>
                <a:latin typeface="Arial" charset="0"/>
              </a:rPr>
              <a:t>Proses 	</a:t>
            </a:r>
            <a:r>
              <a:rPr lang="en-US" sz="2000" dirty="0" smtClean="0">
                <a:latin typeface="Arial" charset="0"/>
              </a:rPr>
              <a:t>		</a:t>
            </a:r>
            <a:r>
              <a:rPr lang="en-US" sz="2000" dirty="0" err="1" smtClean="0">
                <a:solidFill>
                  <a:srgbClr val="002060"/>
                </a:solidFill>
                <a:latin typeface="Arial" charset="0"/>
              </a:rPr>
              <a:t>Sintesis</a:t>
            </a:r>
            <a:endParaRPr lang="en-US" sz="2000" dirty="0" smtClean="0">
              <a:solidFill>
                <a:srgbClr val="00206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2000" dirty="0" err="1" smtClean="0">
                <a:solidFill>
                  <a:srgbClr val="FF0000"/>
                </a:solidFill>
                <a:latin typeface="Arial" charset="0"/>
              </a:rPr>
              <a:t>Kondisi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charset="0"/>
              </a:rPr>
              <a:t>awal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</a:rPr>
              <a:t>		</a:t>
            </a:r>
            <a:r>
              <a:rPr lang="en-US" sz="2000" dirty="0" err="1" smtClean="0">
                <a:solidFill>
                  <a:srgbClr val="00B050"/>
                </a:solidFill>
                <a:latin typeface="Arial" charset="0"/>
              </a:rPr>
              <a:t>Transformasi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</a:rPr>
              <a:t>		</a:t>
            </a:r>
            <a:r>
              <a:rPr lang="en-US" sz="2000" dirty="0" err="1" smtClean="0">
                <a:solidFill>
                  <a:srgbClr val="002060"/>
                </a:solidFill>
                <a:latin typeface="Arial" charset="0"/>
              </a:rPr>
              <a:t>Pemecahan</a:t>
            </a:r>
            <a:endParaRPr lang="en-US" sz="2000" dirty="0" smtClean="0">
              <a:solidFill>
                <a:srgbClr val="00206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2000" dirty="0" err="1" smtClean="0">
                <a:solidFill>
                  <a:srgbClr val="FF0000"/>
                </a:solidFill>
                <a:latin typeface="Arial" charset="0"/>
              </a:rPr>
              <a:t>Permasalahan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</a:rPr>
              <a:t>		</a:t>
            </a:r>
            <a:r>
              <a:rPr lang="en-US" sz="2000" dirty="0" smtClean="0">
                <a:solidFill>
                  <a:srgbClr val="00B050"/>
                </a:solidFill>
                <a:latin typeface="Arial" charset="0"/>
              </a:rPr>
              <a:t>Usaha &amp; </a:t>
            </a:r>
            <a:r>
              <a:rPr lang="en-US" sz="2000" dirty="0" err="1" smtClean="0">
                <a:solidFill>
                  <a:srgbClr val="00B050"/>
                </a:solidFill>
                <a:latin typeface="Arial" charset="0"/>
              </a:rPr>
              <a:t>Kreasi</a:t>
            </a:r>
            <a:r>
              <a:rPr lang="en-US" sz="2000" dirty="0" smtClean="0">
                <a:solidFill>
                  <a:srgbClr val="FFC000"/>
                </a:solidFill>
                <a:latin typeface="Arial" charset="0"/>
              </a:rPr>
              <a:t>	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</a:rPr>
              <a:t>	</a:t>
            </a:r>
            <a:r>
              <a:rPr lang="en-US" sz="2000" dirty="0" err="1" smtClean="0">
                <a:solidFill>
                  <a:srgbClr val="002060"/>
                </a:solidFill>
                <a:latin typeface="Arial" charset="0"/>
              </a:rPr>
              <a:t>Masalah</a:t>
            </a:r>
            <a:r>
              <a:rPr lang="en-US" sz="2000" dirty="0" smtClean="0">
                <a:solidFill>
                  <a:srgbClr val="002060"/>
                </a:solidFill>
                <a:latin typeface="Arial" charset="0"/>
              </a:rPr>
              <a:t> yang</a:t>
            </a:r>
          </a:p>
          <a:p>
            <a:pPr>
              <a:buFontTx/>
              <a:buNone/>
            </a:pPr>
            <a:r>
              <a:rPr lang="en-US" sz="2000" dirty="0" smtClean="0">
                <a:solidFill>
                  <a:srgbClr val="002060"/>
                </a:solidFill>
                <a:latin typeface="Arial" charset="0"/>
              </a:rPr>
              <a:t>							</a:t>
            </a:r>
            <a:r>
              <a:rPr lang="en-US" sz="2000" dirty="0" err="1" smtClean="0">
                <a:solidFill>
                  <a:srgbClr val="002060"/>
                </a:solidFill>
                <a:latin typeface="Arial" charset="0"/>
              </a:rPr>
              <a:t>Berwujud</a:t>
            </a:r>
            <a:r>
              <a:rPr lang="en-US" sz="20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Arial" charset="0"/>
              </a:rPr>
              <a:t>nyata</a:t>
            </a:r>
            <a:endParaRPr lang="en-US" sz="2000" dirty="0" smtClean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2590800" y="4724400"/>
            <a:ext cx="685800" cy="533400"/>
          </a:xfrm>
          <a:custGeom>
            <a:avLst/>
            <a:gdLst>
              <a:gd name="T0" fmla="*/ 514350 w 21600"/>
              <a:gd name="T1" fmla="*/ 0 h 21600"/>
              <a:gd name="T2" fmla="*/ 0 w 21600"/>
              <a:gd name="T3" fmla="*/ 266700 h 21600"/>
              <a:gd name="T4" fmla="*/ 514350 w 21600"/>
              <a:gd name="T5" fmla="*/ 533400 h 21600"/>
              <a:gd name="T6" fmla="*/ 685800 w 21600"/>
              <a:gd name="T7" fmla="*/ 2667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5410200" y="4724400"/>
            <a:ext cx="685800" cy="533400"/>
          </a:xfrm>
          <a:custGeom>
            <a:avLst/>
            <a:gdLst>
              <a:gd name="T0" fmla="*/ 514350 w 21600"/>
              <a:gd name="T1" fmla="*/ 0 h 21600"/>
              <a:gd name="T2" fmla="*/ 0 w 21600"/>
              <a:gd name="T3" fmla="*/ 266700 h 21600"/>
              <a:gd name="T4" fmla="*/ 514350 w 21600"/>
              <a:gd name="T5" fmla="*/ 533400 h 21600"/>
              <a:gd name="T6" fmla="*/ 685800 w 21600"/>
              <a:gd name="T7" fmla="*/ 2667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36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  <p:bldP spid="7172" grpId="0" uiExpand="1" animBg="1"/>
      <p:bldP spid="717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latin typeface="Futura Md BT" panose="020B0602020204020303" pitchFamily="34" charset="0"/>
              </a:rPr>
              <a:t>KETERKAITAN </a:t>
            </a:r>
            <a:r>
              <a:rPr lang="id-ID" sz="3600" b="1" dirty="0" smtClean="0">
                <a:latin typeface="Futura Md BT" panose="020B0602020204020303" pitchFamily="34" charset="0"/>
              </a:rPr>
              <a:t/>
            </a:r>
            <a:br>
              <a:rPr lang="id-ID" sz="3600" b="1" dirty="0" smtClean="0">
                <a:latin typeface="Futura Md BT" panose="020B0602020204020303" pitchFamily="34" charset="0"/>
              </a:rPr>
            </a:br>
            <a:r>
              <a:rPr lang="en-US" sz="3600" b="1" dirty="0" smtClean="0">
                <a:latin typeface="Futura Md BT" panose="020B0602020204020303" pitchFamily="34" charset="0"/>
              </a:rPr>
              <a:t>PERENCANAAN &amp; PERANCANGAN</a:t>
            </a:r>
            <a:endParaRPr lang="en-US" dirty="0" smtClean="0">
              <a:latin typeface="Futura Md BT" panose="020B0602020204020303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15616" y="1844824"/>
            <a:ext cx="7772400" cy="43434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 err="1" smtClean="0"/>
              <a:t>Perancangan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tindak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lanjut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perencanaan</a:t>
            </a:r>
            <a:endParaRPr lang="en-US" sz="2800" dirty="0" smtClean="0"/>
          </a:p>
          <a:p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perancangan</a:t>
            </a:r>
            <a:r>
              <a:rPr lang="en-US" sz="2800" dirty="0" smtClean="0"/>
              <a:t> </a:t>
            </a:r>
            <a:r>
              <a:rPr lang="en-US" sz="2800" dirty="0" err="1" smtClean="0"/>
              <a:t>arsitektur</a:t>
            </a:r>
            <a:endParaRPr lang="en-US" sz="2800" dirty="0" smtClean="0"/>
          </a:p>
          <a:p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perancangan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membentuk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</a:t>
            </a:r>
            <a:r>
              <a:rPr lang="en-US" sz="2800" dirty="0" smtClean="0"/>
              <a:t> </a:t>
            </a:r>
            <a:r>
              <a:rPr lang="en-US" sz="2800" dirty="0" err="1" smtClean="0"/>
              <a:t>binaan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84476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/>
          </p:cNvSpPr>
          <p:nvPr/>
        </p:nvSpPr>
        <p:spPr>
          <a:xfrm>
            <a:off x="683568" y="2204864"/>
            <a:ext cx="77724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711200">
              <a:lnSpc>
                <a:spcPct val="90000"/>
              </a:lnSpc>
              <a:spcAft>
                <a:spcPct val="35000"/>
              </a:spcAft>
            </a:pPr>
            <a:r>
              <a:rPr lang="id-ID" sz="19900" smtClean="0">
                <a:latin typeface="Adobe Gothic Std B" pitchFamily="34" charset="-128"/>
                <a:ea typeface="Adobe Gothic Std B" pitchFamily="34" charset="-128"/>
              </a:rPr>
              <a:t>3</a:t>
            </a:r>
            <a:r>
              <a:rPr lang="id-ID" sz="19900" smtClean="0"/>
              <a:t/>
            </a:r>
            <a:br>
              <a:rPr lang="id-ID" sz="19900" smtClean="0"/>
            </a:br>
            <a:r>
              <a:rPr 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TAHAPAN PROYEK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30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id-ID" sz="4000" b="1" i="1"/>
              <a:t>1. </a:t>
            </a:r>
            <a:r>
              <a:rPr lang="en-US" sz="3200" b="1" i="1" smtClean="0"/>
              <a:t>Programing (Pre-Design)</a:t>
            </a:r>
            <a:r>
              <a:rPr lang="id-ID" sz="4000" b="1"/>
              <a:t> </a:t>
            </a:r>
            <a:endParaRPr lang="id-ID" sz="40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2695" y="3861048"/>
            <a:ext cx="8219256" cy="2736304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id-ID" sz="2000" dirty="0" smtClean="0"/>
              <a:t>Menjabarkan </a:t>
            </a:r>
            <a:r>
              <a:rPr lang="id-ID" sz="2000" dirty="0"/>
              <a:t>keinginan pemilik proyek dari menjadi kerangka acuan kerja sehingga dapat dipahami tim perancang atau menjabarkan kerangka acuan kerja yang sudah ada dari pemilik proyek dan melakukan studi awal rancangan</a:t>
            </a:r>
            <a:r>
              <a:rPr lang="id-ID" sz="2000" dirty="0" smtClean="0"/>
              <a:t>.</a:t>
            </a:r>
          </a:p>
          <a:p>
            <a:pPr lvl="0"/>
            <a:r>
              <a:rPr lang="id-ID" sz="2000" dirty="0" smtClean="0"/>
              <a:t>Membuat</a:t>
            </a:r>
            <a:r>
              <a:rPr lang="id-ID" sz="2000" dirty="0"/>
              <a:t>  konsep perancangan mulai dari program ruang sampai dengan sketsa – sketsa, </a:t>
            </a:r>
            <a:r>
              <a:rPr lang="id-ID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berupa alternatif – alternatif yang bisa dipilih pemilik proyek</a:t>
            </a:r>
            <a:r>
              <a:rPr lang="id-ID" sz="2000" dirty="0" smtClean="0"/>
              <a:t>.</a:t>
            </a:r>
            <a:endParaRPr lang="id-ID" sz="2000" dirty="0"/>
          </a:p>
        </p:txBody>
      </p:sp>
      <p:pic>
        <p:nvPicPr>
          <p:cNvPr id="4" name="Picture 2" descr="ID Mitton Textbook (25)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863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4.bp.blogspot.com/-cTtHMJ62wVo/UZGiABq5blI/AAAAAAAAAJY/grFLI1e47r0/s1600/Scan10318c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52"/>
          <a:stretch>
            <a:fillRect/>
          </a:stretch>
        </p:blipFill>
        <p:spPr bwMode="auto">
          <a:xfrm>
            <a:off x="0" y="0"/>
            <a:ext cx="5201226" cy="333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lecturer.ukdw.ac.id/mahatmanta/skets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36936"/>
            <a:ext cx="3923928" cy="595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architect90.weebly.com/uploads/4/4/4/4/4444267/4125486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0106"/>
            <a:ext cx="5220072" cy="362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72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_i0nsdR_cMjw/S0NcY1A_EWI/AAAAAAAAAGU/lDxfho6Vr6U/s400/KONSEP+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" r="1688"/>
          <a:stretch>
            <a:fillRect/>
          </a:stretch>
        </p:blipFill>
        <p:spPr bwMode="auto">
          <a:xfrm>
            <a:off x="0" y="379576"/>
            <a:ext cx="9144000" cy="621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52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AoBC-yIcMSM/T-80pXpEUHI/AAAAAAAAAW4/BXNbxoTPzTM/s1600/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"/>
          <a:stretch>
            <a:fillRect/>
          </a:stretch>
        </p:blipFill>
        <p:spPr bwMode="auto">
          <a:xfrm>
            <a:off x="44253" y="214290"/>
            <a:ext cx="9099747" cy="633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66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FrOtchITBwI/UDw9x242HTI/AAAAAAAAACk/nrBUNfzggUI/s1600/konsep+bentuk+kumpu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" r="1526"/>
          <a:stretch>
            <a:fillRect/>
          </a:stretch>
        </p:blipFill>
        <p:spPr bwMode="auto">
          <a:xfrm>
            <a:off x="0" y="185235"/>
            <a:ext cx="9144000" cy="643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502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78497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id-ID" sz="4000" b="1" i="1"/>
              <a:t>2. </a:t>
            </a:r>
            <a:r>
              <a:rPr lang="id-ID" sz="2800" b="1" i="1"/>
              <a:t>Schematic Design</a:t>
            </a:r>
            <a:r>
              <a:rPr lang="id-ID" sz="4000" b="1"/>
              <a:t> </a:t>
            </a:r>
            <a:r>
              <a:rPr lang="id-ID" sz="4000" b="1" smtClean="0"/>
              <a:t/>
            </a:r>
            <a:br>
              <a:rPr lang="id-ID" sz="4000" b="1" smtClean="0"/>
            </a:br>
            <a:r>
              <a:rPr lang="id-ID" sz="4000" b="1" smtClean="0"/>
              <a:t>    </a:t>
            </a:r>
            <a:r>
              <a:rPr lang="id-ID" sz="3100" b="1" smtClean="0"/>
              <a:t>(</a:t>
            </a:r>
            <a:r>
              <a:rPr lang="id-ID" sz="3100" b="1"/>
              <a:t>Perancangan </a:t>
            </a:r>
            <a:r>
              <a:rPr lang="id-ID" sz="3100" b="1" smtClean="0"/>
              <a:t>Skematik)</a:t>
            </a:r>
            <a:endParaRPr lang="id-ID" sz="40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2372" y="4365104"/>
            <a:ext cx="8219256" cy="2304256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lvl="0"/>
            <a:r>
              <a:rPr lang="id-ID" sz="2000" smtClean="0"/>
              <a:t>Mewujudkan </a:t>
            </a:r>
            <a:r>
              <a:rPr lang="id-ID" sz="2000"/>
              <a:t>konsep / gagasan dalam gambar </a:t>
            </a:r>
            <a:r>
              <a:rPr lang="id-ID" sz="2000" b="1">
                <a:solidFill>
                  <a:srgbClr val="FF0000"/>
                </a:solidFill>
              </a:rPr>
              <a:t>skematik site lokasi, denah, bentuk bangunan (tampak) dan </a:t>
            </a:r>
            <a:r>
              <a:rPr lang="id-ID" sz="2000" b="1" i="1">
                <a:solidFill>
                  <a:srgbClr val="FF0000"/>
                </a:solidFill>
              </a:rPr>
              <a:t>outline</a:t>
            </a:r>
            <a:r>
              <a:rPr lang="id-ID" sz="2000" b="1">
                <a:solidFill>
                  <a:srgbClr val="FF0000"/>
                </a:solidFill>
              </a:rPr>
              <a:t> spesifikasi </a:t>
            </a:r>
            <a:r>
              <a:rPr lang="id-ID" sz="2000"/>
              <a:t>yang akan digunakan dalam pengembangan, pada tahap ini </a:t>
            </a:r>
            <a:r>
              <a:rPr lang="id-ID" sz="2000" b="1">
                <a:solidFill>
                  <a:srgbClr val="FF0000"/>
                </a:solidFill>
              </a:rPr>
              <a:t>disiplin lain </a:t>
            </a:r>
            <a:r>
              <a:rPr lang="id-ID" sz="2000"/>
              <a:t>seperti struktur dan M/E sudah memberikan arahannya.</a:t>
            </a:r>
          </a:p>
          <a:p>
            <a:pPr lvl="0"/>
            <a:r>
              <a:rPr lang="id-ID" sz="2000"/>
              <a:t>Membantu pemilik proyek dengan membuat rancangan yang masih dalam </a:t>
            </a:r>
            <a:r>
              <a:rPr lang="id-ID" sz="2000" b="1">
                <a:solidFill>
                  <a:srgbClr val="FF0000"/>
                </a:solidFill>
              </a:rPr>
              <a:t>batasan anggaran </a:t>
            </a:r>
            <a:r>
              <a:rPr lang="id-ID" sz="2000"/>
              <a:t>(dibantu </a:t>
            </a:r>
            <a:r>
              <a:rPr lang="id-ID" sz="2000" i="1"/>
              <a:t>Quantity Surveyor</a:t>
            </a:r>
            <a:r>
              <a:rPr lang="id-ID" sz="2000"/>
              <a:t>)</a:t>
            </a:r>
          </a:p>
          <a:p>
            <a:pPr lvl="0"/>
            <a:r>
              <a:rPr lang="id-ID" sz="2000"/>
              <a:t>Membantu pemilik proyek dengan membuat rancangan yang </a:t>
            </a:r>
            <a:r>
              <a:rPr lang="id-ID" sz="2000" i="1"/>
              <a:t>marketable</a:t>
            </a:r>
            <a:r>
              <a:rPr lang="id-ID" sz="2000"/>
              <a:t> (untuk bangunan komersial) sesuai saran konsultan.</a:t>
            </a:r>
          </a:p>
          <a:p>
            <a:pPr lvl="0"/>
            <a:r>
              <a:rPr lang="id-ID" sz="2000" b="1" i="1">
                <a:solidFill>
                  <a:srgbClr val="FF0000"/>
                </a:solidFill>
              </a:rPr>
              <a:t>Memahami</a:t>
            </a:r>
            <a:r>
              <a:rPr lang="id-ID" sz="2000" b="1">
                <a:solidFill>
                  <a:srgbClr val="FF0000"/>
                </a:solidFill>
              </a:rPr>
              <a:t> peraturan-peraturan </a:t>
            </a:r>
            <a:r>
              <a:rPr lang="id-ID" sz="2000"/>
              <a:t>yang berkaitan dengan rancangan / proyek dan proses perijinan serta berkonsultasi dengan pihak-pihak yang terkait</a:t>
            </a:r>
            <a:r>
              <a:rPr lang="id-ID" sz="2000" smtClean="0"/>
              <a:t>.</a:t>
            </a:r>
            <a:endParaRPr lang="id-ID" sz="2400"/>
          </a:p>
        </p:txBody>
      </p:sp>
      <p:pic>
        <p:nvPicPr>
          <p:cNvPr id="5" name="Picture 2" descr="ID Mitton Textbook (25)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4978"/>
            <a:ext cx="9144000" cy="296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352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-media-cache-ec0.pinimg.com/originals/eb/a2/24/eba224b770daa4edd2c0e418968567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1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79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reg5.perumnas.co.id/webapp/uploads/2013/11/Sentra-land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94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raywhitesemarang.com/blog/wp-content/uploads/potongan-w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0" t="4130" r="12173" b="10557"/>
          <a:stretch/>
        </p:blipFill>
        <p:spPr bwMode="auto">
          <a:xfrm>
            <a:off x="29201" y="404664"/>
            <a:ext cx="8982181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90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gambar-rumah.com/attachments/semarang/1381195d1403321938-apartmen-sentraland-semarang-unit_zps73f5cc9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t="2101" r="6688" b="15962"/>
          <a:stretch/>
        </p:blipFill>
        <p:spPr bwMode="auto">
          <a:xfrm>
            <a:off x="2262" y="260648"/>
            <a:ext cx="9139476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6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reg5.perumnas.co.id/webapp/uploads/2013/11/Sentra-land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6" y="404664"/>
            <a:ext cx="907300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1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0MUB9xALY8Y/UDxH_5zjcAI/AAAAAAAAADM/nnHy_pBV4ak/s1600/Utilitas+konsep+fi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"/>
          <a:stretch>
            <a:fillRect/>
          </a:stretch>
        </p:blipFill>
        <p:spPr bwMode="auto">
          <a:xfrm>
            <a:off x="0" y="187305"/>
            <a:ext cx="9143999" cy="620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95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desainrumahminimalis99.com/gambar/2013/11/Denah-Rumah-Mewah-Dua-Lantai-20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" r="1960" b="10791"/>
          <a:stretch/>
        </p:blipFill>
        <p:spPr bwMode="auto">
          <a:xfrm>
            <a:off x="91253" y="519645"/>
            <a:ext cx="8989371" cy="557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907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924" y="260648"/>
            <a:ext cx="8964488" cy="1143000"/>
          </a:xfrm>
        </p:spPr>
        <p:txBody>
          <a:bodyPr>
            <a:noAutofit/>
          </a:bodyPr>
          <a:lstStyle/>
          <a:p>
            <a:pPr algn="l"/>
            <a:r>
              <a:rPr lang="id-ID" sz="3600" b="1" i="1"/>
              <a:t>3. </a:t>
            </a:r>
            <a:r>
              <a:rPr lang="id-ID" sz="3200" b="1" i="1"/>
              <a:t>Design Development </a:t>
            </a:r>
            <a:r>
              <a:rPr lang="id-ID" sz="3200" b="1" i="1" smtClean="0"/>
              <a:t/>
            </a:r>
            <a:br>
              <a:rPr lang="id-ID" sz="3200" b="1" i="1" smtClean="0"/>
            </a:br>
            <a:r>
              <a:rPr lang="id-ID" sz="3200" b="1" i="1" smtClean="0"/>
              <a:t>    </a:t>
            </a:r>
            <a:r>
              <a:rPr lang="id-ID" sz="3200" b="1" smtClean="0"/>
              <a:t>(</a:t>
            </a:r>
            <a:r>
              <a:rPr lang="id-ID" sz="3200" b="1"/>
              <a:t>Pengembangan Rancangan)</a:t>
            </a:r>
            <a:r>
              <a:rPr lang="id-ID" sz="3600"/>
              <a:t/>
            </a:r>
            <a:br>
              <a:rPr lang="id-ID" sz="3600"/>
            </a:br>
            <a:endParaRPr lang="id-ID" sz="36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0628" y="4077072"/>
            <a:ext cx="8568952" cy="2780928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lvl="0"/>
            <a:r>
              <a:rPr lang="id-ID" sz="2000" dirty="0" smtClean="0"/>
              <a:t>Mewujudkan </a:t>
            </a:r>
            <a:r>
              <a:rPr lang="id-ID" sz="2000" dirty="0"/>
              <a:t>rancangan skematik dalam </a:t>
            </a:r>
            <a:r>
              <a:rPr lang="id-ID" sz="2000" dirty="0">
                <a:solidFill>
                  <a:srgbClr val="FF0000"/>
                </a:solidFill>
              </a:rPr>
              <a:t>skala yang lebih jelas dan detail</a:t>
            </a:r>
            <a:r>
              <a:rPr lang="id-ID" sz="2000" dirty="0"/>
              <a:t>, semua kebutuhan antar disiplin sudah terakomodasi</a:t>
            </a:r>
            <a:r>
              <a:rPr lang="id-ID" sz="2000" dirty="0" smtClean="0"/>
              <a:t>.</a:t>
            </a:r>
          </a:p>
          <a:p>
            <a:pPr lvl="0"/>
            <a:r>
              <a:rPr lang="id-ID" sz="2000" dirty="0" smtClean="0">
                <a:solidFill>
                  <a:srgbClr val="FF0000"/>
                </a:solidFill>
              </a:rPr>
              <a:t>Mengkoordinasi </a:t>
            </a:r>
            <a:r>
              <a:rPr lang="id-ID" sz="2000" dirty="0">
                <a:solidFill>
                  <a:srgbClr val="FF0000"/>
                </a:solidFill>
              </a:rPr>
              <a:t>tim perancang </a:t>
            </a:r>
            <a:r>
              <a:rPr lang="id-ID" sz="2000" dirty="0"/>
              <a:t>dengan basis pengetahuan komperehensif untuk mengantisipasi kemungkinan-kemungkinan permasalahan yang timbul pada proses pembuatan gambar kerja.</a:t>
            </a:r>
          </a:p>
          <a:p>
            <a:pPr lvl="0"/>
            <a:r>
              <a:rPr lang="id-ID" sz="2000" dirty="0" smtClean="0"/>
              <a:t>Berkoordinasi </a:t>
            </a:r>
            <a:r>
              <a:rPr lang="id-ID" sz="2000" dirty="0"/>
              <a:t>pemilik proyek serta pihak-pihak yang terkait dengan </a:t>
            </a:r>
            <a:r>
              <a:rPr lang="id-ID" sz="2000" dirty="0">
                <a:solidFill>
                  <a:srgbClr val="FF0000"/>
                </a:solidFill>
              </a:rPr>
              <a:t>perijinan atau pihak konsultan spesialis </a:t>
            </a:r>
            <a:r>
              <a:rPr lang="id-ID" sz="2000" dirty="0"/>
              <a:t>lain yang ditunjuk.</a:t>
            </a:r>
          </a:p>
          <a:p>
            <a:pPr lvl="0"/>
            <a:r>
              <a:rPr lang="id-ID" sz="2000" dirty="0" smtClean="0"/>
              <a:t>Memperjelas</a:t>
            </a:r>
            <a:r>
              <a:rPr lang="id-ID" sz="2000" dirty="0"/>
              <a:t> </a:t>
            </a:r>
            <a:r>
              <a:rPr lang="id-ID" sz="2000" i="1" dirty="0">
                <a:solidFill>
                  <a:srgbClr val="FF0000"/>
                </a:solidFill>
              </a:rPr>
              <a:t>outline</a:t>
            </a:r>
            <a:r>
              <a:rPr lang="id-ID" sz="2000" dirty="0">
                <a:solidFill>
                  <a:srgbClr val="FF0000"/>
                </a:solidFill>
              </a:rPr>
              <a:t> spefisifikasi </a:t>
            </a:r>
            <a:r>
              <a:rPr lang="id-ID" sz="2000" dirty="0"/>
              <a:t>sesuai bagian bangunan yang dirancang dan penjelasan mengenai sistem dan peralatan pada bangunan</a:t>
            </a:r>
            <a:r>
              <a:rPr lang="id-ID" sz="2000" dirty="0" smtClean="0"/>
              <a:t>.</a:t>
            </a:r>
            <a:endParaRPr lang="id-ID" sz="2400" dirty="0"/>
          </a:p>
        </p:txBody>
      </p:sp>
      <p:pic>
        <p:nvPicPr>
          <p:cNvPr id="4" name="Picture 2" descr="ID Mitton Textbook (25)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4" y="1170248"/>
            <a:ext cx="9144000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278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supernovasupertech.co.in/images/site_plan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7"/>
            <a:ext cx="9144000" cy="589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73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encrypted-tbn2.gstatic.com/images?q=tbn:ANd9GcShVBtapSr5j8OyllYEVvubUaVgQV-Kzn8hWvzzdqQI45E-H-sH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242611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77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greenvertexarch.com/wp-content/uploads/2010/11/tamap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9" t="8750" r="12288" b="3750"/>
          <a:stretch/>
        </p:blipFill>
        <p:spPr bwMode="auto">
          <a:xfrm>
            <a:off x="267979" y="116632"/>
            <a:ext cx="8702681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68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encrypted-tbn1.gstatic.com/images?q=tbn:ANd9GcTabzq8LdhbQTbwKqw9H8RztygUweUxr9wIW3wvWRC5sFFA-WHq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9" t="11252" r="14351" b="15499"/>
          <a:stretch/>
        </p:blipFill>
        <p:spPr bwMode="auto">
          <a:xfrm>
            <a:off x="0" y="476672"/>
            <a:ext cx="9144000" cy="579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60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id-ID" sz="4000" b="1" i="1"/>
              <a:t>4. </a:t>
            </a:r>
            <a:r>
              <a:rPr lang="id-ID" sz="3200" b="1" i="1"/>
              <a:t>Construction Documentation </a:t>
            </a:r>
            <a:r>
              <a:rPr lang="id-ID" sz="3200" b="1" i="1" smtClean="0"/>
              <a:t/>
            </a:r>
            <a:br>
              <a:rPr lang="id-ID" sz="3200" b="1" i="1" smtClean="0"/>
            </a:br>
            <a:r>
              <a:rPr lang="id-ID" sz="3200" b="1" i="1" smtClean="0"/>
              <a:t>     </a:t>
            </a:r>
            <a:r>
              <a:rPr lang="id-ID" sz="3600" b="1" smtClean="0"/>
              <a:t>(</a:t>
            </a:r>
            <a:r>
              <a:rPr lang="id-ID" sz="3600" b="1"/>
              <a:t>Dokumen </a:t>
            </a:r>
            <a:r>
              <a:rPr lang="id-ID" sz="3600" b="1" smtClean="0"/>
              <a:t>Konstruksi </a:t>
            </a:r>
            <a:r>
              <a:rPr lang="id-ID" sz="3600" b="1"/>
              <a:t>/ Pelaksanaan)</a:t>
            </a:r>
            <a:r>
              <a:rPr lang="id-ID" sz="4000"/>
              <a:t/>
            </a:r>
            <a:br>
              <a:rPr lang="id-ID" sz="4000"/>
            </a:br>
            <a:endParaRPr lang="id-ID" sz="40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4276253"/>
            <a:ext cx="8219256" cy="2581747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lvl="0"/>
            <a:r>
              <a:rPr lang="id-ID" sz="2000" dirty="0" smtClean="0"/>
              <a:t>Menyelesaikan </a:t>
            </a:r>
            <a:r>
              <a:rPr lang="id-ID" sz="2000" b="1" dirty="0">
                <a:solidFill>
                  <a:srgbClr val="FF0000"/>
                </a:solidFill>
              </a:rPr>
              <a:t>gambar kerja</a:t>
            </a:r>
            <a:r>
              <a:rPr lang="id-ID" sz="2000" dirty="0"/>
              <a:t> yang telah terkoordinasi multidisiplin dan mengembangkan detail konstruksi untuk mewujudkan rancangan dalam detail-detail teknis</a:t>
            </a:r>
          </a:p>
          <a:p>
            <a:pPr lvl="0"/>
            <a:r>
              <a:rPr lang="id-ID" sz="2000" dirty="0"/>
              <a:t>Memahami pengetahuan standar gambar kerja yang dipahami semua pihak.</a:t>
            </a:r>
          </a:p>
          <a:p>
            <a:pPr lvl="0"/>
            <a:r>
              <a:rPr lang="id-ID" sz="2000" dirty="0"/>
              <a:t>Menyusun detail spefisifikasi teknis atau </a:t>
            </a:r>
            <a:r>
              <a:rPr lang="id-ID" sz="2000" b="1" dirty="0">
                <a:solidFill>
                  <a:srgbClr val="FF0000"/>
                </a:solidFill>
              </a:rPr>
              <a:t>rencana kerja &amp; syarat-syarat </a:t>
            </a:r>
            <a:r>
              <a:rPr lang="id-ID" sz="2000" dirty="0"/>
              <a:t>(RKS) sesuai bagian bangunan yang dirancang.</a:t>
            </a:r>
          </a:p>
          <a:p>
            <a:pPr lvl="0"/>
            <a:r>
              <a:rPr lang="id-ID" sz="2000" dirty="0"/>
              <a:t>Mengkoordinasikan penyiapan dokumen pelaksanaan dan memonitor proses persiapan </a:t>
            </a:r>
            <a:r>
              <a:rPr lang="id-ID" sz="2000" dirty="0">
                <a:solidFill>
                  <a:srgbClr val="FF0000"/>
                </a:solidFill>
              </a:rPr>
              <a:t>dokumen lelang / tender </a:t>
            </a:r>
            <a:r>
              <a:rPr lang="id-ID" sz="2000" dirty="0"/>
              <a:t>(gambar, spesifikasi, BQ)</a:t>
            </a:r>
          </a:p>
          <a:p>
            <a:endParaRPr lang="id-ID" sz="2400" dirty="0"/>
          </a:p>
        </p:txBody>
      </p:sp>
      <p:pic>
        <p:nvPicPr>
          <p:cNvPr id="4" name="Picture 2" descr="ID Mitton Textbook (25)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2" y="1403648"/>
            <a:ext cx="9144000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781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aguscwid.com/wp-content/uploads/2010/07/contoh-gambar-kerja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3260" r="1562" b="14816"/>
          <a:stretch/>
        </p:blipFill>
        <p:spPr bwMode="auto">
          <a:xfrm>
            <a:off x="0" y="420620"/>
            <a:ext cx="9144000" cy="600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479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4.bp.blogspot.com/-XuFgYESI_E0/UW4cgt_iolI/AAAAAAAAAak/ZVBiLK4Swoc/s1600/denah_rumah_2_lantai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" t="6754" r="16377" b="6844"/>
          <a:stretch/>
        </p:blipFill>
        <p:spPr bwMode="auto">
          <a:xfrm>
            <a:off x="1" y="85944"/>
            <a:ext cx="9144000" cy="680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01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ienkuswanto.files.wordpress.com/2010/05/tampak-dep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4" r="6725" b="24494"/>
          <a:stretch/>
        </p:blipFill>
        <p:spPr bwMode="auto">
          <a:xfrm>
            <a:off x="0" y="476672"/>
            <a:ext cx="9144000" cy="588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08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ahasiswaarsitektur.files.wordpress.com/2011/04/potongan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15" r="2855" b="17539"/>
          <a:stretch/>
        </p:blipFill>
        <p:spPr bwMode="auto">
          <a:xfrm>
            <a:off x="0" y="1071546"/>
            <a:ext cx="9144000" cy="421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44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aryaguru.files.wordpress.com/2013/03/kursus-autocad-gambar-det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r="4101"/>
          <a:stretch>
            <a:fillRect/>
          </a:stretch>
        </p:blipFill>
        <p:spPr bwMode="auto">
          <a:xfrm>
            <a:off x="0" y="261838"/>
            <a:ext cx="9144000" cy="609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92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rencanarumah.com/galery-design/wp-content/uploads/2011/10/detail-tang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3"/>
          <a:stretch>
            <a:fillRect/>
          </a:stretch>
        </p:blipFill>
        <p:spPr bwMode="auto">
          <a:xfrm>
            <a:off x="0" y="548680"/>
            <a:ext cx="9101732" cy="57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929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b="1" i="1" smtClean="0"/>
              <a:t>5</a:t>
            </a:r>
            <a:r>
              <a:rPr lang="id-ID" sz="4000" b="1" i="1" smtClean="0"/>
              <a:t>. </a:t>
            </a:r>
            <a:r>
              <a:rPr lang="id-ID" sz="3200" b="1" i="1" smtClean="0"/>
              <a:t>Con</a:t>
            </a:r>
            <a:r>
              <a:rPr lang="en-US" sz="3200" b="1" i="1" smtClean="0"/>
              <a:t>tract Administration</a:t>
            </a:r>
            <a:r>
              <a:rPr lang="id-ID" sz="3200" b="1" i="1"/>
              <a:t> </a:t>
            </a:r>
            <a:r>
              <a:rPr lang="id-ID" sz="3200" b="1" i="1" smtClean="0"/>
              <a:t/>
            </a:r>
            <a:br>
              <a:rPr lang="id-ID" sz="3200" b="1" i="1" smtClean="0"/>
            </a:br>
            <a:r>
              <a:rPr lang="id-ID" sz="3200" b="1" i="1" smtClean="0"/>
              <a:t>     </a:t>
            </a:r>
            <a:r>
              <a:rPr lang="id-ID" sz="3600" b="1" smtClean="0"/>
              <a:t>(</a:t>
            </a:r>
            <a:r>
              <a:rPr lang="en-US" sz="3600" b="1" smtClean="0"/>
              <a:t>Administrasi Kontrak</a:t>
            </a:r>
            <a:r>
              <a:rPr lang="id-ID" sz="3600" b="1" smtClean="0"/>
              <a:t>)</a:t>
            </a:r>
            <a:r>
              <a:rPr lang="id-ID" sz="4000"/>
              <a:t/>
            </a:r>
            <a:br>
              <a:rPr lang="id-ID" sz="4000"/>
            </a:br>
            <a:endParaRPr lang="id-ID" sz="40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4221087"/>
            <a:ext cx="8219256" cy="263691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id-ID" sz="2000" dirty="0" smtClean="0"/>
              <a:t>Menyusun </a:t>
            </a:r>
            <a:r>
              <a:rPr lang="id-ID" sz="2000" dirty="0"/>
              <a:t>detail spefisifikasi teknis atau </a:t>
            </a:r>
            <a:r>
              <a:rPr lang="id-ID" sz="2000" b="1" dirty="0">
                <a:solidFill>
                  <a:srgbClr val="FF0000"/>
                </a:solidFill>
              </a:rPr>
              <a:t>rencana kerja &amp; syarat-syarat </a:t>
            </a:r>
            <a:r>
              <a:rPr lang="id-ID" sz="2000" dirty="0"/>
              <a:t>(RKS) sesuai bagian bangunan yang dirancang.</a:t>
            </a:r>
          </a:p>
          <a:p>
            <a:pPr lvl="0"/>
            <a:r>
              <a:rPr lang="id-ID" sz="2000" dirty="0"/>
              <a:t>Mengkoordinasikan penyiapan dokumen pelaksanaan dan memonitor proses persiapan </a:t>
            </a:r>
            <a:r>
              <a:rPr lang="id-ID" sz="2000" dirty="0">
                <a:solidFill>
                  <a:srgbClr val="FF0000"/>
                </a:solidFill>
              </a:rPr>
              <a:t>dokumen lelang / tender </a:t>
            </a:r>
            <a:r>
              <a:rPr lang="id-ID" sz="2000" dirty="0"/>
              <a:t>(gambar, spesifikasi, BQ)</a:t>
            </a:r>
          </a:p>
          <a:p>
            <a:endParaRPr lang="id-ID" sz="2400" dirty="0"/>
          </a:p>
        </p:txBody>
      </p:sp>
      <p:pic>
        <p:nvPicPr>
          <p:cNvPr id="5" name="Picture 2" descr="ID Mitton Textbook (25)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" y="1196752"/>
            <a:ext cx="9144000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73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7079" y="1412776"/>
            <a:ext cx="7016195" cy="684885"/>
          </a:xfrm>
        </p:spPr>
        <p:txBody>
          <a:bodyPr>
            <a:normAutofit/>
          </a:bodyPr>
          <a:lstStyle/>
          <a:p>
            <a:pPr algn="r"/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DAFTAR PUSTAKA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7079" y="2418392"/>
            <a:ext cx="7016195" cy="213787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000" dirty="0" smtClean="0"/>
              <a:t>Pau</a:t>
            </a:r>
            <a:r>
              <a:rPr lang="id-ID" sz="2000" dirty="0" smtClean="0"/>
              <a:t>l</a:t>
            </a:r>
            <a:r>
              <a:rPr lang="en-US" sz="2000" dirty="0" smtClean="0"/>
              <a:t> </a:t>
            </a:r>
            <a:r>
              <a:rPr lang="en-US" sz="2000" dirty="0" err="1" smtClean="0"/>
              <a:t>Laseau</a:t>
            </a:r>
            <a:r>
              <a:rPr lang="en-US" sz="2000" dirty="0" smtClean="0"/>
              <a:t>, 1980, </a:t>
            </a:r>
            <a:r>
              <a:rPr lang="en-US" sz="2000" b="1" dirty="0" err="1" smtClean="0"/>
              <a:t>Berpikir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Gambar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Arsitek</a:t>
            </a:r>
            <a:r>
              <a:rPr lang="en-US" sz="2000" b="1" dirty="0" smtClean="0"/>
              <a:t> Dan </a:t>
            </a:r>
            <a:r>
              <a:rPr lang="en-US" sz="2000" b="1" dirty="0" err="1" smtClean="0"/>
              <a:t>Perancang</a:t>
            </a:r>
            <a:r>
              <a:rPr lang="en-US" sz="2000" dirty="0" smtClean="0"/>
              <a:t>, ITB Bandung</a:t>
            </a:r>
            <a:endParaRPr lang="id-ID" sz="2000" dirty="0" smtClean="0"/>
          </a:p>
          <a:p>
            <a:r>
              <a:rPr lang="en-US" sz="2000" dirty="0" smtClean="0"/>
              <a:t>Mark </a:t>
            </a:r>
            <a:r>
              <a:rPr lang="en-US" sz="2000" dirty="0" err="1" smtClean="0"/>
              <a:t>Karlen</a:t>
            </a:r>
            <a:r>
              <a:rPr lang="en-US" sz="2000" dirty="0" smtClean="0"/>
              <a:t>, 2007, </a:t>
            </a:r>
            <a:r>
              <a:rPr lang="en-US" sz="2000" b="1" dirty="0" err="1" smtClean="0"/>
              <a:t>Dasar-dasar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Perencanaan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Ruang</a:t>
            </a:r>
            <a:r>
              <a:rPr lang="en-US" sz="2000" dirty="0" smtClean="0"/>
              <a:t>, </a:t>
            </a:r>
            <a:r>
              <a:rPr lang="en-US" sz="2000" dirty="0" err="1" smtClean="0"/>
              <a:t>Erlangga</a:t>
            </a:r>
            <a:endParaRPr lang="en-US" sz="2000" dirty="0" smtClean="0"/>
          </a:p>
          <a:p>
            <a:r>
              <a:rPr lang="id-ID" sz="2000" dirty="0" smtClean="0"/>
              <a:t>http</a:t>
            </a:r>
            <a:r>
              <a:rPr lang="id-ID" sz="2000" dirty="0"/>
              <a:t>://herusutono.wordpress.com/2010/10/21/tahapan-proses-perancangan</a:t>
            </a:r>
            <a:r>
              <a:rPr lang="id-ID" sz="2000" dirty="0" smtClean="0"/>
              <a:t>/</a:t>
            </a:r>
          </a:p>
          <a:p>
            <a:r>
              <a:rPr lang="id-ID" sz="2000" dirty="0"/>
              <a:t>http://</a:t>
            </a:r>
            <a:r>
              <a:rPr lang="id-ID" sz="2000" dirty="0" smtClean="0"/>
              <a:t>annasmaulana.blogspot.com/2013/02/dasar-dasar-arsitektur-proses_24.html</a:t>
            </a:r>
          </a:p>
          <a:p>
            <a:r>
              <a:rPr lang="id-ID" sz="2000" dirty="0"/>
              <a:t>http://</a:t>
            </a:r>
            <a:r>
              <a:rPr lang="id-ID" sz="2000" dirty="0" smtClean="0"/>
              <a:t>kuliahnyaarsitek.blogspot.com/2013/06/konsep-desain-arsitektur.html</a:t>
            </a:r>
          </a:p>
          <a:p>
            <a:r>
              <a:rPr lang="id-ID" sz="2000" dirty="0"/>
              <a:t>http://febyoktora-archi.blogspot.com/search/label/Arsitektur</a:t>
            </a:r>
          </a:p>
          <a:p>
            <a:endParaRPr lang="id-ID" sz="2000" dirty="0"/>
          </a:p>
          <a:p>
            <a:endParaRPr lang="id-ID" sz="2000" dirty="0"/>
          </a:p>
          <a:p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4050266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35561" y="1700808"/>
            <a:ext cx="7772400" cy="1362075"/>
          </a:xfrm>
        </p:spPr>
        <p:txBody>
          <a:bodyPr>
            <a:normAutofit/>
          </a:bodyPr>
          <a:lstStyle>
            <a:extLst/>
          </a:lstStyle>
          <a:p>
            <a:r>
              <a:rPr lang="id-ID" smtClean="0"/>
              <a:t>TERIMA KASIH</a:t>
            </a:r>
            <a:endParaRPr lang="en-US" dirty="0"/>
          </a:p>
        </p:txBody>
      </p:sp>
      <p:pic>
        <p:nvPicPr>
          <p:cNvPr id="2050" name="Picture 2" descr="D:\My Foto\My Self\IMG_72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4" y="4028871"/>
            <a:ext cx="1528143" cy="152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5613047"/>
            <a:ext cx="50615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smtClean="0">
                <a:solidFill>
                  <a:schemeClr val="bg1"/>
                </a:solidFill>
              </a:rPr>
              <a:t>Baju Arie Wibawa, ST, MT.</a:t>
            </a:r>
          </a:p>
          <a:p>
            <a:r>
              <a:rPr lang="en-US" smtClean="0">
                <a:solidFill>
                  <a:schemeClr val="bg1"/>
                </a:solidFill>
              </a:rPr>
              <a:t>P</a:t>
            </a:r>
            <a:r>
              <a:rPr lang="id-ID" smtClean="0">
                <a:solidFill>
                  <a:schemeClr val="bg1"/>
                </a:solidFill>
              </a:rPr>
              <a:t>ro</a:t>
            </a:r>
            <a:r>
              <a:rPr lang="en-US" smtClean="0">
                <a:solidFill>
                  <a:schemeClr val="bg1"/>
                </a:solidFill>
              </a:rPr>
              <a:t>gram Stu</a:t>
            </a:r>
            <a:r>
              <a:rPr lang="id-ID" smtClean="0">
                <a:solidFill>
                  <a:schemeClr val="bg1"/>
                </a:solidFill>
              </a:rPr>
              <a:t>di Arsitektur Universitas PGRI Semarang</a:t>
            </a:r>
          </a:p>
          <a:p>
            <a:r>
              <a:rPr lang="id-ID">
                <a:solidFill>
                  <a:schemeClr val="bg1"/>
                </a:solidFill>
              </a:rPr>
              <a:t>E-mail: </a:t>
            </a:r>
            <a:r>
              <a:rPr lang="id-ID" b="1" i="1">
                <a:solidFill>
                  <a:schemeClr val="bg1"/>
                </a:solidFill>
              </a:rPr>
              <a:t>bayu.ariwibawa@gmail.com</a:t>
            </a:r>
          </a:p>
          <a:p>
            <a:endParaRPr lang="id-ID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6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9B383C3-4CF4-42BB-A93F-E940D6CF52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0</TotalTime>
  <Words>559</Words>
  <Application>Microsoft Office PowerPoint</Application>
  <PresentationFormat>On-screen Show (4:3)</PresentationFormat>
  <Paragraphs>150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Adobe Gothic Std B</vt:lpstr>
      <vt:lpstr>Arial</vt:lpstr>
      <vt:lpstr>Calibri</vt:lpstr>
      <vt:lpstr>Futura Md BT</vt:lpstr>
      <vt:lpstr>Humanst521 BT</vt:lpstr>
      <vt:lpstr>Rockwell</vt:lpstr>
      <vt:lpstr>Rockwell Condensed</vt:lpstr>
      <vt:lpstr>Times New Roman</vt:lpstr>
      <vt:lpstr>Wingdings</vt:lpstr>
      <vt:lpstr>Wood Type</vt:lpstr>
      <vt:lpstr>PowerPoint Presentation</vt:lpstr>
      <vt:lpstr>PowerPoint Presentation</vt:lpstr>
      <vt:lpstr>SISTEM SIKLUS HIDUP (Raymon.M)</vt:lpstr>
      <vt:lpstr>PowerPoint Presentation</vt:lpstr>
      <vt:lpstr>SIKLUS HIDUP PROYEK</vt:lpstr>
      <vt:lpstr>ISTILAH DALAM SIKLUS PROYEK</vt:lpstr>
      <vt:lpstr>PowerPoint Presentation</vt:lpstr>
      <vt:lpstr>PENGERTIAN PERENCANAAN</vt:lpstr>
      <vt:lpstr>PENGERTIAN PERANCANGAN MENURUT BAHASA</vt:lpstr>
      <vt:lpstr>PENGERTIAN PERANCANGAN  MENURUT  SOEWONDO B. SOETEDJO</vt:lpstr>
      <vt:lpstr>PENGERTIAN PERANCANGAN MENURUT   TIM McGINTY</vt:lpstr>
      <vt:lpstr>KETERKAITAN  PERENCANAAN &amp; PERANCANGAN</vt:lpstr>
      <vt:lpstr>PowerPoint Presentation</vt:lpstr>
      <vt:lpstr>1. Programing (Pre-Design) </vt:lpstr>
      <vt:lpstr>PowerPoint Presentation</vt:lpstr>
      <vt:lpstr>PowerPoint Presentation</vt:lpstr>
      <vt:lpstr>PowerPoint Presentation</vt:lpstr>
      <vt:lpstr>PowerPoint Presentation</vt:lpstr>
      <vt:lpstr>2. Schematic Design      (Perancangan Skematik)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Design Development      (Pengembangan Rancangan) </vt:lpstr>
      <vt:lpstr>PowerPoint Presentation</vt:lpstr>
      <vt:lpstr>PowerPoint Presentation</vt:lpstr>
      <vt:lpstr>PowerPoint Presentation</vt:lpstr>
      <vt:lpstr>PowerPoint Presentation</vt:lpstr>
      <vt:lpstr>4. Construction Documentation       (Dokumen Konstruksi / Pelaksanaan)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Contract Administration       (Administrasi Kontrak) </vt:lpstr>
      <vt:lpstr>DAFTAR PUSTAKA</vt:lpstr>
      <vt:lpstr>TERIMA KASIH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2014-10-07T22:03:04Z</dcterms:created>
  <dcterms:modified xsi:type="dcterms:W3CDTF">2018-10-08T11:47:53Z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TC102413829990</vt:lpwstr>
  </property>
</Properties>
</file>