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8" r:id="rId22"/>
    <p:sldId id="279" r:id="rId23"/>
    <p:sldId id="280" r:id="rId24"/>
    <p:sldId id="281" r:id="rId25"/>
    <p:sldId id="282" r:id="rId26"/>
    <p:sldId id="283" r:id="rId27"/>
    <p:sldId id="277" r:id="rId28"/>
    <p:sldId id="284" r:id="rId29"/>
    <p:sldId id="276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867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924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967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748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92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94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740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45115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29488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116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68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12/18/2016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061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1.bp.blogspot.com/-erDBWm1QVQI/UPbCmF5UexI/AAAAAAAAAO0/kmBqbw8wprM/s1600/Gbr.+7.+Proses+binary+dalam+Spread+Spectrum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en-US" sz="4400" dirty="0"/>
              <a:t>Spread Spectrum </a:t>
            </a:r>
            <a:br>
              <a:rPr lang="en-US" sz="4400" dirty="0"/>
            </a:br>
            <a:r>
              <a:rPr lang="en-US" sz="4400" dirty="0"/>
              <a:t>&amp; </a:t>
            </a:r>
            <a:r>
              <a:rPr lang="en-US" sz="4400" dirty="0" err="1"/>
              <a:t>cdma</a:t>
            </a:r>
            <a:endParaRPr lang="id-ID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Pertemuan</a:t>
            </a:r>
            <a:r>
              <a:rPr lang="en-US" dirty="0"/>
              <a:t> 10 &amp; 11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64228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Spread Spectrum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merupakan teknologi transmisi data yang </a:t>
            </a:r>
            <a:r>
              <a:rPr lang="en-US" sz="2400" dirty="0"/>
              <a:t>	</a:t>
            </a:r>
            <a:r>
              <a:rPr lang="id-ID" sz="2400" dirty="0"/>
              <a:t>membutuhkan bandwidth yang luas. 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id-ID" sz="2400" dirty="0"/>
              <a:t>Bandwidth </a:t>
            </a:r>
            <a:r>
              <a:rPr lang="en-US" sz="2400" dirty="0"/>
              <a:t>p</a:t>
            </a:r>
            <a:r>
              <a:rPr lang="id-ID" sz="2400" dirty="0"/>
              <a:t>enyebaran yang terpenuhi sebelum </a:t>
            </a:r>
            <a:r>
              <a:rPr lang="en-US" sz="2400" dirty="0"/>
              <a:t>	</a:t>
            </a:r>
            <a:r>
              <a:rPr lang="id-ID" sz="2400" dirty="0"/>
              <a:t>ditransmisikan menggunakan kode-kode </a:t>
            </a:r>
            <a:r>
              <a:rPr lang="en-US" sz="2400" dirty="0"/>
              <a:t>	</a:t>
            </a:r>
            <a:r>
              <a:rPr lang="id-ID" sz="2400" dirty="0"/>
              <a:t>tertentu yang sifatnya independent </a:t>
            </a:r>
            <a:r>
              <a:rPr lang="en-US" sz="2400" dirty="0"/>
              <a:t>	</a:t>
            </a:r>
            <a:r>
              <a:rPr lang="id-ID" sz="2400" dirty="0"/>
              <a:t>dengan data itu sendiri.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08769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Kode yang sama digunakan untuk </a:t>
            </a:r>
            <a:r>
              <a:rPr lang="en-US" sz="2400" dirty="0"/>
              <a:t>	</a:t>
            </a:r>
            <a:r>
              <a:rPr lang="id-ID" sz="2400" dirty="0"/>
              <a:t>“Demodulations” data yang terakhir </a:t>
            </a:r>
            <a:r>
              <a:rPr lang="en-US" sz="2400" dirty="0"/>
              <a:t>	</a:t>
            </a:r>
            <a:r>
              <a:rPr lang="id-ID" sz="2400" dirty="0"/>
              <a:t>diterima. </a:t>
            </a:r>
            <a:endParaRPr lang="en-US" sz="2400" dirty="0"/>
          </a:p>
          <a:p>
            <a:r>
              <a:rPr lang="id-ID" sz="2400" dirty="0"/>
              <a:t>Gambar berikut ini menggambarkan hubungan </a:t>
            </a:r>
            <a:r>
              <a:rPr lang="en-US" sz="2400" dirty="0"/>
              <a:t>	</a:t>
            </a:r>
            <a:r>
              <a:rPr lang="id-ID" sz="2400" dirty="0"/>
              <a:t>antara isyarat data x(t) dengan penyebar </a:t>
            </a:r>
            <a:r>
              <a:rPr lang="en-US" sz="2400" dirty="0"/>
              <a:t>	</a:t>
            </a:r>
            <a:r>
              <a:rPr lang="id-ID" sz="2400" dirty="0"/>
              <a:t>sinyal c(t) yang menghasilkan isyarat pesan </a:t>
            </a:r>
            <a:r>
              <a:rPr lang="en-US" sz="2400" dirty="0"/>
              <a:t>	</a:t>
            </a:r>
            <a:r>
              <a:rPr lang="id-ID" sz="2400" dirty="0"/>
              <a:t>yang dipancarkan m(t).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02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Gambar hubungan antara isyarat data x(t) dengan penyebar sinyal c(t) yang menghasilkan</a:t>
            </a:r>
            <a:r>
              <a:rPr lang="en-US" sz="2400" dirty="0"/>
              <a:t> </a:t>
            </a:r>
            <a:r>
              <a:rPr lang="id-ID" sz="2400" dirty="0"/>
              <a:t>isyarat pesan yang dipancarkan m(t).</a:t>
            </a:r>
            <a:endParaRPr lang="en-US" sz="2400" dirty="0"/>
          </a:p>
          <a:p>
            <a:r>
              <a:rPr lang="id-ID" sz="2400" dirty="0"/>
              <a:t>Teknologi ini pertama kali diperkenalkan dikalangan militer untuk menghindari adanya gangguan</a:t>
            </a:r>
          </a:p>
          <a:p>
            <a:endParaRPr lang="id-ID" dirty="0"/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101" t="29700" r="52754" b="50451"/>
          <a:stretch/>
        </p:blipFill>
        <p:spPr>
          <a:xfrm>
            <a:off x="4893196" y="4333461"/>
            <a:ext cx="3519284" cy="194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14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000" dirty="0"/>
              <a:t>ketiga isyarat dengan x(t), c(t), dan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m(t) seperti yang dibahas di atas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dihubungkan.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Pertama, dua sinyal dikalikan untuk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menjadi sinyal ketiga. Bit penyebar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sinyal disebut chips. Pada gambar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Tb mewakili periode 1 bit data dan </a:t>
            </a:r>
            <a:endParaRPr lang="en-US" sz="2000" dirty="0"/>
          </a:p>
          <a:p>
            <a:pPr marL="0" indent="0">
              <a:buNone/>
            </a:pPr>
            <a:r>
              <a:rPr lang="id-ID" sz="2000" dirty="0"/>
              <a:t>Tc mewakili 1 chip periode</a:t>
            </a:r>
            <a:endParaRPr lang="en-US" sz="2000" dirty="0"/>
          </a:p>
          <a:p>
            <a:pPr marL="0" indent="0">
              <a:buNone/>
            </a:pPr>
            <a:r>
              <a:rPr lang="id-ID" dirty="0"/>
              <a:t> </a:t>
            </a:r>
            <a:endParaRPr lang="id-ID" dirty="0"/>
          </a:p>
        </p:txBody>
      </p:sp>
      <p:pic>
        <p:nvPicPr>
          <p:cNvPr id="4" name="Picture 3" descr="https://1.bp.blogspot.com/-erDBWm1QVQI/UPbCmF5UexI/AAAAAAAAAO0/kmBqbw8wprM/s320/Gbr.+7.+Proses+binary+dalam+Spread+Spectrum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21" y="2672963"/>
            <a:ext cx="3482671" cy="31712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561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signal Spread Spectrum, </a:t>
            </a:r>
            <a:r>
              <a:rPr lang="en-US" sz="2400" dirty="0" err="1"/>
              <a:t>ada</a:t>
            </a:r>
            <a:r>
              <a:rPr lang="en-US" sz="2400" dirty="0"/>
              <a:t> 2 </a:t>
            </a:r>
            <a:r>
              <a:rPr lang="en-US" sz="2400" dirty="0" err="1"/>
              <a:t>kriteria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dipenuhi</a:t>
            </a:r>
            <a:r>
              <a:rPr lang="en-US" sz="2400" dirty="0"/>
              <a:t>:</a:t>
            </a:r>
          </a:p>
          <a:p>
            <a:pPr lvl="0"/>
            <a:r>
              <a:rPr lang="en-US" sz="2400" dirty="0"/>
              <a:t>Bandwidth </a:t>
            </a:r>
            <a:r>
              <a:rPr lang="en-US" sz="2400" dirty="0" err="1"/>
              <a:t>dari</a:t>
            </a:r>
            <a:r>
              <a:rPr lang="en-US" sz="2400" dirty="0"/>
              <a:t> signal yang </a:t>
            </a:r>
            <a:r>
              <a:rPr lang="en-US" sz="2400" dirty="0" err="1"/>
              <a:t>ditransmisikan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information bandwidth. </a:t>
            </a:r>
            <a:endParaRPr lang="id-ID" sz="2400" dirty="0"/>
          </a:p>
          <a:p>
            <a:pPr lvl="0"/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selain</a:t>
            </a:r>
            <a:r>
              <a:rPr lang="en-US" sz="2400" dirty="0"/>
              <a:t> </a:t>
            </a:r>
            <a:r>
              <a:rPr lang="en-US" sz="2400" dirty="0" err="1"/>
              <a:t>mentransmisikan</a:t>
            </a:r>
            <a:r>
              <a:rPr lang="en-US" sz="2400" dirty="0"/>
              <a:t> information </a:t>
            </a:r>
            <a:r>
              <a:rPr lang="en-US" sz="2400" dirty="0" err="1"/>
              <a:t>ialah</a:t>
            </a:r>
            <a:r>
              <a:rPr lang="en-US" sz="2400" dirty="0"/>
              <a:t> </a:t>
            </a:r>
            <a:r>
              <a:rPr lang="en-US" sz="2400" dirty="0" err="1"/>
              <a:t>mendeterminasikan</a:t>
            </a:r>
            <a:r>
              <a:rPr lang="en-US" sz="2400" dirty="0"/>
              <a:t> the resultant </a:t>
            </a:r>
            <a:r>
              <a:rPr lang="en-US" sz="2400" dirty="0" err="1"/>
              <a:t>dari</a:t>
            </a:r>
            <a:r>
              <a:rPr lang="en-US" sz="2400" dirty="0"/>
              <a:t> transmitted bandwidth. </a:t>
            </a:r>
            <a:endParaRPr lang="id-ID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13883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Keuntungan</a:t>
            </a:r>
            <a:r>
              <a:rPr lang="en-US" dirty="0"/>
              <a:t> 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Sulit</a:t>
            </a:r>
            <a:r>
              <a:rPr lang="en-US" b="1" dirty="0"/>
              <a:t> </a:t>
            </a:r>
            <a:r>
              <a:rPr lang="en-US" b="1" dirty="0" err="1"/>
              <a:t>dideteksi</a:t>
            </a:r>
            <a:endParaRPr lang="en-US" b="1" dirty="0"/>
          </a:p>
          <a:p>
            <a:r>
              <a:rPr lang="en-US" dirty="0"/>
              <a:t>Signal Spread Spectrum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transmisi</a:t>
            </a:r>
            <a:r>
              <a:rPr lang="en-US" dirty="0"/>
              <a:t> narrow band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. </a:t>
            </a:r>
          </a:p>
          <a:p>
            <a:r>
              <a:rPr lang="en-US" dirty="0" err="1"/>
              <a:t>Berhubung</a:t>
            </a:r>
            <a:r>
              <a:rPr lang="en-US" dirty="0"/>
              <a:t> communication band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tersebar</a:t>
            </a:r>
            <a:r>
              <a:rPr lang="en-US" dirty="0"/>
              <a:t>, signal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ditransmisikan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lower power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gangguan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background noise. </a:t>
            </a:r>
          </a:p>
          <a:p>
            <a:r>
              <a:rPr lang="en-US" dirty="0"/>
              <a:t>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disebabkan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proses </a:t>
            </a:r>
            <a:r>
              <a:rPr lang="en-US" dirty="0" err="1"/>
              <a:t>despreading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, noise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meninggalkan</a:t>
            </a:r>
            <a:r>
              <a:rPr lang="en-US" dirty="0"/>
              <a:t> signal yang </a:t>
            </a:r>
            <a:r>
              <a:rPr lang="en-US" dirty="0" err="1"/>
              <a:t>diinginkan</a:t>
            </a:r>
            <a:r>
              <a:rPr lang="en-US" dirty="0"/>
              <a:t>. </a:t>
            </a:r>
          </a:p>
          <a:p>
            <a:r>
              <a:rPr lang="en-US" dirty="0" err="1"/>
              <a:t>Berhubung</a:t>
            </a:r>
            <a:r>
              <a:rPr lang="en-US" dirty="0"/>
              <a:t> signal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dipancarkan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yang </a:t>
            </a:r>
            <a:r>
              <a:rPr lang="en-US" dirty="0" err="1"/>
              <a:t>rendah</a:t>
            </a:r>
            <a:r>
              <a:rPr lang="en-US" dirty="0"/>
              <a:t>, signal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bercampur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noise,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sulit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dideteksi</a:t>
            </a:r>
            <a:r>
              <a:rPr lang="en-US" dirty="0"/>
              <a:t>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3284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Keuntungan</a:t>
            </a:r>
            <a:r>
              <a:rPr lang="en-US" dirty="0"/>
              <a:t> 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 err="1"/>
              <a:t>Lebih</a:t>
            </a:r>
            <a:r>
              <a:rPr lang="en-US" sz="2000" b="1" dirty="0"/>
              <a:t> </a:t>
            </a:r>
            <a:r>
              <a:rPr lang="en-US" sz="2000" b="1" dirty="0" err="1"/>
              <a:t>sulit</a:t>
            </a:r>
            <a:r>
              <a:rPr lang="en-US" sz="2000" b="1" dirty="0"/>
              <a:t> </a:t>
            </a:r>
            <a:r>
              <a:rPr lang="en-US" sz="2000" b="1" dirty="0" err="1"/>
              <a:t>dijam</a:t>
            </a:r>
            <a:r>
              <a:rPr lang="en-US" sz="2000" b="1" dirty="0"/>
              <a:t> </a:t>
            </a:r>
            <a:r>
              <a:rPr lang="en-US" sz="2000" b="1" dirty="0" err="1"/>
              <a:t>daripada</a:t>
            </a:r>
            <a:r>
              <a:rPr lang="en-US" sz="2000" b="1" dirty="0"/>
              <a:t> narrow bands</a:t>
            </a:r>
          </a:p>
          <a:p>
            <a:r>
              <a:rPr lang="en-US" sz="2000" dirty="0" err="1"/>
              <a:t>Dasar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spreading technique </a:t>
            </a:r>
            <a:r>
              <a:rPr lang="en-US" sz="2000" dirty="0" err="1"/>
              <a:t>ialah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menyebarkan</a:t>
            </a:r>
            <a:r>
              <a:rPr lang="en-US" sz="2000" dirty="0"/>
              <a:t> signal. </a:t>
            </a:r>
          </a:p>
          <a:p>
            <a:r>
              <a:rPr lang="en-US" sz="2000" dirty="0" err="1"/>
              <a:t>Tanpa</a:t>
            </a:r>
            <a:r>
              <a:rPr lang="en-US" sz="2000" dirty="0"/>
              <a:t> </a:t>
            </a:r>
            <a:r>
              <a:rPr lang="en-US" sz="2000" dirty="0" err="1"/>
              <a:t>mengetahui</a:t>
            </a:r>
            <a:r>
              <a:rPr lang="en-US" sz="2000" dirty="0"/>
              <a:t> </a:t>
            </a:r>
            <a:r>
              <a:rPr lang="en-US" sz="2000" dirty="0" err="1"/>
              <a:t>kodenya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mungkin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mendecipher</a:t>
            </a:r>
            <a:r>
              <a:rPr lang="en-US" sz="2000" dirty="0"/>
              <a:t> </a:t>
            </a:r>
            <a:r>
              <a:rPr lang="en-US" sz="2000" dirty="0" err="1"/>
              <a:t>menguraikan</a:t>
            </a:r>
            <a:r>
              <a:rPr lang="en-US" sz="2000" dirty="0"/>
              <a:t> </a:t>
            </a:r>
            <a:r>
              <a:rPr lang="en-US" sz="2000" dirty="0" err="1"/>
              <a:t>transmisi</a:t>
            </a:r>
            <a:r>
              <a:rPr lang="en-US" sz="2000" dirty="0"/>
              <a:t>. </a:t>
            </a:r>
          </a:p>
          <a:p>
            <a:r>
              <a:rPr lang="en-US" sz="2000" dirty="0"/>
              <a:t>Juga,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kodenya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mungkin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memecahkan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interception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sulit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.  </a:t>
            </a:r>
            <a:endParaRPr lang="id-ID" sz="20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12021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Keuntungan</a:t>
            </a:r>
            <a:r>
              <a:rPr lang="en-US" dirty="0"/>
              <a:t> 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/>
              <a:t>Multiple users </a:t>
            </a:r>
            <a:r>
              <a:rPr lang="en-US" sz="2000" b="1" dirty="0" err="1"/>
              <a:t>dapat</a:t>
            </a:r>
            <a:r>
              <a:rPr lang="en-US" sz="2000" b="1" dirty="0"/>
              <a:t> </a:t>
            </a:r>
            <a:r>
              <a:rPr lang="en-US" sz="2000" b="1" dirty="0" err="1"/>
              <a:t>menggunakan</a:t>
            </a:r>
            <a:r>
              <a:rPr lang="en-US" sz="2000" b="1" dirty="0"/>
              <a:t> band yang </a:t>
            </a:r>
            <a:r>
              <a:rPr lang="en-US" sz="2000" b="1" dirty="0" err="1"/>
              <a:t>sama</a:t>
            </a:r>
            <a:endParaRPr lang="en-US" sz="2000" dirty="0"/>
          </a:p>
          <a:p>
            <a:r>
              <a:rPr lang="en-US" sz="2000" dirty="0" err="1"/>
              <a:t>Kegunaan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binary sequences yang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ialah</a:t>
            </a:r>
            <a:r>
              <a:rPr lang="en-US" sz="2000" dirty="0"/>
              <a:t> </a:t>
            </a:r>
            <a:r>
              <a:rPr lang="en-US" sz="2000" dirty="0" err="1"/>
              <a:t>membiarkan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Spread Spectrum systems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mengoperasikan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independen</a:t>
            </a:r>
            <a:r>
              <a:rPr lang="en-US" sz="2000" dirty="0"/>
              <a:t> </a:t>
            </a:r>
            <a:r>
              <a:rPr lang="en-US" sz="2000" dirty="0" err="1"/>
              <a:t>masing-masing</a:t>
            </a:r>
            <a:r>
              <a:rPr lang="en-US" sz="2000" dirty="0"/>
              <a:t> signal </a:t>
            </a:r>
            <a:r>
              <a:rPr lang="en-US" sz="2000" dirty="0" err="1"/>
              <a:t>dalam</a:t>
            </a:r>
            <a:r>
              <a:rPr lang="en-US" sz="2000" dirty="0"/>
              <a:t> band yang </a:t>
            </a:r>
            <a:r>
              <a:rPr lang="en-US" sz="2000" dirty="0" err="1"/>
              <a:t>sama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Bentuk</a:t>
            </a:r>
            <a:r>
              <a:rPr lang="en-US" sz="2000" dirty="0"/>
              <a:t> </a:t>
            </a:r>
            <a:r>
              <a:rPr lang="en-US" sz="2000" dirty="0" err="1"/>
              <a:t>pembagian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Code Division Multiple Access (CDMA). </a:t>
            </a:r>
            <a:endParaRPr lang="id-ID" sz="20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70650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Keuntungan</a:t>
            </a:r>
            <a:r>
              <a:rPr lang="en-US" dirty="0"/>
              <a:t> Spread Spectrum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 err="1"/>
              <a:t>Digunakan</a:t>
            </a:r>
            <a:r>
              <a:rPr lang="en-US" sz="2000" b="1" dirty="0"/>
              <a:t> </a:t>
            </a:r>
            <a:r>
              <a:rPr lang="en-US" sz="2000" b="1" dirty="0" err="1"/>
              <a:t>untuk</a:t>
            </a:r>
            <a:r>
              <a:rPr lang="en-US" sz="2000" b="1" dirty="0"/>
              <a:t> ranging </a:t>
            </a:r>
            <a:r>
              <a:rPr lang="en-US" sz="2000" b="1" dirty="0" err="1"/>
              <a:t>dan</a:t>
            </a:r>
            <a:r>
              <a:rPr lang="en-US" sz="2000" b="1" dirty="0"/>
              <a:t> radar</a:t>
            </a:r>
          </a:p>
          <a:p>
            <a:r>
              <a:rPr lang="en-US" sz="2000" dirty="0"/>
              <a:t>Spread Spectrum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ranging and radar systems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tepat</a:t>
            </a:r>
            <a:r>
              <a:rPr lang="en-US" sz="2000" dirty="0"/>
              <a:t>. </a:t>
            </a:r>
          </a:p>
          <a:p>
            <a:r>
              <a:rPr lang="en-US" sz="2000" dirty="0"/>
              <a:t>Spread carrier, </a:t>
            </a:r>
            <a:r>
              <a:rPr lang="en-US" sz="2000" dirty="0" err="1"/>
              <a:t>bermodulasi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pseudo noise sequence,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penerima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mengukur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tepat</a:t>
            </a:r>
            <a:r>
              <a:rPr lang="en-US" sz="2000" dirty="0"/>
              <a:t> </a:t>
            </a:r>
            <a:r>
              <a:rPr lang="en-US" sz="2000" dirty="0" err="1"/>
              <a:t>tim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signal yang </a:t>
            </a:r>
            <a:r>
              <a:rPr lang="en-US" sz="2000" dirty="0" err="1"/>
              <a:t>dikirim</a:t>
            </a:r>
            <a:r>
              <a:rPr lang="en-US" sz="2000" dirty="0"/>
              <a:t>. </a:t>
            </a:r>
          </a:p>
          <a:p>
            <a:r>
              <a:rPr lang="en-US" sz="2000" dirty="0"/>
              <a:t>Spread Spectrum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mengetim</a:t>
            </a:r>
            <a:r>
              <a:rPr lang="en-US" sz="2000" dirty="0"/>
              <a:t> </a:t>
            </a:r>
            <a:r>
              <a:rPr lang="en-US" sz="2000" dirty="0" err="1"/>
              <a:t>jarak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, </a:t>
            </a:r>
            <a:r>
              <a:rPr lang="en-US" sz="2000" dirty="0" err="1"/>
              <a:t>contohnya</a:t>
            </a:r>
            <a:r>
              <a:rPr lang="en-US" sz="2000" dirty="0"/>
              <a:t> </a:t>
            </a:r>
            <a:r>
              <a:rPr lang="en-US" sz="2000" dirty="0" err="1"/>
              <a:t>ialah</a:t>
            </a:r>
            <a:r>
              <a:rPr lang="en-US" sz="2000" dirty="0"/>
              <a:t> radar. </a:t>
            </a:r>
          </a:p>
          <a:p>
            <a:r>
              <a:rPr lang="en-US" sz="2000" dirty="0" err="1"/>
              <a:t>Kedua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aerspace</a:t>
            </a:r>
            <a:r>
              <a:rPr lang="en-US" sz="2000" dirty="0"/>
              <a:t> field </a:t>
            </a:r>
            <a:r>
              <a:rPr lang="en-US" sz="2000" dirty="0" err="1"/>
              <a:t>selam</a:t>
            </a:r>
            <a:r>
              <a:rPr lang="en-US" sz="2000" dirty="0"/>
              <a:t> </a:t>
            </a:r>
            <a:r>
              <a:rPr lang="en-US" sz="2000" dirty="0" err="1"/>
              <a:t>bertahun-tahun</a:t>
            </a:r>
            <a:r>
              <a:rPr lang="en-US" sz="2000" dirty="0"/>
              <a:t>.  </a:t>
            </a:r>
            <a:endParaRPr lang="id-ID" sz="20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11435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Tipe</a:t>
            </a:r>
            <a:r>
              <a:rPr lang="en-US" sz="3600" dirty="0"/>
              <a:t> </a:t>
            </a:r>
            <a:r>
              <a:rPr lang="en-US" sz="3600" dirty="0" err="1"/>
              <a:t>Komunikasi</a:t>
            </a:r>
            <a:r>
              <a:rPr lang="en-US" sz="3600" dirty="0"/>
              <a:t> Spread Spectrum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/>
              <a:t>Direct Sequence</a:t>
            </a:r>
            <a:endParaRPr lang="id-ID" sz="2400" dirty="0"/>
          </a:p>
          <a:p>
            <a:pPr lvl="0"/>
            <a:r>
              <a:rPr lang="en-US" sz="2400" dirty="0"/>
              <a:t>Frequency Hopping</a:t>
            </a:r>
            <a:endParaRPr lang="id-ID" sz="2400" dirty="0"/>
          </a:p>
          <a:p>
            <a:pPr lvl="0"/>
            <a:r>
              <a:rPr lang="en-US" sz="2400" dirty="0"/>
              <a:t>Time Hopping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608712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596348"/>
            <a:ext cx="7680960" cy="543869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dirty="0" err="1"/>
              <a:t>Kelebihan</a:t>
            </a:r>
            <a:r>
              <a:rPr lang="en-US" sz="2400" dirty="0"/>
              <a:t> </a:t>
            </a:r>
          </a:p>
          <a:p>
            <a:pPr marL="0" lvl="0" indent="0">
              <a:buNone/>
            </a:pP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pPr marL="0" lvl="0" indent="0">
              <a:buNone/>
            </a:pPr>
            <a:r>
              <a:rPr lang="en-US" sz="2400" dirty="0" err="1"/>
              <a:t>kekurangan</a:t>
            </a:r>
            <a:r>
              <a:rPr lang="en-US" sz="2400" dirty="0"/>
              <a:t> </a:t>
            </a:r>
          </a:p>
          <a:p>
            <a:pPr marL="0" lvl="0" indent="0">
              <a:buNone/>
            </a:pP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ketiga</a:t>
            </a:r>
            <a:r>
              <a:rPr lang="en-US" sz="2400" dirty="0"/>
              <a:t> </a:t>
            </a:r>
          </a:p>
          <a:p>
            <a:pPr marL="0" lvl="0" indent="0">
              <a:buNone/>
            </a:pPr>
            <a:r>
              <a:rPr lang="en-US" sz="2400" dirty="0" err="1"/>
              <a:t>sistem</a:t>
            </a:r>
            <a:endParaRPr lang="id-ID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876187"/>
              </p:ext>
            </p:extLst>
          </p:nvPr>
        </p:nvGraphicFramePr>
        <p:xfrm>
          <a:off x="2906776" y="261908"/>
          <a:ext cx="5879415" cy="634004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{21E4AEA4-8DFA-4A89-87EB-49C32662AFE0}</a:tableStyleId>
              </a:tblPr>
              <a:tblGrid>
                <a:gridCol w="1959805">
                  <a:extLst>
                    <a:ext uri="{9D8B030D-6E8A-4147-A177-3AD203B41FA5}">
                      <a16:colId xmlns:a16="http://schemas.microsoft.com/office/drawing/2014/main" val="1879425831"/>
                    </a:ext>
                  </a:extLst>
                </a:gridCol>
                <a:gridCol w="1959805">
                  <a:extLst>
                    <a:ext uri="{9D8B030D-6E8A-4147-A177-3AD203B41FA5}">
                      <a16:colId xmlns:a16="http://schemas.microsoft.com/office/drawing/2014/main" val="507914208"/>
                    </a:ext>
                  </a:extLst>
                </a:gridCol>
                <a:gridCol w="1959805">
                  <a:extLst>
                    <a:ext uri="{9D8B030D-6E8A-4147-A177-3AD203B41FA5}">
                      <a16:colId xmlns:a16="http://schemas.microsoft.com/office/drawing/2014/main" val="3260894384"/>
                    </a:ext>
                  </a:extLst>
                </a:gridCol>
              </a:tblGrid>
              <a:tr h="2141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chemeClr val="tx1"/>
                          </a:solidFill>
                          <a:effectLst/>
                        </a:rPr>
                        <a:t>Sistem</a:t>
                      </a:r>
                      <a:endParaRPr lang="id-ID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chemeClr val="tx1"/>
                          </a:solidFill>
                          <a:effectLst/>
                        </a:rPr>
                        <a:t>Kelebihan</a:t>
                      </a:r>
                      <a:endParaRPr lang="id-ID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chemeClr val="tx1"/>
                          </a:solidFill>
                          <a:effectLst/>
                        </a:rPr>
                        <a:t>Kekurangan</a:t>
                      </a:r>
                      <a:endParaRPr lang="id-ID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793482"/>
                  </a:ext>
                </a:extLst>
              </a:tr>
              <a:tr h="14328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</a:rPr>
                        <a:t>Direct Sequence</a:t>
                      </a:r>
                      <a:endParaRPr lang="id-ID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Kebal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terhadap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noise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jamming.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Sulit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terdeteksi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Dapat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membedakan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multipath.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Membutuhkan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wideband channel.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Membutuhkan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waktu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akuisisi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yang lama.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Rentan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terhadap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near/far problem.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094899"/>
                  </a:ext>
                </a:extLst>
              </a:tr>
              <a:tr h="146204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</a:rPr>
                        <a:t>Frequency-Hopping</a:t>
                      </a:r>
                      <a:endParaRPr lang="id-ID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Jumlah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penyebaran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paling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besar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Waktu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akuisisi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lebih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pendek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Lebih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kebal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terhadap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near/far problem.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Frekuensi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synthesizer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rumit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Tidak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dapat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digunakan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untuk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mengukur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range-rate.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Membutuhkan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error correction.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70187"/>
                  </a:ext>
                </a:extLst>
              </a:tr>
              <a:tr h="3162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</a:rPr>
                        <a:t>Time-Hopping</a:t>
                      </a:r>
                      <a:endParaRPr lang="id-ID" sz="11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Efisien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dalam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bandwith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tinggi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Implementasinya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lebih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sederhana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dibandingkan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frequency-hopping.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Berguna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bila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ditransmisikan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pada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level power rata-rata,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tapi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tidak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pada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level power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maksimum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Near/far problem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dapat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dihindari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pada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sistem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yang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terkoordinasi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Waktu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akuisisi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lama.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Membutuhkan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 error correction.</a:t>
                      </a:r>
                      <a:endParaRPr lang="id-ID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322" marR="39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894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10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Frequency Hopping Spread Spectrum (FHSS)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merupakan salah satu tipe spread-spectrum </a:t>
            </a:r>
            <a:r>
              <a:rPr lang="en-US" sz="2400" dirty="0"/>
              <a:t>	</a:t>
            </a:r>
            <a:r>
              <a:rPr lang="id-ID" sz="2400" dirty="0"/>
              <a:t>dalam mentransmisikan signal dengan </a:t>
            </a:r>
            <a:r>
              <a:rPr lang="en-US" sz="2400" dirty="0"/>
              <a:t>	</a:t>
            </a:r>
            <a:r>
              <a:rPr lang="id-ID" sz="2400" dirty="0"/>
              <a:t>secara cepat memindah carrier diantara </a:t>
            </a:r>
            <a:r>
              <a:rPr lang="en-US" sz="2400" dirty="0"/>
              <a:t>	</a:t>
            </a:r>
            <a:r>
              <a:rPr lang="id-ID" sz="2400" dirty="0"/>
              <a:t>banyak frekuensi channels, menggunakan </a:t>
            </a:r>
            <a:r>
              <a:rPr lang="en-US" sz="2400" dirty="0"/>
              <a:t>	</a:t>
            </a:r>
            <a:r>
              <a:rPr lang="id-ID" sz="2400" dirty="0"/>
              <a:t>sequence yang dikenali oleh  baik </a:t>
            </a:r>
            <a:r>
              <a:rPr lang="en-US" sz="2400" dirty="0"/>
              <a:t>	</a:t>
            </a:r>
            <a:r>
              <a:rPr lang="id-ID" sz="2400" dirty="0"/>
              <a:t>transmitter maupun receiver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25978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Frequency Hopping Spread Spectrum (FHSS)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Konsep dari frequency hopping ditemukan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pada </a:t>
            </a:r>
            <a:r>
              <a:rPr lang="en-US" sz="2400" dirty="0" err="1"/>
              <a:t>tahun</a:t>
            </a:r>
            <a:r>
              <a:rPr lang="en-US" sz="2400" dirty="0"/>
              <a:t> </a:t>
            </a:r>
            <a:r>
              <a:rPr lang="id-ID" sz="2400" dirty="0"/>
              <a:t>1942 selama Perang Dunia II </a:t>
            </a:r>
            <a:r>
              <a:rPr lang="en-US" sz="2400" dirty="0"/>
              <a:t>	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oleh aktris Hedy Lamarr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dan komposer Georg Antheil,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yang </a:t>
            </a:r>
            <a:r>
              <a:rPr lang="en-US" sz="2400" dirty="0"/>
              <a:t>	</a:t>
            </a:r>
            <a:r>
              <a:rPr lang="id-ID" sz="2400" dirty="0"/>
              <a:t>menerima nomer paten 2,292,387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untuk </a:t>
            </a:r>
            <a:r>
              <a:rPr lang="en-US" sz="2400" dirty="0"/>
              <a:t>	</a:t>
            </a:r>
            <a:r>
              <a:rPr lang="id-ID" sz="2400" dirty="0"/>
              <a:t>"Secret Communications System".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288604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Frequency Hopping Spread Spectrum (FHSS)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Versi awal dari frequency hopping </a:t>
            </a:r>
            <a:r>
              <a:rPr lang="en-US" sz="2400" dirty="0"/>
              <a:t>	</a:t>
            </a:r>
            <a:r>
              <a:rPr lang="id-ID" sz="2400" dirty="0"/>
              <a:t>menggunakan piano-roll untuk mengganti </a:t>
            </a:r>
            <a:r>
              <a:rPr lang="en-US" sz="2400" dirty="0"/>
              <a:t>	</a:t>
            </a:r>
            <a:r>
              <a:rPr lang="id-ID" sz="2400" dirty="0"/>
              <a:t>diantara 88 frekuensi, dan ditujukan untuk </a:t>
            </a:r>
            <a:r>
              <a:rPr lang="en-US" sz="2400" dirty="0"/>
              <a:t>	</a:t>
            </a:r>
            <a:r>
              <a:rPr lang="id-ID" sz="2400" dirty="0"/>
              <a:t>untuk membuat radio-guided torpedo sulit </a:t>
            </a:r>
            <a:r>
              <a:rPr lang="en-US" sz="2400" dirty="0"/>
              <a:t>	</a:t>
            </a:r>
            <a:r>
              <a:rPr lang="id-ID" sz="2400" dirty="0"/>
              <a:t>dilacak maupun dijam oleh musuh</a:t>
            </a:r>
            <a:endParaRPr lang="en-US" sz="2400" dirty="0"/>
          </a:p>
          <a:p>
            <a:r>
              <a:rPr lang="en-US" sz="2400" dirty="0"/>
              <a:t>Frequency hopping </a:t>
            </a:r>
            <a:r>
              <a:rPr lang="en-US" sz="2400" dirty="0" err="1"/>
              <a:t>membutuhkan</a:t>
            </a:r>
            <a:r>
              <a:rPr lang="en-US" sz="2400" dirty="0"/>
              <a:t> bandwidth 	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lebar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yang </a:t>
            </a:r>
            <a:r>
              <a:rPr lang="en-US" sz="2400" dirty="0" err="1"/>
              <a:t>dibutuhkan</a:t>
            </a:r>
            <a:r>
              <a:rPr lang="en-US" sz="2400" dirty="0"/>
              <a:t> 	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mentransmit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r>
              <a:rPr lang="en-US" sz="2400" dirty="0"/>
              <a:t> 	</a:t>
            </a:r>
            <a:r>
              <a:rPr lang="en-US" sz="2400" dirty="0" err="1"/>
              <a:t>menggunakan</a:t>
            </a:r>
            <a:r>
              <a:rPr lang="en-US" sz="2400" dirty="0"/>
              <a:t> one carrier frequency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7557696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Frequency Hopping Spread Spectrum (FHSS)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2103120"/>
            <a:ext cx="7680960" cy="3966376"/>
          </a:xfrm>
        </p:spPr>
        <p:txBody>
          <a:bodyPr>
            <a:normAutofit/>
          </a:bodyPr>
          <a:lstStyle/>
          <a:p>
            <a:r>
              <a:rPr lang="en-US" sz="2400" dirty="0"/>
              <a:t>Federal Communications Commission (</a:t>
            </a:r>
            <a:r>
              <a:rPr lang="en-US" sz="2400" u="sng" dirty="0"/>
              <a:t>FCC</a:t>
            </a:r>
            <a:r>
              <a:rPr lang="en-US" sz="2400" dirty="0"/>
              <a:t>) 	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mulanya</a:t>
            </a:r>
            <a:r>
              <a:rPr lang="en-US" sz="2400" dirty="0"/>
              <a:t> </a:t>
            </a:r>
            <a:r>
              <a:rPr lang="en-US" sz="2400" dirty="0" err="1"/>
              <a:t>mengatur</a:t>
            </a:r>
            <a:r>
              <a:rPr lang="en-US" sz="2400" dirty="0"/>
              <a:t> frequency 	hopping spread spectrum systems </a:t>
            </a:r>
            <a:r>
              <a:rPr lang="en-US" sz="2400" dirty="0" err="1"/>
              <a:t>bekerja</a:t>
            </a:r>
            <a:r>
              <a:rPr lang="en-US" sz="2400" dirty="0"/>
              <a:t> 	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frekuensi</a:t>
            </a:r>
            <a:r>
              <a:rPr lang="en-US" sz="2400" dirty="0"/>
              <a:t> 2.4 </a:t>
            </a:r>
            <a:r>
              <a:rPr lang="en-US" sz="2400" u="sng" dirty="0"/>
              <a:t>GHz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Peraturan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kemudian</a:t>
            </a:r>
            <a:r>
              <a:rPr lang="en-US" sz="2400" dirty="0"/>
              <a:t> </a:t>
            </a:r>
            <a:r>
              <a:rPr lang="en-US" sz="2400" dirty="0" err="1"/>
              <a:t>diubah</a:t>
            </a:r>
            <a:r>
              <a:rPr lang="en-US" sz="2400" dirty="0"/>
              <a:t> agar </a:t>
            </a:r>
            <a:r>
              <a:rPr lang="en-US" sz="2400" dirty="0" err="1"/>
              <a:t>dapat</a:t>
            </a:r>
            <a:r>
              <a:rPr lang="en-US" sz="2400" dirty="0"/>
              <a:t> 	</a:t>
            </a:r>
            <a:r>
              <a:rPr lang="en-US" sz="2400" dirty="0" err="1"/>
              <a:t>menggunakan</a:t>
            </a:r>
            <a:r>
              <a:rPr lang="en-US" sz="2400" dirty="0"/>
              <a:t> bandwidth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lebar</a:t>
            </a:r>
            <a:r>
              <a:rPr lang="en-US" sz="2400" dirty="0"/>
              <a:t>, 	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Internet 	</a:t>
            </a:r>
            <a:r>
              <a:rPr lang="en-US" sz="2400" dirty="0" err="1"/>
              <a:t>beroperasi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kecepatan</a:t>
            </a:r>
            <a:r>
              <a:rPr lang="en-US" sz="2400" dirty="0"/>
              <a:t> </a:t>
            </a:r>
            <a:r>
              <a:rPr lang="en-US" sz="2400" dirty="0" err="1"/>
              <a:t>tinggi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	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u="sng" dirty="0"/>
              <a:t>wireless LAN</a:t>
            </a:r>
            <a:r>
              <a:rPr lang="en-US" sz="2400" dirty="0"/>
              <a:t> 	</a:t>
            </a:r>
            <a:r>
              <a:rPr lang="en-US" sz="2400" dirty="0" err="1"/>
              <a:t>dan</a:t>
            </a:r>
            <a:r>
              <a:rPr lang="en-US" sz="2400" dirty="0"/>
              <a:t> wireless cable modems. </a:t>
            </a:r>
            <a:endParaRPr lang="id-ID" sz="2400" dirty="0"/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810767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Kelebihan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Kekurangan</a:t>
            </a:r>
            <a:r>
              <a:rPr lang="en-US" sz="3600" dirty="0"/>
              <a:t> </a:t>
            </a:r>
            <a:r>
              <a:rPr lang="en-US" sz="3600" dirty="0"/>
              <a:t>FHSS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2103120"/>
            <a:ext cx="7680960" cy="3966376"/>
          </a:xfrm>
        </p:spPr>
        <p:txBody>
          <a:bodyPr>
            <a:normAutofit/>
          </a:bodyPr>
          <a:lstStyle/>
          <a:p>
            <a:r>
              <a:rPr lang="en-US" sz="2400" dirty="0"/>
              <a:t>Frequency Hopping Spread Spectrum (FHSS) 	</a:t>
            </a:r>
            <a:r>
              <a:rPr lang="en-US" sz="2400" dirty="0" err="1"/>
              <a:t>mempunyai</a:t>
            </a:r>
            <a:r>
              <a:rPr lang="en-US" sz="2400" dirty="0"/>
              <a:t> data speed limitations </a:t>
            </a:r>
            <a:r>
              <a:rPr lang="en-US" sz="2400" dirty="0" err="1"/>
              <a:t>dan</a:t>
            </a:r>
            <a:r>
              <a:rPr lang="en-US" sz="2400" dirty="0"/>
              <a:t> 	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pendek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jangkauan</a:t>
            </a:r>
            <a:r>
              <a:rPr lang="en-US" sz="2400" dirty="0"/>
              <a:t>. </a:t>
            </a:r>
          </a:p>
          <a:p>
            <a:r>
              <a:rPr lang="en-US" sz="2400" dirty="0"/>
              <a:t>Design FHSS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dibuat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	</a:t>
            </a:r>
            <a:r>
              <a:rPr lang="en-US" sz="2400" dirty="0" err="1"/>
              <a:t>menghabiskan</a:t>
            </a:r>
            <a:r>
              <a:rPr lang="en-US" sz="2400" dirty="0"/>
              <a:t> </a:t>
            </a:r>
            <a:r>
              <a:rPr lang="en-US" sz="2400" dirty="0" err="1"/>
              <a:t>biaya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rendah</a:t>
            </a:r>
            <a:r>
              <a:rPr lang="en-US" sz="2400" dirty="0"/>
              <a:t>.</a:t>
            </a:r>
          </a:p>
          <a:p>
            <a:r>
              <a:rPr lang="en-US" sz="2400" dirty="0"/>
              <a:t>FHSS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bagus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menghindari</a:t>
            </a:r>
            <a:r>
              <a:rPr lang="en-US" sz="2400" dirty="0"/>
              <a:t> narrow 	band interference </a:t>
            </a:r>
            <a:r>
              <a:rPr lang="en-US" sz="2400" dirty="0" err="1"/>
              <a:t>dan</a:t>
            </a:r>
            <a:r>
              <a:rPr lang="en-US" sz="2400" dirty="0"/>
              <a:t> user access yang 	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diinginkan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	frequency hopping.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970260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Kelebihan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Kekurangan</a:t>
            </a:r>
            <a:r>
              <a:rPr lang="en-US" sz="3600" dirty="0"/>
              <a:t> </a:t>
            </a:r>
            <a:r>
              <a:rPr lang="en-US" sz="3600" dirty="0"/>
              <a:t>FHSS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2103120"/>
            <a:ext cx="7680960" cy="3966376"/>
          </a:xfrm>
        </p:spPr>
        <p:txBody>
          <a:bodyPr>
            <a:normAutofit/>
          </a:bodyPr>
          <a:lstStyle/>
          <a:p>
            <a:r>
              <a:rPr lang="en-US" sz="2400" dirty="0" err="1"/>
              <a:t>Mereka</a:t>
            </a:r>
            <a:r>
              <a:rPr lang="en-US" sz="2400" dirty="0"/>
              <a:t> juga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dilokasikan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network 	yang </a:t>
            </a:r>
            <a:r>
              <a:rPr lang="en-US" sz="2400" dirty="0" err="1"/>
              <a:t>berbeda</a:t>
            </a:r>
            <a:r>
              <a:rPr lang="en-US" sz="2400" dirty="0"/>
              <a:t> di </a:t>
            </a:r>
            <a:r>
              <a:rPr lang="en-US" sz="2400" dirty="0" err="1"/>
              <a:t>tempat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tanpa</a:t>
            </a:r>
            <a:r>
              <a:rPr lang="en-US" sz="2400" dirty="0"/>
              <a:t> 	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memberi</a:t>
            </a:r>
            <a:r>
              <a:rPr lang="en-US" sz="2400" dirty="0"/>
              <a:t> </a:t>
            </a:r>
            <a:r>
              <a:rPr lang="en-US" sz="2400" dirty="0" err="1"/>
              <a:t>gangguan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sama</a:t>
            </a:r>
            <a:r>
              <a:rPr lang="en-US" sz="2400" dirty="0"/>
              <a:t> lain. </a:t>
            </a:r>
          </a:p>
          <a:p>
            <a:r>
              <a:rPr lang="en-US" sz="2400" dirty="0"/>
              <a:t>FHSS </a:t>
            </a:r>
            <a:r>
              <a:rPr lang="en-US" sz="2400" dirty="0" err="1"/>
              <a:t>bagus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area yang 	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kepadatan</a:t>
            </a:r>
            <a:r>
              <a:rPr lang="en-US" sz="2400" dirty="0"/>
              <a:t> yang </a:t>
            </a:r>
            <a:r>
              <a:rPr lang="en-US" sz="2400" dirty="0" err="1"/>
              <a:t>tinggi</a:t>
            </a:r>
            <a:r>
              <a:rPr lang="en-US" sz="2400" dirty="0"/>
              <a:t> 	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kantorr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cabangnya</a:t>
            </a:r>
            <a:r>
              <a:rPr lang="en-US" sz="2400" dirty="0"/>
              <a:t> , </a:t>
            </a:r>
            <a:r>
              <a:rPr lang="en-US" sz="2400" dirty="0" err="1"/>
              <a:t>aplikasi</a:t>
            </a:r>
            <a:r>
              <a:rPr lang="en-US" sz="2400" dirty="0"/>
              <a:t> 	</a:t>
            </a:r>
            <a:r>
              <a:rPr lang="en-US" sz="2400" dirty="0" err="1"/>
              <a:t>pendidikan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healthcare.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0505940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CDMA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CDMA atau Code Division Multiple Access (Kode Divisi Berbagai Akses)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adalah suatu format yang terdiri dari </a:t>
            </a:r>
            <a:r>
              <a:rPr lang="en-US" sz="2400" dirty="0"/>
              <a:t>	</a:t>
            </a:r>
            <a:r>
              <a:rPr lang="id-ID" sz="2400" dirty="0"/>
              <a:t>banyak bagian (mengakses kepada </a:t>
            </a:r>
            <a:r>
              <a:rPr lang="en-US" sz="2400" dirty="0"/>
              <a:t>	</a:t>
            </a:r>
            <a:r>
              <a:rPr lang="id-ID" sz="2400" dirty="0"/>
              <a:t>sumber daya yang sama yang akan </a:t>
            </a:r>
            <a:r>
              <a:rPr lang="en-US" sz="2400" dirty="0"/>
              <a:t>	</a:t>
            </a:r>
            <a:r>
              <a:rPr lang="id-ID" sz="2400" dirty="0"/>
              <a:t>diberikan kepada lebih dari satu </a:t>
            </a:r>
            <a:r>
              <a:rPr lang="en-US" sz="2400" dirty="0"/>
              <a:t>	</a:t>
            </a:r>
            <a:r>
              <a:rPr lang="id-ID" sz="2400" dirty="0"/>
              <a:t>pengguna), dimana diizinkan penggunaan </a:t>
            </a:r>
            <a:r>
              <a:rPr lang="en-US" sz="2400" dirty="0"/>
              <a:t>	</a:t>
            </a:r>
            <a:r>
              <a:rPr lang="id-ID" sz="2400" dirty="0"/>
              <a:t>frekwensi tertentu  untuk sejumlah signal, </a:t>
            </a:r>
            <a:r>
              <a:rPr lang="en-US" sz="2400" dirty="0"/>
              <a:t>	</a:t>
            </a:r>
            <a:r>
              <a:rPr lang="id-ID" sz="2400" dirty="0"/>
              <a:t>untuk optimalisasi penggunaan bandwidth </a:t>
            </a:r>
            <a:r>
              <a:rPr lang="en-US" sz="2400" dirty="0"/>
              <a:t>	</a:t>
            </a:r>
            <a:r>
              <a:rPr lang="id-ID" sz="2400" dirty="0"/>
              <a:t>yang tersedia. </a:t>
            </a:r>
          </a:p>
        </p:txBody>
      </p:sp>
    </p:spTree>
    <p:extLst>
      <p:ext uri="{BB962C8B-B14F-4D97-AF65-F5344CB8AC3E}">
        <p14:creationId xmlns:p14="http://schemas.microsoft.com/office/powerpoint/2010/main" val="17804467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CDMA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Ini merupakan suatu teknologi selular yang menggunakan teknik spread-spectrum. </a:t>
            </a:r>
            <a:endParaRPr lang="en-US" sz="2400" dirty="0"/>
          </a:p>
          <a:p>
            <a:r>
              <a:rPr lang="id-ID" sz="2400" dirty="0"/>
              <a:t>Dalam teknologi CDMA, tiap-tiap saluran menggunakan spektrum yang tersedia penuh. </a:t>
            </a:r>
            <a:endParaRPr lang="en-US" sz="2400" dirty="0"/>
          </a:p>
          <a:p>
            <a:r>
              <a:rPr lang="id-ID" sz="2400" dirty="0"/>
              <a:t>Percakapan individu disandikan dengan suatu pseudo-random urutan digital</a:t>
            </a:r>
          </a:p>
        </p:txBody>
      </p:sp>
    </p:spTree>
    <p:extLst>
      <p:ext uri="{BB962C8B-B14F-4D97-AF65-F5344CB8AC3E}">
        <p14:creationId xmlns:p14="http://schemas.microsoft.com/office/powerpoint/2010/main" val="12518310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KEUNGGULAN TEKNOLOGI CDMA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</a:t>
            </a:r>
            <a:r>
              <a:rPr lang="id-ID" sz="2400" dirty="0"/>
              <a:t>eknologi CDMA selain berfungsi mengacak juga </a:t>
            </a:r>
            <a:r>
              <a:rPr lang="en-US" sz="2400" dirty="0"/>
              <a:t>	</a:t>
            </a:r>
            <a:r>
              <a:rPr lang="id-ID" sz="2400" dirty="0"/>
              <a:t>mentransmisikan suara dalam kode-kode </a:t>
            </a:r>
            <a:r>
              <a:rPr lang="en-US" sz="2400" dirty="0"/>
              <a:t>	</a:t>
            </a:r>
            <a:r>
              <a:rPr lang="id-ID" sz="2400" dirty="0"/>
              <a:t>sehingga sama sekali tidak bisa disadap.</a:t>
            </a:r>
          </a:p>
          <a:p>
            <a:r>
              <a:rPr lang="id-ID" sz="2400" dirty="0"/>
              <a:t> CDMA menggunakan seluruh spektrum </a:t>
            </a:r>
            <a:r>
              <a:rPr lang="en-US" sz="2400" dirty="0"/>
              <a:t>	</a:t>
            </a:r>
            <a:r>
              <a:rPr lang="id-ID" sz="2400" dirty="0"/>
              <a:t>frekuensinya secara sekaligus, sehingga </a:t>
            </a:r>
            <a:r>
              <a:rPr lang="en-US" sz="2400" dirty="0"/>
              <a:t>	</a:t>
            </a:r>
            <a:r>
              <a:rPr lang="id-ID" sz="2400" dirty="0"/>
              <a:t>kemungkinan gagal panggilan (drop call) </a:t>
            </a:r>
            <a:r>
              <a:rPr lang="en-US" sz="2400" dirty="0"/>
              <a:t>	</a:t>
            </a:r>
            <a:r>
              <a:rPr lang="id-ID" sz="2400" dirty="0"/>
              <a:t>oleh pengguna sangat minim.</a:t>
            </a:r>
          </a:p>
        </p:txBody>
      </p:sp>
    </p:spTree>
    <p:extLst>
      <p:ext uri="{BB962C8B-B14F-4D97-AF65-F5344CB8AC3E}">
        <p14:creationId xmlns:p14="http://schemas.microsoft.com/office/powerpoint/2010/main" val="4259793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KEUNGGULAN TEKNOLOGI CDMA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Dalam layanan CDMA, frekuensi yang </a:t>
            </a:r>
            <a:r>
              <a:rPr lang="en-US" sz="2400" dirty="0"/>
              <a:t>	</a:t>
            </a:r>
            <a:r>
              <a:rPr lang="id-ID" sz="2400" dirty="0"/>
              <a:t>dipancarkan seluruhnya ini menjamin </a:t>
            </a:r>
            <a:r>
              <a:rPr lang="en-US" sz="2400" dirty="0"/>
              <a:t>	</a:t>
            </a:r>
            <a:r>
              <a:rPr lang="id-ID" sz="2400" dirty="0"/>
              <a:t>pembicaraan tidak terputus.</a:t>
            </a:r>
          </a:p>
          <a:p>
            <a:r>
              <a:rPr lang="id-ID" sz="2400" dirty="0"/>
              <a:t>CDMA yang sekarang terbuka untuk bermigrasi </a:t>
            </a:r>
            <a:r>
              <a:rPr lang="en-US" sz="2400" dirty="0"/>
              <a:t>	</a:t>
            </a:r>
            <a:r>
              <a:rPr lang="id-ID" sz="2400" dirty="0"/>
              <a:t>tidak Cuma ke 3G WCDAM, generasi ketiga </a:t>
            </a:r>
            <a:r>
              <a:rPr lang="en-US" sz="2400" dirty="0"/>
              <a:t>	</a:t>
            </a:r>
            <a:r>
              <a:rPr lang="id-ID" sz="2400" dirty="0"/>
              <a:t>untuk CDMA terbuka luas, bisa juga ke </a:t>
            </a:r>
            <a:r>
              <a:rPr lang="en-US" sz="2400" dirty="0"/>
              <a:t>	</a:t>
            </a:r>
            <a:r>
              <a:rPr lang="id-ID" sz="2400" dirty="0"/>
              <a:t>EDGE (Enhance Data Rates for Global </a:t>
            </a:r>
            <a:r>
              <a:rPr lang="en-US" sz="2400" dirty="0"/>
              <a:t>	</a:t>
            </a:r>
            <a:r>
              <a:rPr lang="id-ID" sz="2400" dirty="0"/>
              <a:t>Evolution) atau CDMA2000.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0353080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KEUNGGULAN TEKNOLOGI CDMA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sz="2400" dirty="0"/>
              <a:t>Suara yang dipancarkan dan diterima </a:t>
            </a:r>
            <a:r>
              <a:rPr lang="en-US" sz="2400" dirty="0"/>
              <a:t>	</a:t>
            </a:r>
            <a:r>
              <a:rPr lang="id-ID" sz="2400" dirty="0"/>
              <a:t>pelanggan CDMA jauh lebih jernih </a:t>
            </a:r>
            <a:r>
              <a:rPr lang="en-US" sz="2400" dirty="0"/>
              <a:t>	</a:t>
            </a:r>
            <a:r>
              <a:rPr lang="id-ID" sz="2400" dirty="0"/>
              <a:t>daripada GSM.</a:t>
            </a:r>
          </a:p>
          <a:p>
            <a:r>
              <a:rPr lang="id-ID" sz="2400" dirty="0"/>
              <a:t>Sebagai teknologi militer, CDMA sangat tahan </a:t>
            </a:r>
            <a:r>
              <a:rPr lang="en-US" sz="2400" dirty="0"/>
              <a:t>	</a:t>
            </a:r>
            <a:r>
              <a:rPr lang="id-ID" sz="2400" dirty="0"/>
              <a:t>terhadap gangguan cuaca dan </a:t>
            </a:r>
            <a:r>
              <a:rPr lang="en-US" sz="2400" dirty="0"/>
              <a:t>	</a:t>
            </a:r>
            <a:r>
              <a:rPr lang="id-ID" sz="2400" dirty="0"/>
              <a:t>interferensi.</a:t>
            </a:r>
          </a:p>
          <a:p>
            <a:r>
              <a:rPr lang="id-ID" sz="2400" dirty="0"/>
              <a:t> CDMA tidak dapat digandakan (dikloning) </a:t>
            </a:r>
            <a:r>
              <a:rPr lang="en-US" sz="2400" dirty="0"/>
              <a:t>	</a:t>
            </a:r>
            <a:r>
              <a:rPr lang="id-ID" sz="2400" dirty="0"/>
              <a:t>karena setiap pelanggan diberikan kode </a:t>
            </a:r>
            <a:r>
              <a:rPr lang="en-US" sz="2400" dirty="0"/>
              <a:t>	</a:t>
            </a:r>
            <a:r>
              <a:rPr lang="id-ID" sz="2400" dirty="0"/>
              <a:t>yang berbeda (unik). Kode-kode ini sangat </a:t>
            </a:r>
            <a:r>
              <a:rPr lang="en-US" sz="2400" dirty="0"/>
              <a:t>	</a:t>
            </a:r>
            <a:r>
              <a:rPr lang="id-ID" sz="2400" dirty="0"/>
              <a:t>sulit dilacak karena bersifat acak.</a:t>
            </a:r>
          </a:p>
        </p:txBody>
      </p:sp>
    </p:spTree>
    <p:extLst>
      <p:ext uri="{BB962C8B-B14F-4D97-AF65-F5344CB8AC3E}">
        <p14:creationId xmlns:p14="http://schemas.microsoft.com/office/powerpoint/2010/main" val="2766071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KEUNGGULAN TEKNOLOGI CDMA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2103120"/>
            <a:ext cx="7680960" cy="4456706"/>
          </a:xfrm>
        </p:spPr>
        <p:txBody>
          <a:bodyPr>
            <a:noAutofit/>
          </a:bodyPr>
          <a:lstStyle/>
          <a:p>
            <a:r>
              <a:rPr lang="id-ID" sz="2000" dirty="0"/>
              <a:t>Daya pancarnya yang sangat rendah, dimana </a:t>
            </a:r>
            <a:r>
              <a:rPr lang="en-US" sz="2000" dirty="0"/>
              <a:t>	</a:t>
            </a:r>
            <a:r>
              <a:rPr lang="id-ID" sz="2000" dirty="0"/>
              <a:t>memungkinkan handphone CDMA irit dalam </a:t>
            </a:r>
            <a:r>
              <a:rPr lang="en-US" sz="2000" dirty="0"/>
              <a:t>	</a:t>
            </a:r>
            <a:r>
              <a:rPr lang="id-ID" sz="2000" dirty="0"/>
              <a:t>mengonsumsi baterai, sehingga dapat </a:t>
            </a:r>
            <a:r>
              <a:rPr lang="en-US" sz="2000" dirty="0"/>
              <a:t>	</a:t>
            </a:r>
            <a:r>
              <a:rPr lang="id-ID" sz="2000" dirty="0"/>
              <a:t>beroperasi lebih lama untuk bicara maupun standby.</a:t>
            </a:r>
          </a:p>
          <a:p>
            <a:r>
              <a:rPr lang="id-ID" sz="2000" dirty="0"/>
              <a:t>Kapasitas pelanggan per BTS membuat biaya investasi </a:t>
            </a:r>
            <a:r>
              <a:rPr lang="en-US" sz="2000" dirty="0"/>
              <a:t>	</a:t>
            </a:r>
            <a:r>
              <a:rPr lang="id-ID" sz="2000" dirty="0"/>
              <a:t>yang dikeluarkan sangat rendah. </a:t>
            </a:r>
          </a:p>
          <a:p>
            <a:r>
              <a:rPr lang="id-ID" sz="2000" dirty="0"/>
              <a:t>Selain itu CDMA-2000 (1x) beroperasi pada spektrum </a:t>
            </a:r>
            <a:r>
              <a:rPr lang="en-US" sz="2000" dirty="0"/>
              <a:t>	</a:t>
            </a:r>
            <a:r>
              <a:rPr lang="id-ID" sz="2000" dirty="0"/>
              <a:t>frekuensi 800 MHz. </a:t>
            </a:r>
            <a:endParaRPr lang="en-US" sz="2000" dirty="0"/>
          </a:p>
          <a:p>
            <a:r>
              <a:rPr lang="id-ID" sz="2000" dirty="0"/>
              <a:t>Hal ini membuat luas coverage BTS-nya jauh lebih besar </a:t>
            </a:r>
            <a:r>
              <a:rPr lang="en-US" sz="2000" dirty="0"/>
              <a:t>	</a:t>
            </a:r>
            <a:r>
              <a:rPr lang="id-ID" sz="2000" dirty="0"/>
              <a:t>dibandingkan teknologi seluler yg lain.</a:t>
            </a:r>
          </a:p>
        </p:txBody>
      </p:sp>
    </p:spTree>
    <p:extLst>
      <p:ext uri="{BB962C8B-B14F-4D97-AF65-F5344CB8AC3E}">
        <p14:creationId xmlns:p14="http://schemas.microsoft.com/office/powerpoint/2010/main" val="2027470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KEUNGGULAN TEKNOLOGI CDMA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/>
              <a:t>Dari sisi tarif telpon maupun data, operator-</a:t>
            </a:r>
            <a:r>
              <a:rPr lang="en-US" sz="2400" dirty="0"/>
              <a:t>	</a:t>
            </a:r>
            <a:r>
              <a:rPr lang="id-ID" sz="2400" dirty="0"/>
              <a:t>operator CDMA di Indonesia bersaing </a:t>
            </a:r>
            <a:r>
              <a:rPr lang="en-US" sz="2400" dirty="0"/>
              <a:t>	</a:t>
            </a:r>
            <a:r>
              <a:rPr lang="id-ID" sz="2400" dirty="0"/>
              <a:t>dengan harga yang sangat kompetitif </a:t>
            </a:r>
            <a:r>
              <a:rPr lang="en-US" sz="2400" dirty="0"/>
              <a:t>	</a:t>
            </a:r>
            <a:r>
              <a:rPr lang="id-ID" sz="2400" dirty="0"/>
              <a:t>kepada para konsumen pengguna layanan </a:t>
            </a:r>
            <a:r>
              <a:rPr lang="en-US" sz="2400" dirty="0"/>
              <a:t>	</a:t>
            </a:r>
            <a:r>
              <a:rPr lang="id-ID" sz="2400" dirty="0"/>
              <a:t>telepon atau broadband di Indonesia.</a:t>
            </a:r>
          </a:p>
        </p:txBody>
      </p:sp>
    </p:spTree>
    <p:extLst>
      <p:ext uri="{BB962C8B-B14F-4D97-AF65-F5344CB8AC3E}">
        <p14:creationId xmlns:p14="http://schemas.microsoft.com/office/powerpoint/2010/main" val="10563969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KEUNGGULAN TEKNOLOGI CDMA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sz="2000" dirty="0"/>
              <a:t>Sistem CDMA menyediakan untuk aplikasi komunikasi </a:t>
            </a:r>
            <a:r>
              <a:rPr lang="en-US" sz="2000" dirty="0"/>
              <a:t>	</a:t>
            </a:r>
            <a:r>
              <a:rPr lang="id-ID" sz="2000" dirty="0"/>
              <a:t>pada skala besar dan kecil dengan cost efektif yang </a:t>
            </a:r>
            <a:r>
              <a:rPr lang="en-US" sz="2000" dirty="0"/>
              <a:t>	</a:t>
            </a:r>
            <a:r>
              <a:rPr lang="id-ID" sz="2000" dirty="0"/>
              <a:t>diperhitungkan. </a:t>
            </a:r>
            <a:endParaRPr lang="en-US" sz="2000" dirty="0"/>
          </a:p>
          <a:p>
            <a:r>
              <a:rPr lang="id-ID" sz="2000" dirty="0"/>
              <a:t>Untuk bisnis selanjutnya dapat menyediakan  service </a:t>
            </a:r>
            <a:r>
              <a:rPr lang="en-US" sz="2000" dirty="0"/>
              <a:t>	</a:t>
            </a:r>
            <a:r>
              <a:rPr lang="id-ID" sz="2000" dirty="0"/>
              <a:t>voice  dan  ISDN  data, seperti  fax,  email  dan </a:t>
            </a:r>
            <a:r>
              <a:rPr lang="en-US" sz="2000" dirty="0"/>
              <a:t>	</a:t>
            </a:r>
            <a:r>
              <a:rPr lang="id-ID" sz="2000" dirty="0"/>
              <a:t>high  speed  internet  access. </a:t>
            </a:r>
            <a:endParaRPr lang="en-US" sz="2000" dirty="0"/>
          </a:p>
          <a:p>
            <a:r>
              <a:rPr lang="id-ID" sz="2000" dirty="0"/>
              <a:t>Ketika  sistem  Broadband  CDMA  dapat  ditambah  deng</a:t>
            </a:r>
            <a:r>
              <a:rPr lang="en-US" sz="2000" dirty="0"/>
              <a:t>	</a:t>
            </a:r>
            <a:r>
              <a:rPr lang="id-ID" sz="2000" dirty="0"/>
              <a:t>an mudah  dan  cepat  ke  jaringan  existing </a:t>
            </a:r>
            <a:r>
              <a:rPr lang="en-US" sz="2000" dirty="0"/>
              <a:t>	</a:t>
            </a:r>
            <a:r>
              <a:rPr lang="id-ID" sz="2000" dirty="0"/>
              <a:t>tanpa  delay  dan  gangguan  daripada  instalasi  ka</a:t>
            </a:r>
            <a:r>
              <a:rPr lang="en-US" sz="2000" dirty="0"/>
              <a:t>	</a:t>
            </a:r>
            <a:r>
              <a:rPr lang="id-ID" sz="2000" dirty="0"/>
              <a:t>bel telepon.  </a:t>
            </a:r>
            <a:endParaRPr lang="en-US" sz="2000" dirty="0"/>
          </a:p>
          <a:p>
            <a:r>
              <a:rPr lang="id-ID" sz="2000" dirty="0"/>
              <a:t>Koneksi  ke  jaringan  LAN  untuk email dan sharing resources </a:t>
            </a:r>
            <a:r>
              <a:rPr lang="en-US" sz="2000" dirty="0"/>
              <a:t>	</a:t>
            </a:r>
            <a:r>
              <a:rPr lang="id-ID" sz="2000" dirty="0"/>
              <a:t>s</a:t>
            </a:r>
            <a:r>
              <a:rPr lang="en-US" sz="2000" dirty="0"/>
              <a:t>E</a:t>
            </a:r>
            <a:r>
              <a:rPr lang="id-ID" sz="2000" dirty="0"/>
              <a:t>perti printer dan mesin fax dapat dikonfigurasi </a:t>
            </a:r>
            <a:r>
              <a:rPr lang="en-US" sz="2000" dirty="0"/>
              <a:t>	</a:t>
            </a:r>
            <a:r>
              <a:rPr lang="id-ID" sz="2000" dirty="0"/>
              <a:t>dengan mudah.</a:t>
            </a:r>
          </a:p>
        </p:txBody>
      </p:sp>
    </p:spTree>
    <p:extLst>
      <p:ext uri="{BB962C8B-B14F-4D97-AF65-F5344CB8AC3E}">
        <p14:creationId xmlns:p14="http://schemas.microsoft.com/office/powerpoint/2010/main" val="29816696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KELEMAHAN DIBANDING GSM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sz="2400" dirty="0"/>
              <a:t>Luas </a:t>
            </a:r>
            <a:r>
              <a:rPr lang="en-US" sz="2400" dirty="0"/>
              <a:t>	</a:t>
            </a:r>
            <a:r>
              <a:rPr lang="id-ID" sz="2400" dirty="0"/>
              <a:t>cakupan BTS pada CDMA sangat </a:t>
            </a:r>
            <a:r>
              <a:rPr lang="en-US" sz="2400" dirty="0"/>
              <a:t>	</a:t>
            </a:r>
            <a:r>
              <a:rPr lang="id-ID" sz="2400" dirty="0"/>
              <a:t>tergantung dari berapa pelanggan yang </a:t>
            </a:r>
            <a:r>
              <a:rPr lang="en-US" sz="2400" dirty="0"/>
              <a:t>	</a:t>
            </a:r>
            <a:r>
              <a:rPr lang="id-ID" sz="2400" dirty="0"/>
              <a:t>menggunakannya. </a:t>
            </a:r>
            <a:endParaRPr lang="en-US" sz="2400" dirty="0"/>
          </a:p>
          <a:p>
            <a:r>
              <a:rPr lang="id-ID" sz="2400" dirty="0"/>
              <a:t>Beda dengan GSM, berapa pun yang </a:t>
            </a:r>
            <a:r>
              <a:rPr lang="en-US" sz="2400" dirty="0"/>
              <a:t>	</a:t>
            </a:r>
            <a:r>
              <a:rPr lang="id-ID" sz="2400" dirty="0"/>
              <a:t>menggunakan, cakupannya tetap. </a:t>
            </a:r>
            <a:endParaRPr lang="en-US" sz="2400" dirty="0"/>
          </a:p>
          <a:p>
            <a:r>
              <a:rPr lang="id-ID" sz="2400" dirty="0"/>
              <a:t>Cakupan CDMA (maksimal) sama dengan GSM, </a:t>
            </a:r>
            <a:r>
              <a:rPr lang="en-US" sz="2400" dirty="0"/>
              <a:t>	</a:t>
            </a:r>
            <a:r>
              <a:rPr lang="id-ID" sz="2400" dirty="0"/>
              <a:t>tergantung dari berapa frekuensi yang </a:t>
            </a:r>
            <a:r>
              <a:rPr lang="en-US" sz="2400" dirty="0"/>
              <a:t>	</a:t>
            </a:r>
            <a:r>
              <a:rPr lang="id-ID" sz="2400" dirty="0"/>
              <a:t>digunakan. </a:t>
            </a:r>
            <a:endParaRPr lang="en-US" sz="2400" dirty="0"/>
          </a:p>
          <a:p>
            <a:r>
              <a:rPr lang="id-ID" sz="2400" dirty="0"/>
              <a:t>Makin kecil frekuensinya, makin luas cakupannya. </a:t>
            </a:r>
            <a:br>
              <a:rPr lang="id-ID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875135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KELEMAHAN DIBANDING GSM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sz="2400" dirty="0"/>
              <a:t>Kalau seluler, CDMA atau GSM, menggunakan </a:t>
            </a:r>
            <a:r>
              <a:rPr lang="en-US" sz="2400" dirty="0"/>
              <a:t>	</a:t>
            </a:r>
            <a:r>
              <a:rPr lang="id-ID" sz="2400" dirty="0"/>
              <a:t>frekuensi 1900 MHz, cakupannya hanya sekitar 2 </a:t>
            </a:r>
            <a:r>
              <a:rPr lang="en-US" sz="2400" dirty="0"/>
              <a:t>	</a:t>
            </a:r>
            <a:r>
              <a:rPr lang="id-ID" sz="2400" dirty="0"/>
              <a:t>km, dengan 800 MHz bisa sampai 5-6 km. </a:t>
            </a:r>
            <a:endParaRPr lang="en-US" sz="2400" dirty="0"/>
          </a:p>
          <a:p>
            <a:r>
              <a:rPr lang="id-ID" sz="2400" dirty="0"/>
              <a:t>Namun, dengan 450 MHz, seperti yang digunakan PT </a:t>
            </a:r>
            <a:r>
              <a:rPr lang="en-US" sz="2400" dirty="0"/>
              <a:t>	</a:t>
            </a:r>
            <a:r>
              <a:rPr lang="id-ID" sz="2400" dirty="0"/>
              <a:t>Mobisel, bisa sampai 30 km, bahkan hingga 120 </a:t>
            </a:r>
            <a:r>
              <a:rPr lang="en-US" sz="2400" dirty="0"/>
              <a:t>	</a:t>
            </a:r>
            <a:r>
              <a:rPr lang="id-ID" sz="2400" dirty="0"/>
              <a:t>km dengan antena khusus. </a:t>
            </a:r>
            <a:endParaRPr lang="en-US" sz="2400" dirty="0"/>
          </a:p>
          <a:p>
            <a:r>
              <a:rPr lang="id-ID" sz="2400" dirty="0"/>
              <a:t>GSM berkemampuan roaming. </a:t>
            </a:r>
            <a:endParaRPr lang="en-US" sz="2400" dirty="0"/>
          </a:p>
          <a:p>
            <a:r>
              <a:rPr lang="id-ID" sz="2400" dirty="0"/>
              <a:t>Pemilik GSM dapat menggunakan ponsel di luar </a:t>
            </a:r>
            <a:r>
              <a:rPr lang="en-US" sz="2400" dirty="0"/>
              <a:t>	</a:t>
            </a:r>
            <a:r>
              <a:rPr lang="id-ID" sz="2400" dirty="0"/>
              <a:t>domisili atau operatornya, CDMA belum </a:t>
            </a:r>
            <a:r>
              <a:rPr lang="en-US" sz="2400" dirty="0"/>
              <a:t>	</a:t>
            </a:r>
            <a:r>
              <a:rPr lang="id-ID" sz="2400" dirty="0"/>
              <a:t>mampu </a:t>
            </a:r>
            <a:br>
              <a:rPr lang="id-ID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759652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KELEBIHAN DIBANDING GSM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2103119"/>
            <a:ext cx="7680960" cy="4403697"/>
          </a:xfrm>
        </p:spPr>
        <p:txBody>
          <a:bodyPr>
            <a:normAutofit/>
          </a:bodyPr>
          <a:lstStyle/>
          <a:p>
            <a:r>
              <a:rPr lang="id-ID" sz="2000" dirty="0"/>
              <a:t>Suara digital lebih jernih</a:t>
            </a:r>
            <a:endParaRPr lang="en-US" sz="2000" dirty="0"/>
          </a:p>
          <a:p>
            <a:r>
              <a:rPr lang="id-ID" sz="2000" dirty="0"/>
              <a:t>Kapasitas CDMA jauh lebih besar, untuk satu kanal 8 x </a:t>
            </a:r>
            <a:r>
              <a:rPr lang="en-US" sz="2000" dirty="0"/>
              <a:t>	</a:t>
            </a:r>
            <a:r>
              <a:rPr lang="id-ID" sz="2000" dirty="0"/>
              <a:t>kapasitas AMPS dan 4 x kapasitas GSM sehingga </a:t>
            </a:r>
            <a:r>
              <a:rPr lang="en-US" sz="2000" dirty="0"/>
              <a:t>	</a:t>
            </a:r>
            <a:r>
              <a:rPr lang="id-ID" sz="2000" dirty="0"/>
              <a:t>investasi operator jauh lebih rendah. </a:t>
            </a:r>
            <a:endParaRPr lang="en-US" sz="2000" dirty="0"/>
          </a:p>
          <a:p>
            <a:r>
              <a:rPr lang="id-ID" sz="2000" dirty="0"/>
              <a:t>Pada CDMAOne, kapasitas suara -yang dihitung dalam </a:t>
            </a:r>
            <a:r>
              <a:rPr lang="en-US" sz="2000" dirty="0"/>
              <a:t>	</a:t>
            </a:r>
            <a:r>
              <a:rPr lang="id-ID" sz="2000" dirty="0"/>
              <a:t>erlang-per sektor di BTS (base transceiver station) </a:t>
            </a:r>
            <a:r>
              <a:rPr lang="en-US" sz="2000" dirty="0"/>
              <a:t>	</a:t>
            </a:r>
            <a:r>
              <a:rPr lang="id-ID" sz="2000" dirty="0"/>
              <a:t>mencapai 52,5 erlang, pada GSM hanya 13,2 </a:t>
            </a:r>
            <a:r>
              <a:rPr lang="en-US" sz="2000" dirty="0"/>
              <a:t>	</a:t>
            </a:r>
            <a:r>
              <a:rPr lang="id-ID" sz="2000" dirty="0"/>
              <a:t>sampai 32,8 erlang. </a:t>
            </a:r>
            <a:endParaRPr lang="en-US" sz="2000" dirty="0"/>
          </a:p>
          <a:p>
            <a:r>
              <a:rPr lang="id-ID" sz="2000" dirty="0"/>
              <a:t>CDMA juga menghadirkan berbagai aplikasi canggih </a:t>
            </a:r>
            <a:r>
              <a:rPr lang="en-US" sz="2000" dirty="0"/>
              <a:t>	</a:t>
            </a:r>
            <a:r>
              <a:rPr lang="id-ID" sz="2000" dirty="0"/>
              <a:t>semisal LBS (location based service) pemetaan, </a:t>
            </a:r>
            <a:r>
              <a:rPr lang="en-US" sz="2000" dirty="0"/>
              <a:t>	</a:t>
            </a:r>
            <a:r>
              <a:rPr lang="id-ID" sz="2000" dirty="0"/>
              <a:t>mobile Internet kecepatan tinggi, pesan multimedia, </a:t>
            </a:r>
            <a:r>
              <a:rPr lang="en-US" sz="2000" dirty="0"/>
              <a:t>	</a:t>
            </a:r>
            <a:r>
              <a:rPr lang="id-ID" sz="2000" dirty="0"/>
              <a:t>permainan (games), gambar, konferensi video, dan </a:t>
            </a:r>
            <a:r>
              <a:rPr lang="en-US" sz="2000" dirty="0"/>
              <a:t>	</a:t>
            </a:r>
            <a:r>
              <a:rPr lang="id-ID" sz="2000" dirty="0"/>
              <a:t>banyak lagi yang melebihi kemampuan GSM. </a:t>
            </a:r>
          </a:p>
        </p:txBody>
      </p:sp>
    </p:spTree>
    <p:extLst>
      <p:ext uri="{BB962C8B-B14F-4D97-AF65-F5344CB8AC3E}">
        <p14:creationId xmlns:p14="http://schemas.microsoft.com/office/powerpoint/2010/main" val="2455682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98</TotalTime>
  <Words>723</Words>
  <Application>Microsoft Office PowerPoint</Application>
  <PresentationFormat>On-screen Show (4:3)</PresentationFormat>
  <Paragraphs>147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Century Gothic</vt:lpstr>
      <vt:lpstr>Garamond</vt:lpstr>
      <vt:lpstr>Times New Roman</vt:lpstr>
      <vt:lpstr>Savon</vt:lpstr>
      <vt:lpstr>Spread Spectrum  &amp; cdma</vt:lpstr>
      <vt:lpstr>Spread Spectrum</vt:lpstr>
      <vt:lpstr>Spread Spectrum</vt:lpstr>
      <vt:lpstr>Spread Spectrum</vt:lpstr>
      <vt:lpstr>Spread Spectrum</vt:lpstr>
      <vt:lpstr>Spread Spectrum</vt:lpstr>
      <vt:lpstr>Keuntungan Spread Spectrum</vt:lpstr>
      <vt:lpstr>Keuntungan Spread Spectrum</vt:lpstr>
      <vt:lpstr>Keuntungan Spread Spectrum</vt:lpstr>
      <vt:lpstr>Keuntungan Spread Spectrum</vt:lpstr>
      <vt:lpstr>Tipe Komunikasi Spread Spectrum</vt:lpstr>
      <vt:lpstr>PowerPoint Presentation</vt:lpstr>
      <vt:lpstr>Frequency Hopping Spread Spectrum (FHSS)</vt:lpstr>
      <vt:lpstr>Frequency Hopping Spread Spectrum (FHSS)</vt:lpstr>
      <vt:lpstr>Frequency Hopping Spread Spectrum (FHSS)</vt:lpstr>
      <vt:lpstr>Frequency Hopping Spread Spectrum (FHSS)</vt:lpstr>
      <vt:lpstr>Kelebihan dan Kekurangan FHSS</vt:lpstr>
      <vt:lpstr>Kelebihan dan Kekurangan FHSS</vt:lpstr>
      <vt:lpstr>CDMA</vt:lpstr>
      <vt:lpstr>CDMA</vt:lpstr>
      <vt:lpstr>KEUNGGULAN TEKNOLOGI CDMA</vt:lpstr>
      <vt:lpstr>KEUNGGULAN TEKNOLOGI CDMA</vt:lpstr>
      <vt:lpstr>KEUNGGULAN TEKNOLOGI CDMA</vt:lpstr>
      <vt:lpstr>KEUNGGULAN TEKNOLOGI CDMA</vt:lpstr>
      <vt:lpstr>KEUNGGULAN TEKNOLOGI CDMA</vt:lpstr>
      <vt:lpstr>KEUNGGULAN TEKNOLOGI CDMA</vt:lpstr>
      <vt:lpstr>KELEMAHAN DIBANDING GSM</vt:lpstr>
      <vt:lpstr>KELEMAHAN DIBANDING GSM</vt:lpstr>
      <vt:lpstr>KELEBIHAN DIBANDING GSM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Spread Spectrum  &amp; cdma</dc:title>
  <dc:creator>ning</dc:creator>
  <cp:lastModifiedBy>ning</cp:lastModifiedBy>
  <cp:revision>11</cp:revision>
  <dcterms:created xsi:type="dcterms:W3CDTF">2016-12-18T16:38:54Z</dcterms:created>
  <dcterms:modified xsi:type="dcterms:W3CDTF">2016-12-18T18:17:14Z</dcterms:modified>
</cp:coreProperties>
</file>