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16"/>
  </p:notesMasterIdLst>
  <p:sldIdLst>
    <p:sldId id="256" r:id="rId2"/>
    <p:sldId id="258" r:id="rId3"/>
    <p:sldId id="265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78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E70CE2-89FF-4D1C-B664-8D6235698B18}" type="datetimeFigureOut">
              <a:rPr lang="id-ID" smtClean="0"/>
              <a:t>30/09/2017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CC7AF1-2491-4C27-9A2D-758F529927E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85705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571500" y="153988"/>
            <a:ext cx="8064500" cy="45370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7459" name="Notes Placeholder 2"/>
          <p:cNvSpPr>
            <a:spLocks noGrp="1"/>
          </p:cNvSpPr>
          <p:nvPr>
            <p:ph type="body" idx="1"/>
          </p:nvPr>
        </p:nvSpPr>
        <p:spPr bwMode="auto">
          <a:solidFill>
            <a:srgbClr val="D9D9D9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147460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0" y="8605838"/>
            <a:ext cx="6858000" cy="498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id-ID"/>
              <a:t>Halaman </a:t>
            </a:r>
            <a:fld id="{232117E8-65D9-411A-896B-D00FC656D64F}" type="slidenum">
              <a:rPr lang="id-ID"/>
              <a:pPr algn="ctr"/>
              <a:t>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461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571500" y="153988"/>
            <a:ext cx="8064500" cy="45370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sz="1350"/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0" y="8605838"/>
            <a:ext cx="6858000" cy="498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id-ID"/>
              <a:t>Halaman </a:t>
            </a:r>
            <a:fld id="{3B95CD3A-076B-4B3B-967B-035510377434}" type="slidenum">
              <a:rPr lang="id-ID"/>
              <a:pPr algn="ctr"/>
              <a:t>10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90013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75062-57BD-4B85-BF45-6A5FA933204C}" type="datetimeFigureOut">
              <a:rPr lang="id-ID" smtClean="0"/>
              <a:t>30/09/2017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667BF-DDEA-4EDD-8596-AAE4E12615F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32993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75062-57BD-4B85-BF45-6A5FA933204C}" type="datetimeFigureOut">
              <a:rPr lang="id-ID" smtClean="0"/>
              <a:t>30/09/2017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667BF-DDEA-4EDD-8596-AAE4E12615F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94035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75062-57BD-4B85-BF45-6A5FA933204C}" type="datetimeFigureOut">
              <a:rPr lang="id-ID" smtClean="0"/>
              <a:t>30/09/2017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667BF-DDEA-4EDD-8596-AAE4E12615F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48679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75062-57BD-4B85-BF45-6A5FA933204C}" type="datetimeFigureOut">
              <a:rPr lang="id-ID" smtClean="0"/>
              <a:t>30/09/2017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667BF-DDEA-4EDD-8596-AAE4E12615F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18933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75062-57BD-4B85-BF45-6A5FA933204C}" type="datetimeFigureOut">
              <a:rPr lang="id-ID" smtClean="0"/>
              <a:t>30/09/2017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667BF-DDEA-4EDD-8596-AAE4E12615F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60195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75062-57BD-4B85-BF45-6A5FA933204C}" type="datetimeFigureOut">
              <a:rPr lang="id-ID" smtClean="0"/>
              <a:t>30/09/2017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667BF-DDEA-4EDD-8596-AAE4E12615F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62614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75062-57BD-4B85-BF45-6A5FA933204C}" type="datetimeFigureOut">
              <a:rPr lang="id-ID" smtClean="0"/>
              <a:t>30/09/2017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667BF-DDEA-4EDD-8596-AAE4E12615F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5913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75062-57BD-4B85-BF45-6A5FA933204C}" type="datetimeFigureOut">
              <a:rPr lang="id-ID" smtClean="0"/>
              <a:t>30/09/2017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667BF-DDEA-4EDD-8596-AAE4E12615F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37240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75062-57BD-4B85-BF45-6A5FA933204C}" type="datetimeFigureOut">
              <a:rPr lang="id-ID" smtClean="0"/>
              <a:t>30/09/2017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667BF-DDEA-4EDD-8596-AAE4E12615F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70437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75062-57BD-4B85-BF45-6A5FA933204C}" type="datetimeFigureOut">
              <a:rPr lang="id-ID" smtClean="0"/>
              <a:t>30/09/2017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667BF-DDEA-4EDD-8596-AAE4E12615F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8106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75062-57BD-4B85-BF45-6A5FA933204C}" type="datetimeFigureOut">
              <a:rPr lang="id-ID" smtClean="0"/>
              <a:t>30/09/2017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667BF-DDEA-4EDD-8596-AAE4E12615F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36448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F75062-57BD-4B85-BF45-6A5FA933204C}" type="datetimeFigureOut">
              <a:rPr lang="id-ID" smtClean="0"/>
              <a:t>30/09/2017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667BF-DDEA-4EDD-8596-AAE4E12615F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75082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1452563"/>
          </a:xfrm>
        </p:spPr>
        <p:txBody>
          <a:bodyPr>
            <a:normAutofit/>
          </a:bodyPr>
          <a:lstStyle/>
          <a:p>
            <a:r>
              <a:rPr lang="id-ID" sz="4400" b="1" dirty="0" smtClean="0"/>
              <a:t>BAB I</a:t>
            </a:r>
            <a:r>
              <a:rPr lang="id-ID" dirty="0" smtClean="0"/>
              <a:t/>
            </a:r>
            <a:br>
              <a:rPr lang="id-ID" dirty="0" smtClean="0"/>
            </a:br>
            <a:endParaRPr lang="id-ID" sz="44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2314576"/>
            <a:ext cx="8825658" cy="1771650"/>
          </a:xfrm>
        </p:spPr>
        <p:txBody>
          <a:bodyPr>
            <a:normAutofit/>
          </a:bodyPr>
          <a:lstStyle/>
          <a:p>
            <a:r>
              <a:rPr lang="id-ID" sz="4800" b="1" dirty="0"/>
              <a:t>PERKEMBANGAN KURIKULUM </a:t>
            </a:r>
            <a:br>
              <a:rPr lang="id-ID" sz="4800" b="1" dirty="0"/>
            </a:br>
            <a:r>
              <a:rPr lang="id-ID" sz="4800" b="1" dirty="0"/>
              <a:t>BAHASA INDONESIA SD</a:t>
            </a:r>
            <a:endParaRPr lang="id-ID" sz="4800" dirty="0"/>
          </a:p>
        </p:txBody>
      </p:sp>
    </p:spTree>
    <p:extLst>
      <p:ext uri="{BB962C8B-B14F-4D97-AF65-F5344CB8AC3E}">
        <p14:creationId xmlns:p14="http://schemas.microsoft.com/office/powerpoint/2010/main" val="2324701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5"/>
          <p:cNvSpPr/>
          <p:nvPr/>
        </p:nvSpPr>
        <p:spPr>
          <a:xfrm>
            <a:off x="1278848" y="4005082"/>
            <a:ext cx="9505059" cy="2736305"/>
          </a:xfrm>
          <a:prstGeom prst="rect">
            <a:avLst/>
          </a:prstGeom>
          <a:solidFill>
            <a:srgbClr val="CCC1DA"/>
          </a:solidFill>
          <a:ln w="25402">
            <a:solidFill>
              <a:srgbClr val="D99694"/>
            </a:solidFill>
            <a:prstDash val="solid"/>
          </a:ln>
        </p:spPr>
        <p:txBody>
          <a:bodyPr vert="vert270" anchor="b" anchorCtr="1"/>
          <a:lstStyle/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d-ID" sz="2400" kern="0">
                <a:solidFill>
                  <a:srgbClr val="632523"/>
                </a:solidFill>
                <a:latin typeface="Calibri"/>
              </a:rPr>
              <a:t>Manajemen dan Kepemimpinan</a:t>
            </a:r>
          </a:p>
        </p:txBody>
      </p:sp>
      <p:sp>
        <p:nvSpPr>
          <p:cNvPr id="3" name="Rectangle 36"/>
          <p:cNvSpPr/>
          <p:nvPr/>
        </p:nvSpPr>
        <p:spPr>
          <a:xfrm>
            <a:off x="1350845" y="4077091"/>
            <a:ext cx="8496943" cy="2592287"/>
          </a:xfrm>
          <a:prstGeom prst="rect">
            <a:avLst/>
          </a:prstGeom>
          <a:solidFill>
            <a:srgbClr val="DCE6F2"/>
          </a:solidFill>
          <a:ln w="25402">
            <a:solidFill>
              <a:srgbClr val="95B3D7"/>
            </a:solidFill>
            <a:prstDash val="solid"/>
          </a:ln>
        </p:spPr>
        <p:txBody>
          <a:bodyPr vert="vert270" anchor="b" anchorCtr="1"/>
          <a:lstStyle/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d-ID" sz="2400" kern="0" dirty="0">
                <a:solidFill>
                  <a:srgbClr val="0070C0"/>
                </a:solidFill>
                <a:latin typeface="Calibri"/>
              </a:rPr>
              <a:t>Iklim Akademik dan Budaya Sekolah</a:t>
            </a:r>
          </a:p>
        </p:txBody>
      </p:sp>
      <p:sp>
        <p:nvSpPr>
          <p:cNvPr id="29700" name="Down Arrow 9"/>
          <p:cNvSpPr>
            <a:spLocks/>
          </p:cNvSpPr>
          <p:nvPr/>
        </p:nvSpPr>
        <p:spPr bwMode="auto">
          <a:xfrm>
            <a:off x="1338263" y="2781300"/>
            <a:ext cx="908050" cy="12954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0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11796480 60000 65536"/>
              <a:gd name="T17" fmla="*/ 0 60000 65536"/>
              <a:gd name="T18" fmla="*/ 5400 w 21600"/>
              <a:gd name="T19" fmla="*/ 0 h 21600"/>
              <a:gd name="T20" fmla="*/ 16200 w 21600"/>
              <a:gd name="T21" fmla="*/ 19451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5400" y="0"/>
                </a:moveTo>
                <a:lnTo>
                  <a:pt x="5400" y="17301"/>
                </a:lnTo>
                <a:lnTo>
                  <a:pt x="0" y="17301"/>
                </a:lnTo>
                <a:lnTo>
                  <a:pt x="10800" y="21600"/>
                </a:lnTo>
                <a:lnTo>
                  <a:pt x="21600" y="17301"/>
                </a:lnTo>
                <a:lnTo>
                  <a:pt x="16200" y="17301"/>
                </a:lnTo>
                <a:lnTo>
                  <a:pt x="16200" y="0"/>
                </a:lnTo>
                <a:lnTo>
                  <a:pt x="5400" y="0"/>
                </a:lnTo>
                <a:close/>
              </a:path>
            </a:pathLst>
          </a:custGeom>
          <a:solidFill>
            <a:srgbClr val="C6D9F1"/>
          </a:solidFill>
          <a:ln w="25402">
            <a:solidFill>
              <a:srgbClr val="93CDDD"/>
            </a:solidFill>
            <a:round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id-ID"/>
          </a:p>
        </p:txBody>
      </p:sp>
      <p:sp>
        <p:nvSpPr>
          <p:cNvPr id="29701" name="TextBox 18"/>
          <p:cNvSpPr txBox="1">
            <a:spLocks noChangeArrowheads="1"/>
          </p:cNvSpPr>
          <p:nvPr/>
        </p:nvSpPr>
        <p:spPr bwMode="auto">
          <a:xfrm>
            <a:off x="1279525" y="2795589"/>
            <a:ext cx="11620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 sz="1600" b="1">
                <a:solidFill>
                  <a:srgbClr val="000000"/>
                </a:solidFill>
              </a:rPr>
              <a:t>Kesiapan:</a:t>
            </a:r>
          </a:p>
          <a:p>
            <a:r>
              <a:rPr lang="id-ID" sz="1600" b="1">
                <a:solidFill>
                  <a:srgbClr val="000000"/>
                </a:solidFill>
              </a:rPr>
              <a:t>-Fisik</a:t>
            </a:r>
          </a:p>
          <a:p>
            <a:r>
              <a:rPr lang="id-ID" sz="1600" b="1">
                <a:solidFill>
                  <a:srgbClr val="000000"/>
                </a:solidFill>
              </a:rPr>
              <a:t>-Emosional</a:t>
            </a:r>
          </a:p>
          <a:p>
            <a:r>
              <a:rPr lang="id-ID" sz="1600" b="1">
                <a:solidFill>
                  <a:srgbClr val="000000"/>
                </a:solidFill>
              </a:rPr>
              <a:t>-Intelektual</a:t>
            </a:r>
          </a:p>
          <a:p>
            <a:r>
              <a:rPr lang="id-ID" sz="1600" b="1">
                <a:solidFill>
                  <a:srgbClr val="000000"/>
                </a:solidFill>
              </a:rPr>
              <a:t>- Spiritual</a:t>
            </a:r>
          </a:p>
        </p:txBody>
      </p:sp>
      <p:sp>
        <p:nvSpPr>
          <p:cNvPr id="29702" name="Rectangle 17"/>
          <p:cNvSpPr>
            <a:spLocks noChangeArrowheads="1"/>
          </p:cNvSpPr>
          <p:nvPr/>
        </p:nvSpPr>
        <p:spPr bwMode="auto">
          <a:xfrm>
            <a:off x="1338263" y="908050"/>
            <a:ext cx="9594850" cy="1944688"/>
          </a:xfrm>
          <a:prstGeom prst="rect">
            <a:avLst/>
          </a:prstGeom>
          <a:solidFill>
            <a:srgbClr val="FCD5B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29703" name="Title 1"/>
          <p:cNvSpPr>
            <a:spLocks noGrp="1"/>
          </p:cNvSpPr>
          <p:nvPr>
            <p:ph type="title"/>
          </p:nvPr>
        </p:nvSpPr>
        <p:spPr>
          <a:xfrm>
            <a:off x="1143000" y="-100013"/>
            <a:ext cx="9906000" cy="649288"/>
          </a:xfrm>
        </p:spPr>
        <p:txBody>
          <a:bodyPr/>
          <a:lstStyle/>
          <a:p>
            <a:r>
              <a:rPr lang="id-ID" sz="3200" b="1">
                <a:solidFill>
                  <a:srgbClr val="31859C"/>
                </a:solidFill>
                <a:ea typeface="ＭＳ Ｐゴシック" panose="020B0600070205080204" pitchFamily="34" charset="-128"/>
              </a:rPr>
              <a:t>Kerangka Kerja Pengembangan </a:t>
            </a:r>
            <a:r>
              <a:rPr lang="id-ID" sz="3200" b="1">
                <a:solidFill>
                  <a:srgbClr val="E46C0A"/>
                </a:solidFill>
                <a:ea typeface="ＭＳ Ｐゴシック" panose="020B0600070205080204" pitchFamily="34" charset="-128"/>
              </a:rPr>
              <a:t>Kurikulum</a:t>
            </a:r>
          </a:p>
        </p:txBody>
      </p:sp>
      <p:sp>
        <p:nvSpPr>
          <p:cNvPr id="8" name="Rectangle 2"/>
          <p:cNvSpPr/>
          <p:nvPr/>
        </p:nvSpPr>
        <p:spPr>
          <a:xfrm>
            <a:off x="1440663" y="985174"/>
            <a:ext cx="660397" cy="1795762"/>
          </a:xfrm>
          <a:prstGeom prst="rect">
            <a:avLst/>
          </a:prstGeom>
          <a:solidFill>
            <a:srgbClr val="1F497D"/>
          </a:solidFill>
          <a:ln w="25402">
            <a:solidFill>
              <a:srgbClr val="385D8A"/>
            </a:solidFill>
            <a:prstDash val="solid"/>
          </a:ln>
        </p:spPr>
        <p:txBody>
          <a:bodyPr vert="vert270" anchor="ctr" anchorCtr="1"/>
          <a:lstStyle/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d-ID" sz="2400" kern="0">
                <a:solidFill>
                  <a:srgbClr val="FFFFFF"/>
                </a:solidFill>
                <a:latin typeface="Calibri"/>
              </a:rPr>
              <a:t>Peserta Didik</a:t>
            </a:r>
          </a:p>
        </p:txBody>
      </p:sp>
      <p:sp>
        <p:nvSpPr>
          <p:cNvPr id="29705" name="Right Arrow 3"/>
          <p:cNvSpPr>
            <a:spLocks noChangeArrowheads="1"/>
          </p:cNvSpPr>
          <p:nvPr/>
        </p:nvSpPr>
        <p:spPr bwMode="auto">
          <a:xfrm>
            <a:off x="2265363" y="985838"/>
            <a:ext cx="2311400" cy="17954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17694720 60000 65536"/>
              <a:gd name="T17" fmla="*/ 5898240 60000 65536"/>
              <a:gd name="T18" fmla="*/ 0 w 21600"/>
              <a:gd name="T19" fmla="*/ 2587 h 21600"/>
              <a:gd name="T20" fmla="*/ 18919 w 21600"/>
              <a:gd name="T21" fmla="*/ 19013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0" y="2587"/>
                </a:moveTo>
                <a:lnTo>
                  <a:pt x="18075" y="2587"/>
                </a:lnTo>
                <a:lnTo>
                  <a:pt x="18075" y="0"/>
                </a:lnTo>
                <a:lnTo>
                  <a:pt x="21600" y="10800"/>
                </a:lnTo>
                <a:lnTo>
                  <a:pt x="18075" y="21600"/>
                </a:lnTo>
                <a:lnTo>
                  <a:pt x="18075" y="19013"/>
                </a:lnTo>
                <a:lnTo>
                  <a:pt x="0" y="19013"/>
                </a:lnTo>
                <a:lnTo>
                  <a:pt x="0" y="2587"/>
                </a:lnTo>
                <a:close/>
              </a:path>
            </a:pathLst>
          </a:custGeom>
          <a:solidFill>
            <a:srgbClr val="1F497D"/>
          </a:solidFill>
          <a:ln w="25402">
            <a:solidFill>
              <a:srgbClr val="385D8A"/>
            </a:solidFill>
            <a:miter lim="800000"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id-ID" sz="2200">
                <a:solidFill>
                  <a:srgbClr val="FFFFFF"/>
                </a:solidFill>
              </a:rPr>
              <a:t>Pembelajaran</a:t>
            </a:r>
          </a:p>
        </p:txBody>
      </p:sp>
      <p:sp>
        <p:nvSpPr>
          <p:cNvPr id="10" name="Rectangle 4"/>
          <p:cNvSpPr/>
          <p:nvPr/>
        </p:nvSpPr>
        <p:spPr>
          <a:xfrm>
            <a:off x="4742650" y="985174"/>
            <a:ext cx="742950" cy="1795762"/>
          </a:xfrm>
          <a:prstGeom prst="rect">
            <a:avLst/>
          </a:prstGeom>
          <a:solidFill>
            <a:srgbClr val="1F497D"/>
          </a:solidFill>
          <a:ln w="25402">
            <a:solidFill>
              <a:srgbClr val="385D8A"/>
            </a:solidFill>
            <a:prstDash val="solid"/>
          </a:ln>
        </p:spPr>
        <p:txBody>
          <a:bodyPr vert="vert270" anchor="ctr" anchorCtr="1"/>
          <a:lstStyle/>
          <a:p>
            <a:pPr algn="ct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d-ID" sz="2400" kern="0">
                <a:solidFill>
                  <a:srgbClr val="FFFFFF"/>
                </a:solidFill>
                <a:latin typeface="Calibri"/>
              </a:rPr>
              <a:t>Lulusan yang Kompeten</a:t>
            </a:r>
          </a:p>
        </p:txBody>
      </p:sp>
      <p:sp>
        <p:nvSpPr>
          <p:cNvPr id="29707" name="Rectangle 5"/>
          <p:cNvSpPr>
            <a:spLocks noChangeArrowheads="1"/>
          </p:cNvSpPr>
          <p:nvPr/>
        </p:nvSpPr>
        <p:spPr bwMode="auto">
          <a:xfrm>
            <a:off x="1495425" y="4076701"/>
            <a:ext cx="7488238" cy="669925"/>
          </a:xfrm>
          <a:prstGeom prst="rect">
            <a:avLst/>
          </a:prstGeom>
          <a:solidFill>
            <a:srgbClr val="E46C0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sz="2800">
                <a:solidFill>
                  <a:srgbClr val="FFFF00"/>
                </a:solidFill>
              </a:rPr>
              <a:t>Kurikulum</a:t>
            </a:r>
          </a:p>
          <a:p>
            <a:pPr algn="ctr">
              <a:lnSpc>
                <a:spcPct val="70000"/>
              </a:lnSpc>
            </a:pPr>
            <a:r>
              <a:rPr lang="id-ID" sz="2000">
                <a:solidFill>
                  <a:srgbClr val="FFFFFF"/>
                </a:solidFill>
              </a:rPr>
              <a:t>(SKL, Struktur Kurikulum, Standar-standar: Isi, Proses, dan Penilaian)</a:t>
            </a:r>
          </a:p>
        </p:txBody>
      </p:sp>
      <p:sp>
        <p:nvSpPr>
          <p:cNvPr id="29708" name="Down Arrow 6"/>
          <p:cNvSpPr>
            <a:spLocks/>
          </p:cNvSpPr>
          <p:nvPr/>
        </p:nvSpPr>
        <p:spPr bwMode="auto">
          <a:xfrm>
            <a:off x="5813425" y="2852738"/>
            <a:ext cx="908050" cy="12239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0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11796480 60000 65536"/>
              <a:gd name="T17" fmla="*/ 0 60000 65536"/>
              <a:gd name="T18" fmla="*/ 5400 w 21600"/>
              <a:gd name="T19" fmla="*/ 0 h 21600"/>
              <a:gd name="T20" fmla="*/ 16200 w 21600"/>
              <a:gd name="T21" fmla="*/ 19324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5400" y="0"/>
                </a:moveTo>
                <a:lnTo>
                  <a:pt x="5400" y="17048"/>
                </a:lnTo>
                <a:lnTo>
                  <a:pt x="0" y="17048"/>
                </a:lnTo>
                <a:lnTo>
                  <a:pt x="10800" y="21600"/>
                </a:lnTo>
                <a:lnTo>
                  <a:pt x="21600" y="17048"/>
                </a:lnTo>
                <a:lnTo>
                  <a:pt x="16200" y="17048"/>
                </a:lnTo>
                <a:lnTo>
                  <a:pt x="16200" y="0"/>
                </a:lnTo>
                <a:lnTo>
                  <a:pt x="5400" y="0"/>
                </a:lnTo>
                <a:close/>
              </a:path>
            </a:pathLst>
          </a:custGeom>
          <a:solidFill>
            <a:srgbClr val="C6D9F1"/>
          </a:solidFill>
          <a:ln w="25402">
            <a:solidFill>
              <a:srgbClr val="93CDDD"/>
            </a:solidFill>
            <a:round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id-ID"/>
          </a:p>
        </p:txBody>
      </p:sp>
      <p:sp>
        <p:nvSpPr>
          <p:cNvPr id="29709" name="Down Arrow 7"/>
          <p:cNvSpPr>
            <a:spLocks/>
          </p:cNvSpPr>
          <p:nvPr/>
        </p:nvSpPr>
        <p:spPr bwMode="auto">
          <a:xfrm>
            <a:off x="2976563" y="2565400"/>
            <a:ext cx="908050" cy="15113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0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11796480 60000 65536"/>
              <a:gd name="T17" fmla="*/ 0 60000 65536"/>
              <a:gd name="T18" fmla="*/ 5400 w 21600"/>
              <a:gd name="T19" fmla="*/ 0 h 21600"/>
              <a:gd name="T20" fmla="*/ 16200 w 21600"/>
              <a:gd name="T21" fmla="*/ 19684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5400" y="0"/>
                </a:moveTo>
                <a:lnTo>
                  <a:pt x="5400" y="17768"/>
                </a:lnTo>
                <a:lnTo>
                  <a:pt x="0" y="17768"/>
                </a:lnTo>
                <a:lnTo>
                  <a:pt x="10800" y="21600"/>
                </a:lnTo>
                <a:lnTo>
                  <a:pt x="21600" y="17768"/>
                </a:lnTo>
                <a:lnTo>
                  <a:pt x="16200" y="17768"/>
                </a:lnTo>
                <a:lnTo>
                  <a:pt x="16200" y="0"/>
                </a:lnTo>
                <a:lnTo>
                  <a:pt x="5400" y="0"/>
                </a:lnTo>
                <a:close/>
              </a:path>
            </a:pathLst>
          </a:custGeom>
          <a:solidFill>
            <a:srgbClr val="C6D9F1"/>
          </a:solidFill>
          <a:ln w="25402">
            <a:solidFill>
              <a:srgbClr val="93CDDD"/>
            </a:solidFill>
            <a:round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id-ID"/>
          </a:p>
        </p:txBody>
      </p:sp>
      <p:sp>
        <p:nvSpPr>
          <p:cNvPr id="29710" name="Right Arrow 8"/>
          <p:cNvSpPr>
            <a:spLocks/>
          </p:cNvSpPr>
          <p:nvPr/>
        </p:nvSpPr>
        <p:spPr bwMode="auto">
          <a:xfrm>
            <a:off x="5567363" y="981076"/>
            <a:ext cx="577850" cy="18002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0 h 21600"/>
              <a:gd name="T10" fmla="*/ 2147483647 w 21600"/>
              <a:gd name="T11" fmla="*/ 2147483647 h 21600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17694720 60000 65536"/>
              <a:gd name="T17" fmla="*/ 5898240 60000 65536"/>
              <a:gd name="T18" fmla="*/ 0 w 21600"/>
              <a:gd name="T19" fmla="*/ 2587 h 21600"/>
              <a:gd name="T20" fmla="*/ 11168 w 21600"/>
              <a:gd name="T21" fmla="*/ 19013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0" y="2587"/>
                </a:moveTo>
                <a:lnTo>
                  <a:pt x="7882" y="2587"/>
                </a:lnTo>
                <a:lnTo>
                  <a:pt x="7882" y="0"/>
                </a:lnTo>
                <a:lnTo>
                  <a:pt x="21600" y="10800"/>
                </a:lnTo>
                <a:lnTo>
                  <a:pt x="7882" y="21600"/>
                </a:lnTo>
                <a:lnTo>
                  <a:pt x="7882" y="19013"/>
                </a:lnTo>
                <a:lnTo>
                  <a:pt x="0" y="19013"/>
                </a:lnTo>
                <a:lnTo>
                  <a:pt x="0" y="2587"/>
                </a:lnTo>
                <a:close/>
              </a:path>
            </a:pathLst>
          </a:custGeom>
          <a:solidFill>
            <a:srgbClr val="1F497D"/>
          </a:solidFill>
          <a:ln w="25402">
            <a:solidFill>
              <a:srgbClr val="385D8A"/>
            </a:solidFill>
            <a:round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id-ID"/>
          </a:p>
        </p:txBody>
      </p:sp>
      <p:sp>
        <p:nvSpPr>
          <p:cNvPr id="29711" name="Rectangle 10"/>
          <p:cNvSpPr>
            <a:spLocks noChangeArrowheads="1"/>
          </p:cNvSpPr>
          <p:nvPr/>
        </p:nvSpPr>
        <p:spPr bwMode="auto">
          <a:xfrm>
            <a:off x="6229351" y="968376"/>
            <a:ext cx="4587875" cy="1812925"/>
          </a:xfrm>
          <a:prstGeom prst="rect">
            <a:avLst/>
          </a:prstGeom>
          <a:solidFill>
            <a:srgbClr val="DCE6F2"/>
          </a:solidFill>
          <a:ln w="25402">
            <a:solidFill>
              <a:srgbClr val="385D8A"/>
            </a:solidFill>
            <a:miter lim="800000"/>
            <a:headEnd/>
            <a:tailEnd/>
          </a:ln>
        </p:spPr>
        <p:txBody>
          <a:bodyPr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id-ID">
                <a:solidFill>
                  <a:srgbClr val="0070C0"/>
                </a:solidFill>
              </a:rPr>
              <a:t>Pribadi beriman, bertakwa, berakhlak mulia</a:t>
            </a:r>
          </a:p>
        </p:txBody>
      </p:sp>
      <p:sp>
        <p:nvSpPr>
          <p:cNvPr id="29712" name="Rectangle 11"/>
          <p:cNvSpPr>
            <a:spLocks noChangeArrowheads="1"/>
          </p:cNvSpPr>
          <p:nvPr/>
        </p:nvSpPr>
        <p:spPr bwMode="auto">
          <a:xfrm>
            <a:off x="6310313" y="1323976"/>
            <a:ext cx="4375150" cy="301625"/>
          </a:xfrm>
          <a:prstGeom prst="rect">
            <a:avLst/>
          </a:prstGeom>
          <a:solidFill>
            <a:srgbClr val="215968"/>
          </a:solidFill>
          <a:ln w="25402">
            <a:solidFill>
              <a:srgbClr val="385D8A"/>
            </a:solidFill>
            <a:miter lim="800000"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id-ID" sz="2400">
                <a:solidFill>
                  <a:srgbClr val="FFFFFF"/>
                </a:solidFill>
              </a:rPr>
              <a:t>Pembelajar yang Sukses *</a:t>
            </a:r>
          </a:p>
        </p:txBody>
      </p:sp>
      <p:sp>
        <p:nvSpPr>
          <p:cNvPr id="29713" name="Rectangle 12"/>
          <p:cNvSpPr>
            <a:spLocks noChangeArrowheads="1"/>
          </p:cNvSpPr>
          <p:nvPr/>
        </p:nvSpPr>
        <p:spPr bwMode="auto">
          <a:xfrm>
            <a:off x="6310313" y="1700214"/>
            <a:ext cx="4375150" cy="301625"/>
          </a:xfrm>
          <a:prstGeom prst="rect">
            <a:avLst/>
          </a:prstGeom>
          <a:solidFill>
            <a:srgbClr val="215968"/>
          </a:solidFill>
          <a:ln w="25402">
            <a:solidFill>
              <a:srgbClr val="385D8A"/>
            </a:solidFill>
            <a:miter lim="800000"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id-ID" sz="2400">
                <a:solidFill>
                  <a:srgbClr val="FFFFFF"/>
                </a:solidFill>
              </a:rPr>
              <a:t>Individu yang Percaya Diri</a:t>
            </a:r>
          </a:p>
        </p:txBody>
      </p:sp>
      <p:sp>
        <p:nvSpPr>
          <p:cNvPr id="29714" name="Rectangle 13"/>
          <p:cNvSpPr>
            <a:spLocks noChangeArrowheads="1"/>
          </p:cNvSpPr>
          <p:nvPr/>
        </p:nvSpPr>
        <p:spPr bwMode="auto">
          <a:xfrm>
            <a:off x="6310313" y="2060576"/>
            <a:ext cx="4375150" cy="301625"/>
          </a:xfrm>
          <a:prstGeom prst="rect">
            <a:avLst/>
          </a:prstGeom>
          <a:solidFill>
            <a:srgbClr val="215968"/>
          </a:solidFill>
          <a:ln w="25402">
            <a:solidFill>
              <a:srgbClr val="385D8A"/>
            </a:solidFill>
            <a:miter lim="800000"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id-ID" sz="2400">
                <a:solidFill>
                  <a:srgbClr val="FFFFFF"/>
                </a:solidFill>
              </a:rPr>
              <a:t>WN yang Bertanggung Jawab</a:t>
            </a:r>
          </a:p>
        </p:txBody>
      </p:sp>
      <p:sp>
        <p:nvSpPr>
          <p:cNvPr id="29715" name="Rectangle 14"/>
          <p:cNvSpPr>
            <a:spLocks noChangeArrowheads="1"/>
          </p:cNvSpPr>
          <p:nvPr/>
        </p:nvSpPr>
        <p:spPr bwMode="auto">
          <a:xfrm>
            <a:off x="6310313" y="2420939"/>
            <a:ext cx="4375150" cy="301625"/>
          </a:xfrm>
          <a:prstGeom prst="rect">
            <a:avLst/>
          </a:prstGeom>
          <a:solidFill>
            <a:srgbClr val="215968"/>
          </a:solidFill>
          <a:ln w="25402">
            <a:solidFill>
              <a:srgbClr val="385D8A"/>
            </a:solidFill>
            <a:miter lim="800000"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id-ID" sz="2000">
                <a:solidFill>
                  <a:srgbClr val="FFFFFF"/>
                </a:solidFill>
              </a:rPr>
              <a:t>Kontributor Peradaban yang Efektif</a:t>
            </a:r>
          </a:p>
        </p:txBody>
      </p:sp>
      <p:sp>
        <p:nvSpPr>
          <p:cNvPr id="29716" name="TextBox 28"/>
          <p:cNvSpPr txBox="1">
            <a:spLocks noChangeArrowheads="1"/>
          </p:cNvSpPr>
          <p:nvPr/>
        </p:nvSpPr>
        <p:spPr bwMode="auto">
          <a:xfrm>
            <a:off x="7743825" y="539750"/>
            <a:ext cx="31003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>
                <a:solidFill>
                  <a:srgbClr val="E46C0A"/>
                </a:solidFill>
              </a:rPr>
              <a:t>* tidak pernah berhenti belajar</a:t>
            </a:r>
          </a:p>
        </p:txBody>
      </p:sp>
      <p:sp>
        <p:nvSpPr>
          <p:cNvPr id="29717" name="TextBox 19"/>
          <p:cNvSpPr txBox="1">
            <a:spLocks noChangeArrowheads="1"/>
          </p:cNvSpPr>
          <p:nvPr/>
        </p:nvSpPr>
        <p:spPr bwMode="auto">
          <a:xfrm>
            <a:off x="5930900" y="2805113"/>
            <a:ext cx="36258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 b="1">
                <a:solidFill>
                  <a:srgbClr val="000000"/>
                </a:solidFill>
              </a:rPr>
              <a:t>Kebutuhan:</a:t>
            </a:r>
          </a:p>
          <a:p>
            <a:r>
              <a:rPr lang="id-ID" b="1">
                <a:solidFill>
                  <a:srgbClr val="000000"/>
                </a:solidFill>
              </a:rPr>
              <a:t>-Individu</a:t>
            </a:r>
          </a:p>
          <a:p>
            <a:r>
              <a:rPr lang="id-ID" b="1">
                <a:solidFill>
                  <a:srgbClr val="000000"/>
                </a:solidFill>
              </a:rPr>
              <a:t>-Masyarakat, Bangsa, Negara, Dunia</a:t>
            </a:r>
          </a:p>
          <a:p>
            <a:r>
              <a:rPr lang="id-ID" b="1">
                <a:solidFill>
                  <a:srgbClr val="000000"/>
                </a:solidFill>
              </a:rPr>
              <a:t>-Peradaban</a:t>
            </a:r>
          </a:p>
        </p:txBody>
      </p:sp>
      <p:sp>
        <p:nvSpPr>
          <p:cNvPr id="29718" name="TextBox 20"/>
          <p:cNvSpPr txBox="1">
            <a:spLocks noChangeArrowheads="1"/>
          </p:cNvSpPr>
          <p:nvPr/>
        </p:nvSpPr>
        <p:spPr bwMode="auto">
          <a:xfrm>
            <a:off x="2898775" y="2825750"/>
            <a:ext cx="23558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 b="1">
                <a:solidFill>
                  <a:srgbClr val="000000"/>
                </a:solidFill>
              </a:rPr>
              <a:t>Kelayakan:</a:t>
            </a:r>
          </a:p>
          <a:p>
            <a:r>
              <a:rPr lang="id-ID" b="1">
                <a:solidFill>
                  <a:srgbClr val="000000"/>
                </a:solidFill>
              </a:rPr>
              <a:t>-Materi</a:t>
            </a:r>
          </a:p>
          <a:p>
            <a:r>
              <a:rPr lang="id-ID" b="1">
                <a:solidFill>
                  <a:srgbClr val="000000"/>
                </a:solidFill>
              </a:rPr>
              <a:t>-Metode Penyampaian</a:t>
            </a:r>
          </a:p>
          <a:p>
            <a:r>
              <a:rPr lang="id-ID" b="1">
                <a:solidFill>
                  <a:srgbClr val="000000"/>
                </a:solidFill>
              </a:rPr>
              <a:t>-Metode Penilaian</a:t>
            </a:r>
          </a:p>
        </p:txBody>
      </p:sp>
      <p:sp>
        <p:nvSpPr>
          <p:cNvPr id="29719" name="Down Arrow 23"/>
          <p:cNvSpPr>
            <a:spLocks/>
          </p:cNvSpPr>
          <p:nvPr/>
        </p:nvSpPr>
        <p:spPr bwMode="auto">
          <a:xfrm>
            <a:off x="4014788" y="4759326"/>
            <a:ext cx="2106612" cy="35877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0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11796480 60000 65536"/>
              <a:gd name="T17" fmla="*/ 0 60000 65536"/>
              <a:gd name="T18" fmla="*/ 5400 w 21600"/>
              <a:gd name="T19" fmla="*/ 0 h 21600"/>
              <a:gd name="T20" fmla="*/ 16200 w 21600"/>
              <a:gd name="T21" fmla="*/ 162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5400" y="0"/>
                </a:moveTo>
                <a:lnTo>
                  <a:pt x="5400" y="10800"/>
                </a:lnTo>
                <a:lnTo>
                  <a:pt x="0" y="10800"/>
                </a:lnTo>
                <a:lnTo>
                  <a:pt x="10800" y="21600"/>
                </a:lnTo>
                <a:lnTo>
                  <a:pt x="21600" y="10800"/>
                </a:lnTo>
                <a:lnTo>
                  <a:pt x="16200" y="10800"/>
                </a:lnTo>
                <a:lnTo>
                  <a:pt x="16200" y="0"/>
                </a:lnTo>
                <a:lnTo>
                  <a:pt x="5400" y="0"/>
                </a:lnTo>
                <a:close/>
              </a:path>
            </a:pathLst>
          </a:custGeom>
          <a:solidFill>
            <a:srgbClr val="FAC090"/>
          </a:solidFill>
          <a:ln w="25402">
            <a:solidFill>
              <a:srgbClr val="D99694"/>
            </a:solidFill>
            <a:round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id-ID"/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1495425" y="5118100"/>
            <a:ext cx="7488238" cy="584200"/>
          </a:xfrm>
          <a:prstGeom prst="rect">
            <a:avLst/>
          </a:prstGeom>
          <a:solidFill>
            <a:srgbClr val="4F62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sz="2800">
                <a:solidFill>
                  <a:srgbClr val="FFFF00"/>
                </a:solidFill>
              </a:rPr>
              <a:t>Buku Pegangan (Buku Babon)</a:t>
            </a:r>
          </a:p>
          <a:p>
            <a:pPr algn="ctr">
              <a:lnSpc>
                <a:spcPct val="70000"/>
              </a:lnSpc>
            </a:pPr>
            <a:r>
              <a:rPr lang="id-ID" sz="2000">
                <a:solidFill>
                  <a:srgbClr val="FFFFFF"/>
                </a:solidFill>
              </a:rPr>
              <a:t>(Buku Pegangan Siswa, Buku Pegangan Guru)</a:t>
            </a:r>
          </a:p>
        </p:txBody>
      </p:sp>
      <p:sp>
        <p:nvSpPr>
          <p:cNvPr id="29721" name="Down Arrow 25"/>
          <p:cNvSpPr>
            <a:spLocks/>
          </p:cNvSpPr>
          <p:nvPr/>
        </p:nvSpPr>
        <p:spPr bwMode="auto">
          <a:xfrm>
            <a:off x="4014788" y="5694363"/>
            <a:ext cx="2106612" cy="3603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0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11796480 60000 65536"/>
              <a:gd name="T17" fmla="*/ 0 60000 65536"/>
              <a:gd name="T18" fmla="*/ 5400 w 21600"/>
              <a:gd name="T19" fmla="*/ 0 h 21600"/>
              <a:gd name="T20" fmla="*/ 16200 w 21600"/>
              <a:gd name="T21" fmla="*/ 162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5400" y="0"/>
                </a:moveTo>
                <a:lnTo>
                  <a:pt x="5400" y="10800"/>
                </a:lnTo>
                <a:lnTo>
                  <a:pt x="0" y="10800"/>
                </a:lnTo>
                <a:lnTo>
                  <a:pt x="10800" y="21600"/>
                </a:lnTo>
                <a:lnTo>
                  <a:pt x="21600" y="10800"/>
                </a:lnTo>
                <a:lnTo>
                  <a:pt x="16200" y="10800"/>
                </a:lnTo>
                <a:lnTo>
                  <a:pt x="16200" y="0"/>
                </a:lnTo>
                <a:lnTo>
                  <a:pt x="5400" y="0"/>
                </a:lnTo>
                <a:close/>
              </a:path>
            </a:pathLst>
          </a:custGeom>
          <a:solidFill>
            <a:srgbClr val="FAC090"/>
          </a:solidFill>
          <a:ln w="25402">
            <a:solidFill>
              <a:srgbClr val="D99694"/>
            </a:solidFill>
            <a:round/>
            <a:headEnd/>
            <a:tailEnd/>
          </a:ln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id-ID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1495425" y="6054726"/>
            <a:ext cx="7488238" cy="576263"/>
          </a:xfrm>
          <a:prstGeom prst="rect">
            <a:avLst/>
          </a:prstGeom>
          <a:solidFill>
            <a:srgbClr val="9537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id-ID" sz="2800">
                <a:solidFill>
                  <a:srgbClr val="FFFFFF"/>
                </a:solidFill>
              </a:rPr>
              <a:t>Rumusan Kompetensi Guru dan Penyiapan Guru</a:t>
            </a:r>
            <a:endParaRPr lang="id-ID" sz="2000">
              <a:solidFill>
                <a:srgbClr val="FFFFFF"/>
              </a:solidFill>
            </a:endParaRPr>
          </a:p>
        </p:txBody>
      </p:sp>
      <p:cxnSp>
        <p:nvCxnSpPr>
          <p:cNvPr id="29723" name="Straight Connector 27"/>
          <p:cNvCxnSpPr>
            <a:cxnSpLocks noChangeShapeType="1"/>
          </p:cNvCxnSpPr>
          <p:nvPr/>
        </p:nvCxnSpPr>
        <p:spPr bwMode="auto">
          <a:xfrm>
            <a:off x="1143000" y="454025"/>
            <a:ext cx="9906000" cy="0"/>
          </a:xfrm>
          <a:prstGeom prst="straightConnector1">
            <a:avLst/>
          </a:prstGeom>
          <a:noFill/>
          <a:ln w="9528">
            <a:solidFill>
              <a:srgbClr val="F6924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24" name="TextBox 29"/>
          <p:cNvSpPr txBox="1">
            <a:spLocks noChangeArrowheads="1"/>
          </p:cNvSpPr>
          <p:nvPr/>
        </p:nvSpPr>
        <p:spPr bwMode="auto">
          <a:xfrm>
            <a:off x="1279525" y="549275"/>
            <a:ext cx="9969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>
                <a:solidFill>
                  <a:srgbClr val="000000"/>
                </a:solidFill>
              </a:rPr>
              <a:t>Psikologi</a:t>
            </a:r>
          </a:p>
        </p:txBody>
      </p:sp>
      <p:sp>
        <p:nvSpPr>
          <p:cNvPr id="29725" name="TextBox 31"/>
          <p:cNvSpPr txBox="1">
            <a:spLocks noChangeArrowheads="1"/>
          </p:cNvSpPr>
          <p:nvPr/>
        </p:nvSpPr>
        <p:spPr bwMode="auto">
          <a:xfrm>
            <a:off x="2905126" y="549275"/>
            <a:ext cx="1038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>
                <a:solidFill>
                  <a:srgbClr val="000000"/>
                </a:solidFill>
              </a:rPr>
              <a:t>Pedagogi</a:t>
            </a:r>
          </a:p>
        </p:txBody>
      </p:sp>
      <p:sp>
        <p:nvSpPr>
          <p:cNvPr id="29726" name="TextBox 33"/>
          <p:cNvSpPr txBox="1">
            <a:spLocks noChangeArrowheads="1"/>
          </p:cNvSpPr>
          <p:nvPr/>
        </p:nvSpPr>
        <p:spPr bwMode="auto">
          <a:xfrm>
            <a:off x="5383213" y="549275"/>
            <a:ext cx="18653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>
                <a:solidFill>
                  <a:srgbClr val="000000"/>
                </a:solidFill>
              </a:rPr>
              <a:t>Sosio-eko-kultural</a:t>
            </a:r>
          </a:p>
        </p:txBody>
      </p:sp>
      <p:sp>
        <p:nvSpPr>
          <p:cNvPr id="29727" name="Rounded Rectangle 22"/>
          <p:cNvSpPr>
            <a:spLocks/>
          </p:cNvSpPr>
          <p:nvPr/>
        </p:nvSpPr>
        <p:spPr bwMode="auto">
          <a:xfrm>
            <a:off x="1222375" y="549276"/>
            <a:ext cx="1423988" cy="3527425"/>
          </a:xfrm>
          <a:custGeom>
            <a:avLst/>
            <a:gdLst>
              <a:gd name="T0" fmla="*/ 710449 w 1424607"/>
              <a:gd name="T1" fmla="*/ 0 h 3528395"/>
              <a:gd name="T2" fmla="*/ 1420897 w 1424607"/>
              <a:gd name="T3" fmla="*/ 1761290 h 3528395"/>
              <a:gd name="T4" fmla="*/ 710449 w 1424607"/>
              <a:gd name="T5" fmla="*/ 3522580 h 3528395"/>
              <a:gd name="T6" fmla="*/ 0 w 1424607"/>
              <a:gd name="T7" fmla="*/ 1761290 h 3528395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69544 w 1424607"/>
              <a:gd name="T13" fmla="*/ 69544 h 3528395"/>
              <a:gd name="T14" fmla="*/ 1355063 w 1424607"/>
              <a:gd name="T15" fmla="*/ 3458851 h 352839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24607" h="3528395">
                <a:moveTo>
                  <a:pt x="237434" y="0"/>
                </a:moveTo>
                <a:lnTo>
                  <a:pt x="237433" y="0"/>
                </a:lnTo>
                <a:cubicBezTo>
                  <a:pt x="106302" y="0"/>
                  <a:pt x="0" y="106302"/>
                  <a:pt x="0" y="237433"/>
                </a:cubicBezTo>
                <a:lnTo>
                  <a:pt x="0" y="3290961"/>
                </a:lnTo>
                <a:cubicBezTo>
                  <a:pt x="0" y="3422092"/>
                  <a:pt x="106302" y="3528394"/>
                  <a:pt x="237433" y="3528395"/>
                </a:cubicBezTo>
                <a:lnTo>
                  <a:pt x="1187173" y="3528395"/>
                </a:lnTo>
                <a:cubicBezTo>
                  <a:pt x="1318304" y="3528394"/>
                  <a:pt x="1424607" y="3422092"/>
                  <a:pt x="1424607" y="3290961"/>
                </a:cubicBezTo>
                <a:lnTo>
                  <a:pt x="1424607" y="237434"/>
                </a:lnTo>
                <a:cubicBezTo>
                  <a:pt x="1424607" y="106302"/>
                  <a:pt x="1318304" y="0"/>
                  <a:pt x="1187173" y="0"/>
                </a:cubicBezTo>
                <a:lnTo>
                  <a:pt x="237434" y="0"/>
                </a:lnTo>
                <a:close/>
              </a:path>
            </a:pathLst>
          </a:custGeom>
          <a:noFill/>
          <a:ln w="25402">
            <a:solidFill>
              <a:srgbClr val="E46C0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id-ID"/>
          </a:p>
        </p:txBody>
      </p:sp>
      <p:sp>
        <p:nvSpPr>
          <p:cNvPr id="29728" name="Rounded Rectangle 37"/>
          <p:cNvSpPr>
            <a:spLocks/>
          </p:cNvSpPr>
          <p:nvPr/>
        </p:nvSpPr>
        <p:spPr bwMode="auto">
          <a:xfrm>
            <a:off x="2719389" y="549276"/>
            <a:ext cx="1857375" cy="3527425"/>
          </a:xfrm>
          <a:custGeom>
            <a:avLst/>
            <a:gdLst>
              <a:gd name="T0" fmla="*/ 925724 w 1858563"/>
              <a:gd name="T1" fmla="*/ 0 h 3528395"/>
              <a:gd name="T2" fmla="*/ 1851447 w 1858563"/>
              <a:gd name="T3" fmla="*/ 1761290 h 3528395"/>
              <a:gd name="T4" fmla="*/ 925724 w 1858563"/>
              <a:gd name="T5" fmla="*/ 3522580 h 3528395"/>
              <a:gd name="T6" fmla="*/ 0 w 1858563"/>
              <a:gd name="T7" fmla="*/ 1761290 h 3528395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90729 w 1858563"/>
              <a:gd name="T13" fmla="*/ 90729 h 3528395"/>
              <a:gd name="T14" fmla="*/ 1767834 w 1858563"/>
              <a:gd name="T15" fmla="*/ 3437667 h 352839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58563" h="3528395">
                <a:moveTo>
                  <a:pt x="309760" y="0"/>
                </a:moveTo>
                <a:lnTo>
                  <a:pt x="309759" y="0"/>
                </a:lnTo>
                <a:cubicBezTo>
                  <a:pt x="138684" y="0"/>
                  <a:pt x="0" y="138684"/>
                  <a:pt x="0" y="309759"/>
                </a:cubicBezTo>
                <a:lnTo>
                  <a:pt x="0" y="3218635"/>
                </a:lnTo>
                <a:cubicBezTo>
                  <a:pt x="0" y="3389710"/>
                  <a:pt x="138684" y="3528394"/>
                  <a:pt x="309759" y="3528395"/>
                </a:cubicBezTo>
                <a:lnTo>
                  <a:pt x="1548803" y="3528395"/>
                </a:lnTo>
                <a:cubicBezTo>
                  <a:pt x="1719878" y="3528394"/>
                  <a:pt x="1858563" y="3389710"/>
                  <a:pt x="1858563" y="3218635"/>
                </a:cubicBezTo>
                <a:lnTo>
                  <a:pt x="1858563" y="309760"/>
                </a:lnTo>
                <a:cubicBezTo>
                  <a:pt x="1858563" y="138684"/>
                  <a:pt x="1719878" y="0"/>
                  <a:pt x="1548803" y="0"/>
                </a:cubicBezTo>
                <a:lnTo>
                  <a:pt x="309760" y="0"/>
                </a:lnTo>
                <a:close/>
              </a:path>
            </a:pathLst>
          </a:custGeom>
          <a:noFill/>
          <a:ln w="25402">
            <a:solidFill>
              <a:srgbClr val="E46C0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id-ID"/>
          </a:p>
        </p:txBody>
      </p:sp>
      <p:sp>
        <p:nvSpPr>
          <p:cNvPr id="29729" name="Rounded Rectangle 38"/>
          <p:cNvSpPr>
            <a:spLocks/>
          </p:cNvSpPr>
          <p:nvPr/>
        </p:nvSpPr>
        <p:spPr bwMode="auto">
          <a:xfrm>
            <a:off x="5253038" y="620713"/>
            <a:ext cx="2146300" cy="3529012"/>
          </a:xfrm>
          <a:custGeom>
            <a:avLst/>
            <a:gdLst>
              <a:gd name="T0" fmla="*/ 1072425 w 2146590"/>
              <a:gd name="T1" fmla="*/ 0 h 3528395"/>
              <a:gd name="T2" fmla="*/ 2144850 w 2146590"/>
              <a:gd name="T3" fmla="*/ 1766052 h 3528395"/>
              <a:gd name="T4" fmla="*/ 1072425 w 2146590"/>
              <a:gd name="T5" fmla="*/ 3532099 h 3528395"/>
              <a:gd name="T6" fmla="*/ 0 w 2146590"/>
              <a:gd name="T7" fmla="*/ 1766052 h 3528395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104789 w 2146590"/>
              <a:gd name="T13" fmla="*/ 104789 h 3528395"/>
              <a:gd name="T14" fmla="*/ 2041801 w 2146590"/>
              <a:gd name="T15" fmla="*/ 3423607 h 352839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6590" h="3528395">
                <a:moveTo>
                  <a:pt x="357765" y="0"/>
                </a:moveTo>
                <a:lnTo>
                  <a:pt x="357764" y="0"/>
                </a:lnTo>
                <a:cubicBezTo>
                  <a:pt x="160176" y="0"/>
                  <a:pt x="0" y="160176"/>
                  <a:pt x="0" y="357764"/>
                </a:cubicBezTo>
                <a:lnTo>
                  <a:pt x="0" y="3170630"/>
                </a:lnTo>
                <a:cubicBezTo>
                  <a:pt x="0" y="3368218"/>
                  <a:pt x="160176" y="3528394"/>
                  <a:pt x="357764" y="3528395"/>
                </a:cubicBezTo>
                <a:lnTo>
                  <a:pt x="1788825" y="3528395"/>
                </a:lnTo>
                <a:cubicBezTo>
                  <a:pt x="1986413" y="3528394"/>
                  <a:pt x="2146590" y="3368218"/>
                  <a:pt x="2146590" y="3170630"/>
                </a:cubicBezTo>
                <a:lnTo>
                  <a:pt x="2146590" y="357765"/>
                </a:lnTo>
                <a:cubicBezTo>
                  <a:pt x="2146590" y="160176"/>
                  <a:pt x="1986413" y="0"/>
                  <a:pt x="1788825" y="0"/>
                </a:cubicBezTo>
                <a:lnTo>
                  <a:pt x="357765" y="0"/>
                </a:lnTo>
                <a:close/>
              </a:path>
            </a:pathLst>
          </a:custGeom>
          <a:noFill/>
          <a:ln w="25402">
            <a:solidFill>
              <a:srgbClr val="E46C0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id-ID"/>
          </a:p>
        </p:txBody>
      </p:sp>
      <p:sp>
        <p:nvSpPr>
          <p:cNvPr id="36" name="Slide Number Placeholder 2"/>
          <p:cNvSpPr txBox="1"/>
          <p:nvPr/>
        </p:nvSpPr>
        <p:spPr>
          <a:xfrm>
            <a:off x="10515600" y="6492876"/>
            <a:ext cx="533400" cy="365125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9AD31E4A-9B0E-4053-9037-B6088693F58A}" type="slidenum">
              <a:rPr 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pPr algn="r"/>
              <a:t>10</a:t>
            </a:fld>
            <a:endParaRPr lang="id-ID" sz="11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43863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26" y="936626"/>
            <a:ext cx="6627813" cy="465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ular Callout 2"/>
          <p:cNvSpPr/>
          <p:nvPr/>
        </p:nvSpPr>
        <p:spPr>
          <a:xfrm>
            <a:off x="1271588" y="5732464"/>
            <a:ext cx="3168650" cy="1081087"/>
          </a:xfrm>
          <a:prstGeom prst="wedgeRectCallout">
            <a:avLst>
              <a:gd name="adj1" fmla="val 90401"/>
              <a:gd name="adj2" fmla="val -198983"/>
            </a:avLst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Char char="-"/>
              <a:defRPr/>
            </a:pPr>
            <a:r>
              <a:rPr lang="id-ID" b="1" dirty="0">
                <a:solidFill>
                  <a:schemeClr val="tx2"/>
                </a:solidFill>
              </a:rPr>
              <a:t>Rehab Gedung Sekolah</a:t>
            </a:r>
          </a:p>
          <a:p>
            <a:pPr algn="ctr">
              <a:buFontTx/>
              <a:buChar char="-"/>
              <a:defRPr/>
            </a:pPr>
            <a:r>
              <a:rPr lang="id-ID" b="1" dirty="0">
                <a:solidFill>
                  <a:schemeClr val="tx2"/>
                </a:solidFill>
              </a:rPr>
              <a:t>Penyediaan Lab dan Perpustakaan</a:t>
            </a:r>
          </a:p>
          <a:p>
            <a:pPr algn="ctr">
              <a:buFontTx/>
              <a:buChar char="-"/>
              <a:defRPr/>
            </a:pPr>
            <a:r>
              <a:rPr lang="id-ID" b="1" dirty="0">
                <a:solidFill>
                  <a:schemeClr val="tx2"/>
                </a:solidFill>
              </a:rPr>
              <a:t>Penyediaan Buku</a:t>
            </a:r>
          </a:p>
        </p:txBody>
      </p:sp>
      <p:sp>
        <p:nvSpPr>
          <p:cNvPr id="4" name="Rectangular Callout 3"/>
          <p:cNvSpPr/>
          <p:nvPr/>
        </p:nvSpPr>
        <p:spPr>
          <a:xfrm>
            <a:off x="1416050" y="836613"/>
            <a:ext cx="2376488" cy="431800"/>
          </a:xfrm>
          <a:prstGeom prst="wedgeRectCallout">
            <a:avLst>
              <a:gd name="adj1" fmla="val 166516"/>
              <a:gd name="adj2" fmla="val 98314"/>
            </a:avLst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400" b="1" dirty="0">
                <a:solidFill>
                  <a:schemeClr val="tx2"/>
                </a:solidFill>
              </a:rPr>
              <a:t>Kurikulum 2013</a:t>
            </a:r>
          </a:p>
        </p:txBody>
      </p:sp>
      <p:sp>
        <p:nvSpPr>
          <p:cNvPr id="5" name="Rectangular Callout 4"/>
          <p:cNvSpPr/>
          <p:nvPr/>
        </p:nvSpPr>
        <p:spPr>
          <a:xfrm>
            <a:off x="4511676" y="5732464"/>
            <a:ext cx="2913063" cy="1081087"/>
          </a:xfrm>
          <a:prstGeom prst="wedgeRectCallout">
            <a:avLst>
              <a:gd name="adj1" fmla="val -1850"/>
              <a:gd name="adj2" fmla="val -160460"/>
            </a:avLst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Char char="-"/>
              <a:defRPr/>
            </a:pPr>
            <a:r>
              <a:rPr lang="id-ID" b="1" dirty="0">
                <a:solidFill>
                  <a:schemeClr val="tx2"/>
                </a:solidFill>
              </a:rPr>
              <a:t>BOS</a:t>
            </a:r>
          </a:p>
          <a:p>
            <a:pPr algn="ctr">
              <a:buFontTx/>
              <a:buChar char="-"/>
              <a:defRPr/>
            </a:pPr>
            <a:r>
              <a:rPr lang="id-ID" b="1" dirty="0">
                <a:solidFill>
                  <a:schemeClr val="tx2"/>
                </a:solidFill>
              </a:rPr>
              <a:t>Bantuan Siswa Miskin</a:t>
            </a:r>
          </a:p>
          <a:p>
            <a:pPr algn="ctr">
              <a:buFontTx/>
              <a:buChar char="-"/>
              <a:defRPr/>
            </a:pPr>
            <a:r>
              <a:rPr lang="id-ID" b="1" dirty="0">
                <a:solidFill>
                  <a:schemeClr val="tx2"/>
                </a:solidFill>
              </a:rPr>
              <a:t>BOPTN/Bidik Misi (di PT)</a:t>
            </a:r>
          </a:p>
        </p:txBody>
      </p:sp>
      <p:sp>
        <p:nvSpPr>
          <p:cNvPr id="6" name="Rectangular Callout 5"/>
          <p:cNvSpPr/>
          <p:nvPr/>
        </p:nvSpPr>
        <p:spPr>
          <a:xfrm>
            <a:off x="7535864" y="5732464"/>
            <a:ext cx="3024187" cy="1081087"/>
          </a:xfrm>
          <a:prstGeom prst="wedgeRectCallout">
            <a:avLst>
              <a:gd name="adj1" fmla="val 2352"/>
              <a:gd name="adj2" fmla="val -96875"/>
            </a:avLst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>
                <a:solidFill>
                  <a:schemeClr val="tx2"/>
                </a:solidFill>
              </a:rPr>
              <a:t>Manajemen Berbasis Sekolah</a:t>
            </a:r>
          </a:p>
        </p:txBody>
      </p:sp>
      <p:sp>
        <p:nvSpPr>
          <p:cNvPr id="7" name="Rectangular Callout 6"/>
          <p:cNvSpPr/>
          <p:nvPr/>
        </p:nvSpPr>
        <p:spPr>
          <a:xfrm>
            <a:off x="1200151" y="3284539"/>
            <a:ext cx="2879725" cy="1728787"/>
          </a:xfrm>
          <a:prstGeom prst="wedgeRectCallout">
            <a:avLst>
              <a:gd name="adj1" fmla="val 92371"/>
              <a:gd name="adj2" fmla="val -45376"/>
            </a:avLst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Char char="-"/>
              <a:defRPr/>
            </a:pPr>
            <a:r>
              <a:rPr lang="id-ID" b="1" dirty="0">
                <a:solidFill>
                  <a:schemeClr val="tx2"/>
                </a:solidFill>
              </a:rPr>
              <a:t>Peningkatan Kualifikasi &amp; Sertifikasi</a:t>
            </a:r>
          </a:p>
          <a:p>
            <a:pPr algn="ctr">
              <a:buFontTx/>
              <a:buChar char="-"/>
              <a:defRPr/>
            </a:pPr>
            <a:r>
              <a:rPr lang="id-ID" b="1" dirty="0">
                <a:solidFill>
                  <a:schemeClr val="tx2"/>
                </a:solidFill>
              </a:rPr>
              <a:t>Pembayaran Tunjangan Sertifikasi</a:t>
            </a:r>
          </a:p>
          <a:p>
            <a:pPr algn="ctr">
              <a:buFontTx/>
              <a:buChar char="-"/>
              <a:defRPr/>
            </a:pPr>
            <a:r>
              <a:rPr lang="id-ID" b="1" dirty="0">
                <a:solidFill>
                  <a:schemeClr val="tx2"/>
                </a:solidFill>
              </a:rPr>
              <a:t>Uji Kompetensi dan Pengukuran Kinerja</a:t>
            </a:r>
          </a:p>
        </p:txBody>
      </p:sp>
      <p:graphicFrame>
        <p:nvGraphicFramePr>
          <p:cNvPr id="2050" name="AutoShape 2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114300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think-cell Slide" r:id="rId5" imgW="0" imgH="0" progId="">
                  <p:embed/>
                </p:oleObj>
              </mc:Choice>
              <mc:Fallback>
                <p:oleObj name="think-cell Slide" r:id="rId5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7" name="Title 6"/>
          <p:cNvSpPr txBox="1">
            <a:spLocks/>
          </p:cNvSpPr>
          <p:nvPr/>
        </p:nvSpPr>
        <p:spPr bwMode="auto">
          <a:xfrm>
            <a:off x="1143000" y="-100013"/>
            <a:ext cx="9906000" cy="76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id-ID" sz="3600" b="1">
                <a:solidFill>
                  <a:srgbClr val="31859C"/>
                </a:solidFill>
              </a:rPr>
              <a:t>Reformasi Pendidikan Mengacu Pada 8 Standar</a:t>
            </a:r>
            <a:endParaRPr lang="id-ID" sz="3600" b="1">
              <a:solidFill>
                <a:srgbClr val="E46C0A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143000" y="619125"/>
            <a:ext cx="99060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58925" y="1916114"/>
            <a:ext cx="1714500" cy="3397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id-ID" sz="1600" dirty="0"/>
              <a:t>Sedang Dikerjakan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58925" y="2328864"/>
            <a:ext cx="1714500" cy="5857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id-ID" sz="1600" dirty="0"/>
              <a:t>Telah dan terus Dikerjakan</a:t>
            </a:r>
          </a:p>
        </p:txBody>
      </p:sp>
      <p:sp>
        <p:nvSpPr>
          <p:cNvPr id="13" name="Slide Number Placeholder 2"/>
          <p:cNvSpPr txBox="1"/>
          <p:nvPr/>
        </p:nvSpPr>
        <p:spPr>
          <a:xfrm>
            <a:off x="10515600" y="6492876"/>
            <a:ext cx="533400" cy="365125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7A141235-EFBC-467A-B4A7-8474378BC165}" type="slidenum">
              <a:rPr 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pPr algn="r"/>
              <a:t>11</a:t>
            </a:fld>
            <a:endParaRPr lang="id-ID" sz="11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351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8135939" y="981075"/>
            <a:ext cx="2808287" cy="4895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32" name="Rectangle 31"/>
          <p:cNvSpPr/>
          <p:nvPr/>
        </p:nvSpPr>
        <p:spPr>
          <a:xfrm>
            <a:off x="4703763" y="981075"/>
            <a:ext cx="2652712" cy="4895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30" name="Rectangle 29"/>
          <p:cNvSpPr/>
          <p:nvPr/>
        </p:nvSpPr>
        <p:spPr>
          <a:xfrm>
            <a:off x="1271588" y="981075"/>
            <a:ext cx="2652712" cy="4895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3" name="Rectangle 2"/>
          <p:cNvSpPr/>
          <p:nvPr/>
        </p:nvSpPr>
        <p:spPr>
          <a:xfrm>
            <a:off x="1349476" y="1052736"/>
            <a:ext cx="2496277" cy="936104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000" b="1" dirty="0"/>
              <a:t>Pembangunan Ekonomi Berbasis Sumberdaya</a:t>
            </a:r>
          </a:p>
        </p:txBody>
      </p:sp>
      <p:sp>
        <p:nvSpPr>
          <p:cNvPr id="4" name="Rectangle 3"/>
          <p:cNvSpPr/>
          <p:nvPr/>
        </p:nvSpPr>
        <p:spPr>
          <a:xfrm>
            <a:off x="1349476" y="2132856"/>
            <a:ext cx="2496277" cy="86409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/>
              <a:t>Sumber Daya Alam sebagai </a:t>
            </a:r>
          </a:p>
          <a:p>
            <a:pPr algn="ctr">
              <a:defRPr/>
            </a:pPr>
            <a:r>
              <a:rPr lang="id-ID" b="1" dirty="0"/>
              <a:t>Modal Pembangunan</a:t>
            </a:r>
          </a:p>
        </p:txBody>
      </p:sp>
      <p:sp>
        <p:nvSpPr>
          <p:cNvPr id="5" name="Rectangle 4"/>
          <p:cNvSpPr/>
          <p:nvPr/>
        </p:nvSpPr>
        <p:spPr>
          <a:xfrm>
            <a:off x="1349476" y="3140968"/>
            <a:ext cx="2496277" cy="86409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/>
              <a:t>Sumber Daya Manusia sebagai </a:t>
            </a:r>
          </a:p>
          <a:p>
            <a:pPr algn="ctr">
              <a:defRPr/>
            </a:pPr>
            <a:r>
              <a:rPr lang="id-ID" b="1" dirty="0"/>
              <a:t>Beban Pembangunan</a:t>
            </a:r>
          </a:p>
        </p:txBody>
      </p:sp>
      <p:sp>
        <p:nvSpPr>
          <p:cNvPr id="6" name="Rectangle 5"/>
          <p:cNvSpPr/>
          <p:nvPr/>
        </p:nvSpPr>
        <p:spPr>
          <a:xfrm>
            <a:off x="8214245" y="1052736"/>
            <a:ext cx="2652295" cy="936104"/>
          </a:xfrm>
          <a:prstGeom prst="rect">
            <a:avLst/>
          </a:prstGeom>
          <a:solidFill>
            <a:srgbClr val="666699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000" b="1" dirty="0"/>
              <a:t>Pembangunan Kesejahteraan Berbasis Peradaban</a:t>
            </a:r>
          </a:p>
        </p:txBody>
      </p:sp>
      <p:sp>
        <p:nvSpPr>
          <p:cNvPr id="7" name="Rectangle 6"/>
          <p:cNvSpPr/>
          <p:nvPr/>
        </p:nvSpPr>
        <p:spPr>
          <a:xfrm>
            <a:off x="8214245" y="2132856"/>
            <a:ext cx="2652295" cy="864096"/>
          </a:xfrm>
          <a:prstGeom prst="rect">
            <a:avLst/>
          </a:prstGeom>
          <a:solidFill>
            <a:srgbClr val="666699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000" b="1" dirty="0"/>
              <a:t>Peradaban sebagai Modal Pembangunan</a:t>
            </a:r>
          </a:p>
        </p:txBody>
      </p:sp>
      <p:sp>
        <p:nvSpPr>
          <p:cNvPr id="8" name="Rectangle 7"/>
          <p:cNvSpPr/>
          <p:nvPr/>
        </p:nvSpPr>
        <p:spPr>
          <a:xfrm>
            <a:off x="8214245" y="3140968"/>
            <a:ext cx="2652295" cy="864096"/>
          </a:xfrm>
          <a:prstGeom prst="rect">
            <a:avLst/>
          </a:prstGeom>
          <a:solidFill>
            <a:srgbClr val="66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/>
              <a:t>SDM Beradab</a:t>
            </a:r>
          </a:p>
          <a:p>
            <a:pPr algn="ctr">
              <a:defRPr/>
            </a:pPr>
            <a:r>
              <a:rPr lang="id-ID" b="1" dirty="0"/>
              <a:t>sebagai </a:t>
            </a:r>
          </a:p>
          <a:p>
            <a:pPr algn="ctr">
              <a:defRPr/>
            </a:pPr>
            <a:r>
              <a:rPr lang="id-ID" b="1" dirty="0"/>
              <a:t>Modal Pembangunan</a:t>
            </a:r>
          </a:p>
        </p:txBody>
      </p:sp>
      <p:sp>
        <p:nvSpPr>
          <p:cNvPr id="37911" name="TextBox 8"/>
          <p:cNvSpPr txBox="1">
            <a:spLocks noChangeArrowheads="1"/>
          </p:cNvSpPr>
          <p:nvPr/>
        </p:nvSpPr>
        <p:spPr bwMode="auto">
          <a:xfrm>
            <a:off x="8435975" y="620713"/>
            <a:ext cx="2216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 sz="2000" b="1"/>
              <a:t>Dekade 2020an dst</a:t>
            </a:r>
          </a:p>
        </p:txBody>
      </p:sp>
      <p:sp>
        <p:nvSpPr>
          <p:cNvPr id="37912" name="TextBox 9"/>
          <p:cNvSpPr txBox="1">
            <a:spLocks noChangeArrowheads="1"/>
          </p:cNvSpPr>
          <p:nvPr/>
        </p:nvSpPr>
        <p:spPr bwMode="auto">
          <a:xfrm>
            <a:off x="1258888" y="620713"/>
            <a:ext cx="2241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 sz="2000" b="1"/>
              <a:t>s/d Dekade 1980an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3923764" y="2564904"/>
            <a:ext cx="780087" cy="2304256"/>
          </a:xfrm>
          <a:prstGeom prst="rightArrow">
            <a:avLst>
              <a:gd name="adj1" fmla="val 74364"/>
              <a:gd name="adj2" fmla="val 64311"/>
            </a:avLst>
          </a:prstGeom>
          <a:solidFill>
            <a:schemeClr val="accent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>
              <a:defRPr/>
            </a:pPr>
            <a:r>
              <a:rPr lang="id-ID" sz="2400" dirty="0"/>
              <a:t>Pendidikan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214245" y="5157192"/>
            <a:ext cx="2652295" cy="648072"/>
          </a:xfrm>
          <a:prstGeom prst="rect">
            <a:avLst/>
          </a:prstGeom>
          <a:solidFill>
            <a:srgbClr val="666699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400"/>
              </a:lnSpc>
              <a:defRPr/>
            </a:pPr>
            <a:r>
              <a:rPr lang="id-ID" sz="2400" b="1" dirty="0"/>
              <a:t>Kekayaan Peradaban</a:t>
            </a:r>
          </a:p>
        </p:txBody>
      </p:sp>
      <p:sp>
        <p:nvSpPr>
          <p:cNvPr id="13" name="Up Arrow 12"/>
          <p:cNvSpPr/>
          <p:nvPr/>
        </p:nvSpPr>
        <p:spPr>
          <a:xfrm>
            <a:off x="8749759" y="4797152"/>
            <a:ext cx="1648724" cy="288032"/>
          </a:xfrm>
          <a:prstGeom prst="upArrow">
            <a:avLst/>
          </a:prstGeom>
          <a:solidFill>
            <a:srgbClr val="FFC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15" name="Up Arrow 14"/>
          <p:cNvSpPr/>
          <p:nvPr/>
        </p:nvSpPr>
        <p:spPr>
          <a:xfrm>
            <a:off x="1895543" y="4797152"/>
            <a:ext cx="1551741" cy="360040"/>
          </a:xfrm>
          <a:prstGeom prst="upArrow">
            <a:avLst/>
          </a:prstGeom>
          <a:solidFill>
            <a:srgbClr val="FFC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16" name="TextBox 15"/>
          <p:cNvSpPr txBox="1"/>
          <p:nvPr/>
        </p:nvSpPr>
        <p:spPr>
          <a:xfrm>
            <a:off x="1343474" y="5890046"/>
            <a:ext cx="9577064" cy="92333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id-ID" dirty="0">
                <a:solidFill>
                  <a:schemeClr val="bg1"/>
                </a:solidFill>
              </a:rPr>
              <a:t>Pendidikan, dalam jangka panjang, adalah faktor tunggal paling menentukan melebarnya jurang kesenjangan, oleh karena itu investasi dalam bidang pendidikan adalah cara logis untuk menghilangkan kesenjangan tersebut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349476" y="4149080"/>
            <a:ext cx="2496277" cy="64807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/>
              <a:t>Penduduk Sebagai Pasar/Pengguna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214245" y="4149080"/>
            <a:ext cx="2652295" cy="648072"/>
          </a:xfrm>
          <a:prstGeom prst="rect">
            <a:avLst/>
          </a:prstGeom>
          <a:solidFill>
            <a:srgbClr val="666699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/>
              <a:t>Penduduk Sebagai Kreator/Disiminator</a:t>
            </a:r>
          </a:p>
        </p:txBody>
      </p:sp>
      <p:sp>
        <p:nvSpPr>
          <p:cNvPr id="20" name="Title 6"/>
          <p:cNvSpPr txBox="1">
            <a:spLocks/>
          </p:cNvSpPr>
          <p:nvPr/>
        </p:nvSpPr>
        <p:spPr>
          <a:xfrm>
            <a:off x="1143000" y="1"/>
            <a:ext cx="9906000" cy="620713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sz="3600" dirty="0">
                <a:solidFill>
                  <a:schemeClr val="bg1"/>
                </a:solidFill>
              </a:rPr>
              <a:t>Pergeseran Paradigma Pembangunan</a:t>
            </a:r>
          </a:p>
        </p:txBody>
      </p:sp>
      <p:sp>
        <p:nvSpPr>
          <p:cNvPr id="22" name="Slide Number Placeholder 2"/>
          <p:cNvSpPr txBox="1"/>
          <p:nvPr/>
        </p:nvSpPr>
        <p:spPr>
          <a:xfrm>
            <a:off x="10515600" y="6519864"/>
            <a:ext cx="533400" cy="365125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D4E8BE04-FEDA-4203-AFB7-D554D18FF581}" type="slidenum">
              <a:rPr 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pPr algn="r"/>
              <a:t>12</a:t>
            </a:fld>
            <a:endParaRPr lang="id-ID" sz="11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781864" y="1052736"/>
            <a:ext cx="2496277" cy="936104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000" b="1" dirty="0"/>
              <a:t>Pembangunan Ekonomi Berbasis Pengetahuan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781864" y="2132856"/>
            <a:ext cx="2496277" cy="86409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/>
              <a:t>Pengetahuan sebagai </a:t>
            </a:r>
          </a:p>
          <a:p>
            <a:pPr algn="ctr">
              <a:defRPr/>
            </a:pPr>
            <a:r>
              <a:rPr lang="id-ID" b="1" dirty="0"/>
              <a:t>Modal Pembangunan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781864" y="3140968"/>
            <a:ext cx="2496277" cy="864096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/>
              <a:t>SDM Berpengetahuan sebagai </a:t>
            </a:r>
          </a:p>
          <a:p>
            <a:pPr algn="ctr">
              <a:defRPr/>
            </a:pPr>
            <a:r>
              <a:rPr lang="id-ID" b="1" dirty="0"/>
              <a:t>Modal Pembangunan</a:t>
            </a:r>
          </a:p>
        </p:txBody>
      </p:sp>
      <p:sp>
        <p:nvSpPr>
          <p:cNvPr id="37945" name="TextBox 24"/>
          <p:cNvSpPr txBox="1">
            <a:spLocks noChangeArrowheads="1"/>
          </p:cNvSpPr>
          <p:nvPr/>
        </p:nvSpPr>
        <p:spPr bwMode="auto">
          <a:xfrm>
            <a:off x="4692650" y="620713"/>
            <a:ext cx="26939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 sz="2000" b="1"/>
              <a:t>Dekade 1990an-2010an</a:t>
            </a:r>
          </a:p>
        </p:txBody>
      </p:sp>
      <p:sp>
        <p:nvSpPr>
          <p:cNvPr id="27" name="Up Arrow 26"/>
          <p:cNvSpPr/>
          <p:nvPr/>
        </p:nvSpPr>
        <p:spPr>
          <a:xfrm>
            <a:off x="5327920" y="4797152"/>
            <a:ext cx="1551741" cy="288032"/>
          </a:xfrm>
          <a:prstGeom prst="upArrow">
            <a:avLst/>
          </a:prstGeom>
          <a:solidFill>
            <a:srgbClr val="FFC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28" name="Rectangle 27"/>
          <p:cNvSpPr/>
          <p:nvPr/>
        </p:nvSpPr>
        <p:spPr>
          <a:xfrm>
            <a:off x="4781864" y="4149080"/>
            <a:ext cx="2496277" cy="648072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/>
              <a:t>Penduduk Sebagai Pelaku/Kontributor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781864" y="5157192"/>
            <a:ext cx="2496277" cy="648072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400"/>
              </a:lnSpc>
              <a:defRPr/>
            </a:pPr>
            <a:r>
              <a:rPr lang="id-ID" sz="2400" b="1" dirty="0"/>
              <a:t>Kekayaan Pengetahuan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349476" y="5157192"/>
            <a:ext cx="2496277" cy="64807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400"/>
              </a:lnSpc>
              <a:defRPr/>
            </a:pPr>
            <a:r>
              <a:rPr lang="id-ID" sz="2400" b="1" dirty="0"/>
              <a:t>Kekayaan Pengetahuan</a:t>
            </a:r>
          </a:p>
        </p:txBody>
      </p:sp>
      <p:sp>
        <p:nvSpPr>
          <p:cNvPr id="35" name="Right Arrow 34"/>
          <p:cNvSpPr/>
          <p:nvPr/>
        </p:nvSpPr>
        <p:spPr>
          <a:xfrm>
            <a:off x="7356143" y="2564904"/>
            <a:ext cx="780087" cy="2304256"/>
          </a:xfrm>
          <a:prstGeom prst="rightArrow">
            <a:avLst>
              <a:gd name="adj1" fmla="val 74364"/>
              <a:gd name="adj2" fmla="val 64311"/>
            </a:avLst>
          </a:prstGeom>
          <a:solidFill>
            <a:schemeClr val="accent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>
              <a:defRPr/>
            </a:pPr>
            <a:r>
              <a:rPr lang="id-ID" sz="2400" dirty="0"/>
              <a:t>Pendidikan</a:t>
            </a:r>
          </a:p>
        </p:txBody>
      </p:sp>
    </p:spTree>
    <p:extLst>
      <p:ext uri="{BB962C8B-B14F-4D97-AF65-F5344CB8AC3E}">
        <p14:creationId xmlns:p14="http://schemas.microsoft.com/office/powerpoint/2010/main" val="86133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6"/>
          <p:cNvSpPr txBox="1">
            <a:spLocks/>
          </p:cNvSpPr>
          <p:nvPr/>
        </p:nvSpPr>
        <p:spPr>
          <a:xfrm>
            <a:off x="1143000" y="1"/>
            <a:ext cx="9906000" cy="620713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sz="3600" dirty="0">
                <a:solidFill>
                  <a:schemeClr val="bg1"/>
                </a:solidFill>
              </a:rPr>
              <a:t>Pembangunan Kesejahteraan Berbasis Peradaban</a:t>
            </a:r>
          </a:p>
        </p:txBody>
      </p:sp>
      <p:sp>
        <p:nvSpPr>
          <p:cNvPr id="10" name="Pentagon 9"/>
          <p:cNvSpPr/>
          <p:nvPr/>
        </p:nvSpPr>
        <p:spPr>
          <a:xfrm>
            <a:off x="1558925" y="2060575"/>
            <a:ext cx="2808288" cy="1081088"/>
          </a:xfrm>
          <a:prstGeom prst="homePlate">
            <a:avLst>
              <a:gd name="adj" fmla="val 27072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400" dirty="0"/>
              <a:t>Modal Sosial-Budaya</a:t>
            </a:r>
          </a:p>
        </p:txBody>
      </p:sp>
      <p:sp>
        <p:nvSpPr>
          <p:cNvPr id="13" name="Pentagon 12"/>
          <p:cNvSpPr/>
          <p:nvPr/>
        </p:nvSpPr>
        <p:spPr>
          <a:xfrm>
            <a:off x="1558925" y="836613"/>
            <a:ext cx="2808288" cy="1079500"/>
          </a:xfrm>
          <a:prstGeom prst="homePlate">
            <a:avLst>
              <a:gd name="adj" fmla="val 27072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400" dirty="0"/>
              <a:t>Modal Individu</a:t>
            </a:r>
          </a:p>
        </p:txBody>
      </p:sp>
      <p:sp>
        <p:nvSpPr>
          <p:cNvPr id="14" name="Pentagon 13"/>
          <p:cNvSpPr/>
          <p:nvPr/>
        </p:nvSpPr>
        <p:spPr>
          <a:xfrm>
            <a:off x="1571625" y="4508500"/>
            <a:ext cx="2808288" cy="1081088"/>
          </a:xfrm>
          <a:prstGeom prst="homePlate">
            <a:avLst>
              <a:gd name="adj" fmla="val 27072"/>
            </a:avLst>
          </a:prstGeom>
          <a:solidFill>
            <a:schemeClr val="tx2">
              <a:lumMod val="5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400" dirty="0"/>
              <a:t>Modal Pengetahuan/</a:t>
            </a:r>
          </a:p>
          <a:p>
            <a:pPr algn="ctr">
              <a:defRPr/>
            </a:pPr>
            <a:r>
              <a:rPr lang="id-ID" sz="2400" dirty="0"/>
              <a:t>Keterampilan</a:t>
            </a:r>
          </a:p>
        </p:txBody>
      </p:sp>
      <p:sp>
        <p:nvSpPr>
          <p:cNvPr id="15" name="Pentagon 14"/>
          <p:cNvSpPr/>
          <p:nvPr/>
        </p:nvSpPr>
        <p:spPr>
          <a:xfrm>
            <a:off x="4457700" y="836614"/>
            <a:ext cx="2262188" cy="4752975"/>
          </a:xfrm>
          <a:prstGeom prst="homePlate">
            <a:avLst>
              <a:gd name="adj" fmla="val 26974"/>
            </a:avLst>
          </a:prstGeom>
          <a:solidFill>
            <a:srgbClr val="00B050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800" dirty="0"/>
              <a:t>Modal Peradaban</a:t>
            </a:r>
          </a:p>
        </p:txBody>
      </p:sp>
      <p:sp>
        <p:nvSpPr>
          <p:cNvPr id="17" name="Pentagon 16"/>
          <p:cNvSpPr/>
          <p:nvPr/>
        </p:nvSpPr>
        <p:spPr>
          <a:xfrm>
            <a:off x="6797675" y="836614"/>
            <a:ext cx="2262188" cy="4752975"/>
          </a:xfrm>
          <a:prstGeom prst="homePlate">
            <a:avLst>
              <a:gd name="adj" fmla="val 24473"/>
            </a:avLst>
          </a:prstGeom>
          <a:solidFill>
            <a:schemeClr val="accent3">
              <a:lumMod val="5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800" dirty="0"/>
              <a:t>Modal </a:t>
            </a:r>
          </a:p>
          <a:p>
            <a:pPr algn="ctr">
              <a:defRPr/>
            </a:pPr>
            <a:r>
              <a:rPr lang="id-ID" sz="2800" dirty="0"/>
              <a:t>SDM</a:t>
            </a:r>
          </a:p>
          <a:p>
            <a:pPr algn="ctr">
              <a:buFontTx/>
              <a:buChar char="-"/>
              <a:defRPr/>
            </a:pPr>
            <a:r>
              <a:rPr lang="id-ID" sz="2000" dirty="0"/>
              <a:t>Sikap</a:t>
            </a:r>
          </a:p>
          <a:p>
            <a:pPr algn="ctr">
              <a:buFontTx/>
              <a:buChar char="-"/>
              <a:defRPr/>
            </a:pPr>
            <a:r>
              <a:rPr lang="id-ID" sz="2000" dirty="0"/>
              <a:t>Keterampilan</a:t>
            </a:r>
          </a:p>
          <a:p>
            <a:pPr algn="ctr">
              <a:buFontTx/>
              <a:buChar char="-"/>
              <a:defRPr/>
            </a:pPr>
            <a:r>
              <a:rPr lang="id-ID" sz="2000" dirty="0"/>
              <a:t>pengetahuan</a:t>
            </a:r>
          </a:p>
        </p:txBody>
      </p:sp>
      <p:sp>
        <p:nvSpPr>
          <p:cNvPr id="18" name="Rectangle 17"/>
          <p:cNvSpPr/>
          <p:nvPr/>
        </p:nvSpPr>
        <p:spPr>
          <a:xfrm>
            <a:off x="9138339" y="836712"/>
            <a:ext cx="1326147" cy="4752528"/>
          </a:xfrm>
          <a:prstGeom prst="rect">
            <a:avLst/>
          </a:prstGeom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id-ID" sz="3200" b="1" dirty="0"/>
              <a:t>Pembangunan Kesejahteraan</a:t>
            </a:r>
          </a:p>
        </p:txBody>
      </p:sp>
      <p:sp>
        <p:nvSpPr>
          <p:cNvPr id="19" name="Slide Number Placeholder 2"/>
          <p:cNvSpPr txBox="1"/>
          <p:nvPr/>
        </p:nvSpPr>
        <p:spPr>
          <a:xfrm>
            <a:off x="10515600" y="6492876"/>
            <a:ext cx="533400" cy="365125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68CBB013-FC9D-46D5-BF6F-1A9DD0AFB1D8}" type="slidenum">
              <a:rPr 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pPr algn="r"/>
              <a:t>13</a:t>
            </a:fld>
            <a:endParaRPr lang="id-ID" sz="11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758239" y="5961064"/>
            <a:ext cx="2103437" cy="70802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id-ID" sz="2000" b="1" dirty="0">
                <a:solidFill>
                  <a:schemeClr val="bg1"/>
                </a:solidFill>
              </a:rPr>
              <a:t>Terwujud Melalui </a:t>
            </a:r>
          </a:p>
          <a:p>
            <a:pPr algn="ctr">
              <a:defRPr/>
            </a:pPr>
            <a:r>
              <a:rPr lang="id-ID" sz="2000" b="1" dirty="0">
                <a:solidFill>
                  <a:schemeClr val="bg1"/>
                </a:solidFill>
              </a:rPr>
              <a:t>Keutuhan ASK</a:t>
            </a:r>
          </a:p>
        </p:txBody>
      </p:sp>
      <p:sp>
        <p:nvSpPr>
          <p:cNvPr id="21" name="Up Arrow 20"/>
          <p:cNvSpPr/>
          <p:nvPr/>
        </p:nvSpPr>
        <p:spPr>
          <a:xfrm>
            <a:off x="9372600" y="5600701"/>
            <a:ext cx="857250" cy="288925"/>
          </a:xfrm>
          <a:prstGeom prst="upArrow">
            <a:avLst/>
          </a:prstGeom>
          <a:solidFill>
            <a:srgbClr val="663300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22" name="Pentagon 21"/>
          <p:cNvSpPr/>
          <p:nvPr/>
        </p:nvSpPr>
        <p:spPr>
          <a:xfrm>
            <a:off x="1558925" y="3284539"/>
            <a:ext cx="2808288" cy="1081087"/>
          </a:xfrm>
          <a:prstGeom prst="homePlate">
            <a:avLst>
              <a:gd name="adj" fmla="val 27072"/>
            </a:avLst>
          </a:prstGeom>
          <a:solidFill>
            <a:schemeClr val="accent4">
              <a:lumMod val="75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400" dirty="0"/>
              <a:t>Modal Sistem Pemerintahan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558925" y="6022976"/>
            <a:ext cx="6192838" cy="64611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id-ID" dirty="0"/>
              <a:t>Global Prosperity Index menempatkan Indonesia pada urutan ke 63, dengan modal sosial-budaya menempati urutan ke 27</a:t>
            </a:r>
          </a:p>
        </p:txBody>
      </p:sp>
    </p:spTree>
    <p:extLst>
      <p:ext uri="{BB962C8B-B14F-4D97-AF65-F5344CB8AC3E}">
        <p14:creationId xmlns:p14="http://schemas.microsoft.com/office/powerpoint/2010/main" val="66985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1228513" y="692696"/>
            <a:ext cx="9751083" cy="39604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b"/>
          <a:lstStyle/>
          <a:p>
            <a:pPr algn="ctr">
              <a:defRPr/>
            </a:pPr>
            <a:r>
              <a:rPr lang="id-ID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Kementerian Pendidikan dan Kebudayaan</a:t>
            </a:r>
          </a:p>
        </p:txBody>
      </p:sp>
      <p:sp>
        <p:nvSpPr>
          <p:cNvPr id="8" name="Rectangle 7"/>
          <p:cNvSpPr/>
          <p:nvPr/>
        </p:nvSpPr>
        <p:spPr>
          <a:xfrm>
            <a:off x="1306519" y="908720"/>
            <a:ext cx="1544572" cy="31683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b="1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43000" y="-27384"/>
            <a:ext cx="9906000" cy="648072"/>
          </a:xfrm>
          <a:solidFill>
            <a:schemeClr val="accent5">
              <a:lumMod val="20000"/>
              <a:lumOff val="8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>
              <a:defRPr/>
            </a:pPr>
            <a:r>
              <a:rPr lang="id-ID" sz="3600" dirty="0">
                <a:solidFill>
                  <a:srgbClr val="0070C0"/>
                </a:solidFill>
              </a:rPr>
              <a:t>Pendidikan, Bahasa, dan Kebudayaan</a:t>
            </a:r>
          </a:p>
        </p:txBody>
      </p:sp>
      <p:sp>
        <p:nvSpPr>
          <p:cNvPr id="5" name="Rectangle 4"/>
          <p:cNvSpPr/>
          <p:nvPr/>
        </p:nvSpPr>
        <p:spPr>
          <a:xfrm>
            <a:off x="1384525" y="1052736"/>
            <a:ext cx="1404156" cy="50405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/>
              <a:t>Tuhan</a:t>
            </a:r>
          </a:p>
        </p:txBody>
      </p:sp>
      <p:sp>
        <p:nvSpPr>
          <p:cNvPr id="6" name="Rectangle 5"/>
          <p:cNvSpPr/>
          <p:nvPr/>
        </p:nvSpPr>
        <p:spPr>
          <a:xfrm>
            <a:off x="1384525" y="2276872"/>
            <a:ext cx="1404156" cy="50405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/>
              <a:t>Masyarakat</a:t>
            </a:r>
          </a:p>
        </p:txBody>
      </p:sp>
      <p:sp>
        <p:nvSpPr>
          <p:cNvPr id="7" name="Rectangle 6"/>
          <p:cNvSpPr/>
          <p:nvPr/>
        </p:nvSpPr>
        <p:spPr>
          <a:xfrm>
            <a:off x="1384525" y="3429000"/>
            <a:ext cx="1404156" cy="50405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/>
              <a:t>Alam</a:t>
            </a:r>
          </a:p>
        </p:txBody>
      </p:sp>
      <p:sp>
        <p:nvSpPr>
          <p:cNvPr id="9" name="Left-Right Arrow 8"/>
          <p:cNvSpPr/>
          <p:nvPr/>
        </p:nvSpPr>
        <p:spPr>
          <a:xfrm>
            <a:off x="2866689" y="2348880"/>
            <a:ext cx="702078" cy="288032"/>
          </a:xfrm>
          <a:prstGeom prst="leftRightArrow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dirty="0"/>
          </a:p>
        </p:txBody>
      </p:sp>
      <p:sp>
        <p:nvSpPr>
          <p:cNvPr id="10" name="Rectangle 9"/>
          <p:cNvSpPr/>
          <p:nvPr/>
        </p:nvSpPr>
        <p:spPr>
          <a:xfrm>
            <a:off x="3568768" y="908720"/>
            <a:ext cx="1248139" cy="316835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000" b="1" dirty="0"/>
              <a:t>Manusia</a:t>
            </a:r>
          </a:p>
          <a:p>
            <a:pPr>
              <a:buFontTx/>
              <a:buChar char="-"/>
              <a:defRPr/>
            </a:pPr>
            <a:r>
              <a:rPr lang="id-ID" sz="1600" b="1" dirty="0"/>
              <a:t>Pikiran</a:t>
            </a:r>
          </a:p>
          <a:p>
            <a:pPr>
              <a:buFontTx/>
              <a:buChar char="-"/>
              <a:defRPr/>
            </a:pPr>
            <a:r>
              <a:rPr lang="id-ID" sz="1600" b="1" dirty="0"/>
              <a:t>Perasaan</a:t>
            </a:r>
          </a:p>
          <a:p>
            <a:pPr>
              <a:buFontTx/>
              <a:buChar char="-"/>
              <a:defRPr/>
            </a:pPr>
            <a:endParaRPr lang="id-ID" sz="2000" b="1" dirty="0"/>
          </a:p>
        </p:txBody>
      </p:sp>
      <p:sp>
        <p:nvSpPr>
          <p:cNvPr id="15" name="Rectangle 14"/>
          <p:cNvSpPr/>
          <p:nvPr/>
        </p:nvSpPr>
        <p:spPr>
          <a:xfrm>
            <a:off x="5518985" y="1628800"/>
            <a:ext cx="1716191" cy="17281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b="1"/>
          </a:p>
        </p:txBody>
      </p:sp>
      <p:sp>
        <p:nvSpPr>
          <p:cNvPr id="16" name="Rectangle 15"/>
          <p:cNvSpPr/>
          <p:nvPr/>
        </p:nvSpPr>
        <p:spPr>
          <a:xfrm>
            <a:off x="5597000" y="1772816"/>
            <a:ext cx="1573174" cy="50405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/>
              <a:t>Pengetahuan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596992" y="2708920"/>
            <a:ext cx="1578894" cy="50405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/>
              <a:t>Budaya</a:t>
            </a:r>
          </a:p>
        </p:txBody>
      </p:sp>
      <p:sp>
        <p:nvSpPr>
          <p:cNvPr id="19" name="Left-Right Arrow 18"/>
          <p:cNvSpPr/>
          <p:nvPr/>
        </p:nvSpPr>
        <p:spPr>
          <a:xfrm>
            <a:off x="4816905" y="2348880"/>
            <a:ext cx="702078" cy="288032"/>
          </a:xfrm>
          <a:prstGeom prst="leftRightArrow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dirty="0"/>
          </a:p>
        </p:txBody>
      </p:sp>
      <p:sp>
        <p:nvSpPr>
          <p:cNvPr id="21" name="Left-Right Arrow 20"/>
          <p:cNvSpPr/>
          <p:nvPr/>
        </p:nvSpPr>
        <p:spPr>
          <a:xfrm>
            <a:off x="7235174" y="2348880"/>
            <a:ext cx="702078" cy="288032"/>
          </a:xfrm>
          <a:prstGeom prst="leftRightArrow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dirty="0"/>
          </a:p>
        </p:txBody>
      </p:sp>
      <p:sp>
        <p:nvSpPr>
          <p:cNvPr id="22" name="Rectangle 21"/>
          <p:cNvSpPr/>
          <p:nvPr/>
        </p:nvSpPr>
        <p:spPr>
          <a:xfrm>
            <a:off x="7937254" y="1628800"/>
            <a:ext cx="1560173" cy="17281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b="1"/>
          </a:p>
        </p:txBody>
      </p:sp>
      <p:sp>
        <p:nvSpPr>
          <p:cNvPr id="23" name="Rectangle 22"/>
          <p:cNvSpPr/>
          <p:nvPr/>
        </p:nvSpPr>
        <p:spPr>
          <a:xfrm>
            <a:off x="8418311" y="1682328"/>
            <a:ext cx="1001111" cy="37087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/>
              <a:t>IPTEK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414671" y="2931784"/>
            <a:ext cx="1004751" cy="3549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/>
              <a:t>Seni</a:t>
            </a:r>
          </a:p>
        </p:txBody>
      </p:sp>
      <p:sp>
        <p:nvSpPr>
          <p:cNvPr id="25" name="Left-Right Arrow 24"/>
          <p:cNvSpPr/>
          <p:nvPr/>
        </p:nvSpPr>
        <p:spPr>
          <a:xfrm>
            <a:off x="9497425" y="2348880"/>
            <a:ext cx="702078" cy="288032"/>
          </a:xfrm>
          <a:prstGeom prst="leftRightArrow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dirty="0"/>
          </a:p>
        </p:txBody>
      </p:sp>
      <p:sp>
        <p:nvSpPr>
          <p:cNvPr id="26" name="Rectangle 25"/>
          <p:cNvSpPr/>
          <p:nvPr/>
        </p:nvSpPr>
        <p:spPr>
          <a:xfrm>
            <a:off x="10199503" y="942628"/>
            <a:ext cx="702078" cy="309634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id-ID" sz="3200" dirty="0"/>
              <a:t>Peradaban</a:t>
            </a:r>
          </a:p>
        </p:txBody>
      </p:sp>
      <p:sp>
        <p:nvSpPr>
          <p:cNvPr id="27" name="Left-Right Arrow 26"/>
          <p:cNvSpPr/>
          <p:nvPr/>
        </p:nvSpPr>
        <p:spPr>
          <a:xfrm rot="5400000">
            <a:off x="8464662" y="2754836"/>
            <a:ext cx="214314" cy="135022"/>
          </a:xfrm>
          <a:prstGeom prst="leftRightArrow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dirty="0"/>
          </a:p>
        </p:txBody>
      </p:sp>
      <p:sp>
        <p:nvSpPr>
          <p:cNvPr id="28" name="Left-Right Arrow 27"/>
          <p:cNvSpPr/>
          <p:nvPr/>
        </p:nvSpPr>
        <p:spPr>
          <a:xfrm rot="5400000">
            <a:off x="6161054" y="2336895"/>
            <a:ext cx="432048" cy="312035"/>
          </a:xfrm>
          <a:prstGeom prst="leftRightArrow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dirty="0"/>
          </a:p>
        </p:txBody>
      </p:sp>
      <p:sp>
        <p:nvSpPr>
          <p:cNvPr id="39996" name="TextBox 28"/>
          <p:cNvSpPr txBox="1">
            <a:spLocks noChangeArrowheads="1"/>
          </p:cNvSpPr>
          <p:nvPr/>
        </p:nvSpPr>
        <p:spPr bwMode="auto">
          <a:xfrm rot="-5400000">
            <a:off x="2032794" y="2274094"/>
            <a:ext cx="2379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 b="1"/>
              <a:t>(pengalaman) Interaksi</a:t>
            </a:r>
          </a:p>
        </p:txBody>
      </p:sp>
      <p:sp>
        <p:nvSpPr>
          <p:cNvPr id="39997" name="TextBox 29"/>
          <p:cNvSpPr txBox="1">
            <a:spLocks noChangeArrowheads="1"/>
          </p:cNvSpPr>
          <p:nvPr/>
        </p:nvSpPr>
        <p:spPr bwMode="auto">
          <a:xfrm rot="-5400000">
            <a:off x="4632325" y="2352675"/>
            <a:ext cx="1062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 b="1"/>
              <a:t>Abstraksi</a:t>
            </a:r>
          </a:p>
        </p:txBody>
      </p:sp>
      <p:sp>
        <p:nvSpPr>
          <p:cNvPr id="39998" name="TextBox 30"/>
          <p:cNvSpPr txBox="1">
            <a:spLocks noChangeArrowheads="1"/>
          </p:cNvSpPr>
          <p:nvPr/>
        </p:nvSpPr>
        <p:spPr bwMode="auto">
          <a:xfrm rot="-5400000">
            <a:off x="7100095" y="2356645"/>
            <a:ext cx="962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 b="1"/>
              <a:t>Ekspresi</a:t>
            </a:r>
          </a:p>
        </p:txBody>
      </p:sp>
      <p:sp>
        <p:nvSpPr>
          <p:cNvPr id="39999" name="TextBox 31"/>
          <p:cNvSpPr txBox="1">
            <a:spLocks noChangeArrowheads="1"/>
          </p:cNvSpPr>
          <p:nvPr/>
        </p:nvSpPr>
        <p:spPr bwMode="auto">
          <a:xfrm rot="-5400000">
            <a:off x="9290844" y="2331244"/>
            <a:ext cx="11049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 b="1"/>
              <a:t>Eksistensi</a:t>
            </a:r>
          </a:p>
        </p:txBody>
      </p:sp>
      <p:sp>
        <p:nvSpPr>
          <p:cNvPr id="33" name="Left Arrow 32"/>
          <p:cNvSpPr/>
          <p:nvPr/>
        </p:nvSpPr>
        <p:spPr>
          <a:xfrm>
            <a:off x="4847862" y="836712"/>
            <a:ext cx="5351641" cy="504056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>
                <a:solidFill>
                  <a:schemeClr val="accent1">
                    <a:lumMod val="75000"/>
                  </a:schemeClr>
                </a:solidFill>
              </a:rPr>
              <a:t>Internalisasi</a:t>
            </a:r>
          </a:p>
        </p:txBody>
      </p:sp>
      <p:sp>
        <p:nvSpPr>
          <p:cNvPr id="34" name="Left Arrow 33"/>
          <p:cNvSpPr/>
          <p:nvPr/>
        </p:nvSpPr>
        <p:spPr>
          <a:xfrm flipH="1">
            <a:off x="4847861" y="3645024"/>
            <a:ext cx="5345050" cy="504056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>
                <a:solidFill>
                  <a:schemeClr val="accent1">
                    <a:lumMod val="75000"/>
                  </a:schemeClr>
                </a:solidFill>
              </a:rPr>
              <a:t>Aktualisasi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518986" y="1340768"/>
            <a:ext cx="4009397" cy="2880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/>
              <a:t>Pendidikan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518986" y="3356992"/>
            <a:ext cx="4009397" cy="2880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/>
              <a:t>Pembudayaan</a:t>
            </a:r>
          </a:p>
        </p:txBody>
      </p:sp>
      <p:sp>
        <p:nvSpPr>
          <p:cNvPr id="38" name="Down Arrow 37"/>
          <p:cNvSpPr/>
          <p:nvPr/>
        </p:nvSpPr>
        <p:spPr>
          <a:xfrm>
            <a:off x="5237908" y="4653136"/>
            <a:ext cx="1794199" cy="288032"/>
          </a:xfrm>
          <a:prstGeom prst="downArrow">
            <a:avLst/>
          </a:prstGeom>
          <a:solidFill>
            <a:srgbClr val="FFC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39" name="Rectangle 38"/>
          <p:cNvSpPr/>
          <p:nvPr/>
        </p:nvSpPr>
        <p:spPr>
          <a:xfrm>
            <a:off x="1259470" y="4941200"/>
            <a:ext cx="9673075" cy="49376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Membentuk Insan Indonesia yang Beradab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677737" y="2924951"/>
            <a:ext cx="1014112" cy="105413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lnSpc>
                <a:spcPts val="1500"/>
              </a:lnSpc>
              <a:buFontTx/>
              <a:buChar char="-"/>
              <a:defRPr/>
            </a:pPr>
            <a:r>
              <a:rPr lang="en-AU" sz="1600" b="1" dirty="0" err="1">
                <a:solidFill>
                  <a:schemeClr val="accent1">
                    <a:lumMod val="75000"/>
                  </a:schemeClr>
                </a:solidFill>
              </a:rPr>
              <a:t>Logika</a:t>
            </a:r>
            <a:endParaRPr lang="en-AU" sz="1600" b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ts val="1500"/>
              </a:lnSpc>
              <a:buFontTx/>
              <a:buChar char="-"/>
              <a:defRPr/>
            </a:pPr>
            <a:r>
              <a:rPr lang="en-AU" sz="1600" b="1" dirty="0" err="1">
                <a:solidFill>
                  <a:schemeClr val="accent1">
                    <a:lumMod val="75000"/>
                  </a:schemeClr>
                </a:solidFill>
              </a:rPr>
              <a:t>Etika</a:t>
            </a:r>
            <a:endParaRPr lang="en-AU" sz="1600" b="1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ts val="1500"/>
              </a:lnSpc>
              <a:buFontTx/>
              <a:buChar char="-"/>
              <a:defRPr/>
            </a:pPr>
            <a:r>
              <a:rPr lang="en-AU" sz="1600" b="1" dirty="0" err="1">
                <a:solidFill>
                  <a:schemeClr val="accent1">
                    <a:lumMod val="75000"/>
                  </a:schemeClr>
                </a:solidFill>
              </a:rPr>
              <a:t>Estetika</a:t>
            </a:r>
            <a:endParaRPr lang="id-ID" sz="16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85725" indent="-85725">
              <a:lnSpc>
                <a:spcPts val="1500"/>
              </a:lnSpc>
              <a:buFontTx/>
              <a:buChar char="-"/>
              <a:defRPr/>
            </a:pPr>
            <a:r>
              <a:rPr lang="id-ID" sz="1600" b="1" dirty="0">
                <a:solidFill>
                  <a:schemeClr val="accent1">
                    <a:lumMod val="75000"/>
                  </a:schemeClr>
                </a:solidFill>
              </a:rPr>
              <a:t>Spiritualita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181455" y="5805288"/>
            <a:ext cx="9751083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id-ID" sz="2000" b="1" dirty="0">
                <a:solidFill>
                  <a:schemeClr val="tx1"/>
                </a:solidFill>
              </a:rPr>
              <a:t>Kompetensi Inti </a:t>
            </a:r>
            <a:r>
              <a:rPr lang="id-ID" sz="2000" b="1" dirty="0">
                <a:solidFill>
                  <a:srgbClr val="C00000"/>
                </a:solidFill>
              </a:rPr>
              <a:t>IV (SD/MI): Menyajikan </a:t>
            </a:r>
            <a:r>
              <a:rPr lang="id-ID" sz="2000" b="1" dirty="0">
                <a:solidFill>
                  <a:schemeClr val="tx1"/>
                </a:solidFill>
              </a:rPr>
              <a:t>Pengetahuan</a:t>
            </a:r>
            <a:r>
              <a:rPr lang="id-ID" sz="2000" b="1" dirty="0">
                <a:solidFill>
                  <a:srgbClr val="C00000"/>
                </a:solidFill>
              </a:rPr>
              <a:t> yang dimiliki dengan </a:t>
            </a:r>
            <a:r>
              <a:rPr lang="id-ID" sz="2000" b="1" dirty="0">
                <a:solidFill>
                  <a:schemeClr val="tx1"/>
                </a:solidFill>
              </a:rPr>
              <a:t>bahasa </a:t>
            </a:r>
            <a:r>
              <a:rPr lang="id-ID" sz="2000" b="1" dirty="0">
                <a:solidFill>
                  <a:srgbClr val="C00000"/>
                </a:solidFill>
              </a:rPr>
              <a:t>yang jelas, logis, sistematis, dengan </a:t>
            </a:r>
            <a:r>
              <a:rPr lang="id-ID" sz="2000" b="1" dirty="0">
                <a:solidFill>
                  <a:schemeClr val="tx1"/>
                </a:solidFill>
              </a:rPr>
              <a:t>karya yang estetis</a:t>
            </a:r>
            <a:r>
              <a:rPr lang="id-ID" sz="2000" b="1" dirty="0">
                <a:solidFill>
                  <a:srgbClr val="C00000"/>
                </a:solidFill>
              </a:rPr>
              <a:t>, dan dengan tindakan yang mencerminkan anak beriman dan berakhlak mulia</a:t>
            </a:r>
          </a:p>
        </p:txBody>
      </p:sp>
      <p:sp>
        <p:nvSpPr>
          <p:cNvPr id="44" name="Rectangle 43"/>
          <p:cNvSpPr/>
          <p:nvPr/>
        </p:nvSpPr>
        <p:spPr>
          <a:xfrm>
            <a:off x="7998593" y="2316058"/>
            <a:ext cx="1004751" cy="35491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/>
              <a:t>Bahasa</a:t>
            </a:r>
          </a:p>
        </p:txBody>
      </p:sp>
      <p:sp>
        <p:nvSpPr>
          <p:cNvPr id="45" name="Left-Right Arrow 44"/>
          <p:cNvSpPr/>
          <p:nvPr/>
        </p:nvSpPr>
        <p:spPr>
          <a:xfrm rot="5400000">
            <a:off x="8464662" y="2111894"/>
            <a:ext cx="214314" cy="135022"/>
          </a:xfrm>
          <a:prstGeom prst="leftRightArrow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dirty="0"/>
          </a:p>
        </p:txBody>
      </p:sp>
      <p:sp>
        <p:nvSpPr>
          <p:cNvPr id="46" name="Left-Right Arrow 45"/>
          <p:cNvSpPr/>
          <p:nvPr/>
        </p:nvSpPr>
        <p:spPr>
          <a:xfrm rot="5400000">
            <a:off x="8878708" y="2460534"/>
            <a:ext cx="790378" cy="135022"/>
          </a:xfrm>
          <a:prstGeom prst="leftRightArrow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dirty="0"/>
          </a:p>
        </p:txBody>
      </p:sp>
      <p:sp>
        <p:nvSpPr>
          <p:cNvPr id="47" name="Slide Number Placeholder 2"/>
          <p:cNvSpPr txBox="1"/>
          <p:nvPr/>
        </p:nvSpPr>
        <p:spPr>
          <a:xfrm>
            <a:off x="10515600" y="6492876"/>
            <a:ext cx="533400" cy="365125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CB09B9F0-6B76-4659-A764-1EAA4C715942}" type="slidenum">
              <a:rPr 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pPr algn="r"/>
              <a:t>14</a:t>
            </a:fld>
            <a:endParaRPr lang="id-ID" sz="11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8" name="Down Arrow 47"/>
          <p:cNvSpPr/>
          <p:nvPr/>
        </p:nvSpPr>
        <p:spPr>
          <a:xfrm>
            <a:off x="5237908" y="5445224"/>
            <a:ext cx="1794199" cy="288032"/>
          </a:xfrm>
          <a:prstGeom prst="downArrow">
            <a:avLst/>
          </a:prstGeom>
          <a:solidFill>
            <a:srgbClr val="FFC000"/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49" name="Oval 48"/>
          <p:cNvSpPr/>
          <p:nvPr/>
        </p:nvSpPr>
        <p:spPr>
          <a:xfrm>
            <a:off x="7967663" y="1557339"/>
            <a:ext cx="1657350" cy="1800225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cxnSp>
        <p:nvCxnSpPr>
          <p:cNvPr id="51" name="Straight Arrow Connector 50"/>
          <p:cNvCxnSpPr>
            <a:endCxn id="49" idx="0"/>
          </p:cNvCxnSpPr>
          <p:nvPr/>
        </p:nvCxnSpPr>
        <p:spPr>
          <a:xfrm flipH="1">
            <a:off x="8796338" y="836614"/>
            <a:ext cx="755650" cy="720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039" name="TextBox 55"/>
          <p:cNvSpPr txBox="1">
            <a:spLocks noChangeArrowheads="1"/>
          </p:cNvSpPr>
          <p:nvPr/>
        </p:nvSpPr>
        <p:spPr bwMode="auto">
          <a:xfrm>
            <a:off x="9409114" y="620714"/>
            <a:ext cx="6619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 b="1"/>
              <a:t>Utuh</a:t>
            </a:r>
          </a:p>
        </p:txBody>
      </p:sp>
    </p:spTree>
    <p:extLst>
      <p:ext uri="{BB962C8B-B14F-4D97-AF65-F5344CB8AC3E}">
        <p14:creationId xmlns:p14="http://schemas.microsoft.com/office/powerpoint/2010/main" val="104024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 txBox="1">
            <a:spLocks noChangeArrowheads="1"/>
          </p:cNvSpPr>
          <p:nvPr/>
        </p:nvSpPr>
        <p:spPr bwMode="auto">
          <a:xfrm>
            <a:off x="1143000" y="65089"/>
            <a:ext cx="9880600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en-GB" sz="3600" b="1">
                <a:solidFill>
                  <a:srgbClr val="31859C"/>
                </a:solidFill>
              </a:rPr>
              <a:t>Perkembangan Kurikulum di Indonesia</a:t>
            </a:r>
            <a:endParaRPr lang="id-ID" sz="3600" b="1">
              <a:solidFill>
                <a:srgbClr val="31859C"/>
              </a:solidFill>
            </a:endParaRPr>
          </a:p>
        </p:txBody>
      </p:sp>
      <p:cxnSp>
        <p:nvCxnSpPr>
          <p:cNvPr id="21507" name="Straight Connector 3"/>
          <p:cNvCxnSpPr>
            <a:cxnSpLocks noChangeShapeType="1"/>
          </p:cNvCxnSpPr>
          <p:nvPr/>
        </p:nvCxnSpPr>
        <p:spPr bwMode="auto">
          <a:xfrm>
            <a:off x="1143000" y="765175"/>
            <a:ext cx="9906000" cy="0"/>
          </a:xfrm>
          <a:prstGeom prst="straightConnector1">
            <a:avLst/>
          </a:prstGeom>
          <a:noFill/>
          <a:ln w="9528">
            <a:solidFill>
              <a:srgbClr val="E46C0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08" name="Pentagon 4"/>
          <p:cNvSpPr>
            <a:spLocks/>
          </p:cNvSpPr>
          <p:nvPr/>
        </p:nvSpPr>
        <p:spPr bwMode="auto">
          <a:xfrm>
            <a:off x="1416050" y="3022601"/>
            <a:ext cx="9488488" cy="608013"/>
          </a:xfrm>
          <a:custGeom>
            <a:avLst/>
            <a:gdLst>
              <a:gd name="T0" fmla="*/ 4739157 w 9489506"/>
              <a:gd name="T1" fmla="*/ 0 h 792089"/>
              <a:gd name="T2" fmla="*/ 9478321 w 9489506"/>
              <a:gd name="T3" fmla="*/ 81196 h 792089"/>
              <a:gd name="T4" fmla="*/ 4739157 w 9489506"/>
              <a:gd name="T5" fmla="*/ 162390 h 792089"/>
              <a:gd name="T6" fmla="*/ 0 w 9489506"/>
              <a:gd name="T7" fmla="*/ 81196 h 792089"/>
              <a:gd name="T8" fmla="*/ 4541362 w 9489506"/>
              <a:gd name="T9" fmla="*/ 0 h 792089"/>
              <a:gd name="T10" fmla="*/ 4541362 w 9489506"/>
              <a:gd name="T11" fmla="*/ 162390 h 792089"/>
              <a:gd name="T12" fmla="*/ 17694720 60000 65536"/>
              <a:gd name="T13" fmla="*/ 0 60000 65536"/>
              <a:gd name="T14" fmla="*/ 5898240 60000 65536"/>
              <a:gd name="T15" fmla="*/ 11796480 60000 65536"/>
              <a:gd name="T16" fmla="*/ 17694720 60000 65536"/>
              <a:gd name="T17" fmla="*/ 5898240 60000 65536"/>
              <a:gd name="T18" fmla="*/ 0 w 9489506"/>
              <a:gd name="T19" fmla="*/ 0 h 792089"/>
              <a:gd name="T20" fmla="*/ 9291482 w 9489506"/>
              <a:gd name="T21" fmla="*/ 792089 h 79208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489506" h="792089">
                <a:moveTo>
                  <a:pt x="0" y="0"/>
                </a:moveTo>
                <a:lnTo>
                  <a:pt x="9093462" y="0"/>
                </a:lnTo>
                <a:lnTo>
                  <a:pt x="9489506" y="396045"/>
                </a:lnTo>
                <a:lnTo>
                  <a:pt x="9093462" y="792089"/>
                </a:lnTo>
                <a:lnTo>
                  <a:pt x="0" y="792089"/>
                </a:lnTo>
                <a:lnTo>
                  <a:pt x="0" y="0"/>
                </a:lnTo>
                <a:close/>
              </a:path>
            </a:pathLst>
          </a:custGeom>
          <a:solidFill>
            <a:srgbClr val="DCE6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AU"/>
          </a:p>
        </p:txBody>
      </p:sp>
      <p:sp>
        <p:nvSpPr>
          <p:cNvPr id="5" name="Oval 5"/>
          <p:cNvSpPr>
            <a:spLocks/>
          </p:cNvSpPr>
          <p:nvPr/>
        </p:nvSpPr>
        <p:spPr bwMode="auto">
          <a:xfrm>
            <a:off x="1558925" y="3213100"/>
            <a:ext cx="215900" cy="215900"/>
          </a:xfrm>
          <a:custGeom>
            <a:avLst/>
            <a:gdLst>
              <a:gd name="T0" fmla="*/ 107950 w 215900"/>
              <a:gd name="T1" fmla="*/ 0 h 215900"/>
              <a:gd name="T2" fmla="*/ 215900 w 215900"/>
              <a:gd name="T3" fmla="*/ 107950 h 215900"/>
              <a:gd name="T4" fmla="*/ 107950 w 215900"/>
              <a:gd name="T5" fmla="*/ 215900 h 215900"/>
              <a:gd name="T6" fmla="*/ 0 w 215900"/>
              <a:gd name="T7" fmla="*/ 107950 h 215900"/>
              <a:gd name="T8" fmla="*/ 31618 w 215900"/>
              <a:gd name="T9" fmla="*/ 31618 h 215900"/>
              <a:gd name="T10" fmla="*/ 31618 w 215900"/>
              <a:gd name="T11" fmla="*/ 184282 h 215900"/>
              <a:gd name="T12" fmla="*/ 184282 w 215900"/>
              <a:gd name="T13" fmla="*/ 184282 h 215900"/>
              <a:gd name="T14" fmla="*/ 184282 w 215900"/>
              <a:gd name="T15" fmla="*/ 31618 h 2159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31618 w 215900"/>
              <a:gd name="T25" fmla="*/ 31618 h 215900"/>
              <a:gd name="T26" fmla="*/ 184282 w 215900"/>
              <a:gd name="T27" fmla="*/ 184282 h 2159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5900" h="215900">
                <a:moveTo>
                  <a:pt x="0" y="107950"/>
                </a:moveTo>
                <a:lnTo>
                  <a:pt x="-1" y="107949"/>
                </a:lnTo>
                <a:cubicBezTo>
                  <a:pt x="-1" y="48330"/>
                  <a:pt x="48330" y="-1"/>
                  <a:pt x="107950" y="-1"/>
                </a:cubicBezTo>
                <a:cubicBezTo>
                  <a:pt x="167569" y="-1"/>
                  <a:pt x="215900" y="48330"/>
                  <a:pt x="215900" y="107950"/>
                </a:cubicBezTo>
                <a:cubicBezTo>
                  <a:pt x="215900" y="167569"/>
                  <a:pt x="167569" y="215899"/>
                  <a:pt x="107950" y="215899"/>
                </a:cubicBezTo>
                <a:cubicBezTo>
                  <a:pt x="48330" y="215899"/>
                  <a:pt x="-1" y="167569"/>
                  <a:pt x="-1" y="107949"/>
                </a:cubicBezTo>
                <a:lnTo>
                  <a:pt x="0" y="107950"/>
                </a:lnTo>
                <a:close/>
              </a:path>
            </a:pathLst>
          </a:custGeom>
          <a:gradFill rotWithShape="0">
            <a:gsLst>
              <a:gs pos="0">
                <a:srgbClr val="CB3D3A"/>
              </a:gs>
              <a:gs pos="100000">
                <a:srgbClr val="9B2D2A"/>
              </a:gs>
            </a:gsLst>
            <a:lin ang="5400000"/>
          </a:gradFill>
          <a:ln w="9525">
            <a:noFill/>
            <a:prstDash val="solid"/>
            <a:round/>
            <a:headEnd/>
            <a:tailEnd/>
          </a:ln>
          <a:effectLst>
            <a:outerShdw dist="22997" dir="5400000" algn="tl" rotWithShape="0">
              <a:srgbClr val="000000">
                <a:alpha val="34998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endParaRPr lang="id-ID"/>
          </a:p>
        </p:txBody>
      </p:sp>
      <p:sp>
        <p:nvSpPr>
          <p:cNvPr id="6" name="Oval 6"/>
          <p:cNvSpPr>
            <a:spLocks/>
          </p:cNvSpPr>
          <p:nvPr/>
        </p:nvSpPr>
        <p:spPr bwMode="auto">
          <a:xfrm>
            <a:off x="2351088" y="3213100"/>
            <a:ext cx="215900" cy="215900"/>
          </a:xfrm>
          <a:custGeom>
            <a:avLst/>
            <a:gdLst>
              <a:gd name="T0" fmla="*/ 107950 w 215900"/>
              <a:gd name="T1" fmla="*/ 0 h 215900"/>
              <a:gd name="T2" fmla="*/ 215900 w 215900"/>
              <a:gd name="T3" fmla="*/ 107950 h 215900"/>
              <a:gd name="T4" fmla="*/ 107950 w 215900"/>
              <a:gd name="T5" fmla="*/ 215900 h 215900"/>
              <a:gd name="T6" fmla="*/ 0 w 215900"/>
              <a:gd name="T7" fmla="*/ 107950 h 215900"/>
              <a:gd name="T8" fmla="*/ 31618 w 215900"/>
              <a:gd name="T9" fmla="*/ 31618 h 215900"/>
              <a:gd name="T10" fmla="*/ 31618 w 215900"/>
              <a:gd name="T11" fmla="*/ 184282 h 215900"/>
              <a:gd name="T12" fmla="*/ 184282 w 215900"/>
              <a:gd name="T13" fmla="*/ 184282 h 215900"/>
              <a:gd name="T14" fmla="*/ 184282 w 215900"/>
              <a:gd name="T15" fmla="*/ 31618 h 2159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31618 w 215900"/>
              <a:gd name="T25" fmla="*/ 31618 h 215900"/>
              <a:gd name="T26" fmla="*/ 184282 w 215900"/>
              <a:gd name="T27" fmla="*/ 184282 h 2159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5900" h="215900">
                <a:moveTo>
                  <a:pt x="0" y="107950"/>
                </a:moveTo>
                <a:lnTo>
                  <a:pt x="-1" y="107949"/>
                </a:lnTo>
                <a:cubicBezTo>
                  <a:pt x="-1" y="48330"/>
                  <a:pt x="48330" y="-1"/>
                  <a:pt x="107950" y="-1"/>
                </a:cubicBezTo>
                <a:cubicBezTo>
                  <a:pt x="167569" y="-1"/>
                  <a:pt x="215900" y="48330"/>
                  <a:pt x="215900" y="107950"/>
                </a:cubicBezTo>
                <a:cubicBezTo>
                  <a:pt x="215900" y="167569"/>
                  <a:pt x="167569" y="215899"/>
                  <a:pt x="107950" y="215899"/>
                </a:cubicBezTo>
                <a:cubicBezTo>
                  <a:pt x="48330" y="215899"/>
                  <a:pt x="-1" y="167569"/>
                  <a:pt x="-1" y="107949"/>
                </a:cubicBezTo>
                <a:lnTo>
                  <a:pt x="0" y="107950"/>
                </a:lnTo>
                <a:close/>
              </a:path>
            </a:pathLst>
          </a:custGeom>
          <a:gradFill rotWithShape="0">
            <a:gsLst>
              <a:gs pos="0">
                <a:srgbClr val="CB3D3A"/>
              </a:gs>
              <a:gs pos="100000">
                <a:srgbClr val="9B2D2A"/>
              </a:gs>
            </a:gsLst>
            <a:lin ang="5400000"/>
          </a:gradFill>
          <a:ln w="9525">
            <a:noFill/>
            <a:prstDash val="solid"/>
            <a:round/>
            <a:headEnd/>
            <a:tailEnd/>
          </a:ln>
          <a:effectLst>
            <a:outerShdw dist="22997" dir="5400000" algn="tl" rotWithShape="0">
              <a:srgbClr val="000000">
                <a:alpha val="34998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endParaRPr lang="id-ID"/>
          </a:p>
        </p:txBody>
      </p:sp>
      <p:sp>
        <p:nvSpPr>
          <p:cNvPr id="7" name="Oval 7"/>
          <p:cNvSpPr>
            <a:spLocks/>
          </p:cNvSpPr>
          <p:nvPr/>
        </p:nvSpPr>
        <p:spPr bwMode="auto">
          <a:xfrm>
            <a:off x="3216275" y="3213100"/>
            <a:ext cx="215900" cy="215900"/>
          </a:xfrm>
          <a:custGeom>
            <a:avLst/>
            <a:gdLst>
              <a:gd name="T0" fmla="*/ 107950 w 215900"/>
              <a:gd name="T1" fmla="*/ 0 h 215900"/>
              <a:gd name="T2" fmla="*/ 215900 w 215900"/>
              <a:gd name="T3" fmla="*/ 107950 h 215900"/>
              <a:gd name="T4" fmla="*/ 107950 w 215900"/>
              <a:gd name="T5" fmla="*/ 215900 h 215900"/>
              <a:gd name="T6" fmla="*/ 0 w 215900"/>
              <a:gd name="T7" fmla="*/ 107950 h 215900"/>
              <a:gd name="T8" fmla="*/ 31618 w 215900"/>
              <a:gd name="T9" fmla="*/ 31618 h 215900"/>
              <a:gd name="T10" fmla="*/ 31618 w 215900"/>
              <a:gd name="T11" fmla="*/ 184282 h 215900"/>
              <a:gd name="T12" fmla="*/ 184282 w 215900"/>
              <a:gd name="T13" fmla="*/ 184282 h 215900"/>
              <a:gd name="T14" fmla="*/ 184282 w 215900"/>
              <a:gd name="T15" fmla="*/ 31618 h 2159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31618 w 215900"/>
              <a:gd name="T25" fmla="*/ 31618 h 215900"/>
              <a:gd name="T26" fmla="*/ 184282 w 215900"/>
              <a:gd name="T27" fmla="*/ 184282 h 2159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5900" h="215900">
                <a:moveTo>
                  <a:pt x="0" y="107950"/>
                </a:moveTo>
                <a:lnTo>
                  <a:pt x="-1" y="107949"/>
                </a:lnTo>
                <a:cubicBezTo>
                  <a:pt x="-1" y="48330"/>
                  <a:pt x="48330" y="-1"/>
                  <a:pt x="107950" y="-1"/>
                </a:cubicBezTo>
                <a:cubicBezTo>
                  <a:pt x="167569" y="-1"/>
                  <a:pt x="215900" y="48330"/>
                  <a:pt x="215900" y="107950"/>
                </a:cubicBezTo>
                <a:cubicBezTo>
                  <a:pt x="215900" y="167569"/>
                  <a:pt x="167569" y="215899"/>
                  <a:pt x="107950" y="215899"/>
                </a:cubicBezTo>
                <a:cubicBezTo>
                  <a:pt x="48330" y="215899"/>
                  <a:pt x="-1" y="167569"/>
                  <a:pt x="-1" y="107949"/>
                </a:cubicBezTo>
                <a:lnTo>
                  <a:pt x="0" y="107950"/>
                </a:lnTo>
                <a:close/>
              </a:path>
            </a:pathLst>
          </a:custGeom>
          <a:gradFill rotWithShape="0">
            <a:gsLst>
              <a:gs pos="0">
                <a:srgbClr val="CB3D3A"/>
              </a:gs>
              <a:gs pos="100000">
                <a:srgbClr val="9B2D2A"/>
              </a:gs>
            </a:gsLst>
            <a:lin ang="5400000"/>
          </a:gradFill>
          <a:ln w="9525">
            <a:noFill/>
            <a:prstDash val="solid"/>
            <a:round/>
            <a:headEnd/>
            <a:tailEnd/>
          </a:ln>
          <a:effectLst>
            <a:outerShdw dist="22997" dir="5400000" algn="tl" rotWithShape="0">
              <a:srgbClr val="000000">
                <a:alpha val="34998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endParaRPr lang="id-ID"/>
          </a:p>
        </p:txBody>
      </p:sp>
      <p:sp>
        <p:nvSpPr>
          <p:cNvPr id="8" name="Oval 8"/>
          <p:cNvSpPr>
            <a:spLocks/>
          </p:cNvSpPr>
          <p:nvPr/>
        </p:nvSpPr>
        <p:spPr bwMode="auto">
          <a:xfrm>
            <a:off x="4224338" y="3213100"/>
            <a:ext cx="215900" cy="215900"/>
          </a:xfrm>
          <a:custGeom>
            <a:avLst/>
            <a:gdLst>
              <a:gd name="T0" fmla="*/ 107950 w 215900"/>
              <a:gd name="T1" fmla="*/ 0 h 215900"/>
              <a:gd name="T2" fmla="*/ 215900 w 215900"/>
              <a:gd name="T3" fmla="*/ 107950 h 215900"/>
              <a:gd name="T4" fmla="*/ 107950 w 215900"/>
              <a:gd name="T5" fmla="*/ 215900 h 215900"/>
              <a:gd name="T6" fmla="*/ 0 w 215900"/>
              <a:gd name="T7" fmla="*/ 107950 h 215900"/>
              <a:gd name="T8" fmla="*/ 31618 w 215900"/>
              <a:gd name="T9" fmla="*/ 31618 h 215900"/>
              <a:gd name="T10" fmla="*/ 31618 w 215900"/>
              <a:gd name="T11" fmla="*/ 184282 h 215900"/>
              <a:gd name="T12" fmla="*/ 184282 w 215900"/>
              <a:gd name="T13" fmla="*/ 184282 h 215900"/>
              <a:gd name="T14" fmla="*/ 184282 w 215900"/>
              <a:gd name="T15" fmla="*/ 31618 h 2159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31618 w 215900"/>
              <a:gd name="T25" fmla="*/ 31618 h 215900"/>
              <a:gd name="T26" fmla="*/ 184282 w 215900"/>
              <a:gd name="T27" fmla="*/ 184282 h 2159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5900" h="215900">
                <a:moveTo>
                  <a:pt x="0" y="107950"/>
                </a:moveTo>
                <a:lnTo>
                  <a:pt x="-1" y="107949"/>
                </a:lnTo>
                <a:cubicBezTo>
                  <a:pt x="-1" y="48330"/>
                  <a:pt x="48330" y="-1"/>
                  <a:pt x="107950" y="-1"/>
                </a:cubicBezTo>
                <a:cubicBezTo>
                  <a:pt x="167569" y="-1"/>
                  <a:pt x="215900" y="48330"/>
                  <a:pt x="215900" y="107950"/>
                </a:cubicBezTo>
                <a:cubicBezTo>
                  <a:pt x="215900" y="167569"/>
                  <a:pt x="167569" y="215899"/>
                  <a:pt x="107950" y="215899"/>
                </a:cubicBezTo>
                <a:cubicBezTo>
                  <a:pt x="48330" y="215899"/>
                  <a:pt x="-1" y="167569"/>
                  <a:pt x="-1" y="107949"/>
                </a:cubicBezTo>
                <a:lnTo>
                  <a:pt x="0" y="107950"/>
                </a:lnTo>
                <a:close/>
              </a:path>
            </a:pathLst>
          </a:custGeom>
          <a:gradFill rotWithShape="0">
            <a:gsLst>
              <a:gs pos="0">
                <a:srgbClr val="CB3D3A"/>
              </a:gs>
              <a:gs pos="100000">
                <a:srgbClr val="9B2D2A"/>
              </a:gs>
            </a:gsLst>
            <a:lin ang="5400000"/>
          </a:gradFill>
          <a:ln w="9525">
            <a:noFill/>
            <a:prstDash val="solid"/>
            <a:round/>
            <a:headEnd/>
            <a:tailEnd/>
          </a:ln>
          <a:effectLst>
            <a:outerShdw dist="22997" dir="5400000" algn="tl" rotWithShape="0">
              <a:srgbClr val="000000">
                <a:alpha val="34998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endParaRPr lang="id-ID"/>
          </a:p>
        </p:txBody>
      </p:sp>
      <p:sp>
        <p:nvSpPr>
          <p:cNvPr id="9" name="Oval 9"/>
          <p:cNvSpPr>
            <a:spLocks/>
          </p:cNvSpPr>
          <p:nvPr/>
        </p:nvSpPr>
        <p:spPr bwMode="auto">
          <a:xfrm>
            <a:off x="5016500" y="3213100"/>
            <a:ext cx="215900" cy="215900"/>
          </a:xfrm>
          <a:custGeom>
            <a:avLst/>
            <a:gdLst>
              <a:gd name="T0" fmla="*/ 107950 w 215900"/>
              <a:gd name="T1" fmla="*/ 0 h 215900"/>
              <a:gd name="T2" fmla="*/ 215900 w 215900"/>
              <a:gd name="T3" fmla="*/ 107950 h 215900"/>
              <a:gd name="T4" fmla="*/ 107950 w 215900"/>
              <a:gd name="T5" fmla="*/ 215900 h 215900"/>
              <a:gd name="T6" fmla="*/ 0 w 215900"/>
              <a:gd name="T7" fmla="*/ 107950 h 215900"/>
              <a:gd name="T8" fmla="*/ 31618 w 215900"/>
              <a:gd name="T9" fmla="*/ 31618 h 215900"/>
              <a:gd name="T10" fmla="*/ 31618 w 215900"/>
              <a:gd name="T11" fmla="*/ 184282 h 215900"/>
              <a:gd name="T12" fmla="*/ 184282 w 215900"/>
              <a:gd name="T13" fmla="*/ 184282 h 215900"/>
              <a:gd name="T14" fmla="*/ 184282 w 215900"/>
              <a:gd name="T15" fmla="*/ 31618 h 2159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31618 w 215900"/>
              <a:gd name="T25" fmla="*/ 31618 h 215900"/>
              <a:gd name="T26" fmla="*/ 184282 w 215900"/>
              <a:gd name="T27" fmla="*/ 184282 h 2159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5900" h="215900">
                <a:moveTo>
                  <a:pt x="0" y="107950"/>
                </a:moveTo>
                <a:lnTo>
                  <a:pt x="-1" y="107949"/>
                </a:lnTo>
                <a:cubicBezTo>
                  <a:pt x="-1" y="48330"/>
                  <a:pt x="48330" y="-1"/>
                  <a:pt x="107950" y="-1"/>
                </a:cubicBezTo>
                <a:cubicBezTo>
                  <a:pt x="167569" y="-1"/>
                  <a:pt x="215900" y="48330"/>
                  <a:pt x="215900" y="107950"/>
                </a:cubicBezTo>
                <a:cubicBezTo>
                  <a:pt x="215900" y="167569"/>
                  <a:pt x="167569" y="215899"/>
                  <a:pt x="107950" y="215899"/>
                </a:cubicBezTo>
                <a:cubicBezTo>
                  <a:pt x="48330" y="215899"/>
                  <a:pt x="-1" y="167569"/>
                  <a:pt x="-1" y="107949"/>
                </a:cubicBezTo>
                <a:lnTo>
                  <a:pt x="0" y="107950"/>
                </a:lnTo>
                <a:close/>
              </a:path>
            </a:pathLst>
          </a:custGeom>
          <a:gradFill rotWithShape="0">
            <a:gsLst>
              <a:gs pos="0">
                <a:srgbClr val="CB3D3A"/>
              </a:gs>
              <a:gs pos="100000">
                <a:srgbClr val="9B2D2A"/>
              </a:gs>
            </a:gsLst>
            <a:lin ang="5400000"/>
          </a:gradFill>
          <a:ln w="9525">
            <a:noFill/>
            <a:prstDash val="solid"/>
            <a:round/>
            <a:headEnd/>
            <a:tailEnd/>
          </a:ln>
          <a:effectLst>
            <a:outerShdw dist="22997" dir="5400000" algn="tl" rotWithShape="0">
              <a:srgbClr val="000000">
                <a:alpha val="34998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endParaRPr lang="id-ID"/>
          </a:p>
        </p:txBody>
      </p:sp>
      <p:sp>
        <p:nvSpPr>
          <p:cNvPr id="10" name="Oval 10"/>
          <p:cNvSpPr>
            <a:spLocks/>
          </p:cNvSpPr>
          <p:nvPr/>
        </p:nvSpPr>
        <p:spPr bwMode="auto">
          <a:xfrm>
            <a:off x="5808663" y="3213100"/>
            <a:ext cx="215900" cy="215900"/>
          </a:xfrm>
          <a:custGeom>
            <a:avLst/>
            <a:gdLst>
              <a:gd name="T0" fmla="*/ 107950 w 215900"/>
              <a:gd name="T1" fmla="*/ 0 h 215900"/>
              <a:gd name="T2" fmla="*/ 215900 w 215900"/>
              <a:gd name="T3" fmla="*/ 107950 h 215900"/>
              <a:gd name="T4" fmla="*/ 107950 w 215900"/>
              <a:gd name="T5" fmla="*/ 215900 h 215900"/>
              <a:gd name="T6" fmla="*/ 0 w 215900"/>
              <a:gd name="T7" fmla="*/ 107950 h 215900"/>
              <a:gd name="T8" fmla="*/ 31618 w 215900"/>
              <a:gd name="T9" fmla="*/ 31618 h 215900"/>
              <a:gd name="T10" fmla="*/ 31618 w 215900"/>
              <a:gd name="T11" fmla="*/ 184282 h 215900"/>
              <a:gd name="T12" fmla="*/ 184282 w 215900"/>
              <a:gd name="T13" fmla="*/ 184282 h 215900"/>
              <a:gd name="T14" fmla="*/ 184282 w 215900"/>
              <a:gd name="T15" fmla="*/ 31618 h 2159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31618 w 215900"/>
              <a:gd name="T25" fmla="*/ 31618 h 215900"/>
              <a:gd name="T26" fmla="*/ 184282 w 215900"/>
              <a:gd name="T27" fmla="*/ 184282 h 2159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5900" h="215900">
                <a:moveTo>
                  <a:pt x="0" y="107950"/>
                </a:moveTo>
                <a:lnTo>
                  <a:pt x="-1" y="107949"/>
                </a:lnTo>
                <a:cubicBezTo>
                  <a:pt x="-1" y="48330"/>
                  <a:pt x="48330" y="-1"/>
                  <a:pt x="107950" y="-1"/>
                </a:cubicBezTo>
                <a:cubicBezTo>
                  <a:pt x="167569" y="-1"/>
                  <a:pt x="215900" y="48330"/>
                  <a:pt x="215900" y="107950"/>
                </a:cubicBezTo>
                <a:cubicBezTo>
                  <a:pt x="215900" y="167569"/>
                  <a:pt x="167569" y="215899"/>
                  <a:pt x="107950" y="215899"/>
                </a:cubicBezTo>
                <a:cubicBezTo>
                  <a:pt x="48330" y="215899"/>
                  <a:pt x="-1" y="167569"/>
                  <a:pt x="-1" y="107949"/>
                </a:cubicBezTo>
                <a:lnTo>
                  <a:pt x="0" y="107950"/>
                </a:lnTo>
                <a:close/>
              </a:path>
            </a:pathLst>
          </a:custGeom>
          <a:gradFill rotWithShape="0">
            <a:gsLst>
              <a:gs pos="0">
                <a:srgbClr val="CB3D3A"/>
              </a:gs>
              <a:gs pos="100000">
                <a:srgbClr val="9B2D2A"/>
              </a:gs>
            </a:gsLst>
            <a:lin ang="5400000"/>
          </a:gradFill>
          <a:ln w="9525">
            <a:noFill/>
            <a:prstDash val="solid"/>
            <a:round/>
            <a:headEnd/>
            <a:tailEnd/>
          </a:ln>
          <a:effectLst>
            <a:outerShdw dist="22997" dir="5400000" algn="tl" rotWithShape="0">
              <a:srgbClr val="000000">
                <a:alpha val="34998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endParaRPr lang="id-ID"/>
          </a:p>
        </p:txBody>
      </p:sp>
      <p:sp>
        <p:nvSpPr>
          <p:cNvPr id="11" name="Oval 11"/>
          <p:cNvSpPr>
            <a:spLocks/>
          </p:cNvSpPr>
          <p:nvPr/>
        </p:nvSpPr>
        <p:spPr bwMode="auto">
          <a:xfrm>
            <a:off x="6778625" y="3213100"/>
            <a:ext cx="215900" cy="215900"/>
          </a:xfrm>
          <a:custGeom>
            <a:avLst/>
            <a:gdLst>
              <a:gd name="T0" fmla="*/ 107950 w 215900"/>
              <a:gd name="T1" fmla="*/ 0 h 215900"/>
              <a:gd name="T2" fmla="*/ 215900 w 215900"/>
              <a:gd name="T3" fmla="*/ 107950 h 215900"/>
              <a:gd name="T4" fmla="*/ 107950 w 215900"/>
              <a:gd name="T5" fmla="*/ 215900 h 215900"/>
              <a:gd name="T6" fmla="*/ 0 w 215900"/>
              <a:gd name="T7" fmla="*/ 107950 h 215900"/>
              <a:gd name="T8" fmla="*/ 31618 w 215900"/>
              <a:gd name="T9" fmla="*/ 31618 h 215900"/>
              <a:gd name="T10" fmla="*/ 31618 w 215900"/>
              <a:gd name="T11" fmla="*/ 184282 h 215900"/>
              <a:gd name="T12" fmla="*/ 184282 w 215900"/>
              <a:gd name="T13" fmla="*/ 184282 h 215900"/>
              <a:gd name="T14" fmla="*/ 184282 w 215900"/>
              <a:gd name="T15" fmla="*/ 31618 h 2159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31618 w 215900"/>
              <a:gd name="T25" fmla="*/ 31618 h 215900"/>
              <a:gd name="T26" fmla="*/ 184282 w 215900"/>
              <a:gd name="T27" fmla="*/ 184282 h 2159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5900" h="215900">
                <a:moveTo>
                  <a:pt x="0" y="107950"/>
                </a:moveTo>
                <a:lnTo>
                  <a:pt x="-1" y="107949"/>
                </a:lnTo>
                <a:cubicBezTo>
                  <a:pt x="-1" y="48330"/>
                  <a:pt x="48330" y="-1"/>
                  <a:pt x="107950" y="-1"/>
                </a:cubicBezTo>
                <a:cubicBezTo>
                  <a:pt x="167569" y="-1"/>
                  <a:pt x="215900" y="48330"/>
                  <a:pt x="215900" y="107950"/>
                </a:cubicBezTo>
                <a:cubicBezTo>
                  <a:pt x="215900" y="167569"/>
                  <a:pt x="167569" y="215899"/>
                  <a:pt x="107950" y="215899"/>
                </a:cubicBezTo>
                <a:cubicBezTo>
                  <a:pt x="48330" y="215899"/>
                  <a:pt x="-1" y="167569"/>
                  <a:pt x="-1" y="107949"/>
                </a:cubicBezTo>
                <a:lnTo>
                  <a:pt x="0" y="107950"/>
                </a:lnTo>
                <a:close/>
              </a:path>
            </a:pathLst>
          </a:custGeom>
          <a:gradFill rotWithShape="0">
            <a:gsLst>
              <a:gs pos="0">
                <a:srgbClr val="CB3D3A"/>
              </a:gs>
              <a:gs pos="100000">
                <a:srgbClr val="9B2D2A"/>
              </a:gs>
            </a:gsLst>
            <a:lin ang="5400000"/>
          </a:gradFill>
          <a:ln w="9525">
            <a:noFill/>
            <a:prstDash val="solid"/>
            <a:round/>
            <a:headEnd/>
            <a:tailEnd/>
          </a:ln>
          <a:effectLst>
            <a:outerShdw dist="22997" dir="5400000" algn="tl" rotWithShape="0">
              <a:srgbClr val="000000">
                <a:alpha val="34998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endParaRPr lang="id-ID"/>
          </a:p>
        </p:txBody>
      </p:sp>
      <p:sp>
        <p:nvSpPr>
          <p:cNvPr id="12" name="Oval 12"/>
          <p:cNvSpPr>
            <a:spLocks/>
          </p:cNvSpPr>
          <p:nvPr/>
        </p:nvSpPr>
        <p:spPr bwMode="auto">
          <a:xfrm>
            <a:off x="7319963" y="3213100"/>
            <a:ext cx="215900" cy="215900"/>
          </a:xfrm>
          <a:custGeom>
            <a:avLst/>
            <a:gdLst>
              <a:gd name="T0" fmla="*/ 107950 w 215900"/>
              <a:gd name="T1" fmla="*/ 0 h 215900"/>
              <a:gd name="T2" fmla="*/ 215900 w 215900"/>
              <a:gd name="T3" fmla="*/ 107950 h 215900"/>
              <a:gd name="T4" fmla="*/ 107950 w 215900"/>
              <a:gd name="T5" fmla="*/ 215900 h 215900"/>
              <a:gd name="T6" fmla="*/ 0 w 215900"/>
              <a:gd name="T7" fmla="*/ 107950 h 215900"/>
              <a:gd name="T8" fmla="*/ 31618 w 215900"/>
              <a:gd name="T9" fmla="*/ 31618 h 215900"/>
              <a:gd name="T10" fmla="*/ 31618 w 215900"/>
              <a:gd name="T11" fmla="*/ 184282 h 215900"/>
              <a:gd name="T12" fmla="*/ 184282 w 215900"/>
              <a:gd name="T13" fmla="*/ 184282 h 215900"/>
              <a:gd name="T14" fmla="*/ 184282 w 215900"/>
              <a:gd name="T15" fmla="*/ 31618 h 2159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31618 w 215900"/>
              <a:gd name="T25" fmla="*/ 31618 h 215900"/>
              <a:gd name="T26" fmla="*/ 184282 w 215900"/>
              <a:gd name="T27" fmla="*/ 184282 h 2159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5900" h="215900">
                <a:moveTo>
                  <a:pt x="0" y="107950"/>
                </a:moveTo>
                <a:lnTo>
                  <a:pt x="-1" y="107949"/>
                </a:lnTo>
                <a:cubicBezTo>
                  <a:pt x="-1" y="48330"/>
                  <a:pt x="48330" y="-1"/>
                  <a:pt x="107950" y="-1"/>
                </a:cubicBezTo>
                <a:cubicBezTo>
                  <a:pt x="167569" y="-1"/>
                  <a:pt x="215900" y="48330"/>
                  <a:pt x="215900" y="107950"/>
                </a:cubicBezTo>
                <a:cubicBezTo>
                  <a:pt x="215900" y="167569"/>
                  <a:pt x="167569" y="215899"/>
                  <a:pt x="107950" y="215899"/>
                </a:cubicBezTo>
                <a:cubicBezTo>
                  <a:pt x="48330" y="215899"/>
                  <a:pt x="-1" y="167569"/>
                  <a:pt x="-1" y="107949"/>
                </a:cubicBezTo>
                <a:lnTo>
                  <a:pt x="0" y="107950"/>
                </a:lnTo>
                <a:close/>
              </a:path>
            </a:pathLst>
          </a:custGeom>
          <a:gradFill rotWithShape="0">
            <a:gsLst>
              <a:gs pos="0">
                <a:srgbClr val="CB3D3A"/>
              </a:gs>
              <a:gs pos="100000">
                <a:srgbClr val="9B2D2A"/>
              </a:gs>
            </a:gsLst>
            <a:lin ang="5400000"/>
          </a:gradFill>
          <a:ln w="9525">
            <a:noFill/>
            <a:prstDash val="solid"/>
            <a:round/>
            <a:headEnd/>
            <a:tailEnd/>
          </a:ln>
          <a:effectLst>
            <a:outerShdw dist="22997" dir="5400000" algn="tl" rotWithShape="0">
              <a:srgbClr val="000000">
                <a:alpha val="34998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endParaRPr lang="id-ID"/>
          </a:p>
        </p:txBody>
      </p:sp>
      <p:sp>
        <p:nvSpPr>
          <p:cNvPr id="13" name="Oval 13"/>
          <p:cNvSpPr>
            <a:spLocks/>
          </p:cNvSpPr>
          <p:nvPr/>
        </p:nvSpPr>
        <p:spPr bwMode="auto">
          <a:xfrm>
            <a:off x="8183564" y="3213100"/>
            <a:ext cx="217487" cy="215900"/>
          </a:xfrm>
          <a:custGeom>
            <a:avLst/>
            <a:gdLst>
              <a:gd name="T0" fmla="*/ 108744 w 217487"/>
              <a:gd name="T1" fmla="*/ 0 h 215900"/>
              <a:gd name="T2" fmla="*/ 217487 w 217487"/>
              <a:gd name="T3" fmla="*/ 107950 h 215900"/>
              <a:gd name="T4" fmla="*/ 108744 w 217487"/>
              <a:gd name="T5" fmla="*/ 215900 h 215900"/>
              <a:gd name="T6" fmla="*/ 0 w 217487"/>
              <a:gd name="T7" fmla="*/ 107950 h 215900"/>
              <a:gd name="T8" fmla="*/ 31850 w 217487"/>
              <a:gd name="T9" fmla="*/ 31618 h 215900"/>
              <a:gd name="T10" fmla="*/ 31850 w 217487"/>
              <a:gd name="T11" fmla="*/ 184282 h 215900"/>
              <a:gd name="T12" fmla="*/ 185637 w 217487"/>
              <a:gd name="T13" fmla="*/ 184282 h 215900"/>
              <a:gd name="T14" fmla="*/ 185637 w 217487"/>
              <a:gd name="T15" fmla="*/ 31618 h 2159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31850 w 217487"/>
              <a:gd name="T25" fmla="*/ 31618 h 215900"/>
              <a:gd name="T26" fmla="*/ 185637 w 217487"/>
              <a:gd name="T27" fmla="*/ 184282 h 2159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7487" h="215900">
                <a:moveTo>
                  <a:pt x="0" y="107950"/>
                </a:moveTo>
                <a:lnTo>
                  <a:pt x="-1" y="107949"/>
                </a:lnTo>
                <a:cubicBezTo>
                  <a:pt x="-1" y="48330"/>
                  <a:pt x="48686" y="-1"/>
                  <a:pt x="108744" y="-1"/>
                </a:cubicBezTo>
                <a:cubicBezTo>
                  <a:pt x="168801" y="-1"/>
                  <a:pt x="217488" y="48330"/>
                  <a:pt x="217488" y="107950"/>
                </a:cubicBezTo>
                <a:cubicBezTo>
                  <a:pt x="217488" y="167569"/>
                  <a:pt x="168801" y="215899"/>
                  <a:pt x="108744" y="215899"/>
                </a:cubicBezTo>
                <a:cubicBezTo>
                  <a:pt x="48686" y="215899"/>
                  <a:pt x="-1" y="167569"/>
                  <a:pt x="-1" y="107949"/>
                </a:cubicBezTo>
                <a:lnTo>
                  <a:pt x="0" y="107950"/>
                </a:lnTo>
                <a:close/>
              </a:path>
            </a:pathLst>
          </a:custGeom>
          <a:gradFill rotWithShape="0">
            <a:gsLst>
              <a:gs pos="0">
                <a:srgbClr val="CB3D3A"/>
              </a:gs>
              <a:gs pos="100000">
                <a:srgbClr val="9B2D2A"/>
              </a:gs>
            </a:gsLst>
            <a:lin ang="5400000"/>
          </a:gradFill>
          <a:ln w="9525">
            <a:noFill/>
            <a:prstDash val="solid"/>
            <a:round/>
            <a:headEnd/>
            <a:tailEnd/>
          </a:ln>
          <a:effectLst>
            <a:outerShdw dist="22997" dir="5400000" algn="tl" rotWithShape="0">
              <a:srgbClr val="000000">
                <a:alpha val="34998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endParaRPr lang="id-ID"/>
          </a:p>
        </p:txBody>
      </p:sp>
      <p:sp>
        <p:nvSpPr>
          <p:cNvPr id="14" name="Oval 14"/>
          <p:cNvSpPr>
            <a:spLocks/>
          </p:cNvSpPr>
          <p:nvPr/>
        </p:nvSpPr>
        <p:spPr bwMode="auto">
          <a:xfrm>
            <a:off x="9120188" y="3213100"/>
            <a:ext cx="215900" cy="215900"/>
          </a:xfrm>
          <a:custGeom>
            <a:avLst/>
            <a:gdLst>
              <a:gd name="T0" fmla="*/ 107950 w 215900"/>
              <a:gd name="T1" fmla="*/ 0 h 215900"/>
              <a:gd name="T2" fmla="*/ 215900 w 215900"/>
              <a:gd name="T3" fmla="*/ 107950 h 215900"/>
              <a:gd name="T4" fmla="*/ 107950 w 215900"/>
              <a:gd name="T5" fmla="*/ 215900 h 215900"/>
              <a:gd name="T6" fmla="*/ 0 w 215900"/>
              <a:gd name="T7" fmla="*/ 107950 h 215900"/>
              <a:gd name="T8" fmla="*/ 31618 w 215900"/>
              <a:gd name="T9" fmla="*/ 31618 h 215900"/>
              <a:gd name="T10" fmla="*/ 31618 w 215900"/>
              <a:gd name="T11" fmla="*/ 184282 h 215900"/>
              <a:gd name="T12" fmla="*/ 184282 w 215900"/>
              <a:gd name="T13" fmla="*/ 184282 h 215900"/>
              <a:gd name="T14" fmla="*/ 184282 w 215900"/>
              <a:gd name="T15" fmla="*/ 31618 h 2159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31618 w 215900"/>
              <a:gd name="T25" fmla="*/ 31618 h 215900"/>
              <a:gd name="T26" fmla="*/ 184282 w 215900"/>
              <a:gd name="T27" fmla="*/ 184282 h 2159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5900" h="215900">
                <a:moveTo>
                  <a:pt x="0" y="107950"/>
                </a:moveTo>
                <a:lnTo>
                  <a:pt x="-1" y="107949"/>
                </a:lnTo>
                <a:cubicBezTo>
                  <a:pt x="-1" y="48330"/>
                  <a:pt x="48330" y="-1"/>
                  <a:pt x="107950" y="-1"/>
                </a:cubicBezTo>
                <a:cubicBezTo>
                  <a:pt x="167569" y="-1"/>
                  <a:pt x="215900" y="48330"/>
                  <a:pt x="215900" y="107950"/>
                </a:cubicBezTo>
                <a:cubicBezTo>
                  <a:pt x="215900" y="167569"/>
                  <a:pt x="167569" y="215899"/>
                  <a:pt x="107950" y="215899"/>
                </a:cubicBezTo>
                <a:cubicBezTo>
                  <a:pt x="48330" y="215899"/>
                  <a:pt x="-1" y="167569"/>
                  <a:pt x="-1" y="107949"/>
                </a:cubicBezTo>
                <a:lnTo>
                  <a:pt x="0" y="107950"/>
                </a:lnTo>
                <a:close/>
              </a:path>
            </a:pathLst>
          </a:custGeom>
          <a:gradFill rotWithShape="0">
            <a:gsLst>
              <a:gs pos="0">
                <a:srgbClr val="CB3D3A"/>
              </a:gs>
              <a:gs pos="100000">
                <a:srgbClr val="9B2D2A"/>
              </a:gs>
            </a:gsLst>
            <a:lin ang="5400000"/>
          </a:gradFill>
          <a:ln w="9525">
            <a:noFill/>
            <a:prstDash val="solid"/>
            <a:round/>
            <a:headEnd/>
            <a:tailEnd/>
          </a:ln>
          <a:effectLst>
            <a:outerShdw dist="22997" dir="5400000" algn="tl" rotWithShape="0">
              <a:srgbClr val="000000">
                <a:alpha val="34998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endParaRPr lang="id-ID"/>
          </a:p>
        </p:txBody>
      </p:sp>
      <p:cxnSp>
        <p:nvCxnSpPr>
          <p:cNvPr id="21519" name="Straight Connector 16"/>
          <p:cNvCxnSpPr>
            <a:cxnSpLocks noChangeShapeType="1"/>
          </p:cNvCxnSpPr>
          <p:nvPr/>
        </p:nvCxnSpPr>
        <p:spPr bwMode="auto">
          <a:xfrm flipV="1">
            <a:off x="1666875" y="908050"/>
            <a:ext cx="0" cy="2305050"/>
          </a:xfrm>
          <a:prstGeom prst="straightConnector1">
            <a:avLst/>
          </a:prstGeom>
          <a:noFill/>
          <a:ln w="9528">
            <a:solidFill>
              <a:srgbClr val="FF0000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20" name="Rectangle 18"/>
          <p:cNvSpPr>
            <a:spLocks noChangeArrowheads="1"/>
          </p:cNvSpPr>
          <p:nvPr/>
        </p:nvSpPr>
        <p:spPr bwMode="auto">
          <a:xfrm>
            <a:off x="1674813" y="839789"/>
            <a:ext cx="21590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1600" b="1">
                <a:solidFill>
                  <a:srgbClr val="17375E"/>
                </a:solidFill>
                <a:latin typeface="Arial Narrow" panose="020B0606020202030204" pitchFamily="34" charset="0"/>
              </a:rPr>
              <a:t>1947</a:t>
            </a:r>
          </a:p>
          <a:p>
            <a:r>
              <a:rPr lang="en-US" sz="1600" b="1">
                <a:solidFill>
                  <a:srgbClr val="17375E"/>
                </a:solidFill>
                <a:latin typeface="Arial Narrow" panose="020B0606020202030204" pitchFamily="34" charset="0"/>
              </a:rPr>
              <a:t>Rencana Pelajaran → Dirinci dalam Rencana Pelajaran Terurai</a:t>
            </a:r>
          </a:p>
        </p:txBody>
      </p:sp>
      <p:cxnSp>
        <p:nvCxnSpPr>
          <p:cNvPr id="21521" name="Straight Connector 19"/>
          <p:cNvCxnSpPr>
            <a:cxnSpLocks noChangeShapeType="1"/>
          </p:cNvCxnSpPr>
          <p:nvPr/>
        </p:nvCxnSpPr>
        <p:spPr bwMode="auto">
          <a:xfrm flipH="1">
            <a:off x="2459038" y="3481388"/>
            <a:ext cx="0" cy="2252662"/>
          </a:xfrm>
          <a:prstGeom prst="straightConnector1">
            <a:avLst/>
          </a:prstGeom>
          <a:noFill/>
          <a:ln w="9528">
            <a:solidFill>
              <a:srgbClr val="FF0000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22" name="Text Box 43"/>
          <p:cNvSpPr txBox="1">
            <a:spLocks noChangeArrowheads="1"/>
          </p:cNvSpPr>
          <p:nvPr/>
        </p:nvSpPr>
        <p:spPr bwMode="auto">
          <a:xfrm>
            <a:off x="2424114" y="5478463"/>
            <a:ext cx="18176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1600" b="1">
                <a:solidFill>
                  <a:srgbClr val="17375E"/>
                </a:solidFill>
                <a:latin typeface="Arial Narrow" panose="020B0606020202030204" pitchFamily="34" charset="0"/>
              </a:rPr>
              <a:t>1964</a:t>
            </a:r>
          </a:p>
          <a:p>
            <a:r>
              <a:rPr lang="en-US" sz="1600" b="1">
                <a:solidFill>
                  <a:srgbClr val="17375E"/>
                </a:solidFill>
                <a:latin typeface="Arial Narrow" panose="020B0606020202030204" pitchFamily="34" charset="0"/>
              </a:rPr>
              <a:t>Rencana Pendidikan Sekolah Dasar</a:t>
            </a:r>
          </a:p>
        </p:txBody>
      </p:sp>
      <p:sp>
        <p:nvSpPr>
          <p:cNvPr id="21523" name="Text Box 45"/>
          <p:cNvSpPr txBox="1">
            <a:spLocks noChangeArrowheads="1"/>
          </p:cNvSpPr>
          <p:nvPr/>
        </p:nvSpPr>
        <p:spPr bwMode="auto">
          <a:xfrm>
            <a:off x="3344864" y="2022476"/>
            <a:ext cx="1785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00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1600" b="1">
                <a:solidFill>
                  <a:srgbClr val="17375E"/>
                </a:solidFill>
                <a:latin typeface="Arial Narrow" panose="020B0606020202030204" pitchFamily="34" charset="0"/>
              </a:rPr>
              <a:t>1968</a:t>
            </a:r>
          </a:p>
          <a:p>
            <a:r>
              <a:rPr lang="en-US" sz="1600" b="1">
                <a:solidFill>
                  <a:srgbClr val="17375E"/>
                </a:solidFill>
                <a:latin typeface="Arial Narrow" panose="020B0606020202030204" pitchFamily="34" charset="0"/>
              </a:rPr>
              <a:t>Kurikulum Sekolah Dasar</a:t>
            </a:r>
          </a:p>
        </p:txBody>
      </p:sp>
      <p:cxnSp>
        <p:nvCxnSpPr>
          <p:cNvPr id="21524" name="Straight Connector 24"/>
          <p:cNvCxnSpPr>
            <a:cxnSpLocks noChangeShapeType="1"/>
          </p:cNvCxnSpPr>
          <p:nvPr/>
        </p:nvCxnSpPr>
        <p:spPr bwMode="auto">
          <a:xfrm flipV="1">
            <a:off x="3322638" y="2025650"/>
            <a:ext cx="0" cy="1187450"/>
          </a:xfrm>
          <a:prstGeom prst="straightConnector1">
            <a:avLst/>
          </a:prstGeom>
          <a:noFill/>
          <a:ln w="9528">
            <a:solidFill>
              <a:srgbClr val="FF0000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25" name="Straight Connector 27"/>
          <p:cNvCxnSpPr>
            <a:cxnSpLocks noChangeShapeType="1"/>
          </p:cNvCxnSpPr>
          <p:nvPr/>
        </p:nvCxnSpPr>
        <p:spPr bwMode="auto">
          <a:xfrm flipH="1">
            <a:off x="4332288" y="3429001"/>
            <a:ext cx="0" cy="1177925"/>
          </a:xfrm>
          <a:prstGeom prst="straightConnector1">
            <a:avLst/>
          </a:prstGeom>
          <a:noFill/>
          <a:ln w="9528">
            <a:solidFill>
              <a:srgbClr val="FF0000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26" name="Text Box 47"/>
          <p:cNvSpPr txBox="1">
            <a:spLocks noChangeArrowheads="1"/>
          </p:cNvSpPr>
          <p:nvPr/>
        </p:nvSpPr>
        <p:spPr bwMode="auto">
          <a:xfrm>
            <a:off x="4324350" y="4410076"/>
            <a:ext cx="17716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1600" b="1">
                <a:solidFill>
                  <a:srgbClr val="31859C"/>
                </a:solidFill>
                <a:latin typeface="Arial Narrow" panose="020B0606020202030204" pitchFamily="34" charset="0"/>
              </a:rPr>
              <a:t>197</a:t>
            </a:r>
            <a:r>
              <a:rPr lang="id-ID" sz="1600" b="1">
                <a:solidFill>
                  <a:srgbClr val="31859C"/>
                </a:solidFill>
                <a:latin typeface="Arial Narrow" panose="020B0606020202030204" pitchFamily="34" charset="0"/>
              </a:rPr>
              <a:t>3</a:t>
            </a:r>
            <a:endParaRPr lang="en-US" sz="1600" b="1">
              <a:solidFill>
                <a:srgbClr val="31859C"/>
              </a:solidFill>
              <a:latin typeface="Arial Narrow" panose="020B0606020202030204" pitchFamily="34" charset="0"/>
            </a:endParaRPr>
          </a:p>
          <a:p>
            <a:r>
              <a:rPr lang="en-US" sz="1600" b="1">
                <a:solidFill>
                  <a:srgbClr val="31859C"/>
                </a:solidFill>
                <a:latin typeface="Arial Narrow" panose="020B0606020202030204" pitchFamily="34" charset="0"/>
              </a:rPr>
              <a:t>Kurikulum</a:t>
            </a:r>
            <a:r>
              <a:rPr lang="id-ID" sz="1600" b="1">
                <a:solidFill>
                  <a:srgbClr val="31859C"/>
                </a:solidFill>
                <a:latin typeface="Arial Narrow" panose="020B0606020202030204" pitchFamily="34" charset="0"/>
              </a:rPr>
              <a:t> Proyek Perintis Sekolah Pembangunan (PPSP)</a:t>
            </a:r>
            <a:endParaRPr lang="en-US" sz="1600" b="1">
              <a:solidFill>
                <a:srgbClr val="31859C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21527" name="Straight Connector 30"/>
          <p:cNvCxnSpPr>
            <a:cxnSpLocks noChangeShapeType="1"/>
          </p:cNvCxnSpPr>
          <p:nvPr/>
        </p:nvCxnSpPr>
        <p:spPr bwMode="auto">
          <a:xfrm flipV="1">
            <a:off x="5124450" y="908050"/>
            <a:ext cx="0" cy="2305050"/>
          </a:xfrm>
          <a:prstGeom prst="straightConnector1">
            <a:avLst/>
          </a:prstGeom>
          <a:noFill/>
          <a:ln w="9528">
            <a:solidFill>
              <a:srgbClr val="FF0000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28" name="Text Box 47"/>
          <p:cNvSpPr txBox="1">
            <a:spLocks noChangeArrowheads="1"/>
          </p:cNvSpPr>
          <p:nvPr/>
        </p:nvSpPr>
        <p:spPr bwMode="auto">
          <a:xfrm>
            <a:off x="5159375" y="836613"/>
            <a:ext cx="16065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1600" b="1">
                <a:solidFill>
                  <a:srgbClr val="17375E"/>
                </a:solidFill>
                <a:latin typeface="Arial Narrow" panose="020B0606020202030204" pitchFamily="34" charset="0"/>
              </a:rPr>
              <a:t>1975</a:t>
            </a:r>
          </a:p>
          <a:p>
            <a:r>
              <a:rPr lang="en-US" sz="1600" b="1">
                <a:solidFill>
                  <a:srgbClr val="17375E"/>
                </a:solidFill>
                <a:latin typeface="Arial Narrow" panose="020B0606020202030204" pitchFamily="34" charset="0"/>
              </a:rPr>
              <a:t>Kurikulum Sekolah Dasar </a:t>
            </a:r>
          </a:p>
        </p:txBody>
      </p:sp>
      <p:sp>
        <p:nvSpPr>
          <p:cNvPr id="21529" name="Text Box 48"/>
          <p:cNvSpPr txBox="1">
            <a:spLocks noChangeArrowheads="1"/>
          </p:cNvSpPr>
          <p:nvPr/>
        </p:nvSpPr>
        <p:spPr bwMode="auto">
          <a:xfrm>
            <a:off x="5880101" y="3933825"/>
            <a:ext cx="1573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1600" b="1">
                <a:solidFill>
                  <a:srgbClr val="17375E"/>
                </a:solidFill>
                <a:latin typeface="Arial Narrow" panose="020B0606020202030204" pitchFamily="34" charset="0"/>
              </a:rPr>
              <a:t>1984</a:t>
            </a:r>
          </a:p>
          <a:p>
            <a:r>
              <a:rPr lang="en-US" sz="1600" b="1">
                <a:solidFill>
                  <a:srgbClr val="17375E"/>
                </a:solidFill>
                <a:latin typeface="Arial Narrow" panose="020B0606020202030204" pitchFamily="34" charset="0"/>
              </a:rPr>
              <a:t>Kurikulum 1984</a:t>
            </a:r>
          </a:p>
        </p:txBody>
      </p:sp>
      <p:cxnSp>
        <p:nvCxnSpPr>
          <p:cNvPr id="21530" name="Straight Connector 33"/>
          <p:cNvCxnSpPr>
            <a:cxnSpLocks noChangeShapeType="1"/>
          </p:cNvCxnSpPr>
          <p:nvPr/>
        </p:nvCxnSpPr>
        <p:spPr bwMode="auto">
          <a:xfrm flipH="1">
            <a:off x="5908675" y="3481388"/>
            <a:ext cx="0" cy="671512"/>
          </a:xfrm>
          <a:prstGeom prst="straightConnector1">
            <a:avLst/>
          </a:prstGeom>
          <a:noFill/>
          <a:ln w="9528">
            <a:solidFill>
              <a:srgbClr val="FF0000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31" name="Text Box 49"/>
          <p:cNvSpPr txBox="1">
            <a:spLocks noChangeArrowheads="1"/>
          </p:cNvSpPr>
          <p:nvPr/>
        </p:nvSpPr>
        <p:spPr bwMode="auto">
          <a:xfrm>
            <a:off x="6850063" y="1979614"/>
            <a:ext cx="16938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1600" b="1">
                <a:solidFill>
                  <a:srgbClr val="17375E"/>
                </a:solidFill>
                <a:latin typeface="Arial Narrow" panose="020B0606020202030204" pitchFamily="34" charset="0"/>
              </a:rPr>
              <a:t>1994</a:t>
            </a:r>
          </a:p>
          <a:p>
            <a:r>
              <a:rPr lang="en-US" sz="1600" b="1">
                <a:solidFill>
                  <a:srgbClr val="17375E"/>
                </a:solidFill>
                <a:latin typeface="Arial Narrow" panose="020B0606020202030204" pitchFamily="34" charset="0"/>
              </a:rPr>
              <a:t>Kurikulum</a:t>
            </a:r>
            <a:r>
              <a:rPr lang="id-ID" sz="1600" b="1">
                <a:solidFill>
                  <a:srgbClr val="17375E"/>
                </a:solidFill>
                <a:latin typeface="Arial Narrow" panose="020B0606020202030204" pitchFamily="34" charset="0"/>
              </a:rPr>
              <a:t> </a:t>
            </a:r>
            <a:r>
              <a:rPr lang="en-US" sz="1600" b="1">
                <a:solidFill>
                  <a:srgbClr val="17375E"/>
                </a:solidFill>
                <a:latin typeface="Arial Narrow" panose="020B0606020202030204" pitchFamily="34" charset="0"/>
              </a:rPr>
              <a:t>1994</a:t>
            </a:r>
          </a:p>
        </p:txBody>
      </p:sp>
      <p:cxnSp>
        <p:nvCxnSpPr>
          <p:cNvPr id="21532" name="Straight Connector 37"/>
          <p:cNvCxnSpPr>
            <a:cxnSpLocks noChangeShapeType="1"/>
          </p:cNvCxnSpPr>
          <p:nvPr/>
        </p:nvCxnSpPr>
        <p:spPr bwMode="auto">
          <a:xfrm flipV="1">
            <a:off x="6875463" y="2060576"/>
            <a:ext cx="0" cy="1152525"/>
          </a:xfrm>
          <a:prstGeom prst="straightConnector1">
            <a:avLst/>
          </a:prstGeom>
          <a:noFill/>
          <a:ln w="9528">
            <a:solidFill>
              <a:srgbClr val="FF0000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33" name="Straight Connector 39"/>
          <p:cNvCxnSpPr>
            <a:cxnSpLocks noChangeShapeType="1"/>
          </p:cNvCxnSpPr>
          <p:nvPr/>
        </p:nvCxnSpPr>
        <p:spPr bwMode="auto">
          <a:xfrm flipH="1">
            <a:off x="7446963" y="3481388"/>
            <a:ext cx="0" cy="2252662"/>
          </a:xfrm>
          <a:prstGeom prst="straightConnector1">
            <a:avLst/>
          </a:prstGeom>
          <a:noFill/>
          <a:ln w="9528">
            <a:solidFill>
              <a:srgbClr val="FF0000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34" name="Text Box 50"/>
          <p:cNvSpPr txBox="1">
            <a:spLocks noChangeArrowheads="1"/>
          </p:cNvSpPr>
          <p:nvPr/>
        </p:nvSpPr>
        <p:spPr bwMode="auto">
          <a:xfrm>
            <a:off x="7443788" y="5448300"/>
            <a:ext cx="22526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1600" b="1">
                <a:solidFill>
                  <a:srgbClr val="17375E"/>
                </a:solidFill>
                <a:latin typeface="Arial Narrow" panose="020B0606020202030204" pitchFamily="34" charset="0"/>
              </a:rPr>
              <a:t>1997</a:t>
            </a:r>
          </a:p>
          <a:p>
            <a:r>
              <a:rPr lang="en-US" sz="1600" b="1">
                <a:solidFill>
                  <a:srgbClr val="17375E"/>
                </a:solidFill>
                <a:latin typeface="Arial Narrow" panose="020B0606020202030204" pitchFamily="34" charset="0"/>
              </a:rPr>
              <a:t>Revisi Kurikulum 1994</a:t>
            </a:r>
          </a:p>
        </p:txBody>
      </p:sp>
      <p:sp>
        <p:nvSpPr>
          <p:cNvPr id="21535" name="Text Box 51"/>
          <p:cNvSpPr txBox="1">
            <a:spLocks noChangeArrowheads="1"/>
          </p:cNvSpPr>
          <p:nvPr/>
        </p:nvSpPr>
        <p:spPr bwMode="auto">
          <a:xfrm>
            <a:off x="8328025" y="836614"/>
            <a:ext cx="17414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1600" b="1">
                <a:solidFill>
                  <a:srgbClr val="31859C"/>
                </a:solidFill>
                <a:latin typeface="Arial Narrow" panose="020B0606020202030204" pitchFamily="34" charset="0"/>
              </a:rPr>
              <a:t>2004</a:t>
            </a:r>
          </a:p>
          <a:p>
            <a:r>
              <a:rPr lang="id-ID" sz="1600" b="1">
                <a:solidFill>
                  <a:srgbClr val="31859C"/>
                </a:solidFill>
                <a:latin typeface="Arial Narrow" panose="020B0606020202030204" pitchFamily="34" charset="0"/>
              </a:rPr>
              <a:t>Rintisan</a:t>
            </a:r>
          </a:p>
          <a:p>
            <a:r>
              <a:rPr lang="en-US" sz="1600" b="1">
                <a:solidFill>
                  <a:srgbClr val="31859C"/>
                </a:solidFill>
                <a:latin typeface="Arial Narrow" panose="020B0606020202030204" pitchFamily="34" charset="0"/>
              </a:rPr>
              <a:t>Kurikulum Berbasis Kompetensi (KBK)</a:t>
            </a:r>
          </a:p>
        </p:txBody>
      </p:sp>
      <p:cxnSp>
        <p:nvCxnSpPr>
          <p:cNvPr id="21536" name="Straight Connector 42"/>
          <p:cNvCxnSpPr>
            <a:cxnSpLocks noChangeShapeType="1"/>
          </p:cNvCxnSpPr>
          <p:nvPr/>
        </p:nvCxnSpPr>
        <p:spPr bwMode="auto">
          <a:xfrm flipV="1">
            <a:off x="8291513" y="930275"/>
            <a:ext cx="0" cy="2305050"/>
          </a:xfrm>
          <a:prstGeom prst="straightConnector1">
            <a:avLst/>
          </a:prstGeom>
          <a:noFill/>
          <a:ln w="9528">
            <a:solidFill>
              <a:srgbClr val="FF0000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37" name="Text Box 50"/>
          <p:cNvSpPr txBox="1">
            <a:spLocks noChangeArrowheads="1"/>
          </p:cNvSpPr>
          <p:nvPr/>
        </p:nvSpPr>
        <p:spPr bwMode="auto">
          <a:xfrm>
            <a:off x="9229725" y="4173539"/>
            <a:ext cx="1601788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1600" b="1">
                <a:solidFill>
                  <a:srgbClr val="17375E"/>
                </a:solidFill>
                <a:latin typeface="Arial Narrow" panose="020B0606020202030204" pitchFamily="34" charset="0"/>
              </a:rPr>
              <a:t>2006</a:t>
            </a:r>
          </a:p>
          <a:p>
            <a:r>
              <a:rPr lang="en-US" sz="1600" b="1">
                <a:solidFill>
                  <a:srgbClr val="17375E"/>
                </a:solidFill>
                <a:latin typeface="Arial Narrow" panose="020B0606020202030204" pitchFamily="34" charset="0"/>
              </a:rPr>
              <a:t>Kurikulum Tingkat Satuan Pendidikan (KTSP)</a:t>
            </a:r>
          </a:p>
        </p:txBody>
      </p:sp>
      <p:cxnSp>
        <p:nvCxnSpPr>
          <p:cNvPr id="21538" name="Straight Connector 44"/>
          <p:cNvCxnSpPr>
            <a:cxnSpLocks noChangeShapeType="1"/>
          </p:cNvCxnSpPr>
          <p:nvPr/>
        </p:nvCxnSpPr>
        <p:spPr bwMode="auto">
          <a:xfrm flipH="1">
            <a:off x="9228138" y="3481389"/>
            <a:ext cx="0" cy="928687"/>
          </a:xfrm>
          <a:prstGeom prst="straightConnector1">
            <a:avLst/>
          </a:prstGeom>
          <a:noFill/>
          <a:ln w="9528">
            <a:solidFill>
              <a:srgbClr val="FF0000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39" name="Text Box 6"/>
          <p:cNvSpPr txBox="1">
            <a:spLocks noChangeArrowheads="1"/>
          </p:cNvSpPr>
          <p:nvPr/>
        </p:nvSpPr>
        <p:spPr bwMode="auto">
          <a:xfrm>
            <a:off x="982663" y="3500439"/>
            <a:ext cx="8874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1000"/>
              </a:spcBef>
            </a:pPr>
            <a:r>
              <a:rPr lang="en-US" sz="1600" b="1" i="1">
                <a:solidFill>
                  <a:srgbClr val="E46C0A"/>
                </a:solidFill>
              </a:rPr>
              <a:t>1945</a:t>
            </a:r>
          </a:p>
        </p:txBody>
      </p:sp>
      <p:sp>
        <p:nvSpPr>
          <p:cNvPr id="21540" name="Text Box 13"/>
          <p:cNvSpPr txBox="1">
            <a:spLocks noChangeArrowheads="1"/>
          </p:cNvSpPr>
          <p:nvPr/>
        </p:nvSpPr>
        <p:spPr bwMode="auto">
          <a:xfrm>
            <a:off x="2314575" y="3490914"/>
            <a:ext cx="9017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1000"/>
              </a:spcBef>
            </a:pPr>
            <a:r>
              <a:rPr lang="en-US" sz="1600" b="1" i="1">
                <a:solidFill>
                  <a:srgbClr val="E46C0A"/>
                </a:solidFill>
              </a:rPr>
              <a:t>1965</a:t>
            </a:r>
          </a:p>
        </p:txBody>
      </p:sp>
      <p:sp>
        <p:nvSpPr>
          <p:cNvPr id="37" name="Oval 49"/>
          <p:cNvSpPr>
            <a:spLocks/>
          </p:cNvSpPr>
          <p:nvPr/>
        </p:nvSpPr>
        <p:spPr bwMode="auto">
          <a:xfrm>
            <a:off x="10021888" y="3213100"/>
            <a:ext cx="215900" cy="215900"/>
          </a:xfrm>
          <a:custGeom>
            <a:avLst/>
            <a:gdLst>
              <a:gd name="T0" fmla="*/ 107950 w 215900"/>
              <a:gd name="T1" fmla="*/ 0 h 215900"/>
              <a:gd name="T2" fmla="*/ 215900 w 215900"/>
              <a:gd name="T3" fmla="*/ 107950 h 215900"/>
              <a:gd name="T4" fmla="*/ 107950 w 215900"/>
              <a:gd name="T5" fmla="*/ 215900 h 215900"/>
              <a:gd name="T6" fmla="*/ 0 w 215900"/>
              <a:gd name="T7" fmla="*/ 107950 h 215900"/>
              <a:gd name="T8" fmla="*/ 31618 w 215900"/>
              <a:gd name="T9" fmla="*/ 31618 h 215900"/>
              <a:gd name="T10" fmla="*/ 31618 w 215900"/>
              <a:gd name="T11" fmla="*/ 184282 h 215900"/>
              <a:gd name="T12" fmla="*/ 184282 w 215900"/>
              <a:gd name="T13" fmla="*/ 184282 h 215900"/>
              <a:gd name="T14" fmla="*/ 184282 w 215900"/>
              <a:gd name="T15" fmla="*/ 31618 h 215900"/>
              <a:gd name="T16" fmla="*/ 17694720 60000 65536"/>
              <a:gd name="T17" fmla="*/ 0 60000 65536"/>
              <a:gd name="T18" fmla="*/ 5898240 60000 65536"/>
              <a:gd name="T19" fmla="*/ 11796480 60000 65536"/>
              <a:gd name="T20" fmla="*/ 17694720 60000 65536"/>
              <a:gd name="T21" fmla="*/ 5898240 60000 65536"/>
              <a:gd name="T22" fmla="*/ 5898240 60000 65536"/>
              <a:gd name="T23" fmla="*/ 17694720 60000 65536"/>
              <a:gd name="T24" fmla="*/ 31618 w 215900"/>
              <a:gd name="T25" fmla="*/ 31618 h 215900"/>
              <a:gd name="T26" fmla="*/ 184282 w 215900"/>
              <a:gd name="T27" fmla="*/ 184282 h 2159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5900" h="215900">
                <a:moveTo>
                  <a:pt x="0" y="107950"/>
                </a:moveTo>
                <a:lnTo>
                  <a:pt x="-1" y="107949"/>
                </a:lnTo>
                <a:cubicBezTo>
                  <a:pt x="-1" y="48330"/>
                  <a:pt x="48330" y="-1"/>
                  <a:pt x="107950" y="-1"/>
                </a:cubicBezTo>
                <a:cubicBezTo>
                  <a:pt x="167569" y="-1"/>
                  <a:pt x="215900" y="48330"/>
                  <a:pt x="215900" y="107950"/>
                </a:cubicBezTo>
                <a:cubicBezTo>
                  <a:pt x="215900" y="167569"/>
                  <a:pt x="167569" y="215899"/>
                  <a:pt x="107950" y="215899"/>
                </a:cubicBezTo>
                <a:cubicBezTo>
                  <a:pt x="48330" y="215899"/>
                  <a:pt x="-1" y="167569"/>
                  <a:pt x="-1" y="107949"/>
                </a:cubicBezTo>
                <a:lnTo>
                  <a:pt x="0" y="107950"/>
                </a:lnTo>
                <a:close/>
              </a:path>
            </a:pathLst>
          </a:custGeom>
          <a:gradFill rotWithShape="0">
            <a:gsLst>
              <a:gs pos="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noFill/>
            <a:prstDash val="solid"/>
            <a:round/>
            <a:headEnd/>
            <a:tailEnd/>
          </a:ln>
          <a:effectLst>
            <a:outerShdw dist="22997" dir="5400000" algn="tl" rotWithShape="0">
              <a:srgbClr val="000000">
                <a:alpha val="34998"/>
              </a:srgbClr>
            </a:outerShdw>
          </a:effectLst>
        </p:spPr>
        <p:txBody>
          <a:bodyPr anchor="ctr" anchorCtr="1"/>
          <a:lstStyle/>
          <a:p>
            <a:pPr>
              <a:defRPr/>
            </a:pPr>
            <a:endParaRPr lang="id-ID"/>
          </a:p>
        </p:txBody>
      </p:sp>
      <p:sp>
        <p:nvSpPr>
          <p:cNvPr id="21542" name="Text Box 13"/>
          <p:cNvSpPr txBox="1">
            <a:spLocks noChangeArrowheads="1"/>
          </p:cNvSpPr>
          <p:nvPr/>
        </p:nvSpPr>
        <p:spPr bwMode="auto">
          <a:xfrm>
            <a:off x="10163175" y="3500439"/>
            <a:ext cx="9017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1000"/>
              </a:spcBef>
            </a:pPr>
            <a:r>
              <a:rPr lang="id-ID" sz="1600" b="1" i="1">
                <a:solidFill>
                  <a:srgbClr val="E46C0A"/>
                </a:solidFill>
              </a:rPr>
              <a:t>2015</a:t>
            </a:r>
            <a:endParaRPr lang="en-US" sz="1600" b="1" i="1">
              <a:solidFill>
                <a:srgbClr val="E46C0A"/>
              </a:solidFill>
            </a:endParaRPr>
          </a:p>
        </p:txBody>
      </p:sp>
      <p:sp>
        <p:nvSpPr>
          <p:cNvPr id="21543" name="Text Box 13"/>
          <p:cNvSpPr txBox="1">
            <a:spLocks noChangeArrowheads="1"/>
          </p:cNvSpPr>
          <p:nvPr/>
        </p:nvSpPr>
        <p:spPr bwMode="auto">
          <a:xfrm>
            <a:off x="1631950" y="3500439"/>
            <a:ext cx="9017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1000"/>
              </a:spcBef>
            </a:pPr>
            <a:r>
              <a:rPr lang="en-US" sz="1600" b="1" i="1">
                <a:solidFill>
                  <a:srgbClr val="E46C0A"/>
                </a:solidFill>
              </a:rPr>
              <a:t>19</a:t>
            </a:r>
            <a:r>
              <a:rPr lang="id-ID" sz="1600" b="1" i="1">
                <a:solidFill>
                  <a:srgbClr val="E46C0A"/>
                </a:solidFill>
              </a:rPr>
              <a:t>5</a:t>
            </a:r>
            <a:r>
              <a:rPr lang="en-US" sz="1600" b="1" i="1">
                <a:solidFill>
                  <a:srgbClr val="E46C0A"/>
                </a:solidFill>
              </a:rPr>
              <a:t>5</a:t>
            </a:r>
          </a:p>
        </p:txBody>
      </p:sp>
      <p:sp>
        <p:nvSpPr>
          <p:cNvPr id="21544" name="Text Box 13"/>
          <p:cNvSpPr txBox="1">
            <a:spLocks noChangeArrowheads="1"/>
          </p:cNvSpPr>
          <p:nvPr/>
        </p:nvSpPr>
        <p:spPr bwMode="auto">
          <a:xfrm>
            <a:off x="4618038" y="3500439"/>
            <a:ext cx="9017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1000"/>
              </a:spcBef>
            </a:pPr>
            <a:r>
              <a:rPr lang="en-US" sz="1600" b="1" i="1">
                <a:solidFill>
                  <a:srgbClr val="E46C0A"/>
                </a:solidFill>
              </a:rPr>
              <a:t>19</a:t>
            </a:r>
            <a:r>
              <a:rPr lang="id-ID" sz="1600" b="1" i="1">
                <a:solidFill>
                  <a:srgbClr val="E46C0A"/>
                </a:solidFill>
              </a:rPr>
              <a:t>75</a:t>
            </a:r>
            <a:endParaRPr lang="en-US" sz="1600" b="1" i="1">
              <a:solidFill>
                <a:srgbClr val="E46C0A"/>
              </a:solidFill>
            </a:endParaRPr>
          </a:p>
        </p:txBody>
      </p:sp>
      <p:sp>
        <p:nvSpPr>
          <p:cNvPr id="21545" name="Text Box 13"/>
          <p:cNvSpPr txBox="1">
            <a:spLocks noChangeArrowheads="1"/>
          </p:cNvSpPr>
          <p:nvPr/>
        </p:nvSpPr>
        <p:spPr bwMode="auto">
          <a:xfrm>
            <a:off x="8218488" y="3500439"/>
            <a:ext cx="9017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1000"/>
              </a:spcBef>
            </a:pPr>
            <a:r>
              <a:rPr lang="id-ID" sz="1600" b="1" i="1">
                <a:solidFill>
                  <a:srgbClr val="E46C0A"/>
                </a:solidFill>
              </a:rPr>
              <a:t>2005</a:t>
            </a:r>
            <a:endParaRPr lang="en-US" sz="1600" b="1" i="1">
              <a:solidFill>
                <a:srgbClr val="E46C0A"/>
              </a:solidFill>
            </a:endParaRPr>
          </a:p>
        </p:txBody>
      </p:sp>
      <p:sp>
        <p:nvSpPr>
          <p:cNvPr id="21546" name="Text Box 13"/>
          <p:cNvSpPr txBox="1">
            <a:spLocks noChangeArrowheads="1"/>
          </p:cNvSpPr>
          <p:nvPr/>
        </p:nvSpPr>
        <p:spPr bwMode="auto">
          <a:xfrm>
            <a:off x="5842000" y="3489326"/>
            <a:ext cx="9017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1000"/>
              </a:spcBef>
            </a:pPr>
            <a:r>
              <a:rPr lang="en-US" sz="1600" b="1" i="1">
                <a:solidFill>
                  <a:srgbClr val="E46C0A"/>
                </a:solidFill>
              </a:rPr>
              <a:t>19</a:t>
            </a:r>
            <a:r>
              <a:rPr lang="id-ID" sz="1600" b="1" i="1">
                <a:solidFill>
                  <a:srgbClr val="E46C0A"/>
                </a:solidFill>
              </a:rPr>
              <a:t>85</a:t>
            </a:r>
            <a:endParaRPr lang="en-US" sz="1600" b="1" i="1">
              <a:solidFill>
                <a:srgbClr val="E46C0A"/>
              </a:solidFill>
            </a:endParaRPr>
          </a:p>
        </p:txBody>
      </p:sp>
      <p:sp>
        <p:nvSpPr>
          <p:cNvPr id="21547" name="Text Box 13"/>
          <p:cNvSpPr txBox="1">
            <a:spLocks noChangeArrowheads="1"/>
          </p:cNvSpPr>
          <p:nvPr/>
        </p:nvSpPr>
        <p:spPr bwMode="auto">
          <a:xfrm>
            <a:off x="6704013" y="3500439"/>
            <a:ext cx="9017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1000"/>
              </a:spcBef>
            </a:pPr>
            <a:r>
              <a:rPr lang="en-US" sz="1600" b="1" i="1">
                <a:solidFill>
                  <a:srgbClr val="E46C0A"/>
                </a:solidFill>
              </a:rPr>
              <a:t>19</a:t>
            </a:r>
            <a:r>
              <a:rPr lang="id-ID" sz="1600" b="1" i="1">
                <a:solidFill>
                  <a:srgbClr val="E46C0A"/>
                </a:solidFill>
              </a:rPr>
              <a:t>95</a:t>
            </a:r>
            <a:endParaRPr lang="en-US" sz="1600" b="1" i="1">
              <a:solidFill>
                <a:srgbClr val="E46C0A"/>
              </a:solidFill>
            </a:endParaRPr>
          </a:p>
        </p:txBody>
      </p:sp>
      <p:sp>
        <p:nvSpPr>
          <p:cNvPr id="21548" name="Text Box 49"/>
          <p:cNvSpPr txBox="1">
            <a:spLocks noChangeArrowheads="1"/>
          </p:cNvSpPr>
          <p:nvPr/>
        </p:nvSpPr>
        <p:spPr bwMode="auto">
          <a:xfrm>
            <a:off x="8328026" y="2205038"/>
            <a:ext cx="20161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 sz="1400" b="1">
                <a:solidFill>
                  <a:srgbClr val="C00000"/>
                </a:solidFill>
                <a:latin typeface="Arial Narrow" panose="020B0606020202030204" pitchFamily="34" charset="0"/>
              </a:rPr>
              <a:t>                               </a:t>
            </a:r>
            <a:r>
              <a:rPr lang="id-ID" sz="1600" b="1">
                <a:solidFill>
                  <a:srgbClr val="C00000"/>
                </a:solidFill>
                <a:latin typeface="Arial Narrow" panose="020B0606020202030204" pitchFamily="34" charset="0"/>
              </a:rPr>
              <a:t>2013 </a:t>
            </a:r>
            <a:r>
              <a:rPr lang="id-ID" b="1" i="1">
                <a:solidFill>
                  <a:srgbClr val="C00000"/>
                </a:solidFill>
                <a:latin typeface="Arial Narrow" panose="020B0606020202030204" pitchFamily="34" charset="0"/>
              </a:rPr>
              <a:t>‘</a:t>
            </a:r>
            <a:r>
              <a:rPr lang="en-US" b="1" i="1">
                <a:solidFill>
                  <a:srgbClr val="C00000"/>
                </a:solidFill>
                <a:latin typeface="Arial Narrow" panose="020B0606020202030204" pitchFamily="34" charset="0"/>
              </a:rPr>
              <a:t>Kurikulum</a:t>
            </a:r>
            <a:r>
              <a:rPr lang="id-ID" b="1" i="1">
                <a:solidFill>
                  <a:srgbClr val="C00000"/>
                </a:solidFill>
                <a:latin typeface="Arial Narrow" panose="020B0606020202030204" pitchFamily="34" charset="0"/>
              </a:rPr>
              <a:t> 2013’</a:t>
            </a:r>
          </a:p>
          <a:p>
            <a:endParaRPr lang="en-US" sz="1400" b="1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21549" name="Straight Connector 57"/>
          <p:cNvCxnSpPr>
            <a:cxnSpLocks noChangeShapeType="1"/>
          </p:cNvCxnSpPr>
          <p:nvPr/>
        </p:nvCxnSpPr>
        <p:spPr bwMode="auto">
          <a:xfrm flipV="1">
            <a:off x="10133013" y="2205038"/>
            <a:ext cx="0" cy="1008062"/>
          </a:xfrm>
          <a:prstGeom prst="straightConnector1">
            <a:avLst/>
          </a:prstGeom>
          <a:noFill/>
          <a:ln w="9528">
            <a:solidFill>
              <a:srgbClr val="4F81BD"/>
            </a:solidFill>
            <a:round/>
            <a:headEnd type="arrow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" name="Straight Connector 47"/>
          <p:cNvCxnSpPr/>
          <p:nvPr/>
        </p:nvCxnSpPr>
        <p:spPr>
          <a:xfrm>
            <a:off x="8256588" y="4479924"/>
            <a:ext cx="0" cy="2160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10128250" y="4681536"/>
            <a:ext cx="0" cy="19446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>
            <a:off x="7104063" y="6597650"/>
            <a:ext cx="10795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54" name="TextBox 52"/>
          <p:cNvSpPr txBox="1">
            <a:spLocks noChangeArrowheads="1"/>
          </p:cNvSpPr>
          <p:nvPr/>
        </p:nvSpPr>
        <p:spPr bwMode="auto">
          <a:xfrm>
            <a:off x="5303839" y="6381750"/>
            <a:ext cx="17684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 sz="1600" b="1" dirty="0">
                <a:latin typeface="Arial Narrow" panose="020B0606020202030204" pitchFamily="34" charset="0"/>
              </a:rPr>
              <a:t>Materi pengetahuan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3216275" y="4467221"/>
            <a:ext cx="0" cy="2160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3287714" y="6597650"/>
            <a:ext cx="194468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57" name="TextBox 56"/>
          <p:cNvSpPr txBox="1">
            <a:spLocks noChangeArrowheads="1"/>
          </p:cNvSpPr>
          <p:nvPr/>
        </p:nvSpPr>
        <p:spPr bwMode="auto">
          <a:xfrm>
            <a:off x="8899526" y="6381750"/>
            <a:ext cx="8096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 sz="1600" b="1" dirty="0">
                <a:latin typeface="Arial Narrow" panose="020B0606020202030204" pitchFamily="34" charset="0"/>
              </a:rPr>
              <a:t>Produk </a:t>
            </a:r>
          </a:p>
        </p:txBody>
      </p:sp>
      <p:cxnSp>
        <p:nvCxnSpPr>
          <p:cNvPr id="58" name="Straight Arrow Connector 57"/>
          <p:cNvCxnSpPr/>
          <p:nvPr/>
        </p:nvCxnSpPr>
        <p:spPr>
          <a:xfrm flipH="1" flipV="1">
            <a:off x="9696450" y="6597650"/>
            <a:ext cx="431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8328026" y="6597650"/>
            <a:ext cx="5048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453075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-26988"/>
            <a:ext cx="9906000" cy="647701"/>
          </a:xfrm>
          <a:solidFill>
            <a:schemeClr val="accent5"/>
          </a:solidFill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id-ID" dirty="0" smtClean="0">
                <a:solidFill>
                  <a:schemeClr val="bg1"/>
                </a:solidFill>
              </a:rPr>
              <a:t>Perbandingan Kurikulum dari Masa ke Masa</a:t>
            </a:r>
            <a:endParaRPr lang="id-ID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00151" y="765175"/>
          <a:ext cx="9791701" cy="5364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5982"/>
                <a:gridCol w="2951910"/>
                <a:gridCol w="3311899"/>
                <a:gridCol w="2951910"/>
              </a:tblGrid>
              <a:tr h="457173">
                <a:tc>
                  <a:txBody>
                    <a:bodyPr/>
                    <a:lstStyle/>
                    <a:p>
                      <a:r>
                        <a:rPr lang="id-ID" sz="2400" dirty="0" smtClean="0"/>
                        <a:t>No</a:t>
                      </a:r>
                      <a:endParaRPr lang="id-ID" sz="2400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400" dirty="0" smtClean="0"/>
                        <a:t>Kurikulum .... – 1994</a:t>
                      </a:r>
                      <a:endParaRPr lang="id-ID" sz="2400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400" dirty="0" smtClean="0"/>
                        <a:t>Kurikulum 2004 – 2006 </a:t>
                      </a:r>
                      <a:endParaRPr lang="id-ID" sz="2400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400" dirty="0" smtClean="0"/>
                        <a:t>Kurikulum 2013</a:t>
                      </a:r>
                      <a:endParaRPr lang="id-ID" sz="2400" dirty="0"/>
                    </a:p>
                  </a:txBody>
                  <a:tcPr marL="91427" marR="91427" marT="45717" marB="45717"/>
                </a:tc>
              </a:tr>
              <a:tr h="396217"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1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Basis materi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Basis produk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Basis praksis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</a:tr>
              <a:tr h="700999"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2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Fokus pada ranah pengetahuan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Mapel ber</a:t>
                      </a:r>
                      <a:r>
                        <a:rPr lang="id-ID" sz="2000" b="1" baseline="0" dirty="0" smtClean="0"/>
                        <a:t>kontribusi pada</a:t>
                      </a:r>
                      <a:r>
                        <a:rPr lang="id-ID" sz="2000" b="1" dirty="0" smtClean="0"/>
                        <a:t> kompetensi tertentu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Mapel berkontribusi</a:t>
                      </a:r>
                      <a:r>
                        <a:rPr lang="id-ID" sz="2000" b="1" baseline="0" dirty="0" smtClean="0"/>
                        <a:t> pada semua</a:t>
                      </a:r>
                      <a:r>
                        <a:rPr lang="id-ID" sz="2000" b="1" dirty="0" smtClean="0"/>
                        <a:t> ranah kompetensi 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</a:tr>
              <a:tr h="1005781"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2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Produk dan proses ditentukan dari materi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Produk ditentukan dari materi, proses ditentukan terpisah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Materi dan proses diturunkan dari produk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</a:tr>
              <a:tr h="700999"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2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Penekanan pada rencana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Penekanan pada hasil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Penekanan keselarasan rencana, kegiatan,</a:t>
                      </a:r>
                      <a:r>
                        <a:rPr lang="id-ID" sz="2000" b="1" baseline="0" dirty="0" smtClean="0"/>
                        <a:t> hasil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</a:tr>
              <a:tr h="700999"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3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Keseragaman</a:t>
                      </a:r>
                      <a:r>
                        <a:rPr lang="id-ID" sz="2000" b="1" baseline="0" dirty="0" smtClean="0"/>
                        <a:t> materi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Keseragaman hasil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Keseragaman materi, proses dan hasil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</a:tr>
              <a:tr h="700999"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4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Pemantauan pelaksanaan silabus dan RPP standar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Penilaian hasil yang sangat ketat (harusnya),</a:t>
                      </a:r>
                      <a:r>
                        <a:rPr lang="id-ID" sz="2000" b="1" baseline="0" dirty="0" smtClean="0"/>
                        <a:t> mis. UN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Penilaian proses dan hasil secara utuh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</a:tr>
              <a:tr h="700999"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5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Menggunakan materi sebagai konteks 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Menggunakan materi sebagai konteks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  <a:tc>
                  <a:txBody>
                    <a:bodyPr/>
                    <a:lstStyle/>
                    <a:p>
                      <a:r>
                        <a:rPr lang="id-ID" sz="2000" b="1" dirty="0" smtClean="0"/>
                        <a:t>Menggunakan tema populer sebagai konteks</a:t>
                      </a:r>
                      <a:endParaRPr lang="id-ID" sz="2000" b="1" dirty="0"/>
                    </a:p>
                  </a:txBody>
                  <a:tcPr marL="91427" marR="91427" marT="45717" marB="45717"/>
                </a:tc>
              </a:tr>
            </a:tbl>
          </a:graphicData>
        </a:graphic>
      </p:graphicFrame>
      <p:sp>
        <p:nvSpPr>
          <p:cNvPr id="5" name="Title 3"/>
          <p:cNvSpPr txBox="1">
            <a:spLocks/>
          </p:cNvSpPr>
          <p:nvPr/>
        </p:nvSpPr>
        <p:spPr>
          <a:xfrm>
            <a:off x="1200150" y="6092826"/>
            <a:ext cx="9791700" cy="7207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id-ID" sz="3200" b="1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Arah Pengembangan: Kurikulum sebagai Praksis Kontekstual</a:t>
            </a:r>
          </a:p>
        </p:txBody>
      </p:sp>
      <p:sp>
        <p:nvSpPr>
          <p:cNvPr id="6" name="Slide Number Placeholder 2"/>
          <p:cNvSpPr txBox="1"/>
          <p:nvPr/>
        </p:nvSpPr>
        <p:spPr>
          <a:xfrm>
            <a:off x="10555288" y="6519864"/>
            <a:ext cx="533400" cy="365125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6324F52C-BB52-4B56-9C3A-EDE22B82B7C6}" type="slidenum">
              <a:rPr 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pPr algn="r"/>
              <a:t>3</a:t>
            </a:fld>
            <a:endParaRPr lang="id-ID" sz="11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6316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43000" y="-26988"/>
            <a:ext cx="9906000" cy="777876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>
              <a:defRPr/>
            </a:pPr>
            <a:r>
              <a:rPr lang="id-ID" sz="4000" dirty="0"/>
              <a:t>Kurikulum Sebagai Materi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343025" y="1279526"/>
            <a:ext cx="9505950" cy="4525963"/>
          </a:xfrm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 fontScale="92500" lnSpcReduction="20000"/>
          </a:bodyPr>
          <a:lstStyle/>
          <a:p>
            <a:pPr>
              <a:spcAft>
                <a:spcPts val="0"/>
              </a:spcAft>
              <a:defRPr/>
            </a:pPr>
            <a:r>
              <a:rPr lang="id-ID" i="1" dirty="0" smtClean="0"/>
              <a:t>Planning oriented</a:t>
            </a:r>
            <a:r>
              <a:rPr lang="id-ID" dirty="0" smtClean="0"/>
              <a:t>, mewakili pandangan teoritis</a:t>
            </a:r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Dipergunakan di Indonesia periode sebelum Tahun 2000</a:t>
            </a:r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Kurikulum sebagai wahana menyampaikan pengetahuan (</a:t>
            </a:r>
            <a:r>
              <a:rPr lang="id-ID" i="1" dirty="0" smtClean="0"/>
              <a:t>knowledge transmission</a:t>
            </a:r>
            <a:r>
              <a:rPr lang="id-ID" dirty="0" smtClean="0"/>
              <a:t>) dari guru ke siswa</a:t>
            </a:r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Perencanaan pembelajaran sangat dominan dan ketat berdasarkan urutan logis dari materi pembelajaran</a:t>
            </a:r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Guru melaksanakan pembelajaran dengan meneruskan apa yang diketahuinya kepada siswa sesuai dengan silabus yang telah ditentukan</a:t>
            </a:r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Penilaian berdasarkan atas penyerapan materi pengetahuan oleh siswa terhadap rencana materi pengetahuan yang tertuang dalam silabus</a:t>
            </a:r>
          </a:p>
        </p:txBody>
      </p:sp>
      <p:sp>
        <p:nvSpPr>
          <p:cNvPr id="6" name="Slide Number Placeholder 2"/>
          <p:cNvSpPr txBox="1"/>
          <p:nvPr/>
        </p:nvSpPr>
        <p:spPr>
          <a:xfrm>
            <a:off x="10555288" y="6519864"/>
            <a:ext cx="533400" cy="365125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19097AEA-025C-4DB8-87F8-6047712E1D5E}" type="slidenum">
              <a:rPr 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pPr algn="r"/>
              <a:t>4</a:t>
            </a:fld>
            <a:endParaRPr lang="id-ID" sz="11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1313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0173"/>
            <a:ext cx="9906000" cy="706438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>
              <a:defRPr/>
            </a:pPr>
            <a:r>
              <a:rPr lang="id-ID" dirty="0" smtClean="0"/>
              <a:t>Kurikulum Sebagai Produk 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975"/>
            <a:ext cx="10631487" cy="5327650"/>
          </a:xfrm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 fontScale="92500" lnSpcReduction="10000"/>
          </a:bodyPr>
          <a:lstStyle/>
          <a:p>
            <a:pPr>
              <a:spcAft>
                <a:spcPts val="0"/>
              </a:spcAft>
              <a:defRPr/>
            </a:pPr>
            <a:r>
              <a:rPr lang="id-ID" i="1" dirty="0" smtClean="0"/>
              <a:t>Result oriented</a:t>
            </a:r>
            <a:r>
              <a:rPr lang="id-ID" dirty="0" smtClean="0"/>
              <a:t>, mewakili pandangan produktif</a:t>
            </a:r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Dipergunakan di Indonesia dalam periode Dekade 2000an</a:t>
            </a:r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Dipicu oleh kebutuhan pasar atas kompetensi yang harus dikuasai oleh lulusan (produk) program pendidikan</a:t>
            </a:r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Berkembang dari Inggris (sejak 1980an)</a:t>
            </a:r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Kebebasan dalam penyampaian pembelajaran, yang penting hasil akhirnya harus sesuai standar, yaitu memiliki kompetensi sebagaimana dirumuskan. </a:t>
            </a:r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Sangat tergantung pada penilaian terstandar (harus ketat) sejalan dengan konsep produk dimana pengecekan adalah pada hasil akhir yang harus sesuai standar</a:t>
            </a:r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Diadopsi di Indonesia dalam bentuk KBK dan KTSP, dengan modifikasi bahwa produk akhir diterjemahkan dari materi yang harus dikuasi, sehingga standar lulusan diturunkan dari standar isi</a:t>
            </a:r>
          </a:p>
        </p:txBody>
      </p:sp>
      <p:sp>
        <p:nvSpPr>
          <p:cNvPr id="4" name="Slide Number Placeholder 2"/>
          <p:cNvSpPr txBox="1"/>
          <p:nvPr/>
        </p:nvSpPr>
        <p:spPr>
          <a:xfrm>
            <a:off x="10555288" y="6519864"/>
            <a:ext cx="533400" cy="365125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E0713999-D326-41BC-B071-125B71A33544}" type="slidenum">
              <a:rPr 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pPr algn="r"/>
              <a:t>5</a:t>
            </a:fld>
            <a:endParaRPr lang="id-ID" sz="11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547033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-26988"/>
            <a:ext cx="9906000" cy="706438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>
              <a:defRPr/>
            </a:pPr>
            <a:r>
              <a:rPr lang="id-ID" dirty="0" smtClean="0"/>
              <a:t>Kurikulum Sebagai Proses 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43025" y="1196975"/>
            <a:ext cx="9505950" cy="5327650"/>
          </a:xfrm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 fontScale="92500" lnSpcReduction="20000"/>
          </a:bodyPr>
          <a:lstStyle/>
          <a:p>
            <a:pPr>
              <a:spcAft>
                <a:spcPts val="0"/>
              </a:spcAft>
              <a:defRPr/>
            </a:pPr>
            <a:r>
              <a:rPr lang="id-ID" i="1" dirty="0" smtClean="0"/>
              <a:t>Action Oriented</a:t>
            </a:r>
            <a:r>
              <a:rPr lang="id-ID" dirty="0" smtClean="0"/>
              <a:t>, mewakili pandangan praktis</a:t>
            </a:r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Tidak pernah digunakan di Indonesia</a:t>
            </a:r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Dipicu oleh kebutuhan individual siswa yang tidak dapat diseragamkan</a:t>
            </a:r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Berkembang dari Finlandia (sejak 1990an)</a:t>
            </a:r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Penekanan pada berfikir kritis yang diwujudkan dalam tindakan nyata dengan membangun kolaborasi antar pelaku pendidikan (guru, siswa, pengelola)</a:t>
            </a:r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Mengevalusi proses secara terus menerus melalui pemantauan proses dan capaiannya secara ketat</a:t>
            </a:r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Penilaian berdasarkan kemajuan siswa dalam pembelajaran (relatif terhadap dirinya pada periode sebelumnya)</a:t>
            </a:r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Hasil akhir dapat berbeda bagi tiap siswa sesuai dengan bakat dan minatnya</a:t>
            </a:r>
          </a:p>
        </p:txBody>
      </p:sp>
      <p:sp>
        <p:nvSpPr>
          <p:cNvPr id="4" name="Slide Number Placeholder 2"/>
          <p:cNvSpPr txBox="1"/>
          <p:nvPr/>
        </p:nvSpPr>
        <p:spPr>
          <a:xfrm>
            <a:off x="10555288" y="6519864"/>
            <a:ext cx="533400" cy="365125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1B9FCC1D-1604-4C6C-BB8C-FEEFEBF4E08E}" type="slidenum">
              <a:rPr 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pPr algn="r"/>
              <a:t>6</a:t>
            </a:fld>
            <a:endParaRPr lang="id-ID" sz="11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71926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-26988"/>
            <a:ext cx="9906000" cy="647701"/>
          </a:xfrm>
          <a:solidFill>
            <a:schemeClr val="accent5">
              <a:lumMod val="20000"/>
              <a:lumOff val="80000"/>
            </a:schemeClr>
          </a:solidFill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id-ID" dirty="0" smtClean="0"/>
              <a:t>Kurikulum Sebagai Praksis Kontektual 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8263" y="765176"/>
            <a:ext cx="9594850" cy="5616575"/>
          </a:xfrm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 fontScale="92500" lnSpcReduction="10000"/>
          </a:bodyPr>
          <a:lstStyle/>
          <a:p>
            <a:pPr>
              <a:spcAft>
                <a:spcPts val="0"/>
              </a:spcAft>
              <a:defRPr/>
            </a:pPr>
            <a:r>
              <a:rPr lang="id-ID" dirty="0" smtClean="0"/>
              <a:t>Pengertian baru dalam Kurikulum</a:t>
            </a:r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Perluasan dari konsep kurikulum sebagai proses dengan penambahan perlunya komitmen bersama menyepakati (antar pelaku pendidikan) kegiatan-kegiatan yang diperlukan (sebagai bagian dari proses pembelajaran) untuk mencapai target tertentu yang telah ditetapkan.</a:t>
            </a:r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Pendekatan sistem: materi </a:t>
            </a:r>
            <a:r>
              <a:rPr lang="id-ID" dirty="0" smtClean="0">
                <a:sym typeface="Wingdings" pitchFamily="2" charset="2"/>
              </a:rPr>
              <a:t> proses  produk </a:t>
            </a:r>
          </a:p>
          <a:p>
            <a:pPr>
              <a:spcAft>
                <a:spcPts val="0"/>
              </a:spcAft>
              <a:buNone/>
              <a:defRPr/>
            </a:pPr>
            <a:r>
              <a:rPr lang="id-ID" dirty="0" smtClean="0">
                <a:sym typeface="Wingdings" pitchFamily="2" charset="2"/>
              </a:rPr>
              <a:t>	(konsep: teoritispraktisproduktif)</a:t>
            </a:r>
            <a:endParaRPr lang="id-ID" dirty="0" smtClean="0"/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Penguasaan materi pembelajaran diperoleh melalui siklus aksi dan refleksi berkelanjutan (</a:t>
            </a:r>
            <a:r>
              <a:rPr lang="id-ID" i="1" dirty="0" smtClean="0"/>
              <a:t>continuous action-reflection</a:t>
            </a:r>
            <a:r>
              <a:rPr lang="id-ID" dirty="0" smtClean="0"/>
              <a:t>)</a:t>
            </a:r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Pentingnya peran guru dalam menghasilkan komitmen dari siswa untuk mencapai target tertentu yang telah ditetapkan</a:t>
            </a:r>
          </a:p>
          <a:p>
            <a:pPr>
              <a:spcAft>
                <a:spcPts val="0"/>
              </a:spcAft>
              <a:defRPr/>
            </a:pPr>
            <a:r>
              <a:rPr lang="id-ID" dirty="0" smtClean="0"/>
              <a:t>Perlunya tambahan pendekatan transdisipliner melalui tema pembelajaran yang kontekstual dengan sekitarnya untuk memastikan praksisnya relevan</a:t>
            </a:r>
          </a:p>
          <a:p>
            <a:pPr>
              <a:spcAft>
                <a:spcPts val="0"/>
              </a:spcAft>
              <a:defRPr/>
            </a:pPr>
            <a:endParaRPr lang="id-ID" dirty="0" smtClean="0"/>
          </a:p>
          <a:p>
            <a:pPr>
              <a:spcAft>
                <a:spcPts val="0"/>
              </a:spcAft>
              <a:defRPr/>
            </a:pPr>
            <a:endParaRPr lang="id-ID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127125" y="6516688"/>
            <a:ext cx="9945688" cy="3683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Praxis is the process by which theory, lesson, or skill is enacted, practiced, embodied, or realized. </a:t>
            </a:r>
            <a:endParaRPr lang="id-ID" dirty="0"/>
          </a:p>
        </p:txBody>
      </p:sp>
      <p:sp>
        <p:nvSpPr>
          <p:cNvPr id="5" name="Slide Number Placeholder 2"/>
          <p:cNvSpPr txBox="1"/>
          <p:nvPr/>
        </p:nvSpPr>
        <p:spPr>
          <a:xfrm>
            <a:off x="10555288" y="6519864"/>
            <a:ext cx="533400" cy="365125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925719A1-3569-4E2A-80D7-B98DD9B9543B}" type="slidenum">
              <a:rPr 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pPr algn="r"/>
              <a:t>7</a:t>
            </a:fld>
            <a:endParaRPr lang="id-ID" sz="11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18259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4"/>
          <p:cNvGrpSpPr>
            <a:grpSpLocks/>
          </p:cNvGrpSpPr>
          <p:nvPr/>
        </p:nvGrpSpPr>
        <p:grpSpPr bwMode="auto">
          <a:xfrm>
            <a:off x="3154363" y="985838"/>
            <a:ext cx="5943600" cy="5395912"/>
            <a:chOff x="2728938" y="962998"/>
            <a:chExt cx="5486400" cy="5395754"/>
          </a:xfrm>
        </p:grpSpPr>
        <p:sp>
          <p:nvSpPr>
            <p:cNvPr id="26" name="Oval 25"/>
            <p:cNvSpPr/>
            <p:nvPr/>
          </p:nvSpPr>
          <p:spPr>
            <a:xfrm>
              <a:off x="2728938" y="962998"/>
              <a:ext cx="5486400" cy="539416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3643338" y="1856734"/>
              <a:ext cx="3657600" cy="3657493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28" name="Straight Connector 27"/>
            <p:cNvCxnSpPr>
              <a:stCxn id="26" idx="2"/>
              <a:endCxn id="26" idx="6"/>
            </p:cNvCxnSpPr>
            <p:nvPr/>
          </p:nvCxnSpPr>
          <p:spPr>
            <a:xfrm rot="10800000" flipH="1">
              <a:off x="2728938" y="3660081"/>
              <a:ext cx="5486400" cy="158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>
              <a:stCxn id="26" idx="0"/>
              <a:endCxn id="26" idx="4"/>
            </p:cNvCxnSpPr>
            <p:nvPr/>
          </p:nvCxnSpPr>
          <p:spPr>
            <a:xfrm rot="16200000" flipH="1">
              <a:off x="2775054" y="3660203"/>
              <a:ext cx="5394167" cy="293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Up Arrow 29"/>
            <p:cNvSpPr/>
            <p:nvPr/>
          </p:nvSpPr>
          <p:spPr>
            <a:xfrm rot="13500000" flipH="1" flipV="1">
              <a:off x="6118803" y="2784594"/>
              <a:ext cx="274630" cy="457200"/>
            </a:xfrm>
            <a:prstGeom prst="upArrow">
              <a:avLst>
                <a:gd name="adj1" fmla="val 30482"/>
                <a:gd name="adj2" fmla="val 50000"/>
              </a:avLst>
            </a:prstGeom>
            <a:solidFill>
              <a:srgbClr val="FFC000"/>
            </a:solid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" name="Up Arrow 30"/>
            <p:cNvSpPr/>
            <p:nvPr/>
          </p:nvSpPr>
          <p:spPr>
            <a:xfrm rot="8100000" flipV="1">
              <a:off x="4561100" y="2784594"/>
              <a:ext cx="274630" cy="457200"/>
            </a:xfrm>
            <a:prstGeom prst="upArrow">
              <a:avLst>
                <a:gd name="adj1" fmla="val 30482"/>
                <a:gd name="adj2" fmla="val 50000"/>
              </a:avLst>
            </a:prstGeom>
            <a:solidFill>
              <a:srgbClr val="FFC000"/>
            </a:solid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" name="Up Arrow 31"/>
            <p:cNvSpPr/>
            <p:nvPr/>
          </p:nvSpPr>
          <p:spPr>
            <a:xfrm rot="8100000" flipH="1">
              <a:off x="6119597" y="4129961"/>
              <a:ext cx="273042" cy="457200"/>
            </a:xfrm>
            <a:prstGeom prst="upArrow">
              <a:avLst>
                <a:gd name="adj1" fmla="val 30482"/>
                <a:gd name="adj2" fmla="val 50000"/>
              </a:avLst>
            </a:prstGeom>
            <a:solidFill>
              <a:srgbClr val="FFC000"/>
            </a:solid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" name="Up Arrow 32"/>
            <p:cNvSpPr/>
            <p:nvPr/>
          </p:nvSpPr>
          <p:spPr>
            <a:xfrm rot="13500000" flipH="1">
              <a:off x="4528430" y="4190290"/>
              <a:ext cx="274026" cy="457187"/>
            </a:xfrm>
            <a:prstGeom prst="upArrow">
              <a:avLst>
                <a:gd name="adj1" fmla="val 30482"/>
                <a:gd name="adj2" fmla="val 50000"/>
              </a:avLst>
            </a:prstGeom>
            <a:solidFill>
              <a:srgbClr val="FFC000"/>
            </a:solid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4512311" y="2740946"/>
              <a:ext cx="1928446" cy="1871607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2000" b="1" dirty="0"/>
                <a:t>Kompetensi</a:t>
              </a:r>
              <a:endParaRPr lang="en-US" sz="2000" b="1" dirty="0"/>
            </a:p>
          </p:txBody>
        </p:sp>
        <p:sp>
          <p:nvSpPr>
            <p:cNvPr id="35" name="Left-Right Arrow 34"/>
            <p:cNvSpPr/>
            <p:nvPr/>
          </p:nvSpPr>
          <p:spPr>
            <a:xfrm rot="2700000" flipH="1">
              <a:off x="3827976" y="2342495"/>
              <a:ext cx="640373" cy="182558"/>
            </a:xfrm>
            <a:prstGeom prst="leftRightArrow">
              <a:avLst>
                <a:gd name="adj1" fmla="val 50000"/>
                <a:gd name="adj2" fmla="val 80432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36" name="Left-Right Arrow 35"/>
            <p:cNvSpPr/>
            <p:nvPr/>
          </p:nvSpPr>
          <p:spPr>
            <a:xfrm rot="2700000" flipH="1">
              <a:off x="6499372" y="4860196"/>
              <a:ext cx="640374" cy="182558"/>
            </a:xfrm>
            <a:prstGeom prst="leftRightArrow">
              <a:avLst>
                <a:gd name="adj1" fmla="val 50000"/>
                <a:gd name="adj2" fmla="val 80432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37" name="Left-Right Arrow 36"/>
            <p:cNvSpPr/>
            <p:nvPr/>
          </p:nvSpPr>
          <p:spPr>
            <a:xfrm rot="18900000" flipH="1">
              <a:off x="6471844" y="2342187"/>
              <a:ext cx="639744" cy="183173"/>
            </a:xfrm>
            <a:prstGeom prst="leftRightArrow">
              <a:avLst>
                <a:gd name="adj1" fmla="val 50000"/>
                <a:gd name="adj2" fmla="val 80432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38" name="Left-Right Arrow 37"/>
            <p:cNvSpPr/>
            <p:nvPr/>
          </p:nvSpPr>
          <p:spPr>
            <a:xfrm rot="18900000" flipH="1">
              <a:off x="3828292" y="4842426"/>
              <a:ext cx="639743" cy="183173"/>
            </a:xfrm>
            <a:prstGeom prst="leftRightArrow">
              <a:avLst>
                <a:gd name="adj1" fmla="val 50000"/>
                <a:gd name="adj2" fmla="val 80432"/>
              </a:avLst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 rot="18900000">
              <a:off x="4305333" y="2626398"/>
              <a:ext cx="949912" cy="808229"/>
            </a:xfrm>
            <a:prstGeom prst="rect">
              <a:avLst/>
            </a:prstGeom>
            <a:noFill/>
          </p:spPr>
          <p:txBody>
            <a:bodyPr spcFirstLastPara="1">
              <a:prstTxWarp prst="textArchUp">
                <a:avLst/>
              </a:prstTxWarp>
              <a:spAutoFit/>
            </a:bodyPr>
            <a:lstStyle/>
            <a:p>
              <a:pPr algn="ctr">
                <a:defRPr/>
              </a:pPr>
              <a:r>
                <a:rPr lang="id-ID" sz="2000" b="1" dirty="0">
                  <a:ln w="12700">
                    <a:noFill/>
                    <a:prstDash val="solid"/>
                  </a:ln>
                  <a:latin typeface="Times New Roman" pitchFamily="18" charset="0"/>
                  <a:cs typeface="Times New Roman" pitchFamily="18" charset="0"/>
                </a:rPr>
                <a:t>Sasaran</a:t>
              </a:r>
              <a:endParaRPr lang="en-US" sz="2000" b="1" dirty="0">
                <a:ln w="1270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 rot="18900000">
              <a:off x="3377443" y="1978340"/>
              <a:ext cx="1188720" cy="548640"/>
            </a:xfrm>
            <a:prstGeom prst="rect">
              <a:avLst/>
            </a:prstGeom>
            <a:noFill/>
          </p:spPr>
          <p:txBody>
            <a:bodyPr spcFirstLastPara="1">
              <a:prstTxWarp prst="textArchUp">
                <a:avLst/>
              </a:prstTxWarp>
              <a:spAutoFit/>
            </a:bodyPr>
            <a:lstStyle/>
            <a:p>
              <a:pPr algn="ctr">
                <a:defRPr/>
              </a:pPr>
              <a:r>
                <a:rPr lang="id-ID" sz="2000" b="1" dirty="0">
                  <a:ln w="12700">
                    <a:noFill/>
                    <a:prstDash val="solid"/>
                  </a:ln>
                  <a:latin typeface="Times New Roman" pitchFamily="18" charset="0"/>
                  <a:cs typeface="Times New Roman" pitchFamily="18" charset="0"/>
                </a:rPr>
                <a:t>Konteks</a:t>
              </a:r>
              <a:endParaRPr lang="en-US" sz="2000" b="1" dirty="0">
                <a:ln w="1270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 rot="18900000" flipH="1" flipV="1">
              <a:off x="6377840" y="4826446"/>
              <a:ext cx="1188720" cy="548640"/>
            </a:xfrm>
            <a:prstGeom prst="rect">
              <a:avLst/>
            </a:prstGeom>
            <a:noFill/>
          </p:spPr>
          <p:txBody>
            <a:bodyPr spcFirstLastPara="1">
              <a:prstTxWarp prst="textArchUp">
                <a:avLst/>
              </a:prstTxWarp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ln w="12700">
                    <a:noFill/>
                    <a:prstDash val="solid"/>
                  </a:ln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id-ID" sz="2000" b="1" dirty="0">
                  <a:ln w="12700">
                    <a:noFill/>
                    <a:prstDash val="solid"/>
                  </a:ln>
                  <a:latin typeface="Times New Roman" pitchFamily="18" charset="0"/>
                  <a:cs typeface="Times New Roman" pitchFamily="18" charset="0"/>
                </a:rPr>
                <a:t>ros</a:t>
              </a:r>
              <a:r>
                <a:rPr lang="en-US" sz="2000" b="1" dirty="0" err="1">
                  <a:ln w="12700">
                    <a:noFill/>
                    <a:prstDash val="solid"/>
                  </a:ln>
                  <a:latin typeface="Times New Roman" pitchFamily="18" charset="0"/>
                  <a:cs typeface="Times New Roman" pitchFamily="18" charset="0"/>
                </a:rPr>
                <a:t>es</a:t>
              </a:r>
              <a:endParaRPr lang="en-US" sz="2000" b="1" dirty="0">
                <a:ln w="1270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 rot="2700000">
              <a:off x="6377840" y="1968926"/>
              <a:ext cx="1188720" cy="548640"/>
            </a:xfrm>
            <a:prstGeom prst="rect">
              <a:avLst/>
            </a:prstGeom>
            <a:noFill/>
          </p:spPr>
          <p:txBody>
            <a:bodyPr spcFirstLastPara="1">
              <a:prstTxWarp prst="textArchUp">
                <a:avLst/>
              </a:prstTxWarp>
              <a:spAutoFit/>
            </a:bodyPr>
            <a:lstStyle/>
            <a:p>
              <a:pPr algn="ctr">
                <a:defRPr/>
              </a:pPr>
              <a:r>
                <a:rPr lang="id-ID" sz="2000" b="1" dirty="0">
                  <a:ln w="12700">
                    <a:noFill/>
                    <a:prstDash val="solid"/>
                  </a:ln>
                  <a:latin typeface="Times New Roman" pitchFamily="18" charset="0"/>
                  <a:cs typeface="Times New Roman" pitchFamily="18" charset="0"/>
                </a:rPr>
                <a:t>Materi</a:t>
              </a:r>
              <a:endParaRPr lang="en-US" sz="2000" b="1" dirty="0">
                <a:ln w="1270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 rot="2700000" flipH="1" flipV="1">
              <a:off x="3377444" y="4826446"/>
              <a:ext cx="1188720" cy="548640"/>
            </a:xfrm>
            <a:prstGeom prst="rect">
              <a:avLst/>
            </a:prstGeom>
            <a:noFill/>
          </p:spPr>
          <p:txBody>
            <a:bodyPr spcFirstLastPara="1">
              <a:prstTxWarp prst="textArchUp">
                <a:avLst/>
              </a:prstTxWarp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ln w="12700">
                    <a:noFill/>
                    <a:prstDash val="solid"/>
                  </a:ln>
                  <a:latin typeface="Times New Roman" pitchFamily="18" charset="0"/>
                  <a:cs typeface="Times New Roman" pitchFamily="18" charset="0"/>
                </a:rPr>
                <a:t>Pro</a:t>
              </a:r>
              <a:r>
                <a:rPr lang="id-ID" sz="2000" b="1" dirty="0">
                  <a:ln w="12700">
                    <a:noFill/>
                    <a:prstDash val="solid"/>
                  </a:ln>
                  <a:latin typeface="Times New Roman" pitchFamily="18" charset="0"/>
                  <a:cs typeface="Times New Roman" pitchFamily="18" charset="0"/>
                </a:rPr>
                <a:t>duk</a:t>
              </a:r>
              <a:endParaRPr lang="en-US" sz="2000" b="1" dirty="0">
                <a:ln w="1270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 rot="2724989">
              <a:off x="5702433" y="2622397"/>
              <a:ext cx="949912" cy="808229"/>
            </a:xfrm>
            <a:prstGeom prst="rect">
              <a:avLst/>
            </a:prstGeom>
            <a:noFill/>
          </p:spPr>
          <p:txBody>
            <a:bodyPr spcFirstLastPara="1">
              <a:prstTxWarp prst="textArchUp">
                <a:avLst>
                  <a:gd name="adj" fmla="val 11064196"/>
                </a:avLst>
              </a:prstTxWarp>
              <a:spAutoFit/>
            </a:bodyPr>
            <a:lstStyle/>
            <a:p>
              <a:pPr algn="ctr">
                <a:defRPr/>
              </a:pPr>
              <a:r>
                <a:rPr lang="id-ID" sz="2000" b="1" dirty="0">
                  <a:ln w="12700">
                    <a:noFill/>
                    <a:prstDash val="solid"/>
                  </a:ln>
                  <a:latin typeface="Times New Roman" pitchFamily="18" charset="0"/>
                  <a:cs typeface="Times New Roman" pitchFamily="18" charset="0"/>
                </a:rPr>
                <a:t>Rencana</a:t>
              </a:r>
              <a:endParaRPr lang="en-US" sz="2000" b="1" dirty="0">
                <a:ln w="1270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 rot="13500000">
              <a:off x="3928832" y="3919739"/>
              <a:ext cx="1564800" cy="808229"/>
            </a:xfrm>
            <a:prstGeom prst="rect">
              <a:avLst/>
            </a:prstGeom>
            <a:noFill/>
          </p:spPr>
          <p:txBody>
            <a:bodyPr spcFirstLastPara="1">
              <a:prstTxWarp prst="textArchUp">
                <a:avLst/>
              </a:prstTxWarp>
              <a:spAutoFit/>
            </a:bodyPr>
            <a:lstStyle/>
            <a:p>
              <a:pPr algn="ctr">
                <a:defRPr/>
              </a:pPr>
              <a:r>
                <a:rPr lang="id-ID" sz="2000" b="1" dirty="0">
                  <a:ln w="12700">
                    <a:noFill/>
                    <a:prstDash val="solid"/>
                  </a:ln>
                  <a:latin typeface="Times New Roman" pitchFamily="18" charset="0"/>
                  <a:cs typeface="Times New Roman" pitchFamily="18" charset="0"/>
                </a:rPr>
                <a:t>Hasil</a:t>
              </a:r>
              <a:endParaRPr lang="en-US" sz="2000" b="1" dirty="0">
                <a:ln w="1270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 rot="8051235">
              <a:off x="5580209" y="3955971"/>
              <a:ext cx="1260702" cy="808229"/>
            </a:xfrm>
            <a:prstGeom prst="rect">
              <a:avLst/>
            </a:prstGeom>
            <a:noFill/>
          </p:spPr>
          <p:txBody>
            <a:bodyPr spcFirstLastPara="1">
              <a:prstTxWarp prst="textArchUp">
                <a:avLst/>
              </a:prstTxWarp>
              <a:spAutoFit/>
            </a:bodyPr>
            <a:lstStyle/>
            <a:p>
              <a:pPr algn="ctr">
                <a:defRPr/>
              </a:pPr>
              <a:r>
                <a:rPr lang="id-ID" sz="2000" b="1" dirty="0">
                  <a:ln w="12700">
                    <a:noFill/>
                    <a:prstDash val="solid"/>
                  </a:ln>
                  <a:latin typeface="Times New Roman" pitchFamily="18" charset="0"/>
                  <a:cs typeface="Times New Roman" pitchFamily="18" charset="0"/>
                </a:rPr>
                <a:t>Kegiatan</a:t>
              </a:r>
              <a:endParaRPr lang="en-US" sz="2000" b="1" dirty="0">
                <a:ln w="1270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4" name="Title 23"/>
          <p:cNvSpPr>
            <a:spLocks noGrp="1"/>
          </p:cNvSpPr>
          <p:nvPr>
            <p:ph type="title"/>
          </p:nvPr>
        </p:nvSpPr>
        <p:spPr>
          <a:xfrm>
            <a:off x="1143000" y="-26988"/>
            <a:ext cx="9906000" cy="647701"/>
          </a:xfrm>
          <a:solidFill>
            <a:schemeClr val="accent5"/>
          </a:solidFill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id-ID" dirty="0" smtClean="0">
                <a:solidFill>
                  <a:schemeClr val="bg1"/>
                </a:solidFill>
              </a:rPr>
              <a:t>Kurikulum Sebagai Praksis Kontekstual</a:t>
            </a:r>
            <a:endParaRPr lang="id-ID" dirty="0">
              <a:solidFill>
                <a:schemeClr val="bg1"/>
              </a:solidFill>
            </a:endParaRPr>
          </a:p>
        </p:txBody>
      </p:sp>
      <p:sp>
        <p:nvSpPr>
          <p:cNvPr id="25" name="Slide Number Placeholder 2"/>
          <p:cNvSpPr txBox="1"/>
          <p:nvPr/>
        </p:nvSpPr>
        <p:spPr>
          <a:xfrm>
            <a:off x="10555288" y="6519864"/>
            <a:ext cx="533400" cy="365125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A529C299-2B59-406B-A30A-F7B38B5DB7F4}" type="slidenum">
              <a:rPr 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pPr algn="r"/>
              <a:t>8</a:t>
            </a:fld>
            <a:endParaRPr lang="id-ID" sz="11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138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6672264" y="2325689"/>
            <a:ext cx="2073275" cy="24479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schemeClr val="bg1"/>
              </a:solidFill>
            </a:endParaRPr>
          </a:p>
        </p:txBody>
      </p:sp>
      <p:graphicFrame>
        <p:nvGraphicFramePr>
          <p:cNvPr id="1026" name="AutoShape 2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114300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think-cell Slide" r:id="rId4" imgW="0" imgH="0" progId="">
                  <p:embed/>
                </p:oleObj>
              </mc:Choice>
              <mc:Fallback>
                <p:oleObj name="think-cell Slide"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6"/>
          <p:cNvSpPr txBox="1">
            <a:spLocks/>
          </p:cNvSpPr>
          <p:nvPr/>
        </p:nvSpPr>
        <p:spPr>
          <a:xfrm>
            <a:off x="1143000" y="-100013"/>
            <a:ext cx="9906000" cy="720726"/>
          </a:xfrm>
          <a:prstGeom prst="rect">
            <a:avLst/>
          </a:prstGeom>
          <a:solidFill>
            <a:schemeClr val="accent5"/>
          </a:solidFill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sz="3600" dirty="0">
                <a:solidFill>
                  <a:schemeClr val="bg1"/>
                </a:solidFill>
              </a:rPr>
              <a:t>Konsep Pengembangan Kurikulum Sebagai Praksis</a:t>
            </a:r>
          </a:p>
        </p:txBody>
      </p:sp>
      <p:sp>
        <p:nvSpPr>
          <p:cNvPr id="7" name="Slide Number Placeholder 2"/>
          <p:cNvSpPr txBox="1"/>
          <p:nvPr/>
        </p:nvSpPr>
        <p:spPr>
          <a:xfrm>
            <a:off x="10515600" y="6492876"/>
            <a:ext cx="533400" cy="365125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7437E0FC-2128-4304-B2EA-079E80AD44AB}" type="slidenum">
              <a:rPr lang="en-US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pPr algn="r"/>
              <a:t>9</a:t>
            </a:fld>
            <a:endParaRPr lang="id-ID" sz="11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00151" y="2757489"/>
            <a:ext cx="2303463" cy="1584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400" b="1" dirty="0">
                <a:solidFill>
                  <a:srgbClr val="FFFF00"/>
                </a:solidFill>
              </a:rPr>
              <a:t>Kebutuhan</a:t>
            </a:r>
            <a:r>
              <a:rPr lang="id-ID" sz="2000" dirty="0"/>
              <a:t>:</a:t>
            </a:r>
          </a:p>
          <a:p>
            <a:pPr algn="ctr">
              <a:buFontTx/>
              <a:buChar char="-"/>
              <a:defRPr/>
            </a:pPr>
            <a:r>
              <a:rPr lang="id-ID" sz="2000" dirty="0"/>
              <a:t>Individu</a:t>
            </a:r>
          </a:p>
          <a:p>
            <a:pPr algn="ctr">
              <a:buFontTx/>
              <a:buChar char="-"/>
              <a:defRPr/>
            </a:pPr>
            <a:r>
              <a:rPr lang="id-ID" sz="2000" dirty="0"/>
              <a:t>Masyarakat</a:t>
            </a:r>
          </a:p>
          <a:p>
            <a:pPr algn="ctr">
              <a:buFontTx/>
              <a:buChar char="-"/>
              <a:defRPr/>
            </a:pPr>
            <a:r>
              <a:rPr lang="id-ID" sz="2000" dirty="0"/>
              <a:t>Bangsa dan Negara</a:t>
            </a:r>
          </a:p>
          <a:p>
            <a:pPr algn="ctr">
              <a:buFontTx/>
              <a:buChar char="-"/>
              <a:defRPr/>
            </a:pPr>
            <a:r>
              <a:rPr lang="id-ID" sz="2000" dirty="0"/>
              <a:t>Peradaban</a:t>
            </a:r>
          </a:p>
        </p:txBody>
      </p:sp>
      <p:sp>
        <p:nvSpPr>
          <p:cNvPr id="9" name="Right Arrow 8"/>
          <p:cNvSpPr/>
          <p:nvPr/>
        </p:nvSpPr>
        <p:spPr>
          <a:xfrm>
            <a:off x="3575051" y="3044826"/>
            <a:ext cx="576263" cy="10080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10" name="Rectangle 9"/>
          <p:cNvSpPr/>
          <p:nvPr/>
        </p:nvSpPr>
        <p:spPr>
          <a:xfrm>
            <a:off x="4224338" y="2757489"/>
            <a:ext cx="1727200" cy="1584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400" b="1" dirty="0">
                <a:solidFill>
                  <a:srgbClr val="FFFF00"/>
                </a:solidFill>
              </a:rPr>
              <a:t>Kompetensi lulusan</a:t>
            </a:r>
          </a:p>
          <a:p>
            <a:pPr algn="ctr">
              <a:defRPr/>
            </a:pPr>
            <a:r>
              <a:rPr lang="id-ID" b="1" dirty="0">
                <a:solidFill>
                  <a:schemeClr val="bg1"/>
                </a:solidFill>
              </a:rPr>
              <a:t>(Sikap, Keterampilan, Pengetahuan)</a:t>
            </a:r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6024563" y="3044826"/>
            <a:ext cx="576262" cy="10080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743700" y="2397126"/>
            <a:ext cx="1944688" cy="7207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400" b="1" dirty="0">
                <a:solidFill>
                  <a:schemeClr val="bg1"/>
                </a:solidFill>
              </a:rPr>
              <a:t>Materi Inti Pembelajaran</a:t>
            </a:r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743700" y="3189289"/>
            <a:ext cx="1944688" cy="7207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400" b="1" dirty="0">
                <a:solidFill>
                  <a:schemeClr val="bg1"/>
                </a:solidFill>
              </a:rPr>
              <a:t>Proses Pembelajaran</a:t>
            </a:r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743700" y="3981450"/>
            <a:ext cx="1944688" cy="719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400" b="1" dirty="0">
                <a:solidFill>
                  <a:schemeClr val="bg1"/>
                </a:solidFill>
              </a:rPr>
              <a:t>Proses Penilaian</a:t>
            </a:r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8832851" y="3044826"/>
            <a:ext cx="576263" cy="10080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17" name="Rectangle 16"/>
          <p:cNvSpPr/>
          <p:nvPr/>
        </p:nvSpPr>
        <p:spPr>
          <a:xfrm>
            <a:off x="9480551" y="2757489"/>
            <a:ext cx="1497013" cy="15843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400" b="1" dirty="0">
                <a:solidFill>
                  <a:schemeClr val="bg1"/>
                </a:solidFill>
              </a:rPr>
              <a:t>Dokumen Kurikulum</a:t>
            </a:r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18" name="Down Arrow 17"/>
          <p:cNvSpPr/>
          <p:nvPr/>
        </p:nvSpPr>
        <p:spPr>
          <a:xfrm>
            <a:off x="4583113" y="2325689"/>
            <a:ext cx="1008062" cy="3587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19" name="TextBox 18"/>
          <p:cNvSpPr txBox="1"/>
          <p:nvPr/>
        </p:nvSpPr>
        <p:spPr>
          <a:xfrm>
            <a:off x="4367213" y="1892300"/>
            <a:ext cx="1414462" cy="3698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id-ID" b="1" dirty="0"/>
              <a:t>UU Sisdiknas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816725" y="692150"/>
            <a:ext cx="1785938" cy="12001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id-ID" b="1" dirty="0"/>
              <a:t>Keutuhan</a:t>
            </a:r>
          </a:p>
          <a:p>
            <a:pPr>
              <a:defRPr/>
            </a:pPr>
            <a:r>
              <a:rPr lang="id-ID" b="1" dirty="0"/>
              <a:t>Keseragaman</a:t>
            </a:r>
          </a:p>
          <a:p>
            <a:pPr>
              <a:defRPr/>
            </a:pPr>
            <a:r>
              <a:rPr lang="id-ID" b="1" dirty="0"/>
              <a:t>Keselarasan</a:t>
            </a:r>
          </a:p>
          <a:p>
            <a:pPr>
              <a:defRPr/>
            </a:pPr>
            <a:r>
              <a:rPr lang="id-ID" b="1" dirty="0"/>
              <a:t>(Praktek terbaik)</a:t>
            </a:r>
          </a:p>
        </p:txBody>
      </p:sp>
      <p:sp>
        <p:nvSpPr>
          <p:cNvPr id="21" name="Up Arrow 20"/>
          <p:cNvSpPr/>
          <p:nvPr/>
        </p:nvSpPr>
        <p:spPr>
          <a:xfrm rot="10800000">
            <a:off x="7158039" y="1965326"/>
            <a:ext cx="1081087" cy="36036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23" name="Bent-Up Arrow 22"/>
          <p:cNvSpPr/>
          <p:nvPr/>
        </p:nvSpPr>
        <p:spPr>
          <a:xfrm rot="10800000" flipV="1">
            <a:off x="1847850" y="4413251"/>
            <a:ext cx="3671888" cy="1679575"/>
          </a:xfrm>
          <a:prstGeom prst="bentUpArrow">
            <a:avLst>
              <a:gd name="adj1" fmla="val 18696"/>
              <a:gd name="adj2" fmla="val 18963"/>
              <a:gd name="adj3" fmla="val 210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/>
              <a:t>Sikap, Pengetahuan, Keterampilan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519739" y="5445126"/>
            <a:ext cx="1944687" cy="936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400" b="1" dirty="0">
                <a:solidFill>
                  <a:schemeClr val="bg1"/>
                </a:solidFill>
              </a:rPr>
              <a:t>Proses Pembelajaran</a:t>
            </a:r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28" name="Bent-Up Arrow 27"/>
          <p:cNvSpPr/>
          <p:nvPr/>
        </p:nvSpPr>
        <p:spPr>
          <a:xfrm rot="5400000" flipV="1">
            <a:off x="8076407" y="3825082"/>
            <a:ext cx="1728787" cy="2952750"/>
          </a:xfrm>
          <a:prstGeom prst="bentUpArrow">
            <a:avLst>
              <a:gd name="adj1" fmla="val 17662"/>
              <a:gd name="adj2" fmla="val 16006"/>
              <a:gd name="adj3" fmla="val 223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dirty="0"/>
          </a:p>
        </p:txBody>
      </p:sp>
      <p:sp>
        <p:nvSpPr>
          <p:cNvPr id="1046" name="TextBox 28"/>
          <p:cNvSpPr txBox="1">
            <a:spLocks noChangeArrowheads="1"/>
          </p:cNvSpPr>
          <p:nvPr/>
        </p:nvSpPr>
        <p:spPr bwMode="auto">
          <a:xfrm>
            <a:off x="7967664" y="5689600"/>
            <a:ext cx="13795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 b="1">
                <a:solidFill>
                  <a:schemeClr val="bg1"/>
                </a:solidFill>
              </a:rPr>
              <a:t>KI-KD Mapel</a:t>
            </a:r>
          </a:p>
        </p:txBody>
      </p:sp>
      <p:sp>
        <p:nvSpPr>
          <p:cNvPr id="1047" name="TextBox 29"/>
          <p:cNvSpPr txBox="1">
            <a:spLocks noChangeArrowheads="1"/>
          </p:cNvSpPr>
          <p:nvPr/>
        </p:nvSpPr>
        <p:spPr bwMode="auto">
          <a:xfrm>
            <a:off x="2424113" y="4365625"/>
            <a:ext cx="1104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/>
              <a:t>Bervariasi</a:t>
            </a:r>
          </a:p>
        </p:txBody>
      </p:sp>
      <p:sp>
        <p:nvSpPr>
          <p:cNvPr id="1048" name="TextBox 30"/>
          <p:cNvSpPr txBox="1">
            <a:spLocks noChangeArrowheads="1"/>
          </p:cNvSpPr>
          <p:nvPr/>
        </p:nvSpPr>
        <p:spPr bwMode="auto">
          <a:xfrm>
            <a:off x="4559300" y="4365626"/>
            <a:ext cx="11049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/>
              <a:t>Standar  (produk)</a:t>
            </a:r>
          </a:p>
        </p:txBody>
      </p:sp>
      <p:sp>
        <p:nvSpPr>
          <p:cNvPr id="1049" name="TextBox 31"/>
          <p:cNvSpPr txBox="1">
            <a:spLocks noChangeArrowheads="1"/>
          </p:cNvSpPr>
          <p:nvPr/>
        </p:nvSpPr>
        <p:spPr bwMode="auto">
          <a:xfrm>
            <a:off x="4800600" y="6372225"/>
            <a:ext cx="3619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/>
              <a:t>Variasi (normal, pengayaan, remedi) </a:t>
            </a:r>
          </a:p>
        </p:txBody>
      </p:sp>
      <p:sp>
        <p:nvSpPr>
          <p:cNvPr id="1050" name="TextBox 32"/>
          <p:cNvSpPr txBox="1">
            <a:spLocks noChangeArrowheads="1"/>
          </p:cNvSpPr>
          <p:nvPr/>
        </p:nvSpPr>
        <p:spPr bwMode="auto">
          <a:xfrm>
            <a:off x="6743701" y="4716463"/>
            <a:ext cx="2016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id-ID"/>
              <a:t>Standar </a:t>
            </a:r>
          </a:p>
          <a:p>
            <a:pPr algn="ctr"/>
            <a:r>
              <a:rPr lang="id-ID"/>
              <a:t>(materi dan proses)</a:t>
            </a:r>
          </a:p>
        </p:txBody>
      </p:sp>
      <p:sp>
        <p:nvSpPr>
          <p:cNvPr id="1051" name="TextBox 34"/>
          <p:cNvSpPr txBox="1">
            <a:spLocks noChangeArrowheads="1"/>
          </p:cNvSpPr>
          <p:nvPr/>
        </p:nvSpPr>
        <p:spPr bwMode="auto">
          <a:xfrm>
            <a:off x="1806575" y="2349500"/>
            <a:ext cx="9985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 b="1"/>
              <a:t>Konteks </a:t>
            </a:r>
          </a:p>
        </p:txBody>
      </p:sp>
      <p:sp>
        <p:nvSpPr>
          <p:cNvPr id="1052" name="TextBox 35"/>
          <p:cNvSpPr txBox="1">
            <a:spLocks noChangeArrowheads="1"/>
          </p:cNvSpPr>
          <p:nvPr/>
        </p:nvSpPr>
        <p:spPr bwMode="auto">
          <a:xfrm>
            <a:off x="8445501" y="6011864"/>
            <a:ext cx="9636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d-ID"/>
              <a:t>Standar </a:t>
            </a:r>
          </a:p>
        </p:txBody>
      </p:sp>
    </p:spTree>
    <p:extLst>
      <p:ext uri="{BB962C8B-B14F-4D97-AF65-F5344CB8AC3E}">
        <p14:creationId xmlns:p14="http://schemas.microsoft.com/office/powerpoint/2010/main" val="251967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</TotalTime>
  <Words>1055</Words>
  <Application>Microsoft Office PowerPoint</Application>
  <PresentationFormat>Widescreen</PresentationFormat>
  <Paragraphs>273</Paragraphs>
  <Slides>14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ＭＳ Ｐゴシック</vt:lpstr>
      <vt:lpstr>Arial</vt:lpstr>
      <vt:lpstr>Arial Narrow</vt:lpstr>
      <vt:lpstr>Calibri</vt:lpstr>
      <vt:lpstr>Calibri Light</vt:lpstr>
      <vt:lpstr>Times New Roman</vt:lpstr>
      <vt:lpstr>Wingdings</vt:lpstr>
      <vt:lpstr>Office Theme</vt:lpstr>
      <vt:lpstr>think-cell Slide</vt:lpstr>
      <vt:lpstr>BAB I </vt:lpstr>
      <vt:lpstr>PowerPoint Presentation</vt:lpstr>
      <vt:lpstr>Perbandingan Kurikulum dari Masa ke Masa</vt:lpstr>
      <vt:lpstr>Kurikulum Sebagai Materi</vt:lpstr>
      <vt:lpstr>Kurikulum Sebagai Produk </vt:lpstr>
      <vt:lpstr>Kurikulum Sebagai Proses </vt:lpstr>
      <vt:lpstr>Kurikulum Sebagai Praksis Kontektual </vt:lpstr>
      <vt:lpstr>Kurikulum Sebagai Praksis Kontekstual</vt:lpstr>
      <vt:lpstr>PowerPoint Presentation</vt:lpstr>
      <vt:lpstr>Kerangka Kerja Pengembangan Kurikulum</vt:lpstr>
      <vt:lpstr>PowerPoint Presentation</vt:lpstr>
      <vt:lpstr>PowerPoint Presentation</vt:lpstr>
      <vt:lpstr>PowerPoint Presentation</vt:lpstr>
      <vt:lpstr>Pendidikan, Bahasa, dan Kebudayaan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BAB I PERKEMBANGAN KURIKULUM  BAHASA INDONESIA SD</dc:title>
  <dc:creator>admin</dc:creator>
  <cp:lastModifiedBy>admin</cp:lastModifiedBy>
  <cp:revision>10</cp:revision>
  <dcterms:created xsi:type="dcterms:W3CDTF">2017-09-27T20:52:47Z</dcterms:created>
  <dcterms:modified xsi:type="dcterms:W3CDTF">2017-09-30T08:35:17Z</dcterms:modified>
</cp:coreProperties>
</file>