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21"/>
  </p:notesMasterIdLst>
  <p:handoutMasterIdLst>
    <p:handoutMasterId r:id="rId22"/>
  </p:handoutMasterIdLst>
  <p:sldIdLst>
    <p:sldId id="256" r:id="rId3"/>
    <p:sldId id="257" r:id="rId4"/>
    <p:sldId id="270" r:id="rId5"/>
    <p:sldId id="271" r:id="rId6"/>
    <p:sldId id="272"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0" y="-90"/>
      </p:cViewPr>
      <p:guideLst>
        <p:guide orient="horz" pos="2160"/>
        <p:guide pos="3840"/>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3/28/2016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3/28/2016</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6609355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smtClean="0"/>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3/28/2016</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B3AF48E-ABA0-4B58-B562-D1D7408067C4}" type="datetime1">
              <a:rPr lang="en-US"/>
              <a:t>3/28/2016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smtClean="0"/>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A5034C-8BD9-4B0C-893B-33834FAB227F}" type="datetime1">
              <a:rPr lang="en-US"/>
              <a:t>3/28/2016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7CD787AA-CBCD-47F9-A04C-7106C508CDE4}" type="datetime1">
              <a:rPr lang="en-US"/>
              <a:t>3/28/2016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AD1CC9DD-75F5-4611-BA0B-CFB1A226639C}" type="datetime1">
              <a:rPr lang="en-US"/>
              <a:t>3/28/2016</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3/28/2016</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3/28/2016</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85CD17-C377-4DE5-9FCA-CC7471605C58}" type="datetime1">
              <a:rPr lang="en-US"/>
              <a:t>3/28/2016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BE9F02-BE96-4BAE-86A5-1FA60D24CAE2}" type="datetime1">
              <a:rPr lang="en-US"/>
              <a:t>3/28/2016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427AEA-BBBB-4C9B-AB23-214EAA8AB789}" type="datetime1">
              <a:rPr lang="en-US"/>
              <a:t>3/28/2016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91CA30-F5CD-4CA0-B16A-349C6F830700}" type="datetime1">
              <a:rPr lang="en-US"/>
              <a:t>3/28/2016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900">
                <a:solidFill>
                  <a:schemeClr val="bg1"/>
                </a:solidFill>
              </a:defRPr>
            </a:lvl1pPr>
          </a:lstStyle>
          <a:p>
            <a:fld id="{9D3B9702-7FBF-4720-8670-571C5E7EEDDE}" type="datetime1">
              <a:rPr lang="en-US"/>
              <a:t>3/28/2016</a:t>
            </a:fld>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900">
                <a:solidFill>
                  <a:schemeClr val="bg1"/>
                </a:solidFill>
              </a:defRPr>
            </a:lvl1pPr>
          </a:lstStyle>
          <a:p>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050" b="1">
                <a:solidFill>
                  <a:schemeClr val="accent2"/>
                </a:solidFill>
              </a:defRPr>
            </a:lvl1pPr>
          </a:lstStyle>
          <a:p>
            <a:fld id="{8FDBFFB2-86D9-4B8F-A59A-553A60B94BBE}" type="slidenum">
              <a:rPr/>
              <a:pPr/>
              <a:t>‹#›</a:t>
            </a:fld>
            <a:endParaRPr/>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smtClean="0"/>
              <a:t>PERKEMBANGAN EMOSI ANAK</a:t>
            </a:r>
            <a:endParaRPr lang="en-US" dirty="0"/>
          </a:p>
        </p:txBody>
      </p:sp>
      <p:sp>
        <p:nvSpPr>
          <p:cNvPr id="3" name="Subtitle 2"/>
          <p:cNvSpPr>
            <a:spLocks noGrp="1"/>
          </p:cNvSpPr>
          <p:nvPr>
            <p:ph type="subTitle" idx="1"/>
          </p:nvPr>
        </p:nvSpPr>
        <p:spPr/>
        <p:txBody>
          <a:bodyPr/>
          <a:lstStyle/>
          <a:p>
            <a:r>
              <a:rPr lang="id-ID" dirty="0" smtClean="0"/>
              <a:t>Metode Pengembangan Sosial &amp; Emosional</a:t>
            </a:r>
            <a:endParaRPr lang="en-US" dirty="0"/>
          </a:p>
        </p:txBody>
      </p:sp>
    </p:spTree>
    <p:extLst>
      <p:ext uri="{BB962C8B-B14F-4D97-AF65-F5344CB8AC3E}">
        <p14:creationId xmlns:p14="http://schemas.microsoft.com/office/powerpoint/2010/main" val="35784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6600" dirty="0" smtClean="0">
                <a:latin typeface="Comic Sans MS" panose="030F0702030302020204" pitchFamily="66" charset="0"/>
              </a:rPr>
              <a:t>Perkembangan Emosi</a:t>
            </a:r>
            <a:endParaRPr lang="en-US" sz="6600"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id-ID" sz="3200" dirty="0" smtClean="0">
                <a:latin typeface="Comic Sans MS" panose="030F0702030302020204" pitchFamily="66" charset="0"/>
              </a:rPr>
              <a:t>Pengertian emosi </a:t>
            </a:r>
          </a:p>
          <a:p>
            <a:r>
              <a:rPr lang="id-ID" sz="3200" dirty="0" smtClean="0">
                <a:latin typeface="Comic Sans MS" panose="030F0702030302020204" pitchFamily="66" charset="0"/>
              </a:rPr>
              <a:t>Mekanisme emosi </a:t>
            </a:r>
          </a:p>
          <a:p>
            <a:r>
              <a:rPr lang="id-ID" sz="3200" dirty="0" smtClean="0">
                <a:latin typeface="Comic Sans MS" panose="030F0702030302020204" pitchFamily="66" charset="0"/>
              </a:rPr>
              <a:t>Fungsi emosi</a:t>
            </a:r>
          </a:p>
          <a:p>
            <a:r>
              <a:rPr lang="id-ID" sz="3200" dirty="0" smtClean="0">
                <a:latin typeface="Comic Sans MS" panose="030F0702030302020204" pitchFamily="66" charset="0"/>
              </a:rPr>
              <a:t>Jenis emosi </a:t>
            </a:r>
          </a:p>
          <a:p>
            <a:r>
              <a:rPr lang="id-ID" sz="3200" dirty="0" smtClean="0">
                <a:latin typeface="Comic Sans MS" panose="030F0702030302020204" pitchFamily="66" charset="0"/>
              </a:rPr>
              <a:t>Tugas perkembangan emosi </a:t>
            </a:r>
            <a:endParaRPr lang="en-US" sz="3200" dirty="0" smtClean="0">
              <a:latin typeface="Comic Sans MS" panose="030F0702030302020204" pitchFamily="66" charset="0"/>
            </a:endParaRPr>
          </a:p>
        </p:txBody>
      </p:sp>
    </p:spTree>
    <p:extLst>
      <p:ext uri="{BB962C8B-B14F-4D97-AF65-F5344CB8AC3E}">
        <p14:creationId xmlns:p14="http://schemas.microsoft.com/office/powerpoint/2010/main" val="20839288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7200" dirty="0" smtClean="0">
                <a:latin typeface="Comic Sans MS" panose="030F0702030302020204" pitchFamily="66" charset="0"/>
              </a:rPr>
              <a:t>Perkembangan sosial </a:t>
            </a:r>
            <a:endParaRPr lang="id-ID" sz="7200"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id-ID" sz="4800" dirty="0" smtClean="0">
                <a:latin typeface="Comic Sans MS" panose="030F0702030302020204" pitchFamily="66" charset="0"/>
              </a:rPr>
              <a:t>Pengertian sosial </a:t>
            </a:r>
          </a:p>
          <a:p>
            <a:r>
              <a:rPr lang="id-ID" sz="4800" dirty="0" smtClean="0">
                <a:latin typeface="Comic Sans MS" panose="030F0702030302020204" pitchFamily="66" charset="0"/>
              </a:rPr>
              <a:t>Proses perkembangan sosial </a:t>
            </a:r>
          </a:p>
          <a:p>
            <a:r>
              <a:rPr lang="id-ID" sz="4800" dirty="0" smtClean="0">
                <a:latin typeface="Comic Sans MS" panose="030F0702030302020204" pitchFamily="66" charset="0"/>
              </a:rPr>
              <a:t>Pengembangan sosial melalui tahapan bermain sosial</a:t>
            </a:r>
            <a:endParaRPr lang="id-ID" sz="4800" dirty="0">
              <a:latin typeface="Comic Sans MS" panose="030F0702030302020204" pitchFamily="66" charset="0"/>
            </a:endParaRPr>
          </a:p>
        </p:txBody>
      </p:sp>
    </p:spTree>
    <p:extLst>
      <p:ext uri="{BB962C8B-B14F-4D97-AF65-F5344CB8AC3E}">
        <p14:creationId xmlns:p14="http://schemas.microsoft.com/office/powerpoint/2010/main" val="1837017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213" y="304800"/>
            <a:ext cx="9372600" cy="777025"/>
          </a:xfrm>
        </p:spPr>
        <p:txBody>
          <a:bodyPr>
            <a:normAutofit fontScale="90000"/>
          </a:bodyPr>
          <a:lstStyle/>
          <a:p>
            <a:r>
              <a:rPr lang="id-ID" sz="5400" dirty="0" smtClean="0">
                <a:latin typeface="Comic Sans MS" panose="030F0702030302020204" pitchFamily="66" charset="0"/>
              </a:rPr>
              <a:t>Pengertian Emosi</a:t>
            </a:r>
            <a:endParaRPr lang="id-ID" sz="5400" dirty="0">
              <a:latin typeface="Comic Sans MS" panose="030F0702030302020204" pitchFamily="66" charset="0"/>
            </a:endParaRPr>
          </a:p>
        </p:txBody>
      </p:sp>
      <p:sp>
        <p:nvSpPr>
          <p:cNvPr id="3" name="Content Placeholder 2"/>
          <p:cNvSpPr>
            <a:spLocks noGrp="1"/>
          </p:cNvSpPr>
          <p:nvPr>
            <p:ph idx="1"/>
          </p:nvPr>
        </p:nvSpPr>
        <p:spPr>
          <a:xfrm>
            <a:off x="2208213" y="1004552"/>
            <a:ext cx="9372600" cy="4710448"/>
          </a:xfrm>
        </p:spPr>
        <p:txBody>
          <a:bodyPr>
            <a:normAutofit/>
          </a:bodyPr>
          <a:lstStyle/>
          <a:p>
            <a:pPr algn="just"/>
            <a:r>
              <a:rPr lang="id-ID" dirty="0" smtClean="0">
                <a:latin typeface="Comic Sans MS" panose="030F0702030302020204" pitchFamily="66" charset="0"/>
              </a:rPr>
              <a:t>Emosi adalah perasaan yang ada dalam diri kita, dapat berupa perasaan senang atau tidak senang, perasaaan baik atau buruk.</a:t>
            </a:r>
          </a:p>
          <a:p>
            <a:pPr algn="just"/>
            <a:r>
              <a:rPr lang="id-ID" dirty="0" smtClean="0">
                <a:latin typeface="Comic Sans MS" panose="030F0702030302020204" pitchFamily="66" charset="0"/>
              </a:rPr>
              <a:t>World Book Dictionary (1994:690) emosi adalah bebrbagai perasaan yang kuat (perasaan benci, takut, marah, cinta, senang, dan sedih)</a:t>
            </a:r>
          </a:p>
          <a:p>
            <a:pPr algn="just"/>
            <a:r>
              <a:rPr lang="id-ID" dirty="0" smtClean="0">
                <a:latin typeface="Comic Sans MS" panose="030F0702030302020204" pitchFamily="66" charset="0"/>
              </a:rPr>
              <a:t>Goleman (1995: 411) emosi merujuk pada suatu perasaan atau pikiran-pikiran khasnya, suatu keadaan biologis dan psikologis serta serangkaian kecenderungan untuk bertindak.</a:t>
            </a:r>
          </a:p>
          <a:p>
            <a:pPr algn="just"/>
            <a:r>
              <a:rPr lang="id-ID" dirty="0" smtClean="0">
                <a:latin typeface="Comic Sans MS" panose="030F0702030302020204" pitchFamily="66" charset="0"/>
              </a:rPr>
              <a:t>Syamsuddin (1990: 69) emosi merupakan suatu suasana yang kompleks dan getaran jiwa yang menyertai atau muncul sebelum atau sesudah terjadinya suatu prilaku</a:t>
            </a:r>
          </a:p>
          <a:p>
            <a:pPr algn="just"/>
            <a:r>
              <a:rPr lang="id-ID" dirty="0" smtClean="0">
                <a:latin typeface="Comic Sans MS" panose="030F0702030302020204" pitchFamily="66" charset="0"/>
              </a:rPr>
              <a:t>Kesimpulan: emosi merupakan suatu keadaan yang kompleks, dapat berupa perasaan ataupun getaran jiwa yang ditandai dengan perubahan biologis yang uncul menyertai terjadinya suatu perilaku.</a:t>
            </a:r>
            <a:endParaRPr lang="id-ID" dirty="0">
              <a:latin typeface="Comic Sans MS" panose="030F0702030302020204" pitchFamily="66" charset="0"/>
            </a:endParaRPr>
          </a:p>
        </p:txBody>
      </p:sp>
    </p:spTree>
    <p:extLst>
      <p:ext uri="{BB962C8B-B14F-4D97-AF65-F5344CB8AC3E}">
        <p14:creationId xmlns:p14="http://schemas.microsoft.com/office/powerpoint/2010/main" val="44215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Bagaimanakah terjadinya emosi pada diri seseorang?</a:t>
            </a:r>
            <a:endParaRPr lang="id-ID" dirty="0">
              <a:latin typeface="Comic Sans MS" panose="030F0702030302020204" pitchFamily="66" charset="0"/>
            </a:endParaRPr>
          </a:p>
        </p:txBody>
      </p:sp>
      <p:sp>
        <p:nvSpPr>
          <p:cNvPr id="3" name="Content Placeholder 2"/>
          <p:cNvSpPr>
            <a:spLocks noGrp="1"/>
          </p:cNvSpPr>
          <p:nvPr>
            <p:ph idx="1"/>
          </p:nvPr>
        </p:nvSpPr>
        <p:spPr/>
        <p:txBody>
          <a:bodyPr>
            <a:normAutofit lnSpcReduction="10000"/>
          </a:bodyPr>
          <a:lstStyle/>
          <a:p>
            <a:pPr algn="just"/>
            <a:r>
              <a:rPr lang="id-ID" dirty="0" smtClean="0">
                <a:latin typeface="Comic Sans MS" panose="030F0702030302020204" pitchFamily="66" charset="0"/>
              </a:rPr>
              <a:t>Elicitors: dorongan berupa situasi atau peristiwa, misal: kebakaran</a:t>
            </a:r>
          </a:p>
          <a:p>
            <a:pPr algn="just"/>
            <a:r>
              <a:rPr lang="id-ID" dirty="0" smtClean="0">
                <a:latin typeface="Comic Sans MS" panose="030F0702030302020204" pitchFamily="66" charset="0"/>
              </a:rPr>
              <a:t>Receptors: aktifitas di pusat sistem saraf. Setelah indra (mata) menerima rangsangan dari luar, maka mata berfungsi sebagai indra penerima stimulus (resptor awal) kemudian diteruskan ke otak sebagai pusat sistem syaraf.</a:t>
            </a:r>
          </a:p>
          <a:p>
            <a:pPr algn="just"/>
            <a:r>
              <a:rPr lang="id-ID" dirty="0" smtClean="0">
                <a:latin typeface="Comic Sans MS" panose="030F0702030302020204" pitchFamily="66" charset="0"/>
              </a:rPr>
              <a:t>State: perubahan spesifik yang terjadi dalam aspek fisiologi. Misal: setelah rangsangan sampai di otak maka otak menerjemahkan dan mengolah stimulus serta menyebarkan ke bebrbagai bagian tubuh yang lain, jantung berdetak kencang, tekanan darah naik, badan tegang, atau perubahan hormon</a:t>
            </a:r>
          </a:p>
          <a:p>
            <a:pPr algn="just"/>
            <a:r>
              <a:rPr lang="id-ID" dirty="0" smtClean="0">
                <a:latin typeface="Comic Sans MS" panose="030F0702030302020204" pitchFamily="66" charset="0"/>
              </a:rPr>
              <a:t>Expression: terjadinya perubahan pada daerah yang dapat diamati, contoh: wajah mengencang, tubuh tegang, mulut terbuka, lari kencang.</a:t>
            </a:r>
          </a:p>
          <a:p>
            <a:pPr algn="just"/>
            <a:r>
              <a:rPr lang="id-ID" dirty="0" smtClean="0">
                <a:latin typeface="Comic Sans MS" panose="030F0702030302020204" pitchFamily="66" charset="0"/>
              </a:rPr>
              <a:t>Experince: persepsi dan interpretasi individu pada kondisi emosionalnya. </a:t>
            </a:r>
            <a:endParaRPr lang="id-ID" dirty="0">
              <a:latin typeface="Comic Sans MS" panose="030F0702030302020204" pitchFamily="66" charset="0"/>
            </a:endParaRPr>
          </a:p>
        </p:txBody>
      </p:sp>
    </p:spTree>
    <p:extLst>
      <p:ext uri="{BB962C8B-B14F-4D97-AF65-F5344CB8AC3E}">
        <p14:creationId xmlns:p14="http://schemas.microsoft.com/office/powerpoint/2010/main" val="2604919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Mekanisme emosi yang diringkas menjadi 3 variabel:</a:t>
            </a:r>
            <a:endParaRPr lang="id-ID"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r>
              <a:rPr lang="id-ID" sz="2400" dirty="0" smtClean="0">
                <a:latin typeface="Comic Sans MS" panose="030F0702030302020204" pitchFamily="66" charset="0"/>
              </a:rPr>
              <a:t>Variabel stimulus: rangsangan yang enimbulkan emosi. Terdapat peristiwa sebagai rangsangan bermakna yang diterima indranya. (proses = elicitors)</a:t>
            </a:r>
          </a:p>
          <a:p>
            <a:r>
              <a:rPr lang="id-ID" sz="2400" dirty="0" smtClean="0">
                <a:latin typeface="Comic Sans MS" panose="030F0702030302020204" pitchFamily="66" charset="0"/>
              </a:rPr>
              <a:t>Variabel organismik: perubahan fisiologis yang terjadi saat mengalami emosi. Individu menerima rangsangan diteruskan ke pusat syaraf, kemudian rangsangan diolah ke seluruh tubuh sehingga terjadi perubahan fisiologis. (proses = receptors dan state)</a:t>
            </a:r>
          </a:p>
          <a:p>
            <a:r>
              <a:rPr lang="id-ID" sz="2400" dirty="0" smtClean="0">
                <a:latin typeface="Comic Sans MS" panose="030F0702030302020204" pitchFamily="66" charset="0"/>
              </a:rPr>
              <a:t>Variabel respons: pola sambutan ekspresif atas terjadinya pengalaman emosi. Individu merespons stimulus yang diterima dengan cara mengekspresikan melalui perilaku atau bahasa tubuh. (proses = expression)</a:t>
            </a:r>
            <a:endParaRPr lang="id-ID" sz="2400" dirty="0">
              <a:latin typeface="Comic Sans MS" panose="030F0702030302020204" pitchFamily="66" charset="0"/>
            </a:endParaRPr>
          </a:p>
        </p:txBody>
      </p:sp>
    </p:spTree>
    <p:extLst>
      <p:ext uri="{BB962C8B-B14F-4D97-AF65-F5344CB8AC3E}">
        <p14:creationId xmlns:p14="http://schemas.microsoft.com/office/powerpoint/2010/main" val="3916545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213" y="304800"/>
            <a:ext cx="9372600" cy="802783"/>
          </a:xfrm>
        </p:spPr>
        <p:txBody>
          <a:bodyPr>
            <a:normAutofit/>
          </a:bodyPr>
          <a:lstStyle/>
          <a:p>
            <a:r>
              <a:rPr lang="id-ID" sz="4400" dirty="0" smtClean="0">
                <a:latin typeface="Comic Sans MS" panose="030F0702030302020204" pitchFamily="66" charset="0"/>
              </a:rPr>
              <a:t>Fungsi emosi:</a:t>
            </a:r>
            <a:endParaRPr lang="id-ID" sz="4400" dirty="0">
              <a:latin typeface="Comic Sans MS" panose="030F0702030302020204" pitchFamily="66" charset="0"/>
            </a:endParaRPr>
          </a:p>
        </p:txBody>
      </p:sp>
      <p:sp>
        <p:nvSpPr>
          <p:cNvPr id="3" name="Content Placeholder 2"/>
          <p:cNvSpPr>
            <a:spLocks noGrp="1"/>
          </p:cNvSpPr>
          <p:nvPr>
            <p:ph idx="1"/>
          </p:nvPr>
        </p:nvSpPr>
        <p:spPr>
          <a:xfrm>
            <a:off x="2208213" y="1159099"/>
            <a:ext cx="9372600" cy="4555901"/>
          </a:xfrm>
        </p:spPr>
        <p:txBody>
          <a:bodyPr>
            <a:normAutofit fontScale="92500" lnSpcReduction="10000"/>
          </a:bodyPr>
          <a:lstStyle/>
          <a:p>
            <a:pPr algn="just"/>
            <a:r>
              <a:rPr lang="id-ID" dirty="0" smtClean="0">
                <a:latin typeface="Comic Sans MS" panose="030F0702030302020204" pitchFamily="66" charset="0"/>
              </a:rPr>
              <a:t>Bentuk komunikasi sehingga anak dapat menyatakan segala kebutuhan dan perasaan pada orang lain </a:t>
            </a:r>
          </a:p>
          <a:p>
            <a:pPr algn="just"/>
            <a:r>
              <a:rPr lang="id-ID" dirty="0" smtClean="0">
                <a:latin typeface="Comic Sans MS" panose="030F0702030302020204" pitchFamily="66" charset="0"/>
              </a:rPr>
              <a:t>Berperan dalam mempengaruhi kepribadian dan penyesuaian diri anak dengan lingkungan sosialnya: </a:t>
            </a:r>
          </a:p>
          <a:p>
            <a:pPr marL="502920" indent="-457200" algn="just">
              <a:buAutoNum type="alphaLcPeriod"/>
            </a:pPr>
            <a:r>
              <a:rPr lang="id-ID" dirty="0" smtClean="0">
                <a:latin typeface="Comic Sans MS" panose="030F0702030302020204" pitchFamily="66" charset="0"/>
              </a:rPr>
              <a:t>Tingkah laku emosi anak yang ditampilakan merupakan sumber penilaian lingkungan sosial terhadap dirinya</a:t>
            </a:r>
          </a:p>
          <a:p>
            <a:pPr marL="502920" indent="-457200" algn="just">
              <a:buAutoNum type="alphaLcPeriod"/>
            </a:pPr>
            <a:r>
              <a:rPr lang="id-ID" dirty="0" smtClean="0">
                <a:latin typeface="Comic Sans MS" panose="030F0702030302020204" pitchFamily="66" charset="0"/>
              </a:rPr>
              <a:t>Emosi menyenangkan atau tidak dapat mempengaruhi interkasi sosial anak melalui reaksi yang ditampilkan lingkungannya</a:t>
            </a:r>
          </a:p>
          <a:p>
            <a:pPr marL="502920" indent="-457200" algn="just">
              <a:buAutoNum type="alphaLcPeriod"/>
            </a:pPr>
            <a:r>
              <a:rPr lang="id-ID" dirty="0" smtClean="0">
                <a:latin typeface="Comic Sans MS" panose="030F0702030302020204" pitchFamily="66" charset="0"/>
              </a:rPr>
              <a:t>Emosi dapat mempengaruhi iklim psikologis lingkungannya</a:t>
            </a:r>
          </a:p>
          <a:p>
            <a:pPr marL="502920" indent="-457200" algn="just">
              <a:buAutoNum type="alphaLcPeriod"/>
            </a:pPr>
            <a:r>
              <a:rPr lang="id-ID" dirty="0" smtClean="0">
                <a:latin typeface="Comic Sans MS" panose="030F0702030302020204" pitchFamily="66" charset="0"/>
              </a:rPr>
              <a:t>Tingkah laku yang sama dan ditampilkan secara berulang dapat menjadi kebiasaan</a:t>
            </a:r>
          </a:p>
          <a:p>
            <a:pPr marL="502920" indent="-457200" algn="just">
              <a:buAutoNum type="alphaLcPeriod"/>
            </a:pPr>
            <a:r>
              <a:rPr lang="id-ID" dirty="0" smtClean="0">
                <a:latin typeface="Comic Sans MS" panose="030F0702030302020204" pitchFamily="66" charset="0"/>
              </a:rPr>
              <a:t>Ketegangan emosi yang dimiliki anak dapat  menghambat aktivitas motorik dan mental anak </a:t>
            </a:r>
            <a:endParaRPr lang="id-ID" dirty="0">
              <a:latin typeface="Comic Sans MS" panose="030F0702030302020204" pitchFamily="66" charset="0"/>
            </a:endParaRPr>
          </a:p>
        </p:txBody>
      </p:sp>
    </p:spTree>
    <p:extLst>
      <p:ext uri="{BB962C8B-B14F-4D97-AF65-F5344CB8AC3E}">
        <p14:creationId xmlns:p14="http://schemas.microsoft.com/office/powerpoint/2010/main" val="3175320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6600" dirty="0" smtClean="0">
                <a:latin typeface="Comic Sans MS" panose="030F0702030302020204" pitchFamily="66" charset="0"/>
              </a:rPr>
              <a:t>Jenis emosi:</a:t>
            </a:r>
            <a:endParaRPr lang="id-ID" sz="6600" dirty="0">
              <a:latin typeface="Comic Sans MS" panose="030F0702030302020204" pitchFamily="66" charset="0"/>
            </a:endParaRPr>
          </a:p>
        </p:txBody>
      </p:sp>
      <p:sp>
        <p:nvSpPr>
          <p:cNvPr id="3" name="Content Placeholder 2"/>
          <p:cNvSpPr>
            <a:spLocks noGrp="1"/>
          </p:cNvSpPr>
          <p:nvPr>
            <p:ph idx="1"/>
          </p:nvPr>
        </p:nvSpPr>
        <p:spPr/>
        <p:txBody>
          <a:bodyPr>
            <a:normAutofit lnSpcReduction="10000"/>
          </a:bodyPr>
          <a:lstStyle/>
          <a:p>
            <a:r>
              <a:rPr lang="id-ID" sz="2800" dirty="0" smtClean="0">
                <a:latin typeface="Comic Sans MS" panose="030F0702030302020204" pitchFamily="66" charset="0"/>
              </a:rPr>
              <a:t>Gembira: perasaan menyenangkan yang diekspresikan dengan tersenyum atau tawa</a:t>
            </a:r>
          </a:p>
          <a:p>
            <a:r>
              <a:rPr lang="id-ID" sz="2800" dirty="0" smtClean="0">
                <a:latin typeface="Comic Sans MS" panose="030F0702030302020204" pitchFamily="66" charset="0"/>
              </a:rPr>
              <a:t>Marah: terjadi pada saat individu merasa dihambat, frustasi, karena tidak mencapai yang diingankan, dicerca orang, diganggu, atau dihadapkan pada suatu tuntutan yang berlawanan dengan keinginan</a:t>
            </a:r>
          </a:p>
          <a:p>
            <a:r>
              <a:rPr lang="id-ID" sz="2800" dirty="0" smtClean="0">
                <a:latin typeface="Comic Sans MS" panose="030F0702030302020204" pitchFamily="66" charset="0"/>
              </a:rPr>
              <a:t>Takut: perasaan yang menunjukkan adanya bahaya</a:t>
            </a:r>
          </a:p>
          <a:p>
            <a:r>
              <a:rPr lang="id-ID" sz="2800" dirty="0" smtClean="0">
                <a:latin typeface="Comic Sans MS" panose="030F0702030302020204" pitchFamily="66" charset="0"/>
              </a:rPr>
              <a:t>Sedih: perasaan terasing, ditinggalkan, ditolak, tidak diperhatikan</a:t>
            </a:r>
          </a:p>
          <a:p>
            <a:endParaRPr lang="id-ID" dirty="0"/>
          </a:p>
        </p:txBody>
      </p:sp>
    </p:spTree>
    <p:extLst>
      <p:ext uri="{BB962C8B-B14F-4D97-AF65-F5344CB8AC3E}">
        <p14:creationId xmlns:p14="http://schemas.microsoft.com/office/powerpoint/2010/main" val="2069425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2455" y="291921"/>
            <a:ext cx="9372600" cy="841420"/>
          </a:xfrm>
        </p:spPr>
        <p:txBody>
          <a:bodyPr>
            <a:normAutofit/>
          </a:bodyPr>
          <a:lstStyle/>
          <a:p>
            <a:r>
              <a:rPr lang="id-ID" sz="4400" dirty="0" smtClean="0">
                <a:latin typeface="Comic Sans MS" panose="030F0702030302020204" pitchFamily="66" charset="0"/>
              </a:rPr>
              <a:t>Emosi positif dan emosi negatif </a:t>
            </a:r>
            <a:endParaRPr lang="id-ID" sz="4400" dirty="0">
              <a:latin typeface="Comic Sans MS" panose="030F0702030302020204" pitchFamily="66"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15295651"/>
              </p:ext>
            </p:extLst>
          </p:nvPr>
        </p:nvGraphicFramePr>
        <p:xfrm>
          <a:off x="2246850" y="1213833"/>
          <a:ext cx="9372600" cy="4143777"/>
        </p:xfrm>
        <a:graphic>
          <a:graphicData uri="http://schemas.openxmlformats.org/drawingml/2006/table">
            <a:tbl>
              <a:tblPr firstRow="1" bandRow="1">
                <a:tableStyleId>{B301B821-A1FF-4177-AEE7-76D212191A09}</a:tableStyleId>
              </a:tblPr>
              <a:tblGrid>
                <a:gridCol w="4686300"/>
                <a:gridCol w="4686300"/>
              </a:tblGrid>
              <a:tr h="409331">
                <a:tc>
                  <a:txBody>
                    <a:bodyPr/>
                    <a:lstStyle/>
                    <a:p>
                      <a:r>
                        <a:rPr lang="id-ID" dirty="0" smtClean="0">
                          <a:latin typeface="Comic Sans MS" panose="030F0702030302020204" pitchFamily="66" charset="0"/>
                        </a:rPr>
                        <a:t>Emosi Positif</a:t>
                      </a:r>
                      <a:endParaRPr lang="id-ID" dirty="0">
                        <a:latin typeface="Comic Sans MS" panose="030F0702030302020204" pitchFamily="66" charset="0"/>
                      </a:endParaRPr>
                    </a:p>
                  </a:txBody>
                  <a:tcPr/>
                </a:tc>
                <a:tc>
                  <a:txBody>
                    <a:bodyPr/>
                    <a:lstStyle/>
                    <a:p>
                      <a:r>
                        <a:rPr lang="id-ID" dirty="0" smtClean="0">
                          <a:latin typeface="Comic Sans MS" panose="030F0702030302020204" pitchFamily="66" charset="0"/>
                        </a:rPr>
                        <a:t>Emosi Negatif </a:t>
                      </a:r>
                      <a:endParaRPr lang="id-ID" dirty="0">
                        <a:latin typeface="Comic Sans MS" panose="030F0702030302020204" pitchFamily="66" charset="0"/>
                      </a:endParaRPr>
                    </a:p>
                  </a:txBody>
                  <a:tcPr/>
                </a:tc>
              </a:tr>
              <a:tr h="3734446">
                <a:tc>
                  <a:txBody>
                    <a:bodyPr/>
                    <a:lstStyle/>
                    <a:p>
                      <a:r>
                        <a:rPr lang="id-ID" dirty="0" smtClean="0">
                          <a:latin typeface="Comic Sans MS" panose="030F0702030302020204" pitchFamily="66" charset="0"/>
                        </a:rPr>
                        <a:t>Eagerness (rela)</a:t>
                      </a:r>
                    </a:p>
                    <a:p>
                      <a:r>
                        <a:rPr lang="id-ID" dirty="0" smtClean="0">
                          <a:latin typeface="Comic Sans MS" panose="030F0702030302020204" pitchFamily="66" charset="0"/>
                        </a:rPr>
                        <a:t>Humor</a:t>
                      </a:r>
                      <a:r>
                        <a:rPr lang="id-ID" baseline="0" dirty="0" smtClean="0">
                          <a:latin typeface="Comic Sans MS" panose="030F0702030302020204" pitchFamily="66" charset="0"/>
                        </a:rPr>
                        <a:t> (lucu)</a:t>
                      </a:r>
                    </a:p>
                    <a:p>
                      <a:r>
                        <a:rPr lang="id-ID" baseline="0" dirty="0" smtClean="0">
                          <a:latin typeface="Comic Sans MS" panose="030F0702030302020204" pitchFamily="66" charset="0"/>
                        </a:rPr>
                        <a:t>Joy (gembira)</a:t>
                      </a:r>
                    </a:p>
                    <a:p>
                      <a:r>
                        <a:rPr lang="id-ID" baseline="0" dirty="0" smtClean="0">
                          <a:latin typeface="Comic Sans MS" panose="030F0702030302020204" pitchFamily="66" charset="0"/>
                        </a:rPr>
                        <a:t>Pleasure (senang)</a:t>
                      </a:r>
                    </a:p>
                    <a:p>
                      <a:r>
                        <a:rPr lang="id-ID" baseline="0" dirty="0" smtClean="0">
                          <a:latin typeface="Comic Sans MS" panose="030F0702030302020204" pitchFamily="66" charset="0"/>
                        </a:rPr>
                        <a:t>Curiousity (ingin tahu)</a:t>
                      </a:r>
                    </a:p>
                    <a:p>
                      <a:r>
                        <a:rPr lang="id-ID" baseline="0" dirty="0" smtClean="0">
                          <a:latin typeface="Comic Sans MS" panose="030F0702030302020204" pitchFamily="66" charset="0"/>
                        </a:rPr>
                        <a:t>Happiness (kegahagiaan)</a:t>
                      </a:r>
                    </a:p>
                    <a:p>
                      <a:r>
                        <a:rPr lang="id-ID" baseline="0" dirty="0" smtClean="0">
                          <a:latin typeface="Comic Sans MS" panose="030F0702030302020204" pitchFamily="66" charset="0"/>
                        </a:rPr>
                        <a:t>Delight (kesukaan)</a:t>
                      </a:r>
                    </a:p>
                    <a:p>
                      <a:r>
                        <a:rPr lang="id-ID" baseline="0" dirty="0" smtClean="0">
                          <a:latin typeface="Comic Sans MS" panose="030F0702030302020204" pitchFamily="66" charset="0"/>
                        </a:rPr>
                        <a:t>Love (cinta)</a:t>
                      </a:r>
                    </a:p>
                    <a:p>
                      <a:r>
                        <a:rPr lang="id-ID" baseline="0" dirty="0" smtClean="0">
                          <a:latin typeface="Comic Sans MS" panose="030F0702030302020204" pitchFamily="66" charset="0"/>
                        </a:rPr>
                        <a:t>Excitement (takjub)</a:t>
                      </a:r>
                      <a:endParaRPr lang="id-ID" dirty="0">
                        <a:latin typeface="Comic Sans MS" panose="030F0702030302020204" pitchFamily="66" charset="0"/>
                      </a:endParaRPr>
                    </a:p>
                  </a:txBody>
                  <a:tcPr/>
                </a:tc>
                <a:tc>
                  <a:txBody>
                    <a:bodyPr/>
                    <a:lstStyle/>
                    <a:p>
                      <a:r>
                        <a:rPr lang="id-ID" dirty="0" smtClean="0">
                          <a:latin typeface="Comic Sans MS" panose="030F0702030302020204" pitchFamily="66" charset="0"/>
                        </a:rPr>
                        <a:t>Impatince (tidak sabar)</a:t>
                      </a:r>
                    </a:p>
                    <a:p>
                      <a:r>
                        <a:rPr lang="id-ID" dirty="0" smtClean="0">
                          <a:latin typeface="Comic Sans MS" panose="030F0702030302020204" pitchFamily="66" charset="0"/>
                        </a:rPr>
                        <a:t>Uncertainty (kebimbangan)</a:t>
                      </a:r>
                    </a:p>
                    <a:p>
                      <a:r>
                        <a:rPr lang="id-ID" dirty="0" smtClean="0">
                          <a:latin typeface="Comic Sans MS" panose="030F0702030302020204" pitchFamily="66" charset="0"/>
                        </a:rPr>
                        <a:t>Anger (kemarahan)</a:t>
                      </a:r>
                    </a:p>
                    <a:p>
                      <a:r>
                        <a:rPr lang="id-ID" dirty="0" smtClean="0">
                          <a:latin typeface="Comic Sans MS" panose="030F0702030302020204" pitchFamily="66" charset="0"/>
                        </a:rPr>
                        <a:t>Suspicious (curiga)</a:t>
                      </a:r>
                    </a:p>
                    <a:p>
                      <a:r>
                        <a:rPr lang="id-ID" dirty="0" smtClean="0">
                          <a:latin typeface="Comic Sans MS" panose="030F0702030302020204" pitchFamily="66" charset="0"/>
                        </a:rPr>
                        <a:t>Anxiety (cemas)</a:t>
                      </a:r>
                    </a:p>
                    <a:p>
                      <a:r>
                        <a:rPr lang="id-ID" dirty="0" smtClean="0">
                          <a:latin typeface="Comic Sans MS" panose="030F0702030302020204" pitchFamily="66" charset="0"/>
                        </a:rPr>
                        <a:t>Guilt (rasa bersalah)</a:t>
                      </a:r>
                    </a:p>
                    <a:p>
                      <a:r>
                        <a:rPr lang="id-ID" dirty="0" smtClean="0">
                          <a:latin typeface="Comic Sans MS" panose="030F0702030302020204" pitchFamily="66" charset="0"/>
                        </a:rPr>
                        <a:t>Jealousy (cemburu)</a:t>
                      </a:r>
                    </a:p>
                    <a:p>
                      <a:r>
                        <a:rPr lang="id-ID" dirty="0" smtClean="0">
                          <a:latin typeface="Comic Sans MS" panose="030F0702030302020204" pitchFamily="66" charset="0"/>
                        </a:rPr>
                        <a:t>Annoyance (jengkel)</a:t>
                      </a:r>
                    </a:p>
                    <a:p>
                      <a:r>
                        <a:rPr lang="id-ID" dirty="0" smtClean="0">
                          <a:latin typeface="Comic Sans MS" panose="030F0702030302020204" pitchFamily="66" charset="0"/>
                        </a:rPr>
                        <a:t>Fear</a:t>
                      </a:r>
                      <a:r>
                        <a:rPr lang="id-ID" baseline="0" dirty="0" smtClean="0">
                          <a:latin typeface="Comic Sans MS" panose="030F0702030302020204" pitchFamily="66" charset="0"/>
                        </a:rPr>
                        <a:t> (takut)</a:t>
                      </a:r>
                    </a:p>
                    <a:p>
                      <a:r>
                        <a:rPr lang="id-ID" baseline="0" dirty="0" smtClean="0">
                          <a:latin typeface="Comic Sans MS" panose="030F0702030302020204" pitchFamily="66" charset="0"/>
                        </a:rPr>
                        <a:t>Depression (depresi)</a:t>
                      </a:r>
                    </a:p>
                    <a:p>
                      <a:r>
                        <a:rPr lang="id-ID" baseline="0" dirty="0" smtClean="0">
                          <a:latin typeface="Comic Sans MS" panose="030F0702030302020204" pitchFamily="66" charset="0"/>
                        </a:rPr>
                        <a:t>Sadness (kesedihan)</a:t>
                      </a:r>
                    </a:p>
                    <a:p>
                      <a:r>
                        <a:rPr lang="id-ID" baseline="0" dirty="0" smtClean="0">
                          <a:latin typeface="Comic Sans MS" panose="030F0702030302020204" pitchFamily="66" charset="0"/>
                        </a:rPr>
                        <a:t>Hate (benci)</a:t>
                      </a:r>
                      <a:endParaRPr lang="id-ID" dirty="0">
                        <a:latin typeface="Comic Sans MS" panose="030F0702030302020204" pitchFamily="66" charset="0"/>
                      </a:endParaRPr>
                    </a:p>
                  </a:txBody>
                  <a:tcPr/>
                </a:tc>
              </a:tr>
            </a:tbl>
          </a:graphicData>
        </a:graphic>
      </p:graphicFrame>
    </p:spTree>
    <p:extLst>
      <p:ext uri="{BB962C8B-B14F-4D97-AF65-F5344CB8AC3E}">
        <p14:creationId xmlns:p14="http://schemas.microsoft.com/office/powerpoint/2010/main" val="30075589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4000" dirty="0" smtClean="0">
                <a:latin typeface="Comic Sans MS" panose="030F0702030302020204" pitchFamily="66" charset="0"/>
              </a:rPr>
              <a:t>Tugas perkembangan emosi  (3-5 tahun)</a:t>
            </a:r>
            <a:endParaRPr lang="id-ID" sz="4000"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r>
              <a:rPr lang="id-ID" sz="2400" dirty="0" smtClean="0">
                <a:latin typeface="Comic Sans MS" panose="030F0702030302020204" pitchFamily="66" charset="0"/>
              </a:rPr>
              <a:t>Anak usia 3 tahun diharapkan dapat:</a:t>
            </a:r>
          </a:p>
          <a:p>
            <a:pPr marL="502920" indent="-457200">
              <a:buAutoNum type="alphaLcPeriod"/>
            </a:pPr>
            <a:r>
              <a:rPr lang="id-ID" sz="2400" dirty="0" smtClean="0">
                <a:latin typeface="Comic Sans MS" panose="030F0702030302020204" pitchFamily="66" charset="0"/>
              </a:rPr>
              <a:t>Memilih teman bermain</a:t>
            </a:r>
          </a:p>
          <a:p>
            <a:pPr marL="502920" indent="-457200">
              <a:buAutoNum type="alphaLcPeriod"/>
            </a:pPr>
            <a:r>
              <a:rPr lang="id-ID" sz="2400" dirty="0" smtClean="0">
                <a:latin typeface="Comic Sans MS" panose="030F0702030302020204" pitchFamily="66" charset="0"/>
              </a:rPr>
              <a:t>Mulai interaksi sosial dengan anak lain</a:t>
            </a:r>
          </a:p>
          <a:p>
            <a:pPr marL="502920" indent="-457200">
              <a:buAutoNum type="alphaLcPeriod"/>
            </a:pPr>
            <a:r>
              <a:rPr lang="id-ID" sz="2400" dirty="0" smtClean="0">
                <a:latin typeface="Comic Sans MS" panose="030F0702030302020204" pitchFamily="66" charset="0"/>
              </a:rPr>
              <a:t>Berbagi mainan, bahan ajar atau makanan</a:t>
            </a:r>
          </a:p>
          <a:p>
            <a:pPr marL="502920" indent="-457200">
              <a:buAutoNum type="alphaLcPeriod"/>
            </a:pPr>
            <a:r>
              <a:rPr lang="id-ID" sz="2400" dirty="0" smtClean="0">
                <a:latin typeface="Comic Sans MS" panose="030F0702030302020204" pitchFamily="66" charset="0"/>
              </a:rPr>
              <a:t>Minta izin memakai benda orang lain</a:t>
            </a:r>
          </a:p>
          <a:p>
            <a:pPr marL="502920" indent="-457200">
              <a:buAutoNum type="alphaLcPeriod"/>
            </a:pPr>
            <a:r>
              <a:rPr lang="id-ID" sz="2400" dirty="0" smtClean="0">
                <a:latin typeface="Comic Sans MS" panose="030F0702030302020204" pitchFamily="66" charset="0"/>
              </a:rPr>
              <a:t>Mengekspresikan sejumlah emosi</a:t>
            </a:r>
          </a:p>
          <a:p>
            <a:r>
              <a:rPr lang="id-ID" sz="2400" dirty="0" smtClean="0">
                <a:latin typeface="Comic Sans MS" panose="030F0702030302020204" pitchFamily="66" charset="0"/>
              </a:rPr>
              <a:t>Usia 3 tahun 6 bulan </a:t>
            </a:r>
          </a:p>
          <a:p>
            <a:pPr marL="502920" indent="-457200">
              <a:buAutoNum type="alphaLcPeriod"/>
            </a:pPr>
            <a:r>
              <a:rPr lang="id-ID" sz="2400" dirty="0" smtClean="0">
                <a:latin typeface="Comic Sans MS" panose="030F0702030302020204" pitchFamily="66" charset="0"/>
              </a:rPr>
              <a:t>Menunggu atau menunda keinginan 5 menit</a:t>
            </a:r>
          </a:p>
          <a:p>
            <a:pPr marL="502920" indent="-457200">
              <a:buAutoNum type="alphaLcPeriod"/>
            </a:pPr>
            <a:r>
              <a:rPr lang="id-ID" sz="2400" dirty="0" smtClean="0">
                <a:latin typeface="Comic Sans MS" panose="030F0702030302020204" pitchFamily="66" charset="0"/>
              </a:rPr>
              <a:t>Menikmati kedekatan semestara dengan salah satu teman  </a:t>
            </a:r>
            <a:endParaRPr lang="id-ID" sz="2400" dirty="0">
              <a:latin typeface="Comic Sans MS" panose="030F0702030302020204" pitchFamily="66" charset="0"/>
            </a:endParaRPr>
          </a:p>
        </p:txBody>
      </p:sp>
    </p:spTree>
    <p:extLst>
      <p:ext uri="{BB962C8B-B14F-4D97-AF65-F5344CB8AC3E}">
        <p14:creationId xmlns:p14="http://schemas.microsoft.com/office/powerpoint/2010/main" val="2560540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2208213" y="321972"/>
            <a:ext cx="9372600" cy="5393028"/>
          </a:xfrm>
        </p:spPr>
        <p:txBody>
          <a:bodyPr>
            <a:noAutofit/>
          </a:bodyPr>
          <a:lstStyle/>
          <a:p>
            <a:r>
              <a:rPr lang="id-ID" sz="2200" dirty="0">
                <a:latin typeface="Comic Sans MS" panose="030F0702030302020204" pitchFamily="66" charset="0"/>
              </a:rPr>
              <a:t>Usia 4 </a:t>
            </a:r>
            <a:r>
              <a:rPr lang="id-ID" sz="2200" dirty="0" smtClean="0">
                <a:latin typeface="Comic Sans MS" panose="030F0702030302020204" pitchFamily="66" charset="0"/>
              </a:rPr>
              <a:t>tahun</a:t>
            </a:r>
          </a:p>
          <a:p>
            <a:pPr marL="502920" indent="-457200">
              <a:buAutoNum type="alphaLcPeriod"/>
            </a:pPr>
            <a:r>
              <a:rPr lang="id-ID" sz="2200" dirty="0" smtClean="0">
                <a:latin typeface="Comic Sans MS" panose="030F0702030302020204" pitchFamily="66" charset="0"/>
              </a:rPr>
              <a:t>Menunjukkan kebanggan terhadap  keberhasilan </a:t>
            </a:r>
          </a:p>
          <a:p>
            <a:pPr marL="502920" indent="-457200">
              <a:buAutoNum type="alphaLcPeriod"/>
            </a:pPr>
            <a:r>
              <a:rPr lang="id-ID" sz="2200" dirty="0" smtClean="0">
                <a:latin typeface="Comic Sans MS" panose="030F0702030302020204" pitchFamily="66" charset="0"/>
              </a:rPr>
              <a:t>Membuat sesuatu karena imajinasi yang dominan </a:t>
            </a:r>
          </a:p>
          <a:p>
            <a:pPr marL="502920" indent="-457200">
              <a:buAutoNum type="alphaLcPeriod"/>
            </a:pPr>
            <a:r>
              <a:rPr lang="id-ID" sz="2200" dirty="0" smtClean="0">
                <a:latin typeface="Comic Sans MS" panose="030F0702030302020204" pitchFamily="66" charset="0"/>
              </a:rPr>
              <a:t>Memecahkan masalah  dengan teman </a:t>
            </a:r>
            <a:endParaRPr lang="id-ID" sz="2200" dirty="0">
              <a:latin typeface="Comic Sans MS" panose="030F0702030302020204" pitchFamily="66" charset="0"/>
            </a:endParaRPr>
          </a:p>
          <a:p>
            <a:r>
              <a:rPr lang="id-ID" sz="2200" dirty="0">
                <a:latin typeface="Comic Sans MS" panose="030F0702030302020204" pitchFamily="66" charset="0"/>
              </a:rPr>
              <a:t>Usia 4 tahun 6 bulan </a:t>
            </a:r>
            <a:endParaRPr lang="id-ID" sz="2200" dirty="0" smtClean="0">
              <a:latin typeface="Comic Sans MS" panose="030F0702030302020204" pitchFamily="66" charset="0"/>
            </a:endParaRPr>
          </a:p>
          <a:p>
            <a:pPr marL="502920" indent="-457200">
              <a:buAutoNum type="alphaLcPeriod"/>
            </a:pPr>
            <a:r>
              <a:rPr lang="id-ID" sz="2200" dirty="0" smtClean="0">
                <a:latin typeface="Comic Sans MS" panose="030F0702030302020204" pitchFamily="66" charset="0"/>
              </a:rPr>
              <a:t>Menunjukkan rasa percaya diri dalam mengerjakan tugas</a:t>
            </a:r>
          </a:p>
          <a:p>
            <a:pPr marL="502920" indent="-457200">
              <a:buAutoNum type="alphaLcPeriod"/>
            </a:pPr>
            <a:r>
              <a:rPr lang="id-ID" sz="2200" dirty="0" smtClean="0">
                <a:latin typeface="Comic Sans MS" panose="030F0702030302020204" pitchFamily="66" charset="0"/>
              </a:rPr>
              <a:t>Menceritakan kejadian yang lalu</a:t>
            </a:r>
          </a:p>
          <a:p>
            <a:pPr marL="502920" indent="-457200">
              <a:buAutoNum type="alphaLcPeriod"/>
            </a:pPr>
            <a:r>
              <a:rPr lang="id-ID" sz="2200" dirty="0" smtClean="0">
                <a:latin typeface="Comic Sans MS" panose="030F0702030302020204" pitchFamily="66" charset="0"/>
              </a:rPr>
              <a:t>Lebih menyukai ditemani teman sebaya daripada orang dewasa</a:t>
            </a:r>
          </a:p>
          <a:p>
            <a:pPr marL="502920" indent="-457200">
              <a:buAutoNum type="alphaLcPeriod"/>
            </a:pPr>
            <a:r>
              <a:rPr lang="id-ID" sz="2200" dirty="0" smtClean="0">
                <a:latin typeface="Comic Sans MS" panose="030F0702030302020204" pitchFamily="66" charset="0"/>
              </a:rPr>
              <a:t>Menyatakan alasan untuk perasaan orang lain</a:t>
            </a:r>
          </a:p>
          <a:p>
            <a:pPr marL="502920" indent="-457200">
              <a:buAutoNum type="alphaLcPeriod"/>
            </a:pPr>
            <a:r>
              <a:rPr lang="id-ID" sz="2200" dirty="0" smtClean="0">
                <a:latin typeface="Comic Sans MS" panose="030F0702030302020204" pitchFamily="66" charset="0"/>
              </a:rPr>
              <a:t>Menggunakan barang milik orang lain dengan hati-hati</a:t>
            </a:r>
          </a:p>
          <a:p>
            <a:pPr marL="502920" indent="-457200">
              <a:buAutoNum type="alphaLcPeriod"/>
            </a:pPr>
            <a:r>
              <a:rPr lang="id-ID" sz="2200" dirty="0" smtClean="0">
                <a:latin typeface="Comic Sans MS" panose="030F0702030302020204" pitchFamily="66" charset="0"/>
              </a:rPr>
              <a:t>Menghentikan perilaku yang tidak pantas karena satu kali teguran</a:t>
            </a:r>
            <a:endParaRPr lang="id-ID" sz="2200" dirty="0">
              <a:latin typeface="Comic Sans MS" panose="030F0702030302020204" pitchFamily="66" charset="0"/>
            </a:endParaRPr>
          </a:p>
        </p:txBody>
      </p:sp>
    </p:spTree>
    <p:extLst>
      <p:ext uri="{BB962C8B-B14F-4D97-AF65-F5344CB8AC3E}">
        <p14:creationId xmlns:p14="http://schemas.microsoft.com/office/powerpoint/2010/main" val="14973316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2208213" y="321972"/>
            <a:ext cx="9372600" cy="5393028"/>
          </a:xfrm>
        </p:spPr>
        <p:txBody>
          <a:bodyPr/>
          <a:lstStyle/>
          <a:p>
            <a:r>
              <a:rPr lang="fi-FI" sz="2400" dirty="0">
                <a:latin typeface="Comic Sans MS" panose="030F0702030302020204" pitchFamily="66" charset="0"/>
              </a:rPr>
              <a:t>Usia 5 </a:t>
            </a:r>
            <a:r>
              <a:rPr lang="fi-FI" sz="2400" dirty="0" smtClean="0">
                <a:latin typeface="Comic Sans MS" panose="030F0702030302020204" pitchFamily="66" charset="0"/>
              </a:rPr>
              <a:t>tahun</a:t>
            </a:r>
            <a:endParaRPr lang="id-ID" sz="2400" dirty="0" smtClean="0">
              <a:latin typeface="Comic Sans MS" panose="030F0702030302020204" pitchFamily="66" charset="0"/>
            </a:endParaRPr>
          </a:p>
          <a:p>
            <a:pPr marL="502920" indent="-457200">
              <a:buAutoNum type="alphaLcPeriod"/>
            </a:pPr>
            <a:r>
              <a:rPr lang="id-ID" sz="2400" dirty="0" smtClean="0">
                <a:latin typeface="Comic Sans MS" panose="030F0702030302020204" pitchFamily="66" charset="0"/>
              </a:rPr>
              <a:t>Memiliki beberapa kawan atau sahabat</a:t>
            </a:r>
          </a:p>
          <a:p>
            <a:pPr marL="502920" indent="-457200">
              <a:buAutoNum type="alphaLcPeriod"/>
            </a:pPr>
            <a:r>
              <a:rPr lang="id-ID" sz="2400" dirty="0" smtClean="0">
                <a:latin typeface="Comic Sans MS" panose="030F0702030302020204" pitchFamily="66" charset="0"/>
              </a:rPr>
              <a:t>Memuji, memberi semangat atau menolong orang lain</a:t>
            </a:r>
            <a:endParaRPr lang="fi-FI" sz="2400" dirty="0">
              <a:latin typeface="Comic Sans MS" panose="030F0702030302020204" pitchFamily="66" charset="0"/>
            </a:endParaRPr>
          </a:p>
          <a:p>
            <a:r>
              <a:rPr lang="fi-FI" sz="2400" dirty="0">
                <a:latin typeface="Comic Sans MS" panose="030F0702030302020204" pitchFamily="66" charset="0"/>
              </a:rPr>
              <a:t>Usia 5 tahun 6 </a:t>
            </a:r>
            <a:r>
              <a:rPr lang="fi-FI" sz="2400" dirty="0" smtClean="0">
                <a:latin typeface="Comic Sans MS" panose="030F0702030302020204" pitchFamily="66" charset="0"/>
              </a:rPr>
              <a:t>bulan</a:t>
            </a:r>
            <a:endParaRPr lang="id-ID" sz="2400" dirty="0" smtClean="0">
              <a:latin typeface="Comic Sans MS" panose="030F0702030302020204" pitchFamily="66" charset="0"/>
            </a:endParaRPr>
          </a:p>
          <a:p>
            <a:pPr marL="502920" indent="-457200">
              <a:buAutoNum type="alphaLcPeriod"/>
            </a:pPr>
            <a:r>
              <a:rPr lang="id-ID" sz="2400" dirty="0" smtClean="0">
                <a:latin typeface="Comic Sans MS" panose="030F0702030302020204" pitchFamily="66" charset="0"/>
              </a:rPr>
              <a:t>Mencari kemandirian lebih banyak</a:t>
            </a:r>
          </a:p>
          <a:p>
            <a:pPr marL="502920" indent="-457200">
              <a:buAutoNum type="alphaLcPeriod"/>
            </a:pPr>
            <a:r>
              <a:rPr lang="id-ID" sz="2400" dirty="0" smtClean="0">
                <a:latin typeface="Comic Sans MS" panose="030F0702030302020204" pitchFamily="66" charset="0"/>
              </a:rPr>
              <a:t>Puas, menikmati hubungan dengan anak lainmeski sedang krisis</a:t>
            </a:r>
          </a:p>
          <a:p>
            <a:pPr marL="502920" indent="-457200">
              <a:buAutoNum type="alphaLcPeriod"/>
            </a:pPr>
            <a:r>
              <a:rPr lang="id-ID" sz="2400" dirty="0" smtClean="0">
                <a:latin typeface="Comic Sans MS" panose="030F0702030302020204" pitchFamily="66" charset="0"/>
              </a:rPr>
              <a:t>Menyatakan pernyataan positif mengenai keunikan dan ketrampilan</a:t>
            </a:r>
          </a:p>
          <a:p>
            <a:pPr marL="502920" indent="-457200">
              <a:buAutoNum type="alphaLcPeriod"/>
            </a:pPr>
            <a:r>
              <a:rPr lang="id-ID" sz="2400" dirty="0" smtClean="0">
                <a:latin typeface="Comic Sans MS" panose="030F0702030302020204" pitchFamily="66" charset="0"/>
              </a:rPr>
              <a:t>Berteman secara mandiri</a:t>
            </a:r>
            <a:endParaRPr lang="fi-FI" sz="2400" dirty="0">
              <a:latin typeface="Comic Sans MS" panose="030F0702030302020204" pitchFamily="66" charset="0"/>
            </a:endParaRPr>
          </a:p>
          <a:p>
            <a:endParaRPr lang="id-ID" dirty="0"/>
          </a:p>
        </p:txBody>
      </p:sp>
    </p:spTree>
    <p:extLst>
      <p:ext uri="{BB962C8B-B14F-4D97-AF65-F5344CB8AC3E}">
        <p14:creationId xmlns:p14="http://schemas.microsoft.com/office/powerpoint/2010/main" val="3828568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213" y="304800"/>
            <a:ext cx="9372600" cy="635358"/>
          </a:xfrm>
        </p:spPr>
        <p:txBody>
          <a:bodyPr>
            <a:noAutofit/>
          </a:bodyPr>
          <a:lstStyle/>
          <a:p>
            <a:r>
              <a:rPr lang="id-ID" sz="4000" dirty="0" smtClean="0">
                <a:latin typeface="Comic Sans MS" panose="030F0702030302020204" pitchFamily="66" charset="0"/>
              </a:rPr>
              <a:t>Perkembangan Sosial </a:t>
            </a:r>
            <a:endParaRPr lang="id-ID" sz="4000" dirty="0">
              <a:latin typeface="Comic Sans MS" panose="030F0702030302020204" pitchFamily="66" charset="0"/>
            </a:endParaRPr>
          </a:p>
        </p:txBody>
      </p:sp>
      <p:sp>
        <p:nvSpPr>
          <p:cNvPr id="3" name="Content Placeholder 2"/>
          <p:cNvSpPr>
            <a:spLocks noGrp="1"/>
          </p:cNvSpPr>
          <p:nvPr>
            <p:ph idx="1"/>
          </p:nvPr>
        </p:nvSpPr>
        <p:spPr>
          <a:xfrm>
            <a:off x="2208213" y="927279"/>
            <a:ext cx="9372600" cy="4787721"/>
          </a:xfrm>
        </p:spPr>
        <p:txBody>
          <a:bodyPr>
            <a:noAutofit/>
          </a:bodyPr>
          <a:lstStyle/>
          <a:p>
            <a:pPr algn="just"/>
            <a:r>
              <a:rPr lang="id-ID" dirty="0" smtClean="0">
                <a:latin typeface="Comic Sans MS" panose="030F0702030302020204" pitchFamily="66" charset="0"/>
              </a:rPr>
              <a:t>Plato (fitrah) manusia adalah zoon politicon (makhluk sosial)</a:t>
            </a:r>
          </a:p>
          <a:p>
            <a:pPr algn="just"/>
            <a:r>
              <a:rPr lang="id-ID" dirty="0" smtClean="0">
                <a:latin typeface="Comic Sans MS" panose="030F0702030302020204" pitchFamily="66" charset="0"/>
              </a:rPr>
              <a:t>Syamsuddin (1995: 105) sosialisasi adalah proses belajar untuk menjadi makhluk sosial</a:t>
            </a:r>
          </a:p>
          <a:p>
            <a:pPr algn="just"/>
            <a:r>
              <a:rPr lang="id-ID" dirty="0" smtClean="0">
                <a:latin typeface="Comic Sans MS" panose="030F0702030302020204" pitchFamily="66" charset="0"/>
              </a:rPr>
              <a:t>Loree (1970: 86) sosialisasi merupakan suatu proses dimana individu  terutama anak melatih kepekaan dirinya terhadap rangsangan sosial terutama tekanan dan tuntutan kehidupan serta belajar bergaul dengan tinggak laku seperti orang lain di dalam lingkungan sosialnya.</a:t>
            </a:r>
          </a:p>
          <a:p>
            <a:pPr algn="just"/>
            <a:r>
              <a:rPr lang="id-ID" dirty="0" smtClean="0">
                <a:latin typeface="Comic Sans MS" panose="030F0702030302020204" pitchFamily="66" charset="0"/>
              </a:rPr>
              <a:t>Muhibin (1999: 35) perkembangan sosial merupaka proses pembentukan social self (pribadi dalam masyarakat), yakni pribadi dalam keluarga, budaya, bangsa dan seterusnya.</a:t>
            </a:r>
          </a:p>
          <a:p>
            <a:pPr algn="just"/>
            <a:r>
              <a:rPr lang="id-ID" dirty="0" smtClean="0">
                <a:latin typeface="Comic Sans MS" panose="030F0702030302020204" pitchFamily="66" charset="0"/>
              </a:rPr>
              <a:t>Hurlock (2978: 250) perkembangan sosial merupakan perolehan kemampuan berperilaku yang sesuai dengan tuntutan sosial.</a:t>
            </a:r>
          </a:p>
          <a:p>
            <a:pPr algn="just"/>
            <a:r>
              <a:rPr lang="id-ID" dirty="0" smtClean="0">
                <a:latin typeface="Comic Sans MS" panose="030F0702030302020204" pitchFamily="66" charset="0"/>
              </a:rPr>
              <a:t>Sosialisasi adalah kemampuan bertingkah laku sesuai dengan norma, nilai atau harapan sosial</a:t>
            </a:r>
            <a:endParaRPr lang="id-ID" dirty="0">
              <a:latin typeface="Comic Sans MS" panose="030F0702030302020204" pitchFamily="66" charset="0"/>
            </a:endParaRPr>
          </a:p>
        </p:txBody>
      </p:sp>
    </p:spTree>
    <p:extLst>
      <p:ext uri="{BB962C8B-B14F-4D97-AF65-F5344CB8AC3E}">
        <p14:creationId xmlns:p14="http://schemas.microsoft.com/office/powerpoint/2010/main" val="2150281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5400" dirty="0" smtClean="0">
                <a:latin typeface="Comic Sans MS" panose="030F0702030302020204" pitchFamily="66" charset="0"/>
              </a:rPr>
              <a:t>Proses perkembangn sosial </a:t>
            </a:r>
            <a:endParaRPr lang="id-ID" sz="5400"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pPr marL="45720" indent="0">
              <a:buNone/>
            </a:pPr>
            <a:r>
              <a:rPr lang="id-ID" sz="2800" dirty="0" smtClean="0">
                <a:latin typeface="Comic Sans MS" panose="030F0702030302020204" pitchFamily="66" charset="0"/>
              </a:rPr>
              <a:t>Untuk menjadi individu yang mampu bermasyrakat diperukan 3 proses sosialisasi (Hurlock, 1978):</a:t>
            </a:r>
          </a:p>
          <a:p>
            <a:pPr marL="502920" indent="-457200">
              <a:buAutoNum type="alphaLcPeriod"/>
            </a:pPr>
            <a:r>
              <a:rPr lang="id-ID" sz="2800" dirty="0" smtClean="0">
                <a:latin typeface="Comic Sans MS" panose="030F0702030302020204" pitchFamily="66" charset="0"/>
              </a:rPr>
              <a:t>Belajar untuk bertingkah laku dengan cara yang dapat diterima masyarakat </a:t>
            </a:r>
          </a:p>
          <a:p>
            <a:pPr marL="502920" indent="-457200">
              <a:buAutoNum type="alphaLcPeriod"/>
            </a:pPr>
            <a:r>
              <a:rPr lang="id-ID" sz="2800" dirty="0" smtClean="0">
                <a:latin typeface="Comic Sans MS" panose="030F0702030302020204" pitchFamily="66" charset="0"/>
              </a:rPr>
              <a:t>Belajar memainkan peran sosial yang ada di masyarakat</a:t>
            </a:r>
          </a:p>
          <a:p>
            <a:pPr marL="502920" indent="-457200">
              <a:buAutoNum type="alphaLcPeriod"/>
            </a:pPr>
            <a:r>
              <a:rPr lang="id-ID" sz="2800" dirty="0" smtClean="0">
                <a:latin typeface="Comic Sans MS" panose="030F0702030302020204" pitchFamily="66" charset="0"/>
              </a:rPr>
              <a:t>Mengembangkan tingkah laku sosial terhadap individu lain dan aktivitas sosial yang ada di masyarakat</a:t>
            </a:r>
            <a:endParaRPr lang="id-ID" sz="2800" dirty="0">
              <a:latin typeface="Comic Sans MS" panose="030F0702030302020204" pitchFamily="66" charset="0"/>
            </a:endParaRPr>
          </a:p>
        </p:txBody>
      </p:sp>
    </p:spTree>
    <p:extLst>
      <p:ext uri="{BB962C8B-B14F-4D97-AF65-F5344CB8AC3E}">
        <p14:creationId xmlns:p14="http://schemas.microsoft.com/office/powerpoint/2010/main" val="3182997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600" dirty="0" smtClean="0">
                <a:latin typeface="Comic Sans MS" panose="030F0702030302020204" pitchFamily="66" charset="0"/>
              </a:rPr>
              <a:t>20 karakteristik menunjukkan individu dengan penyesuaian diri yang baik:</a:t>
            </a:r>
            <a:endParaRPr lang="id-ID" sz="3600" dirty="0">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10000"/>
          </a:bodyPr>
          <a:lstStyle/>
          <a:p>
            <a:r>
              <a:rPr lang="id-ID" sz="2800" dirty="0" smtClean="0">
                <a:latin typeface="Comic Sans MS" panose="030F0702030302020204" pitchFamily="66" charset="0"/>
              </a:rPr>
              <a:t>Menerima tanggung jawab sesuai usia</a:t>
            </a:r>
          </a:p>
          <a:p>
            <a:r>
              <a:rPr lang="id-ID" sz="2800" dirty="0" smtClean="0">
                <a:latin typeface="Comic Sans MS" panose="030F0702030302020204" pitchFamily="66" charset="0"/>
              </a:rPr>
              <a:t>Menikamati pengalaman</a:t>
            </a:r>
          </a:p>
          <a:p>
            <a:r>
              <a:rPr lang="id-ID" sz="2800" dirty="0" smtClean="0">
                <a:latin typeface="Comic Sans MS" panose="030F0702030302020204" pitchFamily="66" charset="0"/>
              </a:rPr>
              <a:t>Menirima tanggung jawab sesuai peran</a:t>
            </a:r>
          </a:p>
          <a:p>
            <a:r>
              <a:rPr lang="id-ID" sz="2800" dirty="0" smtClean="0">
                <a:latin typeface="Comic Sans MS" panose="030F0702030302020204" pitchFamily="66" charset="0"/>
              </a:rPr>
              <a:t>Mampu memecahkan masalah</a:t>
            </a:r>
          </a:p>
          <a:p>
            <a:r>
              <a:rPr lang="id-ID" sz="2800" dirty="0" smtClean="0">
                <a:latin typeface="Comic Sans MS" panose="030F0702030302020204" pitchFamily="66" charset="0"/>
              </a:rPr>
              <a:t>Melawan atau mengatasi hambatan untuk merasa bahagia</a:t>
            </a:r>
          </a:p>
          <a:p>
            <a:r>
              <a:rPr lang="id-ID" sz="2800" dirty="0" smtClean="0">
                <a:latin typeface="Comic Sans MS" panose="030F0702030302020204" pitchFamily="66" charset="0"/>
              </a:rPr>
              <a:t>Mempu membuat keputusan dengan kekhawatiran </a:t>
            </a:r>
          </a:p>
          <a:p>
            <a:r>
              <a:rPr lang="id-ID" sz="2800" dirty="0" smtClean="0">
                <a:latin typeface="Comic Sans MS" panose="030F0702030302020204" pitchFamily="66" charset="0"/>
              </a:rPr>
              <a:t>Tetap pada pilihannnya sehingga menemukan bahwa pilihannya itu salah</a:t>
            </a:r>
          </a:p>
          <a:p>
            <a:endParaRPr lang="id-ID" dirty="0" smtClean="0"/>
          </a:p>
          <a:p>
            <a:endParaRPr lang="id-ID" dirty="0"/>
          </a:p>
        </p:txBody>
      </p:sp>
    </p:spTree>
    <p:extLst>
      <p:ext uri="{BB962C8B-B14F-4D97-AF65-F5344CB8AC3E}">
        <p14:creationId xmlns:p14="http://schemas.microsoft.com/office/powerpoint/2010/main" val="3830932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4000" dirty="0" smtClean="0">
                <a:latin typeface="Comic Sans MS" panose="030F0702030302020204" pitchFamily="66" charset="0"/>
              </a:rPr>
              <a:t>Pengembangan sosial melalui tahapan bermain sosial:</a:t>
            </a:r>
            <a:endParaRPr lang="id-ID" sz="4000"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algn="just"/>
            <a:r>
              <a:rPr lang="id-ID" sz="2400" dirty="0" smtClean="0">
                <a:latin typeface="Comic Sans MS" panose="030F0702030302020204" pitchFamily="66" charset="0"/>
              </a:rPr>
              <a:t>Sikap sosial: meninggalkan egosentris, belajar bersama mencapai tujuan bersama, belajar menunda kepuasan, belajar berbagi, bersaing jujur, dll</a:t>
            </a:r>
          </a:p>
          <a:p>
            <a:pPr algn="just"/>
            <a:r>
              <a:rPr lang="id-ID" sz="2400" dirty="0" smtClean="0">
                <a:latin typeface="Comic Sans MS" panose="030F0702030302020204" pitchFamily="66" charset="0"/>
              </a:rPr>
              <a:t>Belajar berkomunikasi: mengerti dan dimengerti</a:t>
            </a:r>
          </a:p>
          <a:p>
            <a:pPr algn="just"/>
            <a:r>
              <a:rPr lang="id-ID" sz="2400" dirty="0" smtClean="0">
                <a:latin typeface="Comic Sans MS" panose="030F0702030302020204" pitchFamily="66" charset="0"/>
              </a:rPr>
              <a:t>Belajar mengorganisasi: pembagian peran dalam bermain</a:t>
            </a:r>
          </a:p>
          <a:p>
            <a:pPr algn="just"/>
            <a:r>
              <a:rPr lang="id-ID" sz="2400" dirty="0" smtClean="0">
                <a:latin typeface="Comic Sans MS" panose="030F0702030302020204" pitchFamily="66" charset="0"/>
              </a:rPr>
              <a:t>Menghargai orang lain dan perbedaannya: empati, membangun pemahaman terhadap orang lain, toleran, berlapang dada</a:t>
            </a:r>
          </a:p>
          <a:p>
            <a:pPr algn="just"/>
            <a:r>
              <a:rPr lang="id-ID" sz="2400" dirty="0" smtClean="0">
                <a:latin typeface="Comic Sans MS" panose="030F0702030302020204" pitchFamily="66" charset="0"/>
              </a:rPr>
              <a:t>Menghargai kompromi dan kompromi: peran sosial, persahabatan</a:t>
            </a:r>
            <a:endParaRPr lang="id-ID" sz="2400" dirty="0">
              <a:latin typeface="Comic Sans MS" panose="030F0702030302020204" pitchFamily="66" charset="0"/>
            </a:endParaRPr>
          </a:p>
        </p:txBody>
      </p:sp>
    </p:spTree>
    <p:extLst>
      <p:ext uri="{BB962C8B-B14F-4D97-AF65-F5344CB8AC3E}">
        <p14:creationId xmlns:p14="http://schemas.microsoft.com/office/powerpoint/2010/main" val="36826565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600" dirty="0" smtClean="0">
                <a:latin typeface="Comic Sans MS" panose="030F0702030302020204" pitchFamily="66" charset="0"/>
              </a:rPr>
              <a:t>5 tingkatan bermain sosial (Patmonodewo (1995: 86)):</a:t>
            </a:r>
            <a:endParaRPr lang="id-ID" sz="3600" dirty="0">
              <a:latin typeface="Comic Sans MS" panose="030F0702030302020204" pitchFamily="66" charset="0"/>
            </a:endParaRPr>
          </a:p>
        </p:txBody>
      </p:sp>
      <p:sp>
        <p:nvSpPr>
          <p:cNvPr id="3" name="Content Placeholder 2"/>
          <p:cNvSpPr>
            <a:spLocks noGrp="1"/>
          </p:cNvSpPr>
          <p:nvPr>
            <p:ph idx="1"/>
          </p:nvPr>
        </p:nvSpPr>
        <p:spPr/>
        <p:txBody>
          <a:bodyPr/>
          <a:lstStyle/>
          <a:p>
            <a:pPr algn="just"/>
            <a:r>
              <a:rPr lang="id-ID" dirty="0" smtClean="0">
                <a:latin typeface="Comic Sans MS" panose="030F0702030302020204" pitchFamily="66" charset="0"/>
              </a:rPr>
              <a:t>Bermain solitaire: dalam satu ruang anak-anak tidak saling mengganggu atau tidak memperhatikan, ada yang bermain boneka, balok, mobil-mobilan</a:t>
            </a:r>
          </a:p>
          <a:p>
            <a:pPr algn="just"/>
            <a:r>
              <a:rPr lang="id-ID" dirty="0" smtClean="0">
                <a:latin typeface="Comic Sans MS" panose="030F0702030302020204" pitchFamily="66" charset="0"/>
              </a:rPr>
              <a:t>Bermain sebagai penonton: mulai peduli thdp teman-temannya, pasif, sering menoleh dan memperhatikan temannya</a:t>
            </a:r>
          </a:p>
          <a:p>
            <a:pPr algn="just"/>
            <a:r>
              <a:rPr lang="id-ID" dirty="0" smtClean="0">
                <a:latin typeface="Comic Sans MS" panose="030F0702030302020204" pitchFamily="66" charset="0"/>
              </a:rPr>
              <a:t>Bermain paralel: bermain dlm satu ruang, apa yang dilakukan anak tidak saling berhubungan/bergantung, jika ada yang meninggalkan ruang permainan masih berlangsung</a:t>
            </a:r>
          </a:p>
          <a:p>
            <a:pPr algn="just"/>
            <a:r>
              <a:rPr lang="id-ID" dirty="0" smtClean="0">
                <a:latin typeface="Comic Sans MS" panose="030F0702030302020204" pitchFamily="66" charset="0"/>
              </a:rPr>
              <a:t>Bermain asosiatif: melibatkan bbrp anak namun belum terorganisir, anak tidak mendapatkan peran spesifik, tetapi permainan tetap berlangsung </a:t>
            </a:r>
          </a:p>
          <a:p>
            <a:pPr algn="just"/>
            <a:r>
              <a:rPr lang="id-ID" dirty="0" smtClean="0">
                <a:latin typeface="Comic Sans MS" panose="030F0702030302020204" pitchFamily="66" charset="0"/>
              </a:rPr>
              <a:t>Bermain kooperatif: berkelompok, anak punya peran, bekerjasama, mengatur strategi, </a:t>
            </a:r>
          </a:p>
          <a:p>
            <a:pPr marL="45720" indent="0">
              <a:buNone/>
            </a:pPr>
            <a:endParaRPr lang="id-ID" dirty="0"/>
          </a:p>
        </p:txBody>
      </p:sp>
    </p:spTree>
    <p:extLst>
      <p:ext uri="{BB962C8B-B14F-4D97-AF65-F5344CB8AC3E}">
        <p14:creationId xmlns:p14="http://schemas.microsoft.com/office/powerpoint/2010/main" val="27962887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a:xfrm>
            <a:off x="2208213" y="309093"/>
            <a:ext cx="9372600" cy="5405907"/>
          </a:xfrm>
        </p:spPr>
        <p:txBody>
          <a:bodyPr>
            <a:normAutofit/>
          </a:bodyPr>
          <a:lstStyle/>
          <a:p>
            <a:pPr marL="45720" indent="0">
              <a:buNone/>
            </a:pPr>
            <a:r>
              <a:rPr lang="id-ID" sz="8000" dirty="0" smtClean="0">
                <a:solidFill>
                  <a:schemeClr val="accent4">
                    <a:lumMod val="75000"/>
                  </a:schemeClr>
                </a:solidFill>
                <a:latin typeface="Broadway" panose="04040905080B02020502" pitchFamily="82" charset="0"/>
              </a:rPr>
              <a:t>Terima kasih </a:t>
            </a:r>
          </a:p>
          <a:p>
            <a:pPr marL="45720" indent="0">
              <a:buNone/>
            </a:pPr>
            <a:endParaRPr lang="id-ID" sz="8000" dirty="0" smtClean="0">
              <a:solidFill>
                <a:schemeClr val="accent4">
                  <a:lumMod val="75000"/>
                </a:schemeClr>
              </a:solidFill>
              <a:latin typeface="Broadway" panose="04040905080B02020502" pitchFamily="82" charset="0"/>
            </a:endParaRPr>
          </a:p>
          <a:p>
            <a:pPr marL="45720" indent="0">
              <a:buNone/>
            </a:pPr>
            <a:r>
              <a:rPr lang="id-ID" sz="8000" dirty="0" smtClean="0">
                <a:solidFill>
                  <a:schemeClr val="accent4">
                    <a:lumMod val="75000"/>
                  </a:schemeClr>
                </a:solidFill>
                <a:latin typeface="Broadway" panose="04040905080B02020502" pitchFamily="82" charset="0"/>
              </a:rPr>
              <a:t>Semoga bermanfaat </a:t>
            </a:r>
            <a:endParaRPr lang="id-ID" sz="8000" dirty="0">
              <a:solidFill>
                <a:schemeClr val="accent4">
                  <a:lumMod val="75000"/>
                </a:schemeClr>
              </a:solidFill>
              <a:latin typeface="Broadway" panose="04040905080B02020502" pitchFamily="82" charset="0"/>
            </a:endParaRPr>
          </a:p>
        </p:txBody>
      </p:sp>
    </p:spTree>
    <p:extLst>
      <p:ext uri="{BB962C8B-B14F-4D97-AF65-F5344CB8AC3E}">
        <p14:creationId xmlns:p14="http://schemas.microsoft.com/office/powerpoint/2010/main" val="1972941279"/>
      </p:ext>
    </p:extLst>
  </p:cSld>
  <p:clrMapOvr>
    <a:masterClrMapping/>
  </p:clrMapOvr>
</p:sld>
</file>

<file path=ppt/theme/theme1.xml><?xml version="1.0" encoding="utf-8"?>
<a:theme xmlns:a="http://schemas.openxmlformats.org/drawingml/2006/main" name="Children Happy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Presentation3" id="{7909083B-3485-49E7-BBE7-EFD488C62F99}" vid="{B57F6697-5DA8-422E-86BF-20B69A74A1E0}"/>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22224F2-88E2-4E19-8BE2-5AB2030F715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0</TotalTime>
  <Words>1208</Words>
  <Application>Microsoft Office PowerPoint</Application>
  <PresentationFormat>Custom</PresentationFormat>
  <Paragraphs>131</Paragraphs>
  <Slides>18</Slides>
  <Notes>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Children Happy 16x9</vt:lpstr>
      <vt:lpstr>PERKEMBANGAN EMOSI ANAK</vt:lpstr>
      <vt:lpstr>Perkembangan Emosi</vt:lpstr>
      <vt:lpstr>Perkembangan sosial </vt:lpstr>
      <vt:lpstr>Pengertian Emosi</vt:lpstr>
      <vt:lpstr>Bagaimanakah terjadinya emosi pada diri seseorang?</vt:lpstr>
      <vt:lpstr>Mekanisme emosi yang diringkas menjadi 3 variabel:</vt:lpstr>
      <vt:lpstr>Fungsi emosi:</vt:lpstr>
      <vt:lpstr>Jenis emosi:</vt:lpstr>
      <vt:lpstr>Emosi positif dan emosi negatif </vt:lpstr>
      <vt:lpstr>Tugas perkembangan emosi  (3-5 tahun)</vt:lpstr>
      <vt:lpstr>PowerPoint Presentation</vt:lpstr>
      <vt:lpstr>PowerPoint Presentation</vt:lpstr>
      <vt:lpstr>Perkembangan Sosial </vt:lpstr>
      <vt:lpstr>Proses perkembangn sosial </vt:lpstr>
      <vt:lpstr>20 karakteristik menunjukkan individu dengan penyesuaian diri yang baik:</vt:lpstr>
      <vt:lpstr>Pengembangan sosial melalui tahapan bermain sosial:</vt:lpstr>
      <vt:lpstr>5 tingkatan bermain sosial (Patmonodewo (1995: 86)):</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2015-11-03T06:34:48Z</dcterms:created>
  <dcterms:modified xsi:type="dcterms:W3CDTF">2016-03-28T02:52:51Z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TC034618839991</vt:lpwstr>
  </property>
</Properties>
</file>