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4"/>
  </p:notesMasterIdLst>
  <p:sldIdLst>
    <p:sldId id="256" r:id="rId2"/>
    <p:sldId id="257" r:id="rId3"/>
    <p:sldId id="262" r:id="rId4"/>
    <p:sldId id="260" r:id="rId5"/>
    <p:sldId id="264" r:id="rId6"/>
    <p:sldId id="263" r:id="rId7"/>
    <p:sldId id="265" r:id="rId8"/>
    <p:sldId id="266" r:id="rId9"/>
    <p:sldId id="268" r:id="rId10"/>
    <p:sldId id="269" r:id="rId11"/>
    <p:sldId id="267" r:id="rId12"/>
    <p:sldId id="270" r:id="rId13"/>
    <p:sldId id="290" r:id="rId14"/>
    <p:sldId id="272" r:id="rId15"/>
    <p:sldId id="271" r:id="rId16"/>
    <p:sldId id="276" r:id="rId17"/>
    <p:sldId id="278" r:id="rId18"/>
    <p:sldId id="279" r:id="rId19"/>
    <p:sldId id="280" r:id="rId20"/>
    <p:sldId id="281" r:id="rId21"/>
    <p:sldId id="284" r:id="rId22"/>
    <p:sldId id="285" r:id="rId23"/>
    <p:sldId id="286" r:id="rId24"/>
    <p:sldId id="273" r:id="rId25"/>
    <p:sldId id="274" r:id="rId26"/>
    <p:sldId id="282" r:id="rId27"/>
    <p:sldId id="288" r:id="rId28"/>
    <p:sldId id="307" r:id="rId29"/>
    <p:sldId id="309" r:id="rId30"/>
    <p:sldId id="289" r:id="rId31"/>
    <p:sldId id="291" r:id="rId32"/>
    <p:sldId id="293" r:id="rId33"/>
    <p:sldId id="294" r:id="rId34"/>
    <p:sldId id="295" r:id="rId35"/>
    <p:sldId id="296" r:id="rId36"/>
    <p:sldId id="297" r:id="rId37"/>
    <p:sldId id="298" r:id="rId38"/>
    <p:sldId id="305" r:id="rId39"/>
    <p:sldId id="303" r:id="rId40"/>
    <p:sldId id="300" r:id="rId41"/>
    <p:sldId id="301" r:id="rId42"/>
    <p:sldId id="304"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84" y="-6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004BA6-37F7-4041-B7BC-C2171007D020}" type="datetimeFigureOut">
              <a:rPr lang="en-US" smtClean="0"/>
              <a:pPr/>
              <a:t>10/1/2018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6E47B1-7261-4D03-B3C6-751D1314D44B}" type="slidenum">
              <a:rPr lang="en-US" smtClean="0"/>
              <a:pPr/>
              <a:t>‹#›</a:t>
            </a:fld>
            <a:endParaRPr lang="en-US"/>
          </a:p>
        </p:txBody>
      </p:sp>
    </p:spTree>
    <p:extLst>
      <p:ext uri="{BB962C8B-B14F-4D97-AF65-F5344CB8AC3E}">
        <p14:creationId xmlns:p14="http://schemas.microsoft.com/office/powerpoint/2010/main" val="9919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F5AC5B-F923-4677-A3F3-1D16273593FF}" type="slidenum">
              <a:rPr lang="en-US"/>
              <a:pPr/>
              <a:t>6</a:t>
            </a:fld>
            <a:endParaRPr lang="en-US"/>
          </a:p>
        </p:txBody>
      </p:sp>
      <p:sp>
        <p:nvSpPr>
          <p:cNvPr id="10242" name="Rectangle 2"/>
          <p:cNvSpPr>
            <a:spLocks noGrp="1" noRot="1" noChangeAspect="1" noChangeArrowheads="1" noTextEdit="1"/>
          </p:cNvSpPr>
          <p:nvPr>
            <p:ph type="sldImg"/>
          </p:nvPr>
        </p:nvSpPr>
        <p:spPr>
          <a:ln/>
        </p:spPr>
      </p:sp>
      <p:sp>
        <p:nvSpPr>
          <p:cNvPr id="10243" name="Rectangle 3"/>
          <p:cNvSpPr>
            <a:spLocks noGrp="1" noChangeArrowheads="1"/>
          </p:cNvSpPr>
          <p:nvPr>
            <p:ph type="body" idx="1"/>
          </p:nvPr>
        </p:nvSpPr>
        <p:spPr/>
        <p:txBody>
          <a:bodyPr/>
          <a:lstStyle/>
          <a:p>
            <a:r>
              <a:rPr lang="en-US"/>
              <a:t>What do you need to percieve?  We’ll talk about that in more detail later, but pressure, light, vibrations, chemical flavors, you need docking bays to receive these and change transduce those types of energy into chemical energy.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fld id="{8BA6F5E1-2E99-4BE9-8C69-962EB23C5CA5}" type="slidenum">
              <a:rPr lang="en-US" sz="1200"/>
              <a:pPr eaLnBrk="1" hangingPunct="1"/>
              <a:t>13</a:t>
            </a:fld>
            <a:endParaRPr lang="en-US" sz="120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AF5507-11A7-46B3-AF2A-2C9EDB500CEC}" type="slidenum">
              <a:rPr lang="en-US"/>
              <a:pPr/>
              <a:t>14</a:t>
            </a:fld>
            <a:endParaRPr lang="en-US"/>
          </a:p>
        </p:txBody>
      </p:sp>
      <p:sp>
        <p:nvSpPr>
          <p:cNvPr id="15362" name="Rectangle 2"/>
          <p:cNvSpPr>
            <a:spLocks noGrp="1" noRot="1" noChangeAspect="1" noChangeArrowheads="1" noTextEdit="1"/>
          </p:cNvSpPr>
          <p:nvPr>
            <p:ph type="sldImg"/>
          </p:nvPr>
        </p:nvSpPr>
        <p:spPr>
          <a:ln/>
        </p:spPr>
      </p:sp>
      <p:sp>
        <p:nvSpPr>
          <p:cNvPr id="15363" name="Rectangle 3"/>
          <p:cNvSpPr>
            <a:spLocks noGrp="1" noChangeArrowheads="1"/>
          </p:cNvSpPr>
          <p:nvPr>
            <p:ph type="body" idx="1"/>
          </p:nvPr>
        </p:nvSpPr>
        <p:spPr/>
        <p:txBody>
          <a:bodyPr/>
          <a:lstStyle/>
          <a:p>
            <a:r>
              <a:rPr lang="en-US"/>
              <a:t>They can be triggered, set off, activated, booted up.</a:t>
            </a:r>
          </a:p>
          <a:p>
            <a:r>
              <a:rPr lang="en-US"/>
              <a:t>Electricity of course coming from the greek elektra which was the greek word for Amber which caused static electricity.  Then in the 1700’s Ben Franklin figured out the flow of + and – particles which your cells do with ions  </a:t>
            </a:r>
          </a:p>
          <a:p>
            <a:r>
              <a:rPr lang="en-US"/>
              <a:t>Do these so they can communicate which electricity and chemicals in an aqueous environment.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miter lim="800000"/>
            <a:headEnd/>
            <a:tailEnd/>
          </a:ln>
        </p:spPr>
        <p:txBody>
          <a:bodyPr/>
          <a:lstStyle/>
          <a:p>
            <a:fld id="{BD17209D-7131-4690-8F8B-0978FCA76B6C}" type="slidenum">
              <a:rPr lang="en-US"/>
              <a:pPr/>
              <a:t>16</a:t>
            </a:fld>
            <a:endParaRPr lang="en-US"/>
          </a:p>
        </p:txBody>
      </p:sp>
      <p:sp>
        <p:nvSpPr>
          <p:cNvPr id="11059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AF8E533B-D2D6-4663-8258-C116F9334343}" type="slidenum">
              <a:rPr lang="en-US" sz="1200"/>
              <a:pPr algn="r"/>
              <a:t>16</a:t>
            </a:fld>
            <a:endParaRPr lang="en-US" sz="1200"/>
          </a:p>
        </p:txBody>
      </p:sp>
      <p:sp>
        <p:nvSpPr>
          <p:cNvPr id="110596" name="Rectangle 2"/>
          <p:cNvSpPr>
            <a:spLocks noGrp="1" noRot="1" noChangeAspect="1" noChangeArrowheads="1" noTextEdit="1"/>
          </p:cNvSpPr>
          <p:nvPr>
            <p:ph type="sldImg"/>
          </p:nvPr>
        </p:nvSpPr>
        <p:spPr>
          <a:solidFill>
            <a:srgbClr val="FFFFFF"/>
          </a:solidFill>
          <a:ln/>
        </p:spPr>
      </p:sp>
      <p:sp>
        <p:nvSpPr>
          <p:cNvPr id="11059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48.4 Neuron structure and organization.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ln>
            <a:miter lim="800000"/>
            <a:headEnd/>
            <a:tailEnd/>
          </a:ln>
        </p:spPr>
        <p:txBody>
          <a:bodyPr/>
          <a:lstStyle/>
          <a:p>
            <a:fld id="{933F6964-C613-49E0-82DB-2184F82FFF8F}" type="slidenum">
              <a:rPr lang="en-US" smtClean="0"/>
              <a:pPr/>
              <a:t>17</a:t>
            </a:fld>
            <a:endParaRPr lang="en-US" smtClean="0"/>
          </a:p>
        </p:txBody>
      </p:sp>
      <p:sp>
        <p:nvSpPr>
          <p:cNvPr id="11981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2F2CF0F4-8BCF-43C1-B541-5C13421060AB}" type="slidenum">
              <a:rPr lang="en-US" sz="1200"/>
              <a:pPr algn="r"/>
              <a:t>17</a:t>
            </a:fld>
            <a:endParaRPr lang="en-US" sz="1200"/>
          </a:p>
        </p:txBody>
      </p:sp>
      <p:sp>
        <p:nvSpPr>
          <p:cNvPr id="119812" name="Rectangle 2"/>
          <p:cNvSpPr>
            <a:spLocks noGrp="1" noRot="1" noChangeAspect="1" noChangeArrowheads="1" noTextEdit="1"/>
          </p:cNvSpPr>
          <p:nvPr>
            <p:ph type="sldImg"/>
          </p:nvPr>
        </p:nvSpPr>
        <p:spPr>
          <a:solidFill>
            <a:srgbClr val="FFFFFF"/>
          </a:solidFill>
          <a:ln/>
        </p:spPr>
      </p:sp>
      <p:sp>
        <p:nvSpPr>
          <p:cNvPr id="11981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Table 48.1 Ion Concentrations Inside and Outside of Mammalian Neurons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miter lim="800000"/>
            <a:headEnd/>
            <a:tailEnd/>
          </a:ln>
        </p:spPr>
        <p:txBody>
          <a:bodyPr/>
          <a:lstStyle/>
          <a:p>
            <a:fld id="{D14AEB89-0CFF-4F07-B681-47178354E1A6}" type="slidenum">
              <a:rPr lang="en-US" smtClean="0"/>
              <a:pPr/>
              <a:t>18</a:t>
            </a:fld>
            <a:endParaRPr lang="en-US" smtClean="0"/>
          </a:p>
        </p:txBody>
      </p:sp>
      <p:sp>
        <p:nvSpPr>
          <p:cNvPr id="12083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190847C-7493-4B07-94B1-56335008722C}" type="slidenum">
              <a:rPr lang="en-US" sz="1200"/>
              <a:pPr algn="r"/>
              <a:t>18</a:t>
            </a:fld>
            <a:endParaRPr lang="en-US" sz="1200"/>
          </a:p>
        </p:txBody>
      </p:sp>
      <p:sp>
        <p:nvSpPr>
          <p:cNvPr id="120836" name="Rectangle 2"/>
          <p:cNvSpPr>
            <a:spLocks noGrp="1" noRot="1" noChangeAspect="1" noChangeArrowheads="1" noTextEdit="1"/>
          </p:cNvSpPr>
          <p:nvPr>
            <p:ph type="sldImg"/>
          </p:nvPr>
        </p:nvSpPr>
        <p:spPr>
          <a:solidFill>
            <a:srgbClr val="FFFFFF"/>
          </a:solidFill>
          <a:ln/>
        </p:spPr>
      </p:sp>
      <p:sp>
        <p:nvSpPr>
          <p:cNvPr id="12083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48.7 The basis of the membrane potential.</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miter lim="800000"/>
            <a:headEnd/>
            <a:tailEnd/>
          </a:ln>
        </p:spPr>
        <p:txBody>
          <a:bodyPr/>
          <a:lstStyle/>
          <a:p>
            <a:fld id="{1884B666-60F4-4E0A-9799-A480C2056954}" type="slidenum">
              <a:rPr lang="en-US" smtClean="0"/>
              <a:pPr/>
              <a:t>19</a:t>
            </a:fld>
            <a:endParaRPr lang="en-US" smtClean="0"/>
          </a:p>
        </p:txBody>
      </p:sp>
      <p:sp>
        <p:nvSpPr>
          <p:cNvPr id="12288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B15B2B8A-88AD-40A0-B2D5-448DA11242F7}" type="slidenum">
              <a:rPr lang="en-US" sz="1200"/>
              <a:pPr algn="r"/>
              <a:t>19</a:t>
            </a:fld>
            <a:endParaRPr lang="en-US" sz="1200"/>
          </a:p>
        </p:txBody>
      </p:sp>
      <p:sp>
        <p:nvSpPr>
          <p:cNvPr id="122884" name="Rectangle 2"/>
          <p:cNvSpPr>
            <a:spLocks noGrp="1" noRot="1" noChangeAspect="1" noChangeArrowheads="1" noTextEdit="1"/>
          </p:cNvSpPr>
          <p:nvPr>
            <p:ph type="sldImg"/>
          </p:nvPr>
        </p:nvSpPr>
        <p:spPr>
          <a:solidFill>
            <a:srgbClr val="FFFFFF"/>
          </a:solidFill>
          <a:ln/>
        </p:spPr>
      </p:sp>
      <p:sp>
        <p:nvSpPr>
          <p:cNvPr id="12288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48.8 Modeling a mammalian neuron.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a:ln>
            <a:miter lim="800000"/>
            <a:headEnd/>
            <a:tailEnd/>
          </a:ln>
        </p:spPr>
        <p:txBody>
          <a:bodyPr/>
          <a:lstStyle/>
          <a:p>
            <a:fld id="{E2E5232B-76DA-481A-B65D-F3FF4B81F8BD}" type="slidenum">
              <a:rPr lang="en-US" smtClean="0"/>
              <a:pPr/>
              <a:t>20</a:t>
            </a:fld>
            <a:endParaRPr lang="en-US" smtClean="0"/>
          </a:p>
        </p:txBody>
      </p:sp>
      <p:sp>
        <p:nvSpPr>
          <p:cNvPr id="14541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47B44D6E-74DE-4309-8672-EC22585A8FB8}" type="slidenum">
              <a:rPr lang="en-US" sz="1200"/>
              <a:pPr algn="r"/>
              <a:t>20</a:t>
            </a:fld>
            <a:endParaRPr lang="en-US" sz="1200"/>
          </a:p>
        </p:txBody>
      </p:sp>
      <p:sp>
        <p:nvSpPr>
          <p:cNvPr id="145412" name="Rectangle 2"/>
          <p:cNvSpPr>
            <a:spLocks noGrp="1" noRot="1" noChangeAspect="1" noChangeArrowheads="1" noTextEdit="1"/>
          </p:cNvSpPr>
          <p:nvPr>
            <p:ph type="sldImg"/>
          </p:nvPr>
        </p:nvSpPr>
        <p:spPr>
          <a:solidFill>
            <a:srgbClr val="FFFFFF"/>
          </a:solidFill>
          <a:ln/>
        </p:spPr>
      </p:sp>
      <p:sp>
        <p:nvSpPr>
          <p:cNvPr id="145413"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48.11 The role of voltage-gated ion channels in the generation of an action potential.</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miter lim="800000"/>
            <a:headEnd/>
            <a:tailEnd/>
          </a:ln>
        </p:spPr>
        <p:txBody>
          <a:bodyPr/>
          <a:lstStyle/>
          <a:p>
            <a:fld id="{BA199A39-1AFB-44BF-BAAC-37DA5FC288A1}" type="slidenum">
              <a:rPr lang="en-US" smtClean="0"/>
              <a:pPr/>
              <a:t>21</a:t>
            </a:fld>
            <a:endParaRPr lang="en-US" smtClean="0"/>
          </a:p>
        </p:txBody>
      </p:sp>
      <p:sp>
        <p:nvSpPr>
          <p:cNvPr id="1566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713F740A-2C34-40F0-BFEB-A585A6522FED}" type="slidenum">
              <a:rPr lang="en-US" sz="1200"/>
              <a:pPr algn="r"/>
              <a:t>21</a:t>
            </a:fld>
            <a:endParaRPr lang="en-US" sz="1200"/>
          </a:p>
        </p:txBody>
      </p:sp>
      <p:sp>
        <p:nvSpPr>
          <p:cNvPr id="156676" name="Rectangle 2"/>
          <p:cNvSpPr>
            <a:spLocks noGrp="1" noRot="1" noChangeAspect="1" noChangeArrowheads="1" noTextEdit="1"/>
          </p:cNvSpPr>
          <p:nvPr>
            <p:ph type="sldImg"/>
          </p:nvPr>
        </p:nvSpPr>
        <p:spPr>
          <a:solidFill>
            <a:srgbClr val="FFFFFF"/>
          </a:solidFill>
          <a:ln/>
        </p:spPr>
      </p:sp>
      <p:sp>
        <p:nvSpPr>
          <p:cNvPr id="156677"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48.13 Schwann cells and the myelin sheath.</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a:ln>
            <a:miter lim="800000"/>
            <a:headEnd/>
            <a:tailEnd/>
          </a:ln>
        </p:spPr>
        <p:txBody>
          <a:bodyPr/>
          <a:lstStyle/>
          <a:p>
            <a:fld id="{E1B181D8-4610-4AF6-A9BD-3FD3AA134DF3}" type="slidenum">
              <a:rPr lang="en-US" smtClean="0"/>
              <a:pPr/>
              <a:t>22</a:t>
            </a:fld>
            <a:endParaRPr lang="en-US" smtClean="0"/>
          </a:p>
        </p:txBody>
      </p:sp>
      <p:sp>
        <p:nvSpPr>
          <p:cNvPr id="15974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9A24E817-5F74-4AD7-A9F5-CA0B7D05B3EF}" type="slidenum">
              <a:rPr lang="en-US" sz="1200"/>
              <a:pPr algn="r"/>
              <a:t>22</a:t>
            </a:fld>
            <a:endParaRPr lang="en-US" sz="1200"/>
          </a:p>
        </p:txBody>
      </p:sp>
      <p:sp>
        <p:nvSpPr>
          <p:cNvPr id="159748" name="Rectangle 2"/>
          <p:cNvSpPr>
            <a:spLocks noGrp="1" noRot="1" noChangeAspect="1" noChangeArrowheads="1" noTextEdit="1"/>
          </p:cNvSpPr>
          <p:nvPr>
            <p:ph type="sldImg"/>
          </p:nvPr>
        </p:nvSpPr>
        <p:spPr>
          <a:solidFill>
            <a:srgbClr val="FFFFFF"/>
          </a:solidFill>
          <a:ln/>
        </p:spPr>
      </p:sp>
      <p:sp>
        <p:nvSpPr>
          <p:cNvPr id="15974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48.14 Saltatory conduction.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miter lim="800000"/>
            <a:headEnd/>
            <a:tailEnd/>
          </a:ln>
        </p:spPr>
        <p:txBody>
          <a:bodyPr/>
          <a:lstStyle/>
          <a:p>
            <a:fld id="{BAF24DCD-5AE2-4033-870F-24FD2D703CD8}" type="slidenum">
              <a:rPr lang="en-US" smtClean="0"/>
              <a:pPr/>
              <a:t>23</a:t>
            </a:fld>
            <a:endParaRPr lang="en-US" smtClean="0"/>
          </a:p>
        </p:txBody>
      </p:sp>
      <p:sp>
        <p:nvSpPr>
          <p:cNvPr id="1546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E15E56B-786A-4B65-8394-37E17E177664}" type="slidenum">
              <a:rPr lang="en-US" sz="1200"/>
              <a:pPr algn="r"/>
              <a:t>23</a:t>
            </a:fld>
            <a:endParaRPr lang="en-US" sz="1200"/>
          </a:p>
        </p:txBody>
      </p:sp>
      <p:sp>
        <p:nvSpPr>
          <p:cNvPr id="154628" name="Rectangle 2"/>
          <p:cNvSpPr>
            <a:spLocks noGrp="1" noRot="1" noChangeAspect="1" noChangeArrowheads="1" noTextEdit="1"/>
          </p:cNvSpPr>
          <p:nvPr>
            <p:ph type="sldImg"/>
          </p:nvPr>
        </p:nvSpPr>
        <p:spPr>
          <a:solidFill>
            <a:srgbClr val="FFFFFF"/>
          </a:solidFill>
          <a:ln/>
        </p:spPr>
      </p:sp>
      <p:sp>
        <p:nvSpPr>
          <p:cNvPr id="154629"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48.12 Conduction of an action potential.</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miter lim="800000"/>
            <a:headEnd/>
            <a:tailEnd/>
          </a:ln>
        </p:spPr>
        <p:txBody>
          <a:bodyPr/>
          <a:lstStyle/>
          <a:p>
            <a:fld id="{C6FD822E-050D-4DFD-9366-A64BAB4E92CE}" type="slidenum">
              <a:rPr lang="en-US" smtClean="0"/>
              <a:pPr/>
              <a:t>26</a:t>
            </a:fld>
            <a:endParaRPr lang="en-US" smtClean="0"/>
          </a:p>
        </p:txBody>
      </p:sp>
      <p:sp>
        <p:nvSpPr>
          <p:cNvPr id="16384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B2A4637C-9BAC-4B4A-9677-4870D28E92B4}" type="slidenum">
              <a:rPr lang="en-US" sz="1200"/>
              <a:pPr algn="r"/>
              <a:t>26</a:t>
            </a:fld>
            <a:endParaRPr lang="en-US" sz="1200"/>
          </a:p>
        </p:txBody>
      </p:sp>
      <p:sp>
        <p:nvSpPr>
          <p:cNvPr id="163844" name="Rectangle 2"/>
          <p:cNvSpPr>
            <a:spLocks noGrp="1" noRot="1" noChangeAspect="1" noChangeArrowheads="1" noTextEdit="1"/>
          </p:cNvSpPr>
          <p:nvPr>
            <p:ph type="sldImg"/>
          </p:nvPr>
        </p:nvSpPr>
        <p:spPr>
          <a:solidFill>
            <a:srgbClr val="FFFFFF"/>
          </a:solidFill>
          <a:ln/>
        </p:spPr>
      </p:sp>
      <p:sp>
        <p:nvSpPr>
          <p:cNvPr id="163845"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r>
              <a:rPr lang="en-US" smtClean="0"/>
              <a:t>Figure 48.15 A chemical synapse.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fld id="{E35C9681-8CF3-4F05-BA9A-349001C5EDCE}" type="slidenum">
              <a:rPr lang="en-US" sz="1200"/>
              <a:pPr eaLnBrk="1" hangingPunct="1"/>
              <a:t>27</a:t>
            </a:fld>
            <a:endParaRPr lang="en-US" sz="120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fld id="{91C4DF39-4FF8-4CA3-A20E-D8693B22FFDE}" type="slidenum">
              <a:rPr lang="en-US" sz="1200"/>
              <a:pPr eaLnBrk="1" hangingPunct="1"/>
              <a:t>30</a:t>
            </a:fld>
            <a:endParaRPr lang="en-US" sz="120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Nervous system has three specific functions</a:t>
            </a:r>
          </a:p>
          <a:p>
            <a:pPr lvl="1" eaLnBrk="1" hangingPunct="1"/>
            <a:r>
              <a:rPr lang="en-US" dirty="0" smtClean="0"/>
              <a:t>Receiving sensory input</a:t>
            </a:r>
          </a:p>
          <a:p>
            <a:pPr lvl="1" eaLnBrk="1" hangingPunct="1"/>
            <a:r>
              <a:rPr lang="en-US" dirty="0" smtClean="0"/>
              <a:t>Performing integration</a:t>
            </a:r>
          </a:p>
          <a:p>
            <a:pPr lvl="1" eaLnBrk="1" hangingPunct="1"/>
            <a:r>
              <a:rPr lang="en-US" dirty="0" smtClean="0"/>
              <a:t>Generating motor output</a:t>
            </a:r>
          </a:p>
          <a:p>
            <a:endParaRPr lang="en-US" dirty="0"/>
          </a:p>
        </p:txBody>
      </p:sp>
      <p:sp>
        <p:nvSpPr>
          <p:cNvPr id="4" name="Slide Number Placeholder 3"/>
          <p:cNvSpPr>
            <a:spLocks noGrp="1"/>
          </p:cNvSpPr>
          <p:nvPr>
            <p:ph type="sldNum" sz="quarter" idx="10"/>
          </p:nvPr>
        </p:nvSpPr>
        <p:spPr/>
        <p:txBody>
          <a:bodyPr/>
          <a:lstStyle/>
          <a:p>
            <a:fld id="{A96E47B1-7261-4D03-B3C6-751D1314D44B}" type="slidenum">
              <a:rPr lang="en-US" smtClean="0"/>
              <a:pPr/>
              <a:t>31</a:t>
            </a:fld>
            <a:endParaRPr lang="en-US"/>
          </a:p>
        </p:txBody>
      </p:sp>
    </p:spTree>
    <p:extLst>
      <p:ext uri="{BB962C8B-B14F-4D97-AF65-F5344CB8AC3E}">
        <p14:creationId xmlns:p14="http://schemas.microsoft.com/office/powerpoint/2010/main" val="30738987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73B2D59-3703-4714-A46D-EEF168064D12}" type="slidenum">
              <a:rPr lang="en-US" smtClean="0"/>
              <a:pPr fontAlgn="base">
                <a:spcBef>
                  <a:spcPct val="0"/>
                </a:spcBef>
                <a:spcAft>
                  <a:spcPct val="0"/>
                </a:spcAft>
                <a:defRPr/>
              </a:pPr>
              <a:t>32</a:t>
            </a:fld>
            <a:endParaRPr lang="en-US" smtClean="0"/>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Figure 49.2a, b Nervous system organization</a:t>
            </a:r>
          </a:p>
          <a:p>
            <a:pPr eaLnBrk="1" hangingPunct="1">
              <a:spcBef>
                <a:spcPct val="15000"/>
              </a:spcBef>
              <a:buFont typeface="Wingdings" pitchFamily="2" charset="2"/>
              <a:buChar char="l"/>
            </a:pPr>
            <a:r>
              <a:rPr lang="en-US" dirty="0" smtClean="0"/>
              <a:t>Hydras</a:t>
            </a:r>
          </a:p>
          <a:p>
            <a:pPr lvl="1" eaLnBrk="1" hangingPunct="1">
              <a:spcBef>
                <a:spcPct val="15000"/>
              </a:spcBef>
              <a:buFont typeface="Wingdings" pitchFamily="2" charset="2"/>
              <a:buChar char="l"/>
            </a:pPr>
            <a:r>
              <a:rPr lang="en-US" dirty="0" smtClean="0"/>
              <a:t>Nerve net composed of neurons in contact with one another</a:t>
            </a:r>
          </a:p>
          <a:p>
            <a:pPr lvl="1" eaLnBrk="1" hangingPunct="1">
              <a:spcBef>
                <a:spcPct val="15000"/>
              </a:spcBef>
              <a:buFont typeface="Wingdings" pitchFamily="2" charset="2"/>
              <a:buChar char="l"/>
            </a:pPr>
            <a:r>
              <a:rPr lang="en-US" dirty="0" smtClean="0"/>
              <a:t>Also in contact with contractile </a:t>
            </a:r>
            <a:r>
              <a:rPr lang="en-US" dirty="0" err="1" smtClean="0"/>
              <a:t>epitheliomuscular</a:t>
            </a:r>
            <a:r>
              <a:rPr lang="en-US" dirty="0" smtClean="0"/>
              <a:t> cells</a:t>
            </a:r>
          </a:p>
          <a:p>
            <a:pPr eaLnBrk="1" hangingPunct="1">
              <a:lnSpc>
                <a:spcPct val="90000"/>
              </a:lnSpc>
              <a:spcBef>
                <a:spcPct val="0"/>
              </a:spcBef>
            </a:pPr>
            <a:r>
              <a:rPr lang="en-US" dirty="0" smtClean="0"/>
              <a:t>Bilaterally symmetrical animals exhibit cephalization </a:t>
            </a:r>
          </a:p>
          <a:p>
            <a:pPr eaLnBrk="1" hangingPunct="1">
              <a:lnSpc>
                <a:spcPct val="90000"/>
              </a:lnSpc>
              <a:spcBef>
                <a:spcPct val="0"/>
              </a:spcBef>
            </a:pPr>
            <a:r>
              <a:rPr lang="en-US" dirty="0" smtClean="0"/>
              <a:t>Cephalization is the clustering of sensory organs at the front end of the body</a:t>
            </a:r>
          </a:p>
          <a:p>
            <a:pPr eaLnBrk="1" hangingPunct="1">
              <a:lnSpc>
                <a:spcPct val="90000"/>
              </a:lnSpc>
              <a:spcBef>
                <a:spcPct val="0"/>
              </a:spcBef>
            </a:pPr>
            <a:r>
              <a:rPr lang="en-US" dirty="0" smtClean="0"/>
              <a:t>Relatively simple </a:t>
            </a:r>
            <a:r>
              <a:rPr lang="en-US" dirty="0" err="1" smtClean="0"/>
              <a:t>cephalized</a:t>
            </a:r>
            <a:r>
              <a:rPr lang="en-US" dirty="0" smtClean="0"/>
              <a:t> animals, such as flatworms, have a </a:t>
            </a:r>
            <a:r>
              <a:rPr lang="en-US" i="1" dirty="0" smtClean="0"/>
              <a:t>central nervous system </a:t>
            </a:r>
            <a:r>
              <a:rPr lang="en-US" dirty="0" smtClean="0"/>
              <a:t>(</a:t>
            </a:r>
            <a:r>
              <a:rPr lang="en-US" i="1" dirty="0" smtClean="0"/>
              <a:t>CNS</a:t>
            </a:r>
            <a:r>
              <a:rPr lang="en-US" dirty="0" smtClean="0"/>
              <a:t>)</a:t>
            </a:r>
          </a:p>
          <a:p>
            <a:pPr eaLnBrk="1" hangingPunct="1">
              <a:lnSpc>
                <a:spcPct val="90000"/>
              </a:lnSpc>
              <a:spcBef>
                <a:spcPct val="0"/>
              </a:spcBef>
            </a:pPr>
            <a:r>
              <a:rPr lang="en-US" dirty="0" smtClean="0"/>
              <a:t>The CNS consists of a brain and longitudinal nerve cords</a:t>
            </a:r>
          </a:p>
          <a:p>
            <a:pPr eaLnBrk="1" hangingPunct="1">
              <a:spcBef>
                <a:spcPct val="0"/>
              </a:spcBef>
            </a:pPr>
            <a:endParaRPr lang="en-US" dirty="0" smtClean="0"/>
          </a:p>
          <a:p>
            <a:pPr eaLnBrk="1" hangingPunct="1">
              <a:spcBef>
                <a:spcPct val="0"/>
              </a:spcBef>
            </a:pPr>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7877780F-C01E-435C-9D76-C668172A65B1}" type="slidenum">
              <a:rPr lang="en-US" smtClean="0"/>
              <a:pPr/>
              <a:t>33</a:t>
            </a:fld>
            <a:endParaRPr lang="en-US" smtClean="0"/>
          </a:p>
        </p:txBody>
      </p:sp>
      <p:sp>
        <p:nvSpPr>
          <p:cNvPr id="125955" name="Rectangle 2"/>
          <p:cNvSpPr>
            <a:spLocks noGrp="1" noRot="1" noChangeAspect="1" noChangeArrowheads="1" noTextEdit="1"/>
          </p:cNvSpPr>
          <p:nvPr>
            <p:ph type="sldImg"/>
          </p:nvPr>
        </p:nvSpPr>
        <p:spPr>
          <a:ln/>
        </p:spPr>
      </p:sp>
      <p:sp>
        <p:nvSpPr>
          <p:cNvPr id="125956" name="Rectangle 3"/>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A1814B03-6D2C-4493-8E5F-74A36C115244}" type="slidenum">
              <a:rPr lang="en-US" smtClean="0"/>
              <a:pPr/>
              <a:t>34</a:t>
            </a:fld>
            <a:endParaRPr lang="en-US" smtClean="0"/>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p:txBody>
          <a:bodyPr/>
          <a:lstStyle/>
          <a:p>
            <a:pPr eaLnBrk="1" hangingPunct="1">
              <a:defRPr/>
            </a:pPr>
            <a:endParaRPr lang="en-US" dirty="0">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933F99D-5B63-4F1B-80DD-4B390FF541A0}" type="slidenum">
              <a:rPr lang="en-US" smtClean="0"/>
              <a:pPr fontAlgn="base">
                <a:spcBef>
                  <a:spcPct val="0"/>
                </a:spcBef>
                <a:spcAft>
                  <a:spcPct val="0"/>
                </a:spcAft>
                <a:defRPr/>
              </a:pPr>
              <a:t>35</a:t>
            </a:fld>
            <a:endParaRPr lang="en-US" smtClean="0"/>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dirty="0" smtClean="0"/>
              <a:t>Figure 49.2c,d Nervous system organization</a:t>
            </a:r>
          </a:p>
          <a:p>
            <a:pPr eaLnBrk="1" hangingPunct="1">
              <a:spcBef>
                <a:spcPct val="0"/>
              </a:spcBef>
            </a:pPr>
            <a:r>
              <a:rPr lang="en-US" dirty="0" smtClean="0"/>
              <a:t>Annelids and arthropods have segmentally arranged clusters of neurons called ganglia</a:t>
            </a:r>
          </a:p>
          <a:p>
            <a:pPr eaLnBrk="1" hangingPunct="1">
              <a:spcBef>
                <a:spcPct val="0"/>
              </a:spcBef>
            </a:pPr>
            <a:endParaRPr lang="en-US" dirty="0" smtClean="0"/>
          </a:p>
          <a:p>
            <a:pPr eaLnBrk="1" hangingPunct="1">
              <a:spcBef>
                <a:spcPct val="0"/>
              </a:spcBef>
            </a:pPr>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478394CF-1085-4D76-A3F1-032999968A4B}" type="slidenum">
              <a:rPr lang="en-US" smtClean="0"/>
              <a:pPr/>
              <a:t>36</a:t>
            </a:fld>
            <a:endParaRPr lang="en-US" smtClean="0"/>
          </a:p>
        </p:txBody>
      </p:sp>
      <p:sp>
        <p:nvSpPr>
          <p:cNvPr id="126979" name="Rectangle 2"/>
          <p:cNvSpPr>
            <a:spLocks noGrp="1" noRot="1" noChangeAspect="1" noChangeArrowheads="1" noTextEdit="1"/>
          </p:cNvSpPr>
          <p:nvPr>
            <p:ph type="sldImg"/>
          </p:nvPr>
        </p:nvSpPr>
        <p:spPr>
          <a:ln/>
        </p:spPr>
      </p:sp>
      <p:sp>
        <p:nvSpPr>
          <p:cNvPr id="126980" name="Rectangle 3"/>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7C53DBC-1D78-4619-88E3-4FAF221EC542}" type="slidenum">
              <a:rPr lang="en-US" smtClean="0"/>
              <a:pPr fontAlgn="base">
                <a:spcBef>
                  <a:spcPct val="0"/>
                </a:spcBef>
                <a:spcAft>
                  <a:spcPct val="0"/>
                </a:spcAft>
                <a:defRPr/>
              </a:pPr>
              <a:t>37</a:t>
            </a:fld>
            <a:endParaRPr lang="en-US" smtClean="0"/>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Figure 49.2e, f Nervous system organization</a:t>
            </a:r>
          </a:p>
          <a:p>
            <a:pPr eaLnBrk="1" hangingPunct="1">
              <a:spcBef>
                <a:spcPct val="0"/>
              </a:spcBef>
            </a:pPr>
            <a:r>
              <a:rPr lang="en-US" smtClean="0"/>
              <a:t>Nervous system organization usually correlates with lifestyle</a:t>
            </a:r>
          </a:p>
          <a:p>
            <a:pPr marL="0" lvl="1" eaLnBrk="1" hangingPunct="1">
              <a:spcBef>
                <a:spcPct val="0"/>
              </a:spcBef>
            </a:pPr>
            <a:r>
              <a:rPr lang="en-US" smtClean="0"/>
              <a:t>Sessile molluscs (e.g., clams and chitons) have simple systems, whereas more complex molluscs (e.g., octopuses and squids) have more sophisticated systems -True nervous systems</a:t>
            </a:r>
          </a:p>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8CCF7288-5FCD-4979-9756-A542DF6BACD0}" type="slidenum">
              <a:rPr lang="en-US" smtClean="0"/>
              <a:pPr/>
              <a:t>38</a:t>
            </a:fld>
            <a:endParaRPr lang="en-US" smtClean="0"/>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9EBE1D2-345A-4905-891D-8F0D33A850FE}" type="slidenum">
              <a:rPr lang="en-US" smtClean="0"/>
              <a:pPr fontAlgn="base">
                <a:spcBef>
                  <a:spcPct val="0"/>
                </a:spcBef>
                <a:spcAft>
                  <a:spcPct val="0"/>
                </a:spcAft>
                <a:defRPr/>
              </a:pPr>
              <a:t>39</a:t>
            </a:fld>
            <a:endParaRPr lang="en-US" smtClean="0"/>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Figure 49.2g, h Nervous system organization</a:t>
            </a:r>
          </a:p>
          <a:p>
            <a:pPr eaLnBrk="1" hangingPunct="1">
              <a:spcBef>
                <a:spcPct val="0"/>
              </a:spcBef>
            </a:pPr>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46E7164D-9167-41E4-A578-DCE917DC51A8}" type="slidenum">
              <a:rPr lang="en-US" smtClean="0"/>
              <a:pPr/>
              <a:t>40</a:t>
            </a:fld>
            <a:endParaRPr lang="en-US" smtClean="0"/>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ＭＳ Ｐゴシック" pitchFamily="34" charset="-128"/>
              </a:defRPr>
            </a:lvl1pPr>
            <a:lvl2pPr marL="742950" indent="-285750">
              <a:defRPr>
                <a:solidFill>
                  <a:schemeClr val="tx1"/>
                </a:solidFill>
                <a:latin typeface="Arial" pitchFamily="34" charset="0"/>
                <a:ea typeface="ＭＳ Ｐゴシック" pitchFamily="34" charset="-128"/>
              </a:defRPr>
            </a:lvl2pPr>
            <a:lvl3pPr marL="1143000" indent="-228600">
              <a:defRPr>
                <a:solidFill>
                  <a:schemeClr val="tx1"/>
                </a:solidFill>
                <a:latin typeface="Arial" pitchFamily="34" charset="0"/>
                <a:ea typeface="ＭＳ Ｐゴシック" pitchFamily="34" charset="-128"/>
              </a:defRPr>
            </a:lvl3pPr>
            <a:lvl4pPr marL="1600200" indent="-228600">
              <a:defRPr>
                <a:solidFill>
                  <a:schemeClr val="tx1"/>
                </a:solidFill>
                <a:latin typeface="Arial" pitchFamily="34" charset="0"/>
                <a:ea typeface="ＭＳ Ｐゴシック" pitchFamily="34" charset="-128"/>
              </a:defRPr>
            </a:lvl4pPr>
            <a:lvl5pPr marL="2057400" indent="-22860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fld id="{737D9229-1994-407C-9E35-E4FA2D5DED2C}" type="slidenum">
              <a:rPr lang="en-US" smtClean="0"/>
              <a:pPr/>
              <a:t>41</a:t>
            </a:fld>
            <a:endParaRPr lang="en-US" smtClean="0"/>
          </a:p>
        </p:txBody>
      </p:sp>
      <p:sp>
        <p:nvSpPr>
          <p:cNvPr id="132099" name="Rectangle 2"/>
          <p:cNvSpPr>
            <a:spLocks noGrp="1" noRot="1" noChangeAspect="1" noChangeArrowheads="1" noTextEdit="1"/>
          </p:cNvSpPr>
          <p:nvPr>
            <p:ph type="sldImg"/>
          </p:nvPr>
        </p:nvSpPr>
        <p:spPr>
          <a:ln/>
        </p:spPr>
      </p:sp>
      <p:sp>
        <p:nvSpPr>
          <p:cNvPr id="132100" name="Rectangle 3"/>
          <p:cNvSpPr>
            <a:spLocks noGrp="1" noChangeArrowheads="1"/>
          </p:cNvSpPr>
          <p:nvPr>
            <p:ph type="body" idx="1"/>
          </p:nvPr>
        </p:nvSpPr>
        <p:spPr/>
        <p:txBody>
          <a:bodyPr/>
          <a:lstStyle/>
          <a:p>
            <a:pPr eaLnBrk="1" hangingPunct="1">
              <a:defRPr/>
            </a:pPr>
            <a:endParaRPr lang="en-US">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fld id="{CA2B5961-0A2C-4D58-88F1-96F75CBD301D}" type="slidenum">
              <a:rPr lang="en-US" sz="1200"/>
              <a:pPr eaLnBrk="1" hangingPunct="1"/>
              <a:t>42</a:t>
            </a:fld>
            <a:endParaRPr lang="en-US" sz="120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C29A16F1-B9A9-47C6-9142-5C16945DB903}"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29A16F1-B9A9-47C6-9142-5C16945DB903}"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C29A16F1-B9A9-47C6-9142-5C16945DB903}"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29A16F1-B9A9-47C6-9142-5C16945DB903}"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56330D7-F961-4402-8BAE-AC597F0F38E7}"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29A16F1-B9A9-47C6-9142-5C16945DB90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56330D7-F961-4402-8BAE-AC597F0F38E7}" type="datetimeFigureOut">
              <a:rPr lang="en-US" smtClean="0"/>
              <a:pPr/>
              <a:t>10/1/2018</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29A16F1-B9A9-47C6-9142-5C16945DB903}"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 Id="rId6" Type="http://schemas.openxmlformats.org/officeDocument/2006/relationships/image" Target="../media/image37.jpeg"/><Relationship Id="rId5" Type="http://schemas.openxmlformats.org/officeDocument/2006/relationships/image" Target="../media/image6.pn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smtClean="0"/>
              <a:t>NEURON and NERVOUS SYSTEM</a:t>
            </a:r>
            <a:endParaRPr lang="en-US" sz="4000" dirty="0"/>
          </a:p>
        </p:txBody>
      </p:sp>
      <p:sp>
        <p:nvSpPr>
          <p:cNvPr id="3" name="Subtitle 2"/>
          <p:cNvSpPr>
            <a:spLocks noGrp="1"/>
          </p:cNvSpPr>
          <p:nvPr>
            <p:ph type="subTitle" idx="1"/>
          </p:nvPr>
        </p:nvSpPr>
        <p:spPr>
          <a:xfrm>
            <a:off x="6324600" y="4038600"/>
            <a:ext cx="2590800" cy="630864"/>
          </a:xfrm>
        </p:spPr>
        <p:txBody>
          <a:bodyPr>
            <a:normAutofit/>
          </a:bodyPr>
          <a:lstStyle/>
          <a:p>
            <a:pPr algn="ctr"/>
            <a:r>
              <a:rPr lang="en-US" sz="1600" dirty="0" smtClean="0"/>
              <a:t>Lesson by : </a:t>
            </a:r>
            <a:r>
              <a:rPr lang="en-US" sz="1600" dirty="0" err="1" smtClean="0"/>
              <a:t>Fibria</a:t>
            </a:r>
            <a:endParaRPr lang="en-US" sz="1600" dirty="0"/>
          </a:p>
        </p:txBody>
      </p:sp>
      <p:sp>
        <p:nvSpPr>
          <p:cNvPr id="4" name="Subtitle 2"/>
          <p:cNvSpPr txBox="1">
            <a:spLocks/>
          </p:cNvSpPr>
          <p:nvPr/>
        </p:nvSpPr>
        <p:spPr>
          <a:xfrm>
            <a:off x="6324600" y="4876800"/>
            <a:ext cx="2590800" cy="630864"/>
          </a:xfrm>
          <a:prstGeom prst="rect">
            <a:avLst/>
          </a:prstGeom>
        </p:spPr>
        <p:txBody>
          <a:bodyPr tIns="0">
            <a:normAutofit fontScale="92500" lnSpcReduction="10000"/>
          </a:bodyPr>
          <a:lstStyle/>
          <a:p>
            <a:pPr marL="27432" marR="0" lvl="0" indent="0" algn="ctr" defTabSz="914400" rtl="0" eaLnBrk="1" fontAlgn="auto" latinLnBrk="0" hangingPunct="1">
              <a:lnSpc>
                <a:spcPct val="100000"/>
              </a:lnSpc>
              <a:spcBef>
                <a:spcPts val="600"/>
              </a:spcBef>
              <a:spcAft>
                <a:spcPts val="0"/>
              </a:spcAft>
              <a:buClr>
                <a:schemeClr val="accent1"/>
              </a:buClr>
              <a:buSzPct val="80000"/>
              <a:buFont typeface="Wingdings 2"/>
              <a:buNone/>
              <a:tabLst/>
              <a:defRPr/>
            </a:pPr>
            <a:r>
              <a:rPr kumimoji="0" lang="en-US" sz="1800" b="0" i="0" u="none" strike="noStrike" kern="1200" cap="none" spc="0" normalizeH="0" baseline="0" noProof="0" dirty="0" err="1" smtClean="0">
                <a:ln>
                  <a:noFill/>
                </a:ln>
                <a:solidFill>
                  <a:schemeClr val="tx2">
                    <a:shade val="30000"/>
                    <a:satMod val="150000"/>
                  </a:schemeClr>
                </a:solidFill>
                <a:effectLst/>
                <a:uLnTx/>
                <a:uFillTx/>
                <a:latin typeface="+mn-lt"/>
                <a:ea typeface="+mn-ea"/>
                <a:cs typeface="+mn-cs"/>
              </a:rPr>
              <a:t>Pendidikan</a:t>
            </a:r>
            <a:r>
              <a:rPr kumimoji="0" lang="en-US" sz="1800" b="0" i="0" u="none" strike="noStrike" kern="1200" cap="none" spc="0" normalizeH="0" baseline="0" noProof="0" dirty="0" smtClean="0">
                <a:ln>
                  <a:noFill/>
                </a:ln>
                <a:solidFill>
                  <a:schemeClr val="tx2">
                    <a:shade val="30000"/>
                    <a:satMod val="150000"/>
                  </a:schemeClr>
                </a:solidFill>
                <a:effectLst/>
                <a:uLnTx/>
                <a:uFillTx/>
                <a:latin typeface="+mn-lt"/>
                <a:ea typeface="+mn-ea"/>
                <a:cs typeface="+mn-cs"/>
              </a:rPr>
              <a:t> </a:t>
            </a:r>
            <a:r>
              <a:rPr kumimoji="0" lang="en-US" sz="1800" b="0" i="0" u="none" strike="noStrike" kern="1200" cap="none" spc="0" normalizeH="0" baseline="0" noProof="0" dirty="0" err="1" smtClean="0">
                <a:ln>
                  <a:noFill/>
                </a:ln>
                <a:solidFill>
                  <a:schemeClr val="tx2">
                    <a:shade val="30000"/>
                    <a:satMod val="150000"/>
                  </a:schemeClr>
                </a:solidFill>
                <a:effectLst/>
                <a:uLnTx/>
                <a:uFillTx/>
                <a:latin typeface="+mn-lt"/>
                <a:ea typeface="+mn-ea"/>
                <a:cs typeface="+mn-cs"/>
              </a:rPr>
              <a:t>Biologi</a:t>
            </a:r>
            <a:r>
              <a:rPr kumimoji="0" lang="en-US" sz="1800" b="0" i="0" u="none" strike="noStrike" kern="1200" cap="none" spc="0" normalizeH="0" baseline="0" noProof="0" dirty="0" smtClean="0">
                <a:ln>
                  <a:noFill/>
                </a:ln>
                <a:solidFill>
                  <a:schemeClr val="tx2">
                    <a:shade val="30000"/>
                    <a:satMod val="150000"/>
                  </a:schemeClr>
                </a:solidFill>
                <a:effectLst/>
                <a:uLnTx/>
                <a:uFillTx/>
                <a:latin typeface="+mn-lt"/>
                <a:ea typeface="+mn-ea"/>
                <a:cs typeface="+mn-cs"/>
              </a:rPr>
              <a:t> </a:t>
            </a:r>
          </a:p>
          <a:p>
            <a:pPr marL="27432" marR="0" lvl="0" indent="0" algn="ctr" defTabSz="914400" rtl="0" eaLnBrk="1" fontAlgn="auto" latinLnBrk="0" hangingPunct="1">
              <a:lnSpc>
                <a:spcPct val="100000"/>
              </a:lnSpc>
              <a:spcBef>
                <a:spcPts val="600"/>
              </a:spcBef>
              <a:spcAft>
                <a:spcPts val="0"/>
              </a:spcAft>
              <a:buClr>
                <a:schemeClr val="accent1"/>
              </a:buClr>
              <a:buSzPct val="80000"/>
              <a:buFont typeface="Wingdings 2"/>
              <a:buNone/>
              <a:tabLst/>
              <a:defRPr/>
            </a:pPr>
            <a:r>
              <a:rPr kumimoji="0" lang="en-US" sz="1800" b="0" i="0" u="none" strike="noStrike" kern="1200" cap="none" spc="0" normalizeH="0" baseline="0" noProof="0" dirty="0" err="1" smtClean="0">
                <a:ln>
                  <a:noFill/>
                </a:ln>
                <a:solidFill>
                  <a:schemeClr val="tx2">
                    <a:shade val="30000"/>
                    <a:satMod val="150000"/>
                  </a:schemeClr>
                </a:solidFill>
                <a:effectLst/>
                <a:uLnTx/>
                <a:uFillTx/>
                <a:latin typeface="+mn-lt"/>
                <a:ea typeface="+mn-ea"/>
                <a:cs typeface="+mn-cs"/>
              </a:rPr>
              <a:t>Universitas</a:t>
            </a:r>
            <a:r>
              <a:rPr kumimoji="0" lang="en-US" sz="1800" b="0" i="0" u="none" strike="noStrike" kern="1200" cap="none" spc="0" normalizeH="0" noProof="0" dirty="0" smtClean="0">
                <a:ln>
                  <a:noFill/>
                </a:ln>
                <a:solidFill>
                  <a:schemeClr val="tx2">
                    <a:shade val="30000"/>
                    <a:satMod val="150000"/>
                  </a:schemeClr>
                </a:solidFill>
                <a:effectLst/>
                <a:uLnTx/>
                <a:uFillTx/>
                <a:latin typeface="+mn-lt"/>
                <a:ea typeface="+mn-ea"/>
                <a:cs typeface="+mn-cs"/>
              </a:rPr>
              <a:t> PGRI Semarang</a:t>
            </a:r>
            <a:endParaRPr kumimoji="0" lang="en-US" sz="1800" b="0" i="0" u="none" strike="noStrike" kern="1200" cap="none" spc="0" normalizeH="0" baseline="0" noProof="0" dirty="0">
              <a:ln>
                <a:noFill/>
              </a:ln>
              <a:solidFill>
                <a:schemeClr val="tx2">
                  <a:shade val="30000"/>
                  <a:satMod val="150000"/>
                </a:schemeClr>
              </a:solidFill>
              <a:effectLst/>
              <a:uLnTx/>
              <a:uFillTx/>
              <a:latin typeface="+mn-lt"/>
              <a:ea typeface="+mn-ea"/>
              <a:cs typeface="+mn-cs"/>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050" descr="E:\MEDIA\CH29\2913.JPG"/>
          <p:cNvPicPr>
            <a:picLocks noChangeAspect="1" noChangeArrowheads="1"/>
          </p:cNvPicPr>
          <p:nvPr/>
        </p:nvPicPr>
        <p:blipFill>
          <a:blip r:embed="rId2"/>
          <a:srcRect/>
          <a:stretch>
            <a:fillRect/>
          </a:stretch>
        </p:blipFill>
        <p:spPr bwMode="auto">
          <a:xfrm>
            <a:off x="0" y="685800"/>
            <a:ext cx="9144000" cy="545782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7"/>
          <p:cNvPicPr>
            <a:picLocks noChangeAspect="1" noChangeArrowheads="1"/>
          </p:cNvPicPr>
          <p:nvPr/>
        </p:nvPicPr>
        <p:blipFill>
          <a:blip r:embed="rId2"/>
          <a:srcRect b="7051"/>
          <a:stretch>
            <a:fillRect/>
          </a:stretch>
        </p:blipFill>
        <p:spPr bwMode="auto">
          <a:xfrm>
            <a:off x="1219200" y="762000"/>
            <a:ext cx="7354888" cy="4953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1187450" y="44450"/>
            <a:ext cx="6624638" cy="6697663"/>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6397752" cy="893063"/>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6827519" y="341375"/>
            <a:ext cx="882396" cy="893063"/>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1447800" y="457200"/>
            <a:ext cx="5535930" cy="680720"/>
          </a:xfrm>
          <a:prstGeom prst="rect">
            <a:avLst/>
          </a:prstGeom>
        </p:spPr>
        <p:txBody>
          <a:bodyPr vert="horz" wrap="square" lIns="0" tIns="12065" rIns="0" bIns="0" rtlCol="0">
            <a:spAutoFit/>
          </a:bodyPr>
          <a:lstStyle/>
          <a:p>
            <a:pPr marL="12700">
              <a:lnSpc>
                <a:spcPct val="100000"/>
              </a:lnSpc>
              <a:spcBef>
                <a:spcPts val="95"/>
              </a:spcBef>
            </a:pPr>
            <a:r>
              <a:rPr sz="4300" spc="-240" dirty="0"/>
              <a:t>Functional</a:t>
            </a:r>
            <a:r>
              <a:rPr sz="4300" spc="-114" dirty="0"/>
              <a:t> </a:t>
            </a:r>
            <a:r>
              <a:rPr sz="4300" spc="-204" dirty="0"/>
              <a:t>Classifications</a:t>
            </a:r>
            <a:endParaRPr sz="4300"/>
          </a:p>
        </p:txBody>
      </p:sp>
      <p:sp>
        <p:nvSpPr>
          <p:cNvPr id="5" name="object 5"/>
          <p:cNvSpPr/>
          <p:nvPr/>
        </p:nvSpPr>
        <p:spPr>
          <a:xfrm>
            <a:off x="2438400" y="1066800"/>
            <a:ext cx="5100828" cy="5372481"/>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t>Fundamental Types of Neurons</a:t>
            </a:r>
          </a:p>
        </p:txBody>
      </p:sp>
      <p:sp>
        <p:nvSpPr>
          <p:cNvPr id="9219" name="Rectangle 3"/>
          <p:cNvSpPr>
            <a:spLocks noGrp="1" noChangeArrowheads="1"/>
          </p:cNvSpPr>
          <p:nvPr>
            <p:ph type="body" idx="1"/>
          </p:nvPr>
        </p:nvSpPr>
        <p:spPr/>
        <p:txBody>
          <a:bodyPr>
            <a:normAutofit fontScale="92500"/>
          </a:bodyPr>
          <a:lstStyle/>
          <a:p>
            <a:r>
              <a:rPr lang="en-US" sz="2800" b="1" dirty="0"/>
              <a:t>Sensory</a:t>
            </a:r>
            <a:r>
              <a:rPr lang="en-US" sz="2800" dirty="0"/>
              <a:t> (</a:t>
            </a:r>
            <a:r>
              <a:rPr lang="en-US" sz="2800" dirty="0">
                <a:solidFill>
                  <a:schemeClr val="accent2"/>
                </a:solidFill>
              </a:rPr>
              <a:t>afferent</a:t>
            </a:r>
            <a:r>
              <a:rPr lang="en-US" sz="2800" dirty="0"/>
              <a:t>) neurons</a:t>
            </a:r>
          </a:p>
          <a:p>
            <a:pPr lvl="1"/>
            <a:r>
              <a:rPr lang="en-US" sz="2400" dirty="0"/>
              <a:t>receptors detect changes in body and external environment</a:t>
            </a:r>
          </a:p>
          <a:p>
            <a:pPr lvl="1"/>
            <a:r>
              <a:rPr lang="en-US" sz="2400" dirty="0"/>
              <a:t>this information is transmitted </a:t>
            </a:r>
            <a:r>
              <a:rPr lang="en-US" sz="2400" dirty="0">
                <a:solidFill>
                  <a:schemeClr val="accent2"/>
                </a:solidFill>
              </a:rPr>
              <a:t>into</a:t>
            </a:r>
            <a:r>
              <a:rPr lang="en-US" sz="2400" dirty="0"/>
              <a:t> brain or spinal cord</a:t>
            </a:r>
          </a:p>
          <a:p>
            <a:r>
              <a:rPr lang="en-US" sz="2800" b="1" dirty="0" err="1"/>
              <a:t>Interneurons</a:t>
            </a:r>
            <a:r>
              <a:rPr lang="en-US" sz="2800" dirty="0"/>
              <a:t> (association neurons)</a:t>
            </a:r>
          </a:p>
          <a:p>
            <a:pPr lvl="1"/>
            <a:r>
              <a:rPr lang="en-US" sz="2400" dirty="0"/>
              <a:t>lie between sensory &amp; motor pathways </a:t>
            </a:r>
            <a:r>
              <a:rPr lang="en-US" sz="2400" b="1" dirty="0"/>
              <a:t>in CNS</a:t>
            </a:r>
          </a:p>
          <a:p>
            <a:pPr lvl="1"/>
            <a:r>
              <a:rPr lang="en-US" sz="2400" dirty="0"/>
              <a:t>90% of our neurons are </a:t>
            </a:r>
            <a:r>
              <a:rPr lang="en-US" sz="2400" dirty="0" err="1"/>
              <a:t>interneurons</a:t>
            </a:r>
            <a:endParaRPr lang="en-US" sz="2400" dirty="0"/>
          </a:p>
          <a:p>
            <a:pPr lvl="1"/>
            <a:r>
              <a:rPr lang="en-US" sz="2400" dirty="0"/>
              <a:t>process, store &amp; retrieve information</a:t>
            </a:r>
          </a:p>
          <a:p>
            <a:r>
              <a:rPr lang="en-US" sz="2800" b="1" dirty="0"/>
              <a:t>Motor</a:t>
            </a:r>
            <a:r>
              <a:rPr lang="en-US" sz="2800" dirty="0"/>
              <a:t> (</a:t>
            </a:r>
            <a:r>
              <a:rPr lang="en-US" sz="2800" dirty="0">
                <a:solidFill>
                  <a:srgbClr val="FF0000"/>
                </a:solidFill>
              </a:rPr>
              <a:t>efferent</a:t>
            </a:r>
            <a:r>
              <a:rPr lang="en-US" sz="2800" dirty="0"/>
              <a:t>) neuron</a:t>
            </a:r>
          </a:p>
          <a:p>
            <a:pPr lvl="1"/>
            <a:r>
              <a:rPr lang="en-US" sz="2400" dirty="0"/>
              <a:t>send signals </a:t>
            </a:r>
            <a:r>
              <a:rPr lang="en-US" sz="2400" dirty="0">
                <a:solidFill>
                  <a:srgbClr val="FF0000"/>
                </a:solidFill>
              </a:rPr>
              <a:t>out to</a:t>
            </a:r>
            <a:r>
              <a:rPr lang="en-US" sz="2400" dirty="0"/>
              <a:t> </a:t>
            </a:r>
            <a:r>
              <a:rPr lang="en-US" sz="2400" b="1" dirty="0"/>
              <a:t>muscles &amp; gland cells</a:t>
            </a:r>
          </a:p>
          <a:p>
            <a:pPr lvl="1"/>
            <a:r>
              <a:rPr lang="en-US" sz="2400" dirty="0"/>
              <a:t>organs that carry out responses called </a:t>
            </a:r>
            <a:r>
              <a:rPr lang="en-US" sz="2400" dirty="0">
                <a:solidFill>
                  <a:srgbClr val="FF0000"/>
                </a:solidFill>
              </a:rPr>
              <a:t>effectors</a:t>
            </a:r>
          </a:p>
          <a:p>
            <a:pPr lvl="1"/>
            <a:endParaRPr 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51560" y="0"/>
            <a:ext cx="0" cy="6858000"/>
          </a:xfrm>
          <a:custGeom>
            <a:avLst/>
            <a:gdLst/>
            <a:ahLst/>
            <a:cxnLst/>
            <a:rect l="l" t="t" r="r" b="b"/>
            <a:pathLst>
              <a:path h="6858000">
                <a:moveTo>
                  <a:pt x="0" y="0"/>
                </a:moveTo>
                <a:lnTo>
                  <a:pt x="0" y="6858000"/>
                </a:lnTo>
              </a:path>
            </a:pathLst>
          </a:custGeom>
          <a:ln w="73152">
            <a:solidFill>
              <a:srgbClr val="FFFFFF"/>
            </a:solidFill>
          </a:ln>
        </p:spPr>
        <p:txBody>
          <a:bodyPr wrap="square" lIns="0" tIns="0" rIns="0" bIns="0" rtlCol="0"/>
          <a:lstStyle/>
          <a:p>
            <a:endParaRPr/>
          </a:p>
        </p:txBody>
      </p:sp>
      <p:sp>
        <p:nvSpPr>
          <p:cNvPr id="3" name="object 3"/>
          <p:cNvSpPr txBox="1"/>
          <p:nvPr/>
        </p:nvSpPr>
        <p:spPr>
          <a:xfrm>
            <a:off x="1609089" y="5229555"/>
            <a:ext cx="6831965" cy="1002030"/>
          </a:xfrm>
          <a:prstGeom prst="rect">
            <a:avLst/>
          </a:prstGeom>
        </p:spPr>
        <p:txBody>
          <a:bodyPr vert="horz" wrap="square" lIns="0" tIns="13335" rIns="0" bIns="0" rtlCol="0">
            <a:spAutoFit/>
          </a:bodyPr>
          <a:lstStyle/>
          <a:p>
            <a:pPr marL="295910" marR="5080" indent="-283845">
              <a:lnSpc>
                <a:spcPct val="100000"/>
              </a:lnSpc>
              <a:spcBef>
                <a:spcPts val="105"/>
              </a:spcBef>
            </a:pPr>
            <a:r>
              <a:rPr sz="2550" spc="-665" smtClean="0">
                <a:solidFill>
                  <a:srgbClr val="D16248"/>
                </a:solidFill>
                <a:latin typeface="Arial"/>
                <a:cs typeface="Arial"/>
              </a:rPr>
              <a:t></a:t>
            </a:r>
            <a:r>
              <a:rPr lang="en-US" sz="2550" spc="-665" dirty="0" smtClean="0">
                <a:solidFill>
                  <a:srgbClr val="D16248"/>
                </a:solidFill>
                <a:latin typeface="Arial"/>
                <a:cs typeface="Arial"/>
              </a:rPr>
              <a:t>               </a:t>
            </a:r>
            <a:r>
              <a:rPr sz="2550" spc="-665" smtClean="0">
                <a:solidFill>
                  <a:srgbClr val="D16248"/>
                </a:solidFill>
                <a:latin typeface="Arial"/>
                <a:cs typeface="Arial"/>
              </a:rPr>
              <a:t> </a:t>
            </a:r>
            <a:r>
              <a:rPr sz="3200" spc="-135" dirty="0">
                <a:latin typeface="Trebuchet MS"/>
                <a:cs typeface="Trebuchet MS"/>
              </a:rPr>
              <a:t>Structure </a:t>
            </a:r>
            <a:r>
              <a:rPr sz="3200" spc="-185" dirty="0">
                <a:latin typeface="Trebuchet MS"/>
                <a:cs typeface="Trebuchet MS"/>
              </a:rPr>
              <a:t>relates </a:t>
            </a:r>
            <a:r>
              <a:rPr sz="3200" spc="-80" dirty="0">
                <a:latin typeface="Trebuchet MS"/>
                <a:cs typeface="Trebuchet MS"/>
              </a:rPr>
              <a:t>to </a:t>
            </a:r>
            <a:r>
              <a:rPr sz="3200" spc="-190" dirty="0">
                <a:latin typeface="Trebuchet MS"/>
                <a:cs typeface="Trebuchet MS"/>
              </a:rPr>
              <a:t>the </a:t>
            </a:r>
            <a:r>
              <a:rPr sz="3200" spc="-170" dirty="0">
                <a:latin typeface="Trebuchet MS"/>
                <a:cs typeface="Trebuchet MS"/>
              </a:rPr>
              <a:t>function </a:t>
            </a:r>
            <a:r>
              <a:rPr sz="3200" spc="-165" dirty="0">
                <a:latin typeface="Trebuchet MS"/>
                <a:cs typeface="Trebuchet MS"/>
              </a:rPr>
              <a:t>of </a:t>
            </a:r>
            <a:r>
              <a:rPr sz="3200" spc="-665" dirty="0">
                <a:latin typeface="Trebuchet MS"/>
                <a:cs typeface="Trebuchet MS"/>
              </a:rPr>
              <a:t>that  </a:t>
            </a:r>
            <a:r>
              <a:rPr sz="3200" spc="-170" dirty="0">
                <a:latin typeface="Trebuchet MS"/>
                <a:cs typeface="Trebuchet MS"/>
              </a:rPr>
              <a:t>particular</a:t>
            </a:r>
            <a:r>
              <a:rPr sz="3200" spc="-145" dirty="0">
                <a:latin typeface="Trebuchet MS"/>
                <a:cs typeface="Trebuchet MS"/>
              </a:rPr>
              <a:t> </a:t>
            </a:r>
            <a:r>
              <a:rPr sz="3200" spc="-165" dirty="0">
                <a:latin typeface="Trebuchet MS"/>
                <a:cs typeface="Trebuchet MS"/>
              </a:rPr>
              <a:t>neuron.</a:t>
            </a:r>
            <a:endParaRPr sz="3200">
              <a:latin typeface="Trebuchet MS"/>
              <a:cs typeface="Trebuchet MS"/>
            </a:endParaRPr>
          </a:p>
        </p:txBody>
      </p:sp>
      <p:sp>
        <p:nvSpPr>
          <p:cNvPr id="4" name="object 4"/>
          <p:cNvSpPr/>
          <p:nvPr/>
        </p:nvSpPr>
        <p:spPr>
          <a:xfrm>
            <a:off x="0" y="0"/>
            <a:ext cx="9144000" cy="4585589"/>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6313932" cy="893063"/>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6743700" y="341375"/>
            <a:ext cx="882396" cy="893063"/>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1514602" y="485978"/>
            <a:ext cx="5452745" cy="680720"/>
          </a:xfrm>
          <a:prstGeom prst="rect">
            <a:avLst/>
          </a:prstGeom>
        </p:spPr>
        <p:txBody>
          <a:bodyPr vert="horz" wrap="square" lIns="0" tIns="12065" rIns="0" bIns="0" rtlCol="0">
            <a:spAutoFit/>
          </a:bodyPr>
          <a:lstStyle/>
          <a:p>
            <a:pPr marL="12700">
              <a:lnSpc>
                <a:spcPct val="100000"/>
              </a:lnSpc>
              <a:spcBef>
                <a:spcPts val="95"/>
              </a:spcBef>
            </a:pPr>
            <a:r>
              <a:rPr sz="4300" spc="-204" dirty="0"/>
              <a:t>Structural</a:t>
            </a:r>
            <a:r>
              <a:rPr sz="4300" spc="-110" dirty="0"/>
              <a:t> </a:t>
            </a:r>
            <a:r>
              <a:rPr sz="4300" spc="-204" dirty="0"/>
              <a:t>Classifications</a:t>
            </a:r>
            <a:endParaRPr sz="4300"/>
          </a:p>
        </p:txBody>
      </p:sp>
      <p:sp>
        <p:nvSpPr>
          <p:cNvPr id="5" name="object 5"/>
          <p:cNvSpPr/>
          <p:nvPr/>
        </p:nvSpPr>
        <p:spPr>
          <a:xfrm>
            <a:off x="1219200" y="1447798"/>
            <a:ext cx="7632319" cy="5410198"/>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4553712" cy="893063"/>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4983479" y="341375"/>
            <a:ext cx="882396" cy="893063"/>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1514602" y="485978"/>
            <a:ext cx="3694429" cy="680720"/>
          </a:xfrm>
          <a:prstGeom prst="rect">
            <a:avLst/>
          </a:prstGeom>
        </p:spPr>
        <p:txBody>
          <a:bodyPr vert="horz" wrap="square" lIns="0" tIns="12065" rIns="0" bIns="0" rtlCol="0">
            <a:spAutoFit/>
          </a:bodyPr>
          <a:lstStyle/>
          <a:p>
            <a:pPr marL="12700">
              <a:lnSpc>
                <a:spcPct val="100000"/>
              </a:lnSpc>
              <a:spcBef>
                <a:spcPts val="95"/>
              </a:spcBef>
            </a:pPr>
            <a:r>
              <a:rPr sz="4300" spc="-175" dirty="0"/>
              <a:t>Bipolar</a:t>
            </a:r>
            <a:r>
              <a:rPr sz="4300" spc="-160" dirty="0"/>
              <a:t> </a:t>
            </a:r>
            <a:r>
              <a:rPr sz="4300" spc="-30" dirty="0"/>
              <a:t>Neurons</a:t>
            </a:r>
            <a:endParaRPr sz="4300"/>
          </a:p>
        </p:txBody>
      </p:sp>
      <p:sp>
        <p:nvSpPr>
          <p:cNvPr id="5" name="object 5"/>
          <p:cNvSpPr txBox="1"/>
          <p:nvPr/>
        </p:nvSpPr>
        <p:spPr>
          <a:xfrm>
            <a:off x="1596897" y="1388800"/>
            <a:ext cx="4852670" cy="4796790"/>
          </a:xfrm>
          <a:prstGeom prst="rect">
            <a:avLst/>
          </a:prstGeom>
        </p:spPr>
        <p:txBody>
          <a:bodyPr vert="horz" wrap="square" lIns="0" tIns="12700" rIns="0" bIns="0" rtlCol="0">
            <a:spAutoFit/>
          </a:bodyPr>
          <a:lstStyle/>
          <a:p>
            <a:pPr marL="295910" marR="470534" indent="-283210">
              <a:lnSpc>
                <a:spcPct val="115599"/>
              </a:lnSpc>
              <a:spcBef>
                <a:spcPts val="100"/>
              </a:spcBef>
              <a:buClr>
                <a:srgbClr val="D16248"/>
              </a:buClr>
              <a:buSzPct val="79687"/>
              <a:buFont typeface="Arial"/>
              <a:buChar char=""/>
              <a:tabLst>
                <a:tab pos="296545" algn="l"/>
              </a:tabLst>
            </a:pPr>
            <a:r>
              <a:rPr sz="3200" spc="-75" dirty="0">
                <a:latin typeface="Trebuchet MS"/>
                <a:cs typeface="Trebuchet MS"/>
              </a:rPr>
              <a:t>2 </a:t>
            </a:r>
            <a:r>
              <a:rPr sz="3200" spc="-215" dirty="0">
                <a:latin typeface="Trebuchet MS"/>
                <a:cs typeface="Trebuchet MS"/>
              </a:rPr>
              <a:t>main </a:t>
            </a:r>
            <a:r>
              <a:rPr sz="3200" spc="-110" dirty="0">
                <a:latin typeface="Trebuchet MS"/>
                <a:cs typeface="Trebuchet MS"/>
              </a:rPr>
              <a:t>processes </a:t>
            </a:r>
            <a:r>
              <a:rPr sz="3200" spc="-235" dirty="0">
                <a:latin typeface="Trebuchet MS"/>
                <a:cs typeface="Trebuchet MS"/>
              </a:rPr>
              <a:t>extend  </a:t>
            </a:r>
            <a:r>
              <a:rPr sz="3200" spc="-145" dirty="0">
                <a:latin typeface="Trebuchet MS"/>
                <a:cs typeface="Trebuchet MS"/>
              </a:rPr>
              <a:t>from </a:t>
            </a:r>
            <a:r>
              <a:rPr sz="3200" spc="-190" dirty="0">
                <a:latin typeface="Trebuchet MS"/>
                <a:cs typeface="Trebuchet MS"/>
              </a:rPr>
              <a:t>the </a:t>
            </a:r>
            <a:r>
              <a:rPr sz="3200" spc="-220" dirty="0">
                <a:latin typeface="Trebuchet MS"/>
                <a:cs typeface="Trebuchet MS"/>
              </a:rPr>
              <a:t>cell</a:t>
            </a:r>
            <a:r>
              <a:rPr sz="3200" spc="50" dirty="0">
                <a:latin typeface="Trebuchet MS"/>
                <a:cs typeface="Trebuchet MS"/>
              </a:rPr>
              <a:t> </a:t>
            </a:r>
            <a:r>
              <a:rPr sz="3200" spc="-190" dirty="0">
                <a:latin typeface="Trebuchet MS"/>
                <a:cs typeface="Trebuchet MS"/>
              </a:rPr>
              <a:t>body:</a:t>
            </a:r>
            <a:endParaRPr sz="3200">
              <a:latin typeface="Trebuchet MS"/>
              <a:cs typeface="Trebuchet MS"/>
            </a:endParaRPr>
          </a:p>
          <a:p>
            <a:pPr marL="332740" marR="5080" lvl="1">
              <a:lnSpc>
                <a:spcPct val="117900"/>
              </a:lnSpc>
              <a:spcBef>
                <a:spcPts val="15"/>
              </a:spcBef>
              <a:buClr>
                <a:srgbClr val="D16248"/>
              </a:buClr>
              <a:buFont typeface="Verdana"/>
              <a:buChar char="◦"/>
              <a:tabLst>
                <a:tab pos="570865" algn="l"/>
              </a:tabLst>
            </a:pPr>
            <a:r>
              <a:rPr sz="2800" spc="30" dirty="0">
                <a:latin typeface="Trebuchet MS"/>
                <a:cs typeface="Trebuchet MS"/>
              </a:rPr>
              <a:t>One </a:t>
            </a:r>
            <a:r>
              <a:rPr sz="2800" spc="-125" dirty="0">
                <a:latin typeface="Trebuchet MS"/>
                <a:cs typeface="Trebuchet MS"/>
              </a:rPr>
              <a:t>is </a:t>
            </a:r>
            <a:r>
              <a:rPr sz="2800" spc="-180" dirty="0">
                <a:latin typeface="Trebuchet MS"/>
                <a:cs typeface="Trebuchet MS"/>
              </a:rPr>
              <a:t>highly </a:t>
            </a:r>
            <a:r>
              <a:rPr sz="2800" spc="-145" dirty="0">
                <a:latin typeface="Trebuchet MS"/>
                <a:cs typeface="Trebuchet MS"/>
              </a:rPr>
              <a:t>branched </a:t>
            </a:r>
            <a:r>
              <a:rPr sz="2800" spc="-185" dirty="0">
                <a:latin typeface="Trebuchet MS"/>
                <a:cs typeface="Trebuchet MS"/>
              </a:rPr>
              <a:t>and  </a:t>
            </a:r>
            <a:r>
              <a:rPr sz="2800" spc="-140" dirty="0">
                <a:latin typeface="Trebuchet MS"/>
                <a:cs typeface="Trebuchet MS"/>
              </a:rPr>
              <a:t>conveys </a:t>
            </a:r>
            <a:r>
              <a:rPr sz="2800" spc="-165" dirty="0">
                <a:latin typeface="Trebuchet MS"/>
                <a:cs typeface="Trebuchet MS"/>
              </a:rPr>
              <a:t>signals </a:t>
            </a:r>
            <a:r>
              <a:rPr sz="2800" spc="-70" dirty="0">
                <a:latin typeface="Trebuchet MS"/>
                <a:cs typeface="Trebuchet MS"/>
              </a:rPr>
              <a:t>to </a:t>
            </a:r>
            <a:r>
              <a:rPr sz="2800" spc="-165" dirty="0">
                <a:latin typeface="Trebuchet MS"/>
                <a:cs typeface="Trebuchet MS"/>
              </a:rPr>
              <a:t>the </a:t>
            </a:r>
            <a:r>
              <a:rPr sz="2800" spc="-195" dirty="0">
                <a:latin typeface="Trebuchet MS"/>
                <a:cs typeface="Trebuchet MS"/>
              </a:rPr>
              <a:t>cell</a:t>
            </a:r>
            <a:r>
              <a:rPr sz="2800" spc="165" dirty="0">
                <a:latin typeface="Trebuchet MS"/>
                <a:cs typeface="Trebuchet MS"/>
              </a:rPr>
              <a:t> </a:t>
            </a:r>
            <a:r>
              <a:rPr sz="2800" spc="-105" dirty="0">
                <a:latin typeface="Trebuchet MS"/>
                <a:cs typeface="Trebuchet MS"/>
              </a:rPr>
              <a:t>body</a:t>
            </a:r>
            <a:endParaRPr sz="2800">
              <a:latin typeface="Trebuchet MS"/>
              <a:cs typeface="Trebuchet MS"/>
            </a:endParaRPr>
          </a:p>
          <a:p>
            <a:pPr marL="332740" marR="748665" lvl="1">
              <a:lnSpc>
                <a:spcPts val="3960"/>
              </a:lnSpc>
              <a:spcBef>
                <a:spcPts val="234"/>
              </a:spcBef>
              <a:buClr>
                <a:srgbClr val="D16248"/>
              </a:buClr>
              <a:buFont typeface="Verdana"/>
              <a:buChar char="◦"/>
              <a:tabLst>
                <a:tab pos="570865" algn="l"/>
              </a:tabLst>
            </a:pPr>
            <a:r>
              <a:rPr sz="2800" spc="30" dirty="0">
                <a:latin typeface="Trebuchet MS"/>
                <a:cs typeface="Trebuchet MS"/>
              </a:rPr>
              <a:t>One </a:t>
            </a:r>
            <a:r>
              <a:rPr sz="2800" spc="-150" dirty="0">
                <a:latin typeface="Trebuchet MS"/>
                <a:cs typeface="Trebuchet MS"/>
              </a:rPr>
              <a:t>convey </a:t>
            </a:r>
            <a:r>
              <a:rPr sz="2800" spc="-165" dirty="0">
                <a:latin typeface="Trebuchet MS"/>
                <a:cs typeface="Trebuchet MS"/>
              </a:rPr>
              <a:t>signals </a:t>
            </a:r>
            <a:r>
              <a:rPr sz="2800" spc="-250" dirty="0">
                <a:latin typeface="Trebuchet MS"/>
                <a:cs typeface="Trebuchet MS"/>
              </a:rPr>
              <a:t>away  </a:t>
            </a:r>
            <a:r>
              <a:rPr sz="2800" spc="-135" dirty="0">
                <a:latin typeface="Trebuchet MS"/>
                <a:cs typeface="Trebuchet MS"/>
              </a:rPr>
              <a:t>from </a:t>
            </a:r>
            <a:r>
              <a:rPr sz="2800" spc="-165" dirty="0">
                <a:latin typeface="Trebuchet MS"/>
                <a:cs typeface="Trebuchet MS"/>
              </a:rPr>
              <a:t>the </a:t>
            </a:r>
            <a:r>
              <a:rPr sz="2800" spc="-195" dirty="0">
                <a:latin typeface="Trebuchet MS"/>
                <a:cs typeface="Trebuchet MS"/>
              </a:rPr>
              <a:t>cell</a:t>
            </a:r>
            <a:r>
              <a:rPr sz="2800" spc="65" dirty="0">
                <a:latin typeface="Trebuchet MS"/>
                <a:cs typeface="Trebuchet MS"/>
              </a:rPr>
              <a:t> </a:t>
            </a:r>
            <a:r>
              <a:rPr sz="2800" spc="-210" dirty="0">
                <a:latin typeface="Trebuchet MS"/>
                <a:cs typeface="Trebuchet MS"/>
              </a:rPr>
              <a:t>body.</a:t>
            </a:r>
            <a:endParaRPr sz="2800">
              <a:latin typeface="Trebuchet MS"/>
              <a:cs typeface="Trebuchet MS"/>
            </a:endParaRPr>
          </a:p>
          <a:p>
            <a:pPr lvl="1">
              <a:lnSpc>
                <a:spcPct val="100000"/>
              </a:lnSpc>
              <a:spcBef>
                <a:spcPts val="30"/>
              </a:spcBef>
              <a:buClr>
                <a:srgbClr val="D16248"/>
              </a:buClr>
              <a:buFont typeface="Verdana"/>
              <a:buChar char="◦"/>
            </a:pPr>
            <a:endParaRPr sz="3200">
              <a:latin typeface="Times New Roman"/>
              <a:cs typeface="Times New Roman"/>
            </a:endParaRPr>
          </a:p>
          <a:p>
            <a:pPr marL="295910" marR="254635" indent="-283210">
              <a:lnSpc>
                <a:spcPct val="115700"/>
              </a:lnSpc>
              <a:buClr>
                <a:srgbClr val="D16248"/>
              </a:buClr>
              <a:buSzPct val="79687"/>
              <a:buFont typeface="Arial"/>
              <a:buChar char=""/>
              <a:tabLst>
                <a:tab pos="296545" algn="l"/>
              </a:tabLst>
            </a:pPr>
            <a:r>
              <a:rPr sz="3200" b="1" spc="25" dirty="0">
                <a:latin typeface="Trebuchet MS"/>
                <a:cs typeface="Trebuchet MS"/>
              </a:rPr>
              <a:t>Least </a:t>
            </a:r>
            <a:r>
              <a:rPr sz="3200" b="1" spc="125" dirty="0">
                <a:latin typeface="Trebuchet MS"/>
                <a:cs typeface="Trebuchet MS"/>
              </a:rPr>
              <a:t>common </a:t>
            </a:r>
            <a:r>
              <a:rPr sz="3200" b="1" spc="-30" dirty="0">
                <a:latin typeface="Trebuchet MS"/>
                <a:cs typeface="Trebuchet MS"/>
              </a:rPr>
              <a:t>type </a:t>
            </a:r>
            <a:r>
              <a:rPr sz="3200" b="1" spc="-280" dirty="0">
                <a:latin typeface="Trebuchet MS"/>
                <a:cs typeface="Trebuchet MS"/>
              </a:rPr>
              <a:t>of  </a:t>
            </a:r>
            <a:r>
              <a:rPr sz="3200" b="1" spc="-15" dirty="0">
                <a:latin typeface="Trebuchet MS"/>
                <a:cs typeface="Trebuchet MS"/>
              </a:rPr>
              <a:t>neurons </a:t>
            </a:r>
            <a:r>
              <a:rPr sz="3200" b="1" spc="-55" dirty="0">
                <a:latin typeface="Trebuchet MS"/>
                <a:cs typeface="Trebuchet MS"/>
              </a:rPr>
              <a:t>in</a:t>
            </a:r>
            <a:r>
              <a:rPr sz="3200" b="1" spc="-240" dirty="0">
                <a:latin typeface="Trebuchet MS"/>
                <a:cs typeface="Trebuchet MS"/>
              </a:rPr>
              <a:t> </a:t>
            </a:r>
            <a:r>
              <a:rPr sz="3200" b="1" spc="-10" dirty="0">
                <a:latin typeface="Trebuchet MS"/>
                <a:cs typeface="Trebuchet MS"/>
              </a:rPr>
              <a:t>vertebrates</a:t>
            </a:r>
            <a:endParaRPr sz="3200">
              <a:latin typeface="Trebuchet MS"/>
              <a:cs typeface="Trebuchet MS"/>
            </a:endParaRPr>
          </a:p>
        </p:txBody>
      </p:sp>
      <p:sp>
        <p:nvSpPr>
          <p:cNvPr id="6" name="object 6"/>
          <p:cNvSpPr/>
          <p:nvPr/>
        </p:nvSpPr>
        <p:spPr>
          <a:xfrm>
            <a:off x="6781800" y="838200"/>
            <a:ext cx="1600200" cy="5410200"/>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2651760" cy="893063"/>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081527" y="341375"/>
            <a:ext cx="883920" cy="893063"/>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233927" y="341375"/>
            <a:ext cx="2833116" cy="89306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5335523" y="341375"/>
            <a:ext cx="882396" cy="893063"/>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1514602" y="485978"/>
            <a:ext cx="4046854" cy="680720"/>
          </a:xfrm>
          <a:prstGeom prst="rect">
            <a:avLst/>
          </a:prstGeom>
        </p:spPr>
        <p:txBody>
          <a:bodyPr vert="horz" wrap="square" lIns="0" tIns="12065" rIns="0" bIns="0" rtlCol="0">
            <a:spAutoFit/>
          </a:bodyPr>
          <a:lstStyle/>
          <a:p>
            <a:pPr marL="12700">
              <a:lnSpc>
                <a:spcPct val="100000"/>
              </a:lnSpc>
              <a:spcBef>
                <a:spcPts val="95"/>
              </a:spcBef>
            </a:pPr>
            <a:r>
              <a:rPr sz="4300" spc="-145" dirty="0"/>
              <a:t>Unipolar</a:t>
            </a:r>
            <a:r>
              <a:rPr sz="4300" spc="-150" dirty="0"/>
              <a:t> </a:t>
            </a:r>
            <a:r>
              <a:rPr sz="4300" spc="-30" dirty="0"/>
              <a:t>Neurons</a:t>
            </a:r>
            <a:endParaRPr sz="4300"/>
          </a:p>
        </p:txBody>
      </p:sp>
      <p:sp>
        <p:nvSpPr>
          <p:cNvPr id="7" name="object 7"/>
          <p:cNvSpPr txBox="1"/>
          <p:nvPr/>
        </p:nvSpPr>
        <p:spPr>
          <a:xfrm>
            <a:off x="2218689" y="1415237"/>
            <a:ext cx="6513830" cy="4903470"/>
          </a:xfrm>
          <a:prstGeom prst="rect">
            <a:avLst/>
          </a:prstGeom>
        </p:spPr>
        <p:txBody>
          <a:bodyPr vert="horz" wrap="square" lIns="0" tIns="62230" rIns="0" bIns="0" rtlCol="0">
            <a:spAutoFit/>
          </a:bodyPr>
          <a:lstStyle/>
          <a:p>
            <a:pPr marL="295910" marR="5080" indent="-283210">
              <a:lnSpc>
                <a:spcPct val="90000"/>
              </a:lnSpc>
              <a:spcBef>
                <a:spcPts val="490"/>
              </a:spcBef>
              <a:buClr>
                <a:srgbClr val="D16248"/>
              </a:buClr>
              <a:buSzPct val="79687"/>
              <a:buFont typeface="Arial"/>
              <a:buChar char=""/>
              <a:tabLst>
                <a:tab pos="296545" algn="l"/>
              </a:tabLst>
            </a:pPr>
            <a:r>
              <a:rPr sz="3200" spc="-45" dirty="0">
                <a:latin typeface="Trebuchet MS"/>
                <a:cs typeface="Trebuchet MS"/>
              </a:rPr>
              <a:t>Has </a:t>
            </a:r>
            <a:r>
              <a:rPr sz="3200" spc="-105" dirty="0">
                <a:latin typeface="Trebuchet MS"/>
                <a:cs typeface="Trebuchet MS"/>
              </a:rPr>
              <a:t>one </a:t>
            </a:r>
            <a:r>
              <a:rPr sz="3200" spc="-185" dirty="0">
                <a:latin typeface="Trebuchet MS"/>
                <a:cs typeface="Trebuchet MS"/>
              </a:rPr>
              <a:t>single </a:t>
            </a:r>
            <a:r>
              <a:rPr sz="3200" spc="-100" dirty="0">
                <a:latin typeface="Trebuchet MS"/>
                <a:cs typeface="Trebuchet MS"/>
              </a:rPr>
              <a:t>process </a:t>
            </a:r>
            <a:r>
              <a:rPr sz="3200" spc="-285" dirty="0">
                <a:latin typeface="Trebuchet MS"/>
                <a:cs typeface="Trebuchet MS"/>
              </a:rPr>
              <a:t>away </a:t>
            </a:r>
            <a:r>
              <a:rPr sz="3200" spc="-145" dirty="0">
                <a:latin typeface="Trebuchet MS"/>
                <a:cs typeface="Trebuchet MS"/>
              </a:rPr>
              <a:t>from </a:t>
            </a:r>
            <a:r>
              <a:rPr sz="3200" spc="-640" dirty="0">
                <a:latin typeface="Trebuchet MS"/>
                <a:cs typeface="Trebuchet MS"/>
              </a:rPr>
              <a:t>the  </a:t>
            </a:r>
            <a:r>
              <a:rPr sz="3200" spc="-220" dirty="0">
                <a:latin typeface="Trebuchet MS"/>
                <a:cs typeface="Trebuchet MS"/>
              </a:rPr>
              <a:t>cell </a:t>
            </a:r>
            <a:r>
              <a:rPr sz="3200" spc="-114" dirty="0">
                <a:latin typeface="Trebuchet MS"/>
                <a:cs typeface="Trebuchet MS"/>
              </a:rPr>
              <a:t>body </a:t>
            </a:r>
            <a:r>
              <a:rPr sz="3200" spc="-155" dirty="0">
                <a:latin typeface="Trebuchet MS"/>
                <a:cs typeface="Trebuchet MS"/>
              </a:rPr>
              <a:t>which </a:t>
            </a:r>
            <a:r>
              <a:rPr sz="3200" spc="-160" dirty="0">
                <a:latin typeface="Trebuchet MS"/>
                <a:cs typeface="Trebuchet MS"/>
              </a:rPr>
              <a:t>splits </a:t>
            </a:r>
            <a:r>
              <a:rPr sz="3200" spc="-130" dirty="0">
                <a:latin typeface="Trebuchet MS"/>
                <a:cs typeface="Trebuchet MS"/>
              </a:rPr>
              <a:t>into </a:t>
            </a:r>
            <a:r>
              <a:rPr sz="3200" spc="-80" dirty="0">
                <a:latin typeface="Trebuchet MS"/>
                <a:cs typeface="Trebuchet MS"/>
              </a:rPr>
              <a:t>2 </a:t>
            </a:r>
            <a:r>
              <a:rPr sz="3200" spc="-215" dirty="0">
                <a:latin typeface="Trebuchet MS"/>
                <a:cs typeface="Trebuchet MS"/>
              </a:rPr>
              <a:t>main  </a:t>
            </a:r>
            <a:r>
              <a:rPr sz="3200" spc="-190" dirty="0">
                <a:latin typeface="Trebuchet MS"/>
                <a:cs typeface="Trebuchet MS"/>
              </a:rPr>
              <a:t>branches:</a:t>
            </a:r>
            <a:endParaRPr sz="3200">
              <a:latin typeface="Trebuchet MS"/>
              <a:cs typeface="Trebuchet MS"/>
            </a:endParaRPr>
          </a:p>
          <a:p>
            <a:pPr marL="570230" marR="418465" lvl="1" indent="-237490">
              <a:lnSpc>
                <a:spcPts val="3020"/>
              </a:lnSpc>
              <a:spcBef>
                <a:spcPts val="665"/>
              </a:spcBef>
              <a:buClr>
                <a:srgbClr val="D16248"/>
              </a:buClr>
              <a:buFont typeface="Verdana"/>
              <a:buChar char="◦"/>
              <a:tabLst>
                <a:tab pos="570865" algn="l"/>
              </a:tabLst>
            </a:pPr>
            <a:r>
              <a:rPr sz="2800" spc="25" dirty="0">
                <a:latin typeface="Trebuchet MS"/>
                <a:cs typeface="Trebuchet MS"/>
              </a:rPr>
              <a:t>One </a:t>
            </a:r>
            <a:r>
              <a:rPr sz="2800" spc="-140" dirty="0">
                <a:latin typeface="Trebuchet MS"/>
                <a:cs typeface="Trebuchet MS"/>
              </a:rPr>
              <a:t>branch conveys </a:t>
            </a:r>
            <a:r>
              <a:rPr sz="2800" spc="-165" dirty="0">
                <a:latin typeface="Trebuchet MS"/>
                <a:cs typeface="Trebuchet MS"/>
              </a:rPr>
              <a:t>signals </a:t>
            </a:r>
            <a:r>
              <a:rPr sz="2800" spc="-70" dirty="0">
                <a:latin typeface="Trebuchet MS"/>
                <a:cs typeface="Trebuchet MS"/>
              </a:rPr>
              <a:t>to </a:t>
            </a:r>
            <a:r>
              <a:rPr sz="2800" spc="-165" dirty="0">
                <a:latin typeface="Trebuchet MS"/>
                <a:cs typeface="Trebuchet MS"/>
              </a:rPr>
              <a:t>the </a:t>
            </a:r>
            <a:r>
              <a:rPr sz="2800" spc="-195" dirty="0">
                <a:latin typeface="Trebuchet MS"/>
                <a:cs typeface="Trebuchet MS"/>
              </a:rPr>
              <a:t>cell  </a:t>
            </a:r>
            <a:r>
              <a:rPr sz="2800" spc="-105" dirty="0">
                <a:latin typeface="Trebuchet MS"/>
                <a:cs typeface="Trebuchet MS"/>
              </a:rPr>
              <a:t>body</a:t>
            </a:r>
            <a:endParaRPr sz="2800">
              <a:latin typeface="Trebuchet MS"/>
              <a:cs typeface="Trebuchet MS"/>
            </a:endParaRPr>
          </a:p>
          <a:p>
            <a:pPr marL="570230" marR="338455" lvl="1" indent="-237490">
              <a:lnSpc>
                <a:spcPts val="3030"/>
              </a:lnSpc>
              <a:spcBef>
                <a:spcPts val="600"/>
              </a:spcBef>
              <a:buClr>
                <a:srgbClr val="D16248"/>
              </a:buClr>
              <a:buFont typeface="Verdana"/>
              <a:buChar char="◦"/>
              <a:tabLst>
                <a:tab pos="570865" algn="l"/>
              </a:tabLst>
            </a:pPr>
            <a:r>
              <a:rPr sz="2800" spc="30" dirty="0">
                <a:latin typeface="Trebuchet MS"/>
                <a:cs typeface="Trebuchet MS"/>
              </a:rPr>
              <a:t>One </a:t>
            </a:r>
            <a:r>
              <a:rPr sz="2800" spc="-140" dirty="0">
                <a:latin typeface="Trebuchet MS"/>
                <a:cs typeface="Trebuchet MS"/>
              </a:rPr>
              <a:t>conveys </a:t>
            </a:r>
            <a:r>
              <a:rPr sz="2800" spc="-170" dirty="0">
                <a:latin typeface="Trebuchet MS"/>
                <a:cs typeface="Trebuchet MS"/>
              </a:rPr>
              <a:t>signals </a:t>
            </a:r>
            <a:r>
              <a:rPr sz="2800" spc="-250" dirty="0">
                <a:latin typeface="Trebuchet MS"/>
                <a:cs typeface="Trebuchet MS"/>
              </a:rPr>
              <a:t>away </a:t>
            </a:r>
            <a:r>
              <a:rPr sz="2800" spc="-135" dirty="0">
                <a:latin typeface="Trebuchet MS"/>
                <a:cs typeface="Trebuchet MS"/>
              </a:rPr>
              <a:t>from </a:t>
            </a:r>
            <a:r>
              <a:rPr sz="2800" spc="-165" dirty="0">
                <a:latin typeface="Trebuchet MS"/>
                <a:cs typeface="Trebuchet MS"/>
              </a:rPr>
              <a:t>the </a:t>
            </a:r>
            <a:r>
              <a:rPr sz="2800" spc="-195" dirty="0">
                <a:latin typeface="Trebuchet MS"/>
                <a:cs typeface="Trebuchet MS"/>
              </a:rPr>
              <a:t>cell  </a:t>
            </a:r>
            <a:r>
              <a:rPr sz="2800" spc="-210" dirty="0">
                <a:latin typeface="Trebuchet MS"/>
                <a:cs typeface="Trebuchet MS"/>
              </a:rPr>
              <a:t>body.</a:t>
            </a:r>
            <a:endParaRPr sz="2800">
              <a:latin typeface="Trebuchet MS"/>
              <a:cs typeface="Trebuchet MS"/>
            </a:endParaRPr>
          </a:p>
          <a:p>
            <a:pPr lvl="1">
              <a:lnSpc>
                <a:spcPct val="100000"/>
              </a:lnSpc>
              <a:spcBef>
                <a:spcPts val="35"/>
              </a:spcBef>
              <a:buClr>
                <a:srgbClr val="D16248"/>
              </a:buClr>
              <a:buFont typeface="Verdana"/>
              <a:buChar char="◦"/>
            </a:pPr>
            <a:endParaRPr sz="3250">
              <a:latin typeface="Times New Roman"/>
              <a:cs typeface="Times New Roman"/>
            </a:endParaRPr>
          </a:p>
          <a:p>
            <a:pPr marL="295910" indent="-283210">
              <a:lnSpc>
                <a:spcPct val="100000"/>
              </a:lnSpc>
              <a:spcBef>
                <a:spcPts val="5"/>
              </a:spcBef>
              <a:buClr>
                <a:srgbClr val="D16248"/>
              </a:buClr>
              <a:buSzPct val="79687"/>
              <a:buFont typeface="Arial"/>
              <a:buChar char=""/>
              <a:tabLst>
                <a:tab pos="296545" algn="l"/>
              </a:tabLst>
            </a:pPr>
            <a:r>
              <a:rPr sz="3200" b="1" spc="120" dirty="0">
                <a:latin typeface="Trebuchet MS"/>
                <a:cs typeface="Trebuchet MS"/>
              </a:rPr>
              <a:t>More </a:t>
            </a:r>
            <a:r>
              <a:rPr sz="3200" b="1" spc="125" dirty="0">
                <a:latin typeface="Trebuchet MS"/>
                <a:cs typeface="Trebuchet MS"/>
              </a:rPr>
              <a:t>common </a:t>
            </a:r>
            <a:r>
              <a:rPr sz="3200" b="1" spc="-55" dirty="0">
                <a:latin typeface="Trebuchet MS"/>
                <a:cs typeface="Trebuchet MS"/>
              </a:rPr>
              <a:t>in</a:t>
            </a:r>
            <a:r>
              <a:rPr sz="3200" b="1" spc="-590" dirty="0">
                <a:latin typeface="Trebuchet MS"/>
                <a:cs typeface="Trebuchet MS"/>
              </a:rPr>
              <a:t> </a:t>
            </a:r>
            <a:r>
              <a:rPr sz="3200" b="1" spc="-45" dirty="0">
                <a:latin typeface="Trebuchet MS"/>
                <a:cs typeface="Trebuchet MS"/>
              </a:rPr>
              <a:t>invertebrates:</a:t>
            </a:r>
            <a:endParaRPr sz="3200">
              <a:latin typeface="Trebuchet MS"/>
              <a:cs typeface="Trebuchet MS"/>
            </a:endParaRPr>
          </a:p>
          <a:p>
            <a:pPr marL="570230" marR="461645" lvl="1" indent="-237490">
              <a:lnSpc>
                <a:spcPts val="3020"/>
              </a:lnSpc>
              <a:spcBef>
                <a:spcPts val="665"/>
              </a:spcBef>
              <a:buClr>
                <a:srgbClr val="D16248"/>
              </a:buClr>
              <a:buFont typeface="Verdana"/>
              <a:buChar char="◦"/>
              <a:tabLst>
                <a:tab pos="570865" algn="l"/>
              </a:tabLst>
            </a:pPr>
            <a:r>
              <a:rPr sz="2800" spc="-145" dirty="0">
                <a:latin typeface="Trebuchet MS"/>
                <a:cs typeface="Trebuchet MS"/>
              </a:rPr>
              <a:t>Invertebrate </a:t>
            </a:r>
            <a:r>
              <a:rPr sz="2800" spc="-50" dirty="0">
                <a:latin typeface="Trebuchet MS"/>
                <a:cs typeface="Trebuchet MS"/>
              </a:rPr>
              <a:t>motor </a:t>
            </a:r>
            <a:r>
              <a:rPr sz="2800" spc="-95" dirty="0">
                <a:latin typeface="Trebuchet MS"/>
                <a:cs typeface="Trebuchet MS"/>
              </a:rPr>
              <a:t>neurons </a:t>
            </a:r>
            <a:r>
              <a:rPr sz="2800" spc="-175" dirty="0">
                <a:latin typeface="Trebuchet MS"/>
                <a:cs typeface="Trebuchet MS"/>
              </a:rPr>
              <a:t>are </a:t>
            </a:r>
            <a:r>
              <a:rPr sz="2800" spc="-160" dirty="0">
                <a:latin typeface="Trebuchet MS"/>
                <a:cs typeface="Trebuchet MS"/>
              </a:rPr>
              <a:t>often  </a:t>
            </a:r>
            <a:r>
              <a:rPr sz="2800" spc="-135" dirty="0">
                <a:latin typeface="Trebuchet MS"/>
                <a:cs typeface="Trebuchet MS"/>
              </a:rPr>
              <a:t>unipolar </a:t>
            </a:r>
            <a:r>
              <a:rPr sz="2800" spc="-125" dirty="0">
                <a:latin typeface="Trebuchet MS"/>
                <a:cs typeface="Trebuchet MS"/>
              </a:rPr>
              <a:t>rather </a:t>
            </a:r>
            <a:r>
              <a:rPr sz="2800" spc="-180" dirty="0">
                <a:latin typeface="Trebuchet MS"/>
                <a:cs typeface="Trebuchet MS"/>
              </a:rPr>
              <a:t>than</a:t>
            </a:r>
            <a:r>
              <a:rPr sz="2800" spc="60" dirty="0">
                <a:latin typeface="Trebuchet MS"/>
                <a:cs typeface="Trebuchet MS"/>
              </a:rPr>
              <a:t> </a:t>
            </a:r>
            <a:r>
              <a:rPr sz="2800" spc="-200" dirty="0">
                <a:latin typeface="Trebuchet MS"/>
                <a:cs typeface="Trebuchet MS"/>
              </a:rPr>
              <a:t>multipolar.</a:t>
            </a:r>
            <a:endParaRPr sz="2800">
              <a:latin typeface="Trebuchet MS"/>
              <a:cs typeface="Trebuchet MS"/>
            </a:endParaRPr>
          </a:p>
        </p:txBody>
      </p:sp>
      <p:sp>
        <p:nvSpPr>
          <p:cNvPr id="8" name="object 8"/>
          <p:cNvSpPr/>
          <p:nvPr/>
        </p:nvSpPr>
        <p:spPr>
          <a:xfrm>
            <a:off x="228600" y="1066800"/>
            <a:ext cx="1981199" cy="5410199"/>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2993136" cy="893063"/>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422903" y="341375"/>
            <a:ext cx="883920" cy="893063"/>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575303" y="341375"/>
            <a:ext cx="2833116" cy="89306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5676900" y="341375"/>
            <a:ext cx="882396" cy="893063"/>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1514602" y="485978"/>
            <a:ext cx="4388485" cy="680720"/>
          </a:xfrm>
          <a:prstGeom prst="rect">
            <a:avLst/>
          </a:prstGeom>
        </p:spPr>
        <p:txBody>
          <a:bodyPr vert="horz" wrap="square" lIns="0" tIns="12065" rIns="0" bIns="0" rtlCol="0">
            <a:spAutoFit/>
          </a:bodyPr>
          <a:lstStyle/>
          <a:p>
            <a:pPr marL="12700">
              <a:lnSpc>
                <a:spcPct val="100000"/>
              </a:lnSpc>
              <a:spcBef>
                <a:spcPts val="95"/>
              </a:spcBef>
            </a:pPr>
            <a:r>
              <a:rPr sz="4300" spc="-170" dirty="0"/>
              <a:t>Multipolar</a:t>
            </a:r>
            <a:r>
              <a:rPr sz="4300" spc="-165" dirty="0"/>
              <a:t> </a:t>
            </a:r>
            <a:r>
              <a:rPr sz="4300" spc="-30" dirty="0"/>
              <a:t>Neurons</a:t>
            </a:r>
            <a:endParaRPr sz="4300"/>
          </a:p>
        </p:txBody>
      </p:sp>
      <p:sp>
        <p:nvSpPr>
          <p:cNvPr id="7" name="object 7"/>
          <p:cNvSpPr txBox="1"/>
          <p:nvPr/>
        </p:nvSpPr>
        <p:spPr>
          <a:xfrm>
            <a:off x="1596897" y="1388800"/>
            <a:ext cx="4380230" cy="4415790"/>
          </a:xfrm>
          <a:prstGeom prst="rect">
            <a:avLst/>
          </a:prstGeom>
        </p:spPr>
        <p:txBody>
          <a:bodyPr vert="horz" wrap="square" lIns="0" tIns="12700" rIns="0" bIns="0" rtlCol="0">
            <a:spAutoFit/>
          </a:bodyPr>
          <a:lstStyle/>
          <a:p>
            <a:pPr marL="12700" marR="5080">
              <a:lnSpc>
                <a:spcPct val="115599"/>
              </a:lnSpc>
              <a:spcBef>
                <a:spcPts val="100"/>
              </a:spcBef>
              <a:buClr>
                <a:srgbClr val="D16248"/>
              </a:buClr>
              <a:buSzPct val="79687"/>
              <a:buFont typeface="Arial"/>
              <a:buChar char=""/>
              <a:tabLst>
                <a:tab pos="296545" algn="l"/>
              </a:tabLst>
            </a:pPr>
            <a:r>
              <a:rPr sz="3200" spc="-120" dirty="0">
                <a:latin typeface="Trebuchet MS"/>
                <a:cs typeface="Trebuchet MS"/>
              </a:rPr>
              <a:t>Many </a:t>
            </a:r>
            <a:r>
              <a:rPr sz="3200" spc="-195" dirty="0">
                <a:latin typeface="Trebuchet MS"/>
                <a:cs typeface="Trebuchet MS"/>
              </a:rPr>
              <a:t>cellular </a:t>
            </a:r>
            <a:r>
              <a:rPr sz="3200" spc="-135" dirty="0">
                <a:latin typeface="Trebuchet MS"/>
                <a:cs typeface="Trebuchet MS"/>
              </a:rPr>
              <a:t>extensions  </a:t>
            </a:r>
            <a:r>
              <a:rPr sz="3200" spc="-220" dirty="0">
                <a:latin typeface="Trebuchet MS"/>
                <a:cs typeface="Trebuchet MS"/>
              </a:rPr>
              <a:t>leading </a:t>
            </a:r>
            <a:r>
              <a:rPr sz="3200" spc="-145" dirty="0">
                <a:latin typeface="Trebuchet MS"/>
                <a:cs typeface="Trebuchet MS"/>
              </a:rPr>
              <a:t>from </a:t>
            </a:r>
            <a:r>
              <a:rPr sz="3200" spc="-190" dirty="0">
                <a:latin typeface="Trebuchet MS"/>
                <a:cs typeface="Trebuchet MS"/>
              </a:rPr>
              <a:t>the </a:t>
            </a:r>
            <a:r>
              <a:rPr sz="3200" spc="-220" dirty="0">
                <a:latin typeface="Trebuchet MS"/>
                <a:cs typeface="Trebuchet MS"/>
              </a:rPr>
              <a:t>cell</a:t>
            </a:r>
            <a:r>
              <a:rPr sz="3200" spc="120" dirty="0">
                <a:latin typeface="Trebuchet MS"/>
                <a:cs typeface="Trebuchet MS"/>
              </a:rPr>
              <a:t> </a:t>
            </a:r>
            <a:r>
              <a:rPr sz="3200" spc="-190" dirty="0">
                <a:latin typeface="Trebuchet MS"/>
                <a:cs typeface="Trebuchet MS"/>
              </a:rPr>
              <a:t>body:</a:t>
            </a:r>
            <a:endParaRPr sz="3200">
              <a:latin typeface="Trebuchet MS"/>
              <a:cs typeface="Trebuchet MS"/>
            </a:endParaRPr>
          </a:p>
          <a:p>
            <a:pPr marL="570230" lvl="1" indent="-237490">
              <a:lnSpc>
                <a:spcPct val="100000"/>
              </a:lnSpc>
              <a:spcBef>
                <a:spcPts val="615"/>
              </a:spcBef>
              <a:buClr>
                <a:srgbClr val="D16248"/>
              </a:buClr>
              <a:buFont typeface="Verdana"/>
              <a:buChar char="◦"/>
              <a:tabLst>
                <a:tab pos="570865" algn="l"/>
              </a:tabLst>
            </a:pPr>
            <a:r>
              <a:rPr sz="2800" spc="-125" dirty="0">
                <a:latin typeface="Trebuchet MS"/>
                <a:cs typeface="Trebuchet MS"/>
              </a:rPr>
              <a:t>only </a:t>
            </a:r>
            <a:r>
              <a:rPr sz="2800" spc="-95" dirty="0">
                <a:latin typeface="Trebuchet MS"/>
                <a:cs typeface="Trebuchet MS"/>
              </a:rPr>
              <a:t>one </a:t>
            </a:r>
            <a:r>
              <a:rPr sz="2800" spc="-125" dirty="0">
                <a:latin typeface="Trebuchet MS"/>
                <a:cs typeface="Trebuchet MS"/>
              </a:rPr>
              <a:t>is </a:t>
            </a:r>
            <a:r>
              <a:rPr sz="2800" spc="-204" dirty="0">
                <a:latin typeface="Trebuchet MS"/>
                <a:cs typeface="Trebuchet MS"/>
              </a:rPr>
              <a:t>an</a:t>
            </a:r>
            <a:r>
              <a:rPr sz="2800" spc="30" dirty="0">
                <a:latin typeface="Trebuchet MS"/>
                <a:cs typeface="Trebuchet MS"/>
              </a:rPr>
              <a:t> </a:t>
            </a:r>
            <a:r>
              <a:rPr sz="2800" spc="-160" dirty="0">
                <a:latin typeface="Trebuchet MS"/>
                <a:cs typeface="Trebuchet MS"/>
              </a:rPr>
              <a:t>axon.</a:t>
            </a:r>
            <a:endParaRPr sz="2800">
              <a:latin typeface="Trebuchet MS"/>
              <a:cs typeface="Trebuchet MS"/>
            </a:endParaRPr>
          </a:p>
          <a:p>
            <a:pPr marL="570230" lvl="1" indent="-237490">
              <a:lnSpc>
                <a:spcPct val="100000"/>
              </a:lnSpc>
              <a:spcBef>
                <a:spcPts val="605"/>
              </a:spcBef>
              <a:buClr>
                <a:srgbClr val="D16248"/>
              </a:buClr>
              <a:buFont typeface="Verdana"/>
              <a:buChar char="◦"/>
              <a:tabLst>
                <a:tab pos="570865" algn="l"/>
              </a:tabLst>
            </a:pPr>
            <a:r>
              <a:rPr sz="2800" spc="-70" dirty="0">
                <a:latin typeface="Trebuchet MS"/>
                <a:cs typeface="Trebuchet MS"/>
              </a:rPr>
              <a:t>All </a:t>
            </a:r>
            <a:r>
              <a:rPr sz="2800" spc="-85" dirty="0">
                <a:latin typeface="Trebuchet MS"/>
                <a:cs typeface="Trebuchet MS"/>
              </a:rPr>
              <a:t>others </a:t>
            </a:r>
            <a:r>
              <a:rPr sz="2800" spc="-175" dirty="0">
                <a:latin typeface="Trebuchet MS"/>
                <a:cs typeface="Trebuchet MS"/>
              </a:rPr>
              <a:t>are</a:t>
            </a:r>
            <a:r>
              <a:rPr sz="2800" spc="-85" dirty="0">
                <a:latin typeface="Trebuchet MS"/>
                <a:cs typeface="Trebuchet MS"/>
              </a:rPr>
              <a:t> </a:t>
            </a:r>
            <a:r>
              <a:rPr sz="2800" spc="-160" dirty="0">
                <a:latin typeface="Trebuchet MS"/>
                <a:cs typeface="Trebuchet MS"/>
              </a:rPr>
              <a:t>dendrites.</a:t>
            </a:r>
            <a:endParaRPr sz="2800">
              <a:latin typeface="Trebuchet MS"/>
              <a:cs typeface="Trebuchet MS"/>
            </a:endParaRPr>
          </a:p>
          <a:p>
            <a:pPr>
              <a:lnSpc>
                <a:spcPct val="100000"/>
              </a:lnSpc>
            </a:pPr>
            <a:endParaRPr sz="3400">
              <a:latin typeface="Times New Roman"/>
              <a:cs typeface="Times New Roman"/>
            </a:endParaRPr>
          </a:p>
          <a:p>
            <a:pPr>
              <a:lnSpc>
                <a:spcPct val="100000"/>
              </a:lnSpc>
              <a:spcBef>
                <a:spcPts val="10"/>
              </a:spcBef>
            </a:pPr>
            <a:endParaRPr sz="4300">
              <a:latin typeface="Times New Roman"/>
              <a:cs typeface="Times New Roman"/>
            </a:endParaRPr>
          </a:p>
          <a:p>
            <a:pPr marL="12700" marR="184785">
              <a:lnSpc>
                <a:spcPct val="115700"/>
              </a:lnSpc>
            </a:pPr>
            <a:r>
              <a:rPr sz="3200" b="1" spc="140" dirty="0">
                <a:latin typeface="Trebuchet MS"/>
                <a:cs typeface="Trebuchet MS"/>
              </a:rPr>
              <a:t>Most </a:t>
            </a:r>
            <a:r>
              <a:rPr sz="3200" b="1" spc="125" dirty="0">
                <a:latin typeface="Trebuchet MS"/>
                <a:cs typeface="Trebuchet MS"/>
              </a:rPr>
              <a:t>common </a:t>
            </a:r>
            <a:r>
              <a:rPr sz="3200" b="1" spc="-30" dirty="0">
                <a:latin typeface="Trebuchet MS"/>
                <a:cs typeface="Trebuchet MS"/>
              </a:rPr>
              <a:t>type</a:t>
            </a:r>
            <a:r>
              <a:rPr sz="3200" b="1" spc="-635" dirty="0">
                <a:latin typeface="Trebuchet MS"/>
                <a:cs typeface="Trebuchet MS"/>
              </a:rPr>
              <a:t> </a:t>
            </a:r>
            <a:r>
              <a:rPr sz="3200" b="1" spc="-70" dirty="0">
                <a:latin typeface="Trebuchet MS"/>
                <a:cs typeface="Trebuchet MS"/>
              </a:rPr>
              <a:t>of  </a:t>
            </a:r>
            <a:r>
              <a:rPr sz="3200" b="1" spc="-10" dirty="0">
                <a:latin typeface="Trebuchet MS"/>
                <a:cs typeface="Trebuchet MS"/>
              </a:rPr>
              <a:t>neuron </a:t>
            </a:r>
            <a:r>
              <a:rPr sz="3200" b="1" spc="-55" dirty="0">
                <a:latin typeface="Trebuchet MS"/>
                <a:cs typeface="Trebuchet MS"/>
              </a:rPr>
              <a:t>in</a:t>
            </a:r>
            <a:r>
              <a:rPr sz="3200" b="1" spc="-260" dirty="0">
                <a:latin typeface="Trebuchet MS"/>
                <a:cs typeface="Trebuchet MS"/>
              </a:rPr>
              <a:t> </a:t>
            </a:r>
            <a:r>
              <a:rPr sz="3200" b="1" spc="-10" dirty="0">
                <a:latin typeface="Trebuchet MS"/>
                <a:cs typeface="Trebuchet MS"/>
              </a:rPr>
              <a:t>vertebrates</a:t>
            </a:r>
            <a:endParaRPr sz="3200">
              <a:latin typeface="Trebuchet MS"/>
              <a:cs typeface="Trebuchet MS"/>
            </a:endParaRPr>
          </a:p>
        </p:txBody>
      </p:sp>
      <p:sp>
        <p:nvSpPr>
          <p:cNvPr id="8" name="object 8"/>
          <p:cNvSpPr/>
          <p:nvPr/>
        </p:nvSpPr>
        <p:spPr>
          <a:xfrm>
            <a:off x="6248400" y="381000"/>
            <a:ext cx="2405126" cy="6324600"/>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STRUCTURE of NEURON</a:t>
            </a:r>
            <a:endParaRPr lang="en-US" sz="3200" dirty="0"/>
          </a:p>
        </p:txBody>
      </p:sp>
      <p:pic>
        <p:nvPicPr>
          <p:cNvPr id="3" name="Picture 2" descr="Related image"/>
          <p:cNvPicPr>
            <a:picLocks noChangeAspect="1" noChangeArrowheads="1"/>
          </p:cNvPicPr>
          <p:nvPr/>
        </p:nvPicPr>
        <p:blipFill>
          <a:blip r:embed="rId2"/>
          <a:srcRect/>
          <a:stretch>
            <a:fillRect/>
          </a:stretch>
        </p:blipFill>
        <p:spPr bwMode="auto">
          <a:xfrm>
            <a:off x="1600200" y="1676400"/>
            <a:ext cx="6521300" cy="3505200"/>
          </a:xfrm>
          <a:prstGeom prst="rect">
            <a:avLst/>
          </a:prstGeom>
          <a:noFill/>
        </p:spPr>
      </p:pic>
      <p:sp>
        <p:nvSpPr>
          <p:cNvPr id="4" name="Title 1"/>
          <p:cNvSpPr txBox="1">
            <a:spLocks/>
          </p:cNvSpPr>
          <p:nvPr/>
        </p:nvSpPr>
        <p:spPr>
          <a:xfrm>
            <a:off x="3581400" y="5486400"/>
            <a:ext cx="3276600" cy="609600"/>
          </a:xfrm>
          <a:prstGeom prst="rect">
            <a:avLst/>
          </a:prstGeom>
        </p:spPr>
        <p:txBody>
          <a:bodyPr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000" dirty="0" err="1" smtClean="0">
                <a:solidFill>
                  <a:schemeClr val="tx2">
                    <a:satMod val="130000"/>
                  </a:schemeClr>
                </a:solidFill>
                <a:effectLst>
                  <a:outerShdw blurRad="50000" dist="30000" dir="5400000" algn="tl" rotWithShape="0">
                    <a:srgbClr val="000000">
                      <a:alpha val="30000"/>
                    </a:srgbClr>
                  </a:outerShdw>
                </a:effectLst>
                <a:latin typeface="+mj-lt"/>
                <a:ea typeface="+mj-ea"/>
                <a:cs typeface="+mj-cs"/>
              </a:rPr>
              <a:t>Multipolar</a:t>
            </a:r>
            <a:r>
              <a:rPr lang="en-US" sz="2000"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rPr>
              <a:t> Neuron</a:t>
            </a:r>
            <a:endParaRPr kumimoji="0" lang="en-US" sz="2000" b="0" i="0" u="none" strike="noStrike" kern="1200" cap="none" spc="0" normalizeH="0" baseline="0" noProof="0" dirty="0">
              <a:ln>
                <a:noFill/>
              </a:ln>
              <a:solidFill>
                <a:schemeClr val="tx2">
                  <a:satMod val="130000"/>
                </a:schemeClr>
              </a:solidFill>
              <a:effectLst>
                <a:outerShdw blurRad="50000" dist="30000" dir="5400000" algn="tl" rotWithShape="0">
                  <a:srgbClr val="000000">
                    <a:alpha val="30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162" name="Rectangle 2"/>
          <p:cNvSpPr>
            <a:spLocks noGrp="1" noChangeArrowheads="1"/>
          </p:cNvSpPr>
          <p:nvPr>
            <p:ph type="title"/>
          </p:nvPr>
        </p:nvSpPr>
        <p:spPr/>
        <p:txBody>
          <a:bodyPr>
            <a:normAutofit/>
          </a:bodyPr>
          <a:lstStyle/>
          <a:p>
            <a:pPr eaLnBrk="1" fontAlgn="auto" hangingPunct="1">
              <a:spcAft>
                <a:spcPts val="0"/>
              </a:spcAft>
              <a:defRPr/>
            </a:pPr>
            <a:r>
              <a:rPr lang="en-US" sz="4000" dirty="0" smtClean="0">
                <a:solidFill>
                  <a:schemeClr val="accent1">
                    <a:lumMod val="75000"/>
                  </a:schemeClr>
                </a:solidFill>
                <a:ea typeface="+mj-ea"/>
                <a:cs typeface="+mj-cs"/>
              </a:rPr>
              <a:t>Neurons </a:t>
            </a:r>
            <a:r>
              <a:rPr lang="en-US" sz="4000" dirty="0">
                <a:solidFill>
                  <a:schemeClr val="accent1">
                    <a:lumMod val="75000"/>
                  </a:schemeClr>
                </a:solidFill>
                <a:ea typeface="+mj-ea"/>
                <a:cs typeface="+mj-cs"/>
              </a:rPr>
              <a:t>Generate Nerve Impulses</a:t>
            </a:r>
          </a:p>
        </p:txBody>
      </p:sp>
      <p:sp>
        <p:nvSpPr>
          <p:cNvPr id="21507" name="Rectangle 3"/>
          <p:cNvSpPr>
            <a:spLocks noGrp="1" noChangeArrowheads="1"/>
          </p:cNvSpPr>
          <p:nvPr>
            <p:ph idx="1"/>
          </p:nvPr>
        </p:nvSpPr>
        <p:spPr/>
        <p:txBody>
          <a:bodyPr/>
          <a:lstStyle/>
          <a:p>
            <a:pPr eaLnBrk="1" hangingPunct="1"/>
            <a:r>
              <a:rPr lang="en-US" smtClean="0">
                <a:ea typeface="ＭＳ Ｐゴシック" pitchFamily="34" charset="-128"/>
              </a:rPr>
              <a:t>All neurons have the same basic structure: </a:t>
            </a:r>
            <a:r>
              <a:rPr lang="en-US" b="1" smtClean="0">
                <a:solidFill>
                  <a:srgbClr val="CF543F"/>
                </a:solidFill>
                <a:ea typeface="ＭＳ Ｐゴシック" pitchFamily="34" charset="-128"/>
              </a:rPr>
              <a:t>cell body</a:t>
            </a:r>
            <a:r>
              <a:rPr lang="en-US" smtClean="0">
                <a:ea typeface="ＭＳ Ｐゴシック" pitchFamily="34" charset="-128"/>
              </a:rPr>
              <a:t>, </a:t>
            </a:r>
            <a:r>
              <a:rPr lang="en-US" b="1" smtClean="0">
                <a:solidFill>
                  <a:srgbClr val="CF543F"/>
                </a:solidFill>
                <a:ea typeface="ＭＳ Ｐゴシック" pitchFamily="34" charset="-128"/>
              </a:rPr>
              <a:t>dendrites</a:t>
            </a:r>
            <a:r>
              <a:rPr lang="en-US" smtClean="0">
                <a:ea typeface="ＭＳ Ｐゴシック" pitchFamily="34" charset="-128"/>
              </a:rPr>
              <a:t>, and </a:t>
            </a:r>
            <a:r>
              <a:rPr lang="en-US" b="1" smtClean="0">
                <a:solidFill>
                  <a:srgbClr val="CF543F"/>
                </a:solidFill>
                <a:ea typeface="ＭＳ Ｐゴシック" pitchFamily="34" charset="-128"/>
              </a:rPr>
              <a:t>axon</a:t>
            </a:r>
            <a:r>
              <a:rPr lang="en-US" b="1" smtClean="0">
                <a:ea typeface="ＭＳ Ｐゴシック" pitchFamily="34" charset="-128"/>
              </a:rPr>
              <a:t>.</a:t>
            </a:r>
            <a:endParaRPr lang="en-US" sz="1800" b="1" smtClean="0">
              <a:ea typeface="ＭＳ Ｐゴシック" pitchFamily="34" charset="-128"/>
            </a:endParaRPr>
          </a:p>
        </p:txBody>
      </p:sp>
      <p:grpSp>
        <p:nvGrpSpPr>
          <p:cNvPr id="21508" name="Group 3"/>
          <p:cNvGrpSpPr>
            <a:grpSpLocks/>
          </p:cNvGrpSpPr>
          <p:nvPr/>
        </p:nvGrpSpPr>
        <p:grpSpPr bwMode="auto">
          <a:xfrm>
            <a:off x="762000" y="2906713"/>
            <a:ext cx="7186613" cy="3817937"/>
            <a:chOff x="622300" y="1522413"/>
            <a:chExt cx="7972425" cy="5105400"/>
          </a:xfrm>
        </p:grpSpPr>
        <p:pic>
          <p:nvPicPr>
            <p:cNvPr id="21509" name="Picture 13" descr="joh2417X_28_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1763713"/>
              <a:ext cx="7307263"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Line 17"/>
            <p:cNvSpPr>
              <a:spLocks noChangeShapeType="1"/>
            </p:cNvSpPr>
            <p:nvPr/>
          </p:nvSpPr>
          <p:spPr bwMode="auto">
            <a:xfrm flipH="1">
              <a:off x="4806950" y="2771775"/>
              <a:ext cx="339725" cy="24606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1" name="Line 18"/>
            <p:cNvSpPr>
              <a:spLocks noChangeShapeType="1"/>
            </p:cNvSpPr>
            <p:nvPr/>
          </p:nvSpPr>
          <p:spPr bwMode="auto">
            <a:xfrm flipH="1">
              <a:off x="5383213" y="3851275"/>
              <a:ext cx="231775"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2" name="Freeform 19"/>
            <p:cNvSpPr>
              <a:spLocks/>
            </p:cNvSpPr>
            <p:nvPr/>
          </p:nvSpPr>
          <p:spPr bwMode="auto">
            <a:xfrm>
              <a:off x="3028950" y="1844675"/>
              <a:ext cx="460375" cy="433388"/>
            </a:xfrm>
            <a:custGeom>
              <a:avLst/>
              <a:gdLst>
                <a:gd name="T0" fmla="*/ 2147483647 w 287"/>
                <a:gd name="T1" fmla="*/ 2147483647 h 270"/>
                <a:gd name="T2" fmla="*/ 2147483647 w 287"/>
                <a:gd name="T3" fmla="*/ 0 h 270"/>
                <a:gd name="T4" fmla="*/ 0 w 287"/>
                <a:gd name="T5" fmla="*/ 2147483647 h 270"/>
                <a:gd name="T6" fmla="*/ 0 60000 65536"/>
                <a:gd name="T7" fmla="*/ 0 60000 65536"/>
                <a:gd name="T8" fmla="*/ 0 60000 65536"/>
                <a:gd name="T9" fmla="*/ 0 w 287"/>
                <a:gd name="T10" fmla="*/ 0 h 270"/>
                <a:gd name="T11" fmla="*/ 287 w 287"/>
                <a:gd name="T12" fmla="*/ 270 h 270"/>
              </a:gdLst>
              <a:ahLst/>
              <a:cxnLst>
                <a:cxn ang="T6">
                  <a:pos x="T0" y="T1"/>
                </a:cxn>
                <a:cxn ang="T7">
                  <a:pos x="T2" y="T3"/>
                </a:cxn>
                <a:cxn ang="T8">
                  <a:pos x="T4" y="T5"/>
                </a:cxn>
              </a:cxnLst>
              <a:rect l="T9" t="T10" r="T11" b="T12"/>
              <a:pathLst>
                <a:path w="287" h="270">
                  <a:moveTo>
                    <a:pt x="246" y="270"/>
                  </a:moveTo>
                  <a:lnTo>
                    <a:pt x="287" y="0"/>
                  </a:lnTo>
                  <a:lnTo>
                    <a:pt x="0" y="138"/>
                  </a:lnTo>
                </a:path>
              </a:pathLst>
            </a:custGeom>
            <a:noFill/>
            <a:ln w="7938">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13" name="Line 20"/>
            <p:cNvSpPr>
              <a:spLocks noChangeShapeType="1"/>
            </p:cNvSpPr>
            <p:nvPr/>
          </p:nvSpPr>
          <p:spPr bwMode="auto">
            <a:xfrm flipH="1">
              <a:off x="2547938" y="4171950"/>
              <a:ext cx="231775" cy="347663"/>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4" name="Freeform 21"/>
            <p:cNvSpPr>
              <a:spLocks/>
            </p:cNvSpPr>
            <p:nvPr/>
          </p:nvSpPr>
          <p:spPr bwMode="auto">
            <a:xfrm>
              <a:off x="3587750" y="4137025"/>
              <a:ext cx="111125" cy="87313"/>
            </a:xfrm>
            <a:custGeom>
              <a:avLst/>
              <a:gdLst>
                <a:gd name="T0" fmla="*/ 0 w 68"/>
                <a:gd name="T1" fmla="*/ 2147483647 h 54"/>
                <a:gd name="T2" fmla="*/ 0 w 68"/>
                <a:gd name="T3" fmla="*/ 2147483647 h 54"/>
                <a:gd name="T4" fmla="*/ 2147483647 w 68"/>
                <a:gd name="T5" fmla="*/ 2147483647 h 54"/>
                <a:gd name="T6" fmla="*/ 2147483647 w 68"/>
                <a:gd name="T7" fmla="*/ 0 h 54"/>
                <a:gd name="T8" fmla="*/ 0 60000 65536"/>
                <a:gd name="T9" fmla="*/ 0 60000 65536"/>
                <a:gd name="T10" fmla="*/ 0 60000 65536"/>
                <a:gd name="T11" fmla="*/ 0 60000 65536"/>
                <a:gd name="T12" fmla="*/ 0 w 68"/>
                <a:gd name="T13" fmla="*/ 0 h 54"/>
                <a:gd name="T14" fmla="*/ 68 w 68"/>
                <a:gd name="T15" fmla="*/ 54 h 54"/>
              </a:gdLst>
              <a:ahLst/>
              <a:cxnLst>
                <a:cxn ang="T8">
                  <a:pos x="T0" y="T1"/>
                </a:cxn>
                <a:cxn ang="T9">
                  <a:pos x="T2" y="T3"/>
                </a:cxn>
                <a:cxn ang="T10">
                  <a:pos x="T4" y="T5"/>
                </a:cxn>
                <a:cxn ang="T11">
                  <a:pos x="T6" y="T7"/>
                </a:cxn>
              </a:cxnLst>
              <a:rect l="T12" t="T13" r="T14" b="T15"/>
              <a:pathLst>
                <a:path w="68" h="54">
                  <a:moveTo>
                    <a:pt x="0" y="1"/>
                  </a:moveTo>
                  <a:lnTo>
                    <a:pt x="0" y="54"/>
                  </a:lnTo>
                  <a:lnTo>
                    <a:pt x="68" y="54"/>
                  </a:lnTo>
                  <a:lnTo>
                    <a:pt x="68"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15" name="Line 22"/>
            <p:cNvSpPr>
              <a:spLocks noChangeShapeType="1"/>
            </p:cNvSpPr>
            <p:nvPr/>
          </p:nvSpPr>
          <p:spPr bwMode="auto">
            <a:xfrm>
              <a:off x="3640138" y="4225925"/>
              <a:ext cx="0" cy="207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6" name="Line 23"/>
            <p:cNvSpPr>
              <a:spLocks noChangeShapeType="1"/>
            </p:cNvSpPr>
            <p:nvPr/>
          </p:nvSpPr>
          <p:spPr bwMode="auto">
            <a:xfrm flipH="1" flipV="1">
              <a:off x="7315200" y="2816225"/>
              <a:ext cx="255588" cy="23653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7" name="Line 24"/>
            <p:cNvSpPr>
              <a:spLocks noChangeShapeType="1"/>
            </p:cNvSpPr>
            <p:nvPr/>
          </p:nvSpPr>
          <p:spPr bwMode="auto">
            <a:xfrm flipH="1" flipV="1">
              <a:off x="6489700" y="2613025"/>
              <a:ext cx="404813" cy="13970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8" name="Line 25"/>
            <p:cNvSpPr>
              <a:spLocks noChangeShapeType="1"/>
            </p:cNvSpPr>
            <p:nvPr/>
          </p:nvSpPr>
          <p:spPr bwMode="auto">
            <a:xfrm flipH="1" flipV="1">
              <a:off x="6778625" y="4457700"/>
              <a:ext cx="231775" cy="20320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9" name="Line 26"/>
            <p:cNvSpPr>
              <a:spLocks noChangeShapeType="1"/>
            </p:cNvSpPr>
            <p:nvPr/>
          </p:nvSpPr>
          <p:spPr bwMode="auto">
            <a:xfrm>
              <a:off x="7383463" y="6102350"/>
              <a:ext cx="71437" cy="29368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20" name="Line 27"/>
            <p:cNvSpPr>
              <a:spLocks noChangeShapeType="1"/>
            </p:cNvSpPr>
            <p:nvPr/>
          </p:nvSpPr>
          <p:spPr bwMode="auto">
            <a:xfrm flipH="1">
              <a:off x="2314575" y="1628775"/>
              <a:ext cx="655638" cy="62230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21" name="Line 28"/>
            <p:cNvSpPr>
              <a:spLocks noChangeShapeType="1"/>
            </p:cNvSpPr>
            <p:nvPr/>
          </p:nvSpPr>
          <p:spPr bwMode="auto">
            <a:xfrm flipH="1" flipV="1">
              <a:off x="1676400" y="1638300"/>
              <a:ext cx="357188" cy="498475"/>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22" name="Freeform 29"/>
            <p:cNvSpPr>
              <a:spLocks/>
            </p:cNvSpPr>
            <p:nvPr/>
          </p:nvSpPr>
          <p:spPr bwMode="auto">
            <a:xfrm>
              <a:off x="7273925" y="6026150"/>
              <a:ext cx="219075" cy="76200"/>
            </a:xfrm>
            <a:custGeom>
              <a:avLst/>
              <a:gdLst>
                <a:gd name="T0" fmla="*/ 2147483647 w 136"/>
                <a:gd name="T1" fmla="*/ 0 h 48"/>
                <a:gd name="T2" fmla="*/ 2147483647 w 136"/>
                <a:gd name="T3" fmla="*/ 2147483647 h 48"/>
                <a:gd name="T4" fmla="*/ 0 w 136"/>
                <a:gd name="T5" fmla="*/ 2147483647 h 48"/>
                <a:gd name="T6" fmla="*/ 0 w 136"/>
                <a:gd name="T7" fmla="*/ 0 h 48"/>
                <a:gd name="T8" fmla="*/ 0 60000 65536"/>
                <a:gd name="T9" fmla="*/ 0 60000 65536"/>
                <a:gd name="T10" fmla="*/ 0 60000 65536"/>
                <a:gd name="T11" fmla="*/ 0 60000 65536"/>
                <a:gd name="T12" fmla="*/ 0 w 136"/>
                <a:gd name="T13" fmla="*/ 0 h 48"/>
                <a:gd name="T14" fmla="*/ 136 w 136"/>
                <a:gd name="T15" fmla="*/ 48 h 48"/>
              </a:gdLst>
              <a:ahLst/>
              <a:cxnLst>
                <a:cxn ang="T8">
                  <a:pos x="T0" y="T1"/>
                </a:cxn>
                <a:cxn ang="T9">
                  <a:pos x="T2" y="T3"/>
                </a:cxn>
                <a:cxn ang="T10">
                  <a:pos x="T4" y="T5"/>
                </a:cxn>
                <a:cxn ang="T11">
                  <a:pos x="T6" y="T7"/>
                </a:cxn>
              </a:cxnLst>
              <a:rect l="T12" t="T13" r="T14" b="T15"/>
              <a:pathLst>
                <a:path w="136" h="48">
                  <a:moveTo>
                    <a:pt x="136" y="0"/>
                  </a:moveTo>
                  <a:lnTo>
                    <a:pt x="136" y="48"/>
                  </a:lnTo>
                  <a:lnTo>
                    <a:pt x="0" y="48"/>
                  </a:lnTo>
                  <a:lnTo>
                    <a:pt x="0" y="0"/>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23" name="Line 30"/>
            <p:cNvSpPr>
              <a:spLocks noChangeShapeType="1"/>
            </p:cNvSpPr>
            <p:nvPr/>
          </p:nvSpPr>
          <p:spPr bwMode="auto">
            <a:xfrm flipH="1">
              <a:off x="6748463" y="3543300"/>
              <a:ext cx="261937"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24" name="Line 31"/>
            <p:cNvSpPr>
              <a:spLocks noChangeShapeType="1"/>
            </p:cNvSpPr>
            <p:nvPr/>
          </p:nvSpPr>
          <p:spPr bwMode="auto">
            <a:xfrm flipH="1">
              <a:off x="6569075" y="5045075"/>
              <a:ext cx="304800"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25" name="Text Box 151"/>
            <p:cNvSpPr txBox="1">
              <a:spLocks noChangeArrowheads="1"/>
            </p:cNvSpPr>
            <p:nvPr/>
          </p:nvSpPr>
          <p:spPr bwMode="auto">
            <a:xfrm>
              <a:off x="1030288" y="1522413"/>
              <a:ext cx="779462"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Cell body</a:t>
              </a:r>
            </a:p>
          </p:txBody>
        </p:sp>
        <p:sp>
          <p:nvSpPr>
            <p:cNvPr id="21526" name="Text Box 152"/>
            <p:cNvSpPr txBox="1">
              <a:spLocks noChangeArrowheads="1"/>
            </p:cNvSpPr>
            <p:nvPr/>
          </p:nvSpPr>
          <p:spPr bwMode="auto">
            <a:xfrm>
              <a:off x="3013075" y="1522413"/>
              <a:ext cx="684213"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Nucleus</a:t>
              </a:r>
            </a:p>
          </p:txBody>
        </p:sp>
        <p:sp>
          <p:nvSpPr>
            <p:cNvPr id="21527" name="Text Box 153"/>
            <p:cNvSpPr txBox="1">
              <a:spLocks noChangeArrowheads="1"/>
            </p:cNvSpPr>
            <p:nvPr/>
          </p:nvSpPr>
          <p:spPr bwMode="auto">
            <a:xfrm>
              <a:off x="3529013" y="1749425"/>
              <a:ext cx="793750"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Dendrites</a:t>
              </a:r>
            </a:p>
          </p:txBody>
        </p:sp>
        <p:sp>
          <p:nvSpPr>
            <p:cNvPr id="21528" name="Text Box 154"/>
            <p:cNvSpPr txBox="1">
              <a:spLocks noChangeArrowheads="1"/>
            </p:cNvSpPr>
            <p:nvPr/>
          </p:nvSpPr>
          <p:spPr bwMode="auto">
            <a:xfrm>
              <a:off x="5175250" y="2668588"/>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Schwann</a:t>
              </a:r>
            </a:p>
            <a:p>
              <a:pPr eaLnBrk="1" hangingPunct="1"/>
              <a:r>
                <a:rPr lang="en-US" sz="1200" b="1"/>
                <a:t>cell</a:t>
              </a:r>
            </a:p>
          </p:txBody>
        </p:sp>
        <p:sp>
          <p:nvSpPr>
            <p:cNvPr id="21529" name="Text Box 155"/>
            <p:cNvSpPr txBox="1">
              <a:spLocks noChangeArrowheads="1"/>
            </p:cNvSpPr>
            <p:nvPr/>
          </p:nvSpPr>
          <p:spPr bwMode="auto">
            <a:xfrm>
              <a:off x="6221413" y="2355850"/>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Schwann</a:t>
              </a:r>
            </a:p>
            <a:p>
              <a:pPr eaLnBrk="1" hangingPunct="1"/>
              <a:r>
                <a:rPr lang="en-US" sz="1200" b="1"/>
                <a:t>cell</a:t>
              </a:r>
            </a:p>
          </p:txBody>
        </p:sp>
        <p:sp>
          <p:nvSpPr>
            <p:cNvPr id="21530" name="Text Box 156"/>
            <p:cNvSpPr txBox="1">
              <a:spLocks noChangeArrowheads="1"/>
            </p:cNvSpPr>
            <p:nvPr/>
          </p:nvSpPr>
          <p:spPr bwMode="auto">
            <a:xfrm>
              <a:off x="7600950" y="2995613"/>
              <a:ext cx="4730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Axon</a:t>
              </a:r>
            </a:p>
          </p:txBody>
        </p:sp>
        <p:sp>
          <p:nvSpPr>
            <p:cNvPr id="21531" name="Text Box 157"/>
            <p:cNvSpPr txBox="1">
              <a:spLocks noChangeArrowheads="1"/>
            </p:cNvSpPr>
            <p:nvPr/>
          </p:nvSpPr>
          <p:spPr bwMode="auto">
            <a:xfrm>
              <a:off x="6170613" y="3438525"/>
              <a:ext cx="684212"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Nucleus</a:t>
              </a:r>
            </a:p>
          </p:txBody>
        </p:sp>
        <p:sp>
          <p:nvSpPr>
            <p:cNvPr id="21532" name="Text Box 158"/>
            <p:cNvSpPr txBox="1">
              <a:spLocks noChangeArrowheads="1"/>
            </p:cNvSpPr>
            <p:nvPr/>
          </p:nvSpPr>
          <p:spPr bwMode="auto">
            <a:xfrm>
              <a:off x="6132513" y="4356100"/>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Schwann</a:t>
              </a:r>
            </a:p>
            <a:p>
              <a:pPr eaLnBrk="1" hangingPunct="1"/>
              <a:r>
                <a:rPr lang="en-US" sz="1200" b="1"/>
                <a:t>cell</a:t>
              </a:r>
            </a:p>
          </p:txBody>
        </p:sp>
        <p:sp>
          <p:nvSpPr>
            <p:cNvPr id="21533" name="Text Box 159"/>
            <p:cNvSpPr txBox="1">
              <a:spLocks noChangeArrowheads="1"/>
            </p:cNvSpPr>
            <p:nvPr/>
          </p:nvSpPr>
          <p:spPr bwMode="auto">
            <a:xfrm>
              <a:off x="6188075" y="4948238"/>
              <a:ext cx="4730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Axon</a:t>
              </a:r>
            </a:p>
          </p:txBody>
        </p:sp>
        <p:sp>
          <p:nvSpPr>
            <p:cNvPr id="21534" name="Text Box 160"/>
            <p:cNvSpPr txBox="1">
              <a:spLocks noChangeArrowheads="1"/>
            </p:cNvSpPr>
            <p:nvPr/>
          </p:nvSpPr>
          <p:spPr bwMode="auto">
            <a:xfrm>
              <a:off x="7494588" y="6297613"/>
              <a:ext cx="1100137"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Myelin sheath</a:t>
              </a:r>
            </a:p>
          </p:txBody>
        </p:sp>
        <p:sp>
          <p:nvSpPr>
            <p:cNvPr id="21535" name="Text Box 161"/>
            <p:cNvSpPr txBox="1">
              <a:spLocks noChangeArrowheads="1"/>
            </p:cNvSpPr>
            <p:nvPr/>
          </p:nvSpPr>
          <p:spPr bwMode="auto">
            <a:xfrm>
              <a:off x="6256338" y="6305550"/>
              <a:ext cx="287337"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(b)</a:t>
              </a:r>
            </a:p>
          </p:txBody>
        </p:sp>
        <p:sp>
          <p:nvSpPr>
            <p:cNvPr id="21536" name="Text Box 163"/>
            <p:cNvSpPr txBox="1">
              <a:spLocks noChangeArrowheads="1"/>
            </p:cNvSpPr>
            <p:nvPr/>
          </p:nvSpPr>
          <p:spPr bwMode="auto">
            <a:xfrm>
              <a:off x="3335338" y="4452938"/>
              <a:ext cx="660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algn="ctr" eaLnBrk="1" hangingPunct="1"/>
              <a:r>
                <a:rPr lang="en-US" sz="1200" b="1"/>
                <a:t>Node of</a:t>
              </a:r>
            </a:p>
            <a:p>
              <a:pPr algn="ctr" eaLnBrk="1" hangingPunct="1"/>
              <a:r>
                <a:rPr lang="en-US" sz="1200" b="1"/>
                <a:t>Ranvier</a:t>
              </a:r>
            </a:p>
          </p:txBody>
        </p:sp>
        <p:sp>
          <p:nvSpPr>
            <p:cNvPr id="21537" name="Text Box 164"/>
            <p:cNvSpPr txBox="1">
              <a:spLocks noChangeArrowheads="1"/>
            </p:cNvSpPr>
            <p:nvPr/>
          </p:nvSpPr>
          <p:spPr bwMode="auto">
            <a:xfrm>
              <a:off x="2085975" y="4456113"/>
              <a:ext cx="58261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Myelin</a:t>
              </a:r>
            </a:p>
            <a:p>
              <a:pPr eaLnBrk="1" hangingPunct="1"/>
              <a:r>
                <a:rPr lang="en-US" sz="1200" b="1"/>
                <a:t>sheath</a:t>
              </a:r>
            </a:p>
          </p:txBody>
        </p:sp>
        <p:sp>
          <p:nvSpPr>
            <p:cNvPr id="21538" name="Text Box 165"/>
            <p:cNvSpPr txBox="1">
              <a:spLocks noChangeArrowheads="1"/>
            </p:cNvSpPr>
            <p:nvPr/>
          </p:nvSpPr>
          <p:spPr bwMode="auto">
            <a:xfrm>
              <a:off x="622300" y="4438650"/>
              <a:ext cx="277813"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(a)</a:t>
              </a:r>
            </a:p>
          </p:txBody>
        </p:sp>
        <p:sp>
          <p:nvSpPr>
            <p:cNvPr id="21539" name="Text Box 166"/>
            <p:cNvSpPr txBox="1">
              <a:spLocks noChangeArrowheads="1"/>
            </p:cNvSpPr>
            <p:nvPr/>
          </p:nvSpPr>
          <p:spPr bwMode="auto">
            <a:xfrm>
              <a:off x="5651500" y="3763963"/>
              <a:ext cx="4730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Axon</a:t>
              </a:r>
            </a:p>
          </p:txBody>
        </p:sp>
      </p:grpSp>
    </p:spTree>
    <p:extLst>
      <p:ext uri="{BB962C8B-B14F-4D97-AF65-F5344CB8AC3E}">
        <p14:creationId xmlns:p14="http://schemas.microsoft.com/office/powerpoint/2010/main" val="21517279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r>
              <a:rPr lang="en-US"/>
              <a:t>Fundamental Properties of Neurons</a:t>
            </a:r>
          </a:p>
        </p:txBody>
      </p:sp>
      <p:sp>
        <p:nvSpPr>
          <p:cNvPr id="14339" name="Rectangle 3"/>
          <p:cNvSpPr>
            <a:spLocks noGrp="1" noChangeArrowheads="1"/>
          </p:cNvSpPr>
          <p:nvPr>
            <p:ph type="body" idx="1"/>
          </p:nvPr>
        </p:nvSpPr>
        <p:spPr/>
        <p:txBody>
          <a:bodyPr/>
          <a:lstStyle/>
          <a:p>
            <a:r>
              <a:rPr lang="en-US"/>
              <a:t>Excitability (irritability)</a:t>
            </a:r>
          </a:p>
          <a:p>
            <a:pPr lvl="1"/>
            <a:r>
              <a:rPr lang="en-US"/>
              <a:t>ability to respond to changes in the body and external environment called stimuli</a:t>
            </a:r>
          </a:p>
          <a:p>
            <a:r>
              <a:rPr lang="en-US"/>
              <a:t>Conductivity</a:t>
            </a:r>
          </a:p>
          <a:p>
            <a:pPr lvl="1"/>
            <a:r>
              <a:rPr lang="en-US"/>
              <a:t>produce traveling electrical signals</a:t>
            </a:r>
          </a:p>
          <a:p>
            <a:r>
              <a:rPr lang="en-US"/>
              <a:t>Secretion</a:t>
            </a:r>
          </a:p>
          <a:p>
            <a:pPr lvl="1"/>
            <a:r>
              <a:rPr lang="en-US"/>
              <a:t>when electrical signal reaches end of nerve fiber, a chemical neurotransmitter is secreted</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219200" y="457200"/>
            <a:ext cx="7267575" cy="57054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7" descr="48_04NeuronStructure-U"/>
          <p:cNvPicPr>
            <a:picLocks noChangeAspect="1" noChangeArrowheads="1"/>
          </p:cNvPicPr>
          <p:nvPr/>
        </p:nvPicPr>
        <p:blipFill>
          <a:blip r:embed="rId3"/>
          <a:srcRect/>
          <a:stretch>
            <a:fillRect/>
          </a:stretch>
        </p:blipFill>
        <p:spPr bwMode="auto">
          <a:xfrm>
            <a:off x="296863" y="617538"/>
            <a:ext cx="8548687" cy="5621337"/>
          </a:xfrm>
          <a:prstGeom prst="rect">
            <a:avLst/>
          </a:prstGeom>
          <a:noFill/>
          <a:ln w="9525">
            <a:noFill/>
            <a:miter lim="800000"/>
            <a:headEnd/>
            <a:tailEnd/>
          </a:ln>
        </p:spPr>
      </p:pic>
      <p:sp>
        <p:nvSpPr>
          <p:cNvPr id="19460" name="Text Box 4"/>
          <p:cNvSpPr txBox="1">
            <a:spLocks noChangeArrowheads="1"/>
          </p:cNvSpPr>
          <p:nvPr/>
        </p:nvSpPr>
        <p:spPr bwMode="auto">
          <a:xfrm>
            <a:off x="336550" y="1663700"/>
            <a:ext cx="873125" cy="292100"/>
          </a:xfrm>
          <a:prstGeom prst="rect">
            <a:avLst/>
          </a:prstGeom>
          <a:noFill/>
          <a:ln w="9525">
            <a:noFill/>
            <a:miter lim="800000"/>
            <a:headEnd/>
            <a:tailEnd/>
          </a:ln>
        </p:spPr>
        <p:txBody>
          <a:bodyPr wrap="none" lIns="0" tIns="0" rIns="0" bIns="0"/>
          <a:lstStyle/>
          <a:p>
            <a:r>
              <a:rPr lang="en-US" b="1"/>
              <a:t>Nucleus</a:t>
            </a:r>
          </a:p>
        </p:txBody>
      </p:sp>
      <p:sp>
        <p:nvSpPr>
          <p:cNvPr id="19461" name="Text Box 14"/>
          <p:cNvSpPr txBox="1">
            <a:spLocks noChangeArrowheads="1"/>
          </p:cNvSpPr>
          <p:nvPr/>
        </p:nvSpPr>
        <p:spPr bwMode="auto">
          <a:xfrm>
            <a:off x="2592388" y="612775"/>
            <a:ext cx="1071562" cy="304800"/>
          </a:xfrm>
          <a:prstGeom prst="rect">
            <a:avLst/>
          </a:prstGeom>
          <a:noFill/>
          <a:ln w="9525">
            <a:noFill/>
            <a:miter lim="800000"/>
            <a:headEnd/>
            <a:tailEnd/>
          </a:ln>
        </p:spPr>
        <p:txBody>
          <a:bodyPr wrap="none" lIns="0" tIns="0" rIns="0" bIns="0"/>
          <a:lstStyle/>
          <a:p>
            <a:r>
              <a:rPr lang="en-US" b="1"/>
              <a:t>Dendrites</a:t>
            </a:r>
          </a:p>
        </p:txBody>
      </p:sp>
      <p:sp>
        <p:nvSpPr>
          <p:cNvPr id="19462" name="Text Box 15"/>
          <p:cNvSpPr txBox="1">
            <a:spLocks noChangeArrowheads="1"/>
          </p:cNvSpPr>
          <p:nvPr/>
        </p:nvSpPr>
        <p:spPr bwMode="auto">
          <a:xfrm>
            <a:off x="2830513" y="931863"/>
            <a:ext cx="965200" cy="292100"/>
          </a:xfrm>
          <a:prstGeom prst="rect">
            <a:avLst/>
          </a:prstGeom>
          <a:noFill/>
          <a:ln w="9525">
            <a:noFill/>
            <a:miter lim="800000"/>
            <a:headEnd/>
            <a:tailEnd/>
          </a:ln>
        </p:spPr>
        <p:txBody>
          <a:bodyPr wrap="none" lIns="0" tIns="0" rIns="0" bIns="0"/>
          <a:lstStyle/>
          <a:p>
            <a:r>
              <a:rPr lang="en-US" b="1"/>
              <a:t>Stimulus</a:t>
            </a:r>
          </a:p>
        </p:txBody>
      </p:sp>
      <p:sp>
        <p:nvSpPr>
          <p:cNvPr id="19463" name="Text Box 16"/>
          <p:cNvSpPr txBox="1">
            <a:spLocks noChangeArrowheads="1"/>
          </p:cNvSpPr>
          <p:nvPr/>
        </p:nvSpPr>
        <p:spPr bwMode="auto">
          <a:xfrm>
            <a:off x="2830513" y="1473200"/>
            <a:ext cx="1363662" cy="265113"/>
          </a:xfrm>
          <a:prstGeom prst="rect">
            <a:avLst/>
          </a:prstGeom>
          <a:noFill/>
          <a:ln w="9525">
            <a:noFill/>
            <a:miter lim="800000"/>
            <a:headEnd/>
            <a:tailEnd/>
          </a:ln>
        </p:spPr>
        <p:txBody>
          <a:bodyPr wrap="none" lIns="0" tIns="0" rIns="0" bIns="0"/>
          <a:lstStyle/>
          <a:p>
            <a:r>
              <a:rPr lang="en-US" b="1"/>
              <a:t>Axon hillock</a:t>
            </a:r>
          </a:p>
        </p:txBody>
      </p:sp>
      <p:sp>
        <p:nvSpPr>
          <p:cNvPr id="19464" name="Text Box 17"/>
          <p:cNvSpPr txBox="1">
            <a:spLocks noChangeArrowheads="1"/>
          </p:cNvSpPr>
          <p:nvPr/>
        </p:nvSpPr>
        <p:spPr bwMode="auto">
          <a:xfrm>
            <a:off x="1495425" y="2279650"/>
            <a:ext cx="595313" cy="569913"/>
          </a:xfrm>
          <a:prstGeom prst="rect">
            <a:avLst/>
          </a:prstGeom>
          <a:noFill/>
          <a:ln w="9525">
            <a:noFill/>
            <a:miter lim="800000"/>
            <a:headEnd/>
            <a:tailEnd/>
          </a:ln>
        </p:spPr>
        <p:txBody>
          <a:bodyPr wrap="none" lIns="0" tIns="0" rIns="0" bIns="0"/>
          <a:lstStyle/>
          <a:p>
            <a:pPr algn="ctr"/>
            <a:r>
              <a:rPr lang="en-US" b="1"/>
              <a:t>Cell</a:t>
            </a:r>
            <a:br>
              <a:rPr lang="en-US" b="1"/>
            </a:br>
            <a:r>
              <a:rPr lang="en-US" b="1"/>
              <a:t>body</a:t>
            </a:r>
          </a:p>
        </p:txBody>
      </p:sp>
      <p:sp>
        <p:nvSpPr>
          <p:cNvPr id="19465" name="Text Box 18"/>
          <p:cNvSpPr txBox="1">
            <a:spLocks noChangeArrowheads="1"/>
          </p:cNvSpPr>
          <p:nvPr/>
        </p:nvSpPr>
        <p:spPr bwMode="auto">
          <a:xfrm>
            <a:off x="330200" y="2822575"/>
            <a:ext cx="1336675" cy="542925"/>
          </a:xfrm>
          <a:prstGeom prst="rect">
            <a:avLst/>
          </a:prstGeom>
          <a:noFill/>
          <a:ln w="9525">
            <a:noFill/>
            <a:miter lim="800000"/>
            <a:headEnd/>
            <a:tailEnd/>
          </a:ln>
        </p:spPr>
        <p:txBody>
          <a:bodyPr wrap="none" lIns="0" tIns="0" rIns="0" bIns="0"/>
          <a:lstStyle/>
          <a:p>
            <a:r>
              <a:rPr lang="en-US" b="1"/>
              <a:t>Presynaptic</a:t>
            </a:r>
            <a:br>
              <a:rPr lang="en-US" b="1"/>
            </a:br>
            <a:r>
              <a:rPr lang="en-US" b="1"/>
              <a:t>cell</a:t>
            </a:r>
          </a:p>
        </p:txBody>
      </p:sp>
      <p:sp>
        <p:nvSpPr>
          <p:cNvPr id="19466" name="Text Box 19"/>
          <p:cNvSpPr txBox="1">
            <a:spLocks noChangeArrowheads="1"/>
          </p:cNvSpPr>
          <p:nvPr/>
        </p:nvSpPr>
        <p:spPr bwMode="auto">
          <a:xfrm>
            <a:off x="1825625" y="3444875"/>
            <a:ext cx="979488" cy="609600"/>
          </a:xfrm>
          <a:prstGeom prst="rect">
            <a:avLst/>
          </a:prstGeom>
          <a:noFill/>
          <a:ln w="9525">
            <a:noFill/>
            <a:miter lim="800000"/>
            <a:headEnd/>
            <a:tailEnd/>
          </a:ln>
        </p:spPr>
        <p:txBody>
          <a:bodyPr wrap="none" lIns="0" tIns="0" rIns="0" bIns="0"/>
          <a:lstStyle/>
          <a:p>
            <a:r>
              <a:rPr lang="en-US" b="1"/>
              <a:t>Signal</a:t>
            </a:r>
            <a:br>
              <a:rPr lang="en-US" b="1"/>
            </a:br>
            <a:r>
              <a:rPr lang="en-US" b="1"/>
              <a:t>direction</a:t>
            </a:r>
          </a:p>
        </p:txBody>
      </p:sp>
      <p:sp>
        <p:nvSpPr>
          <p:cNvPr id="19467" name="Text Box 20"/>
          <p:cNvSpPr txBox="1">
            <a:spLocks noChangeArrowheads="1"/>
          </p:cNvSpPr>
          <p:nvPr/>
        </p:nvSpPr>
        <p:spPr bwMode="auto">
          <a:xfrm>
            <a:off x="3344863" y="3021013"/>
            <a:ext cx="595312" cy="279400"/>
          </a:xfrm>
          <a:prstGeom prst="rect">
            <a:avLst/>
          </a:prstGeom>
          <a:noFill/>
          <a:ln w="9525">
            <a:noFill/>
            <a:miter lim="800000"/>
            <a:headEnd/>
            <a:tailEnd/>
          </a:ln>
        </p:spPr>
        <p:txBody>
          <a:bodyPr wrap="none" lIns="0" tIns="0" rIns="0" bIns="0"/>
          <a:lstStyle/>
          <a:p>
            <a:r>
              <a:rPr lang="en-US" b="1"/>
              <a:t>Axon</a:t>
            </a:r>
          </a:p>
        </p:txBody>
      </p:sp>
      <p:sp>
        <p:nvSpPr>
          <p:cNvPr id="19468" name="Text Box 21"/>
          <p:cNvSpPr txBox="1">
            <a:spLocks noChangeArrowheads="1"/>
          </p:cNvSpPr>
          <p:nvPr/>
        </p:nvSpPr>
        <p:spPr bwMode="auto">
          <a:xfrm>
            <a:off x="423863" y="3973513"/>
            <a:ext cx="939800" cy="292100"/>
          </a:xfrm>
          <a:prstGeom prst="rect">
            <a:avLst/>
          </a:prstGeom>
          <a:noFill/>
          <a:ln w="9525">
            <a:noFill/>
            <a:miter lim="800000"/>
            <a:headEnd/>
            <a:tailEnd/>
          </a:ln>
        </p:spPr>
        <p:txBody>
          <a:bodyPr wrap="none" lIns="0" tIns="0" rIns="0" bIns="0"/>
          <a:lstStyle/>
          <a:p>
            <a:r>
              <a:rPr lang="en-US" b="1"/>
              <a:t>Synapse</a:t>
            </a:r>
          </a:p>
        </p:txBody>
      </p:sp>
      <p:sp>
        <p:nvSpPr>
          <p:cNvPr id="19469" name="Text Box 22"/>
          <p:cNvSpPr txBox="1">
            <a:spLocks noChangeArrowheads="1"/>
          </p:cNvSpPr>
          <p:nvPr/>
        </p:nvSpPr>
        <p:spPr bwMode="auto">
          <a:xfrm>
            <a:off x="423863" y="5797550"/>
            <a:ext cx="1878012" cy="279400"/>
          </a:xfrm>
          <a:prstGeom prst="rect">
            <a:avLst/>
          </a:prstGeom>
          <a:noFill/>
          <a:ln w="9525">
            <a:noFill/>
            <a:miter lim="800000"/>
            <a:headEnd/>
            <a:tailEnd/>
          </a:ln>
        </p:spPr>
        <p:txBody>
          <a:bodyPr wrap="none" lIns="0" tIns="0" rIns="0" bIns="0"/>
          <a:lstStyle/>
          <a:p>
            <a:r>
              <a:rPr lang="en-US" b="1"/>
              <a:t>Neurotransmitter</a:t>
            </a:r>
          </a:p>
        </p:txBody>
      </p:sp>
      <p:sp>
        <p:nvSpPr>
          <p:cNvPr id="19470" name="Text Box 23"/>
          <p:cNvSpPr txBox="1">
            <a:spLocks noChangeArrowheads="1"/>
          </p:cNvSpPr>
          <p:nvPr/>
        </p:nvSpPr>
        <p:spPr bwMode="auto">
          <a:xfrm>
            <a:off x="4338638" y="4184650"/>
            <a:ext cx="2036762" cy="292100"/>
          </a:xfrm>
          <a:prstGeom prst="rect">
            <a:avLst/>
          </a:prstGeom>
          <a:noFill/>
          <a:ln w="9525">
            <a:noFill/>
            <a:miter lim="800000"/>
            <a:headEnd/>
            <a:tailEnd/>
          </a:ln>
        </p:spPr>
        <p:txBody>
          <a:bodyPr wrap="none" lIns="0" tIns="0" rIns="0" bIns="0"/>
          <a:lstStyle/>
          <a:p>
            <a:r>
              <a:rPr lang="en-US" b="1"/>
              <a:t>Synaptic terminals</a:t>
            </a:r>
          </a:p>
        </p:txBody>
      </p:sp>
      <p:sp>
        <p:nvSpPr>
          <p:cNvPr id="19471" name="Text Box 24"/>
          <p:cNvSpPr txBox="1">
            <a:spLocks noChangeArrowheads="1"/>
          </p:cNvSpPr>
          <p:nvPr/>
        </p:nvSpPr>
        <p:spPr bwMode="auto">
          <a:xfrm>
            <a:off x="4351338" y="5653088"/>
            <a:ext cx="1892300" cy="292100"/>
          </a:xfrm>
          <a:prstGeom prst="rect">
            <a:avLst/>
          </a:prstGeom>
          <a:noFill/>
          <a:ln w="9525">
            <a:noFill/>
            <a:miter lim="800000"/>
            <a:headEnd/>
            <a:tailEnd/>
          </a:ln>
        </p:spPr>
        <p:txBody>
          <a:bodyPr wrap="none" lIns="0" tIns="0" rIns="0" bIns="0"/>
          <a:lstStyle/>
          <a:p>
            <a:r>
              <a:rPr lang="en-US" b="1"/>
              <a:t>Postsynaptic cell</a:t>
            </a:r>
          </a:p>
        </p:txBody>
      </p:sp>
      <p:sp>
        <p:nvSpPr>
          <p:cNvPr id="19472" name="Text Box 25"/>
          <p:cNvSpPr txBox="1">
            <a:spLocks noChangeArrowheads="1"/>
          </p:cNvSpPr>
          <p:nvPr/>
        </p:nvSpPr>
        <p:spPr bwMode="auto">
          <a:xfrm>
            <a:off x="6759575" y="4383088"/>
            <a:ext cx="1044575" cy="517525"/>
          </a:xfrm>
          <a:prstGeom prst="rect">
            <a:avLst/>
          </a:prstGeom>
          <a:noFill/>
          <a:ln w="9525">
            <a:noFill/>
            <a:miter lim="800000"/>
            <a:headEnd/>
            <a:tailEnd/>
          </a:ln>
        </p:spPr>
        <p:txBody>
          <a:bodyPr wrap="none" lIns="0" tIns="0" rIns="0" bIns="0"/>
          <a:lstStyle/>
          <a:p>
            <a:r>
              <a:rPr lang="en-US" b="1"/>
              <a:t>Synaptic</a:t>
            </a:r>
            <a:br>
              <a:rPr lang="en-US" b="1"/>
            </a:br>
            <a:r>
              <a:rPr lang="en-US" b="1"/>
              <a:t>terminals</a:t>
            </a:r>
          </a:p>
        </p:txBody>
      </p:sp>
      <p:sp>
        <p:nvSpPr>
          <p:cNvPr id="19473" name="Line 26"/>
          <p:cNvSpPr>
            <a:spLocks noChangeShapeType="1"/>
          </p:cNvSpPr>
          <p:nvPr/>
        </p:nvSpPr>
        <p:spPr bwMode="auto">
          <a:xfrm flipH="1">
            <a:off x="1508125" y="754063"/>
            <a:ext cx="1044575" cy="225425"/>
          </a:xfrm>
          <a:prstGeom prst="line">
            <a:avLst/>
          </a:prstGeom>
          <a:noFill/>
          <a:ln w="12700">
            <a:solidFill>
              <a:schemeClr val="tx1"/>
            </a:solidFill>
            <a:round/>
            <a:headEnd/>
            <a:tailEnd/>
          </a:ln>
        </p:spPr>
        <p:txBody>
          <a:bodyPr wrap="none" anchor="ctr"/>
          <a:lstStyle/>
          <a:p>
            <a:endParaRPr lang="en-US"/>
          </a:p>
        </p:txBody>
      </p:sp>
      <p:sp>
        <p:nvSpPr>
          <p:cNvPr id="19474" name="Line 27"/>
          <p:cNvSpPr>
            <a:spLocks noChangeShapeType="1"/>
          </p:cNvSpPr>
          <p:nvPr/>
        </p:nvSpPr>
        <p:spPr bwMode="auto">
          <a:xfrm flipH="1">
            <a:off x="2262188" y="754063"/>
            <a:ext cx="290512" cy="265112"/>
          </a:xfrm>
          <a:prstGeom prst="line">
            <a:avLst/>
          </a:prstGeom>
          <a:noFill/>
          <a:ln w="12700">
            <a:solidFill>
              <a:schemeClr val="tx1"/>
            </a:solidFill>
            <a:round/>
            <a:headEnd/>
            <a:tailEnd/>
          </a:ln>
        </p:spPr>
        <p:txBody>
          <a:bodyPr wrap="none" anchor="ctr"/>
          <a:lstStyle/>
          <a:p>
            <a:endParaRPr lang="en-US"/>
          </a:p>
        </p:txBody>
      </p:sp>
      <p:sp>
        <p:nvSpPr>
          <p:cNvPr id="19475" name="Line 28"/>
          <p:cNvSpPr>
            <a:spLocks noChangeShapeType="1"/>
          </p:cNvSpPr>
          <p:nvPr/>
        </p:nvSpPr>
        <p:spPr bwMode="auto">
          <a:xfrm>
            <a:off x="1257300" y="1785938"/>
            <a:ext cx="501650" cy="0"/>
          </a:xfrm>
          <a:prstGeom prst="line">
            <a:avLst/>
          </a:prstGeom>
          <a:noFill/>
          <a:ln w="12700">
            <a:solidFill>
              <a:schemeClr val="tx1"/>
            </a:solidFill>
            <a:round/>
            <a:headEnd/>
            <a:tailEnd/>
          </a:ln>
        </p:spPr>
        <p:txBody>
          <a:bodyPr wrap="none" anchor="ctr"/>
          <a:lstStyle/>
          <a:p>
            <a:endParaRPr lang="en-US"/>
          </a:p>
        </p:txBody>
      </p:sp>
      <p:sp>
        <p:nvSpPr>
          <p:cNvPr id="19476" name="Line 29"/>
          <p:cNvSpPr>
            <a:spLocks noChangeShapeType="1"/>
          </p:cNvSpPr>
          <p:nvPr/>
        </p:nvSpPr>
        <p:spPr bwMode="auto">
          <a:xfrm flipH="1">
            <a:off x="2460625" y="1587500"/>
            <a:ext cx="317500" cy="158750"/>
          </a:xfrm>
          <a:prstGeom prst="line">
            <a:avLst/>
          </a:prstGeom>
          <a:noFill/>
          <a:ln w="12700">
            <a:solidFill>
              <a:schemeClr val="tx1"/>
            </a:solidFill>
            <a:round/>
            <a:headEnd/>
            <a:tailEnd/>
          </a:ln>
        </p:spPr>
        <p:txBody>
          <a:bodyPr wrap="none" anchor="ctr"/>
          <a:lstStyle/>
          <a:p>
            <a:endParaRPr lang="en-US"/>
          </a:p>
        </p:txBody>
      </p:sp>
      <p:sp>
        <p:nvSpPr>
          <p:cNvPr id="19477" name="Line 30"/>
          <p:cNvSpPr>
            <a:spLocks noChangeShapeType="1"/>
          </p:cNvSpPr>
          <p:nvPr/>
        </p:nvSpPr>
        <p:spPr bwMode="auto">
          <a:xfrm flipH="1">
            <a:off x="1812925" y="2063750"/>
            <a:ext cx="79375" cy="265113"/>
          </a:xfrm>
          <a:prstGeom prst="line">
            <a:avLst/>
          </a:prstGeom>
          <a:noFill/>
          <a:ln w="12700">
            <a:solidFill>
              <a:schemeClr val="tx1"/>
            </a:solidFill>
            <a:round/>
            <a:headEnd/>
            <a:tailEnd/>
          </a:ln>
        </p:spPr>
        <p:txBody>
          <a:bodyPr wrap="none" anchor="ctr"/>
          <a:lstStyle/>
          <a:p>
            <a:endParaRPr lang="en-US"/>
          </a:p>
        </p:txBody>
      </p:sp>
      <p:sp>
        <p:nvSpPr>
          <p:cNvPr id="19478" name="Line 31"/>
          <p:cNvSpPr>
            <a:spLocks noChangeShapeType="1"/>
          </p:cNvSpPr>
          <p:nvPr/>
        </p:nvSpPr>
        <p:spPr bwMode="auto">
          <a:xfrm>
            <a:off x="2949575" y="3148013"/>
            <a:ext cx="371475" cy="0"/>
          </a:xfrm>
          <a:prstGeom prst="line">
            <a:avLst/>
          </a:prstGeom>
          <a:noFill/>
          <a:ln w="12700">
            <a:solidFill>
              <a:schemeClr val="tx1"/>
            </a:solidFill>
            <a:round/>
            <a:headEnd/>
            <a:tailEnd/>
          </a:ln>
        </p:spPr>
        <p:txBody>
          <a:bodyPr wrap="none" anchor="ctr"/>
          <a:lstStyle/>
          <a:p>
            <a:endParaRPr lang="en-US"/>
          </a:p>
        </p:txBody>
      </p:sp>
      <p:sp>
        <p:nvSpPr>
          <p:cNvPr id="19479" name="Line 32"/>
          <p:cNvSpPr>
            <a:spLocks noChangeShapeType="1"/>
          </p:cNvSpPr>
          <p:nvPr/>
        </p:nvSpPr>
        <p:spPr bwMode="auto">
          <a:xfrm>
            <a:off x="885825" y="5357813"/>
            <a:ext cx="119063" cy="476250"/>
          </a:xfrm>
          <a:prstGeom prst="line">
            <a:avLst/>
          </a:prstGeom>
          <a:noFill/>
          <a:ln w="12700">
            <a:solidFill>
              <a:schemeClr val="tx1"/>
            </a:solidFill>
            <a:round/>
            <a:headEnd/>
            <a:tailEnd/>
          </a:ln>
        </p:spPr>
        <p:txBody>
          <a:bodyPr wrap="none" anchor="ctr"/>
          <a:lstStyle/>
          <a:p>
            <a:endParaRPr lang="en-US"/>
          </a:p>
        </p:txBody>
      </p:sp>
      <p:sp>
        <p:nvSpPr>
          <p:cNvPr id="19480" name="Line 33"/>
          <p:cNvSpPr>
            <a:spLocks noChangeShapeType="1"/>
          </p:cNvSpPr>
          <p:nvPr/>
        </p:nvSpPr>
        <p:spPr bwMode="auto">
          <a:xfrm flipH="1">
            <a:off x="3690938" y="4338638"/>
            <a:ext cx="608012" cy="450850"/>
          </a:xfrm>
          <a:prstGeom prst="line">
            <a:avLst/>
          </a:prstGeom>
          <a:noFill/>
          <a:ln w="12700">
            <a:solidFill>
              <a:schemeClr val="tx1"/>
            </a:solidFill>
            <a:round/>
            <a:headEnd/>
            <a:tailEnd/>
          </a:ln>
        </p:spPr>
        <p:txBody>
          <a:bodyPr wrap="none" anchor="ctr"/>
          <a:lstStyle/>
          <a:p>
            <a:endParaRPr lang="en-US"/>
          </a:p>
        </p:txBody>
      </p:sp>
      <p:sp>
        <p:nvSpPr>
          <p:cNvPr id="19481" name="Line 34"/>
          <p:cNvSpPr>
            <a:spLocks noChangeShapeType="1"/>
          </p:cNvSpPr>
          <p:nvPr/>
        </p:nvSpPr>
        <p:spPr bwMode="auto">
          <a:xfrm flipH="1">
            <a:off x="3902075" y="4338638"/>
            <a:ext cx="396875" cy="411162"/>
          </a:xfrm>
          <a:prstGeom prst="line">
            <a:avLst/>
          </a:prstGeom>
          <a:noFill/>
          <a:ln w="12700">
            <a:solidFill>
              <a:schemeClr val="tx1"/>
            </a:solidFill>
            <a:round/>
            <a:headEnd/>
            <a:tailEnd/>
          </a:ln>
        </p:spPr>
        <p:txBody>
          <a:bodyPr wrap="none" anchor="ctr"/>
          <a:lstStyle/>
          <a:p>
            <a:endParaRPr lang="en-US"/>
          </a:p>
        </p:txBody>
      </p:sp>
      <p:sp>
        <p:nvSpPr>
          <p:cNvPr id="19482" name="Line 35"/>
          <p:cNvSpPr>
            <a:spLocks noChangeShapeType="1"/>
          </p:cNvSpPr>
          <p:nvPr/>
        </p:nvSpPr>
        <p:spPr bwMode="auto">
          <a:xfrm flipV="1">
            <a:off x="7818438" y="4591050"/>
            <a:ext cx="436562" cy="198438"/>
          </a:xfrm>
          <a:prstGeom prst="line">
            <a:avLst/>
          </a:prstGeom>
          <a:noFill/>
          <a:ln w="12700">
            <a:solidFill>
              <a:schemeClr val="tx1"/>
            </a:solidFill>
            <a:round/>
            <a:headEnd/>
            <a:tailEnd/>
          </a:ln>
        </p:spPr>
        <p:txBody>
          <a:bodyPr wrap="none" anchor="ctr"/>
          <a:lstStyle/>
          <a:p>
            <a:endParaRPr lang="en-US"/>
          </a:p>
        </p:txBody>
      </p:sp>
      <p:sp>
        <p:nvSpPr>
          <p:cNvPr id="19483" name="Line 36"/>
          <p:cNvSpPr>
            <a:spLocks noChangeShapeType="1"/>
          </p:cNvSpPr>
          <p:nvPr/>
        </p:nvSpPr>
        <p:spPr bwMode="auto">
          <a:xfrm>
            <a:off x="7818438" y="4789488"/>
            <a:ext cx="422275" cy="65087"/>
          </a:xfrm>
          <a:prstGeom prst="line">
            <a:avLst/>
          </a:prstGeom>
          <a:noFill/>
          <a:ln w="12700">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Table 48.1</a:t>
            </a:r>
          </a:p>
        </p:txBody>
      </p:sp>
      <p:pic>
        <p:nvPicPr>
          <p:cNvPr id="27651" name="Picture 27" descr="48_T01IonConcentrations-U"/>
          <p:cNvPicPr>
            <a:picLocks noChangeAspect="1" noChangeArrowheads="1"/>
          </p:cNvPicPr>
          <p:nvPr/>
        </p:nvPicPr>
        <p:blipFill>
          <a:blip r:embed="rId3"/>
          <a:srcRect/>
          <a:stretch>
            <a:fillRect/>
          </a:stretch>
        </p:blipFill>
        <p:spPr bwMode="auto">
          <a:xfrm>
            <a:off x="296863" y="1011238"/>
            <a:ext cx="8548687" cy="4835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8" descr="48_07MembranePotential-U"/>
          <p:cNvPicPr>
            <a:picLocks noChangeAspect="1" noChangeArrowheads="1"/>
          </p:cNvPicPr>
          <p:nvPr/>
        </p:nvPicPr>
        <p:blipFill>
          <a:blip r:embed="rId3"/>
          <a:srcRect/>
          <a:stretch>
            <a:fillRect/>
          </a:stretch>
        </p:blipFill>
        <p:spPr bwMode="auto">
          <a:xfrm>
            <a:off x="425450" y="136525"/>
            <a:ext cx="8293100" cy="6584950"/>
          </a:xfrm>
          <a:prstGeom prst="rect">
            <a:avLst/>
          </a:prstGeom>
          <a:noFill/>
          <a:ln w="9525">
            <a:noFill/>
            <a:miter lim="800000"/>
            <a:headEnd/>
            <a:tailEnd/>
          </a:ln>
        </p:spPr>
      </p:pic>
      <p:sp>
        <p:nvSpPr>
          <p:cNvPr id="28675" name="Text Box 5"/>
          <p:cNvSpPr txBox="1">
            <a:spLocks noChangeArrowheads="1"/>
          </p:cNvSpPr>
          <p:nvPr/>
        </p:nvSpPr>
        <p:spPr bwMode="auto">
          <a:xfrm>
            <a:off x="476250" y="706438"/>
            <a:ext cx="474663" cy="319087"/>
          </a:xfrm>
          <a:prstGeom prst="rect">
            <a:avLst/>
          </a:prstGeom>
          <a:noFill/>
          <a:ln w="9525">
            <a:noFill/>
            <a:miter lim="800000"/>
            <a:headEnd/>
            <a:tailEnd/>
          </a:ln>
        </p:spPr>
        <p:txBody>
          <a:bodyPr wrap="none" lIns="0" tIns="0" rIns="0" bIns="0"/>
          <a:lstStyle/>
          <a:p>
            <a:r>
              <a:rPr lang="en-US" b="1"/>
              <a:t>Key</a:t>
            </a:r>
          </a:p>
        </p:txBody>
      </p:sp>
      <p:sp>
        <p:nvSpPr>
          <p:cNvPr id="28676" name="Text Box 21"/>
          <p:cNvSpPr txBox="1">
            <a:spLocks noChangeArrowheads="1"/>
          </p:cNvSpPr>
          <p:nvPr/>
        </p:nvSpPr>
        <p:spPr bwMode="auto">
          <a:xfrm>
            <a:off x="1330325" y="952500"/>
            <a:ext cx="434975" cy="266700"/>
          </a:xfrm>
          <a:prstGeom prst="rect">
            <a:avLst/>
          </a:prstGeom>
          <a:noFill/>
          <a:ln w="9525">
            <a:noFill/>
            <a:miter lim="800000"/>
            <a:headEnd/>
            <a:tailEnd/>
          </a:ln>
        </p:spPr>
        <p:txBody>
          <a:bodyPr wrap="none" lIns="0" tIns="0" rIns="0" bIns="0"/>
          <a:lstStyle/>
          <a:p>
            <a:r>
              <a:rPr lang="en-US" b="1"/>
              <a:t>Na</a:t>
            </a:r>
            <a:r>
              <a:rPr lang="en-US" b="1" baseline="34000">
                <a:sym typeface="Symbol" pitchFamily="18" charset="2"/>
              </a:rPr>
              <a:t></a:t>
            </a:r>
            <a:endParaRPr lang="en-US" b="1"/>
          </a:p>
        </p:txBody>
      </p:sp>
      <p:sp>
        <p:nvSpPr>
          <p:cNvPr id="28677" name="Text Box 22"/>
          <p:cNvSpPr txBox="1">
            <a:spLocks noChangeArrowheads="1"/>
          </p:cNvSpPr>
          <p:nvPr/>
        </p:nvSpPr>
        <p:spPr bwMode="auto">
          <a:xfrm>
            <a:off x="1349375" y="1316038"/>
            <a:ext cx="434975" cy="266700"/>
          </a:xfrm>
          <a:prstGeom prst="rect">
            <a:avLst/>
          </a:prstGeom>
          <a:noFill/>
          <a:ln w="9525">
            <a:noFill/>
            <a:miter lim="800000"/>
            <a:headEnd/>
            <a:tailEnd/>
          </a:ln>
        </p:spPr>
        <p:txBody>
          <a:bodyPr wrap="none" lIns="0" tIns="0" rIns="0" bIns="0"/>
          <a:lstStyle/>
          <a:p>
            <a:r>
              <a:rPr lang="en-US" b="1"/>
              <a:t>K</a:t>
            </a:r>
            <a:r>
              <a:rPr lang="en-US" b="1" baseline="34000">
                <a:sym typeface="Symbol" pitchFamily="18" charset="2"/>
              </a:rPr>
              <a:t></a:t>
            </a:r>
          </a:p>
        </p:txBody>
      </p:sp>
      <p:sp>
        <p:nvSpPr>
          <p:cNvPr id="28678" name="Text Box 23"/>
          <p:cNvSpPr txBox="1">
            <a:spLocks noChangeArrowheads="1"/>
          </p:cNvSpPr>
          <p:nvPr/>
        </p:nvSpPr>
        <p:spPr bwMode="auto">
          <a:xfrm>
            <a:off x="1349375" y="1819275"/>
            <a:ext cx="1201738" cy="847725"/>
          </a:xfrm>
          <a:prstGeom prst="rect">
            <a:avLst/>
          </a:prstGeom>
          <a:noFill/>
          <a:ln w="9525">
            <a:noFill/>
            <a:miter lim="800000"/>
            <a:headEnd/>
            <a:tailEnd/>
          </a:ln>
        </p:spPr>
        <p:txBody>
          <a:bodyPr wrap="none" lIns="0" tIns="0" rIns="0" bIns="0"/>
          <a:lstStyle/>
          <a:p>
            <a:pPr>
              <a:lnSpc>
                <a:spcPct val="90000"/>
              </a:lnSpc>
            </a:pPr>
            <a:r>
              <a:rPr lang="en-US" b="1"/>
              <a:t>Sodium-</a:t>
            </a:r>
            <a:br>
              <a:rPr lang="en-US" b="1"/>
            </a:br>
            <a:r>
              <a:rPr lang="en-US" b="1"/>
              <a:t>potassium</a:t>
            </a:r>
            <a:br>
              <a:rPr lang="en-US" b="1"/>
            </a:br>
            <a:r>
              <a:rPr lang="en-US" b="1"/>
              <a:t>pump</a:t>
            </a:r>
          </a:p>
        </p:txBody>
      </p:sp>
      <p:sp>
        <p:nvSpPr>
          <p:cNvPr id="28679" name="Text Box 24"/>
          <p:cNvSpPr txBox="1">
            <a:spLocks noChangeArrowheads="1"/>
          </p:cNvSpPr>
          <p:nvPr/>
        </p:nvSpPr>
        <p:spPr bwMode="auto">
          <a:xfrm>
            <a:off x="1343025" y="3005138"/>
            <a:ext cx="1201738" cy="477837"/>
          </a:xfrm>
          <a:prstGeom prst="rect">
            <a:avLst/>
          </a:prstGeom>
          <a:noFill/>
          <a:ln w="9525">
            <a:noFill/>
            <a:miter lim="800000"/>
            <a:headEnd/>
            <a:tailEnd/>
          </a:ln>
        </p:spPr>
        <p:txBody>
          <a:bodyPr wrap="none" lIns="0" tIns="0" rIns="0" bIns="0"/>
          <a:lstStyle/>
          <a:p>
            <a:pPr>
              <a:lnSpc>
                <a:spcPct val="90000"/>
              </a:lnSpc>
            </a:pPr>
            <a:r>
              <a:rPr lang="en-US" b="1"/>
              <a:t>Potassium</a:t>
            </a:r>
            <a:br>
              <a:rPr lang="en-US" b="1"/>
            </a:br>
            <a:r>
              <a:rPr lang="en-US" b="1"/>
              <a:t>channel</a:t>
            </a:r>
          </a:p>
        </p:txBody>
      </p:sp>
      <p:sp>
        <p:nvSpPr>
          <p:cNvPr id="28680" name="Text Box 25"/>
          <p:cNvSpPr txBox="1">
            <a:spLocks noChangeArrowheads="1"/>
          </p:cNvSpPr>
          <p:nvPr/>
        </p:nvSpPr>
        <p:spPr bwMode="auto">
          <a:xfrm>
            <a:off x="1355725" y="4075113"/>
            <a:ext cx="936625" cy="490537"/>
          </a:xfrm>
          <a:prstGeom prst="rect">
            <a:avLst/>
          </a:prstGeom>
          <a:noFill/>
          <a:ln w="9525">
            <a:noFill/>
            <a:miter lim="800000"/>
            <a:headEnd/>
            <a:tailEnd/>
          </a:ln>
        </p:spPr>
        <p:txBody>
          <a:bodyPr wrap="none" lIns="0" tIns="0" rIns="0" bIns="0"/>
          <a:lstStyle/>
          <a:p>
            <a:pPr>
              <a:lnSpc>
                <a:spcPct val="90000"/>
              </a:lnSpc>
            </a:pPr>
            <a:r>
              <a:rPr lang="en-US" b="1"/>
              <a:t>Sodium</a:t>
            </a:r>
            <a:br>
              <a:rPr lang="en-US" b="1"/>
            </a:br>
            <a:r>
              <a:rPr lang="en-US" b="1"/>
              <a:t>channel</a:t>
            </a:r>
          </a:p>
        </p:txBody>
      </p:sp>
      <p:sp>
        <p:nvSpPr>
          <p:cNvPr id="28681" name="Text Box 26"/>
          <p:cNvSpPr txBox="1">
            <a:spLocks noChangeArrowheads="1"/>
          </p:cNvSpPr>
          <p:nvPr/>
        </p:nvSpPr>
        <p:spPr bwMode="auto">
          <a:xfrm>
            <a:off x="2719388" y="2527300"/>
            <a:ext cx="1057275" cy="477838"/>
          </a:xfrm>
          <a:prstGeom prst="rect">
            <a:avLst/>
          </a:prstGeom>
          <a:noFill/>
          <a:ln w="9525">
            <a:noFill/>
            <a:miter lim="800000"/>
            <a:headEnd/>
            <a:tailEnd/>
          </a:ln>
        </p:spPr>
        <p:txBody>
          <a:bodyPr wrap="none" lIns="0" tIns="0" rIns="0" bIns="0"/>
          <a:lstStyle/>
          <a:p>
            <a:pPr>
              <a:lnSpc>
                <a:spcPct val="90000"/>
              </a:lnSpc>
            </a:pPr>
            <a:r>
              <a:rPr lang="en-US" b="1"/>
              <a:t>OUTSIDE</a:t>
            </a:r>
            <a:br>
              <a:rPr lang="en-US" b="1"/>
            </a:br>
            <a:r>
              <a:rPr lang="en-US" b="1"/>
              <a:t>OF CELL</a:t>
            </a:r>
          </a:p>
        </p:txBody>
      </p:sp>
      <p:sp>
        <p:nvSpPr>
          <p:cNvPr id="28682" name="Text Box 27"/>
          <p:cNvSpPr txBox="1">
            <a:spLocks noChangeArrowheads="1"/>
          </p:cNvSpPr>
          <p:nvPr/>
        </p:nvSpPr>
        <p:spPr bwMode="auto">
          <a:xfrm>
            <a:off x="2713038" y="6000750"/>
            <a:ext cx="1057275" cy="477838"/>
          </a:xfrm>
          <a:prstGeom prst="rect">
            <a:avLst/>
          </a:prstGeom>
          <a:noFill/>
          <a:ln w="9525">
            <a:noFill/>
            <a:miter lim="800000"/>
            <a:headEnd/>
            <a:tailEnd/>
          </a:ln>
        </p:spPr>
        <p:txBody>
          <a:bodyPr wrap="none" lIns="0" tIns="0" rIns="0" bIns="0"/>
          <a:lstStyle/>
          <a:p>
            <a:pPr>
              <a:lnSpc>
                <a:spcPct val="90000"/>
              </a:lnSpc>
            </a:pPr>
            <a:r>
              <a:rPr lang="en-US" b="1"/>
              <a:t>INSIDE</a:t>
            </a:r>
            <a:br>
              <a:rPr lang="en-US" b="1"/>
            </a:br>
            <a:r>
              <a:rPr lang="en-US" b="1"/>
              <a:t>OF CELL</a:t>
            </a:r>
          </a:p>
        </p:txBody>
      </p:sp>
      <p:sp>
        <p:nvSpPr>
          <p:cNvPr id="28683"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48.7</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48.8</a:t>
            </a:r>
          </a:p>
        </p:txBody>
      </p:sp>
      <p:pic>
        <p:nvPicPr>
          <p:cNvPr id="30723" name="Picture 42" descr="48_08_ModelingNeuron-U"/>
          <p:cNvPicPr>
            <a:picLocks noChangeAspect="1" noChangeArrowheads="1"/>
          </p:cNvPicPr>
          <p:nvPr/>
        </p:nvPicPr>
        <p:blipFill>
          <a:blip r:embed="rId3"/>
          <a:srcRect/>
          <a:stretch>
            <a:fillRect/>
          </a:stretch>
        </p:blipFill>
        <p:spPr bwMode="auto">
          <a:xfrm>
            <a:off x="296863" y="544513"/>
            <a:ext cx="8548687" cy="5767387"/>
          </a:xfrm>
          <a:prstGeom prst="rect">
            <a:avLst/>
          </a:prstGeom>
          <a:noFill/>
          <a:ln w="9525">
            <a:noFill/>
            <a:miter lim="800000"/>
            <a:headEnd/>
            <a:tailEnd/>
          </a:ln>
        </p:spPr>
      </p:pic>
      <p:sp>
        <p:nvSpPr>
          <p:cNvPr id="30724" name="Text Box 4"/>
          <p:cNvSpPr txBox="1">
            <a:spLocks noChangeArrowheads="1"/>
          </p:cNvSpPr>
          <p:nvPr/>
        </p:nvSpPr>
        <p:spPr bwMode="auto">
          <a:xfrm>
            <a:off x="463550" y="652463"/>
            <a:ext cx="990600" cy="504825"/>
          </a:xfrm>
          <a:prstGeom prst="rect">
            <a:avLst/>
          </a:prstGeom>
          <a:noFill/>
          <a:ln w="9525">
            <a:noFill/>
            <a:miter lim="800000"/>
            <a:headEnd/>
            <a:tailEnd/>
          </a:ln>
        </p:spPr>
        <p:txBody>
          <a:bodyPr wrap="none" lIns="0" tIns="0" rIns="0" bIns="0"/>
          <a:lstStyle/>
          <a:p>
            <a:pPr>
              <a:lnSpc>
                <a:spcPct val="90000"/>
              </a:lnSpc>
            </a:pPr>
            <a:r>
              <a:rPr lang="en-US" b="1"/>
              <a:t>Inner</a:t>
            </a:r>
            <a:br>
              <a:rPr lang="en-US" b="1"/>
            </a:br>
            <a:r>
              <a:rPr lang="en-US" b="1"/>
              <a:t>chamber</a:t>
            </a:r>
          </a:p>
        </p:txBody>
      </p:sp>
      <p:sp>
        <p:nvSpPr>
          <p:cNvPr id="30725" name="Text Box 13"/>
          <p:cNvSpPr txBox="1">
            <a:spLocks noChangeArrowheads="1"/>
          </p:cNvSpPr>
          <p:nvPr/>
        </p:nvSpPr>
        <p:spPr bwMode="auto">
          <a:xfrm>
            <a:off x="1939925" y="608013"/>
            <a:ext cx="884238" cy="280987"/>
          </a:xfrm>
          <a:prstGeom prst="rect">
            <a:avLst/>
          </a:prstGeom>
          <a:noFill/>
          <a:ln w="9525">
            <a:noFill/>
            <a:miter lim="800000"/>
            <a:headEnd/>
            <a:tailEnd/>
          </a:ln>
        </p:spPr>
        <p:txBody>
          <a:bodyPr wrap="none" lIns="0" tIns="0" rIns="0" bIns="0"/>
          <a:lstStyle/>
          <a:p>
            <a:r>
              <a:rPr lang="en-US" b="1">
                <a:sym typeface="Symbol" pitchFamily="18" charset="2"/>
              </a:rPr>
              <a:t></a:t>
            </a:r>
            <a:r>
              <a:rPr lang="en-US" sz="900" b="1">
                <a:sym typeface="Symbol" pitchFamily="18" charset="2"/>
              </a:rPr>
              <a:t> </a:t>
            </a:r>
            <a:r>
              <a:rPr lang="en-US" b="1"/>
              <a:t>90 mV</a:t>
            </a:r>
          </a:p>
        </p:txBody>
      </p:sp>
      <p:sp>
        <p:nvSpPr>
          <p:cNvPr id="30726" name="Text Box 14"/>
          <p:cNvSpPr txBox="1">
            <a:spLocks noChangeArrowheads="1"/>
          </p:cNvSpPr>
          <p:nvPr/>
        </p:nvSpPr>
        <p:spPr bwMode="auto">
          <a:xfrm>
            <a:off x="6326188" y="601663"/>
            <a:ext cx="884237" cy="280987"/>
          </a:xfrm>
          <a:prstGeom prst="rect">
            <a:avLst/>
          </a:prstGeom>
          <a:noFill/>
          <a:ln w="9525">
            <a:noFill/>
            <a:miter lim="800000"/>
            <a:headEnd/>
            <a:tailEnd/>
          </a:ln>
        </p:spPr>
        <p:txBody>
          <a:bodyPr wrap="none" lIns="0" tIns="0" rIns="0" bIns="0"/>
          <a:lstStyle/>
          <a:p>
            <a:r>
              <a:rPr lang="en-US" b="1">
                <a:sym typeface="Symbol" pitchFamily="18" charset="2"/>
              </a:rPr>
              <a:t></a:t>
            </a:r>
            <a:r>
              <a:rPr lang="en-US" sz="900" b="1">
                <a:sym typeface="Symbol" pitchFamily="18" charset="2"/>
              </a:rPr>
              <a:t> </a:t>
            </a:r>
            <a:r>
              <a:rPr lang="en-US" b="1"/>
              <a:t>62 mV</a:t>
            </a:r>
          </a:p>
        </p:txBody>
      </p:sp>
      <p:sp>
        <p:nvSpPr>
          <p:cNvPr id="30727" name="Text Box 15"/>
          <p:cNvSpPr txBox="1">
            <a:spLocks noChangeArrowheads="1"/>
          </p:cNvSpPr>
          <p:nvPr/>
        </p:nvSpPr>
        <p:spPr bwMode="auto">
          <a:xfrm>
            <a:off x="3365500" y="660400"/>
            <a:ext cx="990600" cy="504825"/>
          </a:xfrm>
          <a:prstGeom prst="rect">
            <a:avLst/>
          </a:prstGeom>
          <a:noFill/>
          <a:ln w="9525">
            <a:noFill/>
            <a:miter lim="800000"/>
            <a:headEnd/>
            <a:tailEnd/>
          </a:ln>
        </p:spPr>
        <p:txBody>
          <a:bodyPr wrap="none" lIns="0" tIns="0" rIns="0" bIns="0"/>
          <a:lstStyle/>
          <a:p>
            <a:pPr>
              <a:lnSpc>
                <a:spcPct val="90000"/>
              </a:lnSpc>
            </a:pPr>
            <a:r>
              <a:rPr lang="en-US" b="1"/>
              <a:t>Outer</a:t>
            </a:r>
            <a:br>
              <a:rPr lang="en-US" b="1"/>
            </a:br>
            <a:r>
              <a:rPr lang="en-US" b="1"/>
              <a:t>chamber</a:t>
            </a:r>
          </a:p>
        </p:txBody>
      </p:sp>
      <p:sp>
        <p:nvSpPr>
          <p:cNvPr id="30728" name="Text Box 16"/>
          <p:cNvSpPr txBox="1">
            <a:spLocks noChangeArrowheads="1"/>
          </p:cNvSpPr>
          <p:nvPr/>
        </p:nvSpPr>
        <p:spPr bwMode="auto">
          <a:xfrm>
            <a:off x="4808538" y="646113"/>
            <a:ext cx="990600" cy="504825"/>
          </a:xfrm>
          <a:prstGeom prst="rect">
            <a:avLst/>
          </a:prstGeom>
          <a:noFill/>
          <a:ln w="9525">
            <a:noFill/>
            <a:miter lim="800000"/>
            <a:headEnd/>
            <a:tailEnd/>
          </a:ln>
        </p:spPr>
        <p:txBody>
          <a:bodyPr wrap="none" lIns="0" tIns="0" rIns="0" bIns="0"/>
          <a:lstStyle/>
          <a:p>
            <a:pPr>
              <a:lnSpc>
                <a:spcPct val="90000"/>
              </a:lnSpc>
            </a:pPr>
            <a:r>
              <a:rPr lang="en-US" b="1"/>
              <a:t>Inner</a:t>
            </a:r>
            <a:br>
              <a:rPr lang="en-US" b="1"/>
            </a:br>
            <a:r>
              <a:rPr lang="en-US" b="1"/>
              <a:t>chamber</a:t>
            </a:r>
          </a:p>
        </p:txBody>
      </p:sp>
      <p:sp>
        <p:nvSpPr>
          <p:cNvPr id="30729" name="Text Box 17"/>
          <p:cNvSpPr txBox="1">
            <a:spLocks noChangeArrowheads="1"/>
          </p:cNvSpPr>
          <p:nvPr/>
        </p:nvSpPr>
        <p:spPr bwMode="auto">
          <a:xfrm>
            <a:off x="7764463" y="654050"/>
            <a:ext cx="990600" cy="504825"/>
          </a:xfrm>
          <a:prstGeom prst="rect">
            <a:avLst/>
          </a:prstGeom>
          <a:noFill/>
          <a:ln w="9525">
            <a:noFill/>
            <a:miter lim="800000"/>
            <a:headEnd/>
            <a:tailEnd/>
          </a:ln>
        </p:spPr>
        <p:txBody>
          <a:bodyPr wrap="none" lIns="0" tIns="0" rIns="0" bIns="0"/>
          <a:lstStyle/>
          <a:p>
            <a:pPr>
              <a:lnSpc>
                <a:spcPct val="90000"/>
              </a:lnSpc>
            </a:pPr>
            <a:r>
              <a:rPr lang="en-US" b="1"/>
              <a:t>Outer</a:t>
            </a:r>
            <a:br>
              <a:rPr lang="en-US" b="1"/>
            </a:br>
            <a:r>
              <a:rPr lang="en-US" b="1"/>
              <a:t>chamber</a:t>
            </a:r>
          </a:p>
        </p:txBody>
      </p:sp>
      <p:sp>
        <p:nvSpPr>
          <p:cNvPr id="30730" name="Text Box 18"/>
          <p:cNvSpPr txBox="1">
            <a:spLocks noChangeArrowheads="1"/>
          </p:cNvSpPr>
          <p:nvPr/>
        </p:nvSpPr>
        <p:spPr bwMode="auto">
          <a:xfrm>
            <a:off x="596900" y="1500188"/>
            <a:ext cx="1149350" cy="715962"/>
          </a:xfrm>
          <a:prstGeom prst="rect">
            <a:avLst/>
          </a:prstGeom>
          <a:noFill/>
          <a:ln w="9525">
            <a:noFill/>
            <a:miter lim="800000"/>
            <a:headEnd/>
            <a:tailEnd/>
          </a:ln>
        </p:spPr>
        <p:txBody>
          <a:bodyPr wrap="none" lIns="0" tIns="0" rIns="0" bIns="0"/>
          <a:lstStyle/>
          <a:p>
            <a:pPr algn="ctr"/>
            <a:r>
              <a:rPr lang="en-US" sz="2200" b="1"/>
              <a:t>140 m</a:t>
            </a:r>
            <a:r>
              <a:rPr lang="en-US" sz="2200" b="1" i="1"/>
              <a:t>M</a:t>
            </a:r>
            <a:r>
              <a:rPr lang="en-US" sz="2200" b="1"/>
              <a:t/>
            </a:r>
            <a:br>
              <a:rPr lang="en-US" sz="2200" b="1"/>
            </a:br>
            <a:r>
              <a:rPr lang="en-US" sz="2200" b="1"/>
              <a:t>KCl</a:t>
            </a:r>
          </a:p>
        </p:txBody>
      </p:sp>
      <p:sp>
        <p:nvSpPr>
          <p:cNvPr id="30731" name="Text Box 19"/>
          <p:cNvSpPr txBox="1">
            <a:spLocks noChangeArrowheads="1"/>
          </p:cNvSpPr>
          <p:nvPr/>
        </p:nvSpPr>
        <p:spPr bwMode="auto">
          <a:xfrm>
            <a:off x="7378700" y="1493838"/>
            <a:ext cx="1149350" cy="715962"/>
          </a:xfrm>
          <a:prstGeom prst="rect">
            <a:avLst/>
          </a:prstGeom>
          <a:noFill/>
          <a:ln w="9525">
            <a:noFill/>
            <a:miter lim="800000"/>
            <a:headEnd/>
            <a:tailEnd/>
          </a:ln>
        </p:spPr>
        <p:txBody>
          <a:bodyPr wrap="none" lIns="0" tIns="0" rIns="0" bIns="0"/>
          <a:lstStyle/>
          <a:p>
            <a:pPr algn="ctr"/>
            <a:r>
              <a:rPr lang="en-US" sz="2200" b="1"/>
              <a:t>150 m</a:t>
            </a:r>
            <a:r>
              <a:rPr lang="en-US" sz="2200" b="1" i="1"/>
              <a:t>M</a:t>
            </a:r>
            <a:r>
              <a:rPr lang="en-US" sz="2200" b="1"/>
              <a:t/>
            </a:r>
            <a:br>
              <a:rPr lang="en-US" sz="2200" b="1"/>
            </a:br>
            <a:r>
              <a:rPr lang="en-US" sz="2200" b="1"/>
              <a:t>NaCl</a:t>
            </a:r>
          </a:p>
        </p:txBody>
      </p:sp>
      <p:sp>
        <p:nvSpPr>
          <p:cNvPr id="30732" name="Text Box 20"/>
          <p:cNvSpPr txBox="1">
            <a:spLocks noChangeArrowheads="1"/>
          </p:cNvSpPr>
          <p:nvPr/>
        </p:nvSpPr>
        <p:spPr bwMode="auto">
          <a:xfrm>
            <a:off x="3332163" y="1525588"/>
            <a:ext cx="606425" cy="531812"/>
          </a:xfrm>
          <a:prstGeom prst="rect">
            <a:avLst/>
          </a:prstGeom>
          <a:noFill/>
          <a:ln w="9525">
            <a:noFill/>
            <a:miter lim="800000"/>
            <a:headEnd/>
            <a:tailEnd/>
          </a:ln>
        </p:spPr>
        <p:txBody>
          <a:bodyPr wrap="none" lIns="0" tIns="0" rIns="0" bIns="0"/>
          <a:lstStyle/>
          <a:p>
            <a:pPr algn="ctr"/>
            <a:r>
              <a:rPr lang="en-US" b="1"/>
              <a:t>5 m</a:t>
            </a:r>
            <a:r>
              <a:rPr lang="en-US" b="1" i="1"/>
              <a:t>M</a:t>
            </a:r>
            <a:r>
              <a:rPr lang="en-US" b="1"/>
              <a:t/>
            </a:r>
            <a:br>
              <a:rPr lang="en-US" b="1"/>
            </a:br>
            <a:r>
              <a:rPr lang="en-US" b="1"/>
              <a:t>KCl</a:t>
            </a:r>
          </a:p>
        </p:txBody>
      </p:sp>
      <p:sp>
        <p:nvSpPr>
          <p:cNvPr id="30733" name="Text Box 21"/>
          <p:cNvSpPr txBox="1">
            <a:spLocks noChangeArrowheads="1"/>
          </p:cNvSpPr>
          <p:nvPr/>
        </p:nvSpPr>
        <p:spPr bwMode="auto">
          <a:xfrm>
            <a:off x="5153025" y="1531938"/>
            <a:ext cx="790575" cy="544512"/>
          </a:xfrm>
          <a:prstGeom prst="rect">
            <a:avLst/>
          </a:prstGeom>
          <a:noFill/>
          <a:ln w="9525">
            <a:noFill/>
            <a:miter lim="800000"/>
            <a:headEnd/>
            <a:tailEnd/>
          </a:ln>
        </p:spPr>
        <p:txBody>
          <a:bodyPr wrap="none" lIns="0" tIns="0" rIns="0" bIns="0"/>
          <a:lstStyle/>
          <a:p>
            <a:pPr algn="ctr"/>
            <a:r>
              <a:rPr lang="en-US" b="1"/>
              <a:t>15 m</a:t>
            </a:r>
            <a:r>
              <a:rPr lang="en-US" b="1" i="1"/>
              <a:t>M</a:t>
            </a:r>
            <a:r>
              <a:rPr lang="en-US" b="1"/>
              <a:t/>
            </a:r>
            <a:br>
              <a:rPr lang="en-US" b="1"/>
            </a:br>
            <a:r>
              <a:rPr lang="en-US" b="1"/>
              <a:t>NaCl</a:t>
            </a:r>
          </a:p>
        </p:txBody>
      </p:sp>
      <p:sp>
        <p:nvSpPr>
          <p:cNvPr id="30734" name="Text Box 22"/>
          <p:cNvSpPr txBox="1">
            <a:spLocks noChangeArrowheads="1"/>
          </p:cNvSpPr>
          <p:nvPr/>
        </p:nvSpPr>
        <p:spPr bwMode="auto">
          <a:xfrm>
            <a:off x="827088" y="3330575"/>
            <a:ext cx="1176337" cy="557213"/>
          </a:xfrm>
          <a:prstGeom prst="rect">
            <a:avLst/>
          </a:prstGeom>
          <a:noFill/>
          <a:ln w="9525">
            <a:noFill/>
            <a:miter lim="800000"/>
            <a:headEnd/>
            <a:tailEnd/>
          </a:ln>
        </p:spPr>
        <p:txBody>
          <a:bodyPr wrap="none" lIns="0" tIns="0" rIns="0" bIns="0"/>
          <a:lstStyle/>
          <a:p>
            <a:pPr>
              <a:lnSpc>
                <a:spcPct val="90000"/>
              </a:lnSpc>
            </a:pPr>
            <a:r>
              <a:rPr lang="en-US" b="1"/>
              <a:t>Potassium</a:t>
            </a:r>
            <a:br>
              <a:rPr lang="en-US" b="1"/>
            </a:br>
            <a:r>
              <a:rPr lang="en-US" b="1"/>
              <a:t>channel</a:t>
            </a:r>
          </a:p>
        </p:txBody>
      </p:sp>
      <p:sp>
        <p:nvSpPr>
          <p:cNvPr id="30735" name="Text Box 23"/>
          <p:cNvSpPr txBox="1">
            <a:spLocks noChangeArrowheads="1"/>
          </p:cNvSpPr>
          <p:nvPr/>
        </p:nvSpPr>
        <p:spPr bwMode="auto">
          <a:xfrm>
            <a:off x="5291138" y="3390900"/>
            <a:ext cx="898525" cy="530225"/>
          </a:xfrm>
          <a:prstGeom prst="rect">
            <a:avLst/>
          </a:prstGeom>
          <a:noFill/>
          <a:ln w="9525">
            <a:noFill/>
            <a:miter lim="800000"/>
            <a:headEnd/>
            <a:tailEnd/>
          </a:ln>
        </p:spPr>
        <p:txBody>
          <a:bodyPr wrap="none" lIns="0" tIns="0" rIns="0" bIns="0"/>
          <a:lstStyle/>
          <a:p>
            <a:pPr>
              <a:lnSpc>
                <a:spcPct val="90000"/>
              </a:lnSpc>
            </a:pPr>
            <a:r>
              <a:rPr lang="en-US" b="1"/>
              <a:t>Sodium</a:t>
            </a:r>
            <a:br>
              <a:rPr lang="en-US" b="1"/>
            </a:br>
            <a:r>
              <a:rPr lang="en-US" b="1"/>
              <a:t>channel</a:t>
            </a:r>
          </a:p>
        </p:txBody>
      </p:sp>
      <p:sp>
        <p:nvSpPr>
          <p:cNvPr id="30736" name="Text Box 24"/>
          <p:cNvSpPr txBox="1">
            <a:spLocks noChangeArrowheads="1"/>
          </p:cNvSpPr>
          <p:nvPr/>
        </p:nvSpPr>
        <p:spPr bwMode="auto">
          <a:xfrm>
            <a:off x="3214688" y="3800475"/>
            <a:ext cx="1176337" cy="557213"/>
          </a:xfrm>
          <a:prstGeom prst="rect">
            <a:avLst/>
          </a:prstGeom>
          <a:noFill/>
          <a:ln w="9525">
            <a:noFill/>
            <a:miter lim="800000"/>
            <a:headEnd/>
            <a:tailEnd/>
          </a:ln>
        </p:spPr>
        <p:txBody>
          <a:bodyPr wrap="none" lIns="0" tIns="0" rIns="0" bIns="0"/>
          <a:lstStyle/>
          <a:p>
            <a:pPr>
              <a:lnSpc>
                <a:spcPct val="90000"/>
              </a:lnSpc>
            </a:pPr>
            <a:r>
              <a:rPr lang="en-US" b="1"/>
              <a:t>Artificial</a:t>
            </a:r>
            <a:br>
              <a:rPr lang="en-US" b="1"/>
            </a:br>
            <a:r>
              <a:rPr lang="en-US" b="1"/>
              <a:t>membrane</a:t>
            </a:r>
          </a:p>
        </p:txBody>
      </p:sp>
      <p:sp>
        <p:nvSpPr>
          <p:cNvPr id="30737" name="Text Box 25"/>
          <p:cNvSpPr txBox="1">
            <a:spLocks noChangeArrowheads="1"/>
          </p:cNvSpPr>
          <p:nvPr/>
        </p:nvSpPr>
        <p:spPr bwMode="auto">
          <a:xfrm>
            <a:off x="3082925" y="2992438"/>
            <a:ext cx="330200" cy="306387"/>
          </a:xfrm>
          <a:prstGeom prst="rect">
            <a:avLst/>
          </a:prstGeom>
          <a:noFill/>
          <a:ln w="9525">
            <a:noFill/>
            <a:miter lim="800000"/>
            <a:headEnd/>
            <a:tailEnd/>
          </a:ln>
        </p:spPr>
        <p:txBody>
          <a:bodyPr wrap="none" lIns="0" tIns="0" rIns="0" bIns="0"/>
          <a:lstStyle/>
          <a:p>
            <a:pPr>
              <a:lnSpc>
                <a:spcPct val="90000"/>
              </a:lnSpc>
            </a:pPr>
            <a:r>
              <a:rPr lang="en-US" b="1"/>
              <a:t>K</a:t>
            </a:r>
            <a:r>
              <a:rPr lang="en-US" b="1" baseline="30000">
                <a:sym typeface="Symbol" pitchFamily="18" charset="2"/>
              </a:rPr>
              <a:t></a:t>
            </a:r>
            <a:endParaRPr lang="en-US" b="1"/>
          </a:p>
        </p:txBody>
      </p:sp>
      <p:sp>
        <p:nvSpPr>
          <p:cNvPr id="30738" name="Text Box 26"/>
          <p:cNvSpPr txBox="1">
            <a:spLocks noChangeArrowheads="1"/>
          </p:cNvSpPr>
          <p:nvPr/>
        </p:nvSpPr>
        <p:spPr bwMode="auto">
          <a:xfrm>
            <a:off x="5603875" y="3024188"/>
            <a:ext cx="422275" cy="306387"/>
          </a:xfrm>
          <a:prstGeom prst="rect">
            <a:avLst/>
          </a:prstGeom>
          <a:noFill/>
          <a:ln w="9525">
            <a:noFill/>
            <a:miter lim="800000"/>
            <a:headEnd/>
            <a:tailEnd/>
          </a:ln>
        </p:spPr>
        <p:txBody>
          <a:bodyPr wrap="none" lIns="0" tIns="0" rIns="0" bIns="0"/>
          <a:lstStyle/>
          <a:p>
            <a:pPr>
              <a:lnSpc>
                <a:spcPct val="90000"/>
              </a:lnSpc>
            </a:pPr>
            <a:r>
              <a:rPr lang="en-US" b="1"/>
              <a:t>Na</a:t>
            </a:r>
            <a:r>
              <a:rPr lang="en-US" b="1" baseline="30000">
                <a:sym typeface="Symbol" pitchFamily="18" charset="2"/>
              </a:rPr>
              <a:t></a:t>
            </a:r>
            <a:endParaRPr lang="en-US" b="1"/>
          </a:p>
        </p:txBody>
      </p:sp>
      <p:sp>
        <p:nvSpPr>
          <p:cNvPr id="30739" name="Text Box 27"/>
          <p:cNvSpPr txBox="1">
            <a:spLocks noChangeArrowheads="1"/>
          </p:cNvSpPr>
          <p:nvPr/>
        </p:nvSpPr>
        <p:spPr bwMode="auto">
          <a:xfrm>
            <a:off x="3883025" y="3184525"/>
            <a:ext cx="407988" cy="254000"/>
          </a:xfrm>
          <a:prstGeom prst="rect">
            <a:avLst/>
          </a:prstGeom>
          <a:noFill/>
          <a:ln w="9525">
            <a:noFill/>
            <a:miter lim="800000"/>
            <a:headEnd/>
            <a:tailEnd/>
          </a:ln>
        </p:spPr>
        <p:txBody>
          <a:bodyPr wrap="none" lIns="0" tIns="0" rIns="0" bIns="0"/>
          <a:lstStyle/>
          <a:p>
            <a:pPr>
              <a:lnSpc>
                <a:spcPct val="90000"/>
              </a:lnSpc>
            </a:pPr>
            <a:r>
              <a:rPr lang="en-US" b="1"/>
              <a:t>Cl</a:t>
            </a:r>
            <a:r>
              <a:rPr lang="en-US" b="1" baseline="30000">
                <a:sym typeface="Symbol" pitchFamily="18" charset="2"/>
              </a:rPr>
              <a:t></a:t>
            </a:r>
            <a:endParaRPr lang="en-US" b="1"/>
          </a:p>
        </p:txBody>
      </p:sp>
      <p:sp>
        <p:nvSpPr>
          <p:cNvPr id="30740" name="Text Box 28"/>
          <p:cNvSpPr txBox="1">
            <a:spLocks noChangeArrowheads="1"/>
          </p:cNvSpPr>
          <p:nvPr/>
        </p:nvSpPr>
        <p:spPr bwMode="auto">
          <a:xfrm>
            <a:off x="4908550" y="2463800"/>
            <a:ext cx="407988" cy="254000"/>
          </a:xfrm>
          <a:prstGeom prst="rect">
            <a:avLst/>
          </a:prstGeom>
          <a:noFill/>
          <a:ln w="9525">
            <a:noFill/>
            <a:miter lim="800000"/>
            <a:headEnd/>
            <a:tailEnd/>
          </a:ln>
        </p:spPr>
        <p:txBody>
          <a:bodyPr wrap="none" lIns="0" tIns="0" rIns="0" bIns="0"/>
          <a:lstStyle/>
          <a:p>
            <a:pPr>
              <a:lnSpc>
                <a:spcPct val="90000"/>
              </a:lnSpc>
            </a:pPr>
            <a:r>
              <a:rPr lang="en-US" b="1"/>
              <a:t>Cl</a:t>
            </a:r>
            <a:r>
              <a:rPr lang="en-US" b="1" baseline="30000">
                <a:sym typeface="Symbol" pitchFamily="18" charset="2"/>
              </a:rPr>
              <a:t></a:t>
            </a:r>
            <a:endParaRPr lang="en-US" b="1"/>
          </a:p>
        </p:txBody>
      </p:sp>
      <p:grpSp>
        <p:nvGrpSpPr>
          <p:cNvPr id="2" name="Group 34"/>
          <p:cNvGrpSpPr>
            <a:grpSpLocks/>
          </p:cNvGrpSpPr>
          <p:nvPr/>
        </p:nvGrpSpPr>
        <p:grpSpPr bwMode="auto">
          <a:xfrm>
            <a:off x="331788" y="4857750"/>
            <a:ext cx="3933825" cy="500063"/>
            <a:chOff x="209" y="3060"/>
            <a:chExt cx="2478" cy="315"/>
          </a:xfrm>
        </p:grpSpPr>
        <p:sp>
          <p:nvSpPr>
            <p:cNvPr id="30760" name="Text Box 29"/>
            <p:cNvSpPr txBox="1">
              <a:spLocks noChangeArrowheads="1"/>
            </p:cNvSpPr>
            <p:nvPr/>
          </p:nvSpPr>
          <p:spPr bwMode="auto">
            <a:xfrm>
              <a:off x="209" y="3060"/>
              <a:ext cx="182" cy="169"/>
            </a:xfrm>
            <a:prstGeom prst="rect">
              <a:avLst/>
            </a:prstGeom>
            <a:noFill/>
            <a:ln w="9525">
              <a:noFill/>
              <a:miter lim="800000"/>
              <a:headEnd/>
              <a:tailEnd/>
            </a:ln>
          </p:spPr>
          <p:txBody>
            <a:bodyPr wrap="none" lIns="0" tIns="0" rIns="0" bIns="0"/>
            <a:lstStyle/>
            <a:p>
              <a:pPr>
                <a:lnSpc>
                  <a:spcPct val="90000"/>
                </a:lnSpc>
              </a:pPr>
              <a:r>
                <a:rPr lang="en-US" b="1"/>
                <a:t>(a)</a:t>
              </a:r>
            </a:p>
          </p:txBody>
        </p:sp>
        <p:sp>
          <p:nvSpPr>
            <p:cNvPr id="30761" name="Text Box 31"/>
            <p:cNvSpPr txBox="1">
              <a:spLocks noChangeArrowheads="1"/>
            </p:cNvSpPr>
            <p:nvPr/>
          </p:nvSpPr>
          <p:spPr bwMode="auto">
            <a:xfrm>
              <a:off x="422" y="3064"/>
              <a:ext cx="2265" cy="311"/>
            </a:xfrm>
            <a:prstGeom prst="rect">
              <a:avLst/>
            </a:prstGeom>
            <a:noFill/>
            <a:ln w="9525">
              <a:noFill/>
              <a:miter lim="800000"/>
              <a:headEnd/>
              <a:tailEnd/>
            </a:ln>
          </p:spPr>
          <p:txBody>
            <a:bodyPr wrap="none" lIns="0" tIns="0" rIns="0" bIns="0"/>
            <a:lstStyle/>
            <a:p>
              <a:pPr>
                <a:lnSpc>
                  <a:spcPct val="90000"/>
                </a:lnSpc>
              </a:pPr>
              <a:r>
                <a:rPr lang="en-US" b="1"/>
                <a:t>Membrane selectively permeable</a:t>
              </a:r>
              <a:br>
                <a:rPr lang="en-US" b="1"/>
              </a:br>
              <a:r>
                <a:rPr lang="en-US" b="1"/>
                <a:t>to K</a:t>
              </a:r>
              <a:r>
                <a:rPr lang="en-US" b="1" baseline="34000">
                  <a:sym typeface="Symbol" pitchFamily="18" charset="2"/>
                </a:rPr>
                <a:t></a:t>
              </a:r>
            </a:p>
          </p:txBody>
        </p:sp>
      </p:grpSp>
      <p:grpSp>
        <p:nvGrpSpPr>
          <p:cNvPr id="3" name="Group 33"/>
          <p:cNvGrpSpPr>
            <a:grpSpLocks/>
          </p:cNvGrpSpPr>
          <p:nvPr/>
        </p:nvGrpSpPr>
        <p:grpSpPr bwMode="auto">
          <a:xfrm>
            <a:off x="4703763" y="4857750"/>
            <a:ext cx="3960812" cy="493713"/>
            <a:chOff x="2963" y="3060"/>
            <a:chExt cx="2495" cy="311"/>
          </a:xfrm>
        </p:grpSpPr>
        <p:sp>
          <p:nvSpPr>
            <p:cNvPr id="30758" name="Text Box 30"/>
            <p:cNvSpPr txBox="1">
              <a:spLocks noChangeArrowheads="1"/>
            </p:cNvSpPr>
            <p:nvPr/>
          </p:nvSpPr>
          <p:spPr bwMode="auto">
            <a:xfrm>
              <a:off x="2963" y="3064"/>
              <a:ext cx="182" cy="169"/>
            </a:xfrm>
            <a:prstGeom prst="rect">
              <a:avLst/>
            </a:prstGeom>
            <a:noFill/>
            <a:ln w="9525">
              <a:noFill/>
              <a:miter lim="800000"/>
              <a:headEnd/>
              <a:tailEnd/>
            </a:ln>
          </p:spPr>
          <p:txBody>
            <a:bodyPr wrap="none" lIns="0" tIns="0" rIns="0" bIns="0"/>
            <a:lstStyle/>
            <a:p>
              <a:pPr>
                <a:lnSpc>
                  <a:spcPct val="90000"/>
                </a:lnSpc>
              </a:pPr>
              <a:r>
                <a:rPr lang="en-US" b="1"/>
                <a:t>(b)</a:t>
              </a:r>
            </a:p>
          </p:txBody>
        </p:sp>
        <p:sp>
          <p:nvSpPr>
            <p:cNvPr id="30759" name="Text Box 32"/>
            <p:cNvSpPr txBox="1">
              <a:spLocks noChangeArrowheads="1"/>
            </p:cNvSpPr>
            <p:nvPr/>
          </p:nvSpPr>
          <p:spPr bwMode="auto">
            <a:xfrm>
              <a:off x="3193" y="3060"/>
              <a:ext cx="2265" cy="311"/>
            </a:xfrm>
            <a:prstGeom prst="rect">
              <a:avLst/>
            </a:prstGeom>
            <a:noFill/>
            <a:ln w="9525">
              <a:noFill/>
              <a:miter lim="800000"/>
              <a:headEnd/>
              <a:tailEnd/>
            </a:ln>
          </p:spPr>
          <p:txBody>
            <a:bodyPr wrap="none" lIns="0" tIns="0" rIns="0" bIns="0"/>
            <a:lstStyle/>
            <a:p>
              <a:pPr>
                <a:lnSpc>
                  <a:spcPct val="90000"/>
                </a:lnSpc>
              </a:pPr>
              <a:r>
                <a:rPr lang="en-US" b="1"/>
                <a:t>Membrane selectively permeable</a:t>
              </a:r>
              <a:br>
                <a:rPr lang="en-US" b="1"/>
              </a:br>
              <a:r>
                <a:rPr lang="en-US" b="1"/>
                <a:t>to Na</a:t>
              </a:r>
              <a:r>
                <a:rPr lang="en-US" b="1" baseline="34000">
                  <a:sym typeface="Symbol" pitchFamily="18" charset="2"/>
                </a:rPr>
                <a:t></a:t>
              </a:r>
            </a:p>
          </p:txBody>
        </p:sp>
      </p:grpSp>
      <p:sp>
        <p:nvSpPr>
          <p:cNvPr id="30743" name="Line 35"/>
          <p:cNvSpPr>
            <a:spLocks noChangeShapeType="1"/>
          </p:cNvSpPr>
          <p:nvPr/>
        </p:nvSpPr>
        <p:spPr bwMode="auto">
          <a:xfrm>
            <a:off x="1044575" y="1123950"/>
            <a:ext cx="106363" cy="411163"/>
          </a:xfrm>
          <a:prstGeom prst="line">
            <a:avLst/>
          </a:prstGeom>
          <a:noFill/>
          <a:ln w="12700">
            <a:solidFill>
              <a:schemeClr val="tx1"/>
            </a:solidFill>
            <a:round/>
            <a:headEnd/>
            <a:tailEnd/>
          </a:ln>
        </p:spPr>
        <p:txBody>
          <a:bodyPr wrap="none" anchor="ctr"/>
          <a:lstStyle/>
          <a:p>
            <a:endParaRPr lang="en-US"/>
          </a:p>
        </p:txBody>
      </p:sp>
      <p:sp>
        <p:nvSpPr>
          <p:cNvPr id="30744" name="Line 36"/>
          <p:cNvSpPr>
            <a:spLocks noChangeShapeType="1"/>
          </p:cNvSpPr>
          <p:nvPr/>
        </p:nvSpPr>
        <p:spPr bwMode="auto">
          <a:xfrm flipH="1">
            <a:off x="3690938" y="1123950"/>
            <a:ext cx="119062" cy="384175"/>
          </a:xfrm>
          <a:prstGeom prst="line">
            <a:avLst/>
          </a:prstGeom>
          <a:noFill/>
          <a:ln w="12700">
            <a:solidFill>
              <a:schemeClr val="tx1"/>
            </a:solidFill>
            <a:round/>
            <a:headEnd/>
            <a:tailEnd/>
          </a:ln>
        </p:spPr>
        <p:txBody>
          <a:bodyPr wrap="none" anchor="ctr"/>
          <a:lstStyle/>
          <a:p>
            <a:endParaRPr lang="en-US"/>
          </a:p>
        </p:txBody>
      </p:sp>
      <p:sp>
        <p:nvSpPr>
          <p:cNvPr id="30745" name="Line 37"/>
          <p:cNvSpPr>
            <a:spLocks noChangeShapeType="1"/>
          </p:cNvSpPr>
          <p:nvPr/>
        </p:nvSpPr>
        <p:spPr bwMode="auto">
          <a:xfrm flipH="1">
            <a:off x="1997075" y="3267075"/>
            <a:ext cx="133350" cy="119063"/>
          </a:xfrm>
          <a:prstGeom prst="line">
            <a:avLst/>
          </a:prstGeom>
          <a:noFill/>
          <a:ln w="12700">
            <a:solidFill>
              <a:schemeClr val="tx1"/>
            </a:solidFill>
            <a:round/>
            <a:headEnd/>
            <a:tailEnd/>
          </a:ln>
        </p:spPr>
        <p:txBody>
          <a:bodyPr wrap="none" anchor="ctr"/>
          <a:lstStyle/>
          <a:p>
            <a:endParaRPr lang="en-US"/>
          </a:p>
        </p:txBody>
      </p:sp>
      <p:sp>
        <p:nvSpPr>
          <p:cNvPr id="30746" name="Line 38"/>
          <p:cNvSpPr>
            <a:spLocks noChangeShapeType="1"/>
          </p:cNvSpPr>
          <p:nvPr/>
        </p:nvSpPr>
        <p:spPr bwMode="auto">
          <a:xfrm>
            <a:off x="2381250" y="3717925"/>
            <a:ext cx="806450" cy="171450"/>
          </a:xfrm>
          <a:prstGeom prst="line">
            <a:avLst/>
          </a:prstGeom>
          <a:noFill/>
          <a:ln w="12700">
            <a:solidFill>
              <a:schemeClr val="tx1"/>
            </a:solidFill>
            <a:round/>
            <a:headEnd/>
            <a:tailEnd/>
          </a:ln>
        </p:spPr>
        <p:txBody>
          <a:bodyPr wrap="none" anchor="ctr"/>
          <a:lstStyle/>
          <a:p>
            <a:endParaRPr lang="en-US"/>
          </a:p>
        </p:txBody>
      </p:sp>
      <p:sp>
        <p:nvSpPr>
          <p:cNvPr id="30747" name="Line 39"/>
          <p:cNvSpPr>
            <a:spLocks noChangeShapeType="1"/>
          </p:cNvSpPr>
          <p:nvPr/>
        </p:nvSpPr>
        <p:spPr bwMode="auto">
          <a:xfrm>
            <a:off x="5410200" y="1123950"/>
            <a:ext cx="119063" cy="384175"/>
          </a:xfrm>
          <a:prstGeom prst="line">
            <a:avLst/>
          </a:prstGeom>
          <a:noFill/>
          <a:ln w="12700">
            <a:solidFill>
              <a:schemeClr val="tx1"/>
            </a:solidFill>
            <a:round/>
            <a:headEnd/>
            <a:tailEnd/>
          </a:ln>
        </p:spPr>
        <p:txBody>
          <a:bodyPr wrap="none" anchor="ctr"/>
          <a:lstStyle/>
          <a:p>
            <a:endParaRPr lang="en-US"/>
          </a:p>
        </p:txBody>
      </p:sp>
      <p:sp>
        <p:nvSpPr>
          <p:cNvPr id="30748" name="Line 40"/>
          <p:cNvSpPr>
            <a:spLocks noChangeShapeType="1"/>
          </p:cNvSpPr>
          <p:nvPr/>
        </p:nvSpPr>
        <p:spPr bwMode="auto">
          <a:xfrm flipH="1">
            <a:off x="8069263" y="1138238"/>
            <a:ext cx="119062" cy="369887"/>
          </a:xfrm>
          <a:prstGeom prst="line">
            <a:avLst/>
          </a:prstGeom>
          <a:noFill/>
          <a:ln w="12700">
            <a:solidFill>
              <a:schemeClr val="tx1"/>
            </a:solidFill>
            <a:round/>
            <a:headEnd/>
            <a:tailEnd/>
          </a:ln>
        </p:spPr>
        <p:txBody>
          <a:bodyPr wrap="none" anchor="ctr"/>
          <a:lstStyle/>
          <a:p>
            <a:endParaRPr lang="en-US"/>
          </a:p>
        </p:txBody>
      </p:sp>
      <p:sp>
        <p:nvSpPr>
          <p:cNvPr id="30749" name="Line 41"/>
          <p:cNvSpPr>
            <a:spLocks noChangeShapeType="1"/>
          </p:cNvSpPr>
          <p:nvPr/>
        </p:nvSpPr>
        <p:spPr bwMode="auto">
          <a:xfrm flipH="1">
            <a:off x="6164263" y="3281363"/>
            <a:ext cx="396875" cy="198437"/>
          </a:xfrm>
          <a:prstGeom prst="line">
            <a:avLst/>
          </a:prstGeom>
          <a:noFill/>
          <a:ln w="12700">
            <a:solidFill>
              <a:schemeClr val="tx1"/>
            </a:solidFill>
            <a:round/>
            <a:headEnd/>
            <a:tailEnd/>
          </a:ln>
        </p:spPr>
        <p:txBody>
          <a:bodyPr wrap="none" anchor="ctr"/>
          <a:lstStyle/>
          <a:p>
            <a:endParaRPr lang="en-US"/>
          </a:p>
        </p:txBody>
      </p:sp>
      <p:grpSp>
        <p:nvGrpSpPr>
          <p:cNvPr id="4" name="Group 34"/>
          <p:cNvGrpSpPr>
            <a:grpSpLocks/>
          </p:cNvGrpSpPr>
          <p:nvPr/>
        </p:nvGrpSpPr>
        <p:grpSpPr bwMode="auto">
          <a:xfrm>
            <a:off x="439738" y="5440363"/>
            <a:ext cx="3906837" cy="708025"/>
            <a:chOff x="277" y="3427"/>
            <a:chExt cx="2461" cy="446"/>
          </a:xfrm>
        </p:grpSpPr>
        <p:pic>
          <p:nvPicPr>
            <p:cNvPr id="30755" name="Picture 35" descr="48_08_ModelingNeuron-L"/>
            <p:cNvPicPr>
              <a:picLocks noChangeAspect="1" noChangeArrowheads="1"/>
            </p:cNvPicPr>
            <p:nvPr/>
          </p:nvPicPr>
          <p:blipFill>
            <a:blip r:embed="rId4"/>
            <a:srcRect l="16045" t="84889" r="65533" b="2835"/>
            <a:stretch>
              <a:fillRect/>
            </a:stretch>
          </p:blipFill>
          <p:spPr bwMode="auto">
            <a:xfrm>
              <a:off x="1069" y="3427"/>
              <a:ext cx="992" cy="446"/>
            </a:xfrm>
            <a:prstGeom prst="rect">
              <a:avLst/>
            </a:prstGeom>
            <a:noFill/>
            <a:ln w="9525">
              <a:noFill/>
              <a:miter lim="800000"/>
              <a:headEnd/>
              <a:tailEnd/>
            </a:ln>
          </p:spPr>
        </p:pic>
        <p:sp>
          <p:nvSpPr>
            <p:cNvPr id="30756" name="Text Box 50"/>
            <p:cNvSpPr txBox="1">
              <a:spLocks noChangeArrowheads="1"/>
            </p:cNvSpPr>
            <p:nvPr/>
          </p:nvSpPr>
          <p:spPr bwMode="auto">
            <a:xfrm>
              <a:off x="277" y="3618"/>
              <a:ext cx="791" cy="169"/>
            </a:xfrm>
            <a:prstGeom prst="rect">
              <a:avLst/>
            </a:prstGeom>
            <a:noFill/>
            <a:ln w="9525">
              <a:noFill/>
              <a:miter lim="800000"/>
              <a:headEnd/>
              <a:tailEnd/>
            </a:ln>
          </p:spPr>
          <p:txBody>
            <a:bodyPr wrap="none" lIns="0" tIns="0" rIns="0" bIns="0"/>
            <a:lstStyle/>
            <a:p>
              <a:pPr>
                <a:lnSpc>
                  <a:spcPct val="90000"/>
                </a:lnSpc>
              </a:pPr>
              <a:r>
                <a:rPr lang="en-US" b="1" i="1"/>
                <a:t>E</a:t>
              </a:r>
              <a:r>
                <a:rPr lang="en-US" b="1" baseline="-25000"/>
                <a:t>K</a:t>
              </a:r>
              <a:r>
                <a:rPr lang="en-US" b="1"/>
                <a:t> </a:t>
              </a:r>
              <a:r>
                <a:rPr lang="en-US" b="1">
                  <a:sym typeface="Symbol" pitchFamily="18" charset="2"/>
                </a:rPr>
                <a:t></a:t>
              </a:r>
              <a:r>
                <a:rPr lang="en-US" b="1"/>
                <a:t> 62 mV</a:t>
              </a:r>
              <a:endParaRPr lang="en-US" b="1" baseline="30000">
                <a:sym typeface="Symbol" pitchFamily="18" charset="2"/>
              </a:endParaRPr>
            </a:p>
          </p:txBody>
        </p:sp>
        <p:sp>
          <p:nvSpPr>
            <p:cNvPr id="30757" name="Text Box 51"/>
            <p:cNvSpPr txBox="1">
              <a:spLocks noChangeArrowheads="1"/>
            </p:cNvSpPr>
            <p:nvPr/>
          </p:nvSpPr>
          <p:spPr bwMode="auto">
            <a:xfrm>
              <a:off x="2085" y="3618"/>
              <a:ext cx="653" cy="169"/>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t>
              </a:r>
              <a:r>
                <a:rPr lang="en-US" b="1"/>
                <a:t> </a:t>
              </a:r>
              <a:r>
                <a:rPr lang="en-US" b="1">
                  <a:sym typeface="Symbol" pitchFamily="18" charset="2"/>
                </a:rPr>
                <a:t></a:t>
              </a:r>
              <a:r>
                <a:rPr lang="en-US" b="1"/>
                <a:t>90 mV</a:t>
              </a:r>
              <a:endParaRPr lang="en-US" b="1" baseline="30000">
                <a:sym typeface="Symbol" pitchFamily="18" charset="2"/>
              </a:endParaRPr>
            </a:p>
          </p:txBody>
        </p:sp>
      </p:grpSp>
      <p:grpSp>
        <p:nvGrpSpPr>
          <p:cNvPr id="5" name="Group 38"/>
          <p:cNvGrpSpPr>
            <a:grpSpLocks/>
          </p:cNvGrpSpPr>
          <p:nvPr/>
        </p:nvGrpSpPr>
        <p:grpSpPr bwMode="auto">
          <a:xfrm>
            <a:off x="4800600" y="5440363"/>
            <a:ext cx="3971925" cy="708025"/>
            <a:chOff x="3024" y="3427"/>
            <a:chExt cx="2502" cy="446"/>
          </a:xfrm>
        </p:grpSpPr>
        <p:sp>
          <p:nvSpPr>
            <p:cNvPr id="30752" name="Text Box 53"/>
            <p:cNvSpPr txBox="1">
              <a:spLocks noChangeArrowheads="1"/>
            </p:cNvSpPr>
            <p:nvPr/>
          </p:nvSpPr>
          <p:spPr bwMode="auto">
            <a:xfrm>
              <a:off x="3024" y="3613"/>
              <a:ext cx="833" cy="169"/>
            </a:xfrm>
            <a:prstGeom prst="rect">
              <a:avLst/>
            </a:prstGeom>
            <a:noFill/>
            <a:ln w="9525">
              <a:noFill/>
              <a:miter lim="800000"/>
              <a:headEnd/>
              <a:tailEnd/>
            </a:ln>
          </p:spPr>
          <p:txBody>
            <a:bodyPr wrap="none" lIns="0" tIns="0" rIns="0" bIns="0"/>
            <a:lstStyle/>
            <a:p>
              <a:pPr>
                <a:lnSpc>
                  <a:spcPct val="90000"/>
                </a:lnSpc>
              </a:pPr>
              <a:r>
                <a:rPr lang="en-US" b="1" i="1"/>
                <a:t>E</a:t>
              </a:r>
              <a:r>
                <a:rPr lang="en-US" b="1" baseline="-25000"/>
                <a:t>Na</a:t>
              </a:r>
              <a:r>
                <a:rPr lang="en-US" b="1"/>
                <a:t> </a:t>
              </a:r>
              <a:r>
                <a:rPr lang="en-US" b="1">
                  <a:sym typeface="Symbol" pitchFamily="18" charset="2"/>
                </a:rPr>
                <a:t></a:t>
              </a:r>
              <a:r>
                <a:rPr lang="en-US" b="1"/>
                <a:t> 62 mV</a:t>
              </a:r>
              <a:endParaRPr lang="en-US" b="1" baseline="30000">
                <a:sym typeface="Symbol" pitchFamily="18" charset="2"/>
              </a:endParaRPr>
            </a:p>
          </p:txBody>
        </p:sp>
        <p:sp>
          <p:nvSpPr>
            <p:cNvPr id="30753" name="Text Box 54"/>
            <p:cNvSpPr txBox="1">
              <a:spLocks noChangeArrowheads="1"/>
            </p:cNvSpPr>
            <p:nvPr/>
          </p:nvSpPr>
          <p:spPr bwMode="auto">
            <a:xfrm>
              <a:off x="4873" y="3622"/>
              <a:ext cx="653" cy="169"/>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t>
              </a:r>
              <a:r>
                <a:rPr lang="en-US" b="1"/>
                <a:t> </a:t>
              </a:r>
              <a:r>
                <a:rPr lang="en-US" b="1">
                  <a:sym typeface="Symbol" pitchFamily="18" charset="2"/>
                </a:rPr>
                <a:t></a:t>
              </a:r>
              <a:r>
                <a:rPr lang="en-US" b="1"/>
                <a:t>62 mV</a:t>
              </a:r>
              <a:endParaRPr lang="en-US" b="1" baseline="30000">
                <a:sym typeface="Symbol" pitchFamily="18" charset="2"/>
              </a:endParaRPr>
            </a:p>
          </p:txBody>
        </p:sp>
        <p:pic>
          <p:nvPicPr>
            <p:cNvPr id="30754" name="Picture 41" descr="48_08_ModelingNeuron-L"/>
            <p:cNvPicPr>
              <a:picLocks noChangeAspect="1" noChangeArrowheads="1"/>
            </p:cNvPicPr>
            <p:nvPr/>
          </p:nvPicPr>
          <p:blipFill>
            <a:blip r:embed="rId4"/>
            <a:srcRect l="68059" t="84889" r="13538" b="2835"/>
            <a:stretch>
              <a:fillRect/>
            </a:stretch>
          </p:blipFill>
          <p:spPr bwMode="auto">
            <a:xfrm>
              <a:off x="3870" y="3427"/>
              <a:ext cx="991" cy="446"/>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69" descr="48_11_ActionPotential_5-U"/>
          <p:cNvPicPr>
            <a:picLocks noChangeAspect="1" noChangeArrowheads="1"/>
          </p:cNvPicPr>
          <p:nvPr/>
        </p:nvPicPr>
        <p:blipFill>
          <a:blip r:embed="rId3"/>
          <a:srcRect/>
          <a:stretch>
            <a:fillRect/>
          </a:stretch>
        </p:blipFill>
        <p:spPr bwMode="auto">
          <a:xfrm>
            <a:off x="296863" y="136525"/>
            <a:ext cx="8548687" cy="6584950"/>
          </a:xfrm>
          <a:prstGeom prst="rect">
            <a:avLst/>
          </a:prstGeom>
          <a:noFill/>
          <a:ln w="9525">
            <a:noFill/>
            <a:miter lim="800000"/>
            <a:headEnd/>
            <a:tailEnd/>
          </a:ln>
        </p:spPr>
      </p:pic>
      <p:sp>
        <p:nvSpPr>
          <p:cNvPr id="53251" name="Text Box 3"/>
          <p:cNvSpPr txBox="1">
            <a:spLocks noChangeArrowheads="1"/>
          </p:cNvSpPr>
          <p:nvPr/>
        </p:nvSpPr>
        <p:spPr bwMode="auto">
          <a:xfrm>
            <a:off x="407988" y="4568825"/>
            <a:ext cx="1652587" cy="212725"/>
          </a:xfrm>
          <a:prstGeom prst="rect">
            <a:avLst/>
          </a:prstGeom>
          <a:noFill/>
          <a:ln w="9525">
            <a:noFill/>
            <a:miter lim="800000"/>
            <a:headEnd/>
            <a:tailEnd/>
          </a:ln>
        </p:spPr>
        <p:txBody>
          <a:bodyPr wrap="none" lIns="0" tIns="0" rIns="0" bIns="0"/>
          <a:lstStyle/>
          <a:p>
            <a:pPr>
              <a:lnSpc>
                <a:spcPct val="90000"/>
              </a:lnSpc>
            </a:pPr>
            <a:r>
              <a:rPr lang="en-US" sz="1400" b="1"/>
              <a:t>OUTSIDE OF CELL</a:t>
            </a:r>
          </a:p>
        </p:txBody>
      </p:sp>
      <p:sp>
        <p:nvSpPr>
          <p:cNvPr id="53252" name="Text Box 5"/>
          <p:cNvSpPr txBox="1">
            <a:spLocks noChangeArrowheads="1"/>
          </p:cNvSpPr>
          <p:nvPr/>
        </p:nvSpPr>
        <p:spPr bwMode="auto">
          <a:xfrm>
            <a:off x="414338" y="5780088"/>
            <a:ext cx="1428750" cy="185737"/>
          </a:xfrm>
          <a:prstGeom prst="rect">
            <a:avLst/>
          </a:prstGeom>
          <a:noFill/>
          <a:ln w="9525">
            <a:noFill/>
            <a:miter lim="800000"/>
            <a:headEnd/>
            <a:tailEnd/>
          </a:ln>
        </p:spPr>
        <p:txBody>
          <a:bodyPr wrap="none" lIns="0" tIns="0" rIns="0" bIns="0"/>
          <a:lstStyle/>
          <a:p>
            <a:pPr>
              <a:lnSpc>
                <a:spcPct val="90000"/>
              </a:lnSpc>
            </a:pPr>
            <a:r>
              <a:rPr lang="en-US" sz="1400" b="1"/>
              <a:t>INSIDE OF CELL</a:t>
            </a:r>
          </a:p>
        </p:txBody>
      </p:sp>
      <p:sp>
        <p:nvSpPr>
          <p:cNvPr id="53253" name="Text Box 6"/>
          <p:cNvSpPr txBox="1">
            <a:spLocks noChangeArrowheads="1"/>
          </p:cNvSpPr>
          <p:nvPr/>
        </p:nvSpPr>
        <p:spPr bwMode="auto">
          <a:xfrm>
            <a:off x="825500" y="6018213"/>
            <a:ext cx="1427163" cy="212725"/>
          </a:xfrm>
          <a:prstGeom prst="rect">
            <a:avLst/>
          </a:prstGeom>
          <a:noFill/>
          <a:ln w="9525">
            <a:noFill/>
            <a:miter lim="800000"/>
            <a:headEnd/>
            <a:tailEnd/>
          </a:ln>
        </p:spPr>
        <p:txBody>
          <a:bodyPr wrap="none" lIns="0" tIns="0" rIns="0" bIns="0"/>
          <a:lstStyle/>
          <a:p>
            <a:pPr>
              <a:lnSpc>
                <a:spcPct val="90000"/>
              </a:lnSpc>
            </a:pPr>
            <a:r>
              <a:rPr lang="en-US" sz="1400" b="1"/>
              <a:t>Inactivation loop</a:t>
            </a:r>
          </a:p>
        </p:txBody>
      </p:sp>
      <p:sp>
        <p:nvSpPr>
          <p:cNvPr id="53254" name="Text Box 7"/>
          <p:cNvSpPr txBox="1">
            <a:spLocks noChangeArrowheads="1"/>
          </p:cNvSpPr>
          <p:nvPr/>
        </p:nvSpPr>
        <p:spPr bwMode="auto">
          <a:xfrm>
            <a:off x="2709863" y="4581525"/>
            <a:ext cx="725487" cy="398463"/>
          </a:xfrm>
          <a:prstGeom prst="rect">
            <a:avLst/>
          </a:prstGeom>
          <a:noFill/>
          <a:ln w="9525">
            <a:noFill/>
            <a:miter lim="800000"/>
            <a:headEnd/>
            <a:tailEnd/>
          </a:ln>
        </p:spPr>
        <p:txBody>
          <a:bodyPr wrap="none" lIns="0" tIns="0" rIns="0" bIns="0"/>
          <a:lstStyle/>
          <a:p>
            <a:pPr>
              <a:lnSpc>
                <a:spcPct val="90000"/>
              </a:lnSpc>
            </a:pPr>
            <a:r>
              <a:rPr lang="en-US" sz="1400" b="1"/>
              <a:t>Sodium</a:t>
            </a:r>
            <a:br>
              <a:rPr lang="en-US" sz="1400" b="1"/>
            </a:br>
            <a:r>
              <a:rPr lang="en-US" sz="1400" b="1"/>
              <a:t>channel</a:t>
            </a:r>
          </a:p>
        </p:txBody>
      </p:sp>
      <p:sp>
        <p:nvSpPr>
          <p:cNvPr id="53255" name="Text Box 8"/>
          <p:cNvSpPr txBox="1">
            <a:spLocks noChangeArrowheads="1"/>
          </p:cNvSpPr>
          <p:nvPr/>
        </p:nvSpPr>
        <p:spPr bwMode="auto">
          <a:xfrm>
            <a:off x="3589338" y="4587875"/>
            <a:ext cx="949325" cy="411163"/>
          </a:xfrm>
          <a:prstGeom prst="rect">
            <a:avLst/>
          </a:prstGeom>
          <a:noFill/>
          <a:ln w="9525">
            <a:noFill/>
            <a:miter lim="800000"/>
            <a:headEnd/>
            <a:tailEnd/>
          </a:ln>
        </p:spPr>
        <p:txBody>
          <a:bodyPr wrap="none" lIns="0" tIns="0" rIns="0" bIns="0"/>
          <a:lstStyle/>
          <a:p>
            <a:pPr>
              <a:lnSpc>
                <a:spcPct val="90000"/>
              </a:lnSpc>
            </a:pPr>
            <a:r>
              <a:rPr lang="en-US" sz="1400" b="1"/>
              <a:t>Potassium</a:t>
            </a:r>
            <a:br>
              <a:rPr lang="en-US" sz="1400" b="1"/>
            </a:br>
            <a:r>
              <a:rPr lang="en-US" sz="1400" b="1"/>
              <a:t>channel</a:t>
            </a:r>
          </a:p>
        </p:txBody>
      </p:sp>
      <p:sp>
        <p:nvSpPr>
          <p:cNvPr id="53256" name="Text Box 9"/>
          <p:cNvSpPr txBox="1">
            <a:spLocks noChangeArrowheads="1"/>
          </p:cNvSpPr>
          <p:nvPr/>
        </p:nvSpPr>
        <p:spPr bwMode="auto">
          <a:xfrm>
            <a:off x="4991100" y="2220913"/>
            <a:ext cx="725488" cy="398462"/>
          </a:xfrm>
          <a:prstGeom prst="rect">
            <a:avLst/>
          </a:prstGeom>
          <a:noFill/>
          <a:ln w="9525">
            <a:noFill/>
            <a:miter lim="800000"/>
            <a:headEnd/>
            <a:tailEnd/>
          </a:ln>
        </p:spPr>
        <p:txBody>
          <a:bodyPr wrap="none" lIns="0" tIns="0" rIns="0" bIns="0"/>
          <a:lstStyle/>
          <a:p>
            <a:pPr>
              <a:lnSpc>
                <a:spcPct val="90000"/>
              </a:lnSpc>
            </a:pPr>
            <a:r>
              <a:rPr lang="en-US" sz="1400" b="1"/>
              <a:t>Action</a:t>
            </a:r>
            <a:br>
              <a:rPr lang="en-US" sz="1400" b="1"/>
            </a:br>
            <a:r>
              <a:rPr lang="en-US" sz="1400" b="1"/>
              <a:t>potential</a:t>
            </a:r>
          </a:p>
        </p:txBody>
      </p:sp>
      <p:sp>
        <p:nvSpPr>
          <p:cNvPr id="53257" name="Text Box 10"/>
          <p:cNvSpPr txBox="1">
            <a:spLocks noChangeArrowheads="1"/>
          </p:cNvSpPr>
          <p:nvPr/>
        </p:nvSpPr>
        <p:spPr bwMode="auto">
          <a:xfrm>
            <a:off x="4964113" y="3144838"/>
            <a:ext cx="896937" cy="200025"/>
          </a:xfrm>
          <a:prstGeom prst="rect">
            <a:avLst/>
          </a:prstGeom>
          <a:noFill/>
          <a:ln w="9525">
            <a:noFill/>
            <a:miter lim="800000"/>
            <a:headEnd/>
            <a:tailEnd/>
          </a:ln>
        </p:spPr>
        <p:txBody>
          <a:bodyPr wrap="none" lIns="0" tIns="0" rIns="0" bIns="0"/>
          <a:lstStyle/>
          <a:p>
            <a:pPr>
              <a:lnSpc>
                <a:spcPct val="90000"/>
              </a:lnSpc>
            </a:pPr>
            <a:r>
              <a:rPr lang="en-US" sz="1400" b="1"/>
              <a:t>Threshold</a:t>
            </a:r>
          </a:p>
        </p:txBody>
      </p:sp>
      <p:sp>
        <p:nvSpPr>
          <p:cNvPr id="53258" name="Text Box 11"/>
          <p:cNvSpPr txBox="1">
            <a:spLocks noChangeArrowheads="1"/>
          </p:cNvSpPr>
          <p:nvPr/>
        </p:nvSpPr>
        <p:spPr bwMode="auto">
          <a:xfrm>
            <a:off x="5149850" y="4151313"/>
            <a:ext cx="1465263" cy="227012"/>
          </a:xfrm>
          <a:prstGeom prst="rect">
            <a:avLst/>
          </a:prstGeom>
          <a:noFill/>
          <a:ln w="9525">
            <a:noFill/>
            <a:miter lim="800000"/>
            <a:headEnd/>
            <a:tailEnd/>
          </a:ln>
        </p:spPr>
        <p:txBody>
          <a:bodyPr wrap="none" lIns="0" tIns="0" rIns="0" bIns="0"/>
          <a:lstStyle/>
          <a:p>
            <a:pPr>
              <a:lnSpc>
                <a:spcPct val="90000"/>
              </a:lnSpc>
            </a:pPr>
            <a:r>
              <a:rPr lang="en-US" sz="1400" b="1"/>
              <a:t>Resting potential</a:t>
            </a:r>
          </a:p>
        </p:txBody>
      </p:sp>
      <p:sp>
        <p:nvSpPr>
          <p:cNvPr id="53259" name="Text Box 12"/>
          <p:cNvSpPr txBox="1">
            <a:spLocks noChangeArrowheads="1"/>
          </p:cNvSpPr>
          <p:nvPr/>
        </p:nvSpPr>
        <p:spPr bwMode="auto">
          <a:xfrm>
            <a:off x="4937125" y="4403725"/>
            <a:ext cx="434975" cy="187325"/>
          </a:xfrm>
          <a:prstGeom prst="rect">
            <a:avLst/>
          </a:prstGeom>
          <a:noFill/>
          <a:ln w="9525">
            <a:noFill/>
            <a:miter lim="800000"/>
            <a:headEnd/>
            <a:tailEnd/>
          </a:ln>
        </p:spPr>
        <p:txBody>
          <a:bodyPr wrap="none" lIns="0" tIns="0" rIns="0" bIns="0"/>
          <a:lstStyle/>
          <a:p>
            <a:pPr>
              <a:lnSpc>
                <a:spcPct val="90000"/>
              </a:lnSpc>
            </a:pPr>
            <a:r>
              <a:rPr lang="en-US" sz="1400" b="1"/>
              <a:t>Time</a:t>
            </a:r>
          </a:p>
        </p:txBody>
      </p:sp>
      <p:sp>
        <p:nvSpPr>
          <p:cNvPr id="53260" name="Text Box 13"/>
          <p:cNvSpPr txBox="1">
            <a:spLocks noChangeArrowheads="1"/>
          </p:cNvSpPr>
          <p:nvPr/>
        </p:nvSpPr>
        <p:spPr bwMode="auto">
          <a:xfrm rot="-5400000">
            <a:off x="3548856" y="3053557"/>
            <a:ext cx="1704975" cy="411162"/>
          </a:xfrm>
          <a:prstGeom prst="rect">
            <a:avLst/>
          </a:prstGeom>
          <a:noFill/>
          <a:ln w="9525">
            <a:noFill/>
            <a:miter lim="800000"/>
            <a:headEnd/>
            <a:tailEnd/>
          </a:ln>
        </p:spPr>
        <p:txBody>
          <a:bodyPr wrap="none" lIns="0" tIns="0" rIns="0" bIns="0"/>
          <a:lstStyle/>
          <a:p>
            <a:pPr algn="ctr">
              <a:lnSpc>
                <a:spcPct val="90000"/>
              </a:lnSpc>
            </a:pPr>
            <a:r>
              <a:rPr lang="en-US" sz="1400" b="1"/>
              <a:t>Membrane potential</a:t>
            </a:r>
            <a:br>
              <a:rPr lang="en-US" sz="1400" b="1"/>
            </a:br>
            <a:r>
              <a:rPr lang="en-US" sz="1400" b="1"/>
              <a:t>(mV)</a:t>
            </a:r>
          </a:p>
        </p:txBody>
      </p:sp>
      <p:sp>
        <p:nvSpPr>
          <p:cNvPr id="53261" name="Text Box 14"/>
          <p:cNvSpPr txBox="1">
            <a:spLocks noChangeArrowheads="1"/>
          </p:cNvSpPr>
          <p:nvPr/>
        </p:nvSpPr>
        <p:spPr bwMode="auto">
          <a:xfrm>
            <a:off x="4565650" y="2024063"/>
            <a:ext cx="322263" cy="188912"/>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a:t>
            </a:r>
            <a:r>
              <a:rPr lang="en-US" sz="1400" b="1"/>
              <a:t>50</a:t>
            </a:r>
          </a:p>
        </p:txBody>
      </p:sp>
      <p:sp>
        <p:nvSpPr>
          <p:cNvPr id="53262" name="Text Box 15"/>
          <p:cNvSpPr txBox="1">
            <a:spLocks noChangeArrowheads="1"/>
          </p:cNvSpPr>
          <p:nvPr/>
        </p:nvSpPr>
        <p:spPr bwMode="auto">
          <a:xfrm>
            <a:off x="4457700" y="4273550"/>
            <a:ext cx="415925" cy="201613"/>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a:t>
            </a:r>
            <a:r>
              <a:rPr lang="en-US" sz="1400" b="1"/>
              <a:t>100</a:t>
            </a:r>
          </a:p>
        </p:txBody>
      </p:sp>
      <p:sp>
        <p:nvSpPr>
          <p:cNvPr id="53263" name="Text Box 16"/>
          <p:cNvSpPr txBox="1">
            <a:spLocks noChangeArrowheads="1"/>
          </p:cNvSpPr>
          <p:nvPr/>
        </p:nvSpPr>
        <p:spPr bwMode="auto">
          <a:xfrm>
            <a:off x="4556125" y="3551238"/>
            <a:ext cx="323850" cy="201612"/>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a:t>
            </a:r>
            <a:r>
              <a:rPr lang="en-US" sz="1400" b="1"/>
              <a:t>50</a:t>
            </a:r>
          </a:p>
        </p:txBody>
      </p:sp>
      <p:sp>
        <p:nvSpPr>
          <p:cNvPr id="53264" name="Text Box 17"/>
          <p:cNvSpPr txBox="1">
            <a:spLocks noChangeArrowheads="1"/>
          </p:cNvSpPr>
          <p:nvPr/>
        </p:nvSpPr>
        <p:spPr bwMode="auto">
          <a:xfrm>
            <a:off x="4748213" y="2805113"/>
            <a:ext cx="152400" cy="161925"/>
          </a:xfrm>
          <a:prstGeom prst="rect">
            <a:avLst/>
          </a:prstGeom>
          <a:noFill/>
          <a:ln w="9525">
            <a:noFill/>
            <a:miter lim="800000"/>
            <a:headEnd/>
            <a:tailEnd/>
          </a:ln>
        </p:spPr>
        <p:txBody>
          <a:bodyPr wrap="none" lIns="0" tIns="0" rIns="0" bIns="0"/>
          <a:lstStyle/>
          <a:p>
            <a:pPr>
              <a:lnSpc>
                <a:spcPct val="90000"/>
              </a:lnSpc>
            </a:pPr>
            <a:r>
              <a:rPr lang="en-US" sz="1400" b="1"/>
              <a:t>0</a:t>
            </a:r>
          </a:p>
        </p:txBody>
      </p:sp>
      <p:sp>
        <p:nvSpPr>
          <p:cNvPr id="53265" name="Text Box 18"/>
          <p:cNvSpPr txBox="1">
            <a:spLocks noChangeArrowheads="1"/>
          </p:cNvSpPr>
          <p:nvPr/>
        </p:nvSpPr>
        <p:spPr bwMode="auto">
          <a:xfrm>
            <a:off x="4651375" y="615950"/>
            <a:ext cx="322263" cy="188913"/>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Na</a:t>
            </a:r>
            <a:r>
              <a:rPr lang="en-US" sz="1400" b="1" baseline="32000">
                <a:sym typeface="Symbol" pitchFamily="18" charset="2"/>
              </a:rPr>
              <a:t></a:t>
            </a:r>
          </a:p>
        </p:txBody>
      </p:sp>
      <p:sp>
        <p:nvSpPr>
          <p:cNvPr id="53266" name="Text Box 19"/>
          <p:cNvSpPr txBox="1">
            <a:spLocks noChangeArrowheads="1"/>
          </p:cNvSpPr>
          <p:nvPr/>
        </p:nvSpPr>
        <p:spPr bwMode="auto">
          <a:xfrm>
            <a:off x="4659313" y="862013"/>
            <a:ext cx="322262" cy="188912"/>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K</a:t>
            </a:r>
            <a:r>
              <a:rPr lang="en-US" sz="1400" b="1" baseline="32000">
                <a:sym typeface="Symbol" pitchFamily="18" charset="2"/>
              </a:rPr>
              <a:t></a:t>
            </a:r>
          </a:p>
        </p:txBody>
      </p:sp>
      <p:sp>
        <p:nvSpPr>
          <p:cNvPr id="53267" name="Text Box 20"/>
          <p:cNvSpPr txBox="1">
            <a:spLocks noChangeArrowheads="1"/>
          </p:cNvSpPr>
          <p:nvPr/>
        </p:nvSpPr>
        <p:spPr bwMode="auto">
          <a:xfrm>
            <a:off x="4419600" y="373063"/>
            <a:ext cx="322263" cy="188912"/>
          </a:xfrm>
          <a:prstGeom prst="rect">
            <a:avLst/>
          </a:prstGeom>
          <a:noFill/>
          <a:ln w="9525">
            <a:noFill/>
            <a:miter lim="800000"/>
            <a:headEnd/>
            <a:tailEnd/>
          </a:ln>
        </p:spPr>
        <p:txBody>
          <a:bodyPr wrap="none" lIns="0" tIns="0" rIns="0" bIns="0"/>
          <a:lstStyle/>
          <a:p>
            <a:pPr>
              <a:lnSpc>
                <a:spcPct val="90000"/>
              </a:lnSpc>
            </a:pPr>
            <a:r>
              <a:rPr lang="en-US" sz="1400" b="1">
                <a:sym typeface="Symbol" pitchFamily="18" charset="2"/>
              </a:rPr>
              <a:t>Key</a:t>
            </a:r>
            <a:endParaRPr lang="en-US" sz="1400" b="1"/>
          </a:p>
        </p:txBody>
      </p:sp>
      <p:sp>
        <p:nvSpPr>
          <p:cNvPr id="53268" name="Line 21"/>
          <p:cNvSpPr>
            <a:spLocks noChangeShapeType="1"/>
          </p:cNvSpPr>
          <p:nvPr/>
        </p:nvSpPr>
        <p:spPr bwMode="auto">
          <a:xfrm>
            <a:off x="5343525" y="3346450"/>
            <a:ext cx="0" cy="384175"/>
          </a:xfrm>
          <a:prstGeom prst="line">
            <a:avLst/>
          </a:prstGeom>
          <a:noFill/>
          <a:ln w="12700">
            <a:solidFill>
              <a:schemeClr val="tx1"/>
            </a:solidFill>
            <a:round/>
            <a:headEnd/>
            <a:tailEnd/>
          </a:ln>
        </p:spPr>
        <p:txBody>
          <a:bodyPr wrap="none" anchor="ctr"/>
          <a:lstStyle/>
          <a:p>
            <a:endParaRPr lang="en-US"/>
          </a:p>
        </p:txBody>
      </p:sp>
      <p:sp>
        <p:nvSpPr>
          <p:cNvPr id="53269" name="Line 22"/>
          <p:cNvSpPr>
            <a:spLocks noChangeShapeType="1"/>
          </p:cNvSpPr>
          <p:nvPr/>
        </p:nvSpPr>
        <p:spPr bwMode="auto">
          <a:xfrm>
            <a:off x="5727700" y="3584575"/>
            <a:ext cx="39688" cy="238125"/>
          </a:xfrm>
          <a:prstGeom prst="line">
            <a:avLst/>
          </a:prstGeom>
          <a:noFill/>
          <a:ln w="12700">
            <a:solidFill>
              <a:srgbClr val="0072CA"/>
            </a:solidFill>
            <a:round/>
            <a:headEnd/>
            <a:tailEnd/>
          </a:ln>
        </p:spPr>
        <p:txBody>
          <a:bodyPr wrap="none" anchor="ctr"/>
          <a:lstStyle/>
          <a:p>
            <a:endParaRPr lang="en-US"/>
          </a:p>
        </p:txBody>
      </p:sp>
      <p:sp>
        <p:nvSpPr>
          <p:cNvPr id="53270" name="Line 23"/>
          <p:cNvSpPr>
            <a:spLocks noChangeShapeType="1"/>
          </p:cNvSpPr>
          <p:nvPr/>
        </p:nvSpPr>
        <p:spPr bwMode="auto">
          <a:xfrm>
            <a:off x="4921250" y="4021138"/>
            <a:ext cx="198438" cy="185737"/>
          </a:xfrm>
          <a:prstGeom prst="line">
            <a:avLst/>
          </a:prstGeom>
          <a:noFill/>
          <a:ln w="12700">
            <a:solidFill>
              <a:schemeClr val="tx1"/>
            </a:solidFill>
            <a:round/>
            <a:headEnd/>
            <a:tailEnd/>
          </a:ln>
        </p:spPr>
        <p:txBody>
          <a:bodyPr wrap="none" anchor="ctr"/>
          <a:lstStyle/>
          <a:p>
            <a:endParaRPr lang="en-US"/>
          </a:p>
        </p:txBody>
      </p:sp>
      <p:sp>
        <p:nvSpPr>
          <p:cNvPr id="53271" name="Line 24"/>
          <p:cNvSpPr>
            <a:spLocks noChangeShapeType="1"/>
          </p:cNvSpPr>
          <p:nvPr/>
        </p:nvSpPr>
        <p:spPr bwMode="auto">
          <a:xfrm>
            <a:off x="5397500" y="4497388"/>
            <a:ext cx="2235200" cy="0"/>
          </a:xfrm>
          <a:prstGeom prst="line">
            <a:avLst/>
          </a:prstGeom>
          <a:noFill/>
          <a:ln w="12700">
            <a:solidFill>
              <a:schemeClr val="tx1"/>
            </a:solidFill>
            <a:round/>
            <a:headEnd/>
            <a:tailEnd type="triangle" w="med" len="med"/>
          </a:ln>
        </p:spPr>
        <p:txBody>
          <a:bodyPr wrap="none" anchor="ctr"/>
          <a:lstStyle/>
          <a:p>
            <a:endParaRPr lang="en-US"/>
          </a:p>
        </p:txBody>
      </p:sp>
      <p:sp>
        <p:nvSpPr>
          <p:cNvPr id="53272" name="Line 25"/>
          <p:cNvSpPr>
            <a:spLocks noChangeShapeType="1"/>
          </p:cNvSpPr>
          <p:nvPr/>
        </p:nvSpPr>
        <p:spPr bwMode="auto">
          <a:xfrm flipH="1">
            <a:off x="2606675" y="4960938"/>
            <a:ext cx="290513" cy="250825"/>
          </a:xfrm>
          <a:prstGeom prst="line">
            <a:avLst/>
          </a:prstGeom>
          <a:noFill/>
          <a:ln w="12700">
            <a:solidFill>
              <a:schemeClr val="tx1"/>
            </a:solidFill>
            <a:round/>
            <a:headEnd/>
            <a:tailEnd/>
          </a:ln>
        </p:spPr>
        <p:txBody>
          <a:bodyPr wrap="none" anchor="ctr"/>
          <a:lstStyle/>
          <a:p>
            <a:endParaRPr lang="en-US"/>
          </a:p>
        </p:txBody>
      </p:sp>
      <p:sp>
        <p:nvSpPr>
          <p:cNvPr id="53273" name="Line 26"/>
          <p:cNvSpPr>
            <a:spLocks noChangeShapeType="1"/>
          </p:cNvSpPr>
          <p:nvPr/>
        </p:nvSpPr>
        <p:spPr bwMode="auto">
          <a:xfrm flipH="1">
            <a:off x="3465513" y="4960938"/>
            <a:ext cx="317500" cy="250825"/>
          </a:xfrm>
          <a:prstGeom prst="line">
            <a:avLst/>
          </a:prstGeom>
          <a:noFill/>
          <a:ln w="12700">
            <a:solidFill>
              <a:schemeClr val="tx1"/>
            </a:solidFill>
            <a:round/>
            <a:headEnd/>
            <a:tailEnd/>
          </a:ln>
        </p:spPr>
        <p:txBody>
          <a:bodyPr wrap="none" anchor="ctr"/>
          <a:lstStyle/>
          <a:p>
            <a:endParaRPr lang="en-US"/>
          </a:p>
        </p:txBody>
      </p:sp>
      <p:sp>
        <p:nvSpPr>
          <p:cNvPr id="53274" name="Line 27"/>
          <p:cNvSpPr>
            <a:spLocks noChangeShapeType="1"/>
          </p:cNvSpPr>
          <p:nvPr/>
        </p:nvSpPr>
        <p:spPr bwMode="auto">
          <a:xfrm flipH="1">
            <a:off x="2262188" y="6019800"/>
            <a:ext cx="238125" cy="66675"/>
          </a:xfrm>
          <a:prstGeom prst="line">
            <a:avLst/>
          </a:prstGeom>
          <a:noFill/>
          <a:ln w="12700">
            <a:solidFill>
              <a:schemeClr val="tx1"/>
            </a:solidFill>
            <a:round/>
            <a:headEnd/>
            <a:tailEnd/>
          </a:ln>
        </p:spPr>
        <p:txBody>
          <a:bodyPr wrap="none" anchor="ctr"/>
          <a:lstStyle/>
          <a:p>
            <a:endParaRPr lang="en-US"/>
          </a:p>
        </p:txBody>
      </p:sp>
      <p:grpSp>
        <p:nvGrpSpPr>
          <p:cNvPr id="2" name="Group 30"/>
          <p:cNvGrpSpPr>
            <a:grpSpLocks/>
          </p:cNvGrpSpPr>
          <p:nvPr/>
        </p:nvGrpSpPr>
        <p:grpSpPr bwMode="auto">
          <a:xfrm>
            <a:off x="754063" y="4100513"/>
            <a:ext cx="211137" cy="212725"/>
            <a:chOff x="225" y="2133"/>
            <a:chExt cx="133" cy="134"/>
          </a:xfrm>
        </p:grpSpPr>
        <p:sp>
          <p:nvSpPr>
            <p:cNvPr id="53313" name="Oval 28"/>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14" name="Text Box 29"/>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2</a:t>
              </a:r>
            </a:p>
          </p:txBody>
        </p:sp>
      </p:grpSp>
      <p:grpSp>
        <p:nvGrpSpPr>
          <p:cNvPr id="3" name="Group 31"/>
          <p:cNvGrpSpPr>
            <a:grpSpLocks/>
          </p:cNvGrpSpPr>
          <p:nvPr/>
        </p:nvGrpSpPr>
        <p:grpSpPr bwMode="auto">
          <a:xfrm>
            <a:off x="338138" y="6303963"/>
            <a:ext cx="211137" cy="212725"/>
            <a:chOff x="225" y="2133"/>
            <a:chExt cx="133" cy="134"/>
          </a:xfrm>
        </p:grpSpPr>
        <p:sp>
          <p:nvSpPr>
            <p:cNvPr id="53311" name="Oval 32"/>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12" name="Text Box 33"/>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1</a:t>
              </a:r>
            </a:p>
          </p:txBody>
        </p:sp>
      </p:grpSp>
      <p:grpSp>
        <p:nvGrpSpPr>
          <p:cNvPr id="4" name="Group 34"/>
          <p:cNvGrpSpPr>
            <a:grpSpLocks/>
          </p:cNvGrpSpPr>
          <p:nvPr/>
        </p:nvGrpSpPr>
        <p:grpSpPr bwMode="auto">
          <a:xfrm>
            <a:off x="722313" y="2016125"/>
            <a:ext cx="211137" cy="212725"/>
            <a:chOff x="225" y="2133"/>
            <a:chExt cx="133" cy="134"/>
          </a:xfrm>
        </p:grpSpPr>
        <p:sp>
          <p:nvSpPr>
            <p:cNvPr id="53309" name="Oval 35"/>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10" name="Text Box 36"/>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3</a:t>
              </a:r>
            </a:p>
          </p:txBody>
        </p:sp>
      </p:grpSp>
      <p:grpSp>
        <p:nvGrpSpPr>
          <p:cNvPr id="5" name="Group 37"/>
          <p:cNvGrpSpPr>
            <a:grpSpLocks/>
          </p:cNvGrpSpPr>
          <p:nvPr/>
        </p:nvGrpSpPr>
        <p:grpSpPr bwMode="auto">
          <a:xfrm>
            <a:off x="5391150" y="1819275"/>
            <a:ext cx="211138" cy="212725"/>
            <a:chOff x="225" y="2133"/>
            <a:chExt cx="133" cy="134"/>
          </a:xfrm>
        </p:grpSpPr>
        <p:sp>
          <p:nvSpPr>
            <p:cNvPr id="53307" name="Oval 38"/>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08" name="Text Box 39"/>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4</a:t>
              </a:r>
            </a:p>
          </p:txBody>
        </p:sp>
      </p:grpSp>
      <p:grpSp>
        <p:nvGrpSpPr>
          <p:cNvPr id="6" name="Group 40"/>
          <p:cNvGrpSpPr>
            <a:grpSpLocks/>
          </p:cNvGrpSpPr>
          <p:nvPr/>
        </p:nvGrpSpPr>
        <p:grpSpPr bwMode="auto">
          <a:xfrm>
            <a:off x="5418138" y="6303963"/>
            <a:ext cx="211137" cy="212725"/>
            <a:chOff x="225" y="2133"/>
            <a:chExt cx="133" cy="134"/>
          </a:xfrm>
        </p:grpSpPr>
        <p:sp>
          <p:nvSpPr>
            <p:cNvPr id="53305" name="Oval 41"/>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06" name="Text Box 42"/>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5</a:t>
              </a:r>
            </a:p>
          </p:txBody>
        </p:sp>
      </p:grpSp>
      <p:grpSp>
        <p:nvGrpSpPr>
          <p:cNvPr id="7" name="Group 43"/>
          <p:cNvGrpSpPr>
            <a:grpSpLocks/>
          </p:cNvGrpSpPr>
          <p:nvPr/>
        </p:nvGrpSpPr>
        <p:grpSpPr bwMode="auto">
          <a:xfrm>
            <a:off x="5178425" y="3763963"/>
            <a:ext cx="211138" cy="212725"/>
            <a:chOff x="225" y="2133"/>
            <a:chExt cx="133" cy="134"/>
          </a:xfrm>
        </p:grpSpPr>
        <p:sp>
          <p:nvSpPr>
            <p:cNvPr id="53303" name="Oval 44"/>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04" name="Text Box 45"/>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1</a:t>
              </a:r>
            </a:p>
          </p:txBody>
        </p:sp>
      </p:grpSp>
      <p:grpSp>
        <p:nvGrpSpPr>
          <p:cNvPr id="8" name="Group 46"/>
          <p:cNvGrpSpPr>
            <a:grpSpLocks/>
          </p:cNvGrpSpPr>
          <p:nvPr/>
        </p:nvGrpSpPr>
        <p:grpSpPr bwMode="auto">
          <a:xfrm>
            <a:off x="5589588" y="3379788"/>
            <a:ext cx="211137" cy="212725"/>
            <a:chOff x="225" y="2133"/>
            <a:chExt cx="133" cy="134"/>
          </a:xfrm>
        </p:grpSpPr>
        <p:sp>
          <p:nvSpPr>
            <p:cNvPr id="53301" name="Oval 47"/>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02" name="Text Box 48"/>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2</a:t>
              </a:r>
            </a:p>
          </p:txBody>
        </p:sp>
      </p:grpSp>
      <p:grpSp>
        <p:nvGrpSpPr>
          <p:cNvPr id="9" name="Group 49"/>
          <p:cNvGrpSpPr>
            <a:grpSpLocks/>
          </p:cNvGrpSpPr>
          <p:nvPr/>
        </p:nvGrpSpPr>
        <p:grpSpPr bwMode="auto">
          <a:xfrm>
            <a:off x="5775325" y="2692400"/>
            <a:ext cx="211138" cy="212725"/>
            <a:chOff x="225" y="2133"/>
            <a:chExt cx="133" cy="134"/>
          </a:xfrm>
        </p:grpSpPr>
        <p:sp>
          <p:nvSpPr>
            <p:cNvPr id="53299" name="Oval 50"/>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300" name="Text Box 51"/>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3</a:t>
              </a:r>
            </a:p>
          </p:txBody>
        </p:sp>
      </p:grpSp>
      <p:grpSp>
        <p:nvGrpSpPr>
          <p:cNvPr id="10" name="Group 52"/>
          <p:cNvGrpSpPr>
            <a:grpSpLocks/>
          </p:cNvGrpSpPr>
          <p:nvPr/>
        </p:nvGrpSpPr>
        <p:grpSpPr bwMode="auto">
          <a:xfrm>
            <a:off x="6356350" y="3168650"/>
            <a:ext cx="211138" cy="212725"/>
            <a:chOff x="225" y="2133"/>
            <a:chExt cx="133" cy="134"/>
          </a:xfrm>
        </p:grpSpPr>
        <p:sp>
          <p:nvSpPr>
            <p:cNvPr id="53297" name="Oval 53"/>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298" name="Text Box 54"/>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4</a:t>
              </a:r>
            </a:p>
          </p:txBody>
        </p:sp>
      </p:grpSp>
      <p:grpSp>
        <p:nvGrpSpPr>
          <p:cNvPr id="11" name="Group 55"/>
          <p:cNvGrpSpPr>
            <a:grpSpLocks/>
          </p:cNvGrpSpPr>
          <p:nvPr/>
        </p:nvGrpSpPr>
        <p:grpSpPr bwMode="auto">
          <a:xfrm>
            <a:off x="6421438" y="3830638"/>
            <a:ext cx="211137" cy="212725"/>
            <a:chOff x="225" y="2133"/>
            <a:chExt cx="133" cy="134"/>
          </a:xfrm>
        </p:grpSpPr>
        <p:sp>
          <p:nvSpPr>
            <p:cNvPr id="53295" name="Oval 56"/>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296" name="Text Box 57"/>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5</a:t>
              </a:r>
            </a:p>
          </p:txBody>
        </p:sp>
      </p:grpSp>
      <p:grpSp>
        <p:nvGrpSpPr>
          <p:cNvPr id="12" name="Group 58"/>
          <p:cNvGrpSpPr>
            <a:grpSpLocks/>
          </p:cNvGrpSpPr>
          <p:nvPr/>
        </p:nvGrpSpPr>
        <p:grpSpPr bwMode="auto">
          <a:xfrm>
            <a:off x="7070725" y="3763963"/>
            <a:ext cx="211138" cy="212725"/>
            <a:chOff x="225" y="2133"/>
            <a:chExt cx="133" cy="134"/>
          </a:xfrm>
        </p:grpSpPr>
        <p:sp>
          <p:nvSpPr>
            <p:cNvPr id="53293" name="Oval 59"/>
            <p:cNvSpPr>
              <a:spLocks noChangeArrowheads="1"/>
            </p:cNvSpPr>
            <p:nvPr/>
          </p:nvSpPr>
          <p:spPr bwMode="auto">
            <a:xfrm>
              <a:off x="225" y="2133"/>
              <a:ext cx="133" cy="134"/>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53294" name="Text Box 60"/>
            <p:cNvSpPr txBox="1">
              <a:spLocks noChangeArrowheads="1"/>
            </p:cNvSpPr>
            <p:nvPr/>
          </p:nvSpPr>
          <p:spPr bwMode="auto">
            <a:xfrm>
              <a:off x="261" y="2141"/>
              <a:ext cx="91" cy="126"/>
            </a:xfrm>
            <a:prstGeom prst="rect">
              <a:avLst/>
            </a:prstGeom>
            <a:noFill/>
            <a:ln w="9525">
              <a:noFill/>
              <a:miter lim="800000"/>
              <a:headEnd/>
              <a:tailEnd/>
            </a:ln>
          </p:spPr>
          <p:txBody>
            <a:bodyPr wrap="none" lIns="0" tIns="0" rIns="0" bIns="0"/>
            <a:lstStyle/>
            <a:p>
              <a:pPr>
                <a:lnSpc>
                  <a:spcPct val="90000"/>
                </a:lnSpc>
              </a:pPr>
              <a:r>
                <a:rPr lang="en-US" sz="1400" b="1">
                  <a:solidFill>
                    <a:schemeClr val="bg1"/>
                  </a:solidFill>
                </a:rPr>
                <a:t>1</a:t>
              </a:r>
            </a:p>
          </p:txBody>
        </p:sp>
      </p:grpSp>
      <p:sp>
        <p:nvSpPr>
          <p:cNvPr id="53286" name="Text Box 61"/>
          <p:cNvSpPr txBox="1">
            <a:spLocks noChangeArrowheads="1"/>
          </p:cNvSpPr>
          <p:nvPr/>
        </p:nvSpPr>
        <p:spPr bwMode="auto">
          <a:xfrm>
            <a:off x="587375" y="6297613"/>
            <a:ext cx="1216025" cy="225425"/>
          </a:xfrm>
          <a:prstGeom prst="rect">
            <a:avLst/>
          </a:prstGeom>
          <a:solidFill>
            <a:srgbClr val="EF1A23"/>
          </a:solidFill>
          <a:ln w="9525">
            <a:noFill/>
            <a:miter lim="800000"/>
            <a:headEnd/>
            <a:tailEnd/>
          </a:ln>
        </p:spPr>
        <p:txBody>
          <a:bodyPr wrap="none" lIns="0" tIns="0" rIns="0" bIns="0"/>
          <a:lstStyle/>
          <a:p>
            <a:pPr algn="ctr"/>
            <a:r>
              <a:rPr lang="en-US" sz="1400" b="1">
                <a:solidFill>
                  <a:schemeClr val="bg1"/>
                </a:solidFill>
              </a:rPr>
              <a:t>Resting state</a:t>
            </a:r>
          </a:p>
        </p:txBody>
      </p:sp>
      <p:sp>
        <p:nvSpPr>
          <p:cNvPr id="53287" name="Text Box 62"/>
          <p:cNvSpPr txBox="1">
            <a:spLocks noChangeArrowheads="1"/>
          </p:cNvSpPr>
          <p:nvPr/>
        </p:nvSpPr>
        <p:spPr bwMode="auto">
          <a:xfrm>
            <a:off x="5659438" y="6303963"/>
            <a:ext cx="1136650" cy="225425"/>
          </a:xfrm>
          <a:prstGeom prst="rect">
            <a:avLst/>
          </a:prstGeom>
          <a:solidFill>
            <a:srgbClr val="8A1379"/>
          </a:solidFill>
          <a:ln w="9525">
            <a:noFill/>
            <a:miter lim="800000"/>
            <a:headEnd/>
            <a:tailEnd/>
          </a:ln>
        </p:spPr>
        <p:txBody>
          <a:bodyPr wrap="none" lIns="0" tIns="0" rIns="0" bIns="0"/>
          <a:lstStyle/>
          <a:p>
            <a:pPr algn="ctr"/>
            <a:r>
              <a:rPr lang="en-US" sz="1400" b="1">
                <a:solidFill>
                  <a:schemeClr val="bg1"/>
                </a:solidFill>
              </a:rPr>
              <a:t>Undershoot</a:t>
            </a:r>
          </a:p>
        </p:txBody>
      </p:sp>
      <p:sp>
        <p:nvSpPr>
          <p:cNvPr id="53288" name="Text Box 63"/>
          <p:cNvSpPr txBox="1">
            <a:spLocks noChangeArrowheads="1"/>
          </p:cNvSpPr>
          <p:nvPr/>
        </p:nvSpPr>
        <p:spPr bwMode="auto">
          <a:xfrm>
            <a:off x="990600" y="4094163"/>
            <a:ext cx="1389063" cy="238125"/>
          </a:xfrm>
          <a:prstGeom prst="rect">
            <a:avLst/>
          </a:prstGeom>
          <a:solidFill>
            <a:srgbClr val="01AEEF"/>
          </a:solidFill>
          <a:ln w="9525">
            <a:noFill/>
            <a:miter lim="800000"/>
            <a:headEnd/>
            <a:tailEnd/>
          </a:ln>
        </p:spPr>
        <p:txBody>
          <a:bodyPr wrap="none" lIns="0" tIns="0" rIns="0" bIns="0"/>
          <a:lstStyle/>
          <a:p>
            <a:pPr algn="ctr"/>
            <a:r>
              <a:rPr lang="en-US" sz="1400" b="1">
                <a:solidFill>
                  <a:schemeClr val="bg1"/>
                </a:solidFill>
              </a:rPr>
              <a:t>Depolarization</a:t>
            </a:r>
          </a:p>
        </p:txBody>
      </p:sp>
      <p:sp>
        <p:nvSpPr>
          <p:cNvPr id="53289" name="Text Box 64"/>
          <p:cNvSpPr txBox="1">
            <a:spLocks noChangeArrowheads="1"/>
          </p:cNvSpPr>
          <p:nvPr/>
        </p:nvSpPr>
        <p:spPr bwMode="auto">
          <a:xfrm>
            <a:off x="992188" y="2017713"/>
            <a:ext cx="3067050" cy="239712"/>
          </a:xfrm>
          <a:prstGeom prst="rect">
            <a:avLst/>
          </a:prstGeom>
          <a:solidFill>
            <a:srgbClr val="0072CA"/>
          </a:solidFill>
          <a:ln w="9525">
            <a:noFill/>
            <a:miter lim="800000"/>
            <a:headEnd/>
            <a:tailEnd/>
          </a:ln>
        </p:spPr>
        <p:txBody>
          <a:bodyPr wrap="none" lIns="0" tIns="0" rIns="0" bIns="0"/>
          <a:lstStyle/>
          <a:p>
            <a:pPr algn="ctr"/>
            <a:r>
              <a:rPr lang="en-US" sz="1400" b="1">
                <a:solidFill>
                  <a:schemeClr val="bg1"/>
                </a:solidFill>
              </a:rPr>
              <a:t>Rising phase of the action potential</a:t>
            </a:r>
          </a:p>
        </p:txBody>
      </p:sp>
      <p:sp>
        <p:nvSpPr>
          <p:cNvPr id="53290" name="Text Box 65"/>
          <p:cNvSpPr txBox="1">
            <a:spLocks noChangeArrowheads="1"/>
          </p:cNvSpPr>
          <p:nvPr/>
        </p:nvSpPr>
        <p:spPr bwMode="auto">
          <a:xfrm>
            <a:off x="5641975" y="1812925"/>
            <a:ext cx="3146425" cy="239713"/>
          </a:xfrm>
          <a:prstGeom prst="rect">
            <a:avLst/>
          </a:prstGeom>
          <a:solidFill>
            <a:srgbClr val="01A651"/>
          </a:solidFill>
          <a:ln w="9525">
            <a:noFill/>
            <a:miter lim="800000"/>
            <a:headEnd/>
            <a:tailEnd/>
          </a:ln>
        </p:spPr>
        <p:txBody>
          <a:bodyPr wrap="none" lIns="0" tIns="0" rIns="0" bIns="0"/>
          <a:lstStyle/>
          <a:p>
            <a:pPr algn="ctr"/>
            <a:r>
              <a:rPr lang="en-US" sz="1400" b="1">
                <a:solidFill>
                  <a:schemeClr val="bg1"/>
                </a:solidFill>
              </a:rPr>
              <a:t>Falling phase of the action potential</a:t>
            </a:r>
          </a:p>
        </p:txBody>
      </p:sp>
      <p:sp>
        <p:nvSpPr>
          <p:cNvPr id="53291" name="Line 68"/>
          <p:cNvSpPr>
            <a:spLocks noChangeShapeType="1"/>
          </p:cNvSpPr>
          <p:nvPr/>
        </p:nvSpPr>
        <p:spPr bwMode="auto">
          <a:xfrm>
            <a:off x="5581650" y="2301875"/>
            <a:ext cx="569913" cy="119063"/>
          </a:xfrm>
          <a:prstGeom prst="line">
            <a:avLst/>
          </a:prstGeom>
          <a:noFill/>
          <a:ln w="12700">
            <a:solidFill>
              <a:schemeClr val="tx1"/>
            </a:solidFill>
            <a:round/>
            <a:headEnd/>
            <a:tailEnd/>
          </a:ln>
        </p:spPr>
        <p:txBody>
          <a:bodyPr wrap="none" anchor="ctr"/>
          <a:lstStyle/>
          <a:p>
            <a:endParaRPr lang="en-US"/>
          </a:p>
        </p:txBody>
      </p:sp>
      <p:sp>
        <p:nvSpPr>
          <p:cNvPr id="53292"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48.11-5</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55" descr="48_13_SchwannCells-U"/>
          <p:cNvPicPr>
            <a:picLocks noChangeAspect="1" noChangeArrowheads="1"/>
          </p:cNvPicPr>
          <p:nvPr/>
        </p:nvPicPr>
        <p:blipFill>
          <a:blip r:embed="rId3"/>
          <a:srcRect/>
          <a:stretch>
            <a:fillRect/>
          </a:stretch>
        </p:blipFill>
        <p:spPr bwMode="auto">
          <a:xfrm>
            <a:off x="601663" y="212725"/>
            <a:ext cx="7939087" cy="6584950"/>
          </a:xfrm>
          <a:prstGeom prst="rect">
            <a:avLst/>
          </a:prstGeom>
          <a:noFill/>
          <a:ln w="9525">
            <a:noFill/>
            <a:miter lim="800000"/>
            <a:headEnd/>
            <a:tailEnd/>
          </a:ln>
        </p:spPr>
      </p:pic>
      <p:sp>
        <p:nvSpPr>
          <p:cNvPr id="62467" name="Text Box 11"/>
          <p:cNvSpPr txBox="1">
            <a:spLocks noChangeArrowheads="1"/>
          </p:cNvSpPr>
          <p:nvPr/>
        </p:nvSpPr>
        <p:spPr bwMode="auto">
          <a:xfrm>
            <a:off x="871538" y="2697163"/>
            <a:ext cx="652462" cy="27463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Axon</a:t>
            </a:r>
            <a:endParaRPr lang="en-US" b="1"/>
          </a:p>
        </p:txBody>
      </p:sp>
      <p:sp>
        <p:nvSpPr>
          <p:cNvPr id="62468" name="Text Box 29"/>
          <p:cNvSpPr txBox="1">
            <a:spLocks noChangeArrowheads="1"/>
          </p:cNvSpPr>
          <p:nvPr/>
        </p:nvSpPr>
        <p:spPr bwMode="auto">
          <a:xfrm>
            <a:off x="1871663" y="2809875"/>
            <a:ext cx="1512887" cy="2476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Myelin sheath</a:t>
            </a:r>
            <a:endParaRPr lang="en-US" b="1"/>
          </a:p>
        </p:txBody>
      </p:sp>
      <p:sp>
        <p:nvSpPr>
          <p:cNvPr id="62469" name="Text Box 30"/>
          <p:cNvSpPr txBox="1">
            <a:spLocks noChangeArrowheads="1"/>
          </p:cNvSpPr>
          <p:nvPr/>
        </p:nvSpPr>
        <p:spPr bwMode="auto">
          <a:xfrm>
            <a:off x="3279775" y="1665288"/>
            <a:ext cx="1009650" cy="525462"/>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Schwann</a:t>
            </a:r>
            <a:br>
              <a:rPr lang="en-US" b="1">
                <a:sym typeface="Symbol" pitchFamily="18" charset="2"/>
              </a:rPr>
            </a:br>
            <a:r>
              <a:rPr lang="en-US" b="1">
                <a:sym typeface="Symbol" pitchFamily="18" charset="2"/>
              </a:rPr>
              <a:t>cell</a:t>
            </a:r>
            <a:endParaRPr lang="en-US" b="1"/>
          </a:p>
        </p:txBody>
      </p:sp>
      <p:sp>
        <p:nvSpPr>
          <p:cNvPr id="62470" name="Text Box 31"/>
          <p:cNvSpPr txBox="1">
            <a:spLocks noChangeArrowheads="1"/>
          </p:cNvSpPr>
          <p:nvPr/>
        </p:nvSpPr>
        <p:spPr bwMode="auto">
          <a:xfrm>
            <a:off x="3808413" y="2592388"/>
            <a:ext cx="1076325" cy="5111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Nodes of</a:t>
            </a:r>
            <a:br>
              <a:rPr lang="en-US" b="1">
                <a:sym typeface="Symbol" pitchFamily="18" charset="2"/>
              </a:rPr>
            </a:br>
            <a:r>
              <a:rPr lang="en-US" b="1">
                <a:sym typeface="Symbol" pitchFamily="18" charset="2"/>
              </a:rPr>
              <a:t>Ranvier</a:t>
            </a:r>
            <a:endParaRPr lang="en-US" b="1"/>
          </a:p>
        </p:txBody>
      </p:sp>
      <p:sp>
        <p:nvSpPr>
          <p:cNvPr id="62471" name="Text Box 32"/>
          <p:cNvSpPr txBox="1">
            <a:spLocks noChangeArrowheads="1"/>
          </p:cNvSpPr>
          <p:nvPr/>
        </p:nvSpPr>
        <p:spPr bwMode="auto">
          <a:xfrm>
            <a:off x="6084888" y="328613"/>
            <a:ext cx="1790700" cy="2603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Node of Ranvier</a:t>
            </a:r>
            <a:endParaRPr lang="en-US" b="1"/>
          </a:p>
        </p:txBody>
      </p:sp>
      <p:sp>
        <p:nvSpPr>
          <p:cNvPr id="62472" name="Text Box 33"/>
          <p:cNvSpPr txBox="1">
            <a:spLocks noChangeArrowheads="1"/>
          </p:cNvSpPr>
          <p:nvPr/>
        </p:nvSpPr>
        <p:spPr bwMode="auto">
          <a:xfrm>
            <a:off x="6640513" y="712788"/>
            <a:ext cx="1843087" cy="2476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Layers of myelin</a:t>
            </a:r>
            <a:endParaRPr lang="en-US" b="1"/>
          </a:p>
        </p:txBody>
      </p:sp>
      <p:sp>
        <p:nvSpPr>
          <p:cNvPr id="62473" name="Text Box 34"/>
          <p:cNvSpPr txBox="1">
            <a:spLocks noChangeArrowheads="1"/>
          </p:cNvSpPr>
          <p:nvPr/>
        </p:nvSpPr>
        <p:spPr bwMode="auto">
          <a:xfrm>
            <a:off x="7896225" y="1084263"/>
            <a:ext cx="600075" cy="233362"/>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Axon</a:t>
            </a:r>
            <a:endParaRPr lang="en-US" b="1"/>
          </a:p>
        </p:txBody>
      </p:sp>
      <p:sp>
        <p:nvSpPr>
          <p:cNvPr id="62474" name="Text Box 35"/>
          <p:cNvSpPr txBox="1">
            <a:spLocks noChangeArrowheads="1"/>
          </p:cNvSpPr>
          <p:nvPr/>
        </p:nvSpPr>
        <p:spPr bwMode="auto">
          <a:xfrm>
            <a:off x="5792788" y="2049463"/>
            <a:ext cx="1036637" cy="4984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Schwann</a:t>
            </a:r>
            <a:br>
              <a:rPr lang="en-US" b="1">
                <a:sym typeface="Symbol" pitchFamily="18" charset="2"/>
              </a:rPr>
            </a:br>
            <a:r>
              <a:rPr lang="en-US" b="1">
                <a:sym typeface="Symbol" pitchFamily="18" charset="2"/>
              </a:rPr>
              <a:t>cell</a:t>
            </a:r>
            <a:endParaRPr lang="en-US" b="1"/>
          </a:p>
        </p:txBody>
      </p:sp>
      <p:sp>
        <p:nvSpPr>
          <p:cNvPr id="62475" name="Text Box 36"/>
          <p:cNvSpPr txBox="1">
            <a:spLocks noChangeArrowheads="1"/>
          </p:cNvSpPr>
          <p:nvPr/>
        </p:nvSpPr>
        <p:spPr bwMode="auto">
          <a:xfrm>
            <a:off x="5792788" y="2592388"/>
            <a:ext cx="1498600" cy="5111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Nucleus of</a:t>
            </a:r>
            <a:br>
              <a:rPr lang="en-US" b="1">
                <a:sym typeface="Symbol" pitchFamily="18" charset="2"/>
              </a:rPr>
            </a:br>
            <a:r>
              <a:rPr lang="en-US" b="1">
                <a:sym typeface="Symbol" pitchFamily="18" charset="2"/>
              </a:rPr>
              <a:t>Schwann cell</a:t>
            </a:r>
            <a:endParaRPr lang="en-US" b="1"/>
          </a:p>
        </p:txBody>
      </p:sp>
      <p:sp>
        <p:nvSpPr>
          <p:cNvPr id="62476" name="Text Box 37"/>
          <p:cNvSpPr txBox="1">
            <a:spLocks noChangeArrowheads="1"/>
          </p:cNvSpPr>
          <p:nvPr/>
        </p:nvSpPr>
        <p:spPr bwMode="auto">
          <a:xfrm>
            <a:off x="7764463" y="6361113"/>
            <a:ext cx="758825" cy="27463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0.1 m</a:t>
            </a:r>
            <a:endParaRPr lang="en-US" b="1"/>
          </a:p>
        </p:txBody>
      </p:sp>
      <p:sp>
        <p:nvSpPr>
          <p:cNvPr id="62477" name="Line 38"/>
          <p:cNvSpPr>
            <a:spLocks noChangeShapeType="1"/>
          </p:cNvSpPr>
          <p:nvPr/>
        </p:nvSpPr>
        <p:spPr bwMode="auto">
          <a:xfrm flipH="1">
            <a:off x="1455738" y="2417763"/>
            <a:ext cx="263525" cy="330200"/>
          </a:xfrm>
          <a:prstGeom prst="line">
            <a:avLst/>
          </a:prstGeom>
          <a:noFill/>
          <a:ln w="12700">
            <a:solidFill>
              <a:schemeClr val="tx1"/>
            </a:solidFill>
            <a:round/>
            <a:headEnd/>
            <a:tailEnd/>
          </a:ln>
        </p:spPr>
        <p:txBody>
          <a:bodyPr wrap="none" anchor="ctr"/>
          <a:lstStyle/>
          <a:p>
            <a:endParaRPr lang="en-US"/>
          </a:p>
        </p:txBody>
      </p:sp>
      <p:sp>
        <p:nvSpPr>
          <p:cNvPr id="62478" name="Line 39"/>
          <p:cNvSpPr>
            <a:spLocks noChangeShapeType="1"/>
          </p:cNvSpPr>
          <p:nvPr/>
        </p:nvSpPr>
        <p:spPr bwMode="auto">
          <a:xfrm>
            <a:off x="2989263" y="2589213"/>
            <a:ext cx="39687" cy="225425"/>
          </a:xfrm>
          <a:prstGeom prst="line">
            <a:avLst/>
          </a:prstGeom>
          <a:noFill/>
          <a:ln w="12700">
            <a:solidFill>
              <a:schemeClr val="tx1"/>
            </a:solidFill>
            <a:round/>
            <a:headEnd/>
            <a:tailEnd/>
          </a:ln>
        </p:spPr>
        <p:txBody>
          <a:bodyPr wrap="none" anchor="ctr"/>
          <a:lstStyle/>
          <a:p>
            <a:endParaRPr lang="en-US"/>
          </a:p>
        </p:txBody>
      </p:sp>
      <p:sp>
        <p:nvSpPr>
          <p:cNvPr id="62479" name="Line 40"/>
          <p:cNvSpPr>
            <a:spLocks noChangeShapeType="1"/>
          </p:cNvSpPr>
          <p:nvPr/>
        </p:nvSpPr>
        <p:spPr bwMode="auto">
          <a:xfrm flipH="1">
            <a:off x="3028950" y="2524125"/>
            <a:ext cx="252413" cy="290513"/>
          </a:xfrm>
          <a:prstGeom prst="line">
            <a:avLst/>
          </a:prstGeom>
          <a:noFill/>
          <a:ln w="12700">
            <a:solidFill>
              <a:schemeClr val="tx1"/>
            </a:solidFill>
            <a:round/>
            <a:headEnd/>
            <a:tailEnd/>
          </a:ln>
        </p:spPr>
        <p:txBody>
          <a:bodyPr wrap="none" anchor="ctr"/>
          <a:lstStyle/>
          <a:p>
            <a:endParaRPr lang="en-US"/>
          </a:p>
        </p:txBody>
      </p:sp>
      <p:sp>
        <p:nvSpPr>
          <p:cNvPr id="62480" name="Line 41"/>
          <p:cNvSpPr>
            <a:spLocks noChangeShapeType="1"/>
          </p:cNvSpPr>
          <p:nvPr/>
        </p:nvSpPr>
        <p:spPr bwMode="auto">
          <a:xfrm>
            <a:off x="3795713" y="2351088"/>
            <a:ext cx="317500" cy="252412"/>
          </a:xfrm>
          <a:prstGeom prst="line">
            <a:avLst/>
          </a:prstGeom>
          <a:noFill/>
          <a:ln w="12700">
            <a:solidFill>
              <a:schemeClr val="tx1"/>
            </a:solidFill>
            <a:round/>
            <a:headEnd/>
            <a:tailEnd/>
          </a:ln>
        </p:spPr>
        <p:txBody>
          <a:bodyPr wrap="none" anchor="ctr"/>
          <a:lstStyle/>
          <a:p>
            <a:endParaRPr lang="en-US"/>
          </a:p>
        </p:txBody>
      </p:sp>
      <p:sp>
        <p:nvSpPr>
          <p:cNvPr id="62481" name="Line 42"/>
          <p:cNvSpPr>
            <a:spLocks noChangeShapeType="1"/>
          </p:cNvSpPr>
          <p:nvPr/>
        </p:nvSpPr>
        <p:spPr bwMode="auto">
          <a:xfrm flipH="1">
            <a:off x="4113213" y="2259013"/>
            <a:ext cx="39687" cy="344487"/>
          </a:xfrm>
          <a:prstGeom prst="line">
            <a:avLst/>
          </a:prstGeom>
          <a:noFill/>
          <a:ln w="12700">
            <a:solidFill>
              <a:schemeClr val="tx1"/>
            </a:solidFill>
            <a:round/>
            <a:headEnd/>
            <a:tailEnd/>
          </a:ln>
        </p:spPr>
        <p:txBody>
          <a:bodyPr wrap="none" anchor="ctr"/>
          <a:lstStyle/>
          <a:p>
            <a:endParaRPr lang="en-US"/>
          </a:p>
        </p:txBody>
      </p:sp>
      <p:sp>
        <p:nvSpPr>
          <p:cNvPr id="62482" name="Line 43"/>
          <p:cNvSpPr>
            <a:spLocks noChangeShapeType="1"/>
          </p:cNvSpPr>
          <p:nvPr/>
        </p:nvSpPr>
        <p:spPr bwMode="auto">
          <a:xfrm flipH="1">
            <a:off x="6310313" y="552450"/>
            <a:ext cx="158750" cy="793750"/>
          </a:xfrm>
          <a:prstGeom prst="line">
            <a:avLst/>
          </a:prstGeom>
          <a:noFill/>
          <a:ln w="12700">
            <a:solidFill>
              <a:schemeClr val="tx1"/>
            </a:solidFill>
            <a:round/>
            <a:headEnd/>
            <a:tailEnd/>
          </a:ln>
        </p:spPr>
        <p:txBody>
          <a:bodyPr wrap="none" anchor="ctr"/>
          <a:lstStyle/>
          <a:p>
            <a:endParaRPr lang="en-US"/>
          </a:p>
        </p:txBody>
      </p:sp>
      <p:sp>
        <p:nvSpPr>
          <p:cNvPr id="62483" name="Line 44"/>
          <p:cNvSpPr>
            <a:spLocks noChangeShapeType="1"/>
          </p:cNvSpPr>
          <p:nvPr/>
        </p:nvSpPr>
        <p:spPr bwMode="auto">
          <a:xfrm>
            <a:off x="7540625" y="962025"/>
            <a:ext cx="171450" cy="768350"/>
          </a:xfrm>
          <a:prstGeom prst="line">
            <a:avLst/>
          </a:prstGeom>
          <a:noFill/>
          <a:ln w="12700">
            <a:solidFill>
              <a:schemeClr val="tx1"/>
            </a:solidFill>
            <a:round/>
            <a:headEnd/>
            <a:tailEnd/>
          </a:ln>
        </p:spPr>
        <p:txBody>
          <a:bodyPr wrap="none" anchor="ctr"/>
          <a:lstStyle/>
          <a:p>
            <a:endParaRPr lang="en-US"/>
          </a:p>
        </p:txBody>
      </p:sp>
      <p:sp>
        <p:nvSpPr>
          <p:cNvPr id="62484" name="Line 45"/>
          <p:cNvSpPr>
            <a:spLocks noChangeShapeType="1"/>
          </p:cNvSpPr>
          <p:nvPr/>
        </p:nvSpPr>
        <p:spPr bwMode="auto">
          <a:xfrm>
            <a:off x="7540625" y="962025"/>
            <a:ext cx="382588" cy="820738"/>
          </a:xfrm>
          <a:prstGeom prst="line">
            <a:avLst/>
          </a:prstGeom>
          <a:noFill/>
          <a:ln w="12700">
            <a:solidFill>
              <a:schemeClr val="tx1"/>
            </a:solidFill>
            <a:round/>
            <a:headEnd/>
            <a:tailEnd/>
          </a:ln>
        </p:spPr>
        <p:txBody>
          <a:bodyPr wrap="none" anchor="ctr"/>
          <a:lstStyle/>
          <a:p>
            <a:endParaRPr lang="en-US"/>
          </a:p>
        </p:txBody>
      </p:sp>
      <p:sp>
        <p:nvSpPr>
          <p:cNvPr id="62485" name="Line 46"/>
          <p:cNvSpPr>
            <a:spLocks noChangeShapeType="1"/>
          </p:cNvSpPr>
          <p:nvPr/>
        </p:nvSpPr>
        <p:spPr bwMode="auto">
          <a:xfrm>
            <a:off x="8161338" y="1319213"/>
            <a:ext cx="0" cy="754062"/>
          </a:xfrm>
          <a:prstGeom prst="line">
            <a:avLst/>
          </a:prstGeom>
          <a:noFill/>
          <a:ln w="12700">
            <a:solidFill>
              <a:schemeClr val="tx1"/>
            </a:solidFill>
            <a:round/>
            <a:headEnd/>
            <a:tailEnd/>
          </a:ln>
        </p:spPr>
        <p:txBody>
          <a:bodyPr wrap="none" anchor="ctr"/>
          <a:lstStyle/>
          <a:p>
            <a:endParaRPr lang="en-US"/>
          </a:p>
        </p:txBody>
      </p:sp>
      <p:sp>
        <p:nvSpPr>
          <p:cNvPr id="62486" name="Line 47"/>
          <p:cNvSpPr>
            <a:spLocks noChangeShapeType="1"/>
          </p:cNvSpPr>
          <p:nvPr/>
        </p:nvSpPr>
        <p:spPr bwMode="auto">
          <a:xfrm flipV="1">
            <a:off x="6838950" y="2073275"/>
            <a:ext cx="647700" cy="119063"/>
          </a:xfrm>
          <a:prstGeom prst="line">
            <a:avLst/>
          </a:prstGeom>
          <a:noFill/>
          <a:ln w="12700">
            <a:solidFill>
              <a:schemeClr val="tx1"/>
            </a:solidFill>
            <a:round/>
            <a:headEnd/>
            <a:tailEnd/>
          </a:ln>
        </p:spPr>
        <p:txBody>
          <a:bodyPr wrap="none" anchor="ctr"/>
          <a:lstStyle/>
          <a:p>
            <a:endParaRPr lang="en-US"/>
          </a:p>
        </p:txBody>
      </p:sp>
      <p:sp>
        <p:nvSpPr>
          <p:cNvPr id="62487" name="Line 48"/>
          <p:cNvSpPr>
            <a:spLocks noChangeShapeType="1"/>
          </p:cNvSpPr>
          <p:nvPr/>
        </p:nvSpPr>
        <p:spPr bwMode="auto">
          <a:xfrm flipV="1">
            <a:off x="7037388" y="2457450"/>
            <a:ext cx="595312" cy="211138"/>
          </a:xfrm>
          <a:prstGeom prst="line">
            <a:avLst/>
          </a:prstGeom>
          <a:noFill/>
          <a:ln w="12700">
            <a:solidFill>
              <a:schemeClr val="tx1"/>
            </a:solidFill>
            <a:round/>
            <a:headEnd/>
            <a:tailEnd/>
          </a:ln>
        </p:spPr>
        <p:txBody>
          <a:bodyPr wrap="none" anchor="ctr"/>
          <a:lstStyle/>
          <a:p>
            <a:endParaRPr lang="en-US"/>
          </a:p>
        </p:txBody>
      </p:sp>
      <p:sp>
        <p:nvSpPr>
          <p:cNvPr id="62488" name="Line 49"/>
          <p:cNvSpPr>
            <a:spLocks noChangeShapeType="1"/>
          </p:cNvSpPr>
          <p:nvPr/>
        </p:nvSpPr>
        <p:spPr bwMode="auto">
          <a:xfrm>
            <a:off x="7843838" y="6227763"/>
            <a:ext cx="0" cy="106362"/>
          </a:xfrm>
          <a:prstGeom prst="line">
            <a:avLst/>
          </a:prstGeom>
          <a:noFill/>
          <a:ln w="12700">
            <a:solidFill>
              <a:schemeClr val="tx1"/>
            </a:solidFill>
            <a:round/>
            <a:headEnd/>
            <a:tailEnd/>
          </a:ln>
        </p:spPr>
        <p:txBody>
          <a:bodyPr wrap="none" anchor="ctr"/>
          <a:lstStyle/>
          <a:p>
            <a:endParaRPr lang="en-US"/>
          </a:p>
        </p:txBody>
      </p:sp>
      <p:sp>
        <p:nvSpPr>
          <p:cNvPr id="62489" name="Line 50"/>
          <p:cNvSpPr>
            <a:spLocks noChangeShapeType="1"/>
          </p:cNvSpPr>
          <p:nvPr/>
        </p:nvSpPr>
        <p:spPr bwMode="auto">
          <a:xfrm>
            <a:off x="8386763" y="6227763"/>
            <a:ext cx="0" cy="112712"/>
          </a:xfrm>
          <a:prstGeom prst="line">
            <a:avLst/>
          </a:prstGeom>
          <a:noFill/>
          <a:ln w="12700">
            <a:solidFill>
              <a:schemeClr val="tx1"/>
            </a:solidFill>
            <a:round/>
            <a:headEnd/>
            <a:tailEnd/>
          </a:ln>
        </p:spPr>
        <p:txBody>
          <a:bodyPr wrap="none" anchor="ctr"/>
          <a:lstStyle/>
          <a:p>
            <a:endParaRPr lang="en-US"/>
          </a:p>
        </p:txBody>
      </p:sp>
      <p:sp>
        <p:nvSpPr>
          <p:cNvPr id="62490" name="Line 51"/>
          <p:cNvSpPr>
            <a:spLocks noChangeShapeType="1"/>
          </p:cNvSpPr>
          <p:nvPr/>
        </p:nvSpPr>
        <p:spPr bwMode="auto">
          <a:xfrm>
            <a:off x="7839075" y="6275388"/>
            <a:ext cx="547688" cy="0"/>
          </a:xfrm>
          <a:prstGeom prst="line">
            <a:avLst/>
          </a:prstGeom>
          <a:noFill/>
          <a:ln w="12700">
            <a:solidFill>
              <a:schemeClr val="tx1"/>
            </a:solidFill>
            <a:round/>
            <a:headEnd/>
            <a:tailEnd/>
          </a:ln>
        </p:spPr>
        <p:txBody>
          <a:bodyPr wrap="none" anchor="ctr"/>
          <a:lstStyle/>
          <a:p>
            <a:endParaRPr lang="en-US"/>
          </a:p>
        </p:txBody>
      </p:sp>
      <p:sp>
        <p:nvSpPr>
          <p:cNvPr id="62491" name="AutoShape 54"/>
          <p:cNvSpPr>
            <a:spLocks/>
          </p:cNvSpPr>
          <p:nvPr/>
        </p:nvSpPr>
        <p:spPr bwMode="auto">
          <a:xfrm rot="-6259571">
            <a:off x="3499644" y="2064544"/>
            <a:ext cx="147637" cy="276225"/>
          </a:xfrm>
          <a:prstGeom prst="rightBrace">
            <a:avLst>
              <a:gd name="adj1" fmla="val 15591"/>
              <a:gd name="adj2" fmla="val 50000"/>
            </a:avLst>
          </a:prstGeom>
          <a:noFill/>
          <a:ln w="12700">
            <a:solidFill>
              <a:schemeClr val="tx1"/>
            </a:solidFill>
            <a:round/>
            <a:headEnd/>
            <a:tailEnd/>
          </a:ln>
        </p:spPr>
        <p:txBody>
          <a:bodyPr wrap="none" anchor="ctr"/>
          <a:lstStyle/>
          <a:p>
            <a:endParaRPr lang="en-US" sz="2400">
              <a:latin typeface="Times" pitchFamily="18" charset="0"/>
            </a:endParaRPr>
          </a:p>
        </p:txBody>
      </p:sp>
      <p:sp>
        <p:nvSpPr>
          <p:cNvPr id="62492"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48.13</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1" descr="48_14SaltatoryConduction-U"/>
          <p:cNvPicPr>
            <a:picLocks noChangeAspect="1" noChangeArrowheads="1"/>
          </p:cNvPicPr>
          <p:nvPr/>
        </p:nvPicPr>
        <p:blipFill>
          <a:blip r:embed="rId3"/>
          <a:srcRect/>
          <a:stretch>
            <a:fillRect/>
          </a:stretch>
        </p:blipFill>
        <p:spPr bwMode="auto">
          <a:xfrm>
            <a:off x="296863" y="1712913"/>
            <a:ext cx="8548687" cy="3432175"/>
          </a:xfrm>
          <a:prstGeom prst="rect">
            <a:avLst/>
          </a:prstGeom>
          <a:noFill/>
          <a:ln w="9525">
            <a:noFill/>
            <a:miter lim="800000"/>
            <a:headEnd/>
            <a:tailEnd/>
          </a:ln>
        </p:spPr>
      </p:pic>
      <p:sp>
        <p:nvSpPr>
          <p:cNvPr id="65539" name="Text Box 4"/>
          <p:cNvSpPr txBox="1">
            <a:spLocks noChangeArrowheads="1"/>
          </p:cNvSpPr>
          <p:nvPr/>
        </p:nvSpPr>
        <p:spPr bwMode="auto">
          <a:xfrm>
            <a:off x="1744663" y="3213100"/>
            <a:ext cx="1076325" cy="30162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Cell body</a:t>
            </a:r>
            <a:endParaRPr lang="en-US" b="1"/>
          </a:p>
        </p:txBody>
      </p:sp>
      <p:sp>
        <p:nvSpPr>
          <p:cNvPr id="65540" name="Text Box 9"/>
          <p:cNvSpPr txBox="1">
            <a:spLocks noChangeArrowheads="1"/>
          </p:cNvSpPr>
          <p:nvPr/>
        </p:nvSpPr>
        <p:spPr bwMode="auto">
          <a:xfrm>
            <a:off x="3841750" y="1736725"/>
            <a:ext cx="1500188" cy="274638"/>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Schwann cell</a:t>
            </a:r>
            <a:endParaRPr lang="en-US" b="1"/>
          </a:p>
        </p:txBody>
      </p:sp>
      <p:sp>
        <p:nvSpPr>
          <p:cNvPr id="65541" name="Text Box 10"/>
          <p:cNvSpPr txBox="1">
            <a:spLocks noChangeArrowheads="1"/>
          </p:cNvSpPr>
          <p:nvPr/>
        </p:nvSpPr>
        <p:spPr bwMode="auto">
          <a:xfrm>
            <a:off x="4670425" y="2271713"/>
            <a:ext cx="2070100" cy="512762"/>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Depolarized region</a:t>
            </a:r>
            <a:br>
              <a:rPr lang="en-US" b="1">
                <a:sym typeface="Symbol" pitchFamily="18" charset="2"/>
              </a:rPr>
            </a:br>
            <a:r>
              <a:rPr lang="en-US" b="1">
                <a:sym typeface="Symbol" pitchFamily="18" charset="2"/>
              </a:rPr>
              <a:t>(node of Ranvier)</a:t>
            </a:r>
            <a:endParaRPr lang="en-US" b="1"/>
          </a:p>
        </p:txBody>
      </p:sp>
      <p:sp>
        <p:nvSpPr>
          <p:cNvPr id="65542" name="Text Box 11"/>
          <p:cNvSpPr txBox="1">
            <a:spLocks noChangeArrowheads="1"/>
          </p:cNvSpPr>
          <p:nvPr/>
        </p:nvSpPr>
        <p:spPr bwMode="auto">
          <a:xfrm>
            <a:off x="8069263" y="3305175"/>
            <a:ext cx="771525" cy="487363"/>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Myelin</a:t>
            </a:r>
            <a:br>
              <a:rPr lang="en-US" b="1">
                <a:sym typeface="Symbol" pitchFamily="18" charset="2"/>
              </a:rPr>
            </a:br>
            <a:r>
              <a:rPr lang="en-US" b="1">
                <a:sym typeface="Symbol" pitchFamily="18" charset="2"/>
              </a:rPr>
              <a:t>sheath</a:t>
            </a:r>
            <a:endParaRPr lang="en-US" b="1"/>
          </a:p>
        </p:txBody>
      </p:sp>
      <p:sp>
        <p:nvSpPr>
          <p:cNvPr id="65543" name="Text Box 12"/>
          <p:cNvSpPr txBox="1">
            <a:spLocks noChangeArrowheads="1"/>
          </p:cNvSpPr>
          <p:nvPr/>
        </p:nvSpPr>
        <p:spPr bwMode="auto">
          <a:xfrm>
            <a:off x="8067675" y="3952875"/>
            <a:ext cx="600075" cy="2349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Axon</a:t>
            </a:r>
            <a:endParaRPr lang="en-US" b="1"/>
          </a:p>
        </p:txBody>
      </p:sp>
      <p:sp>
        <p:nvSpPr>
          <p:cNvPr id="65544" name="Line 13"/>
          <p:cNvSpPr>
            <a:spLocks noChangeShapeType="1"/>
          </p:cNvSpPr>
          <p:nvPr/>
        </p:nvSpPr>
        <p:spPr bwMode="auto">
          <a:xfrm>
            <a:off x="1071563" y="2817813"/>
            <a:ext cx="647700" cy="476250"/>
          </a:xfrm>
          <a:prstGeom prst="line">
            <a:avLst/>
          </a:prstGeom>
          <a:noFill/>
          <a:ln w="12700">
            <a:solidFill>
              <a:schemeClr val="tx1"/>
            </a:solidFill>
            <a:round/>
            <a:headEnd/>
            <a:tailEnd/>
          </a:ln>
        </p:spPr>
        <p:txBody>
          <a:bodyPr wrap="none" anchor="ctr"/>
          <a:lstStyle/>
          <a:p>
            <a:endParaRPr lang="en-US"/>
          </a:p>
        </p:txBody>
      </p:sp>
      <p:sp>
        <p:nvSpPr>
          <p:cNvPr id="65545" name="Line 14"/>
          <p:cNvSpPr>
            <a:spLocks noChangeShapeType="1"/>
          </p:cNvSpPr>
          <p:nvPr/>
        </p:nvSpPr>
        <p:spPr bwMode="auto">
          <a:xfrm flipH="1">
            <a:off x="2936875" y="1865313"/>
            <a:ext cx="873125" cy="595312"/>
          </a:xfrm>
          <a:prstGeom prst="line">
            <a:avLst/>
          </a:prstGeom>
          <a:noFill/>
          <a:ln w="12700">
            <a:solidFill>
              <a:schemeClr val="tx1"/>
            </a:solidFill>
            <a:round/>
            <a:headEnd/>
            <a:tailEnd/>
          </a:ln>
        </p:spPr>
        <p:txBody>
          <a:bodyPr wrap="none" anchor="ctr"/>
          <a:lstStyle/>
          <a:p>
            <a:endParaRPr lang="en-US"/>
          </a:p>
        </p:txBody>
      </p:sp>
      <p:sp>
        <p:nvSpPr>
          <p:cNvPr id="65546" name="Line 15"/>
          <p:cNvSpPr>
            <a:spLocks noChangeShapeType="1"/>
          </p:cNvSpPr>
          <p:nvPr/>
        </p:nvSpPr>
        <p:spPr bwMode="auto">
          <a:xfrm>
            <a:off x="6256338" y="3425825"/>
            <a:ext cx="1746250" cy="0"/>
          </a:xfrm>
          <a:prstGeom prst="line">
            <a:avLst/>
          </a:prstGeom>
          <a:noFill/>
          <a:ln w="12700">
            <a:solidFill>
              <a:schemeClr val="tx1"/>
            </a:solidFill>
            <a:round/>
            <a:headEnd/>
            <a:tailEnd/>
          </a:ln>
        </p:spPr>
        <p:txBody>
          <a:bodyPr wrap="none" anchor="ctr"/>
          <a:lstStyle/>
          <a:p>
            <a:endParaRPr lang="en-US"/>
          </a:p>
        </p:txBody>
      </p:sp>
      <p:sp>
        <p:nvSpPr>
          <p:cNvPr id="65547" name="Line 16"/>
          <p:cNvSpPr>
            <a:spLocks noChangeShapeType="1"/>
          </p:cNvSpPr>
          <p:nvPr/>
        </p:nvSpPr>
        <p:spPr bwMode="auto">
          <a:xfrm>
            <a:off x="7262813" y="4035425"/>
            <a:ext cx="739775" cy="0"/>
          </a:xfrm>
          <a:prstGeom prst="line">
            <a:avLst/>
          </a:prstGeom>
          <a:noFill/>
          <a:ln w="12700">
            <a:solidFill>
              <a:schemeClr val="tx1"/>
            </a:solidFill>
            <a:round/>
            <a:headEnd/>
            <a:tailEnd/>
          </a:ln>
        </p:spPr>
        <p:txBody>
          <a:bodyPr wrap="none" anchor="ctr"/>
          <a:lstStyle/>
          <a:p>
            <a:endParaRPr lang="en-US"/>
          </a:p>
        </p:txBody>
      </p:sp>
      <p:grpSp>
        <p:nvGrpSpPr>
          <p:cNvPr id="2" name="Group 13"/>
          <p:cNvGrpSpPr>
            <a:grpSpLocks/>
          </p:cNvGrpSpPr>
          <p:nvPr/>
        </p:nvGrpSpPr>
        <p:grpSpPr bwMode="auto">
          <a:xfrm>
            <a:off x="5092700" y="2751138"/>
            <a:ext cx="360363" cy="569912"/>
            <a:chOff x="3208" y="1733"/>
            <a:chExt cx="227" cy="359"/>
          </a:xfrm>
        </p:grpSpPr>
        <p:sp>
          <p:nvSpPr>
            <p:cNvPr id="65550" name="Line 17"/>
            <p:cNvSpPr>
              <a:spLocks noChangeShapeType="1"/>
            </p:cNvSpPr>
            <p:nvPr/>
          </p:nvSpPr>
          <p:spPr bwMode="auto">
            <a:xfrm>
              <a:off x="3208" y="2029"/>
              <a:ext cx="0" cy="63"/>
            </a:xfrm>
            <a:prstGeom prst="line">
              <a:avLst/>
            </a:prstGeom>
            <a:noFill/>
            <a:ln w="12700">
              <a:solidFill>
                <a:schemeClr val="tx1"/>
              </a:solidFill>
              <a:round/>
              <a:headEnd/>
              <a:tailEnd/>
            </a:ln>
          </p:spPr>
          <p:txBody>
            <a:bodyPr wrap="none" anchor="ctr"/>
            <a:lstStyle/>
            <a:p>
              <a:endParaRPr lang="en-US"/>
            </a:p>
          </p:txBody>
        </p:sp>
        <p:sp>
          <p:nvSpPr>
            <p:cNvPr id="65551" name="Line 18"/>
            <p:cNvSpPr>
              <a:spLocks noChangeShapeType="1"/>
            </p:cNvSpPr>
            <p:nvPr/>
          </p:nvSpPr>
          <p:spPr bwMode="auto">
            <a:xfrm>
              <a:off x="3435" y="2029"/>
              <a:ext cx="0" cy="59"/>
            </a:xfrm>
            <a:prstGeom prst="line">
              <a:avLst/>
            </a:prstGeom>
            <a:noFill/>
            <a:ln w="12700">
              <a:solidFill>
                <a:schemeClr val="tx1"/>
              </a:solidFill>
              <a:round/>
              <a:headEnd/>
              <a:tailEnd/>
            </a:ln>
          </p:spPr>
          <p:txBody>
            <a:bodyPr wrap="none" anchor="ctr"/>
            <a:lstStyle/>
            <a:p>
              <a:endParaRPr lang="en-US"/>
            </a:p>
          </p:txBody>
        </p:sp>
        <p:sp>
          <p:nvSpPr>
            <p:cNvPr id="65552" name="Line 19"/>
            <p:cNvSpPr>
              <a:spLocks noChangeShapeType="1"/>
            </p:cNvSpPr>
            <p:nvPr/>
          </p:nvSpPr>
          <p:spPr bwMode="auto">
            <a:xfrm>
              <a:off x="3208" y="2033"/>
              <a:ext cx="227" cy="0"/>
            </a:xfrm>
            <a:prstGeom prst="line">
              <a:avLst/>
            </a:prstGeom>
            <a:noFill/>
            <a:ln w="12700">
              <a:solidFill>
                <a:schemeClr val="tx1"/>
              </a:solidFill>
              <a:round/>
              <a:headEnd/>
              <a:tailEnd/>
            </a:ln>
          </p:spPr>
          <p:txBody>
            <a:bodyPr wrap="none" anchor="ctr"/>
            <a:lstStyle/>
            <a:p>
              <a:endParaRPr lang="en-US"/>
            </a:p>
          </p:txBody>
        </p:sp>
        <p:sp>
          <p:nvSpPr>
            <p:cNvPr id="65553" name="Line 20"/>
            <p:cNvSpPr>
              <a:spLocks noChangeShapeType="1"/>
            </p:cNvSpPr>
            <p:nvPr/>
          </p:nvSpPr>
          <p:spPr bwMode="auto">
            <a:xfrm>
              <a:off x="3333" y="1733"/>
              <a:ext cx="0" cy="300"/>
            </a:xfrm>
            <a:prstGeom prst="line">
              <a:avLst/>
            </a:prstGeom>
            <a:noFill/>
            <a:ln w="12700">
              <a:solidFill>
                <a:schemeClr val="tx1"/>
              </a:solidFill>
              <a:round/>
              <a:headEnd/>
              <a:tailEnd/>
            </a:ln>
          </p:spPr>
          <p:txBody>
            <a:bodyPr wrap="none" anchor="ctr"/>
            <a:lstStyle/>
            <a:p>
              <a:endParaRPr lang="en-US"/>
            </a:p>
          </p:txBody>
        </p:sp>
      </p:grpSp>
      <p:sp>
        <p:nvSpPr>
          <p:cNvPr id="65549"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48.14</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48.12-3</a:t>
            </a:r>
          </a:p>
        </p:txBody>
      </p:sp>
      <p:pic>
        <p:nvPicPr>
          <p:cNvPr id="60419" name="Picture 28" descr="48_12ActionPotCondxn_3-U"/>
          <p:cNvPicPr>
            <a:picLocks noChangeAspect="1" noChangeArrowheads="1"/>
          </p:cNvPicPr>
          <p:nvPr/>
        </p:nvPicPr>
        <p:blipFill>
          <a:blip r:embed="rId3"/>
          <a:srcRect/>
          <a:stretch>
            <a:fillRect/>
          </a:stretch>
        </p:blipFill>
        <p:spPr bwMode="auto">
          <a:xfrm>
            <a:off x="1919288" y="136525"/>
            <a:ext cx="5303837" cy="6584950"/>
          </a:xfrm>
          <a:prstGeom prst="rect">
            <a:avLst/>
          </a:prstGeom>
          <a:noFill/>
          <a:ln w="9525">
            <a:noFill/>
            <a:miter lim="800000"/>
            <a:headEnd/>
            <a:tailEnd/>
          </a:ln>
        </p:spPr>
      </p:pic>
      <p:sp>
        <p:nvSpPr>
          <p:cNvPr id="60420" name="Text Box 3"/>
          <p:cNvSpPr txBox="1">
            <a:spLocks noChangeArrowheads="1"/>
          </p:cNvSpPr>
          <p:nvPr/>
        </p:nvSpPr>
        <p:spPr bwMode="auto">
          <a:xfrm>
            <a:off x="2924175" y="3306763"/>
            <a:ext cx="204788"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K</a:t>
            </a:r>
            <a:r>
              <a:rPr lang="en-US" sz="1400" b="1" baseline="32000">
                <a:sym typeface="Symbol" pitchFamily="18" charset="2"/>
              </a:rPr>
              <a:t></a:t>
            </a:r>
          </a:p>
        </p:txBody>
      </p:sp>
      <p:sp>
        <p:nvSpPr>
          <p:cNvPr id="60421" name="Text Box 5"/>
          <p:cNvSpPr txBox="1">
            <a:spLocks noChangeArrowheads="1"/>
          </p:cNvSpPr>
          <p:nvPr/>
        </p:nvSpPr>
        <p:spPr bwMode="auto">
          <a:xfrm>
            <a:off x="2917825" y="4583113"/>
            <a:ext cx="204788"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K</a:t>
            </a:r>
            <a:r>
              <a:rPr lang="en-US" sz="1400" b="1" baseline="32000">
                <a:sym typeface="Symbol" pitchFamily="18" charset="2"/>
              </a:rPr>
              <a:t></a:t>
            </a:r>
          </a:p>
        </p:txBody>
      </p:sp>
      <p:sp>
        <p:nvSpPr>
          <p:cNvPr id="60422" name="Text Box 6"/>
          <p:cNvSpPr txBox="1">
            <a:spLocks noChangeArrowheads="1"/>
          </p:cNvSpPr>
          <p:nvPr/>
        </p:nvSpPr>
        <p:spPr bwMode="auto">
          <a:xfrm>
            <a:off x="3989388" y="6396038"/>
            <a:ext cx="204787"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K</a:t>
            </a:r>
            <a:r>
              <a:rPr lang="en-US" sz="1400" b="1" baseline="32000">
                <a:sym typeface="Symbol" pitchFamily="18" charset="2"/>
              </a:rPr>
              <a:t></a:t>
            </a:r>
          </a:p>
        </p:txBody>
      </p:sp>
      <p:sp>
        <p:nvSpPr>
          <p:cNvPr id="60423" name="Text Box 7"/>
          <p:cNvSpPr txBox="1">
            <a:spLocks noChangeArrowheads="1"/>
          </p:cNvSpPr>
          <p:nvPr/>
        </p:nvSpPr>
        <p:spPr bwMode="auto">
          <a:xfrm>
            <a:off x="3989388" y="5126038"/>
            <a:ext cx="204787"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K</a:t>
            </a:r>
            <a:r>
              <a:rPr lang="en-US" sz="1400" b="1" baseline="32000">
                <a:sym typeface="Symbol" pitchFamily="18" charset="2"/>
              </a:rPr>
              <a:t></a:t>
            </a:r>
          </a:p>
        </p:txBody>
      </p:sp>
      <p:sp>
        <p:nvSpPr>
          <p:cNvPr id="60424" name="Text Box 8"/>
          <p:cNvSpPr txBox="1">
            <a:spLocks noChangeArrowheads="1"/>
          </p:cNvSpPr>
          <p:nvPr/>
        </p:nvSpPr>
        <p:spPr bwMode="auto">
          <a:xfrm>
            <a:off x="5006975" y="5748338"/>
            <a:ext cx="311150"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Na</a:t>
            </a:r>
            <a:r>
              <a:rPr lang="en-US" sz="1400" b="1" baseline="32000">
                <a:sym typeface="Symbol" pitchFamily="18" charset="2"/>
              </a:rPr>
              <a:t></a:t>
            </a:r>
          </a:p>
        </p:txBody>
      </p:sp>
      <p:sp>
        <p:nvSpPr>
          <p:cNvPr id="60425" name="Text Box 9"/>
          <p:cNvSpPr txBox="1">
            <a:spLocks noChangeArrowheads="1"/>
          </p:cNvSpPr>
          <p:nvPr/>
        </p:nvSpPr>
        <p:spPr bwMode="auto">
          <a:xfrm>
            <a:off x="3940175" y="3941763"/>
            <a:ext cx="311150"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Na</a:t>
            </a:r>
            <a:r>
              <a:rPr lang="en-US" sz="1400" b="1" baseline="32000">
                <a:sym typeface="Symbol" pitchFamily="18" charset="2"/>
              </a:rPr>
              <a:t></a:t>
            </a:r>
          </a:p>
        </p:txBody>
      </p:sp>
      <p:sp>
        <p:nvSpPr>
          <p:cNvPr id="60426" name="Text Box 10"/>
          <p:cNvSpPr txBox="1">
            <a:spLocks noChangeArrowheads="1"/>
          </p:cNvSpPr>
          <p:nvPr/>
        </p:nvSpPr>
        <p:spPr bwMode="auto">
          <a:xfrm>
            <a:off x="2790825" y="2208213"/>
            <a:ext cx="311150" cy="142875"/>
          </a:xfrm>
          <a:prstGeom prst="rect">
            <a:avLst/>
          </a:prstGeom>
          <a:noFill/>
          <a:ln w="9525">
            <a:noFill/>
            <a:miter lim="800000"/>
            <a:headEnd/>
            <a:tailEnd/>
          </a:ln>
        </p:spPr>
        <p:txBody>
          <a:bodyPr wrap="none" lIns="0" tIns="0" rIns="0" bIns="0"/>
          <a:lstStyle/>
          <a:p>
            <a:pPr>
              <a:lnSpc>
                <a:spcPct val="90000"/>
              </a:lnSpc>
            </a:pPr>
            <a:r>
              <a:rPr lang="en-US" sz="1200" b="1">
                <a:sym typeface="Symbol" pitchFamily="18" charset="2"/>
              </a:rPr>
              <a:t>Na</a:t>
            </a:r>
            <a:r>
              <a:rPr lang="en-US" sz="1400" b="1" baseline="32000">
                <a:sym typeface="Symbol" pitchFamily="18" charset="2"/>
              </a:rPr>
              <a:t></a:t>
            </a:r>
          </a:p>
        </p:txBody>
      </p:sp>
      <p:sp>
        <p:nvSpPr>
          <p:cNvPr id="60427" name="Text Box 11"/>
          <p:cNvSpPr txBox="1">
            <a:spLocks noChangeArrowheads="1"/>
          </p:cNvSpPr>
          <p:nvPr/>
        </p:nvSpPr>
        <p:spPr bwMode="auto">
          <a:xfrm>
            <a:off x="2513013" y="1257300"/>
            <a:ext cx="985837" cy="5397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Action</a:t>
            </a:r>
            <a:br>
              <a:rPr lang="en-US" b="1">
                <a:sym typeface="Symbol" pitchFamily="18" charset="2"/>
              </a:rPr>
            </a:br>
            <a:r>
              <a:rPr lang="en-US" b="1">
                <a:sym typeface="Symbol" pitchFamily="18" charset="2"/>
              </a:rPr>
              <a:t>potential</a:t>
            </a:r>
            <a:endParaRPr lang="en-US" b="1"/>
          </a:p>
        </p:txBody>
      </p:sp>
      <p:sp>
        <p:nvSpPr>
          <p:cNvPr id="60428" name="Text Box 12"/>
          <p:cNvSpPr txBox="1">
            <a:spLocks noChangeArrowheads="1"/>
          </p:cNvSpPr>
          <p:nvPr/>
        </p:nvSpPr>
        <p:spPr bwMode="auto">
          <a:xfrm>
            <a:off x="4967288" y="642938"/>
            <a:ext cx="615950" cy="24923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Axon</a:t>
            </a:r>
            <a:endParaRPr lang="en-US" b="1"/>
          </a:p>
        </p:txBody>
      </p:sp>
      <p:sp>
        <p:nvSpPr>
          <p:cNvPr id="60429" name="Text Box 13"/>
          <p:cNvSpPr txBox="1">
            <a:spLocks noChangeArrowheads="1"/>
          </p:cNvSpPr>
          <p:nvPr/>
        </p:nvSpPr>
        <p:spPr bwMode="auto">
          <a:xfrm>
            <a:off x="6038850" y="1171575"/>
            <a:ext cx="1196975" cy="5270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Plasma </a:t>
            </a:r>
            <a:br>
              <a:rPr lang="en-US" b="1">
                <a:sym typeface="Symbol" pitchFamily="18" charset="2"/>
              </a:rPr>
            </a:br>
            <a:r>
              <a:rPr lang="en-US" b="1">
                <a:sym typeface="Symbol" pitchFamily="18" charset="2"/>
              </a:rPr>
              <a:t>membrane</a:t>
            </a:r>
            <a:endParaRPr lang="en-US" b="1"/>
          </a:p>
        </p:txBody>
      </p:sp>
      <p:sp>
        <p:nvSpPr>
          <p:cNvPr id="60430" name="Text Box 14"/>
          <p:cNvSpPr txBox="1">
            <a:spLocks noChangeArrowheads="1"/>
          </p:cNvSpPr>
          <p:nvPr/>
        </p:nvSpPr>
        <p:spPr bwMode="auto">
          <a:xfrm>
            <a:off x="6197600" y="2151063"/>
            <a:ext cx="881063" cy="23653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Cytosol</a:t>
            </a:r>
            <a:endParaRPr lang="en-US" b="1"/>
          </a:p>
        </p:txBody>
      </p:sp>
      <p:sp>
        <p:nvSpPr>
          <p:cNvPr id="60431" name="Text Box 15"/>
          <p:cNvSpPr txBox="1">
            <a:spLocks noChangeArrowheads="1"/>
          </p:cNvSpPr>
          <p:nvPr/>
        </p:nvSpPr>
        <p:spPr bwMode="auto">
          <a:xfrm>
            <a:off x="3630613" y="2957513"/>
            <a:ext cx="985837" cy="5397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Action</a:t>
            </a:r>
            <a:br>
              <a:rPr lang="en-US" b="1">
                <a:sym typeface="Symbol" pitchFamily="18" charset="2"/>
              </a:rPr>
            </a:br>
            <a:r>
              <a:rPr lang="en-US" b="1">
                <a:sym typeface="Symbol" pitchFamily="18" charset="2"/>
              </a:rPr>
              <a:t>potential</a:t>
            </a:r>
            <a:endParaRPr lang="en-US" b="1"/>
          </a:p>
        </p:txBody>
      </p:sp>
      <p:sp>
        <p:nvSpPr>
          <p:cNvPr id="60432" name="Text Box 16"/>
          <p:cNvSpPr txBox="1">
            <a:spLocks noChangeArrowheads="1"/>
          </p:cNvSpPr>
          <p:nvPr/>
        </p:nvSpPr>
        <p:spPr bwMode="auto">
          <a:xfrm>
            <a:off x="4913313" y="4770438"/>
            <a:ext cx="985837" cy="5397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Action</a:t>
            </a:r>
            <a:br>
              <a:rPr lang="en-US" b="1">
                <a:sym typeface="Symbol" pitchFamily="18" charset="2"/>
              </a:rPr>
            </a:br>
            <a:r>
              <a:rPr lang="en-US" b="1">
                <a:sym typeface="Symbol" pitchFamily="18" charset="2"/>
              </a:rPr>
              <a:t>potential</a:t>
            </a:r>
            <a:endParaRPr lang="en-US" b="1"/>
          </a:p>
        </p:txBody>
      </p:sp>
      <p:grpSp>
        <p:nvGrpSpPr>
          <p:cNvPr id="2" name="Group 19"/>
          <p:cNvGrpSpPr>
            <a:grpSpLocks/>
          </p:cNvGrpSpPr>
          <p:nvPr/>
        </p:nvGrpSpPr>
        <p:grpSpPr bwMode="auto">
          <a:xfrm>
            <a:off x="1984375" y="3638550"/>
            <a:ext cx="271463" cy="277813"/>
            <a:chOff x="1000" y="2392"/>
            <a:chExt cx="171" cy="175"/>
          </a:xfrm>
        </p:grpSpPr>
        <p:sp>
          <p:nvSpPr>
            <p:cNvPr id="60442" name="Oval 17"/>
            <p:cNvSpPr>
              <a:spLocks noChangeArrowheads="1"/>
            </p:cNvSpPr>
            <p:nvPr/>
          </p:nvSpPr>
          <p:spPr bwMode="auto">
            <a:xfrm>
              <a:off x="1000" y="2392"/>
              <a:ext cx="166" cy="167"/>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0443" name="Text Box 18"/>
            <p:cNvSpPr txBox="1">
              <a:spLocks noChangeArrowheads="1"/>
            </p:cNvSpPr>
            <p:nvPr/>
          </p:nvSpPr>
          <p:spPr bwMode="auto">
            <a:xfrm>
              <a:off x="1042" y="2402"/>
              <a:ext cx="129" cy="165"/>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2</a:t>
              </a:r>
              <a:endParaRPr lang="en-US" b="1">
                <a:solidFill>
                  <a:schemeClr val="bg1"/>
                </a:solidFill>
              </a:endParaRPr>
            </a:p>
          </p:txBody>
        </p:sp>
      </p:grpSp>
      <p:grpSp>
        <p:nvGrpSpPr>
          <p:cNvPr id="3" name="Group 20"/>
          <p:cNvGrpSpPr>
            <a:grpSpLocks/>
          </p:cNvGrpSpPr>
          <p:nvPr/>
        </p:nvGrpSpPr>
        <p:grpSpPr bwMode="auto">
          <a:xfrm>
            <a:off x="1978025" y="1900238"/>
            <a:ext cx="271463" cy="277812"/>
            <a:chOff x="1000" y="2392"/>
            <a:chExt cx="171" cy="175"/>
          </a:xfrm>
        </p:grpSpPr>
        <p:sp>
          <p:nvSpPr>
            <p:cNvPr id="60440" name="Oval 21"/>
            <p:cNvSpPr>
              <a:spLocks noChangeArrowheads="1"/>
            </p:cNvSpPr>
            <p:nvPr/>
          </p:nvSpPr>
          <p:spPr bwMode="auto">
            <a:xfrm>
              <a:off x="1000" y="2392"/>
              <a:ext cx="166" cy="167"/>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0441" name="Text Box 22"/>
            <p:cNvSpPr txBox="1">
              <a:spLocks noChangeArrowheads="1"/>
            </p:cNvSpPr>
            <p:nvPr/>
          </p:nvSpPr>
          <p:spPr bwMode="auto">
            <a:xfrm>
              <a:off x="1042" y="2402"/>
              <a:ext cx="129" cy="165"/>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1</a:t>
              </a:r>
              <a:endParaRPr lang="en-US" b="1">
                <a:solidFill>
                  <a:schemeClr val="bg1"/>
                </a:solidFill>
              </a:endParaRPr>
            </a:p>
          </p:txBody>
        </p:sp>
      </p:grpSp>
      <p:grpSp>
        <p:nvGrpSpPr>
          <p:cNvPr id="4" name="Group 23"/>
          <p:cNvGrpSpPr>
            <a:grpSpLocks/>
          </p:cNvGrpSpPr>
          <p:nvPr/>
        </p:nvGrpSpPr>
        <p:grpSpPr bwMode="auto">
          <a:xfrm>
            <a:off x="1978025" y="5457825"/>
            <a:ext cx="271463" cy="277813"/>
            <a:chOff x="1000" y="2392"/>
            <a:chExt cx="171" cy="175"/>
          </a:xfrm>
        </p:grpSpPr>
        <p:sp>
          <p:nvSpPr>
            <p:cNvPr id="60438" name="Oval 24"/>
            <p:cNvSpPr>
              <a:spLocks noChangeArrowheads="1"/>
            </p:cNvSpPr>
            <p:nvPr/>
          </p:nvSpPr>
          <p:spPr bwMode="auto">
            <a:xfrm>
              <a:off x="1000" y="2392"/>
              <a:ext cx="166" cy="167"/>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0439" name="Text Box 25"/>
            <p:cNvSpPr txBox="1">
              <a:spLocks noChangeArrowheads="1"/>
            </p:cNvSpPr>
            <p:nvPr/>
          </p:nvSpPr>
          <p:spPr bwMode="auto">
            <a:xfrm>
              <a:off x="1042" y="2402"/>
              <a:ext cx="129" cy="165"/>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3</a:t>
              </a:r>
              <a:endParaRPr lang="en-US" b="1">
                <a:solidFill>
                  <a:schemeClr val="bg1"/>
                </a:solidFill>
              </a:endParaRPr>
            </a:p>
          </p:txBody>
        </p:sp>
      </p:grpSp>
      <p:sp>
        <p:nvSpPr>
          <p:cNvPr id="60436" name="Line 26"/>
          <p:cNvSpPr>
            <a:spLocks noChangeShapeType="1"/>
          </p:cNvSpPr>
          <p:nvPr/>
        </p:nvSpPr>
        <p:spPr bwMode="auto">
          <a:xfrm flipH="1">
            <a:off x="5013325" y="846138"/>
            <a:ext cx="106363" cy="198437"/>
          </a:xfrm>
          <a:prstGeom prst="line">
            <a:avLst/>
          </a:prstGeom>
          <a:noFill/>
          <a:ln w="12700">
            <a:solidFill>
              <a:schemeClr val="tx1"/>
            </a:solidFill>
            <a:round/>
            <a:headEnd/>
            <a:tailEnd/>
          </a:ln>
        </p:spPr>
        <p:txBody>
          <a:bodyPr wrap="none" anchor="ctr"/>
          <a:lstStyle/>
          <a:p>
            <a:endParaRPr lang="en-US"/>
          </a:p>
        </p:txBody>
      </p:sp>
      <p:sp>
        <p:nvSpPr>
          <p:cNvPr id="60437" name="Line 27"/>
          <p:cNvSpPr>
            <a:spLocks noChangeShapeType="1"/>
          </p:cNvSpPr>
          <p:nvPr/>
        </p:nvSpPr>
        <p:spPr bwMode="auto">
          <a:xfrm>
            <a:off x="6692900" y="1639888"/>
            <a:ext cx="0" cy="292100"/>
          </a:xfrm>
          <a:prstGeom prst="line">
            <a:avLst/>
          </a:prstGeom>
          <a:noFill/>
          <a:ln w="12700">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219200" y="533400"/>
            <a:ext cx="7200900" cy="5200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1295400" y="1219200"/>
            <a:ext cx="7334250" cy="4267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48" descr="48_15ChemicalSynapse-U"/>
          <p:cNvPicPr>
            <a:picLocks noChangeAspect="1" noChangeArrowheads="1"/>
          </p:cNvPicPr>
          <p:nvPr/>
        </p:nvPicPr>
        <p:blipFill>
          <a:blip r:embed="rId3"/>
          <a:srcRect/>
          <a:stretch>
            <a:fillRect/>
          </a:stretch>
        </p:blipFill>
        <p:spPr bwMode="auto">
          <a:xfrm>
            <a:off x="296863" y="441325"/>
            <a:ext cx="8548687" cy="5975350"/>
          </a:xfrm>
          <a:prstGeom prst="rect">
            <a:avLst/>
          </a:prstGeom>
          <a:noFill/>
          <a:ln w="9525">
            <a:noFill/>
            <a:miter lim="800000"/>
            <a:headEnd/>
            <a:tailEnd/>
          </a:ln>
        </p:spPr>
      </p:pic>
      <p:sp>
        <p:nvSpPr>
          <p:cNvPr id="68611" name="Text Box 5"/>
          <p:cNvSpPr txBox="1">
            <a:spLocks noChangeArrowheads="1"/>
          </p:cNvSpPr>
          <p:nvPr/>
        </p:nvSpPr>
        <p:spPr bwMode="auto">
          <a:xfrm>
            <a:off x="682625" y="454025"/>
            <a:ext cx="1341438" cy="473075"/>
          </a:xfrm>
          <a:prstGeom prst="rect">
            <a:avLst/>
          </a:prstGeom>
          <a:noFill/>
          <a:ln w="9525">
            <a:noFill/>
            <a:miter lim="800000"/>
            <a:headEnd/>
            <a:tailEnd/>
          </a:ln>
        </p:spPr>
        <p:txBody>
          <a:bodyPr wrap="none" lIns="0" tIns="0" rIns="0" bIns="0"/>
          <a:lstStyle/>
          <a:p>
            <a:pPr algn="ctr">
              <a:lnSpc>
                <a:spcPct val="90000"/>
              </a:lnSpc>
            </a:pPr>
            <a:r>
              <a:rPr lang="en-US" b="1">
                <a:sym typeface="Symbol" pitchFamily="18" charset="2"/>
              </a:rPr>
              <a:t>Presynaptic</a:t>
            </a:r>
            <a:br>
              <a:rPr lang="en-US" b="1">
                <a:sym typeface="Symbol" pitchFamily="18" charset="2"/>
              </a:rPr>
            </a:br>
            <a:r>
              <a:rPr lang="en-US" b="1">
                <a:sym typeface="Symbol" pitchFamily="18" charset="2"/>
              </a:rPr>
              <a:t>cell</a:t>
            </a:r>
            <a:endParaRPr lang="en-US" b="1"/>
          </a:p>
        </p:txBody>
      </p:sp>
      <p:sp>
        <p:nvSpPr>
          <p:cNvPr id="68612" name="Text Box 18"/>
          <p:cNvSpPr txBox="1">
            <a:spLocks noChangeArrowheads="1"/>
          </p:cNvSpPr>
          <p:nvPr/>
        </p:nvSpPr>
        <p:spPr bwMode="auto">
          <a:xfrm>
            <a:off x="3878263" y="579438"/>
            <a:ext cx="1936750" cy="27463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Postsynaptic cell</a:t>
            </a:r>
            <a:endParaRPr lang="en-US" b="1"/>
          </a:p>
        </p:txBody>
      </p:sp>
      <p:sp>
        <p:nvSpPr>
          <p:cNvPr id="68613" name="Text Box 19"/>
          <p:cNvSpPr txBox="1">
            <a:spLocks noChangeArrowheads="1"/>
          </p:cNvSpPr>
          <p:nvPr/>
        </p:nvSpPr>
        <p:spPr bwMode="auto">
          <a:xfrm>
            <a:off x="1244600" y="1717675"/>
            <a:ext cx="587375" cy="2476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Axon</a:t>
            </a:r>
            <a:endParaRPr lang="en-US" b="1"/>
          </a:p>
        </p:txBody>
      </p:sp>
      <p:sp>
        <p:nvSpPr>
          <p:cNvPr id="68614" name="Text Box 20"/>
          <p:cNvSpPr txBox="1">
            <a:spLocks noChangeArrowheads="1"/>
          </p:cNvSpPr>
          <p:nvPr/>
        </p:nvSpPr>
        <p:spPr bwMode="auto">
          <a:xfrm>
            <a:off x="371475" y="3729038"/>
            <a:ext cx="1341438" cy="4730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Presynaptic</a:t>
            </a:r>
            <a:br>
              <a:rPr lang="en-US" b="1">
                <a:sym typeface="Symbol" pitchFamily="18" charset="2"/>
              </a:rPr>
            </a:br>
            <a:r>
              <a:rPr lang="en-US" b="1">
                <a:sym typeface="Symbol" pitchFamily="18" charset="2"/>
              </a:rPr>
              <a:t>membrane</a:t>
            </a:r>
            <a:endParaRPr lang="en-US" b="1"/>
          </a:p>
        </p:txBody>
      </p:sp>
      <p:sp>
        <p:nvSpPr>
          <p:cNvPr id="68615" name="Text Box 21"/>
          <p:cNvSpPr txBox="1">
            <a:spLocks noChangeArrowheads="1"/>
          </p:cNvSpPr>
          <p:nvPr/>
        </p:nvSpPr>
        <p:spPr bwMode="auto">
          <a:xfrm>
            <a:off x="3182938" y="1909763"/>
            <a:ext cx="1870075" cy="750887"/>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Synaptic vesicle</a:t>
            </a:r>
            <a:br>
              <a:rPr lang="en-US" b="1">
                <a:sym typeface="Symbol" pitchFamily="18" charset="2"/>
              </a:rPr>
            </a:br>
            <a:r>
              <a:rPr lang="en-US" b="1">
                <a:sym typeface="Symbol" pitchFamily="18" charset="2"/>
              </a:rPr>
              <a:t>containing</a:t>
            </a:r>
            <a:br>
              <a:rPr lang="en-US" b="1">
                <a:sym typeface="Symbol" pitchFamily="18" charset="2"/>
              </a:rPr>
            </a:br>
            <a:r>
              <a:rPr lang="en-US" b="1">
                <a:sym typeface="Symbol" pitchFamily="18" charset="2"/>
              </a:rPr>
              <a:t>neurotransmitter</a:t>
            </a:r>
            <a:endParaRPr lang="en-US" b="1"/>
          </a:p>
        </p:txBody>
      </p:sp>
      <p:sp>
        <p:nvSpPr>
          <p:cNvPr id="68616" name="Text Box 22"/>
          <p:cNvSpPr txBox="1">
            <a:spLocks noChangeArrowheads="1"/>
          </p:cNvSpPr>
          <p:nvPr/>
        </p:nvSpPr>
        <p:spPr bwMode="auto">
          <a:xfrm>
            <a:off x="5259388" y="2160588"/>
            <a:ext cx="1460500" cy="4730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Postsynaptic</a:t>
            </a:r>
            <a:br>
              <a:rPr lang="en-US" b="1">
                <a:sym typeface="Symbol" pitchFamily="18" charset="2"/>
              </a:rPr>
            </a:br>
            <a:r>
              <a:rPr lang="en-US" b="1">
                <a:sym typeface="Symbol" pitchFamily="18" charset="2"/>
              </a:rPr>
              <a:t>membrane</a:t>
            </a:r>
            <a:endParaRPr lang="en-US" b="1"/>
          </a:p>
        </p:txBody>
      </p:sp>
      <p:sp>
        <p:nvSpPr>
          <p:cNvPr id="68617" name="Text Box 23"/>
          <p:cNvSpPr txBox="1">
            <a:spLocks noChangeArrowheads="1"/>
          </p:cNvSpPr>
          <p:nvPr/>
        </p:nvSpPr>
        <p:spPr bwMode="auto">
          <a:xfrm>
            <a:off x="4411663" y="2771775"/>
            <a:ext cx="971550" cy="512763"/>
          </a:xfrm>
          <a:prstGeom prst="rect">
            <a:avLst/>
          </a:prstGeom>
          <a:noFill/>
          <a:ln w="9525">
            <a:noFill/>
            <a:miter lim="800000"/>
            <a:headEnd/>
            <a:tailEnd/>
          </a:ln>
        </p:spPr>
        <p:txBody>
          <a:bodyPr wrap="none" lIns="0" tIns="0" rIns="0" bIns="0"/>
          <a:lstStyle/>
          <a:p>
            <a:pPr algn="ctr">
              <a:lnSpc>
                <a:spcPct val="90000"/>
              </a:lnSpc>
            </a:pPr>
            <a:r>
              <a:rPr lang="en-US" b="1">
                <a:sym typeface="Symbol" pitchFamily="18" charset="2"/>
              </a:rPr>
              <a:t>Synaptic</a:t>
            </a:r>
            <a:br>
              <a:rPr lang="en-US" b="1">
                <a:sym typeface="Symbol" pitchFamily="18" charset="2"/>
              </a:rPr>
            </a:br>
            <a:r>
              <a:rPr lang="en-US" b="1">
                <a:sym typeface="Symbol" pitchFamily="18" charset="2"/>
              </a:rPr>
              <a:t>cleft</a:t>
            </a:r>
            <a:endParaRPr lang="en-US" b="1"/>
          </a:p>
        </p:txBody>
      </p:sp>
      <p:sp>
        <p:nvSpPr>
          <p:cNvPr id="68618" name="Text Box 24"/>
          <p:cNvSpPr txBox="1">
            <a:spLocks noChangeArrowheads="1"/>
          </p:cNvSpPr>
          <p:nvPr/>
        </p:nvSpPr>
        <p:spPr bwMode="auto">
          <a:xfrm>
            <a:off x="2138363" y="5656263"/>
            <a:ext cx="1552575" cy="4857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Voltage-gated</a:t>
            </a:r>
            <a:br>
              <a:rPr lang="en-US" b="1">
                <a:sym typeface="Symbol" pitchFamily="18" charset="2"/>
              </a:rPr>
            </a:br>
            <a:r>
              <a:rPr lang="en-US" b="1">
                <a:sym typeface="Symbol" pitchFamily="18" charset="2"/>
              </a:rPr>
              <a:t>Ca</a:t>
            </a:r>
            <a:r>
              <a:rPr lang="en-US" b="1" baseline="30000"/>
              <a:t>2</a:t>
            </a:r>
            <a:r>
              <a:rPr lang="en-US" b="1" baseline="34000">
                <a:sym typeface="Symbol" pitchFamily="18" charset="2"/>
              </a:rPr>
              <a:t></a:t>
            </a:r>
            <a:r>
              <a:rPr lang="en-US" b="1">
                <a:sym typeface="Symbol" pitchFamily="18" charset="2"/>
              </a:rPr>
              <a:t> channel</a:t>
            </a:r>
            <a:endParaRPr lang="en-US" b="1"/>
          </a:p>
        </p:txBody>
      </p:sp>
      <p:sp>
        <p:nvSpPr>
          <p:cNvPr id="68619" name="Text Box 25"/>
          <p:cNvSpPr txBox="1">
            <a:spLocks noChangeArrowheads="1"/>
          </p:cNvSpPr>
          <p:nvPr/>
        </p:nvSpPr>
        <p:spPr bwMode="auto">
          <a:xfrm>
            <a:off x="4089400" y="5664200"/>
            <a:ext cx="1552575" cy="485775"/>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Ligand-gated</a:t>
            </a:r>
            <a:br>
              <a:rPr lang="en-US" b="1">
                <a:sym typeface="Symbol" pitchFamily="18" charset="2"/>
              </a:rPr>
            </a:br>
            <a:r>
              <a:rPr lang="en-US" b="1">
                <a:sym typeface="Symbol" pitchFamily="18" charset="2"/>
              </a:rPr>
              <a:t>ion channels</a:t>
            </a:r>
            <a:endParaRPr lang="en-US" b="1"/>
          </a:p>
        </p:txBody>
      </p:sp>
      <p:sp>
        <p:nvSpPr>
          <p:cNvPr id="68620" name="Text Box 26"/>
          <p:cNvSpPr txBox="1">
            <a:spLocks noChangeArrowheads="1"/>
          </p:cNvSpPr>
          <p:nvPr/>
        </p:nvSpPr>
        <p:spPr bwMode="auto">
          <a:xfrm>
            <a:off x="2330450" y="4948238"/>
            <a:ext cx="508000" cy="2603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Ca</a:t>
            </a:r>
            <a:r>
              <a:rPr lang="en-US" b="1" baseline="30000"/>
              <a:t>2</a:t>
            </a:r>
            <a:r>
              <a:rPr lang="en-US" b="1" baseline="30000">
                <a:sym typeface="Symbol" pitchFamily="18" charset="2"/>
              </a:rPr>
              <a:t></a:t>
            </a:r>
            <a:endParaRPr lang="en-US" b="1"/>
          </a:p>
        </p:txBody>
      </p:sp>
      <p:sp>
        <p:nvSpPr>
          <p:cNvPr id="68621" name="Text Box 27"/>
          <p:cNvSpPr txBox="1">
            <a:spLocks noChangeArrowheads="1"/>
          </p:cNvSpPr>
          <p:nvPr/>
        </p:nvSpPr>
        <p:spPr bwMode="auto">
          <a:xfrm>
            <a:off x="8250238" y="5907088"/>
            <a:ext cx="414337" cy="260350"/>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Na</a:t>
            </a:r>
            <a:r>
              <a:rPr lang="en-US" b="1" baseline="34000">
                <a:sym typeface="Symbol" pitchFamily="18" charset="2"/>
              </a:rPr>
              <a:t></a:t>
            </a:r>
          </a:p>
        </p:txBody>
      </p:sp>
      <p:sp>
        <p:nvSpPr>
          <p:cNvPr id="68622" name="Text Box 28"/>
          <p:cNvSpPr txBox="1">
            <a:spLocks noChangeArrowheads="1"/>
          </p:cNvSpPr>
          <p:nvPr/>
        </p:nvSpPr>
        <p:spPr bwMode="auto">
          <a:xfrm>
            <a:off x="7080250" y="4486275"/>
            <a:ext cx="295275" cy="246063"/>
          </a:xfrm>
          <a:prstGeom prst="rect">
            <a:avLst/>
          </a:prstGeom>
          <a:noFill/>
          <a:ln w="9525">
            <a:noFill/>
            <a:miter lim="800000"/>
            <a:headEnd/>
            <a:tailEnd/>
          </a:ln>
        </p:spPr>
        <p:txBody>
          <a:bodyPr wrap="none" lIns="0" tIns="0" rIns="0" bIns="0"/>
          <a:lstStyle/>
          <a:p>
            <a:pPr>
              <a:lnSpc>
                <a:spcPct val="90000"/>
              </a:lnSpc>
            </a:pPr>
            <a:r>
              <a:rPr lang="en-US" b="1">
                <a:sym typeface="Symbol" pitchFamily="18" charset="2"/>
              </a:rPr>
              <a:t>K</a:t>
            </a:r>
            <a:r>
              <a:rPr lang="en-US" b="1" baseline="34000">
                <a:sym typeface="Symbol" pitchFamily="18" charset="2"/>
              </a:rPr>
              <a:t></a:t>
            </a:r>
            <a:endParaRPr lang="en-US" b="1"/>
          </a:p>
        </p:txBody>
      </p:sp>
      <p:grpSp>
        <p:nvGrpSpPr>
          <p:cNvPr id="2" name="Group 31"/>
          <p:cNvGrpSpPr>
            <a:grpSpLocks/>
          </p:cNvGrpSpPr>
          <p:nvPr/>
        </p:nvGrpSpPr>
        <p:grpSpPr bwMode="auto">
          <a:xfrm>
            <a:off x="2855913" y="5038725"/>
            <a:ext cx="296862" cy="260350"/>
            <a:chOff x="4591" y="1500"/>
            <a:chExt cx="187" cy="164"/>
          </a:xfrm>
        </p:grpSpPr>
        <p:sp>
          <p:nvSpPr>
            <p:cNvPr id="68641" name="Oval 30"/>
            <p:cNvSpPr>
              <a:spLocks noChangeArrowheads="1"/>
            </p:cNvSpPr>
            <p:nvPr/>
          </p:nvSpPr>
          <p:spPr bwMode="auto">
            <a:xfrm>
              <a:off x="4591" y="1500"/>
              <a:ext cx="159" cy="158"/>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8642" name="Text Box 29"/>
            <p:cNvSpPr txBox="1">
              <a:spLocks noChangeArrowheads="1"/>
            </p:cNvSpPr>
            <p:nvPr/>
          </p:nvSpPr>
          <p:spPr bwMode="auto">
            <a:xfrm>
              <a:off x="4626" y="1500"/>
              <a:ext cx="152" cy="164"/>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2</a:t>
              </a:r>
              <a:endParaRPr lang="en-US" b="1">
                <a:solidFill>
                  <a:schemeClr val="bg1"/>
                </a:solidFill>
              </a:endParaRPr>
            </a:p>
          </p:txBody>
        </p:sp>
      </p:grpSp>
      <p:grpSp>
        <p:nvGrpSpPr>
          <p:cNvPr id="3" name="Group 32"/>
          <p:cNvGrpSpPr>
            <a:grpSpLocks/>
          </p:cNvGrpSpPr>
          <p:nvPr/>
        </p:nvGrpSpPr>
        <p:grpSpPr bwMode="auto">
          <a:xfrm>
            <a:off x="785813" y="1976438"/>
            <a:ext cx="296862" cy="260350"/>
            <a:chOff x="4591" y="1500"/>
            <a:chExt cx="187" cy="164"/>
          </a:xfrm>
        </p:grpSpPr>
        <p:sp>
          <p:nvSpPr>
            <p:cNvPr id="68639" name="Oval 33"/>
            <p:cNvSpPr>
              <a:spLocks noChangeArrowheads="1"/>
            </p:cNvSpPr>
            <p:nvPr/>
          </p:nvSpPr>
          <p:spPr bwMode="auto">
            <a:xfrm>
              <a:off x="4591" y="1500"/>
              <a:ext cx="159" cy="158"/>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8640" name="Text Box 34"/>
            <p:cNvSpPr txBox="1">
              <a:spLocks noChangeArrowheads="1"/>
            </p:cNvSpPr>
            <p:nvPr/>
          </p:nvSpPr>
          <p:spPr bwMode="auto">
            <a:xfrm>
              <a:off x="4626" y="1500"/>
              <a:ext cx="152" cy="164"/>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1</a:t>
              </a:r>
              <a:endParaRPr lang="en-US" b="1">
                <a:solidFill>
                  <a:schemeClr val="bg1"/>
                </a:solidFill>
              </a:endParaRPr>
            </a:p>
          </p:txBody>
        </p:sp>
      </p:grpSp>
      <p:grpSp>
        <p:nvGrpSpPr>
          <p:cNvPr id="4" name="Group 35"/>
          <p:cNvGrpSpPr>
            <a:grpSpLocks/>
          </p:cNvGrpSpPr>
          <p:nvPr/>
        </p:nvGrpSpPr>
        <p:grpSpPr bwMode="auto">
          <a:xfrm>
            <a:off x="4886325" y="3827463"/>
            <a:ext cx="296863" cy="260350"/>
            <a:chOff x="4591" y="1500"/>
            <a:chExt cx="187" cy="164"/>
          </a:xfrm>
        </p:grpSpPr>
        <p:sp>
          <p:nvSpPr>
            <p:cNvPr id="68637" name="Oval 36"/>
            <p:cNvSpPr>
              <a:spLocks noChangeArrowheads="1"/>
            </p:cNvSpPr>
            <p:nvPr/>
          </p:nvSpPr>
          <p:spPr bwMode="auto">
            <a:xfrm>
              <a:off x="4591" y="1500"/>
              <a:ext cx="159" cy="158"/>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8638" name="Text Box 37"/>
            <p:cNvSpPr txBox="1">
              <a:spLocks noChangeArrowheads="1"/>
            </p:cNvSpPr>
            <p:nvPr/>
          </p:nvSpPr>
          <p:spPr bwMode="auto">
            <a:xfrm>
              <a:off x="4626" y="1500"/>
              <a:ext cx="152" cy="164"/>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3</a:t>
              </a:r>
              <a:endParaRPr lang="en-US" b="1">
                <a:solidFill>
                  <a:schemeClr val="bg1"/>
                </a:solidFill>
              </a:endParaRPr>
            </a:p>
          </p:txBody>
        </p:sp>
      </p:grpSp>
      <p:grpSp>
        <p:nvGrpSpPr>
          <p:cNvPr id="5" name="Group 38"/>
          <p:cNvGrpSpPr>
            <a:grpSpLocks/>
          </p:cNvGrpSpPr>
          <p:nvPr/>
        </p:nvGrpSpPr>
        <p:grpSpPr bwMode="auto">
          <a:xfrm>
            <a:off x="7054850" y="5892800"/>
            <a:ext cx="296863" cy="260350"/>
            <a:chOff x="4591" y="1500"/>
            <a:chExt cx="187" cy="164"/>
          </a:xfrm>
        </p:grpSpPr>
        <p:sp>
          <p:nvSpPr>
            <p:cNvPr id="68635" name="Oval 39"/>
            <p:cNvSpPr>
              <a:spLocks noChangeArrowheads="1"/>
            </p:cNvSpPr>
            <p:nvPr/>
          </p:nvSpPr>
          <p:spPr bwMode="auto">
            <a:xfrm>
              <a:off x="4591" y="1500"/>
              <a:ext cx="159" cy="158"/>
            </a:xfrm>
            <a:prstGeom prst="ellipse">
              <a:avLst/>
            </a:prstGeom>
            <a:solidFill>
              <a:srgbClr val="0072CA"/>
            </a:solidFill>
            <a:ln w="12700">
              <a:noFill/>
              <a:round/>
              <a:headEnd/>
              <a:tailEnd/>
            </a:ln>
          </p:spPr>
          <p:txBody>
            <a:bodyPr wrap="none" anchor="ctr"/>
            <a:lstStyle/>
            <a:p>
              <a:endParaRPr lang="en-US" sz="2400">
                <a:latin typeface="Times" pitchFamily="18" charset="0"/>
              </a:endParaRPr>
            </a:p>
          </p:txBody>
        </p:sp>
        <p:sp>
          <p:nvSpPr>
            <p:cNvPr id="68636" name="Text Box 40"/>
            <p:cNvSpPr txBox="1">
              <a:spLocks noChangeArrowheads="1"/>
            </p:cNvSpPr>
            <p:nvPr/>
          </p:nvSpPr>
          <p:spPr bwMode="auto">
            <a:xfrm>
              <a:off x="4626" y="1500"/>
              <a:ext cx="152" cy="164"/>
            </a:xfrm>
            <a:prstGeom prst="rect">
              <a:avLst/>
            </a:prstGeom>
            <a:noFill/>
            <a:ln w="9525">
              <a:noFill/>
              <a:miter lim="800000"/>
              <a:headEnd/>
              <a:tailEnd/>
            </a:ln>
          </p:spPr>
          <p:txBody>
            <a:bodyPr wrap="none" lIns="0" tIns="0" rIns="0" bIns="0"/>
            <a:lstStyle/>
            <a:p>
              <a:pPr>
                <a:lnSpc>
                  <a:spcPct val="90000"/>
                </a:lnSpc>
              </a:pPr>
              <a:r>
                <a:rPr lang="en-US" b="1">
                  <a:solidFill>
                    <a:schemeClr val="bg1"/>
                  </a:solidFill>
                  <a:sym typeface="Symbol" pitchFamily="18" charset="2"/>
                </a:rPr>
                <a:t>4</a:t>
              </a:r>
              <a:endParaRPr lang="en-US" b="1">
                <a:solidFill>
                  <a:schemeClr val="bg1"/>
                </a:solidFill>
              </a:endParaRPr>
            </a:p>
          </p:txBody>
        </p:sp>
      </p:grpSp>
      <p:sp>
        <p:nvSpPr>
          <p:cNvPr id="68627" name="Line 41"/>
          <p:cNvSpPr>
            <a:spLocks noChangeShapeType="1"/>
          </p:cNvSpPr>
          <p:nvPr/>
        </p:nvSpPr>
        <p:spPr bwMode="auto">
          <a:xfrm flipV="1">
            <a:off x="1679575" y="3810000"/>
            <a:ext cx="582613" cy="66675"/>
          </a:xfrm>
          <a:prstGeom prst="line">
            <a:avLst/>
          </a:prstGeom>
          <a:noFill/>
          <a:ln w="12700">
            <a:solidFill>
              <a:schemeClr val="tx1"/>
            </a:solidFill>
            <a:round/>
            <a:headEnd/>
            <a:tailEnd/>
          </a:ln>
        </p:spPr>
        <p:txBody>
          <a:bodyPr wrap="none" anchor="ctr"/>
          <a:lstStyle/>
          <a:p>
            <a:endParaRPr lang="en-US"/>
          </a:p>
        </p:txBody>
      </p:sp>
      <p:sp>
        <p:nvSpPr>
          <p:cNvPr id="68628" name="Line 42"/>
          <p:cNvSpPr>
            <a:spLocks noChangeShapeType="1"/>
          </p:cNvSpPr>
          <p:nvPr/>
        </p:nvSpPr>
        <p:spPr bwMode="auto">
          <a:xfrm flipH="1">
            <a:off x="3743325" y="2686050"/>
            <a:ext cx="146050" cy="568325"/>
          </a:xfrm>
          <a:prstGeom prst="line">
            <a:avLst/>
          </a:prstGeom>
          <a:noFill/>
          <a:ln w="12700">
            <a:solidFill>
              <a:schemeClr val="tx1"/>
            </a:solidFill>
            <a:round/>
            <a:headEnd/>
            <a:tailEnd/>
          </a:ln>
        </p:spPr>
        <p:txBody>
          <a:bodyPr wrap="none" anchor="ctr"/>
          <a:lstStyle/>
          <a:p>
            <a:endParaRPr lang="en-US"/>
          </a:p>
        </p:txBody>
      </p:sp>
      <p:sp>
        <p:nvSpPr>
          <p:cNvPr id="68629" name="Line 43"/>
          <p:cNvSpPr>
            <a:spLocks noChangeShapeType="1"/>
          </p:cNvSpPr>
          <p:nvPr/>
        </p:nvSpPr>
        <p:spPr bwMode="auto">
          <a:xfrm>
            <a:off x="4946650" y="3281363"/>
            <a:ext cx="26988" cy="461962"/>
          </a:xfrm>
          <a:prstGeom prst="line">
            <a:avLst/>
          </a:prstGeom>
          <a:noFill/>
          <a:ln w="12700">
            <a:solidFill>
              <a:schemeClr val="tx1"/>
            </a:solidFill>
            <a:round/>
            <a:headEnd/>
            <a:tailEnd/>
          </a:ln>
        </p:spPr>
        <p:txBody>
          <a:bodyPr wrap="none" anchor="ctr"/>
          <a:lstStyle/>
          <a:p>
            <a:endParaRPr lang="en-US"/>
          </a:p>
        </p:txBody>
      </p:sp>
      <p:sp>
        <p:nvSpPr>
          <p:cNvPr id="68630" name="Line 44"/>
          <p:cNvSpPr>
            <a:spLocks noChangeShapeType="1"/>
          </p:cNvSpPr>
          <p:nvPr/>
        </p:nvSpPr>
        <p:spPr bwMode="auto">
          <a:xfrm flipH="1">
            <a:off x="5303838" y="2671763"/>
            <a:ext cx="436562" cy="1177925"/>
          </a:xfrm>
          <a:prstGeom prst="line">
            <a:avLst/>
          </a:prstGeom>
          <a:noFill/>
          <a:ln w="12700">
            <a:solidFill>
              <a:schemeClr val="tx1"/>
            </a:solidFill>
            <a:round/>
            <a:headEnd/>
            <a:tailEnd/>
          </a:ln>
        </p:spPr>
        <p:txBody>
          <a:bodyPr wrap="none" anchor="ctr"/>
          <a:lstStyle/>
          <a:p>
            <a:endParaRPr lang="en-US"/>
          </a:p>
        </p:txBody>
      </p:sp>
      <p:sp>
        <p:nvSpPr>
          <p:cNvPr id="68631" name="Line 45"/>
          <p:cNvSpPr>
            <a:spLocks noChangeShapeType="1"/>
          </p:cNvSpPr>
          <p:nvPr/>
        </p:nvSpPr>
        <p:spPr bwMode="auto">
          <a:xfrm>
            <a:off x="3135313" y="4841875"/>
            <a:ext cx="79375" cy="847725"/>
          </a:xfrm>
          <a:prstGeom prst="line">
            <a:avLst/>
          </a:prstGeom>
          <a:noFill/>
          <a:ln w="12700">
            <a:solidFill>
              <a:schemeClr val="tx1"/>
            </a:solidFill>
            <a:round/>
            <a:headEnd/>
            <a:tailEnd/>
          </a:ln>
        </p:spPr>
        <p:txBody>
          <a:bodyPr wrap="none" anchor="ctr"/>
          <a:lstStyle/>
          <a:p>
            <a:endParaRPr lang="en-US"/>
          </a:p>
        </p:txBody>
      </p:sp>
      <p:sp>
        <p:nvSpPr>
          <p:cNvPr id="68632" name="Line 46"/>
          <p:cNvSpPr>
            <a:spLocks noChangeShapeType="1"/>
          </p:cNvSpPr>
          <p:nvPr/>
        </p:nvSpPr>
        <p:spPr bwMode="auto">
          <a:xfrm>
            <a:off x="3716338" y="5464175"/>
            <a:ext cx="317500" cy="330200"/>
          </a:xfrm>
          <a:prstGeom prst="line">
            <a:avLst/>
          </a:prstGeom>
          <a:noFill/>
          <a:ln w="12700">
            <a:solidFill>
              <a:schemeClr val="tx1"/>
            </a:solidFill>
            <a:round/>
            <a:headEnd/>
            <a:tailEnd/>
          </a:ln>
        </p:spPr>
        <p:txBody>
          <a:bodyPr wrap="none" anchor="ctr"/>
          <a:lstStyle/>
          <a:p>
            <a:endParaRPr lang="en-US"/>
          </a:p>
        </p:txBody>
      </p:sp>
      <p:sp>
        <p:nvSpPr>
          <p:cNvPr id="68633" name="Line 47"/>
          <p:cNvSpPr>
            <a:spLocks noChangeShapeType="1"/>
          </p:cNvSpPr>
          <p:nvPr/>
        </p:nvSpPr>
        <p:spPr bwMode="auto">
          <a:xfrm>
            <a:off x="3994150" y="5397500"/>
            <a:ext cx="39688" cy="396875"/>
          </a:xfrm>
          <a:prstGeom prst="line">
            <a:avLst/>
          </a:prstGeom>
          <a:noFill/>
          <a:ln w="12700">
            <a:solidFill>
              <a:schemeClr val="tx1"/>
            </a:solidFill>
            <a:round/>
            <a:headEnd/>
            <a:tailEnd/>
          </a:ln>
        </p:spPr>
        <p:txBody>
          <a:bodyPr wrap="none" anchor="ctr"/>
          <a:lstStyle/>
          <a:p>
            <a:endParaRPr lang="en-US"/>
          </a:p>
        </p:txBody>
      </p:sp>
      <p:sp>
        <p:nvSpPr>
          <p:cNvPr id="68634" name="Rectangle 2"/>
          <p:cNvSpPr>
            <a:spLocks noGrp="1" noChangeArrowheads="1"/>
          </p:cNvSpPr>
          <p:nvPr>
            <p:ph type="title" idx="4294967295"/>
          </p:nvPr>
        </p:nvSpPr>
        <p:spPr>
          <a:xfrm>
            <a:off x="152400" y="19050"/>
            <a:ext cx="1828800" cy="228600"/>
          </a:xfrm>
        </p:spPr>
        <p:txBody>
          <a:bodyPr>
            <a:normAutofit fontScale="90000"/>
          </a:bodyPr>
          <a:lstStyle/>
          <a:p>
            <a:pPr eaLnBrk="1" hangingPunct="1"/>
            <a:r>
              <a:rPr lang="en-US" sz="1200" b="0" smtClean="0">
                <a:solidFill>
                  <a:schemeClr val="tx1"/>
                </a:solidFill>
                <a:latin typeface="Arial" charset="0"/>
              </a:rPr>
              <a:t>Figure 48.15</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0" name="Rectangle 2"/>
          <p:cNvSpPr>
            <a:spLocks noGrp="1" noChangeArrowheads="1"/>
          </p:cNvSpPr>
          <p:nvPr>
            <p:ph type="title"/>
          </p:nvPr>
        </p:nvSpPr>
        <p:spPr/>
        <p:txBody>
          <a:bodyPr>
            <a:spAutoFit/>
          </a:bodyPr>
          <a:lstStyle/>
          <a:p>
            <a:pPr eaLnBrk="1" fontAlgn="auto" hangingPunct="1">
              <a:spcAft>
                <a:spcPts val="0"/>
              </a:spcAft>
              <a:defRPr/>
            </a:pPr>
            <a:r>
              <a:rPr lang="en-US" sz="3200" dirty="0" smtClean="0">
                <a:solidFill>
                  <a:schemeClr val="accent1">
                    <a:lumMod val="75000"/>
                  </a:schemeClr>
                </a:solidFill>
                <a:ea typeface="+mj-ea"/>
                <a:cs typeface="+mj-cs"/>
              </a:rPr>
              <a:t>Events </a:t>
            </a:r>
            <a:r>
              <a:rPr lang="en-US" sz="3200" dirty="0">
                <a:solidFill>
                  <a:schemeClr val="accent1">
                    <a:lumMod val="75000"/>
                  </a:schemeClr>
                </a:solidFill>
                <a:ea typeface="+mj-ea"/>
                <a:cs typeface="+mj-cs"/>
              </a:rPr>
              <a:t>at the synapse</a:t>
            </a:r>
          </a:p>
        </p:txBody>
      </p:sp>
      <p:pic>
        <p:nvPicPr>
          <p:cNvPr id="33795" name="Picture 819" descr="joh2417X_28_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571625"/>
            <a:ext cx="7793038" cy="3526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Line 823"/>
          <p:cNvSpPr>
            <a:spLocks noChangeAspect="1" noChangeShapeType="1"/>
          </p:cNvSpPr>
          <p:nvPr/>
        </p:nvSpPr>
        <p:spPr bwMode="auto">
          <a:xfrm flipH="1">
            <a:off x="971550" y="2252663"/>
            <a:ext cx="1090613" cy="83185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797" name="Line 824"/>
          <p:cNvSpPr>
            <a:spLocks noChangeAspect="1" noChangeShapeType="1"/>
          </p:cNvSpPr>
          <p:nvPr/>
        </p:nvSpPr>
        <p:spPr bwMode="auto">
          <a:xfrm flipH="1">
            <a:off x="3143250" y="2722563"/>
            <a:ext cx="234950" cy="41116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798" name="Line 825"/>
          <p:cNvSpPr>
            <a:spLocks noChangeAspect="1" noChangeShapeType="1"/>
          </p:cNvSpPr>
          <p:nvPr/>
        </p:nvSpPr>
        <p:spPr bwMode="auto">
          <a:xfrm flipH="1">
            <a:off x="6359525" y="2970213"/>
            <a:ext cx="1755775" cy="0"/>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799" name="Line 826"/>
          <p:cNvSpPr>
            <a:spLocks noChangeAspect="1" noChangeShapeType="1"/>
          </p:cNvSpPr>
          <p:nvPr/>
        </p:nvSpPr>
        <p:spPr bwMode="auto">
          <a:xfrm flipV="1">
            <a:off x="7262813" y="4106863"/>
            <a:ext cx="852487" cy="150812"/>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0" name="Line 827"/>
          <p:cNvSpPr>
            <a:spLocks noChangeAspect="1" noChangeShapeType="1"/>
          </p:cNvSpPr>
          <p:nvPr/>
        </p:nvSpPr>
        <p:spPr bwMode="auto">
          <a:xfrm>
            <a:off x="6838950" y="2736850"/>
            <a:ext cx="677863" cy="230188"/>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1" name="Line 828"/>
          <p:cNvSpPr>
            <a:spLocks noChangeAspect="1" noChangeShapeType="1"/>
          </p:cNvSpPr>
          <p:nvPr/>
        </p:nvSpPr>
        <p:spPr bwMode="auto">
          <a:xfrm flipH="1">
            <a:off x="6359525" y="2970213"/>
            <a:ext cx="1755775"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2" name="Line 829"/>
          <p:cNvSpPr>
            <a:spLocks noChangeAspect="1" noChangeShapeType="1"/>
          </p:cNvSpPr>
          <p:nvPr/>
        </p:nvSpPr>
        <p:spPr bwMode="auto">
          <a:xfrm flipH="1">
            <a:off x="7700963" y="4592638"/>
            <a:ext cx="414337" cy="112712"/>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3" name="Line 830"/>
          <p:cNvSpPr>
            <a:spLocks noChangeAspect="1" noChangeShapeType="1"/>
          </p:cNvSpPr>
          <p:nvPr/>
        </p:nvSpPr>
        <p:spPr bwMode="auto">
          <a:xfrm flipH="1">
            <a:off x="7700963" y="4592638"/>
            <a:ext cx="414337" cy="11271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4" name="Line 831"/>
          <p:cNvSpPr>
            <a:spLocks noChangeAspect="1" noChangeShapeType="1"/>
          </p:cNvSpPr>
          <p:nvPr/>
        </p:nvSpPr>
        <p:spPr bwMode="auto">
          <a:xfrm flipH="1">
            <a:off x="6908800" y="2462213"/>
            <a:ext cx="1206500" cy="0"/>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5" name="Line 832"/>
          <p:cNvSpPr>
            <a:spLocks noChangeAspect="1" noChangeShapeType="1"/>
          </p:cNvSpPr>
          <p:nvPr/>
        </p:nvSpPr>
        <p:spPr bwMode="auto">
          <a:xfrm flipH="1">
            <a:off x="6908800" y="2462213"/>
            <a:ext cx="1206500" cy="0"/>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6" name="Line 833"/>
          <p:cNvSpPr>
            <a:spLocks noChangeAspect="1" noChangeShapeType="1"/>
          </p:cNvSpPr>
          <p:nvPr/>
        </p:nvSpPr>
        <p:spPr bwMode="auto">
          <a:xfrm flipH="1">
            <a:off x="7310438" y="3548063"/>
            <a:ext cx="804862" cy="34925"/>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7" name="Line 834"/>
          <p:cNvSpPr>
            <a:spLocks noChangeAspect="1" noChangeShapeType="1"/>
          </p:cNvSpPr>
          <p:nvPr/>
        </p:nvSpPr>
        <p:spPr bwMode="auto">
          <a:xfrm flipH="1">
            <a:off x="7310438" y="3548063"/>
            <a:ext cx="804862" cy="34925"/>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8" name="Line 835"/>
          <p:cNvSpPr>
            <a:spLocks noChangeAspect="1" noChangeShapeType="1"/>
          </p:cNvSpPr>
          <p:nvPr/>
        </p:nvSpPr>
        <p:spPr bwMode="auto">
          <a:xfrm flipH="1">
            <a:off x="7324725" y="3548063"/>
            <a:ext cx="790575" cy="249237"/>
          </a:xfrm>
          <a:prstGeom prst="line">
            <a:avLst/>
          </a:prstGeom>
          <a:noFill/>
          <a:ln w="20638">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09" name="Line 836"/>
          <p:cNvSpPr>
            <a:spLocks noChangeAspect="1" noChangeShapeType="1"/>
          </p:cNvSpPr>
          <p:nvPr/>
        </p:nvSpPr>
        <p:spPr bwMode="auto">
          <a:xfrm flipH="1">
            <a:off x="7324725" y="3548063"/>
            <a:ext cx="790575" cy="249237"/>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0" name="Line 837"/>
          <p:cNvSpPr>
            <a:spLocks noChangeAspect="1" noChangeShapeType="1"/>
          </p:cNvSpPr>
          <p:nvPr/>
        </p:nvSpPr>
        <p:spPr bwMode="auto">
          <a:xfrm flipV="1">
            <a:off x="7262813" y="4106863"/>
            <a:ext cx="852487" cy="150812"/>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1" name="Line 838"/>
          <p:cNvSpPr>
            <a:spLocks noChangeAspect="1" noChangeShapeType="1"/>
          </p:cNvSpPr>
          <p:nvPr/>
        </p:nvSpPr>
        <p:spPr bwMode="auto">
          <a:xfrm>
            <a:off x="6838950" y="2736850"/>
            <a:ext cx="677863" cy="230188"/>
          </a:xfrm>
          <a:prstGeom prst="line">
            <a:avLst/>
          </a:prstGeom>
          <a:noFill/>
          <a:ln w="7938">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2" name="Text Box 982"/>
          <p:cNvSpPr txBox="1">
            <a:spLocks noChangeAspect="1" noChangeArrowheads="1"/>
          </p:cNvSpPr>
          <p:nvPr/>
        </p:nvSpPr>
        <p:spPr bwMode="auto">
          <a:xfrm>
            <a:off x="2093913" y="2159000"/>
            <a:ext cx="11207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Neurotransmitter</a:t>
            </a:r>
          </a:p>
        </p:txBody>
      </p:sp>
      <p:sp>
        <p:nvSpPr>
          <p:cNvPr id="33813" name="Text Box 983"/>
          <p:cNvSpPr txBox="1">
            <a:spLocks noChangeAspect="1" noChangeArrowheads="1"/>
          </p:cNvSpPr>
          <p:nvPr/>
        </p:nvSpPr>
        <p:spPr bwMode="auto">
          <a:xfrm>
            <a:off x="8158163" y="2362200"/>
            <a:ext cx="584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Axon</a:t>
            </a:r>
          </a:p>
          <a:p>
            <a:pPr eaLnBrk="1" hangingPunct="1"/>
            <a:r>
              <a:rPr lang="en-US" sz="1000" b="1"/>
              <a:t>terminal</a:t>
            </a:r>
          </a:p>
        </p:txBody>
      </p:sp>
      <p:sp>
        <p:nvSpPr>
          <p:cNvPr id="33814" name="Text Box 984"/>
          <p:cNvSpPr txBox="1">
            <a:spLocks noChangeAspect="1" noChangeArrowheads="1"/>
          </p:cNvSpPr>
          <p:nvPr/>
        </p:nvSpPr>
        <p:spPr bwMode="auto">
          <a:xfrm>
            <a:off x="8159750" y="2867025"/>
            <a:ext cx="8890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Mitochondria</a:t>
            </a:r>
          </a:p>
        </p:txBody>
      </p:sp>
      <p:sp>
        <p:nvSpPr>
          <p:cNvPr id="33815" name="Text Box 985"/>
          <p:cNvSpPr txBox="1">
            <a:spLocks noChangeAspect="1" noChangeArrowheads="1"/>
          </p:cNvSpPr>
          <p:nvPr/>
        </p:nvSpPr>
        <p:spPr bwMode="auto">
          <a:xfrm>
            <a:off x="8159750" y="3468688"/>
            <a:ext cx="6191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Synaptic</a:t>
            </a:r>
          </a:p>
          <a:p>
            <a:pPr eaLnBrk="1" hangingPunct="1"/>
            <a:r>
              <a:rPr lang="en-US" sz="1000" b="1"/>
              <a:t>vesicles</a:t>
            </a:r>
          </a:p>
        </p:txBody>
      </p:sp>
      <p:sp>
        <p:nvSpPr>
          <p:cNvPr id="33816" name="Text Box 986"/>
          <p:cNvSpPr txBox="1">
            <a:spLocks noChangeAspect="1" noChangeArrowheads="1"/>
          </p:cNvSpPr>
          <p:nvPr/>
        </p:nvSpPr>
        <p:spPr bwMode="auto">
          <a:xfrm>
            <a:off x="8159750" y="4017963"/>
            <a:ext cx="619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Synaptic</a:t>
            </a:r>
          </a:p>
          <a:p>
            <a:pPr eaLnBrk="1" hangingPunct="1"/>
            <a:r>
              <a:rPr lang="en-US" sz="1000" b="1"/>
              <a:t>cleft</a:t>
            </a:r>
          </a:p>
        </p:txBody>
      </p:sp>
      <p:sp>
        <p:nvSpPr>
          <p:cNvPr id="33817" name="Text Box 987"/>
          <p:cNvSpPr txBox="1">
            <a:spLocks noChangeAspect="1" noChangeArrowheads="1"/>
          </p:cNvSpPr>
          <p:nvPr/>
        </p:nvSpPr>
        <p:spPr bwMode="auto">
          <a:xfrm>
            <a:off x="8159750" y="4513263"/>
            <a:ext cx="879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Postsynaptic</a:t>
            </a:r>
          </a:p>
          <a:p>
            <a:pPr eaLnBrk="1" hangingPunct="1"/>
            <a:r>
              <a:rPr lang="en-US" sz="1000" b="1"/>
              <a:t>cell skeletal</a:t>
            </a:r>
          </a:p>
          <a:p>
            <a:pPr eaLnBrk="1" hangingPunct="1"/>
            <a:r>
              <a:rPr lang="en-US" sz="1000" b="1"/>
              <a:t>muscle)</a:t>
            </a:r>
          </a:p>
        </p:txBody>
      </p:sp>
      <p:sp>
        <p:nvSpPr>
          <p:cNvPr id="33818" name="Text Box 988"/>
          <p:cNvSpPr txBox="1">
            <a:spLocks noChangeAspect="1" noChangeArrowheads="1"/>
          </p:cNvSpPr>
          <p:nvPr/>
        </p:nvSpPr>
        <p:spPr bwMode="auto">
          <a:xfrm>
            <a:off x="3406775" y="2659063"/>
            <a:ext cx="11414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Chemically-gated</a:t>
            </a:r>
          </a:p>
          <a:p>
            <a:pPr eaLnBrk="1" hangingPunct="1"/>
            <a:r>
              <a:rPr lang="en-US" sz="1000" b="1"/>
              <a:t>ion channel</a:t>
            </a:r>
          </a:p>
        </p:txBody>
      </p:sp>
      <p:sp>
        <p:nvSpPr>
          <p:cNvPr id="33819" name="Text Box 989"/>
          <p:cNvSpPr txBox="1">
            <a:spLocks noChangeAspect="1" noChangeArrowheads="1"/>
          </p:cNvSpPr>
          <p:nvPr/>
        </p:nvSpPr>
        <p:spPr bwMode="auto">
          <a:xfrm>
            <a:off x="2468563" y="2589213"/>
            <a:ext cx="808037"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Gate closed</a:t>
            </a:r>
          </a:p>
        </p:txBody>
      </p:sp>
      <p:sp>
        <p:nvSpPr>
          <p:cNvPr id="33820" name="Text Box 990"/>
          <p:cNvSpPr txBox="1">
            <a:spLocks noChangeAspect="1" noChangeArrowheads="1"/>
          </p:cNvSpPr>
          <p:nvPr/>
        </p:nvSpPr>
        <p:spPr bwMode="auto">
          <a:xfrm>
            <a:off x="5684838" y="5022850"/>
            <a:ext cx="255587" cy="15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(b)</a:t>
            </a:r>
          </a:p>
        </p:txBody>
      </p:sp>
      <p:sp>
        <p:nvSpPr>
          <p:cNvPr id="33821" name="Text Box 991"/>
          <p:cNvSpPr txBox="1">
            <a:spLocks noChangeAspect="1" noChangeArrowheads="1"/>
          </p:cNvSpPr>
          <p:nvPr/>
        </p:nvSpPr>
        <p:spPr bwMode="auto">
          <a:xfrm>
            <a:off x="107950" y="4821238"/>
            <a:ext cx="247650" cy="15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000" b="1"/>
              <a:t>(a)</a:t>
            </a:r>
          </a:p>
        </p:txBody>
      </p:sp>
    </p:spTree>
    <p:extLst>
      <p:ext uri="{BB962C8B-B14F-4D97-AF65-F5344CB8AC3E}">
        <p14:creationId xmlns:p14="http://schemas.microsoft.com/office/powerpoint/2010/main" val="5067032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21435" y="1413763"/>
            <a:ext cx="210312" cy="210312"/>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920435" y="1338707"/>
            <a:ext cx="307095" cy="286368"/>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158239" y="954024"/>
            <a:ext cx="4707636" cy="89306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5134355" y="954024"/>
            <a:ext cx="882396" cy="893063"/>
          </a:xfrm>
          <a:prstGeom prst="rect">
            <a:avLst/>
          </a:prstGeom>
          <a:blipFill>
            <a:blip r:embed="rId5"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1511553" y="982879"/>
            <a:ext cx="4844415" cy="1264285"/>
          </a:xfrm>
          <a:prstGeom prst="rect">
            <a:avLst/>
          </a:prstGeom>
        </p:spPr>
        <p:txBody>
          <a:bodyPr vert="horz" wrap="square" lIns="0" tIns="128270" rIns="0" bIns="0" rtlCol="0">
            <a:spAutoFit/>
          </a:bodyPr>
          <a:lstStyle/>
          <a:p>
            <a:pPr marL="12700">
              <a:lnSpc>
                <a:spcPct val="100000"/>
              </a:lnSpc>
              <a:spcBef>
                <a:spcPts val="1010"/>
              </a:spcBef>
            </a:pPr>
            <a:r>
              <a:rPr sz="4300" spc="-10" dirty="0"/>
              <a:t>Nervous</a:t>
            </a:r>
            <a:r>
              <a:rPr sz="4300" spc="-110" dirty="0"/>
              <a:t> </a:t>
            </a:r>
            <a:r>
              <a:rPr sz="4300" spc="-250" dirty="0"/>
              <a:t>Systems:</a:t>
            </a:r>
            <a:endParaRPr sz="4300"/>
          </a:p>
          <a:p>
            <a:pPr marL="40005">
              <a:lnSpc>
                <a:spcPct val="100000"/>
              </a:lnSpc>
              <a:spcBef>
                <a:spcPts val="560"/>
              </a:spcBef>
            </a:pPr>
            <a:r>
              <a:rPr sz="2600" spc="-80" dirty="0">
                <a:solidFill>
                  <a:srgbClr val="313851"/>
                </a:solidFill>
              </a:rPr>
              <a:t>Diversity </a:t>
            </a:r>
            <a:r>
              <a:rPr sz="2600" spc="-210" dirty="0">
                <a:solidFill>
                  <a:srgbClr val="313851"/>
                </a:solidFill>
              </a:rPr>
              <a:t>&amp; </a:t>
            </a:r>
            <a:r>
              <a:rPr sz="2600" spc="-140" dirty="0">
                <a:solidFill>
                  <a:srgbClr val="313851"/>
                </a:solidFill>
              </a:rPr>
              <a:t>Functional</a:t>
            </a:r>
            <a:r>
              <a:rPr sz="2600" spc="10" dirty="0">
                <a:solidFill>
                  <a:srgbClr val="313851"/>
                </a:solidFill>
              </a:rPr>
              <a:t> </a:t>
            </a:r>
            <a:r>
              <a:rPr sz="2600" spc="-95" dirty="0">
                <a:solidFill>
                  <a:srgbClr val="313851"/>
                </a:solidFill>
              </a:rPr>
              <a:t>Organization</a:t>
            </a:r>
            <a:endParaRPr sz="2600"/>
          </a:p>
        </p:txBody>
      </p:sp>
      <p:sp>
        <p:nvSpPr>
          <p:cNvPr id="7" name="object 7"/>
          <p:cNvSpPr/>
          <p:nvPr/>
        </p:nvSpPr>
        <p:spPr>
          <a:xfrm>
            <a:off x="4724400" y="5867400"/>
            <a:ext cx="381000" cy="685800"/>
          </a:xfrm>
          <a:custGeom>
            <a:avLst/>
            <a:gdLst/>
            <a:ahLst/>
            <a:cxnLst/>
            <a:rect l="l" t="t" r="r" b="b"/>
            <a:pathLst>
              <a:path w="381000" h="685800">
                <a:moveTo>
                  <a:pt x="0" y="685800"/>
                </a:moveTo>
                <a:lnTo>
                  <a:pt x="381000" y="685800"/>
                </a:lnTo>
                <a:lnTo>
                  <a:pt x="381000" y="0"/>
                </a:lnTo>
                <a:lnTo>
                  <a:pt x="0" y="0"/>
                </a:lnTo>
                <a:lnTo>
                  <a:pt x="0" y="685800"/>
                </a:lnTo>
                <a:close/>
              </a:path>
            </a:pathLst>
          </a:custGeom>
          <a:solidFill>
            <a:srgbClr val="FFFFFF"/>
          </a:solidFill>
        </p:spPr>
        <p:txBody>
          <a:bodyPr wrap="square" lIns="0" tIns="0" rIns="0" bIns="0" rtlCol="0"/>
          <a:lstStyle/>
          <a:p>
            <a:endParaRPr/>
          </a:p>
        </p:txBody>
      </p:sp>
      <p:sp>
        <p:nvSpPr>
          <p:cNvPr id="8" name="object 8"/>
          <p:cNvSpPr/>
          <p:nvPr/>
        </p:nvSpPr>
        <p:spPr>
          <a:xfrm>
            <a:off x="8229600" y="5562600"/>
            <a:ext cx="152400" cy="1295400"/>
          </a:xfrm>
          <a:custGeom>
            <a:avLst/>
            <a:gdLst/>
            <a:ahLst/>
            <a:cxnLst/>
            <a:rect l="l" t="t" r="r" b="b"/>
            <a:pathLst>
              <a:path w="152400" h="1295400">
                <a:moveTo>
                  <a:pt x="0" y="1295400"/>
                </a:moveTo>
                <a:lnTo>
                  <a:pt x="152400" y="1295400"/>
                </a:lnTo>
                <a:lnTo>
                  <a:pt x="152400" y="0"/>
                </a:lnTo>
                <a:lnTo>
                  <a:pt x="0" y="0"/>
                </a:lnTo>
                <a:lnTo>
                  <a:pt x="0" y="1295400"/>
                </a:lnTo>
                <a:close/>
              </a:path>
            </a:pathLst>
          </a:custGeom>
          <a:solidFill>
            <a:srgbClr val="FFFFFF"/>
          </a:solidFill>
        </p:spPr>
        <p:txBody>
          <a:bodyPr wrap="square" lIns="0" tIns="0" rIns="0" bIns="0" rtlCol="0"/>
          <a:lstStyle/>
          <a:p>
            <a:endParaRPr/>
          </a:p>
        </p:txBody>
      </p:sp>
      <p:sp>
        <p:nvSpPr>
          <p:cNvPr id="9" name="object 9"/>
          <p:cNvSpPr/>
          <p:nvPr/>
        </p:nvSpPr>
        <p:spPr>
          <a:xfrm>
            <a:off x="1676400" y="4191000"/>
            <a:ext cx="609600" cy="533400"/>
          </a:xfrm>
          <a:custGeom>
            <a:avLst/>
            <a:gdLst/>
            <a:ahLst/>
            <a:cxnLst/>
            <a:rect l="l" t="t" r="r" b="b"/>
            <a:pathLst>
              <a:path w="609600" h="533400">
                <a:moveTo>
                  <a:pt x="0" y="533400"/>
                </a:moveTo>
                <a:lnTo>
                  <a:pt x="609600" y="533400"/>
                </a:lnTo>
                <a:lnTo>
                  <a:pt x="609600" y="0"/>
                </a:lnTo>
                <a:lnTo>
                  <a:pt x="0" y="0"/>
                </a:lnTo>
                <a:lnTo>
                  <a:pt x="0" y="533400"/>
                </a:lnTo>
                <a:close/>
              </a:path>
            </a:pathLst>
          </a:custGeom>
          <a:solidFill>
            <a:srgbClr val="FFFFFF"/>
          </a:solidFill>
        </p:spPr>
        <p:txBody>
          <a:bodyPr wrap="square" lIns="0" tIns="0" rIns="0" bIns="0" rtlCol="0"/>
          <a:lstStyle/>
          <a:p>
            <a:endParaRPr/>
          </a:p>
        </p:txBody>
      </p:sp>
      <p:sp>
        <p:nvSpPr>
          <p:cNvPr id="10" name="object 10"/>
          <p:cNvSpPr/>
          <p:nvPr/>
        </p:nvSpPr>
        <p:spPr>
          <a:xfrm>
            <a:off x="4713985" y="3169030"/>
            <a:ext cx="719455" cy="991869"/>
          </a:xfrm>
          <a:custGeom>
            <a:avLst/>
            <a:gdLst/>
            <a:ahLst/>
            <a:cxnLst/>
            <a:rect l="l" t="t" r="r" b="b"/>
            <a:pathLst>
              <a:path w="719454" h="991870">
                <a:moveTo>
                  <a:pt x="397128" y="0"/>
                </a:moveTo>
                <a:lnTo>
                  <a:pt x="0" y="152273"/>
                </a:lnTo>
                <a:lnTo>
                  <a:pt x="321944" y="991616"/>
                </a:lnTo>
                <a:lnTo>
                  <a:pt x="719074" y="839343"/>
                </a:lnTo>
                <a:lnTo>
                  <a:pt x="397128" y="0"/>
                </a:lnTo>
                <a:close/>
              </a:path>
            </a:pathLst>
          </a:custGeom>
          <a:solidFill>
            <a:srgbClr val="FFFFFF"/>
          </a:solidFill>
        </p:spPr>
        <p:txBody>
          <a:bodyPr wrap="square" lIns="0" tIns="0" rIns="0" bIns="0" rtlCol="0"/>
          <a:lstStyle/>
          <a:p>
            <a:endParaRPr/>
          </a:p>
        </p:txBody>
      </p:sp>
      <p:sp>
        <p:nvSpPr>
          <p:cNvPr id="11" name="object 11"/>
          <p:cNvSpPr/>
          <p:nvPr/>
        </p:nvSpPr>
        <p:spPr>
          <a:xfrm>
            <a:off x="1911604" y="2262250"/>
            <a:ext cx="6394196" cy="4595746"/>
          </a:xfrm>
          <a:prstGeom prst="rect">
            <a:avLst/>
          </a:prstGeom>
          <a:blipFill>
            <a:blip r:embed="rId6"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5669440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61288" y="341375"/>
            <a:ext cx="6993635" cy="893063"/>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1514602" y="485978"/>
            <a:ext cx="6289040" cy="680720"/>
          </a:xfrm>
          <a:prstGeom prst="rect">
            <a:avLst/>
          </a:prstGeom>
        </p:spPr>
        <p:txBody>
          <a:bodyPr vert="horz" wrap="square" lIns="0" tIns="12065" rIns="0" bIns="0" rtlCol="0">
            <a:spAutoFit/>
          </a:bodyPr>
          <a:lstStyle/>
          <a:p>
            <a:pPr marL="12700">
              <a:lnSpc>
                <a:spcPct val="100000"/>
              </a:lnSpc>
              <a:spcBef>
                <a:spcPts val="95"/>
              </a:spcBef>
            </a:pPr>
            <a:r>
              <a:rPr sz="4300" spc="-130" dirty="0"/>
              <a:t>Diversity </a:t>
            </a:r>
            <a:r>
              <a:rPr sz="4300" spc="-229" dirty="0"/>
              <a:t>of </a:t>
            </a:r>
            <a:r>
              <a:rPr sz="4300" spc="-100" dirty="0"/>
              <a:t>Neural</a:t>
            </a:r>
            <a:r>
              <a:rPr sz="4300" spc="35" dirty="0"/>
              <a:t> </a:t>
            </a:r>
            <a:r>
              <a:rPr sz="4300" spc="-280" dirty="0"/>
              <a:t>Signaling</a:t>
            </a:r>
            <a:endParaRPr sz="4300" dirty="0"/>
          </a:p>
        </p:txBody>
      </p:sp>
      <p:sp>
        <p:nvSpPr>
          <p:cNvPr id="5" name="object 5"/>
          <p:cNvSpPr txBox="1"/>
          <p:nvPr/>
        </p:nvSpPr>
        <p:spPr>
          <a:xfrm>
            <a:off x="1596897" y="1464386"/>
            <a:ext cx="6506209" cy="4128770"/>
          </a:xfrm>
          <a:prstGeom prst="rect">
            <a:avLst/>
          </a:prstGeom>
        </p:spPr>
        <p:txBody>
          <a:bodyPr vert="horz" wrap="square" lIns="0" tIns="13335" rIns="0" bIns="0" rtlCol="0">
            <a:spAutoFit/>
          </a:bodyPr>
          <a:lstStyle/>
          <a:p>
            <a:pPr marL="295910" marR="5080" indent="-283210" algn="just">
              <a:lnSpc>
                <a:spcPct val="100000"/>
              </a:lnSpc>
              <a:spcBef>
                <a:spcPts val="105"/>
              </a:spcBef>
              <a:buClr>
                <a:srgbClr val="D16248"/>
              </a:buClr>
              <a:buSzPct val="79687"/>
              <a:buFont typeface="Arial"/>
              <a:buChar char=""/>
              <a:tabLst>
                <a:tab pos="296545" algn="l"/>
              </a:tabLst>
            </a:pPr>
            <a:r>
              <a:rPr sz="3200" spc="-95" dirty="0">
                <a:latin typeface="Trebuchet MS"/>
                <a:cs typeface="Trebuchet MS"/>
              </a:rPr>
              <a:t>The </a:t>
            </a:r>
            <a:r>
              <a:rPr sz="3200" spc="-160" dirty="0">
                <a:latin typeface="Trebuchet MS"/>
                <a:cs typeface="Trebuchet MS"/>
              </a:rPr>
              <a:t>diversity </a:t>
            </a:r>
            <a:r>
              <a:rPr sz="3200" spc="-165" dirty="0">
                <a:latin typeface="Trebuchet MS"/>
                <a:cs typeface="Trebuchet MS"/>
              </a:rPr>
              <a:t>of </a:t>
            </a:r>
            <a:r>
              <a:rPr sz="3200" spc="-110" dirty="0">
                <a:latin typeface="Trebuchet MS"/>
                <a:cs typeface="Trebuchet MS"/>
              </a:rPr>
              <a:t>neuron </a:t>
            </a:r>
            <a:r>
              <a:rPr sz="3200" spc="-130" dirty="0">
                <a:latin typeface="Trebuchet MS"/>
                <a:cs typeface="Trebuchet MS"/>
              </a:rPr>
              <a:t>structure </a:t>
            </a:r>
            <a:r>
              <a:rPr sz="3200" spc="-670" dirty="0">
                <a:latin typeface="Trebuchet MS"/>
                <a:cs typeface="Trebuchet MS"/>
              </a:rPr>
              <a:t>and  </a:t>
            </a:r>
            <a:r>
              <a:rPr sz="3200" spc="-170" dirty="0">
                <a:latin typeface="Trebuchet MS"/>
                <a:cs typeface="Trebuchet MS"/>
              </a:rPr>
              <a:t>function </a:t>
            </a:r>
            <a:r>
              <a:rPr sz="3200" spc="-155" dirty="0">
                <a:latin typeface="Trebuchet MS"/>
                <a:cs typeface="Trebuchet MS"/>
              </a:rPr>
              <a:t>allows </a:t>
            </a:r>
            <a:r>
              <a:rPr sz="3200" spc="-105" dirty="0">
                <a:latin typeface="Trebuchet MS"/>
                <a:cs typeface="Trebuchet MS"/>
              </a:rPr>
              <a:t>neurons </a:t>
            </a:r>
            <a:r>
              <a:rPr sz="3200" spc="-80" dirty="0">
                <a:latin typeface="Trebuchet MS"/>
                <a:cs typeface="Trebuchet MS"/>
              </a:rPr>
              <a:t>to </a:t>
            </a:r>
            <a:r>
              <a:rPr sz="3200" spc="-265" dirty="0">
                <a:latin typeface="Trebuchet MS"/>
                <a:cs typeface="Trebuchet MS"/>
              </a:rPr>
              <a:t>play </a:t>
            </a:r>
            <a:r>
              <a:rPr sz="3200" spc="-220" dirty="0">
                <a:latin typeface="Trebuchet MS"/>
                <a:cs typeface="Trebuchet MS"/>
              </a:rPr>
              <a:t>many  </a:t>
            </a:r>
            <a:r>
              <a:rPr sz="3200" spc="-170" dirty="0">
                <a:latin typeface="Trebuchet MS"/>
                <a:cs typeface="Trebuchet MS"/>
              </a:rPr>
              <a:t>roles.</a:t>
            </a:r>
            <a:endParaRPr sz="3200" dirty="0">
              <a:latin typeface="Trebuchet MS"/>
              <a:cs typeface="Trebuchet MS"/>
            </a:endParaRPr>
          </a:p>
          <a:p>
            <a:pPr>
              <a:lnSpc>
                <a:spcPct val="100000"/>
              </a:lnSpc>
              <a:spcBef>
                <a:spcPts val="40"/>
              </a:spcBef>
              <a:buClr>
                <a:srgbClr val="D16248"/>
              </a:buClr>
              <a:buFont typeface="Arial"/>
              <a:buChar char=""/>
            </a:pPr>
            <a:endParaRPr sz="4350" dirty="0">
              <a:latin typeface="Times New Roman"/>
              <a:cs typeface="Times New Roman"/>
            </a:endParaRPr>
          </a:p>
          <a:p>
            <a:pPr marL="295910" indent="-283210">
              <a:lnSpc>
                <a:spcPct val="100000"/>
              </a:lnSpc>
              <a:buClr>
                <a:srgbClr val="D16248"/>
              </a:buClr>
              <a:buSzPct val="79687"/>
              <a:buFont typeface="Arial"/>
              <a:buChar char=""/>
              <a:tabLst>
                <a:tab pos="296545" algn="l"/>
              </a:tabLst>
            </a:pPr>
            <a:r>
              <a:rPr sz="3200" spc="-80" dirty="0">
                <a:latin typeface="Trebuchet MS"/>
                <a:cs typeface="Trebuchet MS"/>
              </a:rPr>
              <a:t>3 </a:t>
            </a:r>
            <a:r>
              <a:rPr sz="3200" spc="-190" dirty="0">
                <a:latin typeface="Trebuchet MS"/>
                <a:cs typeface="Trebuchet MS"/>
              </a:rPr>
              <a:t>basic </a:t>
            </a:r>
            <a:r>
              <a:rPr sz="3200" spc="-170" dirty="0">
                <a:latin typeface="Trebuchet MS"/>
                <a:cs typeface="Trebuchet MS"/>
              </a:rPr>
              <a:t>function of </a:t>
            </a:r>
            <a:r>
              <a:rPr sz="3200" spc="-270" dirty="0">
                <a:latin typeface="Trebuchet MS"/>
                <a:cs typeface="Trebuchet MS"/>
              </a:rPr>
              <a:t>all</a:t>
            </a:r>
            <a:r>
              <a:rPr sz="3200" spc="114" dirty="0">
                <a:latin typeface="Trebuchet MS"/>
                <a:cs typeface="Trebuchet MS"/>
              </a:rPr>
              <a:t> </a:t>
            </a:r>
            <a:r>
              <a:rPr sz="3200" spc="-150" dirty="0">
                <a:latin typeface="Trebuchet MS"/>
                <a:cs typeface="Trebuchet MS"/>
              </a:rPr>
              <a:t>neurons:</a:t>
            </a:r>
            <a:endParaRPr sz="3200" dirty="0">
              <a:latin typeface="Trebuchet MS"/>
              <a:cs typeface="Trebuchet MS"/>
            </a:endParaRPr>
          </a:p>
          <a:p>
            <a:pPr marL="570230" lvl="1" indent="-237490">
              <a:lnSpc>
                <a:spcPct val="100000"/>
              </a:lnSpc>
              <a:spcBef>
                <a:spcPts val="620"/>
              </a:spcBef>
              <a:buClr>
                <a:srgbClr val="D16248"/>
              </a:buClr>
              <a:buFont typeface="Verdana"/>
              <a:buChar char="◦"/>
              <a:tabLst>
                <a:tab pos="570865" algn="l"/>
              </a:tabLst>
            </a:pPr>
            <a:r>
              <a:rPr sz="2800" spc="-155" dirty="0">
                <a:latin typeface="Trebuchet MS"/>
                <a:cs typeface="Trebuchet MS"/>
              </a:rPr>
              <a:t>Receive </a:t>
            </a:r>
            <a:r>
              <a:rPr sz="2800" spc="-185" dirty="0">
                <a:latin typeface="Trebuchet MS"/>
                <a:cs typeface="Trebuchet MS"/>
              </a:rPr>
              <a:t>and </a:t>
            </a:r>
            <a:r>
              <a:rPr sz="2800" spc="-175" dirty="0">
                <a:latin typeface="Trebuchet MS"/>
                <a:cs typeface="Trebuchet MS"/>
              </a:rPr>
              <a:t>integrate </a:t>
            </a:r>
            <a:r>
              <a:rPr sz="2800" spc="-145" dirty="0">
                <a:latin typeface="Trebuchet MS"/>
                <a:cs typeface="Trebuchet MS"/>
              </a:rPr>
              <a:t>incoming</a:t>
            </a:r>
            <a:r>
              <a:rPr sz="2800" spc="240" dirty="0">
                <a:latin typeface="Trebuchet MS"/>
                <a:cs typeface="Trebuchet MS"/>
              </a:rPr>
              <a:t> </a:t>
            </a:r>
            <a:r>
              <a:rPr sz="2800" spc="-170" dirty="0">
                <a:latin typeface="Trebuchet MS"/>
                <a:cs typeface="Trebuchet MS"/>
              </a:rPr>
              <a:t>signals</a:t>
            </a:r>
            <a:endParaRPr sz="2800" dirty="0">
              <a:latin typeface="Trebuchet MS"/>
              <a:cs typeface="Trebuchet MS"/>
            </a:endParaRPr>
          </a:p>
          <a:p>
            <a:pPr marL="570230" lvl="1" indent="-237490">
              <a:lnSpc>
                <a:spcPct val="100000"/>
              </a:lnSpc>
              <a:spcBef>
                <a:spcPts val="600"/>
              </a:spcBef>
              <a:buClr>
                <a:srgbClr val="D16248"/>
              </a:buClr>
              <a:buFont typeface="Verdana"/>
              <a:buChar char="◦"/>
              <a:tabLst>
                <a:tab pos="570865" algn="l"/>
              </a:tabLst>
            </a:pPr>
            <a:r>
              <a:rPr sz="2800" spc="-60" dirty="0">
                <a:latin typeface="Trebuchet MS"/>
                <a:cs typeface="Trebuchet MS"/>
              </a:rPr>
              <a:t>Conduct </a:t>
            </a:r>
            <a:r>
              <a:rPr sz="2800" spc="-150" dirty="0">
                <a:latin typeface="Trebuchet MS"/>
                <a:cs typeface="Trebuchet MS"/>
              </a:rPr>
              <a:t>these </a:t>
            </a:r>
            <a:r>
              <a:rPr sz="2800" spc="-165" dirty="0">
                <a:latin typeface="Trebuchet MS"/>
                <a:cs typeface="Trebuchet MS"/>
              </a:rPr>
              <a:t>signals </a:t>
            </a:r>
            <a:r>
              <a:rPr sz="2800" spc="-114" dirty="0">
                <a:latin typeface="Trebuchet MS"/>
                <a:cs typeface="Trebuchet MS"/>
              </a:rPr>
              <a:t>through </a:t>
            </a:r>
            <a:r>
              <a:rPr sz="2800" spc="-165" dirty="0">
                <a:latin typeface="Trebuchet MS"/>
                <a:cs typeface="Trebuchet MS"/>
              </a:rPr>
              <a:t>the</a:t>
            </a:r>
            <a:r>
              <a:rPr sz="2800" spc="135" dirty="0">
                <a:latin typeface="Trebuchet MS"/>
                <a:cs typeface="Trebuchet MS"/>
              </a:rPr>
              <a:t> </a:t>
            </a:r>
            <a:r>
              <a:rPr sz="2800" spc="-195" dirty="0">
                <a:latin typeface="Trebuchet MS"/>
                <a:cs typeface="Trebuchet MS"/>
              </a:rPr>
              <a:t>cell</a:t>
            </a:r>
            <a:endParaRPr sz="2800" dirty="0">
              <a:latin typeface="Trebuchet MS"/>
              <a:cs typeface="Trebuchet MS"/>
            </a:endParaRPr>
          </a:p>
          <a:p>
            <a:pPr marL="570230" lvl="1" indent="-237490">
              <a:lnSpc>
                <a:spcPct val="100000"/>
              </a:lnSpc>
              <a:spcBef>
                <a:spcPts val="600"/>
              </a:spcBef>
              <a:buClr>
                <a:srgbClr val="D16248"/>
              </a:buClr>
              <a:buFont typeface="Verdana"/>
              <a:buChar char="◦"/>
              <a:tabLst>
                <a:tab pos="570865" algn="l"/>
              </a:tabLst>
            </a:pPr>
            <a:r>
              <a:rPr sz="2800" spc="-160" dirty="0">
                <a:latin typeface="Trebuchet MS"/>
                <a:cs typeface="Trebuchet MS"/>
              </a:rPr>
              <a:t>Transmit </a:t>
            </a:r>
            <a:r>
              <a:rPr sz="2800" spc="-150" dirty="0">
                <a:latin typeface="Trebuchet MS"/>
                <a:cs typeface="Trebuchet MS"/>
              </a:rPr>
              <a:t>these </a:t>
            </a:r>
            <a:r>
              <a:rPr sz="2800" spc="-165" dirty="0">
                <a:latin typeface="Trebuchet MS"/>
                <a:cs typeface="Trebuchet MS"/>
              </a:rPr>
              <a:t>signals </a:t>
            </a:r>
            <a:r>
              <a:rPr sz="2800" spc="-70" dirty="0">
                <a:latin typeface="Trebuchet MS"/>
                <a:cs typeface="Trebuchet MS"/>
              </a:rPr>
              <a:t>to </a:t>
            </a:r>
            <a:r>
              <a:rPr sz="2800" spc="-90" dirty="0">
                <a:latin typeface="Trebuchet MS"/>
                <a:cs typeface="Trebuchet MS"/>
              </a:rPr>
              <a:t>other</a:t>
            </a:r>
            <a:r>
              <a:rPr sz="2800" spc="185" dirty="0">
                <a:latin typeface="Trebuchet MS"/>
                <a:cs typeface="Trebuchet MS"/>
              </a:rPr>
              <a:t> </a:t>
            </a:r>
            <a:r>
              <a:rPr sz="2800" spc="-170" dirty="0">
                <a:latin typeface="Trebuchet MS"/>
                <a:cs typeface="Trebuchet MS"/>
              </a:rPr>
              <a:t>cells</a:t>
            </a:r>
            <a:endParaRPr sz="2800" dirty="0">
              <a:latin typeface="Trebuchet MS"/>
              <a:cs typeface="Trebuchet MS"/>
            </a:endParaRPr>
          </a:p>
        </p:txBody>
      </p:sp>
    </p:spTree>
    <p:extLst>
      <p:ext uri="{BB962C8B-B14F-4D97-AF65-F5344CB8AC3E}">
        <p14:creationId xmlns:p14="http://schemas.microsoft.com/office/powerpoint/2010/main" val="23974552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632" name="Rectangle 8"/>
          <p:cNvSpPr>
            <a:spLocks noGrp="1" noChangeArrowheads="1"/>
          </p:cNvSpPr>
          <p:nvPr>
            <p:ph type="title"/>
          </p:nvPr>
        </p:nvSpPr>
        <p:spPr/>
        <p:txBody>
          <a:bodyPr>
            <a:normAutofit/>
          </a:bodyPr>
          <a:lstStyle/>
          <a:p>
            <a:pPr eaLnBrk="1" fontAlgn="auto" hangingPunct="1">
              <a:spcAft>
                <a:spcPts val="0"/>
              </a:spcAft>
              <a:defRPr/>
            </a:pPr>
            <a:r>
              <a:rPr lang="en-US" sz="3200" dirty="0" smtClean="0">
                <a:solidFill>
                  <a:schemeClr val="accent1">
                    <a:lumMod val="75000"/>
                  </a:schemeClr>
                </a:solidFill>
                <a:ea typeface="+mj-ea"/>
                <a:cs typeface="+mj-cs"/>
              </a:rPr>
              <a:t>The </a:t>
            </a:r>
            <a:r>
              <a:rPr lang="en-US" sz="3200" dirty="0">
                <a:solidFill>
                  <a:schemeClr val="accent1">
                    <a:lumMod val="75000"/>
                  </a:schemeClr>
                </a:solidFill>
                <a:ea typeface="+mj-ea"/>
                <a:cs typeface="+mj-cs"/>
              </a:rPr>
              <a:t>evolution of the vertebrate brain</a:t>
            </a:r>
          </a:p>
        </p:txBody>
      </p:sp>
      <p:pic>
        <p:nvPicPr>
          <p:cNvPr id="47107" name="Picture 34" descr="joh2417X_28_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416050"/>
            <a:ext cx="8604250" cy="538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Text Box 145"/>
          <p:cNvSpPr txBox="1">
            <a:spLocks noChangeArrowheads="1"/>
          </p:cNvSpPr>
          <p:nvPr/>
        </p:nvSpPr>
        <p:spPr bwMode="auto">
          <a:xfrm>
            <a:off x="635000" y="2608263"/>
            <a:ext cx="51435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Shark</a:t>
            </a:r>
          </a:p>
        </p:txBody>
      </p:sp>
      <p:sp>
        <p:nvSpPr>
          <p:cNvPr id="47109" name="Text Box 146"/>
          <p:cNvSpPr txBox="1">
            <a:spLocks noChangeArrowheads="1"/>
          </p:cNvSpPr>
          <p:nvPr/>
        </p:nvSpPr>
        <p:spPr bwMode="auto">
          <a:xfrm>
            <a:off x="2425700" y="3268663"/>
            <a:ext cx="43180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Frog</a:t>
            </a:r>
          </a:p>
        </p:txBody>
      </p:sp>
      <p:sp>
        <p:nvSpPr>
          <p:cNvPr id="47110" name="Text Box 147"/>
          <p:cNvSpPr txBox="1">
            <a:spLocks noChangeArrowheads="1"/>
          </p:cNvSpPr>
          <p:nvPr/>
        </p:nvSpPr>
        <p:spPr bwMode="auto">
          <a:xfrm>
            <a:off x="3492500" y="3751263"/>
            <a:ext cx="795338"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Crocodile</a:t>
            </a:r>
          </a:p>
        </p:txBody>
      </p:sp>
      <p:sp>
        <p:nvSpPr>
          <p:cNvPr id="47111" name="Text Box 148"/>
          <p:cNvSpPr txBox="1">
            <a:spLocks noChangeArrowheads="1"/>
          </p:cNvSpPr>
          <p:nvPr/>
        </p:nvSpPr>
        <p:spPr bwMode="auto">
          <a:xfrm>
            <a:off x="6896100" y="4525963"/>
            <a:ext cx="608013"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Human</a:t>
            </a:r>
          </a:p>
        </p:txBody>
      </p:sp>
      <p:sp>
        <p:nvSpPr>
          <p:cNvPr id="47112" name="Text Box 149"/>
          <p:cNvSpPr txBox="1">
            <a:spLocks noChangeArrowheads="1"/>
          </p:cNvSpPr>
          <p:nvPr/>
        </p:nvSpPr>
        <p:spPr bwMode="auto">
          <a:xfrm>
            <a:off x="5600700" y="4208463"/>
            <a:ext cx="33655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Cat</a:t>
            </a:r>
          </a:p>
        </p:txBody>
      </p:sp>
      <p:sp>
        <p:nvSpPr>
          <p:cNvPr id="47113" name="Text Box 150"/>
          <p:cNvSpPr txBox="1">
            <a:spLocks noChangeArrowheads="1"/>
          </p:cNvSpPr>
          <p:nvPr/>
        </p:nvSpPr>
        <p:spPr bwMode="auto">
          <a:xfrm>
            <a:off x="4114800" y="5910263"/>
            <a:ext cx="39687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Bird</a:t>
            </a:r>
          </a:p>
        </p:txBody>
      </p:sp>
      <p:sp>
        <p:nvSpPr>
          <p:cNvPr id="47114" name="Text Box 151"/>
          <p:cNvSpPr txBox="1">
            <a:spLocks noChangeArrowheads="1"/>
          </p:cNvSpPr>
          <p:nvPr/>
        </p:nvSpPr>
        <p:spPr bwMode="auto">
          <a:xfrm>
            <a:off x="1397000" y="5783263"/>
            <a:ext cx="1131888"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Olfactory tract</a:t>
            </a:r>
          </a:p>
        </p:txBody>
      </p:sp>
      <p:sp>
        <p:nvSpPr>
          <p:cNvPr id="47115" name="Text Box 152"/>
          <p:cNvSpPr txBox="1">
            <a:spLocks noChangeArrowheads="1"/>
          </p:cNvSpPr>
          <p:nvPr/>
        </p:nvSpPr>
        <p:spPr bwMode="auto">
          <a:xfrm>
            <a:off x="1397000" y="5516563"/>
            <a:ext cx="80962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Cerebrum</a:t>
            </a:r>
          </a:p>
        </p:txBody>
      </p:sp>
      <p:sp>
        <p:nvSpPr>
          <p:cNvPr id="47116" name="Text Box 153"/>
          <p:cNvSpPr txBox="1">
            <a:spLocks noChangeArrowheads="1"/>
          </p:cNvSpPr>
          <p:nvPr/>
        </p:nvSpPr>
        <p:spPr bwMode="auto">
          <a:xfrm>
            <a:off x="1397000" y="5249863"/>
            <a:ext cx="728663"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Midbrain</a:t>
            </a:r>
          </a:p>
        </p:txBody>
      </p:sp>
      <p:sp>
        <p:nvSpPr>
          <p:cNvPr id="47117" name="Text Box 154"/>
          <p:cNvSpPr txBox="1">
            <a:spLocks noChangeArrowheads="1"/>
          </p:cNvSpPr>
          <p:nvPr/>
        </p:nvSpPr>
        <p:spPr bwMode="auto">
          <a:xfrm>
            <a:off x="1397000" y="4995863"/>
            <a:ext cx="1023938"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Optic tectum</a:t>
            </a:r>
          </a:p>
        </p:txBody>
      </p:sp>
      <p:sp>
        <p:nvSpPr>
          <p:cNvPr id="47118" name="Text Box 155"/>
          <p:cNvSpPr txBox="1">
            <a:spLocks noChangeArrowheads="1"/>
          </p:cNvSpPr>
          <p:nvPr/>
        </p:nvSpPr>
        <p:spPr bwMode="auto">
          <a:xfrm>
            <a:off x="1397000" y="4741863"/>
            <a:ext cx="920750"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Cerebellum</a:t>
            </a:r>
          </a:p>
        </p:txBody>
      </p:sp>
      <p:sp>
        <p:nvSpPr>
          <p:cNvPr id="47119" name="Text Box 156"/>
          <p:cNvSpPr txBox="1">
            <a:spLocks noChangeArrowheads="1"/>
          </p:cNvSpPr>
          <p:nvPr/>
        </p:nvSpPr>
        <p:spPr bwMode="auto">
          <a:xfrm>
            <a:off x="1397000" y="4221163"/>
            <a:ext cx="92392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Spinal cord</a:t>
            </a:r>
          </a:p>
        </p:txBody>
      </p:sp>
      <p:sp>
        <p:nvSpPr>
          <p:cNvPr id="47120" name="Text Box 157"/>
          <p:cNvSpPr txBox="1">
            <a:spLocks noChangeArrowheads="1"/>
          </p:cNvSpPr>
          <p:nvPr/>
        </p:nvSpPr>
        <p:spPr bwMode="auto">
          <a:xfrm>
            <a:off x="1397000" y="4475163"/>
            <a:ext cx="1433513"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1200" b="1"/>
              <a:t>Medulla oblongata</a:t>
            </a:r>
          </a:p>
        </p:txBody>
      </p:sp>
    </p:spTree>
    <p:extLst>
      <p:ext uri="{BB962C8B-B14F-4D97-AF65-F5344CB8AC3E}">
        <p14:creationId xmlns:p14="http://schemas.microsoft.com/office/powerpoint/2010/main" val="38657145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INVERTEBRATE NERVOUS</a:t>
            </a:r>
            <a:endParaRPr lang="en-US" dirty="0"/>
          </a:p>
        </p:txBody>
      </p:sp>
      <p:sp>
        <p:nvSpPr>
          <p:cNvPr id="4" name="Rectangle 3"/>
          <p:cNvSpPr>
            <a:spLocks noGrp="1" noChangeArrowheads="1"/>
          </p:cNvSpPr>
          <p:nvPr>
            <p:ph idx="1"/>
          </p:nvPr>
        </p:nvSpPr>
        <p:spPr/>
        <p:txBody>
          <a:bodyPr>
            <a:normAutofit/>
          </a:bodyPr>
          <a:lstStyle/>
          <a:p>
            <a:pPr eaLnBrk="1" hangingPunct="1"/>
            <a:r>
              <a:rPr lang="en-US" sz="2800" dirty="0" smtClean="0"/>
              <a:t>The simplest animals with nervous systems, the cnidarians, have neurons arranged in nerve nets</a:t>
            </a:r>
          </a:p>
          <a:p>
            <a:pPr eaLnBrk="1" hangingPunct="1"/>
            <a:r>
              <a:rPr lang="en-US" sz="2800" dirty="0" smtClean="0"/>
              <a:t>A </a:t>
            </a:r>
            <a:r>
              <a:rPr lang="en-US" sz="2800" b="1" dirty="0" smtClean="0"/>
              <a:t>nerve net </a:t>
            </a:r>
            <a:r>
              <a:rPr lang="en-US" sz="2800" dirty="0" smtClean="0"/>
              <a:t>is a series of interconnected nerve cells</a:t>
            </a:r>
          </a:p>
          <a:p>
            <a:pPr eaLnBrk="1" hangingPunct="1"/>
            <a:r>
              <a:rPr lang="en-US" sz="2800" dirty="0" smtClean="0"/>
              <a:t>More complex animals have nerves</a:t>
            </a:r>
          </a:p>
          <a:p>
            <a:pPr eaLnBrk="1" hangingPunct="1"/>
            <a:r>
              <a:rPr lang="en-US" sz="2800" b="1" dirty="0" smtClean="0"/>
              <a:t>Nerves </a:t>
            </a:r>
            <a:r>
              <a:rPr lang="en-US" sz="2800" dirty="0" smtClean="0"/>
              <a:t>are bundles that consist of the axons of multiple nerve cells</a:t>
            </a:r>
          </a:p>
          <a:p>
            <a:pPr eaLnBrk="1" hangingPunct="1"/>
            <a:r>
              <a:rPr lang="en-US" sz="2800" dirty="0" smtClean="0"/>
              <a:t>Sea stars have a nerve net in each arm connected by radial nerves to a central nerve ring</a:t>
            </a:r>
          </a:p>
        </p:txBody>
      </p:sp>
    </p:spTree>
    <p:extLst>
      <p:ext uri="{BB962C8B-B14F-4D97-AF65-F5344CB8AC3E}">
        <p14:creationId xmlns:p14="http://schemas.microsoft.com/office/powerpoint/2010/main" val="26382094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49_02aNervousSystemsAB-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238" y="1517650"/>
            <a:ext cx="7121525"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3"/>
          <p:cNvSpPr>
            <a:spLocks noChangeArrowheads="1"/>
          </p:cNvSpPr>
          <p:nvPr/>
        </p:nvSpPr>
        <p:spPr bwMode="auto">
          <a:xfrm>
            <a:off x="152400" y="0"/>
            <a:ext cx="1981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lstStyle/>
          <a:p>
            <a:r>
              <a:rPr lang="en-US" sz="1200">
                <a:solidFill>
                  <a:schemeClr val="tx2"/>
                </a:solidFill>
                <a:latin typeface="Tw Cen MT" pitchFamily="34" charset="0"/>
              </a:rPr>
              <a:t>Fig. 49-2a</a:t>
            </a:r>
          </a:p>
        </p:txBody>
      </p:sp>
      <p:sp>
        <p:nvSpPr>
          <p:cNvPr id="12292" name="Text Box 4"/>
          <p:cNvSpPr txBox="1">
            <a:spLocks noChangeArrowheads="1"/>
          </p:cNvSpPr>
          <p:nvPr/>
        </p:nvSpPr>
        <p:spPr bwMode="auto">
          <a:xfrm>
            <a:off x="1065213" y="4835525"/>
            <a:ext cx="25781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(a) Hydra (cnidarian)</a:t>
            </a:r>
          </a:p>
        </p:txBody>
      </p:sp>
      <p:sp>
        <p:nvSpPr>
          <p:cNvPr id="12293" name="Text Box 5"/>
          <p:cNvSpPr txBox="1">
            <a:spLocks noChangeArrowheads="1"/>
          </p:cNvSpPr>
          <p:nvPr/>
        </p:nvSpPr>
        <p:spPr bwMode="auto">
          <a:xfrm>
            <a:off x="1084263" y="3397250"/>
            <a:ext cx="13128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Nerve net</a:t>
            </a:r>
          </a:p>
        </p:txBody>
      </p:sp>
      <p:sp>
        <p:nvSpPr>
          <p:cNvPr id="12294" name="Text Box 6"/>
          <p:cNvSpPr txBox="1">
            <a:spLocks noChangeArrowheads="1"/>
          </p:cNvSpPr>
          <p:nvPr/>
        </p:nvSpPr>
        <p:spPr bwMode="auto">
          <a:xfrm>
            <a:off x="4859338" y="2854325"/>
            <a:ext cx="86518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Nerve</a:t>
            </a:r>
          </a:p>
          <a:p>
            <a:pPr eaLnBrk="1" hangingPunct="1">
              <a:lnSpc>
                <a:spcPct val="90000"/>
              </a:lnSpc>
            </a:pPr>
            <a:r>
              <a:rPr lang="en-US" sz="2000" b="1">
                <a:latin typeface="Tw Cen MT" pitchFamily="34" charset="0"/>
              </a:rPr>
              <a:t>ring</a:t>
            </a:r>
          </a:p>
        </p:txBody>
      </p:sp>
      <p:sp>
        <p:nvSpPr>
          <p:cNvPr id="12295" name="Text Box 7"/>
          <p:cNvSpPr txBox="1">
            <a:spLocks noChangeArrowheads="1"/>
          </p:cNvSpPr>
          <p:nvPr/>
        </p:nvSpPr>
        <p:spPr bwMode="auto">
          <a:xfrm>
            <a:off x="4859338" y="2114550"/>
            <a:ext cx="8366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Radial</a:t>
            </a:r>
          </a:p>
          <a:p>
            <a:pPr eaLnBrk="1" hangingPunct="1">
              <a:lnSpc>
                <a:spcPct val="90000"/>
              </a:lnSpc>
            </a:pPr>
            <a:r>
              <a:rPr lang="en-US" sz="2000" b="1">
                <a:latin typeface="Tw Cen MT" pitchFamily="34" charset="0"/>
              </a:rPr>
              <a:t>nerve</a:t>
            </a:r>
          </a:p>
        </p:txBody>
      </p:sp>
      <p:sp>
        <p:nvSpPr>
          <p:cNvPr id="12296" name="Text Box 8"/>
          <p:cNvSpPr txBox="1">
            <a:spLocks noChangeArrowheads="1"/>
          </p:cNvSpPr>
          <p:nvPr/>
        </p:nvSpPr>
        <p:spPr bwMode="auto">
          <a:xfrm>
            <a:off x="4868863" y="4860925"/>
            <a:ext cx="319246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(b) Sea star (echinoderm)</a:t>
            </a:r>
          </a:p>
        </p:txBody>
      </p:sp>
      <p:sp>
        <p:nvSpPr>
          <p:cNvPr id="12297" name="Line 9"/>
          <p:cNvSpPr>
            <a:spLocks noChangeShapeType="1"/>
          </p:cNvSpPr>
          <p:nvPr/>
        </p:nvSpPr>
        <p:spPr bwMode="auto">
          <a:xfrm>
            <a:off x="2301875" y="3571875"/>
            <a:ext cx="269875" cy="31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298" name="Line 10"/>
          <p:cNvSpPr>
            <a:spLocks noChangeShapeType="1"/>
          </p:cNvSpPr>
          <p:nvPr/>
        </p:nvSpPr>
        <p:spPr bwMode="auto">
          <a:xfrm>
            <a:off x="5670550" y="2228850"/>
            <a:ext cx="46355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299" name="Line 11"/>
          <p:cNvSpPr>
            <a:spLocks noChangeShapeType="1"/>
          </p:cNvSpPr>
          <p:nvPr/>
        </p:nvSpPr>
        <p:spPr bwMode="auto">
          <a:xfrm>
            <a:off x="5622925" y="3028950"/>
            <a:ext cx="873125" cy="1873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254246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685800" y="872247"/>
            <a:ext cx="4860925" cy="4572000"/>
          </a:xfrm>
        </p:spPr>
        <p:txBody>
          <a:bodyPr/>
          <a:lstStyle/>
          <a:p>
            <a:pPr eaLnBrk="1" hangingPunct="1"/>
            <a:r>
              <a:rPr lang="en-US" sz="2800" dirty="0" smtClean="0">
                <a:latin typeface="Arial" pitchFamily="34" charset="0"/>
                <a:ea typeface="ＭＳ Ｐゴシック" pitchFamily="34" charset="-128"/>
              </a:rPr>
              <a:t>The simplest animals with nervous systems, the cnidarians, have neurons arranged in nerve nets.</a:t>
            </a:r>
          </a:p>
        </p:txBody>
      </p:sp>
      <p:pic>
        <p:nvPicPr>
          <p:cNvPr id="33796" name="Picture 9" descr="33_0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838200"/>
            <a:ext cx="2974975"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51028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609600" y="990600"/>
            <a:ext cx="4022725" cy="4724400"/>
          </a:xfrm>
        </p:spPr>
        <p:txBody>
          <a:bodyPr/>
          <a:lstStyle/>
          <a:p>
            <a:pPr eaLnBrk="1" hangingPunct="1"/>
            <a:r>
              <a:rPr lang="en-US" sz="2800" dirty="0" smtClean="0">
                <a:latin typeface="Arial" pitchFamily="34" charset="0"/>
                <a:ea typeface="ＭＳ Ｐゴシック" pitchFamily="34" charset="-128"/>
              </a:rPr>
              <a:t>Sea stars have a nerve net in each arm connected by radial nerves to a central nerve ring.</a:t>
            </a:r>
          </a:p>
        </p:txBody>
      </p:sp>
      <p:grpSp>
        <p:nvGrpSpPr>
          <p:cNvPr id="38916" name="Group 4"/>
          <p:cNvGrpSpPr>
            <a:grpSpLocks/>
          </p:cNvGrpSpPr>
          <p:nvPr/>
        </p:nvGrpSpPr>
        <p:grpSpPr bwMode="auto">
          <a:xfrm>
            <a:off x="4544218" y="893762"/>
            <a:ext cx="4156075" cy="3779838"/>
            <a:chOff x="2720" y="912"/>
            <a:chExt cx="2618" cy="2381"/>
          </a:xfrm>
        </p:grpSpPr>
        <p:pic>
          <p:nvPicPr>
            <p:cNvPr id="389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4" y="912"/>
              <a:ext cx="2314" cy="2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Rectangle 6"/>
            <p:cNvSpPr>
              <a:spLocks noChangeArrowheads="1"/>
            </p:cNvSpPr>
            <p:nvPr/>
          </p:nvSpPr>
          <p:spPr bwMode="auto">
            <a:xfrm>
              <a:off x="2720" y="2008"/>
              <a:ext cx="37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r>
                <a:rPr kumimoji="1" lang="en-US" sz="1200"/>
                <a:t>Nerve</a:t>
              </a:r>
              <a:br>
                <a:rPr kumimoji="1" lang="en-US" sz="1200"/>
              </a:br>
              <a:r>
                <a:rPr kumimoji="1" lang="en-US" sz="1200"/>
                <a:t>ring</a:t>
              </a:r>
            </a:p>
          </p:txBody>
        </p:sp>
        <p:sp>
          <p:nvSpPr>
            <p:cNvPr id="38919" name="Rectangle 7"/>
            <p:cNvSpPr>
              <a:spLocks noChangeArrowheads="1"/>
            </p:cNvSpPr>
            <p:nvPr/>
          </p:nvSpPr>
          <p:spPr bwMode="auto">
            <a:xfrm>
              <a:off x="2976" y="1304"/>
              <a:ext cx="38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r>
                <a:rPr kumimoji="1" lang="en-US" sz="1200"/>
                <a:t>Radial</a:t>
              </a:r>
              <a:br>
                <a:rPr kumimoji="1" lang="en-US" sz="1200"/>
              </a:br>
              <a:r>
                <a:rPr kumimoji="1" lang="en-US" sz="1200"/>
                <a:t>nerve</a:t>
              </a:r>
            </a:p>
          </p:txBody>
        </p:sp>
        <p:sp>
          <p:nvSpPr>
            <p:cNvPr id="38920" name="Rectangle 8"/>
            <p:cNvSpPr>
              <a:spLocks noChangeArrowheads="1"/>
            </p:cNvSpPr>
            <p:nvPr/>
          </p:nvSpPr>
          <p:spPr bwMode="auto">
            <a:xfrm>
              <a:off x="3456" y="3120"/>
              <a:ext cx="1273"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pPr algn="ctr"/>
              <a:r>
                <a:rPr kumimoji="1" lang="en-US" sz="1200" b="1"/>
                <a:t>(b) Sea star (echinoderm)</a:t>
              </a:r>
            </a:p>
          </p:txBody>
        </p:sp>
        <p:sp>
          <p:nvSpPr>
            <p:cNvPr id="38921" name="Line 9"/>
            <p:cNvSpPr>
              <a:spLocks noChangeShapeType="1"/>
            </p:cNvSpPr>
            <p:nvPr/>
          </p:nvSpPr>
          <p:spPr bwMode="auto">
            <a:xfrm flipH="1">
              <a:off x="3072" y="2096"/>
              <a:ext cx="91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lIns="92075" tIns="46038" rIns="92075" bIns="46038" anchor="ctr">
              <a:spAutoFit/>
            </a:bodyPr>
            <a:lstStyle/>
            <a:p>
              <a:endParaRPr lang="en-US"/>
            </a:p>
          </p:txBody>
        </p:sp>
        <p:sp>
          <p:nvSpPr>
            <p:cNvPr id="38922" name="Line 10"/>
            <p:cNvSpPr>
              <a:spLocks noChangeShapeType="1"/>
            </p:cNvSpPr>
            <p:nvPr/>
          </p:nvSpPr>
          <p:spPr bwMode="auto">
            <a:xfrm flipH="1">
              <a:off x="3360" y="1392"/>
              <a:ext cx="38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lIns="92075" tIns="46038" rIns="92075" bIns="46038" anchor="ctr">
              <a:spAutoFit/>
            </a:bodyPr>
            <a:lstStyle/>
            <a:p>
              <a:endParaRPr lang="en-US"/>
            </a:p>
          </p:txBody>
        </p:sp>
      </p:grpSp>
    </p:spTree>
    <p:extLst>
      <p:ext uri="{BB962C8B-B14F-4D97-AF65-F5344CB8AC3E}">
        <p14:creationId xmlns:p14="http://schemas.microsoft.com/office/powerpoint/2010/main" val="1702137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5" descr="49_02bNervousSystemsCD-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175" y="1484313"/>
            <a:ext cx="659765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6"/>
          <p:cNvSpPr>
            <a:spLocks noChangeArrowheads="1"/>
          </p:cNvSpPr>
          <p:nvPr/>
        </p:nvSpPr>
        <p:spPr bwMode="auto">
          <a:xfrm>
            <a:off x="152400" y="0"/>
            <a:ext cx="1981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lstStyle/>
          <a:p>
            <a:r>
              <a:rPr lang="en-US" sz="1200">
                <a:solidFill>
                  <a:schemeClr val="tx2"/>
                </a:solidFill>
                <a:latin typeface="Tw Cen MT" pitchFamily="34" charset="0"/>
              </a:rPr>
              <a:t>Fig. 49-2b</a:t>
            </a:r>
          </a:p>
        </p:txBody>
      </p:sp>
      <p:sp>
        <p:nvSpPr>
          <p:cNvPr id="13316" name="Text Box 37"/>
          <p:cNvSpPr txBox="1">
            <a:spLocks noChangeArrowheads="1"/>
          </p:cNvSpPr>
          <p:nvPr/>
        </p:nvSpPr>
        <p:spPr bwMode="auto">
          <a:xfrm>
            <a:off x="1392238" y="4905375"/>
            <a:ext cx="310038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(c) Planarian (flatworm)</a:t>
            </a:r>
          </a:p>
        </p:txBody>
      </p:sp>
      <p:sp>
        <p:nvSpPr>
          <p:cNvPr id="13317" name="Text Box 38"/>
          <p:cNvSpPr txBox="1">
            <a:spLocks noChangeArrowheads="1"/>
          </p:cNvSpPr>
          <p:nvPr/>
        </p:nvSpPr>
        <p:spPr bwMode="auto">
          <a:xfrm>
            <a:off x="1306513" y="2447925"/>
            <a:ext cx="80645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80000"/>
              </a:lnSpc>
            </a:pPr>
            <a:r>
              <a:rPr lang="en-US" sz="2000" b="1">
                <a:latin typeface="Tw Cen MT" pitchFamily="34" charset="0"/>
              </a:rPr>
              <a:t>Nerve</a:t>
            </a:r>
          </a:p>
          <a:p>
            <a:pPr eaLnBrk="1" hangingPunct="1">
              <a:lnSpc>
                <a:spcPct val="80000"/>
              </a:lnSpc>
            </a:pPr>
            <a:r>
              <a:rPr lang="en-US" sz="2000" b="1">
                <a:latin typeface="Tw Cen MT" pitchFamily="34" charset="0"/>
              </a:rPr>
              <a:t>cords</a:t>
            </a:r>
          </a:p>
        </p:txBody>
      </p:sp>
      <p:sp>
        <p:nvSpPr>
          <p:cNvPr id="13318" name="Text Box 39"/>
          <p:cNvSpPr txBox="1">
            <a:spLocks noChangeArrowheads="1"/>
          </p:cNvSpPr>
          <p:nvPr/>
        </p:nvSpPr>
        <p:spPr bwMode="auto">
          <a:xfrm>
            <a:off x="1300163" y="3216275"/>
            <a:ext cx="1455737"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80000"/>
              </a:lnSpc>
            </a:pPr>
            <a:r>
              <a:rPr lang="en-US" sz="2000" b="1">
                <a:latin typeface="Tw Cen MT" pitchFamily="34" charset="0"/>
              </a:rPr>
              <a:t>Transverse</a:t>
            </a:r>
          </a:p>
          <a:p>
            <a:pPr eaLnBrk="1" hangingPunct="1">
              <a:lnSpc>
                <a:spcPct val="80000"/>
              </a:lnSpc>
            </a:pPr>
            <a:r>
              <a:rPr lang="en-US" sz="2000" b="1">
                <a:latin typeface="Tw Cen MT" pitchFamily="34" charset="0"/>
              </a:rPr>
              <a:t>nerve</a:t>
            </a:r>
          </a:p>
        </p:txBody>
      </p:sp>
      <p:sp>
        <p:nvSpPr>
          <p:cNvPr id="13319" name="Text Box 40"/>
          <p:cNvSpPr txBox="1">
            <a:spLocks noChangeArrowheads="1"/>
          </p:cNvSpPr>
          <p:nvPr/>
        </p:nvSpPr>
        <p:spPr bwMode="auto">
          <a:xfrm>
            <a:off x="1309688" y="1968500"/>
            <a:ext cx="6921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Brain</a:t>
            </a:r>
          </a:p>
        </p:txBody>
      </p:sp>
      <p:sp>
        <p:nvSpPr>
          <p:cNvPr id="13320" name="Text Box 41"/>
          <p:cNvSpPr txBox="1">
            <a:spLocks noChangeArrowheads="1"/>
          </p:cNvSpPr>
          <p:nvPr/>
        </p:nvSpPr>
        <p:spPr bwMode="auto">
          <a:xfrm>
            <a:off x="1309688" y="1498600"/>
            <a:ext cx="103981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Eyespot</a:t>
            </a:r>
          </a:p>
        </p:txBody>
      </p:sp>
      <p:sp>
        <p:nvSpPr>
          <p:cNvPr id="13321" name="Text Box 42"/>
          <p:cNvSpPr txBox="1">
            <a:spLocks noChangeArrowheads="1"/>
          </p:cNvSpPr>
          <p:nvPr/>
        </p:nvSpPr>
        <p:spPr bwMode="auto">
          <a:xfrm>
            <a:off x="5538788" y="1797050"/>
            <a:ext cx="72866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Brain</a:t>
            </a:r>
          </a:p>
        </p:txBody>
      </p:sp>
      <p:sp>
        <p:nvSpPr>
          <p:cNvPr id="13322" name="Text Box 43"/>
          <p:cNvSpPr txBox="1">
            <a:spLocks noChangeArrowheads="1"/>
          </p:cNvSpPr>
          <p:nvPr/>
        </p:nvSpPr>
        <p:spPr bwMode="auto">
          <a:xfrm>
            <a:off x="5567363" y="4911725"/>
            <a:ext cx="24066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(d) Leech (annelid)</a:t>
            </a:r>
          </a:p>
        </p:txBody>
      </p:sp>
      <p:sp>
        <p:nvSpPr>
          <p:cNvPr id="13323" name="Text Box 44"/>
          <p:cNvSpPr txBox="1">
            <a:spLocks noChangeArrowheads="1"/>
          </p:cNvSpPr>
          <p:nvPr/>
        </p:nvSpPr>
        <p:spPr bwMode="auto">
          <a:xfrm>
            <a:off x="5541963" y="4016375"/>
            <a:ext cx="14049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Segmental</a:t>
            </a:r>
          </a:p>
          <a:p>
            <a:pPr eaLnBrk="1" hangingPunct="1">
              <a:lnSpc>
                <a:spcPct val="90000"/>
              </a:lnSpc>
            </a:pPr>
            <a:r>
              <a:rPr lang="en-US" sz="2000" b="1">
                <a:latin typeface="Tw Cen MT" pitchFamily="34" charset="0"/>
              </a:rPr>
              <a:t>ganglia</a:t>
            </a:r>
          </a:p>
        </p:txBody>
      </p:sp>
      <p:sp>
        <p:nvSpPr>
          <p:cNvPr id="13324" name="Text Box 45"/>
          <p:cNvSpPr txBox="1">
            <a:spLocks noChangeArrowheads="1"/>
          </p:cNvSpPr>
          <p:nvPr/>
        </p:nvSpPr>
        <p:spPr bwMode="auto">
          <a:xfrm>
            <a:off x="5538788" y="2876550"/>
            <a:ext cx="101917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80000"/>
              </a:lnSpc>
            </a:pPr>
            <a:r>
              <a:rPr lang="en-US" sz="2000" b="1">
                <a:latin typeface="Tw Cen MT" pitchFamily="34" charset="0"/>
              </a:rPr>
              <a:t>Ventral</a:t>
            </a:r>
          </a:p>
          <a:p>
            <a:pPr eaLnBrk="1" hangingPunct="1">
              <a:lnSpc>
                <a:spcPct val="80000"/>
              </a:lnSpc>
            </a:pPr>
            <a:r>
              <a:rPr lang="en-US" sz="2000" b="1">
                <a:latin typeface="Tw Cen MT" pitchFamily="34" charset="0"/>
              </a:rPr>
              <a:t>nerve</a:t>
            </a:r>
          </a:p>
          <a:p>
            <a:pPr eaLnBrk="1" hangingPunct="1">
              <a:lnSpc>
                <a:spcPct val="80000"/>
              </a:lnSpc>
            </a:pPr>
            <a:r>
              <a:rPr lang="en-US" sz="2000" b="1">
                <a:latin typeface="Tw Cen MT" pitchFamily="34" charset="0"/>
              </a:rPr>
              <a:t>cord</a:t>
            </a:r>
          </a:p>
        </p:txBody>
      </p:sp>
      <p:sp>
        <p:nvSpPr>
          <p:cNvPr id="13325" name="Line 46"/>
          <p:cNvSpPr>
            <a:spLocks noChangeShapeType="1"/>
          </p:cNvSpPr>
          <p:nvPr/>
        </p:nvSpPr>
        <p:spPr bwMode="auto">
          <a:xfrm>
            <a:off x="2686050" y="3343275"/>
            <a:ext cx="339725" cy="3238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6" name="Line 47"/>
          <p:cNvSpPr>
            <a:spLocks noChangeShapeType="1"/>
          </p:cNvSpPr>
          <p:nvPr/>
        </p:nvSpPr>
        <p:spPr bwMode="auto">
          <a:xfrm>
            <a:off x="2063750" y="2600325"/>
            <a:ext cx="847725" cy="63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7" name="Line 48"/>
          <p:cNvSpPr>
            <a:spLocks noChangeShapeType="1"/>
          </p:cNvSpPr>
          <p:nvPr/>
        </p:nvSpPr>
        <p:spPr bwMode="auto">
          <a:xfrm>
            <a:off x="2060575" y="2600325"/>
            <a:ext cx="1257300" cy="2254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8" name="Line 49"/>
          <p:cNvSpPr>
            <a:spLocks noChangeShapeType="1"/>
          </p:cNvSpPr>
          <p:nvPr/>
        </p:nvSpPr>
        <p:spPr bwMode="auto">
          <a:xfrm>
            <a:off x="2346325" y="1647825"/>
            <a:ext cx="314325" cy="1746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9" name="Line 50"/>
          <p:cNvSpPr>
            <a:spLocks noChangeShapeType="1"/>
          </p:cNvSpPr>
          <p:nvPr/>
        </p:nvSpPr>
        <p:spPr bwMode="auto">
          <a:xfrm flipV="1">
            <a:off x="2012950" y="1930400"/>
            <a:ext cx="685800" cy="1841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30" name="Line 51"/>
          <p:cNvSpPr>
            <a:spLocks noChangeShapeType="1"/>
          </p:cNvSpPr>
          <p:nvPr/>
        </p:nvSpPr>
        <p:spPr bwMode="auto">
          <a:xfrm flipV="1">
            <a:off x="6242050" y="1955800"/>
            <a:ext cx="1212850" cy="31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31" name="Line 52"/>
          <p:cNvSpPr>
            <a:spLocks noChangeShapeType="1"/>
          </p:cNvSpPr>
          <p:nvPr/>
        </p:nvSpPr>
        <p:spPr bwMode="auto">
          <a:xfrm>
            <a:off x="6432550" y="2997200"/>
            <a:ext cx="815975" cy="2413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32" name="Line 53"/>
          <p:cNvSpPr>
            <a:spLocks noChangeShapeType="1"/>
          </p:cNvSpPr>
          <p:nvPr/>
        </p:nvSpPr>
        <p:spPr bwMode="auto">
          <a:xfrm>
            <a:off x="6880225" y="4105275"/>
            <a:ext cx="501650" cy="476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33" name="Line 54"/>
          <p:cNvSpPr>
            <a:spLocks noChangeShapeType="1"/>
          </p:cNvSpPr>
          <p:nvPr/>
        </p:nvSpPr>
        <p:spPr bwMode="auto">
          <a:xfrm flipV="1">
            <a:off x="6877050" y="3730625"/>
            <a:ext cx="396875" cy="3778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2825804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609600" y="1295400"/>
            <a:ext cx="3717925" cy="4724400"/>
          </a:xfrm>
        </p:spPr>
        <p:txBody>
          <a:bodyPr/>
          <a:lstStyle/>
          <a:p>
            <a:pPr eaLnBrk="1" hangingPunct="1"/>
            <a:r>
              <a:rPr lang="en-US" sz="2800" dirty="0" smtClean="0">
                <a:latin typeface="Arial" pitchFamily="34" charset="0"/>
                <a:ea typeface="ＭＳ Ｐゴシック" pitchFamily="34" charset="-128"/>
              </a:rPr>
              <a:t>In relatively simple </a:t>
            </a:r>
            <a:r>
              <a:rPr lang="en-US" sz="2800" dirty="0" err="1" smtClean="0">
                <a:latin typeface="Arial" pitchFamily="34" charset="0"/>
                <a:ea typeface="ＭＳ Ｐゴシック" pitchFamily="34" charset="-128"/>
              </a:rPr>
              <a:t>cephalized</a:t>
            </a:r>
            <a:r>
              <a:rPr lang="en-US" sz="2800" dirty="0" smtClean="0">
                <a:latin typeface="Arial" pitchFamily="34" charset="0"/>
                <a:ea typeface="ＭＳ Ｐゴシック" pitchFamily="34" charset="-128"/>
              </a:rPr>
              <a:t> animals, such as flatworms, a </a:t>
            </a:r>
            <a:r>
              <a:rPr lang="en-US" sz="2800" b="1" dirty="0" smtClean="0">
                <a:solidFill>
                  <a:schemeClr val="folHlink"/>
                </a:solidFill>
                <a:latin typeface="Arial" pitchFamily="34" charset="0"/>
                <a:ea typeface="ＭＳ Ｐゴシック" pitchFamily="34" charset="-128"/>
              </a:rPr>
              <a:t>central nervous system (CNS)</a:t>
            </a:r>
            <a:r>
              <a:rPr lang="en-US" sz="2800" dirty="0" smtClean="0">
                <a:latin typeface="Arial" pitchFamily="34" charset="0"/>
                <a:ea typeface="ＭＳ Ｐゴシック" pitchFamily="34" charset="-128"/>
              </a:rPr>
              <a:t> is evident.</a:t>
            </a:r>
          </a:p>
        </p:txBody>
      </p:sp>
      <p:pic>
        <p:nvPicPr>
          <p:cNvPr id="34820" name="Picture 15" descr="33_09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761999"/>
            <a:ext cx="4662487"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904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9" descr="49_02cNervousSystemsEF-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863" y="1322388"/>
            <a:ext cx="8548687"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40"/>
          <p:cNvSpPr>
            <a:spLocks noChangeArrowheads="1"/>
          </p:cNvSpPr>
          <p:nvPr/>
        </p:nvSpPr>
        <p:spPr bwMode="auto">
          <a:xfrm>
            <a:off x="152400" y="0"/>
            <a:ext cx="1981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lstStyle/>
          <a:p>
            <a:r>
              <a:rPr lang="en-US" sz="1200">
                <a:solidFill>
                  <a:schemeClr val="tx2"/>
                </a:solidFill>
                <a:latin typeface="Tw Cen MT" pitchFamily="34" charset="0"/>
              </a:rPr>
              <a:t>Fig. 49-2c</a:t>
            </a:r>
          </a:p>
        </p:txBody>
      </p:sp>
      <p:sp>
        <p:nvSpPr>
          <p:cNvPr id="14340" name="Text Box 41"/>
          <p:cNvSpPr txBox="1">
            <a:spLocks noChangeArrowheads="1"/>
          </p:cNvSpPr>
          <p:nvPr/>
        </p:nvSpPr>
        <p:spPr bwMode="auto">
          <a:xfrm>
            <a:off x="334963" y="5022850"/>
            <a:ext cx="3119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(e) Insect (arthropod)</a:t>
            </a:r>
          </a:p>
        </p:txBody>
      </p:sp>
      <p:sp>
        <p:nvSpPr>
          <p:cNvPr id="14341" name="Text Box 42"/>
          <p:cNvSpPr txBox="1">
            <a:spLocks noChangeArrowheads="1"/>
          </p:cNvSpPr>
          <p:nvPr/>
        </p:nvSpPr>
        <p:spPr bwMode="auto">
          <a:xfrm>
            <a:off x="357188" y="3940175"/>
            <a:ext cx="13081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Segmental</a:t>
            </a:r>
          </a:p>
          <a:p>
            <a:pPr eaLnBrk="1" hangingPunct="1">
              <a:lnSpc>
                <a:spcPct val="90000"/>
              </a:lnSpc>
            </a:pPr>
            <a:r>
              <a:rPr lang="en-US" sz="2000" b="1">
                <a:latin typeface="Tw Cen MT" pitchFamily="34" charset="0"/>
              </a:rPr>
              <a:t>ganglia</a:t>
            </a:r>
          </a:p>
        </p:txBody>
      </p:sp>
      <p:sp>
        <p:nvSpPr>
          <p:cNvPr id="14342" name="Text Box 43"/>
          <p:cNvSpPr txBox="1">
            <a:spLocks noChangeArrowheads="1"/>
          </p:cNvSpPr>
          <p:nvPr/>
        </p:nvSpPr>
        <p:spPr bwMode="auto">
          <a:xfrm>
            <a:off x="347663" y="2305050"/>
            <a:ext cx="14001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80000"/>
              </a:lnSpc>
            </a:pPr>
            <a:r>
              <a:rPr lang="en-US" sz="2000" b="1">
                <a:latin typeface="Tw Cen MT" pitchFamily="34" charset="0"/>
              </a:rPr>
              <a:t>Ventral</a:t>
            </a:r>
          </a:p>
          <a:p>
            <a:pPr eaLnBrk="1" hangingPunct="1">
              <a:lnSpc>
                <a:spcPct val="80000"/>
              </a:lnSpc>
            </a:pPr>
            <a:r>
              <a:rPr lang="en-US" sz="2000" b="1">
                <a:latin typeface="Tw Cen MT" pitchFamily="34" charset="0"/>
              </a:rPr>
              <a:t>nerve cord</a:t>
            </a:r>
          </a:p>
        </p:txBody>
      </p:sp>
      <p:sp>
        <p:nvSpPr>
          <p:cNvPr id="14343" name="Text Box 44"/>
          <p:cNvSpPr txBox="1">
            <a:spLocks noChangeArrowheads="1"/>
          </p:cNvSpPr>
          <p:nvPr/>
        </p:nvSpPr>
        <p:spPr bwMode="auto">
          <a:xfrm>
            <a:off x="354013" y="1882775"/>
            <a:ext cx="7318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Brain</a:t>
            </a:r>
          </a:p>
        </p:txBody>
      </p:sp>
      <p:sp>
        <p:nvSpPr>
          <p:cNvPr id="14344" name="Text Box 45"/>
          <p:cNvSpPr txBox="1">
            <a:spLocks noChangeArrowheads="1"/>
          </p:cNvSpPr>
          <p:nvPr/>
        </p:nvSpPr>
        <p:spPr bwMode="auto">
          <a:xfrm>
            <a:off x="4398963" y="2184400"/>
            <a:ext cx="14001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80000"/>
              </a:lnSpc>
            </a:pPr>
            <a:r>
              <a:rPr lang="en-US" sz="2000" b="1">
                <a:latin typeface="Tw Cen MT" pitchFamily="34" charset="0"/>
              </a:rPr>
              <a:t>Anterior</a:t>
            </a:r>
          </a:p>
          <a:p>
            <a:pPr eaLnBrk="1" hangingPunct="1">
              <a:lnSpc>
                <a:spcPct val="80000"/>
              </a:lnSpc>
            </a:pPr>
            <a:r>
              <a:rPr lang="en-US" sz="2000" b="1">
                <a:latin typeface="Tw Cen MT" pitchFamily="34" charset="0"/>
              </a:rPr>
              <a:t>nerve ring</a:t>
            </a:r>
          </a:p>
        </p:txBody>
      </p:sp>
      <p:sp>
        <p:nvSpPr>
          <p:cNvPr id="14345" name="Text Box 46"/>
          <p:cNvSpPr txBox="1">
            <a:spLocks noChangeArrowheads="1"/>
          </p:cNvSpPr>
          <p:nvPr/>
        </p:nvSpPr>
        <p:spPr bwMode="auto">
          <a:xfrm>
            <a:off x="4392613" y="3108325"/>
            <a:ext cx="1549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Longitudinal</a:t>
            </a:r>
          </a:p>
          <a:p>
            <a:pPr eaLnBrk="1" hangingPunct="1"/>
            <a:r>
              <a:rPr lang="en-US" sz="2000" b="1">
                <a:latin typeface="Tw Cen MT" pitchFamily="34" charset="0"/>
              </a:rPr>
              <a:t>nerve cords</a:t>
            </a:r>
          </a:p>
        </p:txBody>
      </p:sp>
      <p:sp>
        <p:nvSpPr>
          <p:cNvPr id="14346" name="Text Box 47"/>
          <p:cNvSpPr txBox="1">
            <a:spLocks noChangeArrowheads="1"/>
          </p:cNvSpPr>
          <p:nvPr/>
        </p:nvSpPr>
        <p:spPr bwMode="auto">
          <a:xfrm>
            <a:off x="4389438" y="5029200"/>
            <a:ext cx="2562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(f) Chiton (mollusc)</a:t>
            </a:r>
          </a:p>
        </p:txBody>
      </p:sp>
      <p:sp>
        <p:nvSpPr>
          <p:cNvPr id="14347" name="Text Box 48"/>
          <p:cNvSpPr txBox="1">
            <a:spLocks noChangeArrowheads="1"/>
          </p:cNvSpPr>
          <p:nvPr/>
        </p:nvSpPr>
        <p:spPr bwMode="auto">
          <a:xfrm>
            <a:off x="7853363" y="1978025"/>
            <a:ext cx="10144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Ganglia</a:t>
            </a:r>
          </a:p>
        </p:txBody>
      </p:sp>
      <p:sp>
        <p:nvSpPr>
          <p:cNvPr id="14348" name="Line 49"/>
          <p:cNvSpPr>
            <a:spLocks noChangeShapeType="1"/>
          </p:cNvSpPr>
          <p:nvPr/>
        </p:nvSpPr>
        <p:spPr bwMode="auto">
          <a:xfrm>
            <a:off x="7064375" y="2130425"/>
            <a:ext cx="742950" cy="31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49" name="Line 50"/>
          <p:cNvSpPr>
            <a:spLocks noChangeShapeType="1"/>
          </p:cNvSpPr>
          <p:nvPr/>
        </p:nvSpPr>
        <p:spPr bwMode="auto">
          <a:xfrm flipV="1">
            <a:off x="6985000" y="2133600"/>
            <a:ext cx="825500" cy="3619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0" name="Line 51"/>
          <p:cNvSpPr>
            <a:spLocks noChangeShapeType="1"/>
          </p:cNvSpPr>
          <p:nvPr/>
        </p:nvSpPr>
        <p:spPr bwMode="auto">
          <a:xfrm>
            <a:off x="5473700" y="2317750"/>
            <a:ext cx="119697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1" name="Line 52"/>
          <p:cNvSpPr>
            <a:spLocks noChangeShapeType="1"/>
          </p:cNvSpPr>
          <p:nvPr/>
        </p:nvSpPr>
        <p:spPr bwMode="auto">
          <a:xfrm>
            <a:off x="5965825" y="3282950"/>
            <a:ext cx="79375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2" name="Line 53"/>
          <p:cNvSpPr>
            <a:spLocks noChangeShapeType="1"/>
          </p:cNvSpPr>
          <p:nvPr/>
        </p:nvSpPr>
        <p:spPr bwMode="auto">
          <a:xfrm>
            <a:off x="5965825" y="3282950"/>
            <a:ext cx="1158875" cy="3429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3" name="Line 54"/>
          <p:cNvSpPr>
            <a:spLocks noChangeShapeType="1"/>
          </p:cNvSpPr>
          <p:nvPr/>
        </p:nvSpPr>
        <p:spPr bwMode="auto">
          <a:xfrm flipV="1">
            <a:off x="1698625" y="4041775"/>
            <a:ext cx="812800" cy="285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4" name="Line 55"/>
          <p:cNvSpPr>
            <a:spLocks noChangeShapeType="1"/>
          </p:cNvSpPr>
          <p:nvPr/>
        </p:nvSpPr>
        <p:spPr bwMode="auto">
          <a:xfrm>
            <a:off x="1695450" y="4070350"/>
            <a:ext cx="796925" cy="20002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5" name="Line 56"/>
          <p:cNvSpPr>
            <a:spLocks noChangeShapeType="1"/>
          </p:cNvSpPr>
          <p:nvPr/>
        </p:nvSpPr>
        <p:spPr bwMode="auto">
          <a:xfrm flipV="1">
            <a:off x="1060450" y="2063750"/>
            <a:ext cx="1457325" cy="31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6" name="Line 57"/>
          <p:cNvSpPr>
            <a:spLocks noChangeShapeType="1"/>
          </p:cNvSpPr>
          <p:nvPr/>
        </p:nvSpPr>
        <p:spPr bwMode="auto">
          <a:xfrm>
            <a:off x="1273175" y="2381250"/>
            <a:ext cx="124460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4357" name="Line 58"/>
          <p:cNvSpPr>
            <a:spLocks noChangeShapeType="1"/>
          </p:cNvSpPr>
          <p:nvPr/>
        </p:nvSpPr>
        <p:spPr bwMode="auto">
          <a:xfrm>
            <a:off x="1270000" y="2378075"/>
            <a:ext cx="1196975" cy="2032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894193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4"/>
          <p:cNvSpPr>
            <a:spLocks noGrp="1" noChangeArrowheads="1"/>
          </p:cNvSpPr>
          <p:nvPr>
            <p:ph idx="1"/>
          </p:nvPr>
        </p:nvSpPr>
        <p:spPr>
          <a:xfrm>
            <a:off x="1029511" y="891381"/>
            <a:ext cx="3505200" cy="4724400"/>
          </a:xfrm>
        </p:spPr>
        <p:txBody>
          <a:bodyPr>
            <a:normAutofit lnSpcReduction="10000"/>
          </a:bodyPr>
          <a:lstStyle/>
          <a:p>
            <a:pPr eaLnBrk="1" hangingPunct="1">
              <a:lnSpc>
                <a:spcPct val="90000"/>
              </a:lnSpc>
            </a:pPr>
            <a:r>
              <a:rPr lang="en-US" sz="2800" dirty="0" err="1" smtClean="0">
                <a:latin typeface="Arial" pitchFamily="34" charset="0"/>
                <a:ea typeface="ＭＳ Ｐゴシック" pitchFamily="34" charset="-128"/>
              </a:rPr>
              <a:t>Molluscs</a:t>
            </a:r>
            <a:r>
              <a:rPr lang="en-US" sz="2800" dirty="0" smtClean="0">
                <a:latin typeface="Arial" pitchFamily="34" charset="0"/>
                <a:ea typeface="ＭＳ Ｐゴシック" pitchFamily="34" charset="-128"/>
              </a:rPr>
              <a:t> generally have three pairs of well-defined ganglia.</a:t>
            </a:r>
          </a:p>
          <a:p>
            <a:pPr eaLnBrk="1" hangingPunct="1">
              <a:lnSpc>
                <a:spcPct val="90000"/>
              </a:lnSpc>
            </a:pPr>
            <a:r>
              <a:rPr lang="en-US" sz="2800" dirty="0" smtClean="0">
                <a:latin typeface="Arial" pitchFamily="34" charset="0"/>
                <a:ea typeface="ＭＳ Ｐゴシック" pitchFamily="34" charset="-128"/>
              </a:rPr>
              <a:t>In cephalopods,  these ganglia have developed into complex nervous centers with highly developed sense organs.</a:t>
            </a:r>
          </a:p>
        </p:txBody>
      </p:sp>
      <p:pic>
        <p:nvPicPr>
          <p:cNvPr id="3686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6047" y="1447800"/>
            <a:ext cx="4138613"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1689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1" descr="49_02dNervousSystemsGH-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563" y="1227138"/>
            <a:ext cx="7761287"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22"/>
          <p:cNvSpPr>
            <a:spLocks noChangeArrowheads="1"/>
          </p:cNvSpPr>
          <p:nvPr/>
        </p:nvSpPr>
        <p:spPr bwMode="auto">
          <a:xfrm>
            <a:off x="152400" y="0"/>
            <a:ext cx="1981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lstStyle/>
          <a:p>
            <a:r>
              <a:rPr lang="en-US" sz="1200">
                <a:solidFill>
                  <a:schemeClr val="tx2"/>
                </a:solidFill>
                <a:latin typeface="Tw Cen MT" pitchFamily="34" charset="0"/>
              </a:rPr>
              <a:t>Fig. 49-2d</a:t>
            </a:r>
          </a:p>
        </p:txBody>
      </p:sp>
      <p:sp>
        <p:nvSpPr>
          <p:cNvPr id="15364" name="Text Box 23"/>
          <p:cNvSpPr txBox="1">
            <a:spLocks noChangeArrowheads="1"/>
          </p:cNvSpPr>
          <p:nvPr/>
        </p:nvSpPr>
        <p:spPr bwMode="auto">
          <a:xfrm>
            <a:off x="741363" y="5124450"/>
            <a:ext cx="24463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(g) Squid (mollusc)</a:t>
            </a:r>
          </a:p>
        </p:txBody>
      </p:sp>
      <p:sp>
        <p:nvSpPr>
          <p:cNvPr id="15365" name="Text Box 24"/>
          <p:cNvSpPr txBox="1">
            <a:spLocks noChangeArrowheads="1"/>
          </p:cNvSpPr>
          <p:nvPr/>
        </p:nvSpPr>
        <p:spPr bwMode="auto">
          <a:xfrm>
            <a:off x="747713" y="3228975"/>
            <a:ext cx="9731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Ganglia</a:t>
            </a:r>
          </a:p>
        </p:txBody>
      </p:sp>
      <p:sp>
        <p:nvSpPr>
          <p:cNvPr id="15366" name="Text Box 25"/>
          <p:cNvSpPr txBox="1">
            <a:spLocks noChangeArrowheads="1"/>
          </p:cNvSpPr>
          <p:nvPr/>
        </p:nvSpPr>
        <p:spPr bwMode="auto">
          <a:xfrm>
            <a:off x="836613" y="2419350"/>
            <a:ext cx="7191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Brain</a:t>
            </a:r>
          </a:p>
        </p:txBody>
      </p:sp>
      <p:sp>
        <p:nvSpPr>
          <p:cNvPr id="15367" name="Text Box 26"/>
          <p:cNvSpPr txBox="1">
            <a:spLocks noChangeArrowheads="1"/>
          </p:cNvSpPr>
          <p:nvPr/>
        </p:nvSpPr>
        <p:spPr bwMode="auto">
          <a:xfrm>
            <a:off x="4386263" y="1373188"/>
            <a:ext cx="66198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Brain</a:t>
            </a:r>
          </a:p>
        </p:txBody>
      </p:sp>
      <p:sp>
        <p:nvSpPr>
          <p:cNvPr id="15368" name="Text Box 27"/>
          <p:cNvSpPr txBox="1">
            <a:spLocks noChangeArrowheads="1"/>
          </p:cNvSpPr>
          <p:nvPr/>
        </p:nvSpPr>
        <p:spPr bwMode="auto">
          <a:xfrm>
            <a:off x="4375150" y="2371725"/>
            <a:ext cx="89535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Spinal</a:t>
            </a:r>
          </a:p>
          <a:p>
            <a:pPr eaLnBrk="1" hangingPunct="1">
              <a:lnSpc>
                <a:spcPct val="90000"/>
              </a:lnSpc>
            </a:pPr>
            <a:r>
              <a:rPr lang="en-US" sz="2000" b="1">
                <a:latin typeface="Tw Cen MT" pitchFamily="34" charset="0"/>
              </a:rPr>
              <a:t>cord</a:t>
            </a:r>
          </a:p>
          <a:p>
            <a:pPr eaLnBrk="1" hangingPunct="1">
              <a:lnSpc>
                <a:spcPct val="90000"/>
              </a:lnSpc>
            </a:pPr>
            <a:r>
              <a:rPr lang="en-US" sz="2000" b="1">
                <a:latin typeface="Tw Cen MT" pitchFamily="34" charset="0"/>
              </a:rPr>
              <a:t>(dorsal</a:t>
            </a:r>
          </a:p>
          <a:p>
            <a:pPr eaLnBrk="1" hangingPunct="1">
              <a:lnSpc>
                <a:spcPct val="90000"/>
              </a:lnSpc>
            </a:pPr>
            <a:r>
              <a:rPr lang="en-US" sz="2000" b="1">
                <a:latin typeface="Tw Cen MT" pitchFamily="34" charset="0"/>
              </a:rPr>
              <a:t>nerve</a:t>
            </a:r>
          </a:p>
          <a:p>
            <a:pPr eaLnBrk="1" hangingPunct="1">
              <a:lnSpc>
                <a:spcPct val="90000"/>
              </a:lnSpc>
            </a:pPr>
            <a:r>
              <a:rPr lang="en-US" sz="2000" b="1">
                <a:latin typeface="Tw Cen MT" pitchFamily="34" charset="0"/>
              </a:rPr>
              <a:t>cord)</a:t>
            </a:r>
          </a:p>
        </p:txBody>
      </p:sp>
      <p:sp>
        <p:nvSpPr>
          <p:cNvPr id="15369" name="Text Box 28"/>
          <p:cNvSpPr txBox="1">
            <a:spLocks noChangeArrowheads="1"/>
          </p:cNvSpPr>
          <p:nvPr/>
        </p:nvSpPr>
        <p:spPr bwMode="auto">
          <a:xfrm>
            <a:off x="7058025" y="2720975"/>
            <a:ext cx="11017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lnSpc>
                <a:spcPct val="90000"/>
              </a:lnSpc>
            </a:pPr>
            <a:r>
              <a:rPr lang="en-US" sz="2000" b="1">
                <a:latin typeface="Tw Cen MT" pitchFamily="34" charset="0"/>
              </a:rPr>
              <a:t>Sensory</a:t>
            </a:r>
          </a:p>
          <a:p>
            <a:pPr eaLnBrk="1" hangingPunct="1">
              <a:lnSpc>
                <a:spcPct val="90000"/>
              </a:lnSpc>
            </a:pPr>
            <a:r>
              <a:rPr lang="en-US" sz="2000" b="1">
                <a:latin typeface="Tw Cen MT" pitchFamily="34" charset="0"/>
              </a:rPr>
              <a:t>ganglia</a:t>
            </a:r>
          </a:p>
        </p:txBody>
      </p:sp>
      <p:sp>
        <p:nvSpPr>
          <p:cNvPr id="15370" name="Text Box 29"/>
          <p:cNvSpPr txBox="1">
            <a:spLocks noChangeArrowheads="1"/>
          </p:cNvSpPr>
          <p:nvPr/>
        </p:nvSpPr>
        <p:spPr bwMode="auto">
          <a:xfrm>
            <a:off x="4389438" y="5124450"/>
            <a:ext cx="3735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b="1">
                <a:latin typeface="Tw Cen MT" pitchFamily="34" charset="0"/>
              </a:rPr>
              <a:t>(h) Salamander (vertebrate)</a:t>
            </a:r>
          </a:p>
        </p:txBody>
      </p:sp>
      <p:sp>
        <p:nvSpPr>
          <p:cNvPr id="15371" name="Line 30"/>
          <p:cNvSpPr>
            <a:spLocks noChangeShapeType="1"/>
          </p:cNvSpPr>
          <p:nvPr/>
        </p:nvSpPr>
        <p:spPr bwMode="auto">
          <a:xfrm>
            <a:off x="1527175" y="2584450"/>
            <a:ext cx="106362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2" name="Line 31"/>
          <p:cNvSpPr>
            <a:spLocks noChangeShapeType="1"/>
          </p:cNvSpPr>
          <p:nvPr/>
        </p:nvSpPr>
        <p:spPr bwMode="auto">
          <a:xfrm flipV="1">
            <a:off x="1720850" y="3019425"/>
            <a:ext cx="1101725" cy="3365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3" name="Line 32"/>
          <p:cNvSpPr>
            <a:spLocks noChangeShapeType="1"/>
          </p:cNvSpPr>
          <p:nvPr/>
        </p:nvSpPr>
        <p:spPr bwMode="auto">
          <a:xfrm flipV="1">
            <a:off x="1717675" y="2968625"/>
            <a:ext cx="723900" cy="38735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4" name="Line 33"/>
          <p:cNvSpPr>
            <a:spLocks noChangeShapeType="1"/>
          </p:cNvSpPr>
          <p:nvPr/>
        </p:nvSpPr>
        <p:spPr bwMode="auto">
          <a:xfrm>
            <a:off x="5181600" y="2527300"/>
            <a:ext cx="1146175" cy="2413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5" name="Line 34"/>
          <p:cNvSpPr>
            <a:spLocks noChangeShapeType="1"/>
          </p:cNvSpPr>
          <p:nvPr/>
        </p:nvSpPr>
        <p:spPr bwMode="auto">
          <a:xfrm>
            <a:off x="5054600" y="1543050"/>
            <a:ext cx="1235075" cy="3714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6" name="Line 35"/>
          <p:cNvSpPr>
            <a:spLocks noChangeShapeType="1"/>
          </p:cNvSpPr>
          <p:nvPr/>
        </p:nvSpPr>
        <p:spPr bwMode="auto">
          <a:xfrm flipV="1">
            <a:off x="6448425" y="2851150"/>
            <a:ext cx="574675" cy="2413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5377" name="Line 36"/>
          <p:cNvSpPr>
            <a:spLocks noChangeShapeType="1"/>
          </p:cNvSpPr>
          <p:nvPr/>
        </p:nvSpPr>
        <p:spPr bwMode="auto">
          <a:xfrm flipV="1">
            <a:off x="6445250" y="2851150"/>
            <a:ext cx="574675" cy="889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17466186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838200" y="914400"/>
            <a:ext cx="4708525" cy="4648200"/>
          </a:xfrm>
        </p:spPr>
        <p:txBody>
          <a:bodyPr/>
          <a:lstStyle/>
          <a:p>
            <a:pPr eaLnBrk="1" hangingPunct="1"/>
            <a:r>
              <a:rPr lang="en-US" sz="2800" dirty="0" smtClean="0">
                <a:latin typeface="Arial" pitchFamily="34" charset="0"/>
                <a:ea typeface="ＭＳ Ｐゴシック" pitchFamily="34" charset="-128"/>
              </a:rPr>
              <a:t>The arthropod plan resembles that of annelids, but ganglia are larger and sense organs are better developed.</a:t>
            </a:r>
          </a:p>
          <a:p>
            <a:pPr lvl="1" eaLnBrk="1" hangingPunct="1"/>
            <a:r>
              <a:rPr lang="en-US" sz="2600" dirty="0" smtClean="0">
                <a:latin typeface="Arial" pitchFamily="34" charset="0"/>
                <a:ea typeface="ＭＳ Ｐゴシック" pitchFamily="34" charset="-128"/>
              </a:rPr>
              <a:t>Often elaborate social behavior.</a:t>
            </a:r>
          </a:p>
        </p:txBody>
      </p:sp>
      <p:pic>
        <p:nvPicPr>
          <p:cNvPr id="37892" name="Picture 6" descr="33_9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685800"/>
            <a:ext cx="2817813"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16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a:xfrm>
            <a:off x="914400" y="1643896"/>
            <a:ext cx="3870325" cy="4419600"/>
          </a:xfrm>
        </p:spPr>
        <p:txBody>
          <a:bodyPr/>
          <a:lstStyle/>
          <a:p>
            <a:pPr eaLnBrk="1" hangingPunct="1"/>
            <a:r>
              <a:rPr lang="en-US" sz="2800" dirty="0" smtClean="0">
                <a:latin typeface="Arial" pitchFamily="34" charset="0"/>
                <a:ea typeface="ＭＳ Ｐゴシック" pitchFamily="34" charset="-128"/>
              </a:rPr>
              <a:t>In vertebrates, the central nervous system consists of a </a:t>
            </a:r>
            <a:r>
              <a:rPr lang="en-US" sz="2800" b="1" dirty="0" smtClean="0">
                <a:solidFill>
                  <a:schemeClr val="folHlink"/>
                </a:solidFill>
                <a:latin typeface="Arial" pitchFamily="34" charset="0"/>
                <a:ea typeface="ＭＳ Ｐゴシック" pitchFamily="34" charset="-128"/>
              </a:rPr>
              <a:t>brain</a:t>
            </a:r>
            <a:r>
              <a:rPr lang="en-US" sz="2800" dirty="0" smtClean="0">
                <a:latin typeface="Arial" pitchFamily="34" charset="0"/>
                <a:ea typeface="ＭＳ Ｐゴシック" pitchFamily="34" charset="-128"/>
              </a:rPr>
              <a:t> and dorsal </a:t>
            </a:r>
            <a:r>
              <a:rPr lang="en-US" sz="2800" b="1" dirty="0" smtClean="0">
                <a:solidFill>
                  <a:schemeClr val="folHlink"/>
                </a:solidFill>
                <a:latin typeface="Arial" pitchFamily="34" charset="0"/>
                <a:ea typeface="ＭＳ Ｐゴシック" pitchFamily="34" charset="-128"/>
              </a:rPr>
              <a:t>spinal cord.</a:t>
            </a:r>
          </a:p>
          <a:p>
            <a:pPr lvl="1" eaLnBrk="1" hangingPunct="1"/>
            <a:r>
              <a:rPr lang="en-US" sz="2600" dirty="0" smtClean="0">
                <a:latin typeface="Arial" pitchFamily="34" charset="0"/>
                <a:ea typeface="ＭＳ Ｐゴシック" pitchFamily="34" charset="-128"/>
              </a:rPr>
              <a:t>The PNS connects to the CNS.</a:t>
            </a:r>
          </a:p>
        </p:txBody>
      </p:sp>
      <p:grpSp>
        <p:nvGrpSpPr>
          <p:cNvPr id="39940" name="Group 4"/>
          <p:cNvGrpSpPr>
            <a:grpSpLocks/>
          </p:cNvGrpSpPr>
          <p:nvPr/>
        </p:nvGrpSpPr>
        <p:grpSpPr bwMode="auto">
          <a:xfrm>
            <a:off x="4939887" y="1600200"/>
            <a:ext cx="3267075" cy="4114800"/>
            <a:chOff x="3735" y="912"/>
            <a:chExt cx="1674" cy="1920"/>
          </a:xfrm>
        </p:grpSpPr>
        <p:pic>
          <p:nvPicPr>
            <p:cNvPr id="399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912"/>
              <a:ext cx="1473" cy="1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Rectangle 6"/>
            <p:cNvSpPr>
              <a:spLocks noChangeArrowheads="1"/>
            </p:cNvSpPr>
            <p:nvPr/>
          </p:nvSpPr>
          <p:spPr bwMode="auto">
            <a:xfrm>
              <a:off x="3735" y="1206"/>
              <a:ext cx="377" cy="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spAutoFit/>
            </a:bodyPr>
            <a:lstStyle/>
            <a:p>
              <a:pPr algn="ctr"/>
              <a:r>
                <a:rPr kumimoji="1" lang="en-US" sz="1200"/>
                <a:t>Brain</a:t>
              </a:r>
            </a:p>
          </p:txBody>
        </p:sp>
        <p:sp>
          <p:nvSpPr>
            <p:cNvPr id="39943" name="Line 7"/>
            <p:cNvSpPr>
              <a:spLocks noChangeShapeType="1"/>
            </p:cNvSpPr>
            <p:nvPr/>
          </p:nvSpPr>
          <p:spPr bwMode="auto">
            <a:xfrm flipH="1">
              <a:off x="4096" y="1295"/>
              <a:ext cx="416"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lIns="92075" tIns="46038" rIns="92075" bIns="46038" anchor="ctr"/>
            <a:lstStyle/>
            <a:p>
              <a:endParaRPr lang="en-US"/>
            </a:p>
          </p:txBody>
        </p:sp>
        <p:sp>
          <p:nvSpPr>
            <p:cNvPr id="39944" name="Line 8"/>
            <p:cNvSpPr>
              <a:spLocks noChangeShapeType="1"/>
            </p:cNvSpPr>
            <p:nvPr/>
          </p:nvSpPr>
          <p:spPr bwMode="auto">
            <a:xfrm flipH="1">
              <a:off x="4136" y="1720"/>
              <a:ext cx="42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lIns="92075" tIns="46038" rIns="92075" bIns="46038" anchor="ctr"/>
            <a:lstStyle/>
            <a:p>
              <a:endParaRPr lang="en-US"/>
            </a:p>
          </p:txBody>
        </p:sp>
        <p:sp>
          <p:nvSpPr>
            <p:cNvPr id="39945" name="Rectangle 9"/>
            <p:cNvSpPr>
              <a:spLocks noChangeArrowheads="1"/>
            </p:cNvSpPr>
            <p:nvPr/>
          </p:nvSpPr>
          <p:spPr bwMode="auto">
            <a:xfrm>
              <a:off x="3767" y="1729"/>
              <a:ext cx="332" cy="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r>
                <a:rPr kumimoji="1" lang="en-US" sz="1200"/>
                <a:t>Spinal</a:t>
              </a:r>
              <a:br>
                <a:rPr kumimoji="1" lang="en-US" sz="1200"/>
              </a:br>
              <a:r>
                <a:rPr kumimoji="1" lang="en-US" sz="1200"/>
                <a:t>cord</a:t>
              </a:r>
            </a:p>
            <a:p>
              <a:r>
                <a:rPr kumimoji="1" lang="en-US" sz="1200"/>
                <a:t>(dorsal</a:t>
              </a:r>
              <a:br>
                <a:rPr kumimoji="1" lang="en-US" sz="1200"/>
              </a:br>
              <a:r>
                <a:rPr kumimoji="1" lang="en-US" sz="1200"/>
                <a:t>nerve</a:t>
              </a:r>
            </a:p>
            <a:p>
              <a:r>
                <a:rPr kumimoji="1" lang="en-US" sz="1200"/>
                <a:t>cord)</a:t>
              </a:r>
            </a:p>
          </p:txBody>
        </p:sp>
        <p:sp>
          <p:nvSpPr>
            <p:cNvPr id="39946" name="Rectangle 10"/>
            <p:cNvSpPr>
              <a:spLocks noChangeArrowheads="1"/>
            </p:cNvSpPr>
            <p:nvPr/>
          </p:nvSpPr>
          <p:spPr bwMode="auto">
            <a:xfrm>
              <a:off x="4790" y="1621"/>
              <a:ext cx="38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r>
                <a:rPr kumimoji="1" lang="en-US" sz="1200"/>
                <a:t>Sensory</a:t>
              </a:r>
              <a:br>
                <a:rPr kumimoji="1" lang="en-US" sz="1200"/>
              </a:br>
              <a:r>
                <a:rPr kumimoji="1" lang="en-US" sz="1200"/>
                <a:t>ganglion</a:t>
              </a:r>
            </a:p>
          </p:txBody>
        </p:sp>
        <p:sp>
          <p:nvSpPr>
            <p:cNvPr id="39947" name="Line 11"/>
            <p:cNvSpPr>
              <a:spLocks noChangeShapeType="1"/>
            </p:cNvSpPr>
            <p:nvPr/>
          </p:nvSpPr>
          <p:spPr bwMode="auto">
            <a:xfrm flipV="1">
              <a:off x="4588" y="1666"/>
              <a:ext cx="228" cy="13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lIns="92075" tIns="46038" rIns="92075" bIns="46038" anchor="ctr"/>
            <a:lstStyle/>
            <a:p>
              <a:endParaRPr lang="en-US"/>
            </a:p>
          </p:txBody>
        </p:sp>
        <p:sp>
          <p:nvSpPr>
            <p:cNvPr id="39948" name="Rectangle 12"/>
            <p:cNvSpPr>
              <a:spLocks noChangeArrowheads="1"/>
            </p:cNvSpPr>
            <p:nvPr/>
          </p:nvSpPr>
          <p:spPr bwMode="auto">
            <a:xfrm>
              <a:off x="4153" y="2633"/>
              <a:ext cx="1062" cy="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spAutoFit/>
            </a:bodyPr>
            <a:lstStyle/>
            <a:p>
              <a:pPr algn="ctr"/>
              <a:r>
                <a:rPr kumimoji="1" lang="en-US" sz="1200" b="1"/>
                <a:t>(h) Salamander (chordate)</a:t>
              </a:r>
            </a:p>
          </p:txBody>
        </p:sp>
      </p:grpSp>
    </p:spTree>
    <p:extLst>
      <p:ext uri="{BB962C8B-B14F-4D97-AF65-F5344CB8AC3E}">
        <p14:creationId xmlns:p14="http://schemas.microsoft.com/office/powerpoint/2010/main" val="6030772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2070" name="Rectangle 6"/>
          <p:cNvSpPr>
            <a:spLocks noGrp="1" noChangeArrowheads="1"/>
          </p:cNvSpPr>
          <p:nvPr>
            <p:ph type="title"/>
          </p:nvPr>
        </p:nvSpPr>
        <p:spPr>
          <a:xfrm>
            <a:off x="457200" y="274638"/>
            <a:ext cx="8229600" cy="1401762"/>
          </a:xfrm>
        </p:spPr>
        <p:txBody>
          <a:bodyPr/>
          <a:lstStyle/>
          <a:p>
            <a:pPr eaLnBrk="1" fontAlgn="auto" hangingPunct="1">
              <a:spcAft>
                <a:spcPts val="0"/>
              </a:spcAft>
              <a:defRPr/>
            </a:pPr>
            <a:r>
              <a:rPr lang="en-US" sz="4000" dirty="0">
                <a:solidFill>
                  <a:schemeClr val="accent1">
                    <a:lumMod val="75000"/>
                  </a:schemeClr>
                </a:solidFill>
                <a:cs typeface="+mj-cs"/>
              </a:rPr>
              <a:t>Evolution of the Animal Nervous System</a:t>
            </a:r>
            <a:endParaRPr lang="en-US" sz="4000" dirty="0">
              <a:solidFill>
                <a:srgbClr val="0000CC"/>
              </a:solidFill>
              <a:ea typeface="+mj-ea"/>
              <a:cs typeface="+mj-cs"/>
            </a:endParaRPr>
          </a:p>
        </p:txBody>
      </p:sp>
      <p:sp>
        <p:nvSpPr>
          <p:cNvPr id="20483" name="Rectangle 3"/>
          <p:cNvSpPr>
            <a:spLocks noGrp="1" noChangeArrowheads="1"/>
          </p:cNvSpPr>
          <p:nvPr>
            <p:ph idx="1"/>
          </p:nvPr>
        </p:nvSpPr>
        <p:spPr>
          <a:xfrm>
            <a:off x="457200" y="1874838"/>
            <a:ext cx="5334000" cy="4525962"/>
          </a:xfrm>
        </p:spPr>
        <p:txBody>
          <a:bodyPr>
            <a:normAutofit fontScale="92500" lnSpcReduction="20000"/>
          </a:bodyPr>
          <a:lstStyle/>
          <a:p>
            <a:pPr eaLnBrk="1" hangingPunct="1">
              <a:lnSpc>
                <a:spcPct val="90000"/>
              </a:lnSpc>
            </a:pPr>
            <a:r>
              <a:rPr lang="en-US" dirty="0" smtClean="0">
                <a:ea typeface="ＭＳ Ｐゴシック" pitchFamily="34" charset="-128"/>
              </a:rPr>
              <a:t>A series of evolutionary changes lead from the flatworms to the vertebrate nervous system:</a:t>
            </a:r>
          </a:p>
          <a:p>
            <a:pPr lvl="1" eaLnBrk="1" hangingPunct="1">
              <a:lnSpc>
                <a:spcPct val="90000"/>
              </a:lnSpc>
            </a:pPr>
            <a:r>
              <a:rPr lang="en-US" dirty="0" smtClean="0">
                <a:ea typeface="ＭＳ Ｐゴシック" pitchFamily="34" charset="-128"/>
              </a:rPr>
              <a:t>More sophisticated sensory mechanisms.</a:t>
            </a:r>
          </a:p>
          <a:p>
            <a:pPr lvl="1" eaLnBrk="1" hangingPunct="1">
              <a:lnSpc>
                <a:spcPct val="90000"/>
              </a:lnSpc>
            </a:pPr>
            <a:r>
              <a:rPr lang="en-US" dirty="0" smtClean="0">
                <a:ea typeface="ＭＳ Ｐゴシック" pitchFamily="34" charset="-128"/>
              </a:rPr>
              <a:t>Differentiation into central and peripheral nervous systems.</a:t>
            </a:r>
          </a:p>
          <a:p>
            <a:pPr lvl="1" eaLnBrk="1" hangingPunct="1">
              <a:lnSpc>
                <a:spcPct val="90000"/>
              </a:lnSpc>
            </a:pPr>
            <a:r>
              <a:rPr lang="en-US" dirty="0" smtClean="0">
                <a:ea typeface="ＭＳ Ｐゴシック" pitchFamily="34" charset="-128"/>
              </a:rPr>
              <a:t>Differentiation of sensory and motor areas.</a:t>
            </a:r>
          </a:p>
          <a:p>
            <a:pPr lvl="1" eaLnBrk="1" hangingPunct="1">
              <a:lnSpc>
                <a:spcPct val="90000"/>
              </a:lnSpc>
            </a:pPr>
            <a:r>
              <a:rPr lang="en-US" dirty="0" smtClean="0">
                <a:ea typeface="ＭＳ Ｐゴシック" pitchFamily="34" charset="-128"/>
              </a:rPr>
              <a:t>Increased complexity of association.</a:t>
            </a:r>
          </a:p>
          <a:p>
            <a:pPr lvl="1" eaLnBrk="1" hangingPunct="1">
              <a:lnSpc>
                <a:spcPct val="90000"/>
              </a:lnSpc>
            </a:pPr>
            <a:r>
              <a:rPr lang="en-US" dirty="0" smtClean="0">
                <a:ea typeface="ＭＳ Ｐゴシック" pitchFamily="34" charset="-128"/>
              </a:rPr>
              <a:t>Elaboration of the brain.</a:t>
            </a:r>
          </a:p>
        </p:txBody>
      </p:sp>
      <p:grpSp>
        <p:nvGrpSpPr>
          <p:cNvPr id="20484" name="Group 4"/>
          <p:cNvGrpSpPr>
            <a:grpSpLocks/>
          </p:cNvGrpSpPr>
          <p:nvPr/>
        </p:nvGrpSpPr>
        <p:grpSpPr bwMode="auto">
          <a:xfrm>
            <a:off x="5481715" y="1143000"/>
            <a:ext cx="3275013" cy="5257800"/>
            <a:chOff x="3036888" y="1316038"/>
            <a:chExt cx="3176587" cy="5346700"/>
          </a:xfrm>
        </p:grpSpPr>
        <p:pic>
          <p:nvPicPr>
            <p:cNvPr id="20485" name="Picture 99" descr="joh2417X_ta28_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6888" y="1316038"/>
              <a:ext cx="3035300" cy="534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Freeform 101"/>
            <p:cNvSpPr>
              <a:spLocks/>
            </p:cNvSpPr>
            <p:nvPr/>
          </p:nvSpPr>
          <p:spPr bwMode="auto">
            <a:xfrm>
              <a:off x="5499100" y="2297113"/>
              <a:ext cx="95250" cy="93662"/>
            </a:xfrm>
            <a:custGeom>
              <a:avLst/>
              <a:gdLst>
                <a:gd name="T0" fmla="*/ 2147483647 w 66"/>
                <a:gd name="T1" fmla="*/ 2147483647 h 66"/>
                <a:gd name="T2" fmla="*/ 2147483647 w 66"/>
                <a:gd name="T3" fmla="*/ 2147483647 h 66"/>
                <a:gd name="T4" fmla="*/ 2147483647 w 66"/>
                <a:gd name="T5" fmla="*/ 2147483647 h 66"/>
                <a:gd name="T6" fmla="*/ 2147483647 w 66"/>
                <a:gd name="T7" fmla="*/ 2147483647 h 66"/>
                <a:gd name="T8" fmla="*/ 2147483647 w 66"/>
                <a:gd name="T9" fmla="*/ 2147483647 h 66"/>
                <a:gd name="T10" fmla="*/ 2147483647 w 66"/>
                <a:gd name="T11" fmla="*/ 2147483647 h 66"/>
                <a:gd name="T12" fmla="*/ 2147483647 w 66"/>
                <a:gd name="T13" fmla="*/ 2147483647 h 66"/>
                <a:gd name="T14" fmla="*/ 2147483647 w 66"/>
                <a:gd name="T15" fmla="*/ 2147483647 h 66"/>
                <a:gd name="T16" fmla="*/ 2147483647 w 66"/>
                <a:gd name="T17" fmla="*/ 2147483647 h 66"/>
                <a:gd name="T18" fmla="*/ 2147483647 w 66"/>
                <a:gd name="T19" fmla="*/ 2147483647 h 66"/>
                <a:gd name="T20" fmla="*/ 2147483647 w 66"/>
                <a:gd name="T21" fmla="*/ 2147483647 h 66"/>
                <a:gd name="T22" fmla="*/ 2147483647 w 66"/>
                <a:gd name="T23" fmla="*/ 2147483647 h 66"/>
                <a:gd name="T24" fmla="*/ 2147483647 w 66"/>
                <a:gd name="T25" fmla="*/ 2147483647 h 66"/>
                <a:gd name="T26" fmla="*/ 2147483647 w 66"/>
                <a:gd name="T27" fmla="*/ 2147483647 h 66"/>
                <a:gd name="T28" fmla="*/ 2147483647 w 66"/>
                <a:gd name="T29" fmla="*/ 2147483647 h 66"/>
                <a:gd name="T30" fmla="*/ 2147483647 w 66"/>
                <a:gd name="T31" fmla="*/ 2147483647 h 66"/>
                <a:gd name="T32" fmla="*/ 2147483647 w 66"/>
                <a:gd name="T33" fmla="*/ 2147483647 h 66"/>
                <a:gd name="T34" fmla="*/ 2147483647 w 66"/>
                <a:gd name="T35" fmla="*/ 2147483647 h 66"/>
                <a:gd name="T36" fmla="*/ 0 w 66"/>
                <a:gd name="T37" fmla="*/ 2147483647 h 66"/>
                <a:gd name="T38" fmla="*/ 0 w 66"/>
                <a:gd name="T39" fmla="*/ 2147483647 h 66"/>
                <a:gd name="T40" fmla="*/ 2147483647 w 66"/>
                <a:gd name="T41" fmla="*/ 2147483647 h 66"/>
                <a:gd name="T42" fmla="*/ 2147483647 w 66"/>
                <a:gd name="T43" fmla="*/ 2147483647 h 66"/>
                <a:gd name="T44" fmla="*/ 2147483647 w 66"/>
                <a:gd name="T45" fmla="*/ 2147483647 h 66"/>
                <a:gd name="T46" fmla="*/ 2147483647 w 66"/>
                <a:gd name="T47" fmla="*/ 2147483647 h 66"/>
                <a:gd name="T48" fmla="*/ 2147483647 w 66"/>
                <a:gd name="T49" fmla="*/ 2147483647 h 66"/>
                <a:gd name="T50" fmla="*/ 2147483647 w 66"/>
                <a:gd name="T51" fmla="*/ 2147483647 h 66"/>
                <a:gd name="T52" fmla="*/ 2147483647 w 66"/>
                <a:gd name="T53" fmla="*/ 2147483647 h 66"/>
                <a:gd name="T54" fmla="*/ 2147483647 w 66"/>
                <a:gd name="T55" fmla="*/ 0 h 66"/>
                <a:gd name="T56" fmla="*/ 2147483647 w 66"/>
                <a:gd name="T57" fmla="*/ 0 h 66"/>
                <a:gd name="T58" fmla="*/ 2147483647 w 66"/>
                <a:gd name="T59" fmla="*/ 2147483647 h 66"/>
                <a:gd name="T60" fmla="*/ 2147483647 w 66"/>
                <a:gd name="T61" fmla="*/ 2147483647 h 66"/>
                <a:gd name="T62" fmla="*/ 2147483647 w 66"/>
                <a:gd name="T63" fmla="*/ 2147483647 h 66"/>
                <a:gd name="T64" fmla="*/ 2147483647 w 66"/>
                <a:gd name="T65" fmla="*/ 2147483647 h 66"/>
                <a:gd name="T66" fmla="*/ 2147483647 w 66"/>
                <a:gd name="T67" fmla="*/ 2147483647 h 66"/>
                <a:gd name="T68" fmla="*/ 2147483647 w 66"/>
                <a:gd name="T69" fmla="*/ 2147483647 h 66"/>
                <a:gd name="T70" fmla="*/ 2147483647 w 66"/>
                <a:gd name="T71" fmla="*/ 2147483647 h 66"/>
                <a:gd name="T72" fmla="*/ 2147483647 w 66"/>
                <a:gd name="T73" fmla="*/ 2147483647 h 66"/>
                <a:gd name="T74" fmla="*/ 2147483647 w 66"/>
                <a:gd name="T75" fmla="*/ 2147483647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6"/>
                <a:gd name="T116" fmla="*/ 66 w 66"/>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6">
                  <a:moveTo>
                    <a:pt x="66" y="33"/>
                  </a:moveTo>
                  <a:lnTo>
                    <a:pt x="66" y="33"/>
                  </a:lnTo>
                  <a:lnTo>
                    <a:pt x="65" y="40"/>
                  </a:lnTo>
                  <a:lnTo>
                    <a:pt x="64" y="46"/>
                  </a:lnTo>
                  <a:lnTo>
                    <a:pt x="61" y="52"/>
                  </a:lnTo>
                  <a:lnTo>
                    <a:pt x="56" y="57"/>
                  </a:lnTo>
                  <a:lnTo>
                    <a:pt x="52" y="61"/>
                  </a:lnTo>
                  <a:lnTo>
                    <a:pt x="46" y="64"/>
                  </a:lnTo>
                  <a:lnTo>
                    <a:pt x="40" y="66"/>
                  </a:lnTo>
                  <a:lnTo>
                    <a:pt x="33" y="66"/>
                  </a:lnTo>
                  <a:lnTo>
                    <a:pt x="27" y="66"/>
                  </a:lnTo>
                  <a:lnTo>
                    <a:pt x="20" y="64"/>
                  </a:lnTo>
                  <a:lnTo>
                    <a:pt x="14" y="61"/>
                  </a:lnTo>
                  <a:lnTo>
                    <a:pt x="10" y="57"/>
                  </a:lnTo>
                  <a:lnTo>
                    <a:pt x="6" y="52"/>
                  </a:lnTo>
                  <a:lnTo>
                    <a:pt x="2" y="46"/>
                  </a:lnTo>
                  <a:lnTo>
                    <a:pt x="1" y="40"/>
                  </a:lnTo>
                  <a:lnTo>
                    <a:pt x="0" y="33"/>
                  </a:lnTo>
                  <a:lnTo>
                    <a:pt x="1" y="26"/>
                  </a:lnTo>
                  <a:lnTo>
                    <a:pt x="2" y="21"/>
                  </a:lnTo>
                  <a:lnTo>
                    <a:pt x="6" y="15"/>
                  </a:lnTo>
                  <a:lnTo>
                    <a:pt x="10" y="10"/>
                  </a:lnTo>
                  <a:lnTo>
                    <a:pt x="14" y="7"/>
                  </a:lnTo>
                  <a:lnTo>
                    <a:pt x="20" y="3"/>
                  </a:lnTo>
                  <a:lnTo>
                    <a:pt x="27" y="1"/>
                  </a:lnTo>
                  <a:lnTo>
                    <a:pt x="33" y="0"/>
                  </a:lnTo>
                  <a:lnTo>
                    <a:pt x="40" y="1"/>
                  </a:lnTo>
                  <a:lnTo>
                    <a:pt x="46" y="3"/>
                  </a:lnTo>
                  <a:lnTo>
                    <a:pt x="52" y="7"/>
                  </a:lnTo>
                  <a:lnTo>
                    <a:pt x="56" y="10"/>
                  </a:lnTo>
                  <a:lnTo>
                    <a:pt x="61" y="15"/>
                  </a:lnTo>
                  <a:lnTo>
                    <a:pt x="64" y="21"/>
                  </a:lnTo>
                  <a:lnTo>
                    <a:pt x="65" y="26"/>
                  </a:lnTo>
                  <a:lnTo>
                    <a:pt x="66" y="33"/>
                  </a:lnTo>
                  <a:close/>
                </a:path>
              </a:pathLst>
            </a:custGeom>
            <a:solidFill>
              <a:srgbClr val="1E77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87" name="Freeform 102"/>
            <p:cNvSpPr>
              <a:spLocks/>
            </p:cNvSpPr>
            <p:nvPr/>
          </p:nvSpPr>
          <p:spPr bwMode="auto">
            <a:xfrm>
              <a:off x="4603750" y="5094288"/>
              <a:ext cx="93663" cy="93662"/>
            </a:xfrm>
            <a:custGeom>
              <a:avLst/>
              <a:gdLst>
                <a:gd name="T0" fmla="*/ 2147483647 w 66"/>
                <a:gd name="T1" fmla="*/ 2147483647 h 66"/>
                <a:gd name="T2" fmla="*/ 2147483647 w 66"/>
                <a:gd name="T3" fmla="*/ 2147483647 h 66"/>
                <a:gd name="T4" fmla="*/ 2147483647 w 66"/>
                <a:gd name="T5" fmla="*/ 2147483647 h 66"/>
                <a:gd name="T6" fmla="*/ 2147483647 w 66"/>
                <a:gd name="T7" fmla="*/ 2147483647 h 66"/>
                <a:gd name="T8" fmla="*/ 2147483647 w 66"/>
                <a:gd name="T9" fmla="*/ 2147483647 h 66"/>
                <a:gd name="T10" fmla="*/ 2147483647 w 66"/>
                <a:gd name="T11" fmla="*/ 2147483647 h 66"/>
                <a:gd name="T12" fmla="*/ 2147483647 w 66"/>
                <a:gd name="T13" fmla="*/ 2147483647 h 66"/>
                <a:gd name="T14" fmla="*/ 2147483647 w 66"/>
                <a:gd name="T15" fmla="*/ 2147483647 h 66"/>
                <a:gd name="T16" fmla="*/ 2147483647 w 66"/>
                <a:gd name="T17" fmla="*/ 2147483647 h 66"/>
                <a:gd name="T18" fmla="*/ 2147483647 w 66"/>
                <a:gd name="T19" fmla="*/ 2147483647 h 66"/>
                <a:gd name="T20" fmla="*/ 2147483647 w 66"/>
                <a:gd name="T21" fmla="*/ 2147483647 h 66"/>
                <a:gd name="T22" fmla="*/ 2147483647 w 66"/>
                <a:gd name="T23" fmla="*/ 2147483647 h 66"/>
                <a:gd name="T24" fmla="*/ 2147483647 w 66"/>
                <a:gd name="T25" fmla="*/ 2147483647 h 66"/>
                <a:gd name="T26" fmla="*/ 2147483647 w 66"/>
                <a:gd name="T27" fmla="*/ 2147483647 h 66"/>
                <a:gd name="T28" fmla="*/ 2147483647 w 66"/>
                <a:gd name="T29" fmla="*/ 2147483647 h 66"/>
                <a:gd name="T30" fmla="*/ 2147483647 w 66"/>
                <a:gd name="T31" fmla="*/ 2147483647 h 66"/>
                <a:gd name="T32" fmla="*/ 2147483647 w 66"/>
                <a:gd name="T33" fmla="*/ 2147483647 h 66"/>
                <a:gd name="T34" fmla="*/ 2147483647 w 66"/>
                <a:gd name="T35" fmla="*/ 2147483647 h 66"/>
                <a:gd name="T36" fmla="*/ 0 w 66"/>
                <a:gd name="T37" fmla="*/ 2147483647 h 66"/>
                <a:gd name="T38" fmla="*/ 0 w 66"/>
                <a:gd name="T39" fmla="*/ 2147483647 h 66"/>
                <a:gd name="T40" fmla="*/ 2147483647 w 66"/>
                <a:gd name="T41" fmla="*/ 2147483647 h 66"/>
                <a:gd name="T42" fmla="*/ 2147483647 w 66"/>
                <a:gd name="T43" fmla="*/ 2147483647 h 66"/>
                <a:gd name="T44" fmla="*/ 2147483647 w 66"/>
                <a:gd name="T45" fmla="*/ 2147483647 h 66"/>
                <a:gd name="T46" fmla="*/ 2147483647 w 66"/>
                <a:gd name="T47" fmla="*/ 2147483647 h 66"/>
                <a:gd name="T48" fmla="*/ 2147483647 w 66"/>
                <a:gd name="T49" fmla="*/ 2147483647 h 66"/>
                <a:gd name="T50" fmla="*/ 2147483647 w 66"/>
                <a:gd name="T51" fmla="*/ 2147483647 h 66"/>
                <a:gd name="T52" fmla="*/ 2147483647 w 66"/>
                <a:gd name="T53" fmla="*/ 2147483647 h 66"/>
                <a:gd name="T54" fmla="*/ 2147483647 w 66"/>
                <a:gd name="T55" fmla="*/ 0 h 66"/>
                <a:gd name="T56" fmla="*/ 2147483647 w 66"/>
                <a:gd name="T57" fmla="*/ 0 h 66"/>
                <a:gd name="T58" fmla="*/ 2147483647 w 66"/>
                <a:gd name="T59" fmla="*/ 2147483647 h 66"/>
                <a:gd name="T60" fmla="*/ 2147483647 w 66"/>
                <a:gd name="T61" fmla="*/ 2147483647 h 66"/>
                <a:gd name="T62" fmla="*/ 2147483647 w 66"/>
                <a:gd name="T63" fmla="*/ 2147483647 h 66"/>
                <a:gd name="T64" fmla="*/ 2147483647 w 66"/>
                <a:gd name="T65" fmla="*/ 2147483647 h 66"/>
                <a:gd name="T66" fmla="*/ 2147483647 w 66"/>
                <a:gd name="T67" fmla="*/ 2147483647 h 66"/>
                <a:gd name="T68" fmla="*/ 2147483647 w 66"/>
                <a:gd name="T69" fmla="*/ 2147483647 h 66"/>
                <a:gd name="T70" fmla="*/ 2147483647 w 66"/>
                <a:gd name="T71" fmla="*/ 2147483647 h 66"/>
                <a:gd name="T72" fmla="*/ 2147483647 w 66"/>
                <a:gd name="T73" fmla="*/ 2147483647 h 66"/>
                <a:gd name="T74" fmla="*/ 2147483647 w 66"/>
                <a:gd name="T75" fmla="*/ 2147483647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6"/>
                <a:gd name="T116" fmla="*/ 66 w 66"/>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6">
                  <a:moveTo>
                    <a:pt x="66" y="33"/>
                  </a:moveTo>
                  <a:lnTo>
                    <a:pt x="66" y="33"/>
                  </a:lnTo>
                  <a:lnTo>
                    <a:pt x="66" y="39"/>
                  </a:lnTo>
                  <a:lnTo>
                    <a:pt x="64" y="46"/>
                  </a:lnTo>
                  <a:lnTo>
                    <a:pt x="61" y="52"/>
                  </a:lnTo>
                  <a:lnTo>
                    <a:pt x="56" y="56"/>
                  </a:lnTo>
                  <a:lnTo>
                    <a:pt x="52" y="60"/>
                  </a:lnTo>
                  <a:lnTo>
                    <a:pt x="47" y="64"/>
                  </a:lnTo>
                  <a:lnTo>
                    <a:pt x="40" y="66"/>
                  </a:lnTo>
                  <a:lnTo>
                    <a:pt x="33" y="66"/>
                  </a:lnTo>
                  <a:lnTo>
                    <a:pt x="27" y="66"/>
                  </a:lnTo>
                  <a:lnTo>
                    <a:pt x="21" y="64"/>
                  </a:lnTo>
                  <a:lnTo>
                    <a:pt x="15" y="60"/>
                  </a:lnTo>
                  <a:lnTo>
                    <a:pt x="10" y="56"/>
                  </a:lnTo>
                  <a:lnTo>
                    <a:pt x="6" y="52"/>
                  </a:lnTo>
                  <a:lnTo>
                    <a:pt x="4" y="46"/>
                  </a:lnTo>
                  <a:lnTo>
                    <a:pt x="1" y="39"/>
                  </a:lnTo>
                  <a:lnTo>
                    <a:pt x="0" y="33"/>
                  </a:lnTo>
                  <a:lnTo>
                    <a:pt x="1" y="26"/>
                  </a:lnTo>
                  <a:lnTo>
                    <a:pt x="4" y="21"/>
                  </a:lnTo>
                  <a:lnTo>
                    <a:pt x="6" y="14"/>
                  </a:lnTo>
                  <a:lnTo>
                    <a:pt x="10" y="10"/>
                  </a:lnTo>
                  <a:lnTo>
                    <a:pt x="15" y="5"/>
                  </a:lnTo>
                  <a:lnTo>
                    <a:pt x="21" y="3"/>
                  </a:lnTo>
                  <a:lnTo>
                    <a:pt x="27" y="1"/>
                  </a:lnTo>
                  <a:lnTo>
                    <a:pt x="33" y="0"/>
                  </a:lnTo>
                  <a:lnTo>
                    <a:pt x="40" y="1"/>
                  </a:lnTo>
                  <a:lnTo>
                    <a:pt x="47" y="3"/>
                  </a:lnTo>
                  <a:lnTo>
                    <a:pt x="52" y="5"/>
                  </a:lnTo>
                  <a:lnTo>
                    <a:pt x="56" y="10"/>
                  </a:lnTo>
                  <a:lnTo>
                    <a:pt x="61" y="14"/>
                  </a:lnTo>
                  <a:lnTo>
                    <a:pt x="64" y="21"/>
                  </a:lnTo>
                  <a:lnTo>
                    <a:pt x="66" y="26"/>
                  </a:lnTo>
                  <a:lnTo>
                    <a:pt x="66" y="33"/>
                  </a:lnTo>
                  <a:close/>
                </a:path>
              </a:pathLst>
            </a:custGeom>
            <a:solidFill>
              <a:srgbClr val="1E77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88" name="Freeform 103"/>
            <p:cNvSpPr>
              <a:spLocks/>
            </p:cNvSpPr>
            <p:nvPr/>
          </p:nvSpPr>
          <p:spPr bwMode="auto">
            <a:xfrm>
              <a:off x="3589338" y="6335713"/>
              <a:ext cx="93662" cy="93662"/>
            </a:xfrm>
            <a:custGeom>
              <a:avLst/>
              <a:gdLst>
                <a:gd name="T0" fmla="*/ 2147483647 w 66"/>
                <a:gd name="T1" fmla="*/ 2147483647 h 66"/>
                <a:gd name="T2" fmla="*/ 2147483647 w 66"/>
                <a:gd name="T3" fmla="*/ 2147483647 h 66"/>
                <a:gd name="T4" fmla="*/ 2147483647 w 66"/>
                <a:gd name="T5" fmla="*/ 2147483647 h 66"/>
                <a:gd name="T6" fmla="*/ 2147483647 w 66"/>
                <a:gd name="T7" fmla="*/ 2147483647 h 66"/>
                <a:gd name="T8" fmla="*/ 2147483647 w 66"/>
                <a:gd name="T9" fmla="*/ 2147483647 h 66"/>
                <a:gd name="T10" fmla="*/ 2147483647 w 66"/>
                <a:gd name="T11" fmla="*/ 2147483647 h 66"/>
                <a:gd name="T12" fmla="*/ 2147483647 w 66"/>
                <a:gd name="T13" fmla="*/ 2147483647 h 66"/>
                <a:gd name="T14" fmla="*/ 2147483647 w 66"/>
                <a:gd name="T15" fmla="*/ 2147483647 h 66"/>
                <a:gd name="T16" fmla="*/ 2147483647 w 66"/>
                <a:gd name="T17" fmla="*/ 2147483647 h 66"/>
                <a:gd name="T18" fmla="*/ 2147483647 w 66"/>
                <a:gd name="T19" fmla="*/ 2147483647 h 66"/>
                <a:gd name="T20" fmla="*/ 2147483647 w 66"/>
                <a:gd name="T21" fmla="*/ 2147483647 h 66"/>
                <a:gd name="T22" fmla="*/ 2147483647 w 66"/>
                <a:gd name="T23" fmla="*/ 2147483647 h 66"/>
                <a:gd name="T24" fmla="*/ 2147483647 w 66"/>
                <a:gd name="T25" fmla="*/ 2147483647 h 66"/>
                <a:gd name="T26" fmla="*/ 2147483647 w 66"/>
                <a:gd name="T27" fmla="*/ 2147483647 h 66"/>
                <a:gd name="T28" fmla="*/ 2147483647 w 66"/>
                <a:gd name="T29" fmla="*/ 2147483647 h 66"/>
                <a:gd name="T30" fmla="*/ 2147483647 w 66"/>
                <a:gd name="T31" fmla="*/ 2147483647 h 66"/>
                <a:gd name="T32" fmla="*/ 2147483647 w 66"/>
                <a:gd name="T33" fmla="*/ 2147483647 h 66"/>
                <a:gd name="T34" fmla="*/ 0 w 66"/>
                <a:gd name="T35" fmla="*/ 2147483647 h 66"/>
                <a:gd name="T36" fmla="*/ 0 w 66"/>
                <a:gd name="T37" fmla="*/ 2147483647 h 66"/>
                <a:gd name="T38" fmla="*/ 0 w 66"/>
                <a:gd name="T39" fmla="*/ 2147483647 h 66"/>
                <a:gd name="T40" fmla="*/ 0 w 66"/>
                <a:gd name="T41" fmla="*/ 2147483647 h 66"/>
                <a:gd name="T42" fmla="*/ 2147483647 w 66"/>
                <a:gd name="T43" fmla="*/ 2147483647 h 66"/>
                <a:gd name="T44" fmla="*/ 2147483647 w 66"/>
                <a:gd name="T45" fmla="*/ 2147483647 h 66"/>
                <a:gd name="T46" fmla="*/ 2147483647 w 66"/>
                <a:gd name="T47" fmla="*/ 2147483647 h 66"/>
                <a:gd name="T48" fmla="*/ 2147483647 w 66"/>
                <a:gd name="T49" fmla="*/ 2147483647 h 66"/>
                <a:gd name="T50" fmla="*/ 2147483647 w 66"/>
                <a:gd name="T51" fmla="*/ 2147483647 h 66"/>
                <a:gd name="T52" fmla="*/ 2147483647 w 66"/>
                <a:gd name="T53" fmla="*/ 0 h 66"/>
                <a:gd name="T54" fmla="*/ 2147483647 w 66"/>
                <a:gd name="T55" fmla="*/ 0 h 66"/>
                <a:gd name="T56" fmla="*/ 2147483647 w 66"/>
                <a:gd name="T57" fmla="*/ 0 h 66"/>
                <a:gd name="T58" fmla="*/ 2147483647 w 66"/>
                <a:gd name="T59" fmla="*/ 0 h 66"/>
                <a:gd name="T60" fmla="*/ 2147483647 w 66"/>
                <a:gd name="T61" fmla="*/ 2147483647 h 66"/>
                <a:gd name="T62" fmla="*/ 2147483647 w 66"/>
                <a:gd name="T63" fmla="*/ 2147483647 h 66"/>
                <a:gd name="T64" fmla="*/ 2147483647 w 66"/>
                <a:gd name="T65" fmla="*/ 2147483647 h 66"/>
                <a:gd name="T66" fmla="*/ 2147483647 w 66"/>
                <a:gd name="T67" fmla="*/ 2147483647 h 66"/>
                <a:gd name="T68" fmla="*/ 2147483647 w 66"/>
                <a:gd name="T69" fmla="*/ 2147483647 h 66"/>
                <a:gd name="T70" fmla="*/ 2147483647 w 66"/>
                <a:gd name="T71" fmla="*/ 2147483647 h 66"/>
                <a:gd name="T72" fmla="*/ 2147483647 w 66"/>
                <a:gd name="T73" fmla="*/ 2147483647 h 66"/>
                <a:gd name="T74" fmla="*/ 2147483647 w 66"/>
                <a:gd name="T75" fmla="*/ 2147483647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6"/>
                <a:gd name="T116" fmla="*/ 66 w 66"/>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6">
                  <a:moveTo>
                    <a:pt x="66" y="33"/>
                  </a:moveTo>
                  <a:lnTo>
                    <a:pt x="66" y="33"/>
                  </a:lnTo>
                  <a:lnTo>
                    <a:pt x="65" y="40"/>
                  </a:lnTo>
                  <a:lnTo>
                    <a:pt x="63" y="45"/>
                  </a:lnTo>
                  <a:lnTo>
                    <a:pt x="59" y="51"/>
                  </a:lnTo>
                  <a:lnTo>
                    <a:pt x="56" y="56"/>
                  </a:lnTo>
                  <a:lnTo>
                    <a:pt x="51" y="60"/>
                  </a:lnTo>
                  <a:lnTo>
                    <a:pt x="45" y="63"/>
                  </a:lnTo>
                  <a:lnTo>
                    <a:pt x="40" y="65"/>
                  </a:lnTo>
                  <a:lnTo>
                    <a:pt x="33" y="66"/>
                  </a:lnTo>
                  <a:lnTo>
                    <a:pt x="26" y="65"/>
                  </a:lnTo>
                  <a:lnTo>
                    <a:pt x="20" y="63"/>
                  </a:lnTo>
                  <a:lnTo>
                    <a:pt x="14" y="60"/>
                  </a:lnTo>
                  <a:lnTo>
                    <a:pt x="9" y="56"/>
                  </a:lnTo>
                  <a:lnTo>
                    <a:pt x="6" y="51"/>
                  </a:lnTo>
                  <a:lnTo>
                    <a:pt x="2" y="45"/>
                  </a:lnTo>
                  <a:lnTo>
                    <a:pt x="0" y="40"/>
                  </a:lnTo>
                  <a:lnTo>
                    <a:pt x="0" y="33"/>
                  </a:lnTo>
                  <a:lnTo>
                    <a:pt x="0" y="27"/>
                  </a:lnTo>
                  <a:lnTo>
                    <a:pt x="2" y="20"/>
                  </a:lnTo>
                  <a:lnTo>
                    <a:pt x="6" y="15"/>
                  </a:lnTo>
                  <a:lnTo>
                    <a:pt x="9" y="9"/>
                  </a:lnTo>
                  <a:lnTo>
                    <a:pt x="14" y="6"/>
                  </a:lnTo>
                  <a:lnTo>
                    <a:pt x="20" y="3"/>
                  </a:lnTo>
                  <a:lnTo>
                    <a:pt x="26" y="0"/>
                  </a:lnTo>
                  <a:lnTo>
                    <a:pt x="33" y="0"/>
                  </a:lnTo>
                  <a:lnTo>
                    <a:pt x="40" y="0"/>
                  </a:lnTo>
                  <a:lnTo>
                    <a:pt x="45" y="3"/>
                  </a:lnTo>
                  <a:lnTo>
                    <a:pt x="51" y="6"/>
                  </a:lnTo>
                  <a:lnTo>
                    <a:pt x="56" y="9"/>
                  </a:lnTo>
                  <a:lnTo>
                    <a:pt x="59" y="15"/>
                  </a:lnTo>
                  <a:lnTo>
                    <a:pt x="63" y="20"/>
                  </a:lnTo>
                  <a:lnTo>
                    <a:pt x="65" y="27"/>
                  </a:lnTo>
                  <a:lnTo>
                    <a:pt x="66" y="33"/>
                  </a:lnTo>
                  <a:close/>
                </a:path>
              </a:pathLst>
            </a:custGeom>
            <a:solidFill>
              <a:srgbClr val="1E77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89" name="Freeform 104"/>
            <p:cNvSpPr>
              <a:spLocks/>
            </p:cNvSpPr>
            <p:nvPr/>
          </p:nvSpPr>
          <p:spPr bwMode="auto">
            <a:xfrm>
              <a:off x="5307013" y="5938838"/>
              <a:ext cx="95250" cy="93662"/>
            </a:xfrm>
            <a:custGeom>
              <a:avLst/>
              <a:gdLst>
                <a:gd name="T0" fmla="*/ 2147483647 w 66"/>
                <a:gd name="T1" fmla="*/ 2147483647 h 66"/>
                <a:gd name="T2" fmla="*/ 2147483647 w 66"/>
                <a:gd name="T3" fmla="*/ 2147483647 h 66"/>
                <a:gd name="T4" fmla="*/ 2147483647 w 66"/>
                <a:gd name="T5" fmla="*/ 2147483647 h 66"/>
                <a:gd name="T6" fmla="*/ 2147483647 w 66"/>
                <a:gd name="T7" fmla="*/ 2147483647 h 66"/>
                <a:gd name="T8" fmla="*/ 2147483647 w 66"/>
                <a:gd name="T9" fmla="*/ 2147483647 h 66"/>
                <a:gd name="T10" fmla="*/ 2147483647 w 66"/>
                <a:gd name="T11" fmla="*/ 2147483647 h 66"/>
                <a:gd name="T12" fmla="*/ 2147483647 w 66"/>
                <a:gd name="T13" fmla="*/ 2147483647 h 66"/>
                <a:gd name="T14" fmla="*/ 2147483647 w 66"/>
                <a:gd name="T15" fmla="*/ 2147483647 h 66"/>
                <a:gd name="T16" fmla="*/ 2147483647 w 66"/>
                <a:gd name="T17" fmla="*/ 2147483647 h 66"/>
                <a:gd name="T18" fmla="*/ 2147483647 w 66"/>
                <a:gd name="T19" fmla="*/ 2147483647 h 66"/>
                <a:gd name="T20" fmla="*/ 2147483647 w 66"/>
                <a:gd name="T21" fmla="*/ 2147483647 h 66"/>
                <a:gd name="T22" fmla="*/ 2147483647 w 66"/>
                <a:gd name="T23" fmla="*/ 2147483647 h 66"/>
                <a:gd name="T24" fmla="*/ 2147483647 w 66"/>
                <a:gd name="T25" fmla="*/ 2147483647 h 66"/>
                <a:gd name="T26" fmla="*/ 2147483647 w 66"/>
                <a:gd name="T27" fmla="*/ 2147483647 h 66"/>
                <a:gd name="T28" fmla="*/ 2147483647 w 66"/>
                <a:gd name="T29" fmla="*/ 2147483647 h 66"/>
                <a:gd name="T30" fmla="*/ 2147483647 w 66"/>
                <a:gd name="T31" fmla="*/ 2147483647 h 66"/>
                <a:gd name="T32" fmla="*/ 2147483647 w 66"/>
                <a:gd name="T33" fmla="*/ 2147483647 h 66"/>
                <a:gd name="T34" fmla="*/ 2147483647 w 66"/>
                <a:gd name="T35" fmla="*/ 2147483647 h 66"/>
                <a:gd name="T36" fmla="*/ 0 w 66"/>
                <a:gd name="T37" fmla="*/ 2147483647 h 66"/>
                <a:gd name="T38" fmla="*/ 0 w 66"/>
                <a:gd name="T39" fmla="*/ 2147483647 h 66"/>
                <a:gd name="T40" fmla="*/ 2147483647 w 66"/>
                <a:gd name="T41" fmla="*/ 2147483647 h 66"/>
                <a:gd name="T42" fmla="*/ 2147483647 w 66"/>
                <a:gd name="T43" fmla="*/ 2147483647 h 66"/>
                <a:gd name="T44" fmla="*/ 2147483647 w 66"/>
                <a:gd name="T45" fmla="*/ 2147483647 h 66"/>
                <a:gd name="T46" fmla="*/ 2147483647 w 66"/>
                <a:gd name="T47" fmla="*/ 2147483647 h 66"/>
                <a:gd name="T48" fmla="*/ 2147483647 w 66"/>
                <a:gd name="T49" fmla="*/ 2147483647 h 66"/>
                <a:gd name="T50" fmla="*/ 2147483647 w 66"/>
                <a:gd name="T51" fmla="*/ 2147483647 h 66"/>
                <a:gd name="T52" fmla="*/ 2147483647 w 66"/>
                <a:gd name="T53" fmla="*/ 2147483647 h 66"/>
                <a:gd name="T54" fmla="*/ 2147483647 w 66"/>
                <a:gd name="T55" fmla="*/ 0 h 66"/>
                <a:gd name="T56" fmla="*/ 2147483647 w 66"/>
                <a:gd name="T57" fmla="*/ 0 h 66"/>
                <a:gd name="T58" fmla="*/ 2147483647 w 66"/>
                <a:gd name="T59" fmla="*/ 2147483647 h 66"/>
                <a:gd name="T60" fmla="*/ 2147483647 w 66"/>
                <a:gd name="T61" fmla="*/ 2147483647 h 66"/>
                <a:gd name="T62" fmla="*/ 2147483647 w 66"/>
                <a:gd name="T63" fmla="*/ 2147483647 h 66"/>
                <a:gd name="T64" fmla="*/ 2147483647 w 66"/>
                <a:gd name="T65" fmla="*/ 2147483647 h 66"/>
                <a:gd name="T66" fmla="*/ 2147483647 w 66"/>
                <a:gd name="T67" fmla="*/ 2147483647 h 66"/>
                <a:gd name="T68" fmla="*/ 2147483647 w 66"/>
                <a:gd name="T69" fmla="*/ 2147483647 h 66"/>
                <a:gd name="T70" fmla="*/ 2147483647 w 66"/>
                <a:gd name="T71" fmla="*/ 2147483647 h 66"/>
                <a:gd name="T72" fmla="*/ 2147483647 w 66"/>
                <a:gd name="T73" fmla="*/ 2147483647 h 66"/>
                <a:gd name="T74" fmla="*/ 2147483647 w 66"/>
                <a:gd name="T75" fmla="*/ 2147483647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6"/>
                <a:gd name="T116" fmla="*/ 66 w 66"/>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6">
                  <a:moveTo>
                    <a:pt x="66" y="33"/>
                  </a:moveTo>
                  <a:lnTo>
                    <a:pt x="66" y="33"/>
                  </a:lnTo>
                  <a:lnTo>
                    <a:pt x="65" y="40"/>
                  </a:lnTo>
                  <a:lnTo>
                    <a:pt x="64" y="47"/>
                  </a:lnTo>
                  <a:lnTo>
                    <a:pt x="60" y="52"/>
                  </a:lnTo>
                  <a:lnTo>
                    <a:pt x="56" y="56"/>
                  </a:lnTo>
                  <a:lnTo>
                    <a:pt x="52" y="61"/>
                  </a:lnTo>
                  <a:lnTo>
                    <a:pt x="46" y="64"/>
                  </a:lnTo>
                  <a:lnTo>
                    <a:pt x="40" y="66"/>
                  </a:lnTo>
                  <a:lnTo>
                    <a:pt x="33" y="66"/>
                  </a:lnTo>
                  <a:lnTo>
                    <a:pt x="26" y="66"/>
                  </a:lnTo>
                  <a:lnTo>
                    <a:pt x="20" y="64"/>
                  </a:lnTo>
                  <a:lnTo>
                    <a:pt x="14" y="61"/>
                  </a:lnTo>
                  <a:lnTo>
                    <a:pt x="10" y="56"/>
                  </a:lnTo>
                  <a:lnTo>
                    <a:pt x="5" y="52"/>
                  </a:lnTo>
                  <a:lnTo>
                    <a:pt x="2" y="47"/>
                  </a:lnTo>
                  <a:lnTo>
                    <a:pt x="1" y="40"/>
                  </a:lnTo>
                  <a:lnTo>
                    <a:pt x="0" y="33"/>
                  </a:lnTo>
                  <a:lnTo>
                    <a:pt x="1" y="27"/>
                  </a:lnTo>
                  <a:lnTo>
                    <a:pt x="2" y="20"/>
                  </a:lnTo>
                  <a:lnTo>
                    <a:pt x="5" y="15"/>
                  </a:lnTo>
                  <a:lnTo>
                    <a:pt x="10" y="10"/>
                  </a:lnTo>
                  <a:lnTo>
                    <a:pt x="14" y="6"/>
                  </a:lnTo>
                  <a:lnTo>
                    <a:pt x="20" y="4"/>
                  </a:lnTo>
                  <a:lnTo>
                    <a:pt x="26" y="1"/>
                  </a:lnTo>
                  <a:lnTo>
                    <a:pt x="33" y="0"/>
                  </a:lnTo>
                  <a:lnTo>
                    <a:pt x="40" y="1"/>
                  </a:lnTo>
                  <a:lnTo>
                    <a:pt x="46" y="4"/>
                  </a:lnTo>
                  <a:lnTo>
                    <a:pt x="52" y="6"/>
                  </a:lnTo>
                  <a:lnTo>
                    <a:pt x="56" y="10"/>
                  </a:lnTo>
                  <a:lnTo>
                    <a:pt x="60" y="15"/>
                  </a:lnTo>
                  <a:lnTo>
                    <a:pt x="64" y="20"/>
                  </a:lnTo>
                  <a:lnTo>
                    <a:pt x="65" y="27"/>
                  </a:lnTo>
                  <a:lnTo>
                    <a:pt x="66" y="33"/>
                  </a:lnTo>
                  <a:close/>
                </a:path>
              </a:pathLst>
            </a:custGeom>
            <a:solidFill>
              <a:srgbClr val="1E77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0" name="Freeform 105"/>
            <p:cNvSpPr>
              <a:spLocks/>
            </p:cNvSpPr>
            <p:nvPr/>
          </p:nvSpPr>
          <p:spPr bwMode="auto">
            <a:xfrm>
              <a:off x="5484813" y="1965325"/>
              <a:ext cx="214312" cy="28575"/>
            </a:xfrm>
            <a:custGeom>
              <a:avLst/>
              <a:gdLst>
                <a:gd name="T0" fmla="*/ 2147483647 w 150"/>
                <a:gd name="T1" fmla="*/ 2147483647 h 20"/>
                <a:gd name="T2" fmla="*/ 2147483647 w 150"/>
                <a:gd name="T3" fmla="*/ 2147483647 h 20"/>
                <a:gd name="T4" fmla="*/ 2147483647 w 150"/>
                <a:gd name="T5" fmla="*/ 2147483647 h 20"/>
                <a:gd name="T6" fmla="*/ 2147483647 w 150"/>
                <a:gd name="T7" fmla="*/ 2147483647 h 20"/>
                <a:gd name="T8" fmla="*/ 2147483647 w 150"/>
                <a:gd name="T9" fmla="*/ 2147483647 h 20"/>
                <a:gd name="T10" fmla="*/ 2147483647 w 150"/>
                <a:gd name="T11" fmla="*/ 2147483647 h 20"/>
                <a:gd name="T12" fmla="*/ 2147483647 w 150"/>
                <a:gd name="T13" fmla="*/ 2147483647 h 20"/>
                <a:gd name="T14" fmla="*/ 2147483647 w 150"/>
                <a:gd name="T15" fmla="*/ 2147483647 h 20"/>
                <a:gd name="T16" fmla="*/ 2147483647 w 150"/>
                <a:gd name="T17" fmla="*/ 0 h 20"/>
                <a:gd name="T18" fmla="*/ 2147483647 w 150"/>
                <a:gd name="T19" fmla="*/ 0 h 20"/>
                <a:gd name="T20" fmla="*/ 2147483647 w 150"/>
                <a:gd name="T21" fmla="*/ 0 h 20"/>
                <a:gd name="T22" fmla="*/ 0 w 150"/>
                <a:gd name="T23" fmla="*/ 2147483647 h 20"/>
                <a:gd name="T24" fmla="*/ 0 w 150"/>
                <a:gd name="T25" fmla="*/ 2147483647 h 20"/>
                <a:gd name="T26" fmla="*/ 0 w 150"/>
                <a:gd name="T27" fmla="*/ 2147483647 h 20"/>
                <a:gd name="T28" fmla="*/ 2147483647 w 150"/>
                <a:gd name="T29" fmla="*/ 2147483647 h 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0"/>
                <a:gd name="T46" fmla="*/ 0 h 20"/>
                <a:gd name="T47" fmla="*/ 150 w 150"/>
                <a:gd name="T48" fmla="*/ 20 h 2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0" h="20">
                  <a:moveTo>
                    <a:pt x="1" y="2"/>
                  </a:moveTo>
                  <a:lnTo>
                    <a:pt x="149" y="20"/>
                  </a:lnTo>
                  <a:lnTo>
                    <a:pt x="150" y="19"/>
                  </a:lnTo>
                  <a:lnTo>
                    <a:pt x="150" y="18"/>
                  </a:lnTo>
                  <a:lnTo>
                    <a:pt x="149" y="18"/>
                  </a:lnTo>
                  <a:lnTo>
                    <a:pt x="2" y="0"/>
                  </a:lnTo>
                  <a:lnTo>
                    <a:pt x="1" y="0"/>
                  </a:lnTo>
                  <a:lnTo>
                    <a:pt x="0" y="1"/>
                  </a:lnTo>
                  <a:lnTo>
                    <a:pt x="0" y="2"/>
                  </a:lnTo>
                  <a:lnTo>
                    <a:pt x="1"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1" name="Freeform 106"/>
            <p:cNvSpPr>
              <a:spLocks/>
            </p:cNvSpPr>
            <p:nvPr/>
          </p:nvSpPr>
          <p:spPr bwMode="auto">
            <a:xfrm>
              <a:off x="5484813" y="1965325"/>
              <a:ext cx="214312" cy="28575"/>
            </a:xfrm>
            <a:custGeom>
              <a:avLst/>
              <a:gdLst>
                <a:gd name="T0" fmla="*/ 2147483647 w 150"/>
                <a:gd name="T1" fmla="*/ 2147483647 h 20"/>
                <a:gd name="T2" fmla="*/ 2147483647 w 150"/>
                <a:gd name="T3" fmla="*/ 2147483647 h 20"/>
                <a:gd name="T4" fmla="*/ 2147483647 w 150"/>
                <a:gd name="T5" fmla="*/ 2147483647 h 20"/>
                <a:gd name="T6" fmla="*/ 2147483647 w 150"/>
                <a:gd name="T7" fmla="*/ 2147483647 h 20"/>
                <a:gd name="T8" fmla="*/ 2147483647 w 150"/>
                <a:gd name="T9" fmla="*/ 2147483647 h 20"/>
                <a:gd name="T10" fmla="*/ 2147483647 w 150"/>
                <a:gd name="T11" fmla="*/ 2147483647 h 20"/>
                <a:gd name="T12" fmla="*/ 2147483647 w 150"/>
                <a:gd name="T13" fmla="*/ 2147483647 h 20"/>
                <a:gd name="T14" fmla="*/ 2147483647 w 150"/>
                <a:gd name="T15" fmla="*/ 2147483647 h 20"/>
                <a:gd name="T16" fmla="*/ 2147483647 w 150"/>
                <a:gd name="T17" fmla="*/ 0 h 20"/>
                <a:gd name="T18" fmla="*/ 2147483647 w 150"/>
                <a:gd name="T19" fmla="*/ 0 h 20"/>
                <a:gd name="T20" fmla="*/ 2147483647 w 150"/>
                <a:gd name="T21" fmla="*/ 0 h 20"/>
                <a:gd name="T22" fmla="*/ 0 w 150"/>
                <a:gd name="T23" fmla="*/ 2147483647 h 20"/>
                <a:gd name="T24" fmla="*/ 0 w 150"/>
                <a:gd name="T25" fmla="*/ 2147483647 h 20"/>
                <a:gd name="T26" fmla="*/ 0 w 150"/>
                <a:gd name="T27" fmla="*/ 2147483647 h 20"/>
                <a:gd name="T28" fmla="*/ 2147483647 w 150"/>
                <a:gd name="T29" fmla="*/ 2147483647 h 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0"/>
                <a:gd name="T46" fmla="*/ 0 h 20"/>
                <a:gd name="T47" fmla="*/ 150 w 150"/>
                <a:gd name="T48" fmla="*/ 20 h 2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0" h="20">
                  <a:moveTo>
                    <a:pt x="1" y="2"/>
                  </a:moveTo>
                  <a:lnTo>
                    <a:pt x="149" y="20"/>
                  </a:lnTo>
                  <a:lnTo>
                    <a:pt x="150" y="19"/>
                  </a:lnTo>
                  <a:lnTo>
                    <a:pt x="150" y="18"/>
                  </a:lnTo>
                  <a:lnTo>
                    <a:pt x="149" y="18"/>
                  </a:lnTo>
                  <a:lnTo>
                    <a:pt x="2" y="0"/>
                  </a:lnTo>
                  <a:lnTo>
                    <a:pt x="1" y="0"/>
                  </a:lnTo>
                  <a:lnTo>
                    <a:pt x="0" y="1"/>
                  </a:lnTo>
                  <a:lnTo>
                    <a:pt x="0" y="2"/>
                  </a:lnTo>
                  <a:lnTo>
                    <a:pt x="1"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2" name="Freeform 107"/>
            <p:cNvSpPr>
              <a:spLocks/>
            </p:cNvSpPr>
            <p:nvPr/>
          </p:nvSpPr>
          <p:spPr bwMode="auto">
            <a:xfrm>
              <a:off x="4068763" y="4189413"/>
              <a:ext cx="74612" cy="161925"/>
            </a:xfrm>
            <a:custGeom>
              <a:avLst/>
              <a:gdLst>
                <a:gd name="T0" fmla="*/ 2147483647 w 53"/>
                <a:gd name="T1" fmla="*/ 2147483647 h 114"/>
                <a:gd name="T2" fmla="*/ 2147483647 w 53"/>
                <a:gd name="T3" fmla="*/ 0 h 114"/>
                <a:gd name="T4" fmla="*/ 2147483647 w 53"/>
                <a:gd name="T5" fmla="*/ 0 h 114"/>
                <a:gd name="T6" fmla="*/ 2147483647 w 53"/>
                <a:gd name="T7" fmla="*/ 0 h 114"/>
                <a:gd name="T8" fmla="*/ 2147483647 w 53"/>
                <a:gd name="T9" fmla="*/ 0 h 114"/>
                <a:gd name="T10" fmla="*/ 2147483647 w 53"/>
                <a:gd name="T11" fmla="*/ 0 h 114"/>
                <a:gd name="T12" fmla="*/ 0 w 53"/>
                <a:gd name="T13" fmla="*/ 0 h 114"/>
                <a:gd name="T14" fmla="*/ 0 w 53"/>
                <a:gd name="T15" fmla="*/ 2147483647 h 114"/>
                <a:gd name="T16" fmla="*/ 2147483647 w 53"/>
                <a:gd name="T17" fmla="*/ 2147483647 h 114"/>
                <a:gd name="T18" fmla="*/ 2147483647 w 53"/>
                <a:gd name="T19" fmla="*/ 2147483647 h 114"/>
                <a:gd name="T20" fmla="*/ 2147483647 w 53"/>
                <a:gd name="T21" fmla="*/ 2147483647 h 114"/>
                <a:gd name="T22" fmla="*/ 2147483647 w 53"/>
                <a:gd name="T23" fmla="*/ 2147483647 h 114"/>
                <a:gd name="T24" fmla="*/ 2147483647 w 53"/>
                <a:gd name="T25" fmla="*/ 2147483647 h 114"/>
                <a:gd name="T26" fmla="*/ 2147483647 w 53"/>
                <a:gd name="T27" fmla="*/ 2147483647 h 114"/>
                <a:gd name="T28" fmla="*/ 2147483647 w 53"/>
                <a:gd name="T29" fmla="*/ 2147483647 h 1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3"/>
                <a:gd name="T46" fmla="*/ 0 h 114"/>
                <a:gd name="T47" fmla="*/ 53 w 53"/>
                <a:gd name="T48" fmla="*/ 114 h 1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3" h="114">
                  <a:moveTo>
                    <a:pt x="53" y="113"/>
                  </a:moveTo>
                  <a:lnTo>
                    <a:pt x="3" y="0"/>
                  </a:lnTo>
                  <a:lnTo>
                    <a:pt x="2" y="0"/>
                  </a:lnTo>
                  <a:lnTo>
                    <a:pt x="0" y="0"/>
                  </a:lnTo>
                  <a:lnTo>
                    <a:pt x="0" y="1"/>
                  </a:lnTo>
                  <a:lnTo>
                    <a:pt x="50" y="114"/>
                  </a:lnTo>
                  <a:lnTo>
                    <a:pt x="51" y="114"/>
                  </a:lnTo>
                  <a:lnTo>
                    <a:pt x="52" y="114"/>
                  </a:lnTo>
                  <a:lnTo>
                    <a:pt x="53"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3" name="Freeform 108"/>
            <p:cNvSpPr>
              <a:spLocks/>
            </p:cNvSpPr>
            <p:nvPr/>
          </p:nvSpPr>
          <p:spPr bwMode="auto">
            <a:xfrm>
              <a:off x="4068763" y="4189413"/>
              <a:ext cx="74612" cy="161925"/>
            </a:xfrm>
            <a:custGeom>
              <a:avLst/>
              <a:gdLst>
                <a:gd name="T0" fmla="*/ 2147483647 w 53"/>
                <a:gd name="T1" fmla="*/ 2147483647 h 114"/>
                <a:gd name="T2" fmla="*/ 2147483647 w 53"/>
                <a:gd name="T3" fmla="*/ 0 h 114"/>
                <a:gd name="T4" fmla="*/ 2147483647 w 53"/>
                <a:gd name="T5" fmla="*/ 0 h 114"/>
                <a:gd name="T6" fmla="*/ 2147483647 w 53"/>
                <a:gd name="T7" fmla="*/ 0 h 114"/>
                <a:gd name="T8" fmla="*/ 2147483647 w 53"/>
                <a:gd name="T9" fmla="*/ 0 h 114"/>
                <a:gd name="T10" fmla="*/ 2147483647 w 53"/>
                <a:gd name="T11" fmla="*/ 0 h 114"/>
                <a:gd name="T12" fmla="*/ 0 w 53"/>
                <a:gd name="T13" fmla="*/ 0 h 114"/>
                <a:gd name="T14" fmla="*/ 0 w 53"/>
                <a:gd name="T15" fmla="*/ 2147483647 h 114"/>
                <a:gd name="T16" fmla="*/ 2147483647 w 53"/>
                <a:gd name="T17" fmla="*/ 2147483647 h 114"/>
                <a:gd name="T18" fmla="*/ 2147483647 w 53"/>
                <a:gd name="T19" fmla="*/ 2147483647 h 114"/>
                <a:gd name="T20" fmla="*/ 2147483647 w 53"/>
                <a:gd name="T21" fmla="*/ 2147483647 h 114"/>
                <a:gd name="T22" fmla="*/ 2147483647 w 53"/>
                <a:gd name="T23" fmla="*/ 2147483647 h 114"/>
                <a:gd name="T24" fmla="*/ 2147483647 w 53"/>
                <a:gd name="T25" fmla="*/ 2147483647 h 114"/>
                <a:gd name="T26" fmla="*/ 2147483647 w 53"/>
                <a:gd name="T27" fmla="*/ 2147483647 h 114"/>
                <a:gd name="T28" fmla="*/ 2147483647 w 53"/>
                <a:gd name="T29" fmla="*/ 2147483647 h 1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3"/>
                <a:gd name="T46" fmla="*/ 0 h 114"/>
                <a:gd name="T47" fmla="*/ 53 w 53"/>
                <a:gd name="T48" fmla="*/ 114 h 1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3" h="114">
                  <a:moveTo>
                    <a:pt x="53" y="113"/>
                  </a:moveTo>
                  <a:lnTo>
                    <a:pt x="3" y="0"/>
                  </a:lnTo>
                  <a:lnTo>
                    <a:pt x="2" y="0"/>
                  </a:lnTo>
                  <a:lnTo>
                    <a:pt x="0" y="0"/>
                  </a:lnTo>
                  <a:lnTo>
                    <a:pt x="0" y="1"/>
                  </a:lnTo>
                  <a:lnTo>
                    <a:pt x="50" y="114"/>
                  </a:lnTo>
                  <a:lnTo>
                    <a:pt x="51" y="114"/>
                  </a:lnTo>
                  <a:lnTo>
                    <a:pt x="52" y="114"/>
                  </a:lnTo>
                  <a:lnTo>
                    <a:pt x="53" y="1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4" name="Freeform 109"/>
            <p:cNvSpPr>
              <a:spLocks noEditPoints="1"/>
            </p:cNvSpPr>
            <p:nvPr/>
          </p:nvSpPr>
          <p:spPr bwMode="auto">
            <a:xfrm>
              <a:off x="4567238" y="4789488"/>
              <a:ext cx="127000" cy="71437"/>
            </a:xfrm>
            <a:custGeom>
              <a:avLst/>
              <a:gdLst>
                <a:gd name="T0" fmla="*/ 2147483647 w 89"/>
                <a:gd name="T1" fmla="*/ 2147483647 h 51"/>
                <a:gd name="T2" fmla="*/ 2147483647 w 89"/>
                <a:gd name="T3" fmla="*/ 2147483647 h 51"/>
                <a:gd name="T4" fmla="*/ 2147483647 w 89"/>
                <a:gd name="T5" fmla="*/ 2147483647 h 51"/>
                <a:gd name="T6" fmla="*/ 2147483647 w 89"/>
                <a:gd name="T7" fmla="*/ 2147483647 h 51"/>
                <a:gd name="T8" fmla="*/ 2147483647 w 89"/>
                <a:gd name="T9" fmla="*/ 2147483647 h 51"/>
                <a:gd name="T10" fmla="*/ 2147483647 w 89"/>
                <a:gd name="T11" fmla="*/ 2147483647 h 51"/>
                <a:gd name="T12" fmla="*/ 0 w 89"/>
                <a:gd name="T13" fmla="*/ 2147483647 h 51"/>
                <a:gd name="T14" fmla="*/ 2147483647 w 89"/>
                <a:gd name="T15" fmla="*/ 2147483647 h 51"/>
                <a:gd name="T16" fmla="*/ 0 w 89"/>
                <a:gd name="T17" fmla="*/ 2147483647 h 51"/>
                <a:gd name="T18" fmla="*/ 0 w 89"/>
                <a:gd name="T19" fmla="*/ 2147483647 h 51"/>
                <a:gd name="T20" fmla="*/ 0 w 89"/>
                <a:gd name="T21" fmla="*/ 2147483647 h 51"/>
                <a:gd name="T22" fmla="*/ 0 w 89"/>
                <a:gd name="T23" fmla="*/ 2147483647 h 51"/>
                <a:gd name="T24" fmla="*/ 0 w 89"/>
                <a:gd name="T25" fmla="*/ 2147483647 h 51"/>
                <a:gd name="T26" fmla="*/ 0 w 89"/>
                <a:gd name="T27" fmla="*/ 2147483647 h 51"/>
                <a:gd name="T28" fmla="*/ 0 w 89"/>
                <a:gd name="T29" fmla="*/ 2147483647 h 51"/>
                <a:gd name="T30" fmla="*/ 0 w 89"/>
                <a:gd name="T31" fmla="*/ 2147483647 h 51"/>
                <a:gd name="T32" fmla="*/ 0 w 89"/>
                <a:gd name="T33" fmla="*/ 2147483647 h 51"/>
                <a:gd name="T34" fmla="*/ 0 w 89"/>
                <a:gd name="T35" fmla="*/ 2147483647 h 51"/>
                <a:gd name="T36" fmla="*/ 0 w 89"/>
                <a:gd name="T37" fmla="*/ 2147483647 h 51"/>
                <a:gd name="T38" fmla="*/ 0 w 89"/>
                <a:gd name="T39" fmla="*/ 0 h 51"/>
                <a:gd name="T40" fmla="*/ 0 w 89"/>
                <a:gd name="T41" fmla="*/ 2147483647 h 51"/>
                <a:gd name="T42" fmla="*/ 0 w 89"/>
                <a:gd name="T43" fmla="*/ 0 h 51"/>
                <a:gd name="T44" fmla="*/ 0 w 89"/>
                <a:gd name="T45" fmla="*/ 0 h 51"/>
                <a:gd name="T46" fmla="*/ 2147483647 w 89"/>
                <a:gd name="T47" fmla="*/ 0 h 51"/>
                <a:gd name="T48" fmla="*/ 2147483647 w 89"/>
                <a:gd name="T49" fmla="*/ 0 h 51"/>
                <a:gd name="T50" fmla="*/ 2147483647 w 89"/>
                <a:gd name="T51" fmla="*/ 0 h 51"/>
                <a:gd name="T52" fmla="*/ 2147483647 w 89"/>
                <a:gd name="T53" fmla="*/ 0 h 51"/>
                <a:gd name="T54" fmla="*/ 2147483647 w 89"/>
                <a:gd name="T55" fmla="*/ 0 h 51"/>
                <a:gd name="T56" fmla="*/ 2147483647 w 89"/>
                <a:gd name="T57" fmla="*/ 0 h 51"/>
                <a:gd name="T58" fmla="*/ 2147483647 w 89"/>
                <a:gd name="T59" fmla="*/ 0 h 51"/>
                <a:gd name="T60" fmla="*/ 2147483647 w 89"/>
                <a:gd name="T61" fmla="*/ 0 h 51"/>
                <a:gd name="T62" fmla="*/ 2147483647 w 89"/>
                <a:gd name="T63" fmla="*/ 0 h 51"/>
                <a:gd name="T64" fmla="*/ 2147483647 w 89"/>
                <a:gd name="T65" fmla="*/ 0 h 51"/>
                <a:gd name="T66" fmla="*/ 2147483647 w 89"/>
                <a:gd name="T67" fmla="*/ 0 h 51"/>
                <a:gd name="T68" fmla="*/ 2147483647 w 89"/>
                <a:gd name="T69" fmla="*/ 0 h 51"/>
                <a:gd name="T70" fmla="*/ 2147483647 w 89"/>
                <a:gd name="T71" fmla="*/ 0 h 51"/>
                <a:gd name="T72" fmla="*/ 2147483647 w 89"/>
                <a:gd name="T73" fmla="*/ 0 h 51"/>
                <a:gd name="T74" fmla="*/ 2147483647 w 89"/>
                <a:gd name="T75" fmla="*/ 0 h 51"/>
                <a:gd name="T76" fmla="*/ 2147483647 w 89"/>
                <a:gd name="T77" fmla="*/ 0 h 51"/>
                <a:gd name="T78" fmla="*/ 2147483647 w 89"/>
                <a:gd name="T79" fmla="*/ 0 h 51"/>
                <a:gd name="T80" fmla="*/ 2147483647 w 89"/>
                <a:gd name="T81" fmla="*/ 0 h 51"/>
                <a:gd name="T82" fmla="*/ 2147483647 w 89"/>
                <a:gd name="T83" fmla="*/ 0 h 51"/>
                <a:gd name="T84" fmla="*/ 2147483647 w 89"/>
                <a:gd name="T85" fmla="*/ 0 h 51"/>
                <a:gd name="T86" fmla="*/ 2147483647 w 89"/>
                <a:gd name="T87" fmla="*/ 0 h 51"/>
                <a:gd name="T88" fmla="*/ 2147483647 w 89"/>
                <a:gd name="T89" fmla="*/ 0 h 51"/>
                <a:gd name="T90" fmla="*/ 2147483647 w 89"/>
                <a:gd name="T91" fmla="*/ 0 h 51"/>
                <a:gd name="T92" fmla="*/ 2147483647 w 89"/>
                <a:gd name="T93" fmla="*/ 0 h 51"/>
                <a:gd name="T94" fmla="*/ 2147483647 w 89"/>
                <a:gd name="T95" fmla="*/ 0 h 51"/>
                <a:gd name="T96" fmla="*/ 2147483647 w 89"/>
                <a:gd name="T97" fmla="*/ 0 h 51"/>
                <a:gd name="T98" fmla="*/ 2147483647 w 89"/>
                <a:gd name="T99" fmla="*/ 0 h 51"/>
                <a:gd name="T100" fmla="*/ 2147483647 w 89"/>
                <a:gd name="T101" fmla="*/ 0 h 51"/>
                <a:gd name="T102" fmla="*/ 2147483647 w 89"/>
                <a:gd name="T103" fmla="*/ 0 h 51"/>
                <a:gd name="T104" fmla="*/ 2147483647 w 89"/>
                <a:gd name="T105" fmla="*/ 0 h 51"/>
                <a:gd name="T106" fmla="*/ 2147483647 w 89"/>
                <a:gd name="T107" fmla="*/ 0 h 51"/>
                <a:gd name="T108" fmla="*/ 2147483647 w 89"/>
                <a:gd name="T109" fmla="*/ 0 h 51"/>
                <a:gd name="T110" fmla="*/ 2147483647 w 89"/>
                <a:gd name="T111" fmla="*/ 0 h 51"/>
                <a:gd name="T112" fmla="*/ 2147483647 w 89"/>
                <a:gd name="T113" fmla="*/ 0 h 51"/>
                <a:gd name="T114" fmla="*/ 2147483647 w 89"/>
                <a:gd name="T115" fmla="*/ 0 h 51"/>
                <a:gd name="T116" fmla="*/ 2147483647 w 89"/>
                <a:gd name="T117" fmla="*/ 0 h 51"/>
                <a:gd name="T118" fmla="*/ 2147483647 w 89"/>
                <a:gd name="T119" fmla="*/ 0 h 51"/>
                <a:gd name="T120" fmla="*/ 2147483647 w 89"/>
                <a:gd name="T121" fmla="*/ 0 h 51"/>
                <a:gd name="T122" fmla="*/ 2147483647 w 89"/>
                <a:gd name="T123" fmla="*/ 0 h 5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9"/>
                <a:gd name="T187" fmla="*/ 0 h 51"/>
                <a:gd name="T188" fmla="*/ 89 w 89"/>
                <a:gd name="T189" fmla="*/ 51 h 5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9" h="51">
                  <a:moveTo>
                    <a:pt x="1" y="2"/>
                  </a:moveTo>
                  <a:lnTo>
                    <a:pt x="87" y="51"/>
                  </a:lnTo>
                  <a:lnTo>
                    <a:pt x="88" y="51"/>
                  </a:lnTo>
                  <a:lnTo>
                    <a:pt x="89" y="51"/>
                  </a:lnTo>
                  <a:lnTo>
                    <a:pt x="89" y="50"/>
                  </a:lnTo>
                  <a:lnTo>
                    <a:pt x="88" y="49"/>
                  </a:lnTo>
                  <a:lnTo>
                    <a:pt x="16" y="8"/>
                  </a:lnTo>
                  <a:lnTo>
                    <a:pt x="1" y="2"/>
                  </a:lnTo>
                  <a:close/>
                  <a:moveTo>
                    <a:pt x="0" y="1"/>
                  </a:moveTo>
                  <a:lnTo>
                    <a:pt x="0" y="1"/>
                  </a:lnTo>
                  <a:lnTo>
                    <a:pt x="1" y="2"/>
                  </a:lnTo>
                  <a:lnTo>
                    <a:pt x="0" y="1"/>
                  </a:lnTo>
                  <a:close/>
                  <a:moveTo>
                    <a:pt x="0" y="1"/>
                  </a:moveTo>
                  <a:lnTo>
                    <a:pt x="0" y="1"/>
                  </a:lnTo>
                  <a:close/>
                  <a:moveTo>
                    <a:pt x="0" y="1"/>
                  </a:moveTo>
                  <a:lnTo>
                    <a:pt x="0" y="1"/>
                  </a:lnTo>
                  <a:close/>
                  <a:moveTo>
                    <a:pt x="0" y="1"/>
                  </a:moveTo>
                  <a:lnTo>
                    <a:pt x="0" y="1"/>
                  </a:lnTo>
                  <a:close/>
                  <a:moveTo>
                    <a:pt x="0" y="1"/>
                  </a:moveTo>
                  <a:lnTo>
                    <a:pt x="0" y="1"/>
                  </a:lnTo>
                  <a:close/>
                  <a:moveTo>
                    <a:pt x="0" y="1"/>
                  </a:moveTo>
                  <a:lnTo>
                    <a:pt x="0" y="1"/>
                  </a:lnTo>
                  <a:close/>
                  <a:moveTo>
                    <a:pt x="0" y="0"/>
                  </a:moveTo>
                  <a:lnTo>
                    <a:pt x="0" y="0"/>
                  </a:lnTo>
                  <a:lnTo>
                    <a:pt x="0" y="1"/>
                  </a:lnTo>
                  <a:lnTo>
                    <a:pt x="0"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lnTo>
                    <a:pt x="2" y="0"/>
                  </a:lnTo>
                  <a:lnTo>
                    <a:pt x="1" y="0"/>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5" name="Freeform 110"/>
            <p:cNvSpPr>
              <a:spLocks/>
            </p:cNvSpPr>
            <p:nvPr/>
          </p:nvSpPr>
          <p:spPr bwMode="auto">
            <a:xfrm>
              <a:off x="4568825" y="4791075"/>
              <a:ext cx="125413" cy="69850"/>
            </a:xfrm>
            <a:custGeom>
              <a:avLst/>
              <a:gdLst>
                <a:gd name="T0" fmla="*/ 0 w 88"/>
                <a:gd name="T1" fmla="*/ 0 h 49"/>
                <a:gd name="T2" fmla="*/ 2147483647 w 88"/>
                <a:gd name="T3" fmla="*/ 2147483647 h 49"/>
                <a:gd name="T4" fmla="*/ 2147483647 w 88"/>
                <a:gd name="T5" fmla="*/ 2147483647 h 49"/>
                <a:gd name="T6" fmla="*/ 2147483647 w 88"/>
                <a:gd name="T7" fmla="*/ 2147483647 h 49"/>
                <a:gd name="T8" fmla="*/ 2147483647 w 88"/>
                <a:gd name="T9" fmla="*/ 2147483647 h 49"/>
                <a:gd name="T10" fmla="*/ 2147483647 w 88"/>
                <a:gd name="T11" fmla="*/ 2147483647 h 49"/>
                <a:gd name="T12" fmla="*/ 2147483647 w 88"/>
                <a:gd name="T13" fmla="*/ 2147483647 h 49"/>
                <a:gd name="T14" fmla="*/ 2147483647 w 88"/>
                <a:gd name="T15" fmla="*/ 2147483647 h 49"/>
                <a:gd name="T16" fmla="*/ 2147483647 w 88"/>
                <a:gd name="T17" fmla="*/ 2147483647 h 49"/>
                <a:gd name="T18" fmla="*/ 2147483647 w 88"/>
                <a:gd name="T19" fmla="*/ 2147483647 h 49"/>
                <a:gd name="T20" fmla="*/ 0 w 88"/>
                <a:gd name="T21" fmla="*/ 0 h 49"/>
                <a:gd name="T22" fmla="*/ 0 w 88"/>
                <a:gd name="T23" fmla="*/ 0 h 49"/>
                <a:gd name="T24" fmla="*/ 0 w 88"/>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8"/>
                <a:gd name="T40" fmla="*/ 0 h 49"/>
                <a:gd name="T41" fmla="*/ 88 w 88"/>
                <a:gd name="T42" fmla="*/ 49 h 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8" h="49">
                  <a:moveTo>
                    <a:pt x="0" y="0"/>
                  </a:moveTo>
                  <a:lnTo>
                    <a:pt x="86" y="49"/>
                  </a:lnTo>
                  <a:lnTo>
                    <a:pt x="87" y="49"/>
                  </a:lnTo>
                  <a:lnTo>
                    <a:pt x="88" y="49"/>
                  </a:lnTo>
                  <a:lnTo>
                    <a:pt x="88" y="48"/>
                  </a:lnTo>
                  <a:lnTo>
                    <a:pt x="87" y="47"/>
                  </a:lnTo>
                  <a:lnTo>
                    <a:pt x="15" y="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6" name="Freeform 111"/>
            <p:cNvSpPr>
              <a:spLocks/>
            </p:cNvSpPr>
            <p:nvPr/>
          </p:nvSpPr>
          <p:spPr bwMode="auto">
            <a:xfrm>
              <a:off x="4567238" y="4789488"/>
              <a:ext cx="1587" cy="1587"/>
            </a:xfrm>
            <a:custGeom>
              <a:avLst/>
              <a:gdLst>
                <a:gd name="T0" fmla="*/ 0 w 1"/>
                <a:gd name="T1" fmla="*/ 0 h 1"/>
                <a:gd name="T2" fmla="*/ 0 w 1"/>
                <a:gd name="T3" fmla="*/ 0 h 1"/>
                <a:gd name="T4" fmla="*/ 2147483647 w 1"/>
                <a:gd name="T5" fmla="*/ 2147483647 h 1"/>
                <a:gd name="T6" fmla="*/ 2147483647 w 1"/>
                <a:gd name="T7" fmla="*/ 2147483647 h 1"/>
                <a:gd name="T8" fmla="*/ 0 w 1"/>
                <a:gd name="T9" fmla="*/ 0 h 1"/>
                <a:gd name="T10" fmla="*/ 0 60000 65536"/>
                <a:gd name="T11" fmla="*/ 0 60000 65536"/>
                <a:gd name="T12" fmla="*/ 0 60000 65536"/>
                <a:gd name="T13" fmla="*/ 0 60000 65536"/>
                <a:gd name="T14" fmla="*/ 0 60000 65536"/>
                <a:gd name="T15" fmla="*/ 0 w 1"/>
                <a:gd name="T16" fmla="*/ 0 h 1"/>
                <a:gd name="T17" fmla="*/ 1 w 1"/>
                <a:gd name="T18" fmla="*/ 1 h 1"/>
              </a:gdLst>
              <a:ahLst/>
              <a:cxnLst>
                <a:cxn ang="T10">
                  <a:pos x="T0" y="T1"/>
                </a:cxn>
                <a:cxn ang="T11">
                  <a:pos x="T2" y="T3"/>
                </a:cxn>
                <a:cxn ang="T12">
                  <a:pos x="T4" y="T5"/>
                </a:cxn>
                <a:cxn ang="T13">
                  <a:pos x="T6" y="T7"/>
                </a:cxn>
                <a:cxn ang="T14">
                  <a:pos x="T8" y="T9"/>
                </a:cxn>
              </a:cxnLst>
              <a:rect l="T15" t="T16" r="T17" b="T18"/>
              <a:pathLst>
                <a:path w="1" h="1">
                  <a:moveTo>
                    <a:pt x="0" y="0"/>
                  </a:moveTo>
                  <a:lnTo>
                    <a:pt x="0" y="0"/>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97" name="Rectangle 112"/>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498" name="Rectangle 113"/>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499" name="Freeform 114"/>
            <p:cNvSpPr>
              <a:spLocks/>
            </p:cNvSpPr>
            <p:nvPr/>
          </p:nvSpPr>
          <p:spPr bwMode="auto">
            <a:xfrm>
              <a:off x="4567238" y="4789488"/>
              <a:ext cx="0" cy="0"/>
            </a:xfrm>
            <a:custGeom>
              <a:avLst/>
              <a:gdLst>
                <a:gd name="T0" fmla="*/ 0 60000 65536"/>
                <a:gd name="T1" fmla="*/ 0 60000 65536"/>
                <a:gd name="T2" fmla="*/ 0 60000 65536"/>
              </a:gdLst>
              <a:ahLst/>
              <a:cxnLst>
                <a:cxn ang="T0">
                  <a:pos x="0" y="0"/>
                </a:cxn>
                <a:cxn ang="T1">
                  <a:pos x="0" y="0"/>
                </a:cxn>
                <a:cxn ang="T2">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00" name="Rectangle 115"/>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1" name="Freeform 116"/>
            <p:cNvSpPr>
              <a:spLocks/>
            </p:cNvSpPr>
            <p:nvPr/>
          </p:nvSpPr>
          <p:spPr bwMode="auto">
            <a:xfrm>
              <a:off x="4567238" y="4789488"/>
              <a:ext cx="0" cy="0"/>
            </a:xfrm>
            <a:custGeom>
              <a:avLst/>
              <a:gdLst>
                <a:gd name="T0" fmla="*/ 0 60000 65536"/>
                <a:gd name="T1" fmla="*/ 0 60000 65536"/>
                <a:gd name="T2" fmla="*/ 0 60000 65536"/>
              </a:gdLst>
              <a:ahLst/>
              <a:cxnLst>
                <a:cxn ang="T0">
                  <a:pos x="0" y="0"/>
                </a:cxn>
                <a:cxn ang="T1">
                  <a:pos x="0" y="0"/>
                </a:cxn>
                <a:cxn ang="T2">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02" name="Freeform 117"/>
            <p:cNvSpPr>
              <a:spLocks/>
            </p:cNvSpPr>
            <p:nvPr/>
          </p:nvSpPr>
          <p:spPr bwMode="auto">
            <a:xfrm>
              <a:off x="4567238" y="4789488"/>
              <a:ext cx="0" cy="0"/>
            </a:xfrm>
            <a:custGeom>
              <a:avLst/>
              <a:gdLst>
                <a:gd name="T0" fmla="*/ 0 h 1"/>
                <a:gd name="T1" fmla="*/ 0 h 1"/>
                <a:gd name="T2" fmla="*/ 0 h 1"/>
                <a:gd name="T3" fmla="*/ 0 h 1"/>
                <a:gd name="T4" fmla="*/ 0 h 1"/>
                <a:gd name="T5" fmla="*/ 0 h 1"/>
                <a:gd name="T6" fmla="*/ 0 h 1"/>
                <a:gd name="T7" fmla="*/ 0 60000 65536"/>
                <a:gd name="T8" fmla="*/ 0 60000 65536"/>
                <a:gd name="T9" fmla="*/ 0 60000 65536"/>
                <a:gd name="T10" fmla="*/ 0 60000 65536"/>
                <a:gd name="T11" fmla="*/ 0 60000 65536"/>
                <a:gd name="T12" fmla="*/ 0 60000 65536"/>
                <a:gd name="T13" fmla="*/ 0 60000 65536"/>
                <a:gd name="T14" fmla="*/ 0 h 1"/>
                <a:gd name="T15" fmla="*/ 1 h 1"/>
              </a:gdLst>
              <a:ahLst/>
              <a:cxnLst>
                <a:cxn ang="T7">
                  <a:pos x="0" y="T0"/>
                </a:cxn>
                <a:cxn ang="T8">
                  <a:pos x="0" y="T1"/>
                </a:cxn>
                <a:cxn ang="T9">
                  <a:pos x="0" y="T2"/>
                </a:cxn>
                <a:cxn ang="T10">
                  <a:pos x="0" y="T3"/>
                </a:cxn>
                <a:cxn ang="T11">
                  <a:pos x="0" y="T4"/>
                </a:cxn>
                <a:cxn ang="T12">
                  <a:pos x="0" y="T5"/>
                </a:cxn>
                <a:cxn ang="T13">
                  <a:pos x="0" y="T6"/>
                </a:cxn>
              </a:cxnLst>
              <a:rect l="0" t="T14" r="0" b="T15"/>
              <a:pathLst>
                <a:path h="1">
                  <a:moveTo>
                    <a:pt x="0" y="0"/>
                  </a:moveTo>
                  <a:lnTo>
                    <a:pt x="0" y="0"/>
                  </a:lnTo>
                  <a:lnTo>
                    <a:pt x="0"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03" name="Freeform 118"/>
            <p:cNvSpPr>
              <a:spLocks/>
            </p:cNvSpPr>
            <p:nvPr/>
          </p:nvSpPr>
          <p:spPr bwMode="auto">
            <a:xfrm>
              <a:off x="4568825" y="4789488"/>
              <a:ext cx="0" cy="0"/>
            </a:xfrm>
            <a:custGeom>
              <a:avLst/>
              <a:gdLst>
                <a:gd name="T0" fmla="*/ 0 60000 65536"/>
                <a:gd name="T1" fmla="*/ 0 60000 65536"/>
                <a:gd name="T2" fmla="*/ 0 60000 65536"/>
              </a:gdLst>
              <a:ahLst/>
              <a:cxnLst>
                <a:cxn ang="T0">
                  <a:pos x="0" y="0"/>
                </a:cxn>
                <a:cxn ang="T1">
                  <a:pos x="0" y="0"/>
                </a:cxn>
                <a:cxn ang="T2">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04" name="Rectangle 119"/>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5" name="Rectangle 120"/>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6" name="Rectangle 121"/>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7" name="Rectangle 122"/>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8" name="Rectangle 123"/>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09" name="Rectangle 124"/>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0" name="Rectangle 125"/>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1" name="Rectangle 126"/>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2" name="Rectangle 127"/>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3" name="Rectangle 128"/>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4" name="Rectangle 129"/>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5" name="Rectangle 130"/>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6" name="Rectangle 131"/>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17" name="Freeform 132"/>
            <p:cNvSpPr>
              <a:spLocks/>
            </p:cNvSpPr>
            <p:nvPr/>
          </p:nvSpPr>
          <p:spPr bwMode="auto">
            <a:xfrm>
              <a:off x="4568825" y="4789488"/>
              <a:ext cx="1588" cy="0"/>
            </a:xfrm>
            <a:custGeom>
              <a:avLst/>
              <a:gdLst>
                <a:gd name="T0" fmla="*/ 0 w 1"/>
                <a:gd name="T1" fmla="*/ 0 w 1"/>
                <a:gd name="T2" fmla="*/ 0 w 1"/>
                <a:gd name="T3" fmla="*/ 0 w 1"/>
                <a:gd name="T4" fmla="*/ 0 w 1"/>
                <a:gd name="T5" fmla="*/ 0 w 1"/>
                <a:gd name="T6" fmla="*/ 2147483647 w 1"/>
                <a:gd name="T7" fmla="*/ 2147483647 w 1"/>
                <a:gd name="T8" fmla="*/ 2147483647 w 1"/>
                <a:gd name="T9" fmla="*/ 0 w 1"/>
                <a:gd name="T10" fmla="*/ 0 60000 65536"/>
                <a:gd name="T11" fmla="*/ 0 60000 65536"/>
                <a:gd name="T12" fmla="*/ 0 60000 65536"/>
                <a:gd name="T13" fmla="*/ 0 60000 65536"/>
                <a:gd name="T14" fmla="*/ 0 60000 65536"/>
                <a:gd name="T15" fmla="*/ 0 60000 65536"/>
                <a:gd name="T16" fmla="*/ 0 60000 65536"/>
                <a:gd name="T17" fmla="*/ 0 60000 65536"/>
                <a:gd name="T18" fmla="*/ 0 60000 65536"/>
                <a:gd name="T19" fmla="*/ 0 60000 65536"/>
                <a:gd name="T20" fmla="*/ 0 w 1"/>
                <a:gd name="T21" fmla="*/ 1 w 1"/>
              </a:gdLst>
              <a:ahLst/>
              <a:cxnLst>
                <a:cxn ang="T10">
                  <a:pos x="T0" y="0"/>
                </a:cxn>
                <a:cxn ang="T11">
                  <a:pos x="T1" y="0"/>
                </a:cxn>
                <a:cxn ang="T12">
                  <a:pos x="T2" y="0"/>
                </a:cxn>
                <a:cxn ang="T13">
                  <a:pos x="T3" y="0"/>
                </a:cxn>
                <a:cxn ang="T14">
                  <a:pos x="T4" y="0"/>
                </a:cxn>
                <a:cxn ang="T15">
                  <a:pos x="T5" y="0"/>
                </a:cxn>
                <a:cxn ang="T16">
                  <a:pos x="T6" y="0"/>
                </a:cxn>
                <a:cxn ang="T17">
                  <a:pos x="T7" y="0"/>
                </a:cxn>
                <a:cxn ang="T18">
                  <a:pos x="T8" y="0"/>
                </a:cxn>
                <a:cxn ang="T19">
                  <a:pos x="T9" y="0"/>
                </a:cxn>
              </a:cxnLst>
              <a:rect l="T20" t="0" r="T21" b="0"/>
              <a:pathLst>
                <a:path w="1">
                  <a:moveTo>
                    <a:pt x="0" y="0"/>
                  </a:moveTo>
                  <a:lnTo>
                    <a:pt x="0" y="0"/>
                  </a:lnTo>
                  <a:lnTo>
                    <a:pt x="1"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18" name="Freeform 133"/>
            <p:cNvSpPr>
              <a:spLocks noEditPoints="1"/>
            </p:cNvSpPr>
            <p:nvPr/>
          </p:nvSpPr>
          <p:spPr bwMode="auto">
            <a:xfrm>
              <a:off x="4567238" y="4789488"/>
              <a:ext cx="157162" cy="58737"/>
            </a:xfrm>
            <a:custGeom>
              <a:avLst/>
              <a:gdLst>
                <a:gd name="T0" fmla="*/ 2147483647 w 111"/>
                <a:gd name="T1" fmla="*/ 2147483647 h 42"/>
                <a:gd name="T2" fmla="*/ 2147483647 w 111"/>
                <a:gd name="T3" fmla="*/ 2147483647 h 42"/>
                <a:gd name="T4" fmla="*/ 2147483647 w 111"/>
                <a:gd name="T5" fmla="*/ 2147483647 h 42"/>
                <a:gd name="T6" fmla="*/ 0 w 111"/>
                <a:gd name="T7" fmla="*/ 2147483647 h 42"/>
                <a:gd name="T8" fmla="*/ 0 w 111"/>
                <a:gd name="T9" fmla="*/ 2147483647 h 42"/>
                <a:gd name="T10" fmla="*/ 0 w 111"/>
                <a:gd name="T11" fmla="*/ 2147483647 h 42"/>
                <a:gd name="T12" fmla="*/ 0 w 111"/>
                <a:gd name="T13" fmla="*/ 2147483647 h 42"/>
                <a:gd name="T14" fmla="*/ 0 w 111"/>
                <a:gd name="T15" fmla="*/ 2147483647 h 42"/>
                <a:gd name="T16" fmla="*/ 0 w 111"/>
                <a:gd name="T17" fmla="*/ 2147483647 h 42"/>
                <a:gd name="T18" fmla="*/ 0 w 111"/>
                <a:gd name="T19" fmla="*/ 2147483647 h 42"/>
                <a:gd name="T20" fmla="*/ 0 w 111"/>
                <a:gd name="T21" fmla="*/ 2147483647 h 42"/>
                <a:gd name="T22" fmla="*/ 0 w 111"/>
                <a:gd name="T23" fmla="*/ 2147483647 h 42"/>
                <a:gd name="T24" fmla="*/ 0 w 111"/>
                <a:gd name="T25" fmla="*/ 2147483647 h 42"/>
                <a:gd name="T26" fmla="*/ 0 w 111"/>
                <a:gd name="T27" fmla="*/ 2147483647 h 42"/>
                <a:gd name="T28" fmla="*/ 0 w 111"/>
                <a:gd name="T29" fmla="*/ 2147483647 h 42"/>
                <a:gd name="T30" fmla="*/ 0 w 111"/>
                <a:gd name="T31" fmla="*/ 2147483647 h 42"/>
                <a:gd name="T32" fmla="*/ 0 w 111"/>
                <a:gd name="T33" fmla="*/ 2147483647 h 42"/>
                <a:gd name="T34" fmla="*/ 2147483647 w 111"/>
                <a:gd name="T35" fmla="*/ 0 h 42"/>
                <a:gd name="T36" fmla="*/ 0 w 111"/>
                <a:gd name="T37" fmla="*/ 0 h 42"/>
                <a:gd name="T38" fmla="*/ 0 w 111"/>
                <a:gd name="T39" fmla="*/ 0 h 42"/>
                <a:gd name="T40" fmla="*/ 2147483647 w 111"/>
                <a:gd name="T41" fmla="*/ 0 h 42"/>
                <a:gd name="T42" fmla="*/ 2147483647 w 111"/>
                <a:gd name="T43" fmla="*/ 0 h 42"/>
                <a:gd name="T44" fmla="*/ 2147483647 w 111"/>
                <a:gd name="T45" fmla="*/ 0 h 42"/>
                <a:gd name="T46" fmla="*/ 2147483647 w 111"/>
                <a:gd name="T47" fmla="*/ 0 h 42"/>
                <a:gd name="T48" fmla="*/ 2147483647 w 111"/>
                <a:gd name="T49" fmla="*/ 0 h 42"/>
                <a:gd name="T50" fmla="*/ 2147483647 w 111"/>
                <a:gd name="T51" fmla="*/ 0 h 42"/>
                <a:gd name="T52" fmla="*/ 2147483647 w 111"/>
                <a:gd name="T53" fmla="*/ 0 h 42"/>
                <a:gd name="T54" fmla="*/ 2147483647 w 111"/>
                <a:gd name="T55" fmla="*/ 0 h 42"/>
                <a:gd name="T56" fmla="*/ 2147483647 w 111"/>
                <a:gd name="T57" fmla="*/ 0 h 42"/>
                <a:gd name="T58" fmla="*/ 2147483647 w 111"/>
                <a:gd name="T59" fmla="*/ 0 h 42"/>
                <a:gd name="T60" fmla="*/ 2147483647 w 111"/>
                <a:gd name="T61" fmla="*/ 0 h 42"/>
                <a:gd name="T62" fmla="*/ 2147483647 w 111"/>
                <a:gd name="T63" fmla="*/ 0 h 42"/>
                <a:gd name="T64" fmla="*/ 2147483647 w 111"/>
                <a:gd name="T65" fmla="*/ 0 h 42"/>
                <a:gd name="T66" fmla="*/ 2147483647 w 111"/>
                <a:gd name="T67" fmla="*/ 0 h 42"/>
                <a:gd name="T68" fmla="*/ 2147483647 w 111"/>
                <a:gd name="T69" fmla="*/ 0 h 42"/>
                <a:gd name="T70" fmla="*/ 2147483647 w 111"/>
                <a:gd name="T71" fmla="*/ 0 h 42"/>
                <a:gd name="T72" fmla="*/ 2147483647 w 111"/>
                <a:gd name="T73" fmla="*/ 0 h 42"/>
                <a:gd name="T74" fmla="*/ 2147483647 w 111"/>
                <a:gd name="T75" fmla="*/ 0 h 42"/>
                <a:gd name="T76" fmla="*/ 2147483647 w 111"/>
                <a:gd name="T77" fmla="*/ 0 h 42"/>
                <a:gd name="T78" fmla="*/ 2147483647 w 111"/>
                <a:gd name="T79" fmla="*/ 0 h 42"/>
                <a:gd name="T80" fmla="*/ 2147483647 w 111"/>
                <a:gd name="T81" fmla="*/ 0 h 42"/>
                <a:gd name="T82" fmla="*/ 2147483647 w 111"/>
                <a:gd name="T83" fmla="*/ 0 h 42"/>
                <a:gd name="T84" fmla="*/ 2147483647 w 111"/>
                <a:gd name="T85" fmla="*/ 0 h 42"/>
                <a:gd name="T86" fmla="*/ 2147483647 w 111"/>
                <a:gd name="T87" fmla="*/ 2147483647 h 42"/>
                <a:gd name="T88" fmla="*/ 2147483647 w 111"/>
                <a:gd name="T89" fmla="*/ 2147483647 h 42"/>
                <a:gd name="T90" fmla="*/ 2147483647 w 111"/>
                <a:gd name="T91" fmla="*/ 2147483647 h 42"/>
                <a:gd name="T92" fmla="*/ 2147483647 w 111"/>
                <a:gd name="T93" fmla="*/ 2147483647 h 42"/>
                <a:gd name="T94" fmla="*/ 2147483647 w 111"/>
                <a:gd name="T95" fmla="*/ 2147483647 h 42"/>
                <a:gd name="T96" fmla="*/ 2147483647 w 111"/>
                <a:gd name="T97" fmla="*/ 0 h 42"/>
                <a:gd name="T98" fmla="*/ 2147483647 w 111"/>
                <a:gd name="T99" fmla="*/ 0 h 42"/>
                <a:gd name="T100" fmla="*/ 2147483647 w 111"/>
                <a:gd name="T101" fmla="*/ 0 h 42"/>
                <a:gd name="T102" fmla="*/ 2147483647 w 111"/>
                <a:gd name="T103" fmla="*/ 0 h 42"/>
                <a:gd name="T104" fmla="*/ 2147483647 w 111"/>
                <a:gd name="T105" fmla="*/ 0 h 42"/>
                <a:gd name="T106" fmla="*/ 2147483647 w 111"/>
                <a:gd name="T107" fmla="*/ 0 h 42"/>
                <a:gd name="T108" fmla="*/ 2147483647 w 111"/>
                <a:gd name="T109" fmla="*/ 0 h 42"/>
                <a:gd name="T110" fmla="*/ 2147483647 w 111"/>
                <a:gd name="T111" fmla="*/ 0 h 42"/>
                <a:gd name="T112" fmla="*/ 2147483647 w 111"/>
                <a:gd name="T113" fmla="*/ 0 h 42"/>
                <a:gd name="T114" fmla="*/ 2147483647 w 111"/>
                <a:gd name="T115" fmla="*/ 0 h 42"/>
                <a:gd name="T116" fmla="*/ 2147483647 w 111"/>
                <a:gd name="T117" fmla="*/ 0 h 42"/>
                <a:gd name="T118" fmla="*/ 2147483647 w 111"/>
                <a:gd name="T119" fmla="*/ 0 h 42"/>
                <a:gd name="T120" fmla="*/ 2147483647 w 111"/>
                <a:gd name="T121" fmla="*/ 0 h 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1"/>
                <a:gd name="T184" fmla="*/ 0 h 42"/>
                <a:gd name="T185" fmla="*/ 111 w 111"/>
                <a:gd name="T186" fmla="*/ 42 h 4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1" h="42">
                  <a:moveTo>
                    <a:pt x="1" y="2"/>
                  </a:moveTo>
                  <a:lnTo>
                    <a:pt x="1" y="2"/>
                  </a:lnTo>
                  <a:close/>
                  <a:moveTo>
                    <a:pt x="0" y="1"/>
                  </a:moveTo>
                  <a:lnTo>
                    <a:pt x="0" y="1"/>
                  </a:lnTo>
                  <a:close/>
                  <a:moveTo>
                    <a:pt x="0" y="1"/>
                  </a:moveTo>
                  <a:lnTo>
                    <a:pt x="0" y="1"/>
                  </a:lnTo>
                  <a:close/>
                  <a:moveTo>
                    <a:pt x="0" y="1"/>
                  </a:moveTo>
                  <a:lnTo>
                    <a:pt x="0" y="1"/>
                  </a:lnTo>
                  <a:close/>
                  <a:moveTo>
                    <a:pt x="0" y="1"/>
                  </a:moveTo>
                  <a:lnTo>
                    <a:pt x="0" y="1"/>
                  </a:lnTo>
                  <a:close/>
                  <a:moveTo>
                    <a:pt x="0" y="1"/>
                  </a:moveTo>
                  <a:lnTo>
                    <a:pt x="0" y="1"/>
                  </a:lnTo>
                  <a:close/>
                  <a:moveTo>
                    <a:pt x="0" y="1"/>
                  </a:moveTo>
                  <a:lnTo>
                    <a:pt x="0" y="1"/>
                  </a:lnTo>
                  <a:close/>
                  <a:moveTo>
                    <a:pt x="1" y="0"/>
                  </a:moveTo>
                  <a:lnTo>
                    <a:pt x="1" y="0"/>
                  </a:lnTo>
                  <a:lnTo>
                    <a:pt x="0" y="0"/>
                  </a:ln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moveTo>
                    <a:pt x="2" y="0"/>
                  </a:moveTo>
                  <a:lnTo>
                    <a:pt x="2" y="0"/>
                  </a:lnTo>
                  <a:lnTo>
                    <a:pt x="16" y="8"/>
                  </a:lnTo>
                  <a:lnTo>
                    <a:pt x="110" y="42"/>
                  </a:lnTo>
                  <a:lnTo>
                    <a:pt x="111" y="42"/>
                  </a:lnTo>
                  <a:lnTo>
                    <a:pt x="111" y="41"/>
                  </a:lnTo>
                  <a:lnTo>
                    <a:pt x="111" y="40"/>
                  </a:lnTo>
                  <a:lnTo>
                    <a:pt x="2" y="0"/>
                  </a:lnTo>
                  <a:close/>
                  <a:moveTo>
                    <a:pt x="1" y="0"/>
                  </a:moveTo>
                  <a:lnTo>
                    <a:pt x="1" y="0"/>
                  </a:lnTo>
                  <a:close/>
                  <a:moveTo>
                    <a:pt x="1" y="0"/>
                  </a:moveTo>
                  <a:lnTo>
                    <a:pt x="1" y="0"/>
                  </a:lnTo>
                  <a:close/>
                  <a:moveTo>
                    <a:pt x="1" y="0"/>
                  </a:moveTo>
                  <a:lnTo>
                    <a:pt x="1" y="0"/>
                  </a:lnTo>
                  <a:close/>
                  <a:moveTo>
                    <a:pt x="1" y="0"/>
                  </a:moveTo>
                  <a:lnTo>
                    <a:pt x="1" y="0"/>
                  </a:lnTo>
                  <a:close/>
                  <a:moveTo>
                    <a:pt x="1" y="0"/>
                  </a:moveTo>
                  <a:lnTo>
                    <a:pt x="1" y="0"/>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19" name="Freeform 134"/>
            <p:cNvSpPr>
              <a:spLocks/>
            </p:cNvSpPr>
            <p:nvPr/>
          </p:nvSpPr>
          <p:spPr bwMode="auto">
            <a:xfrm>
              <a:off x="4568825" y="4791075"/>
              <a:ext cx="0" cy="0"/>
            </a:xfrm>
            <a:custGeom>
              <a:avLst/>
              <a:gdLst>
                <a:gd name="T0" fmla="*/ 0 60000 65536"/>
                <a:gd name="T1" fmla="*/ 0 60000 65536"/>
                <a:gd name="T2" fmla="*/ 0 60000 65536"/>
                <a:gd name="T3" fmla="*/ 0 60000 65536"/>
                <a:gd name="T4" fmla="*/ 0 60000 65536"/>
                <a:gd name="T5" fmla="*/ 0 60000 65536"/>
              </a:gdLst>
              <a:ahLst/>
              <a:cxnLst>
                <a:cxn ang="T0">
                  <a:pos x="0" y="0"/>
                </a:cxn>
                <a:cxn ang="T1">
                  <a:pos x="0" y="0"/>
                </a:cxn>
                <a:cxn ang="T2">
                  <a:pos x="0" y="0"/>
                </a:cxn>
                <a:cxn ang="T3">
                  <a:pos x="0" y="0"/>
                </a:cxn>
                <a:cxn ang="T4">
                  <a:pos x="0" y="0"/>
                </a:cxn>
                <a:cxn ang="T5">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20" name="Freeform 135"/>
            <p:cNvSpPr>
              <a:spLocks/>
            </p:cNvSpPr>
            <p:nvPr/>
          </p:nvSpPr>
          <p:spPr bwMode="auto">
            <a:xfrm>
              <a:off x="4567238" y="4789488"/>
              <a:ext cx="0" cy="0"/>
            </a:xfrm>
            <a:custGeom>
              <a:avLst/>
              <a:gdLst>
                <a:gd name="T0" fmla="*/ 0 60000 65536"/>
                <a:gd name="T1" fmla="*/ 0 60000 65536"/>
                <a:gd name="T2" fmla="*/ 0 60000 65536"/>
              </a:gdLst>
              <a:ahLst/>
              <a:cxnLst>
                <a:cxn ang="T0">
                  <a:pos x="0" y="0"/>
                </a:cxn>
                <a:cxn ang="T1">
                  <a:pos x="0" y="0"/>
                </a:cxn>
                <a:cxn ang="T2">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21" name="Rectangle 136"/>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2" name="Rectangle 137"/>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3" name="Rectangle 138"/>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4" name="Rectangle 139"/>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5" name="Rectangle 140"/>
            <p:cNvSpPr>
              <a:spLocks noChangeArrowheads="1"/>
            </p:cNvSpPr>
            <p:nvPr/>
          </p:nvSpPr>
          <p:spPr bwMode="auto">
            <a:xfrm>
              <a:off x="4567238" y="47894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6" name="Freeform 141"/>
            <p:cNvSpPr>
              <a:spLocks/>
            </p:cNvSpPr>
            <p:nvPr/>
          </p:nvSpPr>
          <p:spPr bwMode="auto">
            <a:xfrm>
              <a:off x="4567238" y="4789488"/>
              <a:ext cx="1587" cy="0"/>
            </a:xfrm>
            <a:custGeom>
              <a:avLst/>
              <a:gdLst>
                <a:gd name="T0" fmla="*/ 2147483647 w 1"/>
                <a:gd name="T1" fmla="*/ 2147483647 w 1"/>
                <a:gd name="T2" fmla="*/ 0 w 1"/>
                <a:gd name="T3" fmla="*/ 0 w 1"/>
                <a:gd name="T4" fmla="*/ 0 w 1"/>
                <a:gd name="T5" fmla="*/ 0 w 1"/>
                <a:gd name="T6" fmla="*/ 2147483647 w 1"/>
                <a:gd name="T7" fmla="*/ 0 60000 65536"/>
                <a:gd name="T8" fmla="*/ 0 60000 65536"/>
                <a:gd name="T9" fmla="*/ 0 60000 65536"/>
                <a:gd name="T10" fmla="*/ 0 60000 65536"/>
                <a:gd name="T11" fmla="*/ 0 60000 65536"/>
                <a:gd name="T12" fmla="*/ 0 60000 65536"/>
                <a:gd name="T13" fmla="*/ 0 60000 65536"/>
                <a:gd name="T14" fmla="*/ 0 w 1"/>
                <a:gd name="T15" fmla="*/ 1 w 1"/>
              </a:gdLst>
              <a:ahLst/>
              <a:cxnLst>
                <a:cxn ang="T7">
                  <a:pos x="T0" y="0"/>
                </a:cxn>
                <a:cxn ang="T8">
                  <a:pos x="T1" y="0"/>
                </a:cxn>
                <a:cxn ang="T9">
                  <a:pos x="T2" y="0"/>
                </a:cxn>
                <a:cxn ang="T10">
                  <a:pos x="T3" y="0"/>
                </a:cxn>
                <a:cxn ang="T11">
                  <a:pos x="T4" y="0"/>
                </a:cxn>
                <a:cxn ang="T12">
                  <a:pos x="T5" y="0"/>
                </a:cxn>
                <a:cxn ang="T13">
                  <a:pos x="T6" y="0"/>
                </a:cxn>
              </a:cxnLst>
              <a:rect l="T14" t="0" r="T15" b="0"/>
              <a:pathLst>
                <a:path w="1">
                  <a:moveTo>
                    <a:pt x="1" y="0"/>
                  </a:moveTo>
                  <a:lnTo>
                    <a:pt x="1" y="0"/>
                  </a:lnTo>
                  <a:lnTo>
                    <a:pt x="0"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27" name="Rectangle 142"/>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8" name="Rectangle 143"/>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29" name="Rectangle 144"/>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0" name="Freeform 145"/>
            <p:cNvSpPr>
              <a:spLocks/>
            </p:cNvSpPr>
            <p:nvPr/>
          </p:nvSpPr>
          <p:spPr bwMode="auto">
            <a:xfrm>
              <a:off x="4568825" y="4789488"/>
              <a:ext cx="0" cy="0"/>
            </a:xfrm>
            <a:custGeom>
              <a:avLst/>
              <a:gdLst>
                <a:gd name="T0" fmla="*/ 0 60000 65536"/>
                <a:gd name="T1" fmla="*/ 0 60000 65536"/>
                <a:gd name="T2" fmla="*/ 0 60000 65536"/>
              </a:gdLst>
              <a:ahLst/>
              <a:cxnLst>
                <a:cxn ang="T0">
                  <a:pos x="0" y="0"/>
                </a:cxn>
                <a:cxn ang="T1">
                  <a:pos x="0" y="0"/>
                </a:cxn>
                <a:cxn ang="T2">
                  <a:pos x="0" y="0"/>
                </a:cxn>
              </a:cxnLst>
              <a:rect l="0" t="0" r="0" b="0"/>
              <a:pathLst>
                <a:path>
                  <a:moveTo>
                    <a:pt x="0" y="0"/>
                  </a:move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31" name="Rectangle 146"/>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2" name="Rectangle 147"/>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3" name="Rectangle 148"/>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4" name="Rectangle 149"/>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5" name="Rectangle 150"/>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6" name="Rectangle 152"/>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7" name="Rectangle 153"/>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8" name="Rectangle 154"/>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39" name="Rectangle 155"/>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40" name="Rectangle 156"/>
            <p:cNvSpPr>
              <a:spLocks noChangeArrowheads="1"/>
            </p:cNvSpPr>
            <p:nvPr/>
          </p:nvSpPr>
          <p:spPr bwMode="auto">
            <a:xfrm>
              <a:off x="4568825" y="4789488"/>
              <a:ext cx="1588"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b="1"/>
            </a:p>
          </p:txBody>
        </p:sp>
        <p:sp>
          <p:nvSpPr>
            <p:cNvPr id="20541" name="Freeform 157"/>
            <p:cNvSpPr>
              <a:spLocks/>
            </p:cNvSpPr>
            <p:nvPr/>
          </p:nvSpPr>
          <p:spPr bwMode="auto">
            <a:xfrm>
              <a:off x="4567238" y="4789488"/>
              <a:ext cx="22225" cy="11112"/>
            </a:xfrm>
            <a:custGeom>
              <a:avLst/>
              <a:gdLst>
                <a:gd name="T0" fmla="*/ 2147483647 w 16"/>
                <a:gd name="T1" fmla="*/ 0 h 8"/>
                <a:gd name="T2" fmla="*/ 2147483647 w 16"/>
                <a:gd name="T3" fmla="*/ 0 h 8"/>
                <a:gd name="T4" fmla="*/ 2147483647 w 16"/>
                <a:gd name="T5" fmla="*/ 0 h 8"/>
                <a:gd name="T6" fmla="*/ 2147483647 w 16"/>
                <a:gd name="T7" fmla="*/ 0 h 8"/>
                <a:gd name="T8" fmla="*/ 2147483647 w 16"/>
                <a:gd name="T9" fmla="*/ 0 h 8"/>
                <a:gd name="T10" fmla="*/ 2147483647 w 16"/>
                <a:gd name="T11" fmla="*/ 0 h 8"/>
                <a:gd name="T12" fmla="*/ 2147483647 w 16"/>
                <a:gd name="T13" fmla="*/ 0 h 8"/>
                <a:gd name="T14" fmla="*/ 2147483647 w 16"/>
                <a:gd name="T15" fmla="*/ 0 h 8"/>
                <a:gd name="T16" fmla="*/ 2147483647 w 16"/>
                <a:gd name="T17" fmla="*/ 0 h 8"/>
                <a:gd name="T18" fmla="*/ 2147483647 w 16"/>
                <a:gd name="T19" fmla="*/ 0 h 8"/>
                <a:gd name="T20" fmla="*/ 2147483647 w 16"/>
                <a:gd name="T21" fmla="*/ 0 h 8"/>
                <a:gd name="T22" fmla="*/ 2147483647 w 16"/>
                <a:gd name="T23" fmla="*/ 0 h 8"/>
                <a:gd name="T24" fmla="*/ 2147483647 w 16"/>
                <a:gd name="T25" fmla="*/ 0 h 8"/>
                <a:gd name="T26" fmla="*/ 2147483647 w 16"/>
                <a:gd name="T27" fmla="*/ 0 h 8"/>
                <a:gd name="T28" fmla="*/ 2147483647 w 16"/>
                <a:gd name="T29" fmla="*/ 0 h 8"/>
                <a:gd name="T30" fmla="*/ 2147483647 w 16"/>
                <a:gd name="T31" fmla="*/ 0 h 8"/>
                <a:gd name="T32" fmla="*/ 2147483647 w 16"/>
                <a:gd name="T33" fmla="*/ 0 h 8"/>
                <a:gd name="T34" fmla="*/ 2147483647 w 16"/>
                <a:gd name="T35" fmla="*/ 0 h 8"/>
                <a:gd name="T36" fmla="*/ 2147483647 w 16"/>
                <a:gd name="T37" fmla="*/ 0 h 8"/>
                <a:gd name="T38" fmla="*/ 2147483647 w 16"/>
                <a:gd name="T39" fmla="*/ 0 h 8"/>
                <a:gd name="T40" fmla="*/ 2147483647 w 16"/>
                <a:gd name="T41" fmla="*/ 0 h 8"/>
                <a:gd name="T42" fmla="*/ 2147483647 w 16"/>
                <a:gd name="T43" fmla="*/ 0 h 8"/>
                <a:gd name="T44" fmla="*/ 2147483647 w 16"/>
                <a:gd name="T45" fmla="*/ 0 h 8"/>
                <a:gd name="T46" fmla="*/ 2147483647 w 16"/>
                <a:gd name="T47" fmla="*/ 0 h 8"/>
                <a:gd name="T48" fmla="*/ 2147483647 w 16"/>
                <a:gd name="T49" fmla="*/ 0 h 8"/>
                <a:gd name="T50" fmla="*/ 2147483647 w 16"/>
                <a:gd name="T51" fmla="*/ 0 h 8"/>
                <a:gd name="T52" fmla="*/ 2147483647 w 16"/>
                <a:gd name="T53" fmla="*/ 0 h 8"/>
                <a:gd name="T54" fmla="*/ 2147483647 w 16"/>
                <a:gd name="T55" fmla="*/ 0 h 8"/>
                <a:gd name="T56" fmla="*/ 2147483647 w 16"/>
                <a:gd name="T57" fmla="*/ 0 h 8"/>
                <a:gd name="T58" fmla="*/ 0 w 16"/>
                <a:gd name="T59" fmla="*/ 0 h 8"/>
                <a:gd name="T60" fmla="*/ 0 w 16"/>
                <a:gd name="T61" fmla="*/ 0 h 8"/>
                <a:gd name="T62" fmla="*/ 0 w 16"/>
                <a:gd name="T63" fmla="*/ 0 h 8"/>
                <a:gd name="T64" fmla="*/ 0 w 16"/>
                <a:gd name="T65" fmla="*/ 2147483647 h 8"/>
                <a:gd name="T66" fmla="*/ 0 w 16"/>
                <a:gd name="T67" fmla="*/ 2147483647 h 8"/>
                <a:gd name="T68" fmla="*/ 0 w 16"/>
                <a:gd name="T69" fmla="*/ 2147483647 h 8"/>
                <a:gd name="T70" fmla="*/ 0 w 16"/>
                <a:gd name="T71" fmla="*/ 2147483647 h 8"/>
                <a:gd name="T72" fmla="*/ 0 w 16"/>
                <a:gd name="T73" fmla="*/ 2147483647 h 8"/>
                <a:gd name="T74" fmla="*/ 0 w 16"/>
                <a:gd name="T75" fmla="*/ 2147483647 h 8"/>
                <a:gd name="T76" fmla="*/ 0 w 16"/>
                <a:gd name="T77" fmla="*/ 2147483647 h 8"/>
                <a:gd name="T78" fmla="*/ 0 w 16"/>
                <a:gd name="T79" fmla="*/ 2147483647 h 8"/>
                <a:gd name="T80" fmla="*/ 0 w 16"/>
                <a:gd name="T81" fmla="*/ 2147483647 h 8"/>
                <a:gd name="T82" fmla="*/ 0 w 16"/>
                <a:gd name="T83" fmla="*/ 2147483647 h 8"/>
                <a:gd name="T84" fmla="*/ 2147483647 w 16"/>
                <a:gd name="T85" fmla="*/ 2147483647 h 8"/>
                <a:gd name="T86" fmla="*/ 2147483647 w 16"/>
                <a:gd name="T87" fmla="*/ 2147483647 h 8"/>
                <a:gd name="T88" fmla="*/ 2147483647 w 16"/>
                <a:gd name="T89" fmla="*/ 2147483647 h 8"/>
                <a:gd name="T90" fmla="*/ 2147483647 w 16"/>
                <a:gd name="T91" fmla="*/ 2147483647 h 8"/>
                <a:gd name="T92" fmla="*/ 2147483647 w 16"/>
                <a:gd name="T93" fmla="*/ 0 h 8"/>
                <a:gd name="T94" fmla="*/ 2147483647 w 16"/>
                <a:gd name="T95" fmla="*/ 0 h 8"/>
                <a:gd name="T96" fmla="*/ 2147483647 w 16"/>
                <a:gd name="T97" fmla="*/ 0 h 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
                <a:gd name="T148" fmla="*/ 0 h 8"/>
                <a:gd name="T149" fmla="*/ 16 w 16"/>
                <a:gd name="T150" fmla="*/ 8 h 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 h="8">
                  <a:moveTo>
                    <a:pt x="1" y="0"/>
                  </a:moveTo>
                  <a:lnTo>
                    <a:pt x="1" y="0"/>
                  </a:lnTo>
                  <a:lnTo>
                    <a:pt x="0" y="0"/>
                  </a:lnTo>
                  <a:lnTo>
                    <a:pt x="0" y="1"/>
                  </a:lnTo>
                  <a:lnTo>
                    <a:pt x="1" y="2"/>
                  </a:lnTo>
                  <a:lnTo>
                    <a:pt x="16" y="8"/>
                  </a:lnTo>
                  <a:lnTo>
                    <a:pt x="2" y="0"/>
                  </a:lnTo>
                  <a:lnTo>
                    <a:pt x="1" y="0"/>
                  </a:lnTo>
                  <a:close/>
                </a:path>
              </a:pathLst>
            </a:custGeom>
            <a:solidFill>
              <a:srgbClr val="6263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2" name="Freeform 158"/>
            <p:cNvSpPr>
              <a:spLocks/>
            </p:cNvSpPr>
            <p:nvPr/>
          </p:nvSpPr>
          <p:spPr bwMode="auto">
            <a:xfrm>
              <a:off x="4567238" y="4789488"/>
              <a:ext cx="22225" cy="11112"/>
            </a:xfrm>
            <a:custGeom>
              <a:avLst/>
              <a:gdLst>
                <a:gd name="T0" fmla="*/ 2147483647 w 16"/>
                <a:gd name="T1" fmla="*/ 0 h 8"/>
                <a:gd name="T2" fmla="*/ 2147483647 w 16"/>
                <a:gd name="T3" fmla="*/ 0 h 8"/>
                <a:gd name="T4" fmla="*/ 2147483647 w 16"/>
                <a:gd name="T5" fmla="*/ 0 h 8"/>
                <a:gd name="T6" fmla="*/ 2147483647 w 16"/>
                <a:gd name="T7" fmla="*/ 0 h 8"/>
                <a:gd name="T8" fmla="*/ 2147483647 w 16"/>
                <a:gd name="T9" fmla="*/ 0 h 8"/>
                <a:gd name="T10" fmla="*/ 2147483647 w 16"/>
                <a:gd name="T11" fmla="*/ 0 h 8"/>
                <a:gd name="T12" fmla="*/ 2147483647 w 16"/>
                <a:gd name="T13" fmla="*/ 0 h 8"/>
                <a:gd name="T14" fmla="*/ 2147483647 w 16"/>
                <a:gd name="T15" fmla="*/ 0 h 8"/>
                <a:gd name="T16" fmla="*/ 2147483647 w 16"/>
                <a:gd name="T17" fmla="*/ 0 h 8"/>
                <a:gd name="T18" fmla="*/ 2147483647 w 16"/>
                <a:gd name="T19" fmla="*/ 0 h 8"/>
                <a:gd name="T20" fmla="*/ 2147483647 w 16"/>
                <a:gd name="T21" fmla="*/ 0 h 8"/>
                <a:gd name="T22" fmla="*/ 2147483647 w 16"/>
                <a:gd name="T23" fmla="*/ 0 h 8"/>
                <a:gd name="T24" fmla="*/ 2147483647 w 16"/>
                <a:gd name="T25" fmla="*/ 0 h 8"/>
                <a:gd name="T26" fmla="*/ 2147483647 w 16"/>
                <a:gd name="T27" fmla="*/ 0 h 8"/>
                <a:gd name="T28" fmla="*/ 2147483647 w 16"/>
                <a:gd name="T29" fmla="*/ 0 h 8"/>
                <a:gd name="T30" fmla="*/ 2147483647 w 16"/>
                <a:gd name="T31" fmla="*/ 0 h 8"/>
                <a:gd name="T32" fmla="*/ 2147483647 w 16"/>
                <a:gd name="T33" fmla="*/ 0 h 8"/>
                <a:gd name="T34" fmla="*/ 2147483647 w 16"/>
                <a:gd name="T35" fmla="*/ 0 h 8"/>
                <a:gd name="T36" fmla="*/ 2147483647 w 16"/>
                <a:gd name="T37" fmla="*/ 0 h 8"/>
                <a:gd name="T38" fmla="*/ 2147483647 w 16"/>
                <a:gd name="T39" fmla="*/ 0 h 8"/>
                <a:gd name="T40" fmla="*/ 2147483647 w 16"/>
                <a:gd name="T41" fmla="*/ 0 h 8"/>
                <a:gd name="T42" fmla="*/ 2147483647 w 16"/>
                <a:gd name="T43" fmla="*/ 0 h 8"/>
                <a:gd name="T44" fmla="*/ 2147483647 w 16"/>
                <a:gd name="T45" fmla="*/ 0 h 8"/>
                <a:gd name="T46" fmla="*/ 2147483647 w 16"/>
                <a:gd name="T47" fmla="*/ 0 h 8"/>
                <a:gd name="T48" fmla="*/ 2147483647 w 16"/>
                <a:gd name="T49" fmla="*/ 0 h 8"/>
                <a:gd name="T50" fmla="*/ 2147483647 w 16"/>
                <a:gd name="T51" fmla="*/ 0 h 8"/>
                <a:gd name="T52" fmla="*/ 2147483647 w 16"/>
                <a:gd name="T53" fmla="*/ 0 h 8"/>
                <a:gd name="T54" fmla="*/ 2147483647 w 16"/>
                <a:gd name="T55" fmla="*/ 0 h 8"/>
                <a:gd name="T56" fmla="*/ 2147483647 w 16"/>
                <a:gd name="T57" fmla="*/ 0 h 8"/>
                <a:gd name="T58" fmla="*/ 0 w 16"/>
                <a:gd name="T59" fmla="*/ 0 h 8"/>
                <a:gd name="T60" fmla="*/ 0 w 16"/>
                <a:gd name="T61" fmla="*/ 0 h 8"/>
                <a:gd name="T62" fmla="*/ 0 w 16"/>
                <a:gd name="T63" fmla="*/ 0 h 8"/>
                <a:gd name="T64" fmla="*/ 0 w 16"/>
                <a:gd name="T65" fmla="*/ 2147483647 h 8"/>
                <a:gd name="T66" fmla="*/ 0 w 16"/>
                <a:gd name="T67" fmla="*/ 2147483647 h 8"/>
                <a:gd name="T68" fmla="*/ 0 w 16"/>
                <a:gd name="T69" fmla="*/ 2147483647 h 8"/>
                <a:gd name="T70" fmla="*/ 0 w 16"/>
                <a:gd name="T71" fmla="*/ 2147483647 h 8"/>
                <a:gd name="T72" fmla="*/ 0 w 16"/>
                <a:gd name="T73" fmla="*/ 2147483647 h 8"/>
                <a:gd name="T74" fmla="*/ 0 w 16"/>
                <a:gd name="T75" fmla="*/ 2147483647 h 8"/>
                <a:gd name="T76" fmla="*/ 0 w 16"/>
                <a:gd name="T77" fmla="*/ 2147483647 h 8"/>
                <a:gd name="T78" fmla="*/ 0 w 16"/>
                <a:gd name="T79" fmla="*/ 2147483647 h 8"/>
                <a:gd name="T80" fmla="*/ 0 w 16"/>
                <a:gd name="T81" fmla="*/ 2147483647 h 8"/>
                <a:gd name="T82" fmla="*/ 0 w 16"/>
                <a:gd name="T83" fmla="*/ 2147483647 h 8"/>
                <a:gd name="T84" fmla="*/ 2147483647 w 16"/>
                <a:gd name="T85" fmla="*/ 2147483647 h 8"/>
                <a:gd name="T86" fmla="*/ 2147483647 w 16"/>
                <a:gd name="T87" fmla="*/ 2147483647 h 8"/>
                <a:gd name="T88" fmla="*/ 2147483647 w 16"/>
                <a:gd name="T89" fmla="*/ 2147483647 h 8"/>
                <a:gd name="T90" fmla="*/ 2147483647 w 16"/>
                <a:gd name="T91" fmla="*/ 2147483647 h 8"/>
                <a:gd name="T92" fmla="*/ 2147483647 w 16"/>
                <a:gd name="T93" fmla="*/ 0 h 8"/>
                <a:gd name="T94" fmla="*/ 2147483647 w 16"/>
                <a:gd name="T95" fmla="*/ 0 h 8"/>
                <a:gd name="T96" fmla="*/ 2147483647 w 16"/>
                <a:gd name="T97" fmla="*/ 0 h 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
                <a:gd name="T148" fmla="*/ 0 h 8"/>
                <a:gd name="T149" fmla="*/ 16 w 16"/>
                <a:gd name="T150" fmla="*/ 8 h 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 h="8">
                  <a:moveTo>
                    <a:pt x="1" y="0"/>
                  </a:moveTo>
                  <a:lnTo>
                    <a:pt x="1" y="0"/>
                  </a:lnTo>
                  <a:lnTo>
                    <a:pt x="0" y="0"/>
                  </a:lnTo>
                  <a:lnTo>
                    <a:pt x="0" y="1"/>
                  </a:lnTo>
                  <a:lnTo>
                    <a:pt x="1" y="2"/>
                  </a:lnTo>
                  <a:lnTo>
                    <a:pt x="16" y="8"/>
                  </a:lnTo>
                  <a:lnTo>
                    <a:pt x="2"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3" name="Freeform 159"/>
            <p:cNvSpPr>
              <a:spLocks/>
            </p:cNvSpPr>
            <p:nvPr/>
          </p:nvSpPr>
          <p:spPr bwMode="auto">
            <a:xfrm>
              <a:off x="5513388" y="5092700"/>
              <a:ext cx="268287" cy="112713"/>
            </a:xfrm>
            <a:custGeom>
              <a:avLst/>
              <a:gdLst>
                <a:gd name="T0" fmla="*/ 2147483647 w 188"/>
                <a:gd name="T1" fmla="*/ 2147483647 h 79"/>
                <a:gd name="T2" fmla="*/ 2147483647 w 188"/>
                <a:gd name="T3" fmla="*/ 2147483647 h 79"/>
                <a:gd name="T4" fmla="*/ 2147483647 w 188"/>
                <a:gd name="T5" fmla="*/ 2147483647 h 79"/>
                <a:gd name="T6" fmla="*/ 2147483647 w 188"/>
                <a:gd name="T7" fmla="*/ 2147483647 h 79"/>
                <a:gd name="T8" fmla="*/ 2147483647 w 188"/>
                <a:gd name="T9" fmla="*/ 2147483647 h 79"/>
                <a:gd name="T10" fmla="*/ 2147483647 w 188"/>
                <a:gd name="T11" fmla="*/ 2147483647 h 79"/>
                <a:gd name="T12" fmla="*/ 2147483647 w 188"/>
                <a:gd name="T13" fmla="*/ 0 h 79"/>
                <a:gd name="T14" fmla="*/ 2147483647 w 188"/>
                <a:gd name="T15" fmla="*/ 0 h 79"/>
                <a:gd name="T16" fmla="*/ 2147483647 w 188"/>
                <a:gd name="T17" fmla="*/ 2147483647 h 79"/>
                <a:gd name="T18" fmla="*/ 2147483647 w 188"/>
                <a:gd name="T19" fmla="*/ 2147483647 h 79"/>
                <a:gd name="T20" fmla="*/ 0 w 188"/>
                <a:gd name="T21" fmla="*/ 2147483647 h 79"/>
                <a:gd name="T22" fmla="*/ 0 w 188"/>
                <a:gd name="T23" fmla="*/ 2147483647 h 79"/>
                <a:gd name="T24" fmla="*/ 0 w 188"/>
                <a:gd name="T25" fmla="*/ 2147483647 h 79"/>
                <a:gd name="T26" fmla="*/ 2147483647 w 188"/>
                <a:gd name="T27" fmla="*/ 2147483647 h 79"/>
                <a:gd name="T28" fmla="*/ 2147483647 w 188"/>
                <a:gd name="T29" fmla="*/ 2147483647 h 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8"/>
                <a:gd name="T46" fmla="*/ 0 h 79"/>
                <a:gd name="T47" fmla="*/ 188 w 188"/>
                <a:gd name="T48" fmla="*/ 79 h 7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8" h="79">
                  <a:moveTo>
                    <a:pt x="2" y="79"/>
                  </a:moveTo>
                  <a:lnTo>
                    <a:pt x="188" y="2"/>
                  </a:lnTo>
                  <a:lnTo>
                    <a:pt x="188" y="1"/>
                  </a:lnTo>
                  <a:lnTo>
                    <a:pt x="188" y="0"/>
                  </a:lnTo>
                  <a:lnTo>
                    <a:pt x="187" y="0"/>
                  </a:lnTo>
                  <a:lnTo>
                    <a:pt x="1" y="77"/>
                  </a:lnTo>
                  <a:lnTo>
                    <a:pt x="0" y="77"/>
                  </a:lnTo>
                  <a:lnTo>
                    <a:pt x="0" y="78"/>
                  </a:lnTo>
                  <a:lnTo>
                    <a:pt x="1" y="79"/>
                  </a:lnTo>
                  <a:lnTo>
                    <a:pt x="2" y="7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4" name="Freeform 160"/>
            <p:cNvSpPr>
              <a:spLocks/>
            </p:cNvSpPr>
            <p:nvPr/>
          </p:nvSpPr>
          <p:spPr bwMode="auto">
            <a:xfrm>
              <a:off x="5513388" y="5092700"/>
              <a:ext cx="268287" cy="112713"/>
            </a:xfrm>
            <a:custGeom>
              <a:avLst/>
              <a:gdLst>
                <a:gd name="T0" fmla="*/ 2147483647 w 188"/>
                <a:gd name="T1" fmla="*/ 2147483647 h 79"/>
                <a:gd name="T2" fmla="*/ 2147483647 w 188"/>
                <a:gd name="T3" fmla="*/ 2147483647 h 79"/>
                <a:gd name="T4" fmla="*/ 2147483647 w 188"/>
                <a:gd name="T5" fmla="*/ 2147483647 h 79"/>
                <a:gd name="T6" fmla="*/ 2147483647 w 188"/>
                <a:gd name="T7" fmla="*/ 2147483647 h 79"/>
                <a:gd name="T8" fmla="*/ 2147483647 w 188"/>
                <a:gd name="T9" fmla="*/ 2147483647 h 79"/>
                <a:gd name="T10" fmla="*/ 2147483647 w 188"/>
                <a:gd name="T11" fmla="*/ 2147483647 h 79"/>
                <a:gd name="T12" fmla="*/ 2147483647 w 188"/>
                <a:gd name="T13" fmla="*/ 0 h 79"/>
                <a:gd name="T14" fmla="*/ 2147483647 w 188"/>
                <a:gd name="T15" fmla="*/ 0 h 79"/>
                <a:gd name="T16" fmla="*/ 2147483647 w 188"/>
                <a:gd name="T17" fmla="*/ 2147483647 h 79"/>
                <a:gd name="T18" fmla="*/ 2147483647 w 188"/>
                <a:gd name="T19" fmla="*/ 2147483647 h 79"/>
                <a:gd name="T20" fmla="*/ 0 w 188"/>
                <a:gd name="T21" fmla="*/ 2147483647 h 79"/>
                <a:gd name="T22" fmla="*/ 0 w 188"/>
                <a:gd name="T23" fmla="*/ 2147483647 h 79"/>
                <a:gd name="T24" fmla="*/ 0 w 188"/>
                <a:gd name="T25" fmla="*/ 2147483647 h 79"/>
                <a:gd name="T26" fmla="*/ 2147483647 w 188"/>
                <a:gd name="T27" fmla="*/ 2147483647 h 79"/>
                <a:gd name="T28" fmla="*/ 2147483647 w 188"/>
                <a:gd name="T29" fmla="*/ 2147483647 h 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8"/>
                <a:gd name="T46" fmla="*/ 0 h 79"/>
                <a:gd name="T47" fmla="*/ 188 w 188"/>
                <a:gd name="T48" fmla="*/ 79 h 7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8" h="79">
                  <a:moveTo>
                    <a:pt x="2" y="79"/>
                  </a:moveTo>
                  <a:lnTo>
                    <a:pt x="188" y="2"/>
                  </a:lnTo>
                  <a:lnTo>
                    <a:pt x="188" y="1"/>
                  </a:lnTo>
                  <a:lnTo>
                    <a:pt x="188" y="0"/>
                  </a:lnTo>
                  <a:lnTo>
                    <a:pt x="187" y="0"/>
                  </a:lnTo>
                  <a:lnTo>
                    <a:pt x="1" y="77"/>
                  </a:lnTo>
                  <a:lnTo>
                    <a:pt x="0" y="77"/>
                  </a:lnTo>
                  <a:lnTo>
                    <a:pt x="0" y="78"/>
                  </a:lnTo>
                  <a:lnTo>
                    <a:pt x="1" y="79"/>
                  </a:lnTo>
                  <a:lnTo>
                    <a:pt x="2" y="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5" name="Freeform 161"/>
            <p:cNvSpPr>
              <a:spLocks/>
            </p:cNvSpPr>
            <p:nvPr/>
          </p:nvSpPr>
          <p:spPr bwMode="auto">
            <a:xfrm>
              <a:off x="5500688" y="5092700"/>
              <a:ext cx="280987" cy="260350"/>
            </a:xfrm>
            <a:custGeom>
              <a:avLst/>
              <a:gdLst>
                <a:gd name="T0" fmla="*/ 2147483647 w 197"/>
                <a:gd name="T1" fmla="*/ 2147483647 h 183"/>
                <a:gd name="T2" fmla="*/ 2147483647 w 197"/>
                <a:gd name="T3" fmla="*/ 2147483647 h 183"/>
                <a:gd name="T4" fmla="*/ 2147483647 w 197"/>
                <a:gd name="T5" fmla="*/ 2147483647 h 183"/>
                <a:gd name="T6" fmla="*/ 2147483647 w 197"/>
                <a:gd name="T7" fmla="*/ 2147483647 h 183"/>
                <a:gd name="T8" fmla="*/ 2147483647 w 197"/>
                <a:gd name="T9" fmla="*/ 0 h 183"/>
                <a:gd name="T10" fmla="*/ 2147483647 w 197"/>
                <a:gd name="T11" fmla="*/ 0 h 183"/>
                <a:gd name="T12" fmla="*/ 2147483647 w 197"/>
                <a:gd name="T13" fmla="*/ 0 h 183"/>
                <a:gd name="T14" fmla="*/ 2147483647 w 197"/>
                <a:gd name="T15" fmla="*/ 0 h 183"/>
                <a:gd name="T16" fmla="*/ 0 w 197"/>
                <a:gd name="T17" fmla="*/ 2147483647 h 183"/>
                <a:gd name="T18" fmla="*/ 0 w 197"/>
                <a:gd name="T19" fmla="*/ 2147483647 h 183"/>
                <a:gd name="T20" fmla="*/ 0 w 197"/>
                <a:gd name="T21" fmla="*/ 2147483647 h 183"/>
                <a:gd name="T22" fmla="*/ 0 w 197"/>
                <a:gd name="T23" fmla="*/ 2147483647 h 183"/>
                <a:gd name="T24" fmla="*/ 0 w 197"/>
                <a:gd name="T25" fmla="*/ 2147483647 h 183"/>
                <a:gd name="T26" fmla="*/ 2147483647 w 197"/>
                <a:gd name="T27" fmla="*/ 2147483647 h 183"/>
                <a:gd name="T28" fmla="*/ 2147483647 w 197"/>
                <a:gd name="T29" fmla="*/ 2147483647 h 18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
                <a:gd name="T46" fmla="*/ 0 h 183"/>
                <a:gd name="T47" fmla="*/ 197 w 197"/>
                <a:gd name="T48" fmla="*/ 183 h 18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 h="183">
                  <a:moveTo>
                    <a:pt x="2" y="182"/>
                  </a:moveTo>
                  <a:lnTo>
                    <a:pt x="197" y="2"/>
                  </a:lnTo>
                  <a:lnTo>
                    <a:pt x="197" y="1"/>
                  </a:lnTo>
                  <a:lnTo>
                    <a:pt x="197" y="0"/>
                  </a:lnTo>
                  <a:lnTo>
                    <a:pt x="196" y="0"/>
                  </a:lnTo>
                  <a:lnTo>
                    <a:pt x="195" y="0"/>
                  </a:lnTo>
                  <a:lnTo>
                    <a:pt x="0" y="180"/>
                  </a:lnTo>
                  <a:lnTo>
                    <a:pt x="0" y="182"/>
                  </a:lnTo>
                  <a:lnTo>
                    <a:pt x="1" y="183"/>
                  </a:lnTo>
                  <a:lnTo>
                    <a:pt x="2"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6" name="Freeform 162"/>
            <p:cNvSpPr>
              <a:spLocks/>
            </p:cNvSpPr>
            <p:nvPr/>
          </p:nvSpPr>
          <p:spPr bwMode="auto">
            <a:xfrm>
              <a:off x="5500688" y="5092700"/>
              <a:ext cx="280987" cy="260350"/>
            </a:xfrm>
            <a:custGeom>
              <a:avLst/>
              <a:gdLst>
                <a:gd name="T0" fmla="*/ 2147483647 w 197"/>
                <a:gd name="T1" fmla="*/ 2147483647 h 183"/>
                <a:gd name="T2" fmla="*/ 2147483647 w 197"/>
                <a:gd name="T3" fmla="*/ 2147483647 h 183"/>
                <a:gd name="T4" fmla="*/ 2147483647 w 197"/>
                <a:gd name="T5" fmla="*/ 2147483647 h 183"/>
                <a:gd name="T6" fmla="*/ 2147483647 w 197"/>
                <a:gd name="T7" fmla="*/ 2147483647 h 183"/>
                <a:gd name="T8" fmla="*/ 2147483647 w 197"/>
                <a:gd name="T9" fmla="*/ 0 h 183"/>
                <a:gd name="T10" fmla="*/ 2147483647 w 197"/>
                <a:gd name="T11" fmla="*/ 0 h 183"/>
                <a:gd name="T12" fmla="*/ 2147483647 w 197"/>
                <a:gd name="T13" fmla="*/ 0 h 183"/>
                <a:gd name="T14" fmla="*/ 2147483647 w 197"/>
                <a:gd name="T15" fmla="*/ 0 h 183"/>
                <a:gd name="T16" fmla="*/ 0 w 197"/>
                <a:gd name="T17" fmla="*/ 2147483647 h 183"/>
                <a:gd name="T18" fmla="*/ 0 w 197"/>
                <a:gd name="T19" fmla="*/ 2147483647 h 183"/>
                <a:gd name="T20" fmla="*/ 0 w 197"/>
                <a:gd name="T21" fmla="*/ 2147483647 h 183"/>
                <a:gd name="T22" fmla="*/ 0 w 197"/>
                <a:gd name="T23" fmla="*/ 2147483647 h 183"/>
                <a:gd name="T24" fmla="*/ 0 w 197"/>
                <a:gd name="T25" fmla="*/ 2147483647 h 183"/>
                <a:gd name="T26" fmla="*/ 2147483647 w 197"/>
                <a:gd name="T27" fmla="*/ 2147483647 h 183"/>
                <a:gd name="T28" fmla="*/ 2147483647 w 197"/>
                <a:gd name="T29" fmla="*/ 2147483647 h 18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
                <a:gd name="T46" fmla="*/ 0 h 183"/>
                <a:gd name="T47" fmla="*/ 197 w 197"/>
                <a:gd name="T48" fmla="*/ 183 h 18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 h="183">
                  <a:moveTo>
                    <a:pt x="2" y="182"/>
                  </a:moveTo>
                  <a:lnTo>
                    <a:pt x="197" y="2"/>
                  </a:lnTo>
                  <a:lnTo>
                    <a:pt x="197" y="1"/>
                  </a:lnTo>
                  <a:lnTo>
                    <a:pt x="197" y="0"/>
                  </a:lnTo>
                  <a:lnTo>
                    <a:pt x="196" y="0"/>
                  </a:lnTo>
                  <a:lnTo>
                    <a:pt x="195" y="0"/>
                  </a:lnTo>
                  <a:lnTo>
                    <a:pt x="0" y="180"/>
                  </a:lnTo>
                  <a:lnTo>
                    <a:pt x="0" y="182"/>
                  </a:lnTo>
                  <a:lnTo>
                    <a:pt x="1" y="183"/>
                  </a:lnTo>
                  <a:lnTo>
                    <a:pt x="2" y="1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7" name="Freeform 163"/>
            <p:cNvSpPr>
              <a:spLocks/>
            </p:cNvSpPr>
            <p:nvPr/>
          </p:nvSpPr>
          <p:spPr bwMode="auto">
            <a:xfrm>
              <a:off x="5513388" y="4578350"/>
              <a:ext cx="3175" cy="295275"/>
            </a:xfrm>
            <a:custGeom>
              <a:avLst/>
              <a:gdLst>
                <a:gd name="T0" fmla="*/ 2147483647 w 3"/>
                <a:gd name="T1" fmla="*/ 2147483647 h 207"/>
                <a:gd name="T2" fmla="*/ 2147483647 w 3"/>
                <a:gd name="T3" fmla="*/ 2147483647 h 207"/>
                <a:gd name="T4" fmla="*/ 2147483647 w 3"/>
                <a:gd name="T5" fmla="*/ 2147483647 h 207"/>
                <a:gd name="T6" fmla="*/ 2147483647 w 3"/>
                <a:gd name="T7" fmla="*/ 2147483647 h 207"/>
                <a:gd name="T8" fmla="*/ 2147483647 w 3"/>
                <a:gd name="T9" fmla="*/ 0 h 207"/>
                <a:gd name="T10" fmla="*/ 2147483647 w 3"/>
                <a:gd name="T11" fmla="*/ 0 h 207"/>
                <a:gd name="T12" fmla="*/ 2147483647 w 3"/>
                <a:gd name="T13" fmla="*/ 2147483647 h 207"/>
                <a:gd name="T14" fmla="*/ 0 w 3"/>
                <a:gd name="T15" fmla="*/ 2147483647 h 207"/>
                <a:gd name="T16" fmla="*/ 0 w 3"/>
                <a:gd name="T17" fmla="*/ 2147483647 h 207"/>
                <a:gd name="T18" fmla="*/ 0 w 3"/>
                <a:gd name="T19" fmla="*/ 2147483647 h 207"/>
                <a:gd name="T20" fmla="*/ 0 w 3"/>
                <a:gd name="T21" fmla="*/ 2147483647 h 207"/>
                <a:gd name="T22" fmla="*/ 2147483647 w 3"/>
                <a:gd name="T23" fmla="*/ 2147483647 h 207"/>
                <a:gd name="T24" fmla="*/ 2147483647 w 3"/>
                <a:gd name="T25" fmla="*/ 2147483647 h 207"/>
                <a:gd name="T26" fmla="*/ 2147483647 w 3"/>
                <a:gd name="T27" fmla="*/ 2147483647 h 207"/>
                <a:gd name="T28" fmla="*/ 2147483647 w 3"/>
                <a:gd name="T29" fmla="*/ 2147483647 h 20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
                <a:gd name="T46" fmla="*/ 0 h 207"/>
                <a:gd name="T47" fmla="*/ 3 w 3"/>
                <a:gd name="T48" fmla="*/ 207 h 20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 h="207">
                  <a:moveTo>
                    <a:pt x="3" y="206"/>
                  </a:moveTo>
                  <a:lnTo>
                    <a:pt x="3" y="3"/>
                  </a:lnTo>
                  <a:lnTo>
                    <a:pt x="2" y="1"/>
                  </a:lnTo>
                  <a:lnTo>
                    <a:pt x="2" y="0"/>
                  </a:lnTo>
                  <a:lnTo>
                    <a:pt x="1" y="1"/>
                  </a:lnTo>
                  <a:lnTo>
                    <a:pt x="0" y="3"/>
                  </a:lnTo>
                  <a:lnTo>
                    <a:pt x="0" y="206"/>
                  </a:lnTo>
                  <a:lnTo>
                    <a:pt x="0" y="207"/>
                  </a:lnTo>
                  <a:lnTo>
                    <a:pt x="1" y="207"/>
                  </a:lnTo>
                  <a:lnTo>
                    <a:pt x="2" y="207"/>
                  </a:lnTo>
                  <a:lnTo>
                    <a:pt x="3" y="2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8" name="Freeform 164"/>
            <p:cNvSpPr>
              <a:spLocks/>
            </p:cNvSpPr>
            <p:nvPr/>
          </p:nvSpPr>
          <p:spPr bwMode="auto">
            <a:xfrm>
              <a:off x="5513388" y="4578350"/>
              <a:ext cx="3175" cy="295275"/>
            </a:xfrm>
            <a:custGeom>
              <a:avLst/>
              <a:gdLst>
                <a:gd name="T0" fmla="*/ 2147483647 w 3"/>
                <a:gd name="T1" fmla="*/ 2147483647 h 207"/>
                <a:gd name="T2" fmla="*/ 2147483647 w 3"/>
                <a:gd name="T3" fmla="*/ 2147483647 h 207"/>
                <a:gd name="T4" fmla="*/ 2147483647 w 3"/>
                <a:gd name="T5" fmla="*/ 2147483647 h 207"/>
                <a:gd name="T6" fmla="*/ 2147483647 w 3"/>
                <a:gd name="T7" fmla="*/ 2147483647 h 207"/>
                <a:gd name="T8" fmla="*/ 2147483647 w 3"/>
                <a:gd name="T9" fmla="*/ 0 h 207"/>
                <a:gd name="T10" fmla="*/ 2147483647 w 3"/>
                <a:gd name="T11" fmla="*/ 0 h 207"/>
                <a:gd name="T12" fmla="*/ 2147483647 w 3"/>
                <a:gd name="T13" fmla="*/ 2147483647 h 207"/>
                <a:gd name="T14" fmla="*/ 0 w 3"/>
                <a:gd name="T15" fmla="*/ 2147483647 h 207"/>
                <a:gd name="T16" fmla="*/ 0 w 3"/>
                <a:gd name="T17" fmla="*/ 2147483647 h 207"/>
                <a:gd name="T18" fmla="*/ 0 w 3"/>
                <a:gd name="T19" fmla="*/ 2147483647 h 207"/>
                <a:gd name="T20" fmla="*/ 0 w 3"/>
                <a:gd name="T21" fmla="*/ 2147483647 h 207"/>
                <a:gd name="T22" fmla="*/ 2147483647 w 3"/>
                <a:gd name="T23" fmla="*/ 2147483647 h 207"/>
                <a:gd name="T24" fmla="*/ 2147483647 w 3"/>
                <a:gd name="T25" fmla="*/ 2147483647 h 207"/>
                <a:gd name="T26" fmla="*/ 2147483647 w 3"/>
                <a:gd name="T27" fmla="*/ 2147483647 h 207"/>
                <a:gd name="T28" fmla="*/ 2147483647 w 3"/>
                <a:gd name="T29" fmla="*/ 2147483647 h 20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
                <a:gd name="T46" fmla="*/ 0 h 207"/>
                <a:gd name="T47" fmla="*/ 3 w 3"/>
                <a:gd name="T48" fmla="*/ 207 h 20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 h="207">
                  <a:moveTo>
                    <a:pt x="3" y="206"/>
                  </a:moveTo>
                  <a:lnTo>
                    <a:pt x="3" y="3"/>
                  </a:lnTo>
                  <a:lnTo>
                    <a:pt x="2" y="1"/>
                  </a:lnTo>
                  <a:lnTo>
                    <a:pt x="2" y="0"/>
                  </a:lnTo>
                  <a:lnTo>
                    <a:pt x="1" y="1"/>
                  </a:lnTo>
                  <a:lnTo>
                    <a:pt x="0" y="3"/>
                  </a:lnTo>
                  <a:lnTo>
                    <a:pt x="0" y="206"/>
                  </a:lnTo>
                  <a:lnTo>
                    <a:pt x="0" y="207"/>
                  </a:lnTo>
                  <a:lnTo>
                    <a:pt x="1" y="207"/>
                  </a:lnTo>
                  <a:lnTo>
                    <a:pt x="2" y="207"/>
                  </a:lnTo>
                  <a:lnTo>
                    <a:pt x="3" y="2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49" name="Freeform 165"/>
            <p:cNvSpPr>
              <a:spLocks/>
            </p:cNvSpPr>
            <p:nvPr/>
          </p:nvSpPr>
          <p:spPr bwMode="auto">
            <a:xfrm>
              <a:off x="3570288" y="5915025"/>
              <a:ext cx="107950" cy="155575"/>
            </a:xfrm>
            <a:custGeom>
              <a:avLst/>
              <a:gdLst>
                <a:gd name="T0" fmla="*/ 2147483647 w 76"/>
                <a:gd name="T1" fmla="*/ 2147483647 h 109"/>
                <a:gd name="T2" fmla="*/ 2147483647 w 76"/>
                <a:gd name="T3" fmla="*/ 2147483647 h 109"/>
                <a:gd name="T4" fmla="*/ 2147483647 w 76"/>
                <a:gd name="T5" fmla="*/ 2147483647 h 109"/>
                <a:gd name="T6" fmla="*/ 2147483647 w 76"/>
                <a:gd name="T7" fmla="*/ 2147483647 h 109"/>
                <a:gd name="T8" fmla="*/ 2147483647 w 76"/>
                <a:gd name="T9" fmla="*/ 2147483647 h 109"/>
                <a:gd name="T10" fmla="*/ 2147483647 w 76"/>
                <a:gd name="T11" fmla="*/ 2147483647 h 109"/>
                <a:gd name="T12" fmla="*/ 2147483647 w 76"/>
                <a:gd name="T13" fmla="*/ 2147483647 h 109"/>
                <a:gd name="T14" fmla="*/ 2147483647 w 76"/>
                <a:gd name="T15" fmla="*/ 2147483647 h 109"/>
                <a:gd name="T16" fmla="*/ 2147483647 w 76"/>
                <a:gd name="T17" fmla="*/ 0 h 109"/>
                <a:gd name="T18" fmla="*/ 2147483647 w 76"/>
                <a:gd name="T19" fmla="*/ 0 h 109"/>
                <a:gd name="T20" fmla="*/ 2147483647 w 76"/>
                <a:gd name="T21" fmla="*/ 0 h 109"/>
                <a:gd name="T22" fmla="*/ 2147483647 w 76"/>
                <a:gd name="T23" fmla="*/ 0 h 109"/>
                <a:gd name="T24" fmla="*/ 2147483647 w 76"/>
                <a:gd name="T25" fmla="*/ 0 h 109"/>
                <a:gd name="T26" fmla="*/ 0 w 76"/>
                <a:gd name="T27" fmla="*/ 2147483647 h 109"/>
                <a:gd name="T28" fmla="*/ 2147483647 w 76"/>
                <a:gd name="T29" fmla="*/ 2147483647 h 10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6"/>
                <a:gd name="T46" fmla="*/ 0 h 109"/>
                <a:gd name="T47" fmla="*/ 76 w 76"/>
                <a:gd name="T48" fmla="*/ 109 h 10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6" h="109">
                  <a:moveTo>
                    <a:pt x="1" y="1"/>
                  </a:moveTo>
                  <a:lnTo>
                    <a:pt x="73" y="109"/>
                  </a:lnTo>
                  <a:lnTo>
                    <a:pt x="74" y="109"/>
                  </a:lnTo>
                  <a:lnTo>
                    <a:pt x="76" y="109"/>
                  </a:lnTo>
                  <a:lnTo>
                    <a:pt x="76" y="107"/>
                  </a:lnTo>
                  <a:lnTo>
                    <a:pt x="76" y="106"/>
                  </a:lnTo>
                  <a:lnTo>
                    <a:pt x="3" y="0"/>
                  </a:lnTo>
                  <a:lnTo>
                    <a:pt x="2" y="0"/>
                  </a:lnTo>
                  <a:lnTo>
                    <a:pt x="1" y="0"/>
                  </a:lnTo>
                  <a:lnTo>
                    <a:pt x="0" y="1"/>
                  </a:lnTo>
                  <a:lnTo>
                    <a:pt x="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0" name="Freeform 166"/>
            <p:cNvSpPr>
              <a:spLocks/>
            </p:cNvSpPr>
            <p:nvPr/>
          </p:nvSpPr>
          <p:spPr bwMode="auto">
            <a:xfrm>
              <a:off x="3570288" y="5915025"/>
              <a:ext cx="107950" cy="155575"/>
            </a:xfrm>
            <a:custGeom>
              <a:avLst/>
              <a:gdLst>
                <a:gd name="T0" fmla="*/ 2147483647 w 76"/>
                <a:gd name="T1" fmla="*/ 2147483647 h 109"/>
                <a:gd name="T2" fmla="*/ 2147483647 w 76"/>
                <a:gd name="T3" fmla="*/ 2147483647 h 109"/>
                <a:gd name="T4" fmla="*/ 2147483647 w 76"/>
                <a:gd name="T5" fmla="*/ 2147483647 h 109"/>
                <a:gd name="T6" fmla="*/ 2147483647 w 76"/>
                <a:gd name="T7" fmla="*/ 2147483647 h 109"/>
                <a:gd name="T8" fmla="*/ 2147483647 w 76"/>
                <a:gd name="T9" fmla="*/ 2147483647 h 109"/>
                <a:gd name="T10" fmla="*/ 2147483647 w 76"/>
                <a:gd name="T11" fmla="*/ 2147483647 h 109"/>
                <a:gd name="T12" fmla="*/ 2147483647 w 76"/>
                <a:gd name="T13" fmla="*/ 2147483647 h 109"/>
                <a:gd name="T14" fmla="*/ 2147483647 w 76"/>
                <a:gd name="T15" fmla="*/ 2147483647 h 109"/>
                <a:gd name="T16" fmla="*/ 2147483647 w 76"/>
                <a:gd name="T17" fmla="*/ 0 h 109"/>
                <a:gd name="T18" fmla="*/ 2147483647 w 76"/>
                <a:gd name="T19" fmla="*/ 0 h 109"/>
                <a:gd name="T20" fmla="*/ 2147483647 w 76"/>
                <a:gd name="T21" fmla="*/ 0 h 109"/>
                <a:gd name="T22" fmla="*/ 2147483647 w 76"/>
                <a:gd name="T23" fmla="*/ 0 h 109"/>
                <a:gd name="T24" fmla="*/ 2147483647 w 76"/>
                <a:gd name="T25" fmla="*/ 0 h 109"/>
                <a:gd name="T26" fmla="*/ 0 w 76"/>
                <a:gd name="T27" fmla="*/ 2147483647 h 109"/>
                <a:gd name="T28" fmla="*/ 2147483647 w 76"/>
                <a:gd name="T29" fmla="*/ 2147483647 h 10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6"/>
                <a:gd name="T46" fmla="*/ 0 h 109"/>
                <a:gd name="T47" fmla="*/ 76 w 76"/>
                <a:gd name="T48" fmla="*/ 109 h 10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6" h="109">
                  <a:moveTo>
                    <a:pt x="1" y="1"/>
                  </a:moveTo>
                  <a:lnTo>
                    <a:pt x="73" y="109"/>
                  </a:lnTo>
                  <a:lnTo>
                    <a:pt x="74" y="109"/>
                  </a:lnTo>
                  <a:lnTo>
                    <a:pt x="76" y="109"/>
                  </a:lnTo>
                  <a:lnTo>
                    <a:pt x="76" y="107"/>
                  </a:lnTo>
                  <a:lnTo>
                    <a:pt x="76" y="106"/>
                  </a:lnTo>
                  <a:lnTo>
                    <a:pt x="3" y="0"/>
                  </a:lnTo>
                  <a:lnTo>
                    <a:pt x="2" y="0"/>
                  </a:lnTo>
                  <a:lnTo>
                    <a:pt x="1" y="0"/>
                  </a:lnTo>
                  <a:lnTo>
                    <a:pt x="0" y="1"/>
                  </a:lnTo>
                  <a:lnTo>
                    <a:pt x="1"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1" name="Freeform 167"/>
            <p:cNvSpPr>
              <a:spLocks/>
            </p:cNvSpPr>
            <p:nvPr/>
          </p:nvSpPr>
          <p:spPr bwMode="auto">
            <a:xfrm>
              <a:off x="3813175" y="5716588"/>
              <a:ext cx="96838" cy="127000"/>
            </a:xfrm>
            <a:custGeom>
              <a:avLst/>
              <a:gdLst>
                <a:gd name="T0" fmla="*/ 2147483647 w 68"/>
                <a:gd name="T1" fmla="*/ 2147483647 h 89"/>
                <a:gd name="T2" fmla="*/ 2147483647 w 68"/>
                <a:gd name="T3" fmla="*/ 2147483647 h 89"/>
                <a:gd name="T4" fmla="*/ 2147483647 w 68"/>
                <a:gd name="T5" fmla="*/ 2147483647 h 89"/>
                <a:gd name="T6" fmla="*/ 2147483647 w 68"/>
                <a:gd name="T7" fmla="*/ 2147483647 h 89"/>
                <a:gd name="T8" fmla="*/ 2147483647 w 68"/>
                <a:gd name="T9" fmla="*/ 2147483647 h 89"/>
                <a:gd name="T10" fmla="*/ 2147483647 w 68"/>
                <a:gd name="T11" fmla="*/ 2147483647 h 89"/>
                <a:gd name="T12" fmla="*/ 2147483647 w 68"/>
                <a:gd name="T13" fmla="*/ 2147483647 h 89"/>
                <a:gd name="T14" fmla="*/ 2147483647 w 68"/>
                <a:gd name="T15" fmla="*/ 2147483647 h 89"/>
                <a:gd name="T16" fmla="*/ 2147483647 w 68"/>
                <a:gd name="T17" fmla="*/ 2147483647 h 89"/>
                <a:gd name="T18" fmla="*/ 2147483647 w 68"/>
                <a:gd name="T19" fmla="*/ 2147483647 h 89"/>
                <a:gd name="T20" fmla="*/ 2147483647 w 68"/>
                <a:gd name="T21" fmla="*/ 0 h 89"/>
                <a:gd name="T22" fmla="*/ 2147483647 w 68"/>
                <a:gd name="T23" fmla="*/ 2147483647 h 89"/>
                <a:gd name="T24" fmla="*/ 2147483647 w 68"/>
                <a:gd name="T25" fmla="*/ 2147483647 h 89"/>
                <a:gd name="T26" fmla="*/ 0 w 68"/>
                <a:gd name="T27" fmla="*/ 2147483647 h 89"/>
                <a:gd name="T28" fmla="*/ 2147483647 w 68"/>
                <a:gd name="T29" fmla="*/ 2147483647 h 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8"/>
                <a:gd name="T46" fmla="*/ 0 h 89"/>
                <a:gd name="T47" fmla="*/ 68 w 68"/>
                <a:gd name="T48" fmla="*/ 89 h 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8" h="89">
                  <a:moveTo>
                    <a:pt x="1" y="3"/>
                  </a:moveTo>
                  <a:lnTo>
                    <a:pt x="66" y="89"/>
                  </a:lnTo>
                  <a:lnTo>
                    <a:pt x="67" y="89"/>
                  </a:lnTo>
                  <a:lnTo>
                    <a:pt x="68" y="88"/>
                  </a:lnTo>
                  <a:lnTo>
                    <a:pt x="68" y="87"/>
                  </a:lnTo>
                  <a:lnTo>
                    <a:pt x="4" y="1"/>
                  </a:lnTo>
                  <a:lnTo>
                    <a:pt x="2" y="0"/>
                  </a:lnTo>
                  <a:lnTo>
                    <a:pt x="1" y="1"/>
                  </a:lnTo>
                  <a:lnTo>
                    <a:pt x="0" y="1"/>
                  </a:lnTo>
                  <a:lnTo>
                    <a:pt x="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2" name="Freeform 168"/>
            <p:cNvSpPr>
              <a:spLocks/>
            </p:cNvSpPr>
            <p:nvPr/>
          </p:nvSpPr>
          <p:spPr bwMode="auto">
            <a:xfrm>
              <a:off x="3813175" y="5716588"/>
              <a:ext cx="96838" cy="127000"/>
            </a:xfrm>
            <a:custGeom>
              <a:avLst/>
              <a:gdLst>
                <a:gd name="T0" fmla="*/ 2147483647 w 68"/>
                <a:gd name="T1" fmla="*/ 2147483647 h 89"/>
                <a:gd name="T2" fmla="*/ 2147483647 w 68"/>
                <a:gd name="T3" fmla="*/ 2147483647 h 89"/>
                <a:gd name="T4" fmla="*/ 2147483647 w 68"/>
                <a:gd name="T5" fmla="*/ 2147483647 h 89"/>
                <a:gd name="T6" fmla="*/ 2147483647 w 68"/>
                <a:gd name="T7" fmla="*/ 2147483647 h 89"/>
                <a:gd name="T8" fmla="*/ 2147483647 w 68"/>
                <a:gd name="T9" fmla="*/ 2147483647 h 89"/>
                <a:gd name="T10" fmla="*/ 2147483647 w 68"/>
                <a:gd name="T11" fmla="*/ 2147483647 h 89"/>
                <a:gd name="T12" fmla="*/ 2147483647 w 68"/>
                <a:gd name="T13" fmla="*/ 2147483647 h 89"/>
                <a:gd name="T14" fmla="*/ 2147483647 w 68"/>
                <a:gd name="T15" fmla="*/ 2147483647 h 89"/>
                <a:gd name="T16" fmla="*/ 2147483647 w 68"/>
                <a:gd name="T17" fmla="*/ 2147483647 h 89"/>
                <a:gd name="T18" fmla="*/ 2147483647 w 68"/>
                <a:gd name="T19" fmla="*/ 2147483647 h 89"/>
                <a:gd name="T20" fmla="*/ 2147483647 w 68"/>
                <a:gd name="T21" fmla="*/ 0 h 89"/>
                <a:gd name="T22" fmla="*/ 2147483647 w 68"/>
                <a:gd name="T23" fmla="*/ 2147483647 h 89"/>
                <a:gd name="T24" fmla="*/ 2147483647 w 68"/>
                <a:gd name="T25" fmla="*/ 2147483647 h 89"/>
                <a:gd name="T26" fmla="*/ 0 w 68"/>
                <a:gd name="T27" fmla="*/ 2147483647 h 89"/>
                <a:gd name="T28" fmla="*/ 2147483647 w 68"/>
                <a:gd name="T29" fmla="*/ 2147483647 h 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8"/>
                <a:gd name="T46" fmla="*/ 0 h 89"/>
                <a:gd name="T47" fmla="*/ 68 w 68"/>
                <a:gd name="T48" fmla="*/ 89 h 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8" h="89">
                  <a:moveTo>
                    <a:pt x="1" y="3"/>
                  </a:moveTo>
                  <a:lnTo>
                    <a:pt x="66" y="89"/>
                  </a:lnTo>
                  <a:lnTo>
                    <a:pt x="67" y="89"/>
                  </a:lnTo>
                  <a:lnTo>
                    <a:pt x="68" y="88"/>
                  </a:lnTo>
                  <a:lnTo>
                    <a:pt x="68" y="87"/>
                  </a:lnTo>
                  <a:lnTo>
                    <a:pt x="4" y="1"/>
                  </a:lnTo>
                  <a:lnTo>
                    <a:pt x="2" y="0"/>
                  </a:lnTo>
                  <a:lnTo>
                    <a:pt x="1" y="1"/>
                  </a:lnTo>
                  <a:lnTo>
                    <a:pt x="0" y="1"/>
                  </a:lnTo>
                  <a:lnTo>
                    <a:pt x="1"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3" name="Rectangle 169"/>
            <p:cNvSpPr>
              <a:spLocks noChangeArrowheads="1"/>
            </p:cNvSpPr>
            <p:nvPr/>
          </p:nvSpPr>
          <p:spPr bwMode="auto">
            <a:xfrm>
              <a:off x="5524500" y="2297113"/>
              <a:ext cx="49213"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700" b="1">
                  <a:solidFill>
                    <a:srgbClr val="FFFFFF"/>
                  </a:solidFill>
                </a:rPr>
                <a:t>1</a:t>
              </a:r>
              <a:endParaRPr lang="en-US" b="1"/>
            </a:p>
          </p:txBody>
        </p:sp>
        <p:sp>
          <p:nvSpPr>
            <p:cNvPr id="20554" name="Freeform 170"/>
            <p:cNvSpPr>
              <a:spLocks/>
            </p:cNvSpPr>
            <p:nvPr/>
          </p:nvSpPr>
          <p:spPr bwMode="auto">
            <a:xfrm>
              <a:off x="5076825" y="3765550"/>
              <a:ext cx="93663" cy="93663"/>
            </a:xfrm>
            <a:custGeom>
              <a:avLst/>
              <a:gdLst>
                <a:gd name="T0" fmla="*/ 2147483647 w 66"/>
                <a:gd name="T1" fmla="*/ 2147483647 h 66"/>
                <a:gd name="T2" fmla="*/ 2147483647 w 66"/>
                <a:gd name="T3" fmla="*/ 2147483647 h 66"/>
                <a:gd name="T4" fmla="*/ 2147483647 w 66"/>
                <a:gd name="T5" fmla="*/ 2147483647 h 66"/>
                <a:gd name="T6" fmla="*/ 2147483647 w 66"/>
                <a:gd name="T7" fmla="*/ 2147483647 h 66"/>
                <a:gd name="T8" fmla="*/ 2147483647 w 66"/>
                <a:gd name="T9" fmla="*/ 2147483647 h 66"/>
                <a:gd name="T10" fmla="*/ 2147483647 w 66"/>
                <a:gd name="T11" fmla="*/ 2147483647 h 66"/>
                <a:gd name="T12" fmla="*/ 2147483647 w 66"/>
                <a:gd name="T13" fmla="*/ 2147483647 h 66"/>
                <a:gd name="T14" fmla="*/ 2147483647 w 66"/>
                <a:gd name="T15" fmla="*/ 2147483647 h 66"/>
                <a:gd name="T16" fmla="*/ 2147483647 w 66"/>
                <a:gd name="T17" fmla="*/ 2147483647 h 66"/>
                <a:gd name="T18" fmla="*/ 2147483647 w 66"/>
                <a:gd name="T19" fmla="*/ 2147483647 h 66"/>
                <a:gd name="T20" fmla="*/ 2147483647 w 66"/>
                <a:gd name="T21" fmla="*/ 2147483647 h 66"/>
                <a:gd name="T22" fmla="*/ 2147483647 w 66"/>
                <a:gd name="T23" fmla="*/ 2147483647 h 66"/>
                <a:gd name="T24" fmla="*/ 2147483647 w 66"/>
                <a:gd name="T25" fmla="*/ 2147483647 h 66"/>
                <a:gd name="T26" fmla="*/ 2147483647 w 66"/>
                <a:gd name="T27" fmla="*/ 2147483647 h 66"/>
                <a:gd name="T28" fmla="*/ 2147483647 w 66"/>
                <a:gd name="T29" fmla="*/ 2147483647 h 66"/>
                <a:gd name="T30" fmla="*/ 2147483647 w 66"/>
                <a:gd name="T31" fmla="*/ 2147483647 h 66"/>
                <a:gd name="T32" fmla="*/ 2147483647 w 66"/>
                <a:gd name="T33" fmla="*/ 2147483647 h 66"/>
                <a:gd name="T34" fmla="*/ 2147483647 w 66"/>
                <a:gd name="T35" fmla="*/ 2147483647 h 66"/>
                <a:gd name="T36" fmla="*/ 0 w 66"/>
                <a:gd name="T37" fmla="*/ 2147483647 h 66"/>
                <a:gd name="T38" fmla="*/ 0 w 66"/>
                <a:gd name="T39" fmla="*/ 2147483647 h 66"/>
                <a:gd name="T40" fmla="*/ 2147483647 w 66"/>
                <a:gd name="T41" fmla="*/ 2147483647 h 66"/>
                <a:gd name="T42" fmla="*/ 2147483647 w 66"/>
                <a:gd name="T43" fmla="*/ 2147483647 h 66"/>
                <a:gd name="T44" fmla="*/ 2147483647 w 66"/>
                <a:gd name="T45" fmla="*/ 2147483647 h 66"/>
                <a:gd name="T46" fmla="*/ 2147483647 w 66"/>
                <a:gd name="T47" fmla="*/ 2147483647 h 66"/>
                <a:gd name="T48" fmla="*/ 2147483647 w 66"/>
                <a:gd name="T49" fmla="*/ 2147483647 h 66"/>
                <a:gd name="T50" fmla="*/ 2147483647 w 66"/>
                <a:gd name="T51" fmla="*/ 2147483647 h 66"/>
                <a:gd name="T52" fmla="*/ 2147483647 w 66"/>
                <a:gd name="T53" fmla="*/ 0 h 66"/>
                <a:gd name="T54" fmla="*/ 2147483647 w 66"/>
                <a:gd name="T55" fmla="*/ 0 h 66"/>
                <a:gd name="T56" fmla="*/ 2147483647 w 66"/>
                <a:gd name="T57" fmla="*/ 0 h 66"/>
                <a:gd name="T58" fmla="*/ 2147483647 w 66"/>
                <a:gd name="T59" fmla="*/ 0 h 66"/>
                <a:gd name="T60" fmla="*/ 2147483647 w 66"/>
                <a:gd name="T61" fmla="*/ 2147483647 h 66"/>
                <a:gd name="T62" fmla="*/ 2147483647 w 66"/>
                <a:gd name="T63" fmla="*/ 2147483647 h 66"/>
                <a:gd name="T64" fmla="*/ 2147483647 w 66"/>
                <a:gd name="T65" fmla="*/ 2147483647 h 66"/>
                <a:gd name="T66" fmla="*/ 2147483647 w 66"/>
                <a:gd name="T67" fmla="*/ 2147483647 h 66"/>
                <a:gd name="T68" fmla="*/ 2147483647 w 66"/>
                <a:gd name="T69" fmla="*/ 2147483647 h 66"/>
                <a:gd name="T70" fmla="*/ 2147483647 w 66"/>
                <a:gd name="T71" fmla="*/ 2147483647 h 66"/>
                <a:gd name="T72" fmla="*/ 2147483647 w 66"/>
                <a:gd name="T73" fmla="*/ 2147483647 h 66"/>
                <a:gd name="T74" fmla="*/ 2147483647 w 66"/>
                <a:gd name="T75" fmla="*/ 2147483647 h 6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66"/>
                <a:gd name="T116" fmla="*/ 66 w 66"/>
                <a:gd name="T117" fmla="*/ 66 h 6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66">
                  <a:moveTo>
                    <a:pt x="66" y="33"/>
                  </a:moveTo>
                  <a:lnTo>
                    <a:pt x="66" y="33"/>
                  </a:lnTo>
                  <a:lnTo>
                    <a:pt x="66" y="39"/>
                  </a:lnTo>
                  <a:lnTo>
                    <a:pt x="64" y="45"/>
                  </a:lnTo>
                  <a:lnTo>
                    <a:pt x="61" y="50"/>
                  </a:lnTo>
                  <a:lnTo>
                    <a:pt x="56" y="56"/>
                  </a:lnTo>
                  <a:lnTo>
                    <a:pt x="52" y="60"/>
                  </a:lnTo>
                  <a:lnTo>
                    <a:pt x="47" y="63"/>
                  </a:lnTo>
                  <a:lnTo>
                    <a:pt x="40" y="65"/>
                  </a:lnTo>
                  <a:lnTo>
                    <a:pt x="33" y="66"/>
                  </a:lnTo>
                  <a:lnTo>
                    <a:pt x="27" y="65"/>
                  </a:lnTo>
                  <a:lnTo>
                    <a:pt x="20" y="63"/>
                  </a:lnTo>
                  <a:lnTo>
                    <a:pt x="15" y="60"/>
                  </a:lnTo>
                  <a:lnTo>
                    <a:pt x="10" y="56"/>
                  </a:lnTo>
                  <a:lnTo>
                    <a:pt x="6" y="50"/>
                  </a:lnTo>
                  <a:lnTo>
                    <a:pt x="3" y="45"/>
                  </a:lnTo>
                  <a:lnTo>
                    <a:pt x="1" y="39"/>
                  </a:lnTo>
                  <a:lnTo>
                    <a:pt x="0" y="33"/>
                  </a:lnTo>
                  <a:lnTo>
                    <a:pt x="1" y="26"/>
                  </a:lnTo>
                  <a:lnTo>
                    <a:pt x="3" y="20"/>
                  </a:lnTo>
                  <a:lnTo>
                    <a:pt x="6" y="14"/>
                  </a:lnTo>
                  <a:lnTo>
                    <a:pt x="10" y="9"/>
                  </a:lnTo>
                  <a:lnTo>
                    <a:pt x="15" y="5"/>
                  </a:lnTo>
                  <a:lnTo>
                    <a:pt x="20" y="2"/>
                  </a:lnTo>
                  <a:lnTo>
                    <a:pt x="27" y="0"/>
                  </a:lnTo>
                  <a:lnTo>
                    <a:pt x="33" y="0"/>
                  </a:lnTo>
                  <a:lnTo>
                    <a:pt x="40" y="0"/>
                  </a:lnTo>
                  <a:lnTo>
                    <a:pt x="47" y="2"/>
                  </a:lnTo>
                  <a:lnTo>
                    <a:pt x="52" y="5"/>
                  </a:lnTo>
                  <a:lnTo>
                    <a:pt x="56" y="9"/>
                  </a:lnTo>
                  <a:lnTo>
                    <a:pt x="61" y="14"/>
                  </a:lnTo>
                  <a:lnTo>
                    <a:pt x="64" y="20"/>
                  </a:lnTo>
                  <a:lnTo>
                    <a:pt x="66" y="26"/>
                  </a:lnTo>
                  <a:lnTo>
                    <a:pt x="66" y="33"/>
                  </a:lnTo>
                  <a:close/>
                </a:path>
              </a:pathLst>
            </a:custGeom>
            <a:solidFill>
              <a:srgbClr val="1E77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5" name="Rectangle 171"/>
            <p:cNvSpPr>
              <a:spLocks noChangeArrowheads="1"/>
            </p:cNvSpPr>
            <p:nvPr/>
          </p:nvSpPr>
          <p:spPr bwMode="auto">
            <a:xfrm>
              <a:off x="5102225" y="3763963"/>
              <a:ext cx="49213"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700" b="1">
                  <a:solidFill>
                    <a:srgbClr val="FFFFFF"/>
                  </a:solidFill>
                </a:rPr>
                <a:t>2</a:t>
              </a:r>
              <a:endParaRPr lang="en-US" b="1"/>
            </a:p>
          </p:txBody>
        </p:sp>
        <p:sp>
          <p:nvSpPr>
            <p:cNvPr id="20556" name="Freeform 172"/>
            <p:cNvSpPr>
              <a:spLocks/>
            </p:cNvSpPr>
            <p:nvPr/>
          </p:nvSpPr>
          <p:spPr bwMode="auto">
            <a:xfrm>
              <a:off x="4972050" y="2946400"/>
              <a:ext cx="198438" cy="33338"/>
            </a:xfrm>
            <a:custGeom>
              <a:avLst/>
              <a:gdLst>
                <a:gd name="T0" fmla="*/ 2147483647 w 140"/>
                <a:gd name="T1" fmla="*/ 0 h 24"/>
                <a:gd name="T2" fmla="*/ 2147483647 w 140"/>
                <a:gd name="T3" fmla="*/ 2147483647 h 24"/>
                <a:gd name="T4" fmla="*/ 2147483647 w 140"/>
                <a:gd name="T5" fmla="*/ 2147483647 h 24"/>
                <a:gd name="T6" fmla="*/ 0 w 140"/>
                <a:gd name="T7" fmla="*/ 2147483647 h 24"/>
                <a:gd name="T8" fmla="*/ 0 w 140"/>
                <a:gd name="T9" fmla="*/ 2147483647 h 24"/>
                <a:gd name="T10" fmla="*/ 0 w 140"/>
                <a:gd name="T11" fmla="*/ 2147483647 h 24"/>
                <a:gd name="T12" fmla="*/ 2147483647 w 140"/>
                <a:gd name="T13" fmla="*/ 2147483647 h 24"/>
                <a:gd name="T14" fmla="*/ 2147483647 w 140"/>
                <a:gd name="T15" fmla="*/ 2147483647 h 24"/>
                <a:gd name="T16" fmla="*/ 2147483647 w 140"/>
                <a:gd name="T17" fmla="*/ 2147483647 h 24"/>
                <a:gd name="T18" fmla="*/ 2147483647 w 140"/>
                <a:gd name="T19" fmla="*/ 2147483647 h 24"/>
                <a:gd name="T20" fmla="*/ 2147483647 w 140"/>
                <a:gd name="T21" fmla="*/ 2147483647 h 24"/>
                <a:gd name="T22" fmla="*/ 2147483647 w 140"/>
                <a:gd name="T23" fmla="*/ 2147483647 h 24"/>
                <a:gd name="T24" fmla="*/ 2147483647 w 140"/>
                <a:gd name="T25" fmla="*/ 2147483647 h 24"/>
                <a:gd name="T26" fmla="*/ 2147483647 w 140"/>
                <a:gd name="T27" fmla="*/ 0 h 24"/>
                <a:gd name="T28" fmla="*/ 2147483647 w 140"/>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
                <a:gd name="T47" fmla="*/ 140 w 140"/>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
                  <a:moveTo>
                    <a:pt x="138" y="0"/>
                  </a:moveTo>
                  <a:lnTo>
                    <a:pt x="1" y="22"/>
                  </a:lnTo>
                  <a:lnTo>
                    <a:pt x="0" y="22"/>
                  </a:lnTo>
                  <a:lnTo>
                    <a:pt x="0" y="23"/>
                  </a:lnTo>
                  <a:lnTo>
                    <a:pt x="1" y="24"/>
                  </a:lnTo>
                  <a:lnTo>
                    <a:pt x="139" y="2"/>
                  </a:lnTo>
                  <a:lnTo>
                    <a:pt x="140" y="1"/>
                  </a:lnTo>
                  <a:lnTo>
                    <a:pt x="139" y="0"/>
                  </a:lnTo>
                  <a:lnTo>
                    <a:pt x="1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7" name="Freeform 173"/>
            <p:cNvSpPr>
              <a:spLocks/>
            </p:cNvSpPr>
            <p:nvPr/>
          </p:nvSpPr>
          <p:spPr bwMode="auto">
            <a:xfrm>
              <a:off x="4972050" y="2946400"/>
              <a:ext cx="198438" cy="33338"/>
            </a:xfrm>
            <a:custGeom>
              <a:avLst/>
              <a:gdLst>
                <a:gd name="T0" fmla="*/ 2147483647 w 140"/>
                <a:gd name="T1" fmla="*/ 0 h 24"/>
                <a:gd name="T2" fmla="*/ 2147483647 w 140"/>
                <a:gd name="T3" fmla="*/ 2147483647 h 24"/>
                <a:gd name="T4" fmla="*/ 2147483647 w 140"/>
                <a:gd name="T5" fmla="*/ 2147483647 h 24"/>
                <a:gd name="T6" fmla="*/ 0 w 140"/>
                <a:gd name="T7" fmla="*/ 2147483647 h 24"/>
                <a:gd name="T8" fmla="*/ 0 w 140"/>
                <a:gd name="T9" fmla="*/ 2147483647 h 24"/>
                <a:gd name="T10" fmla="*/ 0 w 140"/>
                <a:gd name="T11" fmla="*/ 2147483647 h 24"/>
                <a:gd name="T12" fmla="*/ 2147483647 w 140"/>
                <a:gd name="T13" fmla="*/ 2147483647 h 24"/>
                <a:gd name="T14" fmla="*/ 2147483647 w 140"/>
                <a:gd name="T15" fmla="*/ 2147483647 h 24"/>
                <a:gd name="T16" fmla="*/ 2147483647 w 140"/>
                <a:gd name="T17" fmla="*/ 2147483647 h 24"/>
                <a:gd name="T18" fmla="*/ 2147483647 w 140"/>
                <a:gd name="T19" fmla="*/ 2147483647 h 24"/>
                <a:gd name="T20" fmla="*/ 2147483647 w 140"/>
                <a:gd name="T21" fmla="*/ 2147483647 h 24"/>
                <a:gd name="T22" fmla="*/ 2147483647 w 140"/>
                <a:gd name="T23" fmla="*/ 2147483647 h 24"/>
                <a:gd name="T24" fmla="*/ 2147483647 w 140"/>
                <a:gd name="T25" fmla="*/ 2147483647 h 24"/>
                <a:gd name="T26" fmla="*/ 2147483647 w 140"/>
                <a:gd name="T27" fmla="*/ 0 h 24"/>
                <a:gd name="T28" fmla="*/ 2147483647 w 140"/>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
                <a:gd name="T47" fmla="*/ 140 w 140"/>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
                  <a:moveTo>
                    <a:pt x="138" y="0"/>
                  </a:moveTo>
                  <a:lnTo>
                    <a:pt x="1" y="22"/>
                  </a:lnTo>
                  <a:lnTo>
                    <a:pt x="0" y="22"/>
                  </a:lnTo>
                  <a:lnTo>
                    <a:pt x="0" y="23"/>
                  </a:lnTo>
                  <a:lnTo>
                    <a:pt x="1" y="24"/>
                  </a:lnTo>
                  <a:lnTo>
                    <a:pt x="139" y="2"/>
                  </a:lnTo>
                  <a:lnTo>
                    <a:pt x="140" y="1"/>
                  </a:lnTo>
                  <a:lnTo>
                    <a:pt x="139" y="0"/>
                  </a:lnTo>
                  <a:lnTo>
                    <a:pt x="13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8" name="Freeform 174"/>
            <p:cNvSpPr>
              <a:spLocks/>
            </p:cNvSpPr>
            <p:nvPr/>
          </p:nvSpPr>
          <p:spPr bwMode="auto">
            <a:xfrm>
              <a:off x="5108575" y="3179763"/>
              <a:ext cx="247650" cy="222250"/>
            </a:xfrm>
            <a:custGeom>
              <a:avLst/>
              <a:gdLst>
                <a:gd name="T0" fmla="*/ 2147483647 w 174"/>
                <a:gd name="T1" fmla="*/ 2147483647 h 156"/>
                <a:gd name="T2" fmla="*/ 2147483647 w 174"/>
                <a:gd name="T3" fmla="*/ 2147483647 h 156"/>
                <a:gd name="T4" fmla="*/ 2147483647 w 174"/>
                <a:gd name="T5" fmla="*/ 2147483647 h 156"/>
                <a:gd name="T6" fmla="*/ 0 w 174"/>
                <a:gd name="T7" fmla="*/ 2147483647 h 156"/>
                <a:gd name="T8" fmla="*/ 2147483647 w 174"/>
                <a:gd name="T9" fmla="*/ 2147483647 h 156"/>
                <a:gd name="T10" fmla="*/ 2147483647 w 174"/>
                <a:gd name="T11" fmla="*/ 2147483647 h 156"/>
                <a:gd name="T12" fmla="*/ 2147483647 w 174"/>
                <a:gd name="T13" fmla="*/ 2147483647 h 156"/>
                <a:gd name="T14" fmla="*/ 2147483647 w 174"/>
                <a:gd name="T15" fmla="*/ 2147483647 h 156"/>
                <a:gd name="T16" fmla="*/ 2147483647 w 174"/>
                <a:gd name="T17" fmla="*/ 2147483647 h 156"/>
                <a:gd name="T18" fmla="*/ 2147483647 w 174"/>
                <a:gd name="T19" fmla="*/ 2147483647 h 156"/>
                <a:gd name="T20" fmla="*/ 2147483647 w 174"/>
                <a:gd name="T21" fmla="*/ 2147483647 h 156"/>
                <a:gd name="T22" fmla="*/ 2147483647 w 174"/>
                <a:gd name="T23" fmla="*/ 2147483647 h 156"/>
                <a:gd name="T24" fmla="*/ 2147483647 w 174"/>
                <a:gd name="T25" fmla="*/ 2147483647 h 156"/>
                <a:gd name="T26" fmla="*/ 2147483647 w 174"/>
                <a:gd name="T27" fmla="*/ 0 h 156"/>
                <a:gd name="T28" fmla="*/ 2147483647 w 174"/>
                <a:gd name="T29" fmla="*/ 2147483647 h 1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4"/>
                <a:gd name="T46" fmla="*/ 0 h 156"/>
                <a:gd name="T47" fmla="*/ 174 w 174"/>
                <a:gd name="T48" fmla="*/ 156 h 1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4" h="156">
                  <a:moveTo>
                    <a:pt x="172" y="1"/>
                  </a:moveTo>
                  <a:lnTo>
                    <a:pt x="2" y="152"/>
                  </a:lnTo>
                  <a:lnTo>
                    <a:pt x="0" y="153"/>
                  </a:lnTo>
                  <a:lnTo>
                    <a:pt x="2" y="155"/>
                  </a:lnTo>
                  <a:lnTo>
                    <a:pt x="2" y="156"/>
                  </a:lnTo>
                  <a:lnTo>
                    <a:pt x="3" y="155"/>
                  </a:lnTo>
                  <a:lnTo>
                    <a:pt x="173" y="3"/>
                  </a:lnTo>
                  <a:lnTo>
                    <a:pt x="174" y="2"/>
                  </a:lnTo>
                  <a:lnTo>
                    <a:pt x="173" y="1"/>
                  </a:lnTo>
                  <a:lnTo>
                    <a:pt x="172" y="0"/>
                  </a:lnTo>
                  <a:lnTo>
                    <a:pt x="172"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59" name="Freeform 175"/>
            <p:cNvSpPr>
              <a:spLocks/>
            </p:cNvSpPr>
            <p:nvPr/>
          </p:nvSpPr>
          <p:spPr bwMode="auto">
            <a:xfrm>
              <a:off x="5108575" y="3179763"/>
              <a:ext cx="247650" cy="222250"/>
            </a:xfrm>
            <a:custGeom>
              <a:avLst/>
              <a:gdLst>
                <a:gd name="T0" fmla="*/ 2147483647 w 174"/>
                <a:gd name="T1" fmla="*/ 2147483647 h 156"/>
                <a:gd name="T2" fmla="*/ 2147483647 w 174"/>
                <a:gd name="T3" fmla="*/ 2147483647 h 156"/>
                <a:gd name="T4" fmla="*/ 2147483647 w 174"/>
                <a:gd name="T5" fmla="*/ 2147483647 h 156"/>
                <a:gd name="T6" fmla="*/ 0 w 174"/>
                <a:gd name="T7" fmla="*/ 2147483647 h 156"/>
                <a:gd name="T8" fmla="*/ 2147483647 w 174"/>
                <a:gd name="T9" fmla="*/ 2147483647 h 156"/>
                <a:gd name="T10" fmla="*/ 2147483647 w 174"/>
                <a:gd name="T11" fmla="*/ 2147483647 h 156"/>
                <a:gd name="T12" fmla="*/ 2147483647 w 174"/>
                <a:gd name="T13" fmla="*/ 2147483647 h 156"/>
                <a:gd name="T14" fmla="*/ 2147483647 w 174"/>
                <a:gd name="T15" fmla="*/ 2147483647 h 156"/>
                <a:gd name="T16" fmla="*/ 2147483647 w 174"/>
                <a:gd name="T17" fmla="*/ 2147483647 h 156"/>
                <a:gd name="T18" fmla="*/ 2147483647 w 174"/>
                <a:gd name="T19" fmla="*/ 2147483647 h 156"/>
                <a:gd name="T20" fmla="*/ 2147483647 w 174"/>
                <a:gd name="T21" fmla="*/ 2147483647 h 156"/>
                <a:gd name="T22" fmla="*/ 2147483647 w 174"/>
                <a:gd name="T23" fmla="*/ 2147483647 h 156"/>
                <a:gd name="T24" fmla="*/ 2147483647 w 174"/>
                <a:gd name="T25" fmla="*/ 2147483647 h 156"/>
                <a:gd name="T26" fmla="*/ 2147483647 w 174"/>
                <a:gd name="T27" fmla="*/ 0 h 156"/>
                <a:gd name="T28" fmla="*/ 2147483647 w 174"/>
                <a:gd name="T29" fmla="*/ 2147483647 h 1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4"/>
                <a:gd name="T46" fmla="*/ 0 h 156"/>
                <a:gd name="T47" fmla="*/ 174 w 174"/>
                <a:gd name="T48" fmla="*/ 156 h 1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4" h="156">
                  <a:moveTo>
                    <a:pt x="172" y="1"/>
                  </a:moveTo>
                  <a:lnTo>
                    <a:pt x="2" y="152"/>
                  </a:lnTo>
                  <a:lnTo>
                    <a:pt x="0" y="153"/>
                  </a:lnTo>
                  <a:lnTo>
                    <a:pt x="2" y="155"/>
                  </a:lnTo>
                  <a:lnTo>
                    <a:pt x="2" y="156"/>
                  </a:lnTo>
                  <a:lnTo>
                    <a:pt x="3" y="155"/>
                  </a:lnTo>
                  <a:lnTo>
                    <a:pt x="173" y="3"/>
                  </a:lnTo>
                  <a:lnTo>
                    <a:pt x="174" y="2"/>
                  </a:lnTo>
                  <a:lnTo>
                    <a:pt x="173" y="1"/>
                  </a:lnTo>
                  <a:lnTo>
                    <a:pt x="172" y="0"/>
                  </a:lnTo>
                  <a:lnTo>
                    <a:pt x="172"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60" name="Freeform 176"/>
            <p:cNvSpPr>
              <a:spLocks/>
            </p:cNvSpPr>
            <p:nvPr/>
          </p:nvSpPr>
          <p:spPr bwMode="auto">
            <a:xfrm>
              <a:off x="5272088" y="3179763"/>
              <a:ext cx="84137" cy="168275"/>
            </a:xfrm>
            <a:custGeom>
              <a:avLst/>
              <a:gdLst>
                <a:gd name="T0" fmla="*/ 2147483647 w 59"/>
                <a:gd name="T1" fmla="*/ 2147483647 h 118"/>
                <a:gd name="T2" fmla="*/ 0 w 59"/>
                <a:gd name="T3" fmla="*/ 2147483647 h 118"/>
                <a:gd name="T4" fmla="*/ 0 w 59"/>
                <a:gd name="T5" fmla="*/ 2147483647 h 118"/>
                <a:gd name="T6" fmla="*/ 0 w 59"/>
                <a:gd name="T7" fmla="*/ 2147483647 h 118"/>
                <a:gd name="T8" fmla="*/ 0 w 59"/>
                <a:gd name="T9" fmla="*/ 2147483647 h 118"/>
                <a:gd name="T10" fmla="*/ 0 w 59"/>
                <a:gd name="T11" fmla="*/ 2147483647 h 118"/>
                <a:gd name="T12" fmla="*/ 2147483647 w 59"/>
                <a:gd name="T13" fmla="*/ 2147483647 h 118"/>
                <a:gd name="T14" fmla="*/ 2147483647 w 59"/>
                <a:gd name="T15" fmla="*/ 2147483647 h 118"/>
                <a:gd name="T16" fmla="*/ 2147483647 w 59"/>
                <a:gd name="T17" fmla="*/ 2147483647 h 118"/>
                <a:gd name="T18" fmla="*/ 2147483647 w 59"/>
                <a:gd name="T19" fmla="*/ 2147483647 h 118"/>
                <a:gd name="T20" fmla="*/ 2147483647 w 59"/>
                <a:gd name="T21" fmla="*/ 2147483647 h 118"/>
                <a:gd name="T22" fmla="*/ 2147483647 w 59"/>
                <a:gd name="T23" fmla="*/ 0 h 118"/>
                <a:gd name="T24" fmla="*/ 2147483647 w 59"/>
                <a:gd name="T25" fmla="*/ 0 h 118"/>
                <a:gd name="T26" fmla="*/ 2147483647 w 59"/>
                <a:gd name="T27" fmla="*/ 0 h 118"/>
                <a:gd name="T28" fmla="*/ 2147483647 w 59"/>
                <a:gd name="T29" fmla="*/ 2147483647 h 1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9"/>
                <a:gd name="T46" fmla="*/ 0 h 118"/>
                <a:gd name="T47" fmla="*/ 59 w 59"/>
                <a:gd name="T48" fmla="*/ 118 h 1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9" h="118">
                  <a:moveTo>
                    <a:pt x="56" y="1"/>
                  </a:moveTo>
                  <a:lnTo>
                    <a:pt x="0" y="116"/>
                  </a:lnTo>
                  <a:lnTo>
                    <a:pt x="0" y="117"/>
                  </a:lnTo>
                  <a:lnTo>
                    <a:pt x="0" y="118"/>
                  </a:lnTo>
                  <a:lnTo>
                    <a:pt x="1" y="118"/>
                  </a:lnTo>
                  <a:lnTo>
                    <a:pt x="2" y="118"/>
                  </a:lnTo>
                  <a:lnTo>
                    <a:pt x="59" y="2"/>
                  </a:lnTo>
                  <a:lnTo>
                    <a:pt x="59" y="1"/>
                  </a:lnTo>
                  <a:lnTo>
                    <a:pt x="58" y="0"/>
                  </a:lnTo>
                  <a:lnTo>
                    <a:pt x="57" y="0"/>
                  </a:lnTo>
                  <a:lnTo>
                    <a:pt x="56"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61" name="Freeform 177"/>
            <p:cNvSpPr>
              <a:spLocks/>
            </p:cNvSpPr>
            <p:nvPr/>
          </p:nvSpPr>
          <p:spPr bwMode="auto">
            <a:xfrm>
              <a:off x="5272088" y="3179763"/>
              <a:ext cx="84137" cy="168275"/>
            </a:xfrm>
            <a:custGeom>
              <a:avLst/>
              <a:gdLst>
                <a:gd name="T0" fmla="*/ 2147483647 w 59"/>
                <a:gd name="T1" fmla="*/ 2147483647 h 118"/>
                <a:gd name="T2" fmla="*/ 0 w 59"/>
                <a:gd name="T3" fmla="*/ 2147483647 h 118"/>
                <a:gd name="T4" fmla="*/ 0 w 59"/>
                <a:gd name="T5" fmla="*/ 2147483647 h 118"/>
                <a:gd name="T6" fmla="*/ 0 w 59"/>
                <a:gd name="T7" fmla="*/ 2147483647 h 118"/>
                <a:gd name="T8" fmla="*/ 0 w 59"/>
                <a:gd name="T9" fmla="*/ 2147483647 h 118"/>
                <a:gd name="T10" fmla="*/ 0 w 59"/>
                <a:gd name="T11" fmla="*/ 2147483647 h 118"/>
                <a:gd name="T12" fmla="*/ 2147483647 w 59"/>
                <a:gd name="T13" fmla="*/ 2147483647 h 118"/>
                <a:gd name="T14" fmla="*/ 2147483647 w 59"/>
                <a:gd name="T15" fmla="*/ 2147483647 h 118"/>
                <a:gd name="T16" fmla="*/ 2147483647 w 59"/>
                <a:gd name="T17" fmla="*/ 2147483647 h 118"/>
                <a:gd name="T18" fmla="*/ 2147483647 w 59"/>
                <a:gd name="T19" fmla="*/ 2147483647 h 118"/>
                <a:gd name="T20" fmla="*/ 2147483647 w 59"/>
                <a:gd name="T21" fmla="*/ 2147483647 h 118"/>
                <a:gd name="T22" fmla="*/ 2147483647 w 59"/>
                <a:gd name="T23" fmla="*/ 0 h 118"/>
                <a:gd name="T24" fmla="*/ 2147483647 w 59"/>
                <a:gd name="T25" fmla="*/ 0 h 118"/>
                <a:gd name="T26" fmla="*/ 2147483647 w 59"/>
                <a:gd name="T27" fmla="*/ 0 h 118"/>
                <a:gd name="T28" fmla="*/ 2147483647 w 59"/>
                <a:gd name="T29" fmla="*/ 2147483647 h 1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9"/>
                <a:gd name="T46" fmla="*/ 0 h 118"/>
                <a:gd name="T47" fmla="*/ 59 w 59"/>
                <a:gd name="T48" fmla="*/ 118 h 1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9" h="118">
                  <a:moveTo>
                    <a:pt x="56" y="1"/>
                  </a:moveTo>
                  <a:lnTo>
                    <a:pt x="0" y="116"/>
                  </a:lnTo>
                  <a:lnTo>
                    <a:pt x="0" y="117"/>
                  </a:lnTo>
                  <a:lnTo>
                    <a:pt x="0" y="118"/>
                  </a:lnTo>
                  <a:lnTo>
                    <a:pt x="1" y="118"/>
                  </a:lnTo>
                  <a:lnTo>
                    <a:pt x="2" y="118"/>
                  </a:lnTo>
                  <a:lnTo>
                    <a:pt x="59" y="2"/>
                  </a:lnTo>
                  <a:lnTo>
                    <a:pt x="59" y="1"/>
                  </a:lnTo>
                  <a:lnTo>
                    <a:pt x="58" y="0"/>
                  </a:lnTo>
                  <a:lnTo>
                    <a:pt x="57" y="0"/>
                  </a:lnTo>
                  <a:lnTo>
                    <a:pt x="56"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62" name="Rectangle 178"/>
            <p:cNvSpPr>
              <a:spLocks noChangeArrowheads="1"/>
            </p:cNvSpPr>
            <p:nvPr/>
          </p:nvSpPr>
          <p:spPr bwMode="auto">
            <a:xfrm>
              <a:off x="4630738" y="5097463"/>
              <a:ext cx="49212"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700" b="1">
                  <a:solidFill>
                    <a:srgbClr val="FFFFFF"/>
                  </a:solidFill>
                </a:rPr>
                <a:t>3</a:t>
              </a:r>
              <a:endParaRPr lang="en-US" b="1"/>
            </a:p>
          </p:txBody>
        </p:sp>
        <p:sp>
          <p:nvSpPr>
            <p:cNvPr id="20563" name="Rectangle 179"/>
            <p:cNvSpPr>
              <a:spLocks noChangeArrowheads="1"/>
            </p:cNvSpPr>
            <p:nvPr/>
          </p:nvSpPr>
          <p:spPr bwMode="auto">
            <a:xfrm>
              <a:off x="3609975" y="6334125"/>
              <a:ext cx="49213"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700" b="1">
                  <a:solidFill>
                    <a:srgbClr val="FFFFFF"/>
                  </a:solidFill>
                </a:rPr>
                <a:t>4</a:t>
              </a:r>
              <a:endParaRPr lang="en-US" b="1"/>
            </a:p>
          </p:txBody>
        </p:sp>
        <p:sp>
          <p:nvSpPr>
            <p:cNvPr id="20564" name="Rectangle 180"/>
            <p:cNvSpPr>
              <a:spLocks noChangeArrowheads="1"/>
            </p:cNvSpPr>
            <p:nvPr/>
          </p:nvSpPr>
          <p:spPr bwMode="auto">
            <a:xfrm>
              <a:off x="5330825" y="5938838"/>
              <a:ext cx="49213"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700" b="1">
                  <a:solidFill>
                    <a:srgbClr val="FFFFFF"/>
                  </a:solidFill>
                </a:rPr>
                <a:t>5</a:t>
              </a:r>
              <a:endParaRPr lang="en-US" b="1"/>
            </a:p>
          </p:txBody>
        </p:sp>
        <p:sp>
          <p:nvSpPr>
            <p:cNvPr id="20565" name="Text Box 181"/>
            <p:cNvSpPr txBox="1">
              <a:spLocks noChangeArrowheads="1"/>
            </p:cNvSpPr>
            <p:nvPr/>
          </p:nvSpPr>
          <p:spPr bwMode="auto">
            <a:xfrm>
              <a:off x="5610225" y="2298700"/>
              <a:ext cx="501650"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Cnidarian</a:t>
              </a:r>
            </a:p>
          </p:txBody>
        </p:sp>
        <p:sp>
          <p:nvSpPr>
            <p:cNvPr id="20566" name="Text Box 182"/>
            <p:cNvSpPr txBox="1">
              <a:spLocks noChangeArrowheads="1"/>
            </p:cNvSpPr>
            <p:nvPr/>
          </p:nvSpPr>
          <p:spPr bwMode="auto">
            <a:xfrm>
              <a:off x="5718175" y="1941513"/>
              <a:ext cx="3381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Nerve</a:t>
              </a:r>
            </a:p>
            <a:p>
              <a:pPr eaLnBrk="1" hangingPunct="1"/>
              <a:r>
                <a:rPr lang="en-US" sz="700" b="1"/>
                <a:t>net</a:t>
              </a:r>
            </a:p>
          </p:txBody>
        </p:sp>
        <p:sp>
          <p:nvSpPr>
            <p:cNvPr id="20567" name="Text Box 183"/>
            <p:cNvSpPr txBox="1">
              <a:spLocks noChangeArrowheads="1"/>
            </p:cNvSpPr>
            <p:nvPr/>
          </p:nvSpPr>
          <p:spPr bwMode="auto">
            <a:xfrm>
              <a:off x="5194300" y="2859088"/>
              <a:ext cx="5857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Associative</a:t>
              </a:r>
            </a:p>
            <a:p>
              <a:pPr eaLnBrk="1" hangingPunct="1"/>
              <a:r>
                <a:rPr lang="en-US" sz="700" b="1"/>
                <a:t>neurons</a:t>
              </a:r>
            </a:p>
          </p:txBody>
        </p:sp>
        <p:sp>
          <p:nvSpPr>
            <p:cNvPr id="20568" name="Text Box 184"/>
            <p:cNvSpPr txBox="1">
              <a:spLocks noChangeArrowheads="1"/>
            </p:cNvSpPr>
            <p:nvPr/>
          </p:nvSpPr>
          <p:spPr bwMode="auto">
            <a:xfrm>
              <a:off x="5370513" y="3133725"/>
              <a:ext cx="3381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Nerve</a:t>
              </a:r>
            </a:p>
            <a:p>
              <a:pPr eaLnBrk="1" hangingPunct="1"/>
              <a:r>
                <a:rPr lang="en-US" sz="700" b="1"/>
                <a:t>cords</a:t>
              </a:r>
            </a:p>
          </p:txBody>
        </p:sp>
        <p:sp>
          <p:nvSpPr>
            <p:cNvPr id="20569" name="Text Box 185"/>
            <p:cNvSpPr txBox="1">
              <a:spLocks noChangeArrowheads="1"/>
            </p:cNvSpPr>
            <p:nvPr/>
          </p:nvSpPr>
          <p:spPr bwMode="auto">
            <a:xfrm>
              <a:off x="5181600" y="3770313"/>
              <a:ext cx="488950"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Flatworm</a:t>
              </a:r>
            </a:p>
          </p:txBody>
        </p:sp>
        <p:sp>
          <p:nvSpPr>
            <p:cNvPr id="20570" name="Text Box 186"/>
            <p:cNvSpPr txBox="1">
              <a:spLocks noChangeArrowheads="1"/>
            </p:cNvSpPr>
            <p:nvPr/>
          </p:nvSpPr>
          <p:spPr bwMode="auto">
            <a:xfrm>
              <a:off x="5443538" y="4487863"/>
              <a:ext cx="319087"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Brain</a:t>
              </a:r>
            </a:p>
          </p:txBody>
        </p:sp>
        <p:sp>
          <p:nvSpPr>
            <p:cNvPr id="20571" name="Text Box 187"/>
            <p:cNvSpPr txBox="1">
              <a:spLocks noChangeArrowheads="1"/>
            </p:cNvSpPr>
            <p:nvPr/>
          </p:nvSpPr>
          <p:spPr bwMode="auto">
            <a:xfrm>
              <a:off x="5818188" y="4973638"/>
              <a:ext cx="395287"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Ventral</a:t>
              </a:r>
            </a:p>
            <a:p>
              <a:pPr eaLnBrk="1" hangingPunct="1"/>
              <a:r>
                <a:rPr lang="en-US" sz="700" b="1"/>
                <a:t>nerve</a:t>
              </a:r>
            </a:p>
            <a:p>
              <a:pPr eaLnBrk="1" hangingPunct="1"/>
              <a:r>
                <a:rPr lang="en-US" sz="700" b="1"/>
                <a:t>cords</a:t>
              </a:r>
            </a:p>
          </p:txBody>
        </p:sp>
        <p:sp>
          <p:nvSpPr>
            <p:cNvPr id="20572" name="Text Box 188"/>
            <p:cNvSpPr txBox="1">
              <a:spLocks noChangeArrowheads="1"/>
            </p:cNvSpPr>
            <p:nvPr/>
          </p:nvSpPr>
          <p:spPr bwMode="auto">
            <a:xfrm>
              <a:off x="5416550" y="5942013"/>
              <a:ext cx="525463"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Arthropod</a:t>
              </a:r>
            </a:p>
          </p:txBody>
        </p:sp>
        <p:sp>
          <p:nvSpPr>
            <p:cNvPr id="20573" name="Text Box 189"/>
            <p:cNvSpPr txBox="1">
              <a:spLocks noChangeArrowheads="1"/>
            </p:cNvSpPr>
            <p:nvPr/>
          </p:nvSpPr>
          <p:spPr bwMode="auto">
            <a:xfrm>
              <a:off x="4008438" y="4364038"/>
              <a:ext cx="768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Central nervous</a:t>
              </a:r>
            </a:p>
            <a:p>
              <a:pPr eaLnBrk="1" hangingPunct="1"/>
              <a:r>
                <a:rPr lang="en-US" sz="700" b="1"/>
                <a:t>system</a:t>
              </a:r>
            </a:p>
          </p:txBody>
        </p:sp>
        <p:sp>
          <p:nvSpPr>
            <p:cNvPr id="20574" name="Text Box 190"/>
            <p:cNvSpPr txBox="1">
              <a:spLocks noChangeArrowheads="1"/>
            </p:cNvSpPr>
            <p:nvPr/>
          </p:nvSpPr>
          <p:spPr bwMode="auto">
            <a:xfrm>
              <a:off x="4140200" y="4730750"/>
              <a:ext cx="527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Peripheral</a:t>
              </a:r>
            </a:p>
            <a:p>
              <a:pPr eaLnBrk="1" hangingPunct="1"/>
              <a:r>
                <a:rPr lang="en-US" sz="700" b="1"/>
                <a:t>nerves</a:t>
              </a:r>
            </a:p>
          </p:txBody>
        </p:sp>
        <p:sp>
          <p:nvSpPr>
            <p:cNvPr id="20575" name="Text Box 191"/>
            <p:cNvSpPr txBox="1">
              <a:spLocks noChangeArrowheads="1"/>
            </p:cNvSpPr>
            <p:nvPr/>
          </p:nvSpPr>
          <p:spPr bwMode="auto">
            <a:xfrm>
              <a:off x="3598863" y="5657850"/>
              <a:ext cx="3206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Giant</a:t>
              </a:r>
            </a:p>
            <a:p>
              <a:pPr eaLnBrk="1" hangingPunct="1"/>
              <a:r>
                <a:rPr lang="en-US" sz="700" b="1"/>
                <a:t>axon</a:t>
              </a:r>
            </a:p>
          </p:txBody>
        </p:sp>
        <p:sp>
          <p:nvSpPr>
            <p:cNvPr id="20576" name="Text Box 192"/>
            <p:cNvSpPr txBox="1">
              <a:spLocks noChangeArrowheads="1"/>
            </p:cNvSpPr>
            <p:nvPr/>
          </p:nvSpPr>
          <p:spPr bwMode="auto">
            <a:xfrm>
              <a:off x="3344863" y="5846763"/>
              <a:ext cx="319087"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Brain</a:t>
              </a:r>
            </a:p>
          </p:txBody>
        </p:sp>
        <p:sp>
          <p:nvSpPr>
            <p:cNvPr id="20577" name="Text Box 193"/>
            <p:cNvSpPr txBox="1">
              <a:spLocks noChangeArrowheads="1"/>
            </p:cNvSpPr>
            <p:nvPr/>
          </p:nvSpPr>
          <p:spPr bwMode="auto">
            <a:xfrm>
              <a:off x="3700463" y="6346825"/>
              <a:ext cx="423862"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Mollusk</a:t>
              </a:r>
            </a:p>
          </p:txBody>
        </p:sp>
        <p:sp>
          <p:nvSpPr>
            <p:cNvPr id="20578" name="Text Box 194"/>
            <p:cNvSpPr txBox="1">
              <a:spLocks noChangeArrowheads="1"/>
            </p:cNvSpPr>
            <p:nvPr/>
          </p:nvSpPr>
          <p:spPr bwMode="auto">
            <a:xfrm>
              <a:off x="4722813" y="5103813"/>
              <a:ext cx="557212" cy="1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lIns="0" tIns="0" bIns="0">
              <a:spAutoFit/>
            </a:bodyPr>
            <a:lstStyle>
              <a:lvl1pPr eaLnBrk="0" hangingPunct="0">
                <a:defRPr sz="2800">
                  <a:solidFill>
                    <a:schemeClr val="tx1"/>
                  </a:solidFill>
                  <a:latin typeface="Arial" pitchFamily="34" charset="0"/>
                  <a:ea typeface="ＭＳ Ｐゴシック" pitchFamily="34" charset="-128"/>
                </a:defRPr>
              </a:lvl1pPr>
              <a:lvl2pPr marL="742950" indent="-285750" eaLnBrk="0" hangingPunct="0">
                <a:defRPr sz="2800">
                  <a:solidFill>
                    <a:schemeClr val="tx1"/>
                  </a:solidFill>
                  <a:latin typeface="Arial" pitchFamily="34" charset="0"/>
                  <a:ea typeface="ＭＳ Ｐゴシック" pitchFamily="34" charset="-128"/>
                </a:defRPr>
              </a:lvl2pPr>
              <a:lvl3pPr marL="1143000" indent="-228600" eaLnBrk="0" hangingPunct="0">
                <a:defRPr sz="2800">
                  <a:solidFill>
                    <a:schemeClr val="tx1"/>
                  </a:solidFill>
                  <a:latin typeface="Arial" pitchFamily="34" charset="0"/>
                  <a:ea typeface="ＭＳ Ｐゴシック" pitchFamily="34" charset="-128"/>
                </a:defRPr>
              </a:lvl3pPr>
              <a:lvl4pPr marL="1600200" indent="-228600" eaLnBrk="0" hangingPunct="0">
                <a:defRPr sz="2800">
                  <a:solidFill>
                    <a:schemeClr val="tx1"/>
                  </a:solidFill>
                  <a:latin typeface="Arial" pitchFamily="34" charset="0"/>
                  <a:ea typeface="ＭＳ Ｐゴシック" pitchFamily="34" charset="-128"/>
                </a:defRPr>
              </a:lvl4pPr>
              <a:lvl5pPr marL="2057400" indent="-228600" eaLnBrk="0" hangingPunct="0">
                <a:defRPr sz="28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800">
                  <a:solidFill>
                    <a:schemeClr val="tx1"/>
                  </a:solidFill>
                  <a:latin typeface="Arial" pitchFamily="34" charset="0"/>
                  <a:ea typeface="ＭＳ Ｐゴシック" pitchFamily="34" charset="-128"/>
                </a:defRPr>
              </a:lvl9pPr>
            </a:lstStyle>
            <a:p>
              <a:pPr eaLnBrk="1" hangingPunct="1"/>
              <a:r>
                <a:rPr lang="en-US" sz="700" b="1"/>
                <a:t>Earthworm</a:t>
              </a:r>
            </a:p>
          </p:txBody>
        </p:sp>
      </p:grpSp>
    </p:spTree>
    <p:extLst>
      <p:ext uri="{BB962C8B-B14F-4D97-AF65-F5344CB8AC3E}">
        <p14:creationId xmlns:p14="http://schemas.microsoft.com/office/powerpoint/2010/main" val="30422045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243</TotalTime>
  <Words>1418</Words>
  <Application>Microsoft Office PowerPoint</Application>
  <PresentationFormat>On-screen Show (4:3)</PresentationFormat>
  <Paragraphs>417</Paragraphs>
  <Slides>42</Slides>
  <Notes>26</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Solstice</vt:lpstr>
      <vt:lpstr>NEURON and NERVOUS SYSTEM</vt:lpstr>
      <vt:lpstr>PowerPoint Presentation</vt:lpstr>
      <vt:lpstr>PowerPoint Presentation</vt:lpstr>
      <vt:lpstr>PowerPoint Presentation</vt:lpstr>
      <vt:lpstr>Functional Classifications</vt:lpstr>
      <vt:lpstr>Fundamental Types of Neurons</vt:lpstr>
      <vt:lpstr>PowerPoint Presentation</vt:lpstr>
      <vt:lpstr>Structural Classifications</vt:lpstr>
      <vt:lpstr>Bipolar Neurons</vt:lpstr>
      <vt:lpstr>Unipolar Neurons</vt:lpstr>
      <vt:lpstr>Multipolar Neurons</vt:lpstr>
      <vt:lpstr>STRUCTURE of NEURON</vt:lpstr>
      <vt:lpstr>Neurons Generate Nerve Impulses</vt:lpstr>
      <vt:lpstr>Fundamental Properties of Neurons</vt:lpstr>
      <vt:lpstr>PowerPoint Presentation</vt:lpstr>
      <vt:lpstr>PowerPoint Presentation</vt:lpstr>
      <vt:lpstr>Table 48.1</vt:lpstr>
      <vt:lpstr>Figure 48.7</vt:lpstr>
      <vt:lpstr>Figure 48.8</vt:lpstr>
      <vt:lpstr>Figure 48.11-5</vt:lpstr>
      <vt:lpstr>Figure 48.13</vt:lpstr>
      <vt:lpstr>Figure 48.14</vt:lpstr>
      <vt:lpstr>Figure 48.12-3</vt:lpstr>
      <vt:lpstr>PowerPoint Presentation</vt:lpstr>
      <vt:lpstr>PowerPoint Presentation</vt:lpstr>
      <vt:lpstr>Figure 48.15</vt:lpstr>
      <vt:lpstr>Events at the synapse</vt:lpstr>
      <vt:lpstr>Nervous Systems: Diversity &amp; Functional Organization</vt:lpstr>
      <vt:lpstr>Diversity of Neural Signaling</vt:lpstr>
      <vt:lpstr>The evolution of the vertebrate brain</vt:lpstr>
      <vt:lpstr>INVERTEBRATE NERVOUS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Evolution of the Animal Nervous System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NEURON and NERVOUS SYSTEM</dc:title>
  <dc:creator>Windows User</dc:creator>
  <cp:lastModifiedBy>Windows User</cp:lastModifiedBy>
  <cp:revision>54</cp:revision>
  <dcterms:created xsi:type="dcterms:W3CDTF">2018-09-15T15:06:27Z</dcterms:created>
  <dcterms:modified xsi:type="dcterms:W3CDTF">2018-10-01T02:15:58Z</dcterms:modified>
</cp:coreProperties>
</file>