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notesMasterIdLst>
    <p:notesMasterId r:id="rId24"/>
  </p:notesMasterIdLst>
  <p:handoutMasterIdLst>
    <p:handoutMasterId r:id="rId25"/>
  </p:handoutMasterIdLst>
  <p:sldIdLst>
    <p:sldId id="304" r:id="rId2"/>
    <p:sldId id="335" r:id="rId3"/>
    <p:sldId id="386" r:id="rId4"/>
    <p:sldId id="387" r:id="rId5"/>
    <p:sldId id="388" r:id="rId6"/>
    <p:sldId id="389" r:id="rId7"/>
    <p:sldId id="390" r:id="rId8"/>
    <p:sldId id="402" r:id="rId9"/>
    <p:sldId id="391" r:id="rId10"/>
    <p:sldId id="392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FB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82" autoAdjust="0"/>
    <p:restoredTop sz="86833" autoAdjust="0"/>
  </p:normalViewPr>
  <p:slideViewPr>
    <p:cSldViewPr>
      <p:cViewPr varScale="1">
        <p:scale>
          <a:sx n="59" d="100"/>
          <a:sy n="59" d="100"/>
        </p:scale>
        <p:origin x="155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50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D912E5F-8013-4A4B-A63E-632B31706D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AD430-9251-4188-97A6-91743CAA880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672F657-1672-4A86-A39C-D18B4E6799D3}" type="datetimeFigureOut">
              <a:rPr lang="id-ID"/>
              <a:pPr>
                <a:defRPr/>
              </a:pPr>
              <a:t>14/08/2018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454BD7-EAC6-4F18-BDBA-154FEE25DA9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880503-FD4D-4D7F-A1F4-2FA5BFDAB1D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AAFD320-B032-4835-81EC-8E15BDBC5E5B}" type="slidenum">
              <a:rPr lang="id-ID" altLang="id-ID"/>
              <a:pPr/>
              <a:t>‹#›</a:t>
            </a:fld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1F9D69-73D4-46E3-9236-3DEDC92180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54DC81-BE1C-4E4D-869E-BDCDCFC46DF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9777822-F1E8-4ED4-A75A-EE1E217B741F}" type="datetimeFigureOut">
              <a:rPr lang="id-ID"/>
              <a:pPr>
                <a:defRPr/>
              </a:pPr>
              <a:t>14/08/2018</a:t>
            </a:fld>
            <a:endParaRPr lang="id-ID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0205FA9-5E87-413E-8069-D1D90B9E2CA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d-ID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ECBD357-237D-4421-BC11-E70159A1F1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id-ID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08A9C0-5448-4725-BCF6-09CFA09211F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id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58A76E-BB1C-4D37-A416-ED8667D30F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7628D7D-768B-4CA2-A1A3-760E390DD8D2}" type="slidenum">
              <a:rPr lang="id-ID" altLang="id-ID"/>
              <a:pPr/>
              <a:t>‹#›</a:t>
            </a:fld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F1E92AAD-22AB-498D-A7C8-03A77D56EFD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8F1D37AC-CE87-4A59-AB0F-F116B8191CE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33796" name="Slide Number Placeholder 3">
            <a:extLst>
              <a:ext uri="{FF2B5EF4-FFF2-40B4-BE49-F238E27FC236}">
                <a16:creationId xmlns:a16="http://schemas.microsoft.com/office/drawing/2014/main" id="{9FB0FA36-6053-4C72-8EAF-9329410424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4B8D3DF-5D4A-484A-B9E2-3D0EEE906288}" type="slidenum">
              <a:rPr lang="id-ID" altLang="id-ID"/>
              <a:pPr eaLnBrk="1" hangingPunct="1"/>
              <a:t>1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>
            <a:extLst>
              <a:ext uri="{FF2B5EF4-FFF2-40B4-BE49-F238E27FC236}">
                <a16:creationId xmlns:a16="http://schemas.microsoft.com/office/drawing/2014/main" id="{65CDD198-0B25-41FA-B2D0-3C5E3DC4F4B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>
            <a:extLst>
              <a:ext uri="{FF2B5EF4-FFF2-40B4-BE49-F238E27FC236}">
                <a16:creationId xmlns:a16="http://schemas.microsoft.com/office/drawing/2014/main" id="{7B0C0617-0CDE-4CDF-B7E6-D660942520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5124" name="Slide Number Placeholder 3">
            <a:extLst>
              <a:ext uri="{FF2B5EF4-FFF2-40B4-BE49-F238E27FC236}">
                <a16:creationId xmlns:a16="http://schemas.microsoft.com/office/drawing/2014/main" id="{D6188EC5-0335-44F8-9D92-E8CE52BED7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DB9E2D0-50D5-468B-8777-7CB366CC4323}" type="slidenum">
              <a:rPr lang="id-ID" altLang="id-ID" smtClean="0"/>
              <a:pPr>
                <a:spcBef>
                  <a:spcPct val="0"/>
                </a:spcBef>
              </a:pPr>
              <a:t>2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390322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3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919418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4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7670353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5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571073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6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1810148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7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5094244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8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16048660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B908D7BB-F3AB-4685-889E-160EA90E059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DB5E6710-B6A1-4F95-A063-BB53682D412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351533F1-3C80-46B9-9892-269F413426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C10B4FB-166A-4F0D-BF7B-A54D5BB97998}" type="slidenum">
              <a:rPr lang="id-ID" altLang="id-ID" smtClean="0"/>
              <a:pPr>
                <a:spcBef>
                  <a:spcPct val="0"/>
                </a:spcBef>
              </a:pPr>
              <a:t>9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33346689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869FA8CE-B8CF-44FE-B994-ABF3DE4023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359C4A98-B75E-4D46-A522-B8CBBD67F9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A8F608E9-1FFC-4D9E-916C-452381E547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2311DC5-DECF-44EC-B209-A57738F78B0F}" type="slidenum">
              <a:rPr lang="id-ID" altLang="id-ID"/>
              <a:pPr eaLnBrk="1" hangingPunct="1"/>
              <a:t>11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37FC42D6-921F-4F39-B156-8A91BB8B655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21DDBFB8-8302-4A03-8398-BFD077B0D8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6EDEB9D7-3859-4D2E-ABC3-3DED0D8D2B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46EAD51-5103-48AF-88ED-04E980DE4176}" type="slidenum">
              <a:rPr lang="id-ID" altLang="id-ID"/>
              <a:pPr eaLnBrk="1" hangingPunct="1"/>
              <a:t>12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F829259F-7F10-42EB-94D1-9EFE8EB44B4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9BB52D92-D64F-4AA0-AA6F-CD05F0D8ED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F853D3C8-B725-4448-8D1C-E130330D67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A63D113-607F-40DB-B362-D32E5AAA5BD4}" type="slidenum">
              <a:rPr lang="id-ID" altLang="id-ID"/>
              <a:pPr eaLnBrk="1" hangingPunct="1"/>
              <a:t>13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>
            <a:extLst>
              <a:ext uri="{FF2B5EF4-FFF2-40B4-BE49-F238E27FC236}">
                <a16:creationId xmlns:a16="http://schemas.microsoft.com/office/drawing/2014/main" id="{062E1C17-3742-4989-88A0-E5F30B5B7B0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>
            <a:extLst>
              <a:ext uri="{FF2B5EF4-FFF2-40B4-BE49-F238E27FC236}">
                <a16:creationId xmlns:a16="http://schemas.microsoft.com/office/drawing/2014/main" id="{47947D37-17F8-4DAE-863E-D27F76653FB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DF8F44C-9D1D-4CBA-9073-B0A7C04657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E510DA5-3AD3-434C-97B4-CB4652B8D871}" type="slidenum">
              <a:rPr lang="id-ID" altLang="id-ID"/>
              <a:pPr eaLnBrk="1" hangingPunct="1"/>
              <a:t>14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6BD1F064-0E99-4D54-B15C-B49E9C3EEA9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886F3863-B202-4255-9FA8-41AA5AD1F67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2E2CE98D-F6F9-4DB0-AAFE-BCB7186B07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7A49A44-3835-4BE8-8F7F-6BAD4C851F2E}" type="slidenum">
              <a:rPr lang="id-ID" altLang="id-ID"/>
              <a:pPr eaLnBrk="1" hangingPunct="1"/>
              <a:t>15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E3971F12-1609-4C56-8D99-17F81876FA8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0C7F0B56-0863-4E67-975B-3FC004B5A99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EF0C65E9-A82D-4F54-8D35-17554F8868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A1553F4-8A91-4143-BF18-C40C8E19B29A}" type="slidenum">
              <a:rPr lang="id-ID" altLang="id-ID"/>
              <a:pPr eaLnBrk="1" hangingPunct="1"/>
              <a:t>16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>
            <a:extLst>
              <a:ext uri="{FF2B5EF4-FFF2-40B4-BE49-F238E27FC236}">
                <a16:creationId xmlns:a16="http://schemas.microsoft.com/office/drawing/2014/main" id="{C8BD411E-3DBE-4C37-98E2-9BF9A0775DF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>
            <a:extLst>
              <a:ext uri="{FF2B5EF4-FFF2-40B4-BE49-F238E27FC236}">
                <a16:creationId xmlns:a16="http://schemas.microsoft.com/office/drawing/2014/main" id="{0125DF96-2759-45EE-B245-D87E089C5A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id-ID" altLang="id-ID"/>
              <a:t>2</a:t>
            </a:r>
          </a:p>
          <a:p>
            <a:pPr eaLnBrk="1" hangingPunct="1">
              <a:spcBef>
                <a:spcPct val="0"/>
              </a:spcBef>
            </a:pPr>
            <a:r>
              <a:rPr lang="id-ID" altLang="id-ID"/>
              <a:t>3,25</a:t>
            </a:r>
          </a:p>
          <a:p>
            <a:pPr eaLnBrk="1" hangingPunct="1">
              <a:spcBef>
                <a:spcPct val="0"/>
              </a:spcBef>
            </a:pPr>
            <a:r>
              <a:rPr lang="id-ID" altLang="id-ID"/>
              <a:t>4,25</a:t>
            </a:r>
          </a:p>
          <a:p>
            <a:pPr eaLnBrk="1" hangingPunct="1">
              <a:spcBef>
                <a:spcPct val="0"/>
              </a:spcBef>
            </a:pPr>
            <a:r>
              <a:rPr lang="id-ID" altLang="id-ID"/>
              <a:t>15,52</a:t>
            </a:r>
          </a:p>
          <a:p>
            <a:pPr eaLnBrk="1" hangingPunct="1">
              <a:spcBef>
                <a:spcPct val="0"/>
              </a:spcBef>
            </a:pPr>
            <a:r>
              <a:rPr lang="id-ID" altLang="id-ID"/>
              <a:t>16,48</a:t>
            </a:r>
          </a:p>
          <a:p>
            <a:pPr eaLnBrk="1" hangingPunct="1">
              <a:spcBef>
                <a:spcPct val="0"/>
              </a:spcBef>
            </a:pPr>
            <a:r>
              <a:rPr lang="id-ID" altLang="id-ID"/>
              <a:t>0,88</a:t>
            </a:r>
          </a:p>
          <a:p>
            <a:pPr eaLnBrk="1" hangingPunct="1">
              <a:spcBef>
                <a:spcPct val="0"/>
              </a:spcBef>
            </a:pPr>
            <a:r>
              <a:rPr lang="id-ID" altLang="id-ID"/>
              <a:t>1,26</a:t>
            </a:r>
          </a:p>
        </p:txBody>
      </p:sp>
      <p:sp>
        <p:nvSpPr>
          <p:cNvPr id="50180" name="Slide Number Placeholder 3">
            <a:extLst>
              <a:ext uri="{FF2B5EF4-FFF2-40B4-BE49-F238E27FC236}">
                <a16:creationId xmlns:a16="http://schemas.microsoft.com/office/drawing/2014/main" id="{40A98D76-F768-4E3B-8D87-E50BA0472B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FED2512-380B-4E7F-955D-2294F59E94EF}" type="slidenum">
              <a:rPr lang="id-ID" altLang="id-ID"/>
              <a:pPr eaLnBrk="1" hangingPunct="1"/>
              <a:t>17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>
            <a:extLst>
              <a:ext uri="{FF2B5EF4-FFF2-40B4-BE49-F238E27FC236}">
                <a16:creationId xmlns:a16="http://schemas.microsoft.com/office/drawing/2014/main" id="{7B876150-21A4-494B-B15E-7B4A12218D4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>
            <a:extLst>
              <a:ext uri="{FF2B5EF4-FFF2-40B4-BE49-F238E27FC236}">
                <a16:creationId xmlns:a16="http://schemas.microsoft.com/office/drawing/2014/main" id="{C018F686-9829-4610-9A48-359F75C78D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1C8EAD9F-66AB-4252-92CD-0ACD3E800F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8BE6B21-7A3D-43ED-BC64-C7F8A0652FB4}" type="slidenum">
              <a:rPr lang="id-ID" altLang="id-ID"/>
              <a:pPr eaLnBrk="1" hangingPunct="1"/>
              <a:t>18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C030EA51-6BDD-49C3-B487-1366533AFF3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AC6596CA-0CFA-45C9-A163-54708F034C3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52228" name="Slide Number Placeholder 3">
            <a:extLst>
              <a:ext uri="{FF2B5EF4-FFF2-40B4-BE49-F238E27FC236}">
                <a16:creationId xmlns:a16="http://schemas.microsoft.com/office/drawing/2014/main" id="{35466C8A-D9B6-45D7-9B12-F680434F84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99A9383-2221-4971-9CC2-B28CBA4D7755}" type="slidenum">
              <a:rPr lang="id-ID" altLang="id-ID"/>
              <a:pPr eaLnBrk="1" hangingPunct="1"/>
              <a:t>19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A8CAEF01-255A-4436-A404-7089D7B33EC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7F725B8A-5907-4FC8-B920-12B3822553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53252" name="Slide Number Placeholder 3">
            <a:extLst>
              <a:ext uri="{FF2B5EF4-FFF2-40B4-BE49-F238E27FC236}">
                <a16:creationId xmlns:a16="http://schemas.microsoft.com/office/drawing/2014/main" id="{41BD5AC9-59D4-430F-9C75-8ACFAACFED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981EEC7-3574-471F-8667-7B07D2047795}" type="slidenum">
              <a:rPr lang="id-ID" altLang="id-ID"/>
              <a:pPr eaLnBrk="1" hangingPunct="1"/>
              <a:t>20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>
            <a:extLst>
              <a:ext uri="{FF2B5EF4-FFF2-40B4-BE49-F238E27FC236}">
                <a16:creationId xmlns:a16="http://schemas.microsoft.com/office/drawing/2014/main" id="{F6DA515B-48D7-415D-B19E-36D3C745756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>
            <a:extLst>
              <a:ext uri="{FF2B5EF4-FFF2-40B4-BE49-F238E27FC236}">
                <a16:creationId xmlns:a16="http://schemas.microsoft.com/office/drawing/2014/main" id="{2564E9BF-9748-4221-8553-51C31E714B3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54276" name="Slide Number Placeholder 3">
            <a:extLst>
              <a:ext uri="{FF2B5EF4-FFF2-40B4-BE49-F238E27FC236}">
                <a16:creationId xmlns:a16="http://schemas.microsoft.com/office/drawing/2014/main" id="{183D136E-8563-4183-B1F6-A5B8578D41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AB223A1-5C32-4A54-A75D-23BD8416AB18}" type="slidenum">
              <a:rPr lang="id-ID" altLang="id-ID"/>
              <a:pPr eaLnBrk="1" hangingPunct="1"/>
              <a:t>21</a:t>
            </a:fld>
            <a:endParaRPr lang="id-ID" altLang="id-ID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>
            <a:extLst>
              <a:ext uri="{FF2B5EF4-FFF2-40B4-BE49-F238E27FC236}">
                <a16:creationId xmlns:a16="http://schemas.microsoft.com/office/drawing/2014/main" id="{F118132F-9C99-4C68-AFD3-082093865BB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>
            <a:extLst>
              <a:ext uri="{FF2B5EF4-FFF2-40B4-BE49-F238E27FC236}">
                <a16:creationId xmlns:a16="http://schemas.microsoft.com/office/drawing/2014/main" id="{82B07E2B-F3FE-4A3B-8BB1-549E203E7D8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id-ID"/>
          </a:p>
        </p:txBody>
      </p:sp>
      <p:sp>
        <p:nvSpPr>
          <p:cNvPr id="55300" name="Slide Number Placeholder 3">
            <a:extLst>
              <a:ext uri="{FF2B5EF4-FFF2-40B4-BE49-F238E27FC236}">
                <a16:creationId xmlns:a16="http://schemas.microsoft.com/office/drawing/2014/main" id="{90EC1223-BBEF-4FC8-B199-6A823BE81E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A917668-AC95-4EA7-9B03-5FEF3301A123}" type="slidenum">
              <a:rPr lang="id-ID" altLang="id-ID"/>
              <a:pPr eaLnBrk="1" hangingPunct="1"/>
              <a:t>22</a:t>
            </a:fld>
            <a:endParaRPr lang="id-ID" alt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65A732-FC55-4EFD-8300-D2044B0EF304}"/>
              </a:ext>
            </a:extLst>
          </p:cNvPr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Straight Connector 4">
            <a:extLst>
              <a:ext uri="{FF2B5EF4-FFF2-40B4-BE49-F238E27FC236}">
                <a16:creationId xmlns:a16="http://schemas.microsoft.com/office/drawing/2014/main" id="{376104B3-B0DC-4338-8FBC-FD9A9271C624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charset="0"/>
              <a:cs typeface="Arial" charset="0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30">
            <a:extLst>
              <a:ext uri="{FF2B5EF4-FFF2-40B4-BE49-F238E27FC236}">
                <a16:creationId xmlns:a16="http://schemas.microsoft.com/office/drawing/2014/main" id="{C15FCBCA-2152-453A-B767-43C1516C1B0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4A13C9B-4BB1-403D-B06C-5D50B5D74DE4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7" name="Footer Placeholder 17">
            <a:extLst>
              <a:ext uri="{FF2B5EF4-FFF2-40B4-BE49-F238E27FC236}">
                <a16:creationId xmlns:a16="http://schemas.microsoft.com/office/drawing/2014/main" id="{520665B0-67A5-42FB-A521-ED5BE7134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8" name="Slide Number Placeholder 28">
            <a:extLst>
              <a:ext uri="{FF2B5EF4-FFF2-40B4-BE49-F238E27FC236}">
                <a16:creationId xmlns:a16="http://schemas.microsoft.com/office/drawing/2014/main" id="{143BC0E9-BE0C-4D45-96F2-C6EEAD6D2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E9ACF7B-A903-495A-A28A-C2495C7AA2E1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23880168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6">
            <a:extLst>
              <a:ext uri="{FF2B5EF4-FFF2-40B4-BE49-F238E27FC236}">
                <a16:creationId xmlns:a16="http://schemas.microsoft.com/office/drawing/2014/main" id="{DDCA5ECA-7B34-4F09-9651-E2F8B82CA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A7E86-30E0-4C45-9D51-7863FF17B90C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ED4FA598-90E0-401C-8A86-CD9F94C35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15">
            <a:extLst>
              <a:ext uri="{FF2B5EF4-FFF2-40B4-BE49-F238E27FC236}">
                <a16:creationId xmlns:a16="http://schemas.microsoft.com/office/drawing/2014/main" id="{BCC21C04-A643-4961-9F46-D9C88C1D9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EEA446-FCD6-4E1E-B9CF-7B3E1FF20B4D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736839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2204F1-0B37-4B24-AFA9-D31063352A1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F0B56973-2108-4474-A859-6090B1E89017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BE592A-539C-44DE-A5A4-71868D67F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453C4-CA44-446D-BEB4-1B6B699F5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C7C2A2B7-72FB-4CFB-8AB4-3FD75ABDB398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230505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6">
            <a:extLst>
              <a:ext uri="{FF2B5EF4-FFF2-40B4-BE49-F238E27FC236}">
                <a16:creationId xmlns:a16="http://schemas.microsoft.com/office/drawing/2014/main" id="{07F19109-F5A5-47AE-830D-E6182CA68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F3A65-F700-4EE9-BA2B-C3BF1F61F36D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81DFA135-823B-4DD1-BDA2-661E1CD7C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15">
            <a:extLst>
              <a:ext uri="{FF2B5EF4-FFF2-40B4-BE49-F238E27FC236}">
                <a16:creationId xmlns:a16="http://schemas.microsoft.com/office/drawing/2014/main" id="{3F892982-928E-4318-AC8F-7EC357A7B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7AED9-536D-40C5-B40A-DB797423797A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2044449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26">
            <a:extLst>
              <a:ext uri="{FF2B5EF4-FFF2-40B4-BE49-F238E27FC236}">
                <a16:creationId xmlns:a16="http://schemas.microsoft.com/office/drawing/2014/main" id="{D110B5FD-3AEE-41A3-AE74-0A1D48B51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E7CF0-8544-467F-915D-FA11F2E4C379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8" name="Footer Placeholder 3">
            <a:extLst>
              <a:ext uri="{FF2B5EF4-FFF2-40B4-BE49-F238E27FC236}">
                <a16:creationId xmlns:a16="http://schemas.microsoft.com/office/drawing/2014/main" id="{89113B12-108D-4FE3-8C96-17E684706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15">
            <a:extLst>
              <a:ext uri="{FF2B5EF4-FFF2-40B4-BE49-F238E27FC236}">
                <a16:creationId xmlns:a16="http://schemas.microsoft.com/office/drawing/2014/main" id="{14C6C148-50FD-4036-BE61-7D9E7BAC3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CB839-2483-4442-9FF6-3E27AB6D8152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147605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6">
            <a:extLst>
              <a:ext uri="{FF2B5EF4-FFF2-40B4-BE49-F238E27FC236}">
                <a16:creationId xmlns:a16="http://schemas.microsoft.com/office/drawing/2014/main" id="{CA57E6AE-034B-46DA-A8E0-13504A37C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ADCAE-DDD0-4926-BBF2-B2D8CF9920B5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F42854-657E-4EEF-8A00-432FBA652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15">
            <a:extLst>
              <a:ext uri="{FF2B5EF4-FFF2-40B4-BE49-F238E27FC236}">
                <a16:creationId xmlns:a16="http://schemas.microsoft.com/office/drawing/2014/main" id="{30C29575-EA93-4AFA-BB0C-46873ABB2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87E8A-59BA-4EB0-A43A-D0D3D9C30846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380554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6">
            <a:extLst>
              <a:ext uri="{FF2B5EF4-FFF2-40B4-BE49-F238E27FC236}">
                <a16:creationId xmlns:a16="http://schemas.microsoft.com/office/drawing/2014/main" id="{19987F68-69F9-47F7-A97A-CC8744C7D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C24E9-272A-46E5-B626-9ECA07CD05CD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4656BC25-60EE-4F9A-ADF1-290D37C5C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15">
            <a:extLst>
              <a:ext uri="{FF2B5EF4-FFF2-40B4-BE49-F238E27FC236}">
                <a16:creationId xmlns:a16="http://schemas.microsoft.com/office/drawing/2014/main" id="{1E45BFEA-C81B-4AD6-B7F4-7D6C35967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957EFE-C2CF-4E86-8CC7-51E35F95045E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2601273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6">
            <a:extLst>
              <a:ext uri="{FF2B5EF4-FFF2-40B4-BE49-F238E27FC236}">
                <a16:creationId xmlns:a16="http://schemas.microsoft.com/office/drawing/2014/main" id="{047C3A6F-CC1E-4CCC-9692-5EBE7FC6B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887EF-A01F-419A-A294-A598840D13EC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32086937-1BEA-4571-9508-8EC8EE21E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15">
            <a:extLst>
              <a:ext uri="{FF2B5EF4-FFF2-40B4-BE49-F238E27FC236}">
                <a16:creationId xmlns:a16="http://schemas.microsoft.com/office/drawing/2014/main" id="{31E93E8E-20D2-4C45-BE7B-E0C0AD1FE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399709-B8ED-4922-8ADE-19E90B0327FD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3763917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423ECEC-D619-4BAE-88D7-320D255A590D}"/>
              </a:ext>
            </a:extLst>
          </p:cNvPr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4E0191-93F2-4081-9578-2176073775B5}"/>
              </a:ext>
            </a:extLst>
          </p:cNvPr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400EBE55-0CE4-42BB-AFCC-1A2617255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C9CF21D-AEFE-4EAB-A4BD-107F57E33AD2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31A267F4-1274-45DD-940A-C02A31DA8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5B80BC06-A7E3-4822-9781-EA629830B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5D8C30-D48A-4C56-AA8B-B7D2B66F30A9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32326952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6">
            <a:extLst>
              <a:ext uri="{FF2B5EF4-FFF2-40B4-BE49-F238E27FC236}">
                <a16:creationId xmlns:a16="http://schemas.microsoft.com/office/drawing/2014/main" id="{7DD6DF95-B6BA-4096-B243-E7A53F4E5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2E726-1730-45EE-BBE6-94CDA22BA6D0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EE1A0D58-029E-4A86-A719-2F98ABE0F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15">
            <a:extLst>
              <a:ext uri="{FF2B5EF4-FFF2-40B4-BE49-F238E27FC236}">
                <a16:creationId xmlns:a16="http://schemas.microsoft.com/office/drawing/2014/main" id="{755053C2-4AF0-4156-906D-E011128D0C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5B5BC-9DF1-4177-BD81-1E21C34487D1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85958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CE694-42FE-4E80-A954-A976C0200D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0B579F-8C9B-4CC7-9267-D369F492145B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0551F-0062-451A-BB46-A1D5FDFA3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30587A-C584-4F19-AC78-3B464CA3C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/>
            </a:lvl1pPr>
          </a:lstStyle>
          <a:p>
            <a:fld id="{18D19DE0-C1FC-4A57-A3A7-FE3EDD03210D}" type="slidenum">
              <a:rPr lang="fr-FR" altLang="id-ID"/>
              <a:pPr/>
              <a:t>‹#›</a:t>
            </a:fld>
            <a:endParaRPr lang="fr-FR" altLang="id-ID"/>
          </a:p>
        </p:txBody>
      </p:sp>
    </p:spTree>
    <p:extLst>
      <p:ext uri="{BB962C8B-B14F-4D97-AF65-F5344CB8AC3E}">
        <p14:creationId xmlns:p14="http://schemas.microsoft.com/office/powerpoint/2010/main" val="2672661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CDFC9B4-EAAF-4AB6-AD36-309A7152B84D}"/>
              </a:ext>
            </a:extLst>
          </p:cNvPr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Title Placeholder 2">
            <a:extLst>
              <a:ext uri="{FF2B5EF4-FFF2-40B4-BE49-F238E27FC236}">
                <a16:creationId xmlns:a16="http://schemas.microsoft.com/office/drawing/2014/main" id="{2C1C967F-6010-4332-AD5B-DEB512FF2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0" name="Text Placeholder 30">
            <a:extLst>
              <a:ext uri="{FF2B5EF4-FFF2-40B4-BE49-F238E27FC236}">
                <a16:creationId xmlns:a16="http://schemas.microsoft.com/office/drawing/2014/main" id="{DEF1E4DA-E5A5-40E3-ADCB-DBD00E5FBB5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27" name="Date Placeholder 26">
            <a:extLst>
              <a:ext uri="{FF2B5EF4-FFF2-40B4-BE49-F238E27FC236}">
                <a16:creationId xmlns:a16="http://schemas.microsoft.com/office/drawing/2014/main" id="{09C7A7C7-D235-4458-8C27-84894BF022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fld id="{80B7FAB5-FFC7-451C-A0D9-91886E96E297}" type="datetimeFigureOut">
              <a:rPr lang="fr-FR"/>
              <a:pPr>
                <a:defRPr/>
              </a:pPr>
              <a:t>14/08/2018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CC9160-BAB2-4B0E-AC44-3ADE9FBC38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  <a:latin typeface="Arial" charset="0"/>
                <a:cs typeface="Arial" charset="0"/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25A3DACE-FB6F-449C-8C7F-BE519F8F40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4CDE6AD3-EFA8-4D25-A5BD-200EEF7B38E9}" type="slidenum">
              <a:rPr lang="fr-FR" altLang="id-ID"/>
              <a:pPr/>
              <a:t>‹#›</a:t>
            </a:fld>
            <a:endParaRPr lang="fr-FR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16" r:id="rId2"/>
    <p:sldLayoutId id="2147483824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5" r:id="rId9"/>
    <p:sldLayoutId id="2147483822" r:id="rId10"/>
    <p:sldLayoutId id="214748382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anose="05020102010507070707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anose="05020102010507070707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anose="05020102010507070707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anose="05000000000000000000" pitchFamily="2" charset="2"/>
        <a:buChar char="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re 1">
            <a:extLst>
              <a:ext uri="{FF2B5EF4-FFF2-40B4-BE49-F238E27FC236}">
                <a16:creationId xmlns:a16="http://schemas.microsoft.com/office/drawing/2014/main" id="{63A54989-4157-4653-8DC8-8306394640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16200000">
            <a:off x="-1939176" y="2489989"/>
            <a:ext cx="6357983" cy="1806583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id-ID" sz="5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Cluster Analysis</a:t>
            </a:r>
            <a:endParaRPr lang="fr-FR" sz="5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Sous-titre 2">
            <a:extLst>
              <a:ext uri="{FF2B5EF4-FFF2-40B4-BE49-F238E27FC236}">
                <a16:creationId xmlns:a16="http://schemas.microsoft.com/office/drawing/2014/main" id="{1258F5CC-5F43-4231-A11A-994AA8CE88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00325" y="6313488"/>
            <a:ext cx="6400800" cy="47307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id-ID" altLang="id-ID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: Rahmat Robi Waliyansyah, M.Kom</a:t>
            </a:r>
            <a:endParaRPr lang="fr-FR" altLang="id-ID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E8738A4D-FBCA-4DF5-8165-F2BB9068A8A7}"/>
              </a:ext>
            </a:extLst>
          </p:cNvPr>
          <p:cNvSpPr txBox="1">
            <a:spLocks/>
          </p:cNvSpPr>
          <p:nvPr/>
        </p:nvSpPr>
        <p:spPr>
          <a:xfrm>
            <a:off x="2928926" y="2636913"/>
            <a:ext cx="6000792" cy="2363724"/>
          </a:xfrm>
          <a:prstGeom prst="rect">
            <a:avLst/>
          </a:prstGeom>
        </p:spPr>
        <p:txBody>
          <a:bodyPr lIns="45720" tIns="0" rIns="45720" bIns="0" anchor="b"/>
          <a:lstStyle/>
          <a:p>
            <a:pPr algn="r" fontAlgn="auto">
              <a:spcAft>
                <a:spcPts val="0"/>
              </a:spcAft>
              <a:defRPr/>
            </a:pPr>
            <a:r>
              <a:rPr lang="id-ID" sz="5400" b="1" i="1" cap="all" dirty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Algoritma CLUSTERING</a:t>
            </a:r>
          </a:p>
          <a:p>
            <a:pPr algn="r" fontAlgn="auto">
              <a:spcAft>
                <a:spcPts val="0"/>
              </a:spcAft>
              <a:defRPr/>
            </a:pPr>
            <a:r>
              <a:rPr lang="id-ID" sz="5400" b="1" i="1" cap="all" dirty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K-means</a:t>
            </a:r>
            <a:endParaRPr lang="fr-FR" sz="5400" b="1" i="1" cap="all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solidFill>
                <a:schemeClr val="bg1">
                  <a:lumMod val="8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itle 5">
            <a:extLst>
              <a:ext uri="{FF2B5EF4-FFF2-40B4-BE49-F238E27FC236}">
                <a16:creationId xmlns:a16="http://schemas.microsoft.com/office/drawing/2014/main" id="{6A0AC7C9-C99C-48C9-B35A-6EF9396AB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685800"/>
            <a:ext cx="8229600" cy="685800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3200" dirty="0">
                <a:latin typeface="Arial" panose="020B0604020202020204" pitchFamily="34" charset="0"/>
                <a:cs typeface="Arial" panose="020B0604020202020204" pitchFamily="34" charset="0"/>
              </a:rPr>
              <a:t>KEMAMPUAN AKHIR YANG DIHARAPKAN</a:t>
            </a:r>
          </a:p>
        </p:txBody>
      </p:sp>
      <p:sp>
        <p:nvSpPr>
          <p:cNvPr id="4100" name="Content Placeholder 5">
            <a:extLst>
              <a:ext uri="{FF2B5EF4-FFF2-40B4-BE49-F238E27FC236}">
                <a16:creationId xmlns:a16="http://schemas.microsoft.com/office/drawing/2014/main" id="{F6972F88-638D-473A-8000-4ED046E2E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2728615"/>
            <a:ext cx="8229600" cy="4068763"/>
          </a:xfrm>
        </p:spPr>
        <p:txBody>
          <a:bodyPr/>
          <a:lstStyle/>
          <a:p>
            <a:pPr marL="0" indent="0" algn="just">
              <a:buNone/>
            </a:pPr>
            <a:endParaRPr lang="id-ID" altLang="id-ID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id-ID" altLang="id-ID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87762A1-FCB7-4AF5-BD6B-E29CF379E013}"/>
              </a:ext>
            </a:extLst>
          </p:cNvPr>
          <p:cNvSpPr/>
          <p:nvPr/>
        </p:nvSpPr>
        <p:spPr>
          <a:xfrm>
            <a:off x="533400" y="1828800"/>
            <a:ext cx="800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457200" algn="l"/>
              </a:tabLst>
            </a:pP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konsep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cluster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penerapannya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data.</a:t>
            </a:r>
            <a:endParaRPr lang="id-ID" sz="24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asil gambar untuk clustering png">
            <a:extLst>
              <a:ext uri="{FF2B5EF4-FFF2-40B4-BE49-F238E27FC236}">
                <a16:creationId xmlns:a16="http://schemas.microsoft.com/office/drawing/2014/main" id="{51B5FFE7-0903-423C-A2BF-2F79FBC42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639418"/>
            <a:ext cx="4877121" cy="352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59970"/>
            <a:ext cx="8229600" cy="685800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3200" i="1" dirty="0">
                <a:latin typeface="Arial" panose="020B0604020202020204" pitchFamily="34" charset="0"/>
                <a:cs typeface="Arial" panose="020B0604020202020204" pitchFamily="34" charset="0"/>
              </a:rPr>
              <a:t>CLUSTERING</a:t>
            </a:r>
            <a:endParaRPr lang="id-ID" altLang="id-ID" sz="3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4E2867-C8E9-4B44-A000-4E1680E7BE80}"/>
              </a:ext>
            </a:extLst>
          </p:cNvPr>
          <p:cNvSpPr txBox="1"/>
          <p:nvPr/>
        </p:nvSpPr>
        <p:spPr>
          <a:xfrm>
            <a:off x="501162" y="2209800"/>
            <a:ext cx="5290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/>
              <a:t>	</a:t>
            </a:r>
            <a:br>
              <a:rPr lang="id-ID" sz="2000" dirty="0"/>
            </a:br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0EF31E-D271-4944-9C7D-6F300FEC4517}"/>
              </a:ext>
            </a:extLst>
          </p:cNvPr>
          <p:cNvSpPr txBox="1"/>
          <p:nvPr/>
        </p:nvSpPr>
        <p:spPr>
          <a:xfrm>
            <a:off x="251520" y="1412776"/>
            <a:ext cx="781503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000" i="1" dirty="0"/>
              <a:t>Clustering 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</a:t>
            </a:r>
            <a:r>
              <a:rPr lang="en-US" sz="2000" dirty="0" err="1"/>
              <a:t>salah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teknik</a:t>
            </a:r>
            <a:r>
              <a:rPr lang="en-US" sz="2000" dirty="0"/>
              <a:t> </a:t>
            </a:r>
            <a:r>
              <a:rPr lang="en-US" sz="2000" i="1" dirty="0"/>
              <a:t>unsupervised learning </a:t>
            </a:r>
            <a:r>
              <a:rPr lang="en-US" sz="2000" dirty="0" err="1"/>
              <a:t>dimana</a:t>
            </a:r>
            <a:r>
              <a:rPr lang="en-US" sz="2000" dirty="0"/>
              <a:t> </a:t>
            </a:r>
            <a:r>
              <a:rPr lang="en-US" sz="2000" dirty="0" err="1"/>
              <a:t>tidak</a:t>
            </a:r>
            <a:r>
              <a:rPr lang="en-US" sz="2000" dirty="0"/>
              <a:t> </a:t>
            </a:r>
            <a:r>
              <a:rPr lang="en-US" sz="2000" dirty="0" err="1"/>
              <a:t>ada</a:t>
            </a:r>
            <a:r>
              <a:rPr lang="en-US" sz="2000" dirty="0"/>
              <a:t> </a:t>
            </a:r>
            <a:r>
              <a:rPr lang="en-US" sz="2000" dirty="0" err="1"/>
              <a:t>fase</a:t>
            </a:r>
            <a:r>
              <a:rPr lang="en-US" sz="2000" dirty="0"/>
              <a:t> </a:t>
            </a:r>
            <a:r>
              <a:rPr lang="en-US" sz="2000" i="1" dirty="0"/>
              <a:t>learning. Cluster </a:t>
            </a:r>
            <a:r>
              <a:rPr lang="en-US" sz="2000" dirty="0" err="1"/>
              <a:t>berguna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mengelompokkan</a:t>
            </a:r>
            <a:r>
              <a:rPr lang="en-US" sz="2000" dirty="0"/>
              <a:t> </a:t>
            </a:r>
            <a:r>
              <a:rPr lang="en-US" sz="2000" dirty="0" err="1"/>
              <a:t>objek-objek</a:t>
            </a:r>
            <a:r>
              <a:rPr lang="en-US" sz="2000" dirty="0"/>
              <a:t> data yang </a:t>
            </a:r>
            <a:r>
              <a:rPr lang="en-US" sz="2000" dirty="0" err="1"/>
              <a:t>memiliki</a:t>
            </a:r>
            <a:r>
              <a:rPr lang="en-US" sz="2000" dirty="0"/>
              <a:t> </a:t>
            </a:r>
            <a:r>
              <a:rPr lang="en-US" sz="2000" dirty="0" err="1"/>
              <a:t>kemiripan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satu</a:t>
            </a:r>
            <a:r>
              <a:rPr lang="en-US" sz="2000" dirty="0"/>
              <a:t> </a:t>
            </a:r>
            <a:r>
              <a:rPr lang="en-US" sz="2000" dirty="0" err="1"/>
              <a:t>grup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yang </a:t>
            </a:r>
            <a:r>
              <a:rPr lang="en-US" sz="2000" dirty="0" err="1"/>
              <a:t>berbeda</a:t>
            </a:r>
            <a:r>
              <a:rPr lang="en-US" sz="2000" dirty="0"/>
              <a:t> </a:t>
            </a:r>
            <a:r>
              <a:rPr lang="en-US" sz="2000" dirty="0" err="1"/>
              <a:t>dikelompokkan</a:t>
            </a:r>
            <a:r>
              <a:rPr lang="en-US" sz="2000" dirty="0"/>
              <a:t> </a:t>
            </a:r>
            <a:r>
              <a:rPr lang="en-US" sz="2000" dirty="0" err="1"/>
              <a:t>ke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grup</a:t>
            </a:r>
            <a:r>
              <a:rPr lang="en-US" sz="2000" dirty="0"/>
              <a:t> </a:t>
            </a:r>
            <a:r>
              <a:rPr lang="en-US" sz="2000" dirty="0" err="1"/>
              <a:t>lainnya</a:t>
            </a:r>
            <a:endParaRPr lang="en-US" sz="20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d-ID" sz="2000" dirty="0"/>
              <a:t>Semakin besar tingkat kemiripan/</a:t>
            </a:r>
            <a:r>
              <a:rPr lang="id-ID" sz="2000" i="1" dirty="0"/>
              <a:t>similarity </a:t>
            </a:r>
            <a:r>
              <a:rPr lang="id-ID" sz="2000" dirty="0"/>
              <a:t>(atau homogenitas) di dalam satu</a:t>
            </a:r>
            <a:r>
              <a:rPr lang="en-US" sz="2000" dirty="0"/>
              <a:t> </a:t>
            </a:r>
            <a:r>
              <a:rPr lang="id-ID" sz="2000" dirty="0"/>
              <a:t>grup dan semakin besar tingkat perbedaan diantara grup, maka semakin baik</a:t>
            </a:r>
            <a:r>
              <a:rPr lang="en-US" sz="2000" dirty="0"/>
              <a:t> </a:t>
            </a:r>
            <a:r>
              <a:rPr lang="id-ID" sz="2000" dirty="0"/>
              <a:t>(atau lebih berbeda) </a:t>
            </a:r>
            <a:r>
              <a:rPr lang="id-ID" sz="2000" i="1" dirty="0"/>
              <a:t>clustering </a:t>
            </a:r>
            <a:r>
              <a:rPr lang="id-ID" sz="2000" dirty="0"/>
              <a:t>tersebut.</a:t>
            </a:r>
            <a:br>
              <a:rPr lang="id-ID" sz="2000" dirty="0"/>
            </a:br>
            <a:endParaRPr lang="en-US" sz="2000" dirty="0"/>
          </a:p>
          <a:p>
            <a:endParaRPr lang="id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34ABBE-5C0A-43AA-A443-0397988FAD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4341289"/>
            <a:ext cx="4419600" cy="198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15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971591"/>
            <a:ext cx="8496300" cy="552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3200" dirty="0">
                <a:latin typeface="Arial" panose="020B0604020202020204" pitchFamily="34" charset="0"/>
                <a:cs typeface="Arial" panose="020B0604020202020204" pitchFamily="34" charset="0"/>
              </a:rPr>
              <a:t>APLIKASI CLUSTERING</a:t>
            </a:r>
            <a:endParaRPr lang="id-ID" altLang="id-ID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89BFFD-6F6D-455E-89FF-415AB9AA5FF7}"/>
              </a:ext>
            </a:extLst>
          </p:cNvPr>
          <p:cNvSpPr txBox="1"/>
          <p:nvPr/>
        </p:nvSpPr>
        <p:spPr>
          <a:xfrm>
            <a:off x="228600" y="2209800"/>
            <a:ext cx="77277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err="1"/>
              <a:t>Mengelompokkan</a:t>
            </a:r>
            <a:r>
              <a:rPr lang="en-US" sz="2800" dirty="0"/>
              <a:t> </a:t>
            </a:r>
            <a:r>
              <a:rPr lang="en-US" sz="2800" dirty="0" err="1"/>
              <a:t>dokumen-dokumen</a:t>
            </a:r>
            <a:r>
              <a:rPr lang="en-US" sz="2800" dirty="0"/>
              <a:t> yang </a:t>
            </a:r>
            <a:r>
              <a:rPr lang="en-US" sz="2800" dirty="0" err="1"/>
              <a:t>relatif</a:t>
            </a:r>
            <a:r>
              <a:rPr lang="en-US" sz="2800" dirty="0"/>
              <a:t>, </a:t>
            </a:r>
            <a:r>
              <a:rPr lang="en-US" sz="2800" dirty="0" err="1"/>
              <a:t>mengelompokkan</a:t>
            </a:r>
            <a:r>
              <a:rPr lang="en-US" sz="2800" dirty="0"/>
              <a:t> gen </a:t>
            </a:r>
            <a:r>
              <a:rPr lang="en-US" sz="2800" dirty="0" err="1"/>
              <a:t>dan</a:t>
            </a:r>
            <a:r>
              <a:rPr lang="en-US" sz="2800" dirty="0"/>
              <a:t> protein yang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fungsi</a:t>
            </a:r>
            <a:r>
              <a:rPr lang="en-US" sz="2800" dirty="0"/>
              <a:t> yang </a:t>
            </a:r>
            <a:r>
              <a:rPr lang="en-US" sz="2800" dirty="0" err="1"/>
              <a:t>sama</a:t>
            </a:r>
            <a:r>
              <a:rPr lang="en-US" sz="2800" dirty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800" dirty="0" err="1"/>
              <a:t>Mengurangi</a:t>
            </a:r>
            <a:r>
              <a:rPr lang="en-US" sz="2800" dirty="0"/>
              <a:t> </a:t>
            </a:r>
            <a:r>
              <a:rPr lang="en-US" sz="2800" dirty="0" err="1"/>
              <a:t>ukuran</a:t>
            </a:r>
            <a:r>
              <a:rPr lang="en-US" sz="2800" dirty="0"/>
              <a:t> data yang </a:t>
            </a:r>
            <a:r>
              <a:rPr lang="en-US" sz="2800" dirty="0" err="1"/>
              <a:t>besar</a:t>
            </a:r>
            <a:endParaRPr lang="en-US" sz="2800" dirty="0"/>
          </a:p>
          <a:p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3446087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971590"/>
            <a:ext cx="842010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dirty="0">
                <a:latin typeface="Arial" panose="020B0604020202020204" pitchFamily="34" charset="0"/>
                <a:cs typeface="Arial" panose="020B0604020202020204" pitchFamily="34" charset="0"/>
              </a:rPr>
              <a:t>TIPE-TIPE </a:t>
            </a:r>
            <a:r>
              <a:rPr lang="en-US" altLang="id-ID" sz="4000" i="1" dirty="0">
                <a:latin typeface="Arial" panose="020B0604020202020204" pitchFamily="34" charset="0"/>
                <a:cs typeface="Arial" panose="020B0604020202020204" pitchFamily="34" charset="0"/>
              </a:rPr>
              <a:t>CLUSTERING</a:t>
            </a:r>
            <a:endParaRPr lang="id-ID" altLang="id-ID" sz="4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9D07F6-77A1-442D-9E76-83C1B4E02BC1}"/>
              </a:ext>
            </a:extLst>
          </p:cNvPr>
          <p:cNvSpPr txBox="1"/>
          <p:nvPr/>
        </p:nvSpPr>
        <p:spPr>
          <a:xfrm>
            <a:off x="495300" y="2346980"/>
            <a:ext cx="72705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800" i="1" dirty="0"/>
              <a:t>Partitional clustering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himpunan</a:t>
            </a:r>
            <a:r>
              <a:rPr lang="en-US" sz="2800" dirty="0"/>
              <a:t> </a:t>
            </a:r>
            <a:r>
              <a:rPr lang="en-US" sz="2800" dirty="0" err="1"/>
              <a:t>obyek</a:t>
            </a:r>
            <a:r>
              <a:rPr lang="en-US" sz="2800" dirty="0"/>
              <a:t> data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sub-</a:t>
            </a:r>
            <a:r>
              <a:rPr lang="en-US" sz="2800" dirty="0" err="1"/>
              <a:t>himpunan</a:t>
            </a:r>
            <a:r>
              <a:rPr lang="en-US" sz="2800" dirty="0"/>
              <a:t> (cluster) yang </a:t>
            </a:r>
            <a:r>
              <a:rPr lang="en-US" sz="2800" dirty="0" err="1"/>
              <a:t>tidak</a:t>
            </a:r>
            <a:r>
              <a:rPr lang="en-US" sz="2800" dirty="0"/>
              <a:t> overlap,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setiap</a:t>
            </a:r>
            <a:r>
              <a:rPr lang="en-US" sz="2800" dirty="0"/>
              <a:t> </a:t>
            </a:r>
            <a:r>
              <a:rPr lang="en-US" sz="2800" dirty="0" err="1"/>
              <a:t>obyek</a:t>
            </a:r>
            <a:r>
              <a:rPr lang="en-US" sz="2800" dirty="0"/>
              <a:t> data </a:t>
            </a:r>
            <a:r>
              <a:rPr lang="en-US" sz="2800" dirty="0" err="1"/>
              <a:t>berada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tepat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cluster.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en-US" sz="2800" i="1" dirty="0"/>
              <a:t>Hierarchical clustering </a:t>
            </a:r>
            <a:r>
              <a:rPr lang="en-US" sz="2800" dirty="0" err="1"/>
              <a:t>adalah</a:t>
            </a:r>
            <a:r>
              <a:rPr lang="en-US" sz="2800" dirty="0"/>
              <a:t> cluster yang </a:t>
            </a:r>
            <a:r>
              <a:rPr lang="en-US" sz="2800" dirty="0" err="1"/>
              <a:t>memiliki</a:t>
            </a:r>
            <a:r>
              <a:rPr lang="en-US" sz="2800" dirty="0"/>
              <a:t> </a:t>
            </a:r>
            <a:r>
              <a:rPr lang="en-US" sz="2800" dirty="0" err="1"/>
              <a:t>subcluster</a:t>
            </a:r>
            <a:r>
              <a:rPr lang="en-US" sz="2800" dirty="0"/>
              <a:t>. </a:t>
            </a:r>
            <a:r>
              <a:rPr lang="en-US" sz="2800" dirty="0" err="1"/>
              <a:t>Himpunan</a:t>
            </a:r>
            <a:r>
              <a:rPr lang="en-US" sz="2800" dirty="0"/>
              <a:t> cluster </a:t>
            </a:r>
            <a:r>
              <a:rPr lang="en-US" sz="2800" dirty="0" err="1"/>
              <a:t>besarang</a:t>
            </a:r>
            <a:r>
              <a:rPr lang="en-US" sz="2800" dirty="0"/>
              <a:t> yang </a:t>
            </a:r>
            <a:r>
              <a:rPr lang="en-US" sz="2800" dirty="0" err="1"/>
              <a:t>diatur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tree.</a:t>
            </a:r>
            <a:endParaRPr lang="id-ID" sz="2800" i="1" dirty="0"/>
          </a:p>
        </p:txBody>
      </p:sp>
    </p:spTree>
    <p:extLst>
      <p:ext uri="{BB962C8B-B14F-4D97-AF65-F5344CB8AC3E}">
        <p14:creationId xmlns:p14="http://schemas.microsoft.com/office/powerpoint/2010/main" val="467920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404664"/>
            <a:ext cx="7920880" cy="93340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dirty="0">
                <a:latin typeface="Arial" panose="020B0604020202020204" pitchFamily="34" charset="0"/>
                <a:cs typeface="Arial" panose="020B0604020202020204" pitchFamily="34" charset="0"/>
              </a:rPr>
              <a:t>PARTITIONAL CLUSTERING</a:t>
            </a:r>
            <a:endParaRPr lang="id-ID" altLang="id-ID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58CA0-7665-4C76-8921-720DE57B87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2060848"/>
            <a:ext cx="7046540" cy="455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703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625" y="238285"/>
            <a:ext cx="7724767" cy="1142999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US" altLang="id-ID" sz="4000" dirty="0">
                <a:latin typeface="Arial" panose="020B0604020202020204" pitchFamily="34" charset="0"/>
                <a:cs typeface="Arial" panose="020B0604020202020204" pitchFamily="34" charset="0"/>
              </a:rPr>
              <a:t>HIERARCHICAL CLUSTERING</a:t>
            </a:r>
            <a:endParaRPr lang="id-ID" altLang="id-ID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E4C169-8E2B-4FD5-BA3C-48502E6A5F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409" y="1984074"/>
            <a:ext cx="6955197" cy="4659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29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332657"/>
            <a:ext cx="7429500" cy="1282308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4000" dirty="0">
                <a:latin typeface="Arial" panose="020B0604020202020204" pitchFamily="34" charset="0"/>
                <a:cs typeface="Arial" panose="020B0604020202020204" pitchFamily="34" charset="0"/>
              </a:rPr>
              <a:t>SIMILARITY AND DISSIMILARITY BETWEEN OBJECTS</a:t>
            </a:r>
            <a:endParaRPr lang="id-ID" altLang="id-ID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604E6D-CDF7-49D3-8197-D17D38B006C0}"/>
              </a:ext>
            </a:extLst>
          </p:cNvPr>
          <p:cNvSpPr txBox="1"/>
          <p:nvPr/>
        </p:nvSpPr>
        <p:spPr>
          <a:xfrm>
            <a:off x="495300" y="2286000"/>
            <a:ext cx="7696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mengukur</a:t>
            </a:r>
            <a:r>
              <a:rPr lang="en-US" dirty="0"/>
              <a:t> </a:t>
            </a:r>
            <a:r>
              <a:rPr lang="en-US" dirty="0" err="1"/>
              <a:t>kemiripan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ketidakmiripan</a:t>
            </a:r>
            <a:r>
              <a:rPr lang="en-US" dirty="0"/>
              <a:t> </a:t>
            </a:r>
            <a:r>
              <a:rPr lang="en-US" dirty="0" err="1"/>
              <a:t>diantara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objek</a:t>
            </a:r>
            <a:endParaRPr lang="en-US" dirty="0"/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en-US" dirty="0" err="1"/>
              <a:t>Rumus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mengukur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diantara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:</a:t>
            </a:r>
          </a:p>
          <a:p>
            <a:endParaRPr lang="en-US" dirty="0"/>
          </a:p>
          <a:p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E6768A-70A1-4C47-ADC5-AB9BA95054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3382329"/>
            <a:ext cx="6781800" cy="14019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37CB96-EC97-4985-A314-729C7A15146F}"/>
              </a:ext>
            </a:extLst>
          </p:cNvPr>
          <p:cNvSpPr txBox="1"/>
          <p:nvPr/>
        </p:nvSpPr>
        <p:spPr>
          <a:xfrm>
            <a:off x="990600" y="5105400"/>
            <a:ext cx="769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q=1,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jarak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diukur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i="1" dirty="0"/>
              <a:t>Manhattan distance</a:t>
            </a:r>
            <a:endParaRPr lang="id-ID" i="1" dirty="0"/>
          </a:p>
        </p:txBody>
      </p:sp>
    </p:spTree>
    <p:extLst>
      <p:ext uri="{BB962C8B-B14F-4D97-AF65-F5344CB8AC3E}">
        <p14:creationId xmlns:p14="http://schemas.microsoft.com/office/powerpoint/2010/main" val="3891016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5">
            <a:extLst>
              <a:ext uri="{FF2B5EF4-FFF2-40B4-BE49-F238E27FC236}">
                <a16:creationId xmlns:a16="http://schemas.microsoft.com/office/drawing/2014/main" id="{4D6CE157-0C63-45E6-8487-D67222A8F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971590"/>
            <a:ext cx="8420100" cy="933409"/>
          </a:xfrm>
        </p:spPr>
        <p:txBody>
          <a:bodyPr>
            <a:normAutofit fontScale="90000"/>
          </a:bodyPr>
          <a:lstStyle/>
          <a:p>
            <a:pPr>
              <a:spcBef>
                <a:spcPct val="50000"/>
              </a:spcBef>
            </a:pPr>
            <a:r>
              <a:rPr lang="en-US" altLang="id-ID" sz="4000" dirty="0">
                <a:latin typeface="Arial" panose="020B0604020202020204" pitchFamily="34" charset="0"/>
                <a:cs typeface="Arial" panose="020B0604020202020204" pitchFamily="34" charset="0"/>
              </a:rPr>
              <a:t>SIMILARITY AND DISSIMILARITY BETWEEN OBJECTS</a:t>
            </a:r>
            <a:endParaRPr lang="id-ID" altLang="id-ID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ED00B3-1D0B-4E09-8CFB-CFE8133079AC}"/>
              </a:ext>
            </a:extLst>
          </p:cNvPr>
          <p:cNvSpPr txBox="1"/>
          <p:nvPr/>
        </p:nvSpPr>
        <p:spPr>
          <a:xfrm>
            <a:off x="323528" y="2371634"/>
            <a:ext cx="784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/>
              <a:t>Jika</a:t>
            </a:r>
            <a:r>
              <a:rPr lang="en-US" sz="2000" dirty="0"/>
              <a:t> q=2,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jarak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diukur</a:t>
            </a:r>
            <a:r>
              <a:rPr lang="en-US" sz="2000" dirty="0"/>
              <a:t> </a:t>
            </a:r>
            <a:r>
              <a:rPr lang="en-US" sz="2000" dirty="0" err="1"/>
              <a:t>dengan</a:t>
            </a:r>
            <a:r>
              <a:rPr lang="en-US" sz="2000" dirty="0"/>
              <a:t> Euclidean distance</a:t>
            </a:r>
            <a:endParaRPr lang="id-ID" sz="2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8B6B533-7AEE-4A02-8F04-429AEA6501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953278"/>
            <a:ext cx="5715753" cy="77570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D653BC3-CF58-4EFA-AA74-1C31245A3CBE}"/>
                  </a:ext>
                </a:extLst>
              </p:cNvPr>
              <p:cNvSpPr txBox="1"/>
              <p:nvPr/>
            </p:nvSpPr>
            <p:spPr>
              <a:xfrm>
                <a:off x="914400" y="4038600"/>
                <a:ext cx="5105400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>
                    <a:cs typeface="Arial" panose="020B0604020202020204" pitchFamily="34" charset="0"/>
                  </a:rPr>
                  <a:t>d(</a:t>
                </a:r>
                <a:r>
                  <a:rPr lang="en-US" sz="2000" dirty="0" err="1">
                    <a:cs typeface="Arial" panose="020B0604020202020204" pitchFamily="34" charset="0"/>
                  </a:rPr>
                  <a:t>i,j</a:t>
                </a:r>
                <a:r>
                  <a:rPr lang="en-US" sz="2000" dirty="0">
                    <a:cs typeface="Arial" panose="020B0604020202020204" pitchFamily="34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en-US" sz="2000" b="0" dirty="0">
                  <a:ea typeface="Cambria Math" panose="02040503050406030204" pitchFamily="18" charset="0"/>
                  <a:cs typeface="Arial" panose="020B0604020202020204" pitchFamily="34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>
                    <a:cs typeface="Arial" panose="020B0604020202020204" pitchFamily="34" charset="0"/>
                  </a:rPr>
                  <a:t>d(</a:t>
                </a:r>
                <a:r>
                  <a:rPr lang="en-US" sz="2000" dirty="0" err="1">
                    <a:cs typeface="Arial" panose="020B0604020202020204" pitchFamily="34" charset="0"/>
                  </a:rPr>
                  <a:t>i,j</a:t>
                </a:r>
                <a:r>
                  <a:rPr lang="en-US" sz="2000" dirty="0">
                    <a:cs typeface="Arial" panose="020B0604020202020204" pitchFamily="34" charset="0"/>
                  </a:rPr>
                  <a:t>) = 0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000" dirty="0">
                    <a:cs typeface="Arial" panose="020B0604020202020204" pitchFamily="34" charset="0"/>
                  </a:rPr>
                  <a:t>d(</a:t>
                </a:r>
                <a:r>
                  <a:rPr lang="en-US" sz="2000" dirty="0" err="1">
                    <a:cs typeface="Arial" panose="020B0604020202020204" pitchFamily="34" charset="0"/>
                  </a:rPr>
                  <a:t>i,j</a:t>
                </a:r>
                <a:r>
                  <a:rPr lang="en-US" sz="2000" dirty="0">
                    <a:cs typeface="Arial" panose="020B0604020202020204" pitchFamily="34" charset="0"/>
                  </a:rPr>
                  <a:t>)=d(</a:t>
                </a:r>
                <a:r>
                  <a:rPr lang="en-US" sz="2000" dirty="0" err="1">
                    <a:cs typeface="Arial" panose="020B0604020202020204" pitchFamily="34" charset="0"/>
                  </a:rPr>
                  <a:t>j,i</a:t>
                </a:r>
                <a:r>
                  <a:rPr lang="en-US" sz="2000" dirty="0">
                    <a:cs typeface="Arial" panose="020B0604020202020204" pitchFamily="34" charset="0"/>
                  </a:rPr>
                  <a:t>)</a:t>
                </a:r>
                <a:endParaRPr lang="id-ID" sz="2000" dirty="0"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D653BC3-CF58-4EFA-AA74-1C31245A3C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4038600"/>
                <a:ext cx="5105400" cy="1015663"/>
              </a:xfrm>
              <a:prstGeom prst="rect">
                <a:avLst/>
              </a:prstGeom>
              <a:blipFill>
                <a:blip r:embed="rId5"/>
                <a:stretch>
                  <a:fillRect l="-1074" t="-3012" b="-1024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396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BBF33-7DBC-441E-8443-2AA833ED49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143000"/>
          </a:xfrm>
        </p:spPr>
        <p:txBody>
          <a:bodyPr/>
          <a:lstStyle/>
          <a:p>
            <a:r>
              <a:rPr lang="en-US" dirty="0"/>
              <a:t>ALGORITMA CLUSTERING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067FB6-AA51-4A6E-A520-AA5ED0FF4D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2667001"/>
            <a:ext cx="7723584" cy="3570311"/>
          </a:xfrm>
        </p:spPr>
        <p:txBody>
          <a:bodyPr/>
          <a:lstStyle/>
          <a:p>
            <a:r>
              <a:rPr lang="en-US" sz="2800" b="1" i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K-Means</a:t>
            </a:r>
          </a:p>
          <a:p>
            <a:r>
              <a:rPr lang="en-US" sz="2800" b="1" i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K-Medoids</a:t>
            </a:r>
          </a:p>
          <a:p>
            <a:r>
              <a:rPr lang="en-US" sz="2800" b="1" i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Hierarchical Clustering</a:t>
            </a:r>
            <a:br>
              <a:rPr lang="id-ID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sz="2800" dirty="0"/>
            </a:br>
            <a:r>
              <a:rPr lang="id-ID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id-ID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d-ID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792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>
            <a:extLst>
              <a:ext uri="{FF2B5EF4-FFF2-40B4-BE49-F238E27FC236}">
                <a16:creationId xmlns:a16="http://schemas.microsoft.com/office/drawing/2014/main" id="{5802E834-6E6A-42DD-9FF4-5BF38C21C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063" y="240829"/>
            <a:ext cx="7239000" cy="69833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5DF413AD-BC89-41AD-8A36-9C709C79C3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063" y="1500188"/>
            <a:ext cx="814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Algoritma K-Means </a:t>
            </a: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358687BA-DFBC-4EF4-B3B8-5B17D12E8F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2030413"/>
            <a:ext cx="7384876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K-means merupakan metode clustering secara partitioning yang memisahkan data ke dalam kelompok yang berbeda</a:t>
            </a:r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5FF3C88A-0FC5-4DCA-A329-588E6A532C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3643313"/>
            <a:ext cx="7384876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Dengan partitioning secara iteratif, K-Means mampu meminimalkan rata-rata jarak setiap data ke cluster-nya.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>
            <a:extLst>
              <a:ext uri="{FF2B5EF4-FFF2-40B4-BE49-F238E27FC236}">
                <a16:creationId xmlns:a16="http://schemas.microsoft.com/office/drawing/2014/main" id="{E11A435D-B0DC-4B7A-A2FD-5A750833B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43009" name="Rectangle 1">
            <a:extLst>
              <a:ext uri="{FF2B5EF4-FFF2-40B4-BE49-F238E27FC236}">
                <a16:creationId xmlns:a16="http://schemas.microsoft.com/office/drawing/2014/main" id="{95A0EFD1-7174-45D4-A3D7-2D5BC2626E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8" y="1528763"/>
            <a:ext cx="7786687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Dasar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algoritma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K-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means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berikut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 marL="457200" indent="-457200" eaLnBrk="0" hangingPunct="0">
              <a:buFont typeface="+mj-lt"/>
              <a:buAutoNum type="arabicPeriod"/>
              <a:defRPr/>
            </a:pP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Tentukan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nilai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sebagai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jumlah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klaster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yang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ingin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dibentuk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eaLnBrk="0" hangingPunct="0">
              <a:buFont typeface="+mj-lt"/>
              <a:buAutoNum type="arabicPeriod"/>
              <a:defRPr/>
            </a:pP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Bangkitkan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k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centroid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titik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pusat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klaster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awal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secara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random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eaLnBrk="0" hangingPunct="0">
              <a:buFont typeface="+mj-lt"/>
              <a:buAutoNum type="arabicPeriod"/>
              <a:defRPr/>
            </a:pP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Hitung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jarak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setiap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ke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masing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masing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centroid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menggunakan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rumus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korelasi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antar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dua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objek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yaitu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Euclidean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Distanc</a:t>
            </a:r>
            <a:r>
              <a:rPr lang="id-ID" sz="2700" b="1" i="1" dirty="0">
                <a:latin typeface="Times New Roman" pitchFamily="18" charset="0"/>
                <a:cs typeface="Times New Roman" pitchFamily="18" charset="0"/>
              </a:rPr>
              <a:t>e</a:t>
            </a:r>
            <a:endParaRPr lang="fr-FR" sz="2700" b="1" i="1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eaLnBrk="0" hangingPunct="0">
              <a:buFont typeface="+mj-lt"/>
              <a:buAutoNum type="arabicPeriod"/>
              <a:defRPr/>
            </a:pP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Kelompokkan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setiap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berdasarkan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jarak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terdekat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antara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data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700" b="1" i="1" dirty="0" err="1">
                <a:latin typeface="Times New Roman" pitchFamily="18" charset="0"/>
                <a:cs typeface="Times New Roman" pitchFamily="18" charset="0"/>
              </a:rPr>
              <a:t>centroidnya</a:t>
            </a:r>
            <a:r>
              <a:rPr lang="fr-FR" sz="2700" b="1" i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>
            <a:extLst>
              <a:ext uri="{FF2B5EF4-FFF2-40B4-BE49-F238E27FC236}">
                <a16:creationId xmlns:a16="http://schemas.microsoft.com/office/drawing/2014/main" id="{41F3EDF4-7752-449B-8DCD-8242468EC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213" y="404664"/>
            <a:ext cx="7239000" cy="77034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9219" name="Rectangle 1">
            <a:extLst>
              <a:ext uri="{FF2B5EF4-FFF2-40B4-BE49-F238E27FC236}">
                <a16:creationId xmlns:a16="http://schemas.microsoft.com/office/drawing/2014/main" id="{7591D071-FC7E-45C2-BB58-569DDECE89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8" y="1531938"/>
            <a:ext cx="7786687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buFont typeface="Franklin Gothic Book" panose="020B0503020102020204" pitchFamily="34" charset="0"/>
              <a:buAutoNum type="arabicPeriod" startAt="5"/>
            </a:pP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Tentukan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posisi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centroid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baru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fr-FR" altLang="id-ID" sz="28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cara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menghitung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nilai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rata-rata dari data-data yang ada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centroid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Dimana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fr-FR" altLang="id-ID" sz="28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jumlah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cluster k dan d</a:t>
            </a:r>
            <a:r>
              <a:rPr lang="fr-FR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dokumen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cluster k.</a:t>
            </a:r>
          </a:p>
          <a:p>
            <a:pPr>
              <a:buFont typeface="Franklin Gothic Book" panose="020B0503020102020204" pitchFamily="34" charset="0"/>
              <a:buAutoNum type="arabicPeriod" startAt="6"/>
            </a:pP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Kembali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langkah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jika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posisi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centroid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baru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centroid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lama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id-ID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</a:t>
            </a:r>
            <a:r>
              <a:rPr lang="fr-FR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9220" name="Picture 2" descr="rata-rata centroid.jpg">
            <a:extLst>
              <a:ext uri="{FF2B5EF4-FFF2-40B4-BE49-F238E27FC236}">
                <a16:creationId xmlns:a16="http://schemas.microsoft.com/office/drawing/2014/main" id="{F05F3B6E-0E32-408B-940D-E4EEA54E3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2500313"/>
            <a:ext cx="2311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>
            <a:extLst>
              <a:ext uri="{FF2B5EF4-FFF2-40B4-BE49-F238E27FC236}">
                <a16:creationId xmlns:a16="http://schemas.microsoft.com/office/drawing/2014/main" id="{FA60393B-6B98-4912-8471-04B562C7B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506" y="332656"/>
            <a:ext cx="7239000" cy="77034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10243" name="Rectangle 1">
            <a:extLst>
              <a:ext uri="{FF2B5EF4-FFF2-40B4-BE49-F238E27FC236}">
                <a16:creationId xmlns:a16="http://schemas.microsoft.com/office/drawing/2014/main" id="{8CB64339-B7EF-40B5-A48C-C734A7EA9A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8" y="1531938"/>
            <a:ext cx="84296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Contoh :</a:t>
            </a:r>
          </a:p>
          <a:p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Dengan menggunakan Algoritma K-Means, temukan grup terbaik dari dua cluster berikut :</a:t>
            </a:r>
          </a:p>
          <a:p>
            <a:pPr lvl="1"/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5.0), 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5.5), 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3.5), 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6.5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2.2), 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3.3), 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3.5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4.8), 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(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4.5)</a:t>
            </a:r>
            <a:endParaRPr lang="fr-FR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>
            <a:extLst>
              <a:ext uri="{FF2B5EF4-FFF2-40B4-BE49-F238E27FC236}">
                <a16:creationId xmlns:a16="http://schemas.microsoft.com/office/drawing/2014/main" id="{DACBF9C9-1AF6-43A9-9507-5A96EDC0F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447" y="260648"/>
            <a:ext cx="7239000" cy="52387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rgbClr val="D5FBFF"/>
                </a:solidFill>
                <a:latin typeface="Times New Roman" pitchFamily="18" charset="0"/>
                <a:cs typeface="Times New Roman" pitchFamily="18" charset="0"/>
              </a:rPr>
              <a:t>Cluster Analysis</a:t>
            </a:r>
          </a:p>
        </p:txBody>
      </p:sp>
      <p:sp>
        <p:nvSpPr>
          <p:cNvPr id="11267" name="Rectangle 1">
            <a:extLst>
              <a:ext uri="{FF2B5EF4-FFF2-40B4-BE49-F238E27FC236}">
                <a16:creationId xmlns:a16="http://schemas.microsoft.com/office/drawing/2014/main" id="{FAD7F954-23F8-4389-B6D8-6B4152746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8" y="1531938"/>
            <a:ext cx="8429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t-IT" altLang="id-ID" sz="2800" b="1" i="1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Jawab</a:t>
            </a:r>
            <a:r>
              <a:rPr lang="id-ID" altLang="id-ID" sz="2800" b="1" i="1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endParaRPr lang="it-IT" altLang="id-ID" sz="2800" b="1" i="1">
              <a:solidFill>
                <a:srgbClr val="D5FB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8" name="Picture 2" descr="D:\My Downloads\Bahan Data Mining\kmean1.jpg">
            <a:extLst>
              <a:ext uri="{FF2B5EF4-FFF2-40B4-BE49-F238E27FC236}">
                <a16:creationId xmlns:a16="http://schemas.microsoft.com/office/drawing/2014/main" id="{229BE85E-EF94-4CCD-9361-06A47D103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40" y="867349"/>
            <a:ext cx="6996013" cy="576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>
            <a:extLst>
              <a:ext uri="{FF2B5EF4-FFF2-40B4-BE49-F238E27FC236}">
                <a16:creationId xmlns:a16="http://schemas.microsoft.com/office/drawing/2014/main" id="{F9AABA7F-2704-4625-94B3-13DB8E1A9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43009" name="Rectangle 1">
            <a:extLst>
              <a:ext uri="{FF2B5EF4-FFF2-40B4-BE49-F238E27FC236}">
                <a16:creationId xmlns:a16="http://schemas.microsoft.com/office/drawing/2014/main" id="{8D5D8C79-658F-47F1-9DC3-D455C10FE4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" y="1844824"/>
            <a:ext cx="7599189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id-ID" sz="2800" b="1" i="1" dirty="0">
                <a:latin typeface="Times New Roman" pitchFamily="18" charset="0"/>
                <a:cs typeface="Times New Roman" pitchFamily="18" charset="0"/>
              </a:rPr>
              <a:t>Asumsi:</a:t>
            </a:r>
          </a:p>
          <a:p>
            <a:pPr marL="531813" indent="-531813">
              <a:buFont typeface="Wingdings" pitchFamily="2" charset="2"/>
              <a:buChar char="q"/>
              <a:defRPr/>
            </a:pPr>
            <a:r>
              <a:rPr lang="id-ID" sz="2800" b="1" i="1" dirty="0">
                <a:latin typeface="Times New Roman" pitchFamily="18" charset="0"/>
                <a:cs typeface="Times New Roman" pitchFamily="18" charset="0"/>
              </a:rPr>
              <a:t>Semua data akan dikelompokkan ke dalam dua kelas</a:t>
            </a:r>
          </a:p>
          <a:p>
            <a:pPr marL="531813" indent="-531813">
              <a:buFont typeface="Wingdings" pitchFamily="2" charset="2"/>
              <a:buChar char="q"/>
              <a:defRPr/>
            </a:pPr>
            <a:r>
              <a:rPr lang="id-ID" sz="2800" b="1" i="1" dirty="0">
                <a:latin typeface="Times New Roman" pitchFamily="18" charset="0"/>
                <a:cs typeface="Times New Roman" pitchFamily="18" charset="0"/>
              </a:rPr>
              <a:t>Center points dari kedua cluster adalah </a:t>
            </a:r>
          </a:p>
          <a:p>
            <a:pPr marL="531813" indent="-531813">
              <a:defRPr/>
            </a:pPr>
            <a:r>
              <a:rPr lang="id-ID" sz="2800" b="1" i="1" dirty="0">
                <a:latin typeface="Times New Roman" pitchFamily="18" charset="0"/>
                <a:cs typeface="Times New Roman" pitchFamily="18" charset="0"/>
              </a:rPr>
              <a:t>	C</a:t>
            </a:r>
            <a:r>
              <a:rPr lang="id-ID" sz="2800" b="1" i="1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id-ID" sz="2800" b="1" i="1" dirty="0">
                <a:latin typeface="Times New Roman" pitchFamily="18" charset="0"/>
                <a:cs typeface="Times New Roman" pitchFamily="18" charset="0"/>
              </a:rPr>
              <a:t>( 3 ,  4),   C</a:t>
            </a:r>
            <a:r>
              <a:rPr lang="id-ID" sz="2800" b="1" i="1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id-ID" sz="2800" b="1" i="1" dirty="0">
                <a:latin typeface="Times New Roman" pitchFamily="18" charset="0"/>
                <a:cs typeface="Times New Roman" pitchFamily="18" charset="0"/>
              </a:rPr>
              <a:t>( 6 ,  4)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>
            <a:extLst>
              <a:ext uri="{FF2B5EF4-FFF2-40B4-BE49-F238E27FC236}">
                <a16:creationId xmlns:a16="http://schemas.microsoft.com/office/drawing/2014/main" id="{09177446-54D1-4CC6-A0D3-C4E73D7CA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13315" name="Rectangle 1">
            <a:extLst>
              <a:ext uri="{FF2B5EF4-FFF2-40B4-BE49-F238E27FC236}">
                <a16:creationId xmlns:a16="http://schemas.microsoft.com/office/drawing/2014/main" id="{DCD8626E-1E7D-440D-A6E6-9912C9714F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9" y="1531938"/>
            <a:ext cx="7743204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Iterasi 1  </a:t>
            </a:r>
          </a:p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Menghitung Euclidean Distance dari semua data ke tiap titik pusat pertama</a:t>
            </a:r>
          </a:p>
        </p:txBody>
      </p:sp>
      <p:pic>
        <p:nvPicPr>
          <p:cNvPr id="13316" name="Picture 2" descr="D:\My Downloads\Bahan Data Mining\kmean2.jpg">
            <a:extLst>
              <a:ext uri="{FF2B5EF4-FFF2-40B4-BE49-F238E27FC236}">
                <a16:creationId xmlns:a16="http://schemas.microsoft.com/office/drawing/2014/main" id="{8EB1C3E2-738A-44A5-9931-8235D779B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2928938"/>
            <a:ext cx="7072312" cy="371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D78CFE4-3935-4277-8ECC-A8158BB26BC6}"/>
              </a:ext>
            </a:extLst>
          </p:cNvPr>
          <p:cNvSpPr/>
          <p:nvPr/>
        </p:nvSpPr>
        <p:spPr>
          <a:xfrm>
            <a:off x="6929438" y="4500563"/>
            <a:ext cx="285750" cy="35718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66F7710-B79E-41E4-9C7E-0359F711D3A8}"/>
              </a:ext>
            </a:extLst>
          </p:cNvPr>
          <p:cNvSpPr/>
          <p:nvPr/>
        </p:nvSpPr>
        <p:spPr>
          <a:xfrm>
            <a:off x="6786563" y="5143500"/>
            <a:ext cx="285750" cy="35718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8E783DA-6455-4AA3-A127-32017F634F1F}"/>
              </a:ext>
            </a:extLst>
          </p:cNvPr>
          <p:cNvSpPr/>
          <p:nvPr/>
        </p:nvSpPr>
        <p:spPr>
          <a:xfrm>
            <a:off x="6929438" y="5643563"/>
            <a:ext cx="285750" cy="35718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E50B6AA-A503-4BC4-95F2-7BD4B4615509}"/>
              </a:ext>
            </a:extLst>
          </p:cNvPr>
          <p:cNvSpPr/>
          <p:nvPr/>
        </p:nvSpPr>
        <p:spPr>
          <a:xfrm>
            <a:off x="6786563" y="6143625"/>
            <a:ext cx="285750" cy="35718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13321" name="TextBox 8">
            <a:extLst>
              <a:ext uri="{FF2B5EF4-FFF2-40B4-BE49-F238E27FC236}">
                <a16:creationId xmlns:a16="http://schemas.microsoft.com/office/drawing/2014/main" id="{6B0039AD-00C3-4500-8111-00FF03C744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43688" y="4514850"/>
            <a:ext cx="1000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b="1"/>
              <a:t>√</a:t>
            </a:r>
            <a:r>
              <a:rPr lang="id-ID" altLang="id-ID" sz="1300" b="1"/>
              <a:t>15.52</a:t>
            </a:r>
          </a:p>
        </p:txBody>
      </p:sp>
      <p:sp>
        <p:nvSpPr>
          <p:cNvPr id="13322" name="TextBox 9">
            <a:extLst>
              <a:ext uri="{FF2B5EF4-FFF2-40B4-BE49-F238E27FC236}">
                <a16:creationId xmlns:a16="http://schemas.microsoft.com/office/drawing/2014/main" id="{8E2D49D2-BDB9-4665-A3EB-78C5E48E5F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2250" y="5164138"/>
            <a:ext cx="1000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b="1"/>
              <a:t>√</a:t>
            </a:r>
            <a:r>
              <a:rPr lang="id-ID" altLang="id-ID" sz="1300" b="1"/>
              <a:t>16.48</a:t>
            </a:r>
          </a:p>
        </p:txBody>
      </p:sp>
      <p:sp>
        <p:nvSpPr>
          <p:cNvPr id="13323" name="TextBox 10">
            <a:extLst>
              <a:ext uri="{FF2B5EF4-FFF2-40B4-BE49-F238E27FC236}">
                <a16:creationId xmlns:a16="http://schemas.microsoft.com/office/drawing/2014/main" id="{41662DD9-7C4E-470F-8BF5-BC03F8DD19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5125" y="5662613"/>
            <a:ext cx="1000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b="1"/>
              <a:t>√</a:t>
            </a:r>
            <a:r>
              <a:rPr lang="id-ID" altLang="id-ID" sz="1300" b="1"/>
              <a:t>0.88</a:t>
            </a:r>
          </a:p>
        </p:txBody>
      </p:sp>
      <p:sp>
        <p:nvSpPr>
          <p:cNvPr id="13324" name="TextBox 11">
            <a:extLst>
              <a:ext uri="{FF2B5EF4-FFF2-40B4-BE49-F238E27FC236}">
                <a16:creationId xmlns:a16="http://schemas.microsoft.com/office/drawing/2014/main" id="{72455EA1-DC92-4AC8-80AC-E67B209641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8438" y="6157913"/>
            <a:ext cx="1000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b="1"/>
              <a:t>√</a:t>
            </a:r>
            <a:r>
              <a:rPr lang="id-ID" altLang="id-ID" sz="1300" b="1"/>
              <a:t>1.26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>
            <a:extLst>
              <a:ext uri="{FF2B5EF4-FFF2-40B4-BE49-F238E27FC236}">
                <a16:creationId xmlns:a16="http://schemas.microsoft.com/office/drawing/2014/main" id="{903BA986-42A8-47ED-8AC0-A96F57150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14339" name="Rectangle 1">
            <a:extLst>
              <a:ext uri="{FF2B5EF4-FFF2-40B4-BE49-F238E27FC236}">
                <a16:creationId xmlns:a16="http://schemas.microsoft.com/office/drawing/2014/main" id="{602E5214-FFE3-4826-8C46-6A85BC1281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02" y="1844824"/>
            <a:ext cx="7671196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Dengan cara yang sama hitung jarak tiap titik ke titik pusat ke-2 dan kita akan mendapatkan </a:t>
            </a:r>
          </a:p>
          <a:p>
            <a:pPr lvl="1"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4.12, </a:t>
            </a:r>
          </a:p>
          <a:p>
            <a:pPr lvl="1"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 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4.27, </a:t>
            </a:r>
          </a:p>
          <a:p>
            <a:pPr lvl="1"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 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1.18, </a:t>
            </a:r>
          </a:p>
          <a:p>
            <a:pPr lvl="1"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1.86, </a:t>
            </a:r>
          </a:p>
          <a:p>
            <a:pPr lvl="1"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1.22, </a:t>
            </a:r>
          </a:p>
          <a:p>
            <a:pPr lvl="1"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 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2.62, </a:t>
            </a:r>
          </a:p>
          <a:p>
            <a:pPr lvl="1"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 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2.06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>
            <a:extLst>
              <a:ext uri="{FF2B5EF4-FFF2-40B4-BE49-F238E27FC236}">
                <a16:creationId xmlns:a16="http://schemas.microsoft.com/office/drawing/2014/main" id="{58D13A48-11EF-470B-B6AE-E4B9F2555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15363" name="Rectangle 1">
            <a:extLst>
              <a:ext uri="{FF2B5EF4-FFF2-40B4-BE49-F238E27FC236}">
                <a16:creationId xmlns:a16="http://schemas.microsoft.com/office/drawing/2014/main" id="{F7F2DD5C-1B5D-48BF-8DF7-4CFB267E8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2060848"/>
            <a:ext cx="842962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Dari penghitungan Euclidean distance, kita dapat membandingkan:                                            </a:t>
            </a:r>
          </a:p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jarak ke C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1.41  1.80 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2.06  3.94   4.06 </a:t>
            </a:r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0.94   1.12</a:t>
            </a:r>
          </a:p>
          <a:p>
            <a:pPr eaLnBrk="1" hangingPunct="1"/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  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C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4.12  4.27</a:t>
            </a:r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1.18  1.86   1.22</a:t>
            </a:r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2.62   2.06</a:t>
            </a:r>
          </a:p>
          <a:p>
            <a:pPr eaLnBrk="1" hangingPunct="1"/>
            <a:endParaRPr lang="id-ID" altLang="id-ID" sz="2800" b="1" i="1" dirty="0">
              <a:solidFill>
                <a:srgbClr val="D5FB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 anggota C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 </a:t>
            </a:r>
          </a:p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 anggota C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>
            <a:extLst>
              <a:ext uri="{FF2B5EF4-FFF2-40B4-BE49-F238E27FC236}">
                <a16:creationId xmlns:a16="http://schemas.microsoft.com/office/drawing/2014/main" id="{D35095F8-B849-48ED-87BF-9EE5F55C3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16387" name="Rectangle 1">
            <a:extLst>
              <a:ext uri="{FF2B5EF4-FFF2-40B4-BE49-F238E27FC236}">
                <a16:creationId xmlns:a16="http://schemas.microsoft.com/office/drawing/2014/main" id="{6F0EAB90-37D2-4392-9D17-6643FD57E6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" y="2204864"/>
            <a:ext cx="8429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sv-SE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c. Hitung titik pusat baru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8" name="Picture 2" descr="D:\My Downloads\Bahan Data Mining\kmean32.jpg">
            <a:extLst>
              <a:ext uri="{FF2B5EF4-FFF2-40B4-BE49-F238E27FC236}">
                <a16:creationId xmlns:a16="http://schemas.microsoft.com/office/drawing/2014/main" id="{707A3CD9-820F-4048-A00F-68B786A173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7" y="2744614"/>
            <a:ext cx="6596062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>
            <a:extLst>
              <a:ext uri="{FF2B5EF4-FFF2-40B4-BE49-F238E27FC236}">
                <a16:creationId xmlns:a16="http://schemas.microsoft.com/office/drawing/2014/main" id="{21A5FAC5-8329-49B2-9532-DF597A88B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17411" name="Rectangle 4">
            <a:extLst>
              <a:ext uri="{FF2B5EF4-FFF2-40B4-BE49-F238E27FC236}">
                <a16:creationId xmlns:a16="http://schemas.microsoft.com/office/drawing/2014/main" id="{A9F07FB4-3CEA-42FC-8A6B-D5C63C8396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39" y="1682751"/>
            <a:ext cx="8215313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Iterasi ke 2</a:t>
            </a:r>
          </a:p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Hitung Euclidean distance dari tiap data ke titik pusat yang baru Dengan cara yang sama dengan iterasi pertama kita akan mendapatkan perbandingan sebagai berikut:</a:t>
            </a:r>
          </a:p>
        </p:txBody>
      </p:sp>
      <p:sp>
        <p:nvSpPr>
          <p:cNvPr id="17412" name="Rectangle 5">
            <a:extLst>
              <a:ext uri="{FF2B5EF4-FFF2-40B4-BE49-F238E27FC236}">
                <a16:creationId xmlns:a16="http://schemas.microsoft.com/office/drawing/2014/main" id="{EDBC6147-8BDC-44E9-A121-294A76EA2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39" y="4142651"/>
            <a:ext cx="8286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  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Jarak ke C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0.76   0.96</a:t>
            </a:r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2.65   4.62   4.54  </a:t>
            </a:r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0.76   1.31</a:t>
            </a:r>
          </a:p>
          <a:p>
            <a:pPr eaLnBrk="1" hangingPunct="1"/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      C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4.62   4.86  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1.27   0.86   0.88</a:t>
            </a:r>
            <a:r>
              <a:rPr lang="id-ID" altLang="id-ID" sz="2800" b="1" i="1" dirty="0">
                <a:solidFill>
                  <a:srgbClr val="D5F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3.22   2.63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>
            <a:extLst>
              <a:ext uri="{FF2B5EF4-FFF2-40B4-BE49-F238E27FC236}">
                <a16:creationId xmlns:a16="http://schemas.microsoft.com/office/drawing/2014/main" id="{D86D1766-7D05-4CC7-AC18-1BC35AB7F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Algoritma k-means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7E9252F4-BEF6-4FE3-9DDB-778088E084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504" y="1772126"/>
            <a:ext cx="8215313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 Dari perbandingan tersebut kita tahu bahwa </a:t>
            </a:r>
          </a:p>
          <a:p>
            <a:pPr lvl="1"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 anggota C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dan </a:t>
            </a:r>
          </a:p>
          <a:p>
            <a:pPr lvl="1"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{M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} anggota C</a:t>
            </a:r>
            <a:r>
              <a:rPr lang="id-ID" altLang="id-ID" sz="28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eaLnBrk="1" hangingPunct="1"/>
            <a:endParaRPr lang="id-ID" altLang="id-ID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id-ID" altLang="id-ID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c. Karena anggota kelompok tidak ada yang berubah maka titik pusat pun tidak akan berubah.</a:t>
            </a:r>
          </a:p>
        </p:txBody>
      </p:sp>
      <p:sp>
        <p:nvSpPr>
          <p:cNvPr id="18436" name="Rectangle 6">
            <a:extLst>
              <a:ext uri="{FF2B5EF4-FFF2-40B4-BE49-F238E27FC236}">
                <a16:creationId xmlns:a16="http://schemas.microsoft.com/office/drawing/2014/main" id="{A47F5DC0-B4F7-4359-B78B-DB50573CB6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705" y="4759324"/>
            <a:ext cx="81438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Kesimpulan</a:t>
            </a:r>
          </a:p>
          <a:p>
            <a:pPr eaLnBrk="1" hangingPunct="1"/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{M</a:t>
            </a:r>
            <a:r>
              <a:rPr lang="id-ID" altLang="id-ID" sz="2800" b="1" i="1" baseline="-25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} anggota C</a:t>
            </a:r>
            <a:r>
              <a:rPr lang="id-ID" altLang="id-ID" sz="2800" b="1" i="1" baseline="-25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dan </a:t>
            </a:r>
          </a:p>
          <a:p>
            <a:pPr eaLnBrk="1" hangingPunct="1"/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{M</a:t>
            </a:r>
            <a:r>
              <a:rPr lang="id-ID" altLang="id-ID" sz="2800" b="1" i="1" baseline="-25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id-ID" altLang="id-ID" sz="2800" b="1" i="1" baseline="-25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id-ID" altLang="id-ID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} anggota C</a:t>
            </a:r>
            <a:r>
              <a:rPr lang="id-ID" altLang="id-ID" sz="2800" b="1" i="1" baseline="-250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id-ID" altLang="id-ID" sz="2800" b="1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1428</TotalTime>
  <Words>570</Words>
  <Application>Microsoft Office PowerPoint</Application>
  <PresentationFormat>On-screen Show (4:3)</PresentationFormat>
  <Paragraphs>133</Paragraphs>
  <Slides>22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2" baseType="lpstr">
      <vt:lpstr>Arial</vt:lpstr>
      <vt:lpstr>Calibri</vt:lpstr>
      <vt:lpstr>Cambria Math</vt:lpstr>
      <vt:lpstr>Courier New</vt:lpstr>
      <vt:lpstr>Franklin Gothic Book</vt:lpstr>
      <vt:lpstr>Times New Roman</vt:lpstr>
      <vt:lpstr>Trebuchet MS</vt:lpstr>
      <vt:lpstr>Wingdings</vt:lpstr>
      <vt:lpstr>Wingdings 2</vt:lpstr>
      <vt:lpstr>Opulent</vt:lpstr>
      <vt:lpstr>Cluster Analysis</vt:lpstr>
      <vt:lpstr>KEMAMPUAN AKHIR YANG DIHARAPKAN</vt:lpstr>
      <vt:lpstr>CLUSTERING</vt:lpstr>
      <vt:lpstr>APLIKASI CLUSTERING</vt:lpstr>
      <vt:lpstr>TIPE-TIPE CLUSTERING</vt:lpstr>
      <vt:lpstr>PARTITIONAL CLUSTERING</vt:lpstr>
      <vt:lpstr>HIERARCHICAL CLUSTERING</vt:lpstr>
      <vt:lpstr>SIMILARITY AND DISSIMILARITY BETWEEN OBJECTS</vt:lpstr>
      <vt:lpstr>SIMILARITY AND DISSIMILARITY BETWEEN OBJECTS</vt:lpstr>
      <vt:lpstr>ALGORITMA CLUSTERING</vt:lpstr>
      <vt:lpstr>Algoritma k-means</vt:lpstr>
      <vt:lpstr>Algoritma k-means</vt:lpstr>
      <vt:lpstr>Algoritma k-means</vt:lpstr>
      <vt:lpstr>Algoritma k-means</vt:lpstr>
      <vt:lpstr>Cluster Analysis</vt:lpstr>
      <vt:lpstr>Algoritma k-means</vt:lpstr>
      <vt:lpstr>Algoritma k-means</vt:lpstr>
      <vt:lpstr>Algoritma k-means</vt:lpstr>
      <vt:lpstr>Algoritma k-means</vt:lpstr>
      <vt:lpstr>Algoritma k-means</vt:lpstr>
      <vt:lpstr>Algoritma k-means</vt:lpstr>
      <vt:lpstr>Algoritma k-means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Eka Praja Wiyata M</dc:creator>
  <cp:lastModifiedBy>Row_Bee</cp:lastModifiedBy>
  <cp:revision>117</cp:revision>
  <dcterms:created xsi:type="dcterms:W3CDTF">2010-09-27T21:14:42Z</dcterms:created>
  <dcterms:modified xsi:type="dcterms:W3CDTF">2018-08-14T05:50:01Z</dcterms:modified>
</cp:coreProperties>
</file>