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70C522-CB05-4D99-ABCA-13962EBFC139}" type="datetimeFigureOut">
              <a:rPr lang="id-ID" smtClean="0"/>
              <a:pPr/>
              <a:t>16/11/2018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24C0AB-2DCC-438C-8049-AF9237962601}" type="slidenum">
              <a:rPr lang="id-ID" smtClean="0"/>
              <a:pPr/>
              <a:t>‹#›</a:t>
            </a:fld>
            <a:endParaRPr lang="id-ID"/>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p>
        </p:txBody>
      </p:sp>
      <p:sp>
        <p:nvSpPr>
          <p:cNvPr id="266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CE198C-585C-44FF-8B74-707C95BC18C2}" type="slidenum">
              <a:rPr lang="en-US" smtClean="0"/>
              <a:pPr/>
              <a:t>5</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F9D460-DE95-4A01-909F-6E9BAC594495}" type="slidenum">
              <a:rPr lang="en-US" smtClean="0"/>
              <a:pPr/>
              <a:t>6</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7CB6750-C98E-4C9A-9D11-69F26BC5E269}" type="datetimeFigureOut">
              <a:rPr lang="id-ID" smtClean="0"/>
              <a:pPr/>
              <a:t>16/11/2018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B475487-56EB-4343-822C-DC21F5FE5307}"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CB6750-C98E-4C9A-9D11-69F26BC5E269}" type="datetimeFigureOut">
              <a:rPr lang="id-ID" smtClean="0"/>
              <a:pPr/>
              <a:t>16/11/2018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475487-56EB-4343-822C-DC21F5FE5307}"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astranesia.com/arti-kata-tirani/"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SEMIOTIKA</a:t>
            </a:r>
            <a:endParaRPr lang="id-ID"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Pengetian </a:t>
            </a:r>
            <a:endParaRPr lang="id-ID" dirty="0"/>
          </a:p>
        </p:txBody>
      </p:sp>
      <p:sp>
        <p:nvSpPr>
          <p:cNvPr id="3" name="Content Placeholder 2"/>
          <p:cNvSpPr>
            <a:spLocks noGrp="1"/>
          </p:cNvSpPr>
          <p:nvPr>
            <p:ph idx="1"/>
          </p:nvPr>
        </p:nvSpPr>
        <p:spPr/>
        <p:txBody>
          <a:bodyPr>
            <a:normAutofit fontScale="85000" lnSpcReduction="20000"/>
          </a:bodyPr>
          <a:lstStyle/>
          <a:p>
            <a:r>
              <a:rPr lang="id-ID" dirty="0"/>
              <a:t>Istilah semiotika sendiri berasal dari kata Yunani </a:t>
            </a:r>
            <a:r>
              <a:rPr lang="id-ID" i="1" dirty="0"/>
              <a:t>“semeion” </a:t>
            </a:r>
            <a:r>
              <a:rPr lang="id-ID" dirty="0"/>
              <a:t>yang berarti tanda. Para pakar mempunyai pengertian masing-masing dalam menjelaskan semiotika. John Fiske (2007) berpandangan bahwa semiotika adalah studi tentang tanda dan cara tanda itu bekerja.</a:t>
            </a:r>
          </a:p>
          <a:p>
            <a:r>
              <a:rPr lang="id-ID" dirty="0"/>
              <a:t>Sedangkan Preminger (dalam Sobur, 2007) menyebutkan semiotika merupakan ilmu tentang tanda-tanda. Ilmu ini menganggap bahwa fenomena sosial/ masyarakat dan kebudayaan itu merupakan tanda-tanda. Semiotik itu mempelajari sistem-sistem, aturan-aturan, konvensi-konvensi yang memungkinkan tanda-tanda tersebut memiliki arti</a:t>
            </a:r>
            <a:r>
              <a:rPr lang="id-ID" dirty="0" smtClean="0"/>
              <a:t>. </a:t>
            </a:r>
            <a:endParaRPr lang="id-ID" dirty="0"/>
          </a:p>
          <a:p>
            <a:endParaRPr lang="id-ID"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duhan.jpg"/>
          <p:cNvPicPr>
            <a:picLocks noChangeAspect="1"/>
          </p:cNvPicPr>
          <p:nvPr/>
        </p:nvPicPr>
        <p:blipFill>
          <a:blip r:embed="rId2"/>
          <a:stretch>
            <a:fillRect/>
          </a:stretch>
        </p:blipFill>
        <p:spPr>
          <a:xfrm>
            <a:off x="2071670" y="1000108"/>
            <a:ext cx="5214973" cy="468687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209864-tanda-toilet.jpg"/>
          <p:cNvPicPr>
            <a:picLocks noChangeAspect="1"/>
          </p:cNvPicPr>
          <p:nvPr/>
        </p:nvPicPr>
        <p:blipFill>
          <a:blip r:embed="rId2"/>
          <a:stretch>
            <a:fillRect/>
          </a:stretch>
        </p:blipFill>
        <p:spPr>
          <a:xfrm>
            <a:off x="1785918" y="1428736"/>
            <a:ext cx="5753100" cy="40005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normAutofit fontScale="90000"/>
          </a:bodyPr>
          <a:lstStyle/>
          <a:p>
            <a:r>
              <a:rPr lang="en-CA" smtClean="0"/>
              <a:t>Apakah anda terpengaruh </a:t>
            </a:r>
            <a:br>
              <a:rPr lang="en-CA" smtClean="0"/>
            </a:br>
            <a:r>
              <a:rPr lang="en-CA" smtClean="0"/>
              <a:t>iklan ini?</a:t>
            </a:r>
            <a:endParaRPr lang="en-US" smtClean="0"/>
          </a:p>
        </p:txBody>
      </p:sp>
      <p:pic>
        <p:nvPicPr>
          <p:cNvPr id="8195" name="Content Placeholder 3" descr="Gudang garam.jpg"/>
          <p:cNvPicPr>
            <a:picLocks noGrp="1" noChangeAspect="1"/>
          </p:cNvPicPr>
          <p:nvPr>
            <p:ph idx="1"/>
          </p:nvPr>
        </p:nvPicPr>
        <p:blipFill>
          <a:blip r:embed="rId3"/>
          <a:srcRect/>
          <a:stretch>
            <a:fillRect/>
          </a:stretch>
        </p:blipFill>
        <p:spPr>
          <a:xfrm>
            <a:off x="609600" y="1752600"/>
            <a:ext cx="3533775" cy="4419600"/>
          </a:xfrm>
        </p:spPr>
      </p:pic>
      <p:sp>
        <p:nvSpPr>
          <p:cNvPr id="8196" name="TextBox 5"/>
          <p:cNvSpPr txBox="1">
            <a:spLocks noChangeArrowheads="1"/>
          </p:cNvSpPr>
          <p:nvPr/>
        </p:nvSpPr>
        <p:spPr bwMode="auto">
          <a:xfrm>
            <a:off x="4343400" y="4648200"/>
            <a:ext cx="3840163" cy="1200150"/>
          </a:xfrm>
          <a:prstGeom prst="rect">
            <a:avLst/>
          </a:prstGeom>
          <a:noFill/>
          <a:ln w="9525">
            <a:noFill/>
            <a:miter lim="800000"/>
            <a:headEnd/>
            <a:tailEnd/>
          </a:ln>
        </p:spPr>
        <p:txBody>
          <a:bodyPr>
            <a:spAutoFit/>
          </a:bodyPr>
          <a:lstStyle/>
          <a:p>
            <a:r>
              <a:rPr lang="en-CA" sz="2400"/>
              <a:t>Apa hubunganya antara rokok dan seorang pria?</a:t>
            </a:r>
            <a:endParaRPr lang="en-US" sz="240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85800" y="2667000"/>
            <a:ext cx="3814762" cy="1216025"/>
          </a:xfrm>
        </p:spPr>
        <p:txBody>
          <a:bodyPr/>
          <a:lstStyle/>
          <a:p>
            <a:r>
              <a:rPr lang="en-CA" sz="3200" dirty="0" err="1" smtClean="0"/>
              <a:t>Iklan</a:t>
            </a:r>
            <a:r>
              <a:rPr lang="en-CA" sz="3200" dirty="0" smtClean="0"/>
              <a:t> </a:t>
            </a:r>
            <a:r>
              <a:rPr lang="en-CA" sz="3200" dirty="0" err="1" smtClean="0"/>
              <a:t>untuk</a:t>
            </a:r>
            <a:r>
              <a:rPr lang="en-CA" sz="3200" dirty="0" smtClean="0"/>
              <a:t> </a:t>
            </a:r>
            <a:br>
              <a:rPr lang="en-CA" sz="3200" dirty="0" smtClean="0"/>
            </a:br>
            <a:r>
              <a:rPr lang="en-CA" sz="3200" dirty="0" err="1" smtClean="0"/>
              <a:t>siapa</a:t>
            </a:r>
            <a:r>
              <a:rPr lang="en-CA" sz="3200" dirty="0" smtClean="0"/>
              <a:t>?</a:t>
            </a:r>
            <a:endParaRPr lang="en-US" sz="3200" dirty="0" smtClean="0"/>
          </a:p>
        </p:txBody>
      </p:sp>
      <p:pic>
        <p:nvPicPr>
          <p:cNvPr id="9219" name="Content Placeholder 3" descr="iklan XL.jpg"/>
          <p:cNvPicPr>
            <a:picLocks noGrp="1" noChangeAspect="1"/>
          </p:cNvPicPr>
          <p:nvPr>
            <p:ph idx="1"/>
          </p:nvPr>
        </p:nvPicPr>
        <p:blipFill>
          <a:blip r:embed="rId3"/>
          <a:srcRect/>
          <a:stretch>
            <a:fillRect/>
          </a:stretch>
        </p:blipFill>
        <p:spPr>
          <a:xfrm>
            <a:off x="4572000" y="381000"/>
            <a:ext cx="4038600" cy="5580063"/>
          </a:xfrm>
        </p:spPr>
      </p:pic>
    </p:spTree>
  </p:cSld>
  <p:clrMapOvr>
    <a:masterClrMapping/>
  </p:clrMapOvr>
  <p:transition spd="med">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Encoding – decoding </a:t>
            </a:r>
            <a:endParaRPr lang="id-ID" dirty="0"/>
          </a:p>
        </p:txBody>
      </p:sp>
      <p:sp>
        <p:nvSpPr>
          <p:cNvPr id="3" name="Content Placeholder 2"/>
          <p:cNvSpPr>
            <a:spLocks noGrp="1"/>
          </p:cNvSpPr>
          <p:nvPr>
            <p:ph idx="1"/>
          </p:nvPr>
        </p:nvSpPr>
        <p:spPr/>
        <p:txBody>
          <a:bodyPr>
            <a:normAutofit fontScale="92500" lnSpcReduction="10000"/>
          </a:bodyPr>
          <a:lstStyle/>
          <a:p>
            <a:r>
              <a:rPr lang="id-ID" dirty="0"/>
              <a:t>Ide dasar semiotika ini berangkat dari pesan kode. Penyampaian pesan tersebut satu-satunya disampaikan dengan kode. Oleh karena itu terdapat proses </a:t>
            </a:r>
            <a:r>
              <a:rPr lang="id-ID" i="1" dirty="0"/>
              <a:t>encoding </a:t>
            </a:r>
            <a:r>
              <a:rPr lang="id-ID" dirty="0"/>
              <a:t>dan </a:t>
            </a:r>
            <a:r>
              <a:rPr lang="id-ID" i="1" dirty="0"/>
              <a:t>decoding </a:t>
            </a:r>
            <a:r>
              <a:rPr lang="id-ID" dirty="0"/>
              <a:t>dalam komunikasi.</a:t>
            </a:r>
          </a:p>
          <a:p>
            <a:r>
              <a:rPr lang="id-ID" i="1" dirty="0"/>
              <a:t>Encoding </a:t>
            </a:r>
            <a:r>
              <a:rPr lang="id-ID" dirty="0"/>
              <a:t>merupakan proses pikiran atau komunikasi dalam menyampaikan pesan, sedangkan </a:t>
            </a:r>
            <a:r>
              <a:rPr lang="id-ID" i="1" dirty="0"/>
              <a:t>decoding</a:t>
            </a:r>
            <a:r>
              <a:rPr lang="id-ID" dirty="0"/>
              <a:t>merupakan kebalikannya yaitu proses pikiran dalam menerjemahkan pesan-pesan yang terkode tersebut.</a:t>
            </a:r>
          </a:p>
          <a:p>
            <a:endParaRPr lang="id-ID"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Denotasi </a:t>
            </a:r>
            <a:endParaRPr lang="id-ID" dirty="0"/>
          </a:p>
        </p:txBody>
      </p:sp>
      <p:sp>
        <p:nvSpPr>
          <p:cNvPr id="3" name="Content Placeholder 2"/>
          <p:cNvSpPr>
            <a:spLocks noGrp="1"/>
          </p:cNvSpPr>
          <p:nvPr>
            <p:ph idx="1"/>
          </p:nvPr>
        </p:nvSpPr>
        <p:spPr/>
        <p:txBody>
          <a:bodyPr>
            <a:normAutofit fontScale="70000" lnSpcReduction="20000"/>
          </a:bodyPr>
          <a:lstStyle/>
          <a:p>
            <a:r>
              <a:rPr lang="id-ID" dirty="0" smtClean="0"/>
              <a:t>Denotasi </a:t>
            </a:r>
            <a:r>
              <a:rPr lang="id-ID" dirty="0"/>
              <a:t>merupakan makna sesungguhnya, atau sebuah fenomena yang tampak dengan panca indera, atau bisa juga disebut deskripsi dasar. Contohnya adalah Coca-Cola merupakan minuman soda yang diproduksi oleh PT. Coca-Cola Company, dengan warna kecoklatan dan kaleng berwarna merah</a:t>
            </a:r>
            <a:r>
              <a:rPr lang="id-ID" dirty="0" smtClean="0"/>
              <a:t>.</a:t>
            </a:r>
          </a:p>
          <a:p>
            <a:pPr>
              <a:buNone/>
            </a:pPr>
            <a:endParaRPr lang="id-ID" dirty="0" smtClean="0"/>
          </a:p>
          <a:p>
            <a:r>
              <a:rPr lang="id-ID" dirty="0"/>
              <a:t>Konotasi merupakan makna-makna kultural yang muncul atau bisa juga disebut makna yang muncul karena adanya konstruksi budaya sehingga ada sebuah pergeseran, tetapi tetap melekat pada simbol atau tanda tersebut. Contoh adalah Coca-Cola merupakan minuman yang identik dengan budaya modern, di mana Coca-Cola menjadi salah satu produk modern dan cenderung kapitalis. Dengan mengkonsumsi Coca-Cola, seorang individu akan tampak modern dan bisa dikatakan memiliki pemikiran budaya populer.</a:t>
            </a:r>
          </a:p>
          <a:p>
            <a:endParaRPr lang="id-ID"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ropped-merpati3.jpg"/>
          <p:cNvPicPr>
            <a:picLocks noChangeAspect="1"/>
          </p:cNvPicPr>
          <p:nvPr/>
        </p:nvPicPr>
        <p:blipFill>
          <a:blip r:embed="rId2"/>
          <a:stretch>
            <a:fillRect/>
          </a:stretch>
        </p:blipFill>
        <p:spPr>
          <a:xfrm>
            <a:off x="166718" y="857232"/>
            <a:ext cx="8763000" cy="52578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igeon.jpg"/>
          <p:cNvPicPr>
            <a:picLocks noGrp="1" noChangeAspect="1"/>
          </p:cNvPicPr>
          <p:nvPr>
            <p:ph idx="1"/>
          </p:nvPr>
        </p:nvPicPr>
        <p:blipFill>
          <a:blip r:embed="rId2"/>
          <a:stretch>
            <a:fillRect/>
          </a:stretch>
        </p:blipFill>
        <p:spPr>
          <a:xfrm>
            <a:off x="2928926" y="1643050"/>
            <a:ext cx="3786214" cy="3786214"/>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Lambang-Garuda.jpg"/>
          <p:cNvPicPr>
            <a:picLocks noGrp="1" noChangeAspect="1"/>
          </p:cNvPicPr>
          <p:nvPr>
            <p:ph idx="1"/>
          </p:nvPr>
        </p:nvPicPr>
        <p:blipFill>
          <a:blip r:embed="rId2"/>
          <a:stretch>
            <a:fillRect/>
          </a:stretch>
        </p:blipFill>
        <p:spPr>
          <a:xfrm>
            <a:off x="2857487" y="1857364"/>
            <a:ext cx="3413149" cy="3071834"/>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witter-lama.png"/>
          <p:cNvPicPr>
            <a:picLocks noChangeAspect="1"/>
          </p:cNvPicPr>
          <p:nvPr/>
        </p:nvPicPr>
        <p:blipFill>
          <a:blip r:embed="rId2"/>
          <a:stretch>
            <a:fillRect/>
          </a:stretch>
        </p:blipFill>
        <p:spPr>
          <a:xfrm>
            <a:off x="0" y="933561"/>
            <a:ext cx="9144000" cy="4990877"/>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Tiga Aspek semiotik </a:t>
            </a:r>
            <a:endParaRPr lang="id-ID" dirty="0"/>
          </a:p>
        </p:txBody>
      </p:sp>
      <p:sp>
        <p:nvSpPr>
          <p:cNvPr id="3" name="Content Placeholder 2"/>
          <p:cNvSpPr>
            <a:spLocks noGrp="1"/>
          </p:cNvSpPr>
          <p:nvPr>
            <p:ph idx="1"/>
          </p:nvPr>
        </p:nvSpPr>
        <p:spPr/>
        <p:txBody>
          <a:bodyPr>
            <a:normAutofit fontScale="70000" lnSpcReduction="20000"/>
          </a:bodyPr>
          <a:lstStyle/>
          <a:p>
            <a:pPr marL="514350" indent="-514350">
              <a:buFont typeface="+mj-lt"/>
              <a:buAutoNum type="arabicPeriod"/>
            </a:pPr>
            <a:r>
              <a:rPr lang="id-ID" dirty="0" smtClean="0"/>
              <a:t>Tanda</a:t>
            </a:r>
          </a:p>
          <a:p>
            <a:pPr>
              <a:buNone/>
            </a:pPr>
            <a:r>
              <a:rPr lang="id-ID" dirty="0" smtClean="0"/>
              <a:t>	Dalam </a:t>
            </a:r>
            <a:r>
              <a:rPr lang="id-ID" dirty="0"/>
              <a:t>kajian semiotik, tanda merupakan konsep utama yang dijadikan sebagai bahan analisis di mana di dalam tanda terdapat makna sebagai bentuk interpretasi pesan yang dimaksud. Secara sederhana, tanda cenderung berbentuk visual atau fisik yang ditangkap oleh manusia.</a:t>
            </a:r>
          </a:p>
          <a:p>
            <a:pPr>
              <a:buNone/>
            </a:pPr>
            <a:r>
              <a:rPr lang="id-ID" sz="3100" dirty="0" smtClean="0"/>
              <a:t>2.   Acuan </a:t>
            </a:r>
            <a:r>
              <a:rPr lang="id-ID" sz="3100" dirty="0"/>
              <a:t>tanda atau objek</a:t>
            </a:r>
          </a:p>
          <a:p>
            <a:pPr>
              <a:buNone/>
            </a:pPr>
            <a:r>
              <a:rPr lang="id-ID" dirty="0" smtClean="0"/>
              <a:t>	Objek </a:t>
            </a:r>
            <a:r>
              <a:rPr lang="id-ID" dirty="0"/>
              <a:t>merupakan konteks sosial yang dalam implementasinya dijadikan sebagai aspek pemaknaan atau yang dirujuk oleh tanda tersebut.</a:t>
            </a:r>
          </a:p>
          <a:p>
            <a:pPr marL="514350" indent="-514350">
              <a:buAutoNum type="arabicPeriod" startAt="3"/>
            </a:pPr>
            <a:r>
              <a:rPr lang="id-ID" dirty="0" smtClean="0"/>
              <a:t>Pengguna </a:t>
            </a:r>
            <a:r>
              <a:rPr lang="id-ID" dirty="0"/>
              <a:t>Tanda (</a:t>
            </a:r>
            <a:r>
              <a:rPr lang="id-ID" dirty="0" smtClean="0"/>
              <a:t>interpretant)</a:t>
            </a:r>
          </a:p>
          <a:p>
            <a:pPr marL="514350" indent="-514350">
              <a:buNone/>
            </a:pPr>
            <a:r>
              <a:rPr lang="id-ID" dirty="0"/>
              <a:t> </a:t>
            </a:r>
            <a:r>
              <a:rPr lang="id-ID" dirty="0" smtClean="0"/>
              <a:t>       Konsep </a:t>
            </a:r>
            <a:r>
              <a:rPr lang="id-ID" dirty="0"/>
              <a:t>pemikiran dari orang yang menggunakan tanda dan menurunkannya ke suatu makna tertentu atau makna yang ada dalam benak seseorang tentang objek yang dirujuk sebuah tanda. (Kriyantono, 2007 : 263).</a:t>
            </a:r>
          </a:p>
          <a:p>
            <a:endParaRPr lang="id-ID"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Diskusi</a:t>
            </a:r>
            <a:endParaRPr lang="id-ID" dirty="0"/>
          </a:p>
        </p:txBody>
      </p:sp>
      <p:sp>
        <p:nvSpPr>
          <p:cNvPr id="3" name="Content Placeholder 2"/>
          <p:cNvSpPr>
            <a:spLocks noGrp="1"/>
          </p:cNvSpPr>
          <p:nvPr>
            <p:ph idx="1"/>
          </p:nvPr>
        </p:nvSpPr>
        <p:spPr/>
        <p:txBody>
          <a:bodyPr/>
          <a:lstStyle/>
          <a:p>
            <a:r>
              <a:rPr lang="id-ID" dirty="0" smtClean="0"/>
              <a:t>Manukmu apik tur gede</a:t>
            </a:r>
          </a:p>
          <a:p>
            <a:r>
              <a:rPr lang="id-ID" dirty="0" smtClean="0"/>
              <a:t>Kenapa orang yang nakal disimbolkan kancil? </a:t>
            </a:r>
          </a:p>
          <a:p>
            <a:r>
              <a:rPr lang="id-ID" dirty="0" smtClean="0"/>
              <a:t>Ingat kasus cicak dan buaya?</a:t>
            </a:r>
          </a:p>
          <a:p>
            <a:r>
              <a:rPr lang="id-ID" dirty="0" smtClean="0"/>
              <a:t>Kenapa jika misuh menggunakan ‘anjing’?  </a:t>
            </a:r>
          </a:p>
          <a:p>
            <a:pPr>
              <a:buNone/>
            </a:pPr>
            <a:endParaRPr lang="id-ID"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928934"/>
            <a:ext cx="8229600" cy="1143000"/>
          </a:xfrm>
        </p:spPr>
        <p:txBody>
          <a:bodyPr>
            <a:normAutofit fontScale="90000"/>
          </a:bodyPr>
          <a:lstStyle/>
          <a:p>
            <a:r>
              <a:rPr lang="id-ID" dirty="0" smtClean="0"/>
              <a:t>Semiotik dibentuk dari warna, bentuk, dan bunyi. </a:t>
            </a:r>
            <a:endParaRPr lang="id-ID"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900"/>
            <a:ext cx="8229600" cy="1143000"/>
          </a:xfrm>
        </p:spPr>
        <p:txBody>
          <a:bodyPr/>
          <a:lstStyle/>
          <a:p>
            <a:r>
              <a:rPr lang="id-ID" dirty="0" smtClean="0"/>
              <a:t>Puisi</a:t>
            </a:r>
            <a:endParaRPr lang="id-ID" dirty="0"/>
          </a:p>
        </p:txBody>
      </p:sp>
      <p:sp>
        <p:nvSpPr>
          <p:cNvPr id="3" name="Content Placeholder 2"/>
          <p:cNvSpPr>
            <a:spLocks noGrp="1"/>
          </p:cNvSpPr>
          <p:nvPr>
            <p:ph idx="1"/>
          </p:nvPr>
        </p:nvSpPr>
        <p:spPr>
          <a:xfrm>
            <a:off x="428596" y="785794"/>
            <a:ext cx="8229600" cy="4525963"/>
          </a:xfrm>
        </p:spPr>
        <p:txBody>
          <a:bodyPr>
            <a:noAutofit/>
          </a:bodyPr>
          <a:lstStyle/>
          <a:p>
            <a:r>
              <a:rPr lang="id-ID" sz="1600" dirty="0"/>
              <a:t>Tidak ada New York hari ini</a:t>
            </a:r>
            <a:br>
              <a:rPr lang="id-ID" sz="1600" dirty="0"/>
            </a:br>
            <a:r>
              <a:rPr lang="id-ID" sz="1600" dirty="0"/>
              <a:t/>
            </a:r>
            <a:br>
              <a:rPr lang="id-ID" sz="1600" dirty="0"/>
            </a:br>
            <a:r>
              <a:rPr lang="id-ID" sz="1600" dirty="0"/>
              <a:t>Tidak ada New York kemarin</a:t>
            </a:r>
            <a:br>
              <a:rPr lang="id-ID" sz="1600" dirty="0"/>
            </a:br>
            <a:r>
              <a:rPr lang="id-ID" sz="1600" dirty="0"/>
              <a:t/>
            </a:r>
            <a:br>
              <a:rPr lang="id-ID" sz="1600" dirty="0"/>
            </a:br>
            <a:r>
              <a:rPr lang="id-ID" sz="1600" dirty="0"/>
              <a:t>Aku sendiri dan tidak berada di sini</a:t>
            </a:r>
            <a:br>
              <a:rPr lang="id-ID" sz="1600" dirty="0"/>
            </a:br>
            <a:r>
              <a:rPr lang="id-ID" sz="1600" dirty="0"/>
              <a:t/>
            </a:r>
            <a:br>
              <a:rPr lang="id-ID" sz="1600" dirty="0"/>
            </a:br>
            <a:r>
              <a:rPr lang="id-ID" sz="1600" dirty="0"/>
              <a:t>Semua orang adalah orang lain</a:t>
            </a:r>
            <a:br>
              <a:rPr lang="id-ID" sz="1600" dirty="0"/>
            </a:br>
            <a:r>
              <a:rPr lang="id-ID" sz="1600" dirty="0"/>
              <a:t/>
            </a:r>
            <a:br>
              <a:rPr lang="id-ID" sz="1600" dirty="0"/>
            </a:br>
            <a:r>
              <a:rPr lang="id-ID" sz="1600" dirty="0"/>
              <a:t>Bahasa Ibu adalah kamar tidurku</a:t>
            </a:r>
            <a:br>
              <a:rPr lang="id-ID" sz="1600" dirty="0"/>
            </a:br>
            <a:r>
              <a:rPr lang="id-ID" sz="1600" dirty="0"/>
              <a:t/>
            </a:r>
            <a:br>
              <a:rPr lang="id-ID" sz="1600" dirty="0"/>
            </a:br>
            <a:r>
              <a:rPr lang="id-ID" sz="1600" dirty="0"/>
              <a:t>Kupeluk tubuh sendiri</a:t>
            </a:r>
            <a:br>
              <a:rPr lang="id-ID" sz="1600" dirty="0"/>
            </a:br>
            <a:r>
              <a:rPr lang="id-ID" sz="1600" dirty="0"/>
              <a:t/>
            </a:r>
            <a:br>
              <a:rPr lang="id-ID" sz="1600" dirty="0"/>
            </a:br>
            <a:r>
              <a:rPr lang="id-ID" sz="1600" dirty="0"/>
              <a:t>Dan Cinta, Kau tak ingin aku</a:t>
            </a:r>
            <a:br>
              <a:rPr lang="id-ID" sz="1600" dirty="0"/>
            </a:br>
            <a:r>
              <a:rPr lang="id-ID" sz="1600" dirty="0"/>
              <a:t/>
            </a:r>
            <a:br>
              <a:rPr lang="id-ID" sz="1600" dirty="0"/>
            </a:br>
            <a:r>
              <a:rPr lang="id-ID" sz="1600" dirty="0"/>
              <a:t>mematikan mata lampu</a:t>
            </a:r>
            <a:br>
              <a:rPr lang="id-ID" sz="1600" dirty="0"/>
            </a:br>
            <a:r>
              <a:rPr lang="id-ID" sz="1600" dirty="0"/>
              <a:t/>
            </a:r>
            <a:br>
              <a:rPr lang="id-ID" sz="1600" dirty="0"/>
            </a:br>
            <a:r>
              <a:rPr lang="id-ID" sz="1600" dirty="0"/>
              <a:t>Jendela terbuka</a:t>
            </a:r>
            <a:br>
              <a:rPr lang="id-ID" sz="1600" dirty="0"/>
            </a:br>
            <a:r>
              <a:rPr lang="id-ID" sz="1600" dirty="0"/>
              <a:t/>
            </a:r>
            <a:br>
              <a:rPr lang="id-ID" sz="1600" dirty="0"/>
            </a:br>
            <a:r>
              <a:rPr lang="id-ID" sz="1600" dirty="0"/>
              <a:t>dan masa lampau memasukiku sebagai angin</a:t>
            </a:r>
            <a:br>
              <a:rPr lang="id-ID" sz="1600" dirty="0"/>
            </a:br>
            <a:r>
              <a:rPr lang="id-ID" sz="1600" dirty="0"/>
              <a:t/>
            </a:r>
            <a:br>
              <a:rPr lang="id-ID" sz="1600" dirty="0"/>
            </a:br>
            <a:r>
              <a:rPr lang="id-ID" sz="1600" dirty="0"/>
              <a:t>Meriang. Meriang. Aku meriang.</a:t>
            </a:r>
            <a:br>
              <a:rPr lang="id-ID" sz="1600" dirty="0"/>
            </a:br>
            <a:r>
              <a:rPr lang="id-ID" sz="1600" dirty="0"/>
              <a:t/>
            </a:r>
            <a:br>
              <a:rPr lang="id-ID" sz="1600" dirty="0"/>
            </a:br>
            <a:r>
              <a:rPr lang="id-ID" sz="1600" dirty="0"/>
              <a:t>Kau yang panas di kening, kau yang dingin dikenang</a:t>
            </a:r>
          </a:p>
          <a:p>
            <a:r>
              <a:rPr lang="id-ID" sz="1600" dirty="0" smtClean="0"/>
              <a:t/>
            </a:r>
            <a:br>
              <a:rPr lang="id-ID" sz="1600" dirty="0" smtClean="0"/>
            </a:br>
            <a:endParaRPr lang="id-ID" sz="16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t>BUNGA DAN TEMBOK</a:t>
            </a:r>
            <a:endParaRPr lang="id-ID" dirty="0"/>
          </a:p>
        </p:txBody>
      </p:sp>
      <p:sp>
        <p:nvSpPr>
          <p:cNvPr id="3" name="Content Placeholder 2"/>
          <p:cNvSpPr>
            <a:spLocks noGrp="1"/>
          </p:cNvSpPr>
          <p:nvPr>
            <p:ph idx="1"/>
          </p:nvPr>
        </p:nvSpPr>
        <p:spPr/>
        <p:txBody>
          <a:bodyPr>
            <a:normAutofit fontScale="47500" lnSpcReduction="20000"/>
          </a:bodyPr>
          <a:lstStyle/>
          <a:p>
            <a:pPr fontAlgn="base"/>
            <a:r>
              <a:rPr lang="id-ID" i="1" dirty="0" smtClean="0"/>
              <a:t>Seumpama </a:t>
            </a:r>
            <a:r>
              <a:rPr lang="id-ID" i="1" dirty="0"/>
              <a:t>bunga</a:t>
            </a:r>
            <a:br>
              <a:rPr lang="id-ID" i="1" dirty="0"/>
            </a:br>
            <a:r>
              <a:rPr lang="id-ID" i="1" dirty="0"/>
              <a:t>Kami adalah bunga yang tak</a:t>
            </a:r>
            <a:br>
              <a:rPr lang="id-ID" i="1" dirty="0"/>
            </a:br>
            <a:r>
              <a:rPr lang="id-ID" i="1" dirty="0"/>
              <a:t>Kau hendaki tumbuh</a:t>
            </a:r>
            <a:br>
              <a:rPr lang="id-ID" i="1" dirty="0"/>
            </a:br>
            <a:r>
              <a:rPr lang="id-ID" i="1" dirty="0"/>
              <a:t>Engkau lebih suka membangun</a:t>
            </a:r>
            <a:br>
              <a:rPr lang="id-ID" i="1" dirty="0"/>
            </a:br>
            <a:r>
              <a:rPr lang="id-ID" i="1" dirty="0"/>
              <a:t>Rumah dan merampas tanah</a:t>
            </a:r>
            <a:br>
              <a:rPr lang="id-ID" i="1" dirty="0"/>
            </a:br>
            <a:endParaRPr lang="id-ID" dirty="0"/>
          </a:p>
          <a:p>
            <a:pPr fontAlgn="base"/>
            <a:r>
              <a:rPr lang="id-ID" i="1" dirty="0"/>
              <a:t>Seumpama bunga</a:t>
            </a:r>
            <a:br>
              <a:rPr lang="id-ID" i="1" dirty="0"/>
            </a:br>
            <a:r>
              <a:rPr lang="id-ID" i="1" dirty="0"/>
              <a:t>Kami adalah bunga yang tak</a:t>
            </a:r>
            <a:br>
              <a:rPr lang="id-ID" i="1" dirty="0"/>
            </a:br>
            <a:r>
              <a:rPr lang="id-ID" i="1" dirty="0"/>
              <a:t>Kau kehendaki adanya</a:t>
            </a:r>
            <a:br>
              <a:rPr lang="id-ID" i="1" dirty="0"/>
            </a:br>
            <a:r>
              <a:rPr lang="id-ID" i="1" dirty="0"/>
              <a:t>Engkau lebih suka membangun</a:t>
            </a:r>
            <a:br>
              <a:rPr lang="id-ID" i="1" dirty="0"/>
            </a:br>
            <a:r>
              <a:rPr lang="id-ID" i="1" dirty="0"/>
              <a:t>Jalan raya dan pagar besi</a:t>
            </a:r>
            <a:endParaRPr lang="id-ID" dirty="0"/>
          </a:p>
          <a:p>
            <a:pPr fontAlgn="base"/>
            <a:r>
              <a:rPr lang="id-ID" i="1" dirty="0"/>
              <a:t>Seumpama bunga</a:t>
            </a:r>
            <a:br>
              <a:rPr lang="id-ID" i="1" dirty="0"/>
            </a:br>
            <a:r>
              <a:rPr lang="id-ID" i="1" dirty="0"/>
              <a:t>Kami adalah bunga yang</a:t>
            </a:r>
            <a:br>
              <a:rPr lang="id-ID" i="1" dirty="0"/>
            </a:br>
            <a:r>
              <a:rPr lang="id-ID" i="1" dirty="0"/>
              <a:t>Dirontokkan di bumi kami sendiri</a:t>
            </a:r>
            <a:endParaRPr lang="id-ID" dirty="0"/>
          </a:p>
          <a:p>
            <a:pPr fontAlgn="base"/>
            <a:r>
              <a:rPr lang="id-ID" i="1" dirty="0"/>
              <a:t>Jika kami bunga</a:t>
            </a:r>
            <a:br>
              <a:rPr lang="id-ID" i="1" dirty="0"/>
            </a:br>
            <a:r>
              <a:rPr lang="id-ID" i="1" dirty="0"/>
              <a:t>Engkau adalah tembok itu</a:t>
            </a:r>
            <a:br>
              <a:rPr lang="id-ID" i="1" dirty="0"/>
            </a:br>
            <a:r>
              <a:rPr lang="id-ID" i="1" dirty="0"/>
              <a:t>Tapi di tubuh tembok itu</a:t>
            </a:r>
            <a:br>
              <a:rPr lang="id-ID" i="1" dirty="0"/>
            </a:br>
            <a:r>
              <a:rPr lang="id-ID" i="1" dirty="0"/>
              <a:t>Telah kami sebar biji-biji</a:t>
            </a:r>
            <a:br>
              <a:rPr lang="id-ID" i="1" dirty="0"/>
            </a:br>
            <a:r>
              <a:rPr lang="id-ID" i="1" dirty="0"/>
              <a:t>Suatu saat kami akan tumbuh bersama</a:t>
            </a:r>
            <a:br>
              <a:rPr lang="id-ID" i="1" dirty="0"/>
            </a:br>
            <a:r>
              <a:rPr lang="id-ID" i="1" dirty="0"/>
              <a:t>Dengan keyakinan: engkau harus hancur!</a:t>
            </a:r>
            <a:endParaRPr lang="id-ID" dirty="0"/>
          </a:p>
          <a:p>
            <a:pPr fontAlgn="base"/>
            <a:r>
              <a:rPr lang="id-ID" i="1" dirty="0"/>
              <a:t>Dalam keyakinan kami</a:t>
            </a:r>
            <a:br>
              <a:rPr lang="id-ID" i="1" dirty="0"/>
            </a:br>
            <a:r>
              <a:rPr lang="id-ID" i="1" dirty="0"/>
              <a:t>Di manapun – </a:t>
            </a:r>
            <a:r>
              <a:rPr lang="id-ID" i="1" dirty="0">
                <a:hlinkClick r:id="rId2" tooltip="Arti kata tirani"/>
              </a:rPr>
              <a:t>tirani</a:t>
            </a:r>
            <a:r>
              <a:rPr lang="id-ID" i="1" dirty="0"/>
              <a:t> harus tumbang!</a:t>
            </a:r>
            <a:endParaRPr lang="id-ID" dirty="0"/>
          </a:p>
          <a:p>
            <a:endParaRPr lang="id-ID"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Rambu lalu lintas </a:t>
            </a:r>
            <a:endParaRPr lang="id-ID" dirty="0"/>
          </a:p>
        </p:txBody>
      </p:sp>
      <p:pic>
        <p:nvPicPr>
          <p:cNvPr id="4" name="Content Placeholder 3" descr="images.jpg"/>
          <p:cNvPicPr>
            <a:picLocks noGrp="1" noChangeAspect="1"/>
          </p:cNvPicPr>
          <p:nvPr>
            <p:ph idx="1"/>
          </p:nvPr>
        </p:nvPicPr>
        <p:blipFill>
          <a:blip r:embed="rId2"/>
          <a:stretch>
            <a:fillRect/>
          </a:stretch>
        </p:blipFill>
        <p:spPr>
          <a:xfrm>
            <a:off x="2786050" y="1571612"/>
            <a:ext cx="3175022" cy="4000528"/>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Simbol dengan warna</a:t>
            </a:r>
            <a:endParaRPr lang="id-ID" dirty="0"/>
          </a:p>
        </p:txBody>
      </p:sp>
      <p:sp>
        <p:nvSpPr>
          <p:cNvPr id="3" name="Content Placeholder 2"/>
          <p:cNvSpPr>
            <a:spLocks noGrp="1"/>
          </p:cNvSpPr>
          <p:nvPr>
            <p:ph idx="1"/>
          </p:nvPr>
        </p:nvSpPr>
        <p:spPr/>
        <p:txBody>
          <a:bodyPr/>
          <a:lstStyle/>
          <a:p>
            <a:r>
              <a:rPr lang="id-ID" dirty="0" smtClean="0"/>
              <a:t>Datang ke orang meninggal menggunakan pakian hitam hitam, ada yang putih putih. </a:t>
            </a:r>
          </a:p>
          <a:p>
            <a:r>
              <a:rPr lang="id-ID" dirty="0" smtClean="0"/>
              <a:t>Bendera kuning. </a:t>
            </a:r>
          </a:p>
          <a:p>
            <a:r>
              <a:rPr lang="id-ID" dirty="0" smtClean="0"/>
              <a:t>Mawar merah </a:t>
            </a:r>
            <a:endParaRPr lang="id-ID"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Latihan</a:t>
            </a:r>
            <a:endParaRPr lang="id-ID" dirty="0"/>
          </a:p>
        </p:txBody>
      </p:sp>
      <p:sp>
        <p:nvSpPr>
          <p:cNvPr id="3" name="Content Placeholder 2"/>
          <p:cNvSpPr>
            <a:spLocks noGrp="1"/>
          </p:cNvSpPr>
          <p:nvPr>
            <p:ph idx="1"/>
          </p:nvPr>
        </p:nvSpPr>
        <p:spPr/>
        <p:txBody>
          <a:bodyPr/>
          <a:lstStyle/>
          <a:p>
            <a:r>
              <a:rPr lang="id-ID" dirty="0" smtClean="0"/>
              <a:t>Cari simbol-simbol </a:t>
            </a:r>
            <a:r>
              <a:rPr lang="id-ID" dirty="0" smtClean="0"/>
              <a:t>di</a:t>
            </a:r>
            <a:r>
              <a:rPr lang="en-US" dirty="0" smtClean="0"/>
              <a:t> </a:t>
            </a:r>
            <a:r>
              <a:rPr lang="id-ID" dirty="0" smtClean="0"/>
              <a:t>sekitar </a:t>
            </a:r>
            <a:r>
              <a:rPr lang="id-ID" dirty="0" smtClean="0"/>
              <a:t>kita</a:t>
            </a:r>
          </a:p>
          <a:p>
            <a:r>
              <a:rPr lang="id-ID" dirty="0" smtClean="0"/>
              <a:t>Bahas konotasi dinotasinya</a:t>
            </a:r>
          </a:p>
          <a:p>
            <a:r>
              <a:rPr lang="id-ID" dirty="0" smtClean="0"/>
              <a:t>Aspek-aspek semiotiknya. </a:t>
            </a:r>
            <a:endParaRPr lang="id-ID"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TotalTime>
  <Words>252</Words>
  <Application>Microsoft Office PowerPoint</Application>
  <PresentationFormat>On-screen Show (4:3)</PresentationFormat>
  <Paragraphs>47</Paragraphs>
  <Slides>20</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SEMIOTIKA</vt:lpstr>
      <vt:lpstr>Pengetian </vt:lpstr>
      <vt:lpstr>PowerPoint Presentation</vt:lpstr>
      <vt:lpstr>PowerPoint Presentation</vt:lpstr>
      <vt:lpstr>Apakah anda terpengaruh  iklan ini?</vt:lpstr>
      <vt:lpstr>Iklan untuk  siapa?</vt:lpstr>
      <vt:lpstr>Encoding – decoding </vt:lpstr>
      <vt:lpstr>Denotasi </vt:lpstr>
      <vt:lpstr>PowerPoint Presentation</vt:lpstr>
      <vt:lpstr>PowerPoint Presentation</vt:lpstr>
      <vt:lpstr>PowerPoint Presentation</vt:lpstr>
      <vt:lpstr>PowerPoint Presentation</vt:lpstr>
      <vt:lpstr>Tiga Aspek semiotik </vt:lpstr>
      <vt:lpstr>Diskusi</vt:lpstr>
      <vt:lpstr>Semiotik dibentuk dari warna, bentuk, dan bunyi. </vt:lpstr>
      <vt:lpstr>Puisi</vt:lpstr>
      <vt:lpstr>BUNGA DAN TEMBOK</vt:lpstr>
      <vt:lpstr>Rambu lalu lintas </vt:lpstr>
      <vt:lpstr>Simbol dengan warna</vt:lpstr>
      <vt:lpstr>Latihan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SEMIOTIKA</dc:title>
  <dc:creator>HUMAS</dc:creator>
  <cp:lastModifiedBy>Muhajir</cp:lastModifiedBy>
  <cp:revision>11</cp:revision>
  <dcterms:created xsi:type="dcterms:W3CDTF">2016-11-29T04:40:09Z</dcterms:created>
  <dcterms:modified xsi:type="dcterms:W3CDTF">2018-11-15T22:04:26Z</dcterms:modified>
</cp:coreProperties>
</file>