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4" autoAdjust="0"/>
    <p:restoredTop sz="94660"/>
  </p:normalViewPr>
  <p:slideViewPr>
    <p:cSldViewPr snapToGrid="0">
      <p:cViewPr>
        <p:scale>
          <a:sx n="132" d="100"/>
          <a:sy n="132" d="100"/>
        </p:scale>
        <p:origin x="34" y="-1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022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838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06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8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000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56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332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6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932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98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29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4F77792-B1BD-490D-BBB7-71FADF9AB84F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7CE84345-5560-4A65-8F73-FA002ADF724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12546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79863-01D1-4640-8747-87C3C41A2C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66F873-71BE-4F49-BC4E-EAAAAD9D85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asil gambar untuk cross railway track">
            <a:extLst>
              <a:ext uri="{FF2B5EF4-FFF2-40B4-BE49-F238E27FC236}">
                <a16:creationId xmlns:a16="http://schemas.microsoft.com/office/drawing/2014/main" id="{52B33CDB-AAA6-4C8E-8853-AC5E6DCAB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865" y="3197988"/>
            <a:ext cx="4916979" cy="309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360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16B64-96D4-4170-96E9-22220FC86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00F78-590A-4693-95DE-D270B5E54D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56053"/>
            <a:ext cx="11029615" cy="1406446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perhatikan</a:t>
            </a:r>
            <a:r>
              <a:rPr lang="en-US" dirty="0"/>
              <a:t>, </a:t>
            </a:r>
            <a:r>
              <a:rPr lang="en-US" dirty="0" err="1"/>
              <a:t>alur</a:t>
            </a:r>
            <a:r>
              <a:rPr lang="en-US" dirty="0"/>
              <a:t> </a:t>
            </a:r>
            <a:r>
              <a:rPr lang="en-US" dirty="0" err="1"/>
              <a:t>pengeksekusian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program </a:t>
            </a:r>
            <a:r>
              <a:rPr lang="en-US" dirty="0" err="1"/>
              <a:t>dikerjakan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per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.</a:t>
            </a:r>
          </a:p>
          <a:p>
            <a:r>
              <a:rPr lang="en-US" dirty="0" err="1"/>
              <a:t>Baris</a:t>
            </a:r>
            <a:r>
              <a:rPr lang="en-US" dirty="0"/>
              <a:t> demi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dibaca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mengerjakan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diperintahkan</a:t>
            </a:r>
            <a:r>
              <a:rPr lang="en-US" dirty="0"/>
              <a:t>.</a:t>
            </a:r>
          </a:p>
          <a:p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</p:txBody>
      </p:sp>
      <p:pic>
        <p:nvPicPr>
          <p:cNvPr id="2050" name="Picture 2" descr="Alur porgram tanpa percabangan">
            <a:extLst>
              <a:ext uri="{FF2B5EF4-FFF2-40B4-BE49-F238E27FC236}">
                <a16:creationId xmlns:a16="http://schemas.microsoft.com/office/drawing/2014/main" id="{16933EE6-D526-47EF-8C9F-C4BC1B0DB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001" y="2952401"/>
            <a:ext cx="6724650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314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56044-2120-448D-8C18-C037A7331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percabangan</a:t>
            </a:r>
            <a:r>
              <a:rPr lang="en-US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C4CB-704F-41F3-9944-1325FD123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24465"/>
            <a:ext cx="11029615" cy="1013800"/>
          </a:xfrm>
        </p:spPr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juga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“Control Flow”, “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”, “</a:t>
            </a:r>
            <a:r>
              <a:rPr lang="en-US" dirty="0" err="1"/>
              <a:t>Struktur</a:t>
            </a:r>
            <a:r>
              <a:rPr lang="en-US" dirty="0"/>
              <a:t> IF”, “Decision”, </a:t>
            </a:r>
            <a:r>
              <a:rPr lang="en-US" dirty="0" err="1"/>
              <a:t>dsb</a:t>
            </a:r>
            <a:r>
              <a:rPr lang="en-US" dirty="0"/>
              <a:t>. </a:t>
            </a:r>
            <a:r>
              <a:rPr lang="en-US" dirty="0" err="1"/>
              <a:t>Semuanya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.</a:t>
            </a:r>
          </a:p>
        </p:txBody>
      </p:sp>
      <p:pic>
        <p:nvPicPr>
          <p:cNvPr id="3074" name="Picture 2" descr="Flowchart Percabangan">
            <a:extLst>
              <a:ext uri="{FF2B5EF4-FFF2-40B4-BE49-F238E27FC236}">
                <a16:creationId xmlns:a16="http://schemas.microsoft.com/office/drawing/2014/main" id="{26C17FDD-D15B-4B31-8A9D-4D8B56A5B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039" y="2560966"/>
            <a:ext cx="6281438" cy="41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96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DDECB-9959-4FC8-A791-7FA190A0E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</a:t>
            </a:r>
            <a:r>
              <a:rPr lang="en-US" dirty="0" err="1"/>
              <a:t>percabangan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Java?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E8FED-E09F-4E90-B4A1-95B8D26EC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761259"/>
          </a:xfrm>
        </p:spPr>
        <p:txBody>
          <a:bodyPr/>
          <a:lstStyle/>
          <a:p>
            <a:r>
              <a:rPr lang="en-US" dirty="0" err="1"/>
              <a:t>Caranya</a:t>
            </a:r>
            <a:r>
              <a:rPr lang="en-US" dirty="0"/>
              <a:t>: </a:t>
            </a:r>
            <a:r>
              <a:rPr lang="en-US" dirty="0" err="1"/>
              <a:t>menggunakan</a:t>
            </a:r>
            <a:r>
              <a:rPr lang="en-US" dirty="0"/>
              <a:t> kata </a:t>
            </a:r>
            <a:r>
              <a:rPr lang="en-US" dirty="0" err="1"/>
              <a:t>kunci</a:t>
            </a:r>
            <a:r>
              <a:rPr lang="en-US" dirty="0"/>
              <a:t> if, else, switch, dan case, dan operator ternary.</a:t>
            </a:r>
          </a:p>
        </p:txBody>
      </p:sp>
    </p:spTree>
    <p:extLst>
      <p:ext uri="{BB962C8B-B14F-4D97-AF65-F5344CB8AC3E}">
        <p14:creationId xmlns:p14="http://schemas.microsoft.com/office/powerpoint/2010/main" val="1931545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BEB25-FA04-40CE-8E9F-0430B61B2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format </a:t>
            </a:r>
            <a:r>
              <a:rPr lang="en-US" dirty="0" err="1"/>
              <a:t>stuktur</a:t>
            </a:r>
            <a:r>
              <a:rPr lang="en-US" dirty="0"/>
              <a:t> IF 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5C4067-5FAE-4164-8405-549FE4D1A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8979" y="1958578"/>
            <a:ext cx="8755842" cy="1613045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4AC62CB-EF79-4A0D-9F21-5ACDDCBC4C8D}"/>
              </a:ext>
            </a:extLst>
          </p:cNvPr>
          <p:cNvSpPr txBox="1">
            <a:spLocks/>
          </p:cNvSpPr>
          <p:nvPr/>
        </p:nvSpPr>
        <p:spPr>
          <a:xfrm>
            <a:off x="696145" y="3617410"/>
            <a:ext cx="11029615" cy="2846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err="1"/>
              <a:t>suatu_kondisi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bernilai</a:t>
            </a:r>
            <a:r>
              <a:rPr lang="en-US" sz="2000" dirty="0"/>
              <a:t> true/false </a:t>
            </a:r>
            <a:r>
              <a:rPr lang="en-US" sz="2000" dirty="0" err="1"/>
              <a:t>saja</a:t>
            </a:r>
            <a:r>
              <a:rPr lang="en-US" sz="2000" dirty="0"/>
              <a:t>. Kita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gunakan</a:t>
            </a:r>
            <a:r>
              <a:rPr lang="en-US" sz="2000" dirty="0"/>
              <a:t> operator </a:t>
            </a:r>
            <a:r>
              <a:rPr lang="en-US" sz="2000" dirty="0" err="1"/>
              <a:t>relasi</a:t>
            </a:r>
            <a:r>
              <a:rPr lang="en-US" sz="2000" dirty="0"/>
              <a:t> dan </a:t>
            </a:r>
            <a:r>
              <a:rPr lang="en-US" sz="2000" dirty="0" err="1"/>
              <a:t>logika</a:t>
            </a:r>
            <a:r>
              <a:rPr lang="en-US" sz="2000" dirty="0"/>
              <a:t> di </a:t>
            </a:r>
            <a:r>
              <a:rPr lang="en-US" sz="2000" dirty="0" err="1"/>
              <a:t>sini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jelasnya</a:t>
            </a:r>
            <a:r>
              <a:rPr lang="en-US" sz="2000" dirty="0"/>
              <a:t>, </a:t>
            </a:r>
            <a:r>
              <a:rPr lang="en-US" sz="2000" dirty="0" err="1"/>
              <a:t>nanti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bahas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Sebelumnya</a:t>
            </a:r>
            <a:r>
              <a:rPr lang="en-US" sz="2000" dirty="0"/>
              <a:t>, </a:t>
            </a:r>
            <a:r>
              <a:rPr lang="en-US" sz="2000" dirty="0" err="1"/>
              <a:t>kamu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tahu</a:t>
            </a:r>
            <a:r>
              <a:rPr lang="en-US" sz="2000" dirty="0"/>
              <a:t> </a:t>
            </a:r>
            <a:r>
              <a:rPr lang="en-US" sz="2000" dirty="0" err="1"/>
              <a:t>dulu</a:t>
            </a:r>
            <a:r>
              <a:rPr lang="en-US" sz="2000" dirty="0"/>
              <a:t> </a:t>
            </a:r>
            <a:r>
              <a:rPr lang="en-US" sz="2000" dirty="0" err="1"/>
              <a:t>tiga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percabangan</a:t>
            </a:r>
            <a:r>
              <a:rPr lang="en-US" sz="2000" dirty="0"/>
              <a:t> pada Java:</a:t>
            </a:r>
          </a:p>
          <a:p>
            <a:pPr lvl="1"/>
            <a:r>
              <a:rPr lang="en-US" sz="1800" dirty="0" err="1"/>
              <a:t>Percabangan</a:t>
            </a:r>
            <a:r>
              <a:rPr lang="en-US" sz="1800" dirty="0"/>
              <a:t> IF</a:t>
            </a:r>
          </a:p>
          <a:p>
            <a:pPr lvl="1"/>
            <a:r>
              <a:rPr lang="en-US" sz="1800" dirty="0" err="1"/>
              <a:t>Percabangan</a:t>
            </a:r>
            <a:r>
              <a:rPr lang="en-US" sz="1800" dirty="0"/>
              <a:t> IF/ELSE</a:t>
            </a:r>
          </a:p>
          <a:p>
            <a:pPr lvl="1"/>
            <a:r>
              <a:rPr lang="en-US" sz="1800" dirty="0" err="1"/>
              <a:t>Percabangan</a:t>
            </a:r>
            <a:r>
              <a:rPr lang="en-US" sz="1800" dirty="0"/>
              <a:t> IF/ELSE/IF </a:t>
            </a:r>
            <a:r>
              <a:rPr lang="en-US" sz="1800" dirty="0" err="1"/>
              <a:t>atau</a:t>
            </a:r>
            <a:r>
              <a:rPr lang="en-US" sz="1800" dirty="0"/>
              <a:t> SWITCH/CASE</a:t>
            </a:r>
          </a:p>
        </p:txBody>
      </p:sp>
    </p:spTree>
    <p:extLst>
      <p:ext uri="{BB962C8B-B14F-4D97-AF65-F5344CB8AC3E}">
        <p14:creationId xmlns:p14="http://schemas.microsoft.com/office/powerpoint/2010/main" val="3944644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6A90-7FD1-40A0-B7F2-5AEEB4D0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Percabangan</a:t>
            </a:r>
            <a:r>
              <a:rPr lang="en-US" dirty="0"/>
              <a:t> IF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2E4C5-1700-459B-BE52-2C423CB42A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923239"/>
          </a:xfrm>
        </p:spPr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. </a:t>
            </a:r>
            <a:r>
              <a:rPr lang="en-US" dirty="0" err="1"/>
              <a:t>Artinya</a:t>
            </a:r>
            <a:r>
              <a:rPr lang="en-US" dirty="0"/>
              <a:t>, </a:t>
            </a:r>
            <a:r>
              <a:rPr lang="en-US" dirty="0" err="1"/>
              <a:t>pilihan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IF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dikerjakan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kondisinya</a:t>
            </a:r>
            <a:r>
              <a:rPr lang="en-US" dirty="0"/>
              <a:t> </a:t>
            </a:r>
            <a:r>
              <a:rPr lang="en-US" dirty="0" err="1"/>
              <a:t>benar</a:t>
            </a:r>
            <a:endParaRPr lang="en-US" dirty="0"/>
          </a:p>
        </p:txBody>
      </p:sp>
      <p:pic>
        <p:nvPicPr>
          <p:cNvPr id="4101" name="Picture 5" descr="Percabangan IF">
            <a:extLst>
              <a:ext uri="{FF2B5EF4-FFF2-40B4-BE49-F238E27FC236}">
                <a16:creationId xmlns:a16="http://schemas.microsoft.com/office/drawing/2014/main" id="{988752F0-6D8B-455D-8DC1-F9DC4E6D5D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2" t="4779" r="24374" b="13080"/>
          <a:stretch/>
        </p:blipFill>
        <p:spPr bwMode="auto">
          <a:xfrm>
            <a:off x="3218687" y="3025358"/>
            <a:ext cx="5271701" cy="363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225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02FDE-1CBE-4FFD-8023-B85DDDE4B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43D4D-D478-48A3-9351-40BCF10A2D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952592"/>
          </a:xfrm>
        </p:spPr>
        <p:txBody>
          <a:bodyPr/>
          <a:lstStyle/>
          <a:p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salah…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apa-apa</a:t>
            </a:r>
            <a:r>
              <a:rPr lang="en-US" dirty="0"/>
              <a:t>. Alias </a:t>
            </a:r>
            <a:r>
              <a:rPr lang="en-US" dirty="0" err="1"/>
              <a:t>lanjut</a:t>
            </a:r>
            <a:r>
              <a:rPr lang="en-US" dirty="0"/>
              <a:t> </a:t>
            </a:r>
            <a:r>
              <a:rPr lang="en-US" dirty="0" err="1"/>
              <a:t>eksekusi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perintah</a:t>
            </a:r>
            <a:r>
              <a:rPr lang="en-US" dirty="0"/>
              <a:t> </a:t>
            </a:r>
            <a:r>
              <a:rPr lang="en-US" dirty="0" err="1"/>
              <a:t>berikutnya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marL="0" indent="0" algn="ctr">
              <a:buNone/>
            </a:pPr>
            <a:r>
              <a:rPr lang="en-US" sz="2800" dirty="0"/>
              <a:t>	</a:t>
            </a:r>
            <a:r>
              <a:rPr lang="en-US" sz="2800" dirty="0" err="1"/>
              <a:t>Pernahkah</a:t>
            </a:r>
            <a:r>
              <a:rPr lang="en-US" sz="2800" dirty="0"/>
              <a:t> kalian </a:t>
            </a:r>
            <a:r>
              <a:rPr lang="en-US" sz="2800" dirty="0" err="1"/>
              <a:t>belanja</a:t>
            </a:r>
            <a:r>
              <a:rPr lang="en-US" sz="2800" dirty="0"/>
              <a:t> di </a:t>
            </a:r>
            <a:r>
              <a:rPr lang="en-US" sz="2800" dirty="0" err="1"/>
              <a:t>toko</a:t>
            </a:r>
            <a:r>
              <a:rPr lang="en-US" sz="2800" dirty="0"/>
              <a:t>, </a:t>
            </a: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kalau</a:t>
            </a:r>
            <a:r>
              <a:rPr lang="en-US" sz="2800" dirty="0"/>
              <a:t> </a:t>
            </a:r>
            <a:r>
              <a:rPr lang="en-US" sz="2800" dirty="0" err="1"/>
              <a:t>belanja</a:t>
            </a:r>
            <a:r>
              <a:rPr lang="en-US" sz="2800" dirty="0"/>
              <a:t> di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sekian</a:t>
            </a:r>
            <a:r>
              <a:rPr lang="en-US" sz="2800" dirty="0"/>
              <a:t> </a:t>
            </a:r>
            <a:r>
              <a:rPr lang="en-US" sz="2800" dirty="0" err="1"/>
              <a:t>ribu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hadiah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diskon</a:t>
            </a:r>
            <a:r>
              <a:rPr lang="en-US" sz="2800" dirty="0"/>
              <a:t>.</a:t>
            </a:r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95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CD1D6-41F3-498B-9312-F4B396018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EF2466-F5B4-40C9-8D96-20D0301A2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1775" y="2018902"/>
            <a:ext cx="7341324" cy="485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483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BC57-6197-4CFF-95B2-10359495A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US" dirty="0" err="1"/>
              <a:t>Percabangan</a:t>
            </a:r>
            <a:r>
              <a:rPr lang="en-US" dirty="0"/>
              <a:t> IF/ELSE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AAD19-6E00-4294-A32A-6C7B6D918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513680"/>
          </a:xfrm>
        </p:spPr>
        <p:txBody>
          <a:bodyPr/>
          <a:lstStyle/>
          <a:p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percabangan</a:t>
            </a:r>
            <a:r>
              <a:rPr lang="en-US" dirty="0"/>
              <a:t> IF/ELSE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kondisinya</a:t>
            </a:r>
            <a:r>
              <a:rPr lang="en-US" dirty="0"/>
              <a:t> salah.</a:t>
            </a:r>
          </a:p>
          <a:p>
            <a:r>
              <a:rPr lang="en-US" dirty="0"/>
              <a:t>IF: “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lanjut</a:t>
            </a:r>
            <a:r>
              <a:rPr lang="en-US" dirty="0"/>
              <a:t>”</a:t>
            </a:r>
          </a:p>
          <a:p>
            <a:r>
              <a:rPr lang="en-US" dirty="0"/>
              <a:t>IF/ESLE: “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kalau</a:t>
            </a:r>
            <a:r>
              <a:rPr lang="en-US" dirty="0"/>
              <a:t> salah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kerjakan</a:t>
            </a:r>
            <a:r>
              <a:rPr lang="en-US" dirty="0"/>
              <a:t> yang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lanjut</a:t>
            </a:r>
            <a:r>
              <a:rPr lang="en-US" dirty="0"/>
              <a:t>”</a:t>
            </a:r>
          </a:p>
        </p:txBody>
      </p:sp>
      <p:pic>
        <p:nvPicPr>
          <p:cNvPr id="7170" name="Picture 2" descr="Perbedaan percabangan IF dengan IF/ELSE">
            <a:extLst>
              <a:ext uri="{FF2B5EF4-FFF2-40B4-BE49-F238E27FC236}">
                <a16:creationId xmlns:a16="http://schemas.microsoft.com/office/drawing/2014/main" id="{6F9E6F57-246A-436E-870F-92213644F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738" y="3025359"/>
            <a:ext cx="7550369" cy="430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663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04F97-9969-4AF0-91D8-DD477CB8C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Program </a:t>
            </a:r>
            <a:r>
              <a:rPr lang="en-US" dirty="0" err="1"/>
              <a:t>Cek</a:t>
            </a:r>
            <a:r>
              <a:rPr lang="en-US" dirty="0"/>
              <a:t> </a:t>
            </a:r>
            <a:r>
              <a:rPr lang="en-US" dirty="0" err="1"/>
              <a:t>Kelulusan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36E524-8BB9-4615-9A5A-8AA0C5224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611" y="1850654"/>
            <a:ext cx="7095296" cy="505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009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1EEBF-49A7-4A03-BC22-1A81E87FC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IF/ELSE </a:t>
            </a:r>
            <a:r>
              <a:rPr lang="en-US" dirty="0" err="1"/>
              <a:t>dengan</a:t>
            </a:r>
            <a:r>
              <a:rPr lang="en-US" dirty="0"/>
              <a:t> Operator Ternary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EA1F2-EAFD-4EC8-9D75-145153439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769712"/>
          </a:xfrm>
        </p:spPr>
        <p:txBody>
          <a:bodyPr/>
          <a:lstStyle/>
          <a:p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, </a:t>
            </a:r>
            <a:r>
              <a:rPr lang="en-US" dirty="0" err="1"/>
              <a:t>percahangan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juga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operator ternary.</a:t>
            </a:r>
          </a:p>
          <a:p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pelajari</a:t>
            </a:r>
            <a:r>
              <a:rPr lang="en-US" dirty="0"/>
              <a:t> pada </a:t>
            </a:r>
            <a:r>
              <a:rPr lang="en-US" dirty="0" err="1"/>
              <a:t>pembahasan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operator. Operator ternary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percanganan</a:t>
            </a:r>
            <a:r>
              <a:rPr lang="en-US" dirty="0"/>
              <a:t> IF/ELSE.</a:t>
            </a:r>
          </a:p>
          <a:p>
            <a:r>
              <a:rPr lang="en-US" dirty="0" err="1"/>
              <a:t>Ilustraisi</a:t>
            </a:r>
            <a:r>
              <a:rPr lang="en-US" dirty="0"/>
              <a:t> operator ternary</a:t>
            </a:r>
          </a:p>
        </p:txBody>
      </p:sp>
      <p:pic>
        <p:nvPicPr>
          <p:cNvPr id="8196" name="Picture 4" descr="Ilustraisi operator ternary">
            <a:extLst>
              <a:ext uri="{FF2B5EF4-FFF2-40B4-BE49-F238E27FC236}">
                <a16:creationId xmlns:a16="http://schemas.microsoft.com/office/drawing/2014/main" id="{853ED07B-0E43-4AD5-BACD-CD12DDBAF6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7" b="18464"/>
          <a:stretch/>
        </p:blipFill>
        <p:spPr bwMode="auto">
          <a:xfrm>
            <a:off x="2079607" y="4033764"/>
            <a:ext cx="7783122" cy="245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313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FF4EF-CCAC-49D5-97E8-C0A1DCC97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programnya</a:t>
            </a:r>
            <a:r>
              <a:rPr lang="en-US" dirty="0"/>
              <a:t>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D44B59-AB40-4F2B-8356-1B5D451EAB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452" y="2001984"/>
            <a:ext cx="7091260" cy="391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567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92E1D-AFCF-4135-BD1F-06C3DB238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Percabangan</a:t>
            </a:r>
            <a:r>
              <a:rPr lang="en-US" dirty="0"/>
              <a:t> IF/ELSE/IF dan SWITCH/CASE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BACE0-8957-4EE8-A603-ED82F67C4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085218"/>
          </a:xfrm>
        </p:spPr>
        <p:txBody>
          <a:bodyPr/>
          <a:lstStyle/>
          <a:p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percabangan</a:t>
            </a:r>
            <a:r>
              <a:rPr lang="en-US" dirty="0"/>
              <a:t> IF/ESLE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.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percahangan</a:t>
            </a:r>
            <a:r>
              <a:rPr lang="en-US" dirty="0"/>
              <a:t> IF/ELSE/IF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.</a:t>
            </a:r>
          </a:p>
          <a:p>
            <a:r>
              <a:rPr lang="en-US" dirty="0" err="1"/>
              <a:t>Formatnya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34CF67-3E2C-4639-8AC3-BCB598B33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270" y="2509788"/>
            <a:ext cx="7411397" cy="429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550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F22FFC51-0FD5-4B2A-B279-53EF7C87B2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083" y="794221"/>
            <a:ext cx="5695833" cy="572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2813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ACB9B-31B7-4880-8E38-ADA6B8385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</a:t>
            </a:r>
            <a:r>
              <a:rPr lang="en-US" dirty="0" err="1"/>
              <a:t>HitungGrade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A80F96-D4D1-4365-B69F-EC98AD1A79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19196" y="702155"/>
            <a:ext cx="5747657" cy="615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15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31274-F830-4199-9FCE-A618B8CD6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SWITCH/CASE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2A1D2-18F4-48CC-B049-533D71E4B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503230"/>
          </a:xfrm>
        </p:spPr>
        <p:txBody>
          <a:bodyPr/>
          <a:lstStyle/>
          <a:p>
            <a:r>
              <a:rPr lang="en-US" dirty="0" err="1"/>
              <a:t>Percabangan</a:t>
            </a:r>
            <a:r>
              <a:rPr lang="en-US" dirty="0"/>
              <a:t> SWITCH/CASE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lain </a:t>
            </a:r>
            <a:r>
              <a:rPr lang="en-US" dirty="0" err="1"/>
              <a:t>dari</a:t>
            </a:r>
            <a:r>
              <a:rPr lang="en-US" dirty="0"/>
              <a:t> IF/ELSE/IF.</a:t>
            </a:r>
          </a:p>
          <a:p>
            <a:r>
              <a:rPr lang="en-US" dirty="0" err="1"/>
              <a:t>Bedanya</a:t>
            </a:r>
            <a:r>
              <a:rPr lang="en-US" dirty="0"/>
              <a:t>, </a:t>
            </a:r>
            <a:r>
              <a:rPr lang="en-US" dirty="0" err="1"/>
              <a:t>percabangan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kata </a:t>
            </a:r>
            <a:r>
              <a:rPr lang="en-US" dirty="0" err="1"/>
              <a:t>kunci</a:t>
            </a:r>
            <a:r>
              <a:rPr lang="en-US" dirty="0"/>
              <a:t> switch dan case.</a:t>
            </a:r>
          </a:p>
          <a:p>
            <a:r>
              <a:rPr lang="en-US" dirty="0" err="1"/>
              <a:t>Formatnya</a:t>
            </a:r>
            <a:r>
              <a:rPr lang="en-US" dirty="0"/>
              <a:t> juga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kerjanya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B881C-630E-4A0E-8BDC-3EBDD9D7C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8940" y="3163922"/>
            <a:ext cx="5806196" cy="3720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63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13921-EA1E-4B11-89D3-DF112FA2D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B1001-1667-4CD9-A6D6-5F880401F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1362151"/>
          </a:xfrm>
        </p:spPr>
        <p:txBody>
          <a:bodyPr/>
          <a:lstStyle/>
          <a:p>
            <a:r>
              <a:rPr lang="en-US" dirty="0" err="1"/>
              <a:t>Perhatikan</a:t>
            </a:r>
            <a:r>
              <a:rPr lang="en-US" dirty="0"/>
              <a:t>: case 1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nilainya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1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</a:t>
            </a:r>
          </a:p>
          <a:p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iya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case 1.</a:t>
            </a:r>
          </a:p>
          <a:p>
            <a:r>
              <a:rPr lang="en-US" dirty="0" err="1"/>
              <a:t>Bisa</a:t>
            </a:r>
            <a:r>
              <a:rPr lang="en-US" dirty="0"/>
              <a:t> juga </a:t>
            </a:r>
            <a:r>
              <a:rPr lang="en-US" dirty="0" err="1"/>
              <a:t>betuknya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9840B4-F48E-4C22-88C1-97141AC2B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576" y="3542646"/>
            <a:ext cx="8357481" cy="320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429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23442-94E6-4CCE-8042-1AF161B8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0562B-1F9C-4F31-B6F1-3A4E47DB7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diperhatikan</a:t>
            </a:r>
            <a:r>
              <a:rPr lang="en-US" dirty="0"/>
              <a:t> juga: di </a:t>
            </a:r>
            <a:r>
              <a:rPr lang="en-US" dirty="0" err="1"/>
              <a:t>sana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kata </a:t>
            </a:r>
            <a:r>
              <a:rPr lang="en-US" dirty="0" err="1"/>
              <a:t>kunci</a:t>
            </a:r>
            <a:r>
              <a:rPr lang="en-US" dirty="0"/>
              <a:t> break dan default.</a:t>
            </a:r>
          </a:p>
          <a:p>
            <a:r>
              <a:rPr lang="en-US" dirty="0">
                <a:solidFill>
                  <a:srgbClr val="FF0000"/>
                </a:solidFill>
              </a:rPr>
              <a:t>break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berhenti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memerintahkan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berhenti</a:t>
            </a:r>
            <a:r>
              <a:rPr lang="en-US" dirty="0"/>
              <a:t> </a:t>
            </a:r>
            <a:r>
              <a:rPr lang="en-US" dirty="0" err="1"/>
              <a:t>mengecek</a:t>
            </a:r>
            <a:r>
              <a:rPr lang="en-US" dirty="0"/>
              <a:t> case yang </a:t>
            </a:r>
            <a:r>
              <a:rPr lang="en-US" dirty="0" err="1"/>
              <a:t>lainnya</a:t>
            </a:r>
            <a:r>
              <a:rPr lang="en-US" dirty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default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 case di </a:t>
            </a:r>
            <a:r>
              <a:rPr lang="en-US" dirty="0" err="1"/>
              <a:t>atas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default.</a:t>
            </a:r>
          </a:p>
          <a:p>
            <a:r>
              <a:rPr lang="en-US" dirty="0" err="1"/>
              <a:t>Pilihan</a:t>
            </a:r>
            <a:r>
              <a:rPr lang="en-US" dirty="0"/>
              <a:t> default </a:t>
            </a:r>
            <a:r>
              <a:rPr lang="en-US" dirty="0" err="1"/>
              <a:t>bisa</a:t>
            </a:r>
            <a:r>
              <a:rPr lang="en-US" dirty="0"/>
              <a:t> juga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break,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.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pengecekan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berakhir</a:t>
            </a:r>
            <a:r>
              <a:rPr lang="en-US" dirty="0"/>
              <a:t> di situ.</a:t>
            </a:r>
          </a:p>
        </p:txBody>
      </p:sp>
    </p:spTree>
    <p:extLst>
      <p:ext uri="{BB962C8B-B14F-4D97-AF65-F5344CB8AC3E}">
        <p14:creationId xmlns:p14="http://schemas.microsoft.com/office/powerpoint/2010/main" val="106581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CF928-24A8-440F-8C1C-933F49A70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Program </a:t>
            </a:r>
            <a:r>
              <a:rPr lang="en-US" dirty="0" err="1"/>
              <a:t>Lalin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258B26B-33B4-46B8-B5EC-F45FA272B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393" y="1838399"/>
            <a:ext cx="6944215" cy="491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46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45589-DC2A-40F4-B2A7-3098FC3CE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:</a:t>
            </a:r>
          </a:p>
        </p:txBody>
      </p:sp>
      <p:pic>
        <p:nvPicPr>
          <p:cNvPr id="10242" name="Picture 2" descr="Flowchart percabangan bersarang">
            <a:extLst>
              <a:ext uri="{FF2B5EF4-FFF2-40B4-BE49-F238E27FC236}">
                <a16:creationId xmlns:a16="http://schemas.microsoft.com/office/drawing/2014/main" id="{298169B8-C0B9-4C51-9968-BA8ED998614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1" t="4056" r="15011" b="4175"/>
          <a:stretch/>
        </p:blipFill>
        <p:spPr bwMode="auto">
          <a:xfrm>
            <a:off x="3608832" y="1959427"/>
            <a:ext cx="4974336" cy="45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417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D7612-9FCF-448B-9245-521E2ED00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4933F-0B9F-4009-9AA9-E2B9A844D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import </a:t>
            </a:r>
            <a:r>
              <a:rPr lang="en-US" sz="2800" dirty="0" err="1">
                <a:solidFill>
                  <a:schemeClr val="bg1"/>
                </a:solidFill>
              </a:rPr>
              <a:t>java.util.Scanner</a:t>
            </a:r>
            <a:r>
              <a:rPr lang="en-US" sz="2800" dirty="0">
                <a:solidFill>
                  <a:schemeClr val="bg1"/>
                </a:solidFill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public class </a:t>
            </a:r>
            <a:r>
              <a:rPr lang="en-US" sz="2800" dirty="0" err="1">
                <a:solidFill>
                  <a:schemeClr val="bg1"/>
                </a:solidFill>
              </a:rPr>
              <a:t>Kasir</a:t>
            </a:r>
            <a:r>
              <a:rPr lang="en-US" sz="2800" dirty="0">
                <a:solidFill>
                  <a:schemeClr val="bg1"/>
                </a:solidFill>
              </a:rPr>
              <a:t>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public static void main(String[] </a:t>
            </a:r>
            <a:r>
              <a:rPr lang="en-US" sz="2800" dirty="0" err="1">
                <a:solidFill>
                  <a:schemeClr val="bg1"/>
                </a:solidFill>
              </a:rPr>
              <a:t>args</a:t>
            </a:r>
            <a:r>
              <a:rPr lang="en-US" sz="2800" dirty="0">
                <a:solidFill>
                  <a:schemeClr val="bg1"/>
                </a:solidFill>
              </a:rPr>
              <a:t>)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// </a:t>
            </a:r>
            <a:r>
              <a:rPr lang="en-US" sz="2800" dirty="0" err="1">
                <a:solidFill>
                  <a:schemeClr val="bg1"/>
                </a:solidFill>
              </a:rPr>
              <a:t>deklarasi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variabel</a:t>
            </a:r>
            <a:r>
              <a:rPr lang="en-US" sz="2800" dirty="0">
                <a:solidFill>
                  <a:schemeClr val="bg1"/>
                </a:solidFill>
              </a:rPr>
              <a:t> dan Scanner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int 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bayar</a:t>
            </a:r>
            <a:r>
              <a:rPr lang="en-US" sz="2800" dirty="0">
                <a:solidFill>
                  <a:schemeClr val="bg1"/>
                </a:solidFill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String </a:t>
            </a:r>
            <a:r>
              <a:rPr lang="en-US" sz="2800" dirty="0" err="1">
                <a:solidFill>
                  <a:schemeClr val="bg1"/>
                </a:solidFill>
              </a:rPr>
              <a:t>kartu</a:t>
            </a:r>
            <a:r>
              <a:rPr lang="en-US" sz="2800" dirty="0">
                <a:solidFill>
                  <a:schemeClr val="bg1"/>
                </a:solidFill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Scanner scan = new Scanner(System.in);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// </a:t>
            </a:r>
            <a:r>
              <a:rPr lang="en-US" sz="2800" dirty="0" err="1">
                <a:solidFill>
                  <a:schemeClr val="bg1"/>
                </a:solidFill>
              </a:rPr>
              <a:t>mengambil</a:t>
            </a:r>
            <a:r>
              <a:rPr lang="en-US" sz="2800" dirty="0">
                <a:solidFill>
                  <a:schemeClr val="bg1"/>
                </a:solidFill>
              </a:rPr>
              <a:t> input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System.out.print</a:t>
            </a:r>
            <a:r>
              <a:rPr lang="en-US" sz="2800" dirty="0">
                <a:solidFill>
                  <a:schemeClr val="bg1"/>
                </a:solidFill>
              </a:rPr>
              <a:t>("</a:t>
            </a:r>
            <a:r>
              <a:rPr lang="en-US" sz="2800" dirty="0" err="1">
                <a:solidFill>
                  <a:schemeClr val="bg1"/>
                </a:solidFill>
              </a:rPr>
              <a:t>Apakah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kartu</a:t>
            </a:r>
            <a:r>
              <a:rPr lang="en-US" sz="2800" dirty="0">
                <a:solidFill>
                  <a:schemeClr val="bg1"/>
                </a:solidFill>
              </a:rPr>
              <a:t> member: ");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kartu</a:t>
            </a:r>
            <a:r>
              <a:rPr lang="en-US" sz="2800" dirty="0">
                <a:solidFill>
                  <a:schemeClr val="bg1"/>
                </a:solidFill>
              </a:rPr>
              <a:t> = </a:t>
            </a:r>
            <a:r>
              <a:rPr lang="en-US" sz="2800" dirty="0" err="1">
                <a:solidFill>
                  <a:schemeClr val="bg1"/>
                </a:solidFill>
              </a:rPr>
              <a:t>scan.nextLine</a:t>
            </a:r>
            <a:r>
              <a:rPr lang="en-US" sz="2800" dirty="0">
                <a:solidFill>
                  <a:schemeClr val="bg1"/>
                </a:solidFill>
              </a:rPr>
              <a:t>();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System.out.print</a:t>
            </a:r>
            <a:r>
              <a:rPr lang="en-US" sz="2800" dirty="0">
                <a:solidFill>
                  <a:schemeClr val="bg1"/>
                </a:solidFill>
              </a:rPr>
              <a:t>("Total 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: ");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 = </a:t>
            </a:r>
            <a:r>
              <a:rPr lang="en-US" sz="2800" dirty="0" err="1">
                <a:solidFill>
                  <a:schemeClr val="bg1"/>
                </a:solidFill>
              </a:rPr>
              <a:t>scan.nextInt</a:t>
            </a:r>
            <a:r>
              <a:rPr lang="en-US" sz="2800" dirty="0">
                <a:solidFill>
                  <a:schemeClr val="bg1"/>
                </a:solidFill>
              </a:rPr>
              <a:t>();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// proses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if (</a:t>
            </a:r>
            <a:r>
              <a:rPr lang="en-US" sz="2800" dirty="0" err="1">
                <a:solidFill>
                  <a:schemeClr val="bg1"/>
                </a:solidFill>
              </a:rPr>
              <a:t>kartu.equalsIgnoreCase</a:t>
            </a:r>
            <a:r>
              <a:rPr lang="en-US" sz="2800" dirty="0">
                <a:solidFill>
                  <a:schemeClr val="bg1"/>
                </a:solidFill>
              </a:rPr>
              <a:t>("</a:t>
            </a:r>
            <a:r>
              <a:rPr lang="en-US" sz="2800" dirty="0" err="1">
                <a:solidFill>
                  <a:schemeClr val="bg1"/>
                </a:solidFill>
              </a:rPr>
              <a:t>ya</a:t>
            </a:r>
            <a:r>
              <a:rPr lang="en-US" sz="2800" dirty="0">
                <a:solidFill>
                  <a:schemeClr val="bg1"/>
                </a:solidFill>
              </a:rPr>
              <a:t>"))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if (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 &gt; 500000)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   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 = 50000;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} else if (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 &gt; 100000)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   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 = 15000;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} else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   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 = 0;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}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} else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if (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 &gt; 100000)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   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 = 5000;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} else {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   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 = 0;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    }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}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// total yang </a:t>
            </a:r>
            <a:r>
              <a:rPr lang="en-US" sz="2800" dirty="0" err="1">
                <a:solidFill>
                  <a:schemeClr val="bg1"/>
                </a:solidFill>
              </a:rPr>
              <a:t>harus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dibayar</a:t>
            </a:r>
            <a:endParaRPr lang="en-US" sz="2800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bayar</a:t>
            </a:r>
            <a:r>
              <a:rPr lang="en-US" sz="2800" dirty="0">
                <a:solidFill>
                  <a:schemeClr val="bg1"/>
                </a:solidFill>
              </a:rPr>
              <a:t> = </a:t>
            </a:r>
            <a:r>
              <a:rPr lang="en-US" sz="2800" dirty="0" err="1">
                <a:solidFill>
                  <a:schemeClr val="bg1"/>
                </a:solidFill>
              </a:rPr>
              <a:t>belanjaan</a:t>
            </a:r>
            <a:r>
              <a:rPr lang="en-US" sz="2800" dirty="0">
                <a:solidFill>
                  <a:schemeClr val="bg1"/>
                </a:solidFill>
              </a:rPr>
              <a:t> - </a:t>
            </a:r>
            <a:r>
              <a:rPr lang="en-US" sz="2800" dirty="0" err="1">
                <a:solidFill>
                  <a:schemeClr val="bg1"/>
                </a:solidFill>
              </a:rPr>
              <a:t>diskon</a:t>
            </a:r>
            <a:r>
              <a:rPr lang="en-US" sz="2800" dirty="0">
                <a:solidFill>
                  <a:schemeClr val="bg1"/>
                </a:solidFill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// output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    </a:t>
            </a:r>
            <a:r>
              <a:rPr lang="en-US" sz="2800" dirty="0" err="1">
                <a:solidFill>
                  <a:schemeClr val="bg1"/>
                </a:solidFill>
              </a:rPr>
              <a:t>System.out.println</a:t>
            </a:r>
            <a:r>
              <a:rPr lang="en-US" sz="2800" dirty="0">
                <a:solidFill>
                  <a:schemeClr val="bg1"/>
                </a:solidFill>
              </a:rPr>
              <a:t>("Total Bayar: </a:t>
            </a:r>
            <a:r>
              <a:rPr lang="en-US" sz="2800" dirty="0" err="1">
                <a:solidFill>
                  <a:schemeClr val="bg1"/>
                </a:solidFill>
              </a:rPr>
              <a:t>Rp</a:t>
            </a:r>
            <a:r>
              <a:rPr lang="en-US" sz="2800" dirty="0">
                <a:solidFill>
                  <a:schemeClr val="bg1"/>
                </a:solidFill>
              </a:rPr>
              <a:t> " + </a:t>
            </a:r>
            <a:r>
              <a:rPr lang="en-US" sz="2800" dirty="0" err="1">
                <a:solidFill>
                  <a:schemeClr val="bg1"/>
                </a:solidFill>
              </a:rPr>
              <a:t>bayar</a:t>
            </a:r>
            <a:r>
              <a:rPr lang="en-US" sz="2800" dirty="0">
                <a:solidFill>
                  <a:schemeClr val="bg1"/>
                </a:solidFill>
              </a:rPr>
              <a:t>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    }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</a:rPr>
              <a:t>}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27854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3B6ADD8D-3FF9-4EDA-8F0B-E1431B0BE45A}" vid="{B6AA401B-14C4-4F65-ABDB-F064FF8457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</TotalTime>
  <Words>733</Words>
  <Application>Microsoft Office PowerPoint</Application>
  <PresentationFormat>Widescreen</PresentationFormat>
  <Paragraphs>83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Gill Sans MT</vt:lpstr>
      <vt:lpstr>Wingdings 2</vt:lpstr>
      <vt:lpstr>Theme1</vt:lpstr>
      <vt:lpstr>Percabangan </vt:lpstr>
      <vt:lpstr>PowerPoint Presentation</vt:lpstr>
      <vt:lpstr>apa itu percabangan?</vt:lpstr>
      <vt:lpstr>Lalu bagaimana cara menulis kode percabangan dalam Java?</vt:lpstr>
      <vt:lpstr>Contoh format stuktur IF </vt:lpstr>
      <vt:lpstr>1. Percabangan IF</vt:lpstr>
      <vt:lpstr>PowerPoint Presentation</vt:lpstr>
      <vt:lpstr>contoh</vt:lpstr>
      <vt:lpstr>2. Percabangan IF/ELSE</vt:lpstr>
      <vt:lpstr>Contoh Program Cek Kelulusan</vt:lpstr>
      <vt:lpstr>Percabangan IF/ELSE dengan Operator Ternary</vt:lpstr>
      <vt:lpstr>Contoh programnya:</vt:lpstr>
      <vt:lpstr>3. Percabangan IF/ELSE/IF dan SWITCH/CASE</vt:lpstr>
      <vt:lpstr>PowerPoint Presentation</vt:lpstr>
      <vt:lpstr>Program HitungGrade</vt:lpstr>
      <vt:lpstr>Percabangan SWITCH/CASE</vt:lpstr>
      <vt:lpstr>PowerPoint Presentation</vt:lpstr>
      <vt:lpstr>PowerPoint Presentation</vt:lpstr>
      <vt:lpstr>Contoh Program Lalin</vt:lpstr>
      <vt:lpstr>Tugas: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Percabangan</dc:title>
  <dc:creator>aris tri</dc:creator>
  <cp:lastModifiedBy>aris tri</cp:lastModifiedBy>
  <cp:revision>6</cp:revision>
  <dcterms:created xsi:type="dcterms:W3CDTF">2020-03-09T14:57:17Z</dcterms:created>
  <dcterms:modified xsi:type="dcterms:W3CDTF">2020-03-09T15:40:47Z</dcterms:modified>
</cp:coreProperties>
</file>