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60" y="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89425" y="3278822"/>
            <a:ext cx="3613150" cy="696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442844" y="3126740"/>
            <a:ext cx="7306310" cy="31076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2/24/2020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2"/>
          <p:cNvSpPr/>
          <p:nvPr/>
        </p:nvSpPr>
        <p:spPr>
          <a:xfrm>
            <a:off x="381000" y="381000"/>
            <a:ext cx="11475721" cy="6103620"/>
          </a:xfrm>
          <a:prstGeom prst="rect">
            <a:avLst/>
          </a:prstGeom>
          <a:blipFill dpi="0" rotWithShape="1">
            <a:blip r:embed="rId2" cstate="print">
              <a:alphaModFix amt="26000"/>
            </a:blip>
            <a:srcRect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870954" y="4747514"/>
            <a:ext cx="17037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Pertemuan</a:t>
            </a:r>
            <a:r>
              <a:rPr sz="1800" b="1" spc="-110" dirty="0">
                <a:latin typeface="Arial"/>
                <a:cs typeface="Arial"/>
              </a:rPr>
              <a:t> </a:t>
            </a:r>
            <a:r>
              <a:rPr sz="1800" b="1" spc="-40" dirty="0">
                <a:latin typeface="Arial"/>
                <a:cs typeface="Arial"/>
              </a:rPr>
              <a:t>ke-1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70954" y="5001895"/>
            <a:ext cx="4740910" cy="7880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500" spc="-15" dirty="0">
                <a:solidFill>
                  <a:srgbClr val="C00000"/>
                </a:solidFill>
                <a:latin typeface="Arial Black"/>
                <a:cs typeface="Arial Black"/>
              </a:rPr>
              <a:t>Pengantar 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Mekanika</a:t>
            </a:r>
            <a:r>
              <a:rPr sz="2500" spc="-25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2500" dirty="0">
                <a:solidFill>
                  <a:srgbClr val="C00000"/>
                </a:solidFill>
                <a:latin typeface="Arial Black"/>
                <a:cs typeface="Arial Black"/>
              </a:rPr>
              <a:t>Fluida  &amp;</a:t>
            </a:r>
            <a:r>
              <a:rPr sz="2500" spc="-10" dirty="0">
                <a:solidFill>
                  <a:srgbClr val="C00000"/>
                </a:solidFill>
                <a:latin typeface="Arial Black"/>
                <a:cs typeface="Arial Black"/>
              </a:rPr>
              <a:t> </a:t>
            </a:r>
            <a:r>
              <a:rPr sz="2500" dirty="0">
                <a:solidFill>
                  <a:srgbClr val="C00000"/>
                </a:solidFill>
                <a:latin typeface="Arial Black"/>
                <a:cs typeface="Arial Black"/>
              </a:rPr>
              <a:t>Hidrolika</a:t>
            </a:r>
            <a:endParaRPr sz="25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b="0" spc="-5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25" dirty="0">
                <a:solidFill>
                  <a:srgbClr val="FFFFFF"/>
                </a:solidFill>
                <a:latin typeface="Arial Black"/>
                <a:cs typeface="Arial Black"/>
              </a:rPr>
              <a:t>FLUIDA </a:t>
            </a:r>
            <a:r>
              <a:rPr sz="2000" b="0" spc="-30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b="0" spc="-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4867" y="1550918"/>
            <a:ext cx="5273675" cy="777240"/>
            <a:chOff x="54867" y="1550918"/>
            <a:chExt cx="5273675" cy="777240"/>
          </a:xfrm>
        </p:grpSpPr>
        <p:sp>
          <p:nvSpPr>
            <p:cNvPr id="5" name="object 5"/>
            <p:cNvSpPr/>
            <p:nvPr/>
          </p:nvSpPr>
          <p:spPr>
            <a:xfrm>
              <a:off x="54867" y="1550918"/>
              <a:ext cx="5273537" cy="7767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5580" y="1648459"/>
              <a:ext cx="2997200" cy="6553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6680" y="1582419"/>
              <a:ext cx="5179060" cy="675640"/>
            </a:xfrm>
            <a:custGeom>
              <a:avLst/>
              <a:gdLst/>
              <a:ahLst/>
              <a:cxnLst/>
              <a:rect l="l" t="t" r="r" b="b"/>
              <a:pathLst>
                <a:path w="5179060" h="675639">
                  <a:moveTo>
                    <a:pt x="4841240" y="0"/>
                  </a:moveTo>
                  <a:lnTo>
                    <a:pt x="0" y="0"/>
                  </a:lnTo>
                  <a:lnTo>
                    <a:pt x="0" y="675639"/>
                  </a:lnTo>
                  <a:lnTo>
                    <a:pt x="4841240" y="675639"/>
                  </a:lnTo>
                  <a:lnTo>
                    <a:pt x="5179060" y="337819"/>
                  </a:lnTo>
                  <a:lnTo>
                    <a:pt x="4841240" y="0"/>
                  </a:lnTo>
                  <a:close/>
                </a:path>
              </a:pathLst>
            </a:custGeom>
            <a:solidFill>
              <a:srgbClr val="FFD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97192" y="1727834"/>
            <a:ext cx="10662920" cy="164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45" dirty="0">
                <a:latin typeface="Arial"/>
                <a:cs typeface="Arial"/>
              </a:rPr>
              <a:t>Diskripsi </a:t>
            </a:r>
            <a:r>
              <a:rPr sz="2000" b="1" spc="100" dirty="0">
                <a:latin typeface="Arial"/>
                <a:cs typeface="Arial"/>
              </a:rPr>
              <a:t>Mata</a:t>
            </a:r>
            <a:r>
              <a:rPr sz="2000" b="1" spc="5" dirty="0">
                <a:latin typeface="Arial"/>
                <a:cs typeface="Arial"/>
              </a:rPr>
              <a:t> </a:t>
            </a:r>
            <a:r>
              <a:rPr sz="2000" b="1" spc="-10" dirty="0">
                <a:latin typeface="Arial"/>
                <a:cs typeface="Arial"/>
              </a:rPr>
              <a:t>Kuliah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000">
              <a:latin typeface="Arial"/>
              <a:cs typeface="Arial"/>
            </a:endParaRPr>
          </a:p>
          <a:p>
            <a:pPr marL="41275" marR="5080">
              <a:lnSpc>
                <a:spcPct val="100000"/>
              </a:lnSpc>
              <a:spcBef>
                <a:spcPts val="1575"/>
              </a:spcBef>
            </a:pPr>
            <a:r>
              <a:rPr sz="1800" spc="-15" dirty="0">
                <a:latin typeface="Calibri"/>
                <a:cs typeface="Calibri"/>
              </a:rPr>
              <a:t>Mata </a:t>
            </a:r>
            <a:r>
              <a:rPr sz="1800" spc="-5" dirty="0">
                <a:latin typeface="Calibri"/>
                <a:cs typeface="Calibri"/>
              </a:rPr>
              <a:t>kuliah ini mempelajari </a:t>
            </a:r>
            <a:r>
              <a:rPr sz="1800" spc="-20" dirty="0">
                <a:latin typeface="Calibri"/>
                <a:cs typeface="Calibri"/>
              </a:rPr>
              <a:t>sifat-sifat </a:t>
            </a:r>
            <a:r>
              <a:rPr sz="1800" spc="-5" dirty="0">
                <a:latin typeface="Calibri"/>
                <a:cs typeface="Calibri"/>
              </a:rPr>
              <a:t>fluida </a:t>
            </a:r>
            <a:r>
              <a:rPr sz="1800" spc="-40" dirty="0">
                <a:latin typeface="Calibri"/>
                <a:cs typeface="Calibri"/>
              </a:rPr>
              <a:t>cair, </a:t>
            </a:r>
            <a:r>
              <a:rPr sz="1800" spc="-5" dirty="0">
                <a:latin typeface="Calibri"/>
                <a:cs typeface="Calibri"/>
              </a:rPr>
              <a:t>fluida </a:t>
            </a:r>
            <a:r>
              <a:rPr sz="1800" spc="-10" dirty="0">
                <a:latin typeface="Calibri"/>
                <a:cs typeface="Calibri"/>
              </a:rPr>
              <a:t>statik, </a:t>
            </a:r>
            <a:r>
              <a:rPr sz="1800" spc="-20" dirty="0">
                <a:latin typeface="Calibri"/>
                <a:cs typeface="Calibri"/>
              </a:rPr>
              <a:t>daya </a:t>
            </a:r>
            <a:r>
              <a:rPr sz="1800" spc="-15" dirty="0">
                <a:latin typeface="Calibri"/>
                <a:cs typeface="Calibri"/>
              </a:rPr>
              <a:t>angkat </a:t>
            </a:r>
            <a:r>
              <a:rPr sz="1800" spc="-10" dirty="0">
                <a:latin typeface="Calibri"/>
                <a:cs typeface="Calibri"/>
              </a:rPr>
              <a:t>(</a:t>
            </a:r>
            <a:r>
              <a:rPr sz="1800" i="1" spc="-10" dirty="0">
                <a:latin typeface="Calibri"/>
                <a:cs typeface="Calibri"/>
              </a:rPr>
              <a:t>buoyancy</a:t>
            </a:r>
            <a:r>
              <a:rPr sz="1800" spc="-10" dirty="0">
                <a:latin typeface="Calibri"/>
                <a:cs typeface="Calibri"/>
              </a:rPr>
              <a:t>)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20" dirty="0">
                <a:latin typeface="Calibri"/>
                <a:cs typeface="Calibri"/>
              </a:rPr>
              <a:t>daya </a:t>
            </a:r>
            <a:r>
              <a:rPr sz="1800" spc="-10" dirty="0">
                <a:latin typeface="Calibri"/>
                <a:cs typeface="Calibri"/>
              </a:rPr>
              <a:t>apung (</a:t>
            </a:r>
            <a:r>
              <a:rPr sz="1800" i="1" spc="-10" dirty="0">
                <a:latin typeface="Calibri"/>
                <a:cs typeface="Calibri"/>
              </a:rPr>
              <a:t>floatation</a:t>
            </a:r>
            <a:r>
              <a:rPr sz="1800" spc="-10" dirty="0">
                <a:latin typeface="Calibri"/>
                <a:cs typeface="Calibri"/>
              </a:rPr>
              <a:t>),  </a:t>
            </a:r>
            <a:r>
              <a:rPr sz="1800" spc="-15" dirty="0">
                <a:latin typeface="Calibri"/>
                <a:cs typeface="Calibri"/>
              </a:rPr>
              <a:t>konsep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fluida,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fluida ideal,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fluida </a:t>
            </a:r>
            <a:r>
              <a:rPr sz="1800" spc="-10" dirty="0">
                <a:latin typeface="Calibri"/>
                <a:cs typeface="Calibri"/>
              </a:rPr>
              <a:t>inkompresibel, aliran </a:t>
            </a:r>
            <a:r>
              <a:rPr sz="1800" spc="-5" dirty="0">
                <a:latin typeface="Calibri"/>
                <a:cs typeface="Calibri"/>
              </a:rPr>
              <a:t>fluida di dalam pipa, </a:t>
            </a:r>
            <a:r>
              <a:rPr sz="1800" spc="-10" dirty="0">
                <a:latin typeface="Calibri"/>
                <a:cs typeface="Calibri"/>
              </a:rPr>
              <a:t>teori </a:t>
            </a:r>
            <a:r>
              <a:rPr sz="1800" spc="-5" dirty="0">
                <a:latin typeface="Calibri"/>
                <a:cs typeface="Calibri"/>
              </a:rPr>
              <a:t>lapisan </a:t>
            </a:r>
            <a:r>
              <a:rPr sz="1800" spc="-15" dirty="0">
                <a:latin typeface="Calibri"/>
                <a:cs typeface="Calibri"/>
              </a:rPr>
              <a:t>batas, 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fluida pada </a:t>
            </a:r>
            <a:r>
              <a:rPr sz="1800" spc="-10" dirty="0">
                <a:latin typeface="Calibri"/>
                <a:cs typeface="Calibri"/>
              </a:rPr>
              <a:t>saluran </a:t>
            </a:r>
            <a:r>
              <a:rPr sz="1800" spc="-15" dirty="0">
                <a:latin typeface="Calibri"/>
                <a:cs typeface="Calibri"/>
              </a:rPr>
              <a:t>terbuka,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fluida pada ambang, </a:t>
            </a:r>
            <a:r>
              <a:rPr sz="1800" spc="-10" dirty="0">
                <a:latin typeface="Calibri"/>
                <a:cs typeface="Calibri"/>
              </a:rPr>
              <a:t>serta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spc="29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dimensi.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54867" y="3971538"/>
            <a:ext cx="5273675" cy="777240"/>
            <a:chOff x="54867" y="3971538"/>
            <a:chExt cx="5273675" cy="777240"/>
          </a:xfrm>
        </p:grpSpPr>
        <p:sp>
          <p:nvSpPr>
            <p:cNvPr id="10" name="object 10"/>
            <p:cNvSpPr/>
            <p:nvPr/>
          </p:nvSpPr>
          <p:spPr>
            <a:xfrm>
              <a:off x="54867" y="3971538"/>
              <a:ext cx="5273537" cy="7767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95580" y="4071620"/>
              <a:ext cx="2849880" cy="655319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6680" y="4003040"/>
              <a:ext cx="5179060" cy="675640"/>
            </a:xfrm>
            <a:custGeom>
              <a:avLst/>
              <a:gdLst/>
              <a:ahLst/>
              <a:cxnLst/>
              <a:rect l="l" t="t" r="r" b="b"/>
              <a:pathLst>
                <a:path w="5179060" h="675639">
                  <a:moveTo>
                    <a:pt x="4841240" y="0"/>
                  </a:moveTo>
                  <a:lnTo>
                    <a:pt x="0" y="0"/>
                  </a:lnTo>
                  <a:lnTo>
                    <a:pt x="0" y="675640"/>
                  </a:lnTo>
                  <a:lnTo>
                    <a:pt x="4841240" y="675640"/>
                  </a:lnTo>
                  <a:lnTo>
                    <a:pt x="5179060" y="337820"/>
                  </a:lnTo>
                  <a:lnTo>
                    <a:pt x="4841240" y="0"/>
                  </a:lnTo>
                  <a:close/>
                </a:path>
              </a:pathLst>
            </a:custGeom>
            <a:solidFill>
              <a:srgbClr val="FFD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3" name="object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219717"/>
              </p:ext>
            </p:extLst>
          </p:nvPr>
        </p:nvGraphicFramePr>
        <p:xfrm>
          <a:off x="378142" y="4230171"/>
          <a:ext cx="8329930" cy="18601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44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0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345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286">
                <a:tc>
                  <a:txBody>
                    <a:bodyPr/>
                    <a:lstStyle/>
                    <a:p>
                      <a:pPr marL="31750">
                        <a:lnSpc>
                          <a:spcPts val="1870"/>
                        </a:lnSpc>
                      </a:pPr>
                      <a:r>
                        <a:rPr sz="2000" b="1" spc="-55" dirty="0">
                          <a:latin typeface="Arial"/>
                          <a:cs typeface="Arial"/>
                        </a:rPr>
                        <a:t>Komposisi </a:t>
                      </a:r>
                      <a:r>
                        <a:rPr sz="2000" b="1" spc="-5" dirty="0">
                          <a:latin typeface="Arial"/>
                          <a:cs typeface="Arial"/>
                        </a:rPr>
                        <a:t>Penilaian</a:t>
                      </a:r>
                      <a:endParaRPr sz="2000">
                        <a:latin typeface="Arial"/>
                        <a:cs typeface="Arial"/>
                      </a:endParaRPr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845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347345" indent="-287655">
                        <a:lnSpc>
                          <a:spcPct val="100000"/>
                        </a:lnSpc>
                        <a:buFont typeface="Wingdings"/>
                        <a:buChar char=""/>
                        <a:tabLst>
                          <a:tab pos="347980" algn="l"/>
                          <a:tab pos="2804160" algn="l"/>
                        </a:tabLst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Kehadiran	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marR="126364" algn="r">
                        <a:lnSpc>
                          <a:spcPct val="100000"/>
                        </a:lnSpc>
                      </a:pPr>
                      <a:r>
                        <a:rPr lang="en-US" sz="1800" spc="0" dirty="0" smtClean="0">
                          <a:latin typeface="Calibri"/>
                          <a:cs typeface="Calibri"/>
                        </a:rPr>
                        <a:t>12</a:t>
                      </a:r>
                      <a:r>
                        <a:rPr sz="1800" spc="-10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%</a:t>
                      </a: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1600" dirty="0">
                        <a:latin typeface="Times New Roman"/>
                        <a:cs typeface="Times New Roman"/>
                      </a:endParaRPr>
                    </a:p>
                    <a:p>
                      <a:pPr marL="123825">
                        <a:lnSpc>
                          <a:spcPct val="100000"/>
                        </a:lnSpc>
                      </a:pP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288">
                <a:tc>
                  <a:txBody>
                    <a:bodyPr/>
                    <a:lstStyle/>
                    <a:p>
                      <a:pPr marL="347345" indent="-287655">
                        <a:lnSpc>
                          <a:spcPts val="2025"/>
                        </a:lnSpc>
                        <a:buFont typeface="Wingdings"/>
                        <a:buChar char=""/>
                        <a:tabLst>
                          <a:tab pos="347980" algn="l"/>
                          <a:tab pos="2804160" algn="l"/>
                        </a:tabLst>
                      </a:pPr>
                      <a:r>
                        <a:rPr sz="1800" spc="-40" dirty="0">
                          <a:latin typeface="Calibri"/>
                          <a:cs typeface="Calibri"/>
                        </a:rPr>
                        <a:t>Tugas	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6205" algn="r">
                        <a:lnSpc>
                          <a:spcPts val="2025"/>
                        </a:lnSpc>
                      </a:pPr>
                      <a:r>
                        <a:rPr sz="1800" dirty="0" smtClean="0">
                          <a:latin typeface="Calibri"/>
                          <a:cs typeface="Calibri"/>
                        </a:rPr>
                        <a:t>2</a:t>
                      </a:r>
                      <a:r>
                        <a:rPr lang="en-US" sz="1800" dirty="0" smtClean="0">
                          <a:latin typeface="Calibri"/>
                          <a:cs typeface="Calibri"/>
                        </a:rPr>
                        <a:t>8</a:t>
                      </a:r>
                      <a:r>
                        <a:rPr sz="1800" spc="-95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%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3825">
                        <a:lnSpc>
                          <a:spcPts val="2025"/>
                        </a:lnSpc>
                      </a:pP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447">
                <a:tc>
                  <a:txBody>
                    <a:bodyPr/>
                    <a:lstStyle/>
                    <a:p>
                      <a:pPr marL="347345" indent="-287655">
                        <a:lnSpc>
                          <a:spcPts val="2025"/>
                        </a:lnSpc>
                        <a:buFont typeface="Wingdings"/>
                        <a:buChar char=""/>
                        <a:tabLst>
                          <a:tab pos="347980" algn="l"/>
                          <a:tab pos="28041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Ujian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40" dirty="0">
                          <a:latin typeface="Calibri"/>
                          <a:cs typeface="Calibri"/>
                        </a:rPr>
                        <a:t>Tengah</a:t>
                      </a:r>
                      <a:r>
                        <a:rPr sz="1800" spc="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Semester	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6205" algn="r">
                        <a:lnSpc>
                          <a:spcPts val="2025"/>
                        </a:lnSpc>
                      </a:pPr>
                      <a:r>
                        <a:rPr lang="en-US" sz="1800" spc="0" dirty="0" smtClean="0">
                          <a:latin typeface="Calibri"/>
                          <a:cs typeface="Calibri"/>
                        </a:rPr>
                        <a:t>20</a:t>
                      </a:r>
                      <a:r>
                        <a:rPr sz="1800" spc="-95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%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3825">
                        <a:lnSpc>
                          <a:spcPts val="2025"/>
                        </a:lnSpc>
                      </a:pP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8640">
                <a:tc>
                  <a:txBody>
                    <a:bodyPr/>
                    <a:lstStyle/>
                    <a:p>
                      <a:pPr marL="347345" indent="-287655">
                        <a:lnSpc>
                          <a:spcPts val="2014"/>
                        </a:lnSpc>
                        <a:buFont typeface="Wingdings"/>
                        <a:buChar char=""/>
                        <a:tabLst>
                          <a:tab pos="347980" algn="l"/>
                          <a:tab pos="2804160" algn="l"/>
                        </a:tabLst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Ujian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Akhir</a:t>
                      </a:r>
                      <a:r>
                        <a:rPr sz="1800" spc="-10" dirty="0">
                          <a:latin typeface="Calibri"/>
                          <a:cs typeface="Calibri"/>
                        </a:rPr>
                        <a:t> Semester	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: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116205" algn="r">
                        <a:lnSpc>
                          <a:spcPts val="2014"/>
                        </a:lnSpc>
                      </a:pPr>
                      <a:r>
                        <a:rPr lang="en-US" sz="1800" spc="0" dirty="0" smtClean="0">
                          <a:latin typeface="Calibri"/>
                          <a:cs typeface="Calibri"/>
                        </a:rPr>
                        <a:t>40</a:t>
                      </a:r>
                      <a:r>
                        <a:rPr sz="1800" spc="-95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%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3825">
                        <a:lnSpc>
                          <a:spcPts val="2014"/>
                        </a:lnSpc>
                      </a:pPr>
                      <a:endParaRPr sz="1800" dirty="0">
                        <a:latin typeface="Calibri"/>
                        <a:cs typeface="Calibri"/>
                      </a:endParaRPr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b="0" spc="-5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25" dirty="0">
                <a:solidFill>
                  <a:srgbClr val="FFFFFF"/>
                </a:solidFill>
                <a:latin typeface="Arial Black"/>
                <a:cs typeface="Arial Black"/>
              </a:rPr>
              <a:t>FLUIDA </a:t>
            </a:r>
            <a:r>
              <a:rPr sz="2000" b="0" spc="-30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b="0" spc="-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1246118"/>
            <a:ext cx="6052820" cy="777240"/>
            <a:chOff x="0" y="1246118"/>
            <a:chExt cx="6052820" cy="777240"/>
          </a:xfrm>
        </p:grpSpPr>
        <p:sp>
          <p:nvSpPr>
            <p:cNvPr id="5" name="object 5"/>
            <p:cNvSpPr/>
            <p:nvPr/>
          </p:nvSpPr>
          <p:spPr>
            <a:xfrm>
              <a:off x="54862" y="1246118"/>
              <a:ext cx="5997452" cy="7767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1343659"/>
              <a:ext cx="4744720" cy="6553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6679" y="1277619"/>
              <a:ext cx="5902960" cy="675640"/>
            </a:xfrm>
            <a:custGeom>
              <a:avLst/>
              <a:gdLst/>
              <a:ahLst/>
              <a:cxnLst/>
              <a:rect l="l" t="t" r="r" b="b"/>
              <a:pathLst>
                <a:path w="5902960" h="675639">
                  <a:moveTo>
                    <a:pt x="5565140" y="0"/>
                  </a:moveTo>
                  <a:lnTo>
                    <a:pt x="0" y="0"/>
                  </a:lnTo>
                  <a:lnTo>
                    <a:pt x="0" y="675639"/>
                  </a:lnTo>
                  <a:lnTo>
                    <a:pt x="5565140" y="675639"/>
                  </a:lnTo>
                  <a:lnTo>
                    <a:pt x="5902960" y="337819"/>
                  </a:lnTo>
                  <a:lnTo>
                    <a:pt x="5565140" y="0"/>
                  </a:lnTo>
                  <a:close/>
                </a:path>
              </a:pathLst>
            </a:custGeom>
            <a:solidFill>
              <a:srgbClr val="FFD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86372" y="1442656"/>
            <a:ext cx="6012180" cy="5188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Rencana Pembelajaran </a:t>
            </a:r>
            <a:r>
              <a:rPr sz="2000" spc="-15" dirty="0">
                <a:latin typeface="Franklin Gothic Medium"/>
                <a:cs typeface="Franklin Gothic Medium"/>
              </a:rPr>
              <a:t>Semester</a:t>
            </a:r>
            <a:r>
              <a:rPr sz="2000" spc="75" dirty="0">
                <a:latin typeface="Franklin Gothic Medium"/>
                <a:cs typeface="Franklin Gothic Medium"/>
              </a:rPr>
              <a:t> </a:t>
            </a:r>
            <a:r>
              <a:rPr sz="2000" spc="-10" dirty="0">
                <a:latin typeface="Franklin Gothic Medium"/>
                <a:cs typeface="Franklin Gothic Medium"/>
              </a:rPr>
              <a:t>(RPS)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800">
              <a:latin typeface="Franklin Gothic Medium"/>
              <a:cs typeface="Franklin Gothic Medium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20" dirty="0">
                <a:latin typeface="Calibri"/>
                <a:cs typeface="Calibri"/>
              </a:rPr>
              <a:t>PENGANTAR </a:t>
            </a:r>
            <a:r>
              <a:rPr sz="1800" dirty="0">
                <a:latin typeface="Calibri"/>
                <a:cs typeface="Calibri"/>
              </a:rPr>
              <a:t>MEKANIKA </a:t>
            </a:r>
            <a:r>
              <a:rPr sz="1800" spc="-15" dirty="0">
                <a:latin typeface="Calibri"/>
                <a:cs typeface="Calibri"/>
              </a:rPr>
              <a:t>FLUIDA </a:t>
            </a:r>
            <a:r>
              <a:rPr sz="1800" spc="-10" dirty="0">
                <a:latin typeface="Calibri"/>
                <a:cs typeface="Calibri"/>
              </a:rPr>
              <a:t>DAN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HIDROLIKA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0" dirty="0">
                <a:latin typeface="Calibri"/>
                <a:cs typeface="Calibri"/>
              </a:rPr>
              <a:t>SIFAT-SIFAT ZAT</a:t>
            </a:r>
            <a:r>
              <a:rPr sz="1800" spc="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30" dirty="0">
                <a:latin typeface="Calibri"/>
                <a:cs typeface="Calibri"/>
              </a:rPr>
              <a:t>HIDROSTATIKA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KESEIMBANGAN </a:t>
            </a:r>
            <a:r>
              <a:rPr sz="1800" spc="-10" dirty="0">
                <a:latin typeface="Calibri"/>
                <a:cs typeface="Calibri"/>
              </a:rPr>
              <a:t>BENDA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KESETIMBANGAN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KINEMATIKA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PERSAMAAN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TENGAH</a:t>
            </a:r>
            <a:r>
              <a:rPr sz="2000" b="1" spc="-3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PERSAMAAN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MOMENTUM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LUBANG DAN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PELUAP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6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0" dirty="0">
                <a:latin typeface="Calibri"/>
                <a:cs typeface="Calibri"/>
              </a:rPr>
              <a:t>ZAT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SISTEM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ALIRAN </a:t>
            </a:r>
            <a:r>
              <a:rPr sz="1800" spc="-5" dirty="0">
                <a:latin typeface="Calibri"/>
                <a:cs typeface="Calibri"/>
              </a:rPr>
              <a:t>MELALUI </a:t>
            </a:r>
            <a:r>
              <a:rPr sz="1800" spc="-10" dirty="0">
                <a:latin typeface="Calibri"/>
                <a:cs typeface="Calibri"/>
              </a:rPr>
              <a:t>SALURAN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TERBUKA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MODEL </a:t>
            </a:r>
            <a:r>
              <a:rPr sz="1800" spc="-15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dirty="0">
                <a:solidFill>
                  <a:srgbClr val="C00000"/>
                </a:solidFill>
                <a:latin typeface="Calibri"/>
                <a:cs typeface="Calibri"/>
              </a:rPr>
              <a:t>AKHIR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43000" y="128270"/>
            <a:ext cx="10901680" cy="584134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27368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155"/>
              </a:spcBef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FLUIDA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1246118"/>
            <a:ext cx="6052820" cy="777240"/>
            <a:chOff x="0" y="1246118"/>
            <a:chExt cx="6052820" cy="777240"/>
          </a:xfrm>
        </p:grpSpPr>
        <p:sp>
          <p:nvSpPr>
            <p:cNvPr id="5" name="object 5"/>
            <p:cNvSpPr/>
            <p:nvPr/>
          </p:nvSpPr>
          <p:spPr>
            <a:xfrm>
              <a:off x="54862" y="1246118"/>
              <a:ext cx="5997452" cy="776743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1343659"/>
              <a:ext cx="2115820" cy="65532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6679" y="1277619"/>
              <a:ext cx="5902960" cy="675640"/>
            </a:xfrm>
            <a:custGeom>
              <a:avLst/>
              <a:gdLst/>
              <a:ahLst/>
              <a:cxnLst/>
              <a:rect l="l" t="t" r="r" b="b"/>
              <a:pathLst>
                <a:path w="5902960" h="675639">
                  <a:moveTo>
                    <a:pt x="5565140" y="0"/>
                  </a:moveTo>
                  <a:lnTo>
                    <a:pt x="0" y="0"/>
                  </a:lnTo>
                  <a:lnTo>
                    <a:pt x="0" y="675639"/>
                  </a:lnTo>
                  <a:lnTo>
                    <a:pt x="5565140" y="675639"/>
                  </a:lnTo>
                  <a:lnTo>
                    <a:pt x="5902960" y="337819"/>
                  </a:lnTo>
                  <a:lnTo>
                    <a:pt x="5565140" y="0"/>
                  </a:lnTo>
                  <a:close/>
                </a:path>
              </a:pathLst>
            </a:custGeom>
            <a:solidFill>
              <a:srgbClr val="FFD9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86372" y="1442656"/>
            <a:ext cx="1731010" cy="330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Pokok</a:t>
            </a:r>
            <a:r>
              <a:rPr sz="2000" spc="-75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710432" y="2060320"/>
            <a:ext cx="6805295" cy="4454525"/>
            <a:chOff x="3710432" y="2060320"/>
            <a:chExt cx="6805295" cy="4454525"/>
          </a:xfrm>
        </p:grpSpPr>
        <p:sp>
          <p:nvSpPr>
            <p:cNvPr id="10" name="object 10"/>
            <p:cNvSpPr/>
            <p:nvPr/>
          </p:nvSpPr>
          <p:spPr>
            <a:xfrm>
              <a:off x="3716782" y="2066670"/>
              <a:ext cx="935355" cy="4441825"/>
            </a:xfrm>
            <a:custGeom>
              <a:avLst/>
              <a:gdLst/>
              <a:ahLst/>
              <a:cxnLst/>
              <a:rect l="l" t="t" r="r" b="b"/>
              <a:pathLst>
                <a:path w="935354" h="4441825">
                  <a:moveTo>
                    <a:pt x="15366" y="0"/>
                  </a:moveTo>
                  <a:lnTo>
                    <a:pt x="49431" y="34588"/>
                  </a:lnTo>
                  <a:lnTo>
                    <a:pt x="82853" y="69568"/>
                  </a:lnTo>
                  <a:lnTo>
                    <a:pt x="115633" y="104932"/>
                  </a:lnTo>
                  <a:lnTo>
                    <a:pt x="147769" y="140673"/>
                  </a:lnTo>
                  <a:lnTo>
                    <a:pt x="179263" y="176784"/>
                  </a:lnTo>
                  <a:lnTo>
                    <a:pt x="210114" y="213257"/>
                  </a:lnTo>
                  <a:lnTo>
                    <a:pt x="240323" y="250084"/>
                  </a:lnTo>
                  <a:lnTo>
                    <a:pt x="269888" y="287259"/>
                  </a:lnTo>
                  <a:lnTo>
                    <a:pt x="298811" y="324773"/>
                  </a:lnTo>
                  <a:lnTo>
                    <a:pt x="327091" y="362619"/>
                  </a:lnTo>
                  <a:lnTo>
                    <a:pt x="354729" y="400790"/>
                  </a:lnTo>
                  <a:lnTo>
                    <a:pt x="381724" y="439278"/>
                  </a:lnTo>
                  <a:lnTo>
                    <a:pt x="408076" y="478076"/>
                  </a:lnTo>
                  <a:lnTo>
                    <a:pt x="433785" y="517177"/>
                  </a:lnTo>
                  <a:lnTo>
                    <a:pt x="458851" y="556572"/>
                  </a:lnTo>
                  <a:lnTo>
                    <a:pt x="483275" y="596254"/>
                  </a:lnTo>
                  <a:lnTo>
                    <a:pt x="507056" y="636216"/>
                  </a:lnTo>
                  <a:lnTo>
                    <a:pt x="530195" y="676451"/>
                  </a:lnTo>
                  <a:lnTo>
                    <a:pt x="552690" y="716951"/>
                  </a:lnTo>
                  <a:lnTo>
                    <a:pt x="574543" y="757708"/>
                  </a:lnTo>
                  <a:lnTo>
                    <a:pt x="595753" y="798716"/>
                  </a:lnTo>
                  <a:lnTo>
                    <a:pt x="616321" y="839966"/>
                  </a:lnTo>
                  <a:lnTo>
                    <a:pt x="636245" y="881451"/>
                  </a:lnTo>
                  <a:lnTo>
                    <a:pt x="655527" y="923163"/>
                  </a:lnTo>
                  <a:lnTo>
                    <a:pt x="674166" y="965096"/>
                  </a:lnTo>
                  <a:lnTo>
                    <a:pt x="692163" y="1007242"/>
                  </a:lnTo>
                  <a:lnTo>
                    <a:pt x="709517" y="1049593"/>
                  </a:lnTo>
                  <a:lnTo>
                    <a:pt x="726228" y="1092141"/>
                  </a:lnTo>
                  <a:lnTo>
                    <a:pt x="742296" y="1134880"/>
                  </a:lnTo>
                  <a:lnTo>
                    <a:pt x="757721" y="1177802"/>
                  </a:lnTo>
                  <a:lnTo>
                    <a:pt x="772504" y="1220900"/>
                  </a:lnTo>
                  <a:lnTo>
                    <a:pt x="786644" y="1264165"/>
                  </a:lnTo>
                  <a:lnTo>
                    <a:pt x="800142" y="1307590"/>
                  </a:lnTo>
                  <a:lnTo>
                    <a:pt x="812996" y="1351169"/>
                  </a:lnTo>
                  <a:lnTo>
                    <a:pt x="825208" y="1394893"/>
                  </a:lnTo>
                  <a:lnTo>
                    <a:pt x="836777" y="1438756"/>
                  </a:lnTo>
                  <a:lnTo>
                    <a:pt x="847704" y="1482749"/>
                  </a:lnTo>
                  <a:lnTo>
                    <a:pt x="857988" y="1526865"/>
                  </a:lnTo>
                  <a:lnTo>
                    <a:pt x="867629" y="1571097"/>
                  </a:lnTo>
                  <a:lnTo>
                    <a:pt x="876627" y="1615437"/>
                  </a:lnTo>
                  <a:lnTo>
                    <a:pt x="884982" y="1659878"/>
                  </a:lnTo>
                  <a:lnTo>
                    <a:pt x="892695" y="1704412"/>
                  </a:lnTo>
                  <a:lnTo>
                    <a:pt x="899765" y="1749032"/>
                  </a:lnTo>
                  <a:lnTo>
                    <a:pt x="906192" y="1793730"/>
                  </a:lnTo>
                  <a:lnTo>
                    <a:pt x="911977" y="1838499"/>
                  </a:lnTo>
                  <a:lnTo>
                    <a:pt x="917119" y="1883332"/>
                  </a:lnTo>
                  <a:lnTo>
                    <a:pt x="921618" y="1928220"/>
                  </a:lnTo>
                  <a:lnTo>
                    <a:pt x="925474" y="1973157"/>
                  </a:lnTo>
                  <a:lnTo>
                    <a:pt x="928688" y="2018136"/>
                  </a:lnTo>
                  <a:lnTo>
                    <a:pt x="931259" y="2063147"/>
                  </a:lnTo>
                  <a:lnTo>
                    <a:pt x="933187" y="2108185"/>
                  </a:lnTo>
                  <a:lnTo>
                    <a:pt x="934473" y="2153242"/>
                  </a:lnTo>
                  <a:lnTo>
                    <a:pt x="935115" y="2198310"/>
                  </a:lnTo>
                  <a:lnTo>
                    <a:pt x="935115" y="2243381"/>
                  </a:lnTo>
                  <a:lnTo>
                    <a:pt x="934473" y="2288449"/>
                  </a:lnTo>
                  <a:lnTo>
                    <a:pt x="933187" y="2333505"/>
                  </a:lnTo>
                  <a:lnTo>
                    <a:pt x="931259" y="2378543"/>
                  </a:lnTo>
                  <a:lnTo>
                    <a:pt x="928688" y="2423555"/>
                  </a:lnTo>
                  <a:lnTo>
                    <a:pt x="925474" y="2468533"/>
                  </a:lnTo>
                  <a:lnTo>
                    <a:pt x="921618" y="2513470"/>
                  </a:lnTo>
                  <a:lnTo>
                    <a:pt x="917119" y="2558359"/>
                  </a:lnTo>
                  <a:lnTo>
                    <a:pt x="911977" y="2603191"/>
                  </a:lnTo>
                  <a:lnTo>
                    <a:pt x="906192" y="2647960"/>
                  </a:lnTo>
                  <a:lnTo>
                    <a:pt x="899765" y="2692658"/>
                  </a:lnTo>
                  <a:lnTo>
                    <a:pt x="892695" y="2737278"/>
                  </a:lnTo>
                  <a:lnTo>
                    <a:pt x="884982" y="2781812"/>
                  </a:lnTo>
                  <a:lnTo>
                    <a:pt x="876627" y="2826253"/>
                  </a:lnTo>
                  <a:lnTo>
                    <a:pt x="867629" y="2870593"/>
                  </a:lnTo>
                  <a:lnTo>
                    <a:pt x="857988" y="2914824"/>
                  </a:lnTo>
                  <a:lnTo>
                    <a:pt x="847704" y="2958940"/>
                  </a:lnTo>
                  <a:lnTo>
                    <a:pt x="836777" y="3002933"/>
                  </a:lnTo>
                  <a:lnTo>
                    <a:pt x="825208" y="3046795"/>
                  </a:lnTo>
                  <a:lnTo>
                    <a:pt x="812996" y="3090519"/>
                  </a:lnTo>
                  <a:lnTo>
                    <a:pt x="800142" y="3134097"/>
                  </a:lnTo>
                  <a:lnTo>
                    <a:pt x="786644" y="3177523"/>
                  </a:lnTo>
                  <a:lnTo>
                    <a:pt x="772504" y="3220788"/>
                  </a:lnTo>
                  <a:lnTo>
                    <a:pt x="757721" y="3263885"/>
                  </a:lnTo>
                  <a:lnTo>
                    <a:pt x="742296" y="3306806"/>
                  </a:lnTo>
                  <a:lnTo>
                    <a:pt x="726228" y="3349545"/>
                  </a:lnTo>
                  <a:lnTo>
                    <a:pt x="709517" y="3392093"/>
                  </a:lnTo>
                  <a:lnTo>
                    <a:pt x="692163" y="3434444"/>
                  </a:lnTo>
                  <a:lnTo>
                    <a:pt x="674166" y="3476589"/>
                  </a:lnTo>
                  <a:lnTo>
                    <a:pt x="655527" y="3518522"/>
                  </a:lnTo>
                  <a:lnTo>
                    <a:pt x="636245" y="3560234"/>
                  </a:lnTo>
                  <a:lnTo>
                    <a:pt x="616321" y="3601719"/>
                  </a:lnTo>
                  <a:lnTo>
                    <a:pt x="595753" y="3642968"/>
                  </a:lnTo>
                  <a:lnTo>
                    <a:pt x="574543" y="3683975"/>
                  </a:lnTo>
                  <a:lnTo>
                    <a:pt x="552690" y="3724732"/>
                  </a:lnTo>
                  <a:lnTo>
                    <a:pt x="530195" y="3765231"/>
                  </a:lnTo>
                  <a:lnTo>
                    <a:pt x="507056" y="3805465"/>
                  </a:lnTo>
                  <a:lnTo>
                    <a:pt x="483275" y="3845427"/>
                  </a:lnTo>
                  <a:lnTo>
                    <a:pt x="458851" y="3885109"/>
                  </a:lnTo>
                  <a:lnTo>
                    <a:pt x="433785" y="3924504"/>
                  </a:lnTo>
                  <a:lnTo>
                    <a:pt x="408076" y="3963603"/>
                  </a:lnTo>
                  <a:lnTo>
                    <a:pt x="381724" y="4002401"/>
                  </a:lnTo>
                  <a:lnTo>
                    <a:pt x="354729" y="4040888"/>
                  </a:lnTo>
                  <a:lnTo>
                    <a:pt x="327091" y="4079059"/>
                  </a:lnTo>
                  <a:lnTo>
                    <a:pt x="298811" y="4116904"/>
                  </a:lnTo>
                  <a:lnTo>
                    <a:pt x="269888" y="4154418"/>
                  </a:lnTo>
                  <a:lnTo>
                    <a:pt x="240323" y="4191592"/>
                  </a:lnTo>
                  <a:lnTo>
                    <a:pt x="210114" y="4228419"/>
                  </a:lnTo>
                  <a:lnTo>
                    <a:pt x="179263" y="4264891"/>
                  </a:lnTo>
                  <a:lnTo>
                    <a:pt x="147769" y="4301001"/>
                  </a:lnTo>
                  <a:lnTo>
                    <a:pt x="115633" y="4336742"/>
                  </a:lnTo>
                  <a:lnTo>
                    <a:pt x="82853" y="4372105"/>
                  </a:lnTo>
                  <a:lnTo>
                    <a:pt x="49431" y="4407085"/>
                  </a:lnTo>
                  <a:lnTo>
                    <a:pt x="15366" y="4441672"/>
                  </a:lnTo>
                  <a:lnTo>
                    <a:pt x="0" y="4426381"/>
                  </a:lnTo>
                  <a:lnTo>
                    <a:pt x="33835" y="4392032"/>
                  </a:lnTo>
                  <a:lnTo>
                    <a:pt x="67032" y="4357293"/>
                  </a:lnTo>
                  <a:lnTo>
                    <a:pt x="99591" y="4322172"/>
                  </a:lnTo>
                  <a:lnTo>
                    <a:pt x="131511" y="4286678"/>
                  </a:lnTo>
                  <a:lnTo>
                    <a:pt x="162793" y="4250816"/>
                  </a:lnTo>
                  <a:lnTo>
                    <a:pt x="193436" y="4214594"/>
                  </a:lnTo>
                  <a:lnTo>
                    <a:pt x="223441" y="4178021"/>
                  </a:lnTo>
                  <a:lnTo>
                    <a:pt x="252808" y="4141103"/>
                  </a:lnTo>
                  <a:lnTo>
                    <a:pt x="281536" y="4103847"/>
                  </a:lnTo>
                  <a:lnTo>
                    <a:pt x="309626" y="4066262"/>
                  </a:lnTo>
                  <a:lnTo>
                    <a:pt x="337078" y="4028355"/>
                  </a:lnTo>
                  <a:lnTo>
                    <a:pt x="363891" y="3990132"/>
                  </a:lnTo>
                  <a:lnTo>
                    <a:pt x="390065" y="3951601"/>
                  </a:lnTo>
                  <a:lnTo>
                    <a:pt x="415601" y="3912771"/>
                  </a:lnTo>
                  <a:lnTo>
                    <a:pt x="440499" y="3873647"/>
                  </a:lnTo>
                  <a:lnTo>
                    <a:pt x="464759" y="3834239"/>
                  </a:lnTo>
                  <a:lnTo>
                    <a:pt x="488380" y="3794552"/>
                  </a:lnTo>
                  <a:lnTo>
                    <a:pt x="511362" y="3754595"/>
                  </a:lnTo>
                  <a:lnTo>
                    <a:pt x="533706" y="3714374"/>
                  </a:lnTo>
                  <a:lnTo>
                    <a:pt x="555412" y="3673898"/>
                  </a:lnTo>
                  <a:lnTo>
                    <a:pt x="576480" y="3633174"/>
                  </a:lnTo>
                  <a:lnTo>
                    <a:pt x="596909" y="3592208"/>
                  </a:lnTo>
                  <a:lnTo>
                    <a:pt x="616699" y="3551009"/>
                  </a:lnTo>
                  <a:lnTo>
                    <a:pt x="635851" y="3509584"/>
                  </a:lnTo>
                  <a:lnTo>
                    <a:pt x="654365" y="3467941"/>
                  </a:lnTo>
                  <a:lnTo>
                    <a:pt x="672240" y="3426086"/>
                  </a:lnTo>
                  <a:lnTo>
                    <a:pt x="689477" y="3384027"/>
                  </a:lnTo>
                  <a:lnTo>
                    <a:pt x="706076" y="3341772"/>
                  </a:lnTo>
                  <a:lnTo>
                    <a:pt x="722036" y="3299327"/>
                  </a:lnTo>
                  <a:lnTo>
                    <a:pt x="737358" y="3256702"/>
                  </a:lnTo>
                  <a:lnTo>
                    <a:pt x="752041" y="3213902"/>
                  </a:lnTo>
                  <a:lnTo>
                    <a:pt x="766086" y="3170935"/>
                  </a:lnTo>
                  <a:lnTo>
                    <a:pt x="779493" y="3127809"/>
                  </a:lnTo>
                  <a:lnTo>
                    <a:pt x="792261" y="3084531"/>
                  </a:lnTo>
                  <a:lnTo>
                    <a:pt x="804390" y="3041108"/>
                  </a:lnTo>
                  <a:lnTo>
                    <a:pt x="815882" y="2997548"/>
                  </a:lnTo>
                  <a:lnTo>
                    <a:pt x="826735" y="2953859"/>
                  </a:lnTo>
                  <a:lnTo>
                    <a:pt x="836949" y="2910047"/>
                  </a:lnTo>
                  <a:lnTo>
                    <a:pt x="846525" y="2866120"/>
                  </a:lnTo>
                  <a:lnTo>
                    <a:pt x="855463" y="2822086"/>
                  </a:lnTo>
                  <a:lnTo>
                    <a:pt x="863762" y="2777952"/>
                  </a:lnTo>
                  <a:lnTo>
                    <a:pt x="871423" y="2733725"/>
                  </a:lnTo>
                  <a:lnTo>
                    <a:pt x="878445" y="2689413"/>
                  </a:lnTo>
                  <a:lnTo>
                    <a:pt x="884829" y="2645023"/>
                  </a:lnTo>
                  <a:lnTo>
                    <a:pt x="890575" y="2600563"/>
                  </a:lnTo>
                  <a:lnTo>
                    <a:pt x="895682" y="2556040"/>
                  </a:lnTo>
                  <a:lnTo>
                    <a:pt x="900151" y="2511461"/>
                  </a:lnTo>
                  <a:lnTo>
                    <a:pt x="903982" y="2466834"/>
                  </a:lnTo>
                  <a:lnTo>
                    <a:pt x="907174" y="2422166"/>
                  </a:lnTo>
                  <a:lnTo>
                    <a:pt x="909727" y="2377465"/>
                  </a:lnTo>
                  <a:lnTo>
                    <a:pt x="911642" y="2332737"/>
                  </a:lnTo>
                  <a:lnTo>
                    <a:pt x="912919" y="2287992"/>
                  </a:lnTo>
                  <a:lnTo>
                    <a:pt x="913558" y="2243235"/>
                  </a:lnTo>
                  <a:lnTo>
                    <a:pt x="913558" y="2198475"/>
                  </a:lnTo>
                  <a:lnTo>
                    <a:pt x="912919" y="2153718"/>
                  </a:lnTo>
                  <a:lnTo>
                    <a:pt x="911642" y="2108972"/>
                  </a:lnTo>
                  <a:lnTo>
                    <a:pt x="909727" y="2064245"/>
                  </a:lnTo>
                  <a:lnTo>
                    <a:pt x="907174" y="2019544"/>
                  </a:lnTo>
                  <a:lnTo>
                    <a:pt x="903982" y="1974877"/>
                  </a:lnTo>
                  <a:lnTo>
                    <a:pt x="900151" y="1930250"/>
                  </a:lnTo>
                  <a:lnTo>
                    <a:pt x="895682" y="1885671"/>
                  </a:lnTo>
                  <a:lnTo>
                    <a:pt x="890575" y="1841148"/>
                  </a:lnTo>
                  <a:lnTo>
                    <a:pt x="884829" y="1796688"/>
                  </a:lnTo>
                  <a:lnTo>
                    <a:pt x="878445" y="1752298"/>
                  </a:lnTo>
                  <a:lnTo>
                    <a:pt x="871423" y="1707986"/>
                  </a:lnTo>
                  <a:lnTo>
                    <a:pt x="863762" y="1663760"/>
                  </a:lnTo>
                  <a:lnTo>
                    <a:pt x="855463" y="1619626"/>
                  </a:lnTo>
                  <a:lnTo>
                    <a:pt x="846525" y="1575592"/>
                  </a:lnTo>
                  <a:lnTo>
                    <a:pt x="836949" y="1531666"/>
                  </a:lnTo>
                  <a:lnTo>
                    <a:pt x="826735" y="1487855"/>
                  </a:lnTo>
                  <a:lnTo>
                    <a:pt x="815882" y="1444166"/>
                  </a:lnTo>
                  <a:lnTo>
                    <a:pt x="804390" y="1400606"/>
                  </a:lnTo>
                  <a:lnTo>
                    <a:pt x="792261" y="1357184"/>
                  </a:lnTo>
                  <a:lnTo>
                    <a:pt x="779493" y="1313907"/>
                  </a:lnTo>
                  <a:lnTo>
                    <a:pt x="766086" y="1270781"/>
                  </a:lnTo>
                  <a:lnTo>
                    <a:pt x="752041" y="1227815"/>
                  </a:lnTo>
                  <a:lnTo>
                    <a:pt x="737358" y="1185015"/>
                  </a:lnTo>
                  <a:lnTo>
                    <a:pt x="722036" y="1142390"/>
                  </a:lnTo>
                  <a:lnTo>
                    <a:pt x="706076" y="1099947"/>
                  </a:lnTo>
                  <a:lnTo>
                    <a:pt x="689477" y="1057692"/>
                  </a:lnTo>
                  <a:lnTo>
                    <a:pt x="672240" y="1015634"/>
                  </a:lnTo>
                  <a:lnTo>
                    <a:pt x="654365" y="973780"/>
                  </a:lnTo>
                  <a:lnTo>
                    <a:pt x="635851" y="932137"/>
                  </a:lnTo>
                  <a:lnTo>
                    <a:pt x="616699" y="890713"/>
                  </a:lnTo>
                  <a:lnTo>
                    <a:pt x="596909" y="849515"/>
                  </a:lnTo>
                  <a:lnTo>
                    <a:pt x="576480" y="808550"/>
                  </a:lnTo>
                  <a:lnTo>
                    <a:pt x="555412" y="767827"/>
                  </a:lnTo>
                  <a:lnTo>
                    <a:pt x="533706" y="727351"/>
                  </a:lnTo>
                  <a:lnTo>
                    <a:pt x="511362" y="687132"/>
                  </a:lnTo>
                  <a:lnTo>
                    <a:pt x="488380" y="647176"/>
                  </a:lnTo>
                  <a:lnTo>
                    <a:pt x="464759" y="607490"/>
                  </a:lnTo>
                  <a:lnTo>
                    <a:pt x="440499" y="568082"/>
                  </a:lnTo>
                  <a:lnTo>
                    <a:pt x="415601" y="528960"/>
                  </a:lnTo>
                  <a:lnTo>
                    <a:pt x="390065" y="490130"/>
                  </a:lnTo>
                  <a:lnTo>
                    <a:pt x="363891" y="451601"/>
                  </a:lnTo>
                  <a:lnTo>
                    <a:pt x="337078" y="413379"/>
                  </a:lnTo>
                  <a:lnTo>
                    <a:pt x="309626" y="375473"/>
                  </a:lnTo>
                  <a:lnTo>
                    <a:pt x="281536" y="337889"/>
                  </a:lnTo>
                  <a:lnTo>
                    <a:pt x="252808" y="300634"/>
                  </a:lnTo>
                  <a:lnTo>
                    <a:pt x="223441" y="263718"/>
                  </a:lnTo>
                  <a:lnTo>
                    <a:pt x="193436" y="227145"/>
                  </a:lnTo>
                  <a:lnTo>
                    <a:pt x="162793" y="190925"/>
                  </a:lnTo>
                  <a:lnTo>
                    <a:pt x="131511" y="155065"/>
                  </a:lnTo>
                  <a:lnTo>
                    <a:pt x="99591" y="119571"/>
                  </a:lnTo>
                  <a:lnTo>
                    <a:pt x="67032" y="84452"/>
                  </a:lnTo>
                  <a:lnTo>
                    <a:pt x="33835" y="49715"/>
                  </a:lnTo>
                  <a:lnTo>
                    <a:pt x="0" y="15366"/>
                  </a:lnTo>
                  <a:lnTo>
                    <a:pt x="15366" y="0"/>
                  </a:lnTo>
                  <a:close/>
                </a:path>
              </a:pathLst>
            </a:custGeom>
            <a:ln w="12699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085590" y="2246629"/>
              <a:ext cx="6423660" cy="581660"/>
            </a:xfrm>
            <a:custGeom>
              <a:avLst/>
              <a:gdLst/>
              <a:ahLst/>
              <a:cxnLst/>
              <a:rect l="l" t="t" r="r" b="b"/>
              <a:pathLst>
                <a:path w="6423659" h="581660">
                  <a:moveTo>
                    <a:pt x="6423660" y="0"/>
                  </a:moveTo>
                  <a:lnTo>
                    <a:pt x="0" y="0"/>
                  </a:lnTo>
                  <a:lnTo>
                    <a:pt x="0" y="581660"/>
                  </a:lnTo>
                  <a:lnTo>
                    <a:pt x="6423660" y="581660"/>
                  </a:lnTo>
                  <a:lnTo>
                    <a:pt x="6423660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085590" y="2246629"/>
              <a:ext cx="6423660" cy="581660"/>
            </a:xfrm>
            <a:custGeom>
              <a:avLst/>
              <a:gdLst/>
              <a:ahLst/>
              <a:cxnLst/>
              <a:rect l="l" t="t" r="r" b="b"/>
              <a:pathLst>
                <a:path w="6423659" h="581660">
                  <a:moveTo>
                    <a:pt x="0" y="581660"/>
                  </a:moveTo>
                  <a:lnTo>
                    <a:pt x="6423660" y="581660"/>
                  </a:lnTo>
                  <a:lnTo>
                    <a:pt x="6423660" y="0"/>
                  </a:lnTo>
                  <a:lnTo>
                    <a:pt x="0" y="0"/>
                  </a:lnTo>
                  <a:lnTo>
                    <a:pt x="0" y="58166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4536440" y="2251011"/>
            <a:ext cx="132969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0" spc="-5" dirty="0">
                <a:solidFill>
                  <a:srgbClr val="FFFFFF"/>
                </a:solidFill>
                <a:latin typeface="Calibri"/>
                <a:cs typeface="Calibri"/>
              </a:rPr>
              <a:t>D</a:t>
            </a:r>
            <a:r>
              <a:rPr sz="3000" b="0" spc="-15" dirty="0">
                <a:solidFill>
                  <a:srgbClr val="FFFFFF"/>
                </a:solidFill>
                <a:latin typeface="Calibri"/>
                <a:cs typeface="Calibri"/>
              </a:rPr>
              <a:t>E</a:t>
            </a:r>
            <a:r>
              <a:rPr sz="3000" b="0" spc="-5" dirty="0">
                <a:solidFill>
                  <a:srgbClr val="FFFFFF"/>
                </a:solidFill>
                <a:latin typeface="Calibri"/>
                <a:cs typeface="Calibri"/>
              </a:rPr>
              <a:t>FINI</a:t>
            </a:r>
            <a:r>
              <a:rPr sz="3000" b="0" spc="5" dirty="0">
                <a:solidFill>
                  <a:srgbClr val="FFFFFF"/>
                </a:solidFill>
                <a:latin typeface="Calibri"/>
                <a:cs typeface="Calibri"/>
              </a:rPr>
              <a:t>S</a:t>
            </a:r>
            <a:r>
              <a:rPr sz="3000" b="0" dirty="0">
                <a:solidFill>
                  <a:srgbClr val="FFFFFF"/>
                </a:solidFill>
                <a:latin typeface="Calibri"/>
                <a:cs typeface="Calibri"/>
              </a:rPr>
              <a:t>I</a:t>
            </a:r>
            <a:endParaRPr sz="30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3716020" y="2166620"/>
            <a:ext cx="6799580" cy="4168140"/>
            <a:chOff x="3716020" y="2166620"/>
            <a:chExt cx="6799580" cy="4168140"/>
          </a:xfrm>
        </p:grpSpPr>
        <p:sp>
          <p:nvSpPr>
            <p:cNvPr id="15" name="object 15"/>
            <p:cNvSpPr/>
            <p:nvPr/>
          </p:nvSpPr>
          <p:spPr>
            <a:xfrm>
              <a:off x="3722370" y="217297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80">
                  <a:moveTo>
                    <a:pt x="364489" y="0"/>
                  </a:moveTo>
                  <a:lnTo>
                    <a:pt x="315032" y="3327"/>
                  </a:lnTo>
                  <a:lnTo>
                    <a:pt x="267596" y="13020"/>
                  </a:lnTo>
                  <a:lnTo>
                    <a:pt x="222617" y="28644"/>
                  </a:lnTo>
                  <a:lnTo>
                    <a:pt x="180528" y="49765"/>
                  </a:lnTo>
                  <a:lnTo>
                    <a:pt x="141764" y="75948"/>
                  </a:lnTo>
                  <a:lnTo>
                    <a:pt x="106759" y="106759"/>
                  </a:lnTo>
                  <a:lnTo>
                    <a:pt x="75948" y="141764"/>
                  </a:lnTo>
                  <a:lnTo>
                    <a:pt x="49765" y="180528"/>
                  </a:lnTo>
                  <a:lnTo>
                    <a:pt x="28644" y="222617"/>
                  </a:lnTo>
                  <a:lnTo>
                    <a:pt x="13020" y="267596"/>
                  </a:lnTo>
                  <a:lnTo>
                    <a:pt x="3327" y="315032"/>
                  </a:lnTo>
                  <a:lnTo>
                    <a:pt x="0" y="364489"/>
                  </a:lnTo>
                  <a:lnTo>
                    <a:pt x="3327" y="413947"/>
                  </a:lnTo>
                  <a:lnTo>
                    <a:pt x="13020" y="461383"/>
                  </a:lnTo>
                  <a:lnTo>
                    <a:pt x="28644" y="506362"/>
                  </a:lnTo>
                  <a:lnTo>
                    <a:pt x="49765" y="548451"/>
                  </a:lnTo>
                  <a:lnTo>
                    <a:pt x="75948" y="587215"/>
                  </a:lnTo>
                  <a:lnTo>
                    <a:pt x="106759" y="622220"/>
                  </a:lnTo>
                  <a:lnTo>
                    <a:pt x="141764" y="653031"/>
                  </a:lnTo>
                  <a:lnTo>
                    <a:pt x="180528" y="679214"/>
                  </a:lnTo>
                  <a:lnTo>
                    <a:pt x="222617" y="700335"/>
                  </a:lnTo>
                  <a:lnTo>
                    <a:pt x="267596" y="715959"/>
                  </a:lnTo>
                  <a:lnTo>
                    <a:pt x="315032" y="725652"/>
                  </a:lnTo>
                  <a:lnTo>
                    <a:pt x="364489" y="728979"/>
                  </a:lnTo>
                  <a:lnTo>
                    <a:pt x="413947" y="725652"/>
                  </a:lnTo>
                  <a:lnTo>
                    <a:pt x="461383" y="715959"/>
                  </a:lnTo>
                  <a:lnTo>
                    <a:pt x="506362" y="700335"/>
                  </a:lnTo>
                  <a:lnTo>
                    <a:pt x="548451" y="679214"/>
                  </a:lnTo>
                  <a:lnTo>
                    <a:pt x="587215" y="653031"/>
                  </a:lnTo>
                  <a:lnTo>
                    <a:pt x="622220" y="622220"/>
                  </a:lnTo>
                  <a:lnTo>
                    <a:pt x="653031" y="587215"/>
                  </a:lnTo>
                  <a:lnTo>
                    <a:pt x="679214" y="548451"/>
                  </a:lnTo>
                  <a:lnTo>
                    <a:pt x="700335" y="506362"/>
                  </a:lnTo>
                  <a:lnTo>
                    <a:pt x="715959" y="461383"/>
                  </a:lnTo>
                  <a:lnTo>
                    <a:pt x="725652" y="413947"/>
                  </a:lnTo>
                  <a:lnTo>
                    <a:pt x="728979" y="364489"/>
                  </a:lnTo>
                  <a:lnTo>
                    <a:pt x="725652" y="315032"/>
                  </a:lnTo>
                  <a:lnTo>
                    <a:pt x="715959" y="267596"/>
                  </a:lnTo>
                  <a:lnTo>
                    <a:pt x="700335" y="222617"/>
                  </a:lnTo>
                  <a:lnTo>
                    <a:pt x="679214" y="180528"/>
                  </a:lnTo>
                  <a:lnTo>
                    <a:pt x="653031" y="141764"/>
                  </a:lnTo>
                  <a:lnTo>
                    <a:pt x="622220" y="106759"/>
                  </a:lnTo>
                  <a:lnTo>
                    <a:pt x="587215" y="75948"/>
                  </a:lnTo>
                  <a:lnTo>
                    <a:pt x="548451" y="49765"/>
                  </a:lnTo>
                  <a:lnTo>
                    <a:pt x="506362" y="28644"/>
                  </a:lnTo>
                  <a:lnTo>
                    <a:pt x="461383" y="13020"/>
                  </a:lnTo>
                  <a:lnTo>
                    <a:pt x="413947" y="3327"/>
                  </a:lnTo>
                  <a:lnTo>
                    <a:pt x="36448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3722370" y="217297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80">
                  <a:moveTo>
                    <a:pt x="0" y="364489"/>
                  </a:moveTo>
                  <a:lnTo>
                    <a:pt x="3327" y="315032"/>
                  </a:lnTo>
                  <a:lnTo>
                    <a:pt x="13020" y="267596"/>
                  </a:lnTo>
                  <a:lnTo>
                    <a:pt x="28644" y="222617"/>
                  </a:lnTo>
                  <a:lnTo>
                    <a:pt x="49765" y="180528"/>
                  </a:lnTo>
                  <a:lnTo>
                    <a:pt x="75948" y="141764"/>
                  </a:lnTo>
                  <a:lnTo>
                    <a:pt x="106759" y="106759"/>
                  </a:lnTo>
                  <a:lnTo>
                    <a:pt x="141764" y="75948"/>
                  </a:lnTo>
                  <a:lnTo>
                    <a:pt x="180528" y="49765"/>
                  </a:lnTo>
                  <a:lnTo>
                    <a:pt x="222617" y="28644"/>
                  </a:lnTo>
                  <a:lnTo>
                    <a:pt x="267596" y="13020"/>
                  </a:lnTo>
                  <a:lnTo>
                    <a:pt x="315032" y="3327"/>
                  </a:lnTo>
                  <a:lnTo>
                    <a:pt x="364489" y="0"/>
                  </a:lnTo>
                  <a:lnTo>
                    <a:pt x="413947" y="3327"/>
                  </a:lnTo>
                  <a:lnTo>
                    <a:pt x="461383" y="13020"/>
                  </a:lnTo>
                  <a:lnTo>
                    <a:pt x="506362" y="28644"/>
                  </a:lnTo>
                  <a:lnTo>
                    <a:pt x="548451" y="49765"/>
                  </a:lnTo>
                  <a:lnTo>
                    <a:pt x="587215" y="75948"/>
                  </a:lnTo>
                  <a:lnTo>
                    <a:pt x="622220" y="106759"/>
                  </a:lnTo>
                  <a:lnTo>
                    <a:pt x="653031" y="141764"/>
                  </a:lnTo>
                  <a:lnTo>
                    <a:pt x="679214" y="180528"/>
                  </a:lnTo>
                  <a:lnTo>
                    <a:pt x="700335" y="222617"/>
                  </a:lnTo>
                  <a:lnTo>
                    <a:pt x="715959" y="267596"/>
                  </a:lnTo>
                  <a:lnTo>
                    <a:pt x="725652" y="315032"/>
                  </a:lnTo>
                  <a:lnTo>
                    <a:pt x="728979" y="364489"/>
                  </a:lnTo>
                  <a:lnTo>
                    <a:pt x="725652" y="413947"/>
                  </a:lnTo>
                  <a:lnTo>
                    <a:pt x="715959" y="461383"/>
                  </a:lnTo>
                  <a:lnTo>
                    <a:pt x="700335" y="506362"/>
                  </a:lnTo>
                  <a:lnTo>
                    <a:pt x="679214" y="548451"/>
                  </a:lnTo>
                  <a:lnTo>
                    <a:pt x="653031" y="587215"/>
                  </a:lnTo>
                  <a:lnTo>
                    <a:pt x="622220" y="622220"/>
                  </a:lnTo>
                  <a:lnTo>
                    <a:pt x="587215" y="653031"/>
                  </a:lnTo>
                  <a:lnTo>
                    <a:pt x="548451" y="679214"/>
                  </a:lnTo>
                  <a:lnTo>
                    <a:pt x="506362" y="700335"/>
                  </a:lnTo>
                  <a:lnTo>
                    <a:pt x="461383" y="715959"/>
                  </a:lnTo>
                  <a:lnTo>
                    <a:pt x="413947" y="725652"/>
                  </a:lnTo>
                  <a:lnTo>
                    <a:pt x="364489" y="728979"/>
                  </a:lnTo>
                  <a:lnTo>
                    <a:pt x="315032" y="725652"/>
                  </a:lnTo>
                  <a:lnTo>
                    <a:pt x="267596" y="715959"/>
                  </a:lnTo>
                  <a:lnTo>
                    <a:pt x="222617" y="700335"/>
                  </a:lnTo>
                  <a:lnTo>
                    <a:pt x="180528" y="679214"/>
                  </a:lnTo>
                  <a:lnTo>
                    <a:pt x="141764" y="653031"/>
                  </a:lnTo>
                  <a:lnTo>
                    <a:pt x="106759" y="622220"/>
                  </a:lnTo>
                  <a:lnTo>
                    <a:pt x="75948" y="587215"/>
                  </a:lnTo>
                  <a:lnTo>
                    <a:pt x="49765" y="548451"/>
                  </a:lnTo>
                  <a:lnTo>
                    <a:pt x="28644" y="506362"/>
                  </a:lnTo>
                  <a:lnTo>
                    <a:pt x="13020" y="461383"/>
                  </a:lnTo>
                  <a:lnTo>
                    <a:pt x="3327" y="413947"/>
                  </a:lnTo>
                  <a:lnTo>
                    <a:pt x="0" y="364489"/>
                  </a:lnTo>
                  <a:close/>
                </a:path>
              </a:pathLst>
            </a:custGeom>
            <a:ln w="12700">
              <a:solidFill>
                <a:srgbClr val="EC7C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4504690" y="3120390"/>
              <a:ext cx="6004560" cy="584200"/>
            </a:xfrm>
            <a:custGeom>
              <a:avLst/>
              <a:gdLst/>
              <a:ahLst/>
              <a:cxnLst/>
              <a:rect l="l" t="t" r="r" b="b"/>
              <a:pathLst>
                <a:path w="6004559" h="584200">
                  <a:moveTo>
                    <a:pt x="6004560" y="0"/>
                  </a:moveTo>
                  <a:lnTo>
                    <a:pt x="0" y="0"/>
                  </a:lnTo>
                  <a:lnTo>
                    <a:pt x="0" y="584200"/>
                  </a:lnTo>
                  <a:lnTo>
                    <a:pt x="6004560" y="584200"/>
                  </a:lnTo>
                  <a:lnTo>
                    <a:pt x="6004560" y="0"/>
                  </a:lnTo>
                  <a:close/>
                </a:path>
              </a:pathLst>
            </a:custGeom>
            <a:solidFill>
              <a:srgbClr val="A4A4A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504690" y="3120390"/>
              <a:ext cx="6004560" cy="584200"/>
            </a:xfrm>
            <a:custGeom>
              <a:avLst/>
              <a:gdLst/>
              <a:ahLst/>
              <a:cxnLst/>
              <a:rect l="l" t="t" r="r" b="b"/>
              <a:pathLst>
                <a:path w="6004559" h="584200">
                  <a:moveTo>
                    <a:pt x="0" y="584200"/>
                  </a:moveTo>
                  <a:lnTo>
                    <a:pt x="6004560" y="584200"/>
                  </a:lnTo>
                  <a:lnTo>
                    <a:pt x="6004560" y="0"/>
                  </a:lnTo>
                  <a:lnTo>
                    <a:pt x="0" y="0"/>
                  </a:lnTo>
                  <a:lnTo>
                    <a:pt x="0" y="58420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138930" y="304673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364490" y="0"/>
                  </a:moveTo>
                  <a:lnTo>
                    <a:pt x="315032" y="3327"/>
                  </a:lnTo>
                  <a:lnTo>
                    <a:pt x="267596" y="13020"/>
                  </a:lnTo>
                  <a:lnTo>
                    <a:pt x="222617" y="28644"/>
                  </a:lnTo>
                  <a:lnTo>
                    <a:pt x="180528" y="49765"/>
                  </a:lnTo>
                  <a:lnTo>
                    <a:pt x="141764" y="75948"/>
                  </a:lnTo>
                  <a:lnTo>
                    <a:pt x="106759" y="106759"/>
                  </a:lnTo>
                  <a:lnTo>
                    <a:pt x="75948" y="141764"/>
                  </a:lnTo>
                  <a:lnTo>
                    <a:pt x="49765" y="180528"/>
                  </a:lnTo>
                  <a:lnTo>
                    <a:pt x="28644" y="222617"/>
                  </a:lnTo>
                  <a:lnTo>
                    <a:pt x="13020" y="267596"/>
                  </a:lnTo>
                  <a:lnTo>
                    <a:pt x="3327" y="315032"/>
                  </a:lnTo>
                  <a:lnTo>
                    <a:pt x="0" y="364490"/>
                  </a:lnTo>
                  <a:lnTo>
                    <a:pt x="3327" y="413947"/>
                  </a:lnTo>
                  <a:lnTo>
                    <a:pt x="13020" y="461383"/>
                  </a:lnTo>
                  <a:lnTo>
                    <a:pt x="28644" y="506362"/>
                  </a:lnTo>
                  <a:lnTo>
                    <a:pt x="49765" y="548451"/>
                  </a:lnTo>
                  <a:lnTo>
                    <a:pt x="75948" y="587215"/>
                  </a:lnTo>
                  <a:lnTo>
                    <a:pt x="106759" y="622220"/>
                  </a:lnTo>
                  <a:lnTo>
                    <a:pt x="141764" y="653031"/>
                  </a:lnTo>
                  <a:lnTo>
                    <a:pt x="180528" y="679214"/>
                  </a:lnTo>
                  <a:lnTo>
                    <a:pt x="222617" y="700335"/>
                  </a:lnTo>
                  <a:lnTo>
                    <a:pt x="267596" y="715959"/>
                  </a:lnTo>
                  <a:lnTo>
                    <a:pt x="315032" y="725652"/>
                  </a:lnTo>
                  <a:lnTo>
                    <a:pt x="364490" y="728980"/>
                  </a:lnTo>
                  <a:lnTo>
                    <a:pt x="413947" y="725652"/>
                  </a:lnTo>
                  <a:lnTo>
                    <a:pt x="461383" y="715959"/>
                  </a:lnTo>
                  <a:lnTo>
                    <a:pt x="506362" y="700335"/>
                  </a:lnTo>
                  <a:lnTo>
                    <a:pt x="548451" y="679214"/>
                  </a:lnTo>
                  <a:lnTo>
                    <a:pt x="587215" y="653031"/>
                  </a:lnTo>
                  <a:lnTo>
                    <a:pt x="622220" y="622220"/>
                  </a:lnTo>
                  <a:lnTo>
                    <a:pt x="653031" y="587215"/>
                  </a:lnTo>
                  <a:lnTo>
                    <a:pt x="679214" y="548451"/>
                  </a:lnTo>
                  <a:lnTo>
                    <a:pt x="700335" y="506362"/>
                  </a:lnTo>
                  <a:lnTo>
                    <a:pt x="715959" y="461383"/>
                  </a:lnTo>
                  <a:lnTo>
                    <a:pt x="725652" y="413947"/>
                  </a:lnTo>
                  <a:lnTo>
                    <a:pt x="728980" y="364490"/>
                  </a:lnTo>
                  <a:lnTo>
                    <a:pt x="725652" y="315032"/>
                  </a:lnTo>
                  <a:lnTo>
                    <a:pt x="715959" y="267596"/>
                  </a:lnTo>
                  <a:lnTo>
                    <a:pt x="700335" y="222617"/>
                  </a:lnTo>
                  <a:lnTo>
                    <a:pt x="679214" y="180528"/>
                  </a:lnTo>
                  <a:lnTo>
                    <a:pt x="653031" y="141764"/>
                  </a:lnTo>
                  <a:lnTo>
                    <a:pt x="622220" y="106759"/>
                  </a:lnTo>
                  <a:lnTo>
                    <a:pt x="587215" y="75948"/>
                  </a:lnTo>
                  <a:lnTo>
                    <a:pt x="548451" y="49765"/>
                  </a:lnTo>
                  <a:lnTo>
                    <a:pt x="506362" y="28644"/>
                  </a:lnTo>
                  <a:lnTo>
                    <a:pt x="461383" y="13020"/>
                  </a:lnTo>
                  <a:lnTo>
                    <a:pt x="413947" y="3327"/>
                  </a:lnTo>
                  <a:lnTo>
                    <a:pt x="3644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138930" y="304673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0" y="364490"/>
                  </a:moveTo>
                  <a:lnTo>
                    <a:pt x="3327" y="315032"/>
                  </a:lnTo>
                  <a:lnTo>
                    <a:pt x="13020" y="267596"/>
                  </a:lnTo>
                  <a:lnTo>
                    <a:pt x="28644" y="222617"/>
                  </a:lnTo>
                  <a:lnTo>
                    <a:pt x="49765" y="180528"/>
                  </a:lnTo>
                  <a:lnTo>
                    <a:pt x="75948" y="141764"/>
                  </a:lnTo>
                  <a:lnTo>
                    <a:pt x="106759" y="106759"/>
                  </a:lnTo>
                  <a:lnTo>
                    <a:pt x="141764" y="75948"/>
                  </a:lnTo>
                  <a:lnTo>
                    <a:pt x="180528" y="49765"/>
                  </a:lnTo>
                  <a:lnTo>
                    <a:pt x="222617" y="28644"/>
                  </a:lnTo>
                  <a:lnTo>
                    <a:pt x="267596" y="13020"/>
                  </a:lnTo>
                  <a:lnTo>
                    <a:pt x="315032" y="3327"/>
                  </a:lnTo>
                  <a:lnTo>
                    <a:pt x="364490" y="0"/>
                  </a:lnTo>
                  <a:lnTo>
                    <a:pt x="413947" y="3327"/>
                  </a:lnTo>
                  <a:lnTo>
                    <a:pt x="461383" y="13020"/>
                  </a:lnTo>
                  <a:lnTo>
                    <a:pt x="506362" y="28644"/>
                  </a:lnTo>
                  <a:lnTo>
                    <a:pt x="548451" y="49765"/>
                  </a:lnTo>
                  <a:lnTo>
                    <a:pt x="587215" y="75948"/>
                  </a:lnTo>
                  <a:lnTo>
                    <a:pt x="622220" y="106759"/>
                  </a:lnTo>
                  <a:lnTo>
                    <a:pt x="653031" y="141764"/>
                  </a:lnTo>
                  <a:lnTo>
                    <a:pt x="679214" y="180528"/>
                  </a:lnTo>
                  <a:lnTo>
                    <a:pt x="700335" y="222617"/>
                  </a:lnTo>
                  <a:lnTo>
                    <a:pt x="715959" y="267596"/>
                  </a:lnTo>
                  <a:lnTo>
                    <a:pt x="725652" y="315032"/>
                  </a:lnTo>
                  <a:lnTo>
                    <a:pt x="728980" y="364490"/>
                  </a:lnTo>
                  <a:lnTo>
                    <a:pt x="725652" y="413947"/>
                  </a:lnTo>
                  <a:lnTo>
                    <a:pt x="715959" y="461383"/>
                  </a:lnTo>
                  <a:lnTo>
                    <a:pt x="700335" y="506362"/>
                  </a:lnTo>
                  <a:lnTo>
                    <a:pt x="679214" y="548451"/>
                  </a:lnTo>
                  <a:lnTo>
                    <a:pt x="653031" y="587215"/>
                  </a:lnTo>
                  <a:lnTo>
                    <a:pt x="622220" y="622220"/>
                  </a:lnTo>
                  <a:lnTo>
                    <a:pt x="587215" y="653031"/>
                  </a:lnTo>
                  <a:lnTo>
                    <a:pt x="548451" y="679214"/>
                  </a:lnTo>
                  <a:lnTo>
                    <a:pt x="506362" y="700335"/>
                  </a:lnTo>
                  <a:lnTo>
                    <a:pt x="461383" y="715959"/>
                  </a:lnTo>
                  <a:lnTo>
                    <a:pt x="413947" y="725652"/>
                  </a:lnTo>
                  <a:lnTo>
                    <a:pt x="364490" y="728980"/>
                  </a:lnTo>
                  <a:lnTo>
                    <a:pt x="315032" y="725652"/>
                  </a:lnTo>
                  <a:lnTo>
                    <a:pt x="267596" y="715959"/>
                  </a:lnTo>
                  <a:lnTo>
                    <a:pt x="222617" y="700335"/>
                  </a:lnTo>
                  <a:lnTo>
                    <a:pt x="180528" y="679214"/>
                  </a:lnTo>
                  <a:lnTo>
                    <a:pt x="141764" y="653031"/>
                  </a:lnTo>
                  <a:lnTo>
                    <a:pt x="106759" y="622220"/>
                  </a:lnTo>
                  <a:lnTo>
                    <a:pt x="75948" y="587215"/>
                  </a:lnTo>
                  <a:lnTo>
                    <a:pt x="49765" y="548451"/>
                  </a:lnTo>
                  <a:lnTo>
                    <a:pt x="28644" y="506362"/>
                  </a:lnTo>
                  <a:lnTo>
                    <a:pt x="13020" y="461383"/>
                  </a:lnTo>
                  <a:lnTo>
                    <a:pt x="3327" y="413947"/>
                  </a:lnTo>
                  <a:lnTo>
                    <a:pt x="0" y="364490"/>
                  </a:lnTo>
                  <a:close/>
                </a:path>
              </a:pathLst>
            </a:custGeom>
            <a:ln w="12700">
              <a:solidFill>
                <a:srgbClr val="A4A4A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4631690" y="3994150"/>
              <a:ext cx="5877560" cy="584200"/>
            </a:xfrm>
            <a:custGeom>
              <a:avLst/>
              <a:gdLst/>
              <a:ahLst/>
              <a:cxnLst/>
              <a:rect l="l" t="t" r="r" b="b"/>
              <a:pathLst>
                <a:path w="5877559" h="584200">
                  <a:moveTo>
                    <a:pt x="5877560" y="0"/>
                  </a:moveTo>
                  <a:lnTo>
                    <a:pt x="0" y="0"/>
                  </a:lnTo>
                  <a:lnTo>
                    <a:pt x="0" y="584200"/>
                  </a:lnTo>
                  <a:lnTo>
                    <a:pt x="5877560" y="584200"/>
                  </a:lnTo>
                  <a:lnTo>
                    <a:pt x="5877560" y="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631690" y="3994150"/>
              <a:ext cx="5877560" cy="584200"/>
            </a:xfrm>
            <a:custGeom>
              <a:avLst/>
              <a:gdLst/>
              <a:ahLst/>
              <a:cxnLst/>
              <a:rect l="l" t="t" r="r" b="b"/>
              <a:pathLst>
                <a:path w="5877559" h="584200">
                  <a:moveTo>
                    <a:pt x="0" y="584200"/>
                  </a:moveTo>
                  <a:lnTo>
                    <a:pt x="5877560" y="584200"/>
                  </a:lnTo>
                  <a:lnTo>
                    <a:pt x="5877560" y="0"/>
                  </a:lnTo>
                  <a:lnTo>
                    <a:pt x="0" y="0"/>
                  </a:lnTo>
                  <a:lnTo>
                    <a:pt x="0" y="584200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4268470" y="392303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364489" y="0"/>
                  </a:moveTo>
                  <a:lnTo>
                    <a:pt x="315032" y="3327"/>
                  </a:lnTo>
                  <a:lnTo>
                    <a:pt x="267596" y="13020"/>
                  </a:lnTo>
                  <a:lnTo>
                    <a:pt x="222617" y="28644"/>
                  </a:lnTo>
                  <a:lnTo>
                    <a:pt x="180528" y="49765"/>
                  </a:lnTo>
                  <a:lnTo>
                    <a:pt x="141764" y="75948"/>
                  </a:lnTo>
                  <a:lnTo>
                    <a:pt x="106759" y="106759"/>
                  </a:lnTo>
                  <a:lnTo>
                    <a:pt x="75948" y="141764"/>
                  </a:lnTo>
                  <a:lnTo>
                    <a:pt x="49765" y="180528"/>
                  </a:lnTo>
                  <a:lnTo>
                    <a:pt x="28644" y="222617"/>
                  </a:lnTo>
                  <a:lnTo>
                    <a:pt x="13020" y="267596"/>
                  </a:lnTo>
                  <a:lnTo>
                    <a:pt x="3327" y="315032"/>
                  </a:lnTo>
                  <a:lnTo>
                    <a:pt x="0" y="364490"/>
                  </a:lnTo>
                  <a:lnTo>
                    <a:pt x="3327" y="413947"/>
                  </a:lnTo>
                  <a:lnTo>
                    <a:pt x="13020" y="461383"/>
                  </a:lnTo>
                  <a:lnTo>
                    <a:pt x="28644" y="506362"/>
                  </a:lnTo>
                  <a:lnTo>
                    <a:pt x="49765" y="548451"/>
                  </a:lnTo>
                  <a:lnTo>
                    <a:pt x="75948" y="587215"/>
                  </a:lnTo>
                  <a:lnTo>
                    <a:pt x="106759" y="622220"/>
                  </a:lnTo>
                  <a:lnTo>
                    <a:pt x="141764" y="653031"/>
                  </a:lnTo>
                  <a:lnTo>
                    <a:pt x="180528" y="679214"/>
                  </a:lnTo>
                  <a:lnTo>
                    <a:pt x="222617" y="700335"/>
                  </a:lnTo>
                  <a:lnTo>
                    <a:pt x="267596" y="715959"/>
                  </a:lnTo>
                  <a:lnTo>
                    <a:pt x="315032" y="725652"/>
                  </a:lnTo>
                  <a:lnTo>
                    <a:pt x="364489" y="728980"/>
                  </a:lnTo>
                  <a:lnTo>
                    <a:pt x="413947" y="725652"/>
                  </a:lnTo>
                  <a:lnTo>
                    <a:pt x="461383" y="715959"/>
                  </a:lnTo>
                  <a:lnTo>
                    <a:pt x="506362" y="700335"/>
                  </a:lnTo>
                  <a:lnTo>
                    <a:pt x="548451" y="679214"/>
                  </a:lnTo>
                  <a:lnTo>
                    <a:pt x="587215" y="653031"/>
                  </a:lnTo>
                  <a:lnTo>
                    <a:pt x="622220" y="622220"/>
                  </a:lnTo>
                  <a:lnTo>
                    <a:pt x="653031" y="587215"/>
                  </a:lnTo>
                  <a:lnTo>
                    <a:pt x="679214" y="548451"/>
                  </a:lnTo>
                  <a:lnTo>
                    <a:pt x="700335" y="506362"/>
                  </a:lnTo>
                  <a:lnTo>
                    <a:pt x="715959" y="461383"/>
                  </a:lnTo>
                  <a:lnTo>
                    <a:pt x="725652" y="413947"/>
                  </a:lnTo>
                  <a:lnTo>
                    <a:pt x="728979" y="364490"/>
                  </a:lnTo>
                  <a:lnTo>
                    <a:pt x="725652" y="315032"/>
                  </a:lnTo>
                  <a:lnTo>
                    <a:pt x="715959" y="267596"/>
                  </a:lnTo>
                  <a:lnTo>
                    <a:pt x="700335" y="222617"/>
                  </a:lnTo>
                  <a:lnTo>
                    <a:pt x="679214" y="180528"/>
                  </a:lnTo>
                  <a:lnTo>
                    <a:pt x="653031" y="141764"/>
                  </a:lnTo>
                  <a:lnTo>
                    <a:pt x="622220" y="106759"/>
                  </a:lnTo>
                  <a:lnTo>
                    <a:pt x="587215" y="75948"/>
                  </a:lnTo>
                  <a:lnTo>
                    <a:pt x="548451" y="49765"/>
                  </a:lnTo>
                  <a:lnTo>
                    <a:pt x="506362" y="28644"/>
                  </a:lnTo>
                  <a:lnTo>
                    <a:pt x="461383" y="13020"/>
                  </a:lnTo>
                  <a:lnTo>
                    <a:pt x="413947" y="3327"/>
                  </a:lnTo>
                  <a:lnTo>
                    <a:pt x="36448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268470" y="392303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0" y="364490"/>
                  </a:moveTo>
                  <a:lnTo>
                    <a:pt x="3327" y="315032"/>
                  </a:lnTo>
                  <a:lnTo>
                    <a:pt x="13020" y="267596"/>
                  </a:lnTo>
                  <a:lnTo>
                    <a:pt x="28644" y="222617"/>
                  </a:lnTo>
                  <a:lnTo>
                    <a:pt x="49765" y="180528"/>
                  </a:lnTo>
                  <a:lnTo>
                    <a:pt x="75948" y="141764"/>
                  </a:lnTo>
                  <a:lnTo>
                    <a:pt x="106759" y="106759"/>
                  </a:lnTo>
                  <a:lnTo>
                    <a:pt x="141764" y="75948"/>
                  </a:lnTo>
                  <a:lnTo>
                    <a:pt x="180528" y="49765"/>
                  </a:lnTo>
                  <a:lnTo>
                    <a:pt x="222617" y="28644"/>
                  </a:lnTo>
                  <a:lnTo>
                    <a:pt x="267596" y="13020"/>
                  </a:lnTo>
                  <a:lnTo>
                    <a:pt x="315032" y="3327"/>
                  </a:lnTo>
                  <a:lnTo>
                    <a:pt x="364489" y="0"/>
                  </a:lnTo>
                  <a:lnTo>
                    <a:pt x="413947" y="3327"/>
                  </a:lnTo>
                  <a:lnTo>
                    <a:pt x="461383" y="13020"/>
                  </a:lnTo>
                  <a:lnTo>
                    <a:pt x="506362" y="28644"/>
                  </a:lnTo>
                  <a:lnTo>
                    <a:pt x="548451" y="49765"/>
                  </a:lnTo>
                  <a:lnTo>
                    <a:pt x="587215" y="75948"/>
                  </a:lnTo>
                  <a:lnTo>
                    <a:pt x="622220" y="106759"/>
                  </a:lnTo>
                  <a:lnTo>
                    <a:pt x="653031" y="141764"/>
                  </a:lnTo>
                  <a:lnTo>
                    <a:pt x="679214" y="180528"/>
                  </a:lnTo>
                  <a:lnTo>
                    <a:pt x="700335" y="222617"/>
                  </a:lnTo>
                  <a:lnTo>
                    <a:pt x="715959" y="267596"/>
                  </a:lnTo>
                  <a:lnTo>
                    <a:pt x="725652" y="315032"/>
                  </a:lnTo>
                  <a:lnTo>
                    <a:pt x="728979" y="364490"/>
                  </a:lnTo>
                  <a:lnTo>
                    <a:pt x="725652" y="413947"/>
                  </a:lnTo>
                  <a:lnTo>
                    <a:pt x="715959" y="461383"/>
                  </a:lnTo>
                  <a:lnTo>
                    <a:pt x="700335" y="506362"/>
                  </a:lnTo>
                  <a:lnTo>
                    <a:pt x="679214" y="548451"/>
                  </a:lnTo>
                  <a:lnTo>
                    <a:pt x="653031" y="587215"/>
                  </a:lnTo>
                  <a:lnTo>
                    <a:pt x="622220" y="622220"/>
                  </a:lnTo>
                  <a:lnTo>
                    <a:pt x="587215" y="653031"/>
                  </a:lnTo>
                  <a:lnTo>
                    <a:pt x="548451" y="679214"/>
                  </a:lnTo>
                  <a:lnTo>
                    <a:pt x="506362" y="700335"/>
                  </a:lnTo>
                  <a:lnTo>
                    <a:pt x="461383" y="715959"/>
                  </a:lnTo>
                  <a:lnTo>
                    <a:pt x="413947" y="725652"/>
                  </a:lnTo>
                  <a:lnTo>
                    <a:pt x="364489" y="728980"/>
                  </a:lnTo>
                  <a:lnTo>
                    <a:pt x="315032" y="725652"/>
                  </a:lnTo>
                  <a:lnTo>
                    <a:pt x="267596" y="715959"/>
                  </a:lnTo>
                  <a:lnTo>
                    <a:pt x="222617" y="700335"/>
                  </a:lnTo>
                  <a:lnTo>
                    <a:pt x="180528" y="679214"/>
                  </a:lnTo>
                  <a:lnTo>
                    <a:pt x="141764" y="653031"/>
                  </a:lnTo>
                  <a:lnTo>
                    <a:pt x="106759" y="622220"/>
                  </a:lnTo>
                  <a:lnTo>
                    <a:pt x="75948" y="587215"/>
                  </a:lnTo>
                  <a:lnTo>
                    <a:pt x="49765" y="548451"/>
                  </a:lnTo>
                  <a:lnTo>
                    <a:pt x="28644" y="506362"/>
                  </a:lnTo>
                  <a:lnTo>
                    <a:pt x="13020" y="461383"/>
                  </a:lnTo>
                  <a:lnTo>
                    <a:pt x="3327" y="413947"/>
                  </a:lnTo>
                  <a:lnTo>
                    <a:pt x="0" y="364490"/>
                  </a:lnTo>
                  <a:close/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4504690" y="4870450"/>
              <a:ext cx="6004560" cy="581660"/>
            </a:xfrm>
            <a:custGeom>
              <a:avLst/>
              <a:gdLst/>
              <a:ahLst/>
              <a:cxnLst/>
              <a:rect l="l" t="t" r="r" b="b"/>
              <a:pathLst>
                <a:path w="6004559" h="581660">
                  <a:moveTo>
                    <a:pt x="6004560" y="0"/>
                  </a:moveTo>
                  <a:lnTo>
                    <a:pt x="0" y="0"/>
                  </a:lnTo>
                  <a:lnTo>
                    <a:pt x="0" y="581660"/>
                  </a:lnTo>
                  <a:lnTo>
                    <a:pt x="6004560" y="581660"/>
                  </a:lnTo>
                  <a:lnTo>
                    <a:pt x="600456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4504690" y="4870450"/>
              <a:ext cx="6004560" cy="581660"/>
            </a:xfrm>
            <a:custGeom>
              <a:avLst/>
              <a:gdLst/>
              <a:ahLst/>
              <a:cxnLst/>
              <a:rect l="l" t="t" r="r" b="b"/>
              <a:pathLst>
                <a:path w="6004559" h="581660">
                  <a:moveTo>
                    <a:pt x="0" y="581660"/>
                  </a:moveTo>
                  <a:lnTo>
                    <a:pt x="6004560" y="581660"/>
                  </a:lnTo>
                  <a:lnTo>
                    <a:pt x="6004560" y="0"/>
                  </a:lnTo>
                  <a:lnTo>
                    <a:pt x="0" y="0"/>
                  </a:lnTo>
                  <a:lnTo>
                    <a:pt x="0" y="581660"/>
                  </a:lnTo>
                  <a:close/>
                </a:path>
              </a:pathLst>
            </a:custGeom>
            <a:ln w="12699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138930" y="479679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364490" y="0"/>
                  </a:moveTo>
                  <a:lnTo>
                    <a:pt x="315032" y="3327"/>
                  </a:lnTo>
                  <a:lnTo>
                    <a:pt x="267596" y="13020"/>
                  </a:lnTo>
                  <a:lnTo>
                    <a:pt x="222617" y="28644"/>
                  </a:lnTo>
                  <a:lnTo>
                    <a:pt x="180528" y="49765"/>
                  </a:lnTo>
                  <a:lnTo>
                    <a:pt x="141764" y="75948"/>
                  </a:lnTo>
                  <a:lnTo>
                    <a:pt x="106759" y="106759"/>
                  </a:lnTo>
                  <a:lnTo>
                    <a:pt x="75948" y="141764"/>
                  </a:lnTo>
                  <a:lnTo>
                    <a:pt x="49765" y="180528"/>
                  </a:lnTo>
                  <a:lnTo>
                    <a:pt x="28644" y="222617"/>
                  </a:lnTo>
                  <a:lnTo>
                    <a:pt x="13020" y="267596"/>
                  </a:lnTo>
                  <a:lnTo>
                    <a:pt x="3327" y="315032"/>
                  </a:lnTo>
                  <a:lnTo>
                    <a:pt x="0" y="364490"/>
                  </a:lnTo>
                  <a:lnTo>
                    <a:pt x="3327" y="413947"/>
                  </a:lnTo>
                  <a:lnTo>
                    <a:pt x="13020" y="461383"/>
                  </a:lnTo>
                  <a:lnTo>
                    <a:pt x="28644" y="506362"/>
                  </a:lnTo>
                  <a:lnTo>
                    <a:pt x="49765" y="548451"/>
                  </a:lnTo>
                  <a:lnTo>
                    <a:pt x="75948" y="587215"/>
                  </a:lnTo>
                  <a:lnTo>
                    <a:pt x="106759" y="622220"/>
                  </a:lnTo>
                  <a:lnTo>
                    <a:pt x="141764" y="653031"/>
                  </a:lnTo>
                  <a:lnTo>
                    <a:pt x="180528" y="679214"/>
                  </a:lnTo>
                  <a:lnTo>
                    <a:pt x="222617" y="700335"/>
                  </a:lnTo>
                  <a:lnTo>
                    <a:pt x="267596" y="715959"/>
                  </a:lnTo>
                  <a:lnTo>
                    <a:pt x="315032" y="725652"/>
                  </a:lnTo>
                  <a:lnTo>
                    <a:pt x="364490" y="728980"/>
                  </a:lnTo>
                  <a:lnTo>
                    <a:pt x="413947" y="725652"/>
                  </a:lnTo>
                  <a:lnTo>
                    <a:pt x="461383" y="715959"/>
                  </a:lnTo>
                  <a:lnTo>
                    <a:pt x="506362" y="700335"/>
                  </a:lnTo>
                  <a:lnTo>
                    <a:pt x="548451" y="679214"/>
                  </a:lnTo>
                  <a:lnTo>
                    <a:pt x="587215" y="653031"/>
                  </a:lnTo>
                  <a:lnTo>
                    <a:pt x="622220" y="622220"/>
                  </a:lnTo>
                  <a:lnTo>
                    <a:pt x="653031" y="587215"/>
                  </a:lnTo>
                  <a:lnTo>
                    <a:pt x="679214" y="548451"/>
                  </a:lnTo>
                  <a:lnTo>
                    <a:pt x="700335" y="506362"/>
                  </a:lnTo>
                  <a:lnTo>
                    <a:pt x="715959" y="461383"/>
                  </a:lnTo>
                  <a:lnTo>
                    <a:pt x="725652" y="413947"/>
                  </a:lnTo>
                  <a:lnTo>
                    <a:pt x="728980" y="364490"/>
                  </a:lnTo>
                  <a:lnTo>
                    <a:pt x="725652" y="315032"/>
                  </a:lnTo>
                  <a:lnTo>
                    <a:pt x="715959" y="267596"/>
                  </a:lnTo>
                  <a:lnTo>
                    <a:pt x="700335" y="222617"/>
                  </a:lnTo>
                  <a:lnTo>
                    <a:pt x="679214" y="180528"/>
                  </a:lnTo>
                  <a:lnTo>
                    <a:pt x="653031" y="141764"/>
                  </a:lnTo>
                  <a:lnTo>
                    <a:pt x="622220" y="106759"/>
                  </a:lnTo>
                  <a:lnTo>
                    <a:pt x="587215" y="75948"/>
                  </a:lnTo>
                  <a:lnTo>
                    <a:pt x="548451" y="49765"/>
                  </a:lnTo>
                  <a:lnTo>
                    <a:pt x="506362" y="28644"/>
                  </a:lnTo>
                  <a:lnTo>
                    <a:pt x="461383" y="13020"/>
                  </a:lnTo>
                  <a:lnTo>
                    <a:pt x="413947" y="3327"/>
                  </a:lnTo>
                  <a:lnTo>
                    <a:pt x="3644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138930" y="479679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0" y="364490"/>
                  </a:moveTo>
                  <a:lnTo>
                    <a:pt x="3327" y="315032"/>
                  </a:lnTo>
                  <a:lnTo>
                    <a:pt x="13020" y="267596"/>
                  </a:lnTo>
                  <a:lnTo>
                    <a:pt x="28644" y="222617"/>
                  </a:lnTo>
                  <a:lnTo>
                    <a:pt x="49765" y="180528"/>
                  </a:lnTo>
                  <a:lnTo>
                    <a:pt x="75948" y="141764"/>
                  </a:lnTo>
                  <a:lnTo>
                    <a:pt x="106759" y="106759"/>
                  </a:lnTo>
                  <a:lnTo>
                    <a:pt x="141764" y="75948"/>
                  </a:lnTo>
                  <a:lnTo>
                    <a:pt x="180528" y="49765"/>
                  </a:lnTo>
                  <a:lnTo>
                    <a:pt x="222617" y="28644"/>
                  </a:lnTo>
                  <a:lnTo>
                    <a:pt x="267596" y="13020"/>
                  </a:lnTo>
                  <a:lnTo>
                    <a:pt x="315032" y="3327"/>
                  </a:lnTo>
                  <a:lnTo>
                    <a:pt x="364490" y="0"/>
                  </a:lnTo>
                  <a:lnTo>
                    <a:pt x="413947" y="3327"/>
                  </a:lnTo>
                  <a:lnTo>
                    <a:pt x="461383" y="13020"/>
                  </a:lnTo>
                  <a:lnTo>
                    <a:pt x="506362" y="28644"/>
                  </a:lnTo>
                  <a:lnTo>
                    <a:pt x="548451" y="49765"/>
                  </a:lnTo>
                  <a:lnTo>
                    <a:pt x="587215" y="75948"/>
                  </a:lnTo>
                  <a:lnTo>
                    <a:pt x="622220" y="106759"/>
                  </a:lnTo>
                  <a:lnTo>
                    <a:pt x="653031" y="141764"/>
                  </a:lnTo>
                  <a:lnTo>
                    <a:pt x="679214" y="180528"/>
                  </a:lnTo>
                  <a:lnTo>
                    <a:pt x="700335" y="222617"/>
                  </a:lnTo>
                  <a:lnTo>
                    <a:pt x="715959" y="267596"/>
                  </a:lnTo>
                  <a:lnTo>
                    <a:pt x="725652" y="315032"/>
                  </a:lnTo>
                  <a:lnTo>
                    <a:pt x="728980" y="364490"/>
                  </a:lnTo>
                  <a:lnTo>
                    <a:pt x="725652" y="413947"/>
                  </a:lnTo>
                  <a:lnTo>
                    <a:pt x="715959" y="461383"/>
                  </a:lnTo>
                  <a:lnTo>
                    <a:pt x="700335" y="506362"/>
                  </a:lnTo>
                  <a:lnTo>
                    <a:pt x="679214" y="548451"/>
                  </a:lnTo>
                  <a:lnTo>
                    <a:pt x="653031" y="587215"/>
                  </a:lnTo>
                  <a:lnTo>
                    <a:pt x="622220" y="622220"/>
                  </a:lnTo>
                  <a:lnTo>
                    <a:pt x="587215" y="653031"/>
                  </a:lnTo>
                  <a:lnTo>
                    <a:pt x="548451" y="679214"/>
                  </a:lnTo>
                  <a:lnTo>
                    <a:pt x="506362" y="700335"/>
                  </a:lnTo>
                  <a:lnTo>
                    <a:pt x="461383" y="715959"/>
                  </a:lnTo>
                  <a:lnTo>
                    <a:pt x="413947" y="725652"/>
                  </a:lnTo>
                  <a:lnTo>
                    <a:pt x="364490" y="728980"/>
                  </a:lnTo>
                  <a:lnTo>
                    <a:pt x="315032" y="725652"/>
                  </a:lnTo>
                  <a:lnTo>
                    <a:pt x="267596" y="715959"/>
                  </a:lnTo>
                  <a:lnTo>
                    <a:pt x="222617" y="700335"/>
                  </a:lnTo>
                  <a:lnTo>
                    <a:pt x="180528" y="679214"/>
                  </a:lnTo>
                  <a:lnTo>
                    <a:pt x="141764" y="653031"/>
                  </a:lnTo>
                  <a:lnTo>
                    <a:pt x="106759" y="622220"/>
                  </a:lnTo>
                  <a:lnTo>
                    <a:pt x="75948" y="587215"/>
                  </a:lnTo>
                  <a:lnTo>
                    <a:pt x="49765" y="548451"/>
                  </a:lnTo>
                  <a:lnTo>
                    <a:pt x="28644" y="506362"/>
                  </a:lnTo>
                  <a:lnTo>
                    <a:pt x="13020" y="461383"/>
                  </a:lnTo>
                  <a:lnTo>
                    <a:pt x="3327" y="413947"/>
                  </a:lnTo>
                  <a:lnTo>
                    <a:pt x="0" y="364490"/>
                  </a:lnTo>
                  <a:close/>
                </a:path>
              </a:pathLst>
            </a:custGeom>
            <a:ln w="12700">
              <a:solidFill>
                <a:srgbClr val="4471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4085590" y="5744210"/>
              <a:ext cx="6423660" cy="584200"/>
            </a:xfrm>
            <a:custGeom>
              <a:avLst/>
              <a:gdLst/>
              <a:ahLst/>
              <a:cxnLst/>
              <a:rect l="l" t="t" r="r" b="b"/>
              <a:pathLst>
                <a:path w="6423659" h="584200">
                  <a:moveTo>
                    <a:pt x="6423660" y="0"/>
                  </a:moveTo>
                  <a:lnTo>
                    <a:pt x="0" y="0"/>
                  </a:lnTo>
                  <a:lnTo>
                    <a:pt x="0" y="584199"/>
                  </a:lnTo>
                  <a:lnTo>
                    <a:pt x="6423660" y="584199"/>
                  </a:lnTo>
                  <a:lnTo>
                    <a:pt x="6423660" y="0"/>
                  </a:lnTo>
                  <a:close/>
                </a:path>
              </a:pathLst>
            </a:custGeom>
            <a:solidFill>
              <a:srgbClr val="6FAC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4085590" y="5744210"/>
              <a:ext cx="6423660" cy="584200"/>
            </a:xfrm>
            <a:custGeom>
              <a:avLst/>
              <a:gdLst/>
              <a:ahLst/>
              <a:cxnLst/>
              <a:rect l="l" t="t" r="r" b="b"/>
              <a:pathLst>
                <a:path w="6423659" h="584200">
                  <a:moveTo>
                    <a:pt x="0" y="584199"/>
                  </a:moveTo>
                  <a:lnTo>
                    <a:pt x="6423660" y="584199"/>
                  </a:lnTo>
                  <a:lnTo>
                    <a:pt x="6423660" y="0"/>
                  </a:lnTo>
                  <a:lnTo>
                    <a:pt x="0" y="0"/>
                  </a:lnTo>
                  <a:lnTo>
                    <a:pt x="0" y="584199"/>
                  </a:lnTo>
                  <a:close/>
                </a:path>
              </a:pathLst>
            </a:custGeom>
            <a:ln w="1270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1" name="object 31"/>
          <p:cNvSpPr txBox="1">
            <a:spLocks noGrp="1"/>
          </p:cNvSpPr>
          <p:nvPr>
            <p:ph type="body" idx="1"/>
          </p:nvPr>
        </p:nvSpPr>
        <p:spPr>
          <a:xfrm>
            <a:off x="2442844" y="3200400"/>
            <a:ext cx="7306310" cy="31076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2412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PERANAN </a:t>
            </a:r>
            <a:r>
              <a:rPr spc="-10" dirty="0"/>
              <a:t>DALAM </a:t>
            </a:r>
            <a:r>
              <a:rPr spc="-5" dirty="0"/>
              <a:t>TEKNIK</a:t>
            </a:r>
            <a:r>
              <a:rPr spc="-65" dirty="0"/>
              <a:t> </a:t>
            </a:r>
            <a:r>
              <a:rPr dirty="0"/>
              <a:t>SIPIL</a:t>
            </a:r>
          </a:p>
          <a:p>
            <a:pPr marL="2524125" marR="521334" indent="128270">
              <a:lnSpc>
                <a:spcPct val="191400"/>
              </a:lnSpc>
            </a:pPr>
            <a:r>
              <a:rPr spc="-10" dirty="0"/>
              <a:t>SEJARAH</a:t>
            </a:r>
            <a:r>
              <a:rPr spc="-80" dirty="0"/>
              <a:t> </a:t>
            </a:r>
            <a:r>
              <a:rPr spc="-5" dirty="0"/>
              <a:t>PERKEMBANGAN  DIMENSI </a:t>
            </a:r>
            <a:r>
              <a:rPr spc="-15" dirty="0"/>
              <a:t>DAN</a:t>
            </a:r>
            <a:r>
              <a:rPr spc="-20" dirty="0"/>
              <a:t> </a:t>
            </a:r>
            <a:r>
              <a:rPr spc="-55" dirty="0"/>
              <a:t>SATUAN</a:t>
            </a:r>
          </a:p>
          <a:p>
            <a:pPr marL="2093595">
              <a:lnSpc>
                <a:spcPct val="100000"/>
              </a:lnSpc>
              <a:spcBef>
                <a:spcPts val="50"/>
              </a:spcBef>
            </a:pPr>
            <a:endParaRPr sz="2650" dirty="0"/>
          </a:p>
          <a:p>
            <a:pPr marL="2106295">
              <a:lnSpc>
                <a:spcPct val="100000"/>
              </a:lnSpc>
              <a:spcBef>
                <a:spcPts val="5"/>
              </a:spcBef>
            </a:pPr>
            <a:r>
              <a:rPr spc="-10" dirty="0"/>
              <a:t>PREFIKS</a:t>
            </a:r>
          </a:p>
        </p:txBody>
      </p:sp>
      <p:grpSp>
        <p:nvGrpSpPr>
          <p:cNvPr id="32" name="object 32"/>
          <p:cNvGrpSpPr/>
          <p:nvPr/>
        </p:nvGrpSpPr>
        <p:grpSpPr>
          <a:xfrm>
            <a:off x="927100" y="2667000"/>
            <a:ext cx="3530600" cy="3738879"/>
            <a:chOff x="927100" y="2667000"/>
            <a:chExt cx="3530600" cy="3738879"/>
          </a:xfrm>
        </p:grpSpPr>
        <p:sp>
          <p:nvSpPr>
            <p:cNvPr id="33" name="object 33"/>
            <p:cNvSpPr/>
            <p:nvPr/>
          </p:nvSpPr>
          <p:spPr>
            <a:xfrm>
              <a:off x="3722370" y="567055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364489" y="0"/>
                  </a:moveTo>
                  <a:lnTo>
                    <a:pt x="315032" y="3327"/>
                  </a:lnTo>
                  <a:lnTo>
                    <a:pt x="267596" y="13019"/>
                  </a:lnTo>
                  <a:lnTo>
                    <a:pt x="222617" y="28642"/>
                  </a:lnTo>
                  <a:lnTo>
                    <a:pt x="180528" y="49762"/>
                  </a:lnTo>
                  <a:lnTo>
                    <a:pt x="141764" y="75944"/>
                  </a:lnTo>
                  <a:lnTo>
                    <a:pt x="106759" y="106754"/>
                  </a:lnTo>
                  <a:lnTo>
                    <a:pt x="75948" y="141758"/>
                  </a:lnTo>
                  <a:lnTo>
                    <a:pt x="49765" y="180522"/>
                  </a:lnTo>
                  <a:lnTo>
                    <a:pt x="28644" y="222611"/>
                  </a:lnTo>
                  <a:lnTo>
                    <a:pt x="13020" y="267592"/>
                  </a:lnTo>
                  <a:lnTo>
                    <a:pt x="3327" y="315029"/>
                  </a:lnTo>
                  <a:lnTo>
                    <a:pt x="0" y="364490"/>
                  </a:lnTo>
                  <a:lnTo>
                    <a:pt x="3327" y="413950"/>
                  </a:lnTo>
                  <a:lnTo>
                    <a:pt x="13020" y="461387"/>
                  </a:lnTo>
                  <a:lnTo>
                    <a:pt x="28644" y="506368"/>
                  </a:lnTo>
                  <a:lnTo>
                    <a:pt x="49765" y="548457"/>
                  </a:lnTo>
                  <a:lnTo>
                    <a:pt x="75948" y="587221"/>
                  </a:lnTo>
                  <a:lnTo>
                    <a:pt x="106759" y="622225"/>
                  </a:lnTo>
                  <a:lnTo>
                    <a:pt x="141764" y="653035"/>
                  </a:lnTo>
                  <a:lnTo>
                    <a:pt x="180528" y="679217"/>
                  </a:lnTo>
                  <a:lnTo>
                    <a:pt x="222617" y="700337"/>
                  </a:lnTo>
                  <a:lnTo>
                    <a:pt x="267596" y="715960"/>
                  </a:lnTo>
                  <a:lnTo>
                    <a:pt x="315032" y="725652"/>
                  </a:lnTo>
                  <a:lnTo>
                    <a:pt x="364489" y="728980"/>
                  </a:lnTo>
                  <a:lnTo>
                    <a:pt x="413947" y="725652"/>
                  </a:lnTo>
                  <a:lnTo>
                    <a:pt x="461383" y="715960"/>
                  </a:lnTo>
                  <a:lnTo>
                    <a:pt x="506362" y="700337"/>
                  </a:lnTo>
                  <a:lnTo>
                    <a:pt x="548451" y="679217"/>
                  </a:lnTo>
                  <a:lnTo>
                    <a:pt x="587215" y="653035"/>
                  </a:lnTo>
                  <a:lnTo>
                    <a:pt x="622220" y="622225"/>
                  </a:lnTo>
                  <a:lnTo>
                    <a:pt x="653031" y="587221"/>
                  </a:lnTo>
                  <a:lnTo>
                    <a:pt x="679214" y="548457"/>
                  </a:lnTo>
                  <a:lnTo>
                    <a:pt x="700335" y="506368"/>
                  </a:lnTo>
                  <a:lnTo>
                    <a:pt x="715959" y="461387"/>
                  </a:lnTo>
                  <a:lnTo>
                    <a:pt x="725652" y="413950"/>
                  </a:lnTo>
                  <a:lnTo>
                    <a:pt x="728979" y="364490"/>
                  </a:lnTo>
                  <a:lnTo>
                    <a:pt x="725652" y="315029"/>
                  </a:lnTo>
                  <a:lnTo>
                    <a:pt x="715959" y="267592"/>
                  </a:lnTo>
                  <a:lnTo>
                    <a:pt x="700335" y="222611"/>
                  </a:lnTo>
                  <a:lnTo>
                    <a:pt x="679214" y="180522"/>
                  </a:lnTo>
                  <a:lnTo>
                    <a:pt x="653031" y="141758"/>
                  </a:lnTo>
                  <a:lnTo>
                    <a:pt x="622220" y="106754"/>
                  </a:lnTo>
                  <a:lnTo>
                    <a:pt x="587215" y="75944"/>
                  </a:lnTo>
                  <a:lnTo>
                    <a:pt x="548451" y="49762"/>
                  </a:lnTo>
                  <a:lnTo>
                    <a:pt x="506362" y="28642"/>
                  </a:lnTo>
                  <a:lnTo>
                    <a:pt x="461383" y="13019"/>
                  </a:lnTo>
                  <a:lnTo>
                    <a:pt x="413947" y="3327"/>
                  </a:lnTo>
                  <a:lnTo>
                    <a:pt x="36448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3722370" y="5670550"/>
              <a:ext cx="728980" cy="728980"/>
            </a:xfrm>
            <a:custGeom>
              <a:avLst/>
              <a:gdLst/>
              <a:ahLst/>
              <a:cxnLst/>
              <a:rect l="l" t="t" r="r" b="b"/>
              <a:pathLst>
                <a:path w="728979" h="728979">
                  <a:moveTo>
                    <a:pt x="0" y="364490"/>
                  </a:moveTo>
                  <a:lnTo>
                    <a:pt x="3327" y="315029"/>
                  </a:lnTo>
                  <a:lnTo>
                    <a:pt x="13020" y="267592"/>
                  </a:lnTo>
                  <a:lnTo>
                    <a:pt x="28644" y="222611"/>
                  </a:lnTo>
                  <a:lnTo>
                    <a:pt x="49765" y="180522"/>
                  </a:lnTo>
                  <a:lnTo>
                    <a:pt x="75948" y="141758"/>
                  </a:lnTo>
                  <a:lnTo>
                    <a:pt x="106759" y="106754"/>
                  </a:lnTo>
                  <a:lnTo>
                    <a:pt x="141764" y="75944"/>
                  </a:lnTo>
                  <a:lnTo>
                    <a:pt x="180528" y="49762"/>
                  </a:lnTo>
                  <a:lnTo>
                    <a:pt x="222617" y="28642"/>
                  </a:lnTo>
                  <a:lnTo>
                    <a:pt x="267596" y="13019"/>
                  </a:lnTo>
                  <a:lnTo>
                    <a:pt x="315032" y="3327"/>
                  </a:lnTo>
                  <a:lnTo>
                    <a:pt x="364489" y="0"/>
                  </a:lnTo>
                  <a:lnTo>
                    <a:pt x="413947" y="3327"/>
                  </a:lnTo>
                  <a:lnTo>
                    <a:pt x="461383" y="13019"/>
                  </a:lnTo>
                  <a:lnTo>
                    <a:pt x="506362" y="28642"/>
                  </a:lnTo>
                  <a:lnTo>
                    <a:pt x="548451" y="49762"/>
                  </a:lnTo>
                  <a:lnTo>
                    <a:pt x="587215" y="75944"/>
                  </a:lnTo>
                  <a:lnTo>
                    <a:pt x="622220" y="106754"/>
                  </a:lnTo>
                  <a:lnTo>
                    <a:pt x="653031" y="141758"/>
                  </a:lnTo>
                  <a:lnTo>
                    <a:pt x="679214" y="180522"/>
                  </a:lnTo>
                  <a:lnTo>
                    <a:pt x="700335" y="222611"/>
                  </a:lnTo>
                  <a:lnTo>
                    <a:pt x="715959" y="267592"/>
                  </a:lnTo>
                  <a:lnTo>
                    <a:pt x="725652" y="315029"/>
                  </a:lnTo>
                  <a:lnTo>
                    <a:pt x="728979" y="364490"/>
                  </a:lnTo>
                  <a:lnTo>
                    <a:pt x="725652" y="413950"/>
                  </a:lnTo>
                  <a:lnTo>
                    <a:pt x="715959" y="461387"/>
                  </a:lnTo>
                  <a:lnTo>
                    <a:pt x="700335" y="506368"/>
                  </a:lnTo>
                  <a:lnTo>
                    <a:pt x="679214" y="548457"/>
                  </a:lnTo>
                  <a:lnTo>
                    <a:pt x="653031" y="587221"/>
                  </a:lnTo>
                  <a:lnTo>
                    <a:pt x="622220" y="622225"/>
                  </a:lnTo>
                  <a:lnTo>
                    <a:pt x="587215" y="653035"/>
                  </a:lnTo>
                  <a:lnTo>
                    <a:pt x="548451" y="679217"/>
                  </a:lnTo>
                  <a:lnTo>
                    <a:pt x="506362" y="700337"/>
                  </a:lnTo>
                  <a:lnTo>
                    <a:pt x="461383" y="715960"/>
                  </a:lnTo>
                  <a:lnTo>
                    <a:pt x="413947" y="725652"/>
                  </a:lnTo>
                  <a:lnTo>
                    <a:pt x="364489" y="728980"/>
                  </a:lnTo>
                  <a:lnTo>
                    <a:pt x="315032" y="725652"/>
                  </a:lnTo>
                  <a:lnTo>
                    <a:pt x="267596" y="715960"/>
                  </a:lnTo>
                  <a:lnTo>
                    <a:pt x="222617" y="700337"/>
                  </a:lnTo>
                  <a:lnTo>
                    <a:pt x="180528" y="679217"/>
                  </a:lnTo>
                  <a:lnTo>
                    <a:pt x="141764" y="653035"/>
                  </a:lnTo>
                  <a:lnTo>
                    <a:pt x="106759" y="622225"/>
                  </a:lnTo>
                  <a:lnTo>
                    <a:pt x="75948" y="587221"/>
                  </a:lnTo>
                  <a:lnTo>
                    <a:pt x="49765" y="548457"/>
                  </a:lnTo>
                  <a:lnTo>
                    <a:pt x="28644" y="506368"/>
                  </a:lnTo>
                  <a:lnTo>
                    <a:pt x="13020" y="461387"/>
                  </a:lnTo>
                  <a:lnTo>
                    <a:pt x="3327" y="413950"/>
                  </a:lnTo>
                  <a:lnTo>
                    <a:pt x="0" y="364490"/>
                  </a:lnTo>
                  <a:close/>
                </a:path>
              </a:pathLst>
            </a:custGeom>
            <a:ln w="12700">
              <a:solidFill>
                <a:srgbClr val="6FAC4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927100" y="2667000"/>
              <a:ext cx="2522220" cy="32385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DEFINISI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657460" y="1576323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15093" y="2114613"/>
            <a:ext cx="2411095" cy="1949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Peranan</a:t>
            </a:r>
            <a:r>
              <a:rPr sz="1800" b="1" spc="-8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dalam  </a:t>
            </a:r>
            <a:r>
              <a:rPr sz="1800" b="1" spc="-30" dirty="0">
                <a:solidFill>
                  <a:srgbClr val="A6A6A6"/>
                </a:solidFill>
                <a:latin typeface="Calibri"/>
                <a:cs typeface="Calibri"/>
              </a:rPr>
              <a:t>Teknik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86809" y="1339596"/>
            <a:ext cx="4706620" cy="940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655" algn="just">
              <a:lnSpc>
                <a:spcPct val="100000"/>
              </a:lnSpc>
              <a:spcBef>
                <a:spcPts val="100"/>
              </a:spcBef>
              <a:buFont typeface="Wingdings"/>
              <a:buChar char=""/>
              <a:tabLst>
                <a:tab pos="300355" algn="l"/>
              </a:tabLst>
            </a:pPr>
            <a:r>
              <a:rPr sz="2000" spc="-15" dirty="0">
                <a:latin typeface="Calibri"/>
                <a:cs typeface="Calibri"/>
              </a:rPr>
              <a:t>Mekanika </a:t>
            </a:r>
            <a:r>
              <a:rPr sz="2000" dirty="0">
                <a:latin typeface="Calibri"/>
                <a:cs typeface="Calibri"/>
              </a:rPr>
              <a:t>: Cabang ilmu </a:t>
            </a:r>
            <a:r>
              <a:rPr sz="2000" spc="-5" dirty="0">
                <a:latin typeface="Calibri"/>
                <a:cs typeface="Calibri"/>
              </a:rPr>
              <a:t>tentang pengaruh  </a:t>
            </a:r>
            <a:r>
              <a:rPr sz="2000" spc="-35" dirty="0">
                <a:latin typeface="Calibri"/>
                <a:cs typeface="Calibri"/>
              </a:rPr>
              <a:t>gaya </a:t>
            </a:r>
            <a:r>
              <a:rPr sz="2000" dirty="0">
                <a:latin typeface="Calibri"/>
                <a:cs typeface="Calibri"/>
              </a:rPr>
              <a:t>pada </a:t>
            </a:r>
            <a:r>
              <a:rPr sz="2000" spc="-5" dirty="0">
                <a:latin typeface="Calibri"/>
                <a:cs typeface="Calibri"/>
              </a:rPr>
              <a:t>suatu </a:t>
            </a:r>
            <a:r>
              <a:rPr sz="2000" dirty="0">
                <a:latin typeface="Calibri"/>
                <a:cs typeface="Calibri"/>
              </a:rPr>
              <a:t>objek baik dalam </a:t>
            </a:r>
            <a:r>
              <a:rPr sz="2000" spc="-10" dirty="0">
                <a:latin typeface="Calibri"/>
                <a:cs typeface="Calibri"/>
              </a:rPr>
              <a:t>keadaan  </a:t>
            </a:r>
            <a:r>
              <a:rPr sz="2000" dirty="0">
                <a:latin typeface="Calibri"/>
                <a:cs typeface="Calibri"/>
              </a:rPr>
              <a:t>diam maupun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bergerak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86809" y="2559430"/>
            <a:ext cx="31813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indent="-287655">
              <a:lnSpc>
                <a:spcPct val="100000"/>
              </a:lnSpc>
              <a:spcBef>
                <a:spcPts val="100"/>
              </a:spcBef>
              <a:buFont typeface="Wingdings"/>
              <a:buChar char=""/>
              <a:tabLst>
                <a:tab pos="300355" algn="l"/>
              </a:tabLst>
            </a:pPr>
            <a:r>
              <a:rPr sz="2000" dirty="0">
                <a:latin typeface="Calibri"/>
                <a:cs typeface="Calibri"/>
              </a:rPr>
              <a:t>Fluida : </a:t>
            </a:r>
            <a:r>
              <a:rPr sz="2000" spc="-15" dirty="0">
                <a:latin typeface="Calibri"/>
                <a:cs typeface="Calibri"/>
              </a:rPr>
              <a:t>Zat </a:t>
            </a:r>
            <a:r>
              <a:rPr sz="2000" spc="-10" dirty="0">
                <a:latin typeface="Calibri"/>
                <a:cs typeface="Calibri"/>
              </a:rPr>
              <a:t>cair </a:t>
            </a:r>
            <a:r>
              <a:rPr sz="2000" dirty="0">
                <a:latin typeface="Calibri"/>
                <a:cs typeface="Calibri"/>
              </a:rPr>
              <a:t>maupun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gas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186809" y="3168586"/>
            <a:ext cx="4737735" cy="1245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655">
              <a:lnSpc>
                <a:spcPct val="100000"/>
              </a:lnSpc>
              <a:spcBef>
                <a:spcPts val="100"/>
              </a:spcBef>
              <a:buFont typeface="Wingdings"/>
              <a:buChar char=""/>
              <a:tabLst>
                <a:tab pos="300355" algn="l"/>
              </a:tabLst>
            </a:pPr>
            <a:r>
              <a:rPr sz="2000" b="1" spc="-10" dirty="0">
                <a:latin typeface="Calibri"/>
                <a:cs typeface="Calibri"/>
              </a:rPr>
              <a:t>Mekanika </a:t>
            </a:r>
            <a:r>
              <a:rPr sz="2000" b="1" dirty="0">
                <a:latin typeface="Calibri"/>
                <a:cs typeface="Calibri"/>
              </a:rPr>
              <a:t>Fluida </a:t>
            </a:r>
            <a:r>
              <a:rPr sz="2000" dirty="0">
                <a:latin typeface="Calibri"/>
                <a:cs typeface="Calibri"/>
              </a:rPr>
              <a:t>: Cabang ilmu </a:t>
            </a:r>
            <a:r>
              <a:rPr sz="2000" spc="-5" dirty="0">
                <a:latin typeface="Calibri"/>
                <a:cs typeface="Calibri"/>
              </a:rPr>
              <a:t>teknik</a:t>
            </a:r>
            <a:r>
              <a:rPr sz="2000" spc="-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yang  </a:t>
            </a:r>
            <a:r>
              <a:rPr sz="2000" dirty="0">
                <a:latin typeface="Calibri"/>
                <a:cs typeface="Calibri"/>
              </a:rPr>
              <a:t>mempelajari </a:t>
            </a:r>
            <a:r>
              <a:rPr sz="2000" spc="-5" dirty="0">
                <a:latin typeface="Calibri"/>
                <a:cs typeface="Calibri"/>
              </a:rPr>
              <a:t>perilaku </a:t>
            </a:r>
            <a:r>
              <a:rPr sz="2000" dirty="0">
                <a:latin typeface="Calibri"/>
                <a:cs typeface="Calibri"/>
              </a:rPr>
              <a:t>fluida baik dalam  </a:t>
            </a:r>
            <a:r>
              <a:rPr sz="2000" spc="-10" dirty="0">
                <a:latin typeface="Calibri"/>
                <a:cs typeface="Calibri"/>
              </a:rPr>
              <a:t>keadaan </a:t>
            </a:r>
            <a:r>
              <a:rPr sz="2000" dirty="0">
                <a:latin typeface="Calibri"/>
                <a:cs typeface="Calibri"/>
              </a:rPr>
              <a:t>diam </a:t>
            </a:r>
            <a:r>
              <a:rPr sz="2000" spc="-10" dirty="0">
                <a:latin typeface="Calibri"/>
                <a:cs typeface="Calibri"/>
              </a:rPr>
              <a:t>(statis) </a:t>
            </a:r>
            <a:r>
              <a:rPr sz="2000" dirty="0">
                <a:latin typeface="Calibri"/>
                <a:cs typeface="Calibri"/>
              </a:rPr>
              <a:t>maupun </a:t>
            </a:r>
            <a:r>
              <a:rPr sz="2000" spc="-10" dirty="0">
                <a:latin typeface="Calibri"/>
                <a:cs typeface="Calibri"/>
              </a:rPr>
              <a:t>bergerak  </a:t>
            </a:r>
            <a:r>
              <a:rPr sz="2000" spc="-5" dirty="0">
                <a:latin typeface="Calibri"/>
                <a:cs typeface="Calibri"/>
              </a:rPr>
              <a:t>(dinamis)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186809" y="4998720"/>
            <a:ext cx="4626610" cy="1245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9720" marR="5080" indent="-287655">
              <a:lnSpc>
                <a:spcPct val="100000"/>
              </a:lnSpc>
              <a:spcBef>
                <a:spcPts val="100"/>
              </a:spcBef>
              <a:buFont typeface="Wingdings"/>
              <a:buChar char=""/>
              <a:tabLst>
                <a:tab pos="300355" algn="l"/>
              </a:tabLst>
            </a:pPr>
            <a:r>
              <a:rPr sz="2000" b="1" spc="-5" dirty="0">
                <a:latin typeface="Calibri"/>
                <a:cs typeface="Calibri"/>
              </a:rPr>
              <a:t>Hidrolika </a:t>
            </a:r>
            <a:r>
              <a:rPr sz="2000" dirty="0">
                <a:latin typeface="Calibri"/>
                <a:cs typeface="Calibri"/>
              </a:rPr>
              <a:t>: Cabang ilmu </a:t>
            </a:r>
            <a:r>
              <a:rPr sz="2000" spc="-10" dirty="0">
                <a:latin typeface="Calibri"/>
                <a:cs typeface="Calibri"/>
              </a:rPr>
              <a:t>yang</a:t>
            </a:r>
            <a:r>
              <a:rPr sz="2000" spc="-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mempelajari  </a:t>
            </a:r>
            <a:r>
              <a:rPr sz="2000" spc="-5" dirty="0">
                <a:latin typeface="Calibri"/>
                <a:cs typeface="Calibri"/>
              </a:rPr>
              <a:t>perilaku </a:t>
            </a:r>
            <a:r>
              <a:rPr sz="2000" dirty="0">
                <a:latin typeface="Calibri"/>
                <a:cs typeface="Calibri"/>
              </a:rPr>
              <a:t>air baik dalam </a:t>
            </a:r>
            <a:r>
              <a:rPr sz="2000" spc="-10" dirty="0">
                <a:latin typeface="Calibri"/>
                <a:cs typeface="Calibri"/>
              </a:rPr>
              <a:t>keadaan </a:t>
            </a:r>
            <a:r>
              <a:rPr sz="2000" dirty="0">
                <a:latin typeface="Calibri"/>
                <a:cs typeface="Calibri"/>
              </a:rPr>
              <a:t>diam  </a:t>
            </a:r>
            <a:r>
              <a:rPr sz="2000" spc="-10" dirty="0">
                <a:latin typeface="Calibri"/>
                <a:cs typeface="Calibri"/>
              </a:rPr>
              <a:t>(hidrostatika) </a:t>
            </a:r>
            <a:r>
              <a:rPr sz="2000" dirty="0">
                <a:latin typeface="Calibri"/>
                <a:cs typeface="Calibri"/>
              </a:rPr>
              <a:t>maupun </a:t>
            </a:r>
            <a:r>
              <a:rPr sz="2000" spc="-10" dirty="0">
                <a:latin typeface="Calibri"/>
                <a:cs typeface="Calibri"/>
              </a:rPr>
              <a:t>bergerak  (hidrodinamika)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388620" y="1320800"/>
            <a:ext cx="3441700" cy="2311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0324" y="3939931"/>
            <a:ext cx="3358194" cy="252712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93469" y="1497964"/>
            <a:ext cx="7319010" cy="50952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29919" y="1407160"/>
            <a:ext cx="7495540" cy="49555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02919" y="1359255"/>
            <a:ext cx="8120380" cy="5227320"/>
            <a:chOff x="502919" y="1359255"/>
            <a:chExt cx="8120380" cy="5227320"/>
          </a:xfrm>
        </p:grpSpPr>
        <p:sp>
          <p:nvSpPr>
            <p:cNvPr id="13" name="object 13"/>
            <p:cNvSpPr/>
            <p:nvPr/>
          </p:nvSpPr>
          <p:spPr>
            <a:xfrm>
              <a:off x="502919" y="1359255"/>
              <a:ext cx="5024120" cy="3149244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069079" y="3553460"/>
              <a:ext cx="4554220" cy="303276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94640" y="2245360"/>
            <a:ext cx="7990604" cy="328788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4180" y="1379219"/>
            <a:ext cx="8623300" cy="5280660"/>
            <a:chOff x="424180" y="1379219"/>
            <a:chExt cx="8623300" cy="5280660"/>
          </a:xfrm>
        </p:grpSpPr>
        <p:sp>
          <p:nvSpPr>
            <p:cNvPr id="13" name="object 13"/>
            <p:cNvSpPr/>
            <p:nvPr/>
          </p:nvSpPr>
          <p:spPr>
            <a:xfrm>
              <a:off x="424180" y="1379219"/>
              <a:ext cx="5397500" cy="3599179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489959" y="3942080"/>
              <a:ext cx="5557520" cy="271780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68959" y="1610360"/>
            <a:ext cx="8257540" cy="42748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22579" y="1158239"/>
            <a:ext cx="8435340" cy="5582920"/>
            <a:chOff x="322579" y="1158239"/>
            <a:chExt cx="8435340" cy="5582920"/>
          </a:xfrm>
        </p:grpSpPr>
        <p:sp>
          <p:nvSpPr>
            <p:cNvPr id="13" name="object 13"/>
            <p:cNvSpPr/>
            <p:nvPr/>
          </p:nvSpPr>
          <p:spPr>
            <a:xfrm>
              <a:off x="1018539" y="1158239"/>
              <a:ext cx="7043420" cy="2931160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322579" y="4089400"/>
              <a:ext cx="8435340" cy="2651760"/>
            </a:xfrm>
            <a:prstGeom prst="rect">
              <a:avLst/>
            </a:prstGeom>
            <a:blipFill>
              <a:blip r:embed="rId4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PERANAN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DALAM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TEKNIK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SIPIL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Peranan</a:t>
            </a:r>
            <a:r>
              <a:rPr sz="1800" b="1" spc="-8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dalam  </a:t>
            </a:r>
            <a:r>
              <a:rPr sz="1800" b="1" spc="-30" dirty="0">
                <a:latin typeface="Calibri"/>
                <a:cs typeface="Calibri"/>
              </a:rPr>
              <a:t>Teknik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335279" y="1158240"/>
            <a:ext cx="8359140" cy="532638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SEJARAH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PERKEMBANGAN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657460" y="1576323"/>
            <a:ext cx="206502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8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9515093" y="2114613"/>
            <a:ext cx="2411095" cy="19494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5620" indent="-516255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Peranan</a:t>
            </a:r>
            <a:r>
              <a:rPr sz="1800" b="1" spc="-8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dalam  </a:t>
            </a:r>
            <a:r>
              <a:rPr sz="1800" b="1" spc="-30" dirty="0">
                <a:solidFill>
                  <a:srgbClr val="A6A6A6"/>
                </a:solidFill>
                <a:latin typeface="Calibri"/>
                <a:cs typeface="Calibri"/>
              </a:rPr>
              <a:t>Teknik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</a:pPr>
            <a:r>
              <a:rPr sz="1800" b="1" spc="-15" dirty="0"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11630" y="1332484"/>
            <a:ext cx="6789420" cy="49676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5" dirty="0">
                <a:latin typeface="Calibri"/>
                <a:cs typeface="Calibri"/>
              </a:rPr>
              <a:t>Archimedes </a:t>
            </a:r>
            <a:r>
              <a:rPr sz="1800" dirty="0">
                <a:latin typeface="Calibri"/>
                <a:cs typeface="Calibri"/>
              </a:rPr>
              <a:t>(287-212 </a:t>
            </a:r>
            <a:r>
              <a:rPr sz="1800" spc="-5" dirty="0">
                <a:latin typeface="Calibri"/>
                <a:cs typeface="Calibri"/>
              </a:rPr>
              <a:t>SM) </a:t>
            </a:r>
            <a:r>
              <a:rPr sz="1800" dirty="0">
                <a:latin typeface="Calibri"/>
                <a:cs typeface="Calibri"/>
              </a:rPr>
              <a:t>: </a:t>
            </a:r>
            <a:r>
              <a:rPr sz="1800" spc="-10" dirty="0">
                <a:latin typeface="Calibri"/>
                <a:cs typeface="Calibri"/>
              </a:rPr>
              <a:t>Hukum </a:t>
            </a:r>
            <a:r>
              <a:rPr sz="1800" spc="-5" dirty="0">
                <a:latin typeface="Calibri"/>
                <a:cs typeface="Calibri"/>
              </a:rPr>
              <a:t>benda</a:t>
            </a:r>
            <a:r>
              <a:rPr sz="1800" spc="5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Wingdings"/>
              <a:buChar char=""/>
            </a:pPr>
            <a:endParaRPr sz="1750">
              <a:latin typeface="Calibri"/>
              <a:cs typeface="Calibri"/>
            </a:endParaRPr>
          </a:p>
          <a:p>
            <a:pPr marL="469900" marR="5080" indent="-457200">
              <a:lnSpc>
                <a:spcPct val="100000"/>
              </a:lnSpc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10" dirty="0">
                <a:latin typeface="Calibri"/>
                <a:cs typeface="Calibri"/>
              </a:rPr>
              <a:t>Leonardo </a:t>
            </a:r>
            <a:r>
              <a:rPr sz="1800" spc="-5" dirty="0">
                <a:latin typeface="Calibri"/>
                <a:cs typeface="Calibri"/>
              </a:rPr>
              <a:t>da Vinci </a:t>
            </a:r>
            <a:r>
              <a:rPr sz="1800" spc="5" dirty="0">
                <a:latin typeface="Calibri"/>
                <a:cs typeface="Calibri"/>
              </a:rPr>
              <a:t>(1452-1519) </a:t>
            </a:r>
            <a:r>
              <a:rPr sz="1800" dirty="0">
                <a:latin typeface="Calibri"/>
                <a:cs typeface="Calibri"/>
              </a:rPr>
              <a:t>: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dirty="0">
                <a:latin typeface="Calibri"/>
                <a:cs typeface="Calibri"/>
              </a:rPr>
              <a:t>air </a:t>
            </a:r>
            <a:r>
              <a:rPr sz="1800" spc="-5" dirty="0">
                <a:latin typeface="Calibri"/>
                <a:cs typeface="Calibri"/>
              </a:rPr>
              <a:t>di </a:t>
            </a:r>
            <a:r>
              <a:rPr sz="1800" spc="-15" dirty="0">
                <a:latin typeface="Calibri"/>
                <a:cs typeface="Calibri"/>
              </a:rPr>
              <a:t>saluran terbuka, gerak  </a:t>
            </a:r>
            <a:r>
              <a:rPr sz="1800" spc="-10" dirty="0">
                <a:latin typeface="Calibri"/>
                <a:cs typeface="Calibri"/>
              </a:rPr>
              <a:t>relatif </a:t>
            </a:r>
            <a:r>
              <a:rPr sz="1800" spc="-5" dirty="0">
                <a:latin typeface="Calibri"/>
                <a:cs typeface="Calibri"/>
              </a:rPr>
              <a:t>fluida dan benda </a:t>
            </a:r>
            <a:r>
              <a:rPr sz="1800" spc="-10" dirty="0">
                <a:latin typeface="Calibri"/>
                <a:cs typeface="Calibri"/>
              </a:rPr>
              <a:t>yang teredam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45" dirty="0">
                <a:latin typeface="Calibri"/>
                <a:cs typeface="Calibri"/>
              </a:rPr>
              <a:t>air, </a:t>
            </a:r>
            <a:r>
              <a:rPr sz="1800" spc="-5" dirty="0">
                <a:latin typeface="Calibri"/>
                <a:cs typeface="Calibri"/>
              </a:rPr>
              <a:t>gelombang, pompa  </a:t>
            </a:r>
            <a:r>
              <a:rPr sz="1800" spc="-10" dirty="0">
                <a:latin typeface="Calibri"/>
                <a:cs typeface="Calibri"/>
              </a:rPr>
              <a:t>hidrolik </a:t>
            </a:r>
            <a:r>
              <a:rPr sz="1800" spc="-5" dirty="0">
                <a:latin typeface="Calibri"/>
                <a:cs typeface="Calibri"/>
              </a:rPr>
              <a:t>dan</a:t>
            </a:r>
            <a:r>
              <a:rPr sz="1800" spc="2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sebagainya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  <a:buFont typeface="Wingdings"/>
              <a:buChar char=""/>
            </a:pPr>
            <a:endParaRPr sz="1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5" dirty="0">
                <a:latin typeface="Calibri"/>
                <a:cs typeface="Calibri"/>
              </a:rPr>
              <a:t>Obsorn </a:t>
            </a:r>
            <a:r>
              <a:rPr sz="1800" spc="-10" dirty="0">
                <a:latin typeface="Calibri"/>
                <a:cs typeface="Calibri"/>
              </a:rPr>
              <a:t>Reynolds </a:t>
            </a:r>
            <a:r>
              <a:rPr sz="1800" dirty="0">
                <a:latin typeface="Calibri"/>
                <a:cs typeface="Calibri"/>
              </a:rPr>
              <a:t>(1842-1912) :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25" dirty="0">
                <a:latin typeface="Calibri"/>
                <a:cs typeface="Calibri"/>
              </a:rPr>
              <a:t>laminer, </a:t>
            </a:r>
            <a:r>
              <a:rPr sz="1800" spc="-5" dirty="0">
                <a:latin typeface="Calibri"/>
                <a:cs typeface="Calibri"/>
              </a:rPr>
              <a:t>turbulen dan</a:t>
            </a:r>
            <a:r>
              <a:rPr sz="1800" spc="12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transisi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"/>
            </a:pPr>
            <a:endParaRPr sz="1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dirty="0">
                <a:latin typeface="Calibri"/>
                <a:cs typeface="Calibri"/>
              </a:rPr>
              <a:t>Galileo (1564-1642) : </a:t>
            </a:r>
            <a:r>
              <a:rPr sz="1800" spc="-10" dirty="0">
                <a:latin typeface="Calibri"/>
                <a:cs typeface="Calibri"/>
              </a:rPr>
              <a:t>Hukum </a:t>
            </a:r>
            <a:r>
              <a:rPr sz="1800" spc="-5" dirty="0">
                <a:latin typeface="Calibri"/>
                <a:cs typeface="Calibri"/>
              </a:rPr>
              <a:t>benda </a:t>
            </a:r>
            <a:r>
              <a:rPr sz="1800" spc="-10" dirty="0">
                <a:latin typeface="Calibri"/>
                <a:cs typeface="Calibri"/>
              </a:rPr>
              <a:t>jatuh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20" dirty="0">
                <a:latin typeface="Calibri"/>
                <a:cs typeface="Calibri"/>
              </a:rPr>
              <a:t>zat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"/>
            </a:pPr>
            <a:endParaRPr sz="1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10" dirty="0">
                <a:latin typeface="Calibri"/>
                <a:cs typeface="Calibri"/>
              </a:rPr>
              <a:t>Henri Darcy </a:t>
            </a:r>
            <a:r>
              <a:rPr sz="1800" dirty="0">
                <a:latin typeface="Calibri"/>
                <a:cs typeface="Calibri"/>
              </a:rPr>
              <a:t>(1803-1858) : </a:t>
            </a:r>
            <a:r>
              <a:rPr sz="1800" spc="-10" dirty="0">
                <a:latin typeface="Calibri"/>
                <a:cs typeface="Calibri"/>
              </a:rPr>
              <a:t>Hukum tahanan aliran </a:t>
            </a:r>
            <a:r>
              <a:rPr sz="1800" dirty="0">
                <a:latin typeface="Calibri"/>
                <a:cs typeface="Calibri"/>
              </a:rPr>
              <a:t>melalui</a:t>
            </a:r>
            <a:r>
              <a:rPr sz="1800" spc="8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"/>
            </a:pPr>
            <a:endParaRPr sz="1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5" dirty="0">
                <a:latin typeface="Calibri"/>
                <a:cs typeface="Calibri"/>
              </a:rPr>
              <a:t>Isaac </a:t>
            </a:r>
            <a:r>
              <a:rPr sz="1800" spc="-10" dirty="0">
                <a:latin typeface="Calibri"/>
                <a:cs typeface="Calibri"/>
              </a:rPr>
              <a:t>Newton </a:t>
            </a:r>
            <a:r>
              <a:rPr sz="1800" dirty="0">
                <a:latin typeface="Calibri"/>
                <a:cs typeface="Calibri"/>
              </a:rPr>
              <a:t>(1652-1728) </a:t>
            </a:r>
            <a:r>
              <a:rPr sz="1800" spc="-10" dirty="0">
                <a:latin typeface="Calibri"/>
                <a:cs typeface="Calibri"/>
              </a:rPr>
              <a:t>Hukum aliran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Fluida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Wingdings"/>
              <a:buChar char=""/>
            </a:pPr>
            <a:endParaRPr sz="1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5" dirty="0">
                <a:latin typeface="Calibri"/>
                <a:cs typeface="Calibri"/>
              </a:rPr>
              <a:t>Bernoulli </a:t>
            </a:r>
            <a:r>
              <a:rPr sz="1800" dirty="0">
                <a:latin typeface="Calibri"/>
                <a:cs typeface="Calibri"/>
              </a:rPr>
              <a:t>(1700-1782) : </a:t>
            </a:r>
            <a:r>
              <a:rPr sz="1800" spc="-10" dirty="0">
                <a:latin typeface="Calibri"/>
                <a:cs typeface="Calibri"/>
              </a:rPr>
              <a:t>hukun </a:t>
            </a:r>
            <a:r>
              <a:rPr sz="1800" spc="-20" dirty="0">
                <a:latin typeface="Calibri"/>
                <a:cs typeface="Calibri"/>
              </a:rPr>
              <a:t>kekekalan </a:t>
            </a:r>
            <a:r>
              <a:rPr sz="1800" spc="-10" dirty="0">
                <a:latin typeface="Calibri"/>
                <a:cs typeface="Calibri"/>
              </a:rPr>
              <a:t>energi </a:t>
            </a:r>
            <a:r>
              <a:rPr sz="1800" spc="-5" dirty="0">
                <a:latin typeface="Calibri"/>
                <a:cs typeface="Calibri"/>
              </a:rPr>
              <a:t>dan</a:t>
            </a:r>
            <a:r>
              <a:rPr sz="1800" spc="95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kehilangan</a:t>
            </a:r>
            <a:endParaRPr sz="18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energi </a:t>
            </a:r>
            <a:r>
              <a:rPr sz="1800" spc="-5" dirty="0">
                <a:latin typeface="Calibri"/>
                <a:cs typeface="Calibri"/>
              </a:rPr>
              <a:t>selama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pengaliran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175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dirty="0">
                <a:latin typeface="Calibri"/>
                <a:cs typeface="Calibri"/>
              </a:rPr>
              <a:t>masih </a:t>
            </a:r>
            <a:r>
              <a:rPr sz="1800" spc="-15" dirty="0">
                <a:latin typeface="Calibri"/>
                <a:cs typeface="Calibri"/>
              </a:rPr>
              <a:t>banyak </a:t>
            </a:r>
            <a:r>
              <a:rPr sz="1800" spc="-5" dirty="0">
                <a:latin typeface="Calibri"/>
                <a:cs typeface="Calibri"/>
              </a:rPr>
              <a:t>lagi </a:t>
            </a:r>
            <a:r>
              <a:rPr sz="1800" dirty="0">
                <a:latin typeface="Wingdings"/>
                <a:cs typeface="Wingdings"/>
              </a:rPr>
              <a:t>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Calibri"/>
                <a:cs typeface="Calibri"/>
              </a:rPr>
              <a:t>.........................................................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SEJARAH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PERKEMBANGAN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Peranan</a:t>
            </a:r>
            <a:r>
              <a:rPr sz="1800" b="1" spc="-8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dalam  </a:t>
            </a:r>
            <a:r>
              <a:rPr sz="1800" b="1" spc="-30" dirty="0">
                <a:solidFill>
                  <a:srgbClr val="A6A6A6"/>
                </a:solidFill>
                <a:latin typeface="Calibri"/>
                <a:cs typeface="Calibri"/>
              </a:rPr>
              <a:t>Teknik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76859" y="1846990"/>
            <a:ext cx="6007893" cy="379239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733540" y="1193800"/>
            <a:ext cx="2550159" cy="537464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886460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(CIV-106)</a:t>
            </a:r>
            <a:endParaRPr sz="200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SEJARAH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PERKEMBANGAN</a:t>
            </a:r>
            <a:endParaRPr sz="200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Peranan</a:t>
            </a:r>
            <a:r>
              <a:rPr sz="1800" b="1" spc="-8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dalam  </a:t>
            </a:r>
            <a:r>
              <a:rPr sz="1800" b="1" spc="-30" dirty="0">
                <a:solidFill>
                  <a:srgbClr val="A6A6A6"/>
                </a:solidFill>
                <a:latin typeface="Calibri"/>
                <a:cs typeface="Calibri"/>
              </a:rPr>
              <a:t>Teknik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692900" y="1158239"/>
            <a:ext cx="2517140" cy="55140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65416" y="1871948"/>
            <a:ext cx="5561437" cy="426660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3" name="object 3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7" name="object 7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Peranan</a:t>
            </a:r>
            <a:r>
              <a:rPr sz="1800" b="1" spc="-8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dalam  </a:t>
            </a:r>
            <a:r>
              <a:rPr sz="1800" b="1" spc="-30" dirty="0">
                <a:solidFill>
                  <a:srgbClr val="A6A6A6"/>
                </a:solidFill>
                <a:latin typeface="Calibri"/>
                <a:cs typeface="Calibri"/>
              </a:rPr>
              <a:t>Teknik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latin typeface="Calibri"/>
                <a:cs typeface="Calibri"/>
              </a:rPr>
              <a:t>Dimensi </a:t>
            </a:r>
            <a:r>
              <a:rPr sz="1800" b="1" spc="-10" dirty="0">
                <a:latin typeface="Calibri"/>
                <a:cs typeface="Calibri"/>
              </a:rPr>
              <a:t>dan</a:t>
            </a:r>
            <a:r>
              <a:rPr sz="1800" b="1" spc="-6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10" name="object 10"/>
          <p:cNvGraphicFramePr>
            <a:graphicFrameLocks noGrp="1"/>
          </p:cNvGraphicFramePr>
          <p:nvPr/>
        </p:nvGraphicFramePr>
        <p:xfrm>
          <a:off x="673366" y="120014"/>
          <a:ext cx="8128633" cy="63297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73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55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38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03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Besaran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Simbol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Sistem</a:t>
                      </a:r>
                      <a:r>
                        <a:rPr sz="1500" b="1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MKS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dirty="0">
                          <a:latin typeface="Arial"/>
                          <a:cs typeface="Arial"/>
                        </a:rPr>
                        <a:t>Sistem</a:t>
                      </a:r>
                      <a:r>
                        <a:rPr sz="15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b="1" dirty="0">
                          <a:latin typeface="Arial"/>
                          <a:cs typeface="Arial"/>
                        </a:rPr>
                        <a:t>SI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b="1" spc="-5" dirty="0">
                          <a:latin typeface="Arial"/>
                          <a:cs typeface="Arial"/>
                        </a:rPr>
                        <a:t>Konversi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Panjang</a:t>
                      </a: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L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44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Massa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Kg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Waktu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T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5397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-10" dirty="0">
                          <a:latin typeface="Arial"/>
                          <a:cs typeface="Arial"/>
                        </a:rPr>
                        <a:t>Gaya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F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kgf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5651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g=9,81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Luas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10" dirty="0">
                          <a:latin typeface="Arial"/>
                          <a:cs typeface="Arial"/>
                        </a:rPr>
                        <a:t>m²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10" dirty="0">
                          <a:latin typeface="Arial"/>
                          <a:cs typeface="Arial"/>
                        </a:rPr>
                        <a:t>m²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-15" dirty="0">
                          <a:latin typeface="Arial"/>
                          <a:cs typeface="Arial"/>
                        </a:rPr>
                        <a:t>Volume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V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10" dirty="0">
                          <a:latin typeface="Arial"/>
                          <a:cs typeface="Arial"/>
                        </a:rPr>
                        <a:t>m³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508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spc="10" dirty="0">
                          <a:latin typeface="Arial"/>
                          <a:cs typeface="Arial"/>
                        </a:rPr>
                        <a:t>m³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Kecepatan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V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27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Percepatan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m/d²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m/d²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Debit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Q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m³/d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m³/d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Kecepatan</a:t>
                      </a:r>
                      <a:r>
                        <a:rPr sz="15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Sudut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5715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w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rad/d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rad/d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Gravitasi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g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m/d²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m/d²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Kekentalan</a:t>
                      </a:r>
                      <a:r>
                        <a:rPr sz="1500" spc="-4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Dinamis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µ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poise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d/m²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10^</a:t>
                      </a:r>
                      <a:r>
                        <a:rPr sz="15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5" dirty="0">
                          <a:latin typeface="Arial"/>
                          <a:cs typeface="Arial"/>
                        </a:rPr>
                        <a:t>-1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Kekentalan</a:t>
                      </a:r>
                      <a:r>
                        <a:rPr sz="1500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Kinematik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55244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v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stokes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m²/d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10^</a:t>
                      </a:r>
                      <a:r>
                        <a:rPr sz="15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5" dirty="0">
                          <a:latin typeface="Arial"/>
                          <a:cs typeface="Arial"/>
                        </a:rPr>
                        <a:t>-4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Rapat</a:t>
                      </a:r>
                      <a:r>
                        <a:rPr sz="15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massa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ᵖ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kgm/m³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kg/m³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Berat</a:t>
                      </a:r>
                      <a:r>
                        <a:rPr sz="15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Jenis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ɣ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kgf/m³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N/</a:t>
                      </a:r>
                      <a:r>
                        <a:rPr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m³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g=9,81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7089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spc="-30" dirty="0">
                          <a:latin typeface="Arial"/>
                          <a:cs typeface="Arial"/>
                        </a:rPr>
                        <a:t>Tekanan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51435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p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kgf/m²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N/</a:t>
                      </a:r>
                      <a:r>
                        <a:rPr sz="15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5" dirty="0">
                          <a:latin typeface="Arial"/>
                          <a:cs typeface="Arial"/>
                        </a:rPr>
                        <a:t>m²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g=9,81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Daya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52069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P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kgf</a:t>
                      </a:r>
                      <a:r>
                        <a:rPr sz="15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m/d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W</a:t>
                      </a:r>
                      <a:r>
                        <a:rPr sz="1500" spc="-3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(joule/d)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56515" algn="ctr">
                        <a:lnSpc>
                          <a:spcPct val="100000"/>
                        </a:lnSpc>
                        <a:spcBef>
                          <a:spcPts val="335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g=9,81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Kerja,</a:t>
                      </a:r>
                      <a:r>
                        <a:rPr sz="1500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spc="-5" dirty="0">
                          <a:latin typeface="Arial"/>
                          <a:cs typeface="Arial"/>
                        </a:rPr>
                        <a:t>Energi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W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kgf</a:t>
                      </a:r>
                      <a:r>
                        <a:rPr sz="1500" spc="-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m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500" spc="-5" dirty="0">
                          <a:latin typeface="Arial"/>
                          <a:cs typeface="Arial"/>
                        </a:rPr>
                        <a:t>N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500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500" dirty="0">
                          <a:latin typeface="Arial"/>
                          <a:cs typeface="Arial"/>
                        </a:rPr>
                        <a:t>(joule)</a:t>
                      </a:r>
                      <a:endParaRPr sz="1500">
                        <a:latin typeface="Arial"/>
                        <a:cs typeface="Arial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56515" algn="ctr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sz="1500" dirty="0">
                          <a:latin typeface="Arial"/>
                          <a:cs typeface="Arial"/>
                        </a:rPr>
                        <a:t>g=9,81</a:t>
                      </a:r>
                    </a:p>
                  </a:txBody>
                  <a:tcPr marL="0" marR="0" marT="431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4430" y="128270"/>
            <a:ext cx="8006080" cy="738023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121285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955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017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PREFIKS</a:t>
            </a:r>
            <a:endParaRPr sz="2000" dirty="0">
              <a:latin typeface="Arial Black"/>
              <a:cs typeface="Arial Black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9278619" y="1153160"/>
            <a:ext cx="2811780" cy="5544820"/>
            <a:chOff x="9278619" y="1153160"/>
            <a:chExt cx="2811780" cy="5544820"/>
          </a:xfrm>
        </p:grpSpPr>
        <p:sp>
          <p:nvSpPr>
            <p:cNvPr id="9" name="object 9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2799079" y="0"/>
                  </a:moveTo>
                  <a:lnTo>
                    <a:pt x="0" y="0"/>
                  </a:lnTo>
                  <a:lnTo>
                    <a:pt x="0" y="5532120"/>
                  </a:lnTo>
                  <a:lnTo>
                    <a:pt x="2799079" y="5532120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7E7E7E">
                <a:alpha val="2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284969" y="1159510"/>
              <a:ext cx="2799080" cy="5532120"/>
            </a:xfrm>
            <a:custGeom>
              <a:avLst/>
              <a:gdLst/>
              <a:ahLst/>
              <a:cxnLst/>
              <a:rect l="l" t="t" r="r" b="b"/>
              <a:pathLst>
                <a:path w="2799079" h="5532120">
                  <a:moveTo>
                    <a:pt x="0" y="5532120"/>
                  </a:moveTo>
                  <a:lnTo>
                    <a:pt x="2799079" y="5532120"/>
                  </a:lnTo>
                  <a:lnTo>
                    <a:pt x="2799079" y="0"/>
                  </a:lnTo>
                  <a:lnTo>
                    <a:pt x="0" y="0"/>
                  </a:lnTo>
                  <a:lnTo>
                    <a:pt x="0" y="5532120"/>
                  </a:lnTo>
                  <a:close/>
                </a:path>
              </a:pathLst>
            </a:custGeom>
            <a:ln w="12699">
              <a:solidFill>
                <a:srgbClr val="7E7E7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9515093" y="1576323"/>
            <a:ext cx="2411095" cy="24879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24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30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0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1750">
              <a:latin typeface="Arial Rounded MT Bold"/>
              <a:cs typeface="Arial Rounded MT Bold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Definisi</a:t>
            </a:r>
            <a:endParaRPr sz="1800">
              <a:latin typeface="Calibri"/>
              <a:cs typeface="Calibri"/>
            </a:endParaRPr>
          </a:p>
          <a:p>
            <a:pPr marL="515620" marR="46990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Peranan</a:t>
            </a:r>
            <a:r>
              <a:rPr sz="1800" b="1" spc="-80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dalam  </a:t>
            </a:r>
            <a:r>
              <a:rPr sz="1800" b="1" spc="-30" dirty="0">
                <a:solidFill>
                  <a:srgbClr val="A6A6A6"/>
                </a:solidFill>
                <a:latin typeface="Calibri"/>
                <a:cs typeface="Calibri"/>
              </a:rPr>
              <a:t>Teknik</a:t>
            </a:r>
            <a:r>
              <a:rPr sz="1800" b="1" spc="-2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Sipil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/>
              <a:tabLst>
                <a:tab pos="515620" algn="l"/>
                <a:tab pos="516255" algn="l"/>
              </a:tabLst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Sejarah</a:t>
            </a:r>
            <a:endParaRPr sz="1800">
              <a:latin typeface="Calibri"/>
              <a:cs typeface="Calibri"/>
            </a:endParaRPr>
          </a:p>
          <a:p>
            <a:pPr marL="515620">
              <a:lnSpc>
                <a:spcPct val="100000"/>
              </a:lnSpc>
              <a:spcBef>
                <a:spcPts val="5"/>
              </a:spcBef>
            </a:pPr>
            <a:r>
              <a:rPr sz="1800" b="1" spc="-15" dirty="0">
                <a:solidFill>
                  <a:srgbClr val="A6A6A6"/>
                </a:solidFill>
                <a:latin typeface="Calibri"/>
                <a:cs typeface="Calibri"/>
              </a:rPr>
              <a:t>Perkembangan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5" dirty="0">
                <a:solidFill>
                  <a:srgbClr val="A6A6A6"/>
                </a:solidFill>
                <a:latin typeface="Calibri"/>
                <a:cs typeface="Calibri"/>
              </a:rPr>
              <a:t>Dimensi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dan</a:t>
            </a:r>
            <a:r>
              <a:rPr sz="1800" b="1" spc="-65" dirty="0">
                <a:solidFill>
                  <a:srgbClr val="A6A6A6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A6A6A6"/>
                </a:solidFill>
                <a:latin typeface="Calibri"/>
                <a:cs typeface="Calibri"/>
              </a:rPr>
              <a:t>Satuan</a:t>
            </a:r>
            <a:endParaRPr sz="1800">
              <a:latin typeface="Calibri"/>
              <a:cs typeface="Calibri"/>
            </a:endParaRPr>
          </a:p>
          <a:p>
            <a:pPr marL="515620" indent="-516255">
              <a:lnSpc>
                <a:spcPct val="100000"/>
              </a:lnSpc>
              <a:spcBef>
                <a:spcPts val="20"/>
              </a:spcBef>
              <a:buAutoNum type="arabicPeriod" startAt="4"/>
              <a:tabLst>
                <a:tab pos="515620" algn="l"/>
                <a:tab pos="516255" algn="l"/>
              </a:tabLst>
            </a:pPr>
            <a:r>
              <a:rPr sz="1800" b="1" spc="-15" dirty="0">
                <a:latin typeface="Calibri"/>
                <a:cs typeface="Calibri"/>
              </a:rPr>
              <a:t>Prefiks</a:t>
            </a:r>
            <a:endParaRPr sz="1800">
              <a:latin typeface="Calibri"/>
              <a:cs typeface="Calibri"/>
            </a:endParaRPr>
          </a:p>
        </p:txBody>
      </p:sp>
      <p:graphicFrame>
        <p:nvGraphicFramePr>
          <p:cNvPr id="12" name="object 12"/>
          <p:cNvGraphicFramePr>
            <a:graphicFrameLocks noGrp="1"/>
          </p:cNvGraphicFramePr>
          <p:nvPr/>
        </p:nvGraphicFramePr>
        <p:xfrm>
          <a:off x="2227452" y="1265427"/>
          <a:ext cx="4876800" cy="33375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marL="37401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spc="-10" dirty="0">
                          <a:latin typeface="Calibri"/>
                          <a:cs typeface="Calibri"/>
                        </a:rPr>
                        <a:t>Perkalian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5715" algn="ctr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spc="-15" dirty="0">
                          <a:latin typeface="Calibri"/>
                          <a:cs typeface="Calibri"/>
                        </a:rPr>
                        <a:t>Faktor Pengali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489584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sz="1800" b="1" spc="-5" dirty="0">
                          <a:latin typeface="Calibri"/>
                          <a:cs typeface="Calibri"/>
                        </a:rPr>
                        <a:t>Simbol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0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</a:t>
                      </a:r>
                      <a:r>
                        <a:rPr sz="1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^12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55" dirty="0">
                          <a:latin typeface="Calibri"/>
                          <a:cs typeface="Calibri"/>
                        </a:rPr>
                        <a:t>Tera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T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Giga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G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spc="-15" dirty="0">
                          <a:latin typeface="Calibri"/>
                          <a:cs typeface="Calibri"/>
                        </a:rPr>
                        <a:t>Mega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</a:t>
                      </a:r>
                      <a:r>
                        <a:rPr sz="1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Kilo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45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K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11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 -3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Mili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m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 -6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Micro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800" dirty="0">
                          <a:latin typeface="Arial"/>
                          <a:cs typeface="Arial"/>
                        </a:rPr>
                        <a:t>µ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800" dirty="0">
                          <a:latin typeface="Calibri"/>
                          <a:cs typeface="Calibri"/>
                        </a:rPr>
                        <a:t>-9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Nano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n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E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10 ^ </a:t>
                      </a:r>
                      <a:r>
                        <a:rPr sz="1800" spc="5" dirty="0">
                          <a:latin typeface="Calibri"/>
                          <a:cs typeface="Calibri"/>
                        </a:rPr>
                        <a:t>-12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3810" algn="ctr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spc="-5" dirty="0">
                          <a:latin typeface="Calibri"/>
                          <a:cs typeface="Calibri"/>
                        </a:rPr>
                        <a:t>Pico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tc>
                  <a:txBody>
                    <a:bodyPr/>
                    <a:lstStyle/>
                    <a:p>
                      <a:pPr marL="14541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1800" dirty="0">
                          <a:latin typeface="Calibri"/>
                          <a:cs typeface="Calibri"/>
                        </a:rPr>
                        <a:t>p</a:t>
                      </a:r>
                      <a:endParaRPr sz="18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FF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3" name="object 13"/>
          <p:cNvSpPr txBox="1"/>
          <p:nvPr/>
        </p:nvSpPr>
        <p:spPr>
          <a:xfrm>
            <a:off x="1232535" y="4887848"/>
            <a:ext cx="56114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Berikut ini </a:t>
            </a:r>
            <a:r>
              <a:rPr sz="1800" spc="-10" dirty="0">
                <a:latin typeface="Calibri"/>
                <a:cs typeface="Calibri"/>
              </a:rPr>
              <a:t>diberikan beberapa </a:t>
            </a:r>
            <a:r>
              <a:rPr sz="1800" spc="-15" dirty="0">
                <a:latin typeface="Calibri"/>
                <a:cs typeface="Calibri"/>
              </a:rPr>
              <a:t>faktor </a:t>
            </a:r>
            <a:r>
              <a:rPr sz="1800" spc="-25" dirty="0">
                <a:latin typeface="Calibri"/>
                <a:cs typeface="Calibri"/>
              </a:rPr>
              <a:t>konversi </a:t>
            </a:r>
            <a:r>
              <a:rPr sz="1800" spc="-10" dirty="0">
                <a:latin typeface="Calibri"/>
                <a:cs typeface="Calibri"/>
              </a:rPr>
              <a:t>yang penting</a:t>
            </a:r>
            <a:r>
              <a:rPr sz="1800" spc="18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32535" y="5161978"/>
            <a:ext cx="203200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latin typeface="Calibri"/>
                <a:cs typeface="Calibri"/>
              </a:rPr>
              <a:t>Daya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30" dirty="0">
                <a:latin typeface="Calibri"/>
                <a:cs typeface="Calibri"/>
              </a:rPr>
              <a:t>Tekanan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5" dirty="0">
                <a:latin typeface="Calibri"/>
                <a:cs typeface="Calibri"/>
              </a:rPr>
              <a:t>Kekentalan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Dinamik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spc="-15" dirty="0">
                <a:latin typeface="Calibri"/>
                <a:cs typeface="Calibri"/>
              </a:rPr>
              <a:t>Kekentalan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Kinematik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76370" y="5161978"/>
            <a:ext cx="374904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: 1 </a:t>
            </a:r>
            <a:r>
              <a:rPr sz="1800" spc="-20" dirty="0">
                <a:latin typeface="Calibri"/>
                <a:cs typeface="Calibri"/>
              </a:rPr>
              <a:t>daya </a:t>
            </a:r>
            <a:r>
              <a:rPr sz="1800" spc="-10" dirty="0">
                <a:latin typeface="Calibri"/>
                <a:cs typeface="Calibri"/>
              </a:rPr>
              <a:t>kuda (house power)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-5" dirty="0">
                <a:latin typeface="Calibri"/>
                <a:cs typeface="Calibri"/>
              </a:rPr>
              <a:t>0,746</a:t>
            </a:r>
            <a:r>
              <a:rPr sz="1800" spc="10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kW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latin typeface="Calibri"/>
                <a:cs typeface="Calibri"/>
              </a:rPr>
              <a:t>: 1 </a:t>
            </a:r>
            <a:r>
              <a:rPr sz="1800" spc="-5" dirty="0">
                <a:latin typeface="Calibri"/>
                <a:cs typeface="Calibri"/>
              </a:rPr>
              <a:t>bar </a:t>
            </a:r>
            <a:r>
              <a:rPr sz="1800" dirty="0">
                <a:latin typeface="Calibri"/>
                <a:cs typeface="Calibri"/>
              </a:rPr>
              <a:t>= 10^5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Pa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: 1 </a:t>
            </a:r>
            <a:r>
              <a:rPr sz="1800" spc="-10" dirty="0">
                <a:latin typeface="Calibri"/>
                <a:cs typeface="Calibri"/>
              </a:rPr>
              <a:t>poise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5" dirty="0">
                <a:latin typeface="Calibri"/>
                <a:cs typeface="Calibri"/>
              </a:rPr>
              <a:t>10^-1 </a:t>
            </a:r>
            <a:r>
              <a:rPr sz="1800" spc="-15" dirty="0">
                <a:latin typeface="Calibri"/>
                <a:cs typeface="Calibri"/>
              </a:rPr>
              <a:t>Pa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libri"/>
                <a:cs typeface="Calibri"/>
              </a:rPr>
              <a:t>: 1 </a:t>
            </a:r>
            <a:r>
              <a:rPr sz="1800" spc="-25" dirty="0">
                <a:latin typeface="Calibri"/>
                <a:cs typeface="Calibri"/>
              </a:rPr>
              <a:t>stoke </a:t>
            </a:r>
            <a:r>
              <a:rPr sz="1800" dirty="0">
                <a:latin typeface="Calibri"/>
                <a:cs typeface="Calibri"/>
              </a:rPr>
              <a:t>= </a:t>
            </a:r>
            <a:r>
              <a:rPr sz="1800" spc="5" dirty="0">
                <a:latin typeface="Calibri"/>
                <a:cs typeface="Calibri"/>
              </a:rPr>
              <a:t>10^-4 </a:t>
            </a:r>
            <a:r>
              <a:rPr sz="1800" spc="-70" dirty="0">
                <a:latin typeface="Calibri"/>
                <a:cs typeface="Calibri"/>
              </a:rPr>
              <a:t>m²/d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430" y="128270"/>
            <a:ext cx="8006080" cy="595676"/>
          </a:xfrm>
          <a:prstGeom prst="rect">
            <a:avLst/>
          </a:prstGeom>
          <a:solidFill>
            <a:srgbClr val="C00000"/>
          </a:solidFill>
          <a:ln w="12700">
            <a:solidFill>
              <a:srgbClr val="800000"/>
            </a:solidFill>
          </a:ln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850" dirty="0">
              <a:latin typeface="Times New Roman"/>
              <a:cs typeface="Times New Roman"/>
            </a:endParaRPr>
          </a:p>
          <a:p>
            <a:pPr marL="90170">
              <a:lnSpc>
                <a:spcPct val="100000"/>
              </a:lnSpc>
              <a:spcBef>
                <a:spcPts val="5"/>
              </a:spcBef>
            </a:pPr>
            <a:r>
              <a:rPr sz="2000" b="0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b="0" spc="-15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b="0" spc="-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b="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b="0" spc="-5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9284969" y="128270"/>
            <a:ext cx="2799080" cy="886460"/>
            <a:chOff x="9284969" y="128270"/>
            <a:chExt cx="2799080" cy="886460"/>
          </a:xfrm>
        </p:grpSpPr>
        <p:sp>
          <p:nvSpPr>
            <p:cNvPr id="5" name="object 5"/>
            <p:cNvSpPr/>
            <p:nvPr/>
          </p:nvSpPr>
          <p:spPr>
            <a:xfrm>
              <a:off x="9284969" y="128270"/>
              <a:ext cx="2799080" cy="886460"/>
            </a:xfrm>
            <a:custGeom>
              <a:avLst/>
              <a:gdLst/>
              <a:ahLst/>
              <a:cxnLst/>
              <a:rect l="l" t="t" r="r" b="b"/>
              <a:pathLst>
                <a:path w="2799079" h="886460">
                  <a:moveTo>
                    <a:pt x="2799079" y="0"/>
                  </a:moveTo>
                  <a:lnTo>
                    <a:pt x="0" y="0"/>
                  </a:lnTo>
                  <a:lnTo>
                    <a:pt x="0" y="886459"/>
                  </a:lnTo>
                  <a:lnTo>
                    <a:pt x="2799079" y="886459"/>
                  </a:lnTo>
                  <a:lnTo>
                    <a:pt x="2799079" y="0"/>
                  </a:lnTo>
                  <a:close/>
                </a:path>
              </a:pathLst>
            </a:custGeom>
            <a:solidFill>
              <a:srgbClr val="C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397489" y="178689"/>
              <a:ext cx="691896" cy="261619"/>
            </a:xfrm>
            <a:prstGeom prst="rect">
              <a:avLst/>
            </a:prstGeom>
            <a:blipFill>
              <a:blip r:embed="rId2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284969" y="128270"/>
            <a:ext cx="2799080" cy="886460"/>
          </a:xfrm>
          <a:prstGeom prst="rect">
            <a:avLst/>
          </a:prstGeom>
          <a:ln w="12700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100">
              <a:latin typeface="Times New Roman"/>
              <a:cs typeface="Times New Roman"/>
            </a:endParaRPr>
          </a:p>
          <a:p>
            <a:pPr marL="93345">
              <a:lnSpc>
                <a:spcPct val="100000"/>
              </a:lnSpc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PENGANTAR</a:t>
            </a:r>
            <a:r>
              <a:rPr sz="1700" spc="-3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spc="-5" dirty="0">
                <a:solidFill>
                  <a:srgbClr val="FFFF00"/>
                </a:solidFill>
                <a:latin typeface="Arial Rounded MT Bold"/>
                <a:cs typeface="Arial Rounded MT Bold"/>
              </a:rPr>
              <a:t>MEKANIKA</a:t>
            </a:r>
            <a:endParaRPr sz="1700">
              <a:latin typeface="Arial Rounded MT Bold"/>
              <a:cs typeface="Arial Rounded MT Bold"/>
            </a:endParaRPr>
          </a:p>
          <a:p>
            <a:pPr marL="182245">
              <a:lnSpc>
                <a:spcPct val="100000"/>
              </a:lnSpc>
            </a:pP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FLUIDA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&amp;</a:t>
            </a:r>
            <a:r>
              <a:rPr sz="1700" spc="-10" dirty="0">
                <a:solidFill>
                  <a:srgbClr val="FFFF00"/>
                </a:solidFill>
                <a:latin typeface="Arial Rounded MT Bold"/>
                <a:cs typeface="Arial Rounded MT Bold"/>
              </a:rPr>
              <a:t> HIDRAULIKA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66316" y="2313241"/>
            <a:ext cx="8893810" cy="1123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Archimedes 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(287-212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SM) 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: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Hukum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benda</a:t>
            </a:r>
            <a:r>
              <a:rPr sz="1800" spc="3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0000"/>
                </a:solidFill>
                <a:latin typeface="Calibri"/>
                <a:cs typeface="Calibri"/>
              </a:rPr>
              <a:t>terapung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FF0000"/>
              </a:buClr>
              <a:buFont typeface="Wingdings"/>
              <a:buChar char=""/>
            </a:pPr>
            <a:endParaRPr sz="1750" dirty="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"/>
              <a:tabLst>
                <a:tab pos="469265" algn="l"/>
                <a:tab pos="469900" algn="l"/>
              </a:tabLst>
            </a:pP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Leonardo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da Vinci </a:t>
            </a:r>
            <a:r>
              <a:rPr sz="1800" spc="5" dirty="0">
                <a:solidFill>
                  <a:srgbClr val="FF0000"/>
                </a:solidFill>
                <a:latin typeface="Calibri"/>
                <a:cs typeface="Calibri"/>
              </a:rPr>
              <a:t>(1452-1519) 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: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Aliran </a:t>
            </a:r>
            <a:r>
              <a:rPr sz="1800" dirty="0">
                <a:solidFill>
                  <a:srgbClr val="FF0000"/>
                </a:solidFill>
                <a:latin typeface="Calibri"/>
                <a:cs typeface="Calibri"/>
              </a:rPr>
              <a:t>air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di </a:t>
            </a:r>
            <a:r>
              <a:rPr sz="1800" spc="-15" dirty="0">
                <a:solidFill>
                  <a:srgbClr val="FF0000"/>
                </a:solidFill>
                <a:latin typeface="Calibri"/>
                <a:cs typeface="Calibri"/>
              </a:rPr>
              <a:t>saluran terbuka, gerak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relatif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fluida dan</a:t>
            </a:r>
            <a:r>
              <a:rPr sz="1800" spc="235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benda</a:t>
            </a:r>
            <a:endParaRPr sz="1800" dirty="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yang teredam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dalam </a:t>
            </a:r>
            <a:r>
              <a:rPr sz="1800" spc="-45" dirty="0">
                <a:solidFill>
                  <a:srgbClr val="FF0000"/>
                </a:solidFill>
                <a:latin typeface="Calibri"/>
                <a:cs typeface="Calibri"/>
              </a:rPr>
              <a:t>air,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gelombang, </a:t>
            </a:r>
            <a:r>
              <a:rPr sz="1800" spc="-10" dirty="0">
                <a:solidFill>
                  <a:srgbClr val="FF0000"/>
                </a:solidFill>
                <a:latin typeface="Calibri"/>
                <a:cs typeface="Calibri"/>
              </a:rPr>
              <a:t>pompa hidrolik </a:t>
            </a:r>
            <a:r>
              <a:rPr sz="1800" spc="-5" dirty="0">
                <a:solidFill>
                  <a:srgbClr val="FF0000"/>
                </a:solidFill>
                <a:latin typeface="Calibri"/>
                <a:cs typeface="Calibri"/>
              </a:rPr>
              <a:t>dan</a:t>
            </a:r>
            <a:r>
              <a:rPr sz="1800" spc="2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0000"/>
                </a:solidFill>
                <a:latin typeface="Calibri"/>
                <a:cs typeface="Calibri"/>
              </a:rPr>
              <a:t>sebagainya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33792" y="3686429"/>
            <a:ext cx="86169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</a:tabLst>
            </a:pPr>
            <a:r>
              <a:rPr sz="1800" dirty="0">
                <a:latin typeface="Calibri"/>
                <a:cs typeface="Calibri"/>
              </a:rPr>
              <a:t>0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&amp; 1	</a:t>
            </a:r>
            <a:r>
              <a:rPr sz="1800" dirty="0">
                <a:latin typeface="Wingdings"/>
                <a:cs typeface="Wingdings"/>
              </a:rPr>
              <a:t>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2223516" y="3685920"/>
            <a:ext cx="62445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Obsorn </a:t>
            </a:r>
            <a:r>
              <a:rPr sz="1800" spc="-10" dirty="0">
                <a:latin typeface="Calibri"/>
                <a:cs typeface="Calibri"/>
              </a:rPr>
              <a:t>Reynolds </a:t>
            </a:r>
            <a:r>
              <a:rPr sz="1800" dirty="0">
                <a:latin typeface="Calibri"/>
                <a:cs typeface="Calibri"/>
              </a:rPr>
              <a:t>(1842-1912) : </a:t>
            </a:r>
            <a:r>
              <a:rPr sz="1800" spc="-10" dirty="0">
                <a:latin typeface="Calibri"/>
                <a:cs typeface="Calibri"/>
              </a:rPr>
              <a:t>aliran </a:t>
            </a:r>
            <a:r>
              <a:rPr sz="1800" spc="-25" dirty="0">
                <a:latin typeface="Calibri"/>
                <a:cs typeface="Calibri"/>
              </a:rPr>
              <a:t>laminer, </a:t>
            </a:r>
            <a:r>
              <a:rPr sz="1800" spc="-5" dirty="0">
                <a:latin typeface="Calibri"/>
                <a:cs typeface="Calibri"/>
              </a:rPr>
              <a:t>turbulen dan</a:t>
            </a:r>
            <a:r>
              <a:rPr sz="1800" spc="13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transisi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33792" y="4234751"/>
            <a:ext cx="861694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</a:tabLst>
            </a:pPr>
            <a:r>
              <a:rPr sz="1800" dirty="0">
                <a:latin typeface="Calibri"/>
                <a:cs typeface="Calibri"/>
              </a:rPr>
              <a:t>2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&amp; 3	</a:t>
            </a:r>
            <a:r>
              <a:rPr sz="1800" dirty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23516" y="4234815"/>
            <a:ext cx="519938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Galileo (1564-1642) : </a:t>
            </a:r>
            <a:r>
              <a:rPr sz="1800" spc="-10" dirty="0">
                <a:latin typeface="Calibri"/>
                <a:cs typeface="Calibri"/>
              </a:rPr>
              <a:t>Hukum </a:t>
            </a:r>
            <a:r>
              <a:rPr sz="1800" spc="-5" dirty="0">
                <a:latin typeface="Calibri"/>
                <a:cs typeface="Calibri"/>
              </a:rPr>
              <a:t>benda </a:t>
            </a:r>
            <a:r>
              <a:rPr sz="1800" spc="-10" dirty="0">
                <a:latin typeface="Calibri"/>
                <a:cs typeface="Calibri"/>
              </a:rPr>
              <a:t>jatuh </a:t>
            </a:r>
            <a:r>
              <a:rPr sz="1800" spc="-5" dirty="0">
                <a:latin typeface="Calibri"/>
                <a:cs typeface="Calibri"/>
              </a:rPr>
              <a:t>dalam </a:t>
            </a:r>
            <a:r>
              <a:rPr sz="1800" spc="-20" dirty="0">
                <a:latin typeface="Calibri"/>
                <a:cs typeface="Calibri"/>
              </a:rPr>
              <a:t>zat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61732" y="4783772"/>
            <a:ext cx="83439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17220" algn="l"/>
              </a:tabLst>
            </a:pPr>
            <a:r>
              <a:rPr sz="1800" dirty="0">
                <a:latin typeface="Calibri"/>
                <a:cs typeface="Calibri"/>
              </a:rPr>
              <a:t>4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&amp;</a:t>
            </a:r>
            <a:r>
              <a:rPr sz="1800" dirty="0">
                <a:latin typeface="Calibri"/>
                <a:cs typeface="Calibri"/>
              </a:rPr>
              <a:t>5	</a:t>
            </a:r>
            <a:r>
              <a:rPr sz="1800" dirty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23516" y="4783137"/>
            <a:ext cx="57137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Henri </a:t>
            </a:r>
            <a:r>
              <a:rPr sz="1800" spc="-10" dirty="0">
                <a:latin typeface="Calibri"/>
                <a:cs typeface="Calibri"/>
              </a:rPr>
              <a:t>Darcy </a:t>
            </a:r>
            <a:r>
              <a:rPr sz="1800" dirty="0">
                <a:latin typeface="Calibri"/>
                <a:cs typeface="Calibri"/>
              </a:rPr>
              <a:t>(1803-1858) : </a:t>
            </a:r>
            <a:r>
              <a:rPr sz="1800" spc="-10" dirty="0">
                <a:latin typeface="Calibri"/>
                <a:cs typeface="Calibri"/>
              </a:rPr>
              <a:t>Hukum tahanan aliran </a:t>
            </a:r>
            <a:r>
              <a:rPr sz="1800" dirty="0">
                <a:latin typeface="Calibri"/>
                <a:cs typeface="Calibri"/>
              </a:rPr>
              <a:t>melalui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33792" y="5332983"/>
            <a:ext cx="86169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</a:tabLst>
            </a:pPr>
            <a:r>
              <a:rPr sz="1800" dirty="0">
                <a:latin typeface="Calibri"/>
                <a:cs typeface="Calibri"/>
              </a:rPr>
              <a:t>6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&amp; 7	</a:t>
            </a:r>
            <a:r>
              <a:rPr sz="1800" dirty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23516" y="5332476"/>
            <a:ext cx="43726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Isaac </a:t>
            </a:r>
            <a:r>
              <a:rPr sz="1800" spc="-10" dirty="0">
                <a:latin typeface="Calibri"/>
                <a:cs typeface="Calibri"/>
              </a:rPr>
              <a:t>Newton </a:t>
            </a:r>
            <a:r>
              <a:rPr sz="1800" dirty="0">
                <a:latin typeface="Calibri"/>
                <a:cs typeface="Calibri"/>
              </a:rPr>
              <a:t>(1652-1728) </a:t>
            </a:r>
            <a:r>
              <a:rPr sz="1800" spc="-10" dirty="0">
                <a:latin typeface="Calibri"/>
                <a:cs typeface="Calibri"/>
              </a:rPr>
              <a:t>Hukum aliran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Fluida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33792" y="5881370"/>
            <a:ext cx="861694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45160" algn="l"/>
              </a:tabLst>
            </a:pPr>
            <a:r>
              <a:rPr sz="1800" dirty="0">
                <a:latin typeface="Calibri"/>
                <a:cs typeface="Calibri"/>
              </a:rPr>
              <a:t>8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&amp; 9	</a:t>
            </a:r>
            <a:r>
              <a:rPr sz="1800" dirty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23516" y="5881370"/>
            <a:ext cx="831405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Calibri"/>
                <a:cs typeface="Calibri"/>
              </a:rPr>
              <a:t>Bernoulli </a:t>
            </a:r>
            <a:r>
              <a:rPr sz="1800" dirty="0">
                <a:latin typeface="Calibri"/>
                <a:cs typeface="Calibri"/>
              </a:rPr>
              <a:t>(1700-1782) : </a:t>
            </a:r>
            <a:r>
              <a:rPr sz="1800" spc="-5" dirty="0">
                <a:latin typeface="Calibri"/>
                <a:cs typeface="Calibri"/>
              </a:rPr>
              <a:t>Hukum </a:t>
            </a:r>
            <a:r>
              <a:rPr sz="1800" spc="-20" dirty="0">
                <a:latin typeface="Calibri"/>
                <a:cs typeface="Calibri"/>
              </a:rPr>
              <a:t>kekekalan </a:t>
            </a:r>
            <a:r>
              <a:rPr sz="1800" spc="-10" dirty="0">
                <a:latin typeface="Calibri"/>
                <a:cs typeface="Calibri"/>
              </a:rPr>
              <a:t>energi </a:t>
            </a:r>
            <a:r>
              <a:rPr sz="1800" spc="-5" dirty="0">
                <a:latin typeface="Calibri"/>
                <a:cs typeface="Calibri"/>
              </a:rPr>
              <a:t>dan </a:t>
            </a:r>
            <a:r>
              <a:rPr sz="1800" spc="-15" dirty="0">
                <a:latin typeface="Calibri"/>
                <a:cs typeface="Calibri"/>
              </a:rPr>
              <a:t>kehilangan </a:t>
            </a:r>
            <a:r>
              <a:rPr sz="1800" spc="-10" dirty="0">
                <a:latin typeface="Calibri"/>
                <a:cs typeface="Calibri"/>
              </a:rPr>
              <a:t>energi </a:t>
            </a:r>
            <a:r>
              <a:rPr sz="1800" spc="-5" dirty="0">
                <a:latin typeface="Calibri"/>
                <a:cs typeface="Calibri"/>
              </a:rPr>
              <a:t>selama</a:t>
            </a:r>
            <a:r>
              <a:rPr sz="1800" spc="25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pengaliran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99300" y="1181734"/>
            <a:ext cx="420243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latin typeface="Arial Black"/>
                <a:cs typeface="Arial Black"/>
              </a:rPr>
              <a:t>JELASKAN</a:t>
            </a:r>
            <a:r>
              <a:rPr sz="3000" spc="-90" dirty="0">
                <a:latin typeface="Arial Black"/>
                <a:cs typeface="Arial Black"/>
              </a:rPr>
              <a:t> </a:t>
            </a:r>
            <a:r>
              <a:rPr sz="3000" spc="-20" dirty="0">
                <a:latin typeface="Arial Black"/>
                <a:cs typeface="Arial Black"/>
              </a:rPr>
              <a:t>KONSEP</a:t>
            </a:r>
            <a:endParaRPr sz="30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0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TERIMAKASIH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1008</Words>
  <Application>Microsoft Office PowerPoint</Application>
  <PresentationFormat>Widescreen</PresentationFormat>
  <Paragraphs>382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Arial</vt:lpstr>
      <vt:lpstr>Arial Black</vt:lpstr>
      <vt:lpstr>Arial Rounded MT Bold</vt:lpstr>
      <vt:lpstr>Calibri</vt:lpstr>
      <vt:lpstr>Calibri Light</vt:lpstr>
      <vt:lpstr>Franklin Gothic Medium</vt:lpstr>
      <vt:lpstr>Times New Roman</vt:lpstr>
      <vt:lpstr>Wingdings</vt:lpstr>
      <vt:lpstr>Office Theme</vt:lpstr>
      <vt:lpstr>PowerPoint Presentation</vt:lpstr>
      <vt:lpstr>MEKANIKA FLUIDA DAN HIDROLIKA </vt:lpstr>
      <vt:lpstr>MEKANIKA FLUIDA DAN HIDROLIKA </vt:lpstr>
      <vt:lpstr>DEFINISI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MEKANIKA FLUIDA DAN HIDROLIKA 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5</cp:revision>
  <dcterms:created xsi:type="dcterms:W3CDTF">2020-02-15T08:17:52Z</dcterms:created>
  <dcterms:modified xsi:type="dcterms:W3CDTF">2020-02-25T07:48:38Z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2019-02-06T00:00:00Z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2020-02-15T00:00:00Z</vt:filetime>
  </property>
</Properties>
</file>