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0" d="100"/>
          <a:sy n="50" d="100"/>
        </p:scale>
        <p:origin x="-108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Freeform 3"/>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endParaRPr lang="id-ID"/>
          </a:p>
        </p:txBody>
      </p:sp>
      <p:sp>
        <p:nvSpPr>
          <p:cNvPr id="5" name="Freeform 4"/>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endParaRPr lang="id-ID"/>
          </a:p>
        </p:txBody>
      </p:sp>
      <p:sp>
        <p:nvSpPr>
          <p:cNvPr id="9" name="Title 8"/>
          <p:cNvSpPr>
            <a:spLocks noGrp="1"/>
          </p:cNvSpPr>
          <p:nvPr>
            <p:ph type="ctrTitle"/>
          </p:nvPr>
        </p:nvSpPr>
        <p:spPr>
          <a:xfrm>
            <a:off x="429064" y="3337560"/>
            <a:ext cx="6480048" cy="2301240"/>
          </a:xfrm>
        </p:spPr>
        <p:txBody>
          <a:bodyPr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n-US" smtClean="0"/>
              <a:t>Click to edit Master title style</a:t>
            </a:r>
            <a:endParaRPr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6" name="Date Placeholder 29"/>
          <p:cNvSpPr>
            <a:spLocks noGrp="1"/>
          </p:cNvSpPr>
          <p:nvPr>
            <p:ph type="dt" sz="half" idx="10"/>
          </p:nvPr>
        </p:nvSpPr>
        <p:spPr/>
        <p:txBody>
          <a:bodyPr/>
          <a:lstStyle>
            <a:lvl1pPr>
              <a:defRPr/>
            </a:lvl1pPr>
          </a:lstStyle>
          <a:p>
            <a:fld id="{9F5EB893-E945-4CC9-81C2-B284CD594166}" type="datetimeFigureOut">
              <a:rPr lang="en-US"/>
              <a:pPr/>
              <a:t>9/19/2018</a:t>
            </a:fld>
            <a:endParaRPr lang="en-US"/>
          </a:p>
        </p:txBody>
      </p:sp>
      <p:sp>
        <p:nvSpPr>
          <p:cNvPr id="7" name="Footer Placeholder 18"/>
          <p:cNvSpPr>
            <a:spLocks noGrp="1"/>
          </p:cNvSpPr>
          <p:nvPr>
            <p:ph type="ftr" sz="quarter" idx="11"/>
          </p:nvPr>
        </p:nvSpPr>
        <p:spPr/>
        <p:txBody>
          <a:bodyPr/>
          <a:lstStyle>
            <a:lvl1pPr>
              <a:defRPr/>
            </a:lvl1pPr>
          </a:lstStyle>
          <a:p>
            <a:endParaRPr lang="id-ID"/>
          </a:p>
        </p:txBody>
      </p:sp>
      <p:sp>
        <p:nvSpPr>
          <p:cNvPr id="8" name="Slide Number Placeholder 26"/>
          <p:cNvSpPr>
            <a:spLocks noGrp="1"/>
          </p:cNvSpPr>
          <p:nvPr>
            <p:ph type="sldNum" sz="quarter" idx="12"/>
          </p:nvPr>
        </p:nvSpPr>
        <p:spPr/>
        <p:txBody>
          <a:bodyPr/>
          <a:lstStyle>
            <a:lvl1pPr>
              <a:defRPr/>
            </a:lvl1pPr>
          </a:lstStyle>
          <a:p>
            <a:fld id="{F56D95A5-A0BF-442F-BD68-0525246FFE02}" type="slidenum">
              <a:rPr lang="en-US"/>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fld id="{D22248A2-E2FB-408B-BD0B-68994C0FB12D}" type="datetimeFigureOut">
              <a:rPr lang="en-US"/>
              <a:pPr/>
              <a:t>9/19/2018</a:t>
            </a:fld>
            <a:endParaRPr lang="en-US"/>
          </a:p>
        </p:txBody>
      </p:sp>
      <p:sp>
        <p:nvSpPr>
          <p:cNvPr id="5" name="Footer Placeholder 21"/>
          <p:cNvSpPr>
            <a:spLocks noGrp="1"/>
          </p:cNvSpPr>
          <p:nvPr>
            <p:ph type="ftr" sz="quarter" idx="11"/>
          </p:nvPr>
        </p:nvSpPr>
        <p:spPr/>
        <p:txBody>
          <a:bodyPr/>
          <a:lstStyle>
            <a:lvl1pPr>
              <a:defRPr/>
            </a:lvl1pPr>
          </a:lstStyle>
          <a:p>
            <a:endParaRPr lang="id-ID"/>
          </a:p>
        </p:txBody>
      </p:sp>
      <p:sp>
        <p:nvSpPr>
          <p:cNvPr id="6" name="Slide Number Placeholder 17"/>
          <p:cNvSpPr>
            <a:spLocks noGrp="1"/>
          </p:cNvSpPr>
          <p:nvPr>
            <p:ph type="sldNum" sz="quarter" idx="12"/>
          </p:nvPr>
        </p:nvSpPr>
        <p:spPr/>
        <p:txBody>
          <a:bodyPr/>
          <a:lstStyle>
            <a:lvl1pPr>
              <a:defRPr/>
            </a:lvl1pPr>
          </a:lstStyle>
          <a:p>
            <a:fld id="{7663E871-DD1F-46C8-B522-D138DF161241}"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Freeform 3"/>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endParaRPr lang="id-ID"/>
          </a:p>
        </p:txBody>
      </p:sp>
      <p:sp>
        <p:nvSpPr>
          <p:cNvPr id="5" name="Freeform 4"/>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endParaRPr lang="id-ID"/>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n-US" smtClean="0"/>
              <a:t>Click to edit Master title style</a:t>
            </a:r>
            <a:endParaRPr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lstStyle>
          <a:p>
            <a:fld id="{C0300F3C-CFE0-4185-8C7F-DD77F1786EF1}" type="datetimeFigureOut">
              <a:rPr lang="en-US"/>
              <a:pPr/>
              <a:t>9/19/2018</a:t>
            </a:fld>
            <a:endParaRPr lang="en-US"/>
          </a:p>
        </p:txBody>
      </p:sp>
      <p:sp>
        <p:nvSpPr>
          <p:cNvPr id="7" name="Footer Placeholder 4"/>
          <p:cNvSpPr>
            <a:spLocks noGrp="1"/>
          </p:cNvSpPr>
          <p:nvPr>
            <p:ph type="ftr" sz="quarter" idx="11"/>
          </p:nvPr>
        </p:nvSpPr>
        <p:spPr/>
        <p:txBody>
          <a:bodyPr/>
          <a:lstStyle>
            <a:lvl1pPr>
              <a:defRPr/>
            </a:lvl1pPr>
          </a:lstStyle>
          <a:p>
            <a:endParaRPr lang="id-ID"/>
          </a:p>
        </p:txBody>
      </p:sp>
      <p:sp>
        <p:nvSpPr>
          <p:cNvPr id="8" name="Slide Number Placeholder 5"/>
          <p:cNvSpPr>
            <a:spLocks noGrp="1"/>
          </p:cNvSpPr>
          <p:nvPr>
            <p:ph type="sldNum" sz="quarter" idx="12"/>
          </p:nvPr>
        </p:nvSpPr>
        <p:spPr/>
        <p:txBody>
          <a:bodyPr/>
          <a:lstStyle>
            <a:lvl1pPr>
              <a:defRPr/>
            </a:lvl1pPr>
          </a:lstStyle>
          <a:p>
            <a:fld id="{17E501C3-AA63-472A-A924-65EBAEC20C6C}" type="slidenum">
              <a:rPr lang="en-US"/>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fld id="{3972CA3B-FFE6-432F-8574-4653BBC6C27B}" type="datetimeFigureOut">
              <a:rPr lang="en-US"/>
              <a:pPr/>
              <a:t>9/19/2018</a:t>
            </a:fld>
            <a:endParaRPr lang="en-US"/>
          </a:p>
        </p:txBody>
      </p:sp>
      <p:sp>
        <p:nvSpPr>
          <p:cNvPr id="6" name="Footer Placeholder 21"/>
          <p:cNvSpPr>
            <a:spLocks noGrp="1"/>
          </p:cNvSpPr>
          <p:nvPr>
            <p:ph type="ftr" sz="quarter" idx="11"/>
          </p:nvPr>
        </p:nvSpPr>
        <p:spPr/>
        <p:txBody>
          <a:bodyPr/>
          <a:lstStyle>
            <a:lvl1pPr>
              <a:defRPr/>
            </a:lvl1pPr>
          </a:lstStyle>
          <a:p>
            <a:endParaRPr lang="id-ID"/>
          </a:p>
        </p:txBody>
      </p:sp>
      <p:sp>
        <p:nvSpPr>
          <p:cNvPr id="7" name="Slide Number Placeholder 17"/>
          <p:cNvSpPr>
            <a:spLocks noGrp="1"/>
          </p:cNvSpPr>
          <p:nvPr>
            <p:ph type="sldNum" sz="quarter" idx="12"/>
          </p:nvPr>
        </p:nvSpPr>
        <p:spPr/>
        <p:txBody>
          <a:bodyPr/>
          <a:lstStyle>
            <a:lvl1pPr>
              <a:defRPr/>
            </a:lvl1pPr>
          </a:lstStyle>
          <a:p>
            <a:fld id="{A4E95462-1AE4-4DB8-B498-007BFA59A73D}"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5486400"/>
            <a:ext cx="4040188"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EA3FF555-6282-4281-AC29-CC06CFDB1A9D}" type="datetimeFigureOut">
              <a:rPr lang="en-US"/>
              <a:pPr/>
              <a:t>9/19/2018</a:t>
            </a:fld>
            <a:endParaRPr lang="en-US"/>
          </a:p>
        </p:txBody>
      </p:sp>
      <p:sp>
        <p:nvSpPr>
          <p:cNvPr id="8" name="Footer Placeholder 7"/>
          <p:cNvSpPr>
            <a:spLocks noGrp="1"/>
          </p:cNvSpPr>
          <p:nvPr>
            <p:ph type="ftr" sz="quarter" idx="11"/>
          </p:nvPr>
        </p:nvSpPr>
        <p:spPr/>
        <p:txBody>
          <a:bodyPr/>
          <a:lstStyle>
            <a:lvl1pPr>
              <a:defRPr/>
            </a:lvl1pPr>
          </a:lstStyle>
          <a:p>
            <a:endParaRPr lang="id-ID"/>
          </a:p>
        </p:txBody>
      </p:sp>
      <p:sp>
        <p:nvSpPr>
          <p:cNvPr id="9" name="Slide Number Placeholder 8"/>
          <p:cNvSpPr>
            <a:spLocks noGrp="1"/>
          </p:cNvSpPr>
          <p:nvPr>
            <p:ph type="sldNum" sz="quarter" idx="12"/>
          </p:nvPr>
        </p:nvSpPr>
        <p:spPr/>
        <p:txBody>
          <a:bodyPr/>
          <a:lstStyle>
            <a:lvl1pPr>
              <a:defRPr/>
            </a:lvl1pPr>
          </a:lstStyle>
          <a:p>
            <a:fld id="{954DECC5-A03B-4406-B1F1-A543F1B57BE6}"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lstStyle>
            <a:lvl1pPr algn="l">
              <a:defRPr sz="4600"/>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fld id="{231173BB-42A2-4882-B73C-A53FA355B435}" type="datetimeFigureOut">
              <a:rPr lang="en-US"/>
              <a:pPr/>
              <a:t>9/19/2018</a:t>
            </a:fld>
            <a:endParaRPr lang="en-US"/>
          </a:p>
        </p:txBody>
      </p:sp>
      <p:sp>
        <p:nvSpPr>
          <p:cNvPr id="4" name="Footer Placeholder 21"/>
          <p:cNvSpPr>
            <a:spLocks noGrp="1"/>
          </p:cNvSpPr>
          <p:nvPr>
            <p:ph type="ftr" sz="quarter" idx="11"/>
          </p:nvPr>
        </p:nvSpPr>
        <p:spPr/>
        <p:txBody>
          <a:bodyPr/>
          <a:lstStyle>
            <a:lvl1pPr>
              <a:defRPr/>
            </a:lvl1pPr>
          </a:lstStyle>
          <a:p>
            <a:endParaRPr lang="id-ID"/>
          </a:p>
        </p:txBody>
      </p:sp>
      <p:sp>
        <p:nvSpPr>
          <p:cNvPr id="5" name="Slide Number Placeholder 17"/>
          <p:cNvSpPr>
            <a:spLocks noGrp="1"/>
          </p:cNvSpPr>
          <p:nvPr>
            <p:ph type="sldNum" sz="quarter" idx="12"/>
          </p:nvPr>
        </p:nvSpPr>
        <p:spPr/>
        <p:txBody>
          <a:bodyPr/>
          <a:lstStyle>
            <a:lvl1pPr>
              <a:defRPr/>
            </a:lvl1pPr>
          </a:lstStyle>
          <a:p>
            <a:fld id="{4AD54A68-C48C-4B2F-B032-133F592219BA}"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fld id="{83D6F58B-F4EC-4E81-9C3E-7628CAA8DBBA}" type="datetimeFigureOut">
              <a:rPr lang="en-US"/>
              <a:pPr/>
              <a:t>9/19/2018</a:t>
            </a:fld>
            <a:endParaRPr lang="en-US"/>
          </a:p>
        </p:txBody>
      </p:sp>
      <p:sp>
        <p:nvSpPr>
          <p:cNvPr id="3" name="Footer Placeholder 21"/>
          <p:cNvSpPr>
            <a:spLocks noGrp="1"/>
          </p:cNvSpPr>
          <p:nvPr>
            <p:ph type="ftr" sz="quarter" idx="11"/>
          </p:nvPr>
        </p:nvSpPr>
        <p:spPr/>
        <p:txBody>
          <a:bodyPr/>
          <a:lstStyle>
            <a:lvl1pPr>
              <a:defRPr/>
            </a:lvl1pPr>
          </a:lstStyle>
          <a:p>
            <a:endParaRPr lang="id-ID"/>
          </a:p>
        </p:txBody>
      </p:sp>
      <p:sp>
        <p:nvSpPr>
          <p:cNvPr id="4" name="Slide Number Placeholder 17"/>
          <p:cNvSpPr>
            <a:spLocks noGrp="1"/>
          </p:cNvSpPr>
          <p:nvPr>
            <p:ph type="sldNum" sz="quarter" idx="12"/>
          </p:nvPr>
        </p:nvSpPr>
        <p:spPr/>
        <p:txBody>
          <a:bodyPr/>
          <a:lstStyle>
            <a:lvl1pPr>
              <a:defRPr/>
            </a:lvl1pPr>
          </a:lstStyle>
          <a:p>
            <a:fld id="{7B48ADD8-8F92-4DC5-BD1D-DCDF2775EC28}"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1BEF603F-9258-4426-B229-455130E648ED}" type="datetimeFigureOut">
              <a:rPr lang="en-US"/>
              <a:pPr/>
              <a:t>9/19/2018</a:t>
            </a:fld>
            <a:endParaRPr lang="en-US"/>
          </a:p>
        </p:txBody>
      </p:sp>
      <p:sp>
        <p:nvSpPr>
          <p:cNvPr id="6" name="Footer Placeholder 5"/>
          <p:cNvSpPr>
            <a:spLocks noGrp="1"/>
          </p:cNvSpPr>
          <p:nvPr>
            <p:ph type="ftr" sz="quarter" idx="11"/>
          </p:nvPr>
        </p:nvSpPr>
        <p:spPr/>
        <p:txBody>
          <a:bodyPr/>
          <a:lstStyle>
            <a:lvl1pPr>
              <a:defRPr/>
            </a:lvl1pPr>
          </a:lstStyle>
          <a:p>
            <a:endParaRPr lang="id-ID"/>
          </a:p>
        </p:txBody>
      </p:sp>
      <p:sp>
        <p:nvSpPr>
          <p:cNvPr id="7" name="Slide Number Placeholder 6"/>
          <p:cNvSpPr>
            <a:spLocks noGrp="1"/>
          </p:cNvSpPr>
          <p:nvPr>
            <p:ph type="sldNum" sz="quarter" idx="12"/>
          </p:nvPr>
        </p:nvSpPr>
        <p:spPr>
          <a:xfrm>
            <a:off x="8156575" y="6421438"/>
            <a:ext cx="762000" cy="365125"/>
          </a:xfrm>
        </p:spPr>
        <p:txBody>
          <a:bodyPr/>
          <a:lstStyle>
            <a:lvl1pPr>
              <a:defRPr/>
            </a:lvl1pPr>
          </a:lstStyle>
          <a:p>
            <a:fld id="{E52AC124-87E5-483E-80F7-C177C6224758}"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D2FD101C-EF95-43F5-BAA5-858FCD682788}" type="datetimeFigureOut">
              <a:rPr lang="en-US"/>
              <a:pPr/>
              <a:t>9/19/2018</a:t>
            </a:fld>
            <a:endParaRPr lang="en-US"/>
          </a:p>
        </p:txBody>
      </p:sp>
      <p:sp>
        <p:nvSpPr>
          <p:cNvPr id="6" name="Footer Placeholder 5"/>
          <p:cNvSpPr>
            <a:spLocks noGrp="1"/>
          </p:cNvSpPr>
          <p:nvPr>
            <p:ph type="ftr" sz="quarter" idx="11"/>
          </p:nvPr>
        </p:nvSpPr>
        <p:spPr/>
        <p:txBody>
          <a:bodyPr/>
          <a:lstStyle>
            <a:lvl1pPr>
              <a:defRPr/>
            </a:lvl1pPr>
          </a:lstStyle>
          <a:p>
            <a:endParaRPr lang="id-ID"/>
          </a:p>
        </p:txBody>
      </p:sp>
      <p:sp>
        <p:nvSpPr>
          <p:cNvPr id="7" name="Slide Number Placeholder 6"/>
          <p:cNvSpPr>
            <a:spLocks noGrp="1"/>
          </p:cNvSpPr>
          <p:nvPr>
            <p:ph type="sldNum" sz="quarter" idx="12"/>
          </p:nvPr>
        </p:nvSpPr>
        <p:spPr/>
        <p:txBody>
          <a:bodyPr/>
          <a:lstStyle>
            <a:lvl1pPr>
              <a:defRPr/>
            </a:lvl1pPr>
          </a:lstStyle>
          <a:p>
            <a:fld id="{C5920ECE-DB11-4C0C-A092-F7CFAB346FA6}"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fld id="{BD60BEFB-F7EA-49F1-8F58-47CE304E961D}" type="datetimeFigureOut">
              <a:rPr lang="en-US"/>
              <a:pPr/>
              <a:t>9/19/2018</a:t>
            </a:fld>
            <a:endParaRPr lang="en-US"/>
          </a:p>
        </p:txBody>
      </p:sp>
      <p:sp>
        <p:nvSpPr>
          <p:cNvPr id="5" name="Footer Placeholder 21"/>
          <p:cNvSpPr>
            <a:spLocks noGrp="1"/>
          </p:cNvSpPr>
          <p:nvPr>
            <p:ph type="ftr" sz="quarter" idx="11"/>
          </p:nvPr>
        </p:nvSpPr>
        <p:spPr/>
        <p:txBody>
          <a:bodyPr/>
          <a:lstStyle>
            <a:lvl1pPr>
              <a:defRPr/>
            </a:lvl1pPr>
          </a:lstStyle>
          <a:p>
            <a:endParaRPr lang="id-ID"/>
          </a:p>
        </p:txBody>
      </p:sp>
      <p:sp>
        <p:nvSpPr>
          <p:cNvPr id="6" name="Slide Number Placeholder 17"/>
          <p:cNvSpPr>
            <a:spLocks noGrp="1"/>
          </p:cNvSpPr>
          <p:nvPr>
            <p:ph type="sldNum" sz="quarter" idx="12"/>
          </p:nvPr>
        </p:nvSpPr>
        <p:spPr/>
        <p:txBody>
          <a:bodyPr/>
          <a:lstStyle>
            <a:lvl1pPr>
              <a:defRPr/>
            </a:lvl1pPr>
          </a:lstStyle>
          <a:p>
            <a:fld id="{BC34998A-A079-41AC-984D-3D852AFF284B}"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fld id="{2174D777-9E57-474B-B2A8-64700E5ABFBA}" type="datetimeFigureOut">
              <a:rPr lang="en-US"/>
              <a:pPr/>
              <a:t>9/19/2018</a:t>
            </a:fld>
            <a:endParaRPr lang="en-US"/>
          </a:p>
        </p:txBody>
      </p:sp>
      <p:sp>
        <p:nvSpPr>
          <p:cNvPr id="5" name="Footer Placeholder 21"/>
          <p:cNvSpPr>
            <a:spLocks noGrp="1"/>
          </p:cNvSpPr>
          <p:nvPr>
            <p:ph type="ftr" sz="quarter" idx="11"/>
          </p:nvPr>
        </p:nvSpPr>
        <p:spPr/>
        <p:txBody>
          <a:bodyPr/>
          <a:lstStyle>
            <a:lvl1pPr>
              <a:defRPr/>
            </a:lvl1pPr>
          </a:lstStyle>
          <a:p>
            <a:endParaRPr lang="id-ID"/>
          </a:p>
        </p:txBody>
      </p:sp>
      <p:sp>
        <p:nvSpPr>
          <p:cNvPr id="6" name="Slide Number Placeholder 17"/>
          <p:cNvSpPr>
            <a:spLocks noGrp="1"/>
          </p:cNvSpPr>
          <p:nvPr>
            <p:ph type="sldNum" sz="quarter" idx="12"/>
          </p:nvPr>
        </p:nvSpPr>
        <p:spPr/>
        <p:txBody>
          <a:bodyPr/>
          <a:lstStyle>
            <a:lvl1pPr>
              <a:defRPr/>
            </a:lvl1pPr>
          </a:lstStyle>
          <a:p>
            <a:fld id="{A5E99AE0-4470-4C10-A780-C8F5B7D63A34}"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endParaRPr lang="id-ID"/>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endParaRPr lang="id-ID"/>
          </a:p>
        </p:txBody>
      </p:sp>
      <p:sp>
        <p:nvSpPr>
          <p:cNvPr id="1028" name="Title Placeholder 8"/>
          <p:cNvSpPr>
            <a:spLocks noGrp="1"/>
          </p:cNvSpPr>
          <p:nvPr>
            <p:ph type="title"/>
          </p:nvPr>
        </p:nvSpPr>
        <p:spPr bwMode="auto">
          <a:xfrm>
            <a:off x="457200" y="274638"/>
            <a:ext cx="7467600" cy="1143000"/>
          </a:xfrm>
          <a:prstGeom prst="rect">
            <a:avLst/>
          </a:prstGeom>
          <a:noFill/>
          <a:ln w="9525">
            <a:noFill/>
            <a:miter lim="800000"/>
            <a:headEnd/>
            <a:tailEnd/>
          </a:ln>
        </p:spPr>
        <p:txBody>
          <a:bodyPr vert="horz" wrap="square" lIns="45720" tIns="45720" rIns="45720" bIns="45720" numCol="1" anchor="ctr"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600200"/>
            <a:ext cx="7467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421438"/>
            <a:ext cx="2133600" cy="365125"/>
          </a:xfrm>
          <a:prstGeom prst="rect">
            <a:avLst/>
          </a:prstGeom>
        </p:spPr>
        <p:txBody>
          <a:bodyPr vert="horz" wrap="square" lIns="91440" tIns="45720" rIns="91440" bIns="0" numCol="1" anchor="b" anchorCtr="0" compatLnSpc="1">
            <a:prstTxWarp prst="textNoShape">
              <a:avLst/>
            </a:prstTxWarp>
          </a:bodyPr>
          <a:lstStyle>
            <a:lvl1pPr>
              <a:defRPr sz="1000">
                <a:solidFill>
                  <a:srgbClr val="9DADBC"/>
                </a:solidFill>
              </a:defRPr>
            </a:lvl1pPr>
          </a:lstStyle>
          <a:p>
            <a:fld id="{DEDF7417-E99A-4D56-A1EC-5D388325271C}" type="datetimeFigureOut">
              <a:rPr lang="en-US"/>
              <a:pPr/>
              <a:t>9/19/2018</a:t>
            </a:fld>
            <a:endParaRPr lang="en-US"/>
          </a:p>
        </p:txBody>
      </p:sp>
      <p:sp>
        <p:nvSpPr>
          <p:cNvPr id="22" name="Footer Placeholder 21"/>
          <p:cNvSpPr>
            <a:spLocks noGrp="1"/>
          </p:cNvSpPr>
          <p:nvPr>
            <p:ph type="ftr" sz="quarter" idx="3"/>
          </p:nvPr>
        </p:nvSpPr>
        <p:spPr>
          <a:xfrm>
            <a:off x="3124200" y="6421438"/>
            <a:ext cx="2895600" cy="365125"/>
          </a:xfrm>
          <a:prstGeom prst="rect">
            <a:avLst/>
          </a:prstGeom>
        </p:spPr>
        <p:txBody>
          <a:bodyPr vert="horz" wrap="square" lIns="0" tIns="45720" rIns="0" bIns="0" numCol="1" anchor="b" anchorCtr="0" compatLnSpc="1">
            <a:prstTxWarp prst="textNoShape">
              <a:avLst/>
            </a:prstTxWarp>
          </a:bodyPr>
          <a:lstStyle>
            <a:lvl1pPr algn="ctr">
              <a:defRPr sz="1000">
                <a:solidFill>
                  <a:srgbClr val="9DADBC"/>
                </a:solidFill>
              </a:defRPr>
            </a:lvl1pPr>
          </a:lstStyle>
          <a:p>
            <a:endParaRPr lang="id-ID"/>
          </a:p>
        </p:txBody>
      </p:sp>
      <p:sp>
        <p:nvSpPr>
          <p:cNvPr id="18" name="Slide Number Placeholder 17"/>
          <p:cNvSpPr>
            <a:spLocks noGrp="1"/>
          </p:cNvSpPr>
          <p:nvPr>
            <p:ph type="sldNum" sz="quarter" idx="4"/>
          </p:nvPr>
        </p:nvSpPr>
        <p:spPr>
          <a:xfrm>
            <a:off x="8153400" y="6421438"/>
            <a:ext cx="762000" cy="365125"/>
          </a:xfrm>
          <a:prstGeom prst="rect">
            <a:avLst/>
          </a:prstGeom>
        </p:spPr>
        <p:txBody>
          <a:bodyPr vert="horz" wrap="square" lIns="0" tIns="0" rIns="0" bIns="0" numCol="1" anchor="b" anchorCtr="0" compatLnSpc="1">
            <a:prstTxWarp prst="textNoShape">
              <a:avLst/>
            </a:prstTxWarp>
          </a:bodyPr>
          <a:lstStyle>
            <a:lvl1pPr algn="r">
              <a:defRPr sz="1000">
                <a:solidFill>
                  <a:srgbClr val="9DADBC"/>
                </a:solidFill>
              </a:defRPr>
            </a:lvl1pPr>
          </a:lstStyle>
          <a:p>
            <a:fld id="{3756C8D2-2BDB-4A14-A02F-EB69F008B640}" type="slidenum">
              <a:rPr lang="en-US"/>
              <a:pPr/>
              <a:t>‹#›</a:t>
            </a:fld>
            <a:endParaRPr lang="en-US"/>
          </a:p>
        </p:txBody>
      </p:sp>
    </p:spTree>
  </p:cSld>
  <p:clrMap bg1="dk1" tx1="lt1" bg2="dk2" tx2="lt2" accent1="accent1" accent2="accent2" accent3="accent3" accent4="accent4" accent5="accent5" accent6="accent6" hlink="hlink" folHlink="folHlink"/>
  <p:sldLayoutIdLst>
    <p:sldLayoutId id="2147483859" r:id="rId1"/>
    <p:sldLayoutId id="2147483853" r:id="rId2"/>
    <p:sldLayoutId id="2147483860" r:id="rId3"/>
    <p:sldLayoutId id="2147483854" r:id="rId4"/>
    <p:sldLayoutId id="2147483861" r:id="rId5"/>
    <p:sldLayoutId id="2147483855" r:id="rId6"/>
    <p:sldLayoutId id="2147483856" r:id="rId7"/>
    <p:sldLayoutId id="2147483862" r:id="rId8"/>
    <p:sldLayoutId id="2147483863" r:id="rId9"/>
    <p:sldLayoutId id="2147483857" r:id="rId10"/>
    <p:sldLayoutId id="2147483858" r:id="rId11"/>
  </p:sldLayoutIdLst>
  <p:txStyles>
    <p:titleStyle>
      <a:lvl1pPr algn="l" rtl="0" fontAlgn="base">
        <a:spcBef>
          <a:spcPct val="0"/>
        </a:spcBef>
        <a:spcAft>
          <a:spcPct val="0"/>
        </a:spcAft>
        <a:defRPr sz="4600" kern="1200">
          <a:solidFill>
            <a:schemeClr val="tx1"/>
          </a:solidFill>
          <a:latin typeface="+mj-lt"/>
          <a:ea typeface="+mj-ea"/>
          <a:cs typeface="+mj-cs"/>
        </a:defRPr>
      </a:lvl1pPr>
      <a:lvl2pPr algn="l" rtl="0" fontAlgn="base">
        <a:spcBef>
          <a:spcPct val="0"/>
        </a:spcBef>
        <a:spcAft>
          <a:spcPct val="0"/>
        </a:spcAft>
        <a:defRPr sz="4600">
          <a:solidFill>
            <a:schemeClr val="tx1"/>
          </a:solidFill>
          <a:latin typeface="Franklin Gothic Book" pitchFamily="34" charset="0"/>
        </a:defRPr>
      </a:lvl2pPr>
      <a:lvl3pPr algn="l" rtl="0" fontAlgn="base">
        <a:spcBef>
          <a:spcPct val="0"/>
        </a:spcBef>
        <a:spcAft>
          <a:spcPct val="0"/>
        </a:spcAft>
        <a:defRPr sz="4600">
          <a:solidFill>
            <a:schemeClr val="tx1"/>
          </a:solidFill>
          <a:latin typeface="Franklin Gothic Book" pitchFamily="34" charset="0"/>
        </a:defRPr>
      </a:lvl3pPr>
      <a:lvl4pPr algn="l" rtl="0" fontAlgn="base">
        <a:spcBef>
          <a:spcPct val="0"/>
        </a:spcBef>
        <a:spcAft>
          <a:spcPct val="0"/>
        </a:spcAft>
        <a:defRPr sz="4600">
          <a:solidFill>
            <a:schemeClr val="tx1"/>
          </a:solidFill>
          <a:latin typeface="Franklin Gothic Book" pitchFamily="34" charset="0"/>
        </a:defRPr>
      </a:lvl4pPr>
      <a:lvl5pPr algn="l" rtl="0" fontAlgn="base">
        <a:spcBef>
          <a:spcPct val="0"/>
        </a:spcBef>
        <a:spcAft>
          <a:spcPct val="0"/>
        </a:spcAft>
        <a:defRPr sz="4600">
          <a:solidFill>
            <a:schemeClr val="tx1"/>
          </a:solidFill>
          <a:latin typeface="Franklin Gothic Book" pitchFamily="34" charset="0"/>
        </a:defRPr>
      </a:lvl5pPr>
      <a:lvl6pPr marL="457200" algn="l" rtl="0" fontAlgn="base">
        <a:spcBef>
          <a:spcPct val="0"/>
        </a:spcBef>
        <a:spcAft>
          <a:spcPct val="0"/>
        </a:spcAft>
        <a:defRPr sz="4600">
          <a:solidFill>
            <a:schemeClr val="tx1"/>
          </a:solidFill>
          <a:latin typeface="Franklin Gothic Book" pitchFamily="34" charset="0"/>
        </a:defRPr>
      </a:lvl6pPr>
      <a:lvl7pPr marL="914400" algn="l" rtl="0" fontAlgn="base">
        <a:spcBef>
          <a:spcPct val="0"/>
        </a:spcBef>
        <a:spcAft>
          <a:spcPct val="0"/>
        </a:spcAft>
        <a:defRPr sz="4600">
          <a:solidFill>
            <a:schemeClr val="tx1"/>
          </a:solidFill>
          <a:latin typeface="Franklin Gothic Book" pitchFamily="34" charset="0"/>
        </a:defRPr>
      </a:lvl7pPr>
      <a:lvl8pPr marL="1371600" algn="l" rtl="0" fontAlgn="base">
        <a:spcBef>
          <a:spcPct val="0"/>
        </a:spcBef>
        <a:spcAft>
          <a:spcPct val="0"/>
        </a:spcAft>
        <a:defRPr sz="4600">
          <a:solidFill>
            <a:schemeClr val="tx1"/>
          </a:solidFill>
          <a:latin typeface="Franklin Gothic Book" pitchFamily="34" charset="0"/>
        </a:defRPr>
      </a:lvl8pPr>
      <a:lvl9pPr marL="1828800" algn="l" rtl="0" fontAlgn="base">
        <a:spcBef>
          <a:spcPct val="0"/>
        </a:spcBef>
        <a:spcAft>
          <a:spcPct val="0"/>
        </a:spcAft>
        <a:defRPr sz="4600">
          <a:solidFill>
            <a:schemeClr val="tx1"/>
          </a:solidFill>
          <a:latin typeface="Franklin Gothic Book" pitchFamily="34" charset="0"/>
        </a:defRPr>
      </a:lvl9pPr>
    </p:titleStyle>
    <p:bodyStyle>
      <a:lvl1pPr marL="419100" indent="-382588" algn="l" rtl="0" fontAlgn="base">
        <a:spcBef>
          <a:spcPct val="20000"/>
        </a:spcBef>
        <a:spcAft>
          <a:spcPct val="0"/>
        </a:spcAft>
        <a:buClr>
          <a:schemeClr val="accent1"/>
        </a:buClr>
        <a:buSzPct val="80000"/>
        <a:buFont typeface="Wingdings 2" pitchFamily="18" charset="2"/>
        <a:buChar char=""/>
        <a:defRPr sz="3000" kern="1200">
          <a:solidFill>
            <a:schemeClr val="tx1"/>
          </a:solidFill>
          <a:latin typeface="+mn-lt"/>
          <a:ea typeface="+mn-ea"/>
          <a:cs typeface="+mn-cs"/>
        </a:defRPr>
      </a:lvl1pPr>
      <a:lvl2pPr marL="722313" indent="-273050" algn="l" rtl="0" fontAlgn="base">
        <a:spcBef>
          <a:spcPct val="20000"/>
        </a:spcBef>
        <a:spcAft>
          <a:spcPct val="0"/>
        </a:spcAft>
        <a:buClr>
          <a:schemeClr val="accent1"/>
        </a:buClr>
        <a:buSzPct val="90000"/>
        <a:buFont typeface="Wingdings 2" pitchFamily="18" charset="2"/>
        <a:buChar char=""/>
        <a:defRPr sz="2600" kern="1200">
          <a:solidFill>
            <a:schemeClr val="tx1"/>
          </a:solidFill>
          <a:latin typeface="+mn-lt"/>
          <a:ea typeface="+mn-ea"/>
          <a:cs typeface="+mn-cs"/>
        </a:defRPr>
      </a:lvl2pPr>
      <a:lvl3pPr marL="1004888" indent="-255588" algn="l" rtl="0" fontAlgn="base">
        <a:spcBef>
          <a:spcPct val="20000"/>
        </a:spcBef>
        <a:spcAft>
          <a:spcPct val="0"/>
        </a:spcAft>
        <a:buClr>
          <a:schemeClr val="accent2"/>
        </a:buClr>
        <a:buSzPct val="85000"/>
        <a:buFont typeface="Arial" charset="0"/>
        <a:buChar char="○"/>
        <a:defRPr sz="2400" kern="1200">
          <a:solidFill>
            <a:schemeClr val="tx1"/>
          </a:solidFill>
          <a:latin typeface="+mn-lt"/>
          <a:ea typeface="+mn-ea"/>
          <a:cs typeface="+mn-cs"/>
        </a:defRPr>
      </a:lvl3pPr>
      <a:lvl4pPr marL="1279525" indent="-236538" algn="l" rtl="0" fontAlgn="base">
        <a:spcBef>
          <a:spcPct val="20000"/>
        </a:spcBef>
        <a:spcAft>
          <a:spcPct val="0"/>
        </a:spcAft>
        <a:buClr>
          <a:srgbClr val="FEB80A"/>
        </a:buClr>
        <a:buSzPct val="90000"/>
        <a:buFont typeface="Wingdings 2" pitchFamily="18" charset="2"/>
        <a:buChar char=""/>
        <a:defRPr sz="2000" kern="1200">
          <a:solidFill>
            <a:schemeClr val="tx1"/>
          </a:solidFill>
          <a:latin typeface="+mn-lt"/>
          <a:ea typeface="+mn-ea"/>
          <a:cs typeface="+mn-cs"/>
        </a:defRPr>
      </a:lvl4pPr>
      <a:lvl5pPr marL="1489075" indent="-182563" algn="l" rtl="0" fontAlgn="base">
        <a:spcBef>
          <a:spcPct val="20000"/>
        </a:spcBef>
        <a:spcAft>
          <a:spcPct val="0"/>
        </a:spcAft>
        <a:buClr>
          <a:srgbClr val="00ADDC"/>
        </a:buClr>
        <a:buSzPct val="100000"/>
        <a:buFont typeface="Arial" charset="0"/>
        <a:buChar char="-"/>
        <a:defRPr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875" y="1428745"/>
            <a:ext cx="8786813" cy="1285875"/>
          </a:xfrm>
        </p:spPr>
        <p:txBody>
          <a:bodyPr>
            <a:normAutofit/>
          </a:bodyPr>
          <a:lstStyle/>
          <a:p>
            <a:pPr fontAlgn="auto">
              <a:spcAft>
                <a:spcPts val="0"/>
              </a:spcAft>
              <a:defRPr/>
            </a:pPr>
            <a:r>
              <a:rPr smtClean="0"/>
              <a:t>PENYELENGGARAAN MAKANAN</a:t>
            </a:r>
            <a:endParaRPr/>
          </a:p>
        </p:txBody>
      </p:sp>
      <p:sp>
        <p:nvSpPr>
          <p:cNvPr id="4" name="Subtitle 3"/>
          <p:cNvSpPr>
            <a:spLocks noGrp="1"/>
          </p:cNvSpPr>
          <p:nvPr>
            <p:ph type="subTitle" idx="1"/>
          </p:nvPr>
        </p:nvSpPr>
        <p:spPr/>
        <p:txBody>
          <a:bodyPr/>
          <a:lstStyle/>
          <a:p>
            <a:endParaRPr lang="id-ID"/>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25" y="1071563"/>
            <a:ext cx="8534400" cy="758825"/>
          </a:xfrm>
        </p:spPr>
        <p:txBody>
          <a:bodyPr>
            <a:normAutofit fontScale="90000"/>
          </a:bodyPr>
          <a:lstStyle/>
          <a:p>
            <a:pPr fontAlgn="auto">
              <a:spcAft>
                <a:spcPts val="0"/>
              </a:spcAft>
              <a:defRPr/>
            </a:pPr>
            <a:r>
              <a:rPr lang="en-US" sz="3200" dirty="0" err="1" smtClean="0"/>
              <a:t>Ciri-ciri</a:t>
            </a:r>
            <a:r>
              <a:rPr lang="en-US" sz="3200" dirty="0" smtClean="0"/>
              <a:t> </a:t>
            </a:r>
            <a:r>
              <a:rPr lang="en-US" sz="3200" dirty="0" err="1" smtClean="0"/>
              <a:t>konsumen</a:t>
            </a:r>
            <a:r>
              <a:rPr lang="en-US" sz="3200" dirty="0" smtClean="0"/>
              <a:t> yang </a:t>
            </a:r>
            <a:r>
              <a:rPr lang="en-US" sz="3200" dirty="0" err="1" smtClean="0"/>
              <a:t>memerlukan</a:t>
            </a:r>
            <a:r>
              <a:rPr lang="en-US" sz="3200" dirty="0" smtClean="0"/>
              <a:t> </a:t>
            </a:r>
            <a:r>
              <a:rPr lang="en-US" sz="3200" dirty="0" err="1" smtClean="0"/>
              <a:t>pelayanan</a:t>
            </a:r>
            <a:r>
              <a:rPr lang="en-US" sz="3200" dirty="0" smtClean="0"/>
              <a:t> </a:t>
            </a:r>
            <a:r>
              <a:rPr lang="en-US" sz="3200" dirty="0" err="1" smtClean="0"/>
              <a:t>makanan</a:t>
            </a:r>
            <a:r>
              <a:rPr lang="en-US" sz="3200" dirty="0" smtClean="0"/>
              <a:t> </a:t>
            </a:r>
            <a:r>
              <a:rPr lang="en-US" sz="3200" dirty="0" err="1" smtClean="0"/>
              <a:t>di</a:t>
            </a:r>
            <a:r>
              <a:rPr lang="en-US" sz="3200" dirty="0" smtClean="0"/>
              <a:t> </a:t>
            </a:r>
            <a:r>
              <a:rPr lang="en-US" sz="3200" dirty="0" err="1" smtClean="0"/>
              <a:t>luar</a:t>
            </a:r>
            <a:r>
              <a:rPr lang="en-US" sz="3200" dirty="0" smtClean="0"/>
              <a:t> </a:t>
            </a:r>
            <a:r>
              <a:rPr lang="en-US" sz="3200" dirty="0" err="1" smtClean="0"/>
              <a:t>lingkungan</a:t>
            </a:r>
            <a:r>
              <a:rPr lang="en-US" sz="3200" dirty="0" smtClean="0"/>
              <a:t> </a:t>
            </a:r>
            <a:r>
              <a:rPr lang="en-US" sz="3200" dirty="0" err="1" smtClean="0"/>
              <a:t>adalah</a:t>
            </a:r>
            <a:endParaRPr lang="en-US" sz="3200" dirty="0"/>
          </a:p>
        </p:txBody>
      </p:sp>
      <p:sp>
        <p:nvSpPr>
          <p:cNvPr id="8195" name="Content Placeholder 2"/>
          <p:cNvSpPr>
            <a:spLocks noGrp="1"/>
          </p:cNvSpPr>
          <p:nvPr>
            <p:ph idx="1"/>
          </p:nvPr>
        </p:nvSpPr>
        <p:spPr>
          <a:xfrm>
            <a:off x="914400" y="2714625"/>
            <a:ext cx="7772400" cy="3641725"/>
          </a:xfrm>
        </p:spPr>
        <p:txBody>
          <a:bodyPr/>
          <a:lstStyle/>
          <a:p>
            <a:pPr marL="582613" indent="-514350">
              <a:buFont typeface="Georgia" pitchFamily="18" charset="0"/>
              <a:buAutoNum type="arabicPeriod"/>
            </a:pPr>
            <a:r>
              <a:rPr lang="en-US" smtClean="0"/>
              <a:t>mereka jauh dari lingkungan keluarga</a:t>
            </a:r>
          </a:p>
          <a:p>
            <a:pPr marL="582613" indent="-514350">
              <a:buFont typeface="Georgia" pitchFamily="18" charset="0"/>
              <a:buAutoNum type="arabicPeriod"/>
            </a:pPr>
            <a:r>
              <a:rPr lang="en-US" smtClean="0"/>
              <a:t>Mereka tidak bebas meninggalkan tempat kerja</a:t>
            </a:r>
          </a:p>
          <a:p>
            <a:pPr marL="582613" indent="-514350">
              <a:buFont typeface="Georgia" pitchFamily="18" charset="0"/>
              <a:buAutoNum type="arabicPeriod"/>
            </a:pPr>
            <a:r>
              <a:rPr lang="fi-FI" smtClean="0"/>
              <a:t>Merupakan satu kesatuan karena berbagai hal</a:t>
            </a:r>
            <a:r>
              <a:rPr lang="en-US" smtClean="0"/>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25" y="669925"/>
            <a:ext cx="8534400" cy="758825"/>
          </a:xfrm>
        </p:spPr>
        <p:txBody>
          <a:bodyPr>
            <a:normAutofit fontScale="90000"/>
          </a:bodyPr>
          <a:lstStyle/>
          <a:p>
            <a:r>
              <a:rPr lang="fi-FI" sz="4100" smtClean="0"/>
              <a:t>Penyelenggaraan makanan kelompok dapat dibedakan </a:t>
            </a:r>
            <a:endParaRPr lang="en-US" sz="4100" smtClean="0"/>
          </a:p>
        </p:txBody>
      </p:sp>
      <p:sp>
        <p:nvSpPr>
          <p:cNvPr id="9219" name="Content Placeholder 2"/>
          <p:cNvSpPr>
            <a:spLocks noGrp="1"/>
          </p:cNvSpPr>
          <p:nvPr>
            <p:ph idx="1"/>
          </p:nvPr>
        </p:nvSpPr>
        <p:spPr/>
        <p:txBody>
          <a:bodyPr/>
          <a:lstStyle/>
          <a:p>
            <a:pPr>
              <a:buFont typeface="Wingdings 2" pitchFamily="18" charset="2"/>
              <a:buNone/>
            </a:pPr>
            <a:r>
              <a:rPr lang="en-US" sz="2800" smtClean="0"/>
              <a:t>1. Waktu penyelenggaraan</a:t>
            </a:r>
          </a:p>
          <a:p>
            <a:pPr marL="730250" lvl="1" indent="-457200">
              <a:buFont typeface="Georgia" pitchFamily="18" charset="0"/>
              <a:buAutoNum type="alphaLcPeriod"/>
            </a:pPr>
            <a:r>
              <a:rPr lang="en-US" sz="2400" smtClean="0"/>
              <a:t>Penyelenggaraan makanan hanya satu kali, misalnya di pesta pernikahan</a:t>
            </a:r>
          </a:p>
          <a:p>
            <a:pPr marL="730250" lvl="1" indent="-457200">
              <a:buFont typeface="Georgia" pitchFamily="18" charset="0"/>
              <a:buAutoNum type="alphaLcPeriod"/>
            </a:pPr>
            <a:r>
              <a:rPr lang="en-US" sz="2400" smtClean="0"/>
              <a:t>Penyelenggraan makanan secara tetap untuk jangka waktu tidak terbatas, misalnya di Lembaga pemasyarakatan, kampus mahasiswa</a:t>
            </a:r>
          </a:p>
          <a:p>
            <a:pPr marL="730250" lvl="1" indent="-457200">
              <a:buFont typeface="Georgia" pitchFamily="18" charset="0"/>
              <a:buAutoNum type="alphaLcPeriod"/>
            </a:pPr>
            <a:r>
              <a:rPr lang="en-US" sz="2400" smtClean="0"/>
              <a:t>Penyelenggaraan makanan dalam keadaan darurat.</a:t>
            </a:r>
          </a:p>
          <a:p>
            <a:endParaRPr lang="en-US"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p:cNvSpPr>
            <a:spLocks noGrp="1"/>
          </p:cNvSpPr>
          <p:nvPr>
            <p:ph idx="1"/>
          </p:nvPr>
        </p:nvSpPr>
        <p:spPr/>
        <p:txBody>
          <a:bodyPr/>
          <a:lstStyle/>
          <a:p>
            <a:pPr>
              <a:buFont typeface="Wingdings 2" pitchFamily="18" charset="2"/>
              <a:buNone/>
            </a:pPr>
            <a:r>
              <a:rPr lang="en-US" sz="2800" smtClean="0"/>
              <a:t>2. Sifat penyelenggaraan</a:t>
            </a:r>
          </a:p>
          <a:p>
            <a:pPr marL="730250" lvl="1" indent="-457200">
              <a:buFont typeface="Georgia" pitchFamily="18" charset="0"/>
              <a:buAutoNum type="alphaLcPeriod"/>
            </a:pPr>
            <a:r>
              <a:rPr lang="en-US" sz="2400" smtClean="0"/>
              <a:t>Penyelengaraan makanan yang bersifat komersial, misalnya kafetaria, restoran, rumah makan</a:t>
            </a:r>
          </a:p>
          <a:p>
            <a:pPr marL="730250" lvl="1" indent="-457200">
              <a:buFont typeface="Georgia" pitchFamily="18" charset="0"/>
              <a:buAutoNum type="alphaLcPeriod"/>
            </a:pPr>
            <a:r>
              <a:rPr lang="en-US" sz="2400" smtClean="0"/>
              <a:t>Peneyelenggaraan makanan yang bersifat non komersial, misalnya di Rumah Sakit, Panti Asuhan </a:t>
            </a:r>
          </a:p>
          <a:p>
            <a:endParaRPr lang="en-US"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a:spLocks noGrp="1"/>
          </p:cNvSpPr>
          <p:nvPr>
            <p:ph idx="1"/>
          </p:nvPr>
        </p:nvSpPr>
        <p:spPr>
          <a:xfrm>
            <a:off x="301625" y="1785938"/>
            <a:ext cx="8504238" cy="4572000"/>
          </a:xfrm>
        </p:spPr>
        <p:txBody>
          <a:bodyPr/>
          <a:lstStyle/>
          <a:p>
            <a:pPr>
              <a:buFont typeface="Wingdings 2" pitchFamily="18" charset="2"/>
              <a:buNone/>
            </a:pPr>
            <a:r>
              <a:rPr lang="en-US" smtClean="0"/>
              <a:t>3. Tempat penyelenggaraan</a:t>
            </a:r>
          </a:p>
          <a:p>
            <a:pPr marL="730250" lvl="1" indent="-457200">
              <a:buFont typeface="Georgia" pitchFamily="18" charset="0"/>
              <a:buAutoNum type="alphaLcPeriod"/>
            </a:pPr>
            <a:r>
              <a:rPr lang="en-US" sz="2400" smtClean="0"/>
              <a:t>Jasa Boga, dimana tempat penyajian berbeda dengan tempat memasak makanan, misalnya pada jamuan makan, rapat, kantin</a:t>
            </a:r>
          </a:p>
          <a:p>
            <a:pPr marL="730250" lvl="1" indent="-457200">
              <a:buFont typeface="Georgia" pitchFamily="18" charset="0"/>
              <a:buAutoNum type="alphaLcPeriod"/>
            </a:pPr>
            <a:r>
              <a:rPr lang="en-US" sz="2400" smtClean="0"/>
              <a:t>Makanan institusi,  dimana tempat memasak dan menyajikan makanan berada di suatu tempat. Misalnya di Panti asuhan, Asrama dan lain-lain.</a:t>
            </a:r>
          </a:p>
          <a:p>
            <a:endParaRPr lang="en-US"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423863"/>
            <a:ext cx="8229600" cy="1219200"/>
          </a:xfrm>
        </p:spPr>
        <p:txBody>
          <a:bodyPr>
            <a:normAutofit fontScale="90000"/>
          </a:bodyPr>
          <a:lstStyle/>
          <a:p>
            <a:pPr fontAlgn="auto">
              <a:spcAft>
                <a:spcPts val="0"/>
              </a:spcAft>
              <a:defRPr/>
            </a:pPr>
            <a:r>
              <a:rPr lang="en-US" dirty="0" err="1" smtClean="0">
                <a:solidFill>
                  <a:schemeClr val="accent1"/>
                </a:solidFill>
              </a:rPr>
              <a:t>Ciri-ciri</a:t>
            </a:r>
            <a:r>
              <a:rPr lang="en-US" dirty="0" smtClean="0">
                <a:solidFill>
                  <a:schemeClr val="accent1"/>
                </a:solidFill>
              </a:rPr>
              <a:t> </a:t>
            </a:r>
            <a:r>
              <a:rPr lang="en-US" dirty="0" err="1" smtClean="0">
                <a:solidFill>
                  <a:schemeClr val="accent1"/>
                </a:solidFill>
              </a:rPr>
              <a:t>penyelenggaraan</a:t>
            </a:r>
            <a:r>
              <a:rPr lang="en-US" dirty="0" smtClean="0">
                <a:solidFill>
                  <a:schemeClr val="accent1"/>
                </a:solidFill>
              </a:rPr>
              <a:t> </a:t>
            </a:r>
            <a:r>
              <a:rPr lang="en-US" dirty="0" err="1" smtClean="0">
                <a:solidFill>
                  <a:schemeClr val="accent1"/>
                </a:solidFill>
              </a:rPr>
              <a:t>makanan</a:t>
            </a:r>
            <a:r>
              <a:rPr lang="en-US" dirty="0" smtClean="0">
                <a:solidFill>
                  <a:schemeClr val="accent1"/>
                </a:solidFill>
              </a:rPr>
              <a:t> </a:t>
            </a:r>
            <a:r>
              <a:rPr lang="en-US" dirty="0" err="1" smtClean="0">
                <a:solidFill>
                  <a:schemeClr val="accent1"/>
                </a:solidFill>
              </a:rPr>
              <a:t>institusi</a:t>
            </a:r>
            <a:r>
              <a:rPr lang="en-US" dirty="0" smtClean="0">
                <a:solidFill>
                  <a:schemeClr val="accent1"/>
                </a:solidFill>
              </a:rPr>
              <a:t> </a:t>
            </a:r>
          </a:p>
        </p:txBody>
      </p:sp>
      <p:sp>
        <p:nvSpPr>
          <p:cNvPr id="12291" name="Content Placeholder 2"/>
          <p:cNvSpPr>
            <a:spLocks noGrp="1"/>
          </p:cNvSpPr>
          <p:nvPr>
            <p:ph idx="1"/>
          </p:nvPr>
        </p:nvSpPr>
        <p:spPr>
          <a:xfrm>
            <a:off x="301625" y="1785938"/>
            <a:ext cx="8504238" cy="4572000"/>
          </a:xfrm>
        </p:spPr>
        <p:txBody>
          <a:bodyPr/>
          <a:lstStyle/>
          <a:p>
            <a:pPr marL="514350" indent="-514350">
              <a:buFont typeface="Georgia" pitchFamily="18" charset="0"/>
              <a:buAutoNum type="arabicPeriod"/>
            </a:pPr>
            <a:r>
              <a:rPr lang="en-US" smtClean="0"/>
              <a:t>Tidak bertujuan mencari keuntungan</a:t>
            </a:r>
          </a:p>
          <a:p>
            <a:pPr marL="514350" indent="-514350">
              <a:buFont typeface="Georgia" pitchFamily="18" charset="0"/>
              <a:buAutoNum type="arabicPeriod"/>
            </a:pPr>
            <a:r>
              <a:rPr lang="en-US" smtClean="0"/>
              <a:t>Dana terbatas</a:t>
            </a:r>
          </a:p>
          <a:p>
            <a:pPr marL="514350" indent="-514350">
              <a:buFont typeface="Georgia" pitchFamily="18" charset="0"/>
              <a:buAutoNum type="arabicPeriod"/>
            </a:pPr>
            <a:r>
              <a:rPr lang="en-US" smtClean="0"/>
              <a:t>Makanan diolah di lingkungan isntitusi</a:t>
            </a:r>
          </a:p>
          <a:p>
            <a:pPr marL="514350" indent="-514350">
              <a:buFont typeface="Georgia" pitchFamily="18" charset="0"/>
              <a:buAutoNum type="arabicPeriod"/>
            </a:pPr>
            <a:r>
              <a:rPr lang="en-US" smtClean="0"/>
              <a:t>menggunakan master menu</a:t>
            </a:r>
          </a:p>
          <a:p>
            <a:pPr marL="514350" indent="-514350">
              <a:buFont typeface="Georgia" pitchFamily="18" charset="0"/>
              <a:buAutoNum type="arabicPeriod"/>
            </a:pPr>
            <a:r>
              <a:rPr lang="en-US" smtClean="0"/>
              <a:t>Hidangan hampir sama dengan yang disajikan di lingkungan keluarga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95300"/>
            <a:ext cx="8229600" cy="1219200"/>
          </a:xfrm>
        </p:spPr>
        <p:txBody>
          <a:bodyPr>
            <a:normAutofit fontScale="90000"/>
          </a:bodyPr>
          <a:lstStyle/>
          <a:p>
            <a:pPr fontAlgn="auto">
              <a:spcAft>
                <a:spcPts val="0"/>
              </a:spcAft>
              <a:defRPr/>
            </a:pPr>
            <a:r>
              <a:rPr lang="en-US" dirty="0" err="1" smtClean="0"/>
              <a:t>Kelemahan</a:t>
            </a:r>
            <a:r>
              <a:rPr lang="en-US" dirty="0" smtClean="0"/>
              <a:t> </a:t>
            </a:r>
            <a:r>
              <a:rPr lang="en-US" dirty="0" err="1" smtClean="0"/>
              <a:t>penyelenggaraan</a:t>
            </a:r>
            <a:r>
              <a:rPr lang="en-US" dirty="0" smtClean="0"/>
              <a:t> </a:t>
            </a:r>
            <a:r>
              <a:rPr lang="en-US" dirty="0" err="1" smtClean="0"/>
              <a:t>makanan</a:t>
            </a:r>
            <a:r>
              <a:rPr lang="en-US" dirty="0" smtClean="0"/>
              <a:t> </a:t>
            </a:r>
            <a:r>
              <a:rPr lang="en-US" dirty="0" err="1" smtClean="0"/>
              <a:t>institusi</a:t>
            </a:r>
            <a:r>
              <a:rPr lang="en-US" dirty="0" smtClean="0"/>
              <a:t> :</a:t>
            </a:r>
            <a:endParaRPr lang="en-US" dirty="0"/>
          </a:p>
        </p:txBody>
      </p:sp>
      <p:sp>
        <p:nvSpPr>
          <p:cNvPr id="3" name="Content Placeholder 2"/>
          <p:cNvSpPr>
            <a:spLocks noGrp="1"/>
          </p:cNvSpPr>
          <p:nvPr>
            <p:ph idx="1"/>
          </p:nvPr>
        </p:nvSpPr>
        <p:spPr>
          <a:xfrm>
            <a:off x="301625" y="2027238"/>
            <a:ext cx="8504238" cy="3330575"/>
          </a:xfrm>
        </p:spPr>
        <p:txBody>
          <a:bodyPr>
            <a:normAutofit/>
          </a:bodyPr>
          <a:lstStyle/>
          <a:p>
            <a:pPr marL="514350" indent="-514350">
              <a:buFont typeface="Franklin Gothic Book" pitchFamily="34" charset="0"/>
              <a:buAutoNum type="arabicPeriod"/>
            </a:pPr>
            <a:r>
              <a:rPr lang="en-US" smtClean="0"/>
              <a:t>Kualitas bahan makanan kurang baik</a:t>
            </a:r>
          </a:p>
          <a:p>
            <a:pPr marL="514350" indent="-514350">
              <a:buFont typeface="Franklin Gothic Book" pitchFamily="34" charset="0"/>
              <a:buAutoNum type="arabicPeriod"/>
            </a:pPr>
            <a:r>
              <a:rPr lang="en-US" smtClean="0"/>
              <a:t>Cita rasa kurang diperhatikan</a:t>
            </a:r>
          </a:p>
          <a:p>
            <a:pPr marL="514350" indent="-514350">
              <a:buFont typeface="Franklin Gothic Book" pitchFamily="34" charset="0"/>
              <a:buAutoNum type="arabicPeriod"/>
            </a:pPr>
            <a:r>
              <a:rPr lang="en-US" smtClean="0"/>
              <a:t>Makanan kurang bervariasi</a:t>
            </a:r>
          </a:p>
          <a:p>
            <a:pPr marL="514350" indent="-514350">
              <a:buFont typeface="Franklin Gothic Book" pitchFamily="34" charset="0"/>
              <a:buAutoNum type="arabicPeriod"/>
            </a:pPr>
            <a:r>
              <a:rPr lang="en-US" smtClean="0"/>
              <a:t>Porsi tidak sesuai</a:t>
            </a:r>
          </a:p>
          <a:p>
            <a:pPr marL="514350" indent="-514350">
              <a:buFont typeface="Wingdings 2" pitchFamily="18" charset="2"/>
              <a:buNone/>
            </a:pPr>
            <a:endParaRPr lang="en-US"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25" y="1169988"/>
            <a:ext cx="8534400" cy="758825"/>
          </a:xfrm>
        </p:spPr>
        <p:txBody>
          <a:bodyPr>
            <a:normAutofit fontScale="90000"/>
          </a:bodyPr>
          <a:lstStyle/>
          <a:p>
            <a:pPr fontAlgn="auto">
              <a:spcAft>
                <a:spcPts val="0"/>
              </a:spcAft>
              <a:defRPr/>
            </a:pPr>
            <a:r>
              <a:rPr lang="en-US" dirty="0" err="1" smtClean="0"/>
              <a:t>Sumber</a:t>
            </a:r>
            <a:r>
              <a:rPr lang="en-US" dirty="0" smtClean="0"/>
              <a:t> </a:t>
            </a:r>
            <a:r>
              <a:rPr lang="en-US" dirty="0" err="1" smtClean="0"/>
              <a:t>kelemahan</a:t>
            </a:r>
            <a:r>
              <a:rPr lang="en-US" dirty="0" smtClean="0"/>
              <a:t> </a:t>
            </a:r>
            <a:r>
              <a:rPr lang="en-US" dirty="0" err="1" smtClean="0"/>
              <a:t>penyelenggaraan</a:t>
            </a:r>
            <a:r>
              <a:rPr lang="en-US" dirty="0" smtClean="0"/>
              <a:t> </a:t>
            </a:r>
            <a:r>
              <a:rPr lang="en-US" dirty="0" err="1" smtClean="0"/>
              <a:t>makanan</a:t>
            </a:r>
            <a:r>
              <a:rPr lang="en-US" dirty="0" smtClean="0"/>
              <a:t> </a:t>
            </a:r>
            <a:r>
              <a:rPr lang="en-US" dirty="0" err="1" smtClean="0"/>
              <a:t>institusi</a:t>
            </a:r>
            <a:r>
              <a:rPr lang="en-US" dirty="0" smtClean="0"/>
              <a:t> </a:t>
            </a:r>
            <a:endParaRPr lang="en-US" dirty="0"/>
          </a:p>
        </p:txBody>
      </p:sp>
      <p:sp>
        <p:nvSpPr>
          <p:cNvPr id="14339" name="Content Placeholder 2"/>
          <p:cNvSpPr>
            <a:spLocks noGrp="1"/>
          </p:cNvSpPr>
          <p:nvPr>
            <p:ph idx="1"/>
          </p:nvPr>
        </p:nvSpPr>
        <p:spPr>
          <a:xfrm>
            <a:off x="457200" y="2524125"/>
            <a:ext cx="8229600" cy="2833688"/>
          </a:xfrm>
        </p:spPr>
        <p:txBody>
          <a:bodyPr/>
          <a:lstStyle/>
          <a:p>
            <a:pPr marL="514350" indent="-514350">
              <a:buFont typeface="Georgia" pitchFamily="18" charset="0"/>
              <a:buAutoNum type="arabicPeriod"/>
            </a:pPr>
            <a:r>
              <a:rPr lang="en-US" smtClean="0"/>
              <a:t>Perencanaan kurang baik</a:t>
            </a:r>
          </a:p>
          <a:p>
            <a:pPr marL="514350" indent="-514350">
              <a:buFont typeface="Georgia" pitchFamily="18" charset="0"/>
              <a:buAutoNum type="arabicPeriod"/>
            </a:pPr>
            <a:r>
              <a:rPr lang="en-US" smtClean="0"/>
              <a:t>Tenaga Pelaksana yang tidak profesional</a:t>
            </a:r>
          </a:p>
          <a:p>
            <a:pPr marL="514350" indent="-514350">
              <a:buFont typeface="Georgia" pitchFamily="18" charset="0"/>
              <a:buAutoNum type="arabicPeriod"/>
            </a:pPr>
            <a:r>
              <a:rPr lang="en-US" smtClean="0"/>
              <a:t>Pengawasan lemah</a:t>
            </a:r>
          </a:p>
          <a:p>
            <a:pPr marL="514350" indent="-514350">
              <a:buFont typeface="Georgia" pitchFamily="18" charset="0"/>
              <a:buAutoNum type="arabicPeriod"/>
            </a:pPr>
            <a:r>
              <a:rPr lang="en-US" smtClean="0"/>
              <a:t>Rendahnya dedikasi petugas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normAutofit fontScale="90000"/>
          </a:bodyPr>
          <a:lstStyle/>
          <a:p>
            <a:pPr fontAlgn="auto">
              <a:spcAft>
                <a:spcPts val="0"/>
              </a:spcAft>
              <a:defRPr/>
            </a:pPr>
            <a:r>
              <a:rPr lang="en-US" smtClean="0">
                <a:solidFill>
                  <a:srgbClr val="C35E2E"/>
                </a:solidFill>
              </a:rPr>
              <a:t>Penyelenggaraan makanan di RS</a:t>
            </a:r>
          </a:p>
        </p:txBody>
      </p:sp>
      <p:sp>
        <p:nvSpPr>
          <p:cNvPr id="15363" name="Content Placeholder 2"/>
          <p:cNvSpPr>
            <a:spLocks noGrp="1"/>
          </p:cNvSpPr>
          <p:nvPr>
            <p:ph idx="1"/>
          </p:nvPr>
        </p:nvSpPr>
        <p:spPr>
          <a:xfrm>
            <a:off x="301625" y="2027238"/>
            <a:ext cx="8504238" cy="2901950"/>
          </a:xfrm>
        </p:spPr>
        <p:txBody>
          <a:bodyPr/>
          <a:lstStyle/>
          <a:p>
            <a:pPr marL="514350" indent="-514350">
              <a:buFont typeface="Georgia" pitchFamily="18" charset="0"/>
              <a:buAutoNum type="arabicPeriod"/>
            </a:pPr>
            <a:r>
              <a:rPr lang="en-US" smtClean="0"/>
              <a:t>salah satu komponen penyembuh penyakit </a:t>
            </a:r>
          </a:p>
          <a:p>
            <a:pPr marL="514350" indent="-514350">
              <a:buFont typeface="Georgia" pitchFamily="18" charset="0"/>
              <a:buAutoNum type="arabicPeriod"/>
            </a:pPr>
            <a:r>
              <a:rPr lang="en-US" smtClean="0"/>
              <a:t>Sebagai acuan oleh masyarakat dalam penyediaan makanan sehari-hari.</a:t>
            </a:r>
          </a:p>
          <a:p>
            <a:pPr marL="514350" indent="-514350">
              <a:buFont typeface="Georgia" pitchFamily="18" charset="0"/>
              <a:buAutoNum type="arabicPeriod"/>
            </a:pPr>
            <a:r>
              <a:rPr lang="en-US" smtClean="0"/>
              <a:t>Dikelola oleh ahli gizi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923925"/>
            <a:ext cx="8229600" cy="1219200"/>
          </a:xfrm>
        </p:spPr>
        <p:txBody>
          <a:bodyPr>
            <a:normAutofit fontScale="90000"/>
          </a:bodyPr>
          <a:lstStyle/>
          <a:p>
            <a:pPr fontAlgn="auto">
              <a:spcAft>
                <a:spcPts val="0"/>
              </a:spcAft>
              <a:defRPr/>
            </a:pPr>
            <a:r>
              <a:rPr lang="en-US" dirty="0" err="1" smtClean="0">
                <a:solidFill>
                  <a:srgbClr val="C35E2E"/>
                </a:solidFill>
              </a:rPr>
              <a:t>Ciri</a:t>
            </a:r>
            <a:r>
              <a:rPr lang="en-US" dirty="0" smtClean="0">
                <a:solidFill>
                  <a:srgbClr val="C35E2E"/>
                </a:solidFill>
              </a:rPr>
              <a:t> </a:t>
            </a:r>
            <a:r>
              <a:rPr lang="en-US" dirty="0" err="1" smtClean="0">
                <a:solidFill>
                  <a:srgbClr val="C35E2E"/>
                </a:solidFill>
              </a:rPr>
              <a:t>penyelenggaraan</a:t>
            </a:r>
            <a:r>
              <a:rPr lang="en-US" dirty="0" smtClean="0">
                <a:solidFill>
                  <a:srgbClr val="C35E2E"/>
                </a:solidFill>
              </a:rPr>
              <a:t> </a:t>
            </a:r>
            <a:r>
              <a:rPr lang="en-US" dirty="0" err="1" smtClean="0">
                <a:solidFill>
                  <a:srgbClr val="C35E2E"/>
                </a:solidFill>
              </a:rPr>
              <a:t>makanan</a:t>
            </a:r>
            <a:r>
              <a:rPr lang="en-US" dirty="0" smtClean="0">
                <a:solidFill>
                  <a:srgbClr val="C35E2E"/>
                </a:solidFill>
              </a:rPr>
              <a:t> </a:t>
            </a:r>
            <a:r>
              <a:rPr lang="en-US" dirty="0" err="1" smtClean="0">
                <a:solidFill>
                  <a:srgbClr val="C35E2E"/>
                </a:solidFill>
              </a:rPr>
              <a:t>komersial</a:t>
            </a:r>
            <a:endParaRPr lang="en-US" dirty="0" smtClean="0">
              <a:solidFill>
                <a:srgbClr val="C35E2E"/>
              </a:solidFill>
            </a:endParaRPr>
          </a:p>
        </p:txBody>
      </p:sp>
      <p:sp>
        <p:nvSpPr>
          <p:cNvPr id="3" name="Content Placeholder 2"/>
          <p:cNvSpPr>
            <a:spLocks noGrp="1"/>
          </p:cNvSpPr>
          <p:nvPr>
            <p:ph idx="1"/>
          </p:nvPr>
        </p:nvSpPr>
        <p:spPr>
          <a:xfrm>
            <a:off x="301625" y="2813050"/>
            <a:ext cx="8504238" cy="2259013"/>
          </a:xfrm>
        </p:spPr>
        <p:txBody>
          <a:bodyPr>
            <a:normAutofit/>
          </a:bodyPr>
          <a:lstStyle/>
          <a:p>
            <a:pPr marL="514350" indent="-514350">
              <a:buFont typeface="Franklin Gothic Book" pitchFamily="34" charset="0"/>
              <a:buAutoNum type="arabicPeriod"/>
            </a:pPr>
            <a:r>
              <a:rPr lang="en-US" smtClean="0"/>
              <a:t>Berorientasi pada laba.</a:t>
            </a:r>
          </a:p>
          <a:p>
            <a:pPr marL="514350" indent="-514350">
              <a:buFont typeface="Franklin Gothic Book" pitchFamily="34" charset="0"/>
              <a:buAutoNum type="arabicPeriod"/>
            </a:pPr>
            <a:r>
              <a:rPr lang="en-US" smtClean="0"/>
              <a:t>Kualitas dan cita rasa diperhatikan.</a:t>
            </a:r>
          </a:p>
          <a:p>
            <a:pPr marL="514350" indent="-514350">
              <a:buFont typeface="Franklin Gothic Book" pitchFamily="34" charset="0"/>
              <a:buAutoNum type="arabicPeriod"/>
            </a:pPr>
            <a:r>
              <a:rPr lang="en-US" smtClean="0"/>
              <a:t>Tidak menggunakan master menu.</a:t>
            </a:r>
          </a:p>
          <a:p>
            <a:pPr marL="514350" indent="-514350">
              <a:buFont typeface="Franklin Gothic Book" pitchFamily="34" charset="0"/>
              <a:buAutoNum type="arabicPeriod"/>
            </a:pPr>
            <a:r>
              <a:rPr lang="en-US" smtClean="0"/>
              <a:t>Harga lebih mahal.</a:t>
            </a:r>
          </a:p>
          <a:p>
            <a:pPr marL="514350" indent="-514350">
              <a:buFont typeface="Wingdings 2" pitchFamily="18" charset="2"/>
              <a:buChar char=""/>
            </a:pPr>
            <a:endParaRPr lang="en-US"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81113"/>
            <a:ext cx="8229600" cy="1219200"/>
          </a:xfrm>
        </p:spPr>
        <p:txBody>
          <a:bodyPr>
            <a:normAutofit fontScale="90000"/>
          </a:bodyPr>
          <a:lstStyle/>
          <a:p>
            <a:pPr fontAlgn="auto">
              <a:spcAft>
                <a:spcPts val="0"/>
              </a:spcAft>
              <a:defRPr/>
            </a:pPr>
            <a:r>
              <a:rPr lang="en-US" dirty="0" err="1" smtClean="0"/>
              <a:t>Penggolongan</a:t>
            </a:r>
            <a:r>
              <a:rPr lang="en-US" dirty="0" smtClean="0"/>
              <a:t> </a:t>
            </a:r>
            <a:r>
              <a:rPr lang="en-US" dirty="0" err="1" smtClean="0"/>
              <a:t>pelayanan</a:t>
            </a:r>
            <a:r>
              <a:rPr lang="en-US" dirty="0" smtClean="0"/>
              <a:t> </a:t>
            </a:r>
            <a:r>
              <a:rPr lang="en-US" dirty="0" err="1" smtClean="0"/>
              <a:t>makanan</a:t>
            </a:r>
            <a:r>
              <a:rPr lang="en-US" dirty="0" smtClean="0"/>
              <a:t> </a:t>
            </a:r>
            <a:r>
              <a:rPr lang="en-US" dirty="0" err="1" smtClean="0"/>
              <a:t>secara</a:t>
            </a:r>
            <a:r>
              <a:rPr lang="en-US" dirty="0" smtClean="0"/>
              <a:t> </a:t>
            </a:r>
            <a:r>
              <a:rPr lang="en-US" dirty="0" err="1" smtClean="0"/>
              <a:t>komersial</a:t>
            </a:r>
            <a:r>
              <a:rPr lang="en-US" dirty="0" smtClean="0"/>
              <a:t> </a:t>
            </a:r>
            <a:r>
              <a:rPr lang="en-US" dirty="0" err="1" smtClean="0"/>
              <a:t>dapat</a:t>
            </a:r>
            <a:r>
              <a:rPr lang="en-US" dirty="0" smtClean="0"/>
              <a:t> </a:t>
            </a:r>
            <a:r>
              <a:rPr lang="en-US" dirty="0" err="1" smtClean="0"/>
              <a:t>digolongkan</a:t>
            </a:r>
            <a:r>
              <a:rPr lang="en-US" dirty="0" smtClean="0"/>
              <a:t> </a:t>
            </a:r>
            <a:r>
              <a:rPr lang="en-US" dirty="0" err="1" smtClean="0"/>
              <a:t>menjadi</a:t>
            </a:r>
            <a:endParaRPr lang="en-US" dirty="0"/>
          </a:p>
        </p:txBody>
      </p:sp>
      <p:sp>
        <p:nvSpPr>
          <p:cNvPr id="3" name="Content Placeholder 2"/>
          <p:cNvSpPr>
            <a:spLocks noGrp="1"/>
          </p:cNvSpPr>
          <p:nvPr>
            <p:ph idx="1"/>
          </p:nvPr>
        </p:nvSpPr>
        <p:spPr>
          <a:xfrm>
            <a:off x="301625" y="3384550"/>
            <a:ext cx="8504238" cy="2259013"/>
          </a:xfrm>
        </p:spPr>
        <p:txBody>
          <a:bodyPr>
            <a:normAutofit/>
          </a:bodyPr>
          <a:lstStyle/>
          <a:p>
            <a:pPr marL="514350" indent="-514350">
              <a:buFont typeface="Franklin Gothic Book" pitchFamily="34" charset="0"/>
              <a:buAutoNum type="arabicPeriod"/>
            </a:pPr>
            <a:r>
              <a:rPr lang="en-US" smtClean="0"/>
              <a:t>Dilakukan secara tetap di suatu tempat, misalnya restoran, kantin, kafetaria</a:t>
            </a:r>
          </a:p>
          <a:p>
            <a:pPr marL="514350" indent="-514350">
              <a:buFont typeface="Franklin Gothic Book" pitchFamily="34" charset="0"/>
              <a:buAutoNum type="arabicPeriod"/>
            </a:pPr>
            <a:r>
              <a:rPr lang="en-US" smtClean="0"/>
              <a:t>Tidak dilakukan secara tetap di suatu tempat, misalnya usaha jasa boga</a:t>
            </a:r>
          </a:p>
          <a:p>
            <a:pPr marL="514350" indent="-514350">
              <a:buFont typeface="Wingdings 2" pitchFamily="18" charset="2"/>
              <a:buChar char=""/>
            </a:pPr>
            <a:endParaRPr lang="en-US"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1500" y="928688"/>
            <a:ext cx="7772400" cy="1828800"/>
          </a:xfrm>
        </p:spPr>
        <p:txBody>
          <a:bodyPr>
            <a:noAutofit/>
          </a:bodyPr>
          <a:lstStyle/>
          <a:p>
            <a:pPr algn="ctr" fontAlgn="auto">
              <a:spcAft>
                <a:spcPts val="0"/>
              </a:spcAft>
              <a:defRPr/>
            </a:pPr>
            <a:r>
              <a:rPr sz="3600" smtClean="0"/>
              <a:t>PERKEMBANGAN PENYELENGGARAAN MAKANAN INSTITUSI DAN </a:t>
            </a:r>
            <a:br>
              <a:rPr sz="3600" smtClean="0"/>
            </a:br>
            <a:r>
              <a:rPr sz="3600" smtClean="0"/>
              <a:t>JASA BOGA</a:t>
            </a:r>
            <a:endParaRPr sz="3600"/>
          </a:p>
        </p:txBody>
      </p:sp>
      <p:sp>
        <p:nvSpPr>
          <p:cNvPr id="4" name="Subtitle 3"/>
          <p:cNvSpPr>
            <a:spLocks noGrp="1"/>
          </p:cNvSpPr>
          <p:nvPr>
            <p:ph type="subTitle" idx="1"/>
          </p:nvPr>
        </p:nvSpPr>
        <p:spPr/>
        <p:txBody>
          <a:bodyPr/>
          <a:lstStyle/>
          <a:p>
            <a:endParaRPr lang="id-ID"/>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p:cNvSpPr>
            <a:spLocks noGrp="1"/>
          </p:cNvSpPr>
          <p:nvPr>
            <p:ph idx="1"/>
          </p:nvPr>
        </p:nvSpPr>
        <p:spPr>
          <a:xfrm>
            <a:off x="500063" y="1000125"/>
            <a:ext cx="8183562" cy="4830763"/>
          </a:xfrm>
        </p:spPr>
        <p:txBody>
          <a:bodyPr/>
          <a:lstStyle/>
          <a:p>
            <a:pPr>
              <a:buFont typeface="Wingdings 2" pitchFamily="18" charset="2"/>
              <a:buNone/>
            </a:pPr>
            <a:r>
              <a:rPr lang="en-US" sz="2400" smtClean="0"/>
              <a:t>Industri penyelenggaraan makanan kelompok sudah dikenal sejak zaman dahulu kala. Contoh adalah dalam pembuatan bangunan yang mempekerjakan ribuan orang, seperti kuil, candi atau benteng untuk melindungi negara, diperlukan orang-orang atau kelompok yang bertugas menyediakan makanan bagi mereka demi kelancaran pekerjaan.</a:t>
            </a:r>
          </a:p>
          <a:p>
            <a:pPr>
              <a:buFont typeface="Wingdings 2" pitchFamily="18" charset="2"/>
              <a:buNone/>
            </a:pPr>
            <a:r>
              <a:rPr lang="en-US" sz="2400" smtClean="0"/>
              <a:t>Pada jaman dahulu penyelenggaraan makanan secara berkelompok belum dikekola secara profesional dan jauh dari tujuan komersial serta masih bersifat keramahtamahan.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p:cNvSpPr>
            <a:spLocks noGrp="1"/>
          </p:cNvSpPr>
          <p:nvPr>
            <p:ph idx="1"/>
          </p:nvPr>
        </p:nvSpPr>
        <p:spPr>
          <a:xfrm>
            <a:off x="503238" y="530225"/>
            <a:ext cx="8183562" cy="5113338"/>
          </a:xfrm>
        </p:spPr>
        <p:txBody>
          <a:bodyPr/>
          <a:lstStyle/>
          <a:p>
            <a:pPr marL="265113" indent="-265113">
              <a:buFont typeface="Wingdings 2" pitchFamily="18" charset="2"/>
              <a:buNone/>
            </a:pPr>
            <a:r>
              <a:rPr lang="en-US" sz="2400" smtClean="0"/>
              <a:t>Penyelenggaran makanan kelompok secara lebih profesional baru dimulai pada pertengahan abad ke-17 bersamaan dengan awal Revolusi Industri di Eropa. Saat itu dirasa perlu usaha untuk meningkatkan produktivitas kerja para pekerja di berbagai industri. </a:t>
            </a:r>
          </a:p>
          <a:p>
            <a:pPr marL="265113" indent="-265113">
              <a:buFont typeface="Wingdings 2" pitchFamily="18" charset="2"/>
              <a:buNone/>
            </a:pPr>
            <a:r>
              <a:rPr lang="en-US" sz="2400" smtClean="0"/>
              <a:t>Salah satu upaya yang dilakukan adalah memberikan makanan yang lebih baik sehingga diharapkan dapat meningkatkan produktivitas pekerja. </a:t>
            </a:r>
          </a:p>
          <a:p>
            <a:pPr marL="265113" indent="-265113">
              <a:buFont typeface="Wingdings 2" pitchFamily="18" charset="2"/>
              <a:buNone/>
            </a:pPr>
            <a:r>
              <a:rPr lang="en-US" sz="2400" smtClean="0"/>
              <a:t>Robert Owen adalah salah satu tokoh industri di Eropa yang mempelopori pemberian makanan bagi pekerja industri dengan pengelolaan yang baik, efektif dan efisien.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285750"/>
            <a:ext cx="8183562" cy="1050925"/>
          </a:xfrm>
        </p:spPr>
        <p:txBody>
          <a:bodyPr>
            <a:normAutofit/>
          </a:bodyPr>
          <a:lstStyle/>
          <a:p>
            <a:pPr fontAlgn="auto">
              <a:spcAft>
                <a:spcPts val="0"/>
              </a:spcAft>
              <a:defRPr/>
            </a:pPr>
            <a:r>
              <a:rPr lang="en-US" sz="2400" dirty="0" err="1" smtClean="0">
                <a:solidFill>
                  <a:schemeClr val="accent1">
                    <a:tint val="88000"/>
                    <a:satMod val="150000"/>
                  </a:schemeClr>
                </a:solidFill>
              </a:rPr>
              <a:t>Faktor</a:t>
            </a:r>
            <a:r>
              <a:rPr lang="en-US" sz="2400" dirty="0" smtClean="0">
                <a:solidFill>
                  <a:schemeClr val="accent1">
                    <a:tint val="88000"/>
                    <a:satMod val="150000"/>
                  </a:schemeClr>
                </a:solidFill>
              </a:rPr>
              <a:t> yang </a:t>
            </a:r>
            <a:r>
              <a:rPr lang="en-US" sz="2400" dirty="0" err="1" smtClean="0">
                <a:solidFill>
                  <a:schemeClr val="accent1">
                    <a:tint val="88000"/>
                    <a:satMod val="150000"/>
                  </a:schemeClr>
                </a:solidFill>
              </a:rPr>
              <a:t>mendorong</a:t>
            </a:r>
            <a:r>
              <a:rPr lang="en-US" sz="2400" dirty="0" smtClean="0">
                <a:solidFill>
                  <a:schemeClr val="accent1">
                    <a:tint val="88000"/>
                    <a:satMod val="150000"/>
                  </a:schemeClr>
                </a:solidFill>
              </a:rPr>
              <a:t> </a:t>
            </a:r>
            <a:r>
              <a:rPr lang="en-US" sz="2400" dirty="0" err="1" smtClean="0">
                <a:solidFill>
                  <a:schemeClr val="accent1">
                    <a:tint val="88000"/>
                    <a:satMod val="150000"/>
                  </a:schemeClr>
                </a:solidFill>
              </a:rPr>
              <a:t>perkembangan</a:t>
            </a:r>
            <a:r>
              <a:rPr lang="en-US" sz="2400" dirty="0" smtClean="0">
                <a:solidFill>
                  <a:schemeClr val="accent1">
                    <a:tint val="88000"/>
                    <a:satMod val="150000"/>
                  </a:schemeClr>
                </a:solidFill>
              </a:rPr>
              <a:t> </a:t>
            </a:r>
            <a:r>
              <a:rPr lang="en-US" sz="2400" dirty="0" err="1" smtClean="0">
                <a:solidFill>
                  <a:schemeClr val="accent1">
                    <a:tint val="88000"/>
                    <a:satMod val="150000"/>
                  </a:schemeClr>
                </a:solidFill>
              </a:rPr>
              <a:t>penyelenggaraan</a:t>
            </a:r>
            <a:r>
              <a:rPr lang="en-US" sz="2400" dirty="0" smtClean="0">
                <a:solidFill>
                  <a:schemeClr val="accent1">
                    <a:tint val="88000"/>
                    <a:satMod val="150000"/>
                  </a:schemeClr>
                </a:solidFill>
              </a:rPr>
              <a:t> </a:t>
            </a:r>
            <a:r>
              <a:rPr lang="en-US" sz="2400" dirty="0" err="1" smtClean="0">
                <a:solidFill>
                  <a:schemeClr val="accent1">
                    <a:tint val="88000"/>
                    <a:satMod val="150000"/>
                  </a:schemeClr>
                </a:solidFill>
              </a:rPr>
              <a:t>makana</a:t>
            </a:r>
            <a:r>
              <a:rPr lang="en-US" sz="2400" dirty="0" smtClean="0">
                <a:solidFill>
                  <a:schemeClr val="accent1">
                    <a:tint val="88000"/>
                    <a:satMod val="150000"/>
                  </a:schemeClr>
                </a:solidFill>
              </a:rPr>
              <a:t> </a:t>
            </a:r>
            <a:r>
              <a:rPr lang="en-US" sz="2400" dirty="0" err="1" smtClean="0">
                <a:solidFill>
                  <a:schemeClr val="accent1">
                    <a:tint val="88000"/>
                    <a:satMod val="150000"/>
                  </a:schemeClr>
                </a:solidFill>
              </a:rPr>
              <a:t>komersial</a:t>
            </a:r>
            <a:r>
              <a:rPr lang="en-US" sz="2400" dirty="0" smtClean="0">
                <a:solidFill>
                  <a:schemeClr val="accent1">
                    <a:tint val="88000"/>
                    <a:satMod val="150000"/>
                  </a:schemeClr>
                </a:solidFill>
              </a:rPr>
              <a:t> </a:t>
            </a:r>
            <a:r>
              <a:rPr lang="en-US" sz="2400" dirty="0" err="1" smtClean="0">
                <a:solidFill>
                  <a:schemeClr val="accent1">
                    <a:tint val="88000"/>
                    <a:satMod val="150000"/>
                  </a:schemeClr>
                </a:solidFill>
              </a:rPr>
              <a:t>adalah</a:t>
            </a:r>
            <a:endParaRPr lang="en-US" sz="2400" dirty="0">
              <a:solidFill>
                <a:schemeClr val="accent1">
                  <a:tint val="88000"/>
                  <a:satMod val="150000"/>
                </a:schemeClr>
              </a:solidFill>
            </a:endParaRPr>
          </a:p>
        </p:txBody>
      </p:sp>
      <p:sp>
        <p:nvSpPr>
          <p:cNvPr id="3" name="Content Placeholder 2"/>
          <p:cNvSpPr>
            <a:spLocks noGrp="1"/>
          </p:cNvSpPr>
          <p:nvPr>
            <p:ph idx="1"/>
          </p:nvPr>
        </p:nvSpPr>
        <p:spPr>
          <a:xfrm>
            <a:off x="428625" y="1643063"/>
            <a:ext cx="8183563" cy="4187825"/>
          </a:xfrm>
        </p:spPr>
        <p:txBody>
          <a:bodyPr>
            <a:noAutofit/>
          </a:bodyPr>
          <a:lstStyle/>
          <a:p>
            <a:pPr marL="514350" indent="-514350">
              <a:buFont typeface="Franklin Gothic Book" pitchFamily="34" charset="0"/>
              <a:buAutoNum type="arabicPeriod"/>
            </a:pPr>
            <a:r>
              <a:rPr lang="en-US" sz="2400" smtClean="0"/>
              <a:t>Tumbuhnya kesadaran dan keyakinan para industriawan bahwa pelayanan makanan bagi karyawan akan meningkatkan produktivitas</a:t>
            </a:r>
          </a:p>
          <a:p>
            <a:pPr marL="514350" indent="-514350">
              <a:buFont typeface="Franklin Gothic Book" pitchFamily="34" charset="0"/>
              <a:buAutoNum type="arabicPeriod"/>
            </a:pPr>
            <a:r>
              <a:rPr lang="en-US" sz="2400" smtClean="0"/>
              <a:t>Terbatasnya waktu penyiapan makanan di rumah</a:t>
            </a:r>
          </a:p>
          <a:p>
            <a:pPr marL="514350" indent="-514350">
              <a:buFont typeface="Franklin Gothic Book" pitchFamily="34" charset="0"/>
              <a:buAutoNum type="arabicPeriod"/>
            </a:pPr>
            <a:r>
              <a:rPr lang="en-US" sz="2400" smtClean="0"/>
              <a:t>Lokasi tempat bekerja yang jauh dari rumah</a:t>
            </a:r>
          </a:p>
          <a:p>
            <a:pPr marL="514350" indent="-514350">
              <a:buFont typeface="Franklin Gothic Book" pitchFamily="34" charset="0"/>
              <a:buAutoNum type="arabicPeriod"/>
            </a:pPr>
            <a:r>
              <a:rPr lang="en-US" sz="2400" smtClean="0"/>
              <a:t>Memudarnya kebiasaan tradisional (gotong royong)</a:t>
            </a:r>
          </a:p>
          <a:p>
            <a:pPr marL="514350" indent="-514350">
              <a:buFont typeface="Wingdings 2" pitchFamily="18" charset="2"/>
              <a:buChar char=""/>
            </a:pPr>
            <a:endParaRPr lang="en-US" sz="240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625" y="714375"/>
            <a:ext cx="8183563" cy="1050925"/>
          </a:xfrm>
        </p:spPr>
        <p:txBody>
          <a:bodyPr>
            <a:noAutofit/>
          </a:bodyPr>
          <a:lstStyle/>
          <a:p>
            <a:pPr fontAlgn="auto">
              <a:spcAft>
                <a:spcPts val="0"/>
              </a:spcAft>
              <a:defRPr/>
            </a:pPr>
            <a:r>
              <a:rPr lang="en-US" sz="2400" dirty="0" smtClean="0">
                <a:solidFill>
                  <a:schemeClr val="accent1">
                    <a:tint val="88000"/>
                    <a:satMod val="150000"/>
                  </a:schemeClr>
                </a:solidFill>
              </a:rPr>
              <a:t>PENYEBAB KURANG BERKEMBANGNYA PENYELENGGARANAAN MAKANAN NON KOMERSIAL</a:t>
            </a:r>
            <a:endParaRPr lang="en-US" sz="2400" dirty="0">
              <a:solidFill>
                <a:schemeClr val="accent1">
                  <a:tint val="88000"/>
                  <a:satMod val="150000"/>
                </a:schemeClr>
              </a:solidFill>
            </a:endParaRPr>
          </a:p>
        </p:txBody>
      </p:sp>
      <p:sp>
        <p:nvSpPr>
          <p:cNvPr id="22531" name="Content Placeholder 2"/>
          <p:cNvSpPr>
            <a:spLocks noGrp="1"/>
          </p:cNvSpPr>
          <p:nvPr>
            <p:ph idx="1"/>
          </p:nvPr>
        </p:nvSpPr>
        <p:spPr>
          <a:xfrm>
            <a:off x="428625" y="2286000"/>
            <a:ext cx="8183563" cy="3616325"/>
          </a:xfrm>
        </p:spPr>
        <p:txBody>
          <a:bodyPr/>
          <a:lstStyle/>
          <a:p>
            <a:pPr marL="514350" indent="-514350">
              <a:buFont typeface="Verdana" pitchFamily="34" charset="0"/>
              <a:buAutoNum type="arabicPeriod"/>
            </a:pPr>
            <a:r>
              <a:rPr lang="en-US" smtClean="0"/>
              <a:t>Pengelolaan kurang baik</a:t>
            </a:r>
          </a:p>
          <a:p>
            <a:pPr marL="514350" indent="-514350">
              <a:buFont typeface="Verdana" pitchFamily="34" charset="0"/>
              <a:buAutoNum type="arabicPeriod"/>
            </a:pPr>
            <a:r>
              <a:rPr lang="en-US" smtClean="0"/>
              <a:t>Biaya terbatas</a:t>
            </a:r>
          </a:p>
          <a:p>
            <a:pPr marL="514350" indent="-514350">
              <a:buFont typeface="Verdana" pitchFamily="34" charset="0"/>
              <a:buAutoNum type="arabicPeriod"/>
            </a:pPr>
            <a:r>
              <a:rPr lang="en-US" smtClean="0"/>
              <a:t>Karyawan tidak terlatih</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63" y="571500"/>
            <a:ext cx="8183562" cy="1050925"/>
          </a:xfrm>
        </p:spPr>
        <p:txBody>
          <a:bodyPr>
            <a:normAutofit fontScale="90000"/>
          </a:bodyPr>
          <a:lstStyle/>
          <a:p>
            <a:pPr fontAlgn="auto">
              <a:spcAft>
                <a:spcPts val="0"/>
              </a:spcAft>
              <a:defRPr/>
            </a:pPr>
            <a:r>
              <a:rPr lang="en-US" dirty="0" err="1" smtClean="0">
                <a:solidFill>
                  <a:schemeClr val="accent1">
                    <a:tint val="88000"/>
                    <a:satMod val="150000"/>
                  </a:schemeClr>
                </a:solidFill>
              </a:rPr>
              <a:t>Perkembangan</a:t>
            </a:r>
            <a:r>
              <a:rPr lang="en-US" dirty="0" smtClean="0">
                <a:solidFill>
                  <a:schemeClr val="accent1">
                    <a:tint val="88000"/>
                    <a:satMod val="150000"/>
                  </a:schemeClr>
                </a:solidFill>
              </a:rPr>
              <a:t> </a:t>
            </a:r>
            <a:r>
              <a:rPr lang="en-US" dirty="0" err="1" smtClean="0">
                <a:solidFill>
                  <a:schemeClr val="accent1">
                    <a:tint val="88000"/>
                    <a:satMod val="150000"/>
                  </a:schemeClr>
                </a:solidFill>
              </a:rPr>
              <a:t>penyelenggaraan</a:t>
            </a:r>
            <a:r>
              <a:rPr lang="en-US" dirty="0" smtClean="0">
                <a:solidFill>
                  <a:schemeClr val="accent1">
                    <a:tint val="88000"/>
                    <a:satMod val="150000"/>
                  </a:schemeClr>
                </a:solidFill>
              </a:rPr>
              <a:t> </a:t>
            </a:r>
            <a:r>
              <a:rPr lang="en-US" dirty="0" err="1" smtClean="0">
                <a:solidFill>
                  <a:schemeClr val="accent1">
                    <a:tint val="88000"/>
                    <a:satMod val="150000"/>
                  </a:schemeClr>
                </a:solidFill>
              </a:rPr>
              <a:t>makanan</a:t>
            </a:r>
            <a:r>
              <a:rPr lang="en-US" dirty="0" smtClean="0">
                <a:solidFill>
                  <a:schemeClr val="accent1">
                    <a:tint val="88000"/>
                    <a:satMod val="150000"/>
                  </a:schemeClr>
                </a:solidFill>
              </a:rPr>
              <a:t> </a:t>
            </a:r>
            <a:r>
              <a:rPr lang="en-US" dirty="0" err="1" smtClean="0">
                <a:solidFill>
                  <a:schemeClr val="accent1">
                    <a:tint val="88000"/>
                    <a:satMod val="150000"/>
                  </a:schemeClr>
                </a:solidFill>
              </a:rPr>
              <a:t>di</a:t>
            </a:r>
            <a:r>
              <a:rPr lang="en-US" dirty="0" smtClean="0">
                <a:solidFill>
                  <a:schemeClr val="accent1">
                    <a:tint val="88000"/>
                    <a:satMod val="150000"/>
                  </a:schemeClr>
                </a:solidFill>
              </a:rPr>
              <a:t> RS</a:t>
            </a:r>
            <a:endParaRPr lang="en-US" dirty="0">
              <a:solidFill>
                <a:schemeClr val="accent1">
                  <a:tint val="88000"/>
                  <a:satMod val="150000"/>
                </a:schemeClr>
              </a:solidFill>
            </a:endParaRPr>
          </a:p>
        </p:txBody>
      </p:sp>
      <p:sp>
        <p:nvSpPr>
          <p:cNvPr id="23555" name="Content Placeholder 2"/>
          <p:cNvSpPr>
            <a:spLocks noGrp="1"/>
          </p:cNvSpPr>
          <p:nvPr>
            <p:ph idx="1"/>
          </p:nvPr>
        </p:nvSpPr>
        <p:spPr>
          <a:xfrm>
            <a:off x="500063" y="1714500"/>
            <a:ext cx="8183562" cy="4187825"/>
          </a:xfrm>
        </p:spPr>
        <p:txBody>
          <a:bodyPr/>
          <a:lstStyle/>
          <a:p>
            <a:r>
              <a:rPr lang="en-US" smtClean="0"/>
              <a:t>Abad ke -6 S.M. : orang sakit ditampung di kuil-kuil</a:t>
            </a:r>
          </a:p>
          <a:p>
            <a:r>
              <a:rPr lang="en-US" smtClean="0"/>
              <a:t>Abad ke-19 pertengahan : penataan pelayanan makanan di R.S. (Florence Nightingale)</a:t>
            </a:r>
          </a:p>
          <a:p>
            <a:r>
              <a:rPr lang="en-US" smtClean="0"/>
              <a:t>Di AS (1890) : tenaga khusus penyelenggaraan makanan di R.S.</a:t>
            </a:r>
          </a:p>
          <a:p>
            <a:r>
              <a:rPr lang="en-US" smtClean="0"/>
              <a:t>Di Indonesia (1954) di RSCM Jakarta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500063" y="1143000"/>
            <a:ext cx="8183562" cy="4187825"/>
          </a:xfrm>
        </p:spPr>
        <p:txBody>
          <a:bodyPr/>
          <a:lstStyle/>
          <a:p>
            <a:pPr>
              <a:buFont typeface="Wingdings 2" pitchFamily="18" charset="2"/>
              <a:buNone/>
            </a:pPr>
            <a:r>
              <a:rPr lang="en-US" smtClean="0"/>
              <a:t>Tahap awal usaha jasa boga dimulai sebagai usaha rumah tangga yg menyediakan keperluan makanan dalam lingkup sempit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910" y="1071546"/>
            <a:ext cx="7772400" cy="1470025"/>
          </a:xfrm>
        </p:spPr>
        <p:txBody>
          <a:bodyPr>
            <a:normAutofit/>
          </a:bodyPr>
          <a:lstStyle/>
          <a:p>
            <a:pPr fontAlgn="auto">
              <a:spcAft>
                <a:spcPts val="0"/>
              </a:spcAft>
              <a:defRPr/>
            </a:pPr>
            <a:r>
              <a:rPr sz="3200" smtClean="0">
                <a:solidFill>
                  <a:schemeClr val="tx2">
                    <a:tint val="100000"/>
                    <a:shade val="90000"/>
                    <a:satMod val="250000"/>
                    <a:alpha val="100000"/>
                  </a:schemeClr>
                </a:solidFill>
              </a:rPr>
              <a:t>KETENTUAN PENYELENGGARAAN MAKANAN INSTITUSI DAN JASA BOGA</a:t>
            </a:r>
            <a:endParaRPr sz="3200">
              <a:solidFill>
                <a:schemeClr val="tx2">
                  <a:tint val="100000"/>
                  <a:shade val="90000"/>
                  <a:satMod val="250000"/>
                  <a:alpha val="100000"/>
                </a:schemeClr>
              </a:solidFill>
            </a:endParaRPr>
          </a:p>
        </p:txBody>
      </p:sp>
      <p:sp>
        <p:nvSpPr>
          <p:cNvPr id="4" name="Subtitle 3"/>
          <p:cNvSpPr>
            <a:spLocks noGrp="1"/>
          </p:cNvSpPr>
          <p:nvPr>
            <p:ph type="subTitle" idx="1"/>
          </p:nvPr>
        </p:nvSpPr>
        <p:spPr/>
        <p:txBody>
          <a:bodyPr/>
          <a:lstStyle/>
          <a:p>
            <a:endParaRPr lang="id-ID"/>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p:cNvSpPr>
            <a:spLocks noGrp="1"/>
          </p:cNvSpPr>
          <p:nvPr>
            <p:ph idx="1"/>
          </p:nvPr>
        </p:nvSpPr>
        <p:spPr/>
        <p:txBody>
          <a:bodyPr/>
          <a:lstStyle/>
          <a:p>
            <a:pPr>
              <a:buFont typeface="Wingdings 2" pitchFamily="18" charset="2"/>
              <a:buNone/>
            </a:pPr>
            <a:r>
              <a:rPr lang="en-US" smtClean="0"/>
              <a:t>Penyelenggaraan Makanan</a:t>
            </a:r>
          </a:p>
          <a:p>
            <a:pPr>
              <a:buFont typeface="Wingdings" pitchFamily="2" charset="2"/>
              <a:buChar char="v"/>
            </a:pPr>
            <a:r>
              <a:rPr lang="en-US" smtClean="0"/>
              <a:t> Dampak positif</a:t>
            </a:r>
          </a:p>
          <a:p>
            <a:pPr>
              <a:buFont typeface="Wingdings" pitchFamily="2" charset="2"/>
              <a:buChar char="v"/>
            </a:pPr>
            <a:r>
              <a:rPr lang="en-US" smtClean="0"/>
              <a:t> Dampak negatif</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4000"/>
            <a:ext cx="8229600" cy="1143000"/>
          </a:xfrm>
        </p:spPr>
        <p:txBody>
          <a:bodyPr>
            <a:normAutofit/>
          </a:bodyPr>
          <a:lstStyle/>
          <a:p>
            <a:pPr marL="54864" algn="ctr" fontAlgn="auto">
              <a:spcAft>
                <a:spcPts val="0"/>
              </a:spcAft>
              <a:defRPr/>
            </a:pPr>
            <a:r>
              <a:rPr lang="en-US" dirty="0" smtClean="0">
                <a:solidFill>
                  <a:schemeClr val="tx2">
                    <a:tint val="100000"/>
                    <a:shade val="90000"/>
                    <a:satMod val="250000"/>
                    <a:alpha val="100000"/>
                  </a:schemeClr>
                </a:solidFill>
              </a:rPr>
              <a:t>PERATURAN PEMERINTAH</a:t>
            </a:r>
            <a:endParaRPr lang="en-US" dirty="0">
              <a:solidFill>
                <a:schemeClr val="tx2">
                  <a:tint val="100000"/>
                  <a:shade val="90000"/>
                  <a:satMod val="250000"/>
                  <a:alpha val="100000"/>
                </a:schemeClr>
              </a:solidFill>
            </a:endParaRPr>
          </a:p>
        </p:txBody>
      </p:sp>
      <p:sp>
        <p:nvSpPr>
          <p:cNvPr id="12291" name="Content Placeholder 2"/>
          <p:cNvSpPr>
            <a:spLocks noGrp="1"/>
          </p:cNvSpPr>
          <p:nvPr>
            <p:ph idx="1"/>
          </p:nvPr>
        </p:nvSpPr>
        <p:spPr/>
        <p:txBody>
          <a:bodyPr>
            <a:normAutofit/>
          </a:bodyPr>
          <a:lstStyle/>
          <a:p>
            <a:pPr>
              <a:lnSpc>
                <a:spcPct val="90000"/>
              </a:lnSpc>
            </a:pPr>
            <a:r>
              <a:rPr lang="en-US" sz="2400" smtClean="0"/>
              <a:t>Peraturan Menteri Kesehatan No. 712/Menkes/Per/X/66 tentang persyaratan bagi penyelenggaraan usaha jasa boga. Peraturan memuat tentang persyaratan umum bagi usaha jasa boga, ketentuan lokasi tempat penyelenggaraan, syarat bangunan dan fasilitas, persyaratan kesehatan makanan, pengolahan dan penyimpanan makanan. </a:t>
            </a:r>
          </a:p>
          <a:p>
            <a:pPr>
              <a:lnSpc>
                <a:spcPct val="90000"/>
              </a:lnSpc>
            </a:pPr>
            <a:endParaRPr lang="en-US" sz="2400" smtClean="0"/>
          </a:p>
          <a:p>
            <a:pPr>
              <a:lnSpc>
                <a:spcPct val="90000"/>
              </a:lnSpc>
            </a:pPr>
            <a:r>
              <a:rPr lang="en-US" sz="2400" smtClean="0"/>
              <a:t>Peraturan No. 427/Menkes/SK/VI/88, yang berisi ketentuan wajib daftar bagi setiap usaha jasa boga untuk semua golongan.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4000"/>
            <a:ext cx="8229600" cy="1143000"/>
          </a:xfrm>
        </p:spPr>
        <p:txBody>
          <a:bodyPr>
            <a:normAutofit/>
          </a:bodyPr>
          <a:lstStyle/>
          <a:p>
            <a:pPr marL="54864" fontAlgn="auto">
              <a:spcAft>
                <a:spcPts val="0"/>
              </a:spcAft>
              <a:defRPr/>
            </a:pPr>
            <a:r>
              <a:rPr lang="en-US" sz="3200" b="1" dirty="0" smtClean="0">
                <a:solidFill>
                  <a:schemeClr val="tx2">
                    <a:tint val="100000"/>
                    <a:shade val="90000"/>
                    <a:satMod val="250000"/>
                    <a:alpha val="100000"/>
                  </a:schemeClr>
                </a:solidFill>
              </a:rPr>
              <a:t>PENGGOLONGAN USAHA JASA BOGA DAB PERSYARATANNYA</a:t>
            </a:r>
            <a:endParaRPr lang="en-US" sz="3200" b="1" dirty="0">
              <a:solidFill>
                <a:schemeClr val="tx2">
                  <a:tint val="100000"/>
                  <a:shade val="90000"/>
                  <a:satMod val="250000"/>
                  <a:alpha val="100000"/>
                </a:schemeClr>
              </a:solidFill>
            </a:endParaRPr>
          </a:p>
        </p:txBody>
      </p:sp>
      <p:sp>
        <p:nvSpPr>
          <p:cNvPr id="3" name="Content Placeholder 2"/>
          <p:cNvSpPr>
            <a:spLocks noGrp="1"/>
          </p:cNvSpPr>
          <p:nvPr>
            <p:ph idx="1"/>
          </p:nvPr>
        </p:nvSpPr>
        <p:spPr/>
        <p:txBody>
          <a:bodyPr>
            <a:noAutofit/>
          </a:bodyPr>
          <a:lstStyle/>
          <a:p>
            <a:pPr>
              <a:spcBef>
                <a:spcPct val="0"/>
              </a:spcBef>
              <a:buFont typeface="Wingdings 2" pitchFamily="18" charset="2"/>
              <a:buNone/>
            </a:pPr>
            <a:r>
              <a:rPr lang="en-US" sz="2800" smtClean="0"/>
              <a:t>1. Golongan A1</a:t>
            </a:r>
          </a:p>
          <a:p>
            <a:pPr>
              <a:spcBef>
                <a:spcPct val="0"/>
              </a:spcBef>
              <a:buFont typeface="Wingdings 2" pitchFamily="18" charset="2"/>
              <a:buNone/>
            </a:pPr>
            <a:r>
              <a:rPr lang="en-US" sz="2800" smtClean="0"/>
              <a:t>	Yaitu jasa boga yang melayani kebutuhan masyarakat umum dengan pengolahan menggunakan dapur rumah tangga dan dikelola oleh keluarga. </a:t>
            </a:r>
          </a:p>
          <a:p>
            <a:pPr>
              <a:spcBef>
                <a:spcPct val="0"/>
              </a:spcBef>
              <a:buFont typeface="Wingdings 2" pitchFamily="18" charset="2"/>
              <a:buNone/>
            </a:pPr>
            <a:r>
              <a:rPr lang="en-US" sz="2800" smtClean="0"/>
              <a:t>	Persyaratan khusus golongan ini adalah:</a:t>
            </a:r>
          </a:p>
          <a:p>
            <a:pPr>
              <a:spcBef>
                <a:spcPct val="0"/>
              </a:spcBef>
              <a:buFont typeface="Franklin Gothic Book" pitchFamily="34" charset="0"/>
              <a:buAutoNum type="alphaLcPeriod"/>
            </a:pPr>
            <a:r>
              <a:rPr lang="en-US" sz="2800" smtClean="0"/>
              <a:t>Ruang pengolahan tidak boleh merangkap ruang tidur</a:t>
            </a:r>
          </a:p>
          <a:p>
            <a:pPr>
              <a:spcBef>
                <a:spcPct val="0"/>
              </a:spcBef>
              <a:buFont typeface="Franklin Gothic Book" pitchFamily="34" charset="0"/>
              <a:buAutoNum type="alphaLcPeriod"/>
            </a:pPr>
            <a:r>
              <a:rPr lang="en-US" sz="2800" smtClean="0"/>
              <a:t>Mempunyai almari es sebagai tempat penyimpanan</a:t>
            </a:r>
          </a:p>
          <a:p>
            <a:pPr>
              <a:spcBef>
                <a:spcPct val="0"/>
              </a:spcBef>
              <a:buFont typeface="Franklin Gothic Book" pitchFamily="34" charset="0"/>
              <a:buAutoNum type="alphaLcPeriod"/>
            </a:pPr>
            <a:r>
              <a:rPr lang="en-US" sz="2800" smtClean="0"/>
              <a:t>Fasilitas cuci tangan</a:t>
            </a:r>
          </a:p>
          <a:p>
            <a:pPr>
              <a:spcBef>
                <a:spcPct val="0"/>
              </a:spcBef>
            </a:pPr>
            <a:endParaRPr lang="en-US" sz="28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80000"/>
              </a:lnSpc>
              <a:spcBef>
                <a:spcPct val="0"/>
              </a:spcBef>
              <a:buFont typeface="Wingdings 2" pitchFamily="18" charset="2"/>
              <a:buNone/>
            </a:pPr>
            <a:r>
              <a:rPr lang="en-US" sz="2600" smtClean="0"/>
              <a:t>2. Golongan A2</a:t>
            </a:r>
          </a:p>
          <a:p>
            <a:pPr>
              <a:lnSpc>
                <a:spcPct val="80000"/>
              </a:lnSpc>
              <a:spcBef>
                <a:spcPct val="0"/>
              </a:spcBef>
              <a:buFont typeface="Wingdings 2" pitchFamily="18" charset="2"/>
              <a:buNone/>
            </a:pPr>
            <a:r>
              <a:rPr lang="en-US" sz="2600" smtClean="0"/>
              <a:t>Yaitu jasa boga yang melayani kebutuhan masyarakat umum dengan pengolahan yang menggunakan dapur rumah tangga dan mempekerjakan tenaga kerja. </a:t>
            </a:r>
          </a:p>
          <a:p>
            <a:pPr>
              <a:lnSpc>
                <a:spcPct val="80000"/>
              </a:lnSpc>
              <a:spcBef>
                <a:spcPct val="0"/>
              </a:spcBef>
              <a:buFont typeface="Wingdings 2" pitchFamily="18" charset="2"/>
              <a:buNone/>
            </a:pPr>
            <a:r>
              <a:rPr lang="en-US" sz="2600" smtClean="0"/>
              <a:t>Persyaratan khusus golongan ini adalah:</a:t>
            </a:r>
          </a:p>
          <a:p>
            <a:pPr marL="925513" lvl="1" indent="-514350">
              <a:lnSpc>
                <a:spcPct val="80000"/>
              </a:lnSpc>
              <a:buFont typeface="Franklin Gothic Book" pitchFamily="34" charset="0"/>
              <a:buAutoNum type="alphaLcPeriod"/>
            </a:pPr>
            <a:r>
              <a:rPr lang="en-US" sz="2400" smtClean="0"/>
              <a:t>Ruang pengolahan tidak boleh merangkap ruang tidur</a:t>
            </a:r>
          </a:p>
          <a:p>
            <a:pPr marL="925513" lvl="1" indent="-514350">
              <a:lnSpc>
                <a:spcPct val="80000"/>
              </a:lnSpc>
              <a:buFont typeface="Franklin Gothic Book" pitchFamily="34" charset="0"/>
              <a:buAutoNum type="alphaLcPeriod"/>
            </a:pPr>
            <a:r>
              <a:rPr lang="en-US" sz="2400" smtClean="0"/>
              <a:t>Mempunyai almari es sebagai tempat penyimpanan</a:t>
            </a:r>
          </a:p>
          <a:p>
            <a:pPr marL="925513" lvl="1" indent="-514350">
              <a:lnSpc>
                <a:spcPct val="80000"/>
              </a:lnSpc>
              <a:buFont typeface="Franklin Gothic Book" pitchFamily="34" charset="0"/>
              <a:buAutoNum type="alphaLcPeriod"/>
            </a:pPr>
            <a:r>
              <a:rPr lang="en-US" sz="2400" smtClean="0"/>
              <a:t>Fasilitas cuci tangan</a:t>
            </a:r>
          </a:p>
          <a:p>
            <a:pPr marL="925513" lvl="1" indent="-514350">
              <a:lnSpc>
                <a:spcPct val="80000"/>
              </a:lnSpc>
              <a:buFont typeface="Franklin Gothic Book" pitchFamily="34" charset="0"/>
              <a:buAutoNum type="alphaLcPeriod"/>
            </a:pPr>
            <a:r>
              <a:rPr lang="en-US" sz="2400" smtClean="0"/>
              <a:t>Fasilitas ganti  pakaian bagi karyawan</a:t>
            </a:r>
          </a:p>
          <a:p>
            <a:pPr marL="925513" lvl="1" indent="-514350">
              <a:lnSpc>
                <a:spcPct val="80000"/>
              </a:lnSpc>
              <a:buFont typeface="Franklin Gothic Book" pitchFamily="34" charset="0"/>
              <a:buAutoNum type="alphaLcPeriod"/>
            </a:pPr>
            <a:r>
              <a:rPr lang="en-US" sz="2400" smtClean="0"/>
              <a:t>Ruang pengolahan terpisah dari ruangan lain</a:t>
            </a:r>
          </a:p>
          <a:p>
            <a:pPr>
              <a:lnSpc>
                <a:spcPct val="80000"/>
              </a:lnSpc>
              <a:spcBef>
                <a:spcPct val="0"/>
              </a:spcBef>
            </a:pPr>
            <a:endParaRPr lang="en-US" sz="26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marL="420624" indent="-384048" fontAlgn="auto">
              <a:spcBef>
                <a:spcPts val="0"/>
              </a:spcBef>
              <a:spcAft>
                <a:spcPts val="0"/>
              </a:spcAft>
              <a:buFont typeface="Wingdings 2"/>
              <a:buNone/>
              <a:defRPr/>
            </a:pPr>
            <a:r>
              <a:rPr lang="en-US" dirty="0" smtClean="0"/>
              <a:t>3. </a:t>
            </a:r>
            <a:r>
              <a:rPr lang="en-US" dirty="0" err="1" smtClean="0"/>
              <a:t>Golongan</a:t>
            </a:r>
            <a:r>
              <a:rPr lang="en-US" dirty="0" smtClean="0"/>
              <a:t> A3</a:t>
            </a:r>
          </a:p>
          <a:p>
            <a:pPr marL="420624" indent="-19050" fontAlgn="auto">
              <a:spcBef>
                <a:spcPts val="0"/>
              </a:spcBef>
              <a:spcAft>
                <a:spcPts val="0"/>
              </a:spcAft>
              <a:buFont typeface="Wingdings 2"/>
              <a:buNone/>
              <a:defRPr/>
            </a:pPr>
            <a:r>
              <a:rPr lang="en-US" dirty="0" err="1" smtClean="0"/>
              <a:t>Yaitu</a:t>
            </a:r>
            <a:r>
              <a:rPr lang="en-US" dirty="0" smtClean="0"/>
              <a:t> </a:t>
            </a:r>
            <a:r>
              <a:rPr lang="en-US" dirty="0" err="1" smtClean="0"/>
              <a:t>jasa</a:t>
            </a:r>
            <a:r>
              <a:rPr lang="en-US" dirty="0" smtClean="0"/>
              <a:t> </a:t>
            </a:r>
            <a:r>
              <a:rPr lang="en-US" dirty="0" err="1" smtClean="0"/>
              <a:t>boga</a:t>
            </a:r>
            <a:r>
              <a:rPr lang="en-US" dirty="0" smtClean="0"/>
              <a:t> yang </a:t>
            </a:r>
            <a:r>
              <a:rPr lang="en-US" dirty="0" err="1" smtClean="0"/>
              <a:t>melayani</a:t>
            </a:r>
            <a:r>
              <a:rPr lang="en-US" dirty="0" smtClean="0"/>
              <a:t> </a:t>
            </a:r>
            <a:r>
              <a:rPr lang="en-US" dirty="0" err="1" smtClean="0"/>
              <a:t>kebutuhan</a:t>
            </a:r>
            <a:r>
              <a:rPr lang="en-US" dirty="0" smtClean="0"/>
              <a:t> </a:t>
            </a:r>
            <a:r>
              <a:rPr lang="en-US" dirty="0" err="1" smtClean="0"/>
              <a:t>masyarakat</a:t>
            </a:r>
            <a:r>
              <a:rPr lang="en-US" dirty="0" smtClean="0"/>
              <a:t> </a:t>
            </a:r>
            <a:r>
              <a:rPr lang="en-US" dirty="0" err="1" smtClean="0"/>
              <a:t>umum</a:t>
            </a:r>
            <a:r>
              <a:rPr lang="en-US" dirty="0" smtClean="0"/>
              <a:t> </a:t>
            </a:r>
            <a:r>
              <a:rPr lang="en-US" dirty="0" err="1" smtClean="0"/>
              <a:t>dengan</a:t>
            </a:r>
            <a:r>
              <a:rPr lang="en-US" dirty="0" smtClean="0"/>
              <a:t> </a:t>
            </a:r>
            <a:r>
              <a:rPr lang="en-US" dirty="0" err="1" smtClean="0"/>
              <a:t>pengolahan</a:t>
            </a:r>
            <a:r>
              <a:rPr lang="en-US" dirty="0" smtClean="0"/>
              <a:t> </a:t>
            </a:r>
            <a:r>
              <a:rPr lang="en-US" dirty="0" err="1" smtClean="0"/>
              <a:t>makanan</a:t>
            </a:r>
            <a:r>
              <a:rPr lang="en-US" dirty="0" smtClean="0"/>
              <a:t> </a:t>
            </a:r>
            <a:r>
              <a:rPr lang="en-US" dirty="0" err="1" smtClean="0"/>
              <a:t>menggunakan</a:t>
            </a:r>
            <a:r>
              <a:rPr lang="en-US" dirty="0" smtClean="0"/>
              <a:t> </a:t>
            </a:r>
            <a:r>
              <a:rPr lang="en-US" dirty="0" err="1" smtClean="0"/>
              <a:t>dapur</a:t>
            </a:r>
            <a:r>
              <a:rPr lang="en-US" dirty="0" smtClean="0"/>
              <a:t> </a:t>
            </a:r>
            <a:r>
              <a:rPr lang="en-US" dirty="0" err="1" smtClean="0"/>
              <a:t>khusus</a:t>
            </a:r>
            <a:r>
              <a:rPr lang="en-US" dirty="0" smtClean="0"/>
              <a:t> </a:t>
            </a:r>
            <a:r>
              <a:rPr lang="en-US" dirty="0" err="1" smtClean="0"/>
              <a:t>dan</a:t>
            </a:r>
            <a:r>
              <a:rPr lang="en-US" dirty="0" smtClean="0"/>
              <a:t> </a:t>
            </a:r>
            <a:r>
              <a:rPr lang="en-US" dirty="0" err="1" smtClean="0"/>
              <a:t>mempekerjakan</a:t>
            </a:r>
            <a:r>
              <a:rPr lang="en-US" dirty="0" smtClean="0"/>
              <a:t> </a:t>
            </a:r>
            <a:r>
              <a:rPr lang="en-US" dirty="0" err="1" smtClean="0"/>
              <a:t>tenaga</a:t>
            </a:r>
            <a:r>
              <a:rPr lang="en-US" dirty="0" smtClean="0"/>
              <a:t> </a:t>
            </a:r>
            <a:r>
              <a:rPr lang="en-US" dirty="0" err="1" smtClean="0"/>
              <a:t>kerja</a:t>
            </a:r>
            <a:r>
              <a:rPr lang="en-US" dirty="0" smtClean="0"/>
              <a:t>. </a:t>
            </a:r>
            <a:r>
              <a:rPr lang="en-US" dirty="0" err="1" smtClean="0"/>
              <a:t>Persysratan</a:t>
            </a:r>
            <a:r>
              <a:rPr lang="en-US" dirty="0" smtClean="0"/>
              <a:t> </a:t>
            </a:r>
            <a:r>
              <a:rPr lang="en-US" dirty="0" err="1" smtClean="0"/>
              <a:t>khusus</a:t>
            </a:r>
            <a:r>
              <a:rPr lang="en-US" dirty="0" smtClean="0"/>
              <a:t> </a:t>
            </a:r>
            <a:r>
              <a:rPr lang="en-US" dirty="0" err="1" smtClean="0"/>
              <a:t>golongan</a:t>
            </a:r>
            <a:r>
              <a:rPr lang="en-US" dirty="0" smtClean="0"/>
              <a:t> </a:t>
            </a:r>
            <a:r>
              <a:rPr lang="en-US" dirty="0" err="1" smtClean="0"/>
              <a:t>ini</a:t>
            </a:r>
            <a:r>
              <a:rPr lang="en-US" dirty="0" smtClean="0"/>
              <a:t> </a:t>
            </a:r>
            <a:r>
              <a:rPr lang="en-US" dirty="0" err="1" smtClean="0"/>
              <a:t>adalah</a:t>
            </a:r>
            <a:endParaRPr lang="en-US" dirty="0" smtClean="0"/>
          </a:p>
          <a:p>
            <a:pPr marL="925830" lvl="1" indent="-514350" fontAlgn="auto">
              <a:spcAft>
                <a:spcPts val="0"/>
              </a:spcAft>
              <a:buFont typeface="+mj-lt"/>
              <a:buAutoNum type="alphaLcPeriod"/>
              <a:defRPr/>
            </a:pPr>
            <a:r>
              <a:rPr lang="en-US" sz="2800" dirty="0" err="1" smtClean="0"/>
              <a:t>Ruang</a:t>
            </a:r>
            <a:r>
              <a:rPr lang="en-US" sz="2800" dirty="0" smtClean="0"/>
              <a:t> </a:t>
            </a:r>
            <a:r>
              <a:rPr lang="en-US" sz="2800" dirty="0" err="1" smtClean="0"/>
              <a:t>pengolahan</a:t>
            </a:r>
            <a:r>
              <a:rPr lang="en-US" sz="2800" dirty="0" smtClean="0"/>
              <a:t> </a:t>
            </a:r>
            <a:r>
              <a:rPr lang="en-US" sz="2800" dirty="0" err="1" smtClean="0"/>
              <a:t>terpisah</a:t>
            </a:r>
            <a:r>
              <a:rPr lang="en-US" sz="2800" dirty="0" smtClean="0"/>
              <a:t> </a:t>
            </a:r>
            <a:r>
              <a:rPr lang="en-US" sz="2800" dirty="0" err="1" smtClean="0"/>
              <a:t>dari</a:t>
            </a:r>
            <a:r>
              <a:rPr lang="en-US" sz="2800" dirty="0" smtClean="0"/>
              <a:t> </a:t>
            </a:r>
            <a:r>
              <a:rPr lang="en-US" sz="2800" dirty="0" err="1" smtClean="0"/>
              <a:t>tempat</a:t>
            </a:r>
            <a:r>
              <a:rPr lang="en-US" sz="2800" dirty="0" smtClean="0"/>
              <a:t> </a:t>
            </a:r>
            <a:r>
              <a:rPr lang="en-US" sz="2800" dirty="0" err="1" smtClean="0"/>
              <a:t>penyimpanan</a:t>
            </a:r>
            <a:r>
              <a:rPr lang="en-US" sz="2800" dirty="0" smtClean="0"/>
              <a:t> </a:t>
            </a:r>
            <a:r>
              <a:rPr lang="en-US" sz="2800" dirty="0" err="1" smtClean="0"/>
              <a:t>makanan</a:t>
            </a:r>
            <a:endParaRPr lang="en-US" sz="2800" dirty="0" smtClean="0"/>
          </a:p>
          <a:p>
            <a:pPr marL="925830" lvl="1" indent="-514350" fontAlgn="auto">
              <a:spcAft>
                <a:spcPts val="0"/>
              </a:spcAft>
              <a:buFont typeface="+mj-lt"/>
              <a:buAutoNum type="alphaLcPeriod"/>
              <a:defRPr/>
            </a:pPr>
            <a:r>
              <a:rPr lang="en-US" sz="2800" dirty="0" err="1" smtClean="0"/>
              <a:t>tersedia</a:t>
            </a:r>
            <a:r>
              <a:rPr lang="en-US" sz="2800" dirty="0" smtClean="0"/>
              <a:t> </a:t>
            </a:r>
            <a:r>
              <a:rPr lang="en-US" sz="2800" dirty="0" err="1" smtClean="0"/>
              <a:t>lemari</a:t>
            </a:r>
            <a:r>
              <a:rPr lang="en-US" sz="2800" dirty="0" smtClean="0"/>
              <a:t> </a:t>
            </a:r>
            <a:r>
              <a:rPr lang="en-US" sz="2800" dirty="0" err="1" smtClean="0"/>
              <a:t>pendingin</a:t>
            </a:r>
            <a:r>
              <a:rPr lang="en-US" sz="2800" dirty="0" smtClean="0"/>
              <a:t> </a:t>
            </a:r>
            <a:r>
              <a:rPr lang="en-US" sz="2800" dirty="0" err="1" smtClean="0"/>
              <a:t>dengan</a:t>
            </a:r>
            <a:r>
              <a:rPr lang="en-US" sz="2800" dirty="0" smtClean="0"/>
              <a:t> </a:t>
            </a:r>
            <a:r>
              <a:rPr lang="en-US" sz="2800" dirty="0" err="1" smtClean="0"/>
              <a:t>suhu</a:t>
            </a:r>
            <a:r>
              <a:rPr lang="en-US" sz="2800" dirty="0" smtClean="0"/>
              <a:t> - 5</a:t>
            </a:r>
            <a:r>
              <a:rPr lang="en-US" sz="2800" baseline="30000" dirty="0" smtClean="0"/>
              <a:t>o</a:t>
            </a:r>
            <a:r>
              <a:rPr lang="en-US" sz="2800" dirty="0" smtClean="0"/>
              <a:t>C </a:t>
            </a:r>
            <a:r>
              <a:rPr lang="en-US" sz="2800" dirty="0" err="1" smtClean="0"/>
              <a:t>dengan</a:t>
            </a:r>
            <a:r>
              <a:rPr lang="en-US" sz="2800" dirty="0" smtClean="0"/>
              <a:t> </a:t>
            </a:r>
            <a:r>
              <a:rPr lang="en-US" sz="2800" dirty="0" err="1" smtClean="0"/>
              <a:t>kapasitas</a:t>
            </a:r>
            <a:r>
              <a:rPr lang="en-US" sz="2800" dirty="0" smtClean="0"/>
              <a:t> </a:t>
            </a:r>
            <a:r>
              <a:rPr lang="en-US" sz="2800" dirty="0" err="1" smtClean="0"/>
              <a:t>memadai</a:t>
            </a:r>
            <a:endParaRPr lang="en-US" sz="2800" dirty="0" smtClean="0"/>
          </a:p>
          <a:p>
            <a:pPr marL="925830" lvl="1" indent="-514350" fontAlgn="auto">
              <a:spcAft>
                <a:spcPts val="0"/>
              </a:spcAft>
              <a:buFont typeface="+mj-lt"/>
              <a:buAutoNum type="alphaLcPeriod"/>
              <a:defRPr/>
            </a:pPr>
            <a:r>
              <a:rPr lang="en-US" sz="2800" dirty="0" err="1" smtClean="0"/>
              <a:t>mempunyai</a:t>
            </a:r>
            <a:r>
              <a:rPr lang="en-US" sz="2800" dirty="0" smtClean="0"/>
              <a:t> </a:t>
            </a:r>
            <a:r>
              <a:rPr lang="en-US" sz="2800" dirty="0" err="1" smtClean="0"/>
              <a:t>alat</a:t>
            </a:r>
            <a:r>
              <a:rPr lang="en-US" sz="2800" dirty="0" smtClean="0"/>
              <a:t> </a:t>
            </a:r>
            <a:r>
              <a:rPr lang="en-US" sz="2800" dirty="0" err="1" smtClean="0"/>
              <a:t>pengangkutan</a:t>
            </a:r>
            <a:r>
              <a:rPr lang="en-US" sz="2800" dirty="0" smtClean="0"/>
              <a:t> </a:t>
            </a:r>
            <a:r>
              <a:rPr lang="en-US" sz="2800" dirty="0" err="1" smtClean="0"/>
              <a:t>dengan</a:t>
            </a:r>
            <a:r>
              <a:rPr lang="en-US" sz="2800" dirty="0" smtClean="0"/>
              <a:t> </a:t>
            </a:r>
            <a:r>
              <a:rPr lang="en-US" sz="2800" dirty="0" err="1" smtClean="0"/>
              <a:t>konstruksi</a:t>
            </a:r>
            <a:r>
              <a:rPr lang="en-US" sz="2800" dirty="0" smtClean="0"/>
              <a:t> </a:t>
            </a:r>
            <a:r>
              <a:rPr lang="en-US" sz="2800" dirty="0" err="1" smtClean="0"/>
              <a:t>tertutup</a:t>
            </a:r>
            <a:endParaRPr lang="en-US" sz="2800" dirty="0" smtClean="0"/>
          </a:p>
          <a:p>
            <a:pPr marL="925830" lvl="1" indent="-514350" fontAlgn="auto">
              <a:spcAft>
                <a:spcPts val="0"/>
              </a:spcAft>
              <a:buFont typeface="+mj-lt"/>
              <a:buAutoNum type="alphaLcPeriod"/>
              <a:defRPr/>
            </a:pPr>
            <a:r>
              <a:rPr lang="en-US" sz="2800" dirty="0" err="1" smtClean="0"/>
              <a:t>Makanan</a:t>
            </a:r>
            <a:r>
              <a:rPr lang="en-US" sz="2800" dirty="0" smtClean="0"/>
              <a:t> yang </a:t>
            </a:r>
            <a:r>
              <a:rPr lang="en-US" sz="2800" dirty="0" err="1" smtClean="0"/>
              <a:t>disajikan</a:t>
            </a:r>
            <a:r>
              <a:rPr lang="en-US" sz="2800" dirty="0" smtClean="0"/>
              <a:t> </a:t>
            </a:r>
            <a:r>
              <a:rPr lang="en-US" sz="2800" dirty="0" err="1" smtClean="0"/>
              <a:t>dikemas</a:t>
            </a:r>
            <a:r>
              <a:rPr lang="en-US" sz="2800" dirty="0" smtClean="0"/>
              <a:t> </a:t>
            </a:r>
            <a:r>
              <a:rPr lang="en-US" sz="2800" dirty="0" err="1" smtClean="0"/>
              <a:t>serta</a:t>
            </a:r>
            <a:r>
              <a:rPr lang="en-US" sz="2800" dirty="0" smtClean="0"/>
              <a:t> </a:t>
            </a:r>
            <a:r>
              <a:rPr lang="en-US" sz="2800" dirty="0" err="1" smtClean="0"/>
              <a:t>mencantumkan</a:t>
            </a:r>
            <a:r>
              <a:rPr lang="en-US" sz="2800" dirty="0" smtClean="0"/>
              <a:t> </a:t>
            </a:r>
            <a:r>
              <a:rPr lang="en-US" sz="2800" dirty="0" err="1" smtClean="0"/>
              <a:t>nama</a:t>
            </a:r>
            <a:r>
              <a:rPr lang="en-US" sz="2800" dirty="0" smtClean="0"/>
              <a:t> </a:t>
            </a:r>
            <a:r>
              <a:rPr lang="en-US" sz="2800" dirty="0" err="1" smtClean="0"/>
              <a:t>dan</a:t>
            </a:r>
            <a:r>
              <a:rPr lang="en-US" sz="2800" dirty="0" smtClean="0"/>
              <a:t> </a:t>
            </a:r>
            <a:r>
              <a:rPr lang="en-US" sz="2800" dirty="0" err="1" smtClean="0"/>
              <a:t>ijin</a:t>
            </a:r>
            <a:r>
              <a:rPr lang="en-US" sz="2800" dirty="0" smtClean="0"/>
              <a:t> </a:t>
            </a:r>
            <a:r>
              <a:rPr lang="en-US" sz="2800" dirty="0" err="1" smtClean="0"/>
              <a:t>usaha</a:t>
            </a:r>
            <a:endParaRPr lang="en-US" sz="2800" dirty="0" smtClean="0"/>
          </a:p>
          <a:p>
            <a:pPr marL="925830" lvl="1" indent="-514350" fontAlgn="auto">
              <a:spcAft>
                <a:spcPts val="0"/>
              </a:spcAft>
              <a:buFont typeface="+mj-lt"/>
              <a:buAutoNum type="alphaLcPeriod"/>
              <a:defRPr/>
            </a:pPr>
            <a:r>
              <a:rPr lang="en-US" dirty="0" err="1" smtClean="0"/>
              <a:t>pada</a:t>
            </a:r>
            <a:r>
              <a:rPr lang="en-US" dirty="0" smtClean="0"/>
              <a:t> </a:t>
            </a:r>
            <a:r>
              <a:rPr lang="en-US" dirty="0" err="1" smtClean="0"/>
              <a:t>kendaraan</a:t>
            </a:r>
            <a:r>
              <a:rPr lang="en-US" dirty="0" smtClean="0"/>
              <a:t> </a:t>
            </a:r>
            <a:r>
              <a:rPr lang="en-US" dirty="0" err="1" smtClean="0"/>
              <a:t>tercantu</a:t>
            </a:r>
            <a:r>
              <a:rPr lang="en-US" dirty="0" smtClean="0"/>
              <a:t> </a:t>
            </a:r>
            <a:r>
              <a:rPr lang="en-US" dirty="0" err="1" smtClean="0"/>
              <a:t>nama</a:t>
            </a:r>
            <a:r>
              <a:rPr lang="en-US" dirty="0" smtClean="0"/>
              <a:t> </a:t>
            </a:r>
            <a:r>
              <a:rPr lang="en-US" dirty="0" err="1" smtClean="0"/>
              <a:t>perusahaan</a:t>
            </a:r>
            <a:r>
              <a:rPr lang="en-US" dirty="0" smtClean="0"/>
              <a:t> </a:t>
            </a:r>
            <a:r>
              <a:rPr lang="en-US" dirty="0" err="1" smtClean="0"/>
              <a:t>dan</a:t>
            </a:r>
            <a:r>
              <a:rPr lang="en-US" dirty="0" smtClean="0"/>
              <a:t> </a:t>
            </a:r>
            <a:r>
              <a:rPr lang="en-US" dirty="0" err="1" smtClean="0"/>
              <a:t>ijin</a:t>
            </a:r>
            <a:r>
              <a:rPr lang="en-US" dirty="0" smtClean="0"/>
              <a:t> </a:t>
            </a:r>
            <a:r>
              <a:rPr lang="en-US" dirty="0" err="1" smtClean="0"/>
              <a:t>usaha</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spcBef>
                <a:spcPct val="0"/>
              </a:spcBef>
              <a:buFont typeface="Wingdings 2" pitchFamily="18" charset="2"/>
              <a:buNone/>
            </a:pPr>
            <a:r>
              <a:rPr lang="en-US" sz="2200" smtClean="0">
                <a:latin typeface="Times New Roman" pitchFamily="18" charset="0"/>
                <a:cs typeface="Times New Roman" pitchFamily="18" charset="0"/>
              </a:rPr>
              <a:t>4. Golongan B</a:t>
            </a:r>
          </a:p>
          <a:p>
            <a:pPr>
              <a:spcBef>
                <a:spcPct val="0"/>
              </a:spcBef>
              <a:buFont typeface="Wingdings 2" pitchFamily="18" charset="2"/>
              <a:buNone/>
            </a:pPr>
            <a:r>
              <a:rPr lang="en-US" sz="2200" smtClean="0">
                <a:latin typeface="Times New Roman" pitchFamily="18" charset="0"/>
                <a:cs typeface="Times New Roman" pitchFamily="18" charset="0"/>
              </a:rPr>
              <a:t>Yaitu jasa boga yang melayani kebutuhan khusus asrama penampungan jemaah haji, asrama transito, pengeboran lepas pantai, perusahaan angkutan umum dalam negeri, dan dengan pengolahan menggunakan dapur khusus dan mempekerjakan tenaga kerja. Persyaratan khusus golongan ini adalah</a:t>
            </a:r>
          </a:p>
          <a:p>
            <a:pPr>
              <a:spcBef>
                <a:spcPct val="0"/>
              </a:spcBef>
              <a:buFont typeface="Franklin Gothic Book" pitchFamily="34" charset="0"/>
              <a:buAutoNum type="alphaLcPeriod"/>
            </a:pPr>
            <a:r>
              <a:rPr lang="en-US" sz="2200" smtClean="0">
                <a:latin typeface="Times New Roman" pitchFamily="18" charset="0"/>
                <a:cs typeface="Times New Roman" pitchFamily="18" charset="0"/>
              </a:rPr>
              <a:t>mempunyai tempat pembuangan air limbah </a:t>
            </a:r>
          </a:p>
          <a:p>
            <a:pPr>
              <a:spcBef>
                <a:spcPct val="0"/>
              </a:spcBef>
              <a:buFont typeface="Franklin Gothic Book" pitchFamily="34" charset="0"/>
              <a:buAutoNum type="alphaLcPeriod"/>
            </a:pPr>
            <a:r>
              <a:rPr lang="en-US" sz="2200" smtClean="0">
                <a:latin typeface="Times New Roman" pitchFamily="18" charset="0"/>
                <a:cs typeface="Times New Roman" pitchFamily="18" charset="0"/>
              </a:rPr>
              <a:t>Ruang kantor, penyimpanan makanan dan pengolahan makanan harus terpisah, Ruang pengolah dilengkapi dengan penangkap asap</a:t>
            </a:r>
          </a:p>
          <a:p>
            <a:pPr>
              <a:spcBef>
                <a:spcPct val="0"/>
              </a:spcBef>
              <a:buFont typeface="Franklin Gothic Book" pitchFamily="34" charset="0"/>
              <a:buAutoNum type="alphaLcPeriod"/>
            </a:pPr>
            <a:r>
              <a:rPr lang="en-US" sz="2200" smtClean="0">
                <a:latin typeface="Times New Roman" pitchFamily="18" charset="0"/>
                <a:cs typeface="Times New Roman" pitchFamily="18" charset="0"/>
              </a:rPr>
              <a:t>fasilitas pencucian  peralatan dan pencucian bahan makanan</a:t>
            </a:r>
          </a:p>
          <a:p>
            <a:pPr>
              <a:spcBef>
                <a:spcPct val="0"/>
              </a:spcBef>
              <a:buFont typeface="Franklin Gothic Book" pitchFamily="34" charset="0"/>
              <a:buAutoNum type="alphaLcPeriod"/>
            </a:pPr>
            <a:r>
              <a:rPr lang="en-US" sz="2200" smtClean="0">
                <a:latin typeface="Times New Roman" pitchFamily="18" charset="0"/>
                <a:cs typeface="Times New Roman" pitchFamily="18" charset="0"/>
              </a:rPr>
              <a:t>Fasilitas pencuci tangan bagi karyawan</a:t>
            </a:r>
          </a:p>
          <a:p>
            <a:pPr>
              <a:spcBef>
                <a:spcPct val="0"/>
              </a:spcBef>
              <a:buFont typeface="Franklin Gothic Book" pitchFamily="34" charset="0"/>
              <a:buAutoNum type="alphaLcPeriod"/>
            </a:pPr>
            <a:r>
              <a:rPr lang="en-US" sz="2200" smtClean="0">
                <a:latin typeface="Times New Roman" pitchFamily="18" charset="0"/>
                <a:cs typeface="Times New Roman" pitchFamily="18" charset="0"/>
              </a:rPr>
              <a:t>Fasilitas penyimpanan makanan dingin sampai suhu – 10</a:t>
            </a:r>
            <a:r>
              <a:rPr lang="en-US" sz="2200" baseline="30000" smtClean="0">
                <a:latin typeface="Times New Roman" pitchFamily="18" charset="0"/>
                <a:cs typeface="Times New Roman" pitchFamily="18" charset="0"/>
              </a:rPr>
              <a:t>o</a:t>
            </a:r>
            <a:r>
              <a:rPr lang="en-US" sz="2200" smtClean="0">
                <a:latin typeface="Times New Roman" pitchFamily="18" charset="0"/>
                <a:cs typeface="Times New Roman" pitchFamily="18" charset="0"/>
              </a:rPr>
              <a:t>C</a:t>
            </a:r>
          </a:p>
          <a:p>
            <a:pPr>
              <a:spcBef>
                <a:spcPct val="0"/>
              </a:spcBef>
              <a:buFont typeface="Wingdings 2" pitchFamily="18" charset="2"/>
              <a:buNone/>
            </a:pPr>
            <a:endParaRPr lang="en-US" sz="2200" smtClean="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80000"/>
              </a:lnSpc>
              <a:spcBef>
                <a:spcPct val="0"/>
              </a:spcBef>
              <a:buFont typeface="Wingdings 2" pitchFamily="18" charset="2"/>
              <a:buNone/>
            </a:pPr>
            <a:r>
              <a:rPr lang="en-US" sz="2300" smtClean="0"/>
              <a:t>5. Golongan C</a:t>
            </a:r>
          </a:p>
          <a:p>
            <a:pPr>
              <a:lnSpc>
                <a:spcPct val="80000"/>
              </a:lnSpc>
              <a:spcBef>
                <a:spcPct val="0"/>
              </a:spcBef>
              <a:buFont typeface="Wingdings 2" pitchFamily="18" charset="2"/>
              <a:buNone/>
            </a:pPr>
            <a:r>
              <a:rPr lang="en-US" sz="2300" smtClean="0"/>
              <a:t>Yaitu jasa boga yang melayani kebutuhan alat angkutan umum internasional, mempunyai dapur khusus untuk pengolahan dan mempkerjakan tenaga kerja. Persyaratan khusus adalah</a:t>
            </a:r>
          </a:p>
          <a:p>
            <a:pPr marL="925513" lvl="1" indent="-514350">
              <a:lnSpc>
                <a:spcPct val="80000"/>
              </a:lnSpc>
              <a:buFont typeface="Franklin Gothic Book" pitchFamily="34" charset="0"/>
              <a:buAutoNum type="alphaLcPeriod"/>
            </a:pPr>
            <a:r>
              <a:rPr lang="en-US" sz="2200" smtClean="0"/>
              <a:t>Ruangang dilengkapai dengan pengatur suhu ruang</a:t>
            </a:r>
          </a:p>
          <a:p>
            <a:pPr marL="925513" lvl="1" indent="-514350">
              <a:lnSpc>
                <a:spcPct val="80000"/>
              </a:lnSpc>
              <a:buFont typeface="Franklin Gothic Book" pitchFamily="34" charset="0"/>
              <a:buAutoNum type="alphaLcPeriod"/>
            </a:pPr>
            <a:r>
              <a:rPr lang="en-US" sz="2200" smtClean="0"/>
              <a:t>Fasilitas pencucian alat dana bahan harus dari logam tahan karat</a:t>
            </a:r>
          </a:p>
          <a:p>
            <a:pPr marL="925513" lvl="1" indent="-514350">
              <a:lnSpc>
                <a:spcPct val="80000"/>
              </a:lnSpc>
              <a:buFont typeface="Franklin Gothic Book" pitchFamily="34" charset="0"/>
              <a:buAutoNum type="alphaLcPeriod"/>
            </a:pPr>
            <a:r>
              <a:rPr lang="en-US" sz="2200" smtClean="0"/>
              <a:t>Almari pendingin untuk penyimpanan makanan harus terpisah untuk masing-masing jenis makanan.</a:t>
            </a:r>
          </a:p>
          <a:p>
            <a:pPr marL="925513" lvl="1" indent="-514350">
              <a:lnSpc>
                <a:spcPct val="80000"/>
              </a:lnSpc>
              <a:buFont typeface="Franklin Gothic Book" pitchFamily="34" charset="0"/>
              <a:buAutoNum type="alphaLcPeriod"/>
            </a:pPr>
            <a:r>
              <a:rPr lang="en-US" sz="2200" smtClean="0"/>
              <a:t>Mempunyai gudang yang dilengkapi dengan rak-rak penyimpanan.</a:t>
            </a:r>
          </a:p>
          <a:p>
            <a:pPr>
              <a:lnSpc>
                <a:spcPct val="80000"/>
              </a:lnSpc>
              <a:spcBef>
                <a:spcPct val="0"/>
              </a:spcBef>
            </a:pPr>
            <a:endParaRPr lang="en-US" sz="23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
            <a:ext cx="8472488" cy="825500"/>
          </a:xfrm>
        </p:spPr>
        <p:txBody>
          <a:bodyPr>
            <a:noAutofit/>
          </a:bodyPr>
          <a:lstStyle/>
          <a:p>
            <a:pPr marL="53975"/>
            <a:r>
              <a:rPr lang="fi-FI" sz="3200" b="1" smtClean="0">
                <a:solidFill>
                  <a:srgbClr val="AFE3FF"/>
                </a:solidFill>
              </a:rPr>
              <a:t>PERSYARATAN KESEHATAN MAKANAN</a:t>
            </a:r>
            <a:endParaRPr lang="en-US" sz="3200" b="1" smtClean="0">
              <a:solidFill>
                <a:srgbClr val="AFE3FF"/>
              </a:solidFill>
            </a:endParaRPr>
          </a:p>
        </p:txBody>
      </p:sp>
      <p:sp>
        <p:nvSpPr>
          <p:cNvPr id="33795" name="Content Placeholder 2"/>
          <p:cNvSpPr>
            <a:spLocks noGrp="1"/>
          </p:cNvSpPr>
          <p:nvPr>
            <p:ph idx="1"/>
          </p:nvPr>
        </p:nvSpPr>
        <p:spPr/>
        <p:txBody>
          <a:bodyPr/>
          <a:lstStyle/>
          <a:p>
            <a:pPr marL="514350" indent="-514350">
              <a:buFont typeface="Rockwell" pitchFamily="18" charset="0"/>
              <a:buAutoNum type="arabicPeriod"/>
            </a:pPr>
            <a:r>
              <a:rPr lang="en-US" smtClean="0"/>
              <a:t>Persyaratan bahan makanan</a:t>
            </a:r>
          </a:p>
          <a:p>
            <a:pPr marL="514350" indent="-514350">
              <a:buFont typeface="Rockwell" pitchFamily="18" charset="0"/>
              <a:buAutoNum type="arabicPeriod"/>
            </a:pPr>
            <a:r>
              <a:rPr lang="en-US" smtClean="0"/>
              <a:t>Persyaratan makanan terolah</a:t>
            </a:r>
          </a:p>
          <a:p>
            <a:pPr marL="514350" indent="-514350">
              <a:buFont typeface="Rockwell" pitchFamily="18" charset="0"/>
              <a:buAutoNum type="arabicPeriod"/>
            </a:pPr>
            <a:r>
              <a:rPr lang="en-US" smtClean="0"/>
              <a:t>Persyaratan makanan jadi</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8625"/>
            <a:ext cx="8229600" cy="754063"/>
          </a:xfrm>
        </p:spPr>
        <p:txBody>
          <a:bodyPr>
            <a:normAutofit/>
          </a:bodyPr>
          <a:lstStyle/>
          <a:p>
            <a:pPr marL="54864" fontAlgn="auto">
              <a:spcAft>
                <a:spcPts val="0"/>
              </a:spcAft>
              <a:defRPr/>
            </a:pPr>
            <a:r>
              <a:rPr lang="en-US" sz="2400" b="1" dirty="0" smtClean="0">
                <a:solidFill>
                  <a:schemeClr val="tx2">
                    <a:tint val="100000"/>
                    <a:shade val="90000"/>
                    <a:satMod val="250000"/>
                    <a:alpha val="100000"/>
                  </a:schemeClr>
                </a:solidFill>
              </a:rPr>
              <a:t>PERSYARATAN KESEHATAN PENGOLAH MAKANAN</a:t>
            </a:r>
            <a:endParaRPr lang="en-US" sz="2400" b="1" dirty="0">
              <a:solidFill>
                <a:schemeClr val="tx2">
                  <a:tint val="100000"/>
                  <a:shade val="90000"/>
                  <a:satMod val="250000"/>
                  <a:alpha val="100000"/>
                </a:schemeClr>
              </a:solidFill>
            </a:endParaRPr>
          </a:p>
        </p:txBody>
      </p:sp>
      <p:sp>
        <p:nvSpPr>
          <p:cNvPr id="34819" name="Content Placeholder 2"/>
          <p:cNvSpPr>
            <a:spLocks noGrp="1"/>
          </p:cNvSpPr>
          <p:nvPr>
            <p:ph idx="1"/>
          </p:nvPr>
        </p:nvSpPr>
        <p:spPr/>
        <p:txBody>
          <a:bodyPr/>
          <a:lstStyle/>
          <a:p>
            <a:pPr marL="514350" indent="-514350">
              <a:buFont typeface="Rockwell" pitchFamily="18" charset="0"/>
              <a:buAutoNum type="arabicPeriod"/>
            </a:pPr>
            <a:r>
              <a:rPr lang="en-US" smtClean="0"/>
              <a:t>Kesehatan tenaga kerja pengolah makanan</a:t>
            </a:r>
          </a:p>
          <a:p>
            <a:pPr marL="514350" indent="-514350">
              <a:buFont typeface="Rockwell" pitchFamily="18" charset="0"/>
              <a:buAutoNum type="arabicPeriod"/>
            </a:pPr>
            <a:r>
              <a:rPr lang="en-US" smtClean="0"/>
              <a:t>Peralatan yg digunakan (mengolah, menyimpan dan menyajikan)</a:t>
            </a:r>
          </a:p>
          <a:p>
            <a:pPr marL="514350" indent="-514350">
              <a:buFont typeface="Rockwell" pitchFamily="18" charset="0"/>
              <a:buAutoNum type="arabicPeriod"/>
            </a:pPr>
            <a:r>
              <a:rPr lang="en-US" smtClean="0"/>
              <a:t>Tata cara pengolahan</a:t>
            </a:r>
          </a:p>
          <a:p>
            <a:pPr marL="514350" indent="-514350">
              <a:buFont typeface="Rockwell" pitchFamily="18" charset="0"/>
              <a:buAutoNum type="arabicPeriod"/>
            </a:pPr>
            <a:r>
              <a:rPr lang="en-US" smtClean="0"/>
              <a:t>Perilaku karyawan waktu bekerja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algn="ctr"/>
            <a:r>
              <a:rPr lang="en-US" sz="2400" b="1" smtClean="0"/>
              <a:t>KHUSUS UNTUK PEKERJA YANG BERADA DI RUANG PENGOLAHAN DAN PENYIMPANAN :</a:t>
            </a:r>
          </a:p>
        </p:txBody>
      </p:sp>
      <p:sp>
        <p:nvSpPr>
          <p:cNvPr id="3" name="Content Placeholder 2"/>
          <p:cNvSpPr>
            <a:spLocks noGrp="1"/>
          </p:cNvSpPr>
          <p:nvPr>
            <p:ph idx="1"/>
          </p:nvPr>
        </p:nvSpPr>
        <p:spPr/>
        <p:txBody>
          <a:bodyPr>
            <a:normAutofit/>
          </a:bodyPr>
          <a:lstStyle/>
          <a:p>
            <a:pPr marL="514350" indent="-514350">
              <a:buFont typeface="Franklin Gothic Book" pitchFamily="34" charset="0"/>
              <a:buAutoNum type="arabicPeriod"/>
            </a:pPr>
            <a:r>
              <a:rPr lang="en-US" sz="2400" smtClean="0"/>
              <a:t>Tidak merokok dan tidak sambil makan</a:t>
            </a:r>
          </a:p>
          <a:p>
            <a:pPr marL="514350" indent="-514350">
              <a:buFont typeface="Franklin Gothic Book" pitchFamily="34" charset="0"/>
              <a:buAutoNum type="arabicPeriod"/>
            </a:pPr>
            <a:r>
              <a:rPr lang="en-US" sz="2400" smtClean="0"/>
              <a:t>Memakai pakaian kerja dan pakaian pelindung </a:t>
            </a:r>
          </a:p>
          <a:p>
            <a:pPr marL="514350" indent="-514350">
              <a:buFont typeface="Franklin Gothic Book" pitchFamily="34" charset="0"/>
              <a:buAutoNum type="arabicPeriod"/>
            </a:pPr>
            <a:r>
              <a:rPr lang="en-US" sz="2400" smtClean="0"/>
              <a:t>Selalu mencuci tangan waktu akan mulai bekerja</a:t>
            </a:r>
          </a:p>
          <a:p>
            <a:pPr marL="514350" indent="-514350">
              <a:buFont typeface="Franklin Gothic Book" pitchFamily="34" charset="0"/>
              <a:buAutoNum type="arabicPeriod"/>
            </a:pPr>
            <a:r>
              <a:rPr lang="en-US" sz="2400" smtClean="0"/>
              <a:t>Tidak membawa keluar pakaian kerja, alat pelindung yang memungkinkan terjadinya </a:t>
            </a:r>
            <a:r>
              <a:rPr lang="en-US" smtClean="0"/>
              <a:t>pencemaran.</a:t>
            </a:r>
          </a:p>
          <a:p>
            <a:pPr marL="514350" indent="-514350">
              <a:buFont typeface="Wingdings 2" pitchFamily="18" charset="2"/>
              <a:buNone/>
            </a:pPr>
            <a:endParaRPr lang="en-US"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910" y="1071546"/>
            <a:ext cx="7829358" cy="1258452"/>
          </a:xfrm>
        </p:spPr>
        <p:txBody>
          <a:bodyPr>
            <a:normAutofit/>
          </a:bodyPr>
          <a:lstStyle/>
          <a:p>
            <a:pPr fontAlgn="auto">
              <a:spcAft>
                <a:spcPts val="0"/>
              </a:spcAft>
              <a:defRPr/>
            </a:pPr>
            <a:r>
              <a:rPr sz="3200" smtClean="0"/>
              <a:t>MANAJEMEN DALAM PENYELENGGARAAN MAKANAN INSTITUSI DAN JASA BOGA</a:t>
            </a:r>
            <a:endParaRPr sz="3200"/>
          </a:p>
        </p:txBody>
      </p:sp>
      <p:sp>
        <p:nvSpPr>
          <p:cNvPr id="4" name="Subtitle 3"/>
          <p:cNvSpPr>
            <a:spLocks noGrp="1"/>
          </p:cNvSpPr>
          <p:nvPr>
            <p:ph type="subTitle" idx="1"/>
          </p:nvPr>
        </p:nvSpPr>
        <p:spPr/>
        <p:txBody>
          <a:bodyPr/>
          <a:lstStyle/>
          <a:p>
            <a:endParaRPr lang="id-ID"/>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273050" indent="-273050">
              <a:lnSpc>
                <a:spcPct val="80000"/>
              </a:lnSpc>
              <a:buFont typeface="Wingdings 2" pitchFamily="18" charset="2"/>
              <a:buNone/>
            </a:pPr>
            <a:r>
              <a:rPr lang="en-US" sz="2800" smtClean="0"/>
              <a:t>Prinsip utama : menetapkan strategi yang akan digunakan dalam penyelenggaraan makanan</a:t>
            </a:r>
          </a:p>
          <a:p>
            <a:pPr marL="273050" indent="-273050">
              <a:lnSpc>
                <a:spcPct val="80000"/>
              </a:lnSpc>
            </a:pPr>
            <a:endParaRPr lang="en-US" sz="2800" smtClean="0"/>
          </a:p>
          <a:p>
            <a:pPr marL="273050" indent="-273050">
              <a:lnSpc>
                <a:spcPct val="80000"/>
              </a:lnSpc>
              <a:buFont typeface="Wingdings 2" pitchFamily="18" charset="2"/>
              <a:buNone/>
            </a:pPr>
            <a:r>
              <a:rPr lang="en-US" sz="2800" smtClean="0"/>
              <a:t>Penetapan strategi mencakaup pemikiran yang  mendasar tentang</a:t>
            </a:r>
          </a:p>
          <a:p>
            <a:pPr marL="273050" indent="-273050">
              <a:lnSpc>
                <a:spcPct val="80000"/>
              </a:lnSpc>
              <a:buFont typeface="Franklin Gothic Book" pitchFamily="34" charset="0"/>
              <a:buAutoNum type="alphaLcPeriod"/>
            </a:pPr>
            <a:r>
              <a:rPr lang="en-US" sz="2800" smtClean="0"/>
              <a:t>Bentuk atau macam pelayanan makanan yang akan diselenggarakan (kafetaria, kantin atau yang lain)</a:t>
            </a:r>
          </a:p>
          <a:p>
            <a:pPr marL="273050" indent="-273050">
              <a:lnSpc>
                <a:spcPct val="80000"/>
              </a:lnSpc>
              <a:buFont typeface="Franklin Gothic Book" pitchFamily="34" charset="0"/>
              <a:buAutoNum type="alphaLcPeriod"/>
            </a:pPr>
            <a:r>
              <a:rPr lang="fi-FI" sz="2800" smtClean="0"/>
              <a:t>Penetapan tata cara Pengelolaan Penyelenggaraan Makanan</a:t>
            </a:r>
            <a:endParaRPr lang="en-US" sz="2800" smtClean="0"/>
          </a:p>
          <a:p>
            <a:pPr marL="273050" indent="-273050">
              <a:lnSpc>
                <a:spcPct val="80000"/>
              </a:lnSpc>
              <a:buFont typeface="Wingdings 2" pitchFamily="18" charset="2"/>
              <a:buNone/>
            </a:pPr>
            <a:endParaRPr lang="en-US" sz="280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457200" y="320675"/>
            <a:ext cx="7239000" cy="1143000"/>
          </a:xfrm>
        </p:spPr>
        <p:txBody>
          <a:bodyPr/>
          <a:lstStyle/>
          <a:p>
            <a:pPr algn="ctr"/>
            <a:r>
              <a:rPr lang="en-US" smtClean="0"/>
              <a:t>PERENCANAAN</a:t>
            </a:r>
          </a:p>
        </p:txBody>
      </p:sp>
      <p:sp>
        <p:nvSpPr>
          <p:cNvPr id="3" name="Content Placeholder 2"/>
          <p:cNvSpPr>
            <a:spLocks noGrp="1"/>
          </p:cNvSpPr>
          <p:nvPr>
            <p:ph idx="1"/>
          </p:nvPr>
        </p:nvSpPr>
        <p:spPr/>
        <p:txBody>
          <a:bodyPr>
            <a:normAutofit fontScale="85000" lnSpcReduction="10000"/>
          </a:bodyPr>
          <a:lstStyle/>
          <a:p>
            <a:pPr marL="274320" indent="-274320" fontAlgn="auto">
              <a:spcAft>
                <a:spcPts val="0"/>
              </a:spcAft>
              <a:buFont typeface="Wingdings 2"/>
              <a:buNone/>
              <a:defRPr/>
            </a:pPr>
            <a:r>
              <a:rPr lang="en-US" dirty="0" err="1" smtClean="0"/>
              <a:t>Fasilitas</a:t>
            </a:r>
            <a:r>
              <a:rPr lang="en-US" dirty="0" smtClean="0"/>
              <a:t> </a:t>
            </a:r>
            <a:r>
              <a:rPr lang="en-US" dirty="0" err="1" smtClean="0"/>
              <a:t>fisik</a:t>
            </a:r>
            <a:r>
              <a:rPr lang="en-US" dirty="0" smtClean="0"/>
              <a:t> </a:t>
            </a:r>
            <a:r>
              <a:rPr lang="en-US" dirty="0" err="1" smtClean="0"/>
              <a:t>pengolahan</a:t>
            </a:r>
            <a:r>
              <a:rPr lang="en-US" dirty="0" smtClean="0"/>
              <a:t> </a:t>
            </a:r>
            <a:r>
              <a:rPr lang="en-US" dirty="0" err="1" smtClean="0"/>
              <a:t>makanan</a:t>
            </a:r>
            <a:r>
              <a:rPr lang="en-US" dirty="0" smtClean="0"/>
              <a:t> </a:t>
            </a:r>
            <a:r>
              <a:rPr lang="en-US" dirty="0" err="1" smtClean="0"/>
              <a:t>antara</a:t>
            </a:r>
            <a:r>
              <a:rPr lang="en-US" dirty="0" smtClean="0"/>
              <a:t> lain :</a:t>
            </a:r>
          </a:p>
          <a:p>
            <a:pPr marL="627063" indent="-354013" fontAlgn="auto">
              <a:spcAft>
                <a:spcPts val="0"/>
              </a:spcAft>
              <a:buFont typeface="+mj-lt"/>
              <a:buAutoNum type="arabicPeriod"/>
              <a:defRPr/>
            </a:pPr>
            <a:r>
              <a:rPr lang="en-US" dirty="0" err="1" smtClean="0"/>
              <a:t>Ruang</a:t>
            </a:r>
            <a:r>
              <a:rPr lang="en-US" dirty="0" smtClean="0"/>
              <a:t> </a:t>
            </a:r>
            <a:r>
              <a:rPr lang="en-US" dirty="0" err="1" smtClean="0"/>
              <a:t>menerima</a:t>
            </a:r>
            <a:r>
              <a:rPr lang="en-US" dirty="0" smtClean="0"/>
              <a:t> </a:t>
            </a:r>
            <a:r>
              <a:rPr lang="en-US" dirty="0" err="1" smtClean="0"/>
              <a:t>dan</a:t>
            </a:r>
            <a:r>
              <a:rPr lang="en-US" dirty="0" smtClean="0"/>
              <a:t> </a:t>
            </a:r>
            <a:r>
              <a:rPr lang="en-US" dirty="0" err="1" smtClean="0"/>
              <a:t>menyimpan</a:t>
            </a:r>
            <a:r>
              <a:rPr lang="en-US" dirty="0" smtClean="0"/>
              <a:t> </a:t>
            </a:r>
            <a:r>
              <a:rPr lang="en-US" dirty="0" err="1" smtClean="0"/>
              <a:t>bahan</a:t>
            </a:r>
            <a:r>
              <a:rPr lang="en-US" dirty="0" smtClean="0"/>
              <a:t> </a:t>
            </a:r>
            <a:r>
              <a:rPr lang="en-US" dirty="0" err="1" smtClean="0"/>
              <a:t>makanan</a:t>
            </a:r>
            <a:endParaRPr lang="en-US" dirty="0" smtClean="0"/>
          </a:p>
          <a:p>
            <a:pPr marL="627063" indent="-354013" fontAlgn="auto">
              <a:spcAft>
                <a:spcPts val="0"/>
              </a:spcAft>
              <a:buFont typeface="+mj-lt"/>
              <a:buAutoNum type="arabicPeriod"/>
              <a:defRPr/>
            </a:pPr>
            <a:r>
              <a:rPr lang="en-US" dirty="0" err="1" smtClean="0"/>
              <a:t>Ruang</a:t>
            </a:r>
            <a:r>
              <a:rPr lang="en-US" dirty="0" smtClean="0"/>
              <a:t> </a:t>
            </a:r>
            <a:r>
              <a:rPr lang="en-US" dirty="0" err="1" smtClean="0"/>
              <a:t>menyiapkan</a:t>
            </a:r>
            <a:r>
              <a:rPr lang="en-US" dirty="0" smtClean="0"/>
              <a:t> </a:t>
            </a:r>
            <a:r>
              <a:rPr lang="en-US" dirty="0" err="1" smtClean="0"/>
              <a:t>dan</a:t>
            </a:r>
            <a:r>
              <a:rPr lang="en-US" dirty="0" smtClean="0"/>
              <a:t> </a:t>
            </a:r>
            <a:r>
              <a:rPr lang="en-US" dirty="0" err="1" smtClean="0"/>
              <a:t>membersihkan</a:t>
            </a:r>
            <a:r>
              <a:rPr lang="en-US" dirty="0" smtClean="0"/>
              <a:t> </a:t>
            </a:r>
            <a:r>
              <a:rPr lang="en-US" dirty="0" err="1" smtClean="0"/>
              <a:t>bahan</a:t>
            </a:r>
            <a:r>
              <a:rPr lang="en-US" dirty="0" smtClean="0"/>
              <a:t> </a:t>
            </a:r>
            <a:r>
              <a:rPr lang="en-US" dirty="0" err="1" smtClean="0"/>
              <a:t>makanan</a:t>
            </a:r>
            <a:endParaRPr lang="en-US" dirty="0" smtClean="0"/>
          </a:p>
          <a:p>
            <a:pPr marL="627063" indent="-354013" fontAlgn="auto">
              <a:spcAft>
                <a:spcPts val="0"/>
              </a:spcAft>
              <a:buFont typeface="+mj-lt"/>
              <a:buAutoNum type="arabicPeriod"/>
              <a:defRPr/>
            </a:pPr>
            <a:r>
              <a:rPr lang="en-US" dirty="0" err="1" smtClean="0"/>
              <a:t>Ruang</a:t>
            </a:r>
            <a:r>
              <a:rPr lang="en-US" dirty="0" smtClean="0"/>
              <a:t> </a:t>
            </a:r>
            <a:r>
              <a:rPr lang="en-US" dirty="0" err="1" smtClean="0"/>
              <a:t>memasak</a:t>
            </a:r>
            <a:r>
              <a:rPr lang="en-US" dirty="0" smtClean="0"/>
              <a:t> </a:t>
            </a:r>
            <a:r>
              <a:rPr lang="en-US" dirty="0" err="1" smtClean="0"/>
              <a:t>dan</a:t>
            </a:r>
            <a:r>
              <a:rPr lang="en-US" dirty="0" smtClean="0"/>
              <a:t> </a:t>
            </a:r>
            <a:r>
              <a:rPr lang="en-US" dirty="0" err="1" smtClean="0"/>
              <a:t>membagu</a:t>
            </a:r>
            <a:r>
              <a:rPr lang="en-US" dirty="0" smtClean="0"/>
              <a:t> </a:t>
            </a:r>
            <a:r>
              <a:rPr lang="en-US" dirty="0" err="1" smtClean="0"/>
              <a:t>makanan</a:t>
            </a:r>
            <a:r>
              <a:rPr lang="en-US" dirty="0" smtClean="0"/>
              <a:t> </a:t>
            </a:r>
            <a:r>
              <a:rPr lang="en-US" dirty="0" err="1" smtClean="0"/>
              <a:t>jadi</a:t>
            </a:r>
            <a:endParaRPr lang="en-US" dirty="0" smtClean="0"/>
          </a:p>
          <a:p>
            <a:pPr marL="627063" indent="-354013" fontAlgn="auto">
              <a:spcAft>
                <a:spcPts val="0"/>
              </a:spcAft>
              <a:buFont typeface="+mj-lt"/>
              <a:buAutoNum type="arabicPeriod"/>
              <a:defRPr/>
            </a:pPr>
            <a:r>
              <a:rPr lang="en-US" dirty="0" err="1" smtClean="0"/>
              <a:t>Ruang</a:t>
            </a:r>
            <a:r>
              <a:rPr lang="en-US" dirty="0" smtClean="0"/>
              <a:t> </a:t>
            </a:r>
            <a:r>
              <a:rPr lang="en-US" dirty="0" err="1" smtClean="0"/>
              <a:t>mencuci</a:t>
            </a:r>
            <a:r>
              <a:rPr lang="en-US" dirty="0" smtClean="0"/>
              <a:t> </a:t>
            </a:r>
            <a:r>
              <a:rPr lang="en-US" dirty="0" err="1" smtClean="0"/>
              <a:t>dan</a:t>
            </a:r>
            <a:r>
              <a:rPr lang="en-US" dirty="0" smtClean="0"/>
              <a:t> </a:t>
            </a:r>
            <a:r>
              <a:rPr lang="en-US" dirty="0" err="1" smtClean="0"/>
              <a:t>menyimpan</a:t>
            </a:r>
            <a:r>
              <a:rPr lang="en-US" dirty="0" smtClean="0"/>
              <a:t> </a:t>
            </a:r>
            <a:r>
              <a:rPr lang="en-US" dirty="0" err="1" smtClean="0"/>
              <a:t>peralatan</a:t>
            </a:r>
            <a:endParaRPr lang="en-US" dirty="0" smtClean="0"/>
          </a:p>
          <a:p>
            <a:pPr marL="627063" indent="-354013" fontAlgn="auto">
              <a:spcAft>
                <a:spcPts val="0"/>
              </a:spcAft>
              <a:buFont typeface="+mj-lt"/>
              <a:buAutoNum type="arabicPeriod"/>
              <a:defRPr/>
            </a:pPr>
            <a:r>
              <a:rPr lang="en-US" dirty="0" err="1" smtClean="0"/>
              <a:t>Ruang</a:t>
            </a:r>
            <a:r>
              <a:rPr lang="en-US" dirty="0" smtClean="0"/>
              <a:t> </a:t>
            </a:r>
            <a:r>
              <a:rPr lang="en-US" dirty="0" err="1" smtClean="0"/>
              <a:t>tata</a:t>
            </a:r>
            <a:r>
              <a:rPr lang="en-US" dirty="0" smtClean="0"/>
              <a:t> </a:t>
            </a:r>
            <a:r>
              <a:rPr lang="en-US" dirty="0" err="1" smtClean="0"/>
              <a:t>usaha</a:t>
            </a:r>
            <a:endParaRPr lang="en-US" dirty="0" smtClean="0"/>
          </a:p>
          <a:p>
            <a:pPr marL="627063" indent="-354013" fontAlgn="auto">
              <a:spcAft>
                <a:spcPts val="0"/>
              </a:spcAft>
              <a:buFont typeface="+mj-lt"/>
              <a:buAutoNum type="arabicPeriod"/>
              <a:defRPr/>
            </a:pPr>
            <a:r>
              <a:rPr lang="en-US" dirty="0" err="1" smtClean="0"/>
              <a:t>Ruang</a:t>
            </a:r>
            <a:r>
              <a:rPr lang="en-US" dirty="0" smtClean="0"/>
              <a:t> </a:t>
            </a:r>
            <a:r>
              <a:rPr lang="en-US" dirty="0" err="1" smtClean="0"/>
              <a:t>pegawai</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0063"/>
            <a:ext cx="7239000" cy="677862"/>
          </a:xfrm>
        </p:spPr>
        <p:txBody>
          <a:bodyPr>
            <a:normAutofit fontScale="90000"/>
          </a:bodyPr>
          <a:lstStyle/>
          <a:p>
            <a:pPr algn="ctr" fontAlgn="auto">
              <a:spcAft>
                <a:spcPts val="0"/>
              </a:spcAft>
              <a:defRPr/>
            </a:pPr>
            <a:r>
              <a:rPr lang="en-US" dirty="0" err="1" smtClean="0"/>
              <a:t>Organisasi</a:t>
            </a:r>
            <a:r>
              <a:rPr lang="en-US" dirty="0" smtClean="0"/>
              <a:t> </a:t>
            </a:r>
            <a:r>
              <a:rPr lang="en-US" dirty="0" err="1" smtClean="0"/>
              <a:t>dan</a:t>
            </a:r>
            <a:r>
              <a:rPr lang="en-US" dirty="0" smtClean="0"/>
              <a:t> </a:t>
            </a:r>
            <a:r>
              <a:rPr lang="en-US" dirty="0" err="1" smtClean="0"/>
              <a:t>ketenagaan</a:t>
            </a:r>
            <a:endParaRPr lang="en-US" dirty="0"/>
          </a:p>
        </p:txBody>
      </p:sp>
      <p:sp>
        <p:nvSpPr>
          <p:cNvPr id="39939" name="Content Placeholder 2"/>
          <p:cNvSpPr>
            <a:spLocks noGrp="1"/>
          </p:cNvSpPr>
          <p:nvPr>
            <p:ph idx="1"/>
          </p:nvPr>
        </p:nvSpPr>
        <p:spPr/>
        <p:txBody>
          <a:bodyPr/>
          <a:lstStyle/>
          <a:p>
            <a:pPr>
              <a:buFont typeface="Wingdings 2" pitchFamily="18" charset="2"/>
              <a:buNone/>
            </a:pPr>
            <a:r>
              <a:rPr lang="en-US" smtClean="0"/>
              <a:t>Karena melibatkan banyak orang, perlu pengorganisasian agar hasil memuaskan</a:t>
            </a:r>
          </a:p>
          <a:p>
            <a:pPr>
              <a:buFont typeface="Wingdings 2" pitchFamily="18" charset="2"/>
              <a:buNone/>
            </a:pPr>
            <a:r>
              <a:rPr lang="en-US" smtClean="0"/>
              <a:t>Jasa boga non komersial : tenaga kerja memasak mengandalkan bakat</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675"/>
            <a:ext cx="7239000" cy="1143000"/>
          </a:xfrm>
        </p:spPr>
        <p:txBody>
          <a:bodyPr>
            <a:normAutofit fontScale="90000"/>
          </a:bodyPr>
          <a:lstStyle/>
          <a:p>
            <a:pPr algn="ctr" fontAlgn="auto">
              <a:spcAft>
                <a:spcPts val="0"/>
              </a:spcAft>
              <a:defRPr/>
            </a:pPr>
            <a:r>
              <a:rPr lang="en-US" dirty="0" err="1" smtClean="0"/>
              <a:t>Pelaksanaan</a:t>
            </a:r>
            <a:r>
              <a:rPr lang="en-US" dirty="0" smtClean="0"/>
              <a:t> </a:t>
            </a:r>
            <a:r>
              <a:rPr lang="en-US" dirty="0" err="1" smtClean="0"/>
              <a:t>penyelenggaraan</a:t>
            </a:r>
            <a:r>
              <a:rPr lang="en-US" dirty="0" smtClean="0"/>
              <a:t> </a:t>
            </a:r>
            <a:r>
              <a:rPr lang="en-US" dirty="0" err="1" smtClean="0"/>
              <a:t>makanan</a:t>
            </a:r>
            <a:endParaRPr lang="en-US" dirty="0"/>
          </a:p>
        </p:txBody>
      </p:sp>
      <p:sp>
        <p:nvSpPr>
          <p:cNvPr id="3" name="Content Placeholder 2"/>
          <p:cNvSpPr>
            <a:spLocks noGrp="1"/>
          </p:cNvSpPr>
          <p:nvPr>
            <p:ph idx="1"/>
          </p:nvPr>
        </p:nvSpPr>
        <p:spPr/>
        <p:txBody>
          <a:bodyPr>
            <a:normAutofit fontScale="92500" lnSpcReduction="20000"/>
          </a:bodyPr>
          <a:lstStyle/>
          <a:p>
            <a:pPr marL="274320" indent="-274320" fontAlgn="auto">
              <a:spcAft>
                <a:spcPts val="0"/>
              </a:spcAft>
              <a:buFont typeface="Wingdings 2"/>
              <a:buNone/>
              <a:defRPr/>
            </a:pPr>
            <a:r>
              <a:rPr lang="en-US" dirty="0" err="1" smtClean="0"/>
              <a:t>Meliputi</a:t>
            </a:r>
            <a:r>
              <a:rPr lang="en-US" dirty="0" smtClean="0"/>
              <a:t> :</a:t>
            </a:r>
          </a:p>
          <a:p>
            <a:pPr marL="723900" indent="-450850" fontAlgn="auto">
              <a:spcAft>
                <a:spcPts val="0"/>
              </a:spcAft>
              <a:buFont typeface="+mj-lt"/>
              <a:buAutoNum type="arabicPeriod"/>
              <a:defRPr/>
            </a:pPr>
            <a:r>
              <a:rPr lang="en-US" dirty="0" err="1" smtClean="0"/>
              <a:t>Perencanaan</a:t>
            </a:r>
            <a:r>
              <a:rPr lang="en-US" dirty="0" smtClean="0"/>
              <a:t> menu</a:t>
            </a:r>
          </a:p>
          <a:p>
            <a:pPr marL="723900" indent="-450850" fontAlgn="auto">
              <a:spcAft>
                <a:spcPts val="0"/>
              </a:spcAft>
              <a:buFont typeface="+mj-lt"/>
              <a:buAutoNum type="arabicPeriod"/>
              <a:defRPr/>
            </a:pPr>
            <a:r>
              <a:rPr lang="en-US" dirty="0" err="1" smtClean="0"/>
              <a:t>Pengadaan</a:t>
            </a:r>
            <a:r>
              <a:rPr lang="en-US" dirty="0" smtClean="0"/>
              <a:t> </a:t>
            </a:r>
            <a:r>
              <a:rPr lang="en-US" dirty="0" err="1" smtClean="0"/>
              <a:t>bahan</a:t>
            </a:r>
            <a:r>
              <a:rPr lang="en-US" dirty="0" smtClean="0"/>
              <a:t> </a:t>
            </a:r>
            <a:r>
              <a:rPr lang="en-US" dirty="0" err="1" smtClean="0"/>
              <a:t>makanan</a:t>
            </a:r>
            <a:endParaRPr lang="en-US" dirty="0" smtClean="0"/>
          </a:p>
          <a:p>
            <a:pPr marL="723900" indent="-450850" fontAlgn="auto">
              <a:spcAft>
                <a:spcPts val="0"/>
              </a:spcAft>
              <a:buFont typeface="+mj-lt"/>
              <a:buAutoNum type="arabicPeriod"/>
              <a:defRPr/>
            </a:pPr>
            <a:r>
              <a:rPr lang="en-US" dirty="0" err="1" smtClean="0"/>
              <a:t>Penerimaan</a:t>
            </a:r>
            <a:r>
              <a:rPr lang="en-US" dirty="0" smtClean="0"/>
              <a:t> </a:t>
            </a:r>
            <a:r>
              <a:rPr lang="en-US" dirty="0" err="1" smtClean="0"/>
              <a:t>bahan</a:t>
            </a:r>
            <a:r>
              <a:rPr lang="en-US" dirty="0" smtClean="0"/>
              <a:t> </a:t>
            </a:r>
            <a:r>
              <a:rPr lang="en-US" dirty="0" err="1" smtClean="0"/>
              <a:t>makanan</a:t>
            </a:r>
            <a:r>
              <a:rPr lang="en-US" dirty="0" smtClean="0"/>
              <a:t> </a:t>
            </a:r>
            <a:r>
              <a:rPr lang="en-US" dirty="0" err="1" smtClean="0"/>
              <a:t>dari</a:t>
            </a:r>
            <a:r>
              <a:rPr lang="en-US" dirty="0" smtClean="0"/>
              <a:t> </a:t>
            </a:r>
            <a:r>
              <a:rPr lang="en-US" dirty="0" err="1" smtClean="0"/>
              <a:t>pemasok</a:t>
            </a:r>
            <a:endParaRPr lang="en-US" dirty="0" smtClean="0"/>
          </a:p>
          <a:p>
            <a:pPr marL="723900" indent="-450850" fontAlgn="auto">
              <a:spcAft>
                <a:spcPts val="0"/>
              </a:spcAft>
              <a:buFont typeface="+mj-lt"/>
              <a:buAutoNum type="arabicPeriod"/>
              <a:defRPr/>
            </a:pPr>
            <a:r>
              <a:rPr lang="en-US" dirty="0" err="1" smtClean="0"/>
              <a:t>Penyimpanan</a:t>
            </a:r>
            <a:r>
              <a:rPr lang="en-US" dirty="0" smtClean="0"/>
              <a:t> </a:t>
            </a:r>
            <a:r>
              <a:rPr lang="en-US" dirty="0" err="1" smtClean="0"/>
              <a:t>bahan</a:t>
            </a:r>
            <a:r>
              <a:rPr lang="en-US" dirty="0" smtClean="0"/>
              <a:t> </a:t>
            </a:r>
            <a:r>
              <a:rPr lang="en-US" dirty="0" err="1" smtClean="0"/>
              <a:t>makanan</a:t>
            </a:r>
            <a:endParaRPr lang="en-US" dirty="0" smtClean="0"/>
          </a:p>
          <a:p>
            <a:pPr marL="723900" indent="-450850" fontAlgn="auto">
              <a:spcAft>
                <a:spcPts val="0"/>
              </a:spcAft>
              <a:buFont typeface="+mj-lt"/>
              <a:buAutoNum type="arabicPeriod"/>
              <a:defRPr/>
            </a:pPr>
            <a:r>
              <a:rPr lang="en-US" dirty="0" err="1" smtClean="0"/>
              <a:t>Penyiapan</a:t>
            </a:r>
            <a:r>
              <a:rPr lang="en-US" dirty="0" smtClean="0"/>
              <a:t> </a:t>
            </a:r>
            <a:r>
              <a:rPr lang="en-US" dirty="0" err="1" smtClean="0"/>
              <a:t>bahan</a:t>
            </a:r>
            <a:r>
              <a:rPr lang="en-US" dirty="0" smtClean="0"/>
              <a:t> </a:t>
            </a:r>
            <a:r>
              <a:rPr lang="en-US" dirty="0" err="1" smtClean="0"/>
              <a:t>makanan</a:t>
            </a:r>
            <a:r>
              <a:rPr lang="en-US" dirty="0" smtClean="0"/>
              <a:t> </a:t>
            </a:r>
            <a:r>
              <a:rPr lang="en-US" dirty="0" err="1" smtClean="0"/>
              <a:t>untuk</a:t>
            </a:r>
            <a:r>
              <a:rPr lang="en-US" dirty="0" smtClean="0"/>
              <a:t> </a:t>
            </a:r>
            <a:r>
              <a:rPr lang="en-US" dirty="0" err="1" smtClean="0"/>
              <a:t>dimasak</a:t>
            </a:r>
            <a:endParaRPr lang="en-US" dirty="0" smtClean="0"/>
          </a:p>
          <a:p>
            <a:pPr marL="723900" indent="-450850" fontAlgn="auto">
              <a:spcAft>
                <a:spcPts val="0"/>
              </a:spcAft>
              <a:buFont typeface="+mj-lt"/>
              <a:buAutoNum type="arabicPeriod"/>
              <a:defRPr/>
            </a:pPr>
            <a:r>
              <a:rPr lang="en-US" dirty="0" err="1" smtClean="0"/>
              <a:t>Mengolah</a:t>
            </a:r>
            <a:r>
              <a:rPr lang="en-US" dirty="0" smtClean="0"/>
              <a:t> </a:t>
            </a:r>
            <a:r>
              <a:rPr lang="en-US" dirty="0" err="1" smtClean="0"/>
              <a:t>dan</a:t>
            </a:r>
            <a:r>
              <a:rPr lang="en-US" dirty="0" smtClean="0"/>
              <a:t> </a:t>
            </a:r>
            <a:r>
              <a:rPr lang="en-US" dirty="0" err="1" smtClean="0"/>
              <a:t>memasak</a:t>
            </a:r>
            <a:r>
              <a:rPr lang="en-US" dirty="0" smtClean="0"/>
              <a:t> </a:t>
            </a:r>
            <a:r>
              <a:rPr lang="en-US" dirty="0" err="1" smtClean="0"/>
              <a:t>makanan</a:t>
            </a:r>
            <a:endParaRPr lang="en-US" dirty="0" smtClean="0"/>
          </a:p>
          <a:p>
            <a:pPr marL="723900" indent="-450850" fontAlgn="auto">
              <a:spcAft>
                <a:spcPts val="0"/>
              </a:spcAft>
              <a:buFont typeface="+mj-lt"/>
              <a:buAutoNum type="arabicPeriod"/>
              <a:defRPr/>
            </a:pPr>
            <a:r>
              <a:rPr lang="en-US" dirty="0" err="1" smtClean="0"/>
              <a:t>Pembagian</a:t>
            </a:r>
            <a:r>
              <a:rPr lang="en-US" dirty="0" smtClean="0"/>
              <a:t> </a:t>
            </a:r>
            <a:r>
              <a:rPr lang="en-US" dirty="0" err="1" smtClean="0"/>
              <a:t>makanan</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57200" y="320675"/>
            <a:ext cx="7239000" cy="1143000"/>
          </a:xfrm>
        </p:spPr>
        <p:txBody>
          <a:bodyPr/>
          <a:lstStyle/>
          <a:p>
            <a:pPr algn="ctr"/>
            <a:r>
              <a:rPr lang="en-US" smtClean="0"/>
              <a:t>pengawasan</a:t>
            </a:r>
          </a:p>
        </p:txBody>
      </p:sp>
      <p:sp>
        <p:nvSpPr>
          <p:cNvPr id="3" name="Content Placeholder 2"/>
          <p:cNvSpPr>
            <a:spLocks noGrp="1"/>
          </p:cNvSpPr>
          <p:nvPr>
            <p:ph idx="1"/>
          </p:nvPr>
        </p:nvSpPr>
        <p:spPr>
          <a:xfrm>
            <a:off x="457200" y="2038350"/>
            <a:ext cx="7239000" cy="2390775"/>
          </a:xfrm>
        </p:spPr>
        <p:txBody>
          <a:bodyPr>
            <a:normAutofit/>
          </a:bodyPr>
          <a:lstStyle/>
          <a:p>
            <a:pPr marL="274320" indent="-274320" fontAlgn="auto">
              <a:spcAft>
                <a:spcPts val="0"/>
              </a:spcAft>
              <a:buFont typeface="Wingdings 2"/>
              <a:buNone/>
              <a:defRPr/>
            </a:pPr>
            <a:r>
              <a:rPr lang="en-US" dirty="0" err="1" smtClean="0"/>
              <a:t>Aspek</a:t>
            </a:r>
            <a:r>
              <a:rPr lang="en-US" dirty="0" smtClean="0"/>
              <a:t> </a:t>
            </a:r>
            <a:r>
              <a:rPr lang="en-US" dirty="0" err="1" smtClean="0"/>
              <a:t>pengawasan</a:t>
            </a:r>
            <a:r>
              <a:rPr lang="en-US" dirty="0" smtClean="0"/>
              <a:t> </a:t>
            </a:r>
            <a:r>
              <a:rPr lang="en-US" dirty="0" err="1" smtClean="0"/>
              <a:t>mencakup</a:t>
            </a:r>
            <a:endParaRPr lang="en-US" dirty="0" smtClean="0"/>
          </a:p>
          <a:p>
            <a:pPr marL="514350" indent="-514350" fontAlgn="auto">
              <a:spcAft>
                <a:spcPts val="0"/>
              </a:spcAft>
              <a:buFont typeface="+mj-lt"/>
              <a:buAutoNum type="arabicPeriod"/>
              <a:defRPr/>
            </a:pPr>
            <a:r>
              <a:rPr lang="en-US" dirty="0" err="1" smtClean="0"/>
              <a:t>Cita</a:t>
            </a:r>
            <a:r>
              <a:rPr lang="en-US" dirty="0" smtClean="0"/>
              <a:t> rasa</a:t>
            </a:r>
          </a:p>
          <a:p>
            <a:pPr marL="514350" indent="-514350" fontAlgn="auto">
              <a:spcAft>
                <a:spcPts val="0"/>
              </a:spcAft>
              <a:buFont typeface="+mj-lt"/>
              <a:buAutoNum type="arabicPeriod"/>
              <a:defRPr/>
            </a:pPr>
            <a:r>
              <a:rPr lang="en-US" dirty="0" err="1" smtClean="0"/>
              <a:t>Penggunaan</a:t>
            </a:r>
            <a:r>
              <a:rPr lang="en-US" dirty="0" smtClean="0"/>
              <a:t> </a:t>
            </a:r>
            <a:r>
              <a:rPr lang="en-US" dirty="0" err="1" smtClean="0"/>
              <a:t>faktor</a:t>
            </a:r>
            <a:r>
              <a:rPr lang="en-US" dirty="0" smtClean="0"/>
              <a:t> </a:t>
            </a:r>
            <a:r>
              <a:rPr lang="en-US" dirty="0" err="1" smtClean="0"/>
              <a:t>produksi</a:t>
            </a: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596" y="500042"/>
            <a:ext cx="8143932" cy="2301240"/>
          </a:xfrm>
        </p:spPr>
        <p:txBody>
          <a:bodyPr>
            <a:normAutofit/>
          </a:bodyPr>
          <a:lstStyle/>
          <a:p>
            <a:pPr marL="484632" algn="ctr" fontAlgn="auto">
              <a:spcAft>
                <a:spcPts val="0"/>
              </a:spcAft>
              <a:defRPr/>
            </a:pPr>
            <a:r>
              <a:rPr smtClean="0">
                <a:solidFill>
                  <a:schemeClr val="accent1">
                    <a:tint val="83000"/>
                    <a:satMod val="150000"/>
                  </a:schemeClr>
                </a:solidFill>
              </a:rPr>
              <a:t>EFISIENSI PENYELENGGARAAN </a:t>
            </a:r>
            <a:br>
              <a:rPr smtClean="0">
                <a:solidFill>
                  <a:schemeClr val="accent1">
                    <a:tint val="83000"/>
                    <a:satMod val="150000"/>
                  </a:schemeClr>
                </a:solidFill>
              </a:rPr>
            </a:br>
            <a:r>
              <a:rPr smtClean="0">
                <a:solidFill>
                  <a:schemeClr val="accent1">
                    <a:tint val="83000"/>
                    <a:satMod val="150000"/>
                  </a:schemeClr>
                </a:solidFill>
              </a:rPr>
              <a:t>JASA BOGA</a:t>
            </a:r>
            <a:endParaRPr>
              <a:solidFill>
                <a:schemeClr val="accent1">
                  <a:tint val="83000"/>
                  <a:satMod val="150000"/>
                </a:schemeClr>
              </a:solidFill>
            </a:endParaRPr>
          </a:p>
        </p:txBody>
      </p:sp>
      <p:sp>
        <p:nvSpPr>
          <p:cNvPr id="4" name="Subtitle 3"/>
          <p:cNvSpPr>
            <a:spLocks noGrp="1"/>
          </p:cNvSpPr>
          <p:nvPr>
            <p:ph type="subTitle" idx="1"/>
          </p:nvPr>
        </p:nvSpPr>
        <p:spPr/>
        <p:txBody>
          <a:bodyPr/>
          <a:lstStyle/>
          <a:p>
            <a:endParaRPr lang="id-ID"/>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8288"/>
            <a:ext cx="8229600" cy="1398587"/>
          </a:xfrm>
        </p:spPr>
        <p:txBody>
          <a:bodyPr>
            <a:normAutofit/>
          </a:bodyPr>
          <a:lstStyle/>
          <a:p>
            <a:pPr marL="484632" fontAlgn="auto">
              <a:spcAft>
                <a:spcPts val="0"/>
              </a:spcAft>
              <a:defRPr/>
            </a:pPr>
            <a:r>
              <a:rPr lang="en-US" dirty="0" smtClean="0">
                <a:solidFill>
                  <a:schemeClr val="accent1">
                    <a:tint val="83000"/>
                    <a:satMod val="150000"/>
                  </a:schemeClr>
                </a:solidFill>
              </a:rPr>
              <a:t>EFISIENSI DALAM HAL</a:t>
            </a:r>
            <a:endParaRPr lang="en-US" dirty="0">
              <a:solidFill>
                <a:schemeClr val="accent1">
                  <a:tint val="83000"/>
                  <a:satMod val="150000"/>
                </a:schemeClr>
              </a:solidFill>
            </a:endParaRPr>
          </a:p>
        </p:txBody>
      </p:sp>
      <p:sp>
        <p:nvSpPr>
          <p:cNvPr id="44035" name="Content Placeholder 2"/>
          <p:cNvSpPr>
            <a:spLocks noGrp="1"/>
          </p:cNvSpPr>
          <p:nvPr>
            <p:ph idx="1"/>
          </p:nvPr>
        </p:nvSpPr>
        <p:spPr>
          <a:xfrm>
            <a:off x="457200" y="1882775"/>
            <a:ext cx="8229600" cy="4572000"/>
          </a:xfrm>
        </p:spPr>
        <p:txBody>
          <a:bodyPr/>
          <a:lstStyle/>
          <a:p>
            <a:r>
              <a:rPr lang="en-US" smtClean="0"/>
              <a:t>Penggunaan Bahan Makanan</a:t>
            </a:r>
          </a:p>
          <a:p>
            <a:r>
              <a:rPr lang="en-US" smtClean="0"/>
              <a:t>Penggunaan Tenaga Kerja</a:t>
            </a:r>
          </a:p>
          <a:p>
            <a:r>
              <a:rPr lang="en-US" smtClean="0"/>
              <a:t>Penggunaan Waktu</a:t>
            </a:r>
          </a:p>
          <a:p>
            <a:r>
              <a:rPr lang="en-US" smtClean="0"/>
              <a:t>Penggunaan Biaya</a:t>
            </a:r>
          </a:p>
          <a:p>
            <a:pPr>
              <a:buFont typeface="Wingdings 2" pitchFamily="18" charset="2"/>
              <a:buNone/>
            </a:pPr>
            <a:endParaRPr lang="en-US"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b="1" dirty="0" err="1" smtClean="0"/>
              <a:t>Tujuan</a:t>
            </a:r>
            <a:r>
              <a:rPr lang="en-US" b="1" dirty="0" smtClean="0"/>
              <a:t> </a:t>
            </a:r>
            <a:r>
              <a:rPr lang="en-US" b="1" dirty="0" err="1" smtClean="0"/>
              <a:t>dr</a:t>
            </a:r>
            <a:r>
              <a:rPr lang="en-US" b="1" dirty="0" smtClean="0"/>
              <a:t> </a:t>
            </a:r>
            <a:r>
              <a:rPr lang="en-US" b="1" dirty="0" err="1" smtClean="0"/>
              <a:t>rangkaian</a:t>
            </a:r>
            <a:r>
              <a:rPr lang="en-US" b="1" dirty="0" smtClean="0"/>
              <a:t> </a:t>
            </a:r>
            <a:r>
              <a:rPr lang="en-US" b="1" dirty="0" err="1" smtClean="0"/>
              <a:t>Kegiatan</a:t>
            </a:r>
            <a:r>
              <a:rPr lang="en-US" b="1" dirty="0" smtClean="0"/>
              <a:t> </a:t>
            </a:r>
            <a:r>
              <a:rPr lang="en-US" b="1" dirty="0" err="1" smtClean="0"/>
              <a:t>Jasa</a:t>
            </a:r>
            <a:r>
              <a:rPr lang="en-US" b="1" dirty="0" smtClean="0"/>
              <a:t> </a:t>
            </a:r>
            <a:r>
              <a:rPr lang="en-US" b="1" dirty="0" err="1" smtClean="0"/>
              <a:t>Boga</a:t>
            </a:r>
            <a:r>
              <a:rPr lang="en-US" b="1" dirty="0" smtClean="0"/>
              <a:t> :</a:t>
            </a:r>
            <a:endParaRPr lang="en-US" b="1" dirty="0"/>
          </a:p>
        </p:txBody>
      </p:sp>
      <p:sp>
        <p:nvSpPr>
          <p:cNvPr id="45059" name="Content Placeholder 2"/>
          <p:cNvSpPr>
            <a:spLocks noGrp="1"/>
          </p:cNvSpPr>
          <p:nvPr>
            <p:ph idx="1"/>
          </p:nvPr>
        </p:nvSpPr>
        <p:spPr/>
        <p:txBody>
          <a:bodyPr/>
          <a:lstStyle/>
          <a:p>
            <a:pPr>
              <a:buFont typeface="Wingdings 2" pitchFamily="18" charset="2"/>
              <a:buNone/>
            </a:pPr>
            <a:r>
              <a:rPr lang="en-US" smtClean="0"/>
              <a:t>Menghasilkan makanan dengan cita rasa yang sebaik-baiknya sesuai dengan keinginan konsumen dengan penggunaan dana, material dan tenaga kerja sehemat mungkin</a:t>
            </a:r>
          </a:p>
          <a:p>
            <a:pPr>
              <a:buFont typeface="Wingdings 2" pitchFamily="18" charset="2"/>
              <a:buNone/>
            </a:pPr>
            <a:endParaRPr lang="en-US"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err="1" smtClean="0"/>
              <a:t>Faktor</a:t>
            </a:r>
            <a:r>
              <a:rPr lang="en-US" dirty="0" smtClean="0"/>
              <a:t> yang </a:t>
            </a:r>
            <a:r>
              <a:rPr lang="en-US" dirty="0" err="1" smtClean="0"/>
              <a:t>mempengaruhi</a:t>
            </a:r>
            <a:r>
              <a:rPr lang="en-US" dirty="0" smtClean="0"/>
              <a:t> </a:t>
            </a:r>
            <a:r>
              <a:rPr lang="en-US" dirty="0" err="1" smtClean="0"/>
              <a:t>Efisiensi</a:t>
            </a:r>
            <a:endParaRPr lang="en-US" dirty="0"/>
          </a:p>
        </p:txBody>
      </p:sp>
      <p:sp>
        <p:nvSpPr>
          <p:cNvPr id="46083" name="Content Placeholder 2"/>
          <p:cNvSpPr>
            <a:spLocks noGrp="1"/>
          </p:cNvSpPr>
          <p:nvPr>
            <p:ph idx="1"/>
          </p:nvPr>
        </p:nvSpPr>
        <p:spPr/>
        <p:txBody>
          <a:bodyPr/>
          <a:lstStyle/>
          <a:p>
            <a:r>
              <a:rPr lang="en-US" smtClean="0"/>
              <a:t>Pengaturan Penggunaan Tenaga Manusia</a:t>
            </a:r>
          </a:p>
          <a:p>
            <a:r>
              <a:rPr lang="en-US" smtClean="0"/>
              <a:t>Tata Letak Ruangan kerja dan Perlengkapan kerja</a:t>
            </a:r>
          </a:p>
          <a:p>
            <a:r>
              <a:rPr lang="en-US" smtClean="0"/>
              <a:t>Arus Kerja</a:t>
            </a:r>
          </a:p>
          <a:p>
            <a:pPr>
              <a:buFont typeface="Wingdings 2" pitchFamily="18" charset="2"/>
              <a:buNone/>
            </a:pPr>
            <a:endParaRPr lang="en-US"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smtClean="0"/>
              <a:t>PENGATURAN PENGGUNAAN TENAGA MANUSIA</a:t>
            </a:r>
            <a:endParaRPr lang="en-US" sz="4100" smtClean="0"/>
          </a:p>
        </p:txBody>
      </p:sp>
      <p:sp>
        <p:nvSpPr>
          <p:cNvPr id="3" name="Content Placeholder 2"/>
          <p:cNvSpPr>
            <a:spLocks noGrp="1"/>
          </p:cNvSpPr>
          <p:nvPr>
            <p:ph idx="1"/>
          </p:nvPr>
        </p:nvSpPr>
        <p:spPr/>
        <p:txBody>
          <a:bodyPr>
            <a:normAutofit/>
          </a:bodyPr>
          <a:lstStyle/>
          <a:p>
            <a:pPr marL="274320" indent="-274320" fontAlgn="auto">
              <a:spcAft>
                <a:spcPts val="0"/>
              </a:spcAft>
              <a:buFont typeface="Wingdings 2"/>
              <a:buNone/>
              <a:defRPr/>
            </a:pPr>
            <a:r>
              <a:rPr lang="en-US" dirty="0" err="1" smtClean="0"/>
              <a:t>Aspek</a:t>
            </a:r>
            <a:r>
              <a:rPr lang="en-US" dirty="0" smtClean="0"/>
              <a:t> </a:t>
            </a:r>
            <a:r>
              <a:rPr lang="en-US" dirty="0" err="1" smtClean="0"/>
              <a:t>timbulnya</a:t>
            </a:r>
            <a:r>
              <a:rPr lang="en-US" dirty="0" smtClean="0"/>
              <a:t> </a:t>
            </a:r>
            <a:r>
              <a:rPr lang="en-US" dirty="0" err="1" smtClean="0"/>
              <a:t>kelelahan</a:t>
            </a:r>
            <a:r>
              <a:rPr lang="en-US" dirty="0" smtClean="0"/>
              <a:t> </a:t>
            </a:r>
            <a:r>
              <a:rPr lang="en-US" dirty="0" err="1" smtClean="0"/>
              <a:t>karyawan</a:t>
            </a:r>
            <a:r>
              <a:rPr lang="en-US" dirty="0" smtClean="0"/>
              <a:t> :</a:t>
            </a:r>
          </a:p>
          <a:p>
            <a:pPr marL="514350" indent="-514350" fontAlgn="auto">
              <a:spcAft>
                <a:spcPts val="0"/>
              </a:spcAft>
              <a:buFont typeface="+mj-lt"/>
              <a:buAutoNum type="arabicPeriod"/>
              <a:defRPr/>
            </a:pPr>
            <a:r>
              <a:rPr lang="en-US" dirty="0" smtClean="0"/>
              <a:t>Jam </a:t>
            </a:r>
            <a:r>
              <a:rPr lang="en-US" dirty="0" err="1" smtClean="0"/>
              <a:t>kerja</a:t>
            </a:r>
            <a:r>
              <a:rPr lang="en-US" dirty="0" smtClean="0"/>
              <a:t> yang </a:t>
            </a:r>
            <a:r>
              <a:rPr lang="en-US" dirty="0" err="1" smtClean="0"/>
              <a:t>terlalu</a:t>
            </a:r>
            <a:r>
              <a:rPr lang="en-US" dirty="0" smtClean="0"/>
              <a:t> lama</a:t>
            </a:r>
          </a:p>
          <a:p>
            <a:pPr marL="514350" indent="-514350" fontAlgn="auto">
              <a:spcAft>
                <a:spcPts val="0"/>
              </a:spcAft>
              <a:buFont typeface="+mj-lt"/>
              <a:buAutoNum type="arabicPeriod"/>
              <a:defRPr/>
            </a:pPr>
            <a:r>
              <a:rPr lang="en-US" dirty="0" err="1" smtClean="0"/>
              <a:t>Pekerjaan</a:t>
            </a:r>
            <a:r>
              <a:rPr lang="en-US" dirty="0" smtClean="0"/>
              <a:t> yang </a:t>
            </a:r>
            <a:r>
              <a:rPr lang="en-US" dirty="0" err="1" smtClean="0"/>
              <a:t>tidak</a:t>
            </a:r>
            <a:r>
              <a:rPr lang="en-US" dirty="0" smtClean="0"/>
              <a:t> </a:t>
            </a:r>
            <a:r>
              <a:rPr lang="en-US" dirty="0" err="1" smtClean="0"/>
              <a:t>terencana</a:t>
            </a:r>
            <a:endParaRPr lang="en-US" dirty="0" smtClean="0"/>
          </a:p>
          <a:p>
            <a:pPr marL="514350" indent="-514350" fontAlgn="auto">
              <a:spcAft>
                <a:spcPts val="0"/>
              </a:spcAft>
              <a:buFont typeface="+mj-lt"/>
              <a:buAutoNum type="arabicPeriod"/>
              <a:defRPr/>
            </a:pPr>
            <a:r>
              <a:rPr lang="en-US" dirty="0" smtClean="0"/>
              <a:t>Tata </a:t>
            </a:r>
            <a:r>
              <a:rPr lang="en-US" dirty="0" err="1" smtClean="0"/>
              <a:t>letak</a:t>
            </a:r>
            <a:r>
              <a:rPr lang="en-US" dirty="0" smtClean="0"/>
              <a:t> </a:t>
            </a:r>
            <a:r>
              <a:rPr lang="en-US" dirty="0" err="1" smtClean="0"/>
              <a:t>ruangan</a:t>
            </a:r>
            <a:r>
              <a:rPr lang="en-US" dirty="0" smtClean="0"/>
              <a:t> </a:t>
            </a:r>
            <a:r>
              <a:rPr lang="en-US" dirty="0" err="1" smtClean="0"/>
              <a:t>dan</a:t>
            </a:r>
            <a:r>
              <a:rPr lang="en-US" dirty="0" smtClean="0"/>
              <a:t> </a:t>
            </a:r>
            <a:r>
              <a:rPr lang="en-US" dirty="0" err="1" smtClean="0"/>
              <a:t>peralatan</a:t>
            </a:r>
            <a:r>
              <a:rPr lang="en-US" dirty="0" smtClean="0"/>
              <a:t> </a:t>
            </a:r>
            <a:r>
              <a:rPr lang="en-US" dirty="0" err="1" smtClean="0"/>
              <a:t>tidak</a:t>
            </a:r>
            <a:r>
              <a:rPr lang="en-US" dirty="0" smtClean="0"/>
              <a:t> </a:t>
            </a:r>
            <a:r>
              <a:rPr lang="en-US" dirty="0" err="1" smtClean="0"/>
              <a:t>diatur</a:t>
            </a:r>
            <a:r>
              <a:rPr lang="en-US" dirty="0" smtClean="0"/>
              <a:t> </a:t>
            </a:r>
            <a:r>
              <a:rPr lang="en-US" dirty="0" err="1" smtClean="0"/>
              <a:t>dengan</a:t>
            </a:r>
            <a:r>
              <a:rPr lang="en-US" dirty="0" smtClean="0"/>
              <a:t> </a:t>
            </a:r>
            <a:r>
              <a:rPr lang="en-US" dirty="0" err="1" smtClean="0"/>
              <a:t>baik</a:t>
            </a:r>
            <a:endParaRPr lang="en-US" dirty="0" smtClean="0"/>
          </a:p>
          <a:p>
            <a:pPr marL="514350" indent="-514350" fontAlgn="auto">
              <a:spcAft>
                <a:spcPts val="0"/>
              </a:spcAft>
              <a:buFont typeface="+mj-lt"/>
              <a:buAutoNum type="arabicPeriod"/>
              <a:defRPr/>
            </a:pPr>
            <a:r>
              <a:rPr lang="en-US" dirty="0" smtClean="0"/>
              <a:t>Rasa </a:t>
            </a:r>
            <a:r>
              <a:rPr lang="en-US" dirty="0" err="1" smtClean="0"/>
              <a:t>jenuh</a:t>
            </a:r>
            <a:r>
              <a:rPr lang="en-US" dirty="0" smtClean="0"/>
              <a:t> </a:t>
            </a:r>
            <a:r>
              <a:rPr lang="en-US" dirty="0" err="1" smtClean="0"/>
              <a:t>akan</a:t>
            </a:r>
            <a:r>
              <a:rPr lang="en-US" dirty="0" smtClean="0"/>
              <a:t> </a:t>
            </a:r>
            <a:r>
              <a:rPr lang="en-US" dirty="0" err="1" smtClean="0"/>
              <a:t>pekerjaan</a:t>
            </a:r>
            <a:endParaRPr lang="en-US" dirty="0" smtClean="0"/>
          </a:p>
          <a:p>
            <a:pPr marL="514350" indent="-514350" fontAlgn="auto">
              <a:spcAft>
                <a:spcPts val="0"/>
              </a:spcAft>
              <a:buFont typeface="+mj-lt"/>
              <a:buAutoNum type="arabicPeriod"/>
              <a:defRPr/>
            </a:pPr>
            <a:r>
              <a:rPr lang="en-US" dirty="0" err="1" smtClean="0"/>
              <a:t>Tenaga</a:t>
            </a:r>
            <a:r>
              <a:rPr lang="en-US" dirty="0" smtClean="0"/>
              <a:t> </a:t>
            </a:r>
            <a:r>
              <a:rPr lang="en-US" dirty="0" err="1" smtClean="0"/>
              <a:t>kerja</a:t>
            </a:r>
            <a:r>
              <a:rPr lang="en-US" dirty="0" smtClean="0"/>
              <a:t> </a:t>
            </a:r>
            <a:r>
              <a:rPr lang="en-US" dirty="0" err="1" smtClean="0"/>
              <a:t>tidak</a:t>
            </a:r>
            <a:r>
              <a:rPr lang="en-US" dirty="0" smtClean="0"/>
              <a:t> </a:t>
            </a:r>
            <a:r>
              <a:rPr lang="en-US" dirty="0" err="1" smtClean="0"/>
              <a:t>sehat</a:t>
            </a:r>
            <a:endParaRPr lang="en-US" dirty="0"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273050" indent="-273050">
              <a:buFont typeface="Wingdings 2" pitchFamily="18" charset="2"/>
              <a:buNone/>
            </a:pPr>
            <a:r>
              <a:rPr lang="en-US" smtClean="0"/>
              <a:t>Cara mengatasi</a:t>
            </a:r>
          </a:p>
          <a:p>
            <a:pPr marL="273050" indent="-273050">
              <a:buFont typeface="Franklin Gothic Book" pitchFamily="34" charset="0"/>
              <a:buAutoNum type="arabicPeriod"/>
            </a:pPr>
            <a:r>
              <a:rPr lang="en-US" smtClean="0"/>
              <a:t>Jam kerja tidak melebihi kemampuan</a:t>
            </a:r>
          </a:p>
          <a:p>
            <a:pPr marL="273050" indent="-273050">
              <a:buFont typeface="Franklin Gothic Book" pitchFamily="34" charset="0"/>
              <a:buAutoNum type="arabicPeriod"/>
            </a:pPr>
            <a:r>
              <a:rPr lang="en-US" smtClean="0"/>
              <a:t>Diberi cukup waktu istirahat</a:t>
            </a:r>
          </a:p>
          <a:p>
            <a:pPr marL="273050" indent="-273050">
              <a:buFont typeface="Franklin Gothic Book" pitchFamily="34" charset="0"/>
              <a:buAutoNum type="arabicPeriod"/>
            </a:pPr>
            <a:r>
              <a:rPr lang="en-US" smtClean="0"/>
              <a:t>Ruangan kerja diatur dengan  baik</a:t>
            </a:r>
          </a:p>
          <a:p>
            <a:pPr marL="273050" indent="-273050">
              <a:buFont typeface="Franklin Gothic Book" pitchFamily="34" charset="0"/>
              <a:buAutoNum type="arabicPeriod"/>
            </a:pPr>
            <a:r>
              <a:rPr lang="en-US" smtClean="0"/>
              <a:t>Ventilasi agar udara dalam ruang kerja segar</a:t>
            </a:r>
          </a:p>
          <a:p>
            <a:pPr marL="273050" indent="-273050">
              <a:buFont typeface="Wingdings 2" pitchFamily="18" charset="2"/>
              <a:buNone/>
            </a:pPr>
            <a:endParaRPr lang="en-US"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4100" b="1" smtClean="0"/>
              <a:t>PENGATURAN TATA LETAK RUANGAN DAN PERALATAN</a:t>
            </a:r>
            <a:endParaRPr lang="en-US" sz="4100" smtClean="0"/>
          </a:p>
        </p:txBody>
      </p:sp>
      <p:sp>
        <p:nvSpPr>
          <p:cNvPr id="49155" name="Content Placeholder 2"/>
          <p:cNvSpPr>
            <a:spLocks noGrp="1"/>
          </p:cNvSpPr>
          <p:nvPr>
            <p:ph idx="1"/>
          </p:nvPr>
        </p:nvSpPr>
        <p:spPr/>
        <p:txBody>
          <a:bodyPr/>
          <a:lstStyle/>
          <a:p>
            <a:r>
              <a:rPr lang="en-US" smtClean="0"/>
              <a:t>Ruang penerimaan dan penyimpanan tidak terlalu jauh dari ruang penyiapan</a:t>
            </a:r>
          </a:p>
          <a:p>
            <a:r>
              <a:rPr lang="en-US" smtClean="0"/>
              <a:t>Ruang cuci bahan makanan tidak jauh dari tempat memasak</a:t>
            </a:r>
          </a:p>
          <a:p>
            <a:r>
              <a:rPr lang="en-US" smtClean="0"/>
              <a:t>Tempat cuci alat masak tidak jauh dari tempat memasak</a:t>
            </a:r>
          </a:p>
          <a:p>
            <a:pPr>
              <a:buFont typeface="Wingdings 2" pitchFamily="18" charset="2"/>
              <a:buNone/>
            </a:pPr>
            <a:endParaRPr lang="en-US"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lum contrast="12000"/>
            <a:grayscl/>
          </a:blip>
          <a:srcRect/>
          <a:stretch>
            <a:fillRect/>
          </a:stretch>
        </p:blipFill>
        <p:spPr bwMode="auto">
          <a:xfrm>
            <a:off x="292100" y="396875"/>
            <a:ext cx="8636000" cy="6103938"/>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en-US" b="1" smtClean="0"/>
              <a:t>PENGATURAN ARUS KERJA</a:t>
            </a:r>
            <a:endParaRPr lang="en-US" smtClean="0"/>
          </a:p>
        </p:txBody>
      </p:sp>
      <p:sp>
        <p:nvSpPr>
          <p:cNvPr id="3" name="Content Placeholder 2"/>
          <p:cNvSpPr>
            <a:spLocks noGrp="1"/>
          </p:cNvSpPr>
          <p:nvPr>
            <p:ph idx="1"/>
          </p:nvPr>
        </p:nvSpPr>
        <p:spPr/>
        <p:txBody>
          <a:bodyPr>
            <a:normAutofit/>
          </a:bodyPr>
          <a:lstStyle/>
          <a:p>
            <a:pPr marL="273050" indent="-273050">
              <a:buFont typeface="Wingdings 2" pitchFamily="18" charset="2"/>
              <a:buChar char=""/>
            </a:pPr>
            <a:r>
              <a:rPr lang="en-US" sz="2400" smtClean="0"/>
              <a:t>Arus kerja : urutan pekerjaan yg harus dilakukan utk menyelesaikan suatu tugas</a:t>
            </a:r>
          </a:p>
          <a:p>
            <a:pPr marL="273050" indent="-273050">
              <a:buFont typeface="Wingdings 2" pitchFamily="18" charset="2"/>
              <a:buChar char=""/>
            </a:pPr>
            <a:r>
              <a:rPr lang="en-US" sz="2400" smtClean="0"/>
              <a:t>Yang diperhatikan :</a:t>
            </a:r>
          </a:p>
          <a:p>
            <a:pPr marL="273050" indent="-273050">
              <a:buFont typeface="Franklin Gothic Book" pitchFamily="34" charset="0"/>
              <a:buAutoNum type="arabicPeriod"/>
            </a:pPr>
            <a:r>
              <a:rPr lang="en-US" sz="2400" smtClean="0"/>
              <a:t>Pekerjaan dilakukan menurut arah gerak yang sama</a:t>
            </a:r>
          </a:p>
          <a:p>
            <a:pPr marL="273050" indent="-273050">
              <a:buFont typeface="Franklin Gothic Book" pitchFamily="34" charset="0"/>
              <a:buAutoNum type="arabicPeriod"/>
            </a:pPr>
            <a:r>
              <a:rPr lang="en-US" sz="2400" smtClean="0"/>
              <a:t>Jarak antara satu tempat kegiatan dan tempat kegiatan yg lain tidak terlalu jauh</a:t>
            </a:r>
          </a:p>
          <a:p>
            <a:pPr marL="273050" indent="-273050">
              <a:buFont typeface="Franklin Gothic Book" pitchFamily="34" charset="0"/>
              <a:buAutoNum type="arabicPeriod"/>
            </a:pPr>
            <a:r>
              <a:rPr lang="en-US" sz="2400" smtClean="0"/>
              <a:t>Tenggang waktu antara 2 kegiatan yg berurutan diusahakan tidak terlalu lama</a:t>
            </a:r>
          </a:p>
          <a:p>
            <a:pPr marL="273050" indent="-273050">
              <a:buFont typeface="Wingdings 2" pitchFamily="18" charset="2"/>
              <a:buNone/>
            </a:pPr>
            <a:endParaRPr lang="en-US" sz="2400"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4000" b="1" smtClean="0"/>
              <a:t>PEDOMAN GUNA MENINGKATKAN EFISIENSI</a:t>
            </a:r>
            <a:endParaRPr lang="en-US" sz="4100" smtClean="0"/>
          </a:p>
        </p:txBody>
      </p:sp>
      <p:sp>
        <p:nvSpPr>
          <p:cNvPr id="52227" name="Content Placeholder 2"/>
          <p:cNvSpPr>
            <a:spLocks noGrp="1"/>
          </p:cNvSpPr>
          <p:nvPr>
            <p:ph idx="1"/>
          </p:nvPr>
        </p:nvSpPr>
        <p:spPr/>
        <p:txBody>
          <a:bodyPr/>
          <a:lstStyle/>
          <a:p>
            <a:pPr marL="514350" indent="-514350">
              <a:buFont typeface="Franklin Gothic Book" pitchFamily="34" charset="0"/>
              <a:buAutoNum type="arabicPeriod"/>
            </a:pPr>
            <a:r>
              <a:rPr lang="en-US" sz="2000" smtClean="0"/>
              <a:t>Persiapan kerja</a:t>
            </a:r>
          </a:p>
          <a:p>
            <a:pPr marL="514350" indent="-514350">
              <a:buFont typeface="Franklin Gothic Book" pitchFamily="34" charset="0"/>
              <a:buAutoNum type="arabicPeriod"/>
            </a:pPr>
            <a:r>
              <a:rPr lang="en-US" sz="2000" smtClean="0"/>
              <a:t>Urutan kerja harus direncanakan baik bahan/peralatan</a:t>
            </a:r>
          </a:p>
          <a:p>
            <a:pPr marL="514350" indent="-514350">
              <a:buFont typeface="Franklin Gothic Book" pitchFamily="34" charset="0"/>
              <a:buAutoNum type="arabicPeriod"/>
            </a:pPr>
            <a:r>
              <a:rPr lang="en-US" sz="2000" smtClean="0"/>
              <a:t>Beberapa pekerjaan yg sama utk beberapa jenis makanan, dikerjakan sekaligus</a:t>
            </a:r>
          </a:p>
          <a:p>
            <a:pPr marL="514350" indent="-514350">
              <a:buFont typeface="Franklin Gothic Book" pitchFamily="34" charset="0"/>
              <a:buAutoNum type="arabicPeriod"/>
            </a:pPr>
            <a:r>
              <a:rPr lang="en-US" sz="2000" smtClean="0"/>
              <a:t>Penggunaan peralatan sesedikit mungkin</a:t>
            </a:r>
          </a:p>
          <a:p>
            <a:pPr marL="514350" indent="-514350">
              <a:buFont typeface="Franklin Gothic Book" pitchFamily="34" charset="0"/>
              <a:buAutoNum type="arabicPeriod"/>
            </a:pPr>
            <a:r>
              <a:rPr lang="en-US" sz="2000" smtClean="0"/>
              <a:t>Alat harus sesuai dengan tujuan dan banyak makanan yg dimasak</a:t>
            </a:r>
          </a:p>
          <a:p>
            <a:pPr marL="514350" indent="-514350">
              <a:buFont typeface="Franklin Gothic Book" pitchFamily="34" charset="0"/>
              <a:buAutoNum type="arabicPeriod"/>
            </a:pPr>
            <a:r>
              <a:rPr lang="en-US" sz="2000" smtClean="0"/>
              <a:t>Suatu bahan makanan yg sering diperlukan dibuat dalam jumlah agak banyak</a:t>
            </a:r>
          </a:p>
          <a:p>
            <a:pPr marL="514350" indent="-514350">
              <a:buFont typeface="Franklin Gothic Book" pitchFamily="34" charset="0"/>
              <a:buAutoNum type="arabicPeriod"/>
            </a:pPr>
            <a:r>
              <a:rPr lang="en-US" sz="2000" smtClean="0"/>
              <a:t>Pekerja harus dapat menyesuaikan pekerjaan dg jumlah waktu yg tersedia</a:t>
            </a:r>
          </a:p>
          <a:p>
            <a:pPr marL="514350" indent="-514350">
              <a:buFont typeface="Franklin Gothic Book" pitchFamily="34" charset="0"/>
              <a:buAutoNum type="arabicPeriod"/>
            </a:pPr>
            <a:r>
              <a:rPr lang="en-US" sz="2000" smtClean="0"/>
              <a:t>Juru masak harus memperhatikan kegiatan yg dilakukan di masing-masing pusat kerja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4000" b="1" smtClean="0"/>
              <a:t>RESIKO DALAM PENYELENGGARAAN MAKANAN</a:t>
            </a:r>
            <a:endParaRPr lang="en-US" sz="4100" smtClean="0"/>
          </a:p>
        </p:txBody>
      </p:sp>
      <p:sp>
        <p:nvSpPr>
          <p:cNvPr id="53251" name="Content Placeholder 2"/>
          <p:cNvSpPr>
            <a:spLocks noGrp="1"/>
          </p:cNvSpPr>
          <p:nvPr>
            <p:ph idx="1"/>
          </p:nvPr>
        </p:nvSpPr>
        <p:spPr/>
        <p:txBody>
          <a:bodyPr/>
          <a:lstStyle/>
          <a:p>
            <a:r>
              <a:rPr lang="en-US" sz="2800" smtClean="0"/>
              <a:t>Resiko sebelum makanan selesai dimasak. Kemungkinan penyebab : pemakaian bahan makanan yg berlebihan, kerusakan bahan makanan, hilangnya bahan makanan</a:t>
            </a:r>
          </a:p>
          <a:p>
            <a:r>
              <a:rPr lang="en-US" sz="2800" smtClean="0"/>
              <a:t>Resiko setelah makanan masak. Diakibatkan oleh : makanan menjadi busuk/basi, makanan menjadi rusak (hangus, cacat), kehilangan porsi makanan akibat kelalaian</a:t>
            </a:r>
          </a:p>
          <a:p>
            <a:pPr>
              <a:buFont typeface="Wingdings 2" pitchFamily="18" charset="2"/>
              <a:buNone/>
            </a:pPr>
            <a:endParaRPr lang="en-US" sz="2800" smtClean="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ctrTitle"/>
          </p:nvPr>
        </p:nvSpPr>
        <p:spPr>
          <a:xfrm>
            <a:off x="642910" y="1714488"/>
            <a:ext cx="7772400" cy="1333500"/>
          </a:xfrm>
        </p:spPr>
        <p:txBody>
          <a:bodyPr>
            <a:normAutofit/>
          </a:bodyPr>
          <a:lstStyle/>
          <a:p>
            <a:pPr fontAlgn="auto">
              <a:spcAft>
                <a:spcPts val="0"/>
              </a:spcAft>
              <a:defRPr/>
            </a:pPr>
            <a:r>
              <a:rPr sz="3600" smtClean="0"/>
              <a:t>BANGUNAN DAN TATA LETAK</a:t>
            </a:r>
          </a:p>
        </p:txBody>
      </p:sp>
      <p:sp>
        <p:nvSpPr>
          <p:cNvPr id="4" name="Subtitle 3"/>
          <p:cNvSpPr>
            <a:spLocks noGrp="1"/>
          </p:cNvSpPr>
          <p:nvPr>
            <p:ph type="subTitle" idx="1"/>
          </p:nvPr>
        </p:nvSpPr>
        <p:spPr/>
        <p:txBody>
          <a:bodyPr/>
          <a:lstStyle/>
          <a:p>
            <a:endParaRPr lang="id-ID"/>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2"/>
          <p:cNvSpPr>
            <a:spLocks noGrp="1"/>
          </p:cNvSpPr>
          <p:nvPr>
            <p:ph sz="quarter" idx="1"/>
          </p:nvPr>
        </p:nvSpPr>
        <p:spPr>
          <a:xfrm>
            <a:off x="301625" y="1527175"/>
            <a:ext cx="8504238" cy="4572000"/>
          </a:xfrm>
        </p:spPr>
        <p:txBody>
          <a:bodyPr/>
          <a:lstStyle/>
          <a:p>
            <a:pPr>
              <a:buFont typeface="Wingdings 2" pitchFamily="18" charset="2"/>
              <a:buNone/>
            </a:pPr>
            <a:r>
              <a:rPr lang="en-US" smtClean="0"/>
              <a:t>Bangunan dan tata letak dirancang agar mudah utk dibersihkan dan terjaga kebersihannya</a:t>
            </a:r>
          </a:p>
          <a:p>
            <a:pPr>
              <a:buFont typeface="Wingdings 2" pitchFamily="18" charset="2"/>
              <a:buNone/>
            </a:pPr>
            <a:r>
              <a:rPr lang="en-US" smtClean="0"/>
              <a:t>Ruangan, alat dan proses hendaknya diatur agar makanan hanya berpindah ke satu arah sejak penerimaan bahan mentah hingga penyajian</a:t>
            </a:r>
          </a:p>
          <a:p>
            <a:pPr>
              <a:buFont typeface="Wingdings 2" pitchFamily="18" charset="2"/>
              <a:buNone/>
            </a:pPr>
            <a:r>
              <a:rPr lang="en-US" smtClean="0"/>
              <a:t>Pintu masuk penerimaan bahan terpisah dari keluar masuk pekerja/pelanggan</a:t>
            </a:r>
          </a:p>
          <a:p>
            <a:pPr>
              <a:buFont typeface="Wingdings 2" pitchFamily="18" charset="2"/>
              <a:buNone/>
            </a:pPr>
            <a:r>
              <a:rPr lang="en-US" smtClean="0"/>
              <a:t>Ruang penyimpanan sayuran dan buah-buahan dekat dengan pintu penerimaan</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pPr algn="just"/>
            <a:r>
              <a:rPr lang="en-US" smtClean="0">
                <a:solidFill>
                  <a:srgbClr val="7B9899"/>
                </a:solidFill>
              </a:rPr>
              <a:t>1. DAPUR </a:t>
            </a:r>
          </a:p>
        </p:txBody>
      </p:sp>
      <p:sp>
        <p:nvSpPr>
          <p:cNvPr id="3" name="Content Placeholder 2"/>
          <p:cNvSpPr>
            <a:spLocks noGrp="1"/>
          </p:cNvSpPr>
          <p:nvPr>
            <p:ph sz="quarter" idx="1"/>
          </p:nvPr>
        </p:nvSpPr>
        <p:spPr>
          <a:xfrm>
            <a:off x="714375" y="1527175"/>
            <a:ext cx="8091488" cy="4572000"/>
          </a:xfrm>
        </p:spPr>
        <p:txBody>
          <a:bodyPr>
            <a:normAutofit fontScale="92500" lnSpcReduction="20000"/>
          </a:bodyPr>
          <a:lstStyle/>
          <a:p>
            <a:pPr marL="514350" indent="-514350" fontAlgn="auto">
              <a:spcAft>
                <a:spcPts val="0"/>
              </a:spcAft>
              <a:buFont typeface="+mj-lt"/>
              <a:buAutoNum type="alphaLcPeriod"/>
              <a:defRPr/>
            </a:pPr>
            <a:r>
              <a:rPr lang="en-US" dirty="0" err="1" smtClean="0"/>
              <a:t>Lantai</a:t>
            </a:r>
            <a:r>
              <a:rPr lang="en-US" dirty="0" smtClean="0"/>
              <a:t> </a:t>
            </a:r>
            <a:r>
              <a:rPr lang="en-US" dirty="0" err="1" smtClean="0"/>
              <a:t>dan</a:t>
            </a:r>
            <a:r>
              <a:rPr lang="en-US" dirty="0" smtClean="0"/>
              <a:t> </a:t>
            </a:r>
            <a:r>
              <a:rPr lang="en-US" dirty="0" err="1" smtClean="0"/>
              <a:t>saluran</a:t>
            </a:r>
            <a:r>
              <a:rPr lang="en-US" dirty="0" smtClean="0"/>
              <a:t> </a:t>
            </a:r>
            <a:r>
              <a:rPr lang="en-US" dirty="0" err="1" smtClean="0"/>
              <a:t>bangunan</a:t>
            </a:r>
            <a:r>
              <a:rPr lang="en-US" dirty="0" smtClean="0"/>
              <a:t>, </a:t>
            </a:r>
            <a:r>
              <a:rPr lang="en-US" dirty="0" err="1" smtClean="0"/>
              <a:t>kering</a:t>
            </a:r>
            <a:r>
              <a:rPr lang="en-US" dirty="0" smtClean="0"/>
              <a:t> </a:t>
            </a:r>
            <a:r>
              <a:rPr lang="en-US" dirty="0" err="1" smtClean="0"/>
              <a:t>dan</a:t>
            </a:r>
            <a:r>
              <a:rPr lang="en-US" dirty="0" smtClean="0"/>
              <a:t> </a:t>
            </a:r>
            <a:r>
              <a:rPr lang="en-US" dirty="0" err="1" smtClean="0"/>
              <a:t>mudah</a:t>
            </a:r>
            <a:r>
              <a:rPr lang="en-US" dirty="0" smtClean="0"/>
              <a:t> </a:t>
            </a:r>
            <a:r>
              <a:rPr lang="en-US" dirty="0" err="1" smtClean="0"/>
              <a:t>dibersihkan</a:t>
            </a:r>
            <a:endParaRPr lang="en-US" dirty="0" smtClean="0"/>
          </a:p>
          <a:p>
            <a:pPr marL="514350" indent="-514350" fontAlgn="auto">
              <a:spcAft>
                <a:spcPts val="0"/>
              </a:spcAft>
              <a:buFont typeface="+mj-lt"/>
              <a:buAutoNum type="alphaLcPeriod"/>
              <a:defRPr/>
            </a:pPr>
            <a:r>
              <a:rPr lang="en-US" dirty="0" err="1" smtClean="0"/>
              <a:t>Dinding</a:t>
            </a:r>
            <a:r>
              <a:rPr lang="en-US" dirty="0" smtClean="0"/>
              <a:t> </a:t>
            </a:r>
            <a:r>
              <a:rPr lang="en-US" dirty="0" err="1" smtClean="0"/>
              <a:t>dan</a:t>
            </a:r>
            <a:r>
              <a:rPr lang="en-US" dirty="0" smtClean="0"/>
              <a:t> </a:t>
            </a:r>
            <a:r>
              <a:rPr lang="en-US" dirty="0" err="1" smtClean="0"/>
              <a:t>langit-langit</a:t>
            </a:r>
            <a:endParaRPr lang="en-US" dirty="0" smtClean="0"/>
          </a:p>
          <a:p>
            <a:pPr marL="514350" indent="17463" fontAlgn="auto">
              <a:spcAft>
                <a:spcPts val="0"/>
              </a:spcAft>
              <a:buFont typeface="Wingdings" pitchFamily="2" charset="2"/>
              <a:buChar char="ü"/>
              <a:defRPr/>
            </a:pPr>
            <a:r>
              <a:rPr lang="en-US" dirty="0" smtClean="0"/>
              <a:t> </a:t>
            </a:r>
            <a:r>
              <a:rPr lang="en-US" sz="2400" dirty="0" err="1" smtClean="0"/>
              <a:t>mudah</a:t>
            </a:r>
            <a:r>
              <a:rPr lang="en-US" sz="2400" dirty="0" smtClean="0"/>
              <a:t> </a:t>
            </a:r>
            <a:r>
              <a:rPr lang="en-US" sz="2400" dirty="0" err="1" smtClean="0"/>
              <a:t>dibersihkan</a:t>
            </a:r>
            <a:r>
              <a:rPr lang="en-US" sz="2400" dirty="0" smtClean="0"/>
              <a:t>, </a:t>
            </a:r>
            <a:r>
              <a:rPr lang="en-US" sz="2400" dirty="0" err="1" smtClean="0"/>
              <a:t>kuat</a:t>
            </a:r>
            <a:r>
              <a:rPr lang="en-US" sz="2400" dirty="0" smtClean="0"/>
              <a:t>, </a:t>
            </a:r>
            <a:r>
              <a:rPr lang="en-US" sz="2400" dirty="0" err="1" smtClean="0"/>
              <a:t>tahan</a:t>
            </a:r>
            <a:r>
              <a:rPr lang="en-US" sz="2400" dirty="0" smtClean="0"/>
              <a:t> </a:t>
            </a:r>
            <a:r>
              <a:rPr lang="en-US" sz="2400" dirty="0" err="1" smtClean="0"/>
              <a:t>uap</a:t>
            </a:r>
            <a:r>
              <a:rPr lang="en-US" sz="2400" dirty="0" smtClean="0"/>
              <a:t> air &amp; </a:t>
            </a:r>
            <a:r>
              <a:rPr lang="en-US" sz="2400" dirty="0" err="1" smtClean="0"/>
              <a:t>panas</a:t>
            </a:r>
            <a:endParaRPr lang="en-US" sz="2400" dirty="0" smtClean="0"/>
          </a:p>
          <a:p>
            <a:pPr marL="723900" indent="-192088" fontAlgn="auto">
              <a:spcAft>
                <a:spcPts val="0"/>
              </a:spcAft>
              <a:buFont typeface="Wingdings" pitchFamily="2" charset="2"/>
              <a:buChar char="ü"/>
              <a:defRPr/>
            </a:pPr>
            <a:r>
              <a:rPr lang="en-US" sz="2400" dirty="0" smtClean="0"/>
              <a:t> </a:t>
            </a:r>
            <a:r>
              <a:rPr lang="en-US" sz="2400" dirty="0" err="1" smtClean="0"/>
              <a:t>langit-langit</a:t>
            </a:r>
            <a:r>
              <a:rPr lang="en-US" sz="2400" dirty="0" smtClean="0"/>
              <a:t> </a:t>
            </a:r>
            <a:r>
              <a:rPr lang="en-US" sz="2400" dirty="0" err="1" smtClean="0"/>
              <a:t>mudah</a:t>
            </a:r>
            <a:r>
              <a:rPr lang="en-US" sz="2400" dirty="0" smtClean="0"/>
              <a:t> </a:t>
            </a:r>
            <a:r>
              <a:rPr lang="en-US" sz="2400" dirty="0" err="1" smtClean="0"/>
              <a:t>dibersihkan</a:t>
            </a:r>
            <a:r>
              <a:rPr lang="en-US" sz="2400" dirty="0" smtClean="0"/>
              <a:t>, </a:t>
            </a:r>
            <a:r>
              <a:rPr lang="en-US" sz="2400" dirty="0" err="1" smtClean="0"/>
              <a:t>tdk</a:t>
            </a:r>
            <a:r>
              <a:rPr lang="en-US" sz="2400" dirty="0" smtClean="0"/>
              <a:t> </a:t>
            </a:r>
            <a:r>
              <a:rPr lang="en-US" sz="2400" dirty="0" err="1" smtClean="0"/>
              <a:t>mudah</a:t>
            </a:r>
            <a:r>
              <a:rPr lang="en-US" sz="2400" dirty="0" smtClean="0"/>
              <a:t> </a:t>
            </a:r>
            <a:r>
              <a:rPr lang="en-US" sz="2400" dirty="0" err="1" smtClean="0"/>
              <a:t>bagi</a:t>
            </a:r>
            <a:r>
              <a:rPr lang="en-US" sz="2400" dirty="0" smtClean="0"/>
              <a:t> </a:t>
            </a:r>
            <a:r>
              <a:rPr lang="en-US" sz="2400" dirty="0" err="1" smtClean="0"/>
              <a:t>serangga</a:t>
            </a:r>
            <a:r>
              <a:rPr lang="en-US" sz="2400" dirty="0" smtClean="0"/>
              <a:t> </a:t>
            </a:r>
            <a:r>
              <a:rPr lang="en-US" sz="2400" dirty="0" err="1" smtClean="0"/>
              <a:t>utk</a:t>
            </a:r>
            <a:r>
              <a:rPr lang="en-US" sz="2400" dirty="0" smtClean="0"/>
              <a:t> </a:t>
            </a:r>
            <a:r>
              <a:rPr lang="en-US" sz="2400" dirty="0" err="1" smtClean="0"/>
              <a:t>bersarang</a:t>
            </a:r>
            <a:r>
              <a:rPr lang="en-US" sz="2400" dirty="0" smtClean="0"/>
              <a:t> </a:t>
            </a:r>
            <a:r>
              <a:rPr lang="en-US" sz="2400" dirty="0" err="1" smtClean="0"/>
              <a:t>dan</a:t>
            </a:r>
            <a:r>
              <a:rPr lang="en-US" sz="2400" dirty="0" smtClean="0"/>
              <a:t> </a:t>
            </a:r>
            <a:r>
              <a:rPr lang="en-US" sz="2400" dirty="0" err="1" smtClean="0"/>
              <a:t>tahan</a:t>
            </a:r>
            <a:r>
              <a:rPr lang="en-US" sz="2400" dirty="0" smtClean="0"/>
              <a:t> </a:t>
            </a:r>
            <a:r>
              <a:rPr lang="en-US" sz="2400" dirty="0" err="1" smtClean="0"/>
              <a:t>thd</a:t>
            </a:r>
            <a:r>
              <a:rPr lang="en-US" sz="2400" dirty="0" smtClean="0"/>
              <a:t> air </a:t>
            </a:r>
            <a:r>
              <a:rPr lang="en-US" sz="2400" dirty="0" err="1" smtClean="0"/>
              <a:t>panas</a:t>
            </a:r>
            <a:endParaRPr lang="en-US" sz="2400" dirty="0" smtClean="0"/>
          </a:p>
          <a:p>
            <a:pPr marL="514350" indent="-514350" fontAlgn="auto">
              <a:spcAft>
                <a:spcPts val="0"/>
              </a:spcAft>
              <a:buFont typeface="+mj-lt"/>
              <a:buAutoNum type="alphaLcPeriod" startAt="3"/>
              <a:defRPr/>
            </a:pPr>
            <a:r>
              <a:rPr lang="en-US" dirty="0" err="1" smtClean="0"/>
              <a:t>Pintu</a:t>
            </a:r>
            <a:r>
              <a:rPr lang="en-US" dirty="0" smtClean="0"/>
              <a:t> </a:t>
            </a:r>
            <a:r>
              <a:rPr lang="en-US" dirty="0" err="1" smtClean="0"/>
              <a:t>dan</a:t>
            </a:r>
            <a:r>
              <a:rPr lang="en-US" dirty="0" smtClean="0"/>
              <a:t> </a:t>
            </a:r>
            <a:r>
              <a:rPr lang="en-US" dirty="0" err="1" smtClean="0"/>
              <a:t>jendela</a:t>
            </a:r>
            <a:endParaRPr lang="en-US" dirty="0" smtClean="0"/>
          </a:p>
          <a:p>
            <a:pPr marL="723900" indent="-384048" fontAlgn="auto">
              <a:spcAft>
                <a:spcPts val="0"/>
              </a:spcAft>
              <a:buFont typeface="Wingdings" pitchFamily="2" charset="2"/>
              <a:buChar char="ü"/>
              <a:defRPr/>
            </a:pPr>
            <a:r>
              <a:rPr lang="en-US" dirty="0" err="1" smtClean="0"/>
              <a:t>Pintu</a:t>
            </a:r>
            <a:r>
              <a:rPr lang="en-US" dirty="0" smtClean="0"/>
              <a:t> </a:t>
            </a:r>
            <a:r>
              <a:rPr lang="en-US" dirty="0" err="1" smtClean="0"/>
              <a:t>dari</a:t>
            </a:r>
            <a:r>
              <a:rPr lang="en-US" dirty="0" smtClean="0"/>
              <a:t> </a:t>
            </a:r>
            <a:r>
              <a:rPr lang="en-US" dirty="0" err="1" smtClean="0"/>
              <a:t>bahan</a:t>
            </a:r>
            <a:r>
              <a:rPr lang="en-US" dirty="0" smtClean="0"/>
              <a:t> </a:t>
            </a:r>
            <a:r>
              <a:rPr lang="en-US" dirty="0" err="1" smtClean="0"/>
              <a:t>yg</a:t>
            </a:r>
            <a:r>
              <a:rPr lang="en-US" dirty="0" smtClean="0"/>
              <a:t> </a:t>
            </a:r>
            <a:r>
              <a:rPr lang="en-US" dirty="0" err="1" smtClean="0"/>
              <a:t>tahan</a:t>
            </a:r>
            <a:r>
              <a:rPr lang="en-US" dirty="0" smtClean="0"/>
              <a:t> </a:t>
            </a:r>
            <a:r>
              <a:rPr lang="en-US" dirty="0" err="1" smtClean="0"/>
              <a:t>thd</a:t>
            </a:r>
            <a:r>
              <a:rPr lang="en-US" dirty="0" smtClean="0"/>
              <a:t> </a:t>
            </a:r>
            <a:r>
              <a:rPr lang="en-US" dirty="0" err="1" smtClean="0"/>
              <a:t>binatang</a:t>
            </a:r>
            <a:r>
              <a:rPr lang="en-US" dirty="0" smtClean="0"/>
              <a:t> </a:t>
            </a:r>
            <a:r>
              <a:rPr lang="en-US" dirty="0" err="1" smtClean="0"/>
              <a:t>pengerat</a:t>
            </a:r>
            <a:r>
              <a:rPr lang="en-US" dirty="0" smtClean="0"/>
              <a:t>, </a:t>
            </a:r>
            <a:r>
              <a:rPr lang="en-US" dirty="0" err="1" smtClean="0"/>
              <a:t>benturan</a:t>
            </a:r>
            <a:r>
              <a:rPr lang="en-US" dirty="0" smtClean="0"/>
              <a:t> </a:t>
            </a:r>
            <a:r>
              <a:rPr lang="en-US" dirty="0" err="1" smtClean="0"/>
              <a:t>dan</a:t>
            </a:r>
            <a:r>
              <a:rPr lang="en-US" dirty="0" smtClean="0"/>
              <a:t> air</a:t>
            </a:r>
          </a:p>
          <a:p>
            <a:pPr marL="723900" indent="-384048" fontAlgn="auto">
              <a:spcAft>
                <a:spcPts val="0"/>
              </a:spcAft>
              <a:buFont typeface="Wingdings" pitchFamily="2" charset="2"/>
              <a:buChar char="ü"/>
              <a:defRPr/>
            </a:pPr>
            <a:r>
              <a:rPr lang="en-US" dirty="0" err="1" smtClean="0"/>
              <a:t>Jendela</a:t>
            </a:r>
            <a:r>
              <a:rPr lang="en-US" dirty="0" smtClean="0"/>
              <a:t> </a:t>
            </a:r>
            <a:r>
              <a:rPr lang="en-US" dirty="0" err="1" smtClean="0"/>
              <a:t>yg</a:t>
            </a:r>
            <a:r>
              <a:rPr lang="en-US" dirty="0" smtClean="0"/>
              <a:t> </a:t>
            </a:r>
            <a:r>
              <a:rPr lang="en-US" dirty="0" err="1" smtClean="0"/>
              <a:t>berventilasi</a:t>
            </a:r>
            <a:r>
              <a:rPr lang="en-US" dirty="0" smtClean="0"/>
              <a:t>, </a:t>
            </a:r>
            <a:r>
              <a:rPr lang="en-US" dirty="0" err="1" smtClean="0"/>
              <a:t>ditutup</a:t>
            </a:r>
            <a:r>
              <a:rPr lang="en-US" dirty="0" smtClean="0"/>
              <a:t> </a:t>
            </a:r>
            <a:r>
              <a:rPr lang="en-US" dirty="0" err="1" smtClean="0"/>
              <a:t>dengan</a:t>
            </a:r>
            <a:r>
              <a:rPr lang="en-US" dirty="0" smtClean="0"/>
              <a:t> </a:t>
            </a:r>
            <a:r>
              <a:rPr lang="en-US" dirty="0" err="1" smtClean="0"/>
              <a:t>kawat</a:t>
            </a:r>
            <a:r>
              <a:rPr lang="en-US" dirty="0" smtClean="0"/>
              <a:t> </a:t>
            </a:r>
            <a:r>
              <a:rPr lang="en-US" dirty="0" err="1" smtClean="0"/>
              <a:t>strimin</a:t>
            </a:r>
            <a:r>
              <a:rPr lang="en-US" dirty="0" smtClean="0"/>
              <a:t> </a:t>
            </a:r>
            <a:r>
              <a:rPr lang="en-US" dirty="0" err="1" smtClean="0"/>
              <a:t>utk</a:t>
            </a:r>
            <a:r>
              <a:rPr lang="en-US" dirty="0" smtClean="0"/>
              <a:t> </a:t>
            </a:r>
            <a:r>
              <a:rPr lang="en-US" dirty="0" err="1" smtClean="0"/>
              <a:t>memcegah</a:t>
            </a:r>
            <a:r>
              <a:rPr lang="en-US" dirty="0" smtClean="0"/>
              <a:t> </a:t>
            </a:r>
            <a:r>
              <a:rPr lang="en-US" dirty="0" err="1" smtClean="0"/>
              <a:t>masuknya</a:t>
            </a:r>
            <a:r>
              <a:rPr lang="en-US" dirty="0" smtClean="0"/>
              <a:t> </a:t>
            </a:r>
            <a:r>
              <a:rPr lang="en-US" dirty="0" err="1" smtClean="0"/>
              <a:t>nyamuk</a:t>
            </a:r>
            <a:r>
              <a:rPr lang="en-US" dirty="0" smtClean="0"/>
              <a:t>, </a:t>
            </a:r>
            <a:r>
              <a:rPr lang="en-US" dirty="0" err="1" smtClean="0"/>
              <a:t>lalat</a:t>
            </a:r>
            <a:r>
              <a:rPr lang="en-US" dirty="0" smtClean="0"/>
              <a:t> </a:t>
            </a:r>
            <a:r>
              <a:rPr lang="en-US" dirty="0" err="1" smtClean="0"/>
              <a:t>dan</a:t>
            </a:r>
            <a:r>
              <a:rPr lang="en-US" dirty="0" smtClean="0"/>
              <a:t> </a:t>
            </a:r>
            <a:r>
              <a:rPr lang="en-US" dirty="0" err="1" smtClean="0"/>
              <a:t>serangga</a:t>
            </a:r>
            <a:r>
              <a:rPr lang="en-US" dirty="0" smtClean="0"/>
              <a:t> lain</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1625" y="1527175"/>
            <a:ext cx="8504238" cy="4572000"/>
          </a:xfrm>
        </p:spPr>
        <p:txBody>
          <a:bodyPr>
            <a:normAutofit/>
          </a:bodyPr>
          <a:lstStyle/>
          <a:p>
            <a:pPr marL="514350" indent="-514350">
              <a:buFont typeface="Franklin Gothic Book" pitchFamily="34" charset="0"/>
              <a:buAutoNum type="alphaLcPeriod" startAt="4"/>
            </a:pPr>
            <a:r>
              <a:rPr lang="en-US" smtClean="0"/>
              <a:t>Ventilasi dan penerangan, mempunyai ventilasi yg memadai</a:t>
            </a:r>
          </a:p>
          <a:p>
            <a:pPr marL="514350" indent="-514350">
              <a:buFont typeface="Wingdings 2" pitchFamily="18" charset="2"/>
              <a:buNone/>
            </a:pPr>
            <a:endParaRPr lang="en-US" smtClean="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pPr algn="just"/>
            <a:r>
              <a:rPr lang="en-US" b="1" smtClean="0">
                <a:solidFill>
                  <a:srgbClr val="7B9899"/>
                </a:solidFill>
              </a:rPr>
              <a:t>2. TATA LETAK</a:t>
            </a:r>
          </a:p>
        </p:txBody>
      </p:sp>
      <p:sp>
        <p:nvSpPr>
          <p:cNvPr id="58371" name="Content Placeholder 2"/>
          <p:cNvSpPr>
            <a:spLocks noGrp="1"/>
          </p:cNvSpPr>
          <p:nvPr>
            <p:ph sz="quarter" idx="1"/>
          </p:nvPr>
        </p:nvSpPr>
        <p:spPr>
          <a:xfrm>
            <a:off x="642938" y="1527175"/>
            <a:ext cx="8162925" cy="4572000"/>
          </a:xfrm>
        </p:spPr>
        <p:txBody>
          <a:bodyPr/>
          <a:lstStyle/>
          <a:p>
            <a:pPr>
              <a:buFont typeface="Wingdings" pitchFamily="2" charset="2"/>
              <a:buChar char="v"/>
            </a:pPr>
            <a:r>
              <a:rPr lang="en-US" smtClean="0"/>
              <a:t> Letak peralatan pengolahan sedemikian rupa shg memudahkan pembersihan</a:t>
            </a:r>
          </a:p>
          <a:p>
            <a:pPr>
              <a:buFont typeface="Wingdings" pitchFamily="2" charset="2"/>
              <a:buChar char="v"/>
            </a:pPr>
            <a:r>
              <a:rPr lang="en-US" smtClean="0"/>
              <a:t>Meja tahan gores, tidak menyerap air dan dekat dengan tempat pencucian</a:t>
            </a:r>
          </a:p>
          <a:p>
            <a:pPr>
              <a:buFont typeface="Wingdings" pitchFamily="2" charset="2"/>
              <a:buChar char="v"/>
            </a:pPr>
            <a:r>
              <a:rPr lang="en-US" smtClean="0"/>
              <a:t>Oven, kompor dan peralatan memasak lainnya di bagian tengah ruangan</a:t>
            </a:r>
          </a:p>
          <a:p>
            <a:pPr>
              <a:buFont typeface="Wingdings" pitchFamily="2" charset="2"/>
              <a:buChar char="v"/>
            </a:pPr>
            <a:r>
              <a:rPr lang="en-US" smtClean="0"/>
              <a:t>Peralatan yg tidak sering dipakai, disimpan di gudang penyimpanan</a:t>
            </a:r>
          </a:p>
          <a:p>
            <a:pPr>
              <a:buFont typeface="Wingdings" pitchFamily="2" charset="2"/>
              <a:buChar char="v"/>
            </a:pPr>
            <a:endParaRPr lang="en-US"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lum contrast="12000"/>
            <a:grayscl/>
          </a:blip>
          <a:srcRect/>
          <a:stretch>
            <a:fillRect/>
          </a:stretch>
        </p:blipFill>
        <p:spPr bwMode="auto">
          <a:xfrm>
            <a:off x="292100" y="396875"/>
            <a:ext cx="8636000" cy="6103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r>
              <a:rPr lang="en-US" b="1" smtClean="0">
                <a:solidFill>
                  <a:srgbClr val="7B9899"/>
                </a:solidFill>
              </a:rPr>
              <a:t>3. RUANGAN KERJA</a:t>
            </a:r>
          </a:p>
        </p:txBody>
      </p:sp>
      <p:sp>
        <p:nvSpPr>
          <p:cNvPr id="60419" name="Content Placeholder 2"/>
          <p:cNvSpPr>
            <a:spLocks noGrp="1"/>
          </p:cNvSpPr>
          <p:nvPr>
            <p:ph sz="quarter" idx="1"/>
          </p:nvPr>
        </p:nvSpPr>
        <p:spPr>
          <a:xfrm>
            <a:off x="301625" y="1527175"/>
            <a:ext cx="8504238" cy="4572000"/>
          </a:xfrm>
        </p:spPr>
        <p:txBody>
          <a:bodyPr/>
          <a:lstStyle/>
          <a:p>
            <a:pPr>
              <a:buFont typeface="Wingdings" pitchFamily="2" charset="2"/>
              <a:buChar char="v"/>
            </a:pPr>
            <a:r>
              <a:rPr lang="en-US" smtClean="0"/>
              <a:t>Cukup luas shg memudahkan utk bekerja</a:t>
            </a:r>
          </a:p>
          <a:p>
            <a:pPr>
              <a:buFont typeface="Wingdings" pitchFamily="2" charset="2"/>
              <a:buChar char="v"/>
            </a:pPr>
            <a:r>
              <a:rPr lang="en-US" smtClean="0"/>
              <a:t>Jika terlalu luas akan memperpanjang jarak yg ditempuh karyawan</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r>
              <a:rPr lang="en-US" b="1" smtClean="0">
                <a:solidFill>
                  <a:srgbClr val="7B9899"/>
                </a:solidFill>
              </a:rPr>
              <a:t>4. RUANG PENCUCIAN</a:t>
            </a:r>
          </a:p>
        </p:txBody>
      </p:sp>
      <p:sp>
        <p:nvSpPr>
          <p:cNvPr id="61443" name="Content Placeholder 2"/>
          <p:cNvSpPr>
            <a:spLocks noGrp="1"/>
          </p:cNvSpPr>
          <p:nvPr>
            <p:ph sz="quarter" idx="1"/>
          </p:nvPr>
        </p:nvSpPr>
        <p:spPr>
          <a:xfrm>
            <a:off x="301625" y="1527175"/>
            <a:ext cx="8504238" cy="4572000"/>
          </a:xfrm>
        </p:spPr>
        <p:txBody>
          <a:bodyPr/>
          <a:lstStyle/>
          <a:p>
            <a:pPr>
              <a:buFont typeface="Wingdings 2" pitchFamily="18" charset="2"/>
              <a:buNone/>
            </a:pPr>
            <a:r>
              <a:rPr lang="en-US" smtClean="0"/>
              <a:t>Idealnya ada 2 : peralatan dapur dan peralatan gelas</a:t>
            </a:r>
          </a:p>
          <a:p>
            <a:pPr>
              <a:buFont typeface="Wingdings 2" pitchFamily="18" charset="2"/>
              <a:buNone/>
            </a:pPr>
            <a:r>
              <a:rPr lang="en-US" smtClean="0"/>
              <a:t>Pencucian peralatan sebaiknya jangan digunakan utk pencucian sayuran, daging maupun ikan mentah.</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r>
              <a:rPr lang="en-US" sz="2800" b="1" smtClean="0">
                <a:solidFill>
                  <a:srgbClr val="7B9899"/>
                </a:solidFill>
              </a:rPr>
              <a:t>5. RUANG PENYIMPANAN PECAH BELAH</a:t>
            </a:r>
          </a:p>
        </p:txBody>
      </p:sp>
      <p:sp>
        <p:nvSpPr>
          <p:cNvPr id="62467" name="Content Placeholder 2"/>
          <p:cNvSpPr>
            <a:spLocks noGrp="1"/>
          </p:cNvSpPr>
          <p:nvPr>
            <p:ph sz="quarter" idx="1"/>
          </p:nvPr>
        </p:nvSpPr>
        <p:spPr>
          <a:xfrm>
            <a:off x="301625" y="1527175"/>
            <a:ext cx="8504238" cy="4572000"/>
          </a:xfrm>
        </p:spPr>
        <p:txBody>
          <a:bodyPr/>
          <a:lstStyle/>
          <a:p>
            <a:pPr>
              <a:buFont typeface="Wingdings 2" pitchFamily="18" charset="2"/>
              <a:buNone/>
            </a:pPr>
            <a:r>
              <a:rPr lang="en-US" smtClean="0"/>
              <a:t>Dekat dengan dapur/ruang penyajian</a:t>
            </a:r>
          </a:p>
          <a:p>
            <a:pPr>
              <a:buFont typeface="Wingdings 2" pitchFamily="18" charset="2"/>
              <a:buNone/>
            </a:pPr>
            <a:r>
              <a:rPr lang="en-US" smtClean="0"/>
              <a:t>Piring, mangkuk dll disimpan dalam keadaan kering dan bersih</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p:txBody>
          <a:bodyPr/>
          <a:lstStyle/>
          <a:p>
            <a:r>
              <a:rPr lang="en-US" b="1" smtClean="0">
                <a:solidFill>
                  <a:srgbClr val="7B9899"/>
                </a:solidFill>
              </a:rPr>
              <a:t>6. TOILET</a:t>
            </a:r>
          </a:p>
        </p:txBody>
      </p:sp>
      <p:sp>
        <p:nvSpPr>
          <p:cNvPr id="63491" name="Content Placeholder 2"/>
          <p:cNvSpPr>
            <a:spLocks noGrp="1"/>
          </p:cNvSpPr>
          <p:nvPr>
            <p:ph sz="quarter" idx="1"/>
          </p:nvPr>
        </p:nvSpPr>
        <p:spPr>
          <a:xfrm>
            <a:off x="301625" y="1527175"/>
            <a:ext cx="8504238" cy="4572000"/>
          </a:xfrm>
        </p:spPr>
        <p:txBody>
          <a:bodyPr/>
          <a:lstStyle/>
          <a:p>
            <a:pPr>
              <a:buFont typeface="Wingdings" pitchFamily="2" charset="2"/>
              <a:buChar char="v"/>
            </a:pPr>
            <a:r>
              <a:rPr lang="en-US" smtClean="0"/>
              <a:t> Terpisah antara pekerja dan pelanggan</a:t>
            </a:r>
          </a:p>
          <a:p>
            <a:pPr>
              <a:buFont typeface="Wingdings" pitchFamily="2" charset="2"/>
              <a:buChar char="v"/>
            </a:pPr>
            <a:r>
              <a:rPr lang="en-US" smtClean="0"/>
              <a:t>Letak lebih dari 30 m dr tempat pekerja</a:t>
            </a:r>
          </a:p>
          <a:p>
            <a:pPr>
              <a:buFont typeface="Wingdings" pitchFamily="2" charset="2"/>
              <a:buChar char="v"/>
            </a:pPr>
            <a:r>
              <a:rPr lang="en-US" smtClean="0"/>
              <a:t>Cukup terang</a:t>
            </a:r>
          </a:p>
          <a:p>
            <a:pPr>
              <a:buFont typeface="Wingdings" pitchFamily="2" charset="2"/>
              <a:buChar char="v"/>
            </a:pPr>
            <a:r>
              <a:rPr lang="en-US" smtClean="0"/>
              <a:t>Terpisah dari ruang kerja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r>
              <a:rPr lang="en-US" b="1" smtClean="0">
                <a:solidFill>
                  <a:srgbClr val="7B9899"/>
                </a:solidFill>
              </a:rPr>
              <a:t>7. RUANG MAKAN</a:t>
            </a:r>
          </a:p>
        </p:txBody>
      </p:sp>
      <p:sp>
        <p:nvSpPr>
          <p:cNvPr id="64515" name="Content Placeholder 2"/>
          <p:cNvSpPr>
            <a:spLocks noGrp="1"/>
          </p:cNvSpPr>
          <p:nvPr>
            <p:ph sz="quarter" idx="1"/>
          </p:nvPr>
        </p:nvSpPr>
        <p:spPr>
          <a:xfrm>
            <a:off x="301625" y="1527175"/>
            <a:ext cx="8504238" cy="4572000"/>
          </a:xfrm>
        </p:spPr>
        <p:txBody>
          <a:bodyPr/>
          <a:lstStyle/>
          <a:p>
            <a:pPr>
              <a:buFont typeface="Wingdings 2" pitchFamily="18" charset="2"/>
              <a:buNone/>
            </a:pPr>
            <a:r>
              <a:rPr lang="en-US" smtClean="0"/>
              <a:t>Pelayan mempunyai ruang gerak yg cukup utk memberikan pelayanan ke setiap pelanggan</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normAutofit fontScale="90000"/>
          </a:bodyPr>
          <a:lstStyle/>
          <a:p>
            <a:pPr fontAlgn="auto">
              <a:spcAft>
                <a:spcPts val="0"/>
              </a:spcAft>
              <a:defRPr/>
            </a:pPr>
            <a:r>
              <a:rPr lang="en-US" b="1" smtClean="0">
                <a:solidFill>
                  <a:srgbClr val="7B9899"/>
                </a:solidFill>
              </a:rPr>
              <a:t>HAL YANG PERLU DIPERHATIKAN</a:t>
            </a:r>
          </a:p>
        </p:txBody>
      </p:sp>
      <p:sp>
        <p:nvSpPr>
          <p:cNvPr id="24579" name="Content Placeholder 2"/>
          <p:cNvSpPr>
            <a:spLocks noGrp="1"/>
          </p:cNvSpPr>
          <p:nvPr>
            <p:ph sz="quarter" idx="1"/>
          </p:nvPr>
        </p:nvSpPr>
        <p:spPr>
          <a:xfrm>
            <a:off x="301625" y="1527175"/>
            <a:ext cx="8504238" cy="4572000"/>
          </a:xfrm>
        </p:spPr>
        <p:txBody>
          <a:bodyPr>
            <a:normAutofit lnSpcReduction="10000"/>
          </a:bodyPr>
          <a:lstStyle/>
          <a:p>
            <a:pPr marL="420624" indent="-384048" fontAlgn="auto">
              <a:spcAft>
                <a:spcPts val="0"/>
              </a:spcAft>
              <a:buFont typeface="Wingdings" pitchFamily="2" charset="2"/>
              <a:buChar char="ü"/>
              <a:defRPr/>
            </a:pPr>
            <a:r>
              <a:rPr lang="en-US" smtClean="0"/>
              <a:t>Gudang penyimpanan peralatan dapur/gudang bahan mentah tidak boleh utk menyimpan peralatan lain (pakaian, suku cadang, mesin dll)</a:t>
            </a:r>
          </a:p>
          <a:p>
            <a:pPr marL="420624" indent="-384048" fontAlgn="auto">
              <a:spcAft>
                <a:spcPts val="0"/>
              </a:spcAft>
              <a:buFont typeface="Wingdings" pitchFamily="2" charset="2"/>
              <a:buChar char="ü"/>
              <a:defRPr/>
            </a:pPr>
            <a:r>
              <a:rPr lang="en-US" smtClean="0"/>
              <a:t>Tingkat kebersihan dan kondisi toilet mencerminkan kebiasaan pekerja</a:t>
            </a:r>
          </a:p>
          <a:p>
            <a:pPr marL="420624" indent="-384048" fontAlgn="auto">
              <a:spcAft>
                <a:spcPts val="0"/>
              </a:spcAft>
              <a:buFont typeface="Wingdings" pitchFamily="2" charset="2"/>
              <a:buChar char="ü"/>
              <a:defRPr/>
            </a:pPr>
            <a:r>
              <a:rPr lang="en-US" smtClean="0"/>
              <a:t>Pengawas kesehatan makanan akan mengawasi kondisi dapur, gudang bahan mentah dan tempat pembuangan sampah dengan perhatian yg lebih serius</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910" y="1000108"/>
            <a:ext cx="7772400" cy="1470025"/>
          </a:xfrm>
        </p:spPr>
        <p:txBody>
          <a:bodyPr>
            <a:normAutofit/>
          </a:bodyPr>
          <a:lstStyle/>
          <a:p>
            <a:pPr fontAlgn="auto">
              <a:spcAft>
                <a:spcPts val="0"/>
              </a:spcAft>
              <a:defRPr/>
            </a:pPr>
            <a:r>
              <a:rPr smtClean="0"/>
              <a:t>KEBERSIHAN LINGKUNGAN</a:t>
            </a:r>
            <a:endParaRPr/>
          </a:p>
        </p:txBody>
      </p:sp>
      <p:sp>
        <p:nvSpPr>
          <p:cNvPr id="4" name="Subtitle 3"/>
          <p:cNvSpPr>
            <a:spLocks noGrp="1"/>
          </p:cNvSpPr>
          <p:nvPr>
            <p:ph type="subTitle" idx="1"/>
          </p:nvPr>
        </p:nvSpPr>
        <p:spPr/>
        <p:txBody>
          <a:bodyPr/>
          <a:lstStyle/>
          <a:p>
            <a:endParaRPr lang="id-ID"/>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457200" y="320675"/>
            <a:ext cx="7239000" cy="822325"/>
          </a:xfrm>
        </p:spPr>
        <p:txBody>
          <a:bodyPr/>
          <a:lstStyle/>
          <a:p>
            <a:pPr algn="ctr"/>
            <a:r>
              <a:rPr lang="en-US" smtClean="0"/>
              <a:t>1. panas</a:t>
            </a:r>
          </a:p>
        </p:txBody>
      </p:sp>
      <p:sp>
        <p:nvSpPr>
          <p:cNvPr id="67587" name="Content Placeholder 2"/>
          <p:cNvSpPr>
            <a:spLocks noGrp="1"/>
          </p:cNvSpPr>
          <p:nvPr>
            <p:ph idx="1"/>
          </p:nvPr>
        </p:nvSpPr>
        <p:spPr/>
        <p:txBody>
          <a:bodyPr/>
          <a:lstStyle/>
          <a:p>
            <a:pPr>
              <a:buFont typeface="Wingdings 2" pitchFamily="18" charset="2"/>
              <a:buNone/>
            </a:pPr>
            <a:r>
              <a:rPr lang="en-US" smtClean="0"/>
              <a:t>Merupakan cara efektif melakukan disinfeksi</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675"/>
            <a:ext cx="7239000" cy="750888"/>
          </a:xfrm>
        </p:spPr>
        <p:txBody>
          <a:bodyPr>
            <a:normAutofit fontScale="90000"/>
          </a:bodyPr>
          <a:lstStyle/>
          <a:p>
            <a:pPr algn="ctr" fontAlgn="auto">
              <a:spcAft>
                <a:spcPts val="0"/>
              </a:spcAft>
              <a:defRPr/>
            </a:pPr>
            <a:r>
              <a:rPr lang="en-US" dirty="0" smtClean="0"/>
              <a:t>b. </a:t>
            </a:r>
            <a:r>
              <a:rPr lang="en-US" dirty="0" err="1" smtClean="0"/>
              <a:t>deterjen</a:t>
            </a:r>
            <a:endParaRPr lang="en-US" dirty="0"/>
          </a:p>
        </p:txBody>
      </p:sp>
      <p:sp>
        <p:nvSpPr>
          <p:cNvPr id="3" name="Content Placeholder 2"/>
          <p:cNvSpPr>
            <a:spLocks noGrp="1"/>
          </p:cNvSpPr>
          <p:nvPr>
            <p:ph idx="1"/>
          </p:nvPr>
        </p:nvSpPr>
        <p:spPr/>
        <p:txBody>
          <a:bodyPr>
            <a:normAutofit lnSpcReduction="10000"/>
          </a:bodyPr>
          <a:lstStyle/>
          <a:p>
            <a:pPr marL="274320" indent="-274320" fontAlgn="auto">
              <a:spcAft>
                <a:spcPts val="0"/>
              </a:spcAft>
              <a:buFont typeface="Wingdings 2"/>
              <a:buNone/>
              <a:defRPr/>
            </a:pPr>
            <a:r>
              <a:rPr lang="en-US" dirty="0" err="1" smtClean="0"/>
              <a:t>Utk</a:t>
            </a:r>
            <a:r>
              <a:rPr lang="en-US" dirty="0" smtClean="0"/>
              <a:t> </a:t>
            </a:r>
            <a:r>
              <a:rPr lang="en-US" dirty="0" err="1" smtClean="0"/>
              <a:t>melarutkan</a:t>
            </a:r>
            <a:r>
              <a:rPr lang="en-US" dirty="0" smtClean="0"/>
              <a:t> </a:t>
            </a:r>
            <a:r>
              <a:rPr lang="en-US" dirty="0" err="1" smtClean="0"/>
              <a:t>lema</a:t>
            </a:r>
            <a:r>
              <a:rPr lang="en-US" dirty="0" smtClean="0"/>
              <a:t>\k</a:t>
            </a:r>
          </a:p>
          <a:p>
            <a:pPr marL="514350" indent="-514350" fontAlgn="auto">
              <a:spcAft>
                <a:spcPts val="0"/>
              </a:spcAft>
              <a:buFont typeface="Wingdings 2"/>
              <a:buNone/>
              <a:defRPr/>
            </a:pPr>
            <a:r>
              <a:rPr lang="en-US" dirty="0" err="1" smtClean="0"/>
              <a:t>Macam</a:t>
            </a:r>
            <a:r>
              <a:rPr lang="en-US" dirty="0" smtClean="0"/>
              <a:t> :</a:t>
            </a:r>
          </a:p>
          <a:p>
            <a:pPr marL="692150" indent="-514350" fontAlgn="auto">
              <a:spcAft>
                <a:spcPts val="0"/>
              </a:spcAft>
              <a:buFont typeface="+mj-lt"/>
              <a:buAutoNum type="arabicPeriod"/>
              <a:defRPr/>
            </a:pPr>
            <a:r>
              <a:rPr lang="en-US" dirty="0" err="1" smtClean="0"/>
              <a:t>Dete</a:t>
            </a:r>
            <a:r>
              <a:rPr lang="id-ID" dirty="0" smtClean="0"/>
              <a:t>r</a:t>
            </a:r>
            <a:r>
              <a:rPr lang="en-US" dirty="0" err="1" smtClean="0"/>
              <a:t>jen</a:t>
            </a:r>
            <a:r>
              <a:rPr lang="en-US" dirty="0" smtClean="0"/>
              <a:t> </a:t>
            </a:r>
            <a:r>
              <a:rPr lang="en-US" dirty="0" err="1" smtClean="0"/>
              <a:t>sintetik</a:t>
            </a:r>
            <a:r>
              <a:rPr lang="en-US" dirty="0" smtClean="0"/>
              <a:t> : </a:t>
            </a:r>
          </a:p>
          <a:p>
            <a:pPr marL="804863" indent="-177800" fontAlgn="auto">
              <a:spcAft>
                <a:spcPts val="0"/>
              </a:spcAft>
              <a:buFont typeface="Arial" pitchFamily="34" charset="0"/>
              <a:buChar char="•"/>
              <a:defRPr/>
            </a:pPr>
            <a:r>
              <a:rPr lang="en-US" dirty="0" smtClean="0"/>
              <a:t> </a:t>
            </a:r>
            <a:r>
              <a:rPr lang="en-US" dirty="0" err="1" smtClean="0"/>
              <a:t>bersifat</a:t>
            </a:r>
            <a:r>
              <a:rPr lang="en-US" dirty="0" smtClean="0"/>
              <a:t> </a:t>
            </a:r>
            <a:r>
              <a:rPr lang="en-US" dirty="0" err="1" smtClean="0"/>
              <a:t>agak</a:t>
            </a:r>
            <a:r>
              <a:rPr lang="en-US" dirty="0" smtClean="0"/>
              <a:t> </a:t>
            </a:r>
            <a:r>
              <a:rPr lang="en-US" dirty="0" err="1" smtClean="0"/>
              <a:t>sedikit</a:t>
            </a:r>
            <a:r>
              <a:rPr lang="en-US" dirty="0" smtClean="0"/>
              <a:t> </a:t>
            </a:r>
            <a:r>
              <a:rPr lang="en-US" dirty="0" err="1" smtClean="0"/>
              <a:t>basa</a:t>
            </a:r>
            <a:r>
              <a:rPr lang="en-US" dirty="0" smtClean="0"/>
              <a:t>, </a:t>
            </a:r>
            <a:r>
              <a:rPr lang="en-US" dirty="0" err="1" smtClean="0"/>
              <a:t>cukup</a:t>
            </a:r>
            <a:r>
              <a:rPr lang="en-US" dirty="0" smtClean="0"/>
              <a:t> </a:t>
            </a:r>
            <a:r>
              <a:rPr lang="en-US" dirty="0" err="1" smtClean="0"/>
              <a:t>efektif</a:t>
            </a:r>
            <a:r>
              <a:rPr lang="en-US" dirty="0" smtClean="0"/>
              <a:t> </a:t>
            </a:r>
            <a:r>
              <a:rPr lang="en-US" dirty="0" err="1" smtClean="0"/>
              <a:t>utk</a:t>
            </a:r>
            <a:r>
              <a:rPr lang="en-US" dirty="0" smtClean="0"/>
              <a:t> </a:t>
            </a:r>
            <a:r>
              <a:rPr lang="en-US" dirty="0" err="1" smtClean="0"/>
              <a:t>menghilangkan</a:t>
            </a:r>
            <a:r>
              <a:rPr lang="en-US" dirty="0" smtClean="0"/>
              <a:t> </a:t>
            </a:r>
            <a:r>
              <a:rPr lang="en-US" dirty="0" err="1" smtClean="0"/>
              <a:t>kotorang</a:t>
            </a:r>
            <a:r>
              <a:rPr lang="en-US" dirty="0" smtClean="0"/>
              <a:t> </a:t>
            </a:r>
            <a:r>
              <a:rPr lang="en-US" dirty="0" err="1" smtClean="0"/>
              <a:t>ringan</a:t>
            </a:r>
            <a:r>
              <a:rPr lang="en-US" dirty="0" smtClean="0"/>
              <a:t> pd </a:t>
            </a:r>
            <a:r>
              <a:rPr lang="en-US" dirty="0" err="1" smtClean="0"/>
              <a:t>lantai,peralatan</a:t>
            </a:r>
            <a:r>
              <a:rPr lang="en-US" dirty="0" smtClean="0"/>
              <a:t> </a:t>
            </a:r>
            <a:r>
              <a:rPr lang="en-US" dirty="0" err="1" smtClean="0"/>
              <a:t>dapur</a:t>
            </a:r>
            <a:r>
              <a:rPr lang="en-US" dirty="0" smtClean="0"/>
              <a:t> </a:t>
            </a:r>
            <a:r>
              <a:rPr lang="en-US" dirty="0" err="1" smtClean="0"/>
              <a:t>dll</a:t>
            </a:r>
            <a:endParaRPr lang="en-US" dirty="0" smtClean="0"/>
          </a:p>
          <a:p>
            <a:pPr marL="804863" indent="-177800" fontAlgn="auto">
              <a:spcAft>
                <a:spcPts val="0"/>
              </a:spcAft>
              <a:buFont typeface="Arial" pitchFamily="34" charset="0"/>
              <a:buChar char="•"/>
              <a:defRPr/>
            </a:pPr>
            <a:r>
              <a:rPr lang="en-US" dirty="0" err="1" smtClean="0"/>
              <a:t>Bersifat</a:t>
            </a:r>
            <a:r>
              <a:rPr lang="en-US" dirty="0" smtClean="0"/>
              <a:t> </a:t>
            </a:r>
            <a:r>
              <a:rPr lang="en-US" dirty="0" err="1" smtClean="0"/>
              <a:t>sangat</a:t>
            </a:r>
            <a:r>
              <a:rPr lang="en-US" dirty="0" smtClean="0"/>
              <a:t> alkalis, </a:t>
            </a:r>
            <a:r>
              <a:rPr lang="en-US" dirty="0" err="1" smtClean="0"/>
              <a:t>utk</a:t>
            </a:r>
            <a:r>
              <a:rPr lang="en-US" dirty="0" smtClean="0"/>
              <a:t> </a:t>
            </a:r>
            <a:r>
              <a:rPr lang="en-US" dirty="0" err="1" smtClean="0"/>
              <a:t>menghilangkan</a:t>
            </a:r>
            <a:r>
              <a:rPr lang="en-US" dirty="0" smtClean="0"/>
              <a:t> </a:t>
            </a:r>
            <a:r>
              <a:rPr lang="en-US" dirty="0" err="1" smtClean="0"/>
              <a:t>kotorang</a:t>
            </a:r>
            <a:r>
              <a:rPr lang="en-US" dirty="0" smtClean="0"/>
              <a:t> </a:t>
            </a:r>
            <a:r>
              <a:rPr lang="en-US" dirty="0" err="1" smtClean="0"/>
              <a:t>minyak</a:t>
            </a:r>
            <a:r>
              <a:rPr lang="en-US" dirty="0" smtClean="0"/>
              <a:t> </a:t>
            </a:r>
            <a:r>
              <a:rPr lang="en-US" dirty="0" err="1" smtClean="0"/>
              <a:t>yg</a:t>
            </a:r>
            <a:r>
              <a:rPr lang="en-US" dirty="0" smtClean="0"/>
              <a:t> </a:t>
            </a:r>
            <a:r>
              <a:rPr lang="en-US" dirty="0" err="1" smtClean="0"/>
              <a:t>cukup</a:t>
            </a:r>
            <a:r>
              <a:rPr lang="en-US" dirty="0" smtClean="0"/>
              <a:t> </a:t>
            </a:r>
            <a:r>
              <a:rPr lang="en-US" dirty="0" err="1" smtClean="0"/>
              <a:t>banyak</a:t>
            </a:r>
            <a:endParaRPr lang="en-US"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38"/>
            <a:ext cx="7239000" cy="5813425"/>
          </a:xfrm>
        </p:spPr>
        <p:txBody>
          <a:bodyPr>
            <a:normAutofit/>
          </a:bodyPr>
          <a:lstStyle/>
          <a:p>
            <a:pPr marL="514350" indent="-514350" fontAlgn="auto">
              <a:spcAft>
                <a:spcPts val="0"/>
              </a:spcAft>
              <a:buFont typeface="+mj-lt"/>
              <a:buAutoNum type="arabicPeriod" startAt="2"/>
              <a:defRPr/>
            </a:pPr>
            <a:r>
              <a:rPr lang="en-US" dirty="0" err="1" smtClean="0"/>
              <a:t>Sabun</a:t>
            </a:r>
            <a:r>
              <a:rPr lang="en-US" dirty="0" smtClean="0"/>
              <a:t>, </a:t>
            </a:r>
            <a:r>
              <a:rPr lang="en-US" dirty="0" err="1" smtClean="0"/>
              <a:t>deterjen</a:t>
            </a:r>
            <a:r>
              <a:rPr lang="en-US" dirty="0" smtClean="0"/>
              <a:t> </a:t>
            </a:r>
            <a:r>
              <a:rPr lang="en-US" dirty="0" err="1" smtClean="0"/>
              <a:t>yg</a:t>
            </a:r>
            <a:r>
              <a:rPr lang="en-US" dirty="0" smtClean="0"/>
              <a:t> </a:t>
            </a:r>
            <a:r>
              <a:rPr lang="en-US" dirty="0" err="1" smtClean="0"/>
              <a:t>lemah</a:t>
            </a:r>
            <a:endParaRPr lang="en-US" dirty="0" smtClean="0"/>
          </a:p>
          <a:p>
            <a:pPr marL="514350" indent="-514350" fontAlgn="auto">
              <a:spcAft>
                <a:spcPts val="0"/>
              </a:spcAft>
              <a:buFont typeface="+mj-lt"/>
              <a:buAutoNum type="arabicPeriod" startAt="2"/>
              <a:defRPr/>
            </a:pPr>
            <a:r>
              <a:rPr lang="en-US" dirty="0" err="1" smtClean="0"/>
              <a:t>Abrasif</a:t>
            </a:r>
            <a:r>
              <a:rPr lang="en-US" dirty="0" smtClean="0"/>
              <a:t>, </a:t>
            </a:r>
            <a:r>
              <a:rPr lang="en-US" dirty="0" err="1" smtClean="0"/>
              <a:t>bila</a:t>
            </a:r>
            <a:r>
              <a:rPr lang="en-US" dirty="0" smtClean="0"/>
              <a:t> </a:t>
            </a:r>
            <a:r>
              <a:rPr lang="en-US" dirty="0" err="1" smtClean="0"/>
              <a:t>kotoran</a:t>
            </a:r>
            <a:r>
              <a:rPr lang="en-US" dirty="0" smtClean="0"/>
              <a:t> </a:t>
            </a:r>
            <a:r>
              <a:rPr lang="en-US" dirty="0" err="1" smtClean="0"/>
              <a:t>sdh</a:t>
            </a:r>
            <a:r>
              <a:rPr lang="en-US" dirty="0" smtClean="0"/>
              <a:t> </a:t>
            </a:r>
            <a:r>
              <a:rPr lang="en-US" dirty="0" err="1" smtClean="0"/>
              <a:t>mengerak</a:t>
            </a:r>
            <a:r>
              <a:rPr lang="en-US" dirty="0" smtClean="0"/>
              <a:t> </a:t>
            </a:r>
            <a:r>
              <a:rPr lang="en-US" dirty="0" err="1" smtClean="0"/>
              <a:t>digunakan</a:t>
            </a:r>
            <a:r>
              <a:rPr lang="en-US" dirty="0" smtClean="0"/>
              <a:t> </a:t>
            </a:r>
            <a:r>
              <a:rPr lang="en-US" dirty="0" err="1" smtClean="0"/>
              <a:t>bahan</a:t>
            </a:r>
            <a:r>
              <a:rPr lang="en-US" dirty="0" smtClean="0"/>
              <a:t> </a:t>
            </a:r>
            <a:r>
              <a:rPr lang="en-US" dirty="0" err="1" smtClean="0"/>
              <a:t>pembersih</a:t>
            </a:r>
            <a:r>
              <a:rPr lang="en-US" dirty="0" smtClean="0"/>
              <a:t> </a:t>
            </a:r>
            <a:r>
              <a:rPr lang="en-US" dirty="0" err="1" smtClean="0"/>
              <a:t>yg</a:t>
            </a:r>
            <a:r>
              <a:rPr lang="en-US" dirty="0" smtClean="0"/>
              <a:t> </a:t>
            </a:r>
            <a:r>
              <a:rPr lang="en-US" dirty="0" err="1" smtClean="0"/>
              <a:t>mengandung</a:t>
            </a:r>
            <a:r>
              <a:rPr lang="en-US" dirty="0" smtClean="0"/>
              <a:t> </a:t>
            </a:r>
            <a:r>
              <a:rPr lang="en-US" dirty="0" err="1" smtClean="0"/>
              <a:t>serbuk</a:t>
            </a:r>
            <a:r>
              <a:rPr lang="en-US" dirty="0" smtClean="0"/>
              <a:t> </a:t>
            </a:r>
            <a:r>
              <a:rPr lang="en-US" dirty="0" err="1" smtClean="0"/>
              <a:t>silika</a:t>
            </a:r>
            <a:endParaRPr lang="en-US" dirty="0" smtClean="0"/>
          </a:p>
          <a:p>
            <a:pPr marL="514350" indent="-514350" fontAlgn="auto">
              <a:spcAft>
                <a:spcPts val="0"/>
              </a:spcAft>
              <a:buFont typeface="+mj-lt"/>
              <a:buAutoNum type="arabicPeriod" startAt="2"/>
              <a:defRPr/>
            </a:pPr>
            <a:r>
              <a:rPr lang="en-US" dirty="0" err="1" smtClean="0"/>
              <a:t>Memilih</a:t>
            </a:r>
            <a:r>
              <a:rPr lang="en-US" dirty="0" smtClean="0"/>
              <a:t> </a:t>
            </a:r>
            <a:r>
              <a:rPr lang="en-US" dirty="0" err="1" smtClean="0"/>
              <a:t>deterjen</a:t>
            </a:r>
            <a:r>
              <a:rPr lang="en-US" dirty="0" smtClean="0"/>
              <a:t>, </a:t>
            </a:r>
          </a:p>
          <a:p>
            <a:pPr marL="514350" indent="-63500" fontAlgn="auto">
              <a:spcAft>
                <a:spcPts val="0"/>
              </a:spcAft>
              <a:buFont typeface="Arial" pitchFamily="34" charset="0"/>
              <a:buChar char="•"/>
              <a:tabLst>
                <a:tab pos="723900" algn="l"/>
              </a:tabLst>
              <a:defRPr/>
            </a:pPr>
            <a:r>
              <a:rPr lang="en-US" dirty="0" smtClean="0"/>
              <a:t> </a:t>
            </a:r>
            <a:r>
              <a:rPr lang="en-US" dirty="0" err="1" smtClean="0"/>
              <a:t>membasahi</a:t>
            </a:r>
            <a:r>
              <a:rPr lang="en-US" dirty="0" smtClean="0"/>
              <a:t> </a:t>
            </a:r>
            <a:r>
              <a:rPr lang="en-US" dirty="0" err="1" smtClean="0"/>
              <a:t>seluruh</a:t>
            </a:r>
            <a:r>
              <a:rPr lang="en-US" dirty="0" smtClean="0"/>
              <a:t> </a:t>
            </a:r>
            <a:r>
              <a:rPr lang="en-US" dirty="0" err="1" smtClean="0"/>
              <a:t>permukaan</a:t>
            </a:r>
            <a:endParaRPr lang="en-US" dirty="0" smtClean="0"/>
          </a:p>
          <a:p>
            <a:pPr marL="514350" indent="-63500" fontAlgn="auto">
              <a:spcAft>
                <a:spcPts val="0"/>
              </a:spcAft>
              <a:buFont typeface="Arial" pitchFamily="34" charset="0"/>
              <a:buChar char="•"/>
              <a:tabLst>
                <a:tab pos="723900" algn="l"/>
              </a:tabLst>
              <a:defRPr/>
            </a:pPr>
            <a:r>
              <a:rPr lang="en-US" dirty="0" smtClean="0"/>
              <a:t> </a:t>
            </a:r>
            <a:r>
              <a:rPr lang="en-US" dirty="0" err="1" smtClean="0"/>
              <a:t>menghilangkan</a:t>
            </a:r>
            <a:r>
              <a:rPr lang="en-US" dirty="0" smtClean="0"/>
              <a:t> </a:t>
            </a:r>
            <a:r>
              <a:rPr lang="en-US" dirty="0" err="1" smtClean="0"/>
              <a:t>kotoran</a:t>
            </a:r>
            <a:r>
              <a:rPr lang="en-US" dirty="0" smtClean="0"/>
              <a:t> </a:t>
            </a:r>
            <a:r>
              <a:rPr lang="en-US" dirty="0" err="1" smtClean="0"/>
              <a:t>dr</a:t>
            </a:r>
            <a:r>
              <a:rPr lang="en-US" dirty="0" smtClean="0"/>
              <a:t> </a:t>
            </a:r>
            <a:r>
              <a:rPr lang="en-US" dirty="0" err="1" smtClean="0"/>
              <a:t>permukaan</a:t>
            </a:r>
            <a:endParaRPr lang="en-US" dirty="0" smtClean="0"/>
          </a:p>
          <a:p>
            <a:pPr marL="514350" indent="-63500" fontAlgn="auto">
              <a:spcAft>
                <a:spcPts val="0"/>
              </a:spcAft>
              <a:buFont typeface="Arial" pitchFamily="34" charset="0"/>
              <a:buChar char="•"/>
              <a:tabLst>
                <a:tab pos="723900" algn="l"/>
              </a:tabLst>
              <a:defRPr/>
            </a:pPr>
            <a:r>
              <a:rPr lang="en-US" dirty="0" smtClean="0"/>
              <a:t> </a:t>
            </a:r>
            <a:r>
              <a:rPr lang="en-US" dirty="0" err="1" smtClean="0"/>
              <a:t>membawa</a:t>
            </a:r>
            <a:r>
              <a:rPr lang="en-US" dirty="0" smtClean="0"/>
              <a:t> </a:t>
            </a:r>
            <a:r>
              <a:rPr lang="en-US" dirty="0" err="1" smtClean="0"/>
              <a:t>kotoran</a:t>
            </a:r>
            <a:r>
              <a:rPr lang="en-US" dirty="0" smtClean="0"/>
              <a:t> </a:t>
            </a:r>
            <a:r>
              <a:rPr lang="en-US" dirty="0" err="1" smtClean="0"/>
              <a:t>yg</a:t>
            </a:r>
            <a:r>
              <a:rPr lang="en-US" dirty="0" smtClean="0"/>
              <a:t> </a:t>
            </a:r>
            <a:r>
              <a:rPr lang="en-US" dirty="0" err="1" smtClean="0"/>
              <a:t>dilepaskan</a:t>
            </a:r>
            <a:endParaRPr lang="en-US" dirty="0" smtClean="0"/>
          </a:p>
          <a:p>
            <a:pPr marL="514350" indent="-63500" fontAlgn="auto">
              <a:spcAft>
                <a:spcPts val="0"/>
              </a:spcAft>
              <a:buFont typeface="Arial" pitchFamily="34" charset="0"/>
              <a:buChar char="•"/>
              <a:tabLst>
                <a:tab pos="723900" algn="l"/>
              </a:tabLst>
              <a:defRPr/>
            </a:pPr>
            <a:r>
              <a:rPr lang="en-US" dirty="0" err="1" smtClean="0"/>
              <a:t>Mudah</a:t>
            </a:r>
            <a:r>
              <a:rPr lang="en-US" dirty="0" smtClean="0"/>
              <a:t> </a:t>
            </a:r>
            <a:r>
              <a:rPr lang="en-US" dirty="0" err="1" smtClean="0"/>
              <a:t>dibilas</a:t>
            </a:r>
            <a:r>
              <a:rPr lang="en-US" dirty="0" smtClean="0"/>
              <a:t> </a:t>
            </a:r>
            <a:r>
              <a:rPr lang="en-US" dirty="0" err="1" smtClean="0"/>
              <a:t>dngan</a:t>
            </a:r>
            <a:r>
              <a:rPr lang="en-US" dirty="0" smtClean="0"/>
              <a:t> air</a:t>
            </a:r>
            <a:endParaRPr lang="en-US"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a:xfrm>
            <a:off x="457200" y="320675"/>
            <a:ext cx="7239000" cy="822325"/>
          </a:xfrm>
        </p:spPr>
        <p:txBody>
          <a:bodyPr/>
          <a:lstStyle/>
          <a:p>
            <a:pPr algn="ctr"/>
            <a:r>
              <a:rPr lang="en-US" smtClean="0"/>
              <a:t>c. disinfektan</a:t>
            </a:r>
          </a:p>
        </p:txBody>
      </p:sp>
      <p:sp>
        <p:nvSpPr>
          <p:cNvPr id="3" name="Content Placeholder 2"/>
          <p:cNvSpPr>
            <a:spLocks noGrp="1"/>
          </p:cNvSpPr>
          <p:nvPr>
            <p:ph idx="1"/>
          </p:nvPr>
        </p:nvSpPr>
        <p:spPr/>
        <p:txBody>
          <a:bodyPr>
            <a:normAutofit/>
          </a:bodyPr>
          <a:lstStyle/>
          <a:p>
            <a:pPr marL="514350" indent="-514350">
              <a:lnSpc>
                <a:spcPct val="90000"/>
              </a:lnSpc>
              <a:buFont typeface="Franklin Gothic Book" pitchFamily="34" charset="0"/>
              <a:buAutoNum type="arabicPeriod"/>
            </a:pPr>
            <a:r>
              <a:rPr lang="en-US" sz="2800" smtClean="0"/>
              <a:t>Hipoklorit, </a:t>
            </a:r>
          </a:p>
          <a:p>
            <a:pPr marL="514350" indent="-514350">
              <a:lnSpc>
                <a:spcPct val="90000"/>
              </a:lnSpc>
              <a:buFont typeface="Wingdings" pitchFamily="2" charset="2"/>
              <a:buChar char="§"/>
            </a:pPr>
            <a:r>
              <a:rPr lang="en-US" sz="2800" smtClean="0"/>
              <a:t>tdk menimbulkan bau yg tdk sedap, </a:t>
            </a:r>
          </a:p>
          <a:p>
            <a:pPr marL="514350" indent="-514350">
              <a:lnSpc>
                <a:spcPct val="90000"/>
              </a:lnSpc>
              <a:buFont typeface="Wingdings" pitchFamily="2" charset="2"/>
              <a:buChar char="§"/>
            </a:pPr>
            <a:r>
              <a:rPr lang="en-US" sz="2800" smtClean="0"/>
              <a:t>membunuh beberapa jenis mikroorganisme,</a:t>
            </a:r>
          </a:p>
          <a:p>
            <a:pPr marL="514350" indent="-514350">
              <a:lnSpc>
                <a:spcPct val="90000"/>
              </a:lnSpc>
              <a:buFont typeface="Wingdings" pitchFamily="2" charset="2"/>
              <a:buChar char="§"/>
            </a:pPr>
            <a:r>
              <a:rPr lang="en-US" sz="2800" smtClean="0"/>
              <a:t>Efektif pd bbrp bakteri</a:t>
            </a:r>
          </a:p>
          <a:p>
            <a:pPr marL="514350" indent="-514350">
              <a:lnSpc>
                <a:spcPct val="90000"/>
              </a:lnSpc>
              <a:buFont typeface="Wingdings" pitchFamily="2" charset="2"/>
              <a:buChar char="§"/>
            </a:pPr>
            <a:r>
              <a:rPr lang="en-US" sz="2800" smtClean="0"/>
              <a:t>Jika terlalu pekat dpt menyebabkan korosi pd alt alumunium</a:t>
            </a:r>
          </a:p>
          <a:p>
            <a:pPr marL="514350" indent="-514350">
              <a:lnSpc>
                <a:spcPct val="90000"/>
              </a:lnSpc>
              <a:buFont typeface="Franklin Gothic Book" pitchFamily="34" charset="0"/>
              <a:buAutoNum type="arabicPeriod" startAt="2"/>
            </a:pPr>
            <a:r>
              <a:rPr lang="en-US" sz="2800" smtClean="0"/>
              <a:t>Senyawa amonia, kurang efektif dlm membunuh bakteri dibandingkan dengan hipoklorit dan Iodofor</a:t>
            </a:r>
          </a:p>
          <a:p>
            <a:pPr marL="514350" indent="-514350">
              <a:lnSpc>
                <a:spcPct val="90000"/>
              </a:lnSpc>
              <a:buFont typeface="Franklin Gothic Book" pitchFamily="34" charset="0"/>
              <a:buAutoNum type="arabicPeriod"/>
            </a:pPr>
            <a:endParaRPr lang="en-US" sz="2800" smtClean="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38"/>
            <a:ext cx="7239000" cy="5813425"/>
          </a:xfrm>
        </p:spPr>
        <p:txBody>
          <a:bodyPr>
            <a:normAutofit/>
          </a:bodyPr>
          <a:lstStyle/>
          <a:p>
            <a:pPr marL="514350" indent="-514350">
              <a:buFont typeface="Franklin Gothic Book" pitchFamily="34" charset="0"/>
              <a:buAutoNum type="arabicPeriod" startAt="3"/>
            </a:pPr>
            <a:r>
              <a:rPr lang="en-US" smtClean="0"/>
              <a:t>Disinfektan Iodofor</a:t>
            </a:r>
          </a:p>
          <a:p>
            <a:pPr marL="514350" indent="-514350">
              <a:buFont typeface="Wingdings" pitchFamily="2" charset="2"/>
              <a:buChar char="v"/>
            </a:pPr>
            <a:r>
              <a:rPr lang="en-US" smtClean="0"/>
              <a:t> mengandung Iodine yang biasa dicampur pd deterjen</a:t>
            </a:r>
          </a:p>
          <a:p>
            <a:pPr marL="514350" indent="-514350">
              <a:buFont typeface="Wingdings" pitchFamily="2" charset="2"/>
              <a:buChar char="v"/>
            </a:pPr>
            <a:r>
              <a:rPr lang="en-US" smtClean="0"/>
              <a:t> kurang efektif mematikan spora bakteri</a:t>
            </a:r>
          </a:p>
          <a:p>
            <a:pPr marL="514350" indent="-514350">
              <a:buFont typeface="Wingdings" pitchFamily="2" charset="2"/>
              <a:buChar char="v"/>
            </a:pPr>
            <a:r>
              <a:rPr lang="en-US" smtClean="0"/>
              <a:t> mahal </a:t>
            </a:r>
          </a:p>
          <a:p>
            <a:pPr marL="514350" indent="-514350">
              <a:buFont typeface="Wingdings" pitchFamily="2" charset="2"/>
              <a:buChar char="v"/>
            </a:pPr>
            <a:r>
              <a:rPr lang="en-US" smtClean="0"/>
              <a:t> meninggalkan sedikit bau dan rasa</a:t>
            </a:r>
          </a:p>
          <a:p>
            <a:pPr marL="514350" indent="-514350">
              <a:buFont typeface="Franklin Gothic Book" pitchFamily="34" charset="0"/>
              <a:buAutoNum type="arabicPeriod" startAt="4"/>
            </a:pPr>
            <a:r>
              <a:rPr lang="en-US" smtClean="0"/>
              <a:t>Surfaktan amfoter, mematikan bakteri jg mampu berperan sbg deterjen, toksisitas rendah tdk korosif, tdk berbau dan tdk berasa</a:t>
            </a:r>
          </a:p>
          <a:p>
            <a:pPr marL="514350" indent="-514350">
              <a:buFont typeface="Wingdings 2" pitchFamily="18" charset="2"/>
              <a:buNone/>
            </a:pPr>
            <a:endParaRPr lang="en-US" smtClean="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625" y="1000125"/>
            <a:ext cx="7239000" cy="4846638"/>
          </a:xfrm>
        </p:spPr>
        <p:txBody>
          <a:bodyPr>
            <a:normAutofit/>
          </a:bodyPr>
          <a:lstStyle/>
          <a:p>
            <a:pPr marL="514350" indent="-514350" fontAlgn="auto">
              <a:spcAft>
                <a:spcPts val="0"/>
              </a:spcAft>
              <a:buFont typeface="+mj-lt"/>
              <a:buAutoNum type="arabicPeriod" startAt="5"/>
              <a:defRPr/>
            </a:pPr>
            <a:r>
              <a:rPr lang="en-US" dirty="0" err="1" smtClean="0"/>
              <a:t>Disinfektan</a:t>
            </a:r>
            <a:r>
              <a:rPr lang="en-US" dirty="0" smtClean="0"/>
              <a:t> </a:t>
            </a:r>
            <a:r>
              <a:rPr lang="en-US" dirty="0" err="1" smtClean="0"/>
              <a:t>fenolik</a:t>
            </a:r>
            <a:endParaRPr lang="en-US" dirty="0" smtClean="0"/>
          </a:p>
          <a:p>
            <a:pPr marL="804863" indent="-384048" fontAlgn="auto">
              <a:spcAft>
                <a:spcPts val="0"/>
              </a:spcAft>
              <a:buFont typeface="Wingdings" pitchFamily="2" charset="2"/>
              <a:buChar char="v"/>
              <a:defRPr/>
            </a:pPr>
            <a:r>
              <a:rPr lang="en-US" dirty="0" err="1" smtClean="0"/>
              <a:t>Membunuh</a:t>
            </a:r>
            <a:r>
              <a:rPr lang="en-US" dirty="0" smtClean="0"/>
              <a:t> </a:t>
            </a:r>
            <a:r>
              <a:rPr lang="en-US" dirty="0" err="1" smtClean="0"/>
              <a:t>bakteri</a:t>
            </a:r>
            <a:r>
              <a:rPr lang="en-US" dirty="0" smtClean="0"/>
              <a:t> </a:t>
            </a:r>
            <a:r>
              <a:rPr lang="en-US" dirty="0" err="1" smtClean="0"/>
              <a:t>setara</a:t>
            </a:r>
            <a:r>
              <a:rPr lang="en-US" dirty="0" smtClean="0"/>
              <a:t> </a:t>
            </a:r>
            <a:r>
              <a:rPr lang="en-US" dirty="0" err="1" smtClean="0"/>
              <a:t>dengan</a:t>
            </a:r>
            <a:r>
              <a:rPr lang="en-US" dirty="0" smtClean="0"/>
              <a:t> </a:t>
            </a:r>
            <a:r>
              <a:rPr lang="en-US" dirty="0" err="1" smtClean="0"/>
              <a:t>hipoklorit</a:t>
            </a:r>
            <a:r>
              <a:rPr lang="en-US" dirty="0" smtClean="0"/>
              <a:t> </a:t>
            </a:r>
            <a:r>
              <a:rPr lang="en-US" dirty="0" err="1" smtClean="0"/>
              <a:t>dan</a:t>
            </a:r>
            <a:r>
              <a:rPr lang="en-US" dirty="0" smtClean="0"/>
              <a:t> </a:t>
            </a:r>
            <a:r>
              <a:rPr lang="en-US" dirty="0" err="1" smtClean="0"/>
              <a:t>iodofor</a:t>
            </a:r>
            <a:endParaRPr lang="en-US" dirty="0" smtClean="0"/>
          </a:p>
          <a:p>
            <a:pPr marL="804863" indent="-384048" fontAlgn="auto">
              <a:spcAft>
                <a:spcPts val="0"/>
              </a:spcAft>
              <a:buFont typeface="Wingdings" pitchFamily="2" charset="2"/>
              <a:buChar char="v"/>
              <a:defRPr/>
            </a:pPr>
            <a:r>
              <a:rPr lang="en-US" dirty="0" err="1" smtClean="0"/>
              <a:t>Kurang</a:t>
            </a:r>
            <a:r>
              <a:rPr lang="en-US" dirty="0" smtClean="0"/>
              <a:t> </a:t>
            </a:r>
            <a:r>
              <a:rPr lang="en-US" dirty="0" err="1" smtClean="0"/>
              <a:t>efektif</a:t>
            </a:r>
            <a:r>
              <a:rPr lang="en-US" dirty="0" smtClean="0"/>
              <a:t> </a:t>
            </a:r>
            <a:r>
              <a:rPr lang="en-US" dirty="0" err="1" smtClean="0"/>
              <a:t>bila</a:t>
            </a:r>
            <a:r>
              <a:rPr lang="en-US" dirty="0" smtClean="0"/>
              <a:t> </a:t>
            </a:r>
            <a:r>
              <a:rPr lang="en-US" dirty="0" err="1" smtClean="0"/>
              <a:t>berhubungan</a:t>
            </a:r>
            <a:r>
              <a:rPr lang="en-US" dirty="0" smtClean="0"/>
              <a:t> </a:t>
            </a:r>
            <a:r>
              <a:rPr lang="en-US" dirty="0" err="1" smtClean="0"/>
              <a:t>lasung</a:t>
            </a:r>
            <a:r>
              <a:rPr lang="en-US" dirty="0" smtClean="0"/>
              <a:t> </a:t>
            </a:r>
            <a:r>
              <a:rPr lang="en-US" dirty="0" err="1" smtClean="0"/>
              <a:t>dengan</a:t>
            </a:r>
            <a:r>
              <a:rPr lang="en-US" dirty="0" smtClean="0"/>
              <a:t> </a:t>
            </a:r>
            <a:r>
              <a:rPr lang="en-US" dirty="0" err="1" smtClean="0"/>
              <a:t>plastik</a:t>
            </a:r>
            <a:r>
              <a:rPr lang="en-US" dirty="0" smtClean="0"/>
              <a:t>/</a:t>
            </a:r>
            <a:r>
              <a:rPr lang="en-US" dirty="0" err="1" smtClean="0"/>
              <a:t>karet</a:t>
            </a:r>
            <a:endParaRPr lang="en-US" dirty="0" smtClean="0"/>
          </a:p>
          <a:p>
            <a:pPr marL="804863" indent="-384048" fontAlgn="auto">
              <a:spcAft>
                <a:spcPts val="0"/>
              </a:spcAft>
              <a:buFont typeface="Wingdings" pitchFamily="2" charset="2"/>
              <a:buChar char="v"/>
              <a:defRPr/>
            </a:pPr>
            <a:r>
              <a:rPr lang="en-US" dirty="0" err="1" smtClean="0"/>
              <a:t>Beberapa</a:t>
            </a:r>
            <a:r>
              <a:rPr lang="en-US" dirty="0" smtClean="0"/>
              <a:t> </a:t>
            </a:r>
            <a:r>
              <a:rPr lang="en-US" dirty="0" err="1" smtClean="0"/>
              <a:t>jenis</a:t>
            </a:r>
            <a:r>
              <a:rPr lang="en-US" dirty="0" smtClean="0"/>
              <a:t> </a:t>
            </a:r>
            <a:r>
              <a:rPr lang="en-US" dirty="0" err="1" smtClean="0"/>
              <a:t>fenolik</a:t>
            </a:r>
            <a:r>
              <a:rPr lang="en-US" dirty="0" smtClean="0"/>
              <a:t> </a:t>
            </a:r>
            <a:r>
              <a:rPr lang="en-US" dirty="0" err="1" smtClean="0"/>
              <a:t>mempunyai</a:t>
            </a:r>
            <a:r>
              <a:rPr lang="en-US" dirty="0" smtClean="0"/>
              <a:t> </a:t>
            </a:r>
            <a:r>
              <a:rPr lang="en-US" dirty="0" err="1" smtClean="0"/>
              <a:t>bau</a:t>
            </a:r>
            <a:r>
              <a:rPr lang="en-US" dirty="0" smtClean="0"/>
              <a:t> </a:t>
            </a:r>
            <a:r>
              <a:rPr lang="en-US" dirty="0" err="1" smtClean="0"/>
              <a:t>cukup</a:t>
            </a:r>
            <a:r>
              <a:rPr lang="en-US" dirty="0" smtClean="0"/>
              <a:t> </a:t>
            </a:r>
            <a:r>
              <a:rPr lang="en-US" dirty="0" err="1" smtClean="0"/>
              <a:t>menyengat</a:t>
            </a:r>
            <a:r>
              <a:rPr lang="en-US" dirty="0" smtClean="0"/>
              <a:t>, </a:t>
            </a:r>
            <a:r>
              <a:rPr lang="en-US" dirty="0" err="1" smtClean="0"/>
              <a:t>shg</a:t>
            </a:r>
            <a:r>
              <a:rPr lang="en-US" dirty="0" smtClean="0"/>
              <a:t> </a:t>
            </a:r>
            <a:r>
              <a:rPr lang="en-US" dirty="0" err="1" smtClean="0"/>
              <a:t>kemungkinan</a:t>
            </a:r>
            <a:r>
              <a:rPr lang="en-US" dirty="0" smtClean="0"/>
              <a:t> </a:t>
            </a:r>
            <a:r>
              <a:rPr lang="en-US" dirty="0" err="1" smtClean="0"/>
              <a:t>bisa</a:t>
            </a:r>
            <a:r>
              <a:rPr lang="en-US" dirty="0" smtClean="0"/>
              <a:t> </a:t>
            </a:r>
            <a:r>
              <a:rPr lang="en-US" dirty="0" err="1" smtClean="0"/>
              <a:t>mencemari</a:t>
            </a:r>
            <a:r>
              <a:rPr lang="en-US" dirty="0" smtClean="0"/>
              <a:t> </a:t>
            </a:r>
            <a:r>
              <a:rPr lang="en-US" dirty="0" err="1" smtClean="0"/>
              <a:t>bau</a:t>
            </a:r>
            <a:r>
              <a:rPr lang="en-US" dirty="0" smtClean="0"/>
              <a:t> </a:t>
            </a:r>
            <a:r>
              <a:rPr lang="en-US" dirty="0" err="1" smtClean="0"/>
              <a:t>makanan</a:t>
            </a:r>
            <a:r>
              <a:rPr lang="en-US" dirty="0" smtClean="0"/>
              <a:t> (</a:t>
            </a:r>
            <a:r>
              <a:rPr lang="en-US" dirty="0" err="1" smtClean="0"/>
              <a:t>tidak</a:t>
            </a:r>
            <a:r>
              <a:rPr lang="en-US" dirty="0" smtClean="0"/>
              <a:t> </a:t>
            </a:r>
            <a:r>
              <a:rPr lang="en-US" dirty="0" err="1" smtClean="0"/>
              <a:t>sarankan</a:t>
            </a:r>
            <a:r>
              <a:rPr lang="en-US" dirty="0" smtClean="0"/>
              <a:t>)</a:t>
            </a:r>
            <a:endParaRPr lang="en-US"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675"/>
            <a:ext cx="7239000" cy="750888"/>
          </a:xfrm>
        </p:spPr>
        <p:txBody>
          <a:bodyPr>
            <a:normAutofit fontScale="90000"/>
          </a:bodyPr>
          <a:lstStyle/>
          <a:p>
            <a:pPr algn="ctr" fontAlgn="auto">
              <a:spcAft>
                <a:spcPts val="0"/>
              </a:spcAft>
              <a:defRPr/>
            </a:pPr>
            <a:r>
              <a:rPr lang="en-US" dirty="0" smtClean="0"/>
              <a:t>d. </a:t>
            </a:r>
            <a:r>
              <a:rPr lang="en-US" dirty="0" err="1" smtClean="0"/>
              <a:t>Pemilihan</a:t>
            </a:r>
            <a:r>
              <a:rPr lang="en-US" dirty="0" smtClean="0"/>
              <a:t> </a:t>
            </a:r>
            <a:r>
              <a:rPr lang="en-US" dirty="0" err="1" smtClean="0"/>
              <a:t>disinfektan</a:t>
            </a:r>
            <a:endParaRPr lang="en-US" dirty="0"/>
          </a:p>
        </p:txBody>
      </p:sp>
      <p:sp>
        <p:nvSpPr>
          <p:cNvPr id="13315" name="Content Placeholder 2"/>
          <p:cNvSpPr>
            <a:spLocks noGrp="1"/>
          </p:cNvSpPr>
          <p:nvPr>
            <p:ph idx="1"/>
          </p:nvPr>
        </p:nvSpPr>
        <p:spPr/>
        <p:txBody>
          <a:bodyPr>
            <a:normAutofit fontScale="92500" lnSpcReduction="20000"/>
          </a:bodyPr>
          <a:lstStyle/>
          <a:p>
            <a:pPr marL="420624" indent="-384048" fontAlgn="auto">
              <a:spcAft>
                <a:spcPts val="0"/>
              </a:spcAft>
              <a:buFont typeface="Wingdings" pitchFamily="2" charset="2"/>
              <a:buChar char="v"/>
              <a:defRPr/>
            </a:pPr>
            <a:r>
              <a:rPr lang="en-US" smtClean="0"/>
              <a:t>Sebisa mungkin dengan menggunakan panas</a:t>
            </a:r>
          </a:p>
          <a:p>
            <a:pPr marL="420624" indent="-384048" fontAlgn="auto">
              <a:spcAft>
                <a:spcPts val="0"/>
              </a:spcAft>
              <a:buFont typeface="Wingdings" pitchFamily="2" charset="2"/>
              <a:buChar char="v"/>
              <a:defRPr/>
            </a:pPr>
            <a:r>
              <a:rPr lang="en-US" smtClean="0"/>
              <a:t>Bila tidak mungkin menggunakan panas maka gunakan disinfektan kimiawi</a:t>
            </a:r>
          </a:p>
          <a:p>
            <a:pPr marL="420624" indent="-384048" fontAlgn="auto">
              <a:spcAft>
                <a:spcPts val="0"/>
              </a:spcAft>
              <a:buFont typeface="Wingdings" pitchFamily="2" charset="2"/>
              <a:buChar char="v"/>
              <a:defRPr/>
            </a:pPr>
            <a:r>
              <a:rPr lang="en-US" smtClean="0"/>
              <a:t>Peralatan dan permukaan yg akan dibersihkan, diatur agar memudahkan pembersihan</a:t>
            </a:r>
          </a:p>
          <a:p>
            <a:pPr marL="420624" indent="-384048" fontAlgn="auto">
              <a:spcAft>
                <a:spcPts val="0"/>
              </a:spcAft>
              <a:buFont typeface="Wingdings" pitchFamily="2" charset="2"/>
              <a:buChar char="v"/>
              <a:defRPr/>
            </a:pPr>
            <a:r>
              <a:rPr lang="en-US" smtClean="0"/>
              <a:t>Bila menggunakan disinfektan dari bahan kimia, mk gunakan disinfektan yg mempunyai kemampuan membunuh berbagai macam bakteri</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Content Placeholder 2"/>
          <p:cNvSpPr>
            <a:spLocks noGrp="1"/>
          </p:cNvSpPr>
          <p:nvPr>
            <p:ph idx="1"/>
          </p:nvPr>
        </p:nvSpPr>
        <p:spPr>
          <a:xfrm>
            <a:off x="457200" y="1071563"/>
            <a:ext cx="7239000" cy="5384800"/>
          </a:xfrm>
        </p:spPr>
        <p:txBody>
          <a:bodyPr/>
          <a:lstStyle/>
          <a:p>
            <a:pPr>
              <a:buFont typeface="Wingdings 2" pitchFamily="18" charset="2"/>
              <a:buNone/>
            </a:pPr>
            <a:r>
              <a:rPr lang="en-US" smtClean="0"/>
              <a:t>Penggunaan hipoklorit : 100-200 mg klorit per liter dan bila dipandang perlu 1.000 mg/l</a:t>
            </a:r>
          </a:p>
          <a:p>
            <a:pPr>
              <a:buFont typeface="Wingdings 2" pitchFamily="18" charset="2"/>
              <a:buNone/>
            </a:pPr>
            <a:endParaRPr lang="en-US" smtClean="0"/>
          </a:p>
          <a:p>
            <a:pPr>
              <a:buFont typeface="Wingdings 2" pitchFamily="18" charset="2"/>
              <a:buNone/>
            </a:pPr>
            <a:r>
              <a:rPr lang="en-US" smtClean="0"/>
              <a:t>Pengenceran larutan harus dibuat baru setiap saat akan dipakai</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a:xfrm>
            <a:off x="457200" y="679450"/>
            <a:ext cx="7239000" cy="892175"/>
          </a:xfrm>
        </p:spPr>
        <p:txBody>
          <a:bodyPr/>
          <a:lstStyle/>
          <a:p>
            <a:pPr algn="ctr"/>
            <a:r>
              <a:rPr lang="en-US" sz="3600" smtClean="0"/>
              <a:t>e. Menggunakan deterjen dan disinfektan</a:t>
            </a:r>
          </a:p>
        </p:txBody>
      </p:sp>
      <p:sp>
        <p:nvSpPr>
          <p:cNvPr id="75779" name="Content Placeholder 2"/>
          <p:cNvSpPr>
            <a:spLocks noGrp="1"/>
          </p:cNvSpPr>
          <p:nvPr>
            <p:ph idx="1"/>
          </p:nvPr>
        </p:nvSpPr>
        <p:spPr>
          <a:xfrm>
            <a:off x="457200" y="2181225"/>
            <a:ext cx="7239000" cy="2962275"/>
          </a:xfrm>
        </p:spPr>
        <p:txBody>
          <a:bodyPr/>
          <a:lstStyle/>
          <a:p>
            <a:pPr>
              <a:buFont typeface="Wingdings 2" pitchFamily="18" charset="2"/>
              <a:buNone/>
            </a:pPr>
            <a:r>
              <a:rPr lang="en-US" smtClean="0"/>
              <a:t>Penggunaan menurut aturan pakai</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0063"/>
            <a:ext cx="7239000" cy="677862"/>
          </a:xfrm>
        </p:spPr>
        <p:txBody>
          <a:bodyPr>
            <a:normAutofit fontScale="90000"/>
          </a:bodyPr>
          <a:lstStyle/>
          <a:p>
            <a:pPr algn="ctr" fontAlgn="auto">
              <a:spcAft>
                <a:spcPts val="0"/>
              </a:spcAft>
              <a:defRPr/>
            </a:pPr>
            <a:r>
              <a:rPr lang="en-US" dirty="0" smtClean="0"/>
              <a:t>f. </a:t>
            </a:r>
            <a:r>
              <a:rPr lang="en-US" dirty="0" err="1" smtClean="0"/>
              <a:t>Penanganan</a:t>
            </a:r>
            <a:r>
              <a:rPr lang="en-US" dirty="0" smtClean="0"/>
              <a:t> </a:t>
            </a:r>
            <a:r>
              <a:rPr lang="en-US" dirty="0" err="1" smtClean="0"/>
              <a:t>limbah</a:t>
            </a:r>
            <a:endParaRPr lang="en-US" dirty="0"/>
          </a:p>
        </p:txBody>
      </p:sp>
      <p:sp>
        <p:nvSpPr>
          <p:cNvPr id="76803" name="Content Placeholder 2"/>
          <p:cNvSpPr>
            <a:spLocks noGrp="1"/>
          </p:cNvSpPr>
          <p:nvPr>
            <p:ph idx="1"/>
          </p:nvPr>
        </p:nvSpPr>
        <p:spPr/>
        <p:txBody>
          <a:bodyPr/>
          <a:lstStyle/>
          <a:p>
            <a:pPr>
              <a:buFont typeface="Wingdings" pitchFamily="2" charset="2"/>
              <a:buChar char="v"/>
            </a:pPr>
            <a:r>
              <a:rPr lang="en-US" smtClean="0"/>
              <a:t>Tempat sampah tidak tembus air dengan ukuran cukup memadai</a:t>
            </a:r>
          </a:p>
          <a:p>
            <a:pPr>
              <a:buFont typeface="Wingdings" pitchFamily="2" charset="2"/>
              <a:buChar char="v"/>
            </a:pPr>
            <a:r>
              <a:rPr lang="en-US" smtClean="0"/>
              <a:t>Letak : dekat dengan tempat pencucian peralatan dan penyiapan makanan</a:t>
            </a:r>
          </a:p>
          <a:p>
            <a:pPr>
              <a:buFont typeface="Wingdings" pitchFamily="2" charset="2"/>
              <a:buChar char="v"/>
            </a:pPr>
            <a:r>
              <a:rPr lang="en-US" smtClean="0"/>
              <a:t>Sampah sebaiknya tidak dibakar di dekat tempat pengolahan makanan</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675"/>
            <a:ext cx="7239000" cy="750888"/>
          </a:xfrm>
        </p:spPr>
        <p:txBody>
          <a:bodyPr>
            <a:normAutofit fontScale="90000"/>
          </a:bodyPr>
          <a:lstStyle/>
          <a:p>
            <a:pPr algn="ctr" fontAlgn="auto">
              <a:spcAft>
                <a:spcPts val="0"/>
              </a:spcAft>
              <a:defRPr/>
            </a:pPr>
            <a:r>
              <a:rPr lang="en-US" dirty="0" smtClean="0"/>
              <a:t>g. </a:t>
            </a:r>
            <a:r>
              <a:rPr lang="en-US" dirty="0" err="1" smtClean="0"/>
              <a:t>Pengendalian</a:t>
            </a:r>
            <a:r>
              <a:rPr lang="en-US" dirty="0" smtClean="0"/>
              <a:t> </a:t>
            </a:r>
            <a:r>
              <a:rPr lang="en-US" dirty="0" err="1" smtClean="0"/>
              <a:t>tikus</a:t>
            </a:r>
            <a:endParaRPr lang="en-US" dirty="0"/>
          </a:p>
        </p:txBody>
      </p:sp>
      <p:sp>
        <p:nvSpPr>
          <p:cNvPr id="77827" name="Content Placeholder 2"/>
          <p:cNvSpPr>
            <a:spLocks noGrp="1"/>
          </p:cNvSpPr>
          <p:nvPr>
            <p:ph idx="1"/>
          </p:nvPr>
        </p:nvSpPr>
        <p:spPr/>
        <p:txBody>
          <a:bodyPr/>
          <a:lstStyle/>
          <a:p>
            <a:pPr>
              <a:buFont typeface="Wingdings" pitchFamily="2" charset="2"/>
              <a:buChar char="v"/>
            </a:pPr>
            <a:r>
              <a:rPr lang="en-US" smtClean="0"/>
              <a:t>Pencegahan thd tikus : mengurangi bahaya kontaminasi dan memperkecil kerugian</a:t>
            </a:r>
          </a:p>
          <a:p>
            <a:pPr>
              <a:buFont typeface="Wingdings" pitchFamily="2" charset="2"/>
              <a:buChar char="v"/>
            </a:pPr>
            <a:r>
              <a:rPr lang="en-US" smtClean="0"/>
              <a:t>Pemeriksaan scr teratur thd tempat yg tersembunyi</a:t>
            </a:r>
          </a:p>
          <a:p>
            <a:pPr>
              <a:buFont typeface="Wingdings" pitchFamily="2" charset="2"/>
              <a:buChar char="v"/>
            </a:pPr>
            <a:r>
              <a:rPr lang="en-US" smtClean="0"/>
              <a:t>Pencegahan dg kondisi bangunan hrs terawat dg baik, kedisiplinan dalam berkerja, mencegah agar tidak ada kebocoran pd pipa dan kran air</a:t>
            </a:r>
          </a:p>
          <a:p>
            <a:pPr>
              <a:buFont typeface="Wingdings 2" pitchFamily="18" charset="2"/>
              <a:buNone/>
            </a:pPr>
            <a:endParaRPr lang="en-US" smtClean="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88"/>
            <a:ext cx="7239000" cy="1071562"/>
          </a:xfrm>
        </p:spPr>
        <p:txBody>
          <a:bodyPr>
            <a:normAutofit fontScale="90000"/>
          </a:bodyPr>
          <a:lstStyle/>
          <a:p>
            <a:pPr algn="ctr" fontAlgn="auto">
              <a:spcAft>
                <a:spcPts val="0"/>
              </a:spcAft>
              <a:defRPr/>
            </a:pPr>
            <a:r>
              <a:rPr lang="en-US" dirty="0" smtClean="0"/>
              <a:t>h. </a:t>
            </a:r>
            <a:r>
              <a:rPr lang="en-US" dirty="0" err="1" smtClean="0"/>
              <a:t>Pengendalian</a:t>
            </a:r>
            <a:r>
              <a:rPr lang="en-US" dirty="0" smtClean="0"/>
              <a:t> </a:t>
            </a:r>
            <a:r>
              <a:rPr lang="en-US" dirty="0" err="1" smtClean="0"/>
              <a:t>lalat</a:t>
            </a:r>
            <a:r>
              <a:rPr lang="en-US" dirty="0" smtClean="0"/>
              <a:t> </a:t>
            </a:r>
            <a:r>
              <a:rPr lang="en-US" dirty="0" err="1" smtClean="0"/>
              <a:t>dan</a:t>
            </a:r>
            <a:r>
              <a:rPr lang="en-US" dirty="0" smtClean="0"/>
              <a:t> </a:t>
            </a:r>
            <a:r>
              <a:rPr lang="en-US" dirty="0" err="1" smtClean="0"/>
              <a:t>serangga</a:t>
            </a:r>
            <a:r>
              <a:rPr lang="en-US" dirty="0" smtClean="0"/>
              <a:t> lain</a:t>
            </a:r>
            <a:endParaRPr lang="en-US" dirty="0"/>
          </a:p>
        </p:txBody>
      </p:sp>
      <p:sp>
        <p:nvSpPr>
          <p:cNvPr id="3" name="Content Placeholder 2"/>
          <p:cNvSpPr>
            <a:spLocks noGrp="1"/>
          </p:cNvSpPr>
          <p:nvPr>
            <p:ph idx="1"/>
          </p:nvPr>
        </p:nvSpPr>
        <p:spPr>
          <a:xfrm>
            <a:off x="457200" y="1928813"/>
            <a:ext cx="7239000" cy="4527550"/>
          </a:xfrm>
        </p:spPr>
        <p:txBody>
          <a:bodyPr>
            <a:normAutofit/>
          </a:bodyPr>
          <a:lstStyle/>
          <a:p>
            <a:pPr marL="273050" indent="-273050">
              <a:lnSpc>
                <a:spcPct val="90000"/>
              </a:lnSpc>
              <a:buFont typeface="Wingdings 2" pitchFamily="18" charset="2"/>
              <a:buNone/>
            </a:pPr>
            <a:r>
              <a:rPr lang="en-US" smtClean="0"/>
              <a:t>Pencegahan :</a:t>
            </a:r>
          </a:p>
          <a:p>
            <a:pPr marL="273050" indent="-273050">
              <a:lnSpc>
                <a:spcPct val="90000"/>
              </a:lnSpc>
              <a:buFont typeface="Franklin Gothic Book" pitchFamily="34" charset="0"/>
              <a:buAutoNum type="arabicPeriod"/>
            </a:pPr>
            <a:r>
              <a:rPr lang="en-US" smtClean="0"/>
              <a:t>Mencegah masuknya serangga ke dalam bangunan</a:t>
            </a:r>
          </a:p>
          <a:p>
            <a:pPr marL="273050" indent="-273050">
              <a:lnSpc>
                <a:spcPct val="90000"/>
              </a:lnSpc>
              <a:buFont typeface="Franklin Gothic Book" pitchFamily="34" charset="0"/>
              <a:buAutoNum type="arabicPeriod"/>
            </a:pPr>
            <a:r>
              <a:rPr lang="en-US" smtClean="0"/>
              <a:t>Membongkar tempat persembunyian</a:t>
            </a:r>
          </a:p>
          <a:p>
            <a:pPr marL="273050" indent="-273050">
              <a:lnSpc>
                <a:spcPct val="90000"/>
              </a:lnSpc>
              <a:buFont typeface="Franklin Gothic Book" pitchFamily="34" charset="0"/>
              <a:buAutoNum type="arabicPeriod"/>
            </a:pPr>
            <a:r>
              <a:rPr lang="en-US" smtClean="0"/>
              <a:t>Melindungi makanan agar tidak bisa dijangkau oleh serangga</a:t>
            </a:r>
          </a:p>
          <a:p>
            <a:pPr marL="273050" indent="-273050">
              <a:lnSpc>
                <a:spcPct val="90000"/>
              </a:lnSpc>
              <a:buFont typeface="Franklin Gothic Book" pitchFamily="34" charset="0"/>
              <a:buAutoNum type="arabicPeriod"/>
            </a:pPr>
            <a:r>
              <a:rPr lang="en-US" smtClean="0"/>
              <a:t>Memutuskan daur kehidupan serangga baik di dalam/luar</a:t>
            </a:r>
          </a:p>
          <a:p>
            <a:pPr marL="273050" indent="-273050">
              <a:lnSpc>
                <a:spcPct val="90000"/>
              </a:lnSpc>
              <a:buFont typeface="Wingdings 2" pitchFamily="18" charset="2"/>
              <a:buNone/>
            </a:pPr>
            <a:endParaRPr lang="en-US" smtClean="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Content Placeholder 2"/>
          <p:cNvSpPr>
            <a:spLocks noGrp="1"/>
          </p:cNvSpPr>
          <p:nvPr>
            <p:ph idx="1"/>
          </p:nvPr>
        </p:nvSpPr>
        <p:spPr>
          <a:xfrm>
            <a:off x="500063" y="939800"/>
            <a:ext cx="7239000" cy="4560888"/>
          </a:xfrm>
        </p:spPr>
        <p:txBody>
          <a:bodyPr/>
          <a:lstStyle/>
          <a:p>
            <a:pPr>
              <a:buFont typeface="Wingdings 2" pitchFamily="18" charset="2"/>
              <a:buNone/>
            </a:pPr>
            <a:r>
              <a:rPr lang="en-US" smtClean="0"/>
              <a:t>Serangga dapat dibasmi dengan insektisida namun pemakaiannya harus dijaga agar tidak mencemari makanan</a:t>
            </a:r>
          </a:p>
          <a:p>
            <a:pPr>
              <a:buFont typeface="Wingdings 2" pitchFamily="18" charset="2"/>
              <a:buNone/>
            </a:pPr>
            <a:r>
              <a:rPr lang="en-US" smtClean="0"/>
              <a:t>Mencegah bersarangnya kecoa di sekitar tempat pengolahan, dapat dibasmi dengan cat yang mengandung insektisida</a:t>
            </a:r>
          </a:p>
          <a:p>
            <a:pPr>
              <a:buFont typeface="Wingdings 2" pitchFamily="18" charset="2"/>
              <a:buNone/>
            </a:pPr>
            <a:endParaRPr lang="en-US" smtClean="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1925" y="928688"/>
            <a:ext cx="7407275" cy="903287"/>
          </a:xfrm>
        </p:spPr>
        <p:txBody>
          <a:bodyPr>
            <a:normAutofit/>
          </a:bodyPr>
          <a:lstStyle/>
          <a:p>
            <a:pPr algn="ctr" fontAlgn="auto">
              <a:spcAft>
                <a:spcPts val="0"/>
              </a:spcAft>
              <a:defRPr/>
            </a:pPr>
            <a:r>
              <a:rPr smtClean="0">
                <a:solidFill>
                  <a:schemeClr val="tx2">
                    <a:satMod val="130000"/>
                  </a:schemeClr>
                </a:solidFill>
              </a:rPr>
              <a:t>PENJAMAH MAKANAN</a:t>
            </a:r>
            <a:endParaRPr>
              <a:solidFill>
                <a:schemeClr val="tx2">
                  <a:satMod val="130000"/>
                </a:schemeClr>
              </a:solidFill>
            </a:endParaRPr>
          </a:p>
        </p:txBody>
      </p:sp>
      <p:sp>
        <p:nvSpPr>
          <p:cNvPr id="80899" name="Subtitle 2"/>
          <p:cNvSpPr>
            <a:spLocks noGrp="1"/>
          </p:cNvSpPr>
          <p:nvPr>
            <p:ph type="subTitle" idx="1"/>
          </p:nvPr>
        </p:nvSpPr>
        <p:spPr>
          <a:xfrm>
            <a:off x="1371600" y="4529138"/>
            <a:ext cx="6400800" cy="828675"/>
          </a:xfrm>
        </p:spPr>
        <p:txBody>
          <a:bodyPr/>
          <a:lstStyle/>
          <a:p>
            <a:endParaRPr lang="en-US" sz="1600" dirty="0" smtClean="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Content Placeholder 2"/>
          <p:cNvSpPr>
            <a:spLocks noGrp="1"/>
          </p:cNvSpPr>
          <p:nvPr>
            <p:ph idx="1"/>
          </p:nvPr>
        </p:nvSpPr>
        <p:spPr>
          <a:xfrm>
            <a:off x="1435100" y="1143000"/>
            <a:ext cx="7499350" cy="3571875"/>
          </a:xfrm>
        </p:spPr>
        <p:txBody>
          <a:bodyPr/>
          <a:lstStyle/>
          <a:p>
            <a:r>
              <a:rPr lang="en-US" smtClean="0"/>
              <a:t>Resiko kontaminasi pada makanan banyak tergantung pada para penjamahnya.</a:t>
            </a:r>
          </a:p>
          <a:p>
            <a:r>
              <a:rPr lang="en-US" smtClean="0"/>
              <a:t>Pencegahan dapat dilakukan dengan adanya perjanjian antara pengelola dan penjamah makanan</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0125" y="274638"/>
            <a:ext cx="7934325" cy="1143000"/>
          </a:xfrm>
        </p:spPr>
        <p:txBody>
          <a:bodyPr>
            <a:normAutofit/>
          </a:bodyPr>
          <a:lstStyle/>
          <a:p>
            <a:pPr fontAlgn="auto">
              <a:spcAft>
                <a:spcPts val="0"/>
              </a:spcAft>
              <a:defRPr/>
            </a:pPr>
            <a:r>
              <a:rPr lang="en-US" sz="3000" b="1" dirty="0" smtClean="0">
                <a:solidFill>
                  <a:schemeClr val="tx2">
                    <a:satMod val="130000"/>
                  </a:schemeClr>
                </a:solidFill>
              </a:rPr>
              <a:t>TINDAKAN BILA TERJADI KERACUNAN</a:t>
            </a:r>
            <a:endParaRPr lang="en-US" sz="3000" b="1" dirty="0">
              <a:solidFill>
                <a:schemeClr val="tx2">
                  <a:satMod val="130000"/>
                </a:schemeClr>
              </a:solidFill>
            </a:endParaRPr>
          </a:p>
        </p:txBody>
      </p:sp>
      <p:sp>
        <p:nvSpPr>
          <p:cNvPr id="82947" name="Content Placeholder 2"/>
          <p:cNvSpPr>
            <a:spLocks noGrp="1"/>
          </p:cNvSpPr>
          <p:nvPr>
            <p:ph idx="1"/>
          </p:nvPr>
        </p:nvSpPr>
        <p:spPr/>
        <p:txBody>
          <a:bodyPr/>
          <a:lstStyle/>
          <a:p>
            <a:pPr marL="595313" indent="-514350">
              <a:buFont typeface="Arial" charset="0"/>
              <a:buAutoNum type="arabicPeriod"/>
            </a:pPr>
            <a:r>
              <a:rPr lang="en-US" smtClean="0"/>
              <a:t>Siapa saja yang dinyatakan/terbukti terinfeksi harus segera dijauhkan dari kegiatan penyiapan makanan</a:t>
            </a:r>
          </a:p>
          <a:p>
            <a:pPr marL="595313" indent="-514350">
              <a:buFont typeface="Arial" charset="0"/>
              <a:buAutoNum type="arabicPeriod"/>
            </a:pPr>
            <a:r>
              <a:rPr lang="en-US" smtClean="0"/>
              <a:t>Makanan dan bahan makanan yang dicurigai sebagai sumber infeksi harus ditarik</a:t>
            </a:r>
          </a:p>
          <a:p>
            <a:pPr marL="595313" indent="-514350">
              <a:buFont typeface="Arial" charset="0"/>
              <a:buAutoNum type="arabicPeriod"/>
            </a:pPr>
            <a:r>
              <a:rPr lang="en-US" smtClean="0"/>
              <a:t>Segera melaporkan kepada instansi yang berkepentingan</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sz="3200" dirty="0" smtClean="0">
                <a:solidFill>
                  <a:schemeClr val="tx2">
                    <a:satMod val="130000"/>
                  </a:schemeClr>
                </a:solidFill>
              </a:rPr>
              <a:t>KEBERSIHAN/HIGIENE PERSONIL</a:t>
            </a:r>
            <a:br>
              <a:rPr lang="en-US" sz="3200" dirty="0" smtClean="0">
                <a:solidFill>
                  <a:schemeClr val="tx2">
                    <a:satMod val="130000"/>
                  </a:schemeClr>
                </a:solidFill>
              </a:rPr>
            </a:br>
            <a:r>
              <a:rPr lang="en-US" sz="3200" dirty="0" smtClean="0">
                <a:solidFill>
                  <a:schemeClr val="tx2">
                    <a:satMod val="130000"/>
                  </a:schemeClr>
                </a:solidFill>
              </a:rPr>
              <a:t>(</a:t>
            </a:r>
            <a:r>
              <a:rPr lang="en-US" sz="3200" dirty="0" err="1" smtClean="0">
                <a:solidFill>
                  <a:schemeClr val="tx2">
                    <a:satMod val="130000"/>
                  </a:schemeClr>
                </a:solidFill>
              </a:rPr>
              <a:t>harus</a:t>
            </a:r>
            <a:r>
              <a:rPr lang="en-US" sz="3200" dirty="0" smtClean="0">
                <a:solidFill>
                  <a:schemeClr val="tx2">
                    <a:satMod val="130000"/>
                  </a:schemeClr>
                </a:solidFill>
              </a:rPr>
              <a:t> </a:t>
            </a:r>
            <a:r>
              <a:rPr lang="en-US" sz="3200" dirty="0" err="1" smtClean="0">
                <a:solidFill>
                  <a:schemeClr val="tx2">
                    <a:satMod val="130000"/>
                  </a:schemeClr>
                </a:solidFill>
              </a:rPr>
              <a:t>dikomunikasikan</a:t>
            </a:r>
            <a:r>
              <a:rPr lang="en-US" sz="3200" dirty="0" smtClean="0">
                <a:solidFill>
                  <a:schemeClr val="tx2">
                    <a:satMod val="130000"/>
                  </a:schemeClr>
                </a:solidFill>
              </a:rPr>
              <a:t> </a:t>
            </a:r>
            <a:r>
              <a:rPr lang="en-US" sz="3200" dirty="0" err="1" smtClean="0">
                <a:solidFill>
                  <a:schemeClr val="tx2">
                    <a:satMod val="130000"/>
                  </a:schemeClr>
                </a:solidFill>
              </a:rPr>
              <a:t>kepada</a:t>
            </a:r>
            <a:r>
              <a:rPr lang="en-US" sz="3200" dirty="0" smtClean="0">
                <a:solidFill>
                  <a:schemeClr val="tx2">
                    <a:satMod val="130000"/>
                  </a:schemeClr>
                </a:solidFill>
              </a:rPr>
              <a:t> </a:t>
            </a:r>
            <a:r>
              <a:rPr lang="en-US" sz="3200" dirty="0" err="1" smtClean="0">
                <a:solidFill>
                  <a:schemeClr val="tx2">
                    <a:satMod val="130000"/>
                  </a:schemeClr>
                </a:solidFill>
              </a:rPr>
              <a:t>penjamah</a:t>
            </a:r>
            <a:r>
              <a:rPr lang="en-US" sz="3200" dirty="0" smtClean="0">
                <a:solidFill>
                  <a:schemeClr val="tx2">
                    <a:satMod val="130000"/>
                  </a:schemeClr>
                </a:solidFill>
              </a:rPr>
              <a:t>)</a:t>
            </a:r>
            <a:endParaRPr lang="en-US" sz="3200" dirty="0">
              <a:solidFill>
                <a:schemeClr val="tx2">
                  <a:satMod val="130000"/>
                </a:schemeClr>
              </a:solidFill>
            </a:endParaRPr>
          </a:p>
        </p:txBody>
      </p:sp>
      <p:sp>
        <p:nvSpPr>
          <p:cNvPr id="83971" name="Content Placeholder 2"/>
          <p:cNvSpPr>
            <a:spLocks noGrp="1"/>
          </p:cNvSpPr>
          <p:nvPr>
            <p:ph idx="1"/>
          </p:nvPr>
        </p:nvSpPr>
        <p:spPr>
          <a:xfrm>
            <a:off x="714375" y="1857375"/>
            <a:ext cx="8220075" cy="4391025"/>
          </a:xfrm>
        </p:spPr>
        <p:txBody>
          <a:bodyPr/>
          <a:lstStyle/>
          <a:p>
            <a:pPr marL="595313" indent="-514350">
              <a:buFont typeface="Arial" charset="0"/>
              <a:buAutoNum type="arabicPeriod"/>
            </a:pPr>
            <a:r>
              <a:rPr lang="en-US" sz="2400" smtClean="0"/>
              <a:t>Cucilah tangan anda</a:t>
            </a:r>
          </a:p>
          <a:p>
            <a:pPr marL="595313" indent="-514350">
              <a:buFont typeface="Arial" charset="0"/>
              <a:buAutoNum type="arabicPeriod"/>
            </a:pPr>
            <a:r>
              <a:rPr lang="en-US" sz="2400" smtClean="0"/>
              <a:t>Jaga kebersihan pakaian dan seragam kerja setiap memulai kerja</a:t>
            </a:r>
          </a:p>
          <a:p>
            <a:pPr marL="595313" indent="-514350">
              <a:buFont typeface="Arial" charset="0"/>
              <a:buAutoNum type="arabicPeriod"/>
            </a:pPr>
            <a:r>
              <a:rPr lang="en-US" sz="2400" smtClean="0"/>
              <a:t>Gunakan penutup rambut dan jangan menggaruk kepala dan bagian tubuh ketika sedang menjamah makanan</a:t>
            </a:r>
          </a:p>
          <a:p>
            <a:pPr marL="595313" indent="-514350">
              <a:buFont typeface="Arial" charset="0"/>
              <a:buAutoNum type="arabicPeriod"/>
            </a:pPr>
            <a:r>
              <a:rPr lang="en-US" sz="2400" smtClean="0"/>
              <a:t>Tutup semua luka yang ada dengan pembalut yang tidak tembus air</a:t>
            </a:r>
          </a:p>
          <a:p>
            <a:pPr marL="595313" indent="-514350">
              <a:buFont typeface="Arial" charset="0"/>
              <a:buAutoNum type="arabicPeriod"/>
            </a:pPr>
            <a:r>
              <a:rPr lang="en-US" sz="2400" smtClean="0"/>
              <a:t>Jangan merokok</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Content Placeholder 2"/>
          <p:cNvSpPr>
            <a:spLocks noGrp="1"/>
          </p:cNvSpPr>
          <p:nvPr>
            <p:ph idx="1"/>
          </p:nvPr>
        </p:nvSpPr>
        <p:spPr>
          <a:xfrm>
            <a:off x="857250" y="500063"/>
            <a:ext cx="8077200" cy="5748337"/>
          </a:xfrm>
        </p:spPr>
        <p:txBody>
          <a:bodyPr/>
          <a:lstStyle/>
          <a:p>
            <a:pPr marL="595313" indent="-514350">
              <a:buFont typeface="Arial" charset="0"/>
              <a:buAutoNum type="arabicPeriod" startAt="6"/>
            </a:pPr>
            <a:r>
              <a:rPr lang="en-US" smtClean="0"/>
              <a:t>Jangan menjamah makanan siap saji dengan tangan, tapi dengan alat penjepit</a:t>
            </a:r>
          </a:p>
          <a:p>
            <a:pPr marL="595313" indent="-514350">
              <a:buFont typeface="Arial" charset="0"/>
              <a:buAutoNum type="arabicPeriod" startAt="6"/>
            </a:pPr>
            <a:r>
              <a:rPr lang="en-US" smtClean="0"/>
              <a:t>Jangan batuk dan bersin di atas makanan yang tidak ditutup</a:t>
            </a:r>
          </a:p>
          <a:p>
            <a:pPr marL="595313" indent="-514350">
              <a:buFont typeface="Arial" charset="0"/>
              <a:buAutoNum type="arabicPeriod" startAt="6"/>
            </a:pPr>
            <a:r>
              <a:rPr lang="en-US" smtClean="0"/>
              <a:t>Pegang pisau, garpu dan sendok pada tangkainya</a:t>
            </a:r>
          </a:p>
          <a:p>
            <a:pPr marL="595313" indent="-514350">
              <a:buFont typeface="Arial" charset="0"/>
              <a:buAutoNum type="arabicPeriod" startAt="6"/>
            </a:pPr>
            <a:r>
              <a:rPr lang="en-US" smtClean="0"/>
              <a:t>Bersihkan tempat kerja setelah usai kerja</a:t>
            </a:r>
          </a:p>
        </p:txBody>
      </p:sp>
    </p:spTree>
  </p:cSld>
  <p:clrMapOvr>
    <a:masterClrMapping/>
  </p:clrMapOvr>
</p:sld>
</file>

<file path=ppt/theme/theme1.xml><?xml version="1.0" encoding="utf-8"?>
<a:theme xmlns:a="http://schemas.openxmlformats.org/drawingml/2006/main" name="Technic">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29</TotalTime>
  <Words>2380</Words>
  <Application>Microsoft Office PowerPoint</Application>
  <PresentationFormat>On-screen Show (4:3)</PresentationFormat>
  <Paragraphs>313</Paragraphs>
  <Slides>77</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77</vt:i4>
      </vt:variant>
    </vt:vector>
  </HeadingPairs>
  <TitlesOfParts>
    <vt:vector size="91" baseType="lpstr">
      <vt:lpstr>Arial</vt:lpstr>
      <vt:lpstr>Franklin Gothic Book</vt:lpstr>
      <vt:lpstr>Wingdings 2</vt:lpstr>
      <vt:lpstr>Calibri</vt:lpstr>
      <vt:lpstr>Bradley Hand ITC</vt:lpstr>
      <vt:lpstr>Georgia</vt:lpstr>
      <vt:lpstr>Verdana</vt:lpstr>
      <vt:lpstr>Wingdings</vt:lpstr>
      <vt:lpstr>Times New Roman</vt:lpstr>
      <vt:lpstr>Rockwell</vt:lpstr>
      <vt:lpstr>Blackadder ITC</vt:lpstr>
      <vt:lpstr>Mistral</vt:lpstr>
      <vt:lpstr>Lucida Calligraphy</vt:lpstr>
      <vt:lpstr>Technic</vt:lpstr>
      <vt:lpstr>PENYELENGGARAAN MAKANAN</vt:lpstr>
      <vt:lpstr>Ciri-ciri konsumen yang memerlukan pelayanan makanan di luar lingkungan adalah</vt:lpstr>
      <vt:lpstr>Penyelenggaraan makanan kelompok dapat dibedakan </vt:lpstr>
      <vt:lpstr>Slide 4</vt:lpstr>
      <vt:lpstr>Slide 5</vt:lpstr>
      <vt:lpstr>Ciri-ciri penyelenggaraan makanan institusi </vt:lpstr>
      <vt:lpstr>Kelemahan penyelenggaraan makanan institusi :</vt:lpstr>
      <vt:lpstr>Sumber kelemahan penyelenggaraan makanan institusi </vt:lpstr>
      <vt:lpstr>Penyelenggaraan makanan di RS</vt:lpstr>
      <vt:lpstr>Ciri penyelenggaraan makanan komersial</vt:lpstr>
      <vt:lpstr>Penggolongan pelayanan makanan secara komersial dapat digolongkan menjadi</vt:lpstr>
      <vt:lpstr>PERKEMBANGAN PENYELENGGARAAN MAKANAN INSTITUSI DAN  JASA BOGA</vt:lpstr>
      <vt:lpstr>Slide 13</vt:lpstr>
      <vt:lpstr>Slide 14</vt:lpstr>
      <vt:lpstr>Faktor yang mendorong perkembangan penyelenggaraan makana komersial adalah</vt:lpstr>
      <vt:lpstr>PENYEBAB KURANG BERKEMBANGNYA PENYELENGGARANAAN MAKANAN NON KOMERSIAL</vt:lpstr>
      <vt:lpstr>Perkembangan penyelenggaraan makanan di RS</vt:lpstr>
      <vt:lpstr>Slide 18</vt:lpstr>
      <vt:lpstr>KETENTUAN PENYELENGGARAAN MAKANAN INSTITUSI DAN JASA BOGA</vt:lpstr>
      <vt:lpstr>Slide 20</vt:lpstr>
      <vt:lpstr>PERATURAN PEMERINTAH</vt:lpstr>
      <vt:lpstr>PENGGOLONGAN USAHA JASA BOGA DAB PERSYARATANNYA</vt:lpstr>
      <vt:lpstr>Slide 23</vt:lpstr>
      <vt:lpstr>Slide 24</vt:lpstr>
      <vt:lpstr>Slide 25</vt:lpstr>
      <vt:lpstr>Slide 26</vt:lpstr>
      <vt:lpstr>PERSYARATAN KESEHATAN MAKANAN</vt:lpstr>
      <vt:lpstr>PERSYARATAN KESEHATAN PENGOLAH MAKANAN</vt:lpstr>
      <vt:lpstr>KHUSUS UNTUK PEKERJA YANG BERADA DI RUANG PENGOLAHAN DAN PENYIMPANAN :</vt:lpstr>
      <vt:lpstr>MANAJEMEN DALAM PENYELENGGARAAN MAKANAN INSTITUSI DAN JASA BOGA</vt:lpstr>
      <vt:lpstr>Slide 31</vt:lpstr>
      <vt:lpstr>PERENCANAAN</vt:lpstr>
      <vt:lpstr>Organisasi dan ketenagaan</vt:lpstr>
      <vt:lpstr>Pelaksanaan penyelenggaraan makanan</vt:lpstr>
      <vt:lpstr>pengawasan</vt:lpstr>
      <vt:lpstr>EFISIENSI PENYELENGGARAAN  JASA BOGA</vt:lpstr>
      <vt:lpstr>EFISIENSI DALAM HAL</vt:lpstr>
      <vt:lpstr>Tujuan dr rangkaian Kegiatan Jasa Boga :</vt:lpstr>
      <vt:lpstr>Faktor yang mempengaruhi Efisiensi</vt:lpstr>
      <vt:lpstr>PENGATURAN PENGGUNAAN TENAGA MANUSIA</vt:lpstr>
      <vt:lpstr>Slide 41</vt:lpstr>
      <vt:lpstr>PENGATURAN TATA LETAK RUANGAN DAN PERALATAN</vt:lpstr>
      <vt:lpstr>Slide 43</vt:lpstr>
      <vt:lpstr>PENGATURAN ARUS KERJA</vt:lpstr>
      <vt:lpstr>PEDOMAN GUNA MENINGKATKAN EFISIENSI</vt:lpstr>
      <vt:lpstr>RESIKO DALAM PENYELENGGARAAN MAKANAN</vt:lpstr>
      <vt:lpstr>BANGUNAN DAN TATA LETAK</vt:lpstr>
      <vt:lpstr>Slide 48</vt:lpstr>
      <vt:lpstr>1. DAPUR </vt:lpstr>
      <vt:lpstr>Slide 50</vt:lpstr>
      <vt:lpstr>2. TATA LETAK</vt:lpstr>
      <vt:lpstr>Slide 52</vt:lpstr>
      <vt:lpstr>3. RUANGAN KERJA</vt:lpstr>
      <vt:lpstr>4. RUANG PENCUCIAN</vt:lpstr>
      <vt:lpstr>5. RUANG PENYIMPANAN PECAH BELAH</vt:lpstr>
      <vt:lpstr>6. TOILET</vt:lpstr>
      <vt:lpstr>7. RUANG MAKAN</vt:lpstr>
      <vt:lpstr>HAL YANG PERLU DIPERHATIKAN</vt:lpstr>
      <vt:lpstr>KEBERSIHAN LINGKUNGAN</vt:lpstr>
      <vt:lpstr>1. panas</vt:lpstr>
      <vt:lpstr>b. deterjen</vt:lpstr>
      <vt:lpstr>Slide 62</vt:lpstr>
      <vt:lpstr>c. disinfektan</vt:lpstr>
      <vt:lpstr>Slide 64</vt:lpstr>
      <vt:lpstr>Slide 65</vt:lpstr>
      <vt:lpstr>d. Pemilihan disinfektan</vt:lpstr>
      <vt:lpstr>Slide 67</vt:lpstr>
      <vt:lpstr>e. Menggunakan deterjen dan disinfektan</vt:lpstr>
      <vt:lpstr>f. Penanganan limbah</vt:lpstr>
      <vt:lpstr>g. Pengendalian tikus</vt:lpstr>
      <vt:lpstr>h. Pengendalian lalat dan serangga lain</vt:lpstr>
      <vt:lpstr>Slide 72</vt:lpstr>
      <vt:lpstr>PENJAMAH MAKANAN</vt:lpstr>
      <vt:lpstr>Slide 74</vt:lpstr>
      <vt:lpstr>TINDAKAN BILA TERJADI KERACUNAN</vt:lpstr>
      <vt:lpstr>KEBERSIHAN/HIGIENE PERSONIL (harus dikomunikasikan kepada penjamah)</vt:lpstr>
      <vt:lpstr>Slide 77</vt:lpstr>
    </vt:vector>
  </TitlesOfParts>
  <Company>WINDOWS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MACAM-MACAM PENYELENGGARAAN MAKANAN</dc:title>
  <dc:creator>XP-SP3</dc:creator>
  <cp:lastModifiedBy>Toshiba</cp:lastModifiedBy>
  <cp:revision>23</cp:revision>
  <dcterms:created xsi:type="dcterms:W3CDTF">2010-10-18T14:29:11Z</dcterms:created>
  <dcterms:modified xsi:type="dcterms:W3CDTF">2018-09-19T04:32:26Z</dcterms:modified>
</cp:coreProperties>
</file>