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57" r:id="rId4"/>
    <p:sldId id="263" r:id="rId5"/>
    <p:sldId id="260" r:id="rId6"/>
    <p:sldId id="264" r:id="rId7"/>
    <p:sldId id="261" r:id="rId8"/>
    <p:sldId id="266" r:id="rId9"/>
    <p:sldId id="262" r:id="rId10"/>
    <p:sldId id="268" r:id="rId11"/>
    <p:sldId id="265"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300" r:id="rId25"/>
    <p:sldId id="280" r:id="rId26"/>
    <p:sldId id="301" r:id="rId27"/>
    <p:sldId id="281" r:id="rId28"/>
    <p:sldId id="299"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109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2A258373-D41F-4E4D-8393-BDCA0D377EB7}"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1894623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2A258373-D41F-4E4D-8393-BDCA0D377EB7}"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141834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258373-D41F-4E4D-8393-BDCA0D377EB7}"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281260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2A258373-D41F-4E4D-8393-BDCA0D377EB7}" type="datetimeFigureOut">
              <a:rPr lang="id-ID" smtClean="0"/>
              <a:t>18/09/2017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1282392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2A258373-D41F-4E4D-8393-BDCA0D377EB7}" type="datetimeFigureOut">
              <a:rPr lang="id-ID" smtClean="0"/>
              <a:t>18/09/2017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2826934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2A258373-D41F-4E4D-8393-BDCA0D377EB7}" type="datetimeFigureOut">
              <a:rPr lang="id-ID" smtClean="0"/>
              <a:t>18/09/2017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1626564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258373-D41F-4E4D-8393-BDCA0D377EB7}" type="datetimeFigureOut">
              <a:rPr lang="id-ID" smtClean="0"/>
              <a:t>18/09/2017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2273252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258373-D41F-4E4D-8393-BDCA0D377EB7}" type="datetimeFigureOut">
              <a:rPr lang="id-ID" smtClean="0"/>
              <a:t>18/09/2017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1357404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258373-D41F-4E4D-8393-BDCA0D377EB7}" type="datetimeFigureOut">
              <a:rPr lang="id-ID" smtClean="0"/>
              <a:t>18/09/2017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4195553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2A258373-D41F-4E4D-8393-BDCA0D377EB7}"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4291145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2A258373-D41F-4E4D-8393-BDCA0D377EB7}" type="datetimeFigureOut">
              <a:rPr lang="id-ID" smtClean="0"/>
              <a:t>18/09/2017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8ED07B-1852-4E8C-8C4C-C6D83D51AE7B}" type="slidenum">
              <a:rPr lang="id-ID" smtClean="0"/>
              <a:t>‹#›</a:t>
            </a:fld>
            <a:endParaRPr lang="id-ID"/>
          </a:p>
        </p:txBody>
      </p:sp>
    </p:spTree>
    <p:extLst>
      <p:ext uri="{BB962C8B-B14F-4D97-AF65-F5344CB8AC3E}">
        <p14:creationId xmlns:p14="http://schemas.microsoft.com/office/powerpoint/2010/main" val="2308233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258373-D41F-4E4D-8393-BDCA0D377EB7}" type="datetimeFigureOut">
              <a:rPr lang="id-ID" smtClean="0"/>
              <a:t>18/09/2017</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8ED07B-1852-4E8C-8C4C-C6D83D51AE7B}" type="slidenum">
              <a:rPr lang="id-ID" smtClean="0"/>
              <a:t>‹#›</a:t>
            </a:fld>
            <a:endParaRPr lang="id-ID"/>
          </a:p>
        </p:txBody>
      </p:sp>
    </p:spTree>
    <p:extLst>
      <p:ext uri="{BB962C8B-B14F-4D97-AF65-F5344CB8AC3E}">
        <p14:creationId xmlns:p14="http://schemas.microsoft.com/office/powerpoint/2010/main" val="141669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147248" cy="3240360"/>
          </a:xfrm>
        </p:spPr>
        <p:txBody>
          <a:bodyPr>
            <a:normAutofit/>
          </a:bodyPr>
          <a:lstStyle/>
          <a:p>
            <a:r>
              <a:rPr lang="id-ID" dirty="0" smtClean="0"/>
              <a:t> Etika Profesi</a:t>
            </a:r>
            <a:endParaRPr lang="id-ID" dirty="0"/>
          </a:p>
        </p:txBody>
      </p:sp>
      <p:sp>
        <p:nvSpPr>
          <p:cNvPr id="3" name="Content Placeholder 2"/>
          <p:cNvSpPr>
            <a:spLocks noGrp="1"/>
          </p:cNvSpPr>
          <p:nvPr>
            <p:ph idx="1"/>
          </p:nvPr>
        </p:nvSpPr>
        <p:spPr>
          <a:xfrm>
            <a:off x="467544" y="3861048"/>
            <a:ext cx="8219256" cy="936104"/>
          </a:xfrm>
        </p:spPr>
        <p:txBody>
          <a:bodyPr>
            <a:normAutofit/>
          </a:bodyPr>
          <a:lstStyle/>
          <a:p>
            <a:pPr marL="0" indent="0" algn="ctr">
              <a:buNone/>
            </a:pPr>
            <a:r>
              <a:rPr lang="id-ID" dirty="0"/>
              <a:t> </a:t>
            </a:r>
            <a:r>
              <a:rPr lang="id-ID" dirty="0" smtClean="0"/>
              <a:t> Ikhwanudin</a:t>
            </a:r>
          </a:p>
          <a:p>
            <a:pPr marL="0" indent="0">
              <a:buNone/>
            </a:pPr>
            <a:endParaRPr lang="id-ID" dirty="0"/>
          </a:p>
        </p:txBody>
      </p:sp>
    </p:spTree>
    <p:extLst>
      <p:ext uri="{BB962C8B-B14F-4D97-AF65-F5344CB8AC3E}">
        <p14:creationId xmlns:p14="http://schemas.microsoft.com/office/powerpoint/2010/main" val="3636654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L 0.00243 0.01459 L 0 0 Z " pathEditMode="relative" ptsTypes="AAA">
                                      <p:cBhvr>
                                        <p:cTn id="6" dur="2000" fill="hold"/>
                                        <p:tgtEl>
                                          <p:spTgt spid="3">
                                            <p:txEl>
                                              <p:pRg st="0" end="0"/>
                                            </p:txEl>
                                          </p:spTgt>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2"/>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53" presetClass="exit" presetSubtype="32" fill="hold" grpId="1" nodeType="clickEffect">
                                  <p:stCondLst>
                                    <p:cond delay="0"/>
                                  </p:stCondLst>
                                  <p:childTnLst>
                                    <p:anim calcmode="lin" valueType="num">
                                      <p:cBhvr>
                                        <p:cTn id="14" dur="500"/>
                                        <p:tgtEl>
                                          <p:spTgt spid="2"/>
                                        </p:tgtEl>
                                        <p:attrNameLst>
                                          <p:attrName>ppt_w</p:attrName>
                                        </p:attrNameLst>
                                      </p:cBhvr>
                                      <p:tavLst>
                                        <p:tav tm="0">
                                          <p:val>
                                            <p:strVal val="ppt_w"/>
                                          </p:val>
                                        </p:tav>
                                        <p:tav tm="100000">
                                          <p:val>
                                            <p:fltVal val="0"/>
                                          </p:val>
                                        </p:tav>
                                      </p:tavLst>
                                    </p:anim>
                                    <p:anim calcmode="lin" valueType="num">
                                      <p:cBhvr>
                                        <p:cTn id="15" dur="500"/>
                                        <p:tgtEl>
                                          <p:spTgt spid="2"/>
                                        </p:tgtEl>
                                        <p:attrNameLst>
                                          <p:attrName>ppt_h</p:attrName>
                                        </p:attrNameLst>
                                      </p:cBhvr>
                                      <p:tavLst>
                                        <p:tav tm="0">
                                          <p:val>
                                            <p:strVal val="ppt_h"/>
                                          </p:val>
                                        </p:tav>
                                        <p:tav tm="100000">
                                          <p:val>
                                            <p:fltVal val="0"/>
                                          </p:val>
                                        </p:tav>
                                      </p:tavLst>
                                    </p:anim>
                                    <p:animEffect transition="out" filter="fade">
                                      <p:cBhvr>
                                        <p:cTn id="16" dur="500"/>
                                        <p:tgtEl>
                                          <p:spTgt spid="2"/>
                                        </p:tgtEl>
                                      </p:cBhvr>
                                    </p:animEffect>
                                    <p:set>
                                      <p:cBhvr>
                                        <p:cTn id="1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Contoh etika dalam kehidupan sehari-hari</a:t>
            </a:r>
            <a:endParaRPr lang="id-ID"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rabicPeriod"/>
            </a:pPr>
            <a:r>
              <a:rPr lang="id-ID" dirty="0" smtClean="0"/>
              <a:t>Jujur </a:t>
            </a:r>
            <a:r>
              <a:rPr lang="id-ID" dirty="0"/>
              <a:t>tidak berbohong</a:t>
            </a:r>
            <a:endParaRPr lang="id-ID" dirty="0"/>
          </a:p>
          <a:p>
            <a:pPr marL="514350" indent="-514350">
              <a:buFont typeface="+mj-lt"/>
              <a:buAutoNum type="arabicPeriod"/>
            </a:pPr>
            <a:r>
              <a:rPr lang="id-ID" dirty="0" smtClean="0"/>
              <a:t>Bersikap </a:t>
            </a:r>
            <a:r>
              <a:rPr lang="id-ID" dirty="0"/>
              <a:t>Dewasa tidak kekanak-kanakan</a:t>
            </a:r>
            <a:endParaRPr lang="id-ID" dirty="0"/>
          </a:p>
          <a:p>
            <a:pPr marL="514350" indent="-514350">
              <a:buFont typeface="+mj-lt"/>
              <a:buAutoNum type="arabicPeriod"/>
            </a:pPr>
            <a:r>
              <a:rPr lang="id-ID" dirty="0" smtClean="0"/>
              <a:t>Lapang </a:t>
            </a:r>
            <a:r>
              <a:rPr lang="id-ID" dirty="0"/>
              <a:t>dada dalam berkomunikasi</a:t>
            </a:r>
            <a:endParaRPr lang="id-ID" dirty="0"/>
          </a:p>
          <a:p>
            <a:pPr marL="514350" indent="-514350">
              <a:buFont typeface="+mj-lt"/>
              <a:buAutoNum type="arabicPeriod"/>
            </a:pPr>
            <a:r>
              <a:rPr lang="id-ID" dirty="0" smtClean="0"/>
              <a:t>Menggunakan </a:t>
            </a:r>
            <a:r>
              <a:rPr lang="id-ID" dirty="0"/>
              <a:t>panggilan / sebutan orang yang baik</a:t>
            </a:r>
            <a:endParaRPr lang="id-ID" dirty="0"/>
          </a:p>
          <a:p>
            <a:pPr marL="514350" indent="-514350">
              <a:buFont typeface="+mj-lt"/>
              <a:buAutoNum type="arabicPeriod"/>
            </a:pPr>
            <a:r>
              <a:rPr lang="id-ID" dirty="0" smtClean="0"/>
              <a:t>Menggunakan </a:t>
            </a:r>
            <a:r>
              <a:rPr lang="id-ID" dirty="0"/>
              <a:t>pesan bahasa yang efektif dan efisien</a:t>
            </a:r>
            <a:endParaRPr lang="id-ID" dirty="0"/>
          </a:p>
          <a:p>
            <a:pPr marL="514350" indent="-514350">
              <a:buFont typeface="+mj-lt"/>
              <a:buAutoNum type="arabicPeriod"/>
            </a:pPr>
            <a:r>
              <a:rPr lang="id-ID" dirty="0" smtClean="0"/>
              <a:t>Tidak </a:t>
            </a:r>
            <a:r>
              <a:rPr lang="id-ID" dirty="0"/>
              <a:t>mudah emosi / emosional</a:t>
            </a:r>
            <a:endParaRPr lang="id-ID" dirty="0"/>
          </a:p>
          <a:p>
            <a:pPr marL="514350" indent="-514350">
              <a:buFont typeface="+mj-lt"/>
              <a:buAutoNum type="arabicPeriod"/>
            </a:pPr>
            <a:r>
              <a:rPr lang="id-ID" dirty="0" smtClean="0"/>
              <a:t>Berinisiatif </a:t>
            </a:r>
            <a:r>
              <a:rPr lang="id-ID" dirty="0"/>
              <a:t>sebagai pembuka dialog</a:t>
            </a:r>
            <a:endParaRPr lang="id-ID" dirty="0"/>
          </a:p>
          <a:p>
            <a:pPr marL="514350" indent="-514350">
              <a:buFont typeface="+mj-lt"/>
              <a:buAutoNum type="arabicPeriod"/>
            </a:pPr>
            <a:r>
              <a:rPr lang="id-ID" dirty="0" smtClean="0"/>
              <a:t>Berbahasa </a:t>
            </a:r>
            <a:r>
              <a:rPr lang="id-ID" dirty="0"/>
              <a:t>yang baik, ramah dan sopan</a:t>
            </a:r>
            <a:endParaRPr lang="id-ID" dirty="0"/>
          </a:p>
          <a:p>
            <a:pPr marL="514350" indent="-514350">
              <a:buFont typeface="+mj-lt"/>
              <a:buAutoNum type="arabicPeriod"/>
            </a:pPr>
            <a:r>
              <a:rPr lang="id-ID" dirty="0" smtClean="0"/>
              <a:t>Menggunakan </a:t>
            </a:r>
            <a:r>
              <a:rPr lang="id-ID" dirty="0"/>
              <a:t>pakaian yang pantas sesuai keadaan</a:t>
            </a:r>
            <a:endParaRPr lang="id-ID" dirty="0"/>
          </a:p>
          <a:p>
            <a:pPr marL="514350" indent="-514350">
              <a:buFont typeface="+mj-lt"/>
              <a:buAutoNum type="arabicPeriod"/>
            </a:pPr>
            <a:r>
              <a:rPr lang="id-ID" dirty="0" smtClean="0"/>
              <a:t>Bertingkah </a:t>
            </a:r>
            <a:r>
              <a:rPr lang="id-ID" dirty="0"/>
              <a:t>laku yang baik </a:t>
            </a:r>
            <a:endParaRPr lang="id-ID" dirty="0">
              <a:effectLst/>
            </a:endParaRPr>
          </a:p>
        </p:txBody>
      </p:sp>
    </p:spTree>
    <p:extLst>
      <p:ext uri="{BB962C8B-B14F-4D97-AF65-F5344CB8AC3E}">
        <p14:creationId xmlns:p14="http://schemas.microsoft.com/office/powerpoint/2010/main" val="2870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xEl>
                                              <p:pRg st="0" end="0"/>
                                            </p:txEl>
                                          </p:spTgt>
                                        </p:tgtEl>
                                      </p:cBhvr>
                                    </p:animEffect>
                                    <p:anim calcmode="lin" valueType="num">
                                      <p:cBhvr>
                                        <p:cTn id="7"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xEl>
                                              <p:pRg st="0" end="0"/>
                                            </p:txEl>
                                          </p:spTgt>
                                        </p:tgtEl>
                                        <p:attrNameLst>
                                          <p:attrName>ppt_h</p:attrName>
                                        </p:attrNameLst>
                                      </p:cBhvr>
                                      <p:tavLst>
                                        <p:tav tm="0">
                                          <p:val>
                                            <p:strVal val="ppt_h"/>
                                          </p:val>
                                        </p:tav>
                                        <p:tav tm="100000">
                                          <p:val>
                                            <p:strVal val="ppt_h"/>
                                          </p:val>
                                        </p:tav>
                                      </p:tavLst>
                                    </p:anim>
                                    <p:set>
                                      <p:cBhvr>
                                        <p:cTn id="9"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5" presetClass="exit" presetSubtype="0" fill="hold" grpId="0" nodeType="clickEffect">
                                  <p:stCondLst>
                                    <p:cond delay="0"/>
                                  </p:stCondLst>
                                  <p:childTnLst>
                                    <p:animEffect transition="out" filter="fade">
                                      <p:cBhvr>
                                        <p:cTn id="13" dur="2000"/>
                                        <p:tgtEl>
                                          <p:spTgt spid="3">
                                            <p:txEl>
                                              <p:pRg st="1" end="1"/>
                                            </p:txEl>
                                          </p:spTgt>
                                        </p:tgtEl>
                                      </p:cBhvr>
                                    </p:animEffect>
                                    <p:anim calcmode="lin" valueType="num">
                                      <p:cBhvr>
                                        <p:cTn id="14" dur="2000"/>
                                        <p:tgtEl>
                                          <p:spTgt spid="3">
                                            <p:txEl>
                                              <p:pRg st="1" end="1"/>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3">
                                            <p:txEl>
                                              <p:pRg st="1" end="1"/>
                                            </p:txEl>
                                          </p:spTgt>
                                        </p:tgtEl>
                                        <p:attrNameLst>
                                          <p:attrName>ppt_h</p:attrName>
                                        </p:attrNameLst>
                                      </p:cBhvr>
                                      <p:tavLst>
                                        <p:tav tm="0">
                                          <p:val>
                                            <p:strVal val="ppt_h"/>
                                          </p:val>
                                        </p:tav>
                                        <p:tav tm="100000">
                                          <p:val>
                                            <p:strVal val="ppt_h"/>
                                          </p:val>
                                        </p:tav>
                                      </p:tavLst>
                                    </p:anim>
                                    <p:set>
                                      <p:cBhvr>
                                        <p:cTn id="16"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5" presetClass="exit" presetSubtype="0" fill="hold" grpId="0" nodeType="clickEffect">
                                  <p:stCondLst>
                                    <p:cond delay="0"/>
                                  </p:stCondLst>
                                  <p:childTnLst>
                                    <p:animEffect transition="out" filter="fade">
                                      <p:cBhvr>
                                        <p:cTn id="20" dur="2000"/>
                                        <p:tgtEl>
                                          <p:spTgt spid="3">
                                            <p:txEl>
                                              <p:pRg st="2" end="2"/>
                                            </p:txEl>
                                          </p:spTgt>
                                        </p:tgtEl>
                                      </p:cBhvr>
                                    </p:animEffect>
                                    <p:anim calcmode="lin" valueType="num">
                                      <p:cBhvr>
                                        <p:cTn id="21" dur="2000"/>
                                        <p:tgtEl>
                                          <p:spTgt spid="3">
                                            <p:txEl>
                                              <p:pRg st="2" end="2"/>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 dur="2000"/>
                                        <p:tgtEl>
                                          <p:spTgt spid="3">
                                            <p:txEl>
                                              <p:pRg st="2" end="2"/>
                                            </p:txEl>
                                          </p:spTgt>
                                        </p:tgtEl>
                                        <p:attrNameLst>
                                          <p:attrName>ppt_h</p:attrName>
                                        </p:attrNameLst>
                                      </p:cBhvr>
                                      <p:tavLst>
                                        <p:tav tm="0">
                                          <p:val>
                                            <p:strVal val="ppt_h"/>
                                          </p:val>
                                        </p:tav>
                                        <p:tav tm="100000">
                                          <p:val>
                                            <p:strVal val="ppt_h"/>
                                          </p:val>
                                        </p:tav>
                                      </p:tavLst>
                                    </p:anim>
                                    <p:set>
                                      <p:cBhvr>
                                        <p:cTn id="23"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5" presetClass="exit" presetSubtype="0" fill="hold" grpId="0" nodeType="clickEffect">
                                  <p:stCondLst>
                                    <p:cond delay="0"/>
                                  </p:stCondLst>
                                  <p:childTnLst>
                                    <p:animEffect transition="out" filter="fade">
                                      <p:cBhvr>
                                        <p:cTn id="27" dur="2000"/>
                                        <p:tgtEl>
                                          <p:spTgt spid="3">
                                            <p:txEl>
                                              <p:pRg st="3" end="3"/>
                                            </p:txEl>
                                          </p:spTgt>
                                        </p:tgtEl>
                                      </p:cBhvr>
                                    </p:animEffect>
                                    <p:anim calcmode="lin" valueType="num">
                                      <p:cBhvr>
                                        <p:cTn id="28" dur="2000"/>
                                        <p:tgtEl>
                                          <p:spTgt spid="3">
                                            <p:txEl>
                                              <p:pRg st="3" end="3"/>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9" dur="2000"/>
                                        <p:tgtEl>
                                          <p:spTgt spid="3">
                                            <p:txEl>
                                              <p:pRg st="3" end="3"/>
                                            </p:txEl>
                                          </p:spTgt>
                                        </p:tgtEl>
                                        <p:attrNameLst>
                                          <p:attrName>ppt_h</p:attrName>
                                        </p:attrNameLst>
                                      </p:cBhvr>
                                      <p:tavLst>
                                        <p:tav tm="0">
                                          <p:val>
                                            <p:strVal val="ppt_h"/>
                                          </p:val>
                                        </p:tav>
                                        <p:tav tm="100000">
                                          <p:val>
                                            <p:strVal val="ppt_h"/>
                                          </p:val>
                                        </p:tav>
                                      </p:tavLst>
                                    </p:anim>
                                    <p:set>
                                      <p:cBhvr>
                                        <p:cTn id="30" dur="1" fill="hold">
                                          <p:stCondLst>
                                            <p:cond delay="1999"/>
                                          </p:stCondLst>
                                        </p:cTn>
                                        <p:tgtEl>
                                          <p:spTgt spid="3">
                                            <p:txEl>
                                              <p:pRg st="3" end="3"/>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5" presetClass="exit" presetSubtype="0" fill="hold" grpId="0" nodeType="clickEffect">
                                  <p:stCondLst>
                                    <p:cond delay="0"/>
                                  </p:stCondLst>
                                  <p:childTnLst>
                                    <p:animEffect transition="out" filter="fade">
                                      <p:cBhvr>
                                        <p:cTn id="34" dur="2000"/>
                                        <p:tgtEl>
                                          <p:spTgt spid="3">
                                            <p:txEl>
                                              <p:pRg st="4" end="4"/>
                                            </p:txEl>
                                          </p:spTgt>
                                        </p:tgtEl>
                                      </p:cBhvr>
                                    </p:animEffect>
                                    <p:anim calcmode="lin" valueType="num">
                                      <p:cBhvr>
                                        <p:cTn id="35" dur="2000"/>
                                        <p:tgtEl>
                                          <p:spTgt spid="3">
                                            <p:txEl>
                                              <p:pRg st="4" end="4"/>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 dur="2000"/>
                                        <p:tgtEl>
                                          <p:spTgt spid="3">
                                            <p:txEl>
                                              <p:pRg st="4" end="4"/>
                                            </p:txEl>
                                          </p:spTgt>
                                        </p:tgtEl>
                                        <p:attrNameLst>
                                          <p:attrName>ppt_h</p:attrName>
                                        </p:attrNameLst>
                                      </p:cBhvr>
                                      <p:tavLst>
                                        <p:tav tm="0">
                                          <p:val>
                                            <p:strVal val="ppt_h"/>
                                          </p:val>
                                        </p:tav>
                                        <p:tav tm="100000">
                                          <p:val>
                                            <p:strVal val="ppt_h"/>
                                          </p:val>
                                        </p:tav>
                                      </p:tavLst>
                                    </p:anim>
                                    <p:set>
                                      <p:cBhvr>
                                        <p:cTn id="37" dur="1" fill="hold">
                                          <p:stCondLst>
                                            <p:cond delay="1999"/>
                                          </p:stCondLst>
                                        </p:cTn>
                                        <p:tgtEl>
                                          <p:spTgt spid="3">
                                            <p:txEl>
                                              <p:pRg st="4" end="4"/>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5" presetClass="exit" presetSubtype="0" fill="hold" grpId="0" nodeType="clickEffect">
                                  <p:stCondLst>
                                    <p:cond delay="0"/>
                                  </p:stCondLst>
                                  <p:childTnLst>
                                    <p:animEffect transition="out" filter="fade">
                                      <p:cBhvr>
                                        <p:cTn id="41" dur="2000"/>
                                        <p:tgtEl>
                                          <p:spTgt spid="3">
                                            <p:txEl>
                                              <p:pRg st="5" end="5"/>
                                            </p:txEl>
                                          </p:spTgt>
                                        </p:tgtEl>
                                      </p:cBhvr>
                                    </p:animEffect>
                                    <p:anim calcmode="lin" valueType="num">
                                      <p:cBhvr>
                                        <p:cTn id="42" dur="2000"/>
                                        <p:tgtEl>
                                          <p:spTgt spid="3">
                                            <p:txEl>
                                              <p:pRg st="5" end="5"/>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3" dur="2000"/>
                                        <p:tgtEl>
                                          <p:spTgt spid="3">
                                            <p:txEl>
                                              <p:pRg st="5" end="5"/>
                                            </p:txEl>
                                          </p:spTgt>
                                        </p:tgtEl>
                                        <p:attrNameLst>
                                          <p:attrName>ppt_h</p:attrName>
                                        </p:attrNameLst>
                                      </p:cBhvr>
                                      <p:tavLst>
                                        <p:tav tm="0">
                                          <p:val>
                                            <p:strVal val="ppt_h"/>
                                          </p:val>
                                        </p:tav>
                                        <p:tav tm="100000">
                                          <p:val>
                                            <p:strVal val="ppt_h"/>
                                          </p:val>
                                        </p:tav>
                                      </p:tavLst>
                                    </p:anim>
                                    <p:set>
                                      <p:cBhvr>
                                        <p:cTn id="44" dur="1" fill="hold">
                                          <p:stCondLst>
                                            <p:cond delay="1999"/>
                                          </p:stCondLst>
                                        </p:cTn>
                                        <p:tgtEl>
                                          <p:spTgt spid="3">
                                            <p:txEl>
                                              <p:pRg st="5" end="5"/>
                                            </p:tx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5" presetClass="exit" presetSubtype="0" fill="hold" grpId="0" nodeType="clickEffect">
                                  <p:stCondLst>
                                    <p:cond delay="0"/>
                                  </p:stCondLst>
                                  <p:childTnLst>
                                    <p:animEffect transition="out" filter="fade">
                                      <p:cBhvr>
                                        <p:cTn id="48" dur="2000"/>
                                        <p:tgtEl>
                                          <p:spTgt spid="3">
                                            <p:txEl>
                                              <p:pRg st="6" end="6"/>
                                            </p:txEl>
                                          </p:spTgt>
                                        </p:tgtEl>
                                      </p:cBhvr>
                                    </p:animEffect>
                                    <p:anim calcmode="lin" valueType="num">
                                      <p:cBhvr>
                                        <p:cTn id="49" dur="2000"/>
                                        <p:tgtEl>
                                          <p:spTgt spid="3">
                                            <p:txEl>
                                              <p:pRg st="6" end="6"/>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 dur="2000"/>
                                        <p:tgtEl>
                                          <p:spTgt spid="3">
                                            <p:txEl>
                                              <p:pRg st="6" end="6"/>
                                            </p:txEl>
                                          </p:spTgt>
                                        </p:tgtEl>
                                        <p:attrNameLst>
                                          <p:attrName>ppt_h</p:attrName>
                                        </p:attrNameLst>
                                      </p:cBhvr>
                                      <p:tavLst>
                                        <p:tav tm="0">
                                          <p:val>
                                            <p:strVal val="ppt_h"/>
                                          </p:val>
                                        </p:tav>
                                        <p:tav tm="100000">
                                          <p:val>
                                            <p:strVal val="ppt_h"/>
                                          </p:val>
                                        </p:tav>
                                      </p:tavLst>
                                    </p:anim>
                                    <p:set>
                                      <p:cBhvr>
                                        <p:cTn id="51" dur="1" fill="hold">
                                          <p:stCondLst>
                                            <p:cond delay="1999"/>
                                          </p:stCondLst>
                                        </p:cTn>
                                        <p:tgtEl>
                                          <p:spTgt spid="3">
                                            <p:txEl>
                                              <p:pRg st="6" end="6"/>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45" presetClass="exit" presetSubtype="0" fill="hold" grpId="0" nodeType="clickEffect">
                                  <p:stCondLst>
                                    <p:cond delay="0"/>
                                  </p:stCondLst>
                                  <p:childTnLst>
                                    <p:animEffect transition="out" filter="fade">
                                      <p:cBhvr>
                                        <p:cTn id="55" dur="2000"/>
                                        <p:tgtEl>
                                          <p:spTgt spid="3">
                                            <p:txEl>
                                              <p:pRg st="7" end="7"/>
                                            </p:txEl>
                                          </p:spTgt>
                                        </p:tgtEl>
                                      </p:cBhvr>
                                    </p:animEffect>
                                    <p:anim calcmode="lin" valueType="num">
                                      <p:cBhvr>
                                        <p:cTn id="56" dur="2000"/>
                                        <p:tgtEl>
                                          <p:spTgt spid="3">
                                            <p:txEl>
                                              <p:pRg st="7" end="7"/>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7" dur="2000"/>
                                        <p:tgtEl>
                                          <p:spTgt spid="3">
                                            <p:txEl>
                                              <p:pRg st="7" end="7"/>
                                            </p:txEl>
                                          </p:spTgt>
                                        </p:tgtEl>
                                        <p:attrNameLst>
                                          <p:attrName>ppt_h</p:attrName>
                                        </p:attrNameLst>
                                      </p:cBhvr>
                                      <p:tavLst>
                                        <p:tav tm="0">
                                          <p:val>
                                            <p:strVal val="ppt_h"/>
                                          </p:val>
                                        </p:tav>
                                        <p:tav tm="100000">
                                          <p:val>
                                            <p:strVal val="ppt_h"/>
                                          </p:val>
                                        </p:tav>
                                      </p:tavLst>
                                    </p:anim>
                                    <p:set>
                                      <p:cBhvr>
                                        <p:cTn id="58" dur="1" fill="hold">
                                          <p:stCondLst>
                                            <p:cond delay="1999"/>
                                          </p:stCondLst>
                                        </p:cTn>
                                        <p:tgtEl>
                                          <p:spTgt spid="3">
                                            <p:txEl>
                                              <p:pRg st="7" end="7"/>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5" presetClass="exit" presetSubtype="0" fill="hold" grpId="0" nodeType="clickEffect">
                                  <p:stCondLst>
                                    <p:cond delay="0"/>
                                  </p:stCondLst>
                                  <p:childTnLst>
                                    <p:animEffect transition="out" filter="fade">
                                      <p:cBhvr>
                                        <p:cTn id="62" dur="2000"/>
                                        <p:tgtEl>
                                          <p:spTgt spid="3">
                                            <p:txEl>
                                              <p:pRg st="8" end="8"/>
                                            </p:txEl>
                                          </p:spTgt>
                                        </p:tgtEl>
                                      </p:cBhvr>
                                    </p:animEffect>
                                    <p:anim calcmode="lin" valueType="num">
                                      <p:cBhvr>
                                        <p:cTn id="63" dur="2000"/>
                                        <p:tgtEl>
                                          <p:spTgt spid="3">
                                            <p:txEl>
                                              <p:pRg st="8" end="8"/>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4" dur="2000"/>
                                        <p:tgtEl>
                                          <p:spTgt spid="3">
                                            <p:txEl>
                                              <p:pRg st="8" end="8"/>
                                            </p:txEl>
                                          </p:spTgt>
                                        </p:tgtEl>
                                        <p:attrNameLst>
                                          <p:attrName>ppt_h</p:attrName>
                                        </p:attrNameLst>
                                      </p:cBhvr>
                                      <p:tavLst>
                                        <p:tav tm="0">
                                          <p:val>
                                            <p:strVal val="ppt_h"/>
                                          </p:val>
                                        </p:tav>
                                        <p:tav tm="100000">
                                          <p:val>
                                            <p:strVal val="ppt_h"/>
                                          </p:val>
                                        </p:tav>
                                      </p:tavLst>
                                    </p:anim>
                                    <p:set>
                                      <p:cBhvr>
                                        <p:cTn id="65" dur="1" fill="hold">
                                          <p:stCondLst>
                                            <p:cond delay="1999"/>
                                          </p:stCondLst>
                                        </p:cTn>
                                        <p:tgtEl>
                                          <p:spTgt spid="3">
                                            <p:txEl>
                                              <p:pRg st="8" end="8"/>
                                            </p:txEl>
                                          </p:spTgt>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45" presetClass="exit" presetSubtype="0" fill="hold" grpId="0" nodeType="clickEffect">
                                  <p:stCondLst>
                                    <p:cond delay="0"/>
                                  </p:stCondLst>
                                  <p:childTnLst>
                                    <p:animEffect transition="out" filter="fade">
                                      <p:cBhvr>
                                        <p:cTn id="69" dur="2000"/>
                                        <p:tgtEl>
                                          <p:spTgt spid="3">
                                            <p:txEl>
                                              <p:pRg st="9" end="9"/>
                                            </p:txEl>
                                          </p:spTgt>
                                        </p:tgtEl>
                                      </p:cBhvr>
                                    </p:animEffect>
                                    <p:anim calcmode="lin" valueType="num">
                                      <p:cBhvr>
                                        <p:cTn id="70" dur="2000"/>
                                        <p:tgtEl>
                                          <p:spTgt spid="3">
                                            <p:txEl>
                                              <p:pRg st="9" end="9"/>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1" dur="2000"/>
                                        <p:tgtEl>
                                          <p:spTgt spid="3">
                                            <p:txEl>
                                              <p:pRg st="9" end="9"/>
                                            </p:txEl>
                                          </p:spTgt>
                                        </p:tgtEl>
                                        <p:attrNameLst>
                                          <p:attrName>ppt_h</p:attrName>
                                        </p:attrNameLst>
                                      </p:cBhvr>
                                      <p:tavLst>
                                        <p:tav tm="0">
                                          <p:val>
                                            <p:strVal val="ppt_h"/>
                                          </p:val>
                                        </p:tav>
                                        <p:tav tm="100000">
                                          <p:val>
                                            <p:strVal val="ppt_h"/>
                                          </p:val>
                                        </p:tav>
                                      </p:tavLst>
                                    </p:anim>
                                    <p:set>
                                      <p:cBhvr>
                                        <p:cTn id="72" dur="1" fill="hold">
                                          <p:stCondLst>
                                            <p:cond delay="1999"/>
                                          </p:stCondLst>
                                        </p:cTn>
                                        <p:tgtEl>
                                          <p:spTgt spid="3">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Unsur pokok dalam etika </a:t>
            </a:r>
            <a:endParaRPr lang="id-ID" dirty="0"/>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lphaLcPeriod"/>
            </a:pPr>
            <a:r>
              <a:rPr lang="id-ID" b="1" dirty="0"/>
              <a:t>Kebebasan</a:t>
            </a:r>
            <a:endParaRPr lang="id-ID" dirty="0"/>
          </a:p>
          <a:p>
            <a:r>
              <a:rPr lang="id-ID" dirty="0"/>
              <a:t>Merupakan unsur  penting dalam norma moral. Kebebasan memberikan pilihan bagi  manusia untuk bersikap dan berperilaku. Hal ini sangat esensial mengingat norma moral itu adalah yang otonom. Jadi selalu ada pilihan(alternative) bagi manusia untuk  bersikap dan berperilaku berdasarkan nilai-nilai yang diyakininya. Adapun kebebasan manusia itu dibagi menjadi dua golongan besar, yaitu:</a:t>
            </a:r>
            <a:endParaRPr lang="id-ID" dirty="0">
              <a:effectLst/>
            </a:endParaRPr>
          </a:p>
        </p:txBody>
      </p:sp>
    </p:spTree>
    <p:extLst>
      <p:ext uri="{BB962C8B-B14F-4D97-AF65-F5344CB8AC3E}">
        <p14:creationId xmlns:p14="http://schemas.microsoft.com/office/powerpoint/2010/main" val="579356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1" end="1"/>
                                            </p:txEl>
                                          </p:spTgt>
                                        </p:tgtEl>
                                        <p:attrNameLst>
                                          <p:attrName>ppt_x</p:attrName>
                                          <p:attrName>ppt_y</p:attrName>
                                        </p:attrNameLst>
                                      </p:cBhvr>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 </a:t>
            </a:r>
            <a:endParaRPr lang="id-ID" dirty="0"/>
          </a:p>
        </p:txBody>
      </p:sp>
      <p:sp>
        <p:nvSpPr>
          <p:cNvPr id="3" name="Content Placeholder 2"/>
          <p:cNvSpPr>
            <a:spLocks noGrp="1"/>
          </p:cNvSpPr>
          <p:nvPr>
            <p:ph idx="1"/>
          </p:nvPr>
        </p:nvSpPr>
        <p:spPr/>
        <p:txBody>
          <a:bodyPr/>
          <a:lstStyle/>
          <a:p>
            <a:pPr lvl="0"/>
            <a:r>
              <a:rPr lang="id-ID" dirty="0"/>
              <a:t>Kebebasan sosiala dalah kebebasan yang diterima dari orang lain (sesama manusia), yang berarti bersifat heteronom. </a:t>
            </a:r>
            <a:endParaRPr lang="id-ID" dirty="0"/>
          </a:p>
          <a:p>
            <a:pPr lvl="0"/>
            <a:r>
              <a:rPr lang="id-ID" dirty="0"/>
              <a:t> Kebebasan eksistensial adalah kemampuan manusia untuk menentukan sikap dan perilaku dirinya sendiri yang berarti bersifat otonom.</a:t>
            </a:r>
            <a:endParaRPr lang="id-ID" dirty="0"/>
          </a:p>
          <a:p>
            <a:endParaRPr lang="id-ID" dirty="0"/>
          </a:p>
        </p:txBody>
      </p:sp>
    </p:spTree>
    <p:extLst>
      <p:ext uri="{BB962C8B-B14F-4D97-AF65-F5344CB8AC3E}">
        <p14:creationId xmlns:p14="http://schemas.microsoft.com/office/powerpoint/2010/main" val="779304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b.</a:t>
            </a:r>
            <a:r>
              <a:rPr lang="id-ID" b="1" dirty="0"/>
              <a:t>  Tanggung Jawab</a:t>
            </a:r>
            <a:r>
              <a:rPr lang="id-ID" dirty="0" smtClean="0"/>
              <a:t> </a:t>
            </a:r>
            <a:endParaRPr lang="id-ID" dirty="0"/>
          </a:p>
        </p:txBody>
      </p:sp>
      <p:sp>
        <p:nvSpPr>
          <p:cNvPr id="3" name="Content Placeholder 2"/>
          <p:cNvSpPr>
            <a:spLocks noGrp="1"/>
          </p:cNvSpPr>
          <p:nvPr>
            <p:ph idx="1"/>
          </p:nvPr>
        </p:nvSpPr>
        <p:spPr>
          <a:xfrm>
            <a:off x="457200" y="1340768"/>
            <a:ext cx="8435280" cy="4785395"/>
          </a:xfrm>
        </p:spPr>
        <p:txBody>
          <a:bodyPr>
            <a:normAutofit fontScale="92500"/>
          </a:bodyPr>
          <a:lstStyle/>
          <a:p>
            <a:pPr lvl="0"/>
            <a:r>
              <a:rPr lang="id-ID" dirty="0"/>
              <a:t>Tanggung jawab dapat diartikan sebagai kesediaan dasariah untuk melaksanakan apa yang menjadi kewajibannya. Kewajiban merupakan beban yang harus dilaksanakan.Setiap bentuk tanggng jawab senantiasa  menuntut pertanggung jawaban apabila perbuatan itu sudah selesai dilakukan</a:t>
            </a:r>
            <a:r>
              <a:rPr lang="id-ID" dirty="0" smtClean="0"/>
              <a:t>. Pertanggung </a:t>
            </a:r>
            <a:r>
              <a:rPr lang="id-ID" dirty="0"/>
              <a:t>jawaban ini adalah suatu tindakan member penjelasan yang dapat dibenarkan baik secara moral maupun secara hukum.Hal inilah yang disebut dengan akuntabilitas. </a:t>
            </a:r>
            <a:endParaRPr lang="id-ID" dirty="0"/>
          </a:p>
          <a:p>
            <a:endParaRPr lang="id-ID" dirty="0"/>
          </a:p>
        </p:txBody>
      </p:sp>
    </p:spTree>
    <p:extLst>
      <p:ext uri="{BB962C8B-B14F-4D97-AF65-F5344CB8AC3E}">
        <p14:creationId xmlns:p14="http://schemas.microsoft.com/office/powerpoint/2010/main" val="31007429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 </a:t>
            </a:r>
            <a:endParaRPr lang="id-ID" dirty="0"/>
          </a:p>
        </p:txBody>
      </p:sp>
      <p:sp>
        <p:nvSpPr>
          <p:cNvPr id="3" name="Content Placeholder 2"/>
          <p:cNvSpPr>
            <a:spLocks noGrp="1"/>
          </p:cNvSpPr>
          <p:nvPr>
            <p:ph idx="1"/>
          </p:nvPr>
        </p:nvSpPr>
        <p:spPr/>
        <p:txBody>
          <a:bodyPr/>
          <a:lstStyle/>
          <a:p>
            <a:r>
              <a:rPr lang="id-ID" dirty="0"/>
              <a:t>Pengertian beban disini tentu dalam arti luas, tidak selalu berkonotasi tidak menyenangkan.Melainkan Pertimbangan moral, baru akan mempunyai arti apabila manusia tersebut mampu dan mau bertanggung jawab atas pilihan yang dibuatnya. Pertimbangan-pertimbangan moral hanya mungkin ditujukan bagi orang yang dapat dan mau bertanggung jawab.</a:t>
            </a:r>
            <a:endParaRPr lang="id-ID" dirty="0" smtClean="0"/>
          </a:p>
        </p:txBody>
      </p:sp>
    </p:spTree>
    <p:extLst>
      <p:ext uri="{BB962C8B-B14F-4D97-AF65-F5344CB8AC3E}">
        <p14:creationId xmlns:p14="http://schemas.microsoft.com/office/powerpoint/2010/main" val="6499574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 Hati </a:t>
            </a:r>
            <a:r>
              <a:rPr lang="id-ID" b="1" dirty="0"/>
              <a:t>Nurani</a:t>
            </a:r>
            <a:endParaRPr lang="id-ID" dirty="0"/>
          </a:p>
        </p:txBody>
      </p:sp>
      <p:sp>
        <p:nvSpPr>
          <p:cNvPr id="3" name="Content Placeholder 2"/>
          <p:cNvSpPr>
            <a:spLocks noGrp="1"/>
          </p:cNvSpPr>
          <p:nvPr>
            <p:ph idx="1"/>
          </p:nvPr>
        </p:nvSpPr>
        <p:spPr/>
        <p:txBody>
          <a:bodyPr>
            <a:normAutofit fontScale="92500"/>
          </a:bodyPr>
          <a:lstStyle/>
          <a:p>
            <a:r>
              <a:rPr lang="id-ID" dirty="0"/>
              <a:t>Suara hati sering kali disebut dengan hati nurani. Kata synteresis lebih tepat diartikan sebagai hati nurani, yaitu pengetahuan intuitif tentang prinsip-prinsip moral</a:t>
            </a:r>
            <a:r>
              <a:rPr lang="id-ID" dirty="0" smtClean="0"/>
              <a:t>.</a:t>
            </a:r>
          </a:p>
          <a:p>
            <a:r>
              <a:rPr lang="id-ID" dirty="0"/>
              <a:t>Menurut Aquinas, hati nurani berasal langsung dari Tuhan dan oleh karena itu tidak  mungkin keliru. Apabila manusia menghadapi situasi konkret yang mengharuskannya memilih sikap-sikap moral tertentu, </a:t>
            </a:r>
            <a:endParaRPr lang="id-ID" dirty="0"/>
          </a:p>
        </p:txBody>
      </p:sp>
    </p:spTree>
    <p:extLst>
      <p:ext uri="{BB962C8B-B14F-4D97-AF65-F5344CB8AC3E}">
        <p14:creationId xmlns:p14="http://schemas.microsoft.com/office/powerpoint/2010/main" val="10273841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Metode pengumpulan data</a:t>
            </a:r>
            <a:endParaRPr lang="id-ID" dirty="0"/>
          </a:p>
        </p:txBody>
      </p:sp>
      <p:sp>
        <p:nvSpPr>
          <p:cNvPr id="3" name="Content Placeholder 2"/>
          <p:cNvSpPr>
            <a:spLocks noGrp="1"/>
          </p:cNvSpPr>
          <p:nvPr>
            <p:ph idx="1"/>
          </p:nvPr>
        </p:nvSpPr>
        <p:spPr/>
        <p:txBody>
          <a:bodyPr/>
          <a:lstStyle/>
          <a:p>
            <a:r>
              <a:rPr lang="id-ID" dirty="0"/>
              <a:t>maka yang hadir pada saat itua dalah suara hati.Suara hati memang suara kejujuran, tetapi tidak identik dengan hakikat kebenaran itu sendiri. Artinya suara hari mungkin saja bias salah, tetapi kesalahan suara hati itu karena ketidaktahuan sipemilik suara hati itu, bukan karena ia sengaja berbuat salah.</a:t>
            </a:r>
            <a:endParaRPr lang="id-ID" dirty="0"/>
          </a:p>
        </p:txBody>
      </p:sp>
    </p:spTree>
    <p:extLst>
      <p:ext uri="{BB962C8B-B14F-4D97-AF65-F5344CB8AC3E}">
        <p14:creationId xmlns:p14="http://schemas.microsoft.com/office/powerpoint/2010/main" val="1841458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 </a:t>
            </a:r>
            <a:endParaRPr lang="id-ID" dirty="0"/>
          </a:p>
        </p:txBody>
      </p:sp>
      <p:sp>
        <p:nvSpPr>
          <p:cNvPr id="4" name="Content Placeholder 3"/>
          <p:cNvSpPr>
            <a:spLocks noGrp="1"/>
          </p:cNvSpPr>
          <p:nvPr>
            <p:ph idx="1"/>
          </p:nvPr>
        </p:nvSpPr>
        <p:spPr/>
        <p:txBody>
          <a:bodyPr>
            <a:normAutofit lnSpcReduction="10000"/>
          </a:bodyPr>
          <a:lstStyle/>
          <a:p>
            <a:r>
              <a:rPr lang="id-ID" dirty="0"/>
              <a:t>Franz Magnis Suseni menyebutkan tiga lembaga normative  yang mengajukan norma-norma (dalam arti yang lebih abstrak berupa nilai-nilai) mereka kepada kita.Pertama, adalah masyarakat, termasuk pemerintah, guru, orang tua, teman sebaya,dan pemuka agama. Lembaga normative tersebut baik secara implicit maupun eksplisit,akan  menyatakan apa yang baik dan tidak baik </a:t>
            </a:r>
            <a:r>
              <a:rPr lang="id-ID" dirty="0" smtClean="0"/>
              <a:t>menurut</a:t>
            </a:r>
            <a:endParaRPr lang="id-ID" dirty="0"/>
          </a:p>
        </p:txBody>
      </p:sp>
    </p:spTree>
    <p:extLst>
      <p:ext uri="{BB962C8B-B14F-4D97-AF65-F5344CB8AC3E}">
        <p14:creationId xmlns:p14="http://schemas.microsoft.com/office/powerpoint/2010/main" val="30301138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mereka.Kedua, adalah ideology termasuk  agama di dalamnya. Kode etik profesi juga ada dalam kategori lembaga normative kedua ini.Ketiga, adalah superego pribadi. Seperti perasaan malu pada diri seseorang apabila yang bersangkutan melakukan suatu perilaku tidak terpuji.</a:t>
            </a:r>
          </a:p>
          <a:p>
            <a:endParaRPr lang="id-ID" dirty="0"/>
          </a:p>
        </p:txBody>
      </p:sp>
    </p:spTree>
    <p:extLst>
      <p:ext uri="{BB962C8B-B14F-4D97-AF65-F5344CB8AC3E}">
        <p14:creationId xmlns:p14="http://schemas.microsoft.com/office/powerpoint/2010/main" val="14368409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Pengertian Etika Bisnis</a:t>
            </a:r>
            <a:endParaRPr lang="id-ID" dirty="0"/>
          </a:p>
        </p:txBody>
      </p:sp>
      <p:sp>
        <p:nvSpPr>
          <p:cNvPr id="3" name="Content Placeholder 2"/>
          <p:cNvSpPr>
            <a:spLocks noGrp="1"/>
          </p:cNvSpPr>
          <p:nvPr>
            <p:ph idx="1"/>
          </p:nvPr>
        </p:nvSpPr>
        <p:spPr/>
        <p:txBody>
          <a:bodyPr/>
          <a:lstStyle/>
          <a:p>
            <a:r>
              <a:rPr lang="id-ID" dirty="0"/>
              <a:t>Etika bisnis merupakan studi yang dikhususkan mengenai moral yang benar dan salah. Studi ini berkonsentrasi pada standar moral sebagaimana diterapkan dalam kebijakan, institusi, dan perilaku bisnis (Velasquez, 2005).</a:t>
            </a:r>
            <a:endParaRPr lang="id-ID" dirty="0"/>
          </a:p>
        </p:txBody>
      </p:sp>
    </p:spTree>
    <p:extLst>
      <p:ext uri="{BB962C8B-B14F-4D97-AF65-F5344CB8AC3E}">
        <p14:creationId xmlns:p14="http://schemas.microsoft.com/office/powerpoint/2010/main" val="8378520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70000" lnSpcReduction="20000"/>
          </a:bodyPr>
          <a:lstStyle/>
          <a:p>
            <a:r>
              <a:rPr lang="id-ID" dirty="0"/>
              <a:t>Dalam menciptakan etika bisnis, ada beberapa hal yang perlu diperhatikan, antara lain adalah:</a:t>
            </a:r>
            <a:endParaRPr lang="id-ID" dirty="0"/>
          </a:p>
          <a:p>
            <a:r>
              <a:rPr lang="id-ID" dirty="0"/>
              <a:t>1. Pengendalian diri</a:t>
            </a:r>
            <a:endParaRPr lang="id-ID" dirty="0"/>
          </a:p>
          <a:p>
            <a:r>
              <a:rPr lang="id-ID" dirty="0"/>
              <a:t>2. Pengembangan tanggung jawab social (social responsibility)</a:t>
            </a:r>
            <a:endParaRPr lang="id-ID" dirty="0"/>
          </a:p>
          <a:p>
            <a:r>
              <a:rPr lang="id-ID" dirty="0"/>
              <a:t>3. Mempertahankan jati diri dan tidak mudah untuk terombang-ambing oleh pesatnya perkembangan informasi dan teknologi</a:t>
            </a:r>
            <a:endParaRPr lang="id-ID" dirty="0"/>
          </a:p>
          <a:p>
            <a:r>
              <a:rPr lang="id-ID" dirty="0"/>
              <a:t>4. Menciptakan persaingan yang sehat</a:t>
            </a:r>
            <a:endParaRPr lang="id-ID" dirty="0"/>
          </a:p>
          <a:p>
            <a:r>
              <a:rPr lang="id-ID" dirty="0"/>
              <a:t>5. Menerapkan konsep “pembangunan berkelanjutan”</a:t>
            </a:r>
            <a:endParaRPr lang="id-ID" dirty="0"/>
          </a:p>
          <a:p>
            <a:r>
              <a:rPr lang="id-ID" dirty="0"/>
              <a:t>6. Menghindari sifat 5K (Katabelece, Kongkalikong, Koneksi, Kolusi, dan Komisi)</a:t>
            </a:r>
            <a:endParaRPr lang="id-ID" dirty="0"/>
          </a:p>
          <a:p>
            <a:r>
              <a:rPr lang="id-ID" dirty="0"/>
              <a:t>7. Mampu menyatakan yang benar itu </a:t>
            </a:r>
            <a:r>
              <a:rPr lang="id-ID" dirty="0" smtClean="0"/>
              <a:t>benar</a:t>
            </a:r>
            <a:endParaRPr lang="id-ID" dirty="0"/>
          </a:p>
        </p:txBody>
      </p:sp>
    </p:spTree>
    <p:extLst>
      <p:ext uri="{BB962C8B-B14F-4D97-AF65-F5344CB8AC3E}">
        <p14:creationId xmlns:p14="http://schemas.microsoft.com/office/powerpoint/2010/main" val="2959916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a:bodyPr>
          <a:lstStyle/>
          <a:p>
            <a:r>
              <a:rPr lang="id-ID" dirty="0"/>
              <a:t>8. Menumbuhkan sikap saling percaya antara golongan pengusaha kuat dan golongan </a:t>
            </a:r>
            <a:r>
              <a:rPr lang="id-ID" dirty="0" smtClean="0"/>
              <a:t>mereka</a:t>
            </a:r>
          </a:p>
          <a:p>
            <a:r>
              <a:rPr lang="id-ID" dirty="0" smtClean="0"/>
              <a:t>Konsekuen </a:t>
            </a:r>
            <a:r>
              <a:rPr lang="id-ID" dirty="0"/>
              <a:t>dan konsisten dengan aturan main yang telah disepakati bersama</a:t>
            </a:r>
            <a:endParaRPr lang="id-ID" dirty="0"/>
          </a:p>
          <a:p>
            <a:r>
              <a:rPr lang="id-ID" dirty="0"/>
              <a:t>10. Menumbuhkembangkan kesadaran dan rasa memiliki terhadap apa yang telah disepakati</a:t>
            </a:r>
            <a:endParaRPr lang="id-ID" dirty="0"/>
          </a:p>
          <a:p>
            <a:r>
              <a:rPr lang="id-ID" dirty="0"/>
              <a:t>11. Perlu adanya sebagian etika bisnis yang dituangkan dalam suatu hokum positif yang berupa peraturan perundang-undangan</a:t>
            </a:r>
            <a:endParaRPr lang="id-ID" dirty="0"/>
          </a:p>
          <a:p>
            <a:endParaRPr lang="id-ID" dirty="0"/>
          </a:p>
        </p:txBody>
      </p:sp>
    </p:spTree>
    <p:extLst>
      <p:ext uri="{BB962C8B-B14F-4D97-AF65-F5344CB8AC3E}">
        <p14:creationId xmlns:p14="http://schemas.microsoft.com/office/powerpoint/2010/main" val="29644997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Ada 3 jenis masalah yang dihadapi dalam Etika yaitu</a:t>
            </a:r>
            <a:endParaRPr lang="id-ID" dirty="0"/>
          </a:p>
        </p:txBody>
      </p:sp>
      <p:sp>
        <p:nvSpPr>
          <p:cNvPr id="3" name="Content Placeholder 2"/>
          <p:cNvSpPr>
            <a:spLocks noGrp="1"/>
          </p:cNvSpPr>
          <p:nvPr>
            <p:ph idx="1"/>
          </p:nvPr>
        </p:nvSpPr>
        <p:spPr/>
        <p:txBody>
          <a:bodyPr/>
          <a:lstStyle/>
          <a:p>
            <a:r>
              <a:rPr lang="id-ID" dirty="0"/>
              <a:t>1. Sistematik</a:t>
            </a:r>
            <a:endParaRPr lang="id-ID" dirty="0"/>
          </a:p>
          <a:p>
            <a:r>
              <a:rPr lang="id-ID" dirty="0"/>
              <a:t>Masalah-masalah sistematik dalam etika bisnis pertanyaan-pertanyaan etis yang muncul mengenai sistem ekonomi, politik, hukum, dan sistem sosial lainnya dimana bisnis beroperasi.</a:t>
            </a:r>
            <a:endParaRPr lang="id-ID" dirty="0"/>
          </a:p>
          <a:p>
            <a:endParaRPr lang="id-ID" b="1" dirty="0"/>
          </a:p>
        </p:txBody>
      </p:sp>
    </p:spTree>
    <p:extLst>
      <p:ext uri="{BB962C8B-B14F-4D97-AF65-F5344CB8AC3E}">
        <p14:creationId xmlns:p14="http://schemas.microsoft.com/office/powerpoint/2010/main" val="3612837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2. Korporasi</a:t>
            </a:r>
            <a:endParaRPr lang="id-ID" dirty="0"/>
          </a:p>
          <a:p>
            <a:r>
              <a:rPr lang="id-ID" dirty="0"/>
              <a:t>Permasalahan korporasi dalam perusahaan bisnis adalah pertanyaan-pertanyaan yang dalam perusahaan-perusahaan tertentu. Permasalahan ini mencakup pertanyaan tentang moralitas aktivitas, kebijakan, praktik dan struktur organisasional perusahaan individual sebagai keseluruhan.</a:t>
            </a:r>
            <a:endParaRPr lang="id-ID" dirty="0">
              <a:effectLst/>
            </a:endParaRPr>
          </a:p>
        </p:txBody>
      </p:sp>
    </p:spTree>
    <p:extLst>
      <p:ext uri="{BB962C8B-B14F-4D97-AF65-F5344CB8AC3E}">
        <p14:creationId xmlns:p14="http://schemas.microsoft.com/office/powerpoint/2010/main" val="29657842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3. Individu</a:t>
            </a:r>
            <a:endParaRPr lang="id-ID" dirty="0"/>
          </a:p>
          <a:p>
            <a:r>
              <a:rPr lang="id-ID" dirty="0"/>
              <a:t>Permasalahan individual dalam etika bisnis adalah pertanyaan yang muncul seputar individu tertentu dalam perusahaan. Masalah ini termasuk pertanyaan tentang moralitas keputusan, tindakan dan karakter individual.</a:t>
            </a:r>
            <a:endParaRPr lang="id-ID" dirty="0"/>
          </a:p>
          <a:p>
            <a:endParaRPr lang="id-ID" dirty="0"/>
          </a:p>
        </p:txBody>
      </p:sp>
    </p:spTree>
    <p:extLst>
      <p:ext uri="{BB962C8B-B14F-4D97-AF65-F5344CB8AC3E}">
        <p14:creationId xmlns:p14="http://schemas.microsoft.com/office/powerpoint/2010/main" val="39812377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b="1" dirty="0"/>
              <a:t>Secara sederhana yang dimaksud dengan etika bisnis</a:t>
            </a:r>
            <a:r>
              <a:rPr lang="id-ID" dirty="0"/>
              <a:t> adalah cara-cara untuk melakukan kegiatan bisnis, yang mencakup seluruh aspek yang berkaitan dengan  individu,  perusahaan, industri dan juga masyarakat.</a:t>
            </a:r>
            <a:endParaRPr lang="id-ID" dirty="0"/>
          </a:p>
          <a:p>
            <a:r>
              <a:rPr lang="id-ID" dirty="0"/>
              <a:t>Kesemuanya ini mencakup bagaimana kita menjalankan bisnis secara adil, sesuai dengan hukum yang berlaku, dan tidak tergantung pada kedudukan individu ataupun perusahaan di masyarakat.</a:t>
            </a:r>
            <a:endParaRPr lang="id-ID" dirty="0"/>
          </a:p>
          <a:p>
            <a:endParaRPr lang="id-ID" dirty="0"/>
          </a:p>
        </p:txBody>
      </p:sp>
    </p:spTree>
    <p:extLst>
      <p:ext uri="{BB962C8B-B14F-4D97-AF65-F5344CB8AC3E}">
        <p14:creationId xmlns:p14="http://schemas.microsoft.com/office/powerpoint/2010/main" val="18079609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a:t>Etika bisnis lebih luas dari ketentuan yang diatur oleh hukum, bahkan merupakan standar yang lebih tinggi dibandingkan standar minimal ketentuan hukum, karena dalam kegiatan  bisnis seringkali kita temukan wilayah abu-abu yang tidak diatur oleh ketentuan hukum.</a:t>
            </a:r>
            <a:endParaRPr lang="id-ID" dirty="0"/>
          </a:p>
          <a:p>
            <a:r>
              <a:rPr lang="id-ID" dirty="0"/>
              <a:t>Von der Embse dan R.A. Wagley dalam artikelnya di Advance Managemen Jouurnal (1988), memberikan tiga pendekatan dasar dalam merumuskan tingkah laku etika bisnis, yaitu :</a:t>
            </a:r>
            <a:endParaRPr lang="id-ID" dirty="0"/>
          </a:p>
          <a:p>
            <a:endParaRPr lang="id-ID" dirty="0"/>
          </a:p>
        </p:txBody>
      </p:sp>
    </p:spTree>
    <p:extLst>
      <p:ext uri="{BB962C8B-B14F-4D97-AF65-F5344CB8AC3E}">
        <p14:creationId xmlns:p14="http://schemas.microsoft.com/office/powerpoint/2010/main" val="22236250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b="1" dirty="0"/>
              <a:t>Utilitarian Approach</a:t>
            </a:r>
            <a:r>
              <a:rPr lang="id-ID" dirty="0"/>
              <a:t> : setiap tindakan harus didasarkan pada konsekuensinya. Oleh karena itu, dalam bertindak seseorang seharusnya mengikuti cara-cara yang dapat memberi manfaat sebesar-besarnya kepada masyarakat, dengan cara yang tidak membahayakan dan dengan biaya serendah-rendahnya.</a:t>
            </a:r>
            <a:endParaRPr lang="id-ID" dirty="0"/>
          </a:p>
        </p:txBody>
      </p:sp>
    </p:spTree>
    <p:extLst>
      <p:ext uri="{BB962C8B-B14F-4D97-AF65-F5344CB8AC3E}">
        <p14:creationId xmlns:p14="http://schemas.microsoft.com/office/powerpoint/2010/main" val="29557091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b="1" dirty="0"/>
              <a:t>Individual Rights Approach</a:t>
            </a:r>
            <a:r>
              <a:rPr lang="id-ID" dirty="0"/>
              <a:t> : setiap orang dalam tindakan dan kelakuannya memiliki hak dasar yang harus dihormati. Namun tindakan ataupun tingkah laku tersebut harus dihindari apabila diperkirakan akan menyebabkan terjadi benturan dengan hak orang lain.</a:t>
            </a:r>
            <a:endParaRPr lang="id-ID" dirty="0"/>
          </a:p>
        </p:txBody>
      </p:sp>
    </p:spTree>
    <p:extLst>
      <p:ext uri="{BB962C8B-B14F-4D97-AF65-F5344CB8AC3E}">
        <p14:creationId xmlns:p14="http://schemas.microsoft.com/office/powerpoint/2010/main" val="36582476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b="1" dirty="0"/>
              <a:t>Justice Approach</a:t>
            </a:r>
            <a:r>
              <a:rPr lang="id-ID" dirty="0"/>
              <a:t> : para pembuat keputusan mempunyai kedudukan yang sama, dan bertindak adil dalam memberikan pelayanan kepada pelanggan baik secara perseorangan ataupun secara kelompok.</a:t>
            </a:r>
            <a:endParaRPr lang="id-ID" dirty="0"/>
          </a:p>
          <a:p>
            <a:endParaRPr lang="id-ID" dirty="0"/>
          </a:p>
        </p:txBody>
      </p:sp>
    </p:spTree>
    <p:extLst>
      <p:ext uri="{BB962C8B-B14F-4D97-AF65-F5344CB8AC3E}">
        <p14:creationId xmlns:p14="http://schemas.microsoft.com/office/powerpoint/2010/main" val="10045924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Etika bisnis dalam perusahaan memiliki peran yang sangat penting, yaitu untuk membentuk suatu perusahaan yang kokoh dan memiliki daya saing yang tinggi serta mempunyai kemampuan menciptakan nilai (value-creation) yang tinggi, diperlukan suatu landasan yang kokoh.</a:t>
            </a:r>
            <a:endParaRPr lang="id-ID" dirty="0"/>
          </a:p>
          <a:p>
            <a:r>
              <a:rPr lang="id-ID" dirty="0"/>
              <a:t>Contoh kasus etika bisnis:</a:t>
            </a:r>
            <a:endParaRPr lang="id-ID" dirty="0"/>
          </a:p>
          <a:p>
            <a:endParaRPr lang="id-ID" dirty="0"/>
          </a:p>
        </p:txBody>
      </p:sp>
    </p:spTree>
    <p:extLst>
      <p:ext uri="{BB962C8B-B14F-4D97-AF65-F5344CB8AC3E}">
        <p14:creationId xmlns:p14="http://schemas.microsoft.com/office/powerpoint/2010/main" val="23051799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a:t>Sebuah perusahaan pengembang di Lampung membuat kesepakatan dengan sebuah perusahaan perusahaan kontraktor untuk membangun sebuah pabrik. Sesuai dengan perjanjian yang telah disepakati pihak pengembang memberikan spesifikasi bangunan kepada pihak perusahaan kontraktor tersebut. Dalam pelaksanaannya, perusahaan kontraktor menyesuaikan spesifikasi bangunan pabrik yang telah dijanjikan. </a:t>
            </a:r>
          </a:p>
        </p:txBody>
      </p:sp>
    </p:spTree>
    <p:extLst>
      <p:ext uri="{BB962C8B-B14F-4D97-AF65-F5344CB8AC3E}">
        <p14:creationId xmlns:p14="http://schemas.microsoft.com/office/powerpoint/2010/main" val="9397615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Sehingga bangunan pabrik tersebut tahan lama dan tidak mengalami kerusakan. Dalam kasus ini pihak perusahaan kontraktor telah mematuhi prinsip kejujuran karena telah memenuhi spesifikasi bangunan yang telah mereka musyawarahkan bersama pihak pengembang.</a:t>
            </a:r>
          </a:p>
          <a:p>
            <a:endParaRPr lang="id-ID" dirty="0"/>
          </a:p>
        </p:txBody>
      </p:sp>
    </p:spTree>
    <p:extLst>
      <p:ext uri="{BB962C8B-B14F-4D97-AF65-F5344CB8AC3E}">
        <p14:creationId xmlns:p14="http://schemas.microsoft.com/office/powerpoint/2010/main" val="22584362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r>
              <a:rPr lang="id-ID" dirty="0"/>
              <a:t>Sebuah Yayasan Maju Selalu menyelenggarakan pendidikan setingkat SMA. Pada tahun ajaran baru sekolah mengenakan biaya sebesar Rp.500.000,- kepada setiap siswa baru. Pungutan sekolah ini diinformasikan kepada mereka saat akan mendaftar,sehingga setelah diterima,mereka harus membayarnya. </a:t>
            </a:r>
            <a:endParaRPr lang="id-ID" dirty="0"/>
          </a:p>
        </p:txBody>
      </p:sp>
    </p:spTree>
    <p:extLst>
      <p:ext uri="{BB962C8B-B14F-4D97-AF65-F5344CB8AC3E}">
        <p14:creationId xmlns:p14="http://schemas.microsoft.com/office/powerpoint/2010/main" val="3949970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Kemudian pihak sekolah memberikan informasi ini kepada wali murid bahwa pungutan tersebut digunakan untuk biaya pembuatan seragam sekolah yang akan dipakai oleh semua murid pada setiap hari rabu-kamis. Dalam kasus ini Yayasan dan sekolah dapat dikategorikan mengikuti transparasi.</a:t>
            </a:r>
          </a:p>
          <a:p>
            <a:endParaRPr lang="id-ID" dirty="0"/>
          </a:p>
        </p:txBody>
      </p:sp>
    </p:spTree>
    <p:extLst>
      <p:ext uri="{BB962C8B-B14F-4D97-AF65-F5344CB8AC3E}">
        <p14:creationId xmlns:p14="http://schemas.microsoft.com/office/powerpoint/2010/main" val="21397786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marL="342900" lvl="1" indent="-342900">
              <a:buFont typeface="Arial" panose="020B0604020202020204" pitchFamily="34" charset="0"/>
              <a:buChar char="•"/>
            </a:pPr>
            <a:r>
              <a:rPr lang="id-ID" dirty="0"/>
              <a:t>Pada tahun 1990 an, kasus yang masih mudah diingat yaitu Enron. Bahwa Enron adalah perusahaan yang sangat bagus dan pada saat itu perusahaan dapat menikmati booming industri energi dan saat itulah Enron sukses memasok enegrgi ke pangsa pasar yang bergitu besar dan memiliki jaringan yang luar biasa luas. Enron bahkan berhasil menyinergikan jalur transmisi energinya untuk jalur teknologi informasi. Dan data yang ada dari siklus bisnisnya, Enron memiliki profitabilitas yang cukup </a:t>
            </a:r>
            <a:r>
              <a:rPr lang="id-ID" dirty="0" smtClean="0"/>
              <a:t>menggiurkan</a:t>
            </a:r>
            <a:endParaRPr lang="id-ID" dirty="0"/>
          </a:p>
        </p:txBody>
      </p:sp>
    </p:spTree>
    <p:extLst>
      <p:ext uri="{BB962C8B-B14F-4D97-AF65-F5344CB8AC3E}">
        <p14:creationId xmlns:p14="http://schemas.microsoft.com/office/powerpoint/2010/main" val="26344429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342900" lvl="1" indent="-342900">
              <a:buFont typeface="Arial" panose="020B0604020202020204" pitchFamily="34" charset="0"/>
              <a:buChar char="•"/>
            </a:pPr>
            <a:r>
              <a:rPr lang="id-ID" dirty="0" smtClean="0"/>
              <a:t>Seiring </a:t>
            </a:r>
            <a:r>
              <a:rPr lang="id-ID" dirty="0"/>
              <a:t>dengan booming indutri energi, akhirnya memosisikan dirinya sebagai energy merchants dan bahkan Enron disebut sebagai ”spark spead” Cerita pada awalnya adalah anggota pasar yang baik, mengikuti peraturan yang ada dipasar dengan sebagaimana mestinya. Pada akhirnya Enron meninggalkan prestasi dan reputasinya baik tersebut, karena melakukan penipuan dan penyesatan.. Sebagai perusahaan Amerika terbesar ke delapan, Enron kemudian kolaps pada tahun 2001. </a:t>
            </a:r>
          </a:p>
          <a:p>
            <a:endParaRPr lang="id-ID" dirty="0"/>
          </a:p>
        </p:txBody>
      </p:sp>
    </p:spTree>
    <p:extLst>
      <p:ext uri="{BB962C8B-B14F-4D97-AF65-F5344CB8AC3E}">
        <p14:creationId xmlns:p14="http://schemas.microsoft.com/office/powerpoint/2010/main" val="17845899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Indikator Etika Bisnis</a:t>
            </a:r>
            <a:endParaRPr lang="id-ID" dirty="0"/>
          </a:p>
        </p:txBody>
      </p:sp>
      <p:sp>
        <p:nvSpPr>
          <p:cNvPr id="3" name="Content Placeholder 2"/>
          <p:cNvSpPr>
            <a:spLocks noGrp="1"/>
          </p:cNvSpPr>
          <p:nvPr>
            <p:ph idx="1"/>
          </p:nvPr>
        </p:nvSpPr>
        <p:spPr/>
        <p:txBody>
          <a:bodyPr/>
          <a:lstStyle/>
          <a:p>
            <a:r>
              <a:rPr lang="id-ID" dirty="0"/>
              <a:t>Dari berbagai pandangan tentang etika bisnis, beberapa indikator yang dapat dipakai untuk menyatakan apakah seseorang dan suatu perusahaan telah melaksanakan etika bisnis dalam kegiatan usahanya antara lain adalah: Indikator ekonomi; indikator peraturan khusus yang berlaku; indikator hukum; indikator ajaran agama; indikator budaya dan indikator etik dari masing-masing pelaku bisnis.</a:t>
            </a:r>
            <a:endParaRPr lang="id-ID" dirty="0"/>
          </a:p>
          <a:p>
            <a:endParaRPr lang="id-ID" dirty="0"/>
          </a:p>
        </p:txBody>
      </p:sp>
    </p:spTree>
    <p:extLst>
      <p:ext uri="{BB962C8B-B14F-4D97-AF65-F5344CB8AC3E}">
        <p14:creationId xmlns:p14="http://schemas.microsoft.com/office/powerpoint/2010/main" val="16683122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20000"/>
          </a:bodyPr>
          <a:lstStyle/>
          <a:p>
            <a:r>
              <a:rPr lang="id-ID" dirty="0" smtClean="0"/>
              <a:t>1 Indikator </a:t>
            </a:r>
            <a:r>
              <a:rPr lang="id-ID" dirty="0"/>
              <a:t>Etika bisnis menurut ekonomi adalah apabila perusahaan atau pebisnis telah melakukan pengelolaan sumber daya bisnis dan sumber daya alam secara efisien tanpa merugikan masyarakat lain.</a:t>
            </a:r>
            <a:endParaRPr lang="id-ID" dirty="0"/>
          </a:p>
          <a:p>
            <a:r>
              <a:rPr lang="id-ID" dirty="0"/>
              <a:t>2. Indikator etika bisnis menurut peraturan khusus yang berlaku. Berdasarkan  indikator ini  seseorang pelaku bisnis dikatakan  beretika dalam bisnisnya apabila masing-masing pelaku bisnis mematuhi aturan-aturan khusus yang telah disepakati sebelumnya.</a:t>
            </a:r>
            <a:endParaRPr lang="id-ID" dirty="0"/>
          </a:p>
          <a:p>
            <a:endParaRPr lang="id-ID" dirty="0"/>
          </a:p>
        </p:txBody>
      </p:sp>
    </p:spTree>
    <p:extLst>
      <p:ext uri="{BB962C8B-B14F-4D97-AF65-F5344CB8AC3E}">
        <p14:creationId xmlns:p14="http://schemas.microsoft.com/office/powerpoint/2010/main" val="303295999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85000" lnSpcReduction="20000"/>
          </a:bodyPr>
          <a:lstStyle/>
          <a:p>
            <a:r>
              <a:rPr lang="id-ID" dirty="0" smtClean="0"/>
              <a:t>3 Indikator </a:t>
            </a:r>
            <a:r>
              <a:rPr lang="id-ID" dirty="0"/>
              <a:t>etika bisnis menurut hukum. Berdasarkan indikator hokum seseorang atau suatu perusahaan dikatakan telah melaksanakan etika bisnis  apabila  seseorang pelaku  bisnis  atau  suatu perusahaan telah mematuhi   segala   norma  hukum   yang   berlaku   dalam   menjalankan kegiatan bisnisnya.</a:t>
            </a:r>
            <a:endParaRPr lang="id-ID" dirty="0"/>
          </a:p>
          <a:p>
            <a:r>
              <a:rPr lang="id-ID" dirty="0"/>
              <a:t>4. Indikator  etika   berdasarkan   ajaran   agama.   Pelaku  bisnis   dianggap beretika  bilamana  dalam  pelaksanaan  bisnisnya  senantiasa  merujuk kepada nilai- nilai ajaran agama yang dianutnya.</a:t>
            </a:r>
            <a:endParaRPr lang="id-ID" dirty="0"/>
          </a:p>
          <a:p>
            <a:endParaRPr lang="id-ID" dirty="0"/>
          </a:p>
        </p:txBody>
      </p:sp>
    </p:spTree>
    <p:extLst>
      <p:ext uri="{BB962C8B-B14F-4D97-AF65-F5344CB8AC3E}">
        <p14:creationId xmlns:p14="http://schemas.microsoft.com/office/powerpoint/2010/main" val="82822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smtClean="0"/>
              <a:t>5 Indikator </a:t>
            </a:r>
            <a:r>
              <a:rPr lang="id-ID" dirty="0"/>
              <a:t>etika berdasarkan nilai budaya.  Setiap pelaku  bisnis baik secara individu maupun kelembagaan telah menyelenggarakan bisnisnya dengan mengakomodasi nilai-nilai budaya dan adat istiadat yang ada disekitar operasi suatu perusahaan, daerah dan suatu bangsa.</a:t>
            </a:r>
            <a:endParaRPr lang="id-ID" dirty="0"/>
          </a:p>
          <a:p>
            <a:r>
              <a:rPr lang="id-ID" dirty="0"/>
              <a:t>6.   Indikator etika bisnis menurut masing-masing individu adalah apabila masing-masing pelaku bisnis bertindak jujur dan tidak mengorbankan integritas pribadinya.</a:t>
            </a:r>
            <a:endParaRPr lang="id-ID" dirty="0"/>
          </a:p>
          <a:p>
            <a:endParaRPr lang="id-ID" dirty="0"/>
          </a:p>
        </p:txBody>
      </p:sp>
    </p:spTree>
    <p:extLst>
      <p:ext uri="{BB962C8B-B14F-4D97-AF65-F5344CB8AC3E}">
        <p14:creationId xmlns:p14="http://schemas.microsoft.com/office/powerpoint/2010/main" val="27834744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Prinsip Etika dalam Berbisnis</a:t>
            </a:r>
            <a:endParaRPr lang="id-ID" dirty="0"/>
          </a:p>
        </p:txBody>
      </p:sp>
      <p:sp>
        <p:nvSpPr>
          <p:cNvPr id="3" name="Content Placeholder 2"/>
          <p:cNvSpPr>
            <a:spLocks noGrp="1"/>
          </p:cNvSpPr>
          <p:nvPr>
            <p:ph idx="1"/>
          </p:nvPr>
        </p:nvSpPr>
        <p:spPr/>
        <p:txBody>
          <a:bodyPr>
            <a:normAutofit fontScale="92500" lnSpcReduction="20000"/>
          </a:bodyPr>
          <a:lstStyle/>
          <a:p>
            <a:r>
              <a:rPr lang="id-ID" b="1" dirty="0"/>
              <a:t>  Prinsip Otonomi</a:t>
            </a:r>
            <a:endParaRPr lang="id-ID" dirty="0"/>
          </a:p>
          <a:p>
            <a:r>
              <a:rPr lang="id-ID" dirty="0"/>
              <a:t>Orang bisnis yang otonom sadar sepenuhnya akan apa yang menjadi kewajibannya dalam dunia bisnis. la akan sadar dengan tidak begitu saja mengikuti saja norma dan nilai moral yang ada, namun juga melakukan sesuatu karena tahu dan sadar bahwa hal itu baik, karena semuanya sudah dipikirkan dan dipertimbangkan secara masak-masak. Dalam kaitan ini salah satu contohnya perusahaan memiliki kewajiban terhadap para pelanggan, diantaranya adalah:</a:t>
            </a:r>
            <a:endParaRPr lang="id-ID" dirty="0"/>
          </a:p>
          <a:p>
            <a:endParaRPr lang="id-ID" dirty="0"/>
          </a:p>
        </p:txBody>
      </p:sp>
    </p:spTree>
    <p:extLst>
      <p:ext uri="{BB962C8B-B14F-4D97-AF65-F5344CB8AC3E}">
        <p14:creationId xmlns:p14="http://schemas.microsoft.com/office/powerpoint/2010/main" val="13392912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77500" lnSpcReduction="20000"/>
          </a:bodyPr>
          <a:lstStyle/>
          <a:p>
            <a:r>
              <a:rPr lang="id-ID" dirty="0"/>
              <a:t>Memberikan produk dan jasa dengan kualitas yang terbaik dan sesuai dengan tuntutan mereka;</a:t>
            </a:r>
          </a:p>
          <a:p>
            <a:r>
              <a:rPr lang="id-ID" dirty="0"/>
              <a:t>(2)     Memperlakukan pelanggan secara adil dalam semua transaksi, termasuk pelayanan yang tinggi dan memperbaiki ketidakpuasan mereka;</a:t>
            </a:r>
            <a:endParaRPr lang="id-ID" dirty="0"/>
          </a:p>
          <a:p>
            <a:r>
              <a:rPr lang="id-ID" dirty="0"/>
              <a:t>(3)     Membuat setiap usaha menjamin mengenai kesehatan dan keselamatan pelanggan, demikian juga kualitas Iingkungan mereka, akan dijaga kelangsungannyadan ditingkatkan terhadap produk  dan  jasa perusahaan;</a:t>
            </a:r>
            <a:endParaRPr lang="id-ID" dirty="0"/>
          </a:p>
          <a:p>
            <a:r>
              <a:rPr lang="id-ID" dirty="0"/>
              <a:t>(4)     Perusahaan harus menghormati martabat manusia dalam menawarkan, memasarkan dan mengiklankan produk.</a:t>
            </a:r>
            <a:endParaRPr lang="id-ID" dirty="0"/>
          </a:p>
          <a:p>
            <a:endParaRPr lang="id-ID" dirty="0"/>
          </a:p>
        </p:txBody>
      </p:sp>
    </p:spTree>
    <p:extLst>
      <p:ext uri="{BB962C8B-B14F-4D97-AF65-F5344CB8AC3E}">
        <p14:creationId xmlns:p14="http://schemas.microsoft.com/office/powerpoint/2010/main" val="15366709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Prinsip Kejujuran</a:t>
            </a:r>
            <a:endParaRPr lang="id-ID" dirty="0"/>
          </a:p>
        </p:txBody>
      </p:sp>
      <p:sp>
        <p:nvSpPr>
          <p:cNvPr id="3" name="Content Placeholder 2"/>
          <p:cNvSpPr>
            <a:spLocks noGrp="1"/>
          </p:cNvSpPr>
          <p:nvPr>
            <p:ph idx="1"/>
          </p:nvPr>
        </p:nvSpPr>
        <p:spPr/>
        <p:txBody>
          <a:bodyPr/>
          <a:lstStyle/>
          <a:p>
            <a:r>
              <a:rPr lang="id-ID" dirty="0"/>
              <a:t>Bisnis tidak akan bertahan lama jika tidak ada kejujuran, karena kejujuran merupakan modal utama untuk memperoleh kepercayaan dari mitra bisnis-nya, baik berupa kepercayaan komersial, material, maupun moril. Kejujuran menuntut adanya keterbukaan dan kebenaran. Terdapat tiga lingkup kegiatan bisnis yang berkaitan dengan kejujuran:</a:t>
            </a:r>
            <a:endParaRPr lang="id-ID" dirty="0"/>
          </a:p>
          <a:p>
            <a:endParaRPr lang="id-ID" dirty="0"/>
          </a:p>
        </p:txBody>
      </p:sp>
    </p:spTree>
    <p:extLst>
      <p:ext uri="{BB962C8B-B14F-4D97-AF65-F5344CB8AC3E}">
        <p14:creationId xmlns:p14="http://schemas.microsoft.com/office/powerpoint/2010/main" val="24872338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lnSpcReduction="10000"/>
          </a:bodyPr>
          <a:lstStyle/>
          <a:p>
            <a:r>
              <a:rPr lang="id-ID" dirty="0"/>
              <a:t>Kejujuran relevan dalam pemenuhan syarat-syarat perjanjian dan kontrak. Pelaku bisnis disini secara </a:t>
            </a:r>
            <a:r>
              <a:rPr lang="id-ID" i="1" dirty="0"/>
              <a:t>a priori </a:t>
            </a:r>
            <a:r>
              <a:rPr lang="id-ID" dirty="0"/>
              <a:t>saling percaya satu sama lain, bahwa masing-masing pihak jujur melaksanakan janjinya. Karena jika salah satu pihak melanggar, maka tidak mungkin lagi pihak yang dicuranginya mau bekerjasama lagi, dan pihak pengusaha lainnya akan tahu dan tentunya malas berbisnis dengan pihak yang bertindak curang tersebut.</a:t>
            </a:r>
            <a:endParaRPr lang="id-ID" dirty="0"/>
          </a:p>
        </p:txBody>
      </p:sp>
    </p:spTree>
    <p:extLst>
      <p:ext uri="{BB962C8B-B14F-4D97-AF65-F5344CB8AC3E}">
        <p14:creationId xmlns:p14="http://schemas.microsoft.com/office/powerpoint/2010/main" val="3997287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Kejujuran relevan dengan penawaran barang dan jasa dengan mutu dan harga yang baik. Kepercayaan konsumen adalah prinsip pokok dalam berbisnis. Karena jika ada konsumen yang merasa tertipu, tentunya hal tersebut akan rnenyebar yang menyebabkan konsumen tersebut beralih ke produk lain.</a:t>
            </a:r>
            <a:endParaRPr lang="id-ID" dirty="0"/>
          </a:p>
        </p:txBody>
      </p:sp>
    </p:spTree>
    <p:extLst>
      <p:ext uri="{BB962C8B-B14F-4D97-AF65-F5344CB8AC3E}">
        <p14:creationId xmlns:p14="http://schemas.microsoft.com/office/powerpoint/2010/main" val="11740981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Kejujuran relevan dalam hubungan kerja intern dalam suatu perusahaan yaitu   antara   pemberi    kerja   dan   pekerja, dan berkait dengan kepercayaan. Perusahaan akan hancur jika kejujuran karyawan ataupun atasannya tidak terjaga.</a:t>
            </a:r>
            <a:endParaRPr lang="id-ID" dirty="0"/>
          </a:p>
          <a:p>
            <a:endParaRPr lang="id-ID" dirty="0"/>
          </a:p>
        </p:txBody>
      </p:sp>
    </p:spTree>
    <p:extLst>
      <p:ext uri="{BB962C8B-B14F-4D97-AF65-F5344CB8AC3E}">
        <p14:creationId xmlns:p14="http://schemas.microsoft.com/office/powerpoint/2010/main" val="35661082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Prinsip Keadilan</a:t>
            </a:r>
            <a:endParaRPr lang="id-ID" dirty="0"/>
          </a:p>
        </p:txBody>
      </p:sp>
      <p:sp>
        <p:nvSpPr>
          <p:cNvPr id="3" name="Content Placeholder 2"/>
          <p:cNvSpPr>
            <a:spLocks noGrp="1"/>
          </p:cNvSpPr>
          <p:nvPr>
            <p:ph idx="1"/>
          </p:nvPr>
        </p:nvSpPr>
        <p:spPr/>
        <p:txBody>
          <a:bodyPr/>
          <a:lstStyle/>
          <a:p>
            <a:r>
              <a:rPr lang="id-ID" dirty="0"/>
              <a:t>Prinsip ini menuntut agar setiap orang diperlakukan secara sama sesuai dengan aturan yang adil dan kriteria yang rasional objektif dan dapat dipertanggungjawabkan. Keadilan berarti tidak ada pihak yang dirugikan hak dan kepentingannya. Salah satu teori mengenai keadilan yang dikemukakan oleh Aristoteles adalah:</a:t>
            </a:r>
            <a:endParaRPr lang="id-ID" dirty="0"/>
          </a:p>
          <a:p>
            <a:endParaRPr lang="id-ID" dirty="0"/>
          </a:p>
        </p:txBody>
      </p:sp>
    </p:spTree>
    <p:extLst>
      <p:ext uri="{BB962C8B-B14F-4D97-AF65-F5344CB8AC3E}">
        <p14:creationId xmlns:p14="http://schemas.microsoft.com/office/powerpoint/2010/main" val="7299592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20000"/>
          </a:bodyPr>
          <a:lstStyle/>
          <a:p>
            <a:r>
              <a:rPr lang="id-ID" dirty="0"/>
              <a:t>Keadilan legal. Ini menyangkut hubungan antara individu atau kelompok masyarakat  dengan negara. Semua  pihak dijamin untuk mendapat perlakuan yangsama sesuai dengan hukum yang berlaku. Secara khusus dalam bidang bisnis, keadilan legal menuntut agar  Negara bersikap netral dalam memperlakukan semua pelaku ekonomi, negara menjamin kegiatan bisnis yang sehat dan baik dengan mengeluarkan aturan dan hukum bisnis yang berlaku secara sama bagi semua pelaku bisnis.</a:t>
            </a:r>
            <a:endParaRPr lang="id-ID" dirty="0"/>
          </a:p>
        </p:txBody>
      </p:sp>
    </p:spTree>
    <p:extLst>
      <p:ext uri="{BB962C8B-B14F-4D97-AF65-F5344CB8AC3E}">
        <p14:creationId xmlns:p14="http://schemas.microsoft.com/office/powerpoint/2010/main" val="31438483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Keadilan komunitatif. Keadilan ini mengatur hubungan yang adil antara orang yang satu dan yang lain. Keadilan ini menyangkut hubungan vertikal antara negara dan warga negara, dan hubungan horizontal antar warga negara. Dalam bisnis keadilan ini berlaku sebagai kejadian tukar, yaitu menyangkut pertukaran yang fair antara pihak-pihak yang terlibat.</a:t>
            </a:r>
            <a:endParaRPr lang="id-ID" dirty="0"/>
          </a:p>
        </p:txBody>
      </p:sp>
    </p:spTree>
    <p:extLst>
      <p:ext uri="{BB962C8B-B14F-4D97-AF65-F5344CB8AC3E}">
        <p14:creationId xmlns:p14="http://schemas.microsoft.com/office/powerpoint/2010/main" val="75203577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Keadilan distributif. Atau disebut juga keadilan ekonomi, yaitu distribusi ekonomi yang merata atau dianggap adil bagi semua warga negara. Dalam dunia bisnis keadilan ini   berkaitan dengan prinsip perlakuan yang sama sesuai dengan aturan dan ketentuan   dalam perusahaan yang juga adil dan baik.</a:t>
            </a:r>
            <a:endParaRPr lang="id-ID" dirty="0"/>
          </a:p>
          <a:p>
            <a:endParaRPr lang="id-ID" dirty="0"/>
          </a:p>
        </p:txBody>
      </p:sp>
    </p:spTree>
    <p:extLst>
      <p:ext uri="{BB962C8B-B14F-4D97-AF65-F5344CB8AC3E}">
        <p14:creationId xmlns:p14="http://schemas.microsoft.com/office/powerpoint/2010/main" val="310606749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Prinsip Saling Menguntungkan</a:t>
            </a:r>
            <a:endParaRPr lang="id-ID" dirty="0"/>
          </a:p>
        </p:txBody>
      </p:sp>
      <p:sp>
        <p:nvSpPr>
          <p:cNvPr id="3" name="Content Placeholder 2"/>
          <p:cNvSpPr>
            <a:spLocks noGrp="1"/>
          </p:cNvSpPr>
          <p:nvPr>
            <p:ph idx="1"/>
          </p:nvPr>
        </p:nvSpPr>
        <p:spPr/>
        <p:txBody>
          <a:bodyPr/>
          <a:lstStyle/>
          <a:p>
            <a:r>
              <a:rPr lang="id-ID" dirty="0"/>
              <a:t>Prinsip ini menuntut agar semua pihak berusaha untuk saling mengun­tungkan satu sama lain. Dalam dunia bisnis, prinsip ini menuntut persaingan bisnis haruslah bisa melahirkan suatu </a:t>
            </a:r>
            <a:r>
              <a:rPr lang="id-ID" i="1" dirty="0"/>
              <a:t>win-win situation.</a:t>
            </a:r>
            <a:endParaRPr lang="id-ID" dirty="0"/>
          </a:p>
          <a:p>
            <a:endParaRPr lang="id-ID" dirty="0"/>
          </a:p>
        </p:txBody>
      </p:sp>
    </p:spTree>
    <p:extLst>
      <p:ext uri="{BB962C8B-B14F-4D97-AF65-F5344CB8AC3E}">
        <p14:creationId xmlns:p14="http://schemas.microsoft.com/office/powerpoint/2010/main" val="24788132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92696"/>
            <a:ext cx="8229600" cy="1143000"/>
          </a:xfrm>
        </p:spPr>
        <p:txBody>
          <a:bodyPr/>
          <a:lstStyle/>
          <a:p>
            <a:r>
              <a:rPr lang="id-ID" b="1" dirty="0"/>
              <a:t>Prinsip Integritas Moral</a:t>
            </a:r>
            <a:endParaRPr lang="id-ID" dirty="0"/>
          </a:p>
        </p:txBody>
      </p:sp>
      <p:sp>
        <p:nvSpPr>
          <p:cNvPr id="3" name="Content Placeholder 2"/>
          <p:cNvSpPr>
            <a:spLocks noGrp="1"/>
          </p:cNvSpPr>
          <p:nvPr>
            <p:ph idx="1"/>
          </p:nvPr>
        </p:nvSpPr>
        <p:spPr/>
        <p:txBody>
          <a:bodyPr>
            <a:normAutofit fontScale="92500"/>
          </a:bodyPr>
          <a:lstStyle/>
          <a:p>
            <a:r>
              <a:rPr lang="id-ID" dirty="0"/>
              <a:t>Prinsip ini menyarankan dalam berbisnis selayaknya dijalankan dengan tetap menjaga nama baiknya dan nama baik perusahaan.</a:t>
            </a:r>
            <a:endParaRPr lang="id-ID" dirty="0"/>
          </a:p>
          <a:p>
            <a:r>
              <a:rPr lang="id-ID" dirty="0"/>
              <a:t>Dari kelima prinsip yang tentulah dipaparkan di atas, menurut Adam Smith, prinsip keadilanlah yang merupakan prinsip yang paling penting dalam berbisnis. Prinsip ini menjadi dasardan jiwa dari semua aturan bisnis, walaupun prinsip lainnya juga tidak akan terabaikan. </a:t>
            </a:r>
            <a:endParaRPr lang="id-ID" dirty="0"/>
          </a:p>
        </p:txBody>
      </p:sp>
    </p:spTree>
    <p:extLst>
      <p:ext uri="{BB962C8B-B14F-4D97-AF65-F5344CB8AC3E}">
        <p14:creationId xmlns:p14="http://schemas.microsoft.com/office/powerpoint/2010/main" val="12306662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lnSpcReduction="10000"/>
          </a:bodyPr>
          <a:lstStyle/>
          <a:p>
            <a:r>
              <a:rPr lang="id-ID" dirty="0"/>
              <a:t>Karena menurut Adam Smith, dalam prinsip keadilan khususnya keadilan komutatif berupa </a:t>
            </a:r>
            <a:r>
              <a:rPr lang="id-ID" i="1" dirty="0"/>
              <a:t>no harm, </a:t>
            </a:r>
            <a:r>
              <a:rPr lang="id-ID" dirty="0"/>
              <a:t>bahwa sampai tingkat tertentu, prinsip ini telah mengandung semua prinsip etika bisnis lainnya. Karena orang yang jujur tidak akan merugikan orang lain, orang yang mau saling menguntungkan dengan pibak Iain, dan bertanggungjawab untuk tidak merugikan orang lain tanpa alasan yang diterima dan masuk akal.</a:t>
            </a:r>
          </a:p>
          <a:p>
            <a:endParaRPr lang="id-ID" dirty="0"/>
          </a:p>
        </p:txBody>
      </p:sp>
    </p:spTree>
    <p:extLst>
      <p:ext uri="{BB962C8B-B14F-4D97-AF65-F5344CB8AC3E}">
        <p14:creationId xmlns:p14="http://schemas.microsoft.com/office/powerpoint/2010/main" val="6633993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TotalTime>
  <Words>1888</Words>
  <Application>Microsoft Office PowerPoint</Application>
  <PresentationFormat>On-screen Show (4:3)</PresentationFormat>
  <Paragraphs>98</Paragraphs>
  <Slides>45</Slides>
  <Notes>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 Etika Profesi</vt:lpstr>
      <vt:lpstr>Contoh etika dalam kehidupan sehari-hari</vt:lpstr>
      <vt:lpstr>Unsur pokok dalam etika </vt:lpstr>
      <vt:lpstr> </vt:lpstr>
      <vt:lpstr>b.  Tanggung Jawab </vt:lpstr>
      <vt:lpstr> </vt:lpstr>
      <vt:lpstr>c. Hati Nurani</vt:lpstr>
      <vt:lpstr>Metode pengumpulan data</vt:lpstr>
      <vt:lpstr> </vt:lpstr>
      <vt:lpstr>PowerPoint Presentation</vt:lpstr>
      <vt:lpstr>Pengertian Etika Bisnis</vt:lpstr>
      <vt:lpstr>PowerPoint Presentation</vt:lpstr>
      <vt:lpstr>PowerPoint Presentation</vt:lpstr>
      <vt:lpstr>Ada 3 jenis masalah yang dihadapi dalam Etika yaitu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Indikator Etika Bisnis</vt:lpstr>
      <vt:lpstr>PowerPoint Presentation</vt:lpstr>
      <vt:lpstr>PowerPoint Presentation</vt:lpstr>
      <vt:lpstr>PowerPoint Presentation</vt:lpstr>
      <vt:lpstr>Prinsip Etika dalam Berbisnis</vt:lpstr>
      <vt:lpstr>PowerPoint Presentation</vt:lpstr>
      <vt:lpstr>Prinsip Kejujuran</vt:lpstr>
      <vt:lpstr>PowerPoint Presentation</vt:lpstr>
      <vt:lpstr>PowerPoint Presentation</vt:lpstr>
      <vt:lpstr>PowerPoint Presentation</vt:lpstr>
      <vt:lpstr>Prinsip Keadilan</vt:lpstr>
      <vt:lpstr>PowerPoint Presentation</vt:lpstr>
      <vt:lpstr>PowerPoint Presentation</vt:lpstr>
      <vt:lpstr>PowerPoint Presentation</vt:lpstr>
      <vt:lpstr>Prinsip Saling Menguntungkan</vt:lpstr>
      <vt:lpstr>Prinsip Integritas Moral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Anas Makruf</dc:title>
  <dc:creator>Ikhwan</dc:creator>
  <cp:lastModifiedBy>Ikhwan</cp:lastModifiedBy>
  <cp:revision>22</cp:revision>
  <dcterms:created xsi:type="dcterms:W3CDTF">2015-11-23T21:49:11Z</dcterms:created>
  <dcterms:modified xsi:type="dcterms:W3CDTF">2017-09-17T20:54:57Z</dcterms:modified>
</cp:coreProperties>
</file>