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318" r:id="rId2"/>
    <p:sldId id="338" r:id="rId3"/>
    <p:sldId id="339" r:id="rId4"/>
    <p:sldId id="340" r:id="rId5"/>
    <p:sldId id="341" r:id="rId6"/>
    <p:sldId id="342" r:id="rId7"/>
    <p:sldId id="343" r:id="rId8"/>
    <p:sldId id="344" r:id="rId9"/>
    <p:sldId id="345" r:id="rId10"/>
    <p:sldId id="346" r:id="rId11"/>
  </p:sldIdLst>
  <p:sldSz cx="9144000" cy="6858000" type="screen4x3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13C79B-C073-412E-8FD5-7A66A14174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F45A99-0572-44F3-9DE2-D87275D232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0FEBA2F-C9D9-4CA8-8212-3F80A6C6381C}" type="datetimeFigureOut">
              <a:rPr lang="en-US"/>
              <a:pPr>
                <a:defRPr/>
              </a:pPr>
              <a:t>6/7/2021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81CD827-D6DE-4387-A799-E9A4901F69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788A92B-4F31-4D22-8D6D-81050C7C17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E14986-2CCC-4723-9FF5-4E87D64638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695B94-10A5-4351-8665-4E055E4428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7F424AD-ADE6-4725-AE35-9DFDB9C0E94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>
            <a:extLst>
              <a:ext uri="{FF2B5EF4-FFF2-40B4-BE49-F238E27FC236}">
                <a16:creationId xmlns:a16="http://schemas.microsoft.com/office/drawing/2014/main" id="{55548455-D278-4A32-8740-F2DF5C26C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92B1C235-4E2A-44FE-B360-3500B447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>
            <a:extLst>
              <a:ext uri="{FF2B5EF4-FFF2-40B4-BE49-F238E27FC236}">
                <a16:creationId xmlns:a16="http://schemas.microsoft.com/office/drawing/2014/main" id="{91E9E280-BEE7-4CCF-A624-AB4524AD5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0D6087F1-476D-4857-A6C8-F8E2364BB2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4034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922899D2-71A6-4EB2-9A89-B806F7B1A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80CE1FDD-D434-411F-8082-55E1C8A08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9852B2A4-F6A5-488B-AF05-355B132F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49AF5D-395D-46DE-91BC-E7F372A197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457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CE7D0-862B-421F-88BD-699D5CCD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E4DAD-37B0-47B3-A7C2-CB91B93E3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168F2-25A0-4A4E-ABA5-E302080B5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57AB99C3-9ECE-4E49-88D9-342BC16E09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5674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50EA5309-75D9-4AB6-8486-1AE528772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442A1F38-5D99-47F3-8B0C-937820535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D7E5C92F-36B5-4A2A-8745-097880029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310BE-5C32-4188-9A1B-87AE25F20D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654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146E98D5-9E03-4E70-85C7-60BA2399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96B262F4-9AE7-4512-91AB-C873D4D30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36642944-FF97-44E2-AB7A-9B6A515D3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F7B565-6379-4F9D-BBFF-C98CD6F757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826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F375CA6B-E39E-4D57-B7A0-95FDB7319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EBACBAB0-8802-4BEC-BAF7-5B0FAC78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6FEA956A-BFF9-4F3F-833C-A27A1C74C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F5397-03EE-40B0-AB79-CEEC2AB62B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6643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2450B44B-F8CA-4A37-971D-79FBEF8D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4D75233E-94B3-4B50-8295-8C4659A9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FD3C011B-B8F9-46C4-94A8-BF9DE45F6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5E2365-D84C-42B7-9209-A170FFB792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63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7240209E-EC19-499A-A968-DA0B505D1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25CAC751-F4DE-415D-A6BA-8B65FA4B6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E4FB9826-3B5D-463D-B370-F851943CE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AE1A4-2290-4A0C-9001-89CE6E36C1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402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A2F915B2-8156-43B4-BB0B-EABF9DDF96D7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14">
            <a:extLst>
              <a:ext uri="{FF2B5EF4-FFF2-40B4-BE49-F238E27FC236}">
                <a16:creationId xmlns:a16="http://schemas.microsoft.com/office/drawing/2014/main" id="{57E8E76B-320C-43A3-BA8B-5473EF219E9E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28ED7731-ACB2-472F-8B14-F1F81FE2B417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4EFFBC9D-7C30-46CA-B0D6-0435774CFCEF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D31C43DE-8348-483B-A789-598C4E35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6763033-826F-4F0E-A2E2-99B4620A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DD0616D-DA3D-4CD9-8105-2EC8C534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35024398-220F-4E05-B32D-E1E813A582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452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64E81B60-75CB-4827-A7B2-EC6150C48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74BB69EB-475A-4FB8-BDAD-820FCB76A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E409B6FA-784E-444E-BD94-06F33C75F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9A25C4-558A-4779-816C-9DC3E64DD6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4572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71B13716-D749-44A0-9261-9A844B6E4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4215B119-C030-459F-BECB-930E31E5D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0F544FDE-1988-41D7-933F-0AE44706F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429D1-18EB-4016-8438-2C5D4578D8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60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E6A6339F-8BDD-4B2F-AE82-6C618868F2E4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E91F9CF-FF61-4CEF-9C3D-493365A2A419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F3490C1D-EABC-4A84-905A-DDB7611433F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F856FCDB-55CA-4036-A94D-350480DDB5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477BD9-B3A6-46F5-84C0-26DF0CCB0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ED225261-9328-4D56-8FDF-C313875C6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FC49973-53BE-4EA2-9ACC-7ADE5B8630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1CB6FD94-4FE8-40DE-9929-B36E467833B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EAB3FAFF-E91E-46DB-A57B-793BB9FDB642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DC0D508-033E-4436-B39C-2BF7E9A26F43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706B5B9-F6DD-461A-9C2E-183A68085AEC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095" r:id="rId2"/>
    <p:sldLayoutId id="2147484104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5" r:id="rId9"/>
    <p:sldLayoutId id="2147484101" r:id="rId10"/>
    <p:sldLayoutId id="21474841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id="{F6E26AEF-F0E0-4A18-ACF2-A40346777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19488"/>
            <a:ext cx="8229600" cy="917575"/>
          </a:xfrm>
        </p:spPr>
        <p:txBody>
          <a:bodyPr/>
          <a:lstStyle/>
          <a:p>
            <a:pPr algn="ctr"/>
            <a:r>
              <a:rPr lang="id-ID" altLang="en-US"/>
              <a:t>PORTAL TIDAK BERGOYANG</a:t>
            </a:r>
          </a:p>
        </p:txBody>
      </p:sp>
      <p:pic>
        <p:nvPicPr>
          <p:cNvPr id="6147" name="Picture 4">
            <a:extLst>
              <a:ext uri="{FF2B5EF4-FFF2-40B4-BE49-F238E27FC236}">
                <a16:creationId xmlns:a16="http://schemas.microsoft.com/office/drawing/2014/main" id="{A24FC260-F982-4004-8549-16C808889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1614488"/>
            <a:ext cx="636270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2627784" y="1700808"/>
            <a:ext cx="37444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148064" y="1700808"/>
            <a:ext cx="0" cy="223224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627784" y="1484784"/>
            <a:ext cx="0" cy="5040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483768" y="15567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2483768" y="17091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2483768" y="18615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60032" y="3933056"/>
            <a:ext cx="5040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48600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50124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1648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2627784" y="1556792"/>
            <a:ext cx="3744416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6300192" y="836712"/>
            <a:ext cx="0" cy="6480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123728" y="4869160"/>
            <a:ext cx="48245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372200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148064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627784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475656" y="1268760"/>
            <a:ext cx="0" cy="3024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1259632" y="1709192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1331640" y="393305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491880" y="908720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q</a:t>
            </a:r>
            <a:r>
              <a:rPr lang="id-ID" dirty="0" smtClean="0"/>
              <a:t> = 2 t/m</a:t>
            </a:r>
            <a:endParaRPr lang="id-ID" dirty="0"/>
          </a:p>
        </p:txBody>
      </p:sp>
      <p:sp>
        <p:nvSpPr>
          <p:cNvPr id="37" name="TextBox 36"/>
          <p:cNvSpPr txBox="1"/>
          <p:nvPr/>
        </p:nvSpPr>
        <p:spPr>
          <a:xfrm>
            <a:off x="6372200" y="980728"/>
            <a:ext cx="853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 = 1 t</a:t>
            </a:r>
            <a:endParaRPr lang="id-ID" dirty="0"/>
          </a:p>
        </p:txBody>
      </p:sp>
      <p:sp>
        <p:nvSpPr>
          <p:cNvPr id="38" name="TextBox 37"/>
          <p:cNvSpPr txBox="1"/>
          <p:nvPr/>
        </p:nvSpPr>
        <p:spPr>
          <a:xfrm>
            <a:off x="2123728" y="1350060"/>
            <a:ext cx="389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 </a:t>
            </a:r>
            <a:endParaRPr lang="id-ID" dirty="0"/>
          </a:p>
        </p:txBody>
      </p:sp>
      <p:sp>
        <p:nvSpPr>
          <p:cNvPr id="39" name="TextBox 38"/>
          <p:cNvSpPr txBox="1"/>
          <p:nvPr/>
        </p:nvSpPr>
        <p:spPr>
          <a:xfrm>
            <a:off x="4529366" y="4005064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 </a:t>
            </a:r>
            <a:endParaRPr lang="id-ID" dirty="0"/>
          </a:p>
        </p:txBody>
      </p:sp>
      <p:sp>
        <p:nvSpPr>
          <p:cNvPr id="40" name="TextBox 39"/>
          <p:cNvSpPr txBox="1"/>
          <p:nvPr/>
        </p:nvSpPr>
        <p:spPr>
          <a:xfrm>
            <a:off x="5012432" y="112474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 </a:t>
            </a:r>
            <a:endParaRPr lang="id-ID" dirty="0"/>
          </a:p>
        </p:txBody>
      </p:sp>
      <p:sp>
        <p:nvSpPr>
          <p:cNvPr id="41" name="TextBox 40"/>
          <p:cNvSpPr txBox="1"/>
          <p:nvPr/>
        </p:nvSpPr>
        <p:spPr>
          <a:xfrm>
            <a:off x="6444208" y="16288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 </a:t>
            </a:r>
            <a:endParaRPr lang="id-ID" dirty="0"/>
          </a:p>
        </p:txBody>
      </p:sp>
      <p:sp>
        <p:nvSpPr>
          <p:cNvPr id="42" name="TextBox 41"/>
          <p:cNvSpPr txBox="1"/>
          <p:nvPr/>
        </p:nvSpPr>
        <p:spPr>
          <a:xfrm>
            <a:off x="1115616" y="270892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 m</a:t>
            </a:r>
            <a:endParaRPr lang="id-ID" dirty="0"/>
          </a:p>
        </p:txBody>
      </p:sp>
      <p:sp>
        <p:nvSpPr>
          <p:cNvPr id="43" name="TextBox 42"/>
          <p:cNvSpPr txBox="1"/>
          <p:nvPr/>
        </p:nvSpPr>
        <p:spPr>
          <a:xfrm>
            <a:off x="3491880" y="458112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 m</a:t>
            </a:r>
            <a:endParaRPr lang="id-ID" dirty="0"/>
          </a:p>
        </p:txBody>
      </p:sp>
      <p:sp>
        <p:nvSpPr>
          <p:cNvPr id="44" name="TextBox 43"/>
          <p:cNvSpPr txBox="1"/>
          <p:nvPr/>
        </p:nvSpPr>
        <p:spPr>
          <a:xfrm>
            <a:off x="5427930" y="458112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1,5 m</a:t>
            </a:r>
            <a:endParaRPr lang="id-ID" dirty="0"/>
          </a:p>
        </p:txBody>
      </p:sp>
      <p:sp>
        <p:nvSpPr>
          <p:cNvPr id="45" name="TextBox 44"/>
          <p:cNvSpPr txBox="1"/>
          <p:nvPr/>
        </p:nvSpPr>
        <p:spPr>
          <a:xfrm>
            <a:off x="971600" y="5661248"/>
            <a:ext cx="5686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Analisa : Gaya2 dalam pada portal tersebut ( M, D, N)</a:t>
            </a:r>
            <a:endParaRPr lang="id-ID" dirty="0"/>
          </a:p>
        </p:txBody>
      </p:sp>
      <p:sp>
        <p:nvSpPr>
          <p:cNvPr id="49" name="TextBox 48"/>
          <p:cNvSpPr txBox="1"/>
          <p:nvPr/>
        </p:nvSpPr>
        <p:spPr>
          <a:xfrm>
            <a:off x="3707904" y="1772816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EI</a:t>
            </a:r>
            <a:endParaRPr lang="id-ID" dirty="0"/>
          </a:p>
        </p:txBody>
      </p:sp>
      <p:sp>
        <p:nvSpPr>
          <p:cNvPr id="50" name="TextBox 49"/>
          <p:cNvSpPr txBox="1"/>
          <p:nvPr/>
        </p:nvSpPr>
        <p:spPr>
          <a:xfrm>
            <a:off x="5306767" y="2735631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2EI</a:t>
            </a:r>
            <a:endParaRPr lang="id-ID" dirty="0"/>
          </a:p>
        </p:txBody>
      </p:sp>
      <p:sp>
        <p:nvSpPr>
          <p:cNvPr id="2" name="Curved Right Arrow 1"/>
          <p:cNvSpPr/>
          <p:nvPr/>
        </p:nvSpPr>
        <p:spPr>
          <a:xfrm>
            <a:off x="2771800" y="1350060"/>
            <a:ext cx="216024" cy="63878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" name="Curved Left Arrow 2"/>
          <p:cNvSpPr/>
          <p:nvPr/>
        </p:nvSpPr>
        <p:spPr>
          <a:xfrm>
            <a:off x="4788024" y="1350060"/>
            <a:ext cx="216024" cy="65554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" name="Curved Right Arrow 3"/>
          <p:cNvSpPr/>
          <p:nvPr/>
        </p:nvSpPr>
        <p:spPr>
          <a:xfrm>
            <a:off x="5306767" y="1350060"/>
            <a:ext cx="265179" cy="63878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568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FE691F8-4A08-47C9-B729-93311D87D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088" y="1127125"/>
            <a:ext cx="7561262" cy="5113338"/>
          </a:xfrm>
        </p:spPr>
        <p:txBody>
          <a:bodyPr/>
          <a:lstStyle/>
          <a:p>
            <a:r>
              <a:rPr lang="id-ID" altLang="en-US" sz="1800" dirty="0"/>
              <a:t>1. Momen Primer</a:t>
            </a:r>
            <a:r>
              <a:rPr lang="en-US" altLang="en-US" sz="1800" dirty="0"/>
              <a:t> (</a:t>
            </a:r>
            <a:r>
              <a:rPr lang="en-US" altLang="en-US" sz="1800" dirty="0" err="1"/>
              <a:t>lihat</a:t>
            </a:r>
            <a:r>
              <a:rPr lang="en-US" altLang="en-US" sz="1800" dirty="0"/>
              <a:t> table </a:t>
            </a:r>
            <a:r>
              <a:rPr lang="en-US" altLang="en-US" sz="1800" dirty="0" err="1"/>
              <a:t>momen</a:t>
            </a:r>
            <a:r>
              <a:rPr lang="en-US" altLang="en-US" sz="1800" dirty="0"/>
              <a:t> primer)</a:t>
            </a:r>
            <a:r>
              <a:rPr lang="id-ID" altLang="en-US" sz="1800" dirty="0"/>
              <a:t>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smtClean="0"/>
              <a:t>M</a:t>
            </a:r>
            <a:r>
              <a:rPr lang="id-ID" altLang="en-US" sz="1200" dirty="0" smtClean="0"/>
              <a:t>AC</a:t>
            </a:r>
            <a:r>
              <a:rPr lang="id-ID" altLang="en-US" sz="1800" dirty="0" smtClean="0"/>
              <a:t> </a:t>
            </a:r>
            <a:r>
              <a:rPr lang="id-ID" altLang="en-US" sz="1800" dirty="0"/>
              <a:t>= </a:t>
            </a:r>
            <a:r>
              <a:rPr lang="id-ID" altLang="en-US" sz="1800" dirty="0" smtClean="0"/>
              <a:t>- 1/12 q . l^2 = - 1/12 . 2 . 3^2 </a:t>
            </a:r>
            <a:r>
              <a:rPr lang="id-ID" altLang="en-US" sz="1800" dirty="0"/>
              <a:t>= </a:t>
            </a:r>
            <a:r>
              <a:rPr lang="id-ID" altLang="en-US" sz="1800" dirty="0" smtClean="0"/>
              <a:t>- 1,5    </a:t>
            </a:r>
            <a:r>
              <a:rPr lang="id-ID" altLang="en-US" sz="1800" dirty="0"/>
              <a:t>t.m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smtClean="0"/>
              <a:t>M</a:t>
            </a:r>
            <a:r>
              <a:rPr lang="id-ID" altLang="en-US" sz="1200" dirty="0" smtClean="0"/>
              <a:t>CA</a:t>
            </a:r>
            <a:r>
              <a:rPr lang="id-ID" altLang="en-US" sz="1800" dirty="0" smtClean="0"/>
              <a:t> = + 1,5 t.m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 smtClean="0"/>
              <a:t>       M</a:t>
            </a:r>
            <a:r>
              <a:rPr lang="id-ID" altLang="en-US" sz="1200" dirty="0" smtClean="0"/>
              <a:t>CD </a:t>
            </a:r>
            <a:r>
              <a:rPr lang="id-ID" altLang="en-US" sz="1800" dirty="0" smtClean="0"/>
              <a:t>= - P. 1,5 – (q.1,5) . 0,5. 1,5 = -1,5 – 2,25 = - 3,75 t.m</a:t>
            </a:r>
            <a:endParaRPr lang="id-ID" altLang="en-US" sz="1800" dirty="0"/>
          </a:p>
          <a:p>
            <a:r>
              <a:rPr lang="id-ID" altLang="en-US" sz="1800" dirty="0"/>
              <a:t>2. Kekakuan Batang (k) simpul </a:t>
            </a:r>
            <a:r>
              <a:rPr lang="id-ID" altLang="en-US" sz="1800" dirty="0" smtClean="0"/>
              <a:t>C</a:t>
            </a:r>
            <a:endParaRPr lang="id-ID" altLang="en-US" sz="1800" dirty="0"/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smtClean="0"/>
              <a:t>k</a:t>
            </a:r>
            <a:r>
              <a:rPr lang="id-ID" altLang="en-US" sz="1200" dirty="0"/>
              <a:t>C</a:t>
            </a:r>
            <a:r>
              <a:rPr lang="id-ID" altLang="en-US" sz="1200" dirty="0" smtClean="0"/>
              <a:t>A</a:t>
            </a:r>
            <a:r>
              <a:rPr lang="id-ID" altLang="en-US" sz="1800" dirty="0" smtClean="0"/>
              <a:t> </a:t>
            </a:r>
            <a:r>
              <a:rPr lang="id-ID" altLang="en-US" sz="1800" dirty="0"/>
              <a:t>= </a:t>
            </a:r>
            <a:r>
              <a:rPr lang="id-ID" altLang="en-US" sz="1800" dirty="0" smtClean="0"/>
              <a:t>4EI/L </a:t>
            </a:r>
            <a:r>
              <a:rPr lang="id-ID" altLang="en-US" sz="1800" dirty="0"/>
              <a:t>=  </a:t>
            </a:r>
            <a:r>
              <a:rPr lang="id-ID" altLang="en-US" sz="1800" dirty="0" smtClean="0"/>
              <a:t>4 </a:t>
            </a:r>
            <a:r>
              <a:rPr lang="id-ID" altLang="en-US" sz="1800" dirty="0"/>
              <a:t>. </a:t>
            </a:r>
            <a:r>
              <a:rPr lang="id-ID" altLang="en-US" sz="1800" dirty="0" smtClean="0"/>
              <a:t>(EI</a:t>
            </a:r>
            <a:r>
              <a:rPr lang="id-ID" altLang="en-US" sz="1800" dirty="0"/>
              <a:t>) </a:t>
            </a:r>
            <a:r>
              <a:rPr lang="id-ID" altLang="en-US" sz="1800" dirty="0" smtClean="0"/>
              <a:t>/3 </a:t>
            </a:r>
            <a:r>
              <a:rPr lang="id-ID" altLang="en-US" sz="1800" dirty="0"/>
              <a:t>= </a:t>
            </a:r>
            <a:r>
              <a:rPr lang="id-ID" altLang="en-US" sz="1800" dirty="0" smtClean="0"/>
              <a:t>1,333 </a:t>
            </a:r>
            <a:r>
              <a:rPr lang="id-ID" altLang="en-US" sz="1800" dirty="0"/>
              <a:t>EI                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 smtClean="0"/>
              <a:t>kC  </a:t>
            </a:r>
            <a:r>
              <a:rPr lang="id-ID" altLang="en-US" sz="1800" dirty="0"/>
              <a:t>= </a:t>
            </a:r>
            <a:r>
              <a:rPr lang="id-ID" altLang="en-US" sz="1800" dirty="0" smtClean="0"/>
              <a:t> 3,333 </a:t>
            </a:r>
            <a:r>
              <a:rPr lang="id-ID" altLang="en-US" sz="1800" dirty="0"/>
              <a:t>EI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smtClean="0"/>
              <a:t>k</a:t>
            </a:r>
            <a:r>
              <a:rPr lang="id-ID" altLang="en-US" sz="1200" dirty="0" smtClean="0"/>
              <a:t>CB</a:t>
            </a:r>
            <a:r>
              <a:rPr lang="id-ID" altLang="en-US" sz="1800" dirty="0" smtClean="0"/>
              <a:t> </a:t>
            </a:r>
            <a:r>
              <a:rPr lang="id-ID" altLang="en-US" sz="1800" dirty="0"/>
              <a:t>= 4EI/L =  4 . </a:t>
            </a:r>
            <a:r>
              <a:rPr lang="id-ID" altLang="en-US" sz="1800" dirty="0" smtClean="0"/>
              <a:t>(2EI) /4 </a:t>
            </a:r>
            <a:r>
              <a:rPr lang="id-ID" altLang="en-US" sz="1800" dirty="0"/>
              <a:t>= 2EI                             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</a:p>
          <a:p>
            <a:r>
              <a:rPr lang="id-ID" altLang="en-US" sz="1800" dirty="0" smtClean="0"/>
              <a:t>3</a:t>
            </a:r>
            <a:r>
              <a:rPr lang="id-ID" altLang="en-US" sz="1800" dirty="0"/>
              <a:t>. Faktor Distribusi (FD</a:t>
            </a:r>
            <a:r>
              <a:rPr lang="id-ID" altLang="en-US" sz="1800" dirty="0" smtClean="0"/>
              <a:t>)</a:t>
            </a:r>
          </a:p>
          <a:p>
            <a:r>
              <a:rPr lang="id-ID" altLang="en-US" sz="1800" dirty="0" smtClean="0"/>
              <a:t>Simpul A  --</a:t>
            </a:r>
            <a:r>
              <a:rPr lang="id-ID" altLang="en-US" sz="1800" dirty="0" smtClean="0">
                <a:sym typeface="Wingdings" panose="05000000000000000000" pitchFamily="2" charset="2"/>
              </a:rPr>
              <a:t> FD</a:t>
            </a:r>
            <a:r>
              <a:rPr lang="id-ID" altLang="en-US" sz="1400" dirty="0" smtClean="0">
                <a:sym typeface="Wingdings" panose="05000000000000000000" pitchFamily="2" charset="2"/>
              </a:rPr>
              <a:t>AC = 0 (ujung jepit)</a:t>
            </a:r>
            <a:endParaRPr lang="id-ID" altLang="en-US" sz="1400" dirty="0"/>
          </a:p>
          <a:p>
            <a:r>
              <a:rPr lang="id-ID" altLang="en-US" sz="1800" dirty="0"/>
              <a:t>   Simpul </a:t>
            </a:r>
            <a:r>
              <a:rPr lang="id-ID" altLang="en-US" sz="1800" dirty="0" smtClean="0"/>
              <a:t>C</a:t>
            </a:r>
            <a:endParaRPr lang="id-ID" altLang="en-US" sz="1800" dirty="0"/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smtClean="0"/>
              <a:t>FD</a:t>
            </a:r>
            <a:r>
              <a:rPr lang="id-ID" altLang="en-US" sz="1200" dirty="0"/>
              <a:t>C</a:t>
            </a:r>
            <a:r>
              <a:rPr lang="id-ID" altLang="en-US" sz="1200" dirty="0" smtClean="0"/>
              <a:t>A</a:t>
            </a:r>
            <a:r>
              <a:rPr lang="id-ID" altLang="en-US" sz="1800" dirty="0" smtClean="0"/>
              <a:t> </a:t>
            </a:r>
            <a:r>
              <a:rPr lang="id-ID" altLang="en-US" sz="1800" dirty="0"/>
              <a:t>= </a:t>
            </a:r>
            <a:r>
              <a:rPr lang="id-ID" altLang="en-US" sz="1800" dirty="0" smtClean="0"/>
              <a:t>k</a:t>
            </a:r>
            <a:r>
              <a:rPr lang="id-ID" altLang="en-US" sz="1200" dirty="0"/>
              <a:t>C</a:t>
            </a:r>
            <a:r>
              <a:rPr lang="id-ID" altLang="en-US" sz="1200" dirty="0" smtClean="0"/>
              <a:t>A</a:t>
            </a:r>
            <a:r>
              <a:rPr lang="id-ID" altLang="en-US" sz="1800" dirty="0" smtClean="0"/>
              <a:t>/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 smtClean="0"/>
              <a:t>kC </a:t>
            </a:r>
            <a:r>
              <a:rPr lang="id-ID" altLang="en-US" sz="1800" dirty="0"/>
              <a:t>=  (</a:t>
            </a:r>
            <a:r>
              <a:rPr lang="id-ID" altLang="en-US" sz="1800" dirty="0" smtClean="0"/>
              <a:t>1,333EI)/(3,333EI</a:t>
            </a:r>
            <a:r>
              <a:rPr lang="id-ID" altLang="en-US" sz="1800" dirty="0"/>
              <a:t>) = </a:t>
            </a:r>
            <a:r>
              <a:rPr lang="id-ID" altLang="en-US" sz="1800" dirty="0" smtClean="0"/>
              <a:t>0,4          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FD</a:t>
            </a:r>
            <a:r>
              <a:rPr lang="en-US" alt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id-ID" altLang="en-US" sz="1800" dirty="0"/>
              <a:t> = 1</a:t>
            </a:r>
            <a:r>
              <a:rPr lang="id-ID" altLang="en-US" sz="1800" dirty="0" smtClean="0"/>
              <a:t> </a:t>
            </a:r>
            <a:endParaRPr lang="id-ID" altLang="en-US" sz="1800" dirty="0"/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r>
              <a:rPr lang="id-ID" altLang="en-US" sz="1800" dirty="0" smtClean="0"/>
              <a:t>FD</a:t>
            </a:r>
            <a:r>
              <a:rPr lang="id-ID" altLang="en-US" sz="1200" dirty="0" smtClean="0"/>
              <a:t>CB</a:t>
            </a:r>
            <a:r>
              <a:rPr lang="id-ID" altLang="en-US" sz="1800" dirty="0" smtClean="0"/>
              <a:t> </a:t>
            </a:r>
            <a:r>
              <a:rPr lang="id-ID" altLang="en-US" sz="1800" dirty="0"/>
              <a:t>= </a:t>
            </a:r>
            <a:r>
              <a:rPr lang="id-ID" altLang="en-US" sz="1800" dirty="0" smtClean="0"/>
              <a:t>k</a:t>
            </a:r>
            <a:r>
              <a:rPr lang="id-ID" altLang="en-US" sz="1200" dirty="0" smtClean="0"/>
              <a:t>CB</a:t>
            </a:r>
            <a:r>
              <a:rPr lang="id-ID" altLang="en-US" sz="1800" dirty="0" smtClean="0"/>
              <a:t>/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 smtClean="0"/>
              <a:t>k</a:t>
            </a:r>
            <a:r>
              <a:rPr lang="id-ID" altLang="en-US" sz="1200" dirty="0"/>
              <a:t>C</a:t>
            </a:r>
            <a:r>
              <a:rPr lang="id-ID" altLang="en-US" sz="1800" dirty="0" smtClean="0"/>
              <a:t> </a:t>
            </a:r>
            <a:r>
              <a:rPr lang="id-ID" altLang="en-US" sz="1800" dirty="0"/>
              <a:t>=  (2EI</a:t>
            </a:r>
            <a:r>
              <a:rPr lang="id-ID" altLang="en-US" sz="1800" dirty="0" smtClean="0"/>
              <a:t>)/(3,333EI</a:t>
            </a:r>
            <a:r>
              <a:rPr lang="id-ID" altLang="en-US" sz="1800" dirty="0"/>
              <a:t>) = </a:t>
            </a:r>
            <a:r>
              <a:rPr lang="id-ID" altLang="en-US" sz="1800" dirty="0" smtClean="0"/>
              <a:t>0,6 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 smtClean="0"/>
              <a:t>Simpul B  </a:t>
            </a:r>
            <a:r>
              <a:rPr lang="id-ID" altLang="en-US" sz="1800" dirty="0" smtClean="0">
                <a:sym typeface="Wingdings" panose="05000000000000000000" pitchFamily="2" charset="2"/>
              </a:rPr>
              <a:t> FD</a:t>
            </a:r>
            <a:r>
              <a:rPr lang="id-ID" altLang="en-US" sz="1400" dirty="0" smtClean="0">
                <a:sym typeface="Wingdings" panose="05000000000000000000" pitchFamily="2" charset="2"/>
              </a:rPr>
              <a:t>BC</a:t>
            </a:r>
            <a:r>
              <a:rPr lang="id-ID" altLang="en-US" sz="1800" dirty="0" smtClean="0">
                <a:sym typeface="Wingdings" panose="05000000000000000000" pitchFamily="2" charset="2"/>
              </a:rPr>
              <a:t> = 0 (ujung je[it)</a:t>
            </a:r>
            <a:r>
              <a:rPr lang="id-ID" altLang="en-US" sz="1800" dirty="0" smtClean="0"/>
              <a:t>                    </a:t>
            </a:r>
            <a:endParaRPr lang="id-ID" altLang="en-US" sz="1800" dirty="0"/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endParaRPr lang="id-ID" altLang="en-US" sz="2400" dirty="0"/>
          </a:p>
          <a:p>
            <a:pPr>
              <a:buFont typeface="Wingdings 2" panose="05020102010507070707" pitchFamily="18" charset="2"/>
              <a:buNone/>
            </a:pPr>
            <a:endParaRPr lang="id-ID" altLang="en-US" sz="2400" dirty="0"/>
          </a:p>
        </p:txBody>
      </p:sp>
      <p:sp>
        <p:nvSpPr>
          <p:cNvPr id="5" name="Freeform 4"/>
          <p:cNvSpPr/>
          <p:nvPr/>
        </p:nvSpPr>
        <p:spPr>
          <a:xfrm>
            <a:off x="4641273" y="2951018"/>
            <a:ext cx="346363" cy="512618"/>
          </a:xfrm>
          <a:custGeom>
            <a:avLst/>
            <a:gdLst>
              <a:gd name="connsiteX0" fmla="*/ 138545 w 346363"/>
              <a:gd name="connsiteY0" fmla="*/ 0 h 512618"/>
              <a:gd name="connsiteX1" fmla="*/ 166254 w 346363"/>
              <a:gd name="connsiteY1" fmla="*/ 69273 h 512618"/>
              <a:gd name="connsiteX2" fmla="*/ 221672 w 346363"/>
              <a:gd name="connsiteY2" fmla="*/ 152400 h 512618"/>
              <a:gd name="connsiteX3" fmla="*/ 277091 w 346363"/>
              <a:gd name="connsiteY3" fmla="*/ 249382 h 512618"/>
              <a:gd name="connsiteX4" fmla="*/ 332509 w 346363"/>
              <a:gd name="connsiteY4" fmla="*/ 332509 h 512618"/>
              <a:gd name="connsiteX5" fmla="*/ 346363 w 346363"/>
              <a:gd name="connsiteY5" fmla="*/ 374073 h 512618"/>
              <a:gd name="connsiteX6" fmla="*/ 290945 w 346363"/>
              <a:gd name="connsiteY6" fmla="*/ 401782 h 512618"/>
              <a:gd name="connsiteX7" fmla="*/ 249382 w 346363"/>
              <a:gd name="connsiteY7" fmla="*/ 429491 h 512618"/>
              <a:gd name="connsiteX8" fmla="*/ 193963 w 346363"/>
              <a:gd name="connsiteY8" fmla="*/ 443346 h 512618"/>
              <a:gd name="connsiteX9" fmla="*/ 83127 w 346363"/>
              <a:gd name="connsiteY9" fmla="*/ 484909 h 512618"/>
              <a:gd name="connsiteX10" fmla="*/ 0 w 346363"/>
              <a:gd name="connsiteY10" fmla="*/ 512618 h 51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6363" h="512618">
                <a:moveTo>
                  <a:pt x="138545" y="0"/>
                </a:moveTo>
                <a:cubicBezTo>
                  <a:pt x="147781" y="23091"/>
                  <a:pt x="154345" y="47440"/>
                  <a:pt x="166254" y="69273"/>
                </a:cubicBezTo>
                <a:cubicBezTo>
                  <a:pt x="182201" y="98509"/>
                  <a:pt x="211141" y="120807"/>
                  <a:pt x="221672" y="152400"/>
                </a:cubicBezTo>
                <a:cubicBezTo>
                  <a:pt x="242829" y="215870"/>
                  <a:pt x="226764" y="182281"/>
                  <a:pt x="277091" y="249382"/>
                </a:cubicBezTo>
                <a:cubicBezTo>
                  <a:pt x="310032" y="348211"/>
                  <a:pt x="263322" y="228729"/>
                  <a:pt x="332509" y="332509"/>
                </a:cubicBezTo>
                <a:cubicBezTo>
                  <a:pt x="340610" y="344660"/>
                  <a:pt x="341745" y="360218"/>
                  <a:pt x="346363" y="374073"/>
                </a:cubicBezTo>
                <a:cubicBezTo>
                  <a:pt x="327890" y="383309"/>
                  <a:pt x="308877" y="391535"/>
                  <a:pt x="290945" y="401782"/>
                </a:cubicBezTo>
                <a:cubicBezTo>
                  <a:pt x="276488" y="410043"/>
                  <a:pt x="264687" y="422932"/>
                  <a:pt x="249382" y="429491"/>
                </a:cubicBezTo>
                <a:cubicBezTo>
                  <a:pt x="231880" y="436992"/>
                  <a:pt x="212436" y="438728"/>
                  <a:pt x="193963" y="443346"/>
                </a:cubicBezTo>
                <a:cubicBezTo>
                  <a:pt x="121632" y="491567"/>
                  <a:pt x="184531" y="457254"/>
                  <a:pt x="83127" y="484909"/>
                </a:cubicBezTo>
                <a:cubicBezTo>
                  <a:pt x="54948" y="492594"/>
                  <a:pt x="0" y="512618"/>
                  <a:pt x="0" y="51261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Freeform 5"/>
          <p:cNvSpPr/>
          <p:nvPr/>
        </p:nvSpPr>
        <p:spPr>
          <a:xfrm>
            <a:off x="5436096" y="4869160"/>
            <a:ext cx="346363" cy="512618"/>
          </a:xfrm>
          <a:custGeom>
            <a:avLst/>
            <a:gdLst>
              <a:gd name="connsiteX0" fmla="*/ 138545 w 346363"/>
              <a:gd name="connsiteY0" fmla="*/ 0 h 512618"/>
              <a:gd name="connsiteX1" fmla="*/ 166254 w 346363"/>
              <a:gd name="connsiteY1" fmla="*/ 69273 h 512618"/>
              <a:gd name="connsiteX2" fmla="*/ 221672 w 346363"/>
              <a:gd name="connsiteY2" fmla="*/ 152400 h 512618"/>
              <a:gd name="connsiteX3" fmla="*/ 277091 w 346363"/>
              <a:gd name="connsiteY3" fmla="*/ 249382 h 512618"/>
              <a:gd name="connsiteX4" fmla="*/ 332509 w 346363"/>
              <a:gd name="connsiteY4" fmla="*/ 332509 h 512618"/>
              <a:gd name="connsiteX5" fmla="*/ 346363 w 346363"/>
              <a:gd name="connsiteY5" fmla="*/ 374073 h 512618"/>
              <a:gd name="connsiteX6" fmla="*/ 290945 w 346363"/>
              <a:gd name="connsiteY6" fmla="*/ 401782 h 512618"/>
              <a:gd name="connsiteX7" fmla="*/ 249382 w 346363"/>
              <a:gd name="connsiteY7" fmla="*/ 429491 h 512618"/>
              <a:gd name="connsiteX8" fmla="*/ 193963 w 346363"/>
              <a:gd name="connsiteY8" fmla="*/ 443346 h 512618"/>
              <a:gd name="connsiteX9" fmla="*/ 83127 w 346363"/>
              <a:gd name="connsiteY9" fmla="*/ 484909 h 512618"/>
              <a:gd name="connsiteX10" fmla="*/ 0 w 346363"/>
              <a:gd name="connsiteY10" fmla="*/ 512618 h 51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6363" h="512618">
                <a:moveTo>
                  <a:pt x="138545" y="0"/>
                </a:moveTo>
                <a:cubicBezTo>
                  <a:pt x="147781" y="23091"/>
                  <a:pt x="154345" y="47440"/>
                  <a:pt x="166254" y="69273"/>
                </a:cubicBezTo>
                <a:cubicBezTo>
                  <a:pt x="182201" y="98509"/>
                  <a:pt x="211141" y="120807"/>
                  <a:pt x="221672" y="152400"/>
                </a:cubicBezTo>
                <a:cubicBezTo>
                  <a:pt x="242829" y="215870"/>
                  <a:pt x="226764" y="182281"/>
                  <a:pt x="277091" y="249382"/>
                </a:cubicBezTo>
                <a:cubicBezTo>
                  <a:pt x="310032" y="348211"/>
                  <a:pt x="263322" y="228729"/>
                  <a:pt x="332509" y="332509"/>
                </a:cubicBezTo>
                <a:cubicBezTo>
                  <a:pt x="340610" y="344660"/>
                  <a:pt x="341745" y="360218"/>
                  <a:pt x="346363" y="374073"/>
                </a:cubicBezTo>
                <a:cubicBezTo>
                  <a:pt x="327890" y="383309"/>
                  <a:pt x="308877" y="391535"/>
                  <a:pt x="290945" y="401782"/>
                </a:cubicBezTo>
                <a:cubicBezTo>
                  <a:pt x="276488" y="410043"/>
                  <a:pt x="264687" y="422932"/>
                  <a:pt x="249382" y="429491"/>
                </a:cubicBezTo>
                <a:cubicBezTo>
                  <a:pt x="231880" y="436992"/>
                  <a:pt x="212436" y="438728"/>
                  <a:pt x="193963" y="443346"/>
                </a:cubicBezTo>
                <a:cubicBezTo>
                  <a:pt x="121632" y="491567"/>
                  <a:pt x="184531" y="457254"/>
                  <a:pt x="83127" y="484909"/>
                </a:cubicBezTo>
                <a:cubicBezTo>
                  <a:pt x="54948" y="492594"/>
                  <a:pt x="0" y="512618"/>
                  <a:pt x="0" y="51261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47892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726" t="35235" r="53874" b="24406"/>
          <a:stretch/>
        </p:blipFill>
        <p:spPr>
          <a:xfrm>
            <a:off x="683568" y="404664"/>
            <a:ext cx="7848872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448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627784" y="1700808"/>
            <a:ext cx="37444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148064" y="1700808"/>
            <a:ext cx="0" cy="223224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627784" y="1484784"/>
            <a:ext cx="0" cy="5040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83768" y="15567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483768" y="17091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483768" y="18615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860032" y="3933056"/>
            <a:ext cx="5040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8600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50124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1648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627784" y="1556792"/>
            <a:ext cx="3744416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6300192" y="836712"/>
            <a:ext cx="0" cy="6480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123728" y="4869160"/>
            <a:ext cx="48245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72200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148064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627784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547664" y="1295218"/>
            <a:ext cx="0" cy="3024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1259632" y="1709192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1331640" y="393305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491880" y="908720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q</a:t>
            </a:r>
            <a:r>
              <a:rPr lang="id-ID" dirty="0" smtClean="0"/>
              <a:t> = 2 t/m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6372200" y="980728"/>
            <a:ext cx="853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 = 1 t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2123728" y="1350060"/>
            <a:ext cx="389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 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4529366" y="4005064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 </a:t>
            </a:r>
            <a:endParaRPr lang="id-ID" dirty="0"/>
          </a:p>
        </p:txBody>
      </p:sp>
      <p:sp>
        <p:nvSpPr>
          <p:cNvPr id="27" name="TextBox 26"/>
          <p:cNvSpPr txBox="1"/>
          <p:nvPr/>
        </p:nvSpPr>
        <p:spPr>
          <a:xfrm>
            <a:off x="5012432" y="112474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 </a:t>
            </a:r>
            <a:endParaRPr lang="id-ID" dirty="0"/>
          </a:p>
        </p:txBody>
      </p:sp>
      <p:sp>
        <p:nvSpPr>
          <p:cNvPr id="28" name="TextBox 27"/>
          <p:cNvSpPr txBox="1"/>
          <p:nvPr/>
        </p:nvSpPr>
        <p:spPr>
          <a:xfrm>
            <a:off x="6444208" y="16288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 </a:t>
            </a:r>
            <a:endParaRPr lang="id-ID" dirty="0"/>
          </a:p>
        </p:txBody>
      </p:sp>
      <p:sp>
        <p:nvSpPr>
          <p:cNvPr id="29" name="TextBox 28"/>
          <p:cNvSpPr txBox="1"/>
          <p:nvPr/>
        </p:nvSpPr>
        <p:spPr>
          <a:xfrm>
            <a:off x="1115616" y="270892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 m</a:t>
            </a:r>
            <a:endParaRPr lang="id-ID" dirty="0"/>
          </a:p>
        </p:txBody>
      </p:sp>
      <p:sp>
        <p:nvSpPr>
          <p:cNvPr id="30" name="TextBox 29"/>
          <p:cNvSpPr txBox="1"/>
          <p:nvPr/>
        </p:nvSpPr>
        <p:spPr>
          <a:xfrm>
            <a:off x="3491880" y="458112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 m</a:t>
            </a:r>
            <a:endParaRPr lang="id-ID" dirty="0"/>
          </a:p>
        </p:txBody>
      </p:sp>
      <p:sp>
        <p:nvSpPr>
          <p:cNvPr id="31" name="TextBox 30"/>
          <p:cNvSpPr txBox="1"/>
          <p:nvPr/>
        </p:nvSpPr>
        <p:spPr>
          <a:xfrm>
            <a:off x="5427930" y="458112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1,5 m</a:t>
            </a:r>
            <a:endParaRPr lang="id-ID" dirty="0"/>
          </a:p>
        </p:txBody>
      </p:sp>
      <p:sp>
        <p:nvSpPr>
          <p:cNvPr id="32" name="Curved Right Arrow 31"/>
          <p:cNvSpPr/>
          <p:nvPr/>
        </p:nvSpPr>
        <p:spPr>
          <a:xfrm>
            <a:off x="2771800" y="1350060"/>
            <a:ext cx="216024" cy="6480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3" name="Curved Left Arrow 32"/>
          <p:cNvSpPr/>
          <p:nvPr/>
        </p:nvSpPr>
        <p:spPr>
          <a:xfrm>
            <a:off x="4860032" y="1350060"/>
            <a:ext cx="152400" cy="63878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4" name="Curved Right Arrow 33"/>
          <p:cNvSpPr/>
          <p:nvPr/>
        </p:nvSpPr>
        <p:spPr>
          <a:xfrm>
            <a:off x="5308848" y="1350060"/>
            <a:ext cx="199256" cy="63878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973510" y="2113111"/>
            <a:ext cx="1443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MAC = -1,05t.m</a:t>
            </a:r>
            <a:endParaRPr lang="id-ID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3851417" y="1988840"/>
            <a:ext cx="1274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MCA = 2,4t.m</a:t>
            </a:r>
            <a:endParaRPr lang="id-ID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5317054" y="1978386"/>
            <a:ext cx="1452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MCD = -3,75t.m</a:t>
            </a:r>
            <a:endParaRPr lang="id-ID" sz="1400" dirty="0"/>
          </a:p>
        </p:txBody>
      </p:sp>
      <p:sp>
        <p:nvSpPr>
          <p:cNvPr id="40" name="Curved Left Arrow 39"/>
          <p:cNvSpPr/>
          <p:nvPr/>
        </p:nvSpPr>
        <p:spPr>
          <a:xfrm rot="16411466">
            <a:off x="5073200" y="2025250"/>
            <a:ext cx="370414" cy="7766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556539" y="2499609"/>
            <a:ext cx="13837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MCB = 1,35t.m</a:t>
            </a:r>
            <a:endParaRPr lang="id-ID" sz="1400" dirty="0"/>
          </a:p>
        </p:txBody>
      </p:sp>
      <p:sp>
        <p:nvSpPr>
          <p:cNvPr id="42" name="Curved Left Arrow 41"/>
          <p:cNvSpPr/>
          <p:nvPr/>
        </p:nvSpPr>
        <p:spPr>
          <a:xfrm rot="5400000">
            <a:off x="4923902" y="3359505"/>
            <a:ext cx="370414" cy="7766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519649" y="3540368"/>
            <a:ext cx="15327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MBC = 0,675 t.m</a:t>
            </a:r>
            <a:endParaRPr lang="id-ID" sz="1400" dirty="0"/>
          </a:p>
        </p:txBody>
      </p:sp>
    </p:spTree>
    <p:extLst>
      <p:ext uri="{BB962C8B-B14F-4D97-AF65-F5344CB8AC3E}">
        <p14:creationId xmlns:p14="http://schemas.microsoft.com/office/powerpoint/2010/main" val="1549330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64464"/>
          <a:stretch/>
        </p:blipFill>
        <p:spPr>
          <a:xfrm>
            <a:off x="-1044624" y="476672"/>
            <a:ext cx="10081120" cy="144016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1475656" y="2276872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860032" y="2204864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5013176"/>
            <a:ext cx="7848872" cy="542591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3491880" y="1268760"/>
            <a:ext cx="0" cy="64807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056447" y="1907540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 = q.l</a:t>
            </a:r>
            <a:endParaRPr lang="id-ID" dirty="0"/>
          </a:p>
        </p:txBody>
      </p:sp>
      <p:sp>
        <p:nvSpPr>
          <p:cNvPr id="15" name="TextBox 14"/>
          <p:cNvSpPr txBox="1"/>
          <p:nvPr/>
        </p:nvSpPr>
        <p:spPr>
          <a:xfrm>
            <a:off x="2501636" y="2308230"/>
            <a:ext cx="13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0,5 q.l = 3 t</a:t>
            </a:r>
            <a:endParaRPr lang="id-ID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1475656" y="2915652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752020" y="2780928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-2556792" y="1907540"/>
            <a:ext cx="0" cy="770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-1548680" y="1907540"/>
            <a:ext cx="0" cy="770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-2628800" y="2276872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-2098455" y="223115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TextBox 26"/>
          <p:cNvSpPr txBox="1"/>
          <p:nvPr/>
        </p:nvSpPr>
        <p:spPr>
          <a:xfrm>
            <a:off x="2091908" y="2911006"/>
            <a:ext cx="1717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Mac/3 = 0,35 t </a:t>
            </a:r>
            <a:endParaRPr lang="id-ID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1475656" y="3501008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4752020" y="3429000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087328" y="3561114"/>
            <a:ext cx="1588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Mca/3 = 0,8 t </a:t>
            </a:r>
            <a:endParaRPr lang="id-ID" dirty="0"/>
          </a:p>
        </p:txBody>
      </p:sp>
      <p:cxnSp>
        <p:nvCxnSpPr>
          <p:cNvPr id="39" name="Straight Connector 38"/>
          <p:cNvCxnSpPr/>
          <p:nvPr/>
        </p:nvCxnSpPr>
        <p:spPr>
          <a:xfrm>
            <a:off x="1187624" y="4149080"/>
            <a:ext cx="8997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283968" y="4077072"/>
            <a:ext cx="7920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1475656" y="4149080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498035" y="4225734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 2,55 t </a:t>
            </a:r>
            <a:endParaRPr lang="id-ID" dirty="0"/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4680012" y="4122368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767647" y="4225734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 3,45 t </a:t>
            </a:r>
            <a:endParaRPr lang="id-ID" dirty="0"/>
          </a:p>
        </p:txBody>
      </p:sp>
      <p:cxnSp>
        <p:nvCxnSpPr>
          <p:cNvPr id="46" name="Straight Arrow Connector 45"/>
          <p:cNvCxnSpPr/>
          <p:nvPr/>
        </p:nvCxnSpPr>
        <p:spPr>
          <a:xfrm flipV="1">
            <a:off x="6228184" y="2101498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372200" y="211891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 t</a:t>
            </a:r>
            <a:endParaRPr lang="id-ID" dirty="0"/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6228184" y="2780928"/>
            <a:ext cx="0" cy="4994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228184" y="284363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3</a:t>
            </a:r>
            <a:r>
              <a:rPr lang="id-ID" dirty="0" smtClean="0"/>
              <a:t> t</a:t>
            </a:r>
            <a:endParaRPr lang="id-ID" dirty="0"/>
          </a:p>
        </p:txBody>
      </p:sp>
      <p:cxnSp>
        <p:nvCxnSpPr>
          <p:cNvPr id="52" name="Straight Connector 51"/>
          <p:cNvCxnSpPr/>
          <p:nvPr/>
        </p:nvCxnSpPr>
        <p:spPr>
          <a:xfrm>
            <a:off x="6084168" y="3429000"/>
            <a:ext cx="7291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6390248" y="350464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4</a:t>
            </a:r>
            <a:r>
              <a:rPr lang="id-ID" dirty="0" smtClean="0"/>
              <a:t> t</a:t>
            </a:r>
            <a:endParaRPr lang="id-ID" dirty="0"/>
          </a:p>
        </p:txBody>
      </p:sp>
      <p:cxnSp>
        <p:nvCxnSpPr>
          <p:cNvPr id="54" name="Straight Arrow Connector 53"/>
          <p:cNvCxnSpPr/>
          <p:nvPr/>
        </p:nvCxnSpPr>
        <p:spPr>
          <a:xfrm flipV="1">
            <a:off x="6228184" y="3546304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740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2"/>
          <a:srcRect l="54651" t="32151" r="3487" b="17084"/>
          <a:stretch/>
        </p:blipFill>
        <p:spPr>
          <a:xfrm>
            <a:off x="3572450" y="1124744"/>
            <a:ext cx="4032448" cy="4104456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328" y="620688"/>
            <a:ext cx="676715" cy="4032448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5148064" y="908720"/>
            <a:ext cx="423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C</a:t>
            </a:r>
            <a:endParaRPr lang="id-ID" dirty="0"/>
          </a:p>
        </p:txBody>
      </p:sp>
      <p:cxnSp>
        <p:nvCxnSpPr>
          <p:cNvPr id="46" name="Straight Arrow Connector 45"/>
          <p:cNvCxnSpPr/>
          <p:nvPr/>
        </p:nvCxnSpPr>
        <p:spPr>
          <a:xfrm flipH="1">
            <a:off x="2699792" y="1124744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2843808" y="4365104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 rot="5400000">
            <a:off x="1929781" y="2452246"/>
            <a:ext cx="2178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MCB  / 4 = 0,3375 t</a:t>
            </a:r>
            <a:endParaRPr lang="id-ID" dirty="0"/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1763688" y="1124744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1979712" y="4366026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 rot="5400000">
            <a:off x="939454" y="2551146"/>
            <a:ext cx="2307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MBC  / 4 = 0,16875 t</a:t>
            </a:r>
            <a:endParaRPr lang="id-ID" dirty="0"/>
          </a:p>
        </p:txBody>
      </p:sp>
      <p:cxnSp>
        <p:nvCxnSpPr>
          <p:cNvPr id="54" name="Straight Connector 53"/>
          <p:cNvCxnSpPr/>
          <p:nvPr/>
        </p:nvCxnSpPr>
        <p:spPr>
          <a:xfrm>
            <a:off x="1619672" y="908720"/>
            <a:ext cx="0" cy="6735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1619672" y="3979565"/>
            <a:ext cx="0" cy="6735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>
            <a:off x="827584" y="1124744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755576" y="4365104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83568" y="1412776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0,50625 t</a:t>
            </a:r>
            <a:endParaRPr lang="id-ID" dirty="0"/>
          </a:p>
        </p:txBody>
      </p:sp>
      <p:sp>
        <p:nvSpPr>
          <p:cNvPr id="59" name="TextBox 58"/>
          <p:cNvSpPr txBox="1"/>
          <p:nvPr/>
        </p:nvSpPr>
        <p:spPr>
          <a:xfrm>
            <a:off x="434068" y="3924105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0,50625 t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85810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627784" y="1700808"/>
            <a:ext cx="37444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148064" y="1700808"/>
            <a:ext cx="0" cy="223224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627784" y="1484784"/>
            <a:ext cx="0" cy="5040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83768" y="15567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483768" y="17091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483768" y="18615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860032" y="3933056"/>
            <a:ext cx="5040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8600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50124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1648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627784" y="1556792"/>
            <a:ext cx="3744416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6300192" y="836712"/>
            <a:ext cx="0" cy="6480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123728" y="4869160"/>
            <a:ext cx="48245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72200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148064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627784" y="458112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547664" y="1295218"/>
            <a:ext cx="0" cy="3024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1259632" y="1709192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1331640" y="393305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491880" y="908720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q</a:t>
            </a:r>
            <a:r>
              <a:rPr lang="id-ID" dirty="0" smtClean="0"/>
              <a:t> = 2 t/m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6372200" y="980728"/>
            <a:ext cx="853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 = 1 t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2123728" y="1350060"/>
            <a:ext cx="389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 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4529366" y="4005064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 </a:t>
            </a:r>
            <a:endParaRPr lang="id-ID" dirty="0"/>
          </a:p>
        </p:txBody>
      </p:sp>
      <p:sp>
        <p:nvSpPr>
          <p:cNvPr id="27" name="TextBox 26"/>
          <p:cNvSpPr txBox="1"/>
          <p:nvPr/>
        </p:nvSpPr>
        <p:spPr>
          <a:xfrm>
            <a:off x="5012432" y="112474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 </a:t>
            </a:r>
            <a:endParaRPr lang="id-ID" dirty="0"/>
          </a:p>
        </p:txBody>
      </p:sp>
      <p:sp>
        <p:nvSpPr>
          <p:cNvPr id="28" name="TextBox 27"/>
          <p:cNvSpPr txBox="1"/>
          <p:nvPr/>
        </p:nvSpPr>
        <p:spPr>
          <a:xfrm>
            <a:off x="6444208" y="16288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 </a:t>
            </a:r>
            <a:endParaRPr lang="id-ID" dirty="0"/>
          </a:p>
        </p:txBody>
      </p:sp>
      <p:sp>
        <p:nvSpPr>
          <p:cNvPr id="29" name="TextBox 28"/>
          <p:cNvSpPr txBox="1"/>
          <p:nvPr/>
        </p:nvSpPr>
        <p:spPr>
          <a:xfrm>
            <a:off x="1115616" y="270892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 m</a:t>
            </a:r>
            <a:endParaRPr lang="id-ID" dirty="0"/>
          </a:p>
        </p:txBody>
      </p:sp>
      <p:sp>
        <p:nvSpPr>
          <p:cNvPr id="30" name="TextBox 29"/>
          <p:cNvSpPr txBox="1"/>
          <p:nvPr/>
        </p:nvSpPr>
        <p:spPr>
          <a:xfrm>
            <a:off x="3491880" y="458112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 m</a:t>
            </a:r>
            <a:endParaRPr lang="id-ID" dirty="0"/>
          </a:p>
        </p:txBody>
      </p:sp>
      <p:sp>
        <p:nvSpPr>
          <p:cNvPr id="31" name="TextBox 30"/>
          <p:cNvSpPr txBox="1"/>
          <p:nvPr/>
        </p:nvSpPr>
        <p:spPr>
          <a:xfrm>
            <a:off x="5427930" y="458112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1,5 m</a:t>
            </a:r>
            <a:endParaRPr lang="id-ID" dirty="0"/>
          </a:p>
        </p:txBody>
      </p:sp>
      <p:sp>
        <p:nvSpPr>
          <p:cNvPr id="32" name="Curved Right Arrow 31"/>
          <p:cNvSpPr/>
          <p:nvPr/>
        </p:nvSpPr>
        <p:spPr>
          <a:xfrm>
            <a:off x="2771800" y="1350060"/>
            <a:ext cx="216024" cy="6480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3" name="Curved Left Arrow 32"/>
          <p:cNvSpPr/>
          <p:nvPr/>
        </p:nvSpPr>
        <p:spPr>
          <a:xfrm>
            <a:off x="4860032" y="1350060"/>
            <a:ext cx="152400" cy="63878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4" name="Curved Right Arrow 33"/>
          <p:cNvSpPr/>
          <p:nvPr/>
        </p:nvSpPr>
        <p:spPr>
          <a:xfrm>
            <a:off x="5308848" y="1350060"/>
            <a:ext cx="199256" cy="63878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973510" y="2113111"/>
            <a:ext cx="1443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MAC = -1,05t.m</a:t>
            </a:r>
            <a:endParaRPr lang="id-ID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3851417" y="1988840"/>
            <a:ext cx="1274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MCA = 2,4t.m</a:t>
            </a:r>
            <a:endParaRPr lang="id-ID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5317054" y="1978386"/>
            <a:ext cx="1452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MCD = -3,75t.m</a:t>
            </a:r>
            <a:endParaRPr lang="id-ID" sz="1400" dirty="0"/>
          </a:p>
        </p:txBody>
      </p:sp>
      <p:sp>
        <p:nvSpPr>
          <p:cNvPr id="38" name="Curved Left Arrow 37"/>
          <p:cNvSpPr/>
          <p:nvPr/>
        </p:nvSpPr>
        <p:spPr>
          <a:xfrm rot="16411466">
            <a:off x="5073200" y="2025250"/>
            <a:ext cx="370414" cy="7766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556539" y="2499609"/>
            <a:ext cx="13837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MCB = 1,35t.m</a:t>
            </a:r>
            <a:endParaRPr lang="id-ID" sz="1400" dirty="0"/>
          </a:p>
        </p:txBody>
      </p:sp>
      <p:sp>
        <p:nvSpPr>
          <p:cNvPr id="40" name="Curved Left Arrow 39"/>
          <p:cNvSpPr/>
          <p:nvPr/>
        </p:nvSpPr>
        <p:spPr>
          <a:xfrm rot="5400000">
            <a:off x="4923902" y="3359505"/>
            <a:ext cx="370414" cy="7766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519649" y="3540368"/>
            <a:ext cx="15327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MBC = 0,675 t.m</a:t>
            </a:r>
            <a:endParaRPr lang="id-ID" sz="1400" dirty="0"/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2606830" y="2555710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629209" y="2632364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 </a:t>
            </a:r>
            <a:r>
              <a:rPr lang="id-ID" dirty="0" smtClean="0">
                <a:solidFill>
                  <a:srgbClr val="FF0000"/>
                </a:solidFill>
              </a:rPr>
              <a:t>2,55 t 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3776393" y="3923765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454885" y="3482766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0,50625 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4527191" y="2352705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3614826" y="2456071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 </a:t>
            </a:r>
            <a:r>
              <a:rPr lang="id-ID" dirty="0" smtClean="0">
                <a:solidFill>
                  <a:srgbClr val="FF0000"/>
                </a:solidFill>
              </a:rPr>
              <a:t>3,45 t 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56815" y="2698339"/>
            <a:ext cx="601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4</a:t>
            </a:r>
            <a:r>
              <a:rPr lang="id-ID" dirty="0" smtClean="0">
                <a:solidFill>
                  <a:srgbClr val="FF0000"/>
                </a:solidFill>
              </a:rPr>
              <a:t> 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flipV="1">
            <a:off x="5364088" y="2352705"/>
            <a:ext cx="0" cy="5408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>
            <a:off x="5870974" y="2302194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6486967" y="2186378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0,50625 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2627784" y="620688"/>
            <a:ext cx="12236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2627784" y="332656"/>
            <a:ext cx="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3275856" y="26064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  <p:sp>
        <p:nvSpPr>
          <p:cNvPr id="53" name="TextBox 52"/>
          <p:cNvSpPr txBox="1"/>
          <p:nvPr/>
        </p:nvSpPr>
        <p:spPr>
          <a:xfrm>
            <a:off x="-2628800" y="1124744"/>
            <a:ext cx="308732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Mx= Av.x – (q.x).0,5.x + Mac</a:t>
            </a:r>
          </a:p>
          <a:p>
            <a:r>
              <a:rPr lang="id-ID" dirty="0" smtClean="0"/>
              <a:t>X= 0 m   M0= -1,05 t.m</a:t>
            </a:r>
          </a:p>
          <a:p>
            <a:r>
              <a:rPr lang="id-ID" dirty="0" smtClean="0"/>
              <a:t>x-=0,5m M0,5= -0,025 t.m</a:t>
            </a:r>
          </a:p>
          <a:p>
            <a:r>
              <a:rPr lang="id-ID" dirty="0" smtClean="0"/>
              <a:t>X=1m  M1= 0,5 t.m</a:t>
            </a:r>
          </a:p>
          <a:p>
            <a:r>
              <a:rPr lang="id-ID" dirty="0" smtClean="0"/>
              <a:t>X=1,5m M1,5= 0,525 t.m</a:t>
            </a:r>
          </a:p>
          <a:p>
            <a:r>
              <a:rPr lang="id-ID" dirty="0" smtClean="0"/>
              <a:t>X=2m  M2= 0,05 t.m</a:t>
            </a:r>
          </a:p>
          <a:p>
            <a:r>
              <a:rPr lang="id-ID" dirty="0" smtClean="0"/>
              <a:t>X=2,5m M2,5 = -0,925 t.m</a:t>
            </a:r>
          </a:p>
          <a:p>
            <a:r>
              <a:rPr lang="id-ID" dirty="0" smtClean="0"/>
              <a:t>X=3m M3= -2,4 t.m</a:t>
            </a:r>
            <a:endParaRPr lang="id-ID" dirty="0"/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2"/>
          <a:srcRect l="67725" t="62508" r="21293" b="19391"/>
          <a:stretch/>
        </p:blipFill>
        <p:spPr>
          <a:xfrm>
            <a:off x="8391293" y="1093386"/>
            <a:ext cx="2871096" cy="260181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-2700808" y="4005064"/>
            <a:ext cx="230704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dMx/dx = 0</a:t>
            </a:r>
          </a:p>
          <a:p>
            <a:r>
              <a:rPr lang="id-ID" dirty="0" smtClean="0"/>
              <a:t>Av – 2.q.0,5.x = 0</a:t>
            </a:r>
          </a:p>
          <a:p>
            <a:r>
              <a:rPr lang="id-ID" dirty="0" smtClean="0"/>
              <a:t>Av- q.x = 0</a:t>
            </a:r>
          </a:p>
          <a:p>
            <a:r>
              <a:rPr lang="id-ID" dirty="0" smtClean="0"/>
              <a:t>X = Av/q </a:t>
            </a:r>
          </a:p>
          <a:p>
            <a:r>
              <a:rPr lang="id-ID" dirty="0" smtClean="0"/>
              <a:t>X= 2,55/2 = 1,275 m</a:t>
            </a:r>
          </a:p>
          <a:p>
            <a:endParaRPr lang="id-ID" dirty="0"/>
          </a:p>
          <a:p>
            <a:r>
              <a:rPr lang="id-ID" dirty="0" smtClean="0"/>
              <a:t>M1,275 = 0,576 t.m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28624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10095" y="360058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FREE BODI DIAGRAM</a:t>
            </a:r>
            <a:endParaRPr lang="id-ID" dirty="0"/>
          </a:p>
        </p:txBody>
      </p:sp>
      <p:cxnSp>
        <p:nvCxnSpPr>
          <p:cNvPr id="3" name="Straight Connector 2"/>
          <p:cNvCxnSpPr>
            <a:endCxn id="14" idx="3"/>
          </p:cNvCxnSpPr>
          <p:nvPr/>
        </p:nvCxnSpPr>
        <p:spPr>
          <a:xfrm flipV="1">
            <a:off x="1475656" y="1664871"/>
            <a:ext cx="2513603" cy="497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133942" y="3078251"/>
            <a:ext cx="0" cy="223224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475656" y="1412776"/>
            <a:ext cx="0" cy="49021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331640" y="1484784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331640" y="1637184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331640" y="1789584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923813" y="5319790"/>
            <a:ext cx="5040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923813" y="5319790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5076213" y="5319790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228613" y="5319790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475656" y="1570636"/>
            <a:ext cx="2513603" cy="18846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6769696" y="773392"/>
            <a:ext cx="0" cy="6480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908071" y="6085165"/>
            <a:ext cx="3439739" cy="36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524973" y="5810358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932407" y="5833137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412127" y="5833137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244408" y="2637785"/>
            <a:ext cx="0" cy="3024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8040745" y="3065604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8028384" y="5275623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411760" y="922565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q</a:t>
            </a:r>
            <a:r>
              <a:rPr lang="id-ID" dirty="0" smtClean="0"/>
              <a:t> = 2 t/m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6763226" y="994573"/>
            <a:ext cx="853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 = 1 t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1047994" y="994573"/>
            <a:ext cx="389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A 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4593147" y="5391798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 </a:t>
            </a:r>
            <a:endParaRPr lang="id-ID" dirty="0"/>
          </a:p>
        </p:txBody>
      </p:sp>
      <p:sp>
        <p:nvSpPr>
          <p:cNvPr id="27" name="TextBox 26"/>
          <p:cNvSpPr txBox="1"/>
          <p:nvPr/>
        </p:nvSpPr>
        <p:spPr>
          <a:xfrm>
            <a:off x="4660558" y="76470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 </a:t>
            </a:r>
            <a:endParaRPr lang="id-ID" dirty="0"/>
          </a:p>
        </p:txBody>
      </p:sp>
      <p:sp>
        <p:nvSpPr>
          <p:cNvPr id="28" name="TextBox 27"/>
          <p:cNvSpPr txBox="1"/>
          <p:nvPr/>
        </p:nvSpPr>
        <p:spPr>
          <a:xfrm>
            <a:off x="6748857" y="143421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 </a:t>
            </a:r>
            <a:endParaRPr lang="id-ID" dirty="0"/>
          </a:p>
        </p:txBody>
      </p:sp>
      <p:sp>
        <p:nvSpPr>
          <p:cNvPr id="29" name="TextBox 28"/>
          <p:cNvSpPr txBox="1"/>
          <p:nvPr/>
        </p:nvSpPr>
        <p:spPr>
          <a:xfrm>
            <a:off x="7812360" y="405148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 m</a:t>
            </a:r>
            <a:endParaRPr lang="id-ID" dirty="0"/>
          </a:p>
        </p:txBody>
      </p:sp>
      <p:sp>
        <p:nvSpPr>
          <p:cNvPr id="30" name="TextBox 29"/>
          <p:cNvSpPr txBox="1"/>
          <p:nvPr/>
        </p:nvSpPr>
        <p:spPr>
          <a:xfrm>
            <a:off x="2276223" y="583313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 m</a:t>
            </a:r>
            <a:endParaRPr lang="id-ID" dirty="0"/>
          </a:p>
        </p:txBody>
      </p:sp>
      <p:sp>
        <p:nvSpPr>
          <p:cNvPr id="31" name="TextBox 30"/>
          <p:cNvSpPr txBox="1"/>
          <p:nvPr/>
        </p:nvSpPr>
        <p:spPr>
          <a:xfrm>
            <a:off x="6763226" y="5847365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1,5 m</a:t>
            </a:r>
            <a:endParaRPr lang="id-ID" dirty="0"/>
          </a:p>
        </p:txBody>
      </p:sp>
      <p:sp>
        <p:nvSpPr>
          <p:cNvPr id="32" name="Curved Right Arrow 31"/>
          <p:cNvSpPr/>
          <p:nvPr/>
        </p:nvSpPr>
        <p:spPr>
          <a:xfrm>
            <a:off x="1547664" y="1336811"/>
            <a:ext cx="216024" cy="6480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3" name="Curved Left Arrow 32"/>
          <p:cNvSpPr/>
          <p:nvPr/>
        </p:nvSpPr>
        <p:spPr>
          <a:xfrm>
            <a:off x="3707904" y="1380662"/>
            <a:ext cx="152400" cy="63878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4" name="Curved Right Arrow 33"/>
          <p:cNvSpPr/>
          <p:nvPr/>
        </p:nvSpPr>
        <p:spPr>
          <a:xfrm>
            <a:off x="5730427" y="1265871"/>
            <a:ext cx="199256" cy="63878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27844" y="1959047"/>
            <a:ext cx="1443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MAC = -1,05t.m</a:t>
            </a:r>
            <a:endParaRPr lang="id-ID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3257048" y="1988164"/>
            <a:ext cx="1274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MCA = 2,4t.m</a:t>
            </a:r>
            <a:endParaRPr lang="id-ID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5857265" y="1924641"/>
            <a:ext cx="1452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MCD = -3,75t.m</a:t>
            </a:r>
            <a:endParaRPr lang="id-ID" sz="1400" dirty="0"/>
          </a:p>
        </p:txBody>
      </p:sp>
      <p:sp>
        <p:nvSpPr>
          <p:cNvPr id="38" name="Curved Left Arrow 37"/>
          <p:cNvSpPr/>
          <p:nvPr/>
        </p:nvSpPr>
        <p:spPr>
          <a:xfrm rot="16411466">
            <a:off x="5043406" y="3004099"/>
            <a:ext cx="370414" cy="7766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38267" y="3552746"/>
            <a:ext cx="13837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MCB = 1,35t.m</a:t>
            </a:r>
            <a:endParaRPr lang="id-ID" sz="1400" dirty="0"/>
          </a:p>
        </p:txBody>
      </p:sp>
      <p:sp>
        <p:nvSpPr>
          <p:cNvPr id="40" name="Curved Left Arrow 39"/>
          <p:cNvSpPr/>
          <p:nvPr/>
        </p:nvSpPr>
        <p:spPr>
          <a:xfrm rot="5400000">
            <a:off x="4925676" y="4643414"/>
            <a:ext cx="370414" cy="7766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190210" y="4959238"/>
            <a:ext cx="15327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MBC = 0,675 t.m</a:t>
            </a:r>
            <a:endParaRPr lang="id-ID" sz="1400" dirty="0"/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1475656" y="2155020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024979" y="262272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 </a:t>
            </a:r>
            <a:r>
              <a:rPr lang="id-ID" dirty="0" smtClean="0">
                <a:solidFill>
                  <a:srgbClr val="FF0000"/>
                </a:solidFill>
              </a:rPr>
              <a:t>2,55 t 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3840174" y="5310499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486585" y="4863880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0,50625 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 flipV="1">
            <a:off x="4004895" y="2231322"/>
            <a:ext cx="0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204496" y="2432568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 </a:t>
            </a:r>
            <a:r>
              <a:rPr lang="id-ID" dirty="0" smtClean="0">
                <a:solidFill>
                  <a:srgbClr val="FF0000"/>
                </a:solidFill>
              </a:rPr>
              <a:t>3,45 t 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00675" y="2268453"/>
            <a:ext cx="601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4</a:t>
            </a:r>
            <a:r>
              <a:rPr lang="id-ID" dirty="0" smtClean="0">
                <a:solidFill>
                  <a:srgbClr val="FF0000"/>
                </a:solidFill>
              </a:rPr>
              <a:t> 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5657401" y="1947445"/>
            <a:ext cx="0" cy="5408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4140061" y="3322581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3626980" y="3407301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0,50625 t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627608" y="1529729"/>
            <a:ext cx="1148480" cy="1797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8" name="TextBox 57"/>
          <p:cNvSpPr txBox="1"/>
          <p:nvPr/>
        </p:nvSpPr>
        <p:spPr>
          <a:xfrm>
            <a:off x="5687328" y="727252"/>
            <a:ext cx="108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q</a:t>
            </a:r>
            <a:r>
              <a:rPr lang="id-ID" dirty="0" smtClean="0"/>
              <a:t> = 2 t/m</a:t>
            </a:r>
            <a:endParaRPr lang="id-ID" dirty="0"/>
          </a:p>
        </p:txBody>
      </p:sp>
      <p:cxnSp>
        <p:nvCxnSpPr>
          <p:cNvPr id="61" name="Straight Arrow Connector 60"/>
          <p:cNvCxnSpPr/>
          <p:nvPr/>
        </p:nvCxnSpPr>
        <p:spPr>
          <a:xfrm flipH="1">
            <a:off x="487885" y="1646017"/>
            <a:ext cx="759192" cy="1885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-87659" y="1270896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0,50625 t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258180" y="1187156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0,50625 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68" name="Straight Arrow Connector 67"/>
          <p:cNvCxnSpPr/>
          <p:nvPr/>
        </p:nvCxnSpPr>
        <p:spPr>
          <a:xfrm flipV="1">
            <a:off x="4225845" y="1710508"/>
            <a:ext cx="703399" cy="1830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5133942" y="2231322"/>
            <a:ext cx="0" cy="57057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4495850" y="2614066"/>
            <a:ext cx="865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7,45</a:t>
            </a:r>
            <a:r>
              <a:rPr lang="id-ID" dirty="0" smtClean="0">
                <a:solidFill>
                  <a:srgbClr val="FF0000"/>
                </a:solidFill>
              </a:rPr>
              <a:t> </a:t>
            </a:r>
            <a:r>
              <a:rPr lang="id-ID" dirty="0" smtClean="0">
                <a:solidFill>
                  <a:srgbClr val="FF0000"/>
                </a:solidFill>
              </a:rPr>
              <a:t>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flipV="1">
            <a:off x="5147424" y="5622371"/>
            <a:ext cx="14279" cy="59432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5161146" y="5759623"/>
            <a:ext cx="865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7,45</a:t>
            </a:r>
            <a:r>
              <a:rPr lang="id-ID" dirty="0" smtClean="0">
                <a:solidFill>
                  <a:srgbClr val="FF0000"/>
                </a:solidFill>
              </a:rPr>
              <a:t> </a:t>
            </a:r>
            <a:r>
              <a:rPr lang="id-ID" dirty="0" smtClean="0">
                <a:solidFill>
                  <a:srgbClr val="FF0000"/>
                </a:solidFill>
              </a:rPr>
              <a:t>t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77" name="Up Arrow 76"/>
          <p:cNvSpPr/>
          <p:nvPr/>
        </p:nvSpPr>
        <p:spPr>
          <a:xfrm>
            <a:off x="2278324" y="3059190"/>
            <a:ext cx="432048" cy="72890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8" name="Right Arrow 77"/>
          <p:cNvSpPr/>
          <p:nvPr/>
        </p:nvSpPr>
        <p:spPr>
          <a:xfrm>
            <a:off x="2411760" y="4114380"/>
            <a:ext cx="71281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9" name="Up Arrow 78"/>
          <p:cNvSpPr/>
          <p:nvPr/>
        </p:nvSpPr>
        <p:spPr>
          <a:xfrm>
            <a:off x="6960479" y="2759787"/>
            <a:ext cx="432048" cy="72890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Freeform 79"/>
          <p:cNvSpPr/>
          <p:nvPr/>
        </p:nvSpPr>
        <p:spPr>
          <a:xfrm>
            <a:off x="5555673" y="1108229"/>
            <a:ext cx="3532909" cy="4225771"/>
          </a:xfrm>
          <a:custGeom>
            <a:avLst/>
            <a:gdLst>
              <a:gd name="connsiteX0" fmla="*/ 0 w 3532909"/>
              <a:gd name="connsiteY0" fmla="*/ 4225771 h 4225771"/>
              <a:gd name="connsiteX1" fmla="*/ 692727 w 3532909"/>
              <a:gd name="connsiteY1" fmla="*/ 4184207 h 4225771"/>
              <a:gd name="connsiteX2" fmla="*/ 775854 w 3532909"/>
              <a:gd name="connsiteY2" fmla="*/ 4170353 h 4225771"/>
              <a:gd name="connsiteX3" fmla="*/ 969818 w 3532909"/>
              <a:gd name="connsiteY3" fmla="*/ 4114935 h 4225771"/>
              <a:gd name="connsiteX4" fmla="*/ 1163782 w 3532909"/>
              <a:gd name="connsiteY4" fmla="*/ 4017953 h 4225771"/>
              <a:gd name="connsiteX5" fmla="*/ 1343891 w 3532909"/>
              <a:gd name="connsiteY5" fmla="*/ 3893262 h 4225771"/>
              <a:gd name="connsiteX6" fmla="*/ 1745672 w 3532909"/>
              <a:gd name="connsiteY6" fmla="*/ 3449916 h 4225771"/>
              <a:gd name="connsiteX7" fmla="*/ 1828800 w 3532909"/>
              <a:gd name="connsiteY7" fmla="*/ 3325226 h 4225771"/>
              <a:gd name="connsiteX8" fmla="*/ 2036618 w 3532909"/>
              <a:gd name="connsiteY8" fmla="*/ 3006571 h 4225771"/>
              <a:gd name="connsiteX9" fmla="*/ 2078182 w 3532909"/>
              <a:gd name="connsiteY9" fmla="*/ 2895735 h 4225771"/>
              <a:gd name="connsiteX10" fmla="*/ 2147454 w 3532909"/>
              <a:gd name="connsiteY10" fmla="*/ 2743335 h 4225771"/>
              <a:gd name="connsiteX11" fmla="*/ 2202872 w 3532909"/>
              <a:gd name="connsiteY11" fmla="*/ 2521662 h 4225771"/>
              <a:gd name="connsiteX12" fmla="*/ 2258291 w 3532909"/>
              <a:gd name="connsiteY12" fmla="*/ 2396971 h 4225771"/>
              <a:gd name="connsiteX13" fmla="*/ 2313709 w 3532909"/>
              <a:gd name="connsiteY13" fmla="*/ 2258426 h 4225771"/>
              <a:gd name="connsiteX14" fmla="*/ 2396836 w 3532909"/>
              <a:gd name="connsiteY14" fmla="*/ 2092171 h 4225771"/>
              <a:gd name="connsiteX15" fmla="*/ 2452254 w 3532909"/>
              <a:gd name="connsiteY15" fmla="*/ 1898207 h 4225771"/>
              <a:gd name="connsiteX16" fmla="*/ 2590800 w 3532909"/>
              <a:gd name="connsiteY16" fmla="*/ 1704244 h 4225771"/>
              <a:gd name="connsiteX17" fmla="*/ 2729345 w 3532909"/>
              <a:gd name="connsiteY17" fmla="*/ 1441007 h 4225771"/>
              <a:gd name="connsiteX18" fmla="*/ 3006436 w 3532909"/>
              <a:gd name="connsiteY18" fmla="*/ 1094644 h 4225771"/>
              <a:gd name="connsiteX19" fmla="*/ 3061854 w 3532909"/>
              <a:gd name="connsiteY19" fmla="*/ 969953 h 4225771"/>
              <a:gd name="connsiteX20" fmla="*/ 3228109 w 3532909"/>
              <a:gd name="connsiteY20" fmla="*/ 679007 h 4225771"/>
              <a:gd name="connsiteX21" fmla="*/ 3214254 w 3532909"/>
              <a:gd name="connsiteY21" fmla="*/ 346498 h 4225771"/>
              <a:gd name="connsiteX22" fmla="*/ 3200400 w 3532909"/>
              <a:gd name="connsiteY22" fmla="*/ 277226 h 4225771"/>
              <a:gd name="connsiteX23" fmla="*/ 3158836 w 3532909"/>
              <a:gd name="connsiteY23" fmla="*/ 207953 h 4225771"/>
              <a:gd name="connsiteX24" fmla="*/ 3144982 w 3532909"/>
              <a:gd name="connsiteY24" fmla="*/ 138680 h 4225771"/>
              <a:gd name="connsiteX25" fmla="*/ 3089563 w 3532909"/>
              <a:gd name="connsiteY25" fmla="*/ 41698 h 4225771"/>
              <a:gd name="connsiteX26" fmla="*/ 3075709 w 3532909"/>
              <a:gd name="connsiteY26" fmla="*/ 135 h 4225771"/>
              <a:gd name="connsiteX27" fmla="*/ 3006436 w 3532909"/>
              <a:gd name="connsiteY27" fmla="*/ 55553 h 4225771"/>
              <a:gd name="connsiteX28" fmla="*/ 2964872 w 3532909"/>
              <a:gd name="connsiteY28" fmla="*/ 83262 h 4225771"/>
              <a:gd name="connsiteX29" fmla="*/ 2923309 w 3532909"/>
              <a:gd name="connsiteY29" fmla="*/ 138680 h 4225771"/>
              <a:gd name="connsiteX30" fmla="*/ 2854036 w 3532909"/>
              <a:gd name="connsiteY30" fmla="*/ 221807 h 4225771"/>
              <a:gd name="connsiteX31" fmla="*/ 2867891 w 3532909"/>
              <a:gd name="connsiteY31" fmla="*/ 277226 h 4225771"/>
              <a:gd name="connsiteX32" fmla="*/ 2895600 w 3532909"/>
              <a:gd name="connsiteY32" fmla="*/ 221807 h 4225771"/>
              <a:gd name="connsiteX33" fmla="*/ 2923309 w 3532909"/>
              <a:gd name="connsiteY33" fmla="*/ 180244 h 4225771"/>
              <a:gd name="connsiteX34" fmla="*/ 2992582 w 3532909"/>
              <a:gd name="connsiteY34" fmla="*/ 110971 h 4225771"/>
              <a:gd name="connsiteX35" fmla="*/ 3006436 w 3532909"/>
              <a:gd name="connsiteY35" fmla="*/ 69407 h 4225771"/>
              <a:gd name="connsiteX36" fmla="*/ 3117272 w 3532909"/>
              <a:gd name="connsiteY36" fmla="*/ 83262 h 4225771"/>
              <a:gd name="connsiteX37" fmla="*/ 3144982 w 3532909"/>
              <a:gd name="connsiteY37" fmla="*/ 110971 h 4225771"/>
              <a:gd name="connsiteX38" fmla="*/ 3200400 w 3532909"/>
              <a:gd name="connsiteY38" fmla="*/ 152535 h 4225771"/>
              <a:gd name="connsiteX39" fmla="*/ 3241963 w 3532909"/>
              <a:gd name="connsiteY39" fmla="*/ 166389 h 4225771"/>
              <a:gd name="connsiteX40" fmla="*/ 3269672 w 3532909"/>
              <a:gd name="connsiteY40" fmla="*/ 207953 h 4225771"/>
              <a:gd name="connsiteX41" fmla="*/ 3394363 w 3532909"/>
              <a:gd name="connsiteY41" fmla="*/ 291080 h 4225771"/>
              <a:gd name="connsiteX42" fmla="*/ 3532909 w 3532909"/>
              <a:gd name="connsiteY42" fmla="*/ 388062 h 4225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532909" h="4225771">
                <a:moveTo>
                  <a:pt x="0" y="4225771"/>
                </a:moveTo>
                <a:cubicBezTo>
                  <a:pt x="784888" y="4206627"/>
                  <a:pt x="343965" y="4253958"/>
                  <a:pt x="692727" y="4184207"/>
                </a:cubicBezTo>
                <a:cubicBezTo>
                  <a:pt x="720273" y="4178698"/>
                  <a:pt x="748602" y="4177166"/>
                  <a:pt x="775854" y="4170353"/>
                </a:cubicBezTo>
                <a:cubicBezTo>
                  <a:pt x="841088" y="4154045"/>
                  <a:pt x="909675" y="4145006"/>
                  <a:pt x="969818" y="4114935"/>
                </a:cubicBezTo>
                <a:lnTo>
                  <a:pt x="1163782" y="4017953"/>
                </a:lnTo>
                <a:cubicBezTo>
                  <a:pt x="1378914" y="3802821"/>
                  <a:pt x="966870" y="4204716"/>
                  <a:pt x="1343891" y="3893262"/>
                </a:cubicBezTo>
                <a:cubicBezTo>
                  <a:pt x="1444377" y="3810252"/>
                  <a:pt x="1680492" y="3547685"/>
                  <a:pt x="1745672" y="3449916"/>
                </a:cubicBezTo>
                <a:cubicBezTo>
                  <a:pt x="1773381" y="3408353"/>
                  <a:pt x="1799260" y="3365508"/>
                  <a:pt x="1828800" y="3325226"/>
                </a:cubicBezTo>
                <a:cubicBezTo>
                  <a:pt x="1926329" y="3192232"/>
                  <a:pt x="1955678" y="3222408"/>
                  <a:pt x="2036618" y="3006571"/>
                </a:cubicBezTo>
                <a:cubicBezTo>
                  <a:pt x="2050473" y="2969626"/>
                  <a:pt x="2061647" y="2931561"/>
                  <a:pt x="2078182" y="2895735"/>
                </a:cubicBezTo>
                <a:cubicBezTo>
                  <a:pt x="2131988" y="2779155"/>
                  <a:pt x="2114249" y="2876154"/>
                  <a:pt x="2147454" y="2743335"/>
                </a:cubicBezTo>
                <a:cubicBezTo>
                  <a:pt x="2180284" y="2612016"/>
                  <a:pt x="2160646" y="2627225"/>
                  <a:pt x="2202872" y="2521662"/>
                </a:cubicBezTo>
                <a:cubicBezTo>
                  <a:pt x="2219764" y="2479431"/>
                  <a:pt x="2240641" y="2438891"/>
                  <a:pt x="2258291" y="2396971"/>
                </a:cubicBezTo>
                <a:cubicBezTo>
                  <a:pt x="2277593" y="2351130"/>
                  <a:pt x="2293127" y="2303707"/>
                  <a:pt x="2313709" y="2258426"/>
                </a:cubicBezTo>
                <a:cubicBezTo>
                  <a:pt x="2339348" y="2202020"/>
                  <a:pt x="2374594" y="2150001"/>
                  <a:pt x="2396836" y="2092171"/>
                </a:cubicBezTo>
                <a:cubicBezTo>
                  <a:pt x="2420974" y="2029411"/>
                  <a:pt x="2422182" y="1958350"/>
                  <a:pt x="2452254" y="1898207"/>
                </a:cubicBezTo>
                <a:cubicBezTo>
                  <a:pt x="2487787" y="1827141"/>
                  <a:pt x="2549619" y="1772193"/>
                  <a:pt x="2590800" y="1704244"/>
                </a:cubicBezTo>
                <a:cubicBezTo>
                  <a:pt x="2642193" y="1619445"/>
                  <a:pt x="2674343" y="1523510"/>
                  <a:pt x="2729345" y="1441007"/>
                </a:cubicBezTo>
                <a:cubicBezTo>
                  <a:pt x="2968978" y="1081557"/>
                  <a:pt x="2821541" y="1402803"/>
                  <a:pt x="3006436" y="1094644"/>
                </a:cubicBezTo>
                <a:cubicBezTo>
                  <a:pt x="3029837" y="1055642"/>
                  <a:pt x="3040450" y="1010086"/>
                  <a:pt x="3061854" y="969953"/>
                </a:cubicBezTo>
                <a:cubicBezTo>
                  <a:pt x="3114418" y="871395"/>
                  <a:pt x="3228109" y="679007"/>
                  <a:pt x="3228109" y="679007"/>
                </a:cubicBezTo>
                <a:cubicBezTo>
                  <a:pt x="3223491" y="568171"/>
                  <a:pt x="3221886" y="457168"/>
                  <a:pt x="3214254" y="346498"/>
                </a:cubicBezTo>
                <a:cubicBezTo>
                  <a:pt x="3212634" y="323006"/>
                  <a:pt x="3209145" y="299090"/>
                  <a:pt x="3200400" y="277226"/>
                </a:cubicBezTo>
                <a:cubicBezTo>
                  <a:pt x="3190399" y="252223"/>
                  <a:pt x="3172691" y="231044"/>
                  <a:pt x="3158836" y="207953"/>
                </a:cubicBezTo>
                <a:cubicBezTo>
                  <a:pt x="3154218" y="184862"/>
                  <a:pt x="3152429" y="161020"/>
                  <a:pt x="3144982" y="138680"/>
                </a:cubicBezTo>
                <a:cubicBezTo>
                  <a:pt x="3133265" y="103529"/>
                  <a:pt x="3109831" y="72100"/>
                  <a:pt x="3089563" y="41698"/>
                </a:cubicBezTo>
                <a:cubicBezTo>
                  <a:pt x="3084945" y="27844"/>
                  <a:pt x="3090114" y="-2266"/>
                  <a:pt x="3075709" y="135"/>
                </a:cubicBezTo>
                <a:cubicBezTo>
                  <a:pt x="3046541" y="4997"/>
                  <a:pt x="3030093" y="37811"/>
                  <a:pt x="3006436" y="55553"/>
                </a:cubicBezTo>
                <a:cubicBezTo>
                  <a:pt x="2993115" y="65544"/>
                  <a:pt x="2978727" y="74026"/>
                  <a:pt x="2964872" y="83262"/>
                </a:cubicBezTo>
                <a:cubicBezTo>
                  <a:pt x="2951018" y="101735"/>
                  <a:pt x="2938336" y="121148"/>
                  <a:pt x="2923309" y="138680"/>
                </a:cubicBezTo>
                <a:cubicBezTo>
                  <a:pt x="2843299" y="232025"/>
                  <a:pt x="2915280" y="129942"/>
                  <a:pt x="2854036" y="221807"/>
                </a:cubicBezTo>
                <a:cubicBezTo>
                  <a:pt x="2858654" y="240280"/>
                  <a:pt x="2848849" y="277226"/>
                  <a:pt x="2867891" y="277226"/>
                </a:cubicBezTo>
                <a:cubicBezTo>
                  <a:pt x="2888544" y="277226"/>
                  <a:pt x="2885353" y="239739"/>
                  <a:pt x="2895600" y="221807"/>
                </a:cubicBezTo>
                <a:cubicBezTo>
                  <a:pt x="2903861" y="207350"/>
                  <a:pt x="2912344" y="192775"/>
                  <a:pt x="2923309" y="180244"/>
                </a:cubicBezTo>
                <a:cubicBezTo>
                  <a:pt x="2944813" y="155668"/>
                  <a:pt x="2992582" y="110971"/>
                  <a:pt x="2992582" y="110971"/>
                </a:cubicBezTo>
                <a:cubicBezTo>
                  <a:pt x="2997200" y="97116"/>
                  <a:pt x="2995032" y="78530"/>
                  <a:pt x="3006436" y="69407"/>
                </a:cubicBezTo>
                <a:cubicBezTo>
                  <a:pt x="3046004" y="37752"/>
                  <a:pt x="3083747" y="60912"/>
                  <a:pt x="3117272" y="83262"/>
                </a:cubicBezTo>
                <a:cubicBezTo>
                  <a:pt x="3128141" y="90508"/>
                  <a:pt x="3134947" y="102609"/>
                  <a:pt x="3144982" y="110971"/>
                </a:cubicBezTo>
                <a:cubicBezTo>
                  <a:pt x="3162721" y="125753"/>
                  <a:pt x="3180351" y="141079"/>
                  <a:pt x="3200400" y="152535"/>
                </a:cubicBezTo>
                <a:cubicBezTo>
                  <a:pt x="3213080" y="159780"/>
                  <a:pt x="3228109" y="161771"/>
                  <a:pt x="3241963" y="166389"/>
                </a:cubicBezTo>
                <a:cubicBezTo>
                  <a:pt x="3251199" y="180244"/>
                  <a:pt x="3257141" y="196988"/>
                  <a:pt x="3269672" y="207953"/>
                </a:cubicBezTo>
                <a:cubicBezTo>
                  <a:pt x="3297363" y="232183"/>
                  <a:pt x="3359736" y="265110"/>
                  <a:pt x="3394363" y="291080"/>
                </a:cubicBezTo>
                <a:cubicBezTo>
                  <a:pt x="3513461" y="380403"/>
                  <a:pt x="3463894" y="353553"/>
                  <a:pt x="3532909" y="38806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57791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627784" y="1700808"/>
            <a:ext cx="37444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148064" y="1700808"/>
            <a:ext cx="0" cy="223224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627784" y="1484784"/>
            <a:ext cx="0" cy="5040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483768" y="15567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2483768" y="17091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483768" y="1861592"/>
            <a:ext cx="144016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860032" y="3933056"/>
            <a:ext cx="5040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8600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50124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164832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547664" y="1295218"/>
            <a:ext cx="0" cy="3024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1259632" y="1709192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331640" y="393305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123728" y="1350060"/>
            <a:ext cx="389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 </a:t>
            </a:r>
            <a:endParaRPr lang="id-ID" dirty="0"/>
          </a:p>
        </p:txBody>
      </p:sp>
      <p:sp>
        <p:nvSpPr>
          <p:cNvPr id="22" name="TextBox 21"/>
          <p:cNvSpPr txBox="1"/>
          <p:nvPr/>
        </p:nvSpPr>
        <p:spPr>
          <a:xfrm>
            <a:off x="4529366" y="4005064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 </a:t>
            </a:r>
            <a:endParaRPr lang="id-ID" dirty="0"/>
          </a:p>
        </p:txBody>
      </p:sp>
      <p:sp>
        <p:nvSpPr>
          <p:cNvPr id="23" name="TextBox 22"/>
          <p:cNvSpPr txBox="1"/>
          <p:nvPr/>
        </p:nvSpPr>
        <p:spPr>
          <a:xfrm>
            <a:off x="5012432" y="112474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 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6444208" y="16288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 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1115616" y="270892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 m</a:t>
            </a:r>
            <a:endParaRPr lang="id-ID" dirty="0"/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2627784" y="980728"/>
            <a:ext cx="0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737797" y="863424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 </a:t>
            </a:r>
            <a:r>
              <a:rPr lang="id-ID" dirty="0" smtClean="0">
                <a:solidFill>
                  <a:srgbClr val="FF0000"/>
                </a:solidFill>
              </a:rPr>
              <a:t>2,55 t 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>
            <a:off x="2627784" y="980728"/>
            <a:ext cx="2520280" cy="16608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-468560" y="476672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Bidang D</a:t>
            </a:r>
            <a:endParaRPr lang="id-ID" dirty="0"/>
          </a:p>
        </p:txBody>
      </p:sp>
      <p:sp>
        <p:nvSpPr>
          <p:cNvPr id="54" name="TextBox 53"/>
          <p:cNvSpPr txBox="1"/>
          <p:nvPr/>
        </p:nvSpPr>
        <p:spPr>
          <a:xfrm>
            <a:off x="3978211" y="2403198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 </a:t>
            </a:r>
            <a:r>
              <a:rPr lang="id-ID" dirty="0" smtClean="0">
                <a:solidFill>
                  <a:srgbClr val="FF0000"/>
                </a:solidFill>
              </a:rPr>
              <a:t>3,45 t 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771800" y="1268760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+</a:t>
            </a:r>
            <a:endParaRPr lang="id-ID" dirty="0"/>
          </a:p>
        </p:txBody>
      </p:sp>
      <p:sp>
        <p:nvSpPr>
          <p:cNvPr id="56" name="TextBox 55"/>
          <p:cNvSpPr txBox="1"/>
          <p:nvPr/>
        </p:nvSpPr>
        <p:spPr>
          <a:xfrm>
            <a:off x="4499992" y="1757042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-</a:t>
            </a:r>
            <a:endParaRPr lang="id-ID" dirty="0"/>
          </a:p>
        </p:txBody>
      </p:sp>
      <p:cxnSp>
        <p:nvCxnSpPr>
          <p:cNvPr id="58" name="Straight Connector 57"/>
          <p:cNvCxnSpPr/>
          <p:nvPr/>
        </p:nvCxnSpPr>
        <p:spPr>
          <a:xfrm flipV="1">
            <a:off x="5148064" y="755412"/>
            <a:ext cx="0" cy="9453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4847477" y="368078"/>
            <a:ext cx="601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4</a:t>
            </a:r>
            <a:r>
              <a:rPr lang="id-ID" dirty="0" smtClean="0">
                <a:solidFill>
                  <a:srgbClr val="FF0000"/>
                </a:solidFill>
              </a:rPr>
              <a:t> 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61" name="Straight Connector 60"/>
          <p:cNvCxnSpPr>
            <a:stCxn id="59" idx="2"/>
          </p:cNvCxnSpPr>
          <p:nvPr/>
        </p:nvCxnSpPr>
        <p:spPr>
          <a:xfrm>
            <a:off x="5148064" y="737410"/>
            <a:ext cx="1224136" cy="5578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6258533" y="966790"/>
            <a:ext cx="601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>
                <a:solidFill>
                  <a:srgbClr val="FF0000"/>
                </a:solidFill>
              </a:rPr>
              <a:t>1</a:t>
            </a:r>
            <a:r>
              <a:rPr lang="id-ID" dirty="0" smtClean="0">
                <a:solidFill>
                  <a:srgbClr val="FF0000"/>
                </a:solidFill>
              </a:rPr>
              <a:t> </a:t>
            </a:r>
            <a:r>
              <a:rPr lang="id-ID" dirty="0" smtClean="0">
                <a:solidFill>
                  <a:srgbClr val="FF0000"/>
                </a:solidFill>
              </a:rPr>
              <a:t>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>
            <a:off x="6948264" y="725340"/>
            <a:ext cx="1800200" cy="180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7615068" y="1268760"/>
            <a:ext cx="10613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8172400" y="476672"/>
            <a:ext cx="0" cy="12803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8388424" y="96679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 t</a:t>
            </a:r>
            <a:endParaRPr lang="id-ID" dirty="0"/>
          </a:p>
        </p:txBody>
      </p:sp>
      <p:cxnSp>
        <p:nvCxnSpPr>
          <p:cNvPr id="73" name="Straight Arrow Connector 72"/>
          <p:cNvCxnSpPr/>
          <p:nvPr/>
        </p:nvCxnSpPr>
        <p:spPr>
          <a:xfrm>
            <a:off x="6372200" y="1268760"/>
            <a:ext cx="0" cy="46182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8319807" y="138011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1</a:t>
            </a:r>
            <a:r>
              <a:rPr lang="id-ID" dirty="0" smtClean="0"/>
              <a:t> t</a:t>
            </a:r>
            <a:endParaRPr lang="id-ID" dirty="0"/>
          </a:p>
        </p:txBody>
      </p:sp>
      <p:cxnSp>
        <p:nvCxnSpPr>
          <p:cNvPr id="76" name="Straight Connector 75"/>
          <p:cNvCxnSpPr/>
          <p:nvPr/>
        </p:nvCxnSpPr>
        <p:spPr>
          <a:xfrm>
            <a:off x="7615068" y="1628800"/>
            <a:ext cx="10613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5522810" y="1170693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+</a:t>
            </a:r>
            <a:endParaRPr lang="id-ID" dirty="0"/>
          </a:p>
        </p:txBody>
      </p:sp>
      <p:cxnSp>
        <p:nvCxnSpPr>
          <p:cNvPr id="79" name="Straight Arrow Connector 78"/>
          <p:cNvCxnSpPr/>
          <p:nvPr/>
        </p:nvCxnSpPr>
        <p:spPr>
          <a:xfrm flipH="1" flipV="1">
            <a:off x="4761602" y="1700808"/>
            <a:ext cx="394846" cy="29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4761602" y="1700808"/>
            <a:ext cx="0" cy="22322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4847477" y="3933056"/>
            <a:ext cx="845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4804614" y="2893586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-</a:t>
            </a:r>
            <a:endParaRPr lang="id-ID" dirty="0"/>
          </a:p>
        </p:txBody>
      </p:sp>
      <p:sp>
        <p:nvSpPr>
          <p:cNvPr id="85" name="TextBox 84"/>
          <p:cNvSpPr txBox="1"/>
          <p:nvPr/>
        </p:nvSpPr>
        <p:spPr>
          <a:xfrm>
            <a:off x="4564066" y="3228655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0,50625 t</a:t>
            </a:r>
            <a:endParaRPr lang="id-ID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4748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2185</TotalTime>
  <Words>505</Words>
  <Application>Microsoft Office PowerPoint</Application>
  <PresentationFormat>On-screen Show (4:3)</PresentationFormat>
  <Paragraphs>133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Wingdings</vt:lpstr>
      <vt:lpstr>Wingdings 2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ANALISA STRUKTUR I</dc:title>
  <dc:creator>user</dc:creator>
  <cp:lastModifiedBy>Agung Kristiawan</cp:lastModifiedBy>
  <cp:revision>169</cp:revision>
  <cp:lastPrinted>2018-02-14T04:11:56Z</cp:lastPrinted>
  <dcterms:created xsi:type="dcterms:W3CDTF">2010-08-20T01:33:42Z</dcterms:created>
  <dcterms:modified xsi:type="dcterms:W3CDTF">2021-06-07T13:15:26Z</dcterms:modified>
</cp:coreProperties>
</file>