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7"/>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a:srgbClr val="CC0000"/>
    <a:srgbClr val="660033"/>
    <a:srgbClr val="33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206" y="19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id-ID"/>
          </a:p>
        </p:txBody>
      </p:sp>
      <p:sp>
        <p:nvSpPr>
          <p:cNvPr id="51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id-ID"/>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id-ID" smtClean="0"/>
              <a:t>Click to edit Master text styles</a:t>
            </a:r>
          </a:p>
          <a:p>
            <a:pPr lvl="1"/>
            <a:r>
              <a:rPr lang="en-US" altLang="id-ID" smtClean="0"/>
              <a:t>Second level</a:t>
            </a:r>
          </a:p>
          <a:p>
            <a:pPr lvl="2"/>
            <a:r>
              <a:rPr lang="en-US" altLang="id-ID" smtClean="0"/>
              <a:t>Third level</a:t>
            </a:r>
          </a:p>
          <a:p>
            <a:pPr lvl="3"/>
            <a:r>
              <a:rPr lang="en-US" altLang="id-ID" smtClean="0"/>
              <a:t>Fourth level</a:t>
            </a:r>
          </a:p>
          <a:p>
            <a:pPr lvl="4"/>
            <a:r>
              <a:rPr lang="en-US" altLang="id-ID"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id-ID"/>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5572D54-317B-4535-825E-5C441BF34851}" type="slidenum">
              <a:rPr lang="en-US" altLang="id-ID"/>
              <a:pPr/>
              <a:t>‹#›</a:t>
            </a:fld>
            <a:endParaRPr lang="en-US" altLang="id-ID"/>
          </a:p>
        </p:txBody>
      </p:sp>
    </p:spTree>
    <p:extLst>
      <p:ext uri="{BB962C8B-B14F-4D97-AF65-F5344CB8AC3E}">
        <p14:creationId xmlns:p14="http://schemas.microsoft.com/office/powerpoint/2010/main" val="345844995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66800" y="1219200"/>
            <a:ext cx="6934200" cy="2590800"/>
          </a:xfrm>
        </p:spPr>
        <p:txBody>
          <a:bodyPr/>
          <a:lstStyle>
            <a:lvl1pPr>
              <a:defRPr sz="7200"/>
            </a:lvl1pPr>
          </a:lstStyle>
          <a:p>
            <a:pPr lvl="0"/>
            <a:r>
              <a:rPr lang="en-US" altLang="id-ID" noProof="0" smtClean="0"/>
              <a:t>Click to edit Master title style</a:t>
            </a:r>
          </a:p>
        </p:txBody>
      </p:sp>
      <p:sp>
        <p:nvSpPr>
          <p:cNvPr id="3075" name="Rectangle 3"/>
          <p:cNvSpPr>
            <a:spLocks noGrp="1" noChangeArrowheads="1"/>
          </p:cNvSpPr>
          <p:nvPr>
            <p:ph type="subTitle" idx="1"/>
          </p:nvPr>
        </p:nvSpPr>
        <p:spPr>
          <a:xfrm>
            <a:off x="1371600" y="4495800"/>
            <a:ext cx="6400800" cy="1143000"/>
          </a:xfrm>
        </p:spPr>
        <p:txBody>
          <a:bodyPr/>
          <a:lstStyle>
            <a:lvl1pPr marL="0" indent="0" algn="ctr">
              <a:buFontTx/>
              <a:buNone/>
              <a:defRPr sz="4000">
                <a:solidFill>
                  <a:srgbClr val="CC0000"/>
                </a:solidFill>
              </a:defRPr>
            </a:lvl1pPr>
          </a:lstStyle>
          <a:p>
            <a:pPr lvl="0"/>
            <a:r>
              <a:rPr lang="en-US" altLang="id-ID" noProof="0" smtClean="0"/>
              <a:t>Click to edit Master subtitle style</a:t>
            </a:r>
          </a:p>
        </p:txBody>
      </p:sp>
      <p:sp>
        <p:nvSpPr>
          <p:cNvPr id="3076" name="Rectangle 4"/>
          <p:cNvSpPr>
            <a:spLocks noGrp="1" noChangeArrowheads="1"/>
          </p:cNvSpPr>
          <p:nvPr>
            <p:ph type="dt" sz="half" idx="2"/>
          </p:nvPr>
        </p:nvSpPr>
        <p:spPr/>
        <p:txBody>
          <a:bodyPr/>
          <a:lstStyle>
            <a:lvl1pPr>
              <a:defRPr/>
            </a:lvl1pPr>
          </a:lstStyle>
          <a:p>
            <a:fld id="{5960D3B7-2E3F-4EE9-8805-D36D21DB06C9}" type="datetime1">
              <a:rPr lang="en-US" altLang="id-ID"/>
              <a:pPr/>
              <a:t>3/26/2019</a:t>
            </a:fld>
            <a:endParaRPr lang="en-US" altLang="id-ID"/>
          </a:p>
        </p:txBody>
      </p:sp>
      <p:sp>
        <p:nvSpPr>
          <p:cNvPr id="3077" name="Rectangle 5"/>
          <p:cNvSpPr>
            <a:spLocks noGrp="1" noChangeArrowheads="1"/>
          </p:cNvSpPr>
          <p:nvPr>
            <p:ph type="ftr" sz="quarter" idx="3"/>
          </p:nvPr>
        </p:nvSpPr>
        <p:spPr/>
        <p:txBody>
          <a:bodyPr/>
          <a:lstStyle>
            <a:lvl1pPr>
              <a:defRPr/>
            </a:lvl1pPr>
          </a:lstStyle>
          <a:p>
            <a:r>
              <a:rPr lang="en-US" altLang="id-ID"/>
              <a:t>copyright 2006 www.brainybetty.com</a:t>
            </a:r>
          </a:p>
        </p:txBody>
      </p:sp>
      <p:sp>
        <p:nvSpPr>
          <p:cNvPr id="3078" name="Rectangle 6"/>
          <p:cNvSpPr>
            <a:spLocks noGrp="1" noChangeArrowheads="1"/>
          </p:cNvSpPr>
          <p:nvPr>
            <p:ph type="sldNum" sz="quarter" idx="4"/>
          </p:nvPr>
        </p:nvSpPr>
        <p:spPr/>
        <p:txBody>
          <a:bodyPr/>
          <a:lstStyle>
            <a:lvl1pPr>
              <a:defRPr/>
            </a:lvl1pPr>
          </a:lstStyle>
          <a:p>
            <a:fld id="{990A64B3-5DC3-4EEA-AB4A-5BB9BF755993}" type="slidenum">
              <a:rPr lang="en-US" altLang="id-ID"/>
              <a:pPr/>
              <a:t>‹#›</a:t>
            </a:fld>
            <a:endParaRPr lang="en-US" alt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fld id="{658E67AC-4176-47C2-ADC9-8F8EB9659BBA}" type="datetime1">
              <a:rPr lang="en-US" altLang="id-ID"/>
              <a:pPr/>
              <a:t>3/26/2019</a:t>
            </a:fld>
            <a:endParaRPr lang="en-US" altLang="id-ID"/>
          </a:p>
        </p:txBody>
      </p:sp>
      <p:sp>
        <p:nvSpPr>
          <p:cNvPr id="5" name="Footer Placeholder 4"/>
          <p:cNvSpPr>
            <a:spLocks noGrp="1"/>
          </p:cNvSpPr>
          <p:nvPr>
            <p:ph type="ftr" sz="quarter" idx="11"/>
          </p:nvPr>
        </p:nvSpPr>
        <p:spPr/>
        <p:txBody>
          <a:bodyPr/>
          <a:lstStyle>
            <a:lvl1pPr>
              <a:defRPr/>
            </a:lvl1pPr>
          </a:lstStyle>
          <a:p>
            <a:r>
              <a:rPr lang="en-US" altLang="id-ID"/>
              <a:t>copyright 2006 www.brainybetty.com</a:t>
            </a:r>
          </a:p>
        </p:txBody>
      </p:sp>
      <p:sp>
        <p:nvSpPr>
          <p:cNvPr id="6" name="Slide Number Placeholder 5"/>
          <p:cNvSpPr>
            <a:spLocks noGrp="1"/>
          </p:cNvSpPr>
          <p:nvPr>
            <p:ph type="sldNum" sz="quarter" idx="12"/>
          </p:nvPr>
        </p:nvSpPr>
        <p:spPr/>
        <p:txBody>
          <a:bodyPr/>
          <a:lstStyle>
            <a:lvl1pPr>
              <a:defRPr/>
            </a:lvl1pPr>
          </a:lstStyle>
          <a:p>
            <a:fld id="{A2546B7B-3AE2-4ADC-B1BB-AE3A6329A5C7}" type="slidenum">
              <a:rPr lang="en-US" altLang="id-ID"/>
              <a:pPr/>
              <a:t>‹#›</a:t>
            </a:fld>
            <a:endParaRPr lang="en-US" altLang="id-ID"/>
          </a:p>
        </p:txBody>
      </p:sp>
    </p:spTree>
    <p:extLst>
      <p:ext uri="{BB962C8B-B14F-4D97-AF65-F5344CB8AC3E}">
        <p14:creationId xmlns:p14="http://schemas.microsoft.com/office/powerpoint/2010/main" val="1429162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5EC394E6-8D0D-4391-985D-8016B8D6363E}" type="datetime1">
              <a:rPr lang="en-US" altLang="id-ID"/>
              <a:pPr/>
              <a:t>3/26/2019</a:t>
            </a:fld>
            <a:endParaRPr lang="en-US" altLang="id-ID"/>
          </a:p>
        </p:txBody>
      </p:sp>
      <p:sp>
        <p:nvSpPr>
          <p:cNvPr id="5" name="Footer Placeholder 4"/>
          <p:cNvSpPr>
            <a:spLocks noGrp="1"/>
          </p:cNvSpPr>
          <p:nvPr>
            <p:ph type="ftr" sz="quarter" idx="11"/>
          </p:nvPr>
        </p:nvSpPr>
        <p:spPr/>
        <p:txBody>
          <a:bodyPr/>
          <a:lstStyle>
            <a:lvl1pPr>
              <a:defRPr/>
            </a:lvl1pPr>
          </a:lstStyle>
          <a:p>
            <a:r>
              <a:rPr lang="en-US" altLang="id-ID"/>
              <a:t>copyright 2006 www.brainybetty.com</a:t>
            </a:r>
          </a:p>
        </p:txBody>
      </p:sp>
      <p:sp>
        <p:nvSpPr>
          <p:cNvPr id="6" name="Slide Number Placeholder 5"/>
          <p:cNvSpPr>
            <a:spLocks noGrp="1"/>
          </p:cNvSpPr>
          <p:nvPr>
            <p:ph type="sldNum" sz="quarter" idx="12"/>
          </p:nvPr>
        </p:nvSpPr>
        <p:spPr/>
        <p:txBody>
          <a:bodyPr/>
          <a:lstStyle>
            <a:lvl1pPr>
              <a:defRPr/>
            </a:lvl1pPr>
          </a:lstStyle>
          <a:p>
            <a:fld id="{1025EB4F-86D4-40F0-8639-948C9C15B616}" type="slidenum">
              <a:rPr lang="en-US" altLang="id-ID"/>
              <a:pPr/>
              <a:t>‹#›</a:t>
            </a:fld>
            <a:endParaRPr lang="en-US" altLang="id-ID"/>
          </a:p>
        </p:txBody>
      </p:sp>
    </p:spTree>
    <p:extLst>
      <p:ext uri="{BB962C8B-B14F-4D97-AF65-F5344CB8AC3E}">
        <p14:creationId xmlns:p14="http://schemas.microsoft.com/office/powerpoint/2010/main" val="1424174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1066800" y="2133600"/>
            <a:ext cx="34290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2133600"/>
            <a:ext cx="34290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a:defRPr/>
            </a:lvl1pPr>
          </a:lstStyle>
          <a:p>
            <a:fld id="{04E89FAE-1C9B-4860-BC0B-DDA302B1E93A}" type="datetime1">
              <a:rPr lang="en-US" altLang="id-ID"/>
              <a:pPr/>
              <a:t>3/26/2019</a:t>
            </a:fld>
            <a:endParaRPr lang="en-US" altLang="id-ID"/>
          </a:p>
        </p:txBody>
      </p:sp>
      <p:sp>
        <p:nvSpPr>
          <p:cNvPr id="6" name="Footer Placeholder 5"/>
          <p:cNvSpPr>
            <a:spLocks noGrp="1"/>
          </p:cNvSpPr>
          <p:nvPr>
            <p:ph type="ftr" sz="quarter" idx="11"/>
          </p:nvPr>
        </p:nvSpPr>
        <p:spPr/>
        <p:txBody>
          <a:bodyPr/>
          <a:lstStyle>
            <a:lvl1pPr>
              <a:defRPr/>
            </a:lvl1pPr>
          </a:lstStyle>
          <a:p>
            <a:r>
              <a:rPr lang="en-US" altLang="id-ID"/>
              <a:t>copyright 2006 www.brainybetty.com</a:t>
            </a:r>
          </a:p>
        </p:txBody>
      </p:sp>
      <p:sp>
        <p:nvSpPr>
          <p:cNvPr id="7" name="Slide Number Placeholder 6"/>
          <p:cNvSpPr>
            <a:spLocks noGrp="1"/>
          </p:cNvSpPr>
          <p:nvPr>
            <p:ph type="sldNum" sz="quarter" idx="12"/>
          </p:nvPr>
        </p:nvSpPr>
        <p:spPr/>
        <p:txBody>
          <a:bodyPr/>
          <a:lstStyle>
            <a:lvl1pPr>
              <a:defRPr/>
            </a:lvl1pPr>
          </a:lstStyle>
          <a:p>
            <a:fld id="{E2824DDF-25FC-4581-97C8-2025F2DF8DFC}" type="slidenum">
              <a:rPr lang="en-US" altLang="id-ID"/>
              <a:pPr/>
              <a:t>‹#›</a:t>
            </a:fld>
            <a:endParaRPr lang="en-US" altLang="id-ID"/>
          </a:p>
        </p:txBody>
      </p:sp>
    </p:spTree>
    <p:extLst>
      <p:ext uri="{BB962C8B-B14F-4D97-AF65-F5344CB8AC3E}">
        <p14:creationId xmlns:p14="http://schemas.microsoft.com/office/powerpoint/2010/main" val="1244583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a:defRPr/>
            </a:lvl1pPr>
          </a:lstStyle>
          <a:p>
            <a:fld id="{98FEFD62-363E-4B39-8AB5-A966D49B08C4}" type="datetime1">
              <a:rPr lang="en-US" altLang="id-ID"/>
              <a:pPr/>
              <a:t>3/26/2019</a:t>
            </a:fld>
            <a:endParaRPr lang="en-US" altLang="id-ID"/>
          </a:p>
        </p:txBody>
      </p:sp>
      <p:sp>
        <p:nvSpPr>
          <p:cNvPr id="8" name="Footer Placeholder 7"/>
          <p:cNvSpPr>
            <a:spLocks noGrp="1"/>
          </p:cNvSpPr>
          <p:nvPr>
            <p:ph type="ftr" sz="quarter" idx="11"/>
          </p:nvPr>
        </p:nvSpPr>
        <p:spPr/>
        <p:txBody>
          <a:bodyPr/>
          <a:lstStyle>
            <a:lvl1pPr>
              <a:defRPr/>
            </a:lvl1pPr>
          </a:lstStyle>
          <a:p>
            <a:r>
              <a:rPr lang="en-US" altLang="id-ID"/>
              <a:t>copyright 2006 www.brainybetty.com</a:t>
            </a:r>
          </a:p>
        </p:txBody>
      </p:sp>
      <p:sp>
        <p:nvSpPr>
          <p:cNvPr id="9" name="Slide Number Placeholder 8"/>
          <p:cNvSpPr>
            <a:spLocks noGrp="1"/>
          </p:cNvSpPr>
          <p:nvPr>
            <p:ph type="sldNum" sz="quarter" idx="12"/>
          </p:nvPr>
        </p:nvSpPr>
        <p:spPr/>
        <p:txBody>
          <a:bodyPr/>
          <a:lstStyle>
            <a:lvl1pPr>
              <a:defRPr/>
            </a:lvl1pPr>
          </a:lstStyle>
          <a:p>
            <a:fld id="{A4F8B262-68D0-49BA-99B7-8B8568E2CF9F}" type="slidenum">
              <a:rPr lang="en-US" altLang="id-ID"/>
              <a:pPr/>
              <a:t>‹#›</a:t>
            </a:fld>
            <a:endParaRPr lang="en-US" altLang="id-ID"/>
          </a:p>
        </p:txBody>
      </p:sp>
    </p:spTree>
    <p:extLst>
      <p:ext uri="{BB962C8B-B14F-4D97-AF65-F5344CB8AC3E}">
        <p14:creationId xmlns:p14="http://schemas.microsoft.com/office/powerpoint/2010/main" val="88052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a:defRPr/>
            </a:lvl1pPr>
          </a:lstStyle>
          <a:p>
            <a:fld id="{FC158AD8-5FE8-4E57-8AFA-9C2AED573DBD}" type="datetime1">
              <a:rPr lang="en-US" altLang="id-ID"/>
              <a:pPr/>
              <a:t>3/26/2019</a:t>
            </a:fld>
            <a:endParaRPr lang="en-US" altLang="id-ID"/>
          </a:p>
        </p:txBody>
      </p:sp>
      <p:sp>
        <p:nvSpPr>
          <p:cNvPr id="4" name="Footer Placeholder 3"/>
          <p:cNvSpPr>
            <a:spLocks noGrp="1"/>
          </p:cNvSpPr>
          <p:nvPr>
            <p:ph type="ftr" sz="quarter" idx="11"/>
          </p:nvPr>
        </p:nvSpPr>
        <p:spPr/>
        <p:txBody>
          <a:bodyPr/>
          <a:lstStyle>
            <a:lvl1pPr>
              <a:defRPr/>
            </a:lvl1pPr>
          </a:lstStyle>
          <a:p>
            <a:r>
              <a:rPr lang="en-US" altLang="id-ID"/>
              <a:t>copyright 2006 www.brainybetty.com</a:t>
            </a:r>
          </a:p>
        </p:txBody>
      </p:sp>
      <p:sp>
        <p:nvSpPr>
          <p:cNvPr id="5" name="Slide Number Placeholder 4"/>
          <p:cNvSpPr>
            <a:spLocks noGrp="1"/>
          </p:cNvSpPr>
          <p:nvPr>
            <p:ph type="sldNum" sz="quarter" idx="12"/>
          </p:nvPr>
        </p:nvSpPr>
        <p:spPr/>
        <p:txBody>
          <a:bodyPr/>
          <a:lstStyle>
            <a:lvl1pPr>
              <a:defRPr/>
            </a:lvl1pPr>
          </a:lstStyle>
          <a:p>
            <a:fld id="{688C65C7-52C1-44E0-8733-391DDE541E8D}" type="slidenum">
              <a:rPr lang="en-US" altLang="id-ID"/>
              <a:pPr/>
              <a:t>‹#›</a:t>
            </a:fld>
            <a:endParaRPr lang="en-US" altLang="id-ID"/>
          </a:p>
        </p:txBody>
      </p:sp>
    </p:spTree>
    <p:extLst>
      <p:ext uri="{BB962C8B-B14F-4D97-AF65-F5344CB8AC3E}">
        <p14:creationId xmlns:p14="http://schemas.microsoft.com/office/powerpoint/2010/main" val="61910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F62DACED-E1D9-4FDF-B297-41D52D5E5A03}" type="datetime1">
              <a:rPr lang="en-US" altLang="id-ID"/>
              <a:pPr/>
              <a:t>3/26/2019</a:t>
            </a:fld>
            <a:endParaRPr lang="en-US" altLang="id-ID"/>
          </a:p>
        </p:txBody>
      </p:sp>
      <p:sp>
        <p:nvSpPr>
          <p:cNvPr id="3" name="Footer Placeholder 2"/>
          <p:cNvSpPr>
            <a:spLocks noGrp="1"/>
          </p:cNvSpPr>
          <p:nvPr>
            <p:ph type="ftr" sz="quarter" idx="11"/>
          </p:nvPr>
        </p:nvSpPr>
        <p:spPr/>
        <p:txBody>
          <a:bodyPr/>
          <a:lstStyle>
            <a:lvl1pPr>
              <a:defRPr/>
            </a:lvl1pPr>
          </a:lstStyle>
          <a:p>
            <a:r>
              <a:rPr lang="en-US" altLang="id-ID"/>
              <a:t>copyright 2006 www.brainybetty.com</a:t>
            </a:r>
          </a:p>
        </p:txBody>
      </p:sp>
      <p:sp>
        <p:nvSpPr>
          <p:cNvPr id="4" name="Slide Number Placeholder 3"/>
          <p:cNvSpPr>
            <a:spLocks noGrp="1"/>
          </p:cNvSpPr>
          <p:nvPr>
            <p:ph type="sldNum" sz="quarter" idx="12"/>
          </p:nvPr>
        </p:nvSpPr>
        <p:spPr/>
        <p:txBody>
          <a:bodyPr/>
          <a:lstStyle>
            <a:lvl1pPr>
              <a:defRPr/>
            </a:lvl1pPr>
          </a:lstStyle>
          <a:p>
            <a:fld id="{3BFD42DD-4585-42E3-AB99-490D7D162C1E}" type="slidenum">
              <a:rPr lang="en-US" altLang="id-ID"/>
              <a:pPr/>
              <a:t>‹#›</a:t>
            </a:fld>
            <a:endParaRPr lang="en-US" altLang="id-ID"/>
          </a:p>
        </p:txBody>
      </p:sp>
    </p:spTree>
    <p:extLst>
      <p:ext uri="{BB962C8B-B14F-4D97-AF65-F5344CB8AC3E}">
        <p14:creationId xmlns:p14="http://schemas.microsoft.com/office/powerpoint/2010/main" val="2259044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A1B664B8-E0E5-44F7-B8C5-F62E2A8566AB}" type="datetime1">
              <a:rPr lang="en-US" altLang="id-ID"/>
              <a:pPr/>
              <a:t>3/26/2019</a:t>
            </a:fld>
            <a:endParaRPr lang="en-US" altLang="id-ID"/>
          </a:p>
        </p:txBody>
      </p:sp>
      <p:sp>
        <p:nvSpPr>
          <p:cNvPr id="6" name="Footer Placeholder 5"/>
          <p:cNvSpPr>
            <a:spLocks noGrp="1"/>
          </p:cNvSpPr>
          <p:nvPr>
            <p:ph type="ftr" sz="quarter" idx="11"/>
          </p:nvPr>
        </p:nvSpPr>
        <p:spPr/>
        <p:txBody>
          <a:bodyPr/>
          <a:lstStyle>
            <a:lvl1pPr>
              <a:defRPr/>
            </a:lvl1pPr>
          </a:lstStyle>
          <a:p>
            <a:r>
              <a:rPr lang="en-US" altLang="id-ID"/>
              <a:t>copyright 2006 www.brainybetty.com</a:t>
            </a:r>
          </a:p>
        </p:txBody>
      </p:sp>
      <p:sp>
        <p:nvSpPr>
          <p:cNvPr id="7" name="Slide Number Placeholder 6"/>
          <p:cNvSpPr>
            <a:spLocks noGrp="1"/>
          </p:cNvSpPr>
          <p:nvPr>
            <p:ph type="sldNum" sz="quarter" idx="12"/>
          </p:nvPr>
        </p:nvSpPr>
        <p:spPr/>
        <p:txBody>
          <a:bodyPr/>
          <a:lstStyle>
            <a:lvl1pPr>
              <a:defRPr/>
            </a:lvl1pPr>
          </a:lstStyle>
          <a:p>
            <a:fld id="{F26CCE15-E6A9-4CC1-A941-E1D8A7893B96}" type="slidenum">
              <a:rPr lang="en-US" altLang="id-ID"/>
              <a:pPr/>
              <a:t>‹#›</a:t>
            </a:fld>
            <a:endParaRPr lang="en-US" altLang="id-ID"/>
          </a:p>
        </p:txBody>
      </p:sp>
    </p:spTree>
    <p:extLst>
      <p:ext uri="{BB962C8B-B14F-4D97-AF65-F5344CB8AC3E}">
        <p14:creationId xmlns:p14="http://schemas.microsoft.com/office/powerpoint/2010/main" val="3108496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4766250F-77F5-4CD9-9ECE-9D705F94D8D5}" type="datetime1">
              <a:rPr lang="en-US" altLang="id-ID"/>
              <a:pPr/>
              <a:t>3/26/2019</a:t>
            </a:fld>
            <a:endParaRPr lang="en-US" altLang="id-ID"/>
          </a:p>
        </p:txBody>
      </p:sp>
      <p:sp>
        <p:nvSpPr>
          <p:cNvPr id="6" name="Footer Placeholder 5"/>
          <p:cNvSpPr>
            <a:spLocks noGrp="1"/>
          </p:cNvSpPr>
          <p:nvPr>
            <p:ph type="ftr" sz="quarter" idx="11"/>
          </p:nvPr>
        </p:nvSpPr>
        <p:spPr/>
        <p:txBody>
          <a:bodyPr/>
          <a:lstStyle>
            <a:lvl1pPr>
              <a:defRPr/>
            </a:lvl1pPr>
          </a:lstStyle>
          <a:p>
            <a:r>
              <a:rPr lang="en-US" altLang="id-ID"/>
              <a:t>copyright 2006 www.brainybetty.com</a:t>
            </a:r>
          </a:p>
        </p:txBody>
      </p:sp>
      <p:sp>
        <p:nvSpPr>
          <p:cNvPr id="7" name="Slide Number Placeholder 6"/>
          <p:cNvSpPr>
            <a:spLocks noGrp="1"/>
          </p:cNvSpPr>
          <p:nvPr>
            <p:ph type="sldNum" sz="quarter" idx="12"/>
          </p:nvPr>
        </p:nvSpPr>
        <p:spPr/>
        <p:txBody>
          <a:bodyPr/>
          <a:lstStyle>
            <a:lvl1pPr>
              <a:defRPr/>
            </a:lvl1pPr>
          </a:lstStyle>
          <a:p>
            <a:fld id="{34771EAC-5C4C-48F5-91FE-12058A70DC0B}" type="slidenum">
              <a:rPr lang="en-US" altLang="id-ID"/>
              <a:pPr/>
              <a:t>‹#›</a:t>
            </a:fld>
            <a:endParaRPr lang="en-US" altLang="id-ID"/>
          </a:p>
        </p:txBody>
      </p:sp>
    </p:spTree>
    <p:extLst>
      <p:ext uri="{BB962C8B-B14F-4D97-AF65-F5344CB8AC3E}">
        <p14:creationId xmlns:p14="http://schemas.microsoft.com/office/powerpoint/2010/main" val="2736674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fld id="{7613EDBF-5BFA-4B66-934C-F1325DC1C18E}" type="datetime1">
              <a:rPr lang="en-US" altLang="id-ID"/>
              <a:pPr/>
              <a:t>3/26/2019</a:t>
            </a:fld>
            <a:endParaRPr lang="en-US" altLang="id-ID"/>
          </a:p>
        </p:txBody>
      </p:sp>
      <p:sp>
        <p:nvSpPr>
          <p:cNvPr id="5" name="Footer Placeholder 4"/>
          <p:cNvSpPr>
            <a:spLocks noGrp="1"/>
          </p:cNvSpPr>
          <p:nvPr>
            <p:ph type="ftr" sz="quarter" idx="11"/>
          </p:nvPr>
        </p:nvSpPr>
        <p:spPr/>
        <p:txBody>
          <a:bodyPr/>
          <a:lstStyle>
            <a:lvl1pPr>
              <a:defRPr/>
            </a:lvl1pPr>
          </a:lstStyle>
          <a:p>
            <a:r>
              <a:rPr lang="en-US" altLang="id-ID"/>
              <a:t>copyright 2006 www.brainybetty.com</a:t>
            </a:r>
          </a:p>
        </p:txBody>
      </p:sp>
      <p:sp>
        <p:nvSpPr>
          <p:cNvPr id="6" name="Slide Number Placeholder 5"/>
          <p:cNvSpPr>
            <a:spLocks noGrp="1"/>
          </p:cNvSpPr>
          <p:nvPr>
            <p:ph type="sldNum" sz="quarter" idx="12"/>
          </p:nvPr>
        </p:nvSpPr>
        <p:spPr/>
        <p:txBody>
          <a:bodyPr/>
          <a:lstStyle>
            <a:lvl1pPr>
              <a:defRPr/>
            </a:lvl1pPr>
          </a:lstStyle>
          <a:p>
            <a:fld id="{ADF6647F-B0CD-483B-B63D-555DA36B7881}" type="slidenum">
              <a:rPr lang="en-US" altLang="id-ID"/>
              <a:pPr/>
              <a:t>‹#›</a:t>
            </a:fld>
            <a:endParaRPr lang="en-US" altLang="id-ID"/>
          </a:p>
        </p:txBody>
      </p:sp>
    </p:spTree>
    <p:extLst>
      <p:ext uri="{BB962C8B-B14F-4D97-AF65-F5344CB8AC3E}">
        <p14:creationId xmlns:p14="http://schemas.microsoft.com/office/powerpoint/2010/main" val="1897071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86500" y="838200"/>
            <a:ext cx="1790700" cy="4953000"/>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914400" y="838200"/>
            <a:ext cx="5219700" cy="4953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fld id="{25D209D4-0603-41F9-9654-8BD432BFE113}" type="datetime1">
              <a:rPr lang="en-US" altLang="id-ID"/>
              <a:pPr/>
              <a:t>3/26/2019</a:t>
            </a:fld>
            <a:endParaRPr lang="en-US" altLang="id-ID"/>
          </a:p>
        </p:txBody>
      </p:sp>
      <p:sp>
        <p:nvSpPr>
          <p:cNvPr id="5" name="Footer Placeholder 4"/>
          <p:cNvSpPr>
            <a:spLocks noGrp="1"/>
          </p:cNvSpPr>
          <p:nvPr>
            <p:ph type="ftr" sz="quarter" idx="11"/>
          </p:nvPr>
        </p:nvSpPr>
        <p:spPr/>
        <p:txBody>
          <a:bodyPr/>
          <a:lstStyle>
            <a:lvl1pPr>
              <a:defRPr/>
            </a:lvl1pPr>
          </a:lstStyle>
          <a:p>
            <a:r>
              <a:rPr lang="en-US" altLang="id-ID"/>
              <a:t>copyright 2006 www.brainybetty.com</a:t>
            </a:r>
          </a:p>
        </p:txBody>
      </p:sp>
      <p:sp>
        <p:nvSpPr>
          <p:cNvPr id="6" name="Slide Number Placeholder 5"/>
          <p:cNvSpPr>
            <a:spLocks noGrp="1"/>
          </p:cNvSpPr>
          <p:nvPr>
            <p:ph type="sldNum" sz="quarter" idx="12"/>
          </p:nvPr>
        </p:nvSpPr>
        <p:spPr/>
        <p:txBody>
          <a:bodyPr/>
          <a:lstStyle>
            <a:lvl1pPr>
              <a:defRPr/>
            </a:lvl1pPr>
          </a:lstStyle>
          <a:p>
            <a:fld id="{0ABDF30B-15FF-4C74-9827-7554DB9E02DF}" type="slidenum">
              <a:rPr lang="en-US" altLang="id-ID"/>
              <a:pPr/>
              <a:t>‹#›</a:t>
            </a:fld>
            <a:endParaRPr lang="en-US" altLang="id-ID"/>
          </a:p>
        </p:txBody>
      </p:sp>
    </p:spTree>
    <p:extLst>
      <p:ext uri="{BB962C8B-B14F-4D97-AF65-F5344CB8AC3E}">
        <p14:creationId xmlns:p14="http://schemas.microsoft.com/office/powerpoint/2010/main" val="4129881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838200"/>
            <a:ext cx="716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id-ID" smtClean="0"/>
              <a:t>Click to edit Master title style</a:t>
            </a:r>
          </a:p>
        </p:txBody>
      </p:sp>
      <p:sp>
        <p:nvSpPr>
          <p:cNvPr id="1027" name="Rectangle 3"/>
          <p:cNvSpPr>
            <a:spLocks noGrp="1" noChangeArrowheads="1"/>
          </p:cNvSpPr>
          <p:nvPr>
            <p:ph type="body" idx="1"/>
          </p:nvPr>
        </p:nvSpPr>
        <p:spPr bwMode="auto">
          <a:xfrm>
            <a:off x="1066800" y="2133600"/>
            <a:ext cx="70104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id-ID" smtClean="0"/>
              <a:t>Click to edit Master text styles</a:t>
            </a:r>
          </a:p>
          <a:p>
            <a:pPr lvl="1"/>
            <a:r>
              <a:rPr lang="en-US" altLang="id-ID" smtClean="0"/>
              <a:t>Second level</a:t>
            </a:r>
          </a:p>
          <a:p>
            <a:pPr lvl="2"/>
            <a:r>
              <a:rPr lang="en-US" altLang="id-ID" smtClean="0"/>
              <a:t>Third level</a:t>
            </a:r>
          </a:p>
          <a:p>
            <a:pPr lvl="3"/>
            <a:r>
              <a:rPr lang="en-US" altLang="id-ID" smtClean="0"/>
              <a:t>Fourth level</a:t>
            </a:r>
          </a:p>
          <a:p>
            <a:pPr lvl="4"/>
            <a:r>
              <a:rPr lang="en-US" altLang="id-ID"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3226D5B7-59BC-4493-A1FD-16D89B1A7301}" type="datetime1">
              <a:rPr lang="en-US" altLang="id-ID"/>
              <a:pPr/>
              <a:t>3/26/2019</a:t>
            </a:fld>
            <a:endParaRPr lang="en-US" altLang="id-ID"/>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r>
              <a:rPr lang="en-US" altLang="id-ID"/>
              <a:t>copyright 2006 www.brainybetty.com</a:t>
            </a: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CFAB871-4CF3-440D-A77A-FAF7D4BD9FCC}" type="slidenum">
              <a:rPr lang="en-US" altLang="id-ID"/>
              <a:pPr/>
              <a:t>‹#›</a:t>
            </a:fld>
            <a:endParaRPr lang="en-US" alt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rtl="0" eaLnBrk="1" fontAlgn="base" hangingPunct="1">
        <a:spcBef>
          <a:spcPct val="0"/>
        </a:spcBef>
        <a:spcAft>
          <a:spcPct val="0"/>
        </a:spcAft>
        <a:defRPr sz="4400">
          <a:solidFill>
            <a:srgbClr val="CC0000"/>
          </a:solidFill>
          <a:latin typeface="+mj-lt"/>
          <a:ea typeface="+mj-ea"/>
          <a:cs typeface="+mj-cs"/>
        </a:defRPr>
      </a:lvl1pPr>
      <a:lvl2pPr algn="ctr" rtl="0" eaLnBrk="1" fontAlgn="base" hangingPunct="1">
        <a:spcBef>
          <a:spcPct val="0"/>
        </a:spcBef>
        <a:spcAft>
          <a:spcPct val="0"/>
        </a:spcAft>
        <a:defRPr sz="4400">
          <a:solidFill>
            <a:srgbClr val="CC0000"/>
          </a:solidFill>
          <a:latin typeface="Andy" pitchFamily="66" charset="0"/>
        </a:defRPr>
      </a:lvl2pPr>
      <a:lvl3pPr algn="ctr" rtl="0" eaLnBrk="1" fontAlgn="base" hangingPunct="1">
        <a:spcBef>
          <a:spcPct val="0"/>
        </a:spcBef>
        <a:spcAft>
          <a:spcPct val="0"/>
        </a:spcAft>
        <a:defRPr sz="4400">
          <a:solidFill>
            <a:srgbClr val="CC0000"/>
          </a:solidFill>
          <a:latin typeface="Andy" pitchFamily="66" charset="0"/>
        </a:defRPr>
      </a:lvl3pPr>
      <a:lvl4pPr algn="ctr" rtl="0" eaLnBrk="1" fontAlgn="base" hangingPunct="1">
        <a:spcBef>
          <a:spcPct val="0"/>
        </a:spcBef>
        <a:spcAft>
          <a:spcPct val="0"/>
        </a:spcAft>
        <a:defRPr sz="4400">
          <a:solidFill>
            <a:srgbClr val="CC0000"/>
          </a:solidFill>
          <a:latin typeface="Andy" pitchFamily="66" charset="0"/>
        </a:defRPr>
      </a:lvl4pPr>
      <a:lvl5pPr algn="ctr" rtl="0" eaLnBrk="1" fontAlgn="base" hangingPunct="1">
        <a:spcBef>
          <a:spcPct val="0"/>
        </a:spcBef>
        <a:spcAft>
          <a:spcPct val="0"/>
        </a:spcAft>
        <a:defRPr sz="4400">
          <a:solidFill>
            <a:srgbClr val="CC0000"/>
          </a:solidFill>
          <a:latin typeface="Andy" pitchFamily="66" charset="0"/>
        </a:defRPr>
      </a:lvl5pPr>
      <a:lvl6pPr marL="457200" algn="ctr" rtl="0" eaLnBrk="1" fontAlgn="base" hangingPunct="1">
        <a:spcBef>
          <a:spcPct val="0"/>
        </a:spcBef>
        <a:spcAft>
          <a:spcPct val="0"/>
        </a:spcAft>
        <a:defRPr sz="4400">
          <a:solidFill>
            <a:srgbClr val="CC0000"/>
          </a:solidFill>
          <a:latin typeface="Andy" pitchFamily="66" charset="0"/>
        </a:defRPr>
      </a:lvl6pPr>
      <a:lvl7pPr marL="914400" algn="ctr" rtl="0" eaLnBrk="1" fontAlgn="base" hangingPunct="1">
        <a:spcBef>
          <a:spcPct val="0"/>
        </a:spcBef>
        <a:spcAft>
          <a:spcPct val="0"/>
        </a:spcAft>
        <a:defRPr sz="4400">
          <a:solidFill>
            <a:srgbClr val="CC0000"/>
          </a:solidFill>
          <a:latin typeface="Andy" pitchFamily="66" charset="0"/>
        </a:defRPr>
      </a:lvl7pPr>
      <a:lvl8pPr marL="1371600" algn="ctr" rtl="0" eaLnBrk="1" fontAlgn="base" hangingPunct="1">
        <a:spcBef>
          <a:spcPct val="0"/>
        </a:spcBef>
        <a:spcAft>
          <a:spcPct val="0"/>
        </a:spcAft>
        <a:defRPr sz="4400">
          <a:solidFill>
            <a:srgbClr val="CC0000"/>
          </a:solidFill>
          <a:latin typeface="Andy" pitchFamily="66" charset="0"/>
        </a:defRPr>
      </a:lvl8pPr>
      <a:lvl9pPr marL="1828800" algn="ctr" rtl="0" eaLnBrk="1" fontAlgn="base" hangingPunct="1">
        <a:spcBef>
          <a:spcPct val="0"/>
        </a:spcBef>
        <a:spcAft>
          <a:spcPct val="0"/>
        </a:spcAft>
        <a:defRPr sz="4400">
          <a:solidFill>
            <a:srgbClr val="CC0000"/>
          </a:solidFill>
          <a:latin typeface="Andy" pitchFamily="66" charset="0"/>
        </a:defRPr>
      </a:lvl9pPr>
    </p:titleStyle>
    <p:bodyStyle>
      <a:lvl1pPr marL="342900" indent="-342900" algn="l" rtl="0" eaLnBrk="1" fontAlgn="base" hangingPunct="1">
        <a:spcBef>
          <a:spcPct val="20000"/>
        </a:spcBef>
        <a:spcAft>
          <a:spcPct val="0"/>
        </a:spcAft>
        <a:buClr>
          <a:srgbClr val="CC0000"/>
        </a:buClr>
        <a:buChar char="•"/>
        <a:defRPr sz="3600">
          <a:solidFill>
            <a:schemeClr val="tx1"/>
          </a:solidFill>
          <a:latin typeface="+mn-lt"/>
          <a:ea typeface="+mn-ea"/>
          <a:cs typeface="+mn-cs"/>
        </a:defRPr>
      </a:lvl1pPr>
      <a:lvl2pPr marL="742950" indent="-285750" algn="l" rtl="0" eaLnBrk="1" fontAlgn="base" hangingPunct="1">
        <a:spcBef>
          <a:spcPct val="20000"/>
        </a:spcBef>
        <a:spcAft>
          <a:spcPct val="0"/>
        </a:spcAft>
        <a:buClr>
          <a:srgbClr val="CC0000"/>
        </a:buClr>
        <a:buChar char="–"/>
        <a:defRPr sz="3200">
          <a:solidFill>
            <a:schemeClr val="tx1"/>
          </a:solidFill>
          <a:latin typeface="+mn-lt"/>
        </a:defRPr>
      </a:lvl2pPr>
      <a:lvl3pPr marL="1143000" indent="-228600" algn="l" rtl="0" eaLnBrk="1" fontAlgn="base" hangingPunct="1">
        <a:spcBef>
          <a:spcPct val="20000"/>
        </a:spcBef>
        <a:spcAft>
          <a:spcPct val="0"/>
        </a:spcAft>
        <a:buClr>
          <a:srgbClr val="CC0000"/>
        </a:buClr>
        <a:buChar char="•"/>
        <a:defRPr sz="2800">
          <a:solidFill>
            <a:schemeClr val="tx1"/>
          </a:solidFill>
          <a:latin typeface="+mn-lt"/>
        </a:defRPr>
      </a:lvl3pPr>
      <a:lvl4pPr marL="1600200" indent="-228600" algn="l" rtl="0" eaLnBrk="1" fontAlgn="base" hangingPunct="1">
        <a:spcBef>
          <a:spcPct val="20000"/>
        </a:spcBef>
        <a:spcAft>
          <a:spcPct val="0"/>
        </a:spcAft>
        <a:buClr>
          <a:srgbClr val="CC0000"/>
        </a:buClr>
        <a:buChar char="–"/>
        <a:defRPr sz="2400">
          <a:solidFill>
            <a:schemeClr val="tx1"/>
          </a:solidFill>
          <a:latin typeface="+mn-lt"/>
        </a:defRPr>
      </a:lvl4pPr>
      <a:lvl5pPr marL="2057400" indent="-228600" algn="l" rtl="0" eaLnBrk="1" fontAlgn="base" hangingPunct="1">
        <a:spcBef>
          <a:spcPct val="20000"/>
        </a:spcBef>
        <a:spcAft>
          <a:spcPct val="0"/>
        </a:spcAft>
        <a:buClr>
          <a:srgbClr val="CC0000"/>
        </a:buClr>
        <a:buChar char="»"/>
        <a:defRPr sz="2400">
          <a:solidFill>
            <a:schemeClr val="tx1"/>
          </a:solidFill>
          <a:latin typeface="+mn-lt"/>
        </a:defRPr>
      </a:lvl5pPr>
      <a:lvl6pPr marL="2514600" indent="-228600" algn="l" rtl="0" eaLnBrk="1" fontAlgn="base" hangingPunct="1">
        <a:spcBef>
          <a:spcPct val="20000"/>
        </a:spcBef>
        <a:spcAft>
          <a:spcPct val="0"/>
        </a:spcAft>
        <a:buClr>
          <a:srgbClr val="CC0000"/>
        </a:buClr>
        <a:buChar char="»"/>
        <a:defRPr sz="2400">
          <a:solidFill>
            <a:schemeClr val="tx1"/>
          </a:solidFill>
          <a:latin typeface="+mn-lt"/>
        </a:defRPr>
      </a:lvl6pPr>
      <a:lvl7pPr marL="2971800" indent="-228600" algn="l" rtl="0" eaLnBrk="1" fontAlgn="base" hangingPunct="1">
        <a:spcBef>
          <a:spcPct val="20000"/>
        </a:spcBef>
        <a:spcAft>
          <a:spcPct val="0"/>
        </a:spcAft>
        <a:buClr>
          <a:srgbClr val="CC0000"/>
        </a:buClr>
        <a:buChar char="»"/>
        <a:defRPr sz="2400">
          <a:solidFill>
            <a:schemeClr val="tx1"/>
          </a:solidFill>
          <a:latin typeface="+mn-lt"/>
        </a:defRPr>
      </a:lvl7pPr>
      <a:lvl8pPr marL="3429000" indent="-228600" algn="l" rtl="0" eaLnBrk="1" fontAlgn="base" hangingPunct="1">
        <a:spcBef>
          <a:spcPct val="20000"/>
        </a:spcBef>
        <a:spcAft>
          <a:spcPct val="0"/>
        </a:spcAft>
        <a:buClr>
          <a:srgbClr val="CC0000"/>
        </a:buClr>
        <a:buChar char="»"/>
        <a:defRPr sz="2400">
          <a:solidFill>
            <a:schemeClr val="tx1"/>
          </a:solidFill>
          <a:latin typeface="+mn-lt"/>
        </a:defRPr>
      </a:lvl8pPr>
      <a:lvl9pPr marL="3886200" indent="-228600" algn="l" rtl="0" eaLnBrk="1" fontAlgn="base" hangingPunct="1">
        <a:spcBef>
          <a:spcPct val="20000"/>
        </a:spcBef>
        <a:spcAft>
          <a:spcPct val="0"/>
        </a:spcAft>
        <a:buClr>
          <a:srgbClr val="CC0000"/>
        </a:buClr>
        <a:buChar char="»"/>
        <a:defRPr sz="24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066800" y="1219200"/>
            <a:ext cx="6934200" cy="4442048"/>
          </a:xfrm>
        </p:spPr>
        <p:txBody>
          <a:bodyPr/>
          <a:lstStyle/>
          <a:p>
            <a:r>
              <a:rPr lang="id-ID" altLang="id-ID" sz="4000" b="1" dirty="0" smtClean="0">
                <a:latin typeface="Comic Sans MS" panose="030F0702030302020204" pitchFamily="66" charset="0"/>
              </a:rPr>
              <a:t>FAKTOR PENDUKUNG DAN PENGHAMBAT PERKEMBANGAN SOSIAL EMOSIONAL ANAK</a:t>
            </a:r>
            <a:endParaRPr lang="en-US" altLang="id-ID" sz="4000" b="1" dirty="0">
              <a:latin typeface="Comic Sans MS" panose="030F0702030302020204" pitchFamily="66" charset="0"/>
            </a:endParaRPr>
          </a:p>
        </p:txBody>
      </p:sp>
      <p:sp>
        <p:nvSpPr>
          <p:cNvPr id="2051" name="Rectangle 3"/>
          <p:cNvSpPr>
            <a:spLocks noGrp="1" noChangeArrowheads="1"/>
          </p:cNvSpPr>
          <p:nvPr>
            <p:ph type="subTitle" idx="1"/>
          </p:nvPr>
        </p:nvSpPr>
        <p:spPr/>
        <p:txBody>
          <a:bodyPr/>
          <a:lstStyle/>
          <a:p>
            <a:endParaRPr lang="en-US" altLang="id-ID"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smtClean="0">
                <a:latin typeface="Comic Sans MS" panose="030F0702030302020204" pitchFamily="66" charset="0"/>
              </a:rPr>
              <a:t>Mengapa perkembangan sosial emosional anak beragam?</a:t>
            </a:r>
            <a:endParaRPr lang="id-ID" sz="3600" dirty="0">
              <a:latin typeface="Comic Sans MS" panose="030F0702030302020204" pitchFamily="66" charset="0"/>
            </a:endParaRPr>
          </a:p>
        </p:txBody>
      </p:sp>
      <p:sp>
        <p:nvSpPr>
          <p:cNvPr id="3" name="Content Placeholder 2"/>
          <p:cNvSpPr>
            <a:spLocks noGrp="1"/>
          </p:cNvSpPr>
          <p:nvPr>
            <p:ph idx="1"/>
          </p:nvPr>
        </p:nvSpPr>
        <p:spPr/>
        <p:txBody>
          <a:bodyPr/>
          <a:lstStyle/>
          <a:p>
            <a:r>
              <a:rPr lang="id-ID" sz="1800" dirty="0" smtClean="0">
                <a:solidFill>
                  <a:srgbClr val="FF0000"/>
                </a:solidFill>
                <a:latin typeface="Comic Sans MS" panose="030F0702030302020204" pitchFamily="66" charset="0"/>
              </a:rPr>
              <a:t>Karakteristik individual, perkembangan beserta dimensi-dimensinya bersifat dinamis</a:t>
            </a:r>
          </a:p>
          <a:p>
            <a:r>
              <a:rPr lang="id-ID" sz="1800" dirty="0" smtClean="0">
                <a:solidFill>
                  <a:srgbClr val="0070C0"/>
                </a:solidFill>
                <a:latin typeface="Comic Sans MS" panose="030F0702030302020204" pitchFamily="66" charset="0"/>
              </a:rPr>
              <a:t>Keragaman perkembangan pada dimensi sosial dan emosi dapat terjadi antarindividu, antaranak dalam kelompoknya, antar jenis kelamin, bahkan dapat terjadi antar unsur yang berbeda dalam setiap diri anak</a:t>
            </a:r>
          </a:p>
          <a:p>
            <a:r>
              <a:rPr lang="id-ID" sz="1800" dirty="0" smtClean="0">
                <a:latin typeface="Comic Sans MS" panose="030F0702030302020204" pitchFamily="66" charset="0"/>
              </a:rPr>
              <a:t>Guru dan orang tua dapat melihat kondisi yang melingkupi perkembangan emosi dan sosial anak seharusnya dipandang sebagai sebuah kewajaran karena itu semua memang berada disekitar anak dan merupakan bagian dari kehidupan anak hingga masa yang akan datang</a:t>
            </a:r>
            <a:endParaRPr lang="id-ID" sz="1800"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2</a:t>
            </a:fld>
            <a:endParaRPr lang="en-US" altLang="id-ID"/>
          </a:p>
        </p:txBody>
      </p:sp>
    </p:spTree>
    <p:extLst>
      <p:ext uri="{BB962C8B-B14F-4D97-AF65-F5344CB8AC3E}">
        <p14:creationId xmlns:p14="http://schemas.microsoft.com/office/powerpoint/2010/main" val="7812001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B390F4E-B348-4931-96E9-33CC1ABF2984}" type="datetime1">
              <a:rPr lang="en-US" altLang="id-ID"/>
              <a:pPr/>
              <a:t>3/26/2019</a:t>
            </a:fld>
            <a:endParaRPr lang="en-US" altLang="id-ID"/>
          </a:p>
        </p:txBody>
      </p:sp>
      <p:sp>
        <p:nvSpPr>
          <p:cNvPr id="5" name="Footer Placeholder 4"/>
          <p:cNvSpPr>
            <a:spLocks noGrp="1"/>
          </p:cNvSpPr>
          <p:nvPr>
            <p:ph type="ftr" sz="quarter" idx="11"/>
          </p:nvPr>
        </p:nvSpPr>
        <p:spPr/>
        <p:txBody>
          <a:bodyPr/>
          <a:lstStyle/>
          <a:p>
            <a:r>
              <a:rPr lang="en-US" altLang="id-ID"/>
              <a:t>copyright 2006 www.brainybetty.com</a:t>
            </a:r>
          </a:p>
        </p:txBody>
      </p:sp>
      <p:sp>
        <p:nvSpPr>
          <p:cNvPr id="6" name="Slide Number Placeholder 5"/>
          <p:cNvSpPr>
            <a:spLocks noGrp="1"/>
          </p:cNvSpPr>
          <p:nvPr>
            <p:ph type="sldNum" sz="quarter" idx="12"/>
          </p:nvPr>
        </p:nvSpPr>
        <p:spPr/>
        <p:txBody>
          <a:bodyPr/>
          <a:lstStyle/>
          <a:p>
            <a:fld id="{3CC34AA2-6B7E-408F-B35E-20558B54DD4D}" type="slidenum">
              <a:rPr lang="en-US" altLang="id-ID"/>
              <a:pPr/>
              <a:t>3</a:t>
            </a:fld>
            <a:endParaRPr lang="en-US" altLang="id-ID"/>
          </a:p>
        </p:txBody>
      </p:sp>
      <p:sp>
        <p:nvSpPr>
          <p:cNvPr id="4098" name="Rectangle 2"/>
          <p:cNvSpPr>
            <a:spLocks noGrp="1" noChangeArrowheads="1"/>
          </p:cNvSpPr>
          <p:nvPr>
            <p:ph type="title"/>
          </p:nvPr>
        </p:nvSpPr>
        <p:spPr/>
        <p:txBody>
          <a:bodyPr/>
          <a:lstStyle/>
          <a:p>
            <a:r>
              <a:rPr lang="id-ID" altLang="id-ID" sz="2800" dirty="0" smtClean="0">
                <a:latin typeface="Comic Sans MS" panose="030F0702030302020204" pitchFamily="66" charset="0"/>
              </a:rPr>
              <a:t>1. FAKTOR  YANG  MEMPENGARUHI PERKEMBANGAN  SOSIALEMOSIONAL</a:t>
            </a:r>
            <a:endParaRPr lang="id-ID" altLang="id-ID" sz="2800" dirty="0">
              <a:latin typeface="Comic Sans MS" panose="030F0702030302020204" pitchFamily="66" charset="0"/>
            </a:endParaRPr>
          </a:p>
        </p:txBody>
      </p:sp>
      <p:sp>
        <p:nvSpPr>
          <p:cNvPr id="4099" name="Rectangle 3"/>
          <p:cNvSpPr>
            <a:spLocks noGrp="1" noChangeArrowheads="1"/>
          </p:cNvSpPr>
          <p:nvPr>
            <p:ph type="body" idx="1"/>
          </p:nvPr>
        </p:nvSpPr>
        <p:spPr/>
        <p:txBody>
          <a:bodyPr/>
          <a:lstStyle/>
          <a:p>
            <a:pPr marL="0" indent="0" algn="just">
              <a:buNone/>
            </a:pPr>
            <a:r>
              <a:rPr lang="id-ID" altLang="id-ID" sz="2600" dirty="0" smtClean="0">
                <a:latin typeface="Comic Sans MS" panose="030F0702030302020204" pitchFamily="66" charset="0"/>
              </a:rPr>
              <a:t>Menurut </a:t>
            </a:r>
            <a:r>
              <a:rPr lang="id-ID" altLang="id-ID" sz="2600" dirty="0" smtClean="0">
                <a:solidFill>
                  <a:srgbClr val="00B050"/>
                </a:solidFill>
                <a:latin typeface="Comic Sans MS" panose="030F0702030302020204" pitchFamily="66" charset="0"/>
              </a:rPr>
              <a:t>Setiawan (1995),</a:t>
            </a:r>
            <a:r>
              <a:rPr lang="id-ID" altLang="id-ID" sz="2600" dirty="0" smtClean="0">
                <a:latin typeface="Comic Sans MS" panose="030F0702030302020204" pitchFamily="66" charset="0"/>
              </a:rPr>
              <a:t> faktor yang mempengaruhi perkembangan emosi anak prasekolah bahkan menimbulkan gangguan: </a:t>
            </a:r>
          </a:p>
          <a:p>
            <a:pPr marL="0" indent="0" algn="just">
              <a:buNone/>
            </a:pPr>
            <a:r>
              <a:rPr lang="en-US" altLang="id-ID" sz="2600" dirty="0" smtClean="0">
                <a:latin typeface="Comic Sans MS" panose="030F0702030302020204" pitchFamily="66" charset="0"/>
              </a:rPr>
              <a:t>a. </a:t>
            </a:r>
            <a:r>
              <a:rPr lang="id-ID" altLang="id-ID" sz="2600" dirty="0" smtClean="0">
                <a:latin typeface="Comic Sans MS" panose="030F0702030302020204" pitchFamily="66" charset="0"/>
              </a:rPr>
              <a:t>Keadaan </a:t>
            </a:r>
            <a:r>
              <a:rPr lang="id-ID" altLang="id-ID" sz="2600" dirty="0" smtClean="0">
                <a:latin typeface="Comic Sans MS" panose="030F0702030302020204" pitchFamily="66" charset="0"/>
              </a:rPr>
              <a:t>di dalam diri </a:t>
            </a:r>
            <a:r>
              <a:rPr lang="id-ID" altLang="id-ID" sz="2600" dirty="0" smtClean="0">
                <a:solidFill>
                  <a:srgbClr val="FF0000"/>
                </a:solidFill>
                <a:latin typeface="Comic Sans MS" panose="030F0702030302020204" pitchFamily="66" charset="0"/>
              </a:rPr>
              <a:t>individu</a:t>
            </a:r>
            <a:r>
              <a:rPr lang="id-ID" altLang="id-ID" sz="2600" dirty="0" smtClean="0">
                <a:latin typeface="Comic Sans MS" panose="030F0702030302020204" pitchFamily="66" charset="0"/>
              </a:rPr>
              <a:t> </a:t>
            </a:r>
          </a:p>
          <a:p>
            <a:pPr marL="0" indent="0" algn="just">
              <a:buNone/>
            </a:pPr>
            <a:r>
              <a:rPr lang="en-US" altLang="id-ID" sz="2600" dirty="0" smtClean="0">
                <a:latin typeface="Comic Sans MS" panose="030F0702030302020204" pitchFamily="66" charset="0"/>
              </a:rPr>
              <a:t>b. </a:t>
            </a:r>
            <a:r>
              <a:rPr lang="id-ID" altLang="id-ID" sz="2600" dirty="0" smtClean="0">
                <a:latin typeface="Comic Sans MS" panose="030F0702030302020204" pitchFamily="66" charset="0"/>
              </a:rPr>
              <a:t>Konflik-</a:t>
            </a:r>
            <a:r>
              <a:rPr lang="id-ID" altLang="id-ID" sz="2600" dirty="0" smtClean="0">
                <a:solidFill>
                  <a:srgbClr val="333300"/>
                </a:solidFill>
                <a:latin typeface="Comic Sans MS" panose="030F0702030302020204" pitchFamily="66" charset="0"/>
              </a:rPr>
              <a:t>konflik</a:t>
            </a:r>
            <a:r>
              <a:rPr lang="id-ID" altLang="id-ID" sz="2600" dirty="0" smtClean="0">
                <a:latin typeface="Comic Sans MS" panose="030F0702030302020204" pitchFamily="66" charset="0"/>
              </a:rPr>
              <a:t> </a:t>
            </a:r>
            <a:r>
              <a:rPr lang="id-ID" altLang="id-ID" sz="2600" dirty="0" smtClean="0">
                <a:latin typeface="Comic Sans MS" panose="030F0702030302020204" pitchFamily="66" charset="0"/>
              </a:rPr>
              <a:t>dalam </a:t>
            </a:r>
            <a:r>
              <a:rPr lang="id-ID" altLang="id-ID" sz="2600" dirty="0" smtClean="0">
                <a:solidFill>
                  <a:srgbClr val="333300"/>
                </a:solidFill>
                <a:latin typeface="Comic Sans MS" panose="030F0702030302020204" pitchFamily="66" charset="0"/>
              </a:rPr>
              <a:t>proses perkembangan</a:t>
            </a:r>
          </a:p>
          <a:p>
            <a:pPr marL="0" indent="0" algn="just">
              <a:buNone/>
            </a:pPr>
            <a:r>
              <a:rPr lang="en-US" altLang="id-ID" sz="2600" dirty="0" smtClean="0">
                <a:latin typeface="Comic Sans MS" panose="030F0702030302020204" pitchFamily="66" charset="0"/>
              </a:rPr>
              <a:t>c. </a:t>
            </a:r>
            <a:r>
              <a:rPr lang="id-ID" altLang="id-ID" sz="2600" dirty="0" smtClean="0">
                <a:latin typeface="Comic Sans MS" panose="030F0702030302020204" pitchFamily="66" charset="0"/>
              </a:rPr>
              <a:t>Sebab-sebab </a:t>
            </a:r>
            <a:r>
              <a:rPr lang="id-ID" altLang="id-ID" sz="2600" dirty="0" smtClean="0">
                <a:latin typeface="Comic Sans MS" panose="030F0702030302020204" pitchFamily="66" charset="0"/>
              </a:rPr>
              <a:t>yang bersumber dari </a:t>
            </a:r>
            <a:r>
              <a:rPr lang="id-ID" altLang="id-ID" sz="2600" dirty="0" smtClean="0">
                <a:solidFill>
                  <a:srgbClr val="333300"/>
                </a:solidFill>
                <a:latin typeface="Comic Sans MS" panose="030F0702030302020204" pitchFamily="66" charset="0"/>
              </a:rPr>
              <a:t>lingkungan</a:t>
            </a:r>
            <a:r>
              <a:rPr lang="id-ID" altLang="id-ID" sz="2600" dirty="0" smtClean="0">
                <a:latin typeface="Comic Sans MS" panose="030F0702030302020204" pitchFamily="66" charset="0"/>
              </a:rPr>
              <a:t> </a:t>
            </a:r>
            <a:endParaRPr lang="id-ID" altLang="id-ID" sz="2600" dirty="0">
              <a:latin typeface="Comic Sans MS" panose="030F0702030302020204" pitchFamily="66"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Comic Sans MS" panose="030F0702030302020204" pitchFamily="66" charset="0"/>
              </a:rPr>
              <a:t>a. </a:t>
            </a:r>
            <a:r>
              <a:rPr lang="id-ID" sz="4000" dirty="0" smtClean="0">
                <a:latin typeface="Comic Sans MS" panose="030F0702030302020204" pitchFamily="66" charset="0"/>
              </a:rPr>
              <a:t>Pengaruh </a:t>
            </a:r>
            <a:r>
              <a:rPr lang="id-ID" sz="4000" dirty="0" smtClean="0">
                <a:latin typeface="Comic Sans MS" panose="030F0702030302020204" pitchFamily="66" charset="0"/>
              </a:rPr>
              <a:t>keadaan individu sendiri:</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lstStyle/>
          <a:p>
            <a:r>
              <a:rPr lang="id-ID" dirty="0" smtClean="0">
                <a:latin typeface="Comic Sans MS" panose="030F0702030302020204" pitchFamily="66" charset="0"/>
              </a:rPr>
              <a:t>Usia, fisik, intelegensi, peran seks (Hurlock, 1980)</a:t>
            </a:r>
          </a:p>
          <a:p>
            <a:r>
              <a:rPr lang="id-ID" dirty="0" smtClean="0">
                <a:latin typeface="Comic Sans MS" panose="030F0702030302020204" pitchFamily="66" charset="0"/>
              </a:rPr>
              <a:t>Cacat tubuh atau kekurangan tubuh yang lain mempengaruhi perkembangan emosi</a:t>
            </a:r>
            <a:endParaRPr lang="id-ID"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4</a:t>
            </a:fld>
            <a:endParaRPr lang="en-US" altLang="id-ID"/>
          </a:p>
        </p:txBody>
      </p:sp>
    </p:spTree>
    <p:extLst>
      <p:ext uri="{BB962C8B-B14F-4D97-AF65-F5344CB8AC3E}">
        <p14:creationId xmlns:p14="http://schemas.microsoft.com/office/powerpoint/2010/main" val="3983357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4000" dirty="0" smtClean="0">
                <a:latin typeface="Comic Sans MS" panose="030F0702030302020204" pitchFamily="66" charset="0"/>
              </a:rPr>
              <a:t>2. Konflik dalam proses perkembangan</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lstStyle/>
          <a:p>
            <a:r>
              <a:rPr lang="id-ID" sz="3400" dirty="0" smtClean="0">
                <a:latin typeface="Comic Sans MS" panose="030F0702030302020204" pitchFamily="66" charset="0"/>
              </a:rPr>
              <a:t>Tiap </a:t>
            </a:r>
            <a:r>
              <a:rPr lang="id-ID" sz="3400" dirty="0" smtClean="0">
                <a:solidFill>
                  <a:srgbClr val="00B0F0"/>
                </a:solidFill>
                <a:latin typeface="Comic Sans MS" panose="030F0702030302020204" pitchFamily="66" charset="0"/>
              </a:rPr>
              <a:t>anak harus melewati </a:t>
            </a:r>
            <a:r>
              <a:rPr lang="id-ID" sz="3400" dirty="0" smtClean="0">
                <a:latin typeface="Comic Sans MS" panose="030F0702030302020204" pitchFamily="66" charset="0"/>
              </a:rPr>
              <a:t>beberapa </a:t>
            </a:r>
            <a:r>
              <a:rPr lang="id-ID" sz="3400" dirty="0" smtClean="0">
                <a:solidFill>
                  <a:srgbClr val="00B0F0"/>
                </a:solidFill>
                <a:latin typeface="Comic Sans MS" panose="030F0702030302020204" pitchFamily="66" charset="0"/>
              </a:rPr>
              <a:t>konflik</a:t>
            </a:r>
            <a:r>
              <a:rPr lang="id-ID" sz="3400" dirty="0" smtClean="0">
                <a:latin typeface="Comic Sans MS" panose="030F0702030302020204" pitchFamily="66" charset="0"/>
              </a:rPr>
              <a:t> yang umumnya dapat dilalui dengan sukses</a:t>
            </a:r>
          </a:p>
          <a:p>
            <a:r>
              <a:rPr lang="id-ID" sz="3400" dirty="0" smtClean="0">
                <a:solidFill>
                  <a:srgbClr val="00B0F0"/>
                </a:solidFill>
                <a:latin typeface="Comic Sans MS" panose="030F0702030302020204" pitchFamily="66" charset="0"/>
              </a:rPr>
              <a:t>Anak yang tidak dapat mengatasi konflik</a:t>
            </a:r>
            <a:r>
              <a:rPr lang="id-ID" sz="3400" dirty="0" smtClean="0">
                <a:latin typeface="Comic Sans MS" panose="030F0702030302020204" pitchFamily="66" charset="0"/>
              </a:rPr>
              <a:t> biasanya mengalami </a:t>
            </a:r>
            <a:r>
              <a:rPr lang="id-ID" sz="3400" dirty="0" smtClean="0">
                <a:solidFill>
                  <a:srgbClr val="00B0F0"/>
                </a:solidFill>
                <a:latin typeface="Comic Sans MS" panose="030F0702030302020204" pitchFamily="66" charset="0"/>
              </a:rPr>
              <a:t>gangguan emosi </a:t>
            </a:r>
            <a:endParaRPr lang="id-ID" sz="3400" dirty="0">
              <a:solidFill>
                <a:srgbClr val="00B0F0"/>
              </a:solidFill>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5</a:t>
            </a:fld>
            <a:endParaRPr lang="en-US" altLang="id-ID"/>
          </a:p>
        </p:txBody>
      </p:sp>
    </p:spTree>
    <p:extLst>
      <p:ext uri="{BB962C8B-B14F-4D97-AF65-F5344CB8AC3E}">
        <p14:creationId xmlns:p14="http://schemas.microsoft.com/office/powerpoint/2010/main" val="2395447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3. Sebab lingkungan</a:t>
            </a:r>
            <a:r>
              <a:rPr lang="id-ID" dirty="0" smtClean="0"/>
              <a:t> </a:t>
            </a:r>
            <a:endParaRPr lang="id-ID" dirty="0"/>
          </a:p>
        </p:txBody>
      </p:sp>
      <p:sp>
        <p:nvSpPr>
          <p:cNvPr id="3" name="Content Placeholder 2"/>
          <p:cNvSpPr>
            <a:spLocks noGrp="1"/>
          </p:cNvSpPr>
          <p:nvPr>
            <p:ph idx="1"/>
          </p:nvPr>
        </p:nvSpPr>
        <p:spPr/>
        <p:txBody>
          <a:bodyPr/>
          <a:lstStyle/>
          <a:p>
            <a:pPr marL="742950" indent="-742950">
              <a:buAutoNum type="alphaLcPeriod"/>
            </a:pPr>
            <a:r>
              <a:rPr lang="id-ID" dirty="0" smtClean="0">
                <a:latin typeface="Comic Sans MS" panose="030F0702030302020204" pitchFamily="66" charset="0"/>
              </a:rPr>
              <a:t>Lingkungan keluarga </a:t>
            </a:r>
            <a:r>
              <a:rPr lang="en-US" dirty="0" smtClean="0">
                <a:latin typeface="Comic Sans MS" panose="030F0702030302020204" pitchFamily="66" charset="0"/>
              </a:rPr>
              <a:t>(</a:t>
            </a:r>
            <a:r>
              <a:rPr lang="en-US" dirty="0" err="1" smtClean="0">
                <a:latin typeface="Comic Sans MS" panose="030F0702030302020204" pitchFamily="66" charset="0"/>
              </a:rPr>
              <a:t>dasar</a:t>
            </a:r>
            <a:r>
              <a:rPr lang="en-US" dirty="0" smtClean="0">
                <a:latin typeface="Comic Sans MS" panose="030F0702030302020204" pitchFamily="66" charset="0"/>
              </a:rPr>
              <a:t> </a:t>
            </a:r>
            <a:r>
              <a:rPr lang="en-US" dirty="0" err="1" smtClean="0">
                <a:latin typeface="Comic Sans MS" panose="030F0702030302020204" pitchFamily="66" charset="0"/>
              </a:rPr>
              <a:t>pengalaman</a:t>
            </a:r>
            <a:r>
              <a:rPr lang="en-US" dirty="0" smtClean="0">
                <a:latin typeface="Comic Sans MS" panose="030F0702030302020204" pitchFamily="66" charset="0"/>
              </a:rPr>
              <a:t> </a:t>
            </a:r>
            <a:r>
              <a:rPr lang="en-US" dirty="0" err="1" smtClean="0">
                <a:latin typeface="Comic Sans MS" panose="030F0702030302020204" pitchFamily="66" charset="0"/>
              </a:rPr>
              <a:t>emosi</a:t>
            </a:r>
            <a:r>
              <a:rPr lang="en-US" dirty="0" smtClean="0">
                <a:latin typeface="Comic Sans MS" panose="030F0702030302020204" pitchFamily="66" charset="0"/>
              </a:rPr>
              <a:t>)</a:t>
            </a:r>
            <a:endParaRPr lang="id-ID" dirty="0" smtClean="0">
              <a:latin typeface="Comic Sans MS" panose="030F0702030302020204" pitchFamily="66" charset="0"/>
            </a:endParaRPr>
          </a:p>
          <a:p>
            <a:pPr marL="742950" indent="-742950">
              <a:buAutoNum type="alphaLcPeriod"/>
            </a:pPr>
            <a:r>
              <a:rPr lang="id-ID" dirty="0" smtClean="0">
                <a:latin typeface="Comic Sans MS" panose="030F0702030302020204" pitchFamily="66" charset="0"/>
              </a:rPr>
              <a:t>Lingkungan sekitarnya </a:t>
            </a:r>
          </a:p>
          <a:p>
            <a:pPr marL="742950" indent="-742950">
              <a:buAutoNum type="alphaLcPeriod"/>
            </a:pPr>
            <a:r>
              <a:rPr lang="id-ID" dirty="0" smtClean="0">
                <a:latin typeface="Comic Sans MS" panose="030F0702030302020204" pitchFamily="66" charset="0"/>
              </a:rPr>
              <a:t>Lingkungan sekolah</a:t>
            </a: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6</a:t>
            </a:fld>
            <a:endParaRPr lang="en-US" altLang="id-ID"/>
          </a:p>
        </p:txBody>
      </p:sp>
    </p:spTree>
    <p:extLst>
      <p:ext uri="{BB962C8B-B14F-4D97-AF65-F5344CB8AC3E}">
        <p14:creationId xmlns:p14="http://schemas.microsoft.com/office/powerpoint/2010/main" val="757042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a. Lingkungan keluarga </a:t>
            </a:r>
            <a:endParaRPr lang="id-ID" dirty="0">
              <a:latin typeface="Comic Sans MS" panose="030F0702030302020204" pitchFamily="66" charset="0"/>
            </a:endParaRPr>
          </a:p>
        </p:txBody>
      </p:sp>
      <p:sp>
        <p:nvSpPr>
          <p:cNvPr id="3" name="Content Placeholder 2"/>
          <p:cNvSpPr>
            <a:spLocks noGrp="1"/>
          </p:cNvSpPr>
          <p:nvPr>
            <p:ph idx="1"/>
          </p:nvPr>
        </p:nvSpPr>
        <p:spPr/>
        <p:txBody>
          <a:bodyPr/>
          <a:lstStyle/>
          <a:p>
            <a:r>
              <a:rPr lang="id-ID" sz="3200" dirty="0" smtClean="0">
                <a:latin typeface="Comic Sans MS" panose="030F0702030302020204" pitchFamily="66" charset="0"/>
              </a:rPr>
              <a:t>Lingkungan pertama dan utama bagi perkembangan emosi anak prasekolah</a:t>
            </a:r>
          </a:p>
          <a:p>
            <a:r>
              <a:rPr lang="id-ID" sz="3200" dirty="0" smtClean="0">
                <a:latin typeface="Comic Sans MS" panose="030F0702030302020204" pitchFamily="66" charset="0"/>
              </a:rPr>
              <a:t>Berfungsi dalam </a:t>
            </a:r>
            <a:r>
              <a:rPr lang="id-ID" sz="3200" dirty="0" smtClean="0">
                <a:solidFill>
                  <a:srgbClr val="FF0000"/>
                </a:solidFill>
                <a:latin typeface="Comic Sans MS" panose="030F0702030302020204" pitchFamily="66" charset="0"/>
              </a:rPr>
              <a:t>menanamkan dasar pengalaman emosi </a:t>
            </a:r>
          </a:p>
          <a:p>
            <a:r>
              <a:rPr lang="id-ID" sz="3200" dirty="0" smtClean="0">
                <a:latin typeface="Comic Sans MS" panose="030F0702030302020204" pitchFamily="66" charset="0"/>
              </a:rPr>
              <a:t>Sebagai </a:t>
            </a:r>
            <a:r>
              <a:rPr lang="id-ID" sz="3200" i="1" dirty="0" smtClean="0">
                <a:solidFill>
                  <a:srgbClr val="FF0000"/>
                </a:solidFill>
                <a:latin typeface="Comic Sans MS" panose="030F0702030302020204" pitchFamily="66" charset="0"/>
              </a:rPr>
              <a:t>emotional security </a:t>
            </a:r>
            <a:r>
              <a:rPr lang="id-ID" sz="3200" dirty="0" smtClean="0">
                <a:latin typeface="Comic Sans MS" panose="030F0702030302020204" pitchFamily="66" charset="0"/>
              </a:rPr>
              <a:t>pada tahap awal perkembangan anak</a:t>
            </a:r>
            <a:endParaRPr lang="id-ID" sz="3200"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7</a:t>
            </a:fld>
            <a:endParaRPr lang="en-US" altLang="id-ID"/>
          </a:p>
        </p:txBody>
      </p:sp>
    </p:spTree>
    <p:extLst>
      <p:ext uri="{BB962C8B-B14F-4D97-AF65-F5344CB8AC3E}">
        <p14:creationId xmlns:p14="http://schemas.microsoft.com/office/powerpoint/2010/main" val="185423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b. Lingkungan sekitarnya </a:t>
            </a:r>
            <a:endParaRPr lang="id-ID" dirty="0">
              <a:latin typeface="Comic Sans MS" panose="030F0702030302020204" pitchFamily="66" charset="0"/>
            </a:endParaRPr>
          </a:p>
        </p:txBody>
      </p:sp>
      <p:sp>
        <p:nvSpPr>
          <p:cNvPr id="3" name="Content Placeholder 2"/>
          <p:cNvSpPr>
            <a:spLocks noGrp="1"/>
          </p:cNvSpPr>
          <p:nvPr>
            <p:ph idx="1"/>
          </p:nvPr>
        </p:nvSpPr>
        <p:spPr/>
        <p:txBody>
          <a:bodyPr/>
          <a:lstStyle/>
          <a:p>
            <a:r>
              <a:rPr lang="id-ID" dirty="0" smtClean="0">
                <a:latin typeface="Comic Sans MS" panose="030F0702030302020204" pitchFamily="66" charset="0"/>
              </a:rPr>
              <a:t>Berpengaruh terhadap </a:t>
            </a:r>
            <a:r>
              <a:rPr lang="id-ID" dirty="0" smtClean="0">
                <a:solidFill>
                  <a:srgbClr val="00B050"/>
                </a:solidFill>
                <a:latin typeface="Comic Sans MS" panose="030F0702030302020204" pitchFamily="66" charset="0"/>
              </a:rPr>
              <a:t>tingkah laku serta perkembangan emosi dan pribadi anak</a:t>
            </a:r>
          </a:p>
          <a:p>
            <a:r>
              <a:rPr lang="id-ID" dirty="0" smtClean="0">
                <a:latin typeface="Comic Sans MS" panose="030F0702030302020204" pitchFamily="66" charset="0"/>
              </a:rPr>
              <a:t>Stimulus dari lingkungan sekitar akan </a:t>
            </a:r>
            <a:r>
              <a:rPr lang="id-ID" dirty="0" smtClean="0">
                <a:solidFill>
                  <a:srgbClr val="00B050"/>
                </a:solidFill>
                <a:latin typeface="Comic Sans MS" panose="030F0702030302020204" pitchFamily="66" charset="0"/>
              </a:rPr>
              <a:t>memicu anak dalam berekspresi </a:t>
            </a:r>
            <a:endParaRPr lang="id-ID" dirty="0">
              <a:solidFill>
                <a:srgbClr val="00B050"/>
              </a:solidFill>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8</a:t>
            </a:fld>
            <a:endParaRPr lang="en-US" altLang="id-ID"/>
          </a:p>
        </p:txBody>
      </p:sp>
    </p:spTree>
    <p:extLst>
      <p:ext uri="{BB962C8B-B14F-4D97-AF65-F5344CB8AC3E}">
        <p14:creationId xmlns:p14="http://schemas.microsoft.com/office/powerpoint/2010/main" val="4077857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b. Lingkungan sekitar </a:t>
            </a:r>
            <a:endParaRPr lang="id-ID" dirty="0">
              <a:latin typeface="Comic Sans MS" panose="030F0702030302020204" pitchFamily="66" charset="0"/>
            </a:endParaRPr>
          </a:p>
        </p:txBody>
      </p:sp>
      <p:sp>
        <p:nvSpPr>
          <p:cNvPr id="3" name="Content Placeholder 2"/>
          <p:cNvSpPr>
            <a:spLocks noGrp="1"/>
          </p:cNvSpPr>
          <p:nvPr>
            <p:ph idx="1"/>
          </p:nvPr>
        </p:nvSpPr>
        <p:spPr>
          <a:xfrm>
            <a:off x="1066800" y="2133600"/>
            <a:ext cx="7010400" cy="3815680"/>
          </a:xfrm>
        </p:spPr>
        <p:txBody>
          <a:bodyPr/>
          <a:lstStyle/>
          <a:p>
            <a:pPr marL="0" indent="0">
              <a:buNone/>
            </a:pPr>
            <a:r>
              <a:rPr lang="id-ID" sz="2800" dirty="0" smtClean="0">
                <a:latin typeface="Comic Sans MS" panose="030F0702030302020204" pitchFamily="66" charset="0"/>
              </a:rPr>
              <a:t>Kondisi lingkungan yang dapat mempengaruhi perkembangan emosi anak:</a:t>
            </a:r>
          </a:p>
          <a:p>
            <a:pPr marL="514350" indent="-514350">
              <a:buAutoNum type="alphaLcPeriod"/>
            </a:pPr>
            <a:r>
              <a:rPr lang="id-ID" sz="2800" dirty="0" smtClean="0">
                <a:latin typeface="Comic Sans MS" panose="030F0702030302020204" pitchFamily="66" charset="0"/>
              </a:rPr>
              <a:t>Daerah terlalu </a:t>
            </a:r>
            <a:r>
              <a:rPr lang="id-ID" sz="2800" dirty="0" smtClean="0">
                <a:solidFill>
                  <a:srgbClr val="660033"/>
                </a:solidFill>
                <a:latin typeface="Comic Sans MS" panose="030F0702030302020204" pitchFamily="66" charset="0"/>
              </a:rPr>
              <a:t>padat</a:t>
            </a:r>
          </a:p>
          <a:p>
            <a:pPr marL="514350" indent="-514350">
              <a:buAutoNum type="alphaLcPeriod"/>
            </a:pPr>
            <a:r>
              <a:rPr lang="id-ID" sz="2800" dirty="0" smtClean="0">
                <a:latin typeface="Comic Sans MS" panose="030F0702030302020204" pitchFamily="66" charset="0"/>
              </a:rPr>
              <a:t>Daerah dengan </a:t>
            </a:r>
            <a:r>
              <a:rPr lang="id-ID" sz="2800" dirty="0" smtClean="0">
                <a:solidFill>
                  <a:srgbClr val="00B050"/>
                </a:solidFill>
                <a:latin typeface="Comic Sans MS" panose="030F0702030302020204" pitchFamily="66" charset="0"/>
              </a:rPr>
              <a:t>angka kejahatan tinggi</a:t>
            </a:r>
          </a:p>
          <a:p>
            <a:pPr marL="514350" indent="-514350">
              <a:buAutoNum type="alphaLcPeriod"/>
            </a:pPr>
            <a:r>
              <a:rPr lang="id-ID" sz="2800" dirty="0" smtClean="0">
                <a:solidFill>
                  <a:srgbClr val="00B050"/>
                </a:solidFill>
                <a:latin typeface="Comic Sans MS" panose="030F0702030302020204" pitchFamily="66" charset="0"/>
              </a:rPr>
              <a:t>Kurang</a:t>
            </a:r>
            <a:r>
              <a:rPr lang="id-ID" sz="2800" dirty="0" smtClean="0">
                <a:latin typeface="Comic Sans MS" panose="030F0702030302020204" pitchFamily="66" charset="0"/>
              </a:rPr>
              <a:t> fasilitas </a:t>
            </a:r>
            <a:r>
              <a:rPr lang="id-ID" sz="2800" dirty="0" smtClean="0">
                <a:solidFill>
                  <a:srgbClr val="00B050"/>
                </a:solidFill>
                <a:latin typeface="Comic Sans MS" panose="030F0702030302020204" pitchFamily="66" charset="0"/>
              </a:rPr>
              <a:t>rekreasi</a:t>
            </a:r>
          </a:p>
          <a:p>
            <a:pPr marL="514350" indent="-514350">
              <a:buAutoNum type="alphaLcPeriod"/>
            </a:pPr>
            <a:r>
              <a:rPr lang="id-ID" sz="2800" dirty="0" smtClean="0">
                <a:solidFill>
                  <a:srgbClr val="00B050"/>
                </a:solidFill>
                <a:latin typeface="Comic Sans MS" panose="030F0702030302020204" pitchFamily="66" charset="0"/>
              </a:rPr>
              <a:t>Tidak adanya aktivitas yang diorganisasi dengan baik</a:t>
            </a:r>
            <a:endParaRPr lang="id-ID" sz="2800" dirty="0">
              <a:solidFill>
                <a:srgbClr val="00B050"/>
              </a:solidFill>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9</a:t>
            </a:fld>
            <a:endParaRPr lang="en-US" altLang="id-ID"/>
          </a:p>
        </p:txBody>
      </p:sp>
    </p:spTree>
    <p:extLst>
      <p:ext uri="{BB962C8B-B14F-4D97-AF65-F5344CB8AC3E}">
        <p14:creationId xmlns:p14="http://schemas.microsoft.com/office/powerpoint/2010/main" val="2698876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c. Lingkungan sekolah </a:t>
            </a:r>
            <a:endParaRPr lang="id-ID" dirty="0">
              <a:latin typeface="Comic Sans MS" panose="030F0702030302020204" pitchFamily="66" charset="0"/>
            </a:endParaRPr>
          </a:p>
        </p:txBody>
      </p:sp>
      <p:sp>
        <p:nvSpPr>
          <p:cNvPr id="3" name="Content Placeholder 2"/>
          <p:cNvSpPr>
            <a:spLocks noGrp="1"/>
          </p:cNvSpPr>
          <p:nvPr>
            <p:ph idx="1"/>
          </p:nvPr>
        </p:nvSpPr>
        <p:spPr/>
        <p:txBody>
          <a:bodyPr/>
          <a:lstStyle/>
          <a:p>
            <a:r>
              <a:rPr lang="id-ID" dirty="0" smtClean="0">
                <a:latin typeface="Comic Sans MS" panose="030F0702030302020204" pitchFamily="66" charset="0"/>
              </a:rPr>
              <a:t>Sering menjadi penyebab timbulnya gangguan emosi </a:t>
            </a:r>
          </a:p>
          <a:p>
            <a:r>
              <a:rPr lang="id-ID" dirty="0" smtClean="0">
                <a:solidFill>
                  <a:srgbClr val="FFC000"/>
                </a:solidFill>
                <a:latin typeface="Comic Sans MS" panose="030F0702030302020204" pitchFamily="66" charset="0"/>
              </a:rPr>
              <a:t>Kegagalan disekolah </a:t>
            </a:r>
            <a:r>
              <a:rPr lang="id-ID" dirty="0" smtClean="0">
                <a:latin typeface="Comic Sans MS" panose="030F0702030302020204" pitchFamily="66" charset="0"/>
              </a:rPr>
              <a:t>sangat berpengaruh terhadap lingkungan emosi anak</a:t>
            </a:r>
            <a:endParaRPr lang="id-ID"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10</a:t>
            </a:fld>
            <a:endParaRPr lang="en-US" altLang="id-ID"/>
          </a:p>
        </p:txBody>
      </p:sp>
    </p:spTree>
    <p:extLst>
      <p:ext uri="{BB962C8B-B14F-4D97-AF65-F5344CB8AC3E}">
        <p14:creationId xmlns:p14="http://schemas.microsoft.com/office/powerpoint/2010/main" val="19213646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908720"/>
            <a:ext cx="7162800" cy="1143000"/>
          </a:xfrm>
        </p:spPr>
        <p:txBody>
          <a:bodyPr/>
          <a:lstStyle/>
          <a:p>
            <a:r>
              <a:rPr lang="id-ID" sz="3200" dirty="0" smtClean="0">
                <a:latin typeface="Comic Sans MS" panose="030F0702030302020204" pitchFamily="66" charset="0"/>
              </a:rPr>
              <a:t>c. Lingkungan sekolah yang dapat menimbulkan gangguan emosi: </a:t>
            </a:r>
            <a:endParaRPr lang="id-ID" sz="3200" dirty="0">
              <a:latin typeface="Comic Sans MS" panose="030F0702030302020204" pitchFamily="66" charset="0"/>
            </a:endParaRPr>
          </a:p>
        </p:txBody>
      </p:sp>
      <p:sp>
        <p:nvSpPr>
          <p:cNvPr id="3" name="Content Placeholder 2"/>
          <p:cNvSpPr>
            <a:spLocks noGrp="1"/>
          </p:cNvSpPr>
          <p:nvPr>
            <p:ph idx="1"/>
          </p:nvPr>
        </p:nvSpPr>
        <p:spPr/>
        <p:txBody>
          <a:bodyPr/>
          <a:lstStyle/>
          <a:p>
            <a:pPr marL="742950" indent="-742950">
              <a:buAutoNum type="alphaLcPeriod"/>
            </a:pPr>
            <a:r>
              <a:rPr lang="id-ID" dirty="0" smtClean="0">
                <a:latin typeface="Comic Sans MS" panose="030F0702030302020204" pitchFamily="66" charset="0"/>
              </a:rPr>
              <a:t>Hubungan yang </a:t>
            </a:r>
            <a:r>
              <a:rPr lang="id-ID" dirty="0" smtClean="0">
                <a:solidFill>
                  <a:srgbClr val="0070C0"/>
                </a:solidFill>
                <a:latin typeface="Comic Sans MS" panose="030F0702030302020204" pitchFamily="66" charset="0"/>
              </a:rPr>
              <a:t>kurang harmonis antara guru dan anak</a:t>
            </a:r>
          </a:p>
          <a:p>
            <a:pPr marL="742950" indent="-742950">
              <a:buAutoNum type="alphaLcPeriod"/>
            </a:pPr>
            <a:r>
              <a:rPr lang="id-ID" dirty="0" smtClean="0">
                <a:latin typeface="Comic Sans MS" panose="030F0702030302020204" pitchFamily="66" charset="0"/>
              </a:rPr>
              <a:t>Hubungan yang </a:t>
            </a:r>
            <a:r>
              <a:rPr lang="id-ID" dirty="0" smtClean="0">
                <a:solidFill>
                  <a:srgbClr val="0070C0"/>
                </a:solidFill>
                <a:latin typeface="Comic Sans MS" panose="030F0702030302020204" pitchFamily="66" charset="0"/>
              </a:rPr>
              <a:t>kurang harmonis dengan teman-teman </a:t>
            </a:r>
            <a:endParaRPr lang="id-ID" dirty="0">
              <a:solidFill>
                <a:srgbClr val="0070C0"/>
              </a:solidFill>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11</a:t>
            </a:fld>
            <a:endParaRPr lang="en-US" altLang="id-ID"/>
          </a:p>
        </p:txBody>
      </p:sp>
    </p:spTree>
    <p:extLst>
      <p:ext uri="{BB962C8B-B14F-4D97-AF65-F5344CB8AC3E}">
        <p14:creationId xmlns:p14="http://schemas.microsoft.com/office/powerpoint/2010/main" val="381673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2800" b="1" dirty="0" smtClean="0">
                <a:latin typeface="Comic Sans MS" panose="030F0702030302020204" pitchFamily="66" charset="0"/>
              </a:rPr>
              <a:t>2. FAKTOR YANG MEMPENGARUHI PERKEMBANGAN SOSIAL ANAK</a:t>
            </a:r>
            <a:endParaRPr lang="id-ID" sz="2800" b="1" dirty="0">
              <a:latin typeface="Comic Sans MS" panose="030F0702030302020204" pitchFamily="66" charset="0"/>
            </a:endParaRPr>
          </a:p>
        </p:txBody>
      </p:sp>
      <p:sp>
        <p:nvSpPr>
          <p:cNvPr id="3" name="Content Placeholder 2"/>
          <p:cNvSpPr>
            <a:spLocks noGrp="1"/>
          </p:cNvSpPr>
          <p:nvPr>
            <p:ph idx="1"/>
          </p:nvPr>
        </p:nvSpPr>
        <p:spPr/>
        <p:txBody>
          <a:bodyPr/>
          <a:lstStyle/>
          <a:p>
            <a:pPr marL="742950" indent="-742950">
              <a:buAutoNum type="alphaLcPeriod"/>
            </a:pPr>
            <a:r>
              <a:rPr lang="id-ID" dirty="0" smtClean="0">
                <a:latin typeface="Comic Sans MS" panose="030F0702030302020204" pitchFamily="66" charset="0"/>
              </a:rPr>
              <a:t>Faktor lingkungan </a:t>
            </a:r>
            <a:r>
              <a:rPr lang="id-ID" dirty="0" smtClean="0">
                <a:solidFill>
                  <a:srgbClr val="0066CC"/>
                </a:solidFill>
                <a:latin typeface="Comic Sans MS" panose="030F0702030302020204" pitchFamily="66" charset="0"/>
              </a:rPr>
              <a:t>keluarga </a:t>
            </a:r>
          </a:p>
          <a:p>
            <a:pPr marL="742950" indent="-742950">
              <a:buAutoNum type="alphaLcPeriod"/>
            </a:pPr>
            <a:r>
              <a:rPr lang="id-ID" dirty="0" smtClean="0">
                <a:latin typeface="Comic Sans MS" panose="030F0702030302020204" pitchFamily="66" charset="0"/>
              </a:rPr>
              <a:t>Faktor lingkungan </a:t>
            </a:r>
            <a:r>
              <a:rPr lang="id-ID" dirty="0" smtClean="0">
                <a:solidFill>
                  <a:srgbClr val="0070C0"/>
                </a:solidFill>
                <a:latin typeface="Comic Sans MS" panose="030F0702030302020204" pitchFamily="66" charset="0"/>
              </a:rPr>
              <a:t>dari luar rumah </a:t>
            </a:r>
          </a:p>
          <a:p>
            <a:pPr marL="742950" indent="-742950">
              <a:buAutoNum type="alphaLcPeriod"/>
            </a:pPr>
            <a:r>
              <a:rPr lang="id-ID" dirty="0" smtClean="0">
                <a:latin typeface="Comic Sans MS" panose="030F0702030302020204" pitchFamily="66" charset="0"/>
              </a:rPr>
              <a:t>Faktor pengaruh </a:t>
            </a:r>
            <a:r>
              <a:rPr lang="id-ID" dirty="0" smtClean="0">
                <a:solidFill>
                  <a:srgbClr val="0070C0"/>
                </a:solidFill>
                <a:latin typeface="Comic Sans MS" panose="030F0702030302020204" pitchFamily="66" charset="0"/>
              </a:rPr>
              <a:t>pengalaman sosial</a:t>
            </a: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12</a:t>
            </a:fld>
            <a:endParaRPr lang="en-US" altLang="id-ID"/>
          </a:p>
        </p:txBody>
      </p:sp>
    </p:spTree>
    <p:extLst>
      <p:ext uri="{BB962C8B-B14F-4D97-AF65-F5344CB8AC3E}">
        <p14:creationId xmlns:p14="http://schemas.microsoft.com/office/powerpoint/2010/main" val="3526086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a. Faktor lingkungan keluarga</a:t>
            </a:r>
            <a:endParaRPr lang="id-ID" dirty="0">
              <a:latin typeface="Comic Sans MS" panose="030F0702030302020204" pitchFamily="66" charset="0"/>
            </a:endParaRPr>
          </a:p>
        </p:txBody>
      </p:sp>
      <p:sp>
        <p:nvSpPr>
          <p:cNvPr id="3" name="Content Placeholder 2"/>
          <p:cNvSpPr>
            <a:spLocks noGrp="1"/>
          </p:cNvSpPr>
          <p:nvPr>
            <p:ph idx="1"/>
          </p:nvPr>
        </p:nvSpPr>
        <p:spPr/>
        <p:txBody>
          <a:bodyPr/>
          <a:lstStyle/>
          <a:p>
            <a:pPr marL="742950" indent="-742950">
              <a:buAutoNum type="arabicPeriod"/>
            </a:pPr>
            <a:r>
              <a:rPr lang="id-ID" sz="2800" dirty="0" smtClean="0">
                <a:latin typeface="Comic Sans MS" panose="030F0702030302020204" pitchFamily="66" charset="0"/>
              </a:rPr>
              <a:t>Status </a:t>
            </a:r>
            <a:r>
              <a:rPr lang="id-ID" sz="2800" dirty="0" smtClean="0">
                <a:solidFill>
                  <a:srgbClr val="CC0000"/>
                </a:solidFill>
                <a:latin typeface="Comic Sans MS" panose="030F0702030302020204" pitchFamily="66" charset="0"/>
              </a:rPr>
              <a:t>sosial ekonomi </a:t>
            </a:r>
            <a:r>
              <a:rPr lang="id-ID" sz="2800" dirty="0" smtClean="0">
                <a:latin typeface="Comic Sans MS" panose="030F0702030302020204" pitchFamily="66" charset="0"/>
              </a:rPr>
              <a:t>keluarga</a:t>
            </a:r>
            <a:r>
              <a:rPr lang="en-US" sz="2800" dirty="0" smtClean="0">
                <a:latin typeface="Comic Sans MS" panose="030F0702030302020204" pitchFamily="66" charset="0"/>
              </a:rPr>
              <a:t> (</a:t>
            </a:r>
            <a:r>
              <a:rPr lang="en-US" sz="2800" dirty="0" err="1" smtClean="0">
                <a:latin typeface="Comic Sans MS" panose="030F0702030302020204" pitchFamily="66" charset="0"/>
              </a:rPr>
              <a:t>ekonomi</a:t>
            </a:r>
            <a:r>
              <a:rPr lang="en-US" sz="2800" dirty="0" smtClean="0">
                <a:latin typeface="Comic Sans MS" panose="030F0702030302020204" pitchFamily="66" charset="0"/>
              </a:rPr>
              <a:t> </a:t>
            </a:r>
            <a:r>
              <a:rPr lang="en-US" sz="2800" dirty="0" err="1" smtClean="0">
                <a:latin typeface="Comic Sans MS" panose="030F0702030302020204" pitchFamily="66" charset="0"/>
              </a:rPr>
              <a:t>cukup</a:t>
            </a:r>
            <a:r>
              <a:rPr lang="en-US" sz="2800" dirty="0" smtClean="0">
                <a:latin typeface="Comic Sans MS" panose="030F0702030302020204" pitchFamily="66" charset="0"/>
              </a:rPr>
              <a:t> </a:t>
            </a:r>
            <a:r>
              <a:rPr lang="en-US" sz="2800" dirty="0" err="1" smtClean="0">
                <a:latin typeface="Comic Sans MS" panose="030F0702030302020204" pitchFamily="66" charset="0"/>
              </a:rPr>
              <a:t>maka</a:t>
            </a:r>
            <a:r>
              <a:rPr lang="en-US" sz="2800" dirty="0" smtClean="0">
                <a:latin typeface="Comic Sans MS" panose="030F0702030302020204" pitchFamily="66" charset="0"/>
              </a:rPr>
              <a:t> </a:t>
            </a:r>
            <a:r>
              <a:rPr lang="en-US" sz="2800" dirty="0" err="1" smtClean="0">
                <a:latin typeface="Comic Sans MS" panose="030F0702030302020204" pitchFamily="66" charset="0"/>
              </a:rPr>
              <a:t>lingkungan</a:t>
            </a:r>
            <a:r>
              <a:rPr lang="en-US" sz="2800" dirty="0" smtClean="0">
                <a:latin typeface="Comic Sans MS" panose="030F0702030302020204" pitchFamily="66" charset="0"/>
              </a:rPr>
              <a:t> material </a:t>
            </a:r>
            <a:r>
              <a:rPr lang="en-US" sz="2800" dirty="0" err="1" smtClean="0">
                <a:latin typeface="Comic Sans MS" panose="030F0702030302020204" pitchFamily="66" charset="0"/>
              </a:rPr>
              <a:t>anak</a:t>
            </a:r>
            <a:r>
              <a:rPr lang="en-US" sz="2800" dirty="0" smtClean="0">
                <a:latin typeface="Comic Sans MS" panose="030F0702030302020204" pitchFamily="66" charset="0"/>
              </a:rPr>
              <a:t> </a:t>
            </a:r>
            <a:r>
              <a:rPr lang="en-US" sz="2800" dirty="0" err="1" smtClean="0">
                <a:latin typeface="Comic Sans MS" panose="030F0702030302020204" pitchFamily="66" charset="0"/>
              </a:rPr>
              <a:t>lebih</a:t>
            </a:r>
            <a:r>
              <a:rPr lang="en-US" sz="2800" dirty="0" smtClean="0">
                <a:latin typeface="Comic Sans MS" panose="030F0702030302020204" pitchFamily="66" charset="0"/>
              </a:rPr>
              <a:t> </a:t>
            </a:r>
            <a:r>
              <a:rPr lang="en-US" sz="2800" dirty="0" err="1" smtClean="0">
                <a:latin typeface="Comic Sans MS" panose="030F0702030302020204" pitchFamily="66" charset="0"/>
              </a:rPr>
              <a:t>luas</a:t>
            </a:r>
            <a:r>
              <a:rPr lang="en-US" sz="2800" dirty="0" smtClean="0">
                <a:latin typeface="Comic Sans MS" panose="030F0702030302020204" pitchFamily="66" charset="0"/>
              </a:rPr>
              <a:t>)</a:t>
            </a:r>
            <a:endParaRPr lang="id-ID" sz="2800" dirty="0" smtClean="0">
              <a:latin typeface="Comic Sans MS" panose="030F0702030302020204" pitchFamily="66" charset="0"/>
            </a:endParaRPr>
          </a:p>
          <a:p>
            <a:pPr marL="742950" indent="-742950">
              <a:buAutoNum type="arabicPeriod"/>
            </a:pPr>
            <a:r>
              <a:rPr lang="id-ID" sz="2800" dirty="0" smtClean="0">
                <a:solidFill>
                  <a:srgbClr val="CC0000"/>
                </a:solidFill>
                <a:latin typeface="Comic Sans MS" panose="030F0702030302020204" pitchFamily="66" charset="0"/>
              </a:rPr>
              <a:t>Keutuhan </a:t>
            </a:r>
            <a:r>
              <a:rPr lang="id-ID" sz="2800" dirty="0" smtClean="0">
                <a:solidFill>
                  <a:srgbClr val="CC0000"/>
                </a:solidFill>
                <a:latin typeface="Comic Sans MS" panose="030F0702030302020204" pitchFamily="66" charset="0"/>
              </a:rPr>
              <a:t>keluarga</a:t>
            </a:r>
            <a:r>
              <a:rPr lang="en-US" sz="2800" dirty="0" smtClean="0">
                <a:solidFill>
                  <a:srgbClr val="CC0000"/>
                </a:solidFill>
                <a:latin typeface="Comic Sans MS" panose="030F0702030302020204" pitchFamily="66" charset="0"/>
              </a:rPr>
              <a:t> </a:t>
            </a:r>
            <a:r>
              <a:rPr lang="en-US" sz="2800" dirty="0" smtClean="0">
                <a:latin typeface="Comic Sans MS" panose="030F0702030302020204" pitchFamily="66" charset="0"/>
              </a:rPr>
              <a:t>(</a:t>
            </a:r>
            <a:r>
              <a:rPr lang="en-US" sz="2800" dirty="0" err="1" smtClean="0">
                <a:latin typeface="Comic Sans MS" panose="030F0702030302020204" pitchFamily="66" charset="0"/>
              </a:rPr>
              <a:t>hadirnya</a:t>
            </a:r>
            <a:r>
              <a:rPr lang="en-US" sz="2800" dirty="0" smtClean="0">
                <a:latin typeface="Comic Sans MS" panose="030F0702030302020204" pitchFamily="66" charset="0"/>
              </a:rPr>
              <a:t> ayah, </a:t>
            </a:r>
            <a:r>
              <a:rPr lang="en-US" sz="2800" dirty="0" err="1" smtClean="0">
                <a:latin typeface="Comic Sans MS" panose="030F0702030302020204" pitchFamily="66" charset="0"/>
              </a:rPr>
              <a:t>ibu</a:t>
            </a:r>
            <a:r>
              <a:rPr lang="en-US" sz="2800" dirty="0" smtClean="0">
                <a:latin typeface="Comic Sans MS" panose="030F0702030302020204" pitchFamily="66" charset="0"/>
              </a:rPr>
              <a:t>, </a:t>
            </a:r>
            <a:r>
              <a:rPr lang="en-US" sz="2800" dirty="0" err="1" smtClean="0">
                <a:latin typeface="Comic Sans MS" panose="030F0702030302020204" pitchFamily="66" charset="0"/>
              </a:rPr>
              <a:t>dan</a:t>
            </a:r>
            <a:r>
              <a:rPr lang="en-US" sz="2800" dirty="0" smtClean="0">
                <a:latin typeface="Comic Sans MS" panose="030F0702030302020204" pitchFamily="66" charset="0"/>
              </a:rPr>
              <a:t> </a:t>
            </a:r>
            <a:r>
              <a:rPr lang="en-US" sz="2800" dirty="0" err="1" smtClean="0">
                <a:latin typeface="Comic Sans MS" panose="030F0702030302020204" pitchFamily="66" charset="0"/>
              </a:rPr>
              <a:t>anak-anak</a:t>
            </a:r>
            <a:r>
              <a:rPr lang="en-US" sz="2800" dirty="0" smtClean="0">
                <a:latin typeface="Comic Sans MS" panose="030F0702030302020204" pitchFamily="66" charset="0"/>
              </a:rPr>
              <a:t>)</a:t>
            </a:r>
            <a:endParaRPr lang="id-ID" sz="2800" dirty="0" smtClean="0">
              <a:latin typeface="Comic Sans MS" panose="030F0702030302020204" pitchFamily="66" charset="0"/>
            </a:endParaRPr>
          </a:p>
          <a:p>
            <a:pPr marL="742950" indent="-742950">
              <a:buAutoNum type="arabicPeriod"/>
            </a:pPr>
            <a:r>
              <a:rPr lang="id-ID" sz="2800" dirty="0" smtClean="0">
                <a:solidFill>
                  <a:srgbClr val="CC0000"/>
                </a:solidFill>
                <a:latin typeface="Comic Sans MS" panose="030F0702030302020204" pitchFamily="66" charset="0"/>
              </a:rPr>
              <a:t>Sikap dan kebiasaan orang tua</a:t>
            </a:r>
            <a:endParaRPr lang="id-ID" sz="2800" dirty="0">
              <a:solidFill>
                <a:srgbClr val="CC0000"/>
              </a:solidFill>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13</a:t>
            </a:fld>
            <a:endParaRPr lang="en-US" altLang="id-ID"/>
          </a:p>
        </p:txBody>
      </p:sp>
    </p:spTree>
    <p:extLst>
      <p:ext uri="{BB962C8B-B14F-4D97-AF65-F5344CB8AC3E}">
        <p14:creationId xmlns:p14="http://schemas.microsoft.com/office/powerpoint/2010/main" val="3244890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b. Faktor dari luar rumah</a:t>
            </a:r>
            <a:endParaRPr lang="id-ID" dirty="0">
              <a:latin typeface="Comic Sans MS" panose="030F0702030302020204" pitchFamily="66" charset="0"/>
            </a:endParaRPr>
          </a:p>
        </p:txBody>
      </p:sp>
      <p:sp>
        <p:nvSpPr>
          <p:cNvPr id="3" name="Content Placeholder 2"/>
          <p:cNvSpPr>
            <a:spLocks noGrp="1"/>
          </p:cNvSpPr>
          <p:nvPr>
            <p:ph idx="1"/>
          </p:nvPr>
        </p:nvSpPr>
        <p:spPr/>
        <p:txBody>
          <a:bodyPr/>
          <a:lstStyle/>
          <a:p>
            <a:r>
              <a:rPr lang="id-ID" sz="2400" dirty="0" smtClean="0">
                <a:latin typeface="Comic Sans MS" panose="030F0702030302020204" pitchFamily="66" charset="0"/>
              </a:rPr>
              <a:t>Jika hubungan anak dengan teman sebaya dan orang dewasa di luar rumah </a:t>
            </a:r>
            <a:r>
              <a:rPr lang="id-ID" sz="2400" dirty="0" smtClean="0">
                <a:solidFill>
                  <a:srgbClr val="0066CC"/>
                </a:solidFill>
                <a:latin typeface="Comic Sans MS" panose="030F0702030302020204" pitchFamily="66" charset="0"/>
              </a:rPr>
              <a:t>menyenangkan</a:t>
            </a:r>
            <a:r>
              <a:rPr lang="id-ID" sz="2400" dirty="0" smtClean="0">
                <a:latin typeface="Comic Sans MS" panose="030F0702030302020204" pitchFamily="66" charset="0"/>
              </a:rPr>
              <a:t>, mereka akan menikmati hubungan sosial dan ingin mengulanginya lagi</a:t>
            </a:r>
          </a:p>
          <a:p>
            <a:r>
              <a:rPr lang="id-ID" sz="2400" dirty="0" smtClean="0">
                <a:latin typeface="Comic Sans MS" panose="030F0702030302020204" pitchFamily="66" charset="0"/>
              </a:rPr>
              <a:t>sebaliknya jika hubungan itu tidak menyenangkan atau </a:t>
            </a:r>
            <a:r>
              <a:rPr lang="id-ID" sz="2400" dirty="0" smtClean="0">
                <a:solidFill>
                  <a:srgbClr val="0066CC"/>
                </a:solidFill>
                <a:latin typeface="Comic Sans MS" panose="030F0702030302020204" pitchFamily="66" charset="0"/>
              </a:rPr>
              <a:t>menakutkan</a:t>
            </a:r>
            <a:r>
              <a:rPr lang="id-ID" sz="2400" dirty="0" smtClean="0">
                <a:latin typeface="Comic Sans MS" panose="030F0702030302020204" pitchFamily="66" charset="0"/>
              </a:rPr>
              <a:t>, anak-anak akan menghindarinya dan kembali kapada anggota keluarga untuk memenuhi kebutuhan sosialnya </a:t>
            </a: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14</a:t>
            </a:fld>
            <a:endParaRPr lang="en-US" altLang="id-ID"/>
          </a:p>
        </p:txBody>
      </p:sp>
    </p:spTree>
    <p:extLst>
      <p:ext uri="{BB962C8B-B14F-4D97-AF65-F5344CB8AC3E}">
        <p14:creationId xmlns:p14="http://schemas.microsoft.com/office/powerpoint/2010/main" val="666166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4000" dirty="0" smtClean="0">
                <a:latin typeface="Comic Sans MS" panose="030F0702030302020204" pitchFamily="66" charset="0"/>
              </a:rPr>
              <a:t>c. Faktor pengaruh pengalaman sosial awal </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lstStyle/>
          <a:p>
            <a:r>
              <a:rPr lang="id-ID" sz="3200" dirty="0" smtClean="0">
                <a:latin typeface="Comic Sans MS" panose="030F0702030302020204" pitchFamily="66" charset="0"/>
              </a:rPr>
              <a:t>Banyaknya </a:t>
            </a:r>
            <a:r>
              <a:rPr lang="id-ID" sz="3200" dirty="0" smtClean="0">
                <a:solidFill>
                  <a:srgbClr val="FF0000"/>
                </a:solidFill>
                <a:latin typeface="Comic Sans MS" panose="030F0702030302020204" pitchFamily="66" charset="0"/>
              </a:rPr>
              <a:t>pengalaman</a:t>
            </a:r>
            <a:r>
              <a:rPr lang="id-ID" sz="3200" dirty="0" smtClean="0">
                <a:latin typeface="Comic Sans MS" panose="030F0702030302020204" pitchFamily="66" charset="0"/>
              </a:rPr>
              <a:t> bahagia yang diperoleh </a:t>
            </a:r>
            <a:r>
              <a:rPr lang="id-ID" sz="3200" dirty="0" smtClean="0">
                <a:solidFill>
                  <a:srgbClr val="FF0000"/>
                </a:solidFill>
                <a:latin typeface="Comic Sans MS" panose="030F0702030302020204" pitchFamily="66" charset="0"/>
              </a:rPr>
              <a:t>sebelumnya</a:t>
            </a:r>
            <a:r>
              <a:rPr lang="id-ID" sz="3200" dirty="0" smtClean="0">
                <a:latin typeface="Comic Sans MS" panose="030F0702030302020204" pitchFamily="66" charset="0"/>
              </a:rPr>
              <a:t> akan </a:t>
            </a:r>
            <a:r>
              <a:rPr lang="id-ID" sz="3200" dirty="0" smtClean="0">
                <a:solidFill>
                  <a:srgbClr val="FF0000"/>
                </a:solidFill>
                <a:latin typeface="Comic Sans MS" panose="030F0702030302020204" pitchFamily="66" charset="0"/>
              </a:rPr>
              <a:t>mendorong anak mencari pengalaman semacam itu lagi </a:t>
            </a:r>
            <a:r>
              <a:rPr lang="id-ID" sz="3200" dirty="0" smtClean="0">
                <a:latin typeface="Comic Sans MS" panose="030F0702030302020204" pitchFamily="66" charset="0"/>
              </a:rPr>
              <a:t>pada perkembangan sosial selanjutnya</a:t>
            </a:r>
            <a:endParaRPr lang="id-ID" sz="3200"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15</a:t>
            </a:fld>
            <a:endParaRPr lang="en-US" altLang="id-ID"/>
          </a:p>
        </p:txBody>
      </p:sp>
    </p:spTree>
    <p:extLst>
      <p:ext uri="{BB962C8B-B14F-4D97-AF65-F5344CB8AC3E}">
        <p14:creationId xmlns:p14="http://schemas.microsoft.com/office/powerpoint/2010/main" val="15969887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38200"/>
            <a:ext cx="7162800" cy="5111080"/>
          </a:xfrm>
        </p:spPr>
        <p:txBody>
          <a:bodyPr/>
          <a:lstStyle/>
          <a:p>
            <a:r>
              <a:rPr lang="id-ID" i="1" dirty="0" smtClean="0">
                <a:latin typeface="Comic Sans MS" panose="030F0702030302020204" pitchFamily="66" charset="0"/>
              </a:rPr>
              <a:t>Berilah anak prasekolah pengalaman awal sosial yang benar, bahkan paling benar dan menyenangkan maka selanjutnya mereka akan menjadi manusia sosial yang benar</a:t>
            </a:r>
            <a:endParaRPr lang="id-ID" i="1" dirty="0">
              <a:latin typeface="Comic Sans MS" panose="030F0702030302020204" pitchFamily="66" charset="0"/>
            </a:endParaRPr>
          </a:p>
        </p:txBody>
      </p:sp>
      <p:sp>
        <p:nvSpPr>
          <p:cNvPr id="3" name="Date Placeholder 2"/>
          <p:cNvSpPr>
            <a:spLocks noGrp="1"/>
          </p:cNvSpPr>
          <p:nvPr>
            <p:ph type="dt" sz="half" idx="10"/>
          </p:nvPr>
        </p:nvSpPr>
        <p:spPr/>
        <p:txBody>
          <a:bodyPr/>
          <a:lstStyle/>
          <a:p>
            <a:fld id="{FC158AD8-5FE8-4E57-8AFA-9C2AED573DBD}" type="datetime1">
              <a:rPr lang="en-US" altLang="id-ID" smtClean="0"/>
              <a:pPr/>
              <a:t>3/26/2019</a:t>
            </a:fld>
            <a:endParaRPr lang="en-US" altLang="id-ID"/>
          </a:p>
        </p:txBody>
      </p:sp>
      <p:sp>
        <p:nvSpPr>
          <p:cNvPr id="4" name="Footer Placeholder 3"/>
          <p:cNvSpPr>
            <a:spLocks noGrp="1"/>
          </p:cNvSpPr>
          <p:nvPr>
            <p:ph type="ftr" sz="quarter" idx="11"/>
          </p:nvPr>
        </p:nvSpPr>
        <p:spPr/>
        <p:txBody>
          <a:bodyPr/>
          <a:lstStyle/>
          <a:p>
            <a:r>
              <a:rPr lang="en-US" altLang="id-ID" smtClean="0"/>
              <a:t>copyright 2006 www.brainybetty.com</a:t>
            </a:r>
            <a:endParaRPr lang="en-US" altLang="id-ID"/>
          </a:p>
        </p:txBody>
      </p:sp>
      <p:sp>
        <p:nvSpPr>
          <p:cNvPr id="5" name="Slide Number Placeholder 4"/>
          <p:cNvSpPr>
            <a:spLocks noGrp="1"/>
          </p:cNvSpPr>
          <p:nvPr>
            <p:ph type="sldNum" sz="quarter" idx="12"/>
          </p:nvPr>
        </p:nvSpPr>
        <p:spPr/>
        <p:txBody>
          <a:bodyPr/>
          <a:lstStyle/>
          <a:p>
            <a:fld id="{688C65C7-52C1-44E0-8733-391DDE541E8D}" type="slidenum">
              <a:rPr lang="en-US" altLang="id-ID" smtClean="0"/>
              <a:pPr/>
              <a:t>16</a:t>
            </a:fld>
            <a:endParaRPr lang="en-US" altLang="id-ID"/>
          </a:p>
        </p:txBody>
      </p:sp>
    </p:spTree>
    <p:extLst>
      <p:ext uri="{BB962C8B-B14F-4D97-AF65-F5344CB8AC3E}">
        <p14:creationId xmlns:p14="http://schemas.microsoft.com/office/powerpoint/2010/main" val="2182444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2800" dirty="0" smtClean="0">
                <a:latin typeface="Comic Sans MS" panose="030F0702030302020204" pitchFamily="66" charset="0"/>
              </a:rPr>
              <a:t>Faktor penghambat perkembangan sosial anak prasekolah (Sri Maryani Dewi, 2000):</a:t>
            </a:r>
            <a:endParaRPr lang="id-ID" sz="2800" dirty="0">
              <a:latin typeface="Comic Sans MS" panose="030F0702030302020204" pitchFamily="66" charset="0"/>
            </a:endParaRPr>
          </a:p>
        </p:txBody>
      </p:sp>
      <p:sp>
        <p:nvSpPr>
          <p:cNvPr id="3" name="Content Placeholder 2"/>
          <p:cNvSpPr>
            <a:spLocks noGrp="1"/>
          </p:cNvSpPr>
          <p:nvPr>
            <p:ph idx="1"/>
          </p:nvPr>
        </p:nvSpPr>
        <p:spPr/>
        <p:txBody>
          <a:bodyPr/>
          <a:lstStyle/>
          <a:p>
            <a:r>
              <a:rPr lang="id-ID" sz="3200" dirty="0" smtClean="0">
                <a:latin typeface="Comic Sans MS" panose="030F0702030302020204" pitchFamily="66" charset="0"/>
              </a:rPr>
              <a:t>Tingkah laku agresif</a:t>
            </a:r>
          </a:p>
          <a:p>
            <a:r>
              <a:rPr lang="id-ID" sz="3200" dirty="0" smtClean="0">
                <a:latin typeface="Comic Sans MS" panose="030F0702030302020204" pitchFamily="66" charset="0"/>
              </a:rPr>
              <a:t>Daya suai kurang </a:t>
            </a:r>
          </a:p>
          <a:p>
            <a:r>
              <a:rPr lang="id-ID" sz="3200" dirty="0" smtClean="0">
                <a:latin typeface="Comic Sans MS" panose="030F0702030302020204" pitchFamily="66" charset="0"/>
              </a:rPr>
              <a:t>Pemalu </a:t>
            </a:r>
          </a:p>
          <a:p>
            <a:r>
              <a:rPr lang="id-ID" sz="3200" dirty="0" smtClean="0">
                <a:latin typeface="Comic Sans MS" panose="030F0702030302020204" pitchFamily="66" charset="0"/>
              </a:rPr>
              <a:t>Anak manja </a:t>
            </a:r>
          </a:p>
          <a:p>
            <a:r>
              <a:rPr lang="id-ID" sz="3200" dirty="0" smtClean="0">
                <a:latin typeface="Comic Sans MS" panose="030F0702030302020204" pitchFamily="66" charset="0"/>
              </a:rPr>
              <a:t>Perilaku berkuasa </a:t>
            </a:r>
          </a:p>
          <a:p>
            <a:r>
              <a:rPr lang="id-ID" sz="3200" dirty="0" smtClean="0">
                <a:latin typeface="Comic Sans MS" panose="030F0702030302020204" pitchFamily="66" charset="0"/>
              </a:rPr>
              <a:t>Perilaku merusak </a:t>
            </a:r>
            <a:endParaRPr lang="id-ID" sz="3200"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17</a:t>
            </a:fld>
            <a:endParaRPr lang="en-US" altLang="id-ID"/>
          </a:p>
        </p:txBody>
      </p:sp>
    </p:spTree>
    <p:extLst>
      <p:ext uri="{BB962C8B-B14F-4D97-AF65-F5344CB8AC3E}">
        <p14:creationId xmlns:p14="http://schemas.microsoft.com/office/powerpoint/2010/main" val="26874669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2800" dirty="0" smtClean="0">
                <a:latin typeface="Comic Sans MS" panose="030F0702030302020204" pitchFamily="66" charset="0"/>
              </a:rPr>
              <a:t>C. MENYIKAPI FAKTOR YANG MEMPENGARUHI PERKEMBANGAN SOSIAL EMOSIONAL ANAK</a:t>
            </a:r>
            <a:endParaRPr lang="id-ID" sz="2800" dirty="0">
              <a:latin typeface="Comic Sans MS" panose="030F0702030302020204" pitchFamily="66" charset="0"/>
            </a:endParaRPr>
          </a:p>
        </p:txBody>
      </p:sp>
      <p:sp>
        <p:nvSpPr>
          <p:cNvPr id="3" name="Content Placeholder 2"/>
          <p:cNvSpPr>
            <a:spLocks noGrp="1"/>
          </p:cNvSpPr>
          <p:nvPr>
            <p:ph idx="1"/>
          </p:nvPr>
        </p:nvSpPr>
        <p:spPr/>
        <p:txBody>
          <a:bodyPr/>
          <a:lstStyle/>
          <a:p>
            <a:pPr marL="457200" indent="-457200">
              <a:buFont typeface="+mj-lt"/>
              <a:buAutoNum type="arabicPeriod"/>
            </a:pPr>
            <a:r>
              <a:rPr lang="id-ID" sz="2000" dirty="0" smtClean="0">
                <a:solidFill>
                  <a:srgbClr val="FFC000"/>
                </a:solidFill>
                <a:latin typeface="Comic Sans MS" panose="030F0702030302020204" pitchFamily="66" charset="0"/>
              </a:rPr>
              <a:t>Orang tua dan guru memiliki kesanggupan dan kemampuan</a:t>
            </a:r>
            <a:r>
              <a:rPr lang="id-ID" sz="2000" dirty="0" smtClean="0">
                <a:latin typeface="Comic Sans MS" panose="030F0702030302020204" pitchFamily="66" charset="0"/>
              </a:rPr>
              <a:t> yang memadahi untuk </a:t>
            </a:r>
            <a:r>
              <a:rPr lang="id-ID" sz="2000" dirty="0" smtClean="0">
                <a:solidFill>
                  <a:srgbClr val="FFC000"/>
                </a:solidFill>
                <a:latin typeface="Comic Sans MS" panose="030F0702030302020204" pitchFamily="66" charset="0"/>
              </a:rPr>
              <a:t>mengenali</a:t>
            </a:r>
            <a:r>
              <a:rPr lang="id-ID" sz="2000" dirty="0" smtClean="0">
                <a:latin typeface="Comic Sans MS" panose="030F0702030302020204" pitchFamily="66" charset="0"/>
              </a:rPr>
              <a:t> anak dan karakteristiknya </a:t>
            </a:r>
          </a:p>
          <a:p>
            <a:pPr marL="457200" indent="-457200">
              <a:buFont typeface="+mj-lt"/>
              <a:buAutoNum type="arabicPeriod"/>
            </a:pPr>
            <a:r>
              <a:rPr lang="id-ID" sz="2000" dirty="0" smtClean="0">
                <a:latin typeface="Comic Sans MS" panose="030F0702030302020204" pitchFamily="66" charset="0"/>
              </a:rPr>
              <a:t>Guru dan orang tua </a:t>
            </a:r>
            <a:r>
              <a:rPr lang="id-ID" sz="2000" dirty="0" smtClean="0">
                <a:solidFill>
                  <a:srgbClr val="FFC000"/>
                </a:solidFill>
                <a:latin typeface="Comic Sans MS" panose="030F0702030302020204" pitchFamily="66" charset="0"/>
              </a:rPr>
              <a:t>mampu menciptakan lingkungan sosial yang kondusif</a:t>
            </a:r>
            <a:r>
              <a:rPr lang="id-ID" sz="2000" dirty="0" smtClean="0">
                <a:latin typeface="Comic Sans MS" panose="030F0702030302020204" pitchFamily="66" charset="0"/>
              </a:rPr>
              <a:t> dan </a:t>
            </a:r>
            <a:r>
              <a:rPr lang="id-ID" sz="2000" dirty="0" smtClean="0">
                <a:solidFill>
                  <a:srgbClr val="FFC000"/>
                </a:solidFill>
                <a:latin typeface="Comic Sans MS" panose="030F0702030302020204" pitchFamily="66" charset="0"/>
              </a:rPr>
              <a:t>sesuai</a:t>
            </a:r>
            <a:r>
              <a:rPr lang="id-ID" sz="2000" dirty="0" smtClean="0">
                <a:latin typeface="Comic Sans MS" panose="030F0702030302020204" pitchFamily="66" charset="0"/>
              </a:rPr>
              <a:t> dengan </a:t>
            </a:r>
            <a:r>
              <a:rPr lang="id-ID" sz="2000" dirty="0" smtClean="0">
                <a:solidFill>
                  <a:srgbClr val="FFC000"/>
                </a:solidFill>
                <a:latin typeface="Comic Sans MS" panose="030F0702030302020204" pitchFamily="66" charset="0"/>
              </a:rPr>
              <a:t>tuntutan perkembangan emosi dan sosial anak</a:t>
            </a:r>
          </a:p>
          <a:p>
            <a:pPr marL="457200" indent="-457200">
              <a:buFont typeface="+mj-lt"/>
              <a:buAutoNum type="arabicPeriod"/>
            </a:pPr>
            <a:r>
              <a:rPr lang="id-ID" sz="2000" dirty="0" smtClean="0">
                <a:latin typeface="Comic Sans MS" panose="030F0702030302020204" pitchFamily="66" charset="0"/>
              </a:rPr>
              <a:t>Guru dan orang tua </a:t>
            </a:r>
            <a:r>
              <a:rPr lang="id-ID" sz="2000" dirty="0" smtClean="0">
                <a:solidFill>
                  <a:srgbClr val="FFC000"/>
                </a:solidFill>
                <a:latin typeface="Comic Sans MS" panose="030F0702030302020204" pitchFamily="66" charset="0"/>
              </a:rPr>
              <a:t>melengkapi kemampuan dirinya </a:t>
            </a:r>
            <a:r>
              <a:rPr lang="id-ID" sz="2000" dirty="0" smtClean="0">
                <a:latin typeface="Comic Sans MS" panose="030F0702030302020204" pitchFamily="66" charset="0"/>
              </a:rPr>
              <a:t>dalam menghilangkan dan menekan atau mengeliminasi faktor penyebab dan hal-hal negatif serta perusak perkembangan emosi dan sosial pada anak prasekolah</a:t>
            </a:r>
            <a:endParaRPr lang="id-ID" sz="2000"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18</a:t>
            </a:fld>
            <a:endParaRPr lang="en-US" altLang="id-ID"/>
          </a:p>
        </p:txBody>
      </p:sp>
    </p:spTree>
    <p:extLst>
      <p:ext uri="{BB962C8B-B14F-4D97-AF65-F5344CB8AC3E}">
        <p14:creationId xmlns:p14="http://schemas.microsoft.com/office/powerpoint/2010/main" val="2813156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200" dirty="0" smtClean="0">
                <a:latin typeface="Comic Sans MS" panose="030F0702030302020204" pitchFamily="66" charset="0"/>
              </a:rPr>
              <a:t>Kondisi yang mempengaruhi perkembangan sosial emosional anak (Hurlock, 1993):</a:t>
            </a:r>
            <a:endParaRPr lang="id-ID" sz="3200" dirty="0">
              <a:latin typeface="Comic Sans MS" panose="030F0702030302020204" pitchFamily="66" charset="0"/>
            </a:endParaRPr>
          </a:p>
        </p:txBody>
      </p:sp>
      <p:sp>
        <p:nvSpPr>
          <p:cNvPr id="3" name="Content Placeholder 2"/>
          <p:cNvSpPr>
            <a:spLocks noGrp="1"/>
          </p:cNvSpPr>
          <p:nvPr>
            <p:ph idx="1"/>
          </p:nvPr>
        </p:nvSpPr>
        <p:spPr/>
        <p:txBody>
          <a:bodyPr/>
          <a:lstStyle/>
          <a:p>
            <a:pPr marL="742950" indent="-742950">
              <a:buFont typeface="+mj-lt"/>
              <a:buAutoNum type="arabicPeriod"/>
            </a:pPr>
            <a:r>
              <a:rPr lang="id-ID" dirty="0" smtClean="0">
                <a:latin typeface="Comic Sans MS" panose="030F0702030302020204" pitchFamily="66" charset="0"/>
              </a:rPr>
              <a:t>Kondisi fisik </a:t>
            </a:r>
          </a:p>
          <a:p>
            <a:pPr marL="742950" indent="-742950">
              <a:buFont typeface="+mj-lt"/>
              <a:buAutoNum type="arabicPeriod"/>
            </a:pPr>
            <a:r>
              <a:rPr lang="id-ID" dirty="0" smtClean="0">
                <a:latin typeface="Comic Sans MS" panose="030F0702030302020204" pitchFamily="66" charset="0"/>
              </a:rPr>
              <a:t>Kondisi psikologis </a:t>
            </a:r>
          </a:p>
          <a:p>
            <a:pPr marL="742950" indent="-742950">
              <a:buFont typeface="+mj-lt"/>
              <a:buAutoNum type="arabicPeriod"/>
            </a:pPr>
            <a:r>
              <a:rPr lang="id-ID" dirty="0" smtClean="0">
                <a:latin typeface="Comic Sans MS" panose="030F0702030302020204" pitchFamily="66" charset="0"/>
              </a:rPr>
              <a:t>Kondisi lingkungan </a:t>
            </a:r>
            <a:endParaRPr lang="id-ID"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19</a:t>
            </a:fld>
            <a:endParaRPr lang="en-US" altLang="id-ID"/>
          </a:p>
        </p:txBody>
      </p:sp>
    </p:spTree>
    <p:extLst>
      <p:ext uri="{BB962C8B-B14F-4D97-AF65-F5344CB8AC3E}">
        <p14:creationId xmlns:p14="http://schemas.microsoft.com/office/powerpoint/2010/main" val="20655456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1. Kondisi fisik </a:t>
            </a:r>
            <a:endParaRPr lang="id-ID" dirty="0">
              <a:latin typeface="Comic Sans MS" panose="030F0702030302020204" pitchFamily="66" charset="0"/>
            </a:endParaRPr>
          </a:p>
        </p:txBody>
      </p:sp>
      <p:sp>
        <p:nvSpPr>
          <p:cNvPr id="3" name="Content Placeholder 2"/>
          <p:cNvSpPr>
            <a:spLocks noGrp="1"/>
          </p:cNvSpPr>
          <p:nvPr>
            <p:ph idx="1"/>
          </p:nvPr>
        </p:nvSpPr>
        <p:spPr/>
        <p:txBody>
          <a:bodyPr/>
          <a:lstStyle/>
          <a:p>
            <a:r>
              <a:rPr lang="id-ID" dirty="0" smtClean="0">
                <a:latin typeface="Comic Sans MS" panose="030F0702030302020204" pitchFamily="66" charset="0"/>
              </a:rPr>
              <a:t>Kesehatan yang buruk</a:t>
            </a:r>
          </a:p>
          <a:p>
            <a:r>
              <a:rPr lang="id-ID" dirty="0" smtClean="0">
                <a:latin typeface="Comic Sans MS" panose="030F0702030302020204" pitchFamily="66" charset="0"/>
              </a:rPr>
              <a:t>Kondisi yang merangsang (penyakit kulit)</a:t>
            </a:r>
          </a:p>
          <a:p>
            <a:r>
              <a:rPr lang="id-ID" dirty="0" smtClean="0">
                <a:latin typeface="Comic Sans MS" panose="030F0702030302020204" pitchFamily="66" charset="0"/>
              </a:rPr>
              <a:t>Gangguan kronis </a:t>
            </a:r>
          </a:p>
          <a:p>
            <a:r>
              <a:rPr lang="id-ID" dirty="0" smtClean="0">
                <a:latin typeface="Comic Sans MS" panose="030F0702030302020204" pitchFamily="66" charset="0"/>
              </a:rPr>
              <a:t>Perubahan kelenjar </a:t>
            </a:r>
            <a:endParaRPr lang="id-ID"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20</a:t>
            </a:fld>
            <a:endParaRPr lang="en-US" altLang="id-ID"/>
          </a:p>
        </p:txBody>
      </p:sp>
    </p:spTree>
    <p:extLst>
      <p:ext uri="{BB962C8B-B14F-4D97-AF65-F5344CB8AC3E}">
        <p14:creationId xmlns:p14="http://schemas.microsoft.com/office/powerpoint/2010/main" val="9146554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2. Kondisi psikologis </a:t>
            </a:r>
            <a:endParaRPr lang="id-ID" dirty="0">
              <a:latin typeface="Comic Sans MS" panose="030F0702030302020204" pitchFamily="66" charset="0"/>
            </a:endParaRPr>
          </a:p>
        </p:txBody>
      </p:sp>
      <p:sp>
        <p:nvSpPr>
          <p:cNvPr id="3" name="Content Placeholder 2"/>
          <p:cNvSpPr>
            <a:spLocks noGrp="1"/>
          </p:cNvSpPr>
          <p:nvPr>
            <p:ph idx="1"/>
          </p:nvPr>
        </p:nvSpPr>
        <p:spPr/>
        <p:txBody>
          <a:bodyPr/>
          <a:lstStyle/>
          <a:p>
            <a:r>
              <a:rPr lang="id-ID" dirty="0" smtClean="0">
                <a:latin typeface="Comic Sans MS" panose="030F0702030302020204" pitchFamily="66" charset="0"/>
              </a:rPr>
              <a:t>Perlengkapan </a:t>
            </a:r>
            <a:r>
              <a:rPr lang="id-ID" dirty="0" smtClean="0">
                <a:solidFill>
                  <a:srgbClr val="0070C0"/>
                </a:solidFill>
                <a:latin typeface="Comic Sans MS" panose="030F0702030302020204" pitchFamily="66" charset="0"/>
              </a:rPr>
              <a:t>intelektual </a:t>
            </a:r>
          </a:p>
          <a:p>
            <a:r>
              <a:rPr lang="id-ID" dirty="0" smtClean="0">
                <a:solidFill>
                  <a:srgbClr val="0070C0"/>
                </a:solidFill>
                <a:latin typeface="Comic Sans MS" panose="030F0702030302020204" pitchFamily="66" charset="0"/>
              </a:rPr>
              <a:t>Kegagalan </a:t>
            </a:r>
            <a:r>
              <a:rPr lang="id-ID" dirty="0" smtClean="0">
                <a:latin typeface="Comic Sans MS" panose="030F0702030302020204" pitchFamily="66" charset="0"/>
              </a:rPr>
              <a:t>mencapai tingkatan espirasi (cemas)</a:t>
            </a:r>
          </a:p>
          <a:p>
            <a:r>
              <a:rPr lang="id-ID" dirty="0" smtClean="0">
                <a:solidFill>
                  <a:srgbClr val="0070C0"/>
                </a:solidFill>
                <a:latin typeface="Comic Sans MS" panose="030F0702030302020204" pitchFamily="66" charset="0"/>
              </a:rPr>
              <a:t>Kecemasan</a:t>
            </a:r>
            <a:r>
              <a:rPr lang="id-ID" dirty="0" smtClean="0">
                <a:latin typeface="Comic Sans MS" panose="030F0702030302020204" pitchFamily="66" charset="0"/>
              </a:rPr>
              <a:t> setelah pengalaman emosi tertentu tang sangat kuat</a:t>
            </a:r>
            <a:endParaRPr lang="id-ID"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21</a:t>
            </a:fld>
            <a:endParaRPr lang="en-US" altLang="id-ID"/>
          </a:p>
        </p:txBody>
      </p:sp>
    </p:spTree>
    <p:extLst>
      <p:ext uri="{BB962C8B-B14F-4D97-AF65-F5344CB8AC3E}">
        <p14:creationId xmlns:p14="http://schemas.microsoft.com/office/powerpoint/2010/main" val="28500441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3. Kondisi lingkungan </a:t>
            </a:r>
            <a:endParaRPr lang="id-ID" dirty="0">
              <a:latin typeface="Comic Sans MS" panose="030F0702030302020204" pitchFamily="66" charset="0"/>
            </a:endParaRPr>
          </a:p>
        </p:txBody>
      </p:sp>
      <p:sp>
        <p:nvSpPr>
          <p:cNvPr id="3" name="Content Placeholder 2"/>
          <p:cNvSpPr>
            <a:spLocks noGrp="1"/>
          </p:cNvSpPr>
          <p:nvPr>
            <p:ph idx="1"/>
          </p:nvPr>
        </p:nvSpPr>
        <p:spPr/>
        <p:txBody>
          <a:bodyPr/>
          <a:lstStyle/>
          <a:p>
            <a:r>
              <a:rPr lang="id-ID" sz="2400" dirty="0" smtClean="0">
                <a:solidFill>
                  <a:srgbClr val="7030A0"/>
                </a:solidFill>
                <a:latin typeface="Comic Sans MS" panose="030F0702030302020204" pitchFamily="66" charset="0"/>
              </a:rPr>
              <a:t>Ketegangan </a:t>
            </a:r>
            <a:r>
              <a:rPr lang="id-ID" sz="2400" dirty="0" smtClean="0">
                <a:latin typeface="Comic Sans MS" panose="030F0702030302020204" pitchFamily="66" charset="0"/>
              </a:rPr>
              <a:t>yang disebabkan oleh </a:t>
            </a:r>
            <a:r>
              <a:rPr lang="id-ID" sz="2400" dirty="0" smtClean="0">
                <a:solidFill>
                  <a:srgbClr val="7030A0"/>
                </a:solidFill>
                <a:latin typeface="Comic Sans MS" panose="030F0702030302020204" pitchFamily="66" charset="0"/>
              </a:rPr>
              <a:t>pertengakaran dan perselisihan </a:t>
            </a:r>
            <a:r>
              <a:rPr lang="id-ID" sz="2400" dirty="0" smtClean="0">
                <a:latin typeface="Comic Sans MS" panose="030F0702030302020204" pitchFamily="66" charset="0"/>
              </a:rPr>
              <a:t>yang terus menerus </a:t>
            </a:r>
          </a:p>
          <a:p>
            <a:r>
              <a:rPr lang="id-ID" sz="2400" dirty="0" smtClean="0">
                <a:solidFill>
                  <a:srgbClr val="7030A0"/>
                </a:solidFill>
                <a:latin typeface="Comic Sans MS" panose="030F0702030302020204" pitchFamily="66" charset="0"/>
              </a:rPr>
              <a:t>Ketegangan yang berlebihan </a:t>
            </a:r>
            <a:r>
              <a:rPr lang="id-ID" sz="2400" dirty="0" smtClean="0">
                <a:latin typeface="Comic Sans MS" panose="030F0702030302020204" pitchFamily="66" charset="0"/>
              </a:rPr>
              <a:t>serta </a:t>
            </a:r>
            <a:r>
              <a:rPr lang="id-ID" sz="2400" dirty="0" smtClean="0">
                <a:solidFill>
                  <a:srgbClr val="7030A0"/>
                </a:solidFill>
                <a:latin typeface="Comic Sans MS" panose="030F0702030302020204" pitchFamily="66" charset="0"/>
              </a:rPr>
              <a:t>disiplin yang otoriter</a:t>
            </a:r>
          </a:p>
          <a:p>
            <a:r>
              <a:rPr lang="id-ID" sz="2400" dirty="0" smtClean="0">
                <a:solidFill>
                  <a:srgbClr val="7030A0"/>
                </a:solidFill>
                <a:latin typeface="Comic Sans MS" panose="030F0702030302020204" pitchFamily="66" charset="0"/>
              </a:rPr>
              <a:t>Sikap orang tua </a:t>
            </a:r>
            <a:r>
              <a:rPr lang="id-ID" sz="2400" dirty="0" smtClean="0">
                <a:latin typeface="Comic Sans MS" panose="030F0702030302020204" pitchFamily="66" charset="0"/>
              </a:rPr>
              <a:t>yang selalu men</a:t>
            </a:r>
            <a:r>
              <a:rPr lang="id-ID" sz="2400" dirty="0" smtClean="0">
                <a:solidFill>
                  <a:srgbClr val="7030A0"/>
                </a:solidFill>
                <a:latin typeface="Comic Sans MS" panose="030F0702030302020204" pitchFamily="66" charset="0"/>
              </a:rPr>
              <a:t>cemas</a:t>
            </a:r>
            <a:r>
              <a:rPr lang="id-ID" sz="2400" dirty="0" smtClean="0">
                <a:latin typeface="Comic Sans MS" panose="030F0702030302020204" pitchFamily="66" charset="0"/>
              </a:rPr>
              <a:t>kan atau </a:t>
            </a:r>
            <a:r>
              <a:rPr lang="id-ID" sz="2400" dirty="0" smtClean="0">
                <a:solidFill>
                  <a:srgbClr val="7030A0"/>
                </a:solidFill>
                <a:latin typeface="Comic Sans MS" panose="030F0702030302020204" pitchFamily="66" charset="0"/>
              </a:rPr>
              <a:t>terlalu melindungi </a:t>
            </a:r>
          </a:p>
          <a:p>
            <a:r>
              <a:rPr lang="id-ID" sz="2400" dirty="0" smtClean="0">
                <a:latin typeface="Comic Sans MS" panose="030F0702030302020204" pitchFamily="66" charset="0"/>
              </a:rPr>
              <a:t>Suasana </a:t>
            </a:r>
            <a:r>
              <a:rPr lang="id-ID" sz="2400" dirty="0" smtClean="0">
                <a:solidFill>
                  <a:srgbClr val="7030A0"/>
                </a:solidFill>
                <a:latin typeface="Comic Sans MS" panose="030F0702030302020204" pitchFamily="66" charset="0"/>
              </a:rPr>
              <a:t>otoriter di sekolah  </a:t>
            </a:r>
            <a:endParaRPr lang="id-ID" sz="2400" dirty="0">
              <a:solidFill>
                <a:srgbClr val="7030A0"/>
              </a:solidFill>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22</a:t>
            </a:fld>
            <a:endParaRPr lang="en-US" altLang="id-ID"/>
          </a:p>
        </p:txBody>
      </p:sp>
    </p:spTree>
    <p:extLst>
      <p:ext uri="{BB962C8B-B14F-4D97-AF65-F5344CB8AC3E}">
        <p14:creationId xmlns:p14="http://schemas.microsoft.com/office/powerpoint/2010/main" val="21475549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692696"/>
            <a:ext cx="7162800" cy="1143000"/>
          </a:xfrm>
        </p:spPr>
        <p:txBody>
          <a:bodyPr/>
          <a:lstStyle/>
          <a:p>
            <a:r>
              <a:rPr lang="id-ID" sz="3200" dirty="0" smtClean="0">
                <a:latin typeface="Comic Sans MS" panose="030F0702030302020204" pitchFamily="66" charset="0"/>
              </a:rPr>
              <a:t>Atang Setiawan (1995), penyebab terjadinya ganguan tingkah laku:</a:t>
            </a:r>
            <a:endParaRPr lang="id-ID" sz="3200" dirty="0">
              <a:latin typeface="Comic Sans MS" panose="030F0702030302020204" pitchFamily="66" charset="0"/>
            </a:endParaRPr>
          </a:p>
        </p:txBody>
      </p:sp>
      <p:sp>
        <p:nvSpPr>
          <p:cNvPr id="3" name="Content Placeholder 2"/>
          <p:cNvSpPr>
            <a:spLocks noGrp="1"/>
          </p:cNvSpPr>
          <p:nvPr>
            <p:ph idx="1"/>
          </p:nvPr>
        </p:nvSpPr>
        <p:spPr>
          <a:xfrm>
            <a:off x="1066800" y="1844824"/>
            <a:ext cx="7010400" cy="3946376"/>
          </a:xfrm>
        </p:spPr>
        <p:txBody>
          <a:bodyPr/>
          <a:lstStyle/>
          <a:p>
            <a:r>
              <a:rPr lang="id-ID" sz="2400" dirty="0" smtClean="0"/>
              <a:t>Efek </a:t>
            </a:r>
            <a:r>
              <a:rPr lang="id-ID" sz="2400" dirty="0" smtClean="0">
                <a:solidFill>
                  <a:srgbClr val="FF0000"/>
                </a:solidFill>
              </a:rPr>
              <a:t>disiplin orang tua </a:t>
            </a:r>
            <a:r>
              <a:rPr lang="id-ID" sz="2400" dirty="0" smtClean="0"/>
              <a:t>yang terlalu </a:t>
            </a:r>
            <a:r>
              <a:rPr lang="id-ID" sz="2400" dirty="0" smtClean="0">
                <a:solidFill>
                  <a:srgbClr val="FF0000"/>
                </a:solidFill>
              </a:rPr>
              <a:t>ketat</a:t>
            </a:r>
          </a:p>
          <a:p>
            <a:r>
              <a:rPr lang="id-ID" sz="2400" dirty="0" smtClean="0">
                <a:solidFill>
                  <a:srgbClr val="FF0000"/>
                </a:solidFill>
              </a:rPr>
              <a:t>Hukuman</a:t>
            </a:r>
            <a:r>
              <a:rPr lang="id-ID" sz="2400" dirty="0" smtClean="0"/>
              <a:t> terhadap respon sosial yang </a:t>
            </a:r>
            <a:r>
              <a:rPr lang="id-ID" sz="2400" dirty="0" smtClean="0">
                <a:solidFill>
                  <a:srgbClr val="FF0000"/>
                </a:solidFill>
              </a:rPr>
              <a:t>kurang tepat</a:t>
            </a:r>
          </a:p>
          <a:p>
            <a:r>
              <a:rPr lang="id-ID" sz="2400" dirty="0" smtClean="0"/>
              <a:t>Konsekuensi pemberian hadiah sebagai ganjaran bagi tingkah laku yang mengisolasi diri dari orang lain</a:t>
            </a:r>
          </a:p>
          <a:p>
            <a:r>
              <a:rPr lang="id-ID" sz="2400" dirty="0" smtClean="0">
                <a:solidFill>
                  <a:srgbClr val="FF0000"/>
                </a:solidFill>
              </a:rPr>
              <a:t>Kurangnya kesempatan untuk belajar dan melatih keahlian</a:t>
            </a:r>
          </a:p>
          <a:p>
            <a:r>
              <a:rPr lang="id-ID" sz="2400" dirty="0" smtClean="0"/>
              <a:t>Adanya </a:t>
            </a:r>
            <a:r>
              <a:rPr lang="id-ID" sz="2400" dirty="0" smtClean="0">
                <a:solidFill>
                  <a:srgbClr val="FF0000"/>
                </a:solidFill>
              </a:rPr>
              <a:t>contoh tingkah laku yang tidak pantas </a:t>
            </a:r>
            <a:endParaRPr lang="id-ID" sz="2400" dirty="0">
              <a:solidFill>
                <a:srgbClr val="FF0000"/>
              </a:solidFill>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23</a:t>
            </a:fld>
            <a:endParaRPr lang="en-US" altLang="id-ID"/>
          </a:p>
        </p:txBody>
      </p:sp>
    </p:spTree>
    <p:extLst>
      <p:ext uri="{BB962C8B-B14F-4D97-AF65-F5344CB8AC3E}">
        <p14:creationId xmlns:p14="http://schemas.microsoft.com/office/powerpoint/2010/main" val="41910268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200" dirty="0" smtClean="0">
                <a:latin typeface="Comic Sans MS" panose="030F0702030302020204" pitchFamily="66" charset="0"/>
              </a:rPr>
              <a:t>Penciptaan kondisi ideal bagi pengembangan sosial emosional anak</a:t>
            </a:r>
            <a:endParaRPr lang="id-ID" sz="3200" dirty="0">
              <a:latin typeface="Comic Sans MS" panose="030F0702030302020204" pitchFamily="66" charset="0"/>
            </a:endParaRPr>
          </a:p>
        </p:txBody>
      </p:sp>
      <p:sp>
        <p:nvSpPr>
          <p:cNvPr id="3" name="Content Placeholder 2"/>
          <p:cNvSpPr>
            <a:spLocks noGrp="1"/>
          </p:cNvSpPr>
          <p:nvPr>
            <p:ph idx="1"/>
          </p:nvPr>
        </p:nvSpPr>
        <p:spPr/>
        <p:txBody>
          <a:bodyPr/>
          <a:lstStyle/>
          <a:p>
            <a:r>
              <a:rPr lang="id-ID" sz="2400" dirty="0" smtClean="0">
                <a:latin typeface="Comic Sans MS" panose="030F0702030302020204" pitchFamily="66" charset="0"/>
              </a:rPr>
              <a:t>Mampu </a:t>
            </a:r>
            <a:r>
              <a:rPr lang="id-ID" sz="2400" dirty="0" smtClean="0">
                <a:solidFill>
                  <a:srgbClr val="0066CC"/>
                </a:solidFill>
                <a:latin typeface="Comic Sans MS" panose="030F0702030302020204" pitchFamily="66" charset="0"/>
              </a:rPr>
              <a:t>menciptakan dan menyediakan kondisi yang dapat menjamin terkendalinya ekspresi emosi</a:t>
            </a:r>
            <a:r>
              <a:rPr lang="id-ID" sz="2400" dirty="0" smtClean="0">
                <a:latin typeface="Comic Sans MS" panose="030F0702030302020204" pitchFamily="66" charset="0"/>
              </a:rPr>
              <a:t> dari setiap anak sehingga emosi anak terlindungi, stabil, dan seimbang, serta wajar dalam tampilannya</a:t>
            </a:r>
          </a:p>
          <a:p>
            <a:r>
              <a:rPr lang="id-ID" sz="2400" dirty="0" smtClean="0">
                <a:solidFill>
                  <a:srgbClr val="0066CC"/>
                </a:solidFill>
                <a:latin typeface="Comic Sans MS" panose="030F0702030302020204" pitchFamily="66" charset="0"/>
              </a:rPr>
              <a:t>Memfasilitasi dan menyiapkan kondisi </a:t>
            </a:r>
            <a:r>
              <a:rPr lang="id-ID" sz="2400" dirty="0" smtClean="0">
                <a:latin typeface="Comic Sans MS" panose="030F0702030302020204" pitchFamily="66" charset="0"/>
              </a:rPr>
              <a:t>yang dapat membantu </a:t>
            </a:r>
            <a:r>
              <a:rPr lang="id-ID" sz="2400" dirty="0" smtClean="0">
                <a:solidFill>
                  <a:srgbClr val="0066CC"/>
                </a:solidFill>
                <a:latin typeface="Comic Sans MS" panose="030F0702030302020204" pitchFamily="66" charset="0"/>
              </a:rPr>
              <a:t>anak melakukan interaksi sosial</a:t>
            </a:r>
            <a:r>
              <a:rPr lang="id-ID" sz="2400" dirty="0" smtClean="0">
                <a:latin typeface="Comic Sans MS" panose="030F0702030302020204" pitchFamily="66" charset="0"/>
              </a:rPr>
              <a:t> serta meningkatkan ketrampilan anak dalam bersosialisasi </a:t>
            </a:r>
            <a:endParaRPr lang="id-ID" sz="2400" dirty="0">
              <a:latin typeface="Comic Sans MS" panose="030F0702030302020204" pitchFamily="66" charset="0"/>
            </a:endParaRPr>
          </a:p>
        </p:txBody>
      </p:sp>
      <p:sp>
        <p:nvSpPr>
          <p:cNvPr id="4" name="Date Placeholder 3"/>
          <p:cNvSpPr>
            <a:spLocks noGrp="1"/>
          </p:cNvSpPr>
          <p:nvPr>
            <p:ph type="dt" sz="half" idx="10"/>
          </p:nvPr>
        </p:nvSpPr>
        <p:spPr/>
        <p:txBody>
          <a:bodyPr/>
          <a:lstStyle/>
          <a:p>
            <a:fld id="{658E67AC-4176-47C2-ADC9-8F8EB9659BBA}" type="datetime1">
              <a:rPr lang="en-US" altLang="id-ID" smtClean="0"/>
              <a:pPr/>
              <a:t>3/26/2019</a:t>
            </a:fld>
            <a:endParaRPr lang="en-US" altLang="id-ID"/>
          </a:p>
        </p:txBody>
      </p:sp>
      <p:sp>
        <p:nvSpPr>
          <p:cNvPr id="5" name="Footer Placeholder 4"/>
          <p:cNvSpPr>
            <a:spLocks noGrp="1"/>
          </p:cNvSpPr>
          <p:nvPr>
            <p:ph type="ftr" sz="quarter" idx="11"/>
          </p:nvPr>
        </p:nvSpPr>
        <p:spPr/>
        <p:txBody>
          <a:bodyPr/>
          <a:lstStyle/>
          <a:p>
            <a:r>
              <a:rPr lang="en-US" altLang="id-ID" smtClean="0"/>
              <a:t>copyright 2006 www.brainybetty.com</a:t>
            </a:r>
            <a:endParaRPr lang="en-US" altLang="id-ID"/>
          </a:p>
        </p:txBody>
      </p:sp>
      <p:sp>
        <p:nvSpPr>
          <p:cNvPr id="6" name="Slide Number Placeholder 5"/>
          <p:cNvSpPr>
            <a:spLocks noGrp="1"/>
          </p:cNvSpPr>
          <p:nvPr>
            <p:ph type="sldNum" sz="quarter" idx="12"/>
          </p:nvPr>
        </p:nvSpPr>
        <p:spPr/>
        <p:txBody>
          <a:bodyPr/>
          <a:lstStyle/>
          <a:p>
            <a:fld id="{A2546B7B-3AE2-4ADC-B1BB-AE3A6329A5C7}" type="slidenum">
              <a:rPr lang="en-US" altLang="id-ID" smtClean="0"/>
              <a:pPr/>
              <a:t>24</a:t>
            </a:fld>
            <a:endParaRPr lang="en-US" altLang="id-ID"/>
          </a:p>
        </p:txBody>
      </p:sp>
    </p:spTree>
    <p:extLst>
      <p:ext uri="{BB962C8B-B14F-4D97-AF65-F5344CB8AC3E}">
        <p14:creationId xmlns:p14="http://schemas.microsoft.com/office/powerpoint/2010/main" val="2643843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38200"/>
            <a:ext cx="7162800" cy="5111080"/>
          </a:xfrm>
        </p:spPr>
        <p:txBody>
          <a:bodyPr/>
          <a:lstStyle/>
          <a:p>
            <a:r>
              <a:rPr lang="id-ID" sz="5400" b="1" dirty="0" smtClean="0">
                <a:solidFill>
                  <a:srgbClr val="92D050"/>
                </a:solidFill>
                <a:latin typeface="Jokerman" panose="04090605060D06020702" pitchFamily="82" charset="0"/>
              </a:rPr>
              <a:t>Terima Kasih (“,)</a:t>
            </a:r>
            <a:br>
              <a:rPr lang="id-ID" sz="5400" b="1" dirty="0" smtClean="0">
                <a:solidFill>
                  <a:srgbClr val="92D050"/>
                </a:solidFill>
                <a:latin typeface="Jokerman" panose="04090605060D06020702" pitchFamily="82" charset="0"/>
              </a:rPr>
            </a:br>
            <a:r>
              <a:rPr lang="id-ID" sz="5400" b="1" dirty="0" smtClean="0">
                <a:solidFill>
                  <a:srgbClr val="92D050"/>
                </a:solidFill>
                <a:latin typeface="Jokerman" panose="04090605060D06020702" pitchFamily="82" charset="0"/>
              </a:rPr>
              <a:t>semoga bermanfaat</a:t>
            </a:r>
            <a:endParaRPr lang="id-ID" sz="5400" b="1" dirty="0">
              <a:solidFill>
                <a:srgbClr val="92D050"/>
              </a:solidFill>
              <a:latin typeface="Jokerman" panose="04090605060D06020702" pitchFamily="82" charset="0"/>
            </a:endParaRPr>
          </a:p>
        </p:txBody>
      </p:sp>
      <p:sp>
        <p:nvSpPr>
          <p:cNvPr id="3" name="Date Placeholder 2"/>
          <p:cNvSpPr>
            <a:spLocks noGrp="1"/>
          </p:cNvSpPr>
          <p:nvPr>
            <p:ph type="dt" sz="half" idx="10"/>
          </p:nvPr>
        </p:nvSpPr>
        <p:spPr/>
        <p:txBody>
          <a:bodyPr/>
          <a:lstStyle/>
          <a:p>
            <a:fld id="{FC158AD8-5FE8-4E57-8AFA-9C2AED573DBD}" type="datetime1">
              <a:rPr lang="en-US" altLang="id-ID" smtClean="0"/>
              <a:pPr/>
              <a:t>3/26/2019</a:t>
            </a:fld>
            <a:endParaRPr lang="en-US" altLang="id-ID"/>
          </a:p>
        </p:txBody>
      </p:sp>
      <p:sp>
        <p:nvSpPr>
          <p:cNvPr id="4" name="Footer Placeholder 3"/>
          <p:cNvSpPr>
            <a:spLocks noGrp="1"/>
          </p:cNvSpPr>
          <p:nvPr>
            <p:ph type="ftr" sz="quarter" idx="11"/>
          </p:nvPr>
        </p:nvSpPr>
        <p:spPr/>
        <p:txBody>
          <a:bodyPr/>
          <a:lstStyle/>
          <a:p>
            <a:r>
              <a:rPr lang="en-US" altLang="id-ID" smtClean="0"/>
              <a:t>copyright 2006 www.brainybetty.com</a:t>
            </a:r>
            <a:endParaRPr lang="en-US" altLang="id-ID"/>
          </a:p>
        </p:txBody>
      </p:sp>
      <p:sp>
        <p:nvSpPr>
          <p:cNvPr id="5" name="Slide Number Placeholder 4"/>
          <p:cNvSpPr>
            <a:spLocks noGrp="1"/>
          </p:cNvSpPr>
          <p:nvPr>
            <p:ph type="sldNum" sz="quarter" idx="12"/>
          </p:nvPr>
        </p:nvSpPr>
        <p:spPr/>
        <p:txBody>
          <a:bodyPr/>
          <a:lstStyle/>
          <a:p>
            <a:fld id="{688C65C7-52C1-44E0-8733-391DDE541E8D}" type="slidenum">
              <a:rPr lang="en-US" altLang="id-ID" smtClean="0"/>
              <a:pPr/>
              <a:t>25</a:t>
            </a:fld>
            <a:endParaRPr lang="en-US" altLang="id-ID"/>
          </a:p>
        </p:txBody>
      </p:sp>
    </p:spTree>
    <p:extLst>
      <p:ext uri="{BB962C8B-B14F-4D97-AF65-F5344CB8AC3E}">
        <p14:creationId xmlns:p14="http://schemas.microsoft.com/office/powerpoint/2010/main" val="4269969472"/>
      </p:ext>
    </p:extLst>
  </p:cSld>
  <p:clrMapOvr>
    <a:masterClrMapping/>
  </p:clrMapOvr>
</p:sld>
</file>

<file path=ppt/theme/theme1.xml><?xml version="1.0" encoding="utf-8"?>
<a:theme xmlns:a="http://schemas.openxmlformats.org/drawingml/2006/main" name="sosem 4">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Andy"/>
        <a:ea typeface=""/>
        <a:cs typeface=""/>
      </a:majorFont>
      <a:minorFont>
        <a:latin typeface="Andy"/>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sosem 4</Template>
  <TotalTime>131</TotalTime>
  <Words>899</Words>
  <Application>Microsoft Office PowerPoint</Application>
  <PresentationFormat>On-screen Show (4:3)</PresentationFormat>
  <Paragraphs>164</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sosem 4</vt:lpstr>
      <vt:lpstr>FAKTOR PENDUKUNG DAN PENGHAMBAT PERKEMBANGAN SOSIAL EMOSIONAL ANAK</vt:lpstr>
      <vt:lpstr>Mengapa perkembangan sosial emosional anak beragam?</vt:lpstr>
      <vt:lpstr>1. FAKTOR  YANG  MEMPENGARUHI PERKEMBANGAN  SOSIALEMOSIONAL</vt:lpstr>
      <vt:lpstr>a. Pengaruh keadaan individu sendiri:</vt:lpstr>
      <vt:lpstr>2. Konflik dalam proses perkembangan</vt:lpstr>
      <vt:lpstr>3. Sebab lingkungan </vt:lpstr>
      <vt:lpstr>a. Lingkungan keluarga </vt:lpstr>
      <vt:lpstr>b. Lingkungan sekitarnya </vt:lpstr>
      <vt:lpstr>b. Lingkungan sekitar </vt:lpstr>
      <vt:lpstr>c. Lingkungan sekolah </vt:lpstr>
      <vt:lpstr>c. Lingkungan sekolah yang dapat menimbulkan gangguan emosi: </vt:lpstr>
      <vt:lpstr>2. FAKTOR YANG MEMPENGARUHI PERKEMBANGAN SOSIAL ANAK</vt:lpstr>
      <vt:lpstr>a. Faktor lingkungan keluarga</vt:lpstr>
      <vt:lpstr>b. Faktor dari luar rumah</vt:lpstr>
      <vt:lpstr>c. Faktor pengaruh pengalaman sosial awal </vt:lpstr>
      <vt:lpstr>Berilah anak prasekolah pengalaman awal sosial yang benar, bahkan paling benar dan menyenangkan maka selanjutnya mereka akan menjadi manusia sosial yang benar</vt:lpstr>
      <vt:lpstr>Faktor penghambat perkembangan sosial anak prasekolah (Sri Maryani Dewi, 2000):</vt:lpstr>
      <vt:lpstr>C. MENYIKAPI FAKTOR YANG MEMPENGARUHI PERKEMBANGAN SOSIAL EMOSIONAL ANAK</vt:lpstr>
      <vt:lpstr>Kondisi yang mempengaruhi perkembangan sosial emosional anak (Hurlock, 1993):</vt:lpstr>
      <vt:lpstr>1. Kondisi fisik </vt:lpstr>
      <vt:lpstr>2. Kondisi psikologis </vt:lpstr>
      <vt:lpstr>3. Kondisi lingkungan </vt:lpstr>
      <vt:lpstr>Atang Setiawan (1995), penyebab terjadinya ganguan tingkah laku:</vt:lpstr>
      <vt:lpstr>Penciptaan kondisi ideal bagi pengembangan sosial emosional anak</vt:lpstr>
      <vt:lpstr>Terima Kasih (“,) semoga bermanfaat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FAKTOR PENDUKUNG DAN PENGHAMBAT PERKEMBANGAN SOSIAL EMOSIONAL ANAK</dc:title>
  <dc:creator>Asus</dc:creator>
  <cp:lastModifiedBy>asus</cp:lastModifiedBy>
  <cp:revision>14</cp:revision>
  <dcterms:created xsi:type="dcterms:W3CDTF">2016-04-25T03:20:36Z</dcterms:created>
  <dcterms:modified xsi:type="dcterms:W3CDTF">2019-03-26T07:17:29Z</dcterms:modified>
</cp:coreProperties>
</file>