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0058400" cy="7772400"/>
  <p:notesSz cx="10058400" cy="7772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134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559811" y="941324"/>
            <a:ext cx="4938776" cy="695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4343400"/>
            <a:ext cx="6400800" cy="175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10/31/2017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FF00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10/31/2017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10/31/2017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10/31/2017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10/31/2017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37563" y="2081275"/>
            <a:ext cx="7383272" cy="24631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93139" y="2081275"/>
            <a:ext cx="8072120" cy="3435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FF006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10/31/2017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3000" y="2587751"/>
            <a:ext cx="7772400" cy="241797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0" tIns="382905" rIns="0" bIns="0" rtlCol="0">
            <a:spAutoFit/>
          </a:bodyPr>
          <a:lstStyle/>
          <a:p>
            <a:pPr marL="450850" algn="ctr">
              <a:lnSpc>
                <a:spcPct val="100000"/>
              </a:lnSpc>
              <a:spcBef>
                <a:spcPts val="3015"/>
              </a:spcBef>
            </a:pPr>
            <a:r>
              <a:rPr sz="4400" spc="-5">
                <a:latin typeface="Arial"/>
                <a:cs typeface="Arial"/>
              </a:rPr>
              <a:t>LANGKAH-LANGKAH </a:t>
            </a:r>
            <a:r>
              <a:rPr sz="4400" spc="-10" smtClean="0">
                <a:latin typeface="Arial"/>
                <a:cs typeface="Arial"/>
              </a:rPr>
              <a:t>PERENCANAAN PANGAN DAN GIZI</a:t>
            </a:r>
            <a:endParaRPr sz="4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731519"/>
            <a:ext cx="8229600" cy="1143000"/>
          </a:xfrm>
          <a:prstGeom prst="rect">
            <a:avLst/>
          </a:prstGeom>
          <a:solidFill>
            <a:srgbClr val="F7A5F3"/>
          </a:solidFill>
        </p:spPr>
        <p:txBody>
          <a:bodyPr vert="horz" wrap="square" lIns="0" tIns="254000" rIns="0" bIns="0" rtlCol="0">
            <a:spAutoFit/>
          </a:bodyPr>
          <a:lstStyle/>
          <a:p>
            <a:pPr marL="237490">
              <a:lnSpc>
                <a:spcPct val="100000"/>
              </a:lnSpc>
              <a:spcBef>
                <a:spcPts val="2000"/>
              </a:spcBef>
            </a:pPr>
            <a:r>
              <a:rPr sz="4000" spc="-10" dirty="0"/>
              <a:t>PERENCANAAN </a:t>
            </a:r>
            <a:r>
              <a:rPr sz="4000" spc="-15" dirty="0"/>
              <a:t>PANGAN </a:t>
            </a:r>
            <a:r>
              <a:rPr sz="4000" spc="0" dirty="0"/>
              <a:t>&amp;</a:t>
            </a:r>
            <a:r>
              <a:rPr sz="4000" spc="-55" dirty="0"/>
              <a:t> </a:t>
            </a:r>
            <a:r>
              <a:rPr sz="4000" spc="-5" dirty="0"/>
              <a:t>GIZI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914400" y="2057400"/>
            <a:ext cx="8229600" cy="4526280"/>
          </a:xfrm>
          <a:custGeom>
            <a:avLst/>
            <a:gdLst/>
            <a:ahLst/>
            <a:cxnLst/>
            <a:rect l="l" t="t" r="r" b="b"/>
            <a:pathLst>
              <a:path w="8229600" h="4526280">
                <a:moveTo>
                  <a:pt x="0" y="4526280"/>
                </a:moveTo>
                <a:lnTo>
                  <a:pt x="8229600" y="4526280"/>
                </a:lnTo>
                <a:lnTo>
                  <a:pt x="8229600" y="0"/>
                </a:lnTo>
                <a:lnTo>
                  <a:pt x="0" y="0"/>
                </a:lnTo>
                <a:lnTo>
                  <a:pt x="0" y="452628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93139" y="1982520"/>
            <a:ext cx="7848600" cy="29489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119800"/>
              </a:lnSpc>
              <a:spcBef>
                <a:spcPts val="110"/>
              </a:spcBef>
            </a:pPr>
            <a:r>
              <a:rPr sz="3200" spc="-10" dirty="0">
                <a:latin typeface="Arial"/>
                <a:cs typeface="Arial"/>
              </a:rPr>
              <a:t>Proses perencanaan, </a:t>
            </a:r>
            <a:r>
              <a:rPr sz="3200" spc="-5" dirty="0">
                <a:latin typeface="Arial"/>
                <a:cs typeface="Arial"/>
              </a:rPr>
              <a:t>pengorganisasian,  </a:t>
            </a:r>
            <a:r>
              <a:rPr sz="3200" spc="-10" dirty="0">
                <a:latin typeface="Arial"/>
                <a:cs typeface="Arial"/>
              </a:rPr>
              <a:t>pengarahan </a:t>
            </a:r>
            <a:r>
              <a:rPr sz="3200" spc="-5" dirty="0">
                <a:latin typeface="Arial"/>
                <a:cs typeface="Arial"/>
              </a:rPr>
              <a:t>dan </a:t>
            </a:r>
            <a:r>
              <a:rPr sz="3200" spc="-10" dirty="0">
                <a:latin typeface="Arial"/>
                <a:cs typeface="Arial"/>
              </a:rPr>
              <a:t>pengawasan usaha-usaha  para </a:t>
            </a:r>
            <a:r>
              <a:rPr sz="3200" spc="-5" dirty="0">
                <a:latin typeface="Arial"/>
                <a:cs typeface="Arial"/>
              </a:rPr>
              <a:t>anggota organisasi </a:t>
            </a:r>
            <a:r>
              <a:rPr sz="3200" spc="-10" dirty="0">
                <a:latin typeface="Arial"/>
                <a:cs typeface="Arial"/>
              </a:rPr>
              <a:t>serta penggunaan  sumberdaya </a:t>
            </a:r>
            <a:r>
              <a:rPr sz="3200" spc="-5" dirty="0">
                <a:latin typeface="Arial"/>
                <a:cs typeface="Arial"/>
              </a:rPr>
              <a:t>organisasi </a:t>
            </a:r>
            <a:r>
              <a:rPr sz="3200" spc="-15" dirty="0">
                <a:latin typeface="Arial"/>
                <a:cs typeface="Arial"/>
              </a:rPr>
              <a:t>untuk </a:t>
            </a:r>
            <a:r>
              <a:rPr sz="3200" spc="-10" dirty="0">
                <a:latin typeface="Arial"/>
                <a:cs typeface="Arial"/>
              </a:rPr>
              <a:t>mengatasi  </a:t>
            </a:r>
            <a:r>
              <a:rPr sz="3200" spc="-5" dirty="0">
                <a:latin typeface="Arial"/>
                <a:cs typeface="Arial"/>
              </a:rPr>
              <a:t>masalah</a:t>
            </a:r>
            <a:r>
              <a:rPr sz="3200" spc="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gizi.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8990" y="1831339"/>
            <a:ext cx="4450715" cy="12700"/>
          </a:xfrm>
          <a:custGeom>
            <a:avLst/>
            <a:gdLst/>
            <a:ahLst/>
            <a:cxnLst/>
            <a:rect l="l" t="t" r="r" b="b"/>
            <a:pathLst>
              <a:path w="4450715" h="12700">
                <a:moveTo>
                  <a:pt x="0" y="12700"/>
                </a:moveTo>
                <a:lnTo>
                  <a:pt x="4450081" y="12700"/>
                </a:lnTo>
                <a:lnTo>
                  <a:pt x="4450081" y="0"/>
                </a:lnTo>
                <a:lnTo>
                  <a:pt x="0" y="0"/>
                </a:lnTo>
                <a:lnTo>
                  <a:pt x="0" y="127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85087" y="1023619"/>
            <a:ext cx="0" cy="807720"/>
          </a:xfrm>
          <a:custGeom>
            <a:avLst/>
            <a:gdLst/>
            <a:ahLst/>
            <a:cxnLst/>
            <a:rect l="l" t="t" r="r" b="b"/>
            <a:pathLst>
              <a:path h="807719">
                <a:moveTo>
                  <a:pt x="0" y="0"/>
                </a:moveTo>
                <a:lnTo>
                  <a:pt x="0" y="807719"/>
                </a:lnTo>
              </a:path>
            </a:pathLst>
          </a:custGeom>
          <a:ln w="1219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78990" y="1012189"/>
            <a:ext cx="4450715" cy="11430"/>
          </a:xfrm>
          <a:custGeom>
            <a:avLst/>
            <a:gdLst/>
            <a:ahLst/>
            <a:cxnLst/>
            <a:rect l="l" t="t" r="r" b="b"/>
            <a:pathLst>
              <a:path w="4450715" h="11430">
                <a:moveTo>
                  <a:pt x="0" y="11430"/>
                </a:moveTo>
                <a:lnTo>
                  <a:pt x="4450081" y="11430"/>
                </a:lnTo>
                <a:lnTo>
                  <a:pt x="4450081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21452" y="1024127"/>
            <a:ext cx="0" cy="807720"/>
          </a:xfrm>
          <a:custGeom>
            <a:avLst/>
            <a:gdLst/>
            <a:ahLst/>
            <a:cxnLst/>
            <a:rect l="l" t="t" r="r" b="b"/>
            <a:pathLst>
              <a:path h="807719">
                <a:moveTo>
                  <a:pt x="0" y="0"/>
                </a:moveTo>
                <a:lnTo>
                  <a:pt x="0" y="807720"/>
                </a:lnTo>
              </a:path>
            </a:pathLst>
          </a:custGeom>
          <a:ln w="1523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91183" y="1023619"/>
            <a:ext cx="4422775" cy="807720"/>
          </a:xfrm>
          <a:prstGeom prst="rect">
            <a:avLst/>
          </a:prstGeom>
          <a:solidFill>
            <a:srgbClr val="99CC00"/>
          </a:solidFill>
        </p:spPr>
        <p:txBody>
          <a:bodyPr vert="horz" wrap="square" lIns="0" tIns="53975" rIns="0" bIns="0" rtlCol="0">
            <a:spAutoFit/>
          </a:bodyPr>
          <a:lstStyle/>
          <a:p>
            <a:pPr marL="353060">
              <a:lnSpc>
                <a:spcPct val="100000"/>
              </a:lnSpc>
              <a:spcBef>
                <a:spcPts val="425"/>
              </a:spcBef>
            </a:pPr>
            <a:r>
              <a:rPr sz="4400" spc="-10" dirty="0">
                <a:solidFill>
                  <a:srgbClr val="FFFFFF"/>
                </a:solidFill>
                <a:latin typeface="Franklin Gothic Medium"/>
                <a:cs typeface="Franklin Gothic Medium"/>
              </a:rPr>
              <a:t>PERENCANAAN</a:t>
            </a:r>
            <a:endParaRPr sz="4400">
              <a:latin typeface="Franklin Gothic Medium"/>
              <a:cs typeface="Franklin Gothic Medium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051560" y="2014727"/>
            <a:ext cx="8010525" cy="4478020"/>
          </a:xfrm>
          <a:custGeom>
            <a:avLst/>
            <a:gdLst/>
            <a:ahLst/>
            <a:cxnLst/>
            <a:rect l="l" t="t" r="r" b="b"/>
            <a:pathLst>
              <a:path w="8010525" h="4478020">
                <a:moveTo>
                  <a:pt x="0" y="4477512"/>
                </a:moveTo>
                <a:lnTo>
                  <a:pt x="8010144" y="4477512"/>
                </a:lnTo>
                <a:lnTo>
                  <a:pt x="8010144" y="0"/>
                </a:lnTo>
                <a:lnTo>
                  <a:pt x="0" y="0"/>
                </a:lnTo>
                <a:lnTo>
                  <a:pt x="0" y="447751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130300" y="2035556"/>
            <a:ext cx="7413625" cy="44107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518159" marR="1911985" indent="-505459">
              <a:lnSpc>
                <a:spcPct val="100000"/>
              </a:lnSpc>
              <a:spcBef>
                <a:spcPts val="90"/>
              </a:spcBef>
              <a:buFont typeface="Wingdings"/>
              <a:buChar char=""/>
              <a:tabLst>
                <a:tab pos="476250" algn="l"/>
              </a:tabLst>
            </a:pPr>
            <a:r>
              <a:rPr sz="3200" spc="-10" dirty="0">
                <a:latin typeface="Franklin Gothic Medium"/>
                <a:cs typeface="Franklin Gothic Medium"/>
              </a:rPr>
              <a:t>Proses </a:t>
            </a:r>
            <a:r>
              <a:rPr sz="3200" spc="-5" dirty="0">
                <a:latin typeface="Franklin Gothic Medium"/>
                <a:cs typeface="Franklin Gothic Medium"/>
              </a:rPr>
              <a:t>penyusunan kegiatan  </a:t>
            </a:r>
            <a:r>
              <a:rPr sz="3200" spc="-10" dirty="0">
                <a:latin typeface="Franklin Gothic Medium"/>
                <a:cs typeface="Franklin Gothic Medium"/>
              </a:rPr>
              <a:t>secara</a:t>
            </a:r>
            <a:r>
              <a:rPr sz="3200" spc="15" dirty="0">
                <a:latin typeface="Franklin Gothic Medium"/>
                <a:cs typeface="Franklin Gothic Medium"/>
              </a:rPr>
              <a:t> </a:t>
            </a:r>
            <a:r>
              <a:rPr sz="3200" spc="-5" dirty="0">
                <a:latin typeface="Franklin Gothic Medium"/>
                <a:cs typeface="Franklin Gothic Medium"/>
              </a:rPr>
              <a:t>sistematis</a:t>
            </a:r>
            <a:endParaRPr sz="3200">
              <a:latin typeface="Franklin Gothic Medium"/>
              <a:cs typeface="Franklin Gothic Medium"/>
            </a:endParaRPr>
          </a:p>
          <a:p>
            <a:pPr marL="518159" indent="-505459">
              <a:lnSpc>
                <a:spcPct val="100000"/>
              </a:lnSpc>
              <a:buFont typeface="Wingdings"/>
              <a:buChar char=""/>
              <a:tabLst>
                <a:tab pos="476250" algn="l"/>
              </a:tabLst>
            </a:pPr>
            <a:r>
              <a:rPr sz="3200" spc="-10" dirty="0">
                <a:latin typeface="Franklin Gothic Medium"/>
                <a:cs typeface="Franklin Gothic Medium"/>
              </a:rPr>
              <a:t>Mengatasi</a:t>
            </a:r>
            <a:r>
              <a:rPr sz="3200" spc="25" dirty="0">
                <a:latin typeface="Franklin Gothic Medium"/>
                <a:cs typeface="Franklin Gothic Medium"/>
              </a:rPr>
              <a:t> </a:t>
            </a:r>
            <a:r>
              <a:rPr sz="3200" spc="-5" dirty="0">
                <a:latin typeface="Franklin Gothic Medium"/>
                <a:cs typeface="Franklin Gothic Medium"/>
              </a:rPr>
              <a:t>masalah</a:t>
            </a:r>
            <a:endParaRPr sz="3200">
              <a:latin typeface="Franklin Gothic Medium"/>
              <a:cs typeface="Franklin Gothic Medium"/>
            </a:endParaRPr>
          </a:p>
          <a:p>
            <a:pPr marL="518159" indent="-505459">
              <a:lnSpc>
                <a:spcPct val="100000"/>
              </a:lnSpc>
              <a:buFont typeface="Wingdings"/>
              <a:buChar char=""/>
              <a:tabLst>
                <a:tab pos="476250" algn="l"/>
              </a:tabLst>
            </a:pPr>
            <a:r>
              <a:rPr sz="3200" spc="-5" dirty="0">
                <a:latin typeface="Franklin Gothic Medium"/>
                <a:cs typeface="Franklin Gothic Medium"/>
              </a:rPr>
              <a:t>Mencapai</a:t>
            </a:r>
            <a:r>
              <a:rPr sz="3200" spc="15" dirty="0">
                <a:latin typeface="Franklin Gothic Medium"/>
                <a:cs typeface="Franklin Gothic Medium"/>
              </a:rPr>
              <a:t> </a:t>
            </a:r>
            <a:r>
              <a:rPr sz="3200" spc="-5" dirty="0">
                <a:latin typeface="Franklin Gothic Medium"/>
                <a:cs typeface="Franklin Gothic Medium"/>
              </a:rPr>
              <a:t>tujuan</a:t>
            </a:r>
            <a:endParaRPr sz="3200">
              <a:latin typeface="Franklin Gothic Medium"/>
              <a:cs typeface="Franklin Gothic Medium"/>
            </a:endParaRPr>
          </a:p>
          <a:p>
            <a:pPr marL="518159" indent="-505459">
              <a:lnSpc>
                <a:spcPts val="3829"/>
              </a:lnSpc>
              <a:buFont typeface="Wingdings"/>
              <a:buChar char=""/>
              <a:tabLst>
                <a:tab pos="476250" algn="l"/>
              </a:tabLst>
            </a:pPr>
            <a:r>
              <a:rPr sz="3200" spc="-10" dirty="0">
                <a:latin typeface="Franklin Gothic Medium"/>
                <a:cs typeface="Franklin Gothic Medium"/>
              </a:rPr>
              <a:t>Dengan </a:t>
            </a:r>
            <a:r>
              <a:rPr sz="3200" spc="-5" dirty="0">
                <a:latin typeface="Franklin Gothic Medium"/>
                <a:cs typeface="Franklin Gothic Medium"/>
              </a:rPr>
              <a:t>cara</a:t>
            </a:r>
            <a:r>
              <a:rPr sz="3200" spc="30" dirty="0">
                <a:latin typeface="Franklin Gothic Medium"/>
                <a:cs typeface="Franklin Gothic Medium"/>
              </a:rPr>
              <a:t> </a:t>
            </a:r>
            <a:r>
              <a:rPr sz="3200" spc="-5" dirty="0">
                <a:latin typeface="Franklin Gothic Medium"/>
                <a:cs typeface="Franklin Gothic Medium"/>
              </a:rPr>
              <a:t>sebaik-baiknya</a:t>
            </a:r>
            <a:endParaRPr sz="3200">
              <a:latin typeface="Franklin Gothic Medium"/>
              <a:cs typeface="Franklin Gothic Medium"/>
            </a:endParaRPr>
          </a:p>
          <a:p>
            <a:pPr marL="518159" indent="-505459">
              <a:lnSpc>
                <a:spcPts val="3829"/>
              </a:lnSpc>
              <a:buFont typeface="Wingdings"/>
              <a:buChar char=""/>
              <a:tabLst>
                <a:tab pos="476250" algn="l"/>
              </a:tabLst>
            </a:pPr>
            <a:r>
              <a:rPr sz="3200" spc="-10" dirty="0">
                <a:latin typeface="Franklin Gothic Medium"/>
                <a:cs typeface="Franklin Gothic Medium"/>
              </a:rPr>
              <a:t>Sumberdaya yang </a:t>
            </a:r>
            <a:r>
              <a:rPr sz="3200" spc="-5" dirty="0">
                <a:latin typeface="Franklin Gothic Medium"/>
                <a:cs typeface="Franklin Gothic Medium"/>
              </a:rPr>
              <a:t>ada</a:t>
            </a:r>
            <a:r>
              <a:rPr sz="3200" spc="40" dirty="0">
                <a:latin typeface="Franklin Gothic Medium"/>
                <a:cs typeface="Franklin Gothic Medium"/>
              </a:rPr>
              <a:t> </a:t>
            </a:r>
            <a:r>
              <a:rPr sz="3200" spc="-5" dirty="0">
                <a:latin typeface="Wingdings"/>
                <a:cs typeface="Wingdings"/>
              </a:rPr>
              <a:t></a:t>
            </a:r>
            <a:r>
              <a:rPr sz="3200" spc="-5" dirty="0">
                <a:latin typeface="Franklin Gothic Medium"/>
                <a:cs typeface="Franklin Gothic Medium"/>
              </a:rPr>
              <a:t>efisien</a:t>
            </a:r>
            <a:endParaRPr sz="3200">
              <a:latin typeface="Franklin Gothic Medium"/>
              <a:cs typeface="Franklin Gothic Medium"/>
            </a:endParaRPr>
          </a:p>
          <a:p>
            <a:pPr marL="518159" indent="-505459">
              <a:lnSpc>
                <a:spcPct val="100000"/>
              </a:lnSpc>
              <a:buFont typeface="Wingdings"/>
              <a:buChar char=""/>
              <a:tabLst>
                <a:tab pos="476250" algn="l"/>
              </a:tabLst>
            </a:pPr>
            <a:r>
              <a:rPr sz="3200" spc="-10" dirty="0">
                <a:latin typeface="Franklin Gothic Medium"/>
                <a:cs typeface="Franklin Gothic Medium"/>
              </a:rPr>
              <a:t>Memperhatikan </a:t>
            </a:r>
            <a:r>
              <a:rPr sz="3200" spc="-5" dirty="0">
                <a:latin typeface="Franklin Gothic Medium"/>
                <a:cs typeface="Franklin Gothic Medium"/>
              </a:rPr>
              <a:t>lingkungan</a:t>
            </a:r>
            <a:r>
              <a:rPr sz="3200" spc="90" dirty="0">
                <a:latin typeface="Franklin Gothic Medium"/>
                <a:cs typeface="Franklin Gothic Medium"/>
              </a:rPr>
              <a:t> </a:t>
            </a:r>
            <a:r>
              <a:rPr sz="3200" spc="-5" dirty="0">
                <a:latin typeface="Franklin Gothic Medium"/>
                <a:cs typeface="Franklin Gothic Medium"/>
              </a:rPr>
              <a:t>:</a:t>
            </a:r>
            <a:endParaRPr sz="3200">
              <a:latin typeface="Franklin Gothic Medium"/>
              <a:cs typeface="Franklin Gothic Medium"/>
            </a:endParaRPr>
          </a:p>
          <a:p>
            <a:pPr marL="518159" marR="5080">
              <a:lnSpc>
                <a:spcPct val="100000"/>
              </a:lnSpc>
            </a:pPr>
            <a:r>
              <a:rPr sz="3200" spc="-10" dirty="0">
                <a:latin typeface="Franklin Gothic Medium"/>
                <a:cs typeface="Franklin Gothic Medium"/>
              </a:rPr>
              <a:t>sosial </a:t>
            </a:r>
            <a:r>
              <a:rPr sz="3200" spc="-5" dirty="0">
                <a:latin typeface="Franklin Gothic Medium"/>
                <a:cs typeface="Franklin Gothic Medium"/>
              </a:rPr>
              <a:t>budaya </a:t>
            </a:r>
            <a:r>
              <a:rPr sz="3200" spc="-10" dirty="0">
                <a:latin typeface="Franklin Gothic Medium"/>
                <a:cs typeface="Franklin Gothic Medium"/>
              </a:rPr>
              <a:t>ekonomi </a:t>
            </a:r>
            <a:r>
              <a:rPr sz="3200" spc="-5" dirty="0">
                <a:latin typeface="Franklin Gothic Medium"/>
                <a:cs typeface="Franklin Gothic Medium"/>
              </a:rPr>
              <a:t>politik, fisik dan  </a:t>
            </a:r>
            <a:r>
              <a:rPr sz="3200" spc="-10" dirty="0">
                <a:latin typeface="Franklin Gothic Medium"/>
                <a:cs typeface="Franklin Gothic Medium"/>
              </a:rPr>
              <a:t>biologis</a:t>
            </a:r>
            <a:endParaRPr sz="3200">
              <a:latin typeface="Franklin Gothic Medium"/>
              <a:cs typeface="Franklin Gothic Medium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029912" y="3733800"/>
            <a:ext cx="34925" cy="146685"/>
          </a:xfrm>
          <a:custGeom>
            <a:avLst/>
            <a:gdLst/>
            <a:ahLst/>
            <a:cxnLst/>
            <a:rect l="l" t="t" r="r" b="b"/>
            <a:pathLst>
              <a:path w="34925" h="146685">
                <a:moveTo>
                  <a:pt x="0" y="0"/>
                </a:moveTo>
                <a:lnTo>
                  <a:pt x="34465" y="146303"/>
                </a:lnTo>
              </a:path>
            </a:pathLst>
          </a:custGeom>
          <a:ln w="8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339041" y="3791711"/>
            <a:ext cx="8890" cy="97790"/>
          </a:xfrm>
          <a:custGeom>
            <a:avLst/>
            <a:gdLst/>
            <a:ahLst/>
            <a:cxnLst/>
            <a:rect l="l" t="t" r="r" b="b"/>
            <a:pathLst>
              <a:path w="8890" h="97789">
                <a:moveTo>
                  <a:pt x="0" y="0"/>
                </a:moveTo>
                <a:lnTo>
                  <a:pt x="8860" y="97536"/>
                </a:lnTo>
              </a:path>
            </a:pathLst>
          </a:custGeom>
          <a:ln w="8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590001" y="3791711"/>
            <a:ext cx="7620" cy="109855"/>
          </a:xfrm>
          <a:custGeom>
            <a:avLst/>
            <a:gdLst/>
            <a:ahLst/>
            <a:cxnLst/>
            <a:rect l="l" t="t" r="r" b="b"/>
            <a:pathLst>
              <a:path w="7620" h="109854">
                <a:moveTo>
                  <a:pt x="0" y="0"/>
                </a:moveTo>
                <a:lnTo>
                  <a:pt x="7591" y="109727"/>
                </a:lnTo>
              </a:path>
            </a:pathLst>
          </a:custGeom>
          <a:ln w="8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960107" y="3712464"/>
            <a:ext cx="963930" cy="80010"/>
          </a:xfrm>
          <a:custGeom>
            <a:avLst/>
            <a:gdLst/>
            <a:ahLst/>
            <a:cxnLst/>
            <a:rect l="l" t="t" r="r" b="b"/>
            <a:pathLst>
              <a:path w="963929" h="80010">
                <a:moveTo>
                  <a:pt x="0" y="0"/>
                </a:moveTo>
                <a:lnTo>
                  <a:pt x="180784" y="55816"/>
                </a:lnTo>
                <a:lnTo>
                  <a:pt x="236791" y="66484"/>
                </a:lnTo>
                <a:lnTo>
                  <a:pt x="292036" y="71247"/>
                </a:lnTo>
                <a:lnTo>
                  <a:pt x="356997" y="77152"/>
                </a:lnTo>
                <a:lnTo>
                  <a:pt x="412432" y="79628"/>
                </a:lnTo>
                <a:lnTo>
                  <a:pt x="515874" y="79628"/>
                </a:lnTo>
                <a:lnTo>
                  <a:pt x="643127" y="74866"/>
                </a:lnTo>
                <a:lnTo>
                  <a:pt x="755332" y="70103"/>
                </a:lnTo>
                <a:lnTo>
                  <a:pt x="963358" y="55816"/>
                </a:lnTo>
              </a:path>
            </a:pathLst>
          </a:custGeom>
          <a:ln w="8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960107" y="3737419"/>
            <a:ext cx="182499" cy="1901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018019" y="3824096"/>
            <a:ext cx="1203325" cy="486409"/>
          </a:xfrm>
          <a:custGeom>
            <a:avLst/>
            <a:gdLst/>
            <a:ahLst/>
            <a:cxnLst/>
            <a:rect l="l" t="t" r="r" b="b"/>
            <a:pathLst>
              <a:path w="1203325" h="486410">
                <a:moveTo>
                  <a:pt x="48196" y="35623"/>
                </a:moveTo>
                <a:lnTo>
                  <a:pt x="26288" y="38100"/>
                </a:lnTo>
                <a:lnTo>
                  <a:pt x="13906" y="41719"/>
                </a:lnTo>
                <a:lnTo>
                  <a:pt x="0" y="45148"/>
                </a:lnTo>
                <a:lnTo>
                  <a:pt x="23622" y="46481"/>
                </a:lnTo>
                <a:lnTo>
                  <a:pt x="43814" y="51053"/>
                </a:lnTo>
                <a:lnTo>
                  <a:pt x="62293" y="59436"/>
                </a:lnTo>
                <a:lnTo>
                  <a:pt x="85915" y="68961"/>
                </a:lnTo>
                <a:lnTo>
                  <a:pt x="92963" y="74866"/>
                </a:lnTo>
                <a:lnTo>
                  <a:pt x="93916" y="98678"/>
                </a:lnTo>
                <a:lnTo>
                  <a:pt x="96393" y="118872"/>
                </a:lnTo>
                <a:lnTo>
                  <a:pt x="112204" y="166306"/>
                </a:lnTo>
                <a:lnTo>
                  <a:pt x="130682" y="205549"/>
                </a:lnTo>
                <a:lnTo>
                  <a:pt x="158686" y="253174"/>
                </a:lnTo>
                <a:lnTo>
                  <a:pt x="176212" y="278129"/>
                </a:lnTo>
                <a:lnTo>
                  <a:pt x="192024" y="305371"/>
                </a:lnTo>
                <a:lnTo>
                  <a:pt x="222884" y="354139"/>
                </a:lnTo>
                <a:lnTo>
                  <a:pt x="247459" y="387286"/>
                </a:lnTo>
                <a:lnTo>
                  <a:pt x="272033" y="409955"/>
                </a:lnTo>
                <a:lnTo>
                  <a:pt x="287654" y="422910"/>
                </a:lnTo>
                <a:lnTo>
                  <a:pt x="328040" y="443102"/>
                </a:lnTo>
                <a:lnTo>
                  <a:pt x="399097" y="470535"/>
                </a:lnTo>
                <a:lnTo>
                  <a:pt x="436816" y="478726"/>
                </a:lnTo>
                <a:lnTo>
                  <a:pt x="459676" y="483488"/>
                </a:lnTo>
                <a:lnTo>
                  <a:pt x="486918" y="485965"/>
                </a:lnTo>
                <a:lnTo>
                  <a:pt x="510539" y="485965"/>
                </a:lnTo>
                <a:lnTo>
                  <a:pt x="577214" y="478726"/>
                </a:lnTo>
                <a:lnTo>
                  <a:pt x="725614" y="443102"/>
                </a:lnTo>
                <a:lnTo>
                  <a:pt x="767714" y="430149"/>
                </a:lnTo>
                <a:lnTo>
                  <a:pt x="818578" y="420624"/>
                </a:lnTo>
                <a:lnTo>
                  <a:pt x="894969" y="409955"/>
                </a:lnTo>
                <a:lnTo>
                  <a:pt x="958024" y="401574"/>
                </a:lnTo>
                <a:lnTo>
                  <a:pt x="1028791" y="401574"/>
                </a:lnTo>
                <a:lnTo>
                  <a:pt x="1030033" y="392049"/>
                </a:lnTo>
                <a:lnTo>
                  <a:pt x="1033462" y="377761"/>
                </a:lnTo>
                <a:lnTo>
                  <a:pt x="1038796" y="360044"/>
                </a:lnTo>
                <a:lnTo>
                  <a:pt x="1048511" y="342138"/>
                </a:lnTo>
                <a:lnTo>
                  <a:pt x="1057275" y="326707"/>
                </a:lnTo>
                <a:lnTo>
                  <a:pt x="1067752" y="307657"/>
                </a:lnTo>
                <a:lnTo>
                  <a:pt x="1080134" y="286321"/>
                </a:lnTo>
                <a:lnTo>
                  <a:pt x="1090612" y="272033"/>
                </a:lnTo>
                <a:lnTo>
                  <a:pt x="1106424" y="253174"/>
                </a:lnTo>
                <a:lnTo>
                  <a:pt x="1135379" y="216217"/>
                </a:lnTo>
                <a:lnTo>
                  <a:pt x="1161669" y="179450"/>
                </a:lnTo>
                <a:lnTo>
                  <a:pt x="1186243" y="133159"/>
                </a:lnTo>
                <a:lnTo>
                  <a:pt x="1196721" y="98678"/>
                </a:lnTo>
                <a:lnTo>
                  <a:pt x="1200340" y="83248"/>
                </a:lnTo>
                <a:lnTo>
                  <a:pt x="1202816" y="72580"/>
                </a:lnTo>
                <a:lnTo>
                  <a:pt x="1199808" y="54673"/>
                </a:lnTo>
                <a:lnTo>
                  <a:pt x="143827" y="54673"/>
                </a:lnTo>
                <a:lnTo>
                  <a:pt x="126301" y="51053"/>
                </a:lnTo>
                <a:lnTo>
                  <a:pt x="110489" y="49911"/>
                </a:lnTo>
                <a:lnTo>
                  <a:pt x="90297" y="42862"/>
                </a:lnTo>
                <a:lnTo>
                  <a:pt x="72771" y="38100"/>
                </a:lnTo>
                <a:lnTo>
                  <a:pt x="48196" y="35623"/>
                </a:lnTo>
                <a:close/>
              </a:path>
              <a:path w="1203325" h="486410">
                <a:moveTo>
                  <a:pt x="1028791" y="401574"/>
                </a:moveTo>
                <a:lnTo>
                  <a:pt x="1000125" y="401574"/>
                </a:lnTo>
                <a:lnTo>
                  <a:pt x="1028319" y="405193"/>
                </a:lnTo>
                <a:lnTo>
                  <a:pt x="1028791" y="401574"/>
                </a:lnTo>
                <a:close/>
              </a:path>
              <a:path w="1203325" h="486410">
                <a:moveTo>
                  <a:pt x="808101" y="4762"/>
                </a:moveTo>
                <a:lnTo>
                  <a:pt x="652843" y="9525"/>
                </a:lnTo>
                <a:lnTo>
                  <a:pt x="656272" y="33337"/>
                </a:lnTo>
                <a:lnTo>
                  <a:pt x="579881" y="35623"/>
                </a:lnTo>
                <a:lnTo>
                  <a:pt x="537019" y="38100"/>
                </a:lnTo>
                <a:lnTo>
                  <a:pt x="494728" y="38100"/>
                </a:lnTo>
                <a:lnTo>
                  <a:pt x="438721" y="40386"/>
                </a:lnTo>
                <a:lnTo>
                  <a:pt x="386905" y="41719"/>
                </a:lnTo>
                <a:lnTo>
                  <a:pt x="328993" y="41719"/>
                </a:lnTo>
                <a:lnTo>
                  <a:pt x="309752" y="42862"/>
                </a:lnTo>
                <a:lnTo>
                  <a:pt x="298323" y="45148"/>
                </a:lnTo>
                <a:lnTo>
                  <a:pt x="280797" y="46481"/>
                </a:lnTo>
                <a:lnTo>
                  <a:pt x="264985" y="46481"/>
                </a:lnTo>
                <a:lnTo>
                  <a:pt x="244792" y="47625"/>
                </a:lnTo>
                <a:lnTo>
                  <a:pt x="228028" y="49911"/>
                </a:lnTo>
                <a:lnTo>
                  <a:pt x="199072" y="51053"/>
                </a:lnTo>
                <a:lnTo>
                  <a:pt x="143827" y="54673"/>
                </a:lnTo>
                <a:lnTo>
                  <a:pt x="1199808" y="54673"/>
                </a:lnTo>
                <a:lnTo>
                  <a:pt x="1194624" y="23812"/>
                </a:lnTo>
                <a:lnTo>
                  <a:pt x="808101" y="23812"/>
                </a:lnTo>
                <a:lnTo>
                  <a:pt x="808101" y="4762"/>
                </a:lnTo>
                <a:close/>
              </a:path>
              <a:path w="1203325" h="486410">
                <a:moveTo>
                  <a:pt x="1190625" y="0"/>
                </a:moveTo>
                <a:lnTo>
                  <a:pt x="1137094" y="3619"/>
                </a:lnTo>
                <a:lnTo>
                  <a:pt x="1078229" y="6095"/>
                </a:lnTo>
                <a:lnTo>
                  <a:pt x="1044130" y="9525"/>
                </a:lnTo>
                <a:lnTo>
                  <a:pt x="1012507" y="10667"/>
                </a:lnTo>
                <a:lnTo>
                  <a:pt x="980122" y="13144"/>
                </a:lnTo>
                <a:lnTo>
                  <a:pt x="826388" y="21526"/>
                </a:lnTo>
                <a:lnTo>
                  <a:pt x="808101" y="23812"/>
                </a:lnTo>
                <a:lnTo>
                  <a:pt x="1194624" y="23812"/>
                </a:lnTo>
                <a:lnTo>
                  <a:pt x="1190625" y="0"/>
                </a:lnTo>
                <a:close/>
              </a:path>
            </a:pathLst>
          </a:custGeom>
          <a:solidFill>
            <a:srgbClr val="3F3F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30236" y="3854958"/>
            <a:ext cx="403225" cy="156210"/>
          </a:xfrm>
          <a:custGeom>
            <a:avLst/>
            <a:gdLst/>
            <a:ahLst/>
            <a:cxnLst/>
            <a:rect l="l" t="t" r="r" b="b"/>
            <a:pathLst>
              <a:path w="403225" h="156210">
                <a:moveTo>
                  <a:pt x="402717" y="0"/>
                </a:moveTo>
                <a:lnTo>
                  <a:pt x="144780" y="2476"/>
                </a:lnTo>
                <a:lnTo>
                  <a:pt x="0" y="96392"/>
                </a:lnTo>
                <a:lnTo>
                  <a:pt x="32575" y="123634"/>
                </a:lnTo>
                <a:lnTo>
                  <a:pt x="73723" y="142684"/>
                </a:lnTo>
                <a:lnTo>
                  <a:pt x="97536" y="148589"/>
                </a:lnTo>
                <a:lnTo>
                  <a:pt x="129921" y="155638"/>
                </a:lnTo>
                <a:lnTo>
                  <a:pt x="176403" y="155638"/>
                </a:lnTo>
                <a:lnTo>
                  <a:pt x="176403" y="127253"/>
                </a:lnTo>
                <a:lnTo>
                  <a:pt x="402717" y="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425118" y="3624643"/>
            <a:ext cx="83820" cy="313690"/>
          </a:xfrm>
          <a:custGeom>
            <a:avLst/>
            <a:gdLst/>
            <a:ahLst/>
            <a:cxnLst/>
            <a:rect l="l" t="t" r="r" b="b"/>
            <a:pathLst>
              <a:path w="83820" h="313689">
                <a:moveTo>
                  <a:pt x="20954" y="0"/>
                </a:moveTo>
                <a:lnTo>
                  <a:pt x="0" y="18859"/>
                </a:lnTo>
                <a:lnTo>
                  <a:pt x="56197" y="313563"/>
                </a:lnTo>
                <a:lnTo>
                  <a:pt x="83248" y="308800"/>
                </a:lnTo>
                <a:lnTo>
                  <a:pt x="20954" y="0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403972" y="3825430"/>
            <a:ext cx="422275" cy="163830"/>
          </a:xfrm>
          <a:custGeom>
            <a:avLst/>
            <a:gdLst/>
            <a:ahLst/>
            <a:cxnLst/>
            <a:rect l="l" t="t" r="r" b="b"/>
            <a:pathLst>
              <a:path w="422275" h="163829">
                <a:moveTo>
                  <a:pt x="422148" y="0"/>
                </a:moveTo>
                <a:lnTo>
                  <a:pt x="264223" y="7048"/>
                </a:lnTo>
                <a:lnTo>
                  <a:pt x="0" y="157924"/>
                </a:lnTo>
                <a:lnTo>
                  <a:pt x="41338" y="162687"/>
                </a:lnTo>
                <a:lnTo>
                  <a:pt x="79057" y="163830"/>
                </a:lnTo>
                <a:lnTo>
                  <a:pt x="111442" y="163830"/>
                </a:lnTo>
                <a:lnTo>
                  <a:pt x="171069" y="157924"/>
                </a:lnTo>
                <a:lnTo>
                  <a:pt x="228219" y="143637"/>
                </a:lnTo>
                <a:lnTo>
                  <a:pt x="270319" y="124587"/>
                </a:lnTo>
                <a:lnTo>
                  <a:pt x="422148" y="0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241667" y="3973829"/>
            <a:ext cx="136969" cy="1009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412735" y="4005834"/>
            <a:ext cx="216789" cy="939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987474" y="4170997"/>
            <a:ext cx="405765" cy="91440"/>
          </a:xfrm>
          <a:custGeom>
            <a:avLst/>
            <a:gdLst/>
            <a:ahLst/>
            <a:cxnLst/>
            <a:rect l="l" t="t" r="r" b="b"/>
            <a:pathLst>
              <a:path w="405765" h="91439">
                <a:moveTo>
                  <a:pt x="327431" y="67817"/>
                </a:moveTo>
                <a:lnTo>
                  <a:pt x="252793" y="67817"/>
                </a:lnTo>
                <a:lnTo>
                  <a:pt x="269367" y="76009"/>
                </a:lnTo>
                <a:lnTo>
                  <a:pt x="286893" y="78486"/>
                </a:lnTo>
                <a:lnTo>
                  <a:pt x="299275" y="86677"/>
                </a:lnTo>
                <a:lnTo>
                  <a:pt x="308991" y="90297"/>
                </a:lnTo>
                <a:lnTo>
                  <a:pt x="316801" y="91439"/>
                </a:lnTo>
                <a:lnTo>
                  <a:pt x="327279" y="85534"/>
                </a:lnTo>
                <a:lnTo>
                  <a:pt x="339661" y="80772"/>
                </a:lnTo>
                <a:lnTo>
                  <a:pt x="382199" y="80772"/>
                </a:lnTo>
                <a:lnTo>
                  <a:pt x="344805" y="71247"/>
                </a:lnTo>
                <a:lnTo>
                  <a:pt x="329946" y="68961"/>
                </a:lnTo>
                <a:lnTo>
                  <a:pt x="327431" y="67817"/>
                </a:lnTo>
                <a:close/>
              </a:path>
              <a:path w="405765" h="91439">
                <a:moveTo>
                  <a:pt x="382199" y="80772"/>
                </a:moveTo>
                <a:lnTo>
                  <a:pt x="339661" y="80772"/>
                </a:lnTo>
                <a:lnTo>
                  <a:pt x="405384" y="86677"/>
                </a:lnTo>
                <a:lnTo>
                  <a:pt x="382199" y="80772"/>
                </a:lnTo>
                <a:close/>
              </a:path>
              <a:path w="405765" h="91439">
                <a:moveTo>
                  <a:pt x="265938" y="49911"/>
                </a:moveTo>
                <a:lnTo>
                  <a:pt x="172021" y="49911"/>
                </a:lnTo>
                <a:lnTo>
                  <a:pt x="189547" y="60578"/>
                </a:lnTo>
                <a:lnTo>
                  <a:pt x="202692" y="64198"/>
                </a:lnTo>
                <a:lnTo>
                  <a:pt x="229933" y="71247"/>
                </a:lnTo>
                <a:lnTo>
                  <a:pt x="242316" y="68961"/>
                </a:lnTo>
                <a:lnTo>
                  <a:pt x="252793" y="67817"/>
                </a:lnTo>
                <a:lnTo>
                  <a:pt x="327431" y="67817"/>
                </a:lnTo>
                <a:lnTo>
                  <a:pt x="319468" y="64198"/>
                </a:lnTo>
                <a:lnTo>
                  <a:pt x="311791" y="58292"/>
                </a:lnTo>
                <a:lnTo>
                  <a:pt x="282511" y="58292"/>
                </a:lnTo>
                <a:lnTo>
                  <a:pt x="265938" y="49911"/>
                </a:lnTo>
                <a:close/>
              </a:path>
              <a:path w="405765" h="91439">
                <a:moveTo>
                  <a:pt x="307086" y="54673"/>
                </a:moveTo>
                <a:lnTo>
                  <a:pt x="282511" y="58292"/>
                </a:lnTo>
                <a:lnTo>
                  <a:pt x="311791" y="58292"/>
                </a:lnTo>
                <a:lnTo>
                  <a:pt x="307086" y="54673"/>
                </a:lnTo>
                <a:close/>
              </a:path>
              <a:path w="405765" h="91439">
                <a:moveTo>
                  <a:pt x="258952" y="40386"/>
                </a:moveTo>
                <a:lnTo>
                  <a:pt x="90487" y="40386"/>
                </a:lnTo>
                <a:lnTo>
                  <a:pt x="104394" y="48767"/>
                </a:lnTo>
                <a:lnTo>
                  <a:pt x="118491" y="51053"/>
                </a:lnTo>
                <a:lnTo>
                  <a:pt x="133350" y="49911"/>
                </a:lnTo>
                <a:lnTo>
                  <a:pt x="265938" y="49911"/>
                </a:lnTo>
                <a:lnTo>
                  <a:pt x="258952" y="40386"/>
                </a:lnTo>
                <a:close/>
              </a:path>
              <a:path w="405765" h="91439">
                <a:moveTo>
                  <a:pt x="158877" y="0"/>
                </a:moveTo>
                <a:lnTo>
                  <a:pt x="149161" y="0"/>
                </a:lnTo>
                <a:lnTo>
                  <a:pt x="138684" y="3619"/>
                </a:lnTo>
                <a:lnTo>
                  <a:pt x="128206" y="9525"/>
                </a:lnTo>
                <a:lnTo>
                  <a:pt x="101917" y="9525"/>
                </a:lnTo>
                <a:lnTo>
                  <a:pt x="90487" y="14287"/>
                </a:lnTo>
                <a:lnTo>
                  <a:pt x="65913" y="14287"/>
                </a:lnTo>
                <a:lnTo>
                  <a:pt x="55245" y="17906"/>
                </a:lnTo>
                <a:lnTo>
                  <a:pt x="46482" y="20192"/>
                </a:lnTo>
                <a:lnTo>
                  <a:pt x="35242" y="23812"/>
                </a:lnTo>
                <a:lnTo>
                  <a:pt x="28194" y="35623"/>
                </a:lnTo>
                <a:lnTo>
                  <a:pt x="0" y="46291"/>
                </a:lnTo>
                <a:lnTo>
                  <a:pt x="22860" y="42862"/>
                </a:lnTo>
                <a:lnTo>
                  <a:pt x="38671" y="41719"/>
                </a:lnTo>
                <a:lnTo>
                  <a:pt x="53530" y="40386"/>
                </a:lnTo>
                <a:lnTo>
                  <a:pt x="64008" y="36956"/>
                </a:lnTo>
                <a:lnTo>
                  <a:pt x="256438" y="36956"/>
                </a:lnTo>
                <a:lnTo>
                  <a:pt x="255460" y="35623"/>
                </a:lnTo>
                <a:lnTo>
                  <a:pt x="242316" y="23812"/>
                </a:lnTo>
                <a:lnTo>
                  <a:pt x="211455" y="23812"/>
                </a:lnTo>
                <a:lnTo>
                  <a:pt x="192214" y="20192"/>
                </a:lnTo>
                <a:lnTo>
                  <a:pt x="179070" y="14287"/>
                </a:lnTo>
                <a:lnTo>
                  <a:pt x="173549" y="9525"/>
                </a:lnTo>
                <a:lnTo>
                  <a:pt x="128206" y="9525"/>
                </a:lnTo>
                <a:lnTo>
                  <a:pt x="111442" y="8381"/>
                </a:lnTo>
                <a:lnTo>
                  <a:pt x="172224" y="8381"/>
                </a:lnTo>
                <a:lnTo>
                  <a:pt x="169354" y="5905"/>
                </a:lnTo>
                <a:lnTo>
                  <a:pt x="158877" y="0"/>
                </a:lnTo>
                <a:close/>
              </a:path>
              <a:path w="405765" h="91439">
                <a:moveTo>
                  <a:pt x="256438" y="36956"/>
                </a:moveTo>
                <a:lnTo>
                  <a:pt x="64008" y="36956"/>
                </a:lnTo>
                <a:lnTo>
                  <a:pt x="76390" y="46291"/>
                </a:lnTo>
                <a:lnTo>
                  <a:pt x="90487" y="40386"/>
                </a:lnTo>
                <a:lnTo>
                  <a:pt x="258952" y="40386"/>
                </a:lnTo>
                <a:lnTo>
                  <a:pt x="256438" y="36956"/>
                </a:lnTo>
                <a:close/>
              </a:path>
              <a:path w="405765" h="91439">
                <a:moveTo>
                  <a:pt x="221170" y="19050"/>
                </a:moveTo>
                <a:lnTo>
                  <a:pt x="211455" y="23812"/>
                </a:lnTo>
                <a:lnTo>
                  <a:pt x="242316" y="23812"/>
                </a:lnTo>
                <a:lnTo>
                  <a:pt x="233362" y="20192"/>
                </a:lnTo>
                <a:lnTo>
                  <a:pt x="221170" y="19050"/>
                </a:lnTo>
                <a:close/>
              </a:path>
            </a:pathLst>
          </a:custGeom>
          <a:solidFill>
            <a:srgbClr val="0000C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824406" y="3762375"/>
            <a:ext cx="165100" cy="266700"/>
          </a:xfrm>
          <a:custGeom>
            <a:avLst/>
            <a:gdLst/>
            <a:ahLst/>
            <a:cxnLst/>
            <a:rect l="l" t="t" r="r" b="b"/>
            <a:pathLst>
              <a:path w="165100" h="266700">
                <a:moveTo>
                  <a:pt x="3428" y="231648"/>
                </a:moveTo>
                <a:lnTo>
                  <a:pt x="0" y="238887"/>
                </a:lnTo>
                <a:lnTo>
                  <a:pt x="15621" y="255460"/>
                </a:lnTo>
                <a:lnTo>
                  <a:pt x="26288" y="266128"/>
                </a:lnTo>
                <a:lnTo>
                  <a:pt x="46481" y="250698"/>
                </a:lnTo>
                <a:lnTo>
                  <a:pt x="56311" y="241173"/>
                </a:lnTo>
                <a:lnTo>
                  <a:pt x="25336" y="241173"/>
                </a:lnTo>
                <a:lnTo>
                  <a:pt x="10477" y="234124"/>
                </a:lnTo>
                <a:lnTo>
                  <a:pt x="3428" y="231648"/>
                </a:lnTo>
                <a:close/>
              </a:path>
              <a:path w="165100" h="266700">
                <a:moveTo>
                  <a:pt x="162486" y="103441"/>
                </a:moveTo>
                <a:lnTo>
                  <a:pt x="120967" y="103441"/>
                </a:lnTo>
                <a:lnTo>
                  <a:pt x="119252" y="129539"/>
                </a:lnTo>
                <a:lnTo>
                  <a:pt x="111442" y="156781"/>
                </a:lnTo>
                <a:lnTo>
                  <a:pt x="64770" y="185356"/>
                </a:lnTo>
                <a:lnTo>
                  <a:pt x="61340" y="196024"/>
                </a:lnTo>
                <a:lnTo>
                  <a:pt x="49910" y="216217"/>
                </a:lnTo>
                <a:lnTo>
                  <a:pt x="36766" y="235267"/>
                </a:lnTo>
                <a:lnTo>
                  <a:pt x="25336" y="241173"/>
                </a:lnTo>
                <a:lnTo>
                  <a:pt x="56311" y="241173"/>
                </a:lnTo>
                <a:lnTo>
                  <a:pt x="71056" y="226885"/>
                </a:lnTo>
                <a:lnTo>
                  <a:pt x="80581" y="212598"/>
                </a:lnTo>
                <a:lnTo>
                  <a:pt x="105155" y="199644"/>
                </a:lnTo>
                <a:lnTo>
                  <a:pt x="138493" y="176974"/>
                </a:lnTo>
                <a:lnTo>
                  <a:pt x="153542" y="154495"/>
                </a:lnTo>
                <a:lnTo>
                  <a:pt x="159638" y="132969"/>
                </a:lnTo>
                <a:lnTo>
                  <a:pt x="162486" y="103441"/>
                </a:lnTo>
                <a:close/>
              </a:path>
              <a:path w="165100" h="266700">
                <a:moveTo>
                  <a:pt x="59626" y="70103"/>
                </a:moveTo>
                <a:lnTo>
                  <a:pt x="53530" y="77152"/>
                </a:lnTo>
                <a:lnTo>
                  <a:pt x="53530" y="96202"/>
                </a:lnTo>
                <a:lnTo>
                  <a:pt x="63055" y="98678"/>
                </a:lnTo>
                <a:lnTo>
                  <a:pt x="73532" y="98678"/>
                </a:lnTo>
                <a:lnTo>
                  <a:pt x="98107" y="110489"/>
                </a:lnTo>
                <a:lnTo>
                  <a:pt x="120967" y="103441"/>
                </a:lnTo>
                <a:lnTo>
                  <a:pt x="162486" y="103441"/>
                </a:lnTo>
                <a:lnTo>
                  <a:pt x="163974" y="88011"/>
                </a:lnTo>
                <a:lnTo>
                  <a:pt x="90297" y="88011"/>
                </a:lnTo>
                <a:lnTo>
                  <a:pt x="77152" y="84391"/>
                </a:lnTo>
                <a:lnTo>
                  <a:pt x="70103" y="78486"/>
                </a:lnTo>
                <a:lnTo>
                  <a:pt x="66675" y="71247"/>
                </a:lnTo>
                <a:lnTo>
                  <a:pt x="59626" y="70103"/>
                </a:lnTo>
                <a:close/>
              </a:path>
              <a:path w="165100" h="266700">
                <a:moveTo>
                  <a:pt x="135064" y="0"/>
                </a:moveTo>
                <a:lnTo>
                  <a:pt x="127063" y="4762"/>
                </a:lnTo>
                <a:lnTo>
                  <a:pt x="123634" y="7048"/>
                </a:lnTo>
                <a:lnTo>
                  <a:pt x="120967" y="15430"/>
                </a:lnTo>
                <a:lnTo>
                  <a:pt x="117538" y="32003"/>
                </a:lnTo>
                <a:lnTo>
                  <a:pt x="115824" y="34480"/>
                </a:lnTo>
                <a:lnTo>
                  <a:pt x="119252" y="38100"/>
                </a:lnTo>
                <a:lnTo>
                  <a:pt x="120967" y="51053"/>
                </a:lnTo>
                <a:lnTo>
                  <a:pt x="128968" y="52197"/>
                </a:lnTo>
                <a:lnTo>
                  <a:pt x="131445" y="60578"/>
                </a:lnTo>
                <a:lnTo>
                  <a:pt x="125349" y="61722"/>
                </a:lnTo>
                <a:lnTo>
                  <a:pt x="109537" y="78486"/>
                </a:lnTo>
                <a:lnTo>
                  <a:pt x="90297" y="88011"/>
                </a:lnTo>
                <a:lnTo>
                  <a:pt x="163974" y="88011"/>
                </a:lnTo>
                <a:lnTo>
                  <a:pt x="164782" y="79628"/>
                </a:lnTo>
                <a:lnTo>
                  <a:pt x="156972" y="63055"/>
                </a:lnTo>
                <a:lnTo>
                  <a:pt x="149923" y="56959"/>
                </a:lnTo>
                <a:lnTo>
                  <a:pt x="148208" y="47625"/>
                </a:lnTo>
                <a:lnTo>
                  <a:pt x="151637" y="38100"/>
                </a:lnTo>
                <a:lnTo>
                  <a:pt x="153542" y="27241"/>
                </a:lnTo>
                <a:lnTo>
                  <a:pt x="151637" y="11811"/>
                </a:lnTo>
                <a:lnTo>
                  <a:pt x="144779" y="4762"/>
                </a:lnTo>
                <a:lnTo>
                  <a:pt x="135064" y="0"/>
                </a:lnTo>
                <a:close/>
              </a:path>
            </a:pathLst>
          </a:custGeom>
          <a:solidFill>
            <a:srgbClr val="1F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859472" y="3810585"/>
            <a:ext cx="86649" cy="1605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676006" y="3679316"/>
            <a:ext cx="197485" cy="292735"/>
          </a:xfrm>
          <a:custGeom>
            <a:avLst/>
            <a:gdLst/>
            <a:ahLst/>
            <a:cxnLst/>
            <a:rect l="l" t="t" r="r" b="b"/>
            <a:pathLst>
              <a:path w="197484" h="292735">
                <a:moveTo>
                  <a:pt x="145394" y="105727"/>
                </a:moveTo>
                <a:lnTo>
                  <a:pt x="50101" y="105727"/>
                </a:lnTo>
                <a:lnTo>
                  <a:pt x="64960" y="134112"/>
                </a:lnTo>
                <a:lnTo>
                  <a:pt x="71056" y="147256"/>
                </a:lnTo>
                <a:lnTo>
                  <a:pt x="90487" y="169735"/>
                </a:lnTo>
                <a:lnTo>
                  <a:pt x="101726" y="180403"/>
                </a:lnTo>
                <a:lnTo>
                  <a:pt x="111442" y="203073"/>
                </a:lnTo>
                <a:lnTo>
                  <a:pt x="124587" y="249364"/>
                </a:lnTo>
                <a:lnTo>
                  <a:pt x="128968" y="262509"/>
                </a:lnTo>
                <a:lnTo>
                  <a:pt x="132588" y="284988"/>
                </a:lnTo>
                <a:lnTo>
                  <a:pt x="140398" y="292227"/>
                </a:lnTo>
                <a:lnTo>
                  <a:pt x="147447" y="292227"/>
                </a:lnTo>
                <a:lnTo>
                  <a:pt x="152781" y="287464"/>
                </a:lnTo>
                <a:lnTo>
                  <a:pt x="153543" y="275463"/>
                </a:lnTo>
                <a:lnTo>
                  <a:pt x="149161" y="263652"/>
                </a:lnTo>
                <a:lnTo>
                  <a:pt x="144018" y="249364"/>
                </a:lnTo>
                <a:lnTo>
                  <a:pt x="142113" y="231648"/>
                </a:lnTo>
                <a:lnTo>
                  <a:pt x="121920" y="160210"/>
                </a:lnTo>
                <a:lnTo>
                  <a:pt x="128968" y="147256"/>
                </a:lnTo>
                <a:lnTo>
                  <a:pt x="145394" y="105727"/>
                </a:lnTo>
                <a:close/>
              </a:path>
              <a:path w="197484" h="292735">
                <a:moveTo>
                  <a:pt x="64008" y="0"/>
                </a:moveTo>
                <a:lnTo>
                  <a:pt x="54483" y="0"/>
                </a:lnTo>
                <a:lnTo>
                  <a:pt x="49149" y="2286"/>
                </a:lnTo>
                <a:lnTo>
                  <a:pt x="44767" y="9334"/>
                </a:lnTo>
                <a:lnTo>
                  <a:pt x="43815" y="20193"/>
                </a:lnTo>
                <a:lnTo>
                  <a:pt x="43815" y="32004"/>
                </a:lnTo>
                <a:lnTo>
                  <a:pt x="48196" y="46291"/>
                </a:lnTo>
                <a:lnTo>
                  <a:pt x="33337" y="71247"/>
                </a:lnTo>
                <a:lnTo>
                  <a:pt x="30670" y="77152"/>
                </a:lnTo>
                <a:lnTo>
                  <a:pt x="30587" y="105727"/>
                </a:lnTo>
                <a:lnTo>
                  <a:pt x="29908" y="135255"/>
                </a:lnTo>
                <a:lnTo>
                  <a:pt x="22860" y="176974"/>
                </a:lnTo>
                <a:lnTo>
                  <a:pt x="0" y="191262"/>
                </a:lnTo>
                <a:lnTo>
                  <a:pt x="7048" y="199453"/>
                </a:lnTo>
                <a:lnTo>
                  <a:pt x="15811" y="193548"/>
                </a:lnTo>
                <a:lnTo>
                  <a:pt x="26289" y="189928"/>
                </a:lnTo>
                <a:lnTo>
                  <a:pt x="33337" y="189928"/>
                </a:lnTo>
                <a:lnTo>
                  <a:pt x="33337" y="186499"/>
                </a:lnTo>
                <a:lnTo>
                  <a:pt x="49149" y="130683"/>
                </a:lnTo>
                <a:lnTo>
                  <a:pt x="50101" y="105727"/>
                </a:lnTo>
                <a:lnTo>
                  <a:pt x="145394" y="105727"/>
                </a:lnTo>
                <a:lnTo>
                  <a:pt x="146373" y="103250"/>
                </a:lnTo>
                <a:lnTo>
                  <a:pt x="116776" y="103250"/>
                </a:lnTo>
                <a:lnTo>
                  <a:pt x="106108" y="88963"/>
                </a:lnTo>
                <a:lnTo>
                  <a:pt x="102679" y="83058"/>
                </a:lnTo>
                <a:lnTo>
                  <a:pt x="101726" y="64008"/>
                </a:lnTo>
                <a:lnTo>
                  <a:pt x="134776" y="64008"/>
                </a:lnTo>
                <a:lnTo>
                  <a:pt x="142113" y="60579"/>
                </a:lnTo>
                <a:lnTo>
                  <a:pt x="151828" y="55816"/>
                </a:lnTo>
                <a:lnTo>
                  <a:pt x="175676" y="55816"/>
                </a:lnTo>
                <a:lnTo>
                  <a:pt x="166687" y="47434"/>
                </a:lnTo>
                <a:lnTo>
                  <a:pt x="156697" y="43815"/>
                </a:lnTo>
                <a:lnTo>
                  <a:pt x="111442" y="43815"/>
                </a:lnTo>
                <a:lnTo>
                  <a:pt x="97269" y="37909"/>
                </a:lnTo>
                <a:lnTo>
                  <a:pt x="72009" y="37909"/>
                </a:lnTo>
                <a:lnTo>
                  <a:pt x="74675" y="17716"/>
                </a:lnTo>
                <a:lnTo>
                  <a:pt x="73723" y="9334"/>
                </a:lnTo>
                <a:lnTo>
                  <a:pt x="68389" y="2286"/>
                </a:lnTo>
                <a:lnTo>
                  <a:pt x="64008" y="0"/>
                </a:lnTo>
                <a:close/>
              </a:path>
              <a:path w="197484" h="292735">
                <a:moveTo>
                  <a:pt x="33337" y="189928"/>
                </a:moveTo>
                <a:lnTo>
                  <a:pt x="26289" y="189928"/>
                </a:lnTo>
                <a:lnTo>
                  <a:pt x="33337" y="195834"/>
                </a:lnTo>
                <a:lnTo>
                  <a:pt x="33337" y="189928"/>
                </a:lnTo>
                <a:close/>
              </a:path>
              <a:path w="197484" h="292735">
                <a:moveTo>
                  <a:pt x="167220" y="96202"/>
                </a:moveTo>
                <a:lnTo>
                  <a:pt x="149161" y="96202"/>
                </a:lnTo>
                <a:lnTo>
                  <a:pt x="148399" y="105727"/>
                </a:lnTo>
                <a:lnTo>
                  <a:pt x="155257" y="164973"/>
                </a:lnTo>
                <a:lnTo>
                  <a:pt x="175450" y="166306"/>
                </a:lnTo>
                <a:lnTo>
                  <a:pt x="197358" y="161544"/>
                </a:lnTo>
                <a:lnTo>
                  <a:pt x="196596" y="153162"/>
                </a:lnTo>
                <a:lnTo>
                  <a:pt x="172021" y="142494"/>
                </a:lnTo>
                <a:lnTo>
                  <a:pt x="167220" y="96202"/>
                </a:lnTo>
                <a:close/>
              </a:path>
              <a:path w="197484" h="292735">
                <a:moveTo>
                  <a:pt x="154990" y="56998"/>
                </a:moveTo>
                <a:lnTo>
                  <a:pt x="147447" y="58102"/>
                </a:lnTo>
                <a:lnTo>
                  <a:pt x="116776" y="103250"/>
                </a:lnTo>
                <a:lnTo>
                  <a:pt x="146373" y="103250"/>
                </a:lnTo>
                <a:lnTo>
                  <a:pt x="149161" y="96202"/>
                </a:lnTo>
                <a:lnTo>
                  <a:pt x="167220" y="96202"/>
                </a:lnTo>
                <a:lnTo>
                  <a:pt x="164020" y="65341"/>
                </a:lnTo>
                <a:lnTo>
                  <a:pt x="160591" y="61722"/>
                </a:lnTo>
                <a:lnTo>
                  <a:pt x="155525" y="57198"/>
                </a:lnTo>
                <a:lnTo>
                  <a:pt x="154990" y="56998"/>
                </a:lnTo>
                <a:close/>
              </a:path>
              <a:path w="197484" h="292735">
                <a:moveTo>
                  <a:pt x="134776" y="64008"/>
                </a:moveTo>
                <a:lnTo>
                  <a:pt x="101726" y="64008"/>
                </a:lnTo>
                <a:lnTo>
                  <a:pt x="119443" y="68770"/>
                </a:lnTo>
                <a:lnTo>
                  <a:pt x="124587" y="68770"/>
                </a:lnTo>
                <a:lnTo>
                  <a:pt x="134776" y="64008"/>
                </a:lnTo>
                <a:close/>
              </a:path>
              <a:path w="197484" h="292735">
                <a:moveTo>
                  <a:pt x="176902" y="56959"/>
                </a:moveTo>
                <a:lnTo>
                  <a:pt x="155257" y="56959"/>
                </a:lnTo>
                <a:lnTo>
                  <a:pt x="155525" y="57198"/>
                </a:lnTo>
                <a:lnTo>
                  <a:pt x="173736" y="64008"/>
                </a:lnTo>
                <a:lnTo>
                  <a:pt x="180784" y="60579"/>
                </a:lnTo>
                <a:lnTo>
                  <a:pt x="176902" y="56959"/>
                </a:lnTo>
                <a:close/>
              </a:path>
              <a:path w="197484" h="292735">
                <a:moveTo>
                  <a:pt x="175676" y="55816"/>
                </a:moveTo>
                <a:lnTo>
                  <a:pt x="151828" y="55816"/>
                </a:lnTo>
                <a:lnTo>
                  <a:pt x="154990" y="56998"/>
                </a:lnTo>
                <a:lnTo>
                  <a:pt x="155257" y="56959"/>
                </a:lnTo>
                <a:lnTo>
                  <a:pt x="176902" y="56959"/>
                </a:lnTo>
                <a:lnTo>
                  <a:pt x="175676" y="55816"/>
                </a:lnTo>
                <a:close/>
              </a:path>
              <a:path w="197484" h="292735">
                <a:moveTo>
                  <a:pt x="146494" y="41529"/>
                </a:moveTo>
                <a:lnTo>
                  <a:pt x="111442" y="43815"/>
                </a:lnTo>
                <a:lnTo>
                  <a:pt x="156697" y="43815"/>
                </a:lnTo>
                <a:lnTo>
                  <a:pt x="153543" y="42672"/>
                </a:lnTo>
                <a:lnTo>
                  <a:pt x="146494" y="41529"/>
                </a:lnTo>
                <a:close/>
              </a:path>
              <a:path w="197484" h="292735">
                <a:moveTo>
                  <a:pt x="88582" y="34290"/>
                </a:moveTo>
                <a:lnTo>
                  <a:pt x="72009" y="37909"/>
                </a:lnTo>
                <a:lnTo>
                  <a:pt x="97269" y="37909"/>
                </a:lnTo>
                <a:lnTo>
                  <a:pt x="88582" y="34290"/>
                </a:lnTo>
                <a:close/>
              </a:path>
            </a:pathLst>
          </a:custGeom>
          <a:solidFill>
            <a:srgbClr val="1F1F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684769" y="3874008"/>
            <a:ext cx="133350" cy="17945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729537" y="3730371"/>
            <a:ext cx="480059" cy="336550"/>
          </a:xfrm>
          <a:custGeom>
            <a:avLst/>
            <a:gdLst/>
            <a:ahLst/>
            <a:cxnLst/>
            <a:rect l="l" t="t" r="r" b="b"/>
            <a:pathLst>
              <a:path w="480059" h="336550">
                <a:moveTo>
                  <a:pt x="380809" y="99821"/>
                </a:moveTo>
                <a:lnTo>
                  <a:pt x="380809" y="51053"/>
                </a:lnTo>
                <a:lnTo>
                  <a:pt x="400050" y="12953"/>
                </a:lnTo>
                <a:lnTo>
                  <a:pt x="480059" y="0"/>
                </a:lnTo>
                <a:lnTo>
                  <a:pt x="352805" y="73532"/>
                </a:lnTo>
                <a:lnTo>
                  <a:pt x="309752" y="98488"/>
                </a:lnTo>
                <a:lnTo>
                  <a:pt x="257936" y="124587"/>
                </a:lnTo>
                <a:lnTo>
                  <a:pt x="228980" y="136588"/>
                </a:lnTo>
                <a:lnTo>
                  <a:pt x="198310" y="150875"/>
                </a:lnTo>
                <a:lnTo>
                  <a:pt x="158876" y="168592"/>
                </a:lnTo>
                <a:lnTo>
                  <a:pt x="66675" y="200787"/>
                </a:lnTo>
                <a:lnTo>
                  <a:pt x="38671" y="210121"/>
                </a:lnTo>
                <a:lnTo>
                  <a:pt x="28955" y="217360"/>
                </a:lnTo>
                <a:lnTo>
                  <a:pt x="5333" y="254126"/>
                </a:lnTo>
                <a:lnTo>
                  <a:pt x="0" y="288607"/>
                </a:lnTo>
                <a:lnTo>
                  <a:pt x="1714" y="305180"/>
                </a:lnTo>
                <a:lnTo>
                  <a:pt x="7048" y="319468"/>
                </a:lnTo>
                <a:lnTo>
                  <a:pt x="14097" y="336041"/>
                </a:lnTo>
              </a:path>
            </a:pathLst>
          </a:custGeom>
          <a:ln w="8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824853" y="1723834"/>
            <a:ext cx="196850" cy="2087880"/>
          </a:xfrm>
          <a:custGeom>
            <a:avLst/>
            <a:gdLst/>
            <a:ahLst/>
            <a:cxnLst/>
            <a:rect l="l" t="t" r="r" b="b"/>
            <a:pathLst>
              <a:path w="196850" h="2087879">
                <a:moveTo>
                  <a:pt x="55435" y="0"/>
                </a:moveTo>
                <a:lnTo>
                  <a:pt x="14097" y="335089"/>
                </a:lnTo>
                <a:lnTo>
                  <a:pt x="9715" y="393191"/>
                </a:lnTo>
                <a:lnTo>
                  <a:pt x="4381" y="501395"/>
                </a:lnTo>
                <a:lnTo>
                  <a:pt x="0" y="573786"/>
                </a:lnTo>
                <a:lnTo>
                  <a:pt x="7048" y="918400"/>
                </a:lnTo>
                <a:lnTo>
                  <a:pt x="21145" y="1292542"/>
                </a:lnTo>
                <a:lnTo>
                  <a:pt x="84391" y="1856803"/>
                </a:lnTo>
                <a:lnTo>
                  <a:pt x="126492" y="1991105"/>
                </a:lnTo>
                <a:lnTo>
                  <a:pt x="196596" y="2087308"/>
                </a:lnTo>
                <a:lnTo>
                  <a:pt x="143065" y="1479041"/>
                </a:lnTo>
                <a:lnTo>
                  <a:pt x="125539" y="1244917"/>
                </a:lnTo>
                <a:lnTo>
                  <a:pt x="84391" y="804290"/>
                </a:lnTo>
                <a:lnTo>
                  <a:pt x="68579" y="426529"/>
                </a:lnTo>
                <a:lnTo>
                  <a:pt x="55435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814375" y="2144458"/>
            <a:ext cx="259079" cy="1556385"/>
          </a:xfrm>
          <a:custGeom>
            <a:avLst/>
            <a:gdLst/>
            <a:ahLst/>
            <a:cxnLst/>
            <a:rect l="l" t="t" r="r" b="b"/>
            <a:pathLst>
              <a:path w="259079" h="1556385">
                <a:moveTo>
                  <a:pt x="18478" y="0"/>
                </a:moveTo>
                <a:lnTo>
                  <a:pt x="2666" y="252983"/>
                </a:lnTo>
                <a:lnTo>
                  <a:pt x="952" y="315849"/>
                </a:lnTo>
                <a:lnTo>
                  <a:pt x="0" y="382524"/>
                </a:lnTo>
                <a:lnTo>
                  <a:pt x="2666" y="463295"/>
                </a:lnTo>
                <a:lnTo>
                  <a:pt x="6095" y="536828"/>
                </a:lnTo>
                <a:lnTo>
                  <a:pt x="11429" y="621220"/>
                </a:lnTo>
                <a:lnTo>
                  <a:pt x="13144" y="671131"/>
                </a:lnTo>
                <a:lnTo>
                  <a:pt x="16763" y="760285"/>
                </a:lnTo>
                <a:lnTo>
                  <a:pt x="21907" y="829055"/>
                </a:lnTo>
                <a:lnTo>
                  <a:pt x="27241" y="889634"/>
                </a:lnTo>
                <a:lnTo>
                  <a:pt x="34289" y="956309"/>
                </a:lnTo>
                <a:lnTo>
                  <a:pt x="40385" y="1009650"/>
                </a:lnTo>
                <a:lnTo>
                  <a:pt x="44767" y="1066800"/>
                </a:lnTo>
                <a:lnTo>
                  <a:pt x="50863" y="1111948"/>
                </a:lnTo>
                <a:lnTo>
                  <a:pt x="55244" y="1158239"/>
                </a:lnTo>
                <a:lnTo>
                  <a:pt x="68389" y="1272158"/>
                </a:lnTo>
                <a:lnTo>
                  <a:pt x="75437" y="1329308"/>
                </a:lnTo>
                <a:lnTo>
                  <a:pt x="82486" y="1371980"/>
                </a:lnTo>
                <a:lnTo>
                  <a:pt x="92963" y="1426654"/>
                </a:lnTo>
                <a:lnTo>
                  <a:pt x="107060" y="1464754"/>
                </a:lnTo>
                <a:lnTo>
                  <a:pt x="115823" y="1501520"/>
                </a:lnTo>
                <a:lnTo>
                  <a:pt x="130682" y="1556194"/>
                </a:lnTo>
                <a:lnTo>
                  <a:pt x="148399" y="1533525"/>
                </a:lnTo>
                <a:lnTo>
                  <a:pt x="173735" y="1501520"/>
                </a:lnTo>
                <a:lnTo>
                  <a:pt x="191261" y="1483614"/>
                </a:lnTo>
                <a:lnTo>
                  <a:pt x="208025" y="1464754"/>
                </a:lnTo>
                <a:lnTo>
                  <a:pt x="224599" y="1450466"/>
                </a:lnTo>
                <a:lnTo>
                  <a:pt x="236981" y="1436179"/>
                </a:lnTo>
                <a:lnTo>
                  <a:pt x="249173" y="1421891"/>
                </a:lnTo>
                <a:lnTo>
                  <a:pt x="255269" y="1407604"/>
                </a:lnTo>
                <a:lnTo>
                  <a:pt x="258889" y="1391030"/>
                </a:lnTo>
                <a:lnTo>
                  <a:pt x="257175" y="1369694"/>
                </a:lnTo>
                <a:lnTo>
                  <a:pt x="250126" y="1339977"/>
                </a:lnTo>
                <a:lnTo>
                  <a:pt x="232600" y="1284160"/>
                </a:lnTo>
                <a:lnTo>
                  <a:pt x="215836" y="1235392"/>
                </a:lnTo>
                <a:lnTo>
                  <a:pt x="204406" y="1198626"/>
                </a:lnTo>
                <a:lnTo>
                  <a:pt x="184213" y="1136713"/>
                </a:lnTo>
                <a:lnTo>
                  <a:pt x="157162" y="1055941"/>
                </a:lnTo>
                <a:lnTo>
                  <a:pt x="148399" y="1021651"/>
                </a:lnTo>
                <a:lnTo>
                  <a:pt x="136016" y="977645"/>
                </a:lnTo>
                <a:lnTo>
                  <a:pt x="123825" y="934783"/>
                </a:lnTo>
                <a:lnTo>
                  <a:pt x="112394" y="886205"/>
                </a:lnTo>
                <a:lnTo>
                  <a:pt x="101726" y="846963"/>
                </a:lnTo>
                <a:lnTo>
                  <a:pt x="92963" y="806576"/>
                </a:lnTo>
                <a:lnTo>
                  <a:pt x="81533" y="756665"/>
                </a:lnTo>
                <a:lnTo>
                  <a:pt x="72008" y="704468"/>
                </a:lnTo>
                <a:lnTo>
                  <a:pt x="64960" y="664082"/>
                </a:lnTo>
                <a:lnTo>
                  <a:pt x="56197" y="608076"/>
                </a:lnTo>
                <a:lnTo>
                  <a:pt x="50863" y="571309"/>
                </a:lnTo>
                <a:lnTo>
                  <a:pt x="45719" y="536828"/>
                </a:lnTo>
                <a:lnTo>
                  <a:pt x="38671" y="491680"/>
                </a:lnTo>
                <a:lnTo>
                  <a:pt x="34289" y="431101"/>
                </a:lnTo>
                <a:lnTo>
                  <a:pt x="28193" y="363474"/>
                </a:lnTo>
                <a:lnTo>
                  <a:pt x="21145" y="301751"/>
                </a:lnTo>
                <a:lnTo>
                  <a:pt x="18478" y="252983"/>
                </a:lnTo>
                <a:lnTo>
                  <a:pt x="17525" y="191262"/>
                </a:lnTo>
                <a:lnTo>
                  <a:pt x="18478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038213" y="2260854"/>
            <a:ext cx="88900" cy="1291590"/>
          </a:xfrm>
          <a:custGeom>
            <a:avLst/>
            <a:gdLst/>
            <a:ahLst/>
            <a:cxnLst/>
            <a:rect l="l" t="t" r="r" b="b"/>
            <a:pathLst>
              <a:path w="88900" h="1291589">
                <a:moveTo>
                  <a:pt x="33337" y="0"/>
                </a:moveTo>
                <a:lnTo>
                  <a:pt x="6095" y="401574"/>
                </a:lnTo>
                <a:lnTo>
                  <a:pt x="0" y="561784"/>
                </a:lnTo>
                <a:lnTo>
                  <a:pt x="3428" y="639127"/>
                </a:lnTo>
                <a:lnTo>
                  <a:pt x="13144" y="802957"/>
                </a:lnTo>
                <a:lnTo>
                  <a:pt x="61340" y="1185481"/>
                </a:lnTo>
                <a:lnTo>
                  <a:pt x="88582" y="1291209"/>
                </a:lnTo>
                <a:lnTo>
                  <a:pt x="74485" y="937260"/>
                </a:lnTo>
                <a:lnTo>
                  <a:pt x="61340" y="621220"/>
                </a:lnTo>
                <a:lnTo>
                  <a:pt x="54292" y="324231"/>
                </a:lnTo>
                <a:lnTo>
                  <a:pt x="33337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041642" y="2886836"/>
            <a:ext cx="194310" cy="920115"/>
          </a:xfrm>
          <a:custGeom>
            <a:avLst/>
            <a:gdLst/>
            <a:ahLst/>
            <a:cxnLst/>
            <a:rect l="l" t="t" r="r" b="b"/>
            <a:pathLst>
              <a:path w="194309" h="920114">
                <a:moveTo>
                  <a:pt x="0" y="0"/>
                </a:moveTo>
                <a:lnTo>
                  <a:pt x="18478" y="371855"/>
                </a:lnTo>
                <a:lnTo>
                  <a:pt x="18478" y="411099"/>
                </a:lnTo>
                <a:lnTo>
                  <a:pt x="21907" y="458533"/>
                </a:lnTo>
                <a:lnTo>
                  <a:pt x="26288" y="506158"/>
                </a:lnTo>
                <a:lnTo>
                  <a:pt x="29908" y="556069"/>
                </a:lnTo>
                <a:lnTo>
                  <a:pt x="34289" y="608266"/>
                </a:lnTo>
                <a:lnTo>
                  <a:pt x="40385" y="654558"/>
                </a:lnTo>
                <a:lnTo>
                  <a:pt x="47434" y="703326"/>
                </a:lnTo>
                <a:lnTo>
                  <a:pt x="54482" y="749617"/>
                </a:lnTo>
                <a:lnTo>
                  <a:pt x="67627" y="809053"/>
                </a:lnTo>
                <a:lnTo>
                  <a:pt x="78104" y="851725"/>
                </a:lnTo>
                <a:lnTo>
                  <a:pt x="96583" y="919543"/>
                </a:lnTo>
                <a:lnTo>
                  <a:pt x="99250" y="889825"/>
                </a:lnTo>
                <a:lnTo>
                  <a:pt x="113156" y="864870"/>
                </a:lnTo>
                <a:lnTo>
                  <a:pt x="130682" y="831532"/>
                </a:lnTo>
                <a:lnTo>
                  <a:pt x="147447" y="804290"/>
                </a:lnTo>
                <a:lnTo>
                  <a:pt x="193928" y="740092"/>
                </a:lnTo>
                <a:lnTo>
                  <a:pt x="172783" y="706945"/>
                </a:lnTo>
                <a:lnTo>
                  <a:pt x="154495" y="666559"/>
                </a:lnTo>
                <a:lnTo>
                  <a:pt x="134302" y="616648"/>
                </a:lnTo>
                <a:lnTo>
                  <a:pt x="109727" y="559498"/>
                </a:lnTo>
                <a:lnTo>
                  <a:pt x="92201" y="515683"/>
                </a:lnTo>
                <a:lnTo>
                  <a:pt x="78104" y="468058"/>
                </a:lnTo>
                <a:lnTo>
                  <a:pt x="64007" y="407479"/>
                </a:lnTo>
                <a:lnTo>
                  <a:pt x="47434" y="331470"/>
                </a:lnTo>
                <a:lnTo>
                  <a:pt x="34289" y="259079"/>
                </a:lnTo>
                <a:lnTo>
                  <a:pt x="20192" y="193738"/>
                </a:lnTo>
                <a:lnTo>
                  <a:pt x="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845998" y="2414016"/>
            <a:ext cx="551180" cy="182245"/>
          </a:xfrm>
          <a:custGeom>
            <a:avLst/>
            <a:gdLst/>
            <a:ahLst/>
            <a:cxnLst/>
            <a:rect l="l" t="t" r="r" b="b"/>
            <a:pathLst>
              <a:path w="551179" h="182244">
                <a:moveTo>
                  <a:pt x="0" y="181737"/>
                </a:moveTo>
                <a:lnTo>
                  <a:pt x="205359" y="153352"/>
                </a:lnTo>
                <a:lnTo>
                  <a:pt x="353568" y="124777"/>
                </a:lnTo>
                <a:lnTo>
                  <a:pt x="550926" y="0"/>
                </a:lnTo>
              </a:path>
            </a:pathLst>
          </a:custGeom>
          <a:ln w="8354">
            <a:solidFill>
              <a:srgbClr val="9F9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901243" y="1222438"/>
            <a:ext cx="795020" cy="2556510"/>
          </a:xfrm>
          <a:custGeom>
            <a:avLst/>
            <a:gdLst/>
            <a:ahLst/>
            <a:cxnLst/>
            <a:rect l="l" t="t" r="r" b="b"/>
            <a:pathLst>
              <a:path w="795020" h="2556510">
                <a:moveTo>
                  <a:pt x="0" y="0"/>
                </a:moveTo>
                <a:lnTo>
                  <a:pt x="501967" y="1216533"/>
                </a:lnTo>
                <a:lnTo>
                  <a:pt x="794956" y="2556510"/>
                </a:lnTo>
              </a:path>
            </a:pathLst>
          </a:custGeom>
          <a:ln w="8354">
            <a:solidFill>
              <a:srgbClr val="9F9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901243" y="1223772"/>
            <a:ext cx="889000" cy="2390775"/>
          </a:xfrm>
          <a:custGeom>
            <a:avLst/>
            <a:gdLst/>
            <a:ahLst/>
            <a:cxnLst/>
            <a:rect l="l" t="t" r="r" b="b"/>
            <a:pathLst>
              <a:path w="889000" h="2390775">
                <a:moveTo>
                  <a:pt x="0" y="0"/>
                </a:moveTo>
                <a:lnTo>
                  <a:pt x="442341" y="1231773"/>
                </a:lnTo>
                <a:lnTo>
                  <a:pt x="888873" y="2390203"/>
                </a:lnTo>
              </a:path>
            </a:pathLst>
          </a:custGeom>
          <a:ln w="8354">
            <a:solidFill>
              <a:srgbClr val="9F9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427976" y="3621996"/>
            <a:ext cx="372110" cy="73025"/>
          </a:xfrm>
          <a:custGeom>
            <a:avLst/>
            <a:gdLst/>
            <a:ahLst/>
            <a:cxnLst/>
            <a:rect l="l" t="t" r="r" b="b"/>
            <a:pathLst>
              <a:path w="372109" h="73025">
                <a:moveTo>
                  <a:pt x="0" y="72650"/>
                </a:moveTo>
                <a:lnTo>
                  <a:pt x="371855" y="0"/>
                </a:lnTo>
              </a:path>
            </a:pathLst>
          </a:custGeom>
          <a:ln w="8354">
            <a:solidFill>
              <a:srgbClr val="9F9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147559" y="3651503"/>
            <a:ext cx="97790" cy="164465"/>
          </a:xfrm>
          <a:custGeom>
            <a:avLst/>
            <a:gdLst/>
            <a:ahLst/>
            <a:cxnLst/>
            <a:rect l="l" t="t" r="r" b="b"/>
            <a:pathLst>
              <a:path w="97790" h="164464">
                <a:moveTo>
                  <a:pt x="0" y="164220"/>
                </a:moveTo>
                <a:lnTo>
                  <a:pt x="97211" y="0"/>
                </a:lnTo>
              </a:path>
            </a:pathLst>
          </a:custGeom>
          <a:ln w="8354">
            <a:solidFill>
              <a:srgbClr val="9F9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241667" y="3650741"/>
            <a:ext cx="343535" cy="215265"/>
          </a:xfrm>
          <a:custGeom>
            <a:avLst/>
            <a:gdLst/>
            <a:ahLst/>
            <a:cxnLst/>
            <a:rect l="l" t="t" r="r" b="b"/>
            <a:pathLst>
              <a:path w="343534" h="215264">
                <a:moveTo>
                  <a:pt x="0" y="0"/>
                </a:moveTo>
                <a:lnTo>
                  <a:pt x="337947" y="210312"/>
                </a:lnTo>
                <a:lnTo>
                  <a:pt x="343090" y="215074"/>
                </a:lnTo>
              </a:path>
            </a:pathLst>
          </a:custGeom>
          <a:ln w="8354">
            <a:solidFill>
              <a:srgbClr val="9F9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824760" y="868680"/>
            <a:ext cx="79375" cy="365760"/>
          </a:xfrm>
          <a:custGeom>
            <a:avLst/>
            <a:gdLst/>
            <a:ahLst/>
            <a:cxnLst/>
            <a:rect l="l" t="t" r="r" b="b"/>
            <a:pathLst>
              <a:path w="79375" h="365759">
                <a:moveTo>
                  <a:pt x="0" y="0"/>
                </a:moveTo>
                <a:lnTo>
                  <a:pt x="78859" y="365759"/>
                </a:lnTo>
              </a:path>
            </a:pathLst>
          </a:custGeom>
          <a:ln w="8354">
            <a:solidFill>
              <a:srgbClr val="9F9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899529" y="1222438"/>
            <a:ext cx="298450" cy="1371600"/>
          </a:xfrm>
          <a:custGeom>
            <a:avLst/>
            <a:gdLst/>
            <a:ahLst/>
            <a:cxnLst/>
            <a:rect l="l" t="t" r="r" b="b"/>
            <a:pathLst>
              <a:path w="298450" h="1371600">
                <a:moveTo>
                  <a:pt x="0" y="0"/>
                </a:moveTo>
                <a:lnTo>
                  <a:pt x="52577" y="424243"/>
                </a:lnTo>
                <a:lnTo>
                  <a:pt x="200025" y="1189291"/>
                </a:lnTo>
                <a:lnTo>
                  <a:pt x="298323" y="1371028"/>
                </a:lnTo>
                <a:lnTo>
                  <a:pt x="294703" y="1283017"/>
                </a:lnTo>
                <a:lnTo>
                  <a:pt x="277177" y="1163193"/>
                </a:lnTo>
                <a:lnTo>
                  <a:pt x="255270" y="1058608"/>
                </a:lnTo>
                <a:lnTo>
                  <a:pt x="230695" y="973074"/>
                </a:lnTo>
                <a:lnTo>
                  <a:pt x="210502" y="872109"/>
                </a:lnTo>
                <a:lnTo>
                  <a:pt x="179070" y="752094"/>
                </a:lnTo>
                <a:lnTo>
                  <a:pt x="114871" y="494347"/>
                </a:lnTo>
                <a:lnTo>
                  <a:pt x="89535" y="388620"/>
                </a:lnTo>
                <a:lnTo>
                  <a:pt x="75438" y="335089"/>
                </a:lnTo>
                <a:lnTo>
                  <a:pt x="62293" y="274510"/>
                </a:lnTo>
                <a:lnTo>
                  <a:pt x="37719" y="154495"/>
                </a:lnTo>
                <a:lnTo>
                  <a:pt x="15811" y="46481"/>
                </a:lnTo>
                <a:lnTo>
                  <a:pt x="0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897814" y="1214247"/>
            <a:ext cx="868044" cy="2465070"/>
          </a:xfrm>
          <a:custGeom>
            <a:avLst/>
            <a:gdLst/>
            <a:ahLst/>
            <a:cxnLst/>
            <a:rect l="l" t="t" r="r" b="b"/>
            <a:pathLst>
              <a:path w="868045" h="2465070">
                <a:moveTo>
                  <a:pt x="0" y="0"/>
                </a:moveTo>
                <a:lnTo>
                  <a:pt x="36004" y="328993"/>
                </a:lnTo>
                <a:lnTo>
                  <a:pt x="39433" y="369379"/>
                </a:lnTo>
                <a:lnTo>
                  <a:pt x="42862" y="410908"/>
                </a:lnTo>
                <a:lnTo>
                  <a:pt x="187642" y="1392174"/>
                </a:lnTo>
                <a:lnTo>
                  <a:pt x="225361" y="1712976"/>
                </a:lnTo>
                <a:lnTo>
                  <a:pt x="236029" y="1777174"/>
                </a:lnTo>
                <a:lnTo>
                  <a:pt x="247459" y="1847278"/>
                </a:lnTo>
                <a:lnTo>
                  <a:pt x="262318" y="1917382"/>
                </a:lnTo>
                <a:lnTo>
                  <a:pt x="278129" y="1981390"/>
                </a:lnTo>
                <a:lnTo>
                  <a:pt x="293941" y="2038540"/>
                </a:lnTo>
                <a:lnTo>
                  <a:pt x="314896" y="2094356"/>
                </a:lnTo>
                <a:lnTo>
                  <a:pt x="456247" y="2362771"/>
                </a:lnTo>
                <a:lnTo>
                  <a:pt x="521970" y="2465069"/>
                </a:lnTo>
                <a:lnTo>
                  <a:pt x="867727" y="2397252"/>
                </a:lnTo>
                <a:lnTo>
                  <a:pt x="548258" y="1863852"/>
                </a:lnTo>
                <a:lnTo>
                  <a:pt x="352615" y="1431416"/>
                </a:lnTo>
                <a:lnTo>
                  <a:pt x="260603" y="1171384"/>
                </a:lnTo>
                <a:lnTo>
                  <a:pt x="239458" y="1109472"/>
                </a:lnTo>
                <a:lnTo>
                  <a:pt x="221932" y="1053655"/>
                </a:lnTo>
                <a:lnTo>
                  <a:pt x="199072" y="980122"/>
                </a:lnTo>
                <a:lnTo>
                  <a:pt x="180784" y="912304"/>
                </a:lnTo>
                <a:lnTo>
                  <a:pt x="128968" y="722185"/>
                </a:lnTo>
                <a:lnTo>
                  <a:pt x="107061" y="631888"/>
                </a:lnTo>
                <a:lnTo>
                  <a:pt x="78867" y="498919"/>
                </a:lnTo>
                <a:lnTo>
                  <a:pt x="61341" y="397954"/>
                </a:lnTo>
                <a:lnTo>
                  <a:pt x="50863" y="364616"/>
                </a:lnTo>
                <a:lnTo>
                  <a:pt x="0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886384" y="1091946"/>
            <a:ext cx="346710" cy="116839"/>
          </a:xfrm>
          <a:custGeom>
            <a:avLst/>
            <a:gdLst/>
            <a:ahLst/>
            <a:cxnLst/>
            <a:rect l="l" t="t" r="r" b="b"/>
            <a:pathLst>
              <a:path w="346709" h="116840">
                <a:moveTo>
                  <a:pt x="41148" y="0"/>
                </a:moveTo>
                <a:lnTo>
                  <a:pt x="0" y="11810"/>
                </a:lnTo>
                <a:lnTo>
                  <a:pt x="24574" y="116395"/>
                </a:lnTo>
                <a:lnTo>
                  <a:pt x="55245" y="100964"/>
                </a:lnTo>
                <a:lnTo>
                  <a:pt x="80772" y="92582"/>
                </a:lnTo>
                <a:lnTo>
                  <a:pt x="226059" y="92582"/>
                </a:lnTo>
                <a:lnTo>
                  <a:pt x="228980" y="91439"/>
                </a:lnTo>
                <a:lnTo>
                  <a:pt x="261366" y="84200"/>
                </a:lnTo>
                <a:lnTo>
                  <a:pt x="325811" y="84200"/>
                </a:lnTo>
                <a:lnTo>
                  <a:pt x="318516" y="78295"/>
                </a:lnTo>
                <a:lnTo>
                  <a:pt x="290322" y="54482"/>
                </a:lnTo>
                <a:lnTo>
                  <a:pt x="266700" y="40385"/>
                </a:lnTo>
                <a:lnTo>
                  <a:pt x="256999" y="36766"/>
                </a:lnTo>
                <a:lnTo>
                  <a:pt x="164973" y="36766"/>
                </a:lnTo>
                <a:lnTo>
                  <a:pt x="143065" y="30860"/>
                </a:lnTo>
                <a:lnTo>
                  <a:pt x="114109" y="16573"/>
                </a:lnTo>
                <a:lnTo>
                  <a:pt x="89534" y="7048"/>
                </a:lnTo>
                <a:lnTo>
                  <a:pt x="66675" y="2285"/>
                </a:lnTo>
                <a:lnTo>
                  <a:pt x="41148" y="0"/>
                </a:lnTo>
                <a:close/>
              </a:path>
              <a:path w="346709" h="116840">
                <a:moveTo>
                  <a:pt x="226059" y="92582"/>
                </a:moveTo>
                <a:lnTo>
                  <a:pt x="80772" y="92582"/>
                </a:lnTo>
                <a:lnTo>
                  <a:pt x="107060" y="96202"/>
                </a:lnTo>
                <a:lnTo>
                  <a:pt x="139446" y="110299"/>
                </a:lnTo>
                <a:lnTo>
                  <a:pt x="167639" y="111632"/>
                </a:lnTo>
                <a:lnTo>
                  <a:pt x="189547" y="106870"/>
                </a:lnTo>
                <a:lnTo>
                  <a:pt x="226059" y="92582"/>
                </a:lnTo>
                <a:close/>
              </a:path>
              <a:path w="346709" h="116840">
                <a:moveTo>
                  <a:pt x="325811" y="84200"/>
                </a:moveTo>
                <a:lnTo>
                  <a:pt x="261366" y="84200"/>
                </a:lnTo>
                <a:lnTo>
                  <a:pt x="300989" y="87820"/>
                </a:lnTo>
                <a:lnTo>
                  <a:pt x="346519" y="100964"/>
                </a:lnTo>
                <a:lnTo>
                  <a:pt x="325811" y="84200"/>
                </a:lnTo>
                <a:close/>
              </a:path>
              <a:path w="346709" h="116840">
                <a:moveTo>
                  <a:pt x="241173" y="30860"/>
                </a:moveTo>
                <a:lnTo>
                  <a:pt x="227266" y="30860"/>
                </a:lnTo>
                <a:lnTo>
                  <a:pt x="199072" y="35623"/>
                </a:lnTo>
                <a:lnTo>
                  <a:pt x="164973" y="36766"/>
                </a:lnTo>
                <a:lnTo>
                  <a:pt x="256999" y="36766"/>
                </a:lnTo>
                <a:lnTo>
                  <a:pt x="241173" y="3086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164514" y="3871721"/>
            <a:ext cx="38100" cy="74930"/>
          </a:xfrm>
          <a:custGeom>
            <a:avLst/>
            <a:gdLst/>
            <a:ahLst/>
            <a:cxnLst/>
            <a:rect l="l" t="t" r="r" b="b"/>
            <a:pathLst>
              <a:path w="38100" h="74929">
                <a:moveTo>
                  <a:pt x="9715" y="0"/>
                </a:moveTo>
                <a:lnTo>
                  <a:pt x="0" y="9525"/>
                </a:lnTo>
                <a:lnTo>
                  <a:pt x="20193" y="74866"/>
                </a:lnTo>
                <a:lnTo>
                  <a:pt x="37719" y="55816"/>
                </a:lnTo>
                <a:lnTo>
                  <a:pt x="97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179373" y="3859720"/>
            <a:ext cx="43815" cy="64769"/>
          </a:xfrm>
          <a:custGeom>
            <a:avLst/>
            <a:gdLst/>
            <a:ahLst/>
            <a:cxnLst/>
            <a:rect l="l" t="t" r="r" b="b"/>
            <a:pathLst>
              <a:path w="43815" h="64770">
                <a:moveTo>
                  <a:pt x="9715" y="0"/>
                </a:moveTo>
                <a:lnTo>
                  <a:pt x="0" y="9525"/>
                </a:lnTo>
                <a:lnTo>
                  <a:pt x="26289" y="64198"/>
                </a:lnTo>
                <a:lnTo>
                  <a:pt x="43815" y="46481"/>
                </a:lnTo>
                <a:lnTo>
                  <a:pt x="97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954773" y="3712464"/>
            <a:ext cx="709930" cy="329565"/>
          </a:xfrm>
          <a:custGeom>
            <a:avLst/>
            <a:gdLst/>
            <a:ahLst/>
            <a:cxnLst/>
            <a:rect l="l" t="t" r="r" b="b"/>
            <a:pathLst>
              <a:path w="709929" h="329564">
                <a:moveTo>
                  <a:pt x="0" y="0"/>
                </a:moveTo>
                <a:lnTo>
                  <a:pt x="70294" y="98678"/>
                </a:lnTo>
                <a:lnTo>
                  <a:pt x="101726" y="133159"/>
                </a:lnTo>
                <a:lnTo>
                  <a:pt x="155257" y="186499"/>
                </a:lnTo>
                <a:lnTo>
                  <a:pt x="200977" y="228028"/>
                </a:lnTo>
                <a:lnTo>
                  <a:pt x="243077" y="263842"/>
                </a:lnTo>
                <a:lnTo>
                  <a:pt x="282511" y="287464"/>
                </a:lnTo>
                <a:lnTo>
                  <a:pt x="330898" y="307657"/>
                </a:lnTo>
                <a:lnTo>
                  <a:pt x="390525" y="325564"/>
                </a:lnTo>
                <a:lnTo>
                  <a:pt x="418528" y="329184"/>
                </a:lnTo>
                <a:lnTo>
                  <a:pt x="457961" y="329184"/>
                </a:lnTo>
                <a:lnTo>
                  <a:pt x="503681" y="327850"/>
                </a:lnTo>
                <a:lnTo>
                  <a:pt x="545782" y="323088"/>
                </a:lnTo>
                <a:lnTo>
                  <a:pt x="586168" y="316039"/>
                </a:lnTo>
                <a:lnTo>
                  <a:pt x="641413" y="306514"/>
                </a:lnTo>
                <a:lnTo>
                  <a:pt x="709802" y="291084"/>
                </a:lnTo>
              </a:path>
            </a:pathLst>
          </a:custGeom>
          <a:ln w="8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194093" y="3968496"/>
            <a:ext cx="36195" cy="100965"/>
          </a:xfrm>
          <a:custGeom>
            <a:avLst/>
            <a:gdLst/>
            <a:ahLst/>
            <a:cxnLst/>
            <a:rect l="l" t="t" r="r" b="b"/>
            <a:pathLst>
              <a:path w="36195" h="100964">
                <a:moveTo>
                  <a:pt x="0" y="0"/>
                </a:moveTo>
                <a:lnTo>
                  <a:pt x="35693" y="100584"/>
                </a:lnTo>
              </a:path>
            </a:pathLst>
          </a:custGeom>
          <a:ln w="8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364661" y="4041647"/>
            <a:ext cx="40005" cy="85725"/>
          </a:xfrm>
          <a:custGeom>
            <a:avLst/>
            <a:gdLst/>
            <a:ahLst/>
            <a:cxnLst/>
            <a:rect l="l" t="t" r="r" b="b"/>
            <a:pathLst>
              <a:path w="40004" h="85725">
                <a:moveTo>
                  <a:pt x="0" y="0"/>
                </a:moveTo>
                <a:lnTo>
                  <a:pt x="39395" y="85344"/>
                </a:lnTo>
              </a:path>
            </a:pathLst>
          </a:custGeom>
          <a:ln w="8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540752" y="4036479"/>
            <a:ext cx="33020" cy="72390"/>
          </a:xfrm>
          <a:custGeom>
            <a:avLst/>
            <a:gdLst/>
            <a:ahLst/>
            <a:cxnLst/>
            <a:rect l="l" t="t" r="r" b="b"/>
            <a:pathLst>
              <a:path w="33020" h="72389">
                <a:moveTo>
                  <a:pt x="0" y="0"/>
                </a:moveTo>
                <a:lnTo>
                  <a:pt x="32883" y="72224"/>
                </a:lnTo>
              </a:path>
            </a:pathLst>
          </a:custGeom>
          <a:ln w="83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127557" y="3990403"/>
            <a:ext cx="817880" cy="194310"/>
          </a:xfrm>
          <a:custGeom>
            <a:avLst/>
            <a:gdLst/>
            <a:ahLst/>
            <a:cxnLst/>
            <a:rect l="l" t="t" r="r" b="b"/>
            <a:pathLst>
              <a:path w="817879" h="194310">
                <a:moveTo>
                  <a:pt x="0" y="0"/>
                </a:moveTo>
                <a:lnTo>
                  <a:pt x="36956" y="68961"/>
                </a:lnTo>
                <a:lnTo>
                  <a:pt x="82486" y="114109"/>
                </a:lnTo>
                <a:lnTo>
                  <a:pt x="116776" y="141350"/>
                </a:lnTo>
                <a:lnTo>
                  <a:pt x="152780" y="159258"/>
                </a:lnTo>
                <a:lnTo>
                  <a:pt x="192214" y="174688"/>
                </a:lnTo>
                <a:lnTo>
                  <a:pt x="233552" y="184213"/>
                </a:lnTo>
                <a:lnTo>
                  <a:pt x="272033" y="192595"/>
                </a:lnTo>
                <a:lnTo>
                  <a:pt x="325564" y="193738"/>
                </a:lnTo>
                <a:lnTo>
                  <a:pt x="412432" y="188975"/>
                </a:lnTo>
                <a:lnTo>
                  <a:pt x="487870" y="179450"/>
                </a:lnTo>
                <a:lnTo>
                  <a:pt x="571309" y="165163"/>
                </a:lnTo>
                <a:lnTo>
                  <a:pt x="645795" y="146113"/>
                </a:lnTo>
                <a:lnTo>
                  <a:pt x="649735" y="144970"/>
                </a:lnTo>
                <a:lnTo>
                  <a:pt x="334327" y="144970"/>
                </a:lnTo>
                <a:lnTo>
                  <a:pt x="258127" y="142684"/>
                </a:lnTo>
                <a:lnTo>
                  <a:pt x="193928" y="133159"/>
                </a:lnTo>
                <a:lnTo>
                  <a:pt x="134302" y="118872"/>
                </a:lnTo>
                <a:lnTo>
                  <a:pt x="89534" y="97536"/>
                </a:lnTo>
                <a:lnTo>
                  <a:pt x="54482" y="68961"/>
                </a:lnTo>
                <a:lnTo>
                  <a:pt x="25526" y="36957"/>
                </a:lnTo>
                <a:lnTo>
                  <a:pt x="0" y="0"/>
                </a:lnTo>
                <a:close/>
              </a:path>
              <a:path w="817879" h="194310">
                <a:moveTo>
                  <a:pt x="817816" y="19050"/>
                </a:moveTo>
                <a:lnTo>
                  <a:pt x="659891" y="78486"/>
                </a:lnTo>
                <a:lnTo>
                  <a:pt x="579120" y="104584"/>
                </a:lnTo>
                <a:lnTo>
                  <a:pt x="477393" y="125920"/>
                </a:lnTo>
                <a:lnTo>
                  <a:pt x="399287" y="137922"/>
                </a:lnTo>
                <a:lnTo>
                  <a:pt x="334327" y="144970"/>
                </a:lnTo>
                <a:lnTo>
                  <a:pt x="649735" y="144970"/>
                </a:lnTo>
                <a:lnTo>
                  <a:pt x="739711" y="118872"/>
                </a:lnTo>
                <a:lnTo>
                  <a:pt x="804672" y="97536"/>
                </a:lnTo>
                <a:lnTo>
                  <a:pt x="817816" y="19050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510271" y="3950017"/>
            <a:ext cx="482600" cy="185420"/>
          </a:xfrm>
          <a:custGeom>
            <a:avLst/>
            <a:gdLst/>
            <a:ahLst/>
            <a:cxnLst/>
            <a:rect l="l" t="t" r="r" b="b"/>
            <a:pathLst>
              <a:path w="482600" h="185420">
                <a:moveTo>
                  <a:pt x="482536" y="0"/>
                </a:moveTo>
                <a:lnTo>
                  <a:pt x="422909" y="22669"/>
                </a:lnTo>
                <a:lnTo>
                  <a:pt x="395668" y="32194"/>
                </a:lnTo>
                <a:lnTo>
                  <a:pt x="351853" y="49911"/>
                </a:lnTo>
                <a:lnTo>
                  <a:pt x="314134" y="64198"/>
                </a:lnTo>
                <a:lnTo>
                  <a:pt x="279844" y="78486"/>
                </a:lnTo>
                <a:lnTo>
                  <a:pt x="250888" y="88011"/>
                </a:lnTo>
                <a:lnTo>
                  <a:pt x="222884" y="97536"/>
                </a:lnTo>
                <a:lnTo>
                  <a:pt x="169354" y="110490"/>
                </a:lnTo>
                <a:lnTo>
                  <a:pt x="142112" y="116395"/>
                </a:lnTo>
                <a:lnTo>
                  <a:pt x="116585" y="121158"/>
                </a:lnTo>
                <a:lnTo>
                  <a:pt x="97345" y="127254"/>
                </a:lnTo>
                <a:lnTo>
                  <a:pt x="57911" y="136588"/>
                </a:lnTo>
                <a:lnTo>
                  <a:pt x="15811" y="158115"/>
                </a:lnTo>
                <a:lnTo>
                  <a:pt x="0" y="185356"/>
                </a:lnTo>
                <a:lnTo>
                  <a:pt x="78104" y="175831"/>
                </a:lnTo>
                <a:lnTo>
                  <a:pt x="126301" y="167640"/>
                </a:lnTo>
                <a:lnTo>
                  <a:pt x="182499" y="153352"/>
                </a:lnTo>
                <a:lnTo>
                  <a:pt x="243839" y="136588"/>
                </a:lnTo>
                <a:lnTo>
                  <a:pt x="286893" y="123634"/>
                </a:lnTo>
                <a:lnTo>
                  <a:pt x="346519" y="102298"/>
                </a:lnTo>
                <a:lnTo>
                  <a:pt x="402717" y="83248"/>
                </a:lnTo>
                <a:lnTo>
                  <a:pt x="446531" y="67818"/>
                </a:lnTo>
                <a:lnTo>
                  <a:pt x="482536" y="0"/>
                </a:lnTo>
                <a:close/>
              </a:path>
            </a:pathLst>
          </a:custGeom>
          <a:solidFill>
            <a:srgbClr val="3F3F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510271" y="3950017"/>
            <a:ext cx="482600" cy="185420"/>
          </a:xfrm>
          <a:custGeom>
            <a:avLst/>
            <a:gdLst/>
            <a:ahLst/>
            <a:cxnLst/>
            <a:rect l="l" t="t" r="r" b="b"/>
            <a:pathLst>
              <a:path w="482600" h="185420">
                <a:moveTo>
                  <a:pt x="0" y="185356"/>
                </a:moveTo>
                <a:lnTo>
                  <a:pt x="26288" y="148590"/>
                </a:lnTo>
                <a:lnTo>
                  <a:pt x="75437" y="132016"/>
                </a:lnTo>
                <a:lnTo>
                  <a:pt x="97345" y="127254"/>
                </a:lnTo>
                <a:lnTo>
                  <a:pt x="116585" y="121158"/>
                </a:lnTo>
                <a:lnTo>
                  <a:pt x="169354" y="110490"/>
                </a:lnTo>
                <a:lnTo>
                  <a:pt x="222884" y="97536"/>
                </a:lnTo>
                <a:lnTo>
                  <a:pt x="250888" y="88011"/>
                </a:lnTo>
                <a:lnTo>
                  <a:pt x="279844" y="78486"/>
                </a:lnTo>
                <a:lnTo>
                  <a:pt x="314134" y="64198"/>
                </a:lnTo>
                <a:lnTo>
                  <a:pt x="351853" y="49911"/>
                </a:lnTo>
                <a:lnTo>
                  <a:pt x="395668" y="32194"/>
                </a:lnTo>
                <a:lnTo>
                  <a:pt x="422909" y="22669"/>
                </a:lnTo>
                <a:lnTo>
                  <a:pt x="482536" y="0"/>
                </a:lnTo>
                <a:lnTo>
                  <a:pt x="446531" y="67818"/>
                </a:lnTo>
                <a:lnTo>
                  <a:pt x="402717" y="83248"/>
                </a:lnTo>
                <a:lnTo>
                  <a:pt x="346519" y="102298"/>
                </a:lnTo>
                <a:lnTo>
                  <a:pt x="286893" y="123634"/>
                </a:lnTo>
                <a:lnTo>
                  <a:pt x="243839" y="136588"/>
                </a:lnTo>
                <a:lnTo>
                  <a:pt x="182499" y="153352"/>
                </a:lnTo>
                <a:lnTo>
                  <a:pt x="126301" y="167640"/>
                </a:lnTo>
                <a:lnTo>
                  <a:pt x="78104" y="175831"/>
                </a:lnTo>
                <a:lnTo>
                  <a:pt x="0" y="185356"/>
                </a:lnTo>
                <a:close/>
              </a:path>
            </a:pathLst>
          </a:custGeom>
          <a:ln w="8354">
            <a:solidFill>
              <a:srgbClr val="7F7F7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926133" y="3828859"/>
            <a:ext cx="281305" cy="141605"/>
          </a:xfrm>
          <a:custGeom>
            <a:avLst/>
            <a:gdLst/>
            <a:ahLst/>
            <a:cxnLst/>
            <a:rect l="l" t="t" r="r" b="b"/>
            <a:pathLst>
              <a:path w="281304" h="141604">
                <a:moveTo>
                  <a:pt x="263287" y="9525"/>
                </a:moveTo>
                <a:lnTo>
                  <a:pt x="234314" y="9525"/>
                </a:lnTo>
                <a:lnTo>
                  <a:pt x="213169" y="19050"/>
                </a:lnTo>
                <a:lnTo>
                  <a:pt x="0" y="136588"/>
                </a:lnTo>
                <a:lnTo>
                  <a:pt x="20954" y="141350"/>
                </a:lnTo>
                <a:lnTo>
                  <a:pt x="263287" y="9525"/>
                </a:lnTo>
                <a:close/>
              </a:path>
              <a:path w="281304" h="141604">
                <a:moveTo>
                  <a:pt x="280797" y="0"/>
                </a:moveTo>
                <a:lnTo>
                  <a:pt x="105346" y="12001"/>
                </a:lnTo>
                <a:lnTo>
                  <a:pt x="88582" y="21526"/>
                </a:lnTo>
                <a:lnTo>
                  <a:pt x="234314" y="9525"/>
                </a:lnTo>
                <a:lnTo>
                  <a:pt x="263287" y="9525"/>
                </a:lnTo>
                <a:lnTo>
                  <a:pt x="280797" y="0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913751" y="3824096"/>
            <a:ext cx="307340" cy="321310"/>
          </a:xfrm>
          <a:custGeom>
            <a:avLst/>
            <a:gdLst/>
            <a:ahLst/>
            <a:cxnLst/>
            <a:rect l="l" t="t" r="r" b="b"/>
            <a:pathLst>
              <a:path w="307340" h="321310">
                <a:moveTo>
                  <a:pt x="169735" y="311276"/>
                </a:moveTo>
                <a:lnTo>
                  <a:pt x="138683" y="311276"/>
                </a:lnTo>
                <a:lnTo>
                  <a:pt x="146684" y="312419"/>
                </a:lnTo>
                <a:lnTo>
                  <a:pt x="154495" y="316039"/>
                </a:lnTo>
                <a:lnTo>
                  <a:pt x="163258" y="320801"/>
                </a:lnTo>
                <a:lnTo>
                  <a:pt x="169735" y="311276"/>
                </a:lnTo>
                <a:close/>
              </a:path>
              <a:path w="307340" h="321310">
                <a:moveTo>
                  <a:pt x="294894" y="0"/>
                </a:moveTo>
                <a:lnTo>
                  <a:pt x="262508" y="16763"/>
                </a:lnTo>
                <a:lnTo>
                  <a:pt x="186880" y="59436"/>
                </a:lnTo>
                <a:lnTo>
                  <a:pt x="19430" y="152209"/>
                </a:lnTo>
                <a:lnTo>
                  <a:pt x="20193" y="180593"/>
                </a:lnTo>
                <a:lnTo>
                  <a:pt x="21145" y="193738"/>
                </a:lnTo>
                <a:lnTo>
                  <a:pt x="13144" y="208025"/>
                </a:lnTo>
                <a:lnTo>
                  <a:pt x="6286" y="224599"/>
                </a:lnTo>
                <a:lnTo>
                  <a:pt x="1904" y="240029"/>
                </a:lnTo>
                <a:lnTo>
                  <a:pt x="0" y="256603"/>
                </a:lnTo>
                <a:lnTo>
                  <a:pt x="2667" y="270890"/>
                </a:lnTo>
                <a:lnTo>
                  <a:pt x="22859" y="304228"/>
                </a:lnTo>
                <a:lnTo>
                  <a:pt x="57150" y="317182"/>
                </a:lnTo>
                <a:lnTo>
                  <a:pt x="77343" y="317182"/>
                </a:lnTo>
                <a:lnTo>
                  <a:pt x="90487" y="316039"/>
                </a:lnTo>
                <a:lnTo>
                  <a:pt x="104394" y="313753"/>
                </a:lnTo>
                <a:lnTo>
                  <a:pt x="128206" y="311276"/>
                </a:lnTo>
                <a:lnTo>
                  <a:pt x="169735" y="311276"/>
                </a:lnTo>
                <a:lnTo>
                  <a:pt x="172974" y="306514"/>
                </a:lnTo>
                <a:lnTo>
                  <a:pt x="185166" y="285178"/>
                </a:lnTo>
                <a:lnTo>
                  <a:pt x="195643" y="270890"/>
                </a:lnTo>
                <a:lnTo>
                  <a:pt x="211454" y="251840"/>
                </a:lnTo>
                <a:lnTo>
                  <a:pt x="224599" y="236410"/>
                </a:lnTo>
                <a:lnTo>
                  <a:pt x="252793" y="198500"/>
                </a:lnTo>
                <a:lnTo>
                  <a:pt x="265938" y="179450"/>
                </a:lnTo>
                <a:lnTo>
                  <a:pt x="279082" y="159257"/>
                </a:lnTo>
                <a:lnTo>
                  <a:pt x="296608" y="118872"/>
                </a:lnTo>
                <a:lnTo>
                  <a:pt x="300990" y="100964"/>
                </a:lnTo>
                <a:lnTo>
                  <a:pt x="306324" y="83248"/>
                </a:lnTo>
                <a:lnTo>
                  <a:pt x="307085" y="72580"/>
                </a:lnTo>
                <a:lnTo>
                  <a:pt x="297560" y="1333"/>
                </a:lnTo>
                <a:lnTo>
                  <a:pt x="294894" y="0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985759" y="3901440"/>
            <a:ext cx="210820" cy="156845"/>
          </a:xfrm>
          <a:custGeom>
            <a:avLst/>
            <a:gdLst/>
            <a:ahLst/>
            <a:cxnLst/>
            <a:rect l="l" t="t" r="r" b="b"/>
            <a:pathLst>
              <a:path w="210820" h="156845">
                <a:moveTo>
                  <a:pt x="210502" y="0"/>
                </a:moveTo>
                <a:lnTo>
                  <a:pt x="0" y="132969"/>
                </a:lnTo>
                <a:lnTo>
                  <a:pt x="1714" y="156781"/>
                </a:lnTo>
                <a:lnTo>
                  <a:pt x="210502" y="20193"/>
                </a:lnTo>
                <a:lnTo>
                  <a:pt x="210502" y="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870572" y="4091622"/>
            <a:ext cx="1684655" cy="290830"/>
          </a:xfrm>
          <a:custGeom>
            <a:avLst/>
            <a:gdLst/>
            <a:ahLst/>
            <a:cxnLst/>
            <a:rect l="l" t="t" r="r" b="b"/>
            <a:pathLst>
              <a:path w="1684654" h="290829">
                <a:moveTo>
                  <a:pt x="1621535" y="281939"/>
                </a:moveTo>
                <a:lnTo>
                  <a:pt x="1588198" y="281939"/>
                </a:lnTo>
                <a:lnTo>
                  <a:pt x="1635442" y="290829"/>
                </a:lnTo>
                <a:lnTo>
                  <a:pt x="1621535" y="281939"/>
                </a:lnTo>
                <a:close/>
              </a:path>
              <a:path w="1684654" h="290829">
                <a:moveTo>
                  <a:pt x="1499425" y="243839"/>
                </a:moveTo>
                <a:lnTo>
                  <a:pt x="1030985" y="243839"/>
                </a:lnTo>
                <a:lnTo>
                  <a:pt x="1047559" y="250189"/>
                </a:lnTo>
                <a:lnTo>
                  <a:pt x="1067752" y="254000"/>
                </a:lnTo>
                <a:lnTo>
                  <a:pt x="1087183" y="259079"/>
                </a:lnTo>
                <a:lnTo>
                  <a:pt x="1097660" y="262889"/>
                </a:lnTo>
                <a:lnTo>
                  <a:pt x="1116139" y="262889"/>
                </a:lnTo>
                <a:lnTo>
                  <a:pt x="1137094" y="264159"/>
                </a:lnTo>
                <a:lnTo>
                  <a:pt x="1152905" y="269239"/>
                </a:lnTo>
                <a:lnTo>
                  <a:pt x="1172146" y="276859"/>
                </a:lnTo>
                <a:lnTo>
                  <a:pt x="1188910" y="281939"/>
                </a:lnTo>
                <a:lnTo>
                  <a:pt x="1203007" y="285750"/>
                </a:lnTo>
                <a:lnTo>
                  <a:pt x="1216913" y="281939"/>
                </a:lnTo>
                <a:lnTo>
                  <a:pt x="1238821" y="271779"/>
                </a:lnTo>
                <a:lnTo>
                  <a:pt x="1320927" y="271779"/>
                </a:lnTo>
                <a:lnTo>
                  <a:pt x="1332737" y="267969"/>
                </a:lnTo>
                <a:lnTo>
                  <a:pt x="1344168" y="267969"/>
                </a:lnTo>
                <a:lnTo>
                  <a:pt x="1357312" y="265429"/>
                </a:lnTo>
                <a:lnTo>
                  <a:pt x="1482280" y="265429"/>
                </a:lnTo>
                <a:lnTo>
                  <a:pt x="1483804" y="262889"/>
                </a:lnTo>
                <a:lnTo>
                  <a:pt x="1488948" y="257809"/>
                </a:lnTo>
                <a:lnTo>
                  <a:pt x="1570672" y="257809"/>
                </a:lnTo>
                <a:lnTo>
                  <a:pt x="1560004" y="250189"/>
                </a:lnTo>
                <a:lnTo>
                  <a:pt x="1546859" y="246379"/>
                </a:lnTo>
                <a:lnTo>
                  <a:pt x="1519618" y="246379"/>
                </a:lnTo>
                <a:lnTo>
                  <a:pt x="1499425" y="243839"/>
                </a:lnTo>
                <a:close/>
              </a:path>
              <a:path w="1684654" h="290829">
                <a:moveTo>
                  <a:pt x="1480756" y="267969"/>
                </a:moveTo>
                <a:lnTo>
                  <a:pt x="1443418" y="267969"/>
                </a:lnTo>
                <a:lnTo>
                  <a:pt x="1447800" y="271779"/>
                </a:lnTo>
                <a:lnTo>
                  <a:pt x="1447800" y="281939"/>
                </a:lnTo>
                <a:lnTo>
                  <a:pt x="1452943" y="285750"/>
                </a:lnTo>
                <a:lnTo>
                  <a:pt x="1461706" y="285750"/>
                </a:lnTo>
                <a:lnTo>
                  <a:pt x="1470469" y="281939"/>
                </a:lnTo>
                <a:lnTo>
                  <a:pt x="1478470" y="271779"/>
                </a:lnTo>
                <a:lnTo>
                  <a:pt x="1480756" y="267969"/>
                </a:lnTo>
                <a:close/>
              </a:path>
              <a:path w="1684654" h="290829">
                <a:moveTo>
                  <a:pt x="1570672" y="257809"/>
                </a:moveTo>
                <a:lnTo>
                  <a:pt x="1513522" y="257809"/>
                </a:lnTo>
                <a:lnTo>
                  <a:pt x="1526667" y="267969"/>
                </a:lnTo>
                <a:lnTo>
                  <a:pt x="1537334" y="274319"/>
                </a:lnTo>
                <a:lnTo>
                  <a:pt x="1549527" y="281939"/>
                </a:lnTo>
                <a:lnTo>
                  <a:pt x="1557337" y="283209"/>
                </a:lnTo>
                <a:lnTo>
                  <a:pt x="1565338" y="285750"/>
                </a:lnTo>
                <a:lnTo>
                  <a:pt x="1574101" y="285750"/>
                </a:lnTo>
                <a:lnTo>
                  <a:pt x="1588198" y="281939"/>
                </a:lnTo>
                <a:lnTo>
                  <a:pt x="1621535" y="281939"/>
                </a:lnTo>
                <a:lnTo>
                  <a:pt x="1612773" y="276859"/>
                </a:lnTo>
                <a:lnTo>
                  <a:pt x="1610704" y="271779"/>
                </a:lnTo>
                <a:lnTo>
                  <a:pt x="1595247" y="271779"/>
                </a:lnTo>
                <a:lnTo>
                  <a:pt x="1584578" y="269239"/>
                </a:lnTo>
                <a:lnTo>
                  <a:pt x="1576768" y="265429"/>
                </a:lnTo>
                <a:lnTo>
                  <a:pt x="1570672" y="257809"/>
                </a:lnTo>
                <a:close/>
              </a:path>
              <a:path w="1684654" h="290829">
                <a:moveTo>
                  <a:pt x="1021270" y="243839"/>
                </a:moveTo>
                <a:lnTo>
                  <a:pt x="928306" y="243839"/>
                </a:lnTo>
                <a:lnTo>
                  <a:pt x="917828" y="260350"/>
                </a:lnTo>
                <a:lnTo>
                  <a:pt x="906399" y="271779"/>
                </a:lnTo>
                <a:lnTo>
                  <a:pt x="893254" y="280669"/>
                </a:lnTo>
                <a:lnTo>
                  <a:pt x="922210" y="274319"/>
                </a:lnTo>
                <a:lnTo>
                  <a:pt x="937069" y="271779"/>
                </a:lnTo>
                <a:lnTo>
                  <a:pt x="949451" y="265429"/>
                </a:lnTo>
                <a:lnTo>
                  <a:pt x="965073" y="262889"/>
                </a:lnTo>
                <a:lnTo>
                  <a:pt x="983551" y="259079"/>
                </a:lnTo>
                <a:lnTo>
                  <a:pt x="1000315" y="259079"/>
                </a:lnTo>
                <a:lnTo>
                  <a:pt x="1013459" y="254000"/>
                </a:lnTo>
                <a:lnTo>
                  <a:pt x="1016888" y="248919"/>
                </a:lnTo>
                <a:lnTo>
                  <a:pt x="1021270" y="243839"/>
                </a:lnTo>
                <a:close/>
              </a:path>
              <a:path w="1684654" h="290829">
                <a:moveTo>
                  <a:pt x="1320927" y="271779"/>
                </a:moveTo>
                <a:lnTo>
                  <a:pt x="1238821" y="271779"/>
                </a:lnTo>
                <a:lnTo>
                  <a:pt x="1257300" y="276859"/>
                </a:lnTo>
                <a:lnTo>
                  <a:pt x="1291590" y="276859"/>
                </a:lnTo>
                <a:lnTo>
                  <a:pt x="1309116" y="275589"/>
                </a:lnTo>
                <a:lnTo>
                  <a:pt x="1320927" y="271779"/>
                </a:lnTo>
                <a:close/>
              </a:path>
              <a:path w="1684654" h="290829">
                <a:moveTo>
                  <a:pt x="1482280" y="265429"/>
                </a:moveTo>
                <a:lnTo>
                  <a:pt x="1357312" y="265429"/>
                </a:lnTo>
                <a:lnTo>
                  <a:pt x="1381886" y="271779"/>
                </a:lnTo>
                <a:lnTo>
                  <a:pt x="1394269" y="274319"/>
                </a:lnTo>
                <a:lnTo>
                  <a:pt x="1404747" y="271779"/>
                </a:lnTo>
                <a:lnTo>
                  <a:pt x="1418844" y="269239"/>
                </a:lnTo>
                <a:lnTo>
                  <a:pt x="1432750" y="267969"/>
                </a:lnTo>
                <a:lnTo>
                  <a:pt x="1480756" y="267969"/>
                </a:lnTo>
                <a:lnTo>
                  <a:pt x="1482280" y="265429"/>
                </a:lnTo>
                <a:close/>
              </a:path>
              <a:path w="1684654" h="290829">
                <a:moveTo>
                  <a:pt x="1609153" y="215900"/>
                </a:moveTo>
                <a:lnTo>
                  <a:pt x="1599628" y="215900"/>
                </a:lnTo>
                <a:lnTo>
                  <a:pt x="1591627" y="218439"/>
                </a:lnTo>
                <a:lnTo>
                  <a:pt x="1583817" y="219709"/>
                </a:lnTo>
                <a:lnTo>
                  <a:pt x="1573149" y="224789"/>
                </a:lnTo>
                <a:lnTo>
                  <a:pt x="1563624" y="229869"/>
                </a:lnTo>
                <a:lnTo>
                  <a:pt x="1577530" y="236219"/>
                </a:lnTo>
                <a:lnTo>
                  <a:pt x="1588198" y="243839"/>
                </a:lnTo>
                <a:lnTo>
                  <a:pt x="1595247" y="254000"/>
                </a:lnTo>
                <a:lnTo>
                  <a:pt x="1597723" y="262889"/>
                </a:lnTo>
                <a:lnTo>
                  <a:pt x="1595247" y="271779"/>
                </a:lnTo>
                <a:lnTo>
                  <a:pt x="1610704" y="271779"/>
                </a:lnTo>
                <a:lnTo>
                  <a:pt x="1609153" y="267969"/>
                </a:lnTo>
                <a:lnTo>
                  <a:pt x="1612773" y="260350"/>
                </a:lnTo>
                <a:lnTo>
                  <a:pt x="1629346" y="255269"/>
                </a:lnTo>
                <a:lnTo>
                  <a:pt x="1654873" y="243839"/>
                </a:lnTo>
                <a:lnTo>
                  <a:pt x="1666303" y="234950"/>
                </a:lnTo>
                <a:lnTo>
                  <a:pt x="1684591" y="222250"/>
                </a:lnTo>
                <a:lnTo>
                  <a:pt x="1657540" y="222250"/>
                </a:lnTo>
                <a:lnTo>
                  <a:pt x="1639824" y="220979"/>
                </a:lnTo>
                <a:lnTo>
                  <a:pt x="1623250" y="218439"/>
                </a:lnTo>
                <a:lnTo>
                  <a:pt x="1609153" y="215900"/>
                </a:lnTo>
                <a:close/>
              </a:path>
              <a:path w="1684654" h="290829">
                <a:moveTo>
                  <a:pt x="1082802" y="185419"/>
                </a:moveTo>
                <a:lnTo>
                  <a:pt x="832675" y="185419"/>
                </a:lnTo>
                <a:lnTo>
                  <a:pt x="842391" y="195579"/>
                </a:lnTo>
                <a:lnTo>
                  <a:pt x="847534" y="205739"/>
                </a:lnTo>
                <a:lnTo>
                  <a:pt x="841438" y="218439"/>
                </a:lnTo>
                <a:lnTo>
                  <a:pt x="829246" y="224789"/>
                </a:lnTo>
                <a:lnTo>
                  <a:pt x="844105" y="224789"/>
                </a:lnTo>
                <a:lnTo>
                  <a:pt x="836104" y="234950"/>
                </a:lnTo>
                <a:lnTo>
                  <a:pt x="824674" y="243839"/>
                </a:lnTo>
                <a:lnTo>
                  <a:pt x="808101" y="255269"/>
                </a:lnTo>
                <a:lnTo>
                  <a:pt x="793242" y="264159"/>
                </a:lnTo>
                <a:lnTo>
                  <a:pt x="811529" y="260350"/>
                </a:lnTo>
                <a:lnTo>
                  <a:pt x="828294" y="255269"/>
                </a:lnTo>
                <a:lnTo>
                  <a:pt x="844105" y="248919"/>
                </a:lnTo>
                <a:lnTo>
                  <a:pt x="854582" y="241300"/>
                </a:lnTo>
                <a:lnTo>
                  <a:pt x="859917" y="238759"/>
                </a:lnTo>
                <a:lnTo>
                  <a:pt x="868679" y="236219"/>
                </a:lnTo>
                <a:lnTo>
                  <a:pt x="1484376" y="236219"/>
                </a:lnTo>
                <a:lnTo>
                  <a:pt x="1477518" y="232409"/>
                </a:lnTo>
                <a:lnTo>
                  <a:pt x="1200340" y="232409"/>
                </a:lnTo>
                <a:lnTo>
                  <a:pt x="1083563" y="205739"/>
                </a:lnTo>
                <a:lnTo>
                  <a:pt x="1076515" y="200659"/>
                </a:lnTo>
                <a:lnTo>
                  <a:pt x="1097660" y="190500"/>
                </a:lnTo>
                <a:lnTo>
                  <a:pt x="1082802" y="185419"/>
                </a:lnTo>
                <a:close/>
              </a:path>
              <a:path w="1684654" h="290829">
                <a:moveTo>
                  <a:pt x="539953" y="191769"/>
                </a:moveTo>
                <a:lnTo>
                  <a:pt x="347472" y="191769"/>
                </a:lnTo>
                <a:lnTo>
                  <a:pt x="360616" y="194309"/>
                </a:lnTo>
                <a:lnTo>
                  <a:pt x="381571" y="200659"/>
                </a:lnTo>
                <a:lnTo>
                  <a:pt x="374713" y="209550"/>
                </a:lnTo>
                <a:lnTo>
                  <a:pt x="364998" y="219709"/>
                </a:lnTo>
                <a:lnTo>
                  <a:pt x="346519" y="236219"/>
                </a:lnTo>
                <a:lnTo>
                  <a:pt x="357949" y="236219"/>
                </a:lnTo>
                <a:lnTo>
                  <a:pt x="368426" y="238759"/>
                </a:lnTo>
                <a:lnTo>
                  <a:pt x="383476" y="243839"/>
                </a:lnTo>
                <a:lnTo>
                  <a:pt x="399287" y="246379"/>
                </a:lnTo>
                <a:lnTo>
                  <a:pt x="408050" y="245109"/>
                </a:lnTo>
                <a:lnTo>
                  <a:pt x="415099" y="236219"/>
                </a:lnTo>
                <a:lnTo>
                  <a:pt x="424624" y="232409"/>
                </a:lnTo>
                <a:lnTo>
                  <a:pt x="437769" y="231139"/>
                </a:lnTo>
                <a:lnTo>
                  <a:pt x="455295" y="229869"/>
                </a:lnTo>
                <a:lnTo>
                  <a:pt x="467677" y="219709"/>
                </a:lnTo>
                <a:lnTo>
                  <a:pt x="484250" y="210819"/>
                </a:lnTo>
                <a:lnTo>
                  <a:pt x="498348" y="204469"/>
                </a:lnTo>
                <a:lnTo>
                  <a:pt x="627316" y="204469"/>
                </a:lnTo>
                <a:lnTo>
                  <a:pt x="620268" y="200659"/>
                </a:lnTo>
                <a:lnTo>
                  <a:pt x="616240" y="195579"/>
                </a:lnTo>
                <a:lnTo>
                  <a:pt x="545782" y="195579"/>
                </a:lnTo>
                <a:lnTo>
                  <a:pt x="539953" y="191769"/>
                </a:lnTo>
                <a:close/>
              </a:path>
              <a:path w="1684654" h="290829">
                <a:moveTo>
                  <a:pt x="1535429" y="243839"/>
                </a:moveTo>
                <a:lnTo>
                  <a:pt x="1519618" y="246379"/>
                </a:lnTo>
                <a:lnTo>
                  <a:pt x="1546859" y="246379"/>
                </a:lnTo>
                <a:lnTo>
                  <a:pt x="1535429" y="243839"/>
                </a:lnTo>
                <a:close/>
              </a:path>
              <a:path w="1684654" h="290829">
                <a:moveTo>
                  <a:pt x="1484376" y="236219"/>
                </a:moveTo>
                <a:lnTo>
                  <a:pt x="879157" y="236219"/>
                </a:lnTo>
                <a:lnTo>
                  <a:pt x="892301" y="238759"/>
                </a:lnTo>
                <a:lnTo>
                  <a:pt x="903731" y="243839"/>
                </a:lnTo>
                <a:lnTo>
                  <a:pt x="914209" y="245109"/>
                </a:lnTo>
                <a:lnTo>
                  <a:pt x="928306" y="243839"/>
                </a:lnTo>
                <a:lnTo>
                  <a:pt x="1499425" y="243839"/>
                </a:lnTo>
                <a:lnTo>
                  <a:pt x="1488948" y="238759"/>
                </a:lnTo>
                <a:lnTo>
                  <a:pt x="1484376" y="236219"/>
                </a:lnTo>
                <a:close/>
              </a:path>
              <a:path w="1684654" h="290829">
                <a:moveTo>
                  <a:pt x="744854" y="185419"/>
                </a:moveTo>
                <a:lnTo>
                  <a:pt x="735329" y="190500"/>
                </a:lnTo>
                <a:lnTo>
                  <a:pt x="722185" y="196850"/>
                </a:lnTo>
                <a:lnTo>
                  <a:pt x="659892" y="196850"/>
                </a:lnTo>
                <a:lnTo>
                  <a:pt x="627316" y="204469"/>
                </a:lnTo>
                <a:lnTo>
                  <a:pt x="498348" y="204469"/>
                </a:lnTo>
                <a:lnTo>
                  <a:pt x="508063" y="205739"/>
                </a:lnTo>
                <a:lnTo>
                  <a:pt x="542162" y="208279"/>
                </a:lnTo>
                <a:lnTo>
                  <a:pt x="568642" y="213359"/>
                </a:lnTo>
                <a:lnTo>
                  <a:pt x="586168" y="213359"/>
                </a:lnTo>
                <a:lnTo>
                  <a:pt x="600075" y="215900"/>
                </a:lnTo>
                <a:lnTo>
                  <a:pt x="623887" y="234950"/>
                </a:lnTo>
                <a:lnTo>
                  <a:pt x="635317" y="234950"/>
                </a:lnTo>
                <a:lnTo>
                  <a:pt x="648461" y="229869"/>
                </a:lnTo>
                <a:lnTo>
                  <a:pt x="662368" y="222250"/>
                </a:lnTo>
                <a:lnTo>
                  <a:pt x="673798" y="219709"/>
                </a:lnTo>
                <a:lnTo>
                  <a:pt x="714184" y="213359"/>
                </a:lnTo>
                <a:lnTo>
                  <a:pt x="741426" y="210819"/>
                </a:lnTo>
                <a:lnTo>
                  <a:pt x="758951" y="208279"/>
                </a:lnTo>
                <a:lnTo>
                  <a:pt x="786955" y="203200"/>
                </a:lnTo>
                <a:lnTo>
                  <a:pt x="803719" y="199389"/>
                </a:lnTo>
                <a:lnTo>
                  <a:pt x="815149" y="194309"/>
                </a:lnTo>
                <a:lnTo>
                  <a:pt x="830171" y="186689"/>
                </a:lnTo>
                <a:lnTo>
                  <a:pt x="755523" y="186689"/>
                </a:lnTo>
                <a:lnTo>
                  <a:pt x="744854" y="185419"/>
                </a:lnTo>
                <a:close/>
              </a:path>
              <a:path w="1684654" h="290829">
                <a:moveTo>
                  <a:pt x="1237106" y="199389"/>
                </a:moveTo>
                <a:lnTo>
                  <a:pt x="1230058" y="199389"/>
                </a:lnTo>
                <a:lnTo>
                  <a:pt x="1221295" y="200659"/>
                </a:lnTo>
                <a:lnTo>
                  <a:pt x="1199387" y="204469"/>
                </a:lnTo>
                <a:lnTo>
                  <a:pt x="1223962" y="208279"/>
                </a:lnTo>
                <a:lnTo>
                  <a:pt x="1217866" y="219709"/>
                </a:lnTo>
                <a:lnTo>
                  <a:pt x="1209103" y="231139"/>
                </a:lnTo>
                <a:lnTo>
                  <a:pt x="1200340" y="232409"/>
                </a:lnTo>
                <a:lnTo>
                  <a:pt x="1477518" y="232409"/>
                </a:lnTo>
                <a:lnTo>
                  <a:pt x="1474343" y="229869"/>
                </a:lnTo>
                <a:lnTo>
                  <a:pt x="1405699" y="229869"/>
                </a:lnTo>
                <a:lnTo>
                  <a:pt x="1398079" y="227329"/>
                </a:lnTo>
                <a:lnTo>
                  <a:pt x="1339786" y="227329"/>
                </a:lnTo>
                <a:lnTo>
                  <a:pt x="1326642" y="224789"/>
                </a:lnTo>
                <a:lnTo>
                  <a:pt x="1311782" y="222250"/>
                </a:lnTo>
                <a:lnTo>
                  <a:pt x="1278445" y="219709"/>
                </a:lnTo>
                <a:lnTo>
                  <a:pt x="1267015" y="214629"/>
                </a:lnTo>
                <a:lnTo>
                  <a:pt x="1255585" y="208279"/>
                </a:lnTo>
                <a:lnTo>
                  <a:pt x="1245870" y="200659"/>
                </a:lnTo>
                <a:lnTo>
                  <a:pt x="1237106" y="199389"/>
                </a:lnTo>
                <a:close/>
              </a:path>
              <a:path w="1684654" h="290829">
                <a:moveTo>
                  <a:pt x="1458277" y="219709"/>
                </a:moveTo>
                <a:lnTo>
                  <a:pt x="1449514" y="219709"/>
                </a:lnTo>
                <a:lnTo>
                  <a:pt x="1440751" y="224789"/>
                </a:lnTo>
                <a:lnTo>
                  <a:pt x="1430274" y="229869"/>
                </a:lnTo>
                <a:lnTo>
                  <a:pt x="1474343" y="229869"/>
                </a:lnTo>
                <a:lnTo>
                  <a:pt x="1467993" y="224789"/>
                </a:lnTo>
                <a:lnTo>
                  <a:pt x="1458277" y="219709"/>
                </a:lnTo>
                <a:close/>
              </a:path>
              <a:path w="1684654" h="290829">
                <a:moveTo>
                  <a:pt x="1372361" y="220979"/>
                </a:moveTo>
                <a:lnTo>
                  <a:pt x="1363599" y="222250"/>
                </a:lnTo>
                <a:lnTo>
                  <a:pt x="1350263" y="224789"/>
                </a:lnTo>
                <a:lnTo>
                  <a:pt x="1339786" y="227329"/>
                </a:lnTo>
                <a:lnTo>
                  <a:pt x="1398079" y="227329"/>
                </a:lnTo>
                <a:lnTo>
                  <a:pt x="1382839" y="222250"/>
                </a:lnTo>
                <a:lnTo>
                  <a:pt x="1372361" y="220979"/>
                </a:lnTo>
                <a:close/>
              </a:path>
              <a:path w="1684654" h="290829">
                <a:moveTo>
                  <a:pt x="594931" y="185419"/>
                </a:moveTo>
                <a:lnTo>
                  <a:pt x="582549" y="186689"/>
                </a:lnTo>
                <a:lnTo>
                  <a:pt x="568642" y="191769"/>
                </a:lnTo>
                <a:lnTo>
                  <a:pt x="545782" y="195579"/>
                </a:lnTo>
                <a:lnTo>
                  <a:pt x="616240" y="195579"/>
                </a:lnTo>
                <a:lnTo>
                  <a:pt x="613219" y="191769"/>
                </a:lnTo>
                <a:lnTo>
                  <a:pt x="603694" y="186689"/>
                </a:lnTo>
                <a:lnTo>
                  <a:pt x="594931" y="185419"/>
                </a:lnTo>
                <a:close/>
              </a:path>
              <a:path w="1684654" h="290829">
                <a:moveTo>
                  <a:pt x="364045" y="147319"/>
                </a:moveTo>
                <a:lnTo>
                  <a:pt x="268414" y="147319"/>
                </a:lnTo>
                <a:lnTo>
                  <a:pt x="270319" y="160019"/>
                </a:lnTo>
                <a:lnTo>
                  <a:pt x="308800" y="186689"/>
                </a:lnTo>
                <a:lnTo>
                  <a:pt x="336994" y="194309"/>
                </a:lnTo>
                <a:lnTo>
                  <a:pt x="347472" y="191769"/>
                </a:lnTo>
                <a:lnTo>
                  <a:pt x="539953" y="191769"/>
                </a:lnTo>
                <a:lnTo>
                  <a:pt x="536067" y="189229"/>
                </a:lnTo>
                <a:lnTo>
                  <a:pt x="529018" y="182879"/>
                </a:lnTo>
                <a:lnTo>
                  <a:pt x="521207" y="180339"/>
                </a:lnTo>
                <a:lnTo>
                  <a:pt x="510730" y="177800"/>
                </a:lnTo>
                <a:lnTo>
                  <a:pt x="501967" y="172719"/>
                </a:lnTo>
                <a:lnTo>
                  <a:pt x="501450" y="171450"/>
                </a:lnTo>
                <a:lnTo>
                  <a:pt x="393953" y="171450"/>
                </a:lnTo>
                <a:lnTo>
                  <a:pt x="404431" y="157479"/>
                </a:lnTo>
                <a:lnTo>
                  <a:pt x="380809" y="157479"/>
                </a:lnTo>
                <a:lnTo>
                  <a:pt x="364998" y="154939"/>
                </a:lnTo>
                <a:lnTo>
                  <a:pt x="364045" y="147319"/>
                </a:lnTo>
                <a:close/>
              </a:path>
              <a:path w="1684654" h="290829">
                <a:moveTo>
                  <a:pt x="260723" y="157479"/>
                </a:moveTo>
                <a:lnTo>
                  <a:pt x="167640" y="157479"/>
                </a:lnTo>
                <a:lnTo>
                  <a:pt x="178117" y="166369"/>
                </a:lnTo>
                <a:lnTo>
                  <a:pt x="188595" y="176529"/>
                </a:lnTo>
                <a:lnTo>
                  <a:pt x="199072" y="181609"/>
                </a:lnTo>
                <a:lnTo>
                  <a:pt x="209740" y="184150"/>
                </a:lnTo>
                <a:lnTo>
                  <a:pt x="237744" y="189229"/>
                </a:lnTo>
                <a:lnTo>
                  <a:pt x="250888" y="186689"/>
                </a:lnTo>
                <a:lnTo>
                  <a:pt x="266700" y="182879"/>
                </a:lnTo>
                <a:lnTo>
                  <a:pt x="259651" y="163829"/>
                </a:lnTo>
                <a:lnTo>
                  <a:pt x="260723" y="157479"/>
                </a:lnTo>
                <a:close/>
              </a:path>
              <a:path w="1684654" h="290829">
                <a:moveTo>
                  <a:pt x="958976" y="140969"/>
                </a:moveTo>
                <a:lnTo>
                  <a:pt x="940498" y="143509"/>
                </a:lnTo>
                <a:lnTo>
                  <a:pt x="925639" y="144779"/>
                </a:lnTo>
                <a:lnTo>
                  <a:pt x="910780" y="148589"/>
                </a:lnTo>
                <a:lnTo>
                  <a:pt x="893254" y="152400"/>
                </a:lnTo>
                <a:lnTo>
                  <a:pt x="875728" y="157479"/>
                </a:lnTo>
                <a:lnTo>
                  <a:pt x="861631" y="160019"/>
                </a:lnTo>
                <a:lnTo>
                  <a:pt x="849249" y="167639"/>
                </a:lnTo>
                <a:lnTo>
                  <a:pt x="836104" y="172719"/>
                </a:lnTo>
                <a:lnTo>
                  <a:pt x="823912" y="172719"/>
                </a:lnTo>
                <a:lnTo>
                  <a:pt x="797623" y="182879"/>
                </a:lnTo>
                <a:lnTo>
                  <a:pt x="783526" y="186689"/>
                </a:lnTo>
                <a:lnTo>
                  <a:pt x="830171" y="186689"/>
                </a:lnTo>
                <a:lnTo>
                  <a:pt x="832675" y="185419"/>
                </a:lnTo>
                <a:lnTo>
                  <a:pt x="1082802" y="185419"/>
                </a:lnTo>
                <a:lnTo>
                  <a:pt x="1073086" y="184150"/>
                </a:lnTo>
                <a:lnTo>
                  <a:pt x="1022984" y="184150"/>
                </a:lnTo>
                <a:lnTo>
                  <a:pt x="1013459" y="176529"/>
                </a:lnTo>
                <a:lnTo>
                  <a:pt x="1002792" y="163829"/>
                </a:lnTo>
                <a:lnTo>
                  <a:pt x="992314" y="153669"/>
                </a:lnTo>
                <a:lnTo>
                  <a:pt x="981836" y="147319"/>
                </a:lnTo>
                <a:lnTo>
                  <a:pt x="970406" y="143509"/>
                </a:lnTo>
                <a:lnTo>
                  <a:pt x="958976" y="140969"/>
                </a:lnTo>
                <a:close/>
              </a:path>
              <a:path w="1684654" h="290829">
                <a:moveTo>
                  <a:pt x="1056322" y="171450"/>
                </a:moveTo>
                <a:lnTo>
                  <a:pt x="1045082" y="175259"/>
                </a:lnTo>
                <a:lnTo>
                  <a:pt x="1033652" y="177800"/>
                </a:lnTo>
                <a:lnTo>
                  <a:pt x="1022984" y="184150"/>
                </a:lnTo>
                <a:lnTo>
                  <a:pt x="1073086" y="184150"/>
                </a:lnTo>
                <a:lnTo>
                  <a:pt x="1066037" y="176529"/>
                </a:lnTo>
                <a:lnTo>
                  <a:pt x="1056322" y="171450"/>
                </a:lnTo>
                <a:close/>
              </a:path>
              <a:path w="1684654" h="290829">
                <a:moveTo>
                  <a:pt x="265595" y="149859"/>
                </a:moveTo>
                <a:lnTo>
                  <a:pt x="109727" y="149859"/>
                </a:lnTo>
                <a:lnTo>
                  <a:pt x="116585" y="162559"/>
                </a:lnTo>
                <a:lnTo>
                  <a:pt x="122872" y="171450"/>
                </a:lnTo>
                <a:lnTo>
                  <a:pt x="134302" y="171450"/>
                </a:lnTo>
                <a:lnTo>
                  <a:pt x="144779" y="167639"/>
                </a:lnTo>
                <a:lnTo>
                  <a:pt x="156972" y="162559"/>
                </a:lnTo>
                <a:lnTo>
                  <a:pt x="167640" y="157479"/>
                </a:lnTo>
                <a:lnTo>
                  <a:pt x="260723" y="157479"/>
                </a:lnTo>
                <a:lnTo>
                  <a:pt x="261366" y="153669"/>
                </a:lnTo>
                <a:lnTo>
                  <a:pt x="265595" y="149859"/>
                </a:lnTo>
                <a:close/>
              </a:path>
              <a:path w="1684654" h="290829">
                <a:moveTo>
                  <a:pt x="437769" y="158750"/>
                </a:moveTo>
                <a:lnTo>
                  <a:pt x="428244" y="160019"/>
                </a:lnTo>
                <a:lnTo>
                  <a:pt x="419480" y="166369"/>
                </a:lnTo>
                <a:lnTo>
                  <a:pt x="408050" y="171450"/>
                </a:lnTo>
                <a:lnTo>
                  <a:pt x="501450" y="171450"/>
                </a:lnTo>
                <a:lnTo>
                  <a:pt x="498348" y="163829"/>
                </a:lnTo>
                <a:lnTo>
                  <a:pt x="452818" y="163829"/>
                </a:lnTo>
                <a:lnTo>
                  <a:pt x="445770" y="160019"/>
                </a:lnTo>
                <a:lnTo>
                  <a:pt x="437769" y="158750"/>
                </a:lnTo>
                <a:close/>
              </a:path>
              <a:path w="1684654" h="290829">
                <a:moveTo>
                  <a:pt x="92154" y="153669"/>
                </a:moveTo>
                <a:lnTo>
                  <a:pt x="36766" y="153669"/>
                </a:lnTo>
                <a:lnTo>
                  <a:pt x="47434" y="154939"/>
                </a:lnTo>
                <a:lnTo>
                  <a:pt x="56959" y="163829"/>
                </a:lnTo>
                <a:lnTo>
                  <a:pt x="67627" y="166369"/>
                </a:lnTo>
                <a:lnTo>
                  <a:pt x="78104" y="162559"/>
                </a:lnTo>
                <a:lnTo>
                  <a:pt x="89534" y="154939"/>
                </a:lnTo>
                <a:lnTo>
                  <a:pt x="92154" y="153669"/>
                </a:lnTo>
                <a:close/>
              </a:path>
              <a:path w="1684654" h="290829">
                <a:moveTo>
                  <a:pt x="349186" y="128269"/>
                </a:moveTo>
                <a:lnTo>
                  <a:pt x="339471" y="128269"/>
                </a:lnTo>
                <a:lnTo>
                  <a:pt x="327278" y="129539"/>
                </a:lnTo>
                <a:lnTo>
                  <a:pt x="315849" y="133350"/>
                </a:lnTo>
                <a:lnTo>
                  <a:pt x="46481" y="133350"/>
                </a:lnTo>
                <a:lnTo>
                  <a:pt x="36004" y="134619"/>
                </a:lnTo>
                <a:lnTo>
                  <a:pt x="22859" y="134619"/>
                </a:lnTo>
                <a:lnTo>
                  <a:pt x="10477" y="143509"/>
                </a:lnTo>
                <a:lnTo>
                  <a:pt x="0" y="163829"/>
                </a:lnTo>
                <a:lnTo>
                  <a:pt x="8762" y="162559"/>
                </a:lnTo>
                <a:lnTo>
                  <a:pt x="22859" y="154939"/>
                </a:lnTo>
                <a:lnTo>
                  <a:pt x="36766" y="153669"/>
                </a:lnTo>
                <a:lnTo>
                  <a:pt x="92154" y="153669"/>
                </a:lnTo>
                <a:lnTo>
                  <a:pt x="100012" y="149859"/>
                </a:lnTo>
                <a:lnTo>
                  <a:pt x="265595" y="149859"/>
                </a:lnTo>
                <a:lnTo>
                  <a:pt x="268414" y="147319"/>
                </a:lnTo>
                <a:lnTo>
                  <a:pt x="364045" y="147319"/>
                </a:lnTo>
                <a:lnTo>
                  <a:pt x="361569" y="139700"/>
                </a:lnTo>
                <a:lnTo>
                  <a:pt x="357949" y="133350"/>
                </a:lnTo>
                <a:lnTo>
                  <a:pt x="349186" y="128269"/>
                </a:lnTo>
                <a:close/>
              </a:path>
              <a:path w="1684654" h="290829">
                <a:moveTo>
                  <a:pt x="473011" y="140969"/>
                </a:moveTo>
                <a:lnTo>
                  <a:pt x="463296" y="140969"/>
                </a:lnTo>
                <a:lnTo>
                  <a:pt x="458914" y="147319"/>
                </a:lnTo>
                <a:lnTo>
                  <a:pt x="452818" y="163829"/>
                </a:lnTo>
                <a:lnTo>
                  <a:pt x="498348" y="163829"/>
                </a:lnTo>
                <a:lnTo>
                  <a:pt x="491299" y="148589"/>
                </a:lnTo>
                <a:lnTo>
                  <a:pt x="483488" y="144779"/>
                </a:lnTo>
                <a:lnTo>
                  <a:pt x="473011" y="140969"/>
                </a:lnTo>
                <a:close/>
              </a:path>
              <a:path w="1684654" h="290829">
                <a:moveTo>
                  <a:pt x="408812" y="147319"/>
                </a:moveTo>
                <a:lnTo>
                  <a:pt x="399287" y="149859"/>
                </a:lnTo>
                <a:lnTo>
                  <a:pt x="380809" y="157479"/>
                </a:lnTo>
                <a:lnTo>
                  <a:pt x="404431" y="157479"/>
                </a:lnTo>
                <a:lnTo>
                  <a:pt x="408812" y="147319"/>
                </a:lnTo>
                <a:close/>
              </a:path>
              <a:path w="1684654" h="290829">
                <a:moveTo>
                  <a:pt x="116585" y="82550"/>
                </a:moveTo>
                <a:lnTo>
                  <a:pt x="112204" y="83819"/>
                </a:lnTo>
                <a:lnTo>
                  <a:pt x="107823" y="90169"/>
                </a:lnTo>
                <a:lnTo>
                  <a:pt x="102679" y="96519"/>
                </a:lnTo>
                <a:lnTo>
                  <a:pt x="99059" y="106679"/>
                </a:lnTo>
                <a:lnTo>
                  <a:pt x="92963" y="113029"/>
                </a:lnTo>
                <a:lnTo>
                  <a:pt x="88582" y="118109"/>
                </a:lnTo>
                <a:lnTo>
                  <a:pt x="66675" y="118109"/>
                </a:lnTo>
                <a:lnTo>
                  <a:pt x="61341" y="125729"/>
                </a:lnTo>
                <a:lnTo>
                  <a:pt x="53530" y="133350"/>
                </a:lnTo>
                <a:lnTo>
                  <a:pt x="315849" y="133350"/>
                </a:lnTo>
                <a:lnTo>
                  <a:pt x="304419" y="128269"/>
                </a:lnTo>
                <a:lnTo>
                  <a:pt x="291274" y="120650"/>
                </a:lnTo>
                <a:lnTo>
                  <a:pt x="282511" y="110489"/>
                </a:lnTo>
                <a:lnTo>
                  <a:pt x="292226" y="91439"/>
                </a:lnTo>
                <a:lnTo>
                  <a:pt x="132397" y="91439"/>
                </a:lnTo>
                <a:lnTo>
                  <a:pt x="116585" y="82550"/>
                </a:lnTo>
                <a:close/>
              </a:path>
              <a:path w="1684654" h="290829">
                <a:moveTo>
                  <a:pt x="150113" y="76200"/>
                </a:moveTo>
                <a:lnTo>
                  <a:pt x="132397" y="91439"/>
                </a:lnTo>
                <a:lnTo>
                  <a:pt x="292226" y="91439"/>
                </a:lnTo>
                <a:lnTo>
                  <a:pt x="301751" y="85089"/>
                </a:lnTo>
                <a:lnTo>
                  <a:pt x="303275" y="83819"/>
                </a:lnTo>
                <a:lnTo>
                  <a:pt x="164973" y="83819"/>
                </a:lnTo>
                <a:lnTo>
                  <a:pt x="150113" y="76200"/>
                </a:lnTo>
                <a:close/>
              </a:path>
              <a:path w="1684654" h="290829">
                <a:moveTo>
                  <a:pt x="191261" y="57150"/>
                </a:moveTo>
                <a:lnTo>
                  <a:pt x="200977" y="82550"/>
                </a:lnTo>
                <a:lnTo>
                  <a:pt x="185166" y="82550"/>
                </a:lnTo>
                <a:lnTo>
                  <a:pt x="164973" y="83819"/>
                </a:lnTo>
                <a:lnTo>
                  <a:pt x="303275" y="83819"/>
                </a:lnTo>
                <a:lnTo>
                  <a:pt x="312420" y="76200"/>
                </a:lnTo>
                <a:lnTo>
                  <a:pt x="319277" y="72389"/>
                </a:lnTo>
                <a:lnTo>
                  <a:pt x="321635" y="68579"/>
                </a:lnTo>
                <a:lnTo>
                  <a:pt x="208025" y="68579"/>
                </a:lnTo>
                <a:lnTo>
                  <a:pt x="191261" y="57150"/>
                </a:lnTo>
                <a:close/>
              </a:path>
              <a:path w="1684654" h="290829">
                <a:moveTo>
                  <a:pt x="314896" y="0"/>
                </a:moveTo>
                <a:lnTo>
                  <a:pt x="291274" y="11429"/>
                </a:lnTo>
                <a:lnTo>
                  <a:pt x="282511" y="19050"/>
                </a:lnTo>
                <a:lnTo>
                  <a:pt x="277177" y="26669"/>
                </a:lnTo>
                <a:lnTo>
                  <a:pt x="273748" y="38100"/>
                </a:lnTo>
                <a:lnTo>
                  <a:pt x="259651" y="39369"/>
                </a:lnTo>
                <a:lnTo>
                  <a:pt x="250888" y="43179"/>
                </a:lnTo>
                <a:lnTo>
                  <a:pt x="243840" y="49529"/>
                </a:lnTo>
                <a:lnTo>
                  <a:pt x="233362" y="55879"/>
                </a:lnTo>
                <a:lnTo>
                  <a:pt x="221932" y="55879"/>
                </a:lnTo>
                <a:lnTo>
                  <a:pt x="208025" y="68579"/>
                </a:lnTo>
                <a:lnTo>
                  <a:pt x="321635" y="68579"/>
                </a:lnTo>
                <a:lnTo>
                  <a:pt x="325564" y="62229"/>
                </a:lnTo>
                <a:lnTo>
                  <a:pt x="328993" y="53339"/>
                </a:lnTo>
                <a:lnTo>
                  <a:pt x="330707" y="43179"/>
                </a:lnTo>
                <a:lnTo>
                  <a:pt x="333375" y="33019"/>
                </a:lnTo>
                <a:lnTo>
                  <a:pt x="314896" y="0"/>
                </a:lnTo>
                <a:close/>
              </a:path>
            </a:pathLst>
          </a:custGeom>
          <a:solidFill>
            <a:srgbClr val="0000C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849427" y="860107"/>
            <a:ext cx="359410" cy="156210"/>
          </a:xfrm>
          <a:custGeom>
            <a:avLst/>
            <a:gdLst/>
            <a:ahLst/>
            <a:cxnLst/>
            <a:rect l="l" t="t" r="r" b="b"/>
            <a:pathLst>
              <a:path w="359409" h="156209">
                <a:moveTo>
                  <a:pt x="113347" y="0"/>
                </a:moveTo>
                <a:lnTo>
                  <a:pt x="95630" y="0"/>
                </a:lnTo>
                <a:lnTo>
                  <a:pt x="53530" y="23812"/>
                </a:lnTo>
                <a:lnTo>
                  <a:pt x="0" y="65341"/>
                </a:lnTo>
                <a:lnTo>
                  <a:pt x="19430" y="155638"/>
                </a:lnTo>
                <a:lnTo>
                  <a:pt x="50101" y="127253"/>
                </a:lnTo>
                <a:lnTo>
                  <a:pt x="67627" y="116585"/>
                </a:lnTo>
                <a:lnTo>
                  <a:pt x="85153" y="102298"/>
                </a:lnTo>
                <a:lnTo>
                  <a:pt x="94868" y="93916"/>
                </a:lnTo>
                <a:lnTo>
                  <a:pt x="109727" y="92773"/>
                </a:lnTo>
                <a:lnTo>
                  <a:pt x="276758" y="92773"/>
                </a:lnTo>
                <a:lnTo>
                  <a:pt x="289559" y="88010"/>
                </a:lnTo>
                <a:lnTo>
                  <a:pt x="358901" y="78485"/>
                </a:lnTo>
                <a:lnTo>
                  <a:pt x="335089" y="73723"/>
                </a:lnTo>
                <a:lnTo>
                  <a:pt x="180784" y="73723"/>
                </a:lnTo>
                <a:lnTo>
                  <a:pt x="163258" y="64198"/>
                </a:lnTo>
                <a:lnTo>
                  <a:pt x="152780" y="46481"/>
                </a:lnTo>
                <a:lnTo>
                  <a:pt x="142303" y="27431"/>
                </a:lnTo>
                <a:lnTo>
                  <a:pt x="133350" y="12001"/>
                </a:lnTo>
                <a:lnTo>
                  <a:pt x="113347" y="0"/>
                </a:lnTo>
                <a:close/>
              </a:path>
              <a:path w="359409" h="156209">
                <a:moveTo>
                  <a:pt x="276758" y="92773"/>
                </a:moveTo>
                <a:lnTo>
                  <a:pt x="109727" y="92773"/>
                </a:lnTo>
                <a:lnTo>
                  <a:pt x="119443" y="98678"/>
                </a:lnTo>
                <a:lnTo>
                  <a:pt x="123825" y="112966"/>
                </a:lnTo>
                <a:lnTo>
                  <a:pt x="133350" y="127253"/>
                </a:lnTo>
                <a:lnTo>
                  <a:pt x="151066" y="132016"/>
                </a:lnTo>
                <a:lnTo>
                  <a:pt x="180022" y="129539"/>
                </a:lnTo>
                <a:lnTo>
                  <a:pt x="225551" y="111823"/>
                </a:lnTo>
                <a:lnTo>
                  <a:pt x="276758" y="92773"/>
                </a:lnTo>
                <a:close/>
              </a:path>
              <a:path w="359409" h="156209">
                <a:moveTo>
                  <a:pt x="293179" y="65341"/>
                </a:moveTo>
                <a:lnTo>
                  <a:pt x="270319" y="65341"/>
                </a:lnTo>
                <a:lnTo>
                  <a:pt x="232600" y="73723"/>
                </a:lnTo>
                <a:lnTo>
                  <a:pt x="335089" y="73723"/>
                </a:lnTo>
                <a:lnTo>
                  <a:pt x="293179" y="65341"/>
                </a:lnTo>
                <a:close/>
              </a:path>
            </a:pathLst>
          </a:custGeom>
          <a:solidFill>
            <a:srgbClr val="9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15567" y="2014727"/>
            <a:ext cx="7873365" cy="4478020"/>
          </a:xfrm>
          <a:custGeom>
            <a:avLst/>
            <a:gdLst/>
            <a:ahLst/>
            <a:cxnLst/>
            <a:rect l="l" t="t" r="r" b="b"/>
            <a:pathLst>
              <a:path w="7873365" h="4478020">
                <a:moveTo>
                  <a:pt x="0" y="4477512"/>
                </a:moveTo>
                <a:lnTo>
                  <a:pt x="7872983" y="4477512"/>
                </a:lnTo>
                <a:lnTo>
                  <a:pt x="7872983" y="0"/>
                </a:lnTo>
                <a:lnTo>
                  <a:pt x="0" y="0"/>
                </a:lnTo>
                <a:lnTo>
                  <a:pt x="0" y="447751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94308" y="2038604"/>
            <a:ext cx="6444615" cy="44107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463550" marR="599440" indent="-450850">
              <a:lnSpc>
                <a:spcPct val="100000"/>
              </a:lnSpc>
              <a:spcBef>
                <a:spcPts val="90"/>
              </a:spcBef>
              <a:buFont typeface="Wingdings"/>
              <a:buChar char=""/>
              <a:tabLst>
                <a:tab pos="445770" algn="l"/>
              </a:tabLst>
            </a:pPr>
            <a:r>
              <a:rPr sz="3200" spc="-5" dirty="0">
                <a:latin typeface="Arial"/>
                <a:cs typeface="Arial"/>
              </a:rPr>
              <a:t>Petunjuk : </a:t>
            </a:r>
            <a:r>
              <a:rPr sz="3200" spc="-10" dirty="0">
                <a:latin typeface="Arial"/>
                <a:cs typeface="Arial"/>
              </a:rPr>
              <a:t>menggerakkan </a:t>
            </a:r>
            <a:r>
              <a:rPr sz="3200" spc="-5" dirty="0">
                <a:latin typeface="Arial"/>
                <a:cs typeface="Arial"/>
              </a:rPr>
              <a:t>dan  </a:t>
            </a:r>
            <a:r>
              <a:rPr sz="3200" spc="-10" dirty="0">
                <a:latin typeface="Arial"/>
                <a:cs typeface="Arial"/>
              </a:rPr>
              <a:t>melaksanakan</a:t>
            </a:r>
            <a:endParaRPr sz="3200">
              <a:latin typeface="Arial"/>
              <a:cs typeface="Arial"/>
            </a:endParaRPr>
          </a:p>
          <a:p>
            <a:pPr marL="463550">
              <a:lnSpc>
                <a:spcPct val="100000"/>
              </a:lnSpc>
            </a:pPr>
            <a:r>
              <a:rPr sz="3200" spc="-10" dirty="0">
                <a:latin typeface="Wingdings"/>
                <a:cs typeface="Wingdings"/>
              </a:rPr>
              <a:t>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Arial"/>
                <a:cs typeface="Arial"/>
              </a:rPr>
              <a:t>Kegiatan efektif dan</a:t>
            </a:r>
            <a:r>
              <a:rPr sz="3200" spc="10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efisien</a:t>
            </a:r>
            <a:endParaRPr sz="3200">
              <a:latin typeface="Arial"/>
              <a:cs typeface="Arial"/>
            </a:endParaRPr>
          </a:p>
          <a:p>
            <a:pPr marL="463550">
              <a:lnSpc>
                <a:spcPct val="100000"/>
              </a:lnSpc>
            </a:pPr>
            <a:r>
              <a:rPr sz="3200" spc="-10" dirty="0">
                <a:latin typeface="Wingdings"/>
                <a:cs typeface="Wingdings"/>
              </a:rPr>
              <a:t>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Arial"/>
                <a:cs typeface="Arial"/>
              </a:rPr>
              <a:t>Tujuan</a:t>
            </a:r>
            <a:r>
              <a:rPr sz="3200" spc="8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tercapai</a:t>
            </a:r>
            <a:endParaRPr sz="3200">
              <a:latin typeface="Arial"/>
              <a:cs typeface="Arial"/>
            </a:endParaRPr>
          </a:p>
          <a:p>
            <a:pPr marL="463550" indent="-450850">
              <a:lnSpc>
                <a:spcPts val="3829"/>
              </a:lnSpc>
              <a:buFont typeface="Wingdings"/>
              <a:buChar char=""/>
              <a:tabLst>
                <a:tab pos="445770" algn="l"/>
              </a:tabLst>
            </a:pPr>
            <a:r>
              <a:rPr sz="3200" spc="-10" dirty="0">
                <a:latin typeface="Arial"/>
                <a:cs typeface="Arial"/>
              </a:rPr>
              <a:t>Pengawasan</a:t>
            </a:r>
            <a:r>
              <a:rPr sz="3200" spc="1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mudah</a:t>
            </a:r>
            <a:endParaRPr sz="3200">
              <a:latin typeface="Arial"/>
              <a:cs typeface="Arial"/>
            </a:endParaRPr>
          </a:p>
          <a:p>
            <a:pPr marL="463550">
              <a:lnSpc>
                <a:spcPts val="3829"/>
              </a:lnSpc>
            </a:pPr>
            <a:r>
              <a:rPr sz="3200" spc="-5" dirty="0">
                <a:latin typeface="Arial"/>
                <a:cs typeface="Arial"/>
              </a:rPr>
              <a:t>= </a:t>
            </a:r>
            <a:r>
              <a:rPr sz="3200" spc="-10" dirty="0">
                <a:latin typeface="Arial"/>
                <a:cs typeface="Arial"/>
              </a:rPr>
              <a:t>Faktor-faktor</a:t>
            </a:r>
            <a:r>
              <a:rPr sz="3200" spc="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penentu</a:t>
            </a:r>
            <a:endParaRPr sz="3200">
              <a:latin typeface="Arial"/>
              <a:cs typeface="Arial"/>
            </a:endParaRPr>
          </a:p>
          <a:p>
            <a:pPr marL="463550">
              <a:lnSpc>
                <a:spcPct val="100000"/>
              </a:lnSpc>
            </a:pPr>
            <a:r>
              <a:rPr sz="3200" spc="-5" dirty="0">
                <a:latin typeface="Arial"/>
                <a:cs typeface="Arial"/>
              </a:rPr>
              <a:t>=</a:t>
            </a:r>
            <a:r>
              <a:rPr sz="320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Indikator</a:t>
            </a:r>
            <a:endParaRPr sz="3200">
              <a:latin typeface="Arial"/>
              <a:cs typeface="Arial"/>
            </a:endParaRPr>
          </a:p>
          <a:p>
            <a:pPr marL="463550" indent="-450850">
              <a:lnSpc>
                <a:spcPct val="100000"/>
              </a:lnSpc>
              <a:buFont typeface="Wingdings"/>
              <a:buChar char=""/>
              <a:tabLst>
                <a:tab pos="445770" algn="l"/>
              </a:tabLst>
            </a:pPr>
            <a:r>
              <a:rPr sz="3200" spc="-10" dirty="0">
                <a:latin typeface="Arial"/>
                <a:cs typeface="Arial"/>
              </a:rPr>
              <a:t>Trend/perkembangan</a:t>
            </a:r>
            <a:endParaRPr sz="3200">
              <a:latin typeface="Arial"/>
              <a:cs typeface="Arial"/>
            </a:endParaRPr>
          </a:p>
          <a:p>
            <a:pPr marL="463550" indent="-450850">
              <a:lnSpc>
                <a:spcPct val="100000"/>
              </a:lnSpc>
              <a:buFont typeface="Wingdings"/>
              <a:buChar char=""/>
              <a:tabLst>
                <a:tab pos="445770" algn="l"/>
              </a:tabLst>
            </a:pPr>
            <a:r>
              <a:rPr sz="3200" spc="-10" dirty="0">
                <a:latin typeface="Arial"/>
                <a:cs typeface="Arial"/>
              </a:rPr>
              <a:t>Prioritas masalah </a:t>
            </a:r>
            <a:r>
              <a:rPr sz="3200" spc="-10" dirty="0">
                <a:latin typeface="Wingdings"/>
                <a:cs typeface="Wingdings"/>
              </a:rPr>
              <a:t></a:t>
            </a:r>
            <a:r>
              <a:rPr sz="3200" spc="12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Arial"/>
                <a:cs typeface="Arial"/>
              </a:rPr>
              <a:t>sumberdaya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51760" y="1078991"/>
            <a:ext cx="4380230" cy="640080"/>
          </a:xfrm>
          <a:prstGeom prst="rect">
            <a:avLst/>
          </a:prstGeom>
          <a:solidFill>
            <a:srgbClr val="99CC00"/>
          </a:solidFill>
        </p:spPr>
        <p:txBody>
          <a:bodyPr vert="horz" wrap="square" lIns="0" tIns="2095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65"/>
              </a:spcBef>
            </a:pPr>
            <a:r>
              <a:rPr sz="3600" spc="-5" dirty="0">
                <a:solidFill>
                  <a:srgbClr val="FFFFFF"/>
                </a:solidFill>
                <a:latin typeface="Comic Sans MS"/>
                <a:cs typeface="Comic Sans MS"/>
              </a:rPr>
              <a:t>Tujuan</a:t>
            </a:r>
            <a:r>
              <a:rPr sz="3600" dirty="0">
                <a:solidFill>
                  <a:srgbClr val="FFFFFF"/>
                </a:solidFill>
                <a:latin typeface="Comic Sans MS"/>
                <a:cs typeface="Comic Sans MS"/>
              </a:rPr>
              <a:t> </a:t>
            </a:r>
            <a:r>
              <a:rPr sz="3600" spc="-10" dirty="0">
                <a:solidFill>
                  <a:srgbClr val="FFFFFF"/>
                </a:solidFill>
                <a:latin typeface="Comic Sans MS"/>
                <a:cs typeface="Comic Sans MS"/>
              </a:rPr>
              <a:t>Perencanaan</a:t>
            </a:r>
            <a:endParaRPr sz="3600">
              <a:latin typeface="Comic Sans MS"/>
              <a:cs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32560" y="3182111"/>
            <a:ext cx="7343140" cy="2289175"/>
          </a:xfrm>
          <a:prstGeom prst="rect">
            <a:avLst/>
          </a:prstGeom>
          <a:solidFill>
            <a:srgbClr val="009999"/>
          </a:solidFill>
        </p:spPr>
        <p:txBody>
          <a:bodyPr vert="horz" wrap="square" lIns="0" tIns="30480" rIns="0" bIns="0" rtlCol="0">
            <a:spAutoFit/>
          </a:bodyPr>
          <a:lstStyle/>
          <a:p>
            <a:pPr marL="551180" indent="-457200">
              <a:lnSpc>
                <a:spcPct val="100000"/>
              </a:lnSpc>
              <a:spcBef>
                <a:spcPts val="240"/>
              </a:spcBef>
              <a:buAutoNum type="arabicPeriod"/>
              <a:tabLst>
                <a:tab pos="551815" algn="l"/>
              </a:tabLst>
            </a:pPr>
            <a:r>
              <a:rPr sz="3600" spc="-5" dirty="0">
                <a:solidFill>
                  <a:srgbClr val="BADFE2"/>
                </a:solidFill>
                <a:latin typeface="Franklin Gothic Medium"/>
                <a:cs typeface="Franklin Gothic Medium"/>
              </a:rPr>
              <a:t>Memberikan</a:t>
            </a:r>
            <a:r>
              <a:rPr sz="3600" spc="35" dirty="0">
                <a:solidFill>
                  <a:srgbClr val="BADFE2"/>
                </a:solidFill>
                <a:latin typeface="Franklin Gothic Medium"/>
                <a:cs typeface="Franklin Gothic Medium"/>
              </a:rPr>
              <a:t> </a:t>
            </a:r>
            <a:r>
              <a:rPr sz="3600" spc="-15" dirty="0">
                <a:solidFill>
                  <a:srgbClr val="BADFE2"/>
                </a:solidFill>
                <a:latin typeface="Franklin Gothic Medium"/>
                <a:cs typeface="Franklin Gothic Medium"/>
              </a:rPr>
              <a:t>arah</a:t>
            </a:r>
            <a:endParaRPr sz="3600">
              <a:latin typeface="Franklin Gothic Medium"/>
              <a:cs typeface="Franklin Gothic Medium"/>
            </a:endParaRPr>
          </a:p>
          <a:p>
            <a:pPr marL="551180" indent="-457200">
              <a:lnSpc>
                <a:spcPct val="100000"/>
              </a:lnSpc>
              <a:buAutoNum type="arabicPeriod"/>
              <a:tabLst>
                <a:tab pos="551815" algn="l"/>
              </a:tabLst>
            </a:pPr>
            <a:r>
              <a:rPr sz="3600" spc="-5" dirty="0">
                <a:solidFill>
                  <a:srgbClr val="BADFE2"/>
                </a:solidFill>
                <a:latin typeface="Franklin Gothic Medium"/>
                <a:cs typeface="Franklin Gothic Medium"/>
              </a:rPr>
              <a:t>Menjadi </a:t>
            </a:r>
            <a:r>
              <a:rPr sz="3600" spc="-10" dirty="0">
                <a:solidFill>
                  <a:srgbClr val="BADFE2"/>
                </a:solidFill>
                <a:latin typeface="Franklin Gothic Medium"/>
                <a:cs typeface="Franklin Gothic Medium"/>
              </a:rPr>
              <a:t>standar</a:t>
            </a:r>
            <a:r>
              <a:rPr sz="3600" spc="75" dirty="0">
                <a:solidFill>
                  <a:srgbClr val="BADFE2"/>
                </a:solidFill>
                <a:latin typeface="Franklin Gothic Medium"/>
                <a:cs typeface="Franklin Gothic Medium"/>
              </a:rPr>
              <a:t> </a:t>
            </a:r>
            <a:r>
              <a:rPr sz="3600" spc="-10" dirty="0">
                <a:solidFill>
                  <a:srgbClr val="BADFE2"/>
                </a:solidFill>
                <a:latin typeface="Franklin Gothic Medium"/>
                <a:cs typeface="Franklin Gothic Medium"/>
              </a:rPr>
              <a:t>kerja</a:t>
            </a:r>
            <a:endParaRPr sz="3600">
              <a:latin typeface="Franklin Gothic Medium"/>
              <a:cs typeface="Franklin Gothic Medium"/>
            </a:endParaRPr>
          </a:p>
          <a:p>
            <a:pPr marL="551180" indent="-457200">
              <a:lnSpc>
                <a:spcPct val="100000"/>
              </a:lnSpc>
              <a:buAutoNum type="arabicPeriod"/>
              <a:tabLst>
                <a:tab pos="551815" algn="l"/>
              </a:tabLst>
            </a:pPr>
            <a:r>
              <a:rPr sz="3600" spc="-5" dirty="0">
                <a:solidFill>
                  <a:srgbClr val="BADFE2"/>
                </a:solidFill>
                <a:latin typeface="Franklin Gothic Medium"/>
                <a:cs typeface="Franklin Gothic Medium"/>
              </a:rPr>
              <a:t>Memberikan kerangka</a:t>
            </a:r>
            <a:r>
              <a:rPr sz="3600" spc="15" dirty="0">
                <a:solidFill>
                  <a:srgbClr val="BADFE2"/>
                </a:solidFill>
                <a:latin typeface="Franklin Gothic Medium"/>
                <a:cs typeface="Franklin Gothic Medium"/>
              </a:rPr>
              <a:t> </a:t>
            </a:r>
            <a:r>
              <a:rPr sz="3600" spc="-15" dirty="0">
                <a:solidFill>
                  <a:srgbClr val="BADFE2"/>
                </a:solidFill>
                <a:latin typeface="Franklin Gothic Medium"/>
                <a:cs typeface="Franklin Gothic Medium"/>
              </a:rPr>
              <a:t>pemersatu</a:t>
            </a:r>
            <a:endParaRPr sz="3600">
              <a:latin typeface="Franklin Gothic Medium"/>
              <a:cs typeface="Franklin Gothic Medium"/>
            </a:endParaRPr>
          </a:p>
          <a:p>
            <a:pPr marL="551180" indent="-457200">
              <a:lnSpc>
                <a:spcPct val="100000"/>
              </a:lnSpc>
              <a:spcBef>
                <a:spcPts val="25"/>
              </a:spcBef>
              <a:buAutoNum type="arabicPeriod"/>
              <a:tabLst>
                <a:tab pos="551815" algn="l"/>
              </a:tabLst>
            </a:pPr>
            <a:r>
              <a:rPr sz="3600" spc="-10" dirty="0">
                <a:solidFill>
                  <a:srgbClr val="BADFE2"/>
                </a:solidFill>
                <a:latin typeface="Franklin Gothic Medium"/>
                <a:cs typeface="Franklin Gothic Medium"/>
              </a:rPr>
              <a:t>Memperkirakan</a:t>
            </a:r>
            <a:r>
              <a:rPr sz="3600" spc="50" dirty="0">
                <a:solidFill>
                  <a:srgbClr val="BADFE2"/>
                </a:solidFill>
                <a:latin typeface="Franklin Gothic Medium"/>
                <a:cs typeface="Franklin Gothic Medium"/>
              </a:rPr>
              <a:t> </a:t>
            </a:r>
            <a:r>
              <a:rPr sz="3600" spc="-10" dirty="0">
                <a:solidFill>
                  <a:srgbClr val="BADFE2"/>
                </a:solidFill>
                <a:latin typeface="Franklin Gothic Medium"/>
                <a:cs typeface="Franklin Gothic Medium"/>
              </a:rPr>
              <a:t>peluang</a:t>
            </a:r>
            <a:endParaRPr sz="3600">
              <a:latin typeface="Franklin Gothic Medium"/>
              <a:cs typeface="Franklin Gothic Medium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92095" y="1871472"/>
            <a:ext cx="5523230" cy="640080"/>
          </a:xfrm>
          <a:prstGeom prst="rect">
            <a:avLst/>
          </a:prstGeom>
          <a:solidFill>
            <a:srgbClr val="009999"/>
          </a:solidFill>
        </p:spPr>
        <p:txBody>
          <a:bodyPr vert="horz" wrap="square" lIns="0" tIns="20955" rIns="0" bIns="0" rtlCol="0">
            <a:spAutoFit/>
          </a:bodyPr>
          <a:lstStyle/>
          <a:p>
            <a:pPr marL="228600">
              <a:lnSpc>
                <a:spcPct val="100000"/>
              </a:lnSpc>
              <a:spcBef>
                <a:spcPts val="165"/>
              </a:spcBef>
            </a:pPr>
            <a:r>
              <a:rPr sz="3600" b="1" spc="-5" dirty="0">
                <a:solidFill>
                  <a:srgbClr val="FFFFFF"/>
                </a:solidFill>
                <a:latin typeface="Comic Sans MS"/>
                <a:cs typeface="Comic Sans MS"/>
              </a:rPr>
              <a:t>GUNA</a:t>
            </a:r>
            <a:r>
              <a:rPr sz="3600" b="1" spc="-25" dirty="0">
                <a:solidFill>
                  <a:srgbClr val="FFFFFF"/>
                </a:solidFill>
                <a:latin typeface="Comic Sans MS"/>
                <a:cs typeface="Comic Sans MS"/>
              </a:rPr>
              <a:t> </a:t>
            </a:r>
            <a:r>
              <a:rPr sz="3600" b="1" spc="-10" dirty="0">
                <a:solidFill>
                  <a:srgbClr val="FFFFFF"/>
                </a:solidFill>
                <a:latin typeface="Comic Sans MS"/>
                <a:cs typeface="Comic Sans MS"/>
              </a:rPr>
              <a:t>PERENCANAAN</a:t>
            </a:r>
            <a:endParaRPr sz="3600">
              <a:latin typeface="Comic Sans MS"/>
              <a:cs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4400" y="731519"/>
            <a:ext cx="8229600" cy="1143000"/>
          </a:xfrm>
          <a:prstGeom prst="rect">
            <a:avLst/>
          </a:prstGeom>
          <a:solidFill>
            <a:srgbClr val="F7A5F3"/>
          </a:solidFill>
        </p:spPr>
        <p:txBody>
          <a:bodyPr vert="horz" wrap="square" lIns="0" tIns="0" rIns="0" bIns="0" rtlCol="0">
            <a:spAutoFit/>
          </a:bodyPr>
          <a:lstStyle/>
          <a:p>
            <a:pPr marR="1905" algn="ctr">
              <a:lnSpc>
                <a:spcPts val="4400"/>
              </a:lnSpc>
            </a:pPr>
            <a:r>
              <a:rPr sz="4000" spc="-10" dirty="0">
                <a:latin typeface="Arial"/>
                <a:cs typeface="Arial"/>
              </a:rPr>
              <a:t>TAHAPAN</a:t>
            </a:r>
            <a:r>
              <a:rPr sz="4000" spc="-20" dirty="0">
                <a:latin typeface="Arial"/>
                <a:cs typeface="Arial"/>
              </a:rPr>
              <a:t> </a:t>
            </a:r>
            <a:r>
              <a:rPr sz="4000" spc="-15" dirty="0">
                <a:latin typeface="Arial"/>
                <a:cs typeface="Arial"/>
              </a:rPr>
              <a:t>PERENCANAAN</a:t>
            </a:r>
            <a:endParaRPr sz="4000">
              <a:latin typeface="Arial"/>
              <a:cs typeface="Arial"/>
            </a:endParaRPr>
          </a:p>
          <a:p>
            <a:pPr algn="ctr">
              <a:lnSpc>
                <a:spcPts val="4600"/>
              </a:lnSpc>
            </a:pPr>
            <a:r>
              <a:rPr sz="4000" spc="-10" dirty="0">
                <a:latin typeface="Arial"/>
                <a:cs typeface="Arial"/>
              </a:rPr>
              <a:t>PANGAN </a:t>
            </a:r>
            <a:r>
              <a:rPr sz="4000" spc="0" dirty="0">
                <a:latin typeface="Arial"/>
                <a:cs typeface="Arial"/>
              </a:rPr>
              <a:t>&amp;</a:t>
            </a:r>
            <a:r>
              <a:rPr sz="4000" spc="-35" dirty="0">
                <a:latin typeface="Arial"/>
                <a:cs typeface="Arial"/>
              </a:rPr>
              <a:t> </a:t>
            </a:r>
            <a:r>
              <a:rPr sz="4000" spc="-5" dirty="0">
                <a:latin typeface="Arial"/>
                <a:cs typeface="Arial"/>
              </a:rPr>
              <a:t>GIZI</a:t>
            </a:r>
            <a:endParaRPr sz="4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4400" y="2057400"/>
            <a:ext cx="8229600" cy="4526280"/>
          </a:xfrm>
          <a:prstGeom prst="rect">
            <a:avLst/>
          </a:prstGeom>
          <a:solidFill>
            <a:srgbClr val="99CC00"/>
          </a:solidFill>
        </p:spPr>
        <p:txBody>
          <a:bodyPr vert="horz" wrap="square" lIns="0" tIns="35560" rIns="0" bIns="0" rtlCol="0">
            <a:spAutoFit/>
          </a:bodyPr>
          <a:lstStyle/>
          <a:p>
            <a:pPr marL="701040" indent="-609600">
              <a:lnSpc>
                <a:spcPct val="100000"/>
              </a:lnSpc>
              <a:spcBef>
                <a:spcPts val="280"/>
              </a:spcBef>
              <a:buAutoNum type="arabicPeriod"/>
              <a:tabLst>
                <a:tab pos="700405" algn="l"/>
                <a:tab pos="701040" algn="l"/>
              </a:tabLst>
            </a:pPr>
            <a:r>
              <a:rPr sz="3200" spc="-10" dirty="0">
                <a:latin typeface="Arial"/>
                <a:cs typeface="Arial"/>
              </a:rPr>
              <a:t>Analisis</a:t>
            </a:r>
            <a:r>
              <a:rPr sz="3200" spc="1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Situasi</a:t>
            </a:r>
            <a:endParaRPr sz="3200">
              <a:latin typeface="Arial"/>
              <a:cs typeface="Arial"/>
            </a:endParaRPr>
          </a:p>
          <a:p>
            <a:pPr marL="701040" indent="-609600">
              <a:lnSpc>
                <a:spcPct val="100000"/>
              </a:lnSpc>
              <a:spcBef>
                <a:spcPts val="765"/>
              </a:spcBef>
              <a:buAutoNum type="arabicPeriod"/>
              <a:tabLst>
                <a:tab pos="700405" algn="l"/>
                <a:tab pos="701040" algn="l"/>
              </a:tabLst>
            </a:pPr>
            <a:r>
              <a:rPr sz="3200" spc="-5" dirty="0">
                <a:latin typeface="Arial"/>
                <a:cs typeface="Arial"/>
              </a:rPr>
              <a:t>Penetapan</a:t>
            </a:r>
            <a:r>
              <a:rPr sz="3200" spc="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masalah</a:t>
            </a:r>
            <a:endParaRPr sz="3200">
              <a:latin typeface="Arial"/>
              <a:cs typeface="Arial"/>
            </a:endParaRPr>
          </a:p>
          <a:p>
            <a:pPr marL="701040" indent="-609600">
              <a:lnSpc>
                <a:spcPct val="100000"/>
              </a:lnSpc>
              <a:spcBef>
                <a:spcPts val="745"/>
              </a:spcBef>
              <a:buAutoNum type="arabicPeriod"/>
              <a:tabLst>
                <a:tab pos="700405" algn="l"/>
                <a:tab pos="701040" algn="l"/>
              </a:tabLst>
            </a:pPr>
            <a:r>
              <a:rPr sz="3200" spc="-10" dirty="0">
                <a:latin typeface="Arial"/>
                <a:cs typeface="Arial"/>
              </a:rPr>
              <a:t>Analisis Penyebab</a:t>
            </a:r>
            <a:r>
              <a:rPr sz="3200" spc="5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Masalah</a:t>
            </a:r>
            <a:endParaRPr sz="3200">
              <a:latin typeface="Arial"/>
              <a:cs typeface="Arial"/>
            </a:endParaRPr>
          </a:p>
          <a:p>
            <a:pPr marL="701040" indent="-609600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700405" algn="l"/>
                <a:tab pos="701040" algn="l"/>
              </a:tabLst>
            </a:pPr>
            <a:r>
              <a:rPr sz="3200" spc="-5" dirty="0">
                <a:latin typeface="Arial"/>
                <a:cs typeface="Arial"/>
              </a:rPr>
              <a:t>Pembuatan</a:t>
            </a:r>
            <a:r>
              <a:rPr sz="3200" spc="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Tujuan</a:t>
            </a:r>
            <a:endParaRPr sz="3200">
              <a:latin typeface="Arial"/>
              <a:cs typeface="Arial"/>
            </a:endParaRPr>
          </a:p>
          <a:p>
            <a:pPr marL="701040" indent="-609600">
              <a:lnSpc>
                <a:spcPct val="100000"/>
              </a:lnSpc>
              <a:spcBef>
                <a:spcPts val="765"/>
              </a:spcBef>
              <a:buAutoNum type="arabicPeriod"/>
              <a:tabLst>
                <a:tab pos="700405" algn="l"/>
                <a:tab pos="701040" algn="l"/>
              </a:tabLst>
            </a:pPr>
            <a:r>
              <a:rPr sz="3200" spc="-5" dirty="0">
                <a:latin typeface="Arial"/>
                <a:cs typeface="Arial"/>
              </a:rPr>
              <a:t>Implementasi</a:t>
            </a:r>
            <a:r>
              <a:rPr sz="3200" spc="25" dirty="0">
                <a:latin typeface="Arial"/>
                <a:cs typeface="Arial"/>
              </a:rPr>
              <a:t> </a:t>
            </a:r>
            <a:r>
              <a:rPr sz="3200" spc="-15" dirty="0">
                <a:latin typeface="Arial"/>
                <a:cs typeface="Arial"/>
              </a:rPr>
              <a:t>Program</a:t>
            </a:r>
            <a:endParaRPr sz="3200">
              <a:latin typeface="Arial"/>
              <a:cs typeface="Arial"/>
            </a:endParaRPr>
          </a:p>
          <a:p>
            <a:pPr marL="701040" indent="-609600">
              <a:lnSpc>
                <a:spcPct val="100000"/>
              </a:lnSpc>
              <a:spcBef>
                <a:spcPts val="745"/>
              </a:spcBef>
              <a:buAutoNum type="arabicPeriod"/>
              <a:tabLst>
                <a:tab pos="700405" algn="l"/>
                <a:tab pos="701040" algn="l"/>
              </a:tabLst>
            </a:pPr>
            <a:r>
              <a:rPr sz="3200" spc="-10" dirty="0">
                <a:latin typeface="Arial"/>
                <a:cs typeface="Arial"/>
              </a:rPr>
              <a:t>Monitoring </a:t>
            </a:r>
            <a:r>
              <a:rPr sz="3200" spc="-5" dirty="0">
                <a:latin typeface="Arial"/>
                <a:cs typeface="Arial"/>
              </a:rPr>
              <a:t>dan</a:t>
            </a:r>
            <a:r>
              <a:rPr sz="3200" spc="1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Evaluasi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71600" y="2895600"/>
            <a:ext cx="7772400" cy="1143000"/>
          </a:xfrm>
          <a:custGeom>
            <a:avLst/>
            <a:gdLst/>
            <a:ahLst/>
            <a:cxnLst/>
            <a:rect l="l" t="t" r="r" b="b"/>
            <a:pathLst>
              <a:path w="7772400" h="1143000">
                <a:moveTo>
                  <a:pt x="0" y="1143000"/>
                </a:moveTo>
                <a:lnTo>
                  <a:pt x="7772400" y="1143000"/>
                </a:lnTo>
                <a:lnTo>
                  <a:pt x="7772400" y="0"/>
                </a:lnTo>
                <a:lnTo>
                  <a:pt x="0" y="0"/>
                </a:lnTo>
                <a:lnTo>
                  <a:pt x="0" y="1143000"/>
                </a:lnTo>
                <a:close/>
              </a:path>
            </a:pathLst>
          </a:custGeom>
          <a:solidFill>
            <a:srgbClr val="F7A5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821939" y="3102356"/>
            <a:ext cx="486029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0" dirty="0"/>
              <a:t>ANALISIS</a:t>
            </a:r>
            <a:r>
              <a:rPr sz="4400" spc="-40" dirty="0"/>
              <a:t> </a:t>
            </a:r>
            <a:r>
              <a:rPr sz="4400" spc="-10" dirty="0"/>
              <a:t>SITUASI</a:t>
            </a:r>
            <a:endParaRPr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800" y="1066800"/>
            <a:ext cx="3962400" cy="48097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86400" y="1524000"/>
            <a:ext cx="3657600" cy="441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38600" y="762000"/>
            <a:ext cx="2971800" cy="3962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29400" y="2667000"/>
            <a:ext cx="2590800" cy="4191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28800" y="3505200"/>
            <a:ext cx="2618231" cy="3200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2057400"/>
            <a:ext cx="3505200" cy="4114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00600" y="1905000"/>
            <a:ext cx="4191000" cy="4495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99616" y="1292352"/>
            <a:ext cx="3169920" cy="51145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88864" y="1655064"/>
            <a:ext cx="3069336" cy="40325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9847" y="789431"/>
            <a:ext cx="2542031" cy="381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950208" y="2590800"/>
            <a:ext cx="2859024" cy="21427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32432" y="4895088"/>
            <a:ext cx="1801368" cy="20147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61076" y="5366004"/>
            <a:ext cx="3398518" cy="195376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35167" y="5324855"/>
            <a:ext cx="3377184" cy="19903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29071" y="5318759"/>
            <a:ext cx="3389629" cy="1996439"/>
          </a:xfrm>
          <a:custGeom>
            <a:avLst/>
            <a:gdLst/>
            <a:ahLst/>
            <a:cxnLst/>
            <a:rect l="l" t="t" r="r" b="b"/>
            <a:pathLst>
              <a:path w="3389629" h="1996440">
                <a:moveTo>
                  <a:pt x="0" y="0"/>
                </a:moveTo>
                <a:lnTo>
                  <a:pt x="3389376" y="0"/>
                </a:lnTo>
                <a:lnTo>
                  <a:pt x="3389376" y="1996439"/>
                </a:lnTo>
              </a:path>
            </a:pathLst>
          </a:custGeom>
          <a:ln w="914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731519"/>
            <a:ext cx="8229600" cy="1143000"/>
          </a:xfrm>
          <a:prstGeom prst="rect">
            <a:avLst/>
          </a:prstGeom>
          <a:solidFill>
            <a:srgbClr val="BADFE2"/>
          </a:solidFill>
        </p:spPr>
        <p:txBody>
          <a:bodyPr vert="horz" wrap="square" lIns="0" tIns="221615" rIns="0" bIns="0" rtlCol="0">
            <a:spAutoFit/>
          </a:bodyPr>
          <a:lstStyle/>
          <a:p>
            <a:pPr marL="1691639">
              <a:lnSpc>
                <a:spcPct val="100000"/>
              </a:lnSpc>
              <a:spcBef>
                <a:spcPts val="1745"/>
              </a:spcBef>
            </a:pPr>
            <a:r>
              <a:rPr sz="4400" spc="-10" dirty="0"/>
              <a:t>ANALISIS</a:t>
            </a:r>
            <a:r>
              <a:rPr sz="4400" spc="-15" dirty="0"/>
              <a:t> </a:t>
            </a:r>
            <a:r>
              <a:rPr sz="4400" spc="-10" dirty="0"/>
              <a:t>SITUASI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914400" y="2057400"/>
            <a:ext cx="8229600" cy="4526280"/>
          </a:xfrm>
          <a:custGeom>
            <a:avLst/>
            <a:gdLst/>
            <a:ahLst/>
            <a:cxnLst/>
            <a:rect l="l" t="t" r="r" b="b"/>
            <a:pathLst>
              <a:path w="8229600" h="4526280">
                <a:moveTo>
                  <a:pt x="0" y="4526280"/>
                </a:moveTo>
                <a:lnTo>
                  <a:pt x="8229600" y="4526280"/>
                </a:lnTo>
                <a:lnTo>
                  <a:pt x="8229600" y="0"/>
                </a:lnTo>
                <a:lnTo>
                  <a:pt x="0" y="0"/>
                </a:lnTo>
                <a:lnTo>
                  <a:pt x="0" y="4526280"/>
                </a:lnTo>
                <a:close/>
              </a:path>
            </a:pathLst>
          </a:custGeom>
          <a:solidFill>
            <a:srgbClr val="F7A5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93139" y="2081275"/>
            <a:ext cx="7428865" cy="24631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805">
              <a:lnSpc>
                <a:spcPct val="100000"/>
              </a:lnSpc>
              <a:spcBef>
                <a:spcPts val="90"/>
              </a:spcBef>
            </a:pPr>
            <a:r>
              <a:rPr sz="3200" b="1" spc="-10" dirty="0">
                <a:latin typeface="Arial"/>
                <a:cs typeface="Arial"/>
              </a:rPr>
              <a:t>Tujuan </a:t>
            </a:r>
            <a:r>
              <a:rPr sz="3200" b="1" spc="-5" dirty="0">
                <a:latin typeface="Arial"/>
                <a:cs typeface="Arial"/>
              </a:rPr>
              <a:t>analisis </a:t>
            </a:r>
            <a:r>
              <a:rPr sz="3200" spc="-5" dirty="0">
                <a:latin typeface="Arial"/>
                <a:cs typeface="Arial"/>
              </a:rPr>
              <a:t>situasi </a:t>
            </a:r>
            <a:r>
              <a:rPr sz="3200" spc="-10" dirty="0">
                <a:latin typeface="Arial"/>
                <a:cs typeface="Arial"/>
              </a:rPr>
              <a:t>adalah  mengumpulkan informasi </a:t>
            </a:r>
            <a:r>
              <a:rPr sz="3200" spc="-5" dirty="0">
                <a:latin typeface="Arial"/>
                <a:cs typeface="Arial"/>
              </a:rPr>
              <a:t>sebanyak-  </a:t>
            </a:r>
            <a:r>
              <a:rPr sz="3200" spc="-15" dirty="0">
                <a:latin typeface="Arial"/>
                <a:cs typeface="Arial"/>
              </a:rPr>
              <a:t>banyaknya </a:t>
            </a:r>
            <a:r>
              <a:rPr sz="3200" spc="-5" dirty="0">
                <a:latin typeface="Arial"/>
                <a:cs typeface="Arial"/>
              </a:rPr>
              <a:t>tentang </a:t>
            </a:r>
            <a:r>
              <a:rPr sz="3200" spc="-10" dirty="0">
                <a:latin typeface="Arial"/>
                <a:cs typeface="Arial"/>
              </a:rPr>
              <a:t>kondisi pangan </a:t>
            </a:r>
            <a:r>
              <a:rPr sz="3200" spc="-5" dirty="0">
                <a:latin typeface="Arial"/>
                <a:cs typeface="Arial"/>
              </a:rPr>
              <a:t>dan  gizi di suatu </a:t>
            </a:r>
            <a:r>
              <a:rPr sz="3200" spc="-15" dirty="0">
                <a:latin typeface="Arial"/>
                <a:cs typeface="Arial"/>
              </a:rPr>
              <a:t>daerah </a:t>
            </a:r>
            <a:r>
              <a:rPr sz="3200" spc="-5" dirty="0">
                <a:latin typeface="Arial"/>
                <a:cs typeface="Arial"/>
              </a:rPr>
              <a:t>untuk </a:t>
            </a:r>
            <a:r>
              <a:rPr sz="3200" spc="-10" dirty="0">
                <a:latin typeface="Arial"/>
                <a:cs typeface="Arial"/>
              </a:rPr>
              <a:t>menetapkan  permasalahan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2057400"/>
            <a:ext cx="8229600" cy="4526280"/>
          </a:xfrm>
          <a:custGeom>
            <a:avLst/>
            <a:gdLst/>
            <a:ahLst/>
            <a:cxnLst/>
            <a:rect l="l" t="t" r="r" b="b"/>
            <a:pathLst>
              <a:path w="8229600" h="4526280">
                <a:moveTo>
                  <a:pt x="0" y="4526280"/>
                </a:moveTo>
                <a:lnTo>
                  <a:pt x="8229600" y="4526280"/>
                </a:lnTo>
                <a:lnTo>
                  <a:pt x="8229600" y="0"/>
                </a:lnTo>
                <a:lnTo>
                  <a:pt x="0" y="0"/>
                </a:lnTo>
                <a:lnTo>
                  <a:pt x="0" y="4526280"/>
                </a:lnTo>
                <a:close/>
              </a:path>
            </a:pathLst>
          </a:custGeom>
          <a:solidFill>
            <a:srgbClr val="A0ED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pc="-10" dirty="0"/>
              <a:t>Dengan dilakukan analisis kita </a:t>
            </a:r>
            <a:r>
              <a:rPr spc="-15" dirty="0"/>
              <a:t>dapat  </a:t>
            </a:r>
            <a:r>
              <a:rPr spc="-10" dirty="0"/>
              <a:t>memotret </a:t>
            </a:r>
            <a:r>
              <a:rPr spc="-5" dirty="0"/>
              <a:t>kondisi pangan dan gizi  </a:t>
            </a:r>
            <a:r>
              <a:rPr spc="-10" dirty="0"/>
              <a:t>masyarakat yang </a:t>
            </a:r>
            <a:r>
              <a:rPr spc="-5" dirty="0"/>
              <a:t>sedang dihadapi suatu  </a:t>
            </a:r>
            <a:r>
              <a:rPr spc="-10" dirty="0"/>
              <a:t>daerah serta faktor-faktor </a:t>
            </a:r>
            <a:r>
              <a:rPr spc="-15" dirty="0"/>
              <a:t>yang  </a:t>
            </a:r>
            <a:r>
              <a:rPr spc="-10" dirty="0"/>
              <a:t>mempengaruhi status </a:t>
            </a:r>
            <a:r>
              <a:rPr spc="-5" dirty="0"/>
              <a:t>gizi</a:t>
            </a:r>
            <a:r>
              <a:rPr spc="55" dirty="0"/>
              <a:t> </a:t>
            </a:r>
            <a:r>
              <a:rPr spc="-10" dirty="0"/>
              <a:t>masyarakat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2057400"/>
            <a:ext cx="8229600" cy="4526280"/>
          </a:xfrm>
          <a:custGeom>
            <a:avLst/>
            <a:gdLst/>
            <a:ahLst/>
            <a:cxnLst/>
            <a:rect l="l" t="t" r="r" b="b"/>
            <a:pathLst>
              <a:path w="8229600" h="4526280">
                <a:moveTo>
                  <a:pt x="0" y="4526280"/>
                </a:moveTo>
                <a:lnTo>
                  <a:pt x="8229600" y="4526280"/>
                </a:lnTo>
                <a:lnTo>
                  <a:pt x="8229600" y="0"/>
                </a:lnTo>
                <a:lnTo>
                  <a:pt x="0" y="0"/>
                </a:lnTo>
                <a:lnTo>
                  <a:pt x="0" y="452628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7563" y="2081275"/>
            <a:ext cx="7713980" cy="19754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pc="-10" dirty="0"/>
              <a:t>Analisis situasi </a:t>
            </a:r>
            <a:r>
              <a:rPr spc="-15" dirty="0"/>
              <a:t>dapat </a:t>
            </a:r>
            <a:r>
              <a:rPr spc="-10" dirty="0"/>
              <a:t>dilakukan dengan  </a:t>
            </a:r>
            <a:r>
              <a:rPr spc="-5" dirty="0"/>
              <a:t>pengamatan </a:t>
            </a:r>
            <a:r>
              <a:rPr spc="-10" dirty="0"/>
              <a:t>langsung </a:t>
            </a:r>
            <a:r>
              <a:rPr spc="-5" dirty="0"/>
              <a:t>di </a:t>
            </a:r>
            <a:r>
              <a:rPr spc="-10" dirty="0"/>
              <a:t>lapangan </a:t>
            </a:r>
            <a:r>
              <a:rPr spc="-5" dirty="0"/>
              <a:t>atau  dengan </a:t>
            </a:r>
            <a:r>
              <a:rPr spc="-10" dirty="0"/>
              <a:t>mengumpulkan data/informasi dari  laporan-laporan </a:t>
            </a:r>
            <a:r>
              <a:rPr spc="-5" dirty="0"/>
              <a:t>atau </a:t>
            </a:r>
            <a:r>
              <a:rPr spc="-10" dirty="0"/>
              <a:t>publikasi </a:t>
            </a:r>
            <a:r>
              <a:rPr spc="-15" dirty="0"/>
              <a:t>yang</a:t>
            </a:r>
            <a:r>
              <a:rPr spc="80" dirty="0"/>
              <a:t> </a:t>
            </a:r>
            <a:r>
              <a:rPr spc="-5" dirty="0"/>
              <a:t>ada.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2057400"/>
            <a:ext cx="8229600" cy="4526280"/>
          </a:xfrm>
          <a:custGeom>
            <a:avLst/>
            <a:gdLst/>
            <a:ahLst/>
            <a:cxnLst/>
            <a:rect l="l" t="t" r="r" b="b"/>
            <a:pathLst>
              <a:path w="8229600" h="4526280">
                <a:moveTo>
                  <a:pt x="0" y="4526280"/>
                </a:moveTo>
                <a:lnTo>
                  <a:pt x="8229600" y="4526280"/>
                </a:lnTo>
                <a:lnTo>
                  <a:pt x="8229600" y="0"/>
                </a:lnTo>
                <a:lnTo>
                  <a:pt x="0" y="0"/>
                </a:lnTo>
                <a:lnTo>
                  <a:pt x="0" y="4526280"/>
                </a:lnTo>
                <a:close/>
              </a:path>
            </a:pathLst>
          </a:custGeom>
          <a:solidFill>
            <a:srgbClr val="99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93139" y="2081275"/>
            <a:ext cx="7578725" cy="44075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622300" marR="792480" indent="-609600">
              <a:lnSpc>
                <a:spcPct val="100000"/>
              </a:lnSpc>
              <a:spcBef>
                <a:spcPts val="90"/>
              </a:spcBef>
            </a:pPr>
            <a:r>
              <a:rPr sz="3200" spc="-10" dirty="0">
                <a:latin typeface="Arial"/>
                <a:cs typeface="Arial"/>
              </a:rPr>
              <a:t>Hal </a:t>
            </a:r>
            <a:r>
              <a:rPr sz="3200" spc="-15" dirty="0">
                <a:latin typeface="Arial"/>
                <a:cs typeface="Arial"/>
              </a:rPr>
              <a:t>yang </a:t>
            </a:r>
            <a:r>
              <a:rPr sz="3200" spc="-10" dirty="0">
                <a:latin typeface="Arial"/>
                <a:cs typeface="Arial"/>
              </a:rPr>
              <a:t>perlu </a:t>
            </a:r>
            <a:r>
              <a:rPr sz="3200" spc="-5" dirty="0">
                <a:latin typeface="Arial"/>
                <a:cs typeface="Arial"/>
              </a:rPr>
              <a:t>diamati dalam </a:t>
            </a:r>
            <a:r>
              <a:rPr sz="3200" spc="-10" dirty="0">
                <a:latin typeface="Arial"/>
                <a:cs typeface="Arial"/>
              </a:rPr>
              <a:t>Analisis  </a:t>
            </a:r>
            <a:r>
              <a:rPr sz="3200" spc="-5" dirty="0">
                <a:latin typeface="Arial"/>
                <a:cs typeface="Arial"/>
              </a:rPr>
              <a:t>Situasi</a:t>
            </a:r>
            <a:r>
              <a:rPr sz="3200" spc="1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adalah:</a:t>
            </a:r>
            <a:endParaRPr sz="3200">
              <a:latin typeface="Arial"/>
              <a:cs typeface="Arial"/>
            </a:endParaRPr>
          </a:p>
          <a:p>
            <a:pPr marL="622300" indent="-609600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621665" algn="l"/>
                <a:tab pos="622300" algn="l"/>
              </a:tabLst>
            </a:pPr>
            <a:r>
              <a:rPr sz="3200" spc="-10" dirty="0">
                <a:latin typeface="Arial"/>
                <a:cs typeface="Arial"/>
              </a:rPr>
              <a:t>Persediaan</a:t>
            </a:r>
            <a:r>
              <a:rPr sz="3200" spc="1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pangan</a:t>
            </a:r>
            <a:endParaRPr sz="3200">
              <a:latin typeface="Arial"/>
              <a:cs typeface="Arial"/>
            </a:endParaRPr>
          </a:p>
          <a:p>
            <a:pPr marL="622300" indent="-609600">
              <a:lnSpc>
                <a:spcPct val="100000"/>
              </a:lnSpc>
              <a:spcBef>
                <a:spcPts val="745"/>
              </a:spcBef>
              <a:buAutoNum type="arabicPeriod"/>
              <a:tabLst>
                <a:tab pos="621665" algn="l"/>
                <a:tab pos="622300" algn="l"/>
              </a:tabLst>
            </a:pPr>
            <a:r>
              <a:rPr sz="3200" spc="-10" dirty="0">
                <a:latin typeface="Arial"/>
                <a:cs typeface="Arial"/>
              </a:rPr>
              <a:t>Distribusi</a:t>
            </a:r>
            <a:r>
              <a:rPr sz="3200" spc="2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pangan</a:t>
            </a:r>
            <a:endParaRPr sz="3200">
              <a:latin typeface="Arial"/>
              <a:cs typeface="Arial"/>
            </a:endParaRPr>
          </a:p>
          <a:p>
            <a:pPr marL="622300" indent="-609600">
              <a:lnSpc>
                <a:spcPct val="100000"/>
              </a:lnSpc>
              <a:spcBef>
                <a:spcPts val="765"/>
              </a:spcBef>
              <a:buAutoNum type="arabicPeriod"/>
              <a:tabLst>
                <a:tab pos="621665" algn="l"/>
                <a:tab pos="622300" algn="l"/>
              </a:tabLst>
            </a:pPr>
            <a:r>
              <a:rPr sz="3200" spc="-5" dirty="0">
                <a:latin typeface="Arial"/>
                <a:cs typeface="Arial"/>
              </a:rPr>
              <a:t>Konsumsi</a:t>
            </a:r>
            <a:r>
              <a:rPr sz="3200" spc="2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pangan</a:t>
            </a:r>
            <a:endParaRPr sz="3200">
              <a:latin typeface="Arial"/>
              <a:cs typeface="Arial"/>
            </a:endParaRPr>
          </a:p>
          <a:p>
            <a:pPr marL="575945" indent="-563245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575945" algn="l"/>
                <a:tab pos="576580" algn="l"/>
              </a:tabLst>
            </a:pPr>
            <a:r>
              <a:rPr sz="3200" spc="-5" dirty="0">
                <a:latin typeface="Arial"/>
                <a:cs typeface="Arial"/>
              </a:rPr>
              <a:t>Status </a:t>
            </a:r>
            <a:r>
              <a:rPr sz="3200" spc="-10" dirty="0">
                <a:latin typeface="Arial"/>
                <a:cs typeface="Arial"/>
              </a:rPr>
              <a:t>Gizi</a:t>
            </a:r>
            <a:r>
              <a:rPr sz="3200" spc="3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penduduk</a:t>
            </a:r>
            <a:endParaRPr sz="3200">
              <a:latin typeface="Arial"/>
              <a:cs typeface="Arial"/>
            </a:endParaRPr>
          </a:p>
          <a:p>
            <a:pPr marL="622300" marR="5080" indent="-609600">
              <a:lnSpc>
                <a:spcPct val="100000"/>
              </a:lnSpc>
              <a:spcBef>
                <a:spcPts val="745"/>
              </a:spcBef>
              <a:buAutoNum type="arabicPeriod"/>
              <a:tabLst>
                <a:tab pos="463550" algn="l"/>
              </a:tabLst>
            </a:pPr>
            <a:r>
              <a:rPr sz="3200" spc="-5" dirty="0">
                <a:latin typeface="Arial"/>
                <a:cs typeface="Arial"/>
              </a:rPr>
              <a:t>Hal-hal </a:t>
            </a:r>
            <a:r>
              <a:rPr sz="3200" spc="-15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berkaitan dengan </a:t>
            </a:r>
            <a:r>
              <a:rPr sz="3200" spc="-10" dirty="0">
                <a:latin typeface="Arial"/>
                <a:cs typeface="Arial"/>
              </a:rPr>
              <a:t>dampak  </a:t>
            </a:r>
            <a:r>
              <a:rPr sz="3200" spc="-5" dirty="0">
                <a:latin typeface="Arial"/>
                <a:cs typeface="Arial"/>
              </a:rPr>
              <a:t>pangan </a:t>
            </a:r>
            <a:r>
              <a:rPr sz="3200" spc="-10" dirty="0">
                <a:latin typeface="Arial"/>
                <a:cs typeface="Arial"/>
              </a:rPr>
              <a:t>terhadap </a:t>
            </a:r>
            <a:r>
              <a:rPr sz="3200" spc="-5" dirty="0">
                <a:latin typeface="Arial"/>
                <a:cs typeface="Arial"/>
              </a:rPr>
              <a:t>kesehatan</a:t>
            </a:r>
            <a:r>
              <a:rPr sz="320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penduduk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59811" y="941324"/>
            <a:ext cx="493204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0" dirty="0">
                <a:latin typeface="Arial"/>
                <a:cs typeface="Arial"/>
              </a:rPr>
              <a:t>Persediaan</a:t>
            </a:r>
            <a:r>
              <a:rPr sz="4400" spc="25" dirty="0">
                <a:latin typeface="Arial"/>
                <a:cs typeface="Arial"/>
              </a:rPr>
              <a:t> </a:t>
            </a:r>
            <a:r>
              <a:rPr sz="4400" spc="-10" dirty="0">
                <a:latin typeface="Arial"/>
                <a:cs typeface="Arial"/>
              </a:rPr>
              <a:t>Pangan</a:t>
            </a:r>
            <a:endParaRPr sz="4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4400" y="2057400"/>
            <a:ext cx="8229600" cy="4526280"/>
          </a:xfrm>
          <a:prstGeom prst="rect">
            <a:avLst/>
          </a:prstGeom>
          <a:solidFill>
            <a:srgbClr val="F7A5F3"/>
          </a:solidFill>
        </p:spPr>
        <p:txBody>
          <a:bodyPr vert="horz" wrap="square" lIns="0" tIns="35560" rIns="0" bIns="0" rtlCol="0">
            <a:spAutoFit/>
          </a:bodyPr>
          <a:lstStyle/>
          <a:p>
            <a:pPr marL="435609" marR="861694">
              <a:lnSpc>
                <a:spcPct val="100000"/>
              </a:lnSpc>
              <a:spcBef>
                <a:spcPts val="280"/>
              </a:spcBef>
            </a:pPr>
            <a:r>
              <a:rPr sz="3200" spc="-10" dirty="0">
                <a:latin typeface="Arial"/>
                <a:cs typeface="Arial"/>
              </a:rPr>
              <a:t>Persediaaan pangan </a:t>
            </a:r>
            <a:r>
              <a:rPr sz="3200" spc="-15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cukup akan  menjamin </a:t>
            </a:r>
            <a:r>
              <a:rPr sz="3200" spc="-15" dirty="0">
                <a:latin typeface="Arial"/>
                <a:cs typeface="Arial"/>
              </a:rPr>
              <a:t>konsumsi </a:t>
            </a:r>
            <a:r>
              <a:rPr sz="3200" spc="-5" dirty="0">
                <a:latin typeface="Arial"/>
                <a:cs typeface="Arial"/>
              </a:rPr>
              <a:t>pangan </a:t>
            </a:r>
            <a:r>
              <a:rPr sz="3200" spc="-15" dirty="0">
                <a:latin typeface="Arial"/>
                <a:cs typeface="Arial"/>
              </a:rPr>
              <a:t>yang  </a:t>
            </a:r>
            <a:r>
              <a:rPr sz="3200" spc="-5" dirty="0">
                <a:latin typeface="Arial"/>
                <a:cs typeface="Arial"/>
              </a:rPr>
              <a:t>berkualitas </a:t>
            </a:r>
            <a:r>
              <a:rPr sz="3200" spc="-15" dirty="0">
                <a:latin typeface="Arial"/>
                <a:cs typeface="Arial"/>
              </a:rPr>
              <a:t>bagi</a:t>
            </a:r>
            <a:r>
              <a:rPr sz="3200" spc="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penduduk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914400"/>
            <a:ext cx="8229600" cy="5669280"/>
          </a:xfrm>
          <a:custGeom>
            <a:avLst/>
            <a:gdLst/>
            <a:ahLst/>
            <a:cxnLst/>
            <a:rect l="l" t="t" r="r" b="b"/>
            <a:pathLst>
              <a:path w="8229600" h="5669280">
                <a:moveTo>
                  <a:pt x="0" y="5669280"/>
                </a:moveTo>
                <a:lnTo>
                  <a:pt x="8229600" y="5669280"/>
                </a:lnTo>
                <a:lnTo>
                  <a:pt x="8229600" y="0"/>
                </a:lnTo>
                <a:lnTo>
                  <a:pt x="0" y="0"/>
                </a:lnTo>
                <a:lnTo>
                  <a:pt x="0" y="5669280"/>
                </a:lnTo>
                <a:close/>
              </a:path>
            </a:pathLst>
          </a:custGeom>
          <a:solidFill>
            <a:srgbClr val="A0ED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37563" y="938275"/>
            <a:ext cx="7446645" cy="558101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3200" spc="-5" dirty="0">
                <a:latin typeface="Arial"/>
                <a:cs typeface="Arial"/>
              </a:rPr>
              <a:t>Keadaan pangan dapat diketahui</a:t>
            </a:r>
            <a:r>
              <a:rPr sz="3200" spc="-5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dengan  metode </a:t>
            </a:r>
            <a:r>
              <a:rPr sz="3200" spc="-10" dirty="0">
                <a:latin typeface="Arial"/>
                <a:cs typeface="Arial"/>
              </a:rPr>
              <a:t>Food </a:t>
            </a:r>
            <a:r>
              <a:rPr sz="3200" spc="-5" dirty="0">
                <a:latin typeface="Arial"/>
                <a:cs typeface="Arial"/>
              </a:rPr>
              <a:t>Balance Sheet </a:t>
            </a:r>
            <a:r>
              <a:rPr sz="3200" spc="-10" dirty="0">
                <a:latin typeface="Arial"/>
                <a:cs typeface="Arial"/>
              </a:rPr>
              <a:t>(FBS) </a:t>
            </a:r>
            <a:r>
              <a:rPr sz="3200" spc="-5" dirty="0">
                <a:latin typeface="Arial"/>
                <a:cs typeface="Arial"/>
              </a:rPr>
              <a:t>atau  </a:t>
            </a:r>
            <a:r>
              <a:rPr sz="3200" spc="-10" dirty="0">
                <a:latin typeface="Arial"/>
                <a:cs typeface="Arial"/>
              </a:rPr>
              <a:t>Neraca Bahan Makanan</a:t>
            </a:r>
            <a:r>
              <a:rPr sz="3200" spc="5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(NBM)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4650">
              <a:latin typeface="Times New Roman"/>
              <a:cs typeface="Times New Roman"/>
            </a:endParaRPr>
          </a:p>
          <a:p>
            <a:pPr marL="12700" marR="208915">
              <a:lnSpc>
                <a:spcPct val="100000"/>
              </a:lnSpc>
            </a:pPr>
            <a:r>
              <a:rPr sz="3200" spc="-10" dirty="0">
                <a:latin typeface="Arial"/>
                <a:cs typeface="Arial"/>
              </a:rPr>
              <a:t>Dengan FBS </a:t>
            </a:r>
            <a:r>
              <a:rPr sz="3200" spc="-5" dirty="0">
                <a:latin typeface="Arial"/>
                <a:cs typeface="Arial"/>
              </a:rPr>
              <a:t>dapat diketahui </a:t>
            </a:r>
            <a:r>
              <a:rPr sz="3200" spc="-10" dirty="0">
                <a:latin typeface="Arial"/>
                <a:cs typeface="Arial"/>
              </a:rPr>
              <a:t>perkiraan  </a:t>
            </a:r>
            <a:r>
              <a:rPr sz="3200" spc="-5" dirty="0">
                <a:latin typeface="Arial"/>
                <a:cs typeface="Arial"/>
              </a:rPr>
              <a:t>total </a:t>
            </a:r>
            <a:r>
              <a:rPr sz="3200" spc="-10" dirty="0">
                <a:latin typeface="Arial"/>
                <a:cs typeface="Arial"/>
              </a:rPr>
              <a:t>produksi pangan, </a:t>
            </a:r>
            <a:r>
              <a:rPr sz="3200" spc="-5" dirty="0">
                <a:latin typeface="Arial"/>
                <a:cs typeface="Arial"/>
              </a:rPr>
              <a:t>jumlah  ekspor/impor, </a:t>
            </a:r>
            <a:r>
              <a:rPr sz="3200" spc="-10" dirty="0">
                <a:latin typeface="Arial"/>
                <a:cs typeface="Arial"/>
              </a:rPr>
              <a:t>perubahan-perubahan  </a:t>
            </a:r>
            <a:r>
              <a:rPr sz="3200" spc="-5" dirty="0">
                <a:latin typeface="Arial"/>
                <a:cs typeface="Arial"/>
              </a:rPr>
              <a:t>dalam </a:t>
            </a:r>
            <a:r>
              <a:rPr sz="3200" spc="-10" dirty="0">
                <a:latin typeface="Arial"/>
                <a:cs typeface="Arial"/>
              </a:rPr>
              <a:t>stok,pemakaian makanan </a:t>
            </a:r>
            <a:r>
              <a:rPr sz="3200" spc="-15" dirty="0">
                <a:latin typeface="Arial"/>
                <a:cs typeface="Arial"/>
              </a:rPr>
              <a:t>untuk  </a:t>
            </a:r>
            <a:r>
              <a:rPr sz="3200" spc="-5" dirty="0">
                <a:latin typeface="Arial"/>
                <a:cs typeface="Arial"/>
              </a:rPr>
              <a:t>ternak, </a:t>
            </a:r>
            <a:r>
              <a:rPr sz="3200" spc="-10" dirty="0">
                <a:latin typeface="Arial"/>
                <a:cs typeface="Arial"/>
              </a:rPr>
              <a:t>bibit,bahan </a:t>
            </a:r>
            <a:r>
              <a:rPr sz="3200" spc="-5" dirty="0">
                <a:latin typeface="Arial"/>
                <a:cs typeface="Arial"/>
              </a:rPr>
              <a:t>baku industri </a:t>
            </a:r>
            <a:r>
              <a:rPr sz="3200" spc="-10" dirty="0">
                <a:latin typeface="Arial"/>
                <a:cs typeface="Arial"/>
              </a:rPr>
              <a:t>pangan  serta banyaknya </a:t>
            </a:r>
            <a:r>
              <a:rPr sz="3200" spc="-5" dirty="0">
                <a:latin typeface="Arial"/>
                <a:cs typeface="Arial"/>
              </a:rPr>
              <a:t>pangan </a:t>
            </a:r>
            <a:r>
              <a:rPr sz="3200" spc="-15" dirty="0">
                <a:latin typeface="Arial"/>
                <a:cs typeface="Arial"/>
              </a:rPr>
              <a:t>yang  </a:t>
            </a:r>
            <a:r>
              <a:rPr sz="3200" spc="-5" dirty="0">
                <a:latin typeface="Arial"/>
                <a:cs typeface="Arial"/>
              </a:rPr>
              <a:t>hilang,rusak atau tercecer.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1143000"/>
            <a:ext cx="8229600" cy="5440680"/>
          </a:xfrm>
          <a:custGeom>
            <a:avLst/>
            <a:gdLst/>
            <a:ahLst/>
            <a:cxnLst/>
            <a:rect l="l" t="t" r="r" b="b"/>
            <a:pathLst>
              <a:path w="8229600" h="5440680">
                <a:moveTo>
                  <a:pt x="0" y="5440680"/>
                </a:moveTo>
                <a:lnTo>
                  <a:pt x="8229600" y="5440680"/>
                </a:lnTo>
                <a:lnTo>
                  <a:pt x="8229600" y="0"/>
                </a:lnTo>
                <a:lnTo>
                  <a:pt x="0" y="0"/>
                </a:lnTo>
                <a:lnTo>
                  <a:pt x="0" y="544068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50339" y="1163827"/>
            <a:ext cx="553148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dirty="0"/>
              <a:t>Langkah-langkah </a:t>
            </a:r>
            <a:r>
              <a:rPr sz="2800" spc="-5" dirty="0"/>
              <a:t>perhitungan</a:t>
            </a:r>
            <a:r>
              <a:rPr sz="2800" spc="-10" dirty="0"/>
              <a:t> </a:t>
            </a:r>
            <a:r>
              <a:rPr sz="2800" spc="-5" dirty="0"/>
              <a:t>FBS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2364739" y="1666747"/>
            <a:ext cx="6645275" cy="46278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marR="622300" indent="-228600">
              <a:lnSpc>
                <a:spcPct val="99700"/>
              </a:lnSpc>
              <a:spcBef>
                <a:spcPts val="105"/>
              </a:spcBef>
              <a:buChar char="–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Menghitung kapasitas produksi makanan  dalam </a:t>
            </a:r>
            <a:r>
              <a:rPr sz="2400" spc="-10" dirty="0">
                <a:latin typeface="Arial"/>
                <a:cs typeface="Arial"/>
              </a:rPr>
              <a:t>satu </a:t>
            </a:r>
            <a:r>
              <a:rPr sz="2400" spc="-5" dirty="0">
                <a:latin typeface="Arial"/>
                <a:cs typeface="Arial"/>
              </a:rPr>
              <a:t>tahun </a:t>
            </a:r>
            <a:r>
              <a:rPr sz="2400" spc="-10" dirty="0">
                <a:latin typeface="Arial"/>
                <a:cs typeface="Arial"/>
              </a:rPr>
              <a:t>(berasal </a:t>
            </a:r>
            <a:r>
              <a:rPr sz="2400" spc="-5" dirty="0">
                <a:latin typeface="Arial"/>
                <a:cs typeface="Arial"/>
              </a:rPr>
              <a:t>dari  persediaan/cadangan, produksi </a:t>
            </a:r>
            <a:r>
              <a:rPr sz="2400" spc="-10" dirty="0">
                <a:latin typeface="Arial"/>
                <a:cs typeface="Arial"/>
              </a:rPr>
              <a:t>dan import  </a:t>
            </a:r>
            <a:r>
              <a:rPr sz="2400" spc="-5" dirty="0">
                <a:latin typeface="Arial"/>
                <a:cs typeface="Arial"/>
              </a:rPr>
              <a:t>bahan makanan </a:t>
            </a:r>
            <a:r>
              <a:rPr sz="2400" spc="-10" dirty="0">
                <a:latin typeface="Arial"/>
                <a:cs typeface="Arial"/>
              </a:rPr>
              <a:t>dari </a:t>
            </a:r>
            <a:r>
              <a:rPr sz="2400" spc="-5" dirty="0">
                <a:latin typeface="Arial"/>
                <a:cs typeface="Arial"/>
              </a:rPr>
              <a:t>suatu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wilayah</a:t>
            </a:r>
            <a:endParaRPr sz="2400">
              <a:latin typeface="Arial"/>
              <a:cs typeface="Arial"/>
            </a:endParaRPr>
          </a:p>
          <a:p>
            <a:pPr marL="241300" marR="302260" indent="-228600">
              <a:lnSpc>
                <a:spcPct val="99700"/>
              </a:lnSpc>
              <a:spcBef>
                <a:spcPts val="585"/>
              </a:spcBef>
              <a:buChar char="–"/>
              <a:tabLst>
                <a:tab pos="241300" algn="l"/>
              </a:tabLst>
            </a:pPr>
            <a:r>
              <a:rPr sz="2400" spc="-10" dirty="0">
                <a:latin typeface="Arial"/>
                <a:cs typeface="Arial"/>
              </a:rPr>
              <a:t>Dikurangi </a:t>
            </a:r>
            <a:r>
              <a:rPr sz="2400" spc="-5" dirty="0">
                <a:latin typeface="Arial"/>
                <a:cs typeface="Arial"/>
              </a:rPr>
              <a:t>dengan </a:t>
            </a:r>
            <a:r>
              <a:rPr sz="2400" spc="-10" dirty="0">
                <a:latin typeface="Arial"/>
                <a:cs typeface="Arial"/>
              </a:rPr>
              <a:t>pengeluaran </a:t>
            </a:r>
            <a:r>
              <a:rPr sz="2400" spc="-5" dirty="0">
                <a:latin typeface="Arial"/>
                <a:cs typeface="Arial"/>
              </a:rPr>
              <a:t>untuk bibit,  eksport, kerusakan </a:t>
            </a:r>
            <a:r>
              <a:rPr sz="2400" spc="-10" dirty="0">
                <a:latin typeface="Arial"/>
                <a:cs typeface="Arial"/>
              </a:rPr>
              <a:t>pascapanen dan  </a:t>
            </a:r>
            <a:r>
              <a:rPr sz="2400" spc="-5" dirty="0">
                <a:latin typeface="Arial"/>
                <a:cs typeface="Arial"/>
              </a:rPr>
              <a:t>transportasi, diberikan untuk makanan </a:t>
            </a:r>
            <a:r>
              <a:rPr sz="2400" spc="-10" dirty="0">
                <a:latin typeface="Arial"/>
                <a:cs typeface="Arial"/>
              </a:rPr>
              <a:t>ternak  </a:t>
            </a:r>
            <a:r>
              <a:rPr sz="2400" spc="-5" dirty="0">
                <a:latin typeface="Arial"/>
                <a:cs typeface="Arial"/>
              </a:rPr>
              <a:t>dan untuk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cadangan.</a:t>
            </a:r>
            <a:endParaRPr sz="2400">
              <a:latin typeface="Arial"/>
              <a:cs typeface="Arial"/>
            </a:endParaRPr>
          </a:p>
          <a:p>
            <a:pPr marL="241300" marR="661035" indent="-228600">
              <a:lnSpc>
                <a:spcPct val="100000"/>
              </a:lnSpc>
              <a:spcBef>
                <a:spcPts val="580"/>
              </a:spcBef>
              <a:buChar char="–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Jumlah makanan </a:t>
            </a:r>
            <a:r>
              <a:rPr sz="2400" spc="-10" dirty="0">
                <a:latin typeface="Arial"/>
                <a:cs typeface="Arial"/>
              </a:rPr>
              <a:t>yang </a:t>
            </a:r>
            <a:r>
              <a:rPr sz="2400" spc="-5" dirty="0">
                <a:latin typeface="Arial"/>
                <a:cs typeface="Arial"/>
              </a:rPr>
              <a:t>ada tersebut dibagi  dengan jumlah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penduduk</a:t>
            </a:r>
            <a:endParaRPr sz="2400">
              <a:latin typeface="Arial"/>
              <a:cs typeface="Arial"/>
            </a:endParaRPr>
          </a:p>
          <a:p>
            <a:pPr marL="241300" marR="5080" indent="-228600">
              <a:lnSpc>
                <a:spcPct val="100000"/>
              </a:lnSpc>
              <a:spcBef>
                <a:spcPts val="575"/>
              </a:spcBef>
              <a:buChar char="–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Diketahui ketersediaan </a:t>
            </a:r>
            <a:r>
              <a:rPr sz="2400" spc="0" dirty="0">
                <a:latin typeface="Arial"/>
                <a:cs typeface="Arial"/>
              </a:rPr>
              <a:t>makanan </a:t>
            </a:r>
            <a:r>
              <a:rPr sz="2400" spc="-5" dirty="0">
                <a:latin typeface="Arial"/>
                <a:cs typeface="Arial"/>
              </a:rPr>
              <a:t>per </a:t>
            </a:r>
            <a:r>
              <a:rPr sz="2400" spc="-10" dirty="0">
                <a:latin typeface="Arial"/>
                <a:cs typeface="Arial"/>
              </a:rPr>
              <a:t>kapita per  </a:t>
            </a:r>
            <a:r>
              <a:rPr sz="2400" spc="-5" dirty="0">
                <a:latin typeface="Arial"/>
                <a:cs typeface="Arial"/>
              </a:rPr>
              <a:t>tahun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731519"/>
            <a:ext cx="8229600" cy="1143000"/>
          </a:xfrm>
          <a:prstGeom prst="rect">
            <a:avLst/>
          </a:prstGeom>
          <a:ln w="9142">
            <a:solidFill>
              <a:srgbClr val="009999"/>
            </a:solidFill>
          </a:ln>
        </p:spPr>
        <p:txBody>
          <a:bodyPr vert="horz" wrap="square" lIns="0" tIns="221615" rIns="0" bIns="0" rtlCol="0">
            <a:spAutoFit/>
          </a:bodyPr>
          <a:lstStyle/>
          <a:p>
            <a:pPr marL="1922780">
              <a:lnSpc>
                <a:spcPct val="100000"/>
              </a:lnSpc>
              <a:spcBef>
                <a:spcPts val="1745"/>
              </a:spcBef>
            </a:pPr>
            <a:r>
              <a:rPr sz="4400" spc="-5" dirty="0"/>
              <a:t>Distribusi</a:t>
            </a:r>
            <a:r>
              <a:rPr sz="4400" spc="40" dirty="0"/>
              <a:t> </a:t>
            </a:r>
            <a:r>
              <a:rPr sz="4400" spc="-15" dirty="0"/>
              <a:t>Pangan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914400" y="2514600"/>
            <a:ext cx="8229600" cy="4069079"/>
          </a:xfrm>
          <a:custGeom>
            <a:avLst/>
            <a:gdLst/>
            <a:ahLst/>
            <a:cxnLst/>
            <a:rect l="l" t="t" r="r" b="b"/>
            <a:pathLst>
              <a:path w="8229600" h="4069079">
                <a:moveTo>
                  <a:pt x="0" y="4069079"/>
                </a:moveTo>
                <a:lnTo>
                  <a:pt x="8229600" y="4069079"/>
                </a:lnTo>
                <a:lnTo>
                  <a:pt x="8229600" y="0"/>
                </a:lnTo>
                <a:lnTo>
                  <a:pt x="0" y="0"/>
                </a:lnTo>
                <a:lnTo>
                  <a:pt x="0" y="4069079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37563" y="2535427"/>
            <a:ext cx="7607934" cy="37852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latin typeface="Arial"/>
                <a:cs typeface="Arial"/>
              </a:rPr>
              <a:t>Distribusi </a:t>
            </a:r>
            <a:r>
              <a:rPr sz="2800" spc="-10" dirty="0">
                <a:latin typeface="Arial"/>
                <a:cs typeface="Arial"/>
              </a:rPr>
              <a:t>yang </a:t>
            </a:r>
            <a:r>
              <a:rPr sz="2800" dirty="0">
                <a:latin typeface="Arial"/>
                <a:cs typeface="Arial"/>
              </a:rPr>
              <a:t>cepat dan lancar akan </a:t>
            </a:r>
            <a:r>
              <a:rPr sz="2800" spc="-5" dirty="0">
                <a:latin typeface="Arial"/>
                <a:cs typeface="Arial"/>
              </a:rPr>
              <a:t>menjamin  </a:t>
            </a:r>
            <a:r>
              <a:rPr sz="2800" dirty="0">
                <a:latin typeface="Arial"/>
                <a:cs typeface="Arial"/>
              </a:rPr>
              <a:t>konsumsi </a:t>
            </a:r>
            <a:r>
              <a:rPr sz="2800" spc="-5" dirty="0">
                <a:latin typeface="Arial"/>
                <a:cs typeface="Arial"/>
              </a:rPr>
              <a:t>pangan</a:t>
            </a:r>
            <a:r>
              <a:rPr sz="2800" spc="1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penduduk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4100">
              <a:latin typeface="Times New Roman"/>
              <a:cs typeface="Times New Roman"/>
            </a:endParaRPr>
          </a:p>
          <a:p>
            <a:pPr marL="12700" marR="197485">
              <a:lnSpc>
                <a:spcPct val="100000"/>
              </a:lnSpc>
            </a:pPr>
            <a:r>
              <a:rPr sz="2800" dirty="0">
                <a:latin typeface="Arial"/>
                <a:cs typeface="Arial"/>
              </a:rPr>
              <a:t>Transportasi dalam </a:t>
            </a:r>
            <a:r>
              <a:rPr sz="2800" spc="-5" dirty="0">
                <a:latin typeface="Arial"/>
                <a:cs typeface="Arial"/>
              </a:rPr>
              <a:t>mengangkut </a:t>
            </a:r>
            <a:r>
              <a:rPr sz="2800" dirty="0">
                <a:latin typeface="Arial"/>
                <a:cs typeface="Arial"/>
              </a:rPr>
              <a:t>hasil produksi  perlu</a:t>
            </a:r>
            <a:r>
              <a:rPr sz="2800" spc="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diperhatikan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050">
              <a:latin typeface="Times New Roman"/>
              <a:cs typeface="Times New Roman"/>
            </a:endParaRPr>
          </a:p>
          <a:p>
            <a:pPr marL="12700" marR="199390">
              <a:lnSpc>
                <a:spcPct val="100000"/>
              </a:lnSpc>
            </a:pPr>
            <a:r>
              <a:rPr sz="2800" dirty="0">
                <a:latin typeface="Arial"/>
                <a:cs typeface="Arial"/>
              </a:rPr>
              <a:t>Distribusi </a:t>
            </a:r>
            <a:r>
              <a:rPr sz="2800" spc="-5" dirty="0">
                <a:latin typeface="Arial"/>
                <a:cs typeface="Arial"/>
              </a:rPr>
              <a:t>pangan </a:t>
            </a:r>
            <a:r>
              <a:rPr sz="2800" spc="-10" dirty="0">
                <a:latin typeface="Arial"/>
                <a:cs typeface="Arial"/>
              </a:rPr>
              <a:t>dapat </a:t>
            </a:r>
            <a:r>
              <a:rPr sz="2800" spc="-5" dirty="0">
                <a:latin typeface="Arial"/>
                <a:cs typeface="Arial"/>
              </a:rPr>
              <a:t>melalui </a:t>
            </a:r>
            <a:r>
              <a:rPr sz="2800" dirty="0">
                <a:latin typeface="Arial"/>
                <a:cs typeface="Arial"/>
              </a:rPr>
              <a:t>pasar  tradisional, </a:t>
            </a:r>
            <a:r>
              <a:rPr sz="2800" spc="-5" dirty="0">
                <a:latin typeface="Arial"/>
                <a:cs typeface="Arial"/>
              </a:rPr>
              <a:t>warung,toko maupun</a:t>
            </a:r>
            <a:r>
              <a:rPr sz="2800" spc="7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Supermarket.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731519"/>
            <a:ext cx="8229600" cy="1143000"/>
          </a:xfrm>
          <a:prstGeom prst="rect">
            <a:avLst/>
          </a:prstGeom>
          <a:ln w="9142">
            <a:solidFill>
              <a:srgbClr val="FF0066"/>
            </a:solidFill>
          </a:ln>
        </p:spPr>
        <p:txBody>
          <a:bodyPr vert="horz" wrap="square" lIns="0" tIns="221615" rIns="0" bIns="0" rtlCol="0">
            <a:spAutoFit/>
          </a:bodyPr>
          <a:lstStyle/>
          <a:p>
            <a:pPr marL="1844039">
              <a:lnSpc>
                <a:spcPct val="100000"/>
              </a:lnSpc>
              <a:spcBef>
                <a:spcPts val="1745"/>
              </a:spcBef>
            </a:pPr>
            <a:r>
              <a:rPr sz="4400" spc="-10" dirty="0"/>
              <a:t>Konsumsi</a:t>
            </a:r>
            <a:r>
              <a:rPr sz="4400" spc="30" dirty="0"/>
              <a:t> </a:t>
            </a:r>
            <a:r>
              <a:rPr sz="4400" spc="-5" dirty="0"/>
              <a:t>Pangan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914400" y="2057400"/>
            <a:ext cx="8229600" cy="4526280"/>
          </a:xfrm>
          <a:custGeom>
            <a:avLst/>
            <a:gdLst/>
            <a:ahLst/>
            <a:cxnLst/>
            <a:rect l="l" t="t" r="r" b="b"/>
            <a:pathLst>
              <a:path w="8229600" h="4526280">
                <a:moveTo>
                  <a:pt x="0" y="4526280"/>
                </a:moveTo>
                <a:lnTo>
                  <a:pt x="8229600" y="4526280"/>
                </a:lnTo>
                <a:lnTo>
                  <a:pt x="8229600" y="0"/>
                </a:lnTo>
                <a:lnTo>
                  <a:pt x="0" y="0"/>
                </a:lnTo>
                <a:lnTo>
                  <a:pt x="0" y="4526280"/>
                </a:lnTo>
                <a:close/>
              </a:path>
            </a:pathLst>
          </a:custGeom>
          <a:solidFill>
            <a:srgbClr val="A0ED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37563" y="2011172"/>
            <a:ext cx="7591425" cy="4208780"/>
          </a:xfrm>
          <a:prstGeom prst="rect">
            <a:avLst/>
          </a:prstGeom>
        </p:spPr>
        <p:txBody>
          <a:bodyPr vert="horz" wrap="square" lIns="0" tIns="95885" rIns="0" bIns="0" rtlCol="0">
            <a:spAutoFit/>
          </a:bodyPr>
          <a:lstStyle/>
          <a:p>
            <a:pPr marL="12700" marR="239395">
              <a:lnSpc>
                <a:spcPts val="2690"/>
              </a:lnSpc>
              <a:spcBef>
                <a:spcPts val="755"/>
              </a:spcBef>
            </a:pPr>
            <a:r>
              <a:rPr sz="2800" spc="-5" dirty="0">
                <a:latin typeface="Arial"/>
                <a:cs typeface="Arial"/>
              </a:rPr>
              <a:t>Dapat dilakukan dengan </a:t>
            </a:r>
            <a:r>
              <a:rPr sz="2800" dirty="0">
                <a:latin typeface="Arial"/>
                <a:cs typeface="Arial"/>
              </a:rPr>
              <a:t>melakukan </a:t>
            </a:r>
            <a:r>
              <a:rPr sz="2800" spc="-5" dirty="0">
                <a:latin typeface="Arial"/>
                <a:cs typeface="Arial"/>
              </a:rPr>
              <a:t>Survey  </a:t>
            </a:r>
            <a:r>
              <a:rPr sz="2800" dirty="0">
                <a:latin typeface="Arial"/>
                <a:cs typeface="Arial"/>
              </a:rPr>
              <a:t>konsumsi </a:t>
            </a:r>
            <a:r>
              <a:rPr sz="2800" spc="-5" dirty="0">
                <a:latin typeface="Arial"/>
                <a:cs typeface="Arial"/>
              </a:rPr>
              <a:t>pangan </a:t>
            </a:r>
            <a:r>
              <a:rPr sz="2800" spc="-10" dirty="0">
                <a:latin typeface="Arial"/>
                <a:cs typeface="Arial"/>
              </a:rPr>
              <a:t>baik </a:t>
            </a:r>
            <a:r>
              <a:rPr sz="2800" spc="-5" dirty="0">
                <a:latin typeface="Arial"/>
                <a:cs typeface="Arial"/>
              </a:rPr>
              <a:t>langsung maupun tidak  </a:t>
            </a:r>
            <a:r>
              <a:rPr sz="2800" dirty="0">
                <a:latin typeface="Arial"/>
                <a:cs typeface="Arial"/>
              </a:rPr>
              <a:t>langsung.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500">
              <a:latin typeface="Times New Roman"/>
              <a:cs typeface="Times New Roman"/>
            </a:endParaRPr>
          </a:p>
          <a:p>
            <a:pPr marL="12700" marR="5080">
              <a:lnSpc>
                <a:spcPct val="80000"/>
              </a:lnSpc>
            </a:pPr>
            <a:r>
              <a:rPr sz="2800" spc="-5" dirty="0">
                <a:latin typeface="Arial"/>
                <a:cs typeface="Arial"/>
              </a:rPr>
              <a:t>Data konsumsi pangan </a:t>
            </a:r>
            <a:r>
              <a:rPr sz="2800" dirty="0">
                <a:latin typeface="Arial"/>
                <a:cs typeface="Arial"/>
              </a:rPr>
              <a:t>diterjemahkan dalam  bentuk gizi </a:t>
            </a:r>
            <a:r>
              <a:rPr sz="2800" spc="-5" dirty="0">
                <a:latin typeface="Arial"/>
                <a:cs typeface="Arial"/>
              </a:rPr>
              <a:t>dengan menggunakan Daftar  Komposisi </a:t>
            </a:r>
            <a:r>
              <a:rPr sz="2800" dirty="0">
                <a:latin typeface="Arial"/>
                <a:cs typeface="Arial"/>
              </a:rPr>
              <a:t>Bahan </a:t>
            </a:r>
            <a:r>
              <a:rPr sz="2800" spc="-5" dirty="0">
                <a:latin typeface="Arial"/>
                <a:cs typeface="Arial"/>
              </a:rPr>
              <a:t>Makanan untuk mendapatkan  Tingkat Konsumsi Gizi.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500">
              <a:latin typeface="Times New Roman"/>
              <a:cs typeface="Times New Roman"/>
            </a:endParaRPr>
          </a:p>
          <a:p>
            <a:pPr marL="12700" marR="1087755">
              <a:lnSpc>
                <a:spcPct val="80000"/>
              </a:lnSpc>
            </a:pPr>
            <a:r>
              <a:rPr sz="2800" dirty="0">
                <a:latin typeface="Arial"/>
                <a:cs typeface="Arial"/>
              </a:rPr>
              <a:t>Pola konsumsi </a:t>
            </a:r>
            <a:r>
              <a:rPr sz="2800" spc="-5" dirty="0">
                <a:latin typeface="Arial"/>
                <a:cs typeface="Arial"/>
              </a:rPr>
              <a:t>pangan </a:t>
            </a:r>
            <a:r>
              <a:rPr sz="2800" dirty="0">
                <a:latin typeface="Arial"/>
                <a:cs typeface="Arial"/>
              </a:rPr>
              <a:t>berdasarkan data  </a:t>
            </a:r>
            <a:r>
              <a:rPr sz="2800" spc="-5" dirty="0">
                <a:latin typeface="Arial"/>
                <a:cs typeface="Arial"/>
              </a:rPr>
              <a:t>frekuensi pangan</a:t>
            </a:r>
            <a:r>
              <a:rPr sz="2800" spc="2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731519"/>
            <a:ext cx="8229600" cy="1143000"/>
          </a:xfrm>
          <a:prstGeom prst="rect">
            <a:avLst/>
          </a:prstGeom>
          <a:ln w="9142">
            <a:solidFill>
              <a:srgbClr val="33CC33"/>
            </a:solidFill>
          </a:ln>
        </p:spPr>
        <p:txBody>
          <a:bodyPr vert="horz" wrap="square" lIns="0" tIns="2216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745"/>
              </a:spcBef>
            </a:pPr>
            <a:r>
              <a:rPr sz="4400" spc="-5" dirty="0"/>
              <a:t>Status</a:t>
            </a:r>
            <a:r>
              <a:rPr sz="4400" spc="25" dirty="0"/>
              <a:t> </a:t>
            </a:r>
            <a:r>
              <a:rPr sz="4400" spc="-10" dirty="0"/>
              <a:t>Gizi</a:t>
            </a:r>
            <a:endParaRPr sz="440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6870" marR="5080" indent="-344805">
              <a:lnSpc>
                <a:spcPct val="99900"/>
              </a:lnSpc>
              <a:spcBef>
                <a:spcPts val="95"/>
              </a:spcBef>
            </a:pPr>
            <a:r>
              <a:rPr spc="-5" dirty="0">
                <a:solidFill>
                  <a:srgbClr val="000000"/>
                </a:solidFill>
              </a:rPr>
              <a:t>Status gizi </a:t>
            </a:r>
            <a:r>
              <a:rPr spc="-10" dirty="0">
                <a:solidFill>
                  <a:srgbClr val="000000"/>
                </a:solidFill>
              </a:rPr>
              <a:t>menunjukkan </a:t>
            </a:r>
            <a:r>
              <a:rPr spc="-10" dirty="0"/>
              <a:t>keadaan </a:t>
            </a:r>
            <a:r>
              <a:rPr spc="-15" dirty="0"/>
              <a:t>yang  </a:t>
            </a:r>
            <a:r>
              <a:rPr spc="-10" dirty="0"/>
              <a:t>diakibatkan </a:t>
            </a:r>
            <a:r>
              <a:rPr spc="-5" dirty="0"/>
              <a:t>oleh keseimbangan </a:t>
            </a:r>
            <a:r>
              <a:rPr spc="-15" dirty="0"/>
              <a:t>antara  </a:t>
            </a:r>
            <a:r>
              <a:rPr spc="-5" dirty="0"/>
              <a:t>asupan (</a:t>
            </a:r>
            <a:r>
              <a:rPr i="1" spc="-5" dirty="0">
                <a:latin typeface="Arial"/>
                <a:cs typeface="Arial"/>
              </a:rPr>
              <a:t>intake</a:t>
            </a:r>
            <a:r>
              <a:rPr spc="-5" dirty="0"/>
              <a:t>) dan kebutuhan  </a:t>
            </a:r>
            <a:r>
              <a:rPr spc="-10" dirty="0"/>
              <a:t>(</a:t>
            </a:r>
            <a:r>
              <a:rPr i="1" spc="-10" dirty="0">
                <a:latin typeface="Arial"/>
                <a:cs typeface="Arial"/>
              </a:rPr>
              <a:t>requirement</a:t>
            </a:r>
            <a:r>
              <a:rPr spc="-10" dirty="0"/>
              <a:t>) </a:t>
            </a:r>
            <a:r>
              <a:rPr spc="-5" dirty="0"/>
              <a:t>zat gizi oleh tubuh </a:t>
            </a:r>
            <a:r>
              <a:rPr spc="-15" dirty="0"/>
              <a:t>untuk  </a:t>
            </a:r>
            <a:r>
              <a:rPr spc="-10" dirty="0"/>
              <a:t>berbagai </a:t>
            </a:r>
            <a:r>
              <a:rPr spc="-5" dirty="0"/>
              <a:t>fungsi </a:t>
            </a:r>
            <a:r>
              <a:rPr spc="-10" dirty="0"/>
              <a:t>biologis: (pertumbuhan  </a:t>
            </a:r>
            <a:r>
              <a:rPr spc="-5" dirty="0"/>
              <a:t>fisik, </a:t>
            </a:r>
            <a:r>
              <a:rPr spc="-10" dirty="0"/>
              <a:t>perkembangan, </a:t>
            </a:r>
            <a:r>
              <a:rPr spc="-5" dirty="0"/>
              <a:t>aktivitas,  </a:t>
            </a:r>
            <a:r>
              <a:rPr spc="-10" dirty="0"/>
              <a:t>pemeliharaan kesehatan, </a:t>
            </a:r>
            <a:r>
              <a:rPr spc="-5" dirty="0"/>
              <a:t>dan</a:t>
            </a:r>
            <a:r>
              <a:rPr spc="30" dirty="0"/>
              <a:t> </a:t>
            </a:r>
            <a:r>
              <a:rPr spc="-15" dirty="0"/>
              <a:t>lainnya)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2057400"/>
            <a:ext cx="8229600" cy="4526280"/>
          </a:xfrm>
          <a:custGeom>
            <a:avLst/>
            <a:gdLst/>
            <a:ahLst/>
            <a:cxnLst/>
            <a:rect l="l" t="t" r="r" b="b"/>
            <a:pathLst>
              <a:path w="8229600" h="4526280">
                <a:moveTo>
                  <a:pt x="0" y="4526280"/>
                </a:moveTo>
                <a:lnTo>
                  <a:pt x="8229600" y="4526280"/>
                </a:lnTo>
                <a:lnTo>
                  <a:pt x="8229600" y="0"/>
                </a:lnTo>
                <a:lnTo>
                  <a:pt x="0" y="0"/>
                </a:lnTo>
                <a:lnTo>
                  <a:pt x="0" y="4526280"/>
                </a:lnTo>
                <a:close/>
              </a:path>
            </a:pathLst>
          </a:custGeom>
          <a:solidFill>
            <a:srgbClr val="A0ED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pc="-5" dirty="0"/>
              <a:t>Status gizi </a:t>
            </a:r>
            <a:r>
              <a:rPr spc="-25" dirty="0"/>
              <a:t>bayi </a:t>
            </a:r>
            <a:r>
              <a:rPr spc="-5" dirty="0"/>
              <a:t>dan balita </a:t>
            </a:r>
            <a:r>
              <a:rPr spc="-10" dirty="0"/>
              <a:t>merupakan  </a:t>
            </a:r>
            <a:r>
              <a:rPr spc="-5" dirty="0"/>
              <a:t>indikator </a:t>
            </a:r>
            <a:r>
              <a:rPr spc="-10" dirty="0"/>
              <a:t>status </a:t>
            </a:r>
            <a:r>
              <a:rPr spc="-15" dirty="0"/>
              <a:t>gizi</a:t>
            </a:r>
            <a:r>
              <a:rPr spc="50" dirty="0"/>
              <a:t> </a:t>
            </a:r>
            <a:r>
              <a:rPr spc="-10" dirty="0"/>
              <a:t>masyarakat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990600"/>
            <a:ext cx="8229600" cy="5593080"/>
          </a:xfrm>
          <a:custGeom>
            <a:avLst/>
            <a:gdLst/>
            <a:ahLst/>
            <a:cxnLst/>
            <a:rect l="l" t="t" r="r" b="b"/>
            <a:pathLst>
              <a:path w="8229600" h="5593080">
                <a:moveTo>
                  <a:pt x="0" y="5593080"/>
                </a:moveTo>
                <a:lnTo>
                  <a:pt x="8229600" y="5593080"/>
                </a:lnTo>
                <a:lnTo>
                  <a:pt x="8229600" y="0"/>
                </a:lnTo>
                <a:lnTo>
                  <a:pt x="0" y="0"/>
                </a:lnTo>
                <a:lnTo>
                  <a:pt x="0" y="559308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93139" y="1014475"/>
            <a:ext cx="7265670" cy="450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805">
              <a:lnSpc>
                <a:spcPct val="100000"/>
              </a:lnSpc>
              <a:spcBef>
                <a:spcPts val="90"/>
              </a:spcBef>
            </a:pPr>
            <a:r>
              <a:rPr sz="3200" spc="-5" dirty="0">
                <a:latin typeface="Arial"/>
                <a:cs typeface="Arial"/>
              </a:rPr>
              <a:t>Hal-hal lain </a:t>
            </a:r>
            <a:r>
              <a:rPr sz="3200" spc="-15" dirty="0">
                <a:latin typeface="Arial"/>
                <a:cs typeface="Arial"/>
              </a:rPr>
              <a:t>yang </a:t>
            </a:r>
            <a:r>
              <a:rPr sz="3200" spc="-10" dirty="0">
                <a:latin typeface="Arial"/>
                <a:cs typeface="Arial"/>
              </a:rPr>
              <a:t>perlu </a:t>
            </a:r>
            <a:r>
              <a:rPr sz="3200" spc="-5" dirty="0">
                <a:latin typeface="Arial"/>
                <a:cs typeface="Arial"/>
              </a:rPr>
              <a:t>diamati </a:t>
            </a:r>
            <a:r>
              <a:rPr sz="3200" spc="-10" dirty="0">
                <a:latin typeface="Arial"/>
                <a:cs typeface="Arial"/>
              </a:rPr>
              <a:t>berkaitan  </a:t>
            </a:r>
            <a:r>
              <a:rPr sz="3200" spc="-5" dirty="0">
                <a:latin typeface="Arial"/>
                <a:cs typeface="Arial"/>
              </a:rPr>
              <a:t>dengan </a:t>
            </a:r>
            <a:r>
              <a:rPr sz="3200" spc="-10" dirty="0">
                <a:latin typeface="Arial"/>
                <a:cs typeface="Arial"/>
              </a:rPr>
              <a:t>kesehatan </a:t>
            </a:r>
            <a:r>
              <a:rPr sz="3200" spc="-5" dirty="0">
                <a:latin typeface="Arial"/>
                <a:cs typeface="Arial"/>
              </a:rPr>
              <a:t>dan</a:t>
            </a:r>
            <a:r>
              <a:rPr sz="3200" spc="2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gizi:</a:t>
            </a:r>
            <a:endParaRPr sz="3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770"/>
              </a:spcBef>
              <a:buChar char="-"/>
              <a:tabLst>
                <a:tab pos="356870" algn="l"/>
                <a:tab pos="357505" algn="l"/>
              </a:tabLst>
            </a:pPr>
            <a:r>
              <a:rPr sz="3200" spc="-5" dirty="0">
                <a:latin typeface="Arial"/>
                <a:cs typeface="Arial"/>
              </a:rPr>
              <a:t>Status </a:t>
            </a:r>
            <a:r>
              <a:rPr sz="3200" spc="-10" dirty="0">
                <a:latin typeface="Arial"/>
                <a:cs typeface="Arial"/>
              </a:rPr>
              <a:t>Gizi </a:t>
            </a:r>
            <a:r>
              <a:rPr sz="3200" spc="-5" dirty="0">
                <a:latin typeface="Arial"/>
                <a:cs typeface="Arial"/>
              </a:rPr>
              <a:t>Ibu</a:t>
            </a:r>
            <a:r>
              <a:rPr sz="3200" spc="50" dirty="0">
                <a:latin typeface="Arial"/>
                <a:cs typeface="Arial"/>
              </a:rPr>
              <a:t> </a:t>
            </a:r>
            <a:r>
              <a:rPr sz="3200" spc="-15" dirty="0">
                <a:latin typeface="Arial"/>
                <a:cs typeface="Arial"/>
              </a:rPr>
              <a:t>Hamil</a:t>
            </a:r>
            <a:endParaRPr sz="3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745"/>
              </a:spcBef>
              <a:buChar char="-"/>
              <a:tabLst>
                <a:tab pos="356870" algn="l"/>
                <a:tab pos="357505" algn="l"/>
              </a:tabLst>
            </a:pPr>
            <a:r>
              <a:rPr sz="3200" spc="-5" dirty="0">
                <a:latin typeface="Arial"/>
                <a:cs typeface="Arial"/>
              </a:rPr>
              <a:t>Anemia</a:t>
            </a:r>
            <a:endParaRPr sz="3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765"/>
              </a:spcBef>
              <a:buChar char="-"/>
              <a:tabLst>
                <a:tab pos="356870" algn="l"/>
                <a:tab pos="357505" algn="l"/>
              </a:tabLst>
            </a:pPr>
            <a:r>
              <a:rPr sz="3200" spc="-10" dirty="0">
                <a:latin typeface="Arial"/>
                <a:cs typeface="Arial"/>
              </a:rPr>
              <a:t>Pemberian </a:t>
            </a:r>
            <a:r>
              <a:rPr sz="3200" spc="-5" dirty="0">
                <a:latin typeface="Arial"/>
                <a:cs typeface="Arial"/>
              </a:rPr>
              <a:t>ASI</a:t>
            </a:r>
            <a:r>
              <a:rPr sz="3200" spc="3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Eksklusif</a:t>
            </a:r>
            <a:endParaRPr sz="3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770"/>
              </a:spcBef>
              <a:buChar char="-"/>
              <a:tabLst>
                <a:tab pos="356870" algn="l"/>
                <a:tab pos="357505" algn="l"/>
              </a:tabLst>
            </a:pPr>
            <a:r>
              <a:rPr sz="3200" spc="-5" dirty="0">
                <a:latin typeface="Arial"/>
                <a:cs typeface="Arial"/>
              </a:rPr>
              <a:t>Penggunaan </a:t>
            </a:r>
            <a:r>
              <a:rPr sz="3200" spc="-10" dirty="0">
                <a:latin typeface="Arial"/>
                <a:cs typeface="Arial"/>
              </a:rPr>
              <a:t>Garam</a:t>
            </a:r>
            <a:r>
              <a:rPr sz="3200" spc="25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Beryodium</a:t>
            </a:r>
            <a:endParaRPr sz="3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745"/>
              </a:spcBef>
              <a:buChar char="-"/>
              <a:tabLst>
                <a:tab pos="356870" algn="l"/>
                <a:tab pos="357505" algn="l"/>
              </a:tabLst>
            </a:pPr>
            <a:r>
              <a:rPr sz="3200" spc="-5" dirty="0">
                <a:latin typeface="Arial"/>
                <a:cs typeface="Arial"/>
              </a:rPr>
              <a:t>GAKY</a:t>
            </a:r>
            <a:endParaRPr sz="32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765"/>
              </a:spcBef>
              <a:buChar char="-"/>
              <a:tabLst>
                <a:tab pos="356870" algn="l"/>
                <a:tab pos="357505" algn="l"/>
              </a:tabLst>
            </a:pPr>
            <a:r>
              <a:rPr sz="3200" spc="-10" dirty="0">
                <a:latin typeface="Arial"/>
                <a:cs typeface="Arial"/>
              </a:rPr>
              <a:t>Kekurangan Vitamin</a:t>
            </a:r>
            <a:r>
              <a:rPr sz="3200" spc="1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A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21939" y="2075180"/>
            <a:ext cx="380809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0" dirty="0">
                <a:solidFill>
                  <a:srgbClr val="FF0066"/>
                </a:solidFill>
              </a:rPr>
              <a:t>TERIMAKASIH</a:t>
            </a:r>
            <a:endParaRPr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</TotalTime>
  <Words>486</Words>
  <Application>Microsoft Office PowerPoint</Application>
  <PresentationFormat>Custom</PresentationFormat>
  <Paragraphs>77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Slide 1</vt:lpstr>
      <vt:lpstr>PERENCANAAN PANGAN &amp; GIZI</vt:lpstr>
      <vt:lpstr>PERENCANAAN</vt:lpstr>
      <vt:lpstr>Tujuan Perencanaan</vt:lpstr>
      <vt:lpstr>GUNA PERENCANAAN</vt:lpstr>
      <vt:lpstr>Slide 6</vt:lpstr>
      <vt:lpstr>ANALISIS SITUASI</vt:lpstr>
      <vt:lpstr>Slide 8</vt:lpstr>
      <vt:lpstr>Slide 9</vt:lpstr>
      <vt:lpstr>Slide 10</vt:lpstr>
      <vt:lpstr>Slide 11</vt:lpstr>
      <vt:lpstr>Slide 12</vt:lpstr>
      <vt:lpstr>ANALISIS SITUASI</vt:lpstr>
      <vt:lpstr>Dengan dilakukan analisis kita dapat  memotret kondisi pangan dan gizi  masyarakat yang sedang dihadapi suatu  daerah serta faktor-faktor yang  mempengaruhi status gizi masyarakat</vt:lpstr>
      <vt:lpstr>Analisis situasi dapat dilakukan dengan  pengamatan langsung di lapangan atau  dengan mengumpulkan data/informasi dari  laporan-laporan atau publikasi yang ada.</vt:lpstr>
      <vt:lpstr>Slide 16</vt:lpstr>
      <vt:lpstr>Slide 17</vt:lpstr>
      <vt:lpstr>Slide 18</vt:lpstr>
      <vt:lpstr>Langkah-langkah perhitungan FBS</vt:lpstr>
      <vt:lpstr>Distribusi Pangan</vt:lpstr>
      <vt:lpstr>Konsumsi Pangan</vt:lpstr>
      <vt:lpstr>Status Gizi</vt:lpstr>
      <vt:lpstr>Status gizi bayi dan balita merupakan  indikator status gizi masyarakat</vt:lpstr>
      <vt:lpstr>Slide 24</vt:lpstr>
      <vt:lpstr>TERIMAKASIH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Toshiba</dc:creator>
  <cp:lastModifiedBy>Toshiba</cp:lastModifiedBy>
  <cp:revision>1</cp:revision>
  <dcterms:created xsi:type="dcterms:W3CDTF">2017-10-31T05:40:13Z</dcterms:created>
  <dcterms:modified xsi:type="dcterms:W3CDTF">2017-10-31T07:22:13Z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2011-09-26T00:00:00Z</vt:filetime>
  </property>
  <property fmtid="{D5CDD505-2E9C-101B-9397-08002B2CF9AE}" pid="3" name="LastSaved">
    <vt:filetime>2017-10-31T00:00:00Z</vt:filetime>
  </property>
</Properties>
</file>