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00" y="3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289425" y="3278822"/>
            <a:ext cx="3613150" cy="696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2"/>
          <p:cNvSpPr/>
          <p:nvPr/>
        </p:nvSpPr>
        <p:spPr>
          <a:xfrm>
            <a:off x="335278" y="457200"/>
            <a:ext cx="11551921" cy="6027420"/>
          </a:xfrm>
          <a:prstGeom prst="rect">
            <a:avLst/>
          </a:prstGeom>
          <a:blipFill dpi="0" rotWithShape="1">
            <a:blip r:embed="rId2" cstate="print">
              <a:alphaModFix amt="20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870954" y="4747514"/>
            <a:ext cx="17037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Pertemuan</a:t>
            </a:r>
            <a:r>
              <a:rPr sz="1800" b="1" spc="-110" dirty="0">
                <a:latin typeface="Arial"/>
                <a:cs typeface="Arial"/>
              </a:rPr>
              <a:t> </a:t>
            </a:r>
            <a:r>
              <a:rPr sz="1800" b="1" spc="-40" dirty="0">
                <a:latin typeface="Arial"/>
                <a:cs typeface="Arial"/>
              </a:rPr>
              <a:t>ke-2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870954" y="5001895"/>
            <a:ext cx="319595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spc="-15" dirty="0">
                <a:solidFill>
                  <a:srgbClr val="C00000"/>
                </a:solidFill>
                <a:latin typeface="Arial Black"/>
                <a:cs typeface="Arial Black"/>
              </a:rPr>
              <a:t>Sifat-sifat </a:t>
            </a:r>
            <a:r>
              <a:rPr sz="2500" spc="-20" dirty="0">
                <a:solidFill>
                  <a:srgbClr val="C00000"/>
                </a:solidFill>
                <a:latin typeface="Arial Black"/>
                <a:cs typeface="Arial Black"/>
              </a:rPr>
              <a:t>Zat</a:t>
            </a:r>
            <a:r>
              <a:rPr sz="2500" spc="-55" dirty="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sz="2500" spc="-5" dirty="0">
                <a:solidFill>
                  <a:srgbClr val="C00000"/>
                </a:solidFill>
                <a:latin typeface="Arial Black"/>
                <a:cs typeface="Arial Black"/>
              </a:rPr>
              <a:t>Cair</a:t>
            </a:r>
            <a:endParaRPr sz="2500">
              <a:latin typeface="Arial Black"/>
              <a:cs typeface="Arial Black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051242" y="711200"/>
            <a:ext cx="152400" cy="2717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10901680" cy="584134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273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155"/>
              </a:spcBef>
            </a:pP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FLUIDA </a:t>
            </a: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DAN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spc="-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2" y="1246118"/>
            <a:ext cx="5997452" cy="7767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343660"/>
            <a:ext cx="2115820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77619"/>
            <a:ext cx="5902960" cy="675640"/>
          </a:xfrm>
          <a:custGeom>
            <a:avLst/>
            <a:gdLst/>
            <a:ahLst/>
            <a:cxnLst/>
            <a:rect l="l" t="t" r="r" b="b"/>
            <a:pathLst>
              <a:path w="5902960" h="675639">
                <a:moveTo>
                  <a:pt x="5565140" y="0"/>
                </a:moveTo>
                <a:lnTo>
                  <a:pt x="0" y="0"/>
                </a:lnTo>
                <a:lnTo>
                  <a:pt x="0" y="675639"/>
                </a:lnTo>
                <a:lnTo>
                  <a:pt x="5565140" y="675639"/>
                </a:lnTo>
                <a:lnTo>
                  <a:pt x="5902960" y="337819"/>
                </a:lnTo>
                <a:lnTo>
                  <a:pt x="556514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72" y="1442656"/>
            <a:ext cx="173101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Franklin Gothic Medium"/>
                <a:cs typeface="Franklin Gothic Medium"/>
              </a:rPr>
              <a:t>Pokok</a:t>
            </a:r>
            <a:r>
              <a:rPr sz="2000" spc="-75" dirty="0">
                <a:latin typeface="Franklin Gothic Medium"/>
                <a:cs typeface="Franklin Gothic Medium"/>
              </a:rPr>
              <a:t> </a:t>
            </a:r>
            <a:r>
              <a:rPr sz="2000" spc="-5" dirty="0">
                <a:latin typeface="Franklin Gothic Medium"/>
                <a:cs typeface="Franklin Gothic Medium"/>
              </a:rPr>
              <a:t>Bahasan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719321" y="2066670"/>
            <a:ext cx="935355" cy="4441825"/>
          </a:xfrm>
          <a:custGeom>
            <a:avLst/>
            <a:gdLst/>
            <a:ahLst/>
            <a:cxnLst/>
            <a:rect l="l" t="t" r="r" b="b"/>
            <a:pathLst>
              <a:path w="935354" h="4441825">
                <a:moveTo>
                  <a:pt x="15366" y="0"/>
                </a:moveTo>
                <a:lnTo>
                  <a:pt x="49431" y="34588"/>
                </a:lnTo>
                <a:lnTo>
                  <a:pt x="82853" y="69568"/>
                </a:lnTo>
                <a:lnTo>
                  <a:pt x="115633" y="104932"/>
                </a:lnTo>
                <a:lnTo>
                  <a:pt x="147769" y="140673"/>
                </a:lnTo>
                <a:lnTo>
                  <a:pt x="179263" y="176784"/>
                </a:lnTo>
                <a:lnTo>
                  <a:pt x="210114" y="213257"/>
                </a:lnTo>
                <a:lnTo>
                  <a:pt x="240323" y="250084"/>
                </a:lnTo>
                <a:lnTo>
                  <a:pt x="269888" y="287259"/>
                </a:lnTo>
                <a:lnTo>
                  <a:pt x="298811" y="324773"/>
                </a:lnTo>
                <a:lnTo>
                  <a:pt x="327091" y="362619"/>
                </a:lnTo>
                <a:lnTo>
                  <a:pt x="354729" y="400790"/>
                </a:lnTo>
                <a:lnTo>
                  <a:pt x="381724" y="439278"/>
                </a:lnTo>
                <a:lnTo>
                  <a:pt x="408076" y="478076"/>
                </a:lnTo>
                <a:lnTo>
                  <a:pt x="433785" y="517177"/>
                </a:lnTo>
                <a:lnTo>
                  <a:pt x="458851" y="556572"/>
                </a:lnTo>
                <a:lnTo>
                  <a:pt x="483275" y="596254"/>
                </a:lnTo>
                <a:lnTo>
                  <a:pt x="507056" y="636216"/>
                </a:lnTo>
                <a:lnTo>
                  <a:pt x="530195" y="676451"/>
                </a:lnTo>
                <a:lnTo>
                  <a:pt x="552690" y="716951"/>
                </a:lnTo>
                <a:lnTo>
                  <a:pt x="574543" y="757708"/>
                </a:lnTo>
                <a:lnTo>
                  <a:pt x="595753" y="798716"/>
                </a:lnTo>
                <a:lnTo>
                  <a:pt x="616321" y="839966"/>
                </a:lnTo>
                <a:lnTo>
                  <a:pt x="636245" y="881451"/>
                </a:lnTo>
                <a:lnTo>
                  <a:pt x="655527" y="923163"/>
                </a:lnTo>
                <a:lnTo>
                  <a:pt x="674166" y="965096"/>
                </a:lnTo>
                <a:lnTo>
                  <a:pt x="692163" y="1007242"/>
                </a:lnTo>
                <a:lnTo>
                  <a:pt x="709517" y="1049593"/>
                </a:lnTo>
                <a:lnTo>
                  <a:pt x="726228" y="1092141"/>
                </a:lnTo>
                <a:lnTo>
                  <a:pt x="742296" y="1134880"/>
                </a:lnTo>
                <a:lnTo>
                  <a:pt x="757721" y="1177802"/>
                </a:lnTo>
                <a:lnTo>
                  <a:pt x="772504" y="1220900"/>
                </a:lnTo>
                <a:lnTo>
                  <a:pt x="786644" y="1264165"/>
                </a:lnTo>
                <a:lnTo>
                  <a:pt x="800142" y="1307590"/>
                </a:lnTo>
                <a:lnTo>
                  <a:pt x="812996" y="1351169"/>
                </a:lnTo>
                <a:lnTo>
                  <a:pt x="825208" y="1394893"/>
                </a:lnTo>
                <a:lnTo>
                  <a:pt x="836777" y="1438756"/>
                </a:lnTo>
                <a:lnTo>
                  <a:pt x="847704" y="1482749"/>
                </a:lnTo>
                <a:lnTo>
                  <a:pt x="857988" y="1526865"/>
                </a:lnTo>
                <a:lnTo>
                  <a:pt x="867629" y="1571097"/>
                </a:lnTo>
                <a:lnTo>
                  <a:pt x="876627" y="1615437"/>
                </a:lnTo>
                <a:lnTo>
                  <a:pt x="884982" y="1659878"/>
                </a:lnTo>
                <a:lnTo>
                  <a:pt x="892695" y="1704412"/>
                </a:lnTo>
                <a:lnTo>
                  <a:pt x="899765" y="1749032"/>
                </a:lnTo>
                <a:lnTo>
                  <a:pt x="906192" y="1793730"/>
                </a:lnTo>
                <a:lnTo>
                  <a:pt x="911977" y="1838499"/>
                </a:lnTo>
                <a:lnTo>
                  <a:pt x="917119" y="1883332"/>
                </a:lnTo>
                <a:lnTo>
                  <a:pt x="921618" y="1928220"/>
                </a:lnTo>
                <a:lnTo>
                  <a:pt x="925474" y="1973157"/>
                </a:lnTo>
                <a:lnTo>
                  <a:pt x="928688" y="2018136"/>
                </a:lnTo>
                <a:lnTo>
                  <a:pt x="931259" y="2063147"/>
                </a:lnTo>
                <a:lnTo>
                  <a:pt x="933187" y="2108185"/>
                </a:lnTo>
                <a:lnTo>
                  <a:pt x="934473" y="2153242"/>
                </a:lnTo>
                <a:lnTo>
                  <a:pt x="935115" y="2198310"/>
                </a:lnTo>
                <a:lnTo>
                  <a:pt x="935115" y="2243381"/>
                </a:lnTo>
                <a:lnTo>
                  <a:pt x="934473" y="2288449"/>
                </a:lnTo>
                <a:lnTo>
                  <a:pt x="933187" y="2333505"/>
                </a:lnTo>
                <a:lnTo>
                  <a:pt x="931259" y="2378543"/>
                </a:lnTo>
                <a:lnTo>
                  <a:pt x="928688" y="2423555"/>
                </a:lnTo>
                <a:lnTo>
                  <a:pt x="925474" y="2468533"/>
                </a:lnTo>
                <a:lnTo>
                  <a:pt x="921618" y="2513470"/>
                </a:lnTo>
                <a:lnTo>
                  <a:pt x="917119" y="2558359"/>
                </a:lnTo>
                <a:lnTo>
                  <a:pt x="911977" y="2603191"/>
                </a:lnTo>
                <a:lnTo>
                  <a:pt x="906192" y="2647960"/>
                </a:lnTo>
                <a:lnTo>
                  <a:pt x="899765" y="2692658"/>
                </a:lnTo>
                <a:lnTo>
                  <a:pt x="892695" y="2737278"/>
                </a:lnTo>
                <a:lnTo>
                  <a:pt x="884982" y="2781812"/>
                </a:lnTo>
                <a:lnTo>
                  <a:pt x="876627" y="2826253"/>
                </a:lnTo>
                <a:lnTo>
                  <a:pt x="867629" y="2870593"/>
                </a:lnTo>
                <a:lnTo>
                  <a:pt x="857988" y="2914824"/>
                </a:lnTo>
                <a:lnTo>
                  <a:pt x="847704" y="2958940"/>
                </a:lnTo>
                <a:lnTo>
                  <a:pt x="836777" y="3002933"/>
                </a:lnTo>
                <a:lnTo>
                  <a:pt x="825208" y="3046795"/>
                </a:lnTo>
                <a:lnTo>
                  <a:pt x="812996" y="3090519"/>
                </a:lnTo>
                <a:lnTo>
                  <a:pt x="800142" y="3134097"/>
                </a:lnTo>
                <a:lnTo>
                  <a:pt x="786644" y="3177523"/>
                </a:lnTo>
                <a:lnTo>
                  <a:pt x="772504" y="3220788"/>
                </a:lnTo>
                <a:lnTo>
                  <a:pt x="757721" y="3263885"/>
                </a:lnTo>
                <a:lnTo>
                  <a:pt x="742296" y="3306806"/>
                </a:lnTo>
                <a:lnTo>
                  <a:pt x="726228" y="3349545"/>
                </a:lnTo>
                <a:lnTo>
                  <a:pt x="709517" y="3392093"/>
                </a:lnTo>
                <a:lnTo>
                  <a:pt x="692163" y="3434444"/>
                </a:lnTo>
                <a:lnTo>
                  <a:pt x="674166" y="3476589"/>
                </a:lnTo>
                <a:lnTo>
                  <a:pt x="655527" y="3518522"/>
                </a:lnTo>
                <a:lnTo>
                  <a:pt x="636245" y="3560234"/>
                </a:lnTo>
                <a:lnTo>
                  <a:pt x="616321" y="3601719"/>
                </a:lnTo>
                <a:lnTo>
                  <a:pt x="595753" y="3642968"/>
                </a:lnTo>
                <a:lnTo>
                  <a:pt x="574543" y="3683975"/>
                </a:lnTo>
                <a:lnTo>
                  <a:pt x="552690" y="3724732"/>
                </a:lnTo>
                <a:lnTo>
                  <a:pt x="530195" y="3765231"/>
                </a:lnTo>
                <a:lnTo>
                  <a:pt x="507056" y="3805465"/>
                </a:lnTo>
                <a:lnTo>
                  <a:pt x="483275" y="3845427"/>
                </a:lnTo>
                <a:lnTo>
                  <a:pt x="458851" y="3885109"/>
                </a:lnTo>
                <a:lnTo>
                  <a:pt x="433785" y="3924504"/>
                </a:lnTo>
                <a:lnTo>
                  <a:pt x="408076" y="3963603"/>
                </a:lnTo>
                <a:lnTo>
                  <a:pt x="381724" y="4002401"/>
                </a:lnTo>
                <a:lnTo>
                  <a:pt x="354729" y="4040888"/>
                </a:lnTo>
                <a:lnTo>
                  <a:pt x="327091" y="4079059"/>
                </a:lnTo>
                <a:lnTo>
                  <a:pt x="298811" y="4116904"/>
                </a:lnTo>
                <a:lnTo>
                  <a:pt x="269888" y="4154418"/>
                </a:lnTo>
                <a:lnTo>
                  <a:pt x="240323" y="4191592"/>
                </a:lnTo>
                <a:lnTo>
                  <a:pt x="210114" y="4228419"/>
                </a:lnTo>
                <a:lnTo>
                  <a:pt x="179263" y="4264891"/>
                </a:lnTo>
                <a:lnTo>
                  <a:pt x="147769" y="4301001"/>
                </a:lnTo>
                <a:lnTo>
                  <a:pt x="115633" y="4336742"/>
                </a:lnTo>
                <a:lnTo>
                  <a:pt x="82853" y="4372105"/>
                </a:lnTo>
                <a:lnTo>
                  <a:pt x="49431" y="4407085"/>
                </a:lnTo>
                <a:lnTo>
                  <a:pt x="15366" y="4441672"/>
                </a:lnTo>
                <a:lnTo>
                  <a:pt x="0" y="4426381"/>
                </a:lnTo>
                <a:lnTo>
                  <a:pt x="33835" y="4392032"/>
                </a:lnTo>
                <a:lnTo>
                  <a:pt x="67032" y="4357293"/>
                </a:lnTo>
                <a:lnTo>
                  <a:pt x="99591" y="4322172"/>
                </a:lnTo>
                <a:lnTo>
                  <a:pt x="131511" y="4286678"/>
                </a:lnTo>
                <a:lnTo>
                  <a:pt x="162793" y="4250816"/>
                </a:lnTo>
                <a:lnTo>
                  <a:pt x="193436" y="4214594"/>
                </a:lnTo>
                <a:lnTo>
                  <a:pt x="223441" y="4178021"/>
                </a:lnTo>
                <a:lnTo>
                  <a:pt x="252808" y="4141103"/>
                </a:lnTo>
                <a:lnTo>
                  <a:pt x="281536" y="4103847"/>
                </a:lnTo>
                <a:lnTo>
                  <a:pt x="309626" y="4066262"/>
                </a:lnTo>
                <a:lnTo>
                  <a:pt x="337078" y="4028355"/>
                </a:lnTo>
                <a:lnTo>
                  <a:pt x="363891" y="3990132"/>
                </a:lnTo>
                <a:lnTo>
                  <a:pt x="390065" y="3951601"/>
                </a:lnTo>
                <a:lnTo>
                  <a:pt x="415601" y="3912771"/>
                </a:lnTo>
                <a:lnTo>
                  <a:pt x="440499" y="3873647"/>
                </a:lnTo>
                <a:lnTo>
                  <a:pt x="464759" y="3834239"/>
                </a:lnTo>
                <a:lnTo>
                  <a:pt x="488380" y="3794552"/>
                </a:lnTo>
                <a:lnTo>
                  <a:pt x="511362" y="3754595"/>
                </a:lnTo>
                <a:lnTo>
                  <a:pt x="533706" y="3714374"/>
                </a:lnTo>
                <a:lnTo>
                  <a:pt x="555412" y="3673898"/>
                </a:lnTo>
                <a:lnTo>
                  <a:pt x="576480" y="3633174"/>
                </a:lnTo>
                <a:lnTo>
                  <a:pt x="596909" y="3592208"/>
                </a:lnTo>
                <a:lnTo>
                  <a:pt x="616699" y="3551009"/>
                </a:lnTo>
                <a:lnTo>
                  <a:pt x="635851" y="3509584"/>
                </a:lnTo>
                <a:lnTo>
                  <a:pt x="654365" y="3467941"/>
                </a:lnTo>
                <a:lnTo>
                  <a:pt x="672240" y="3426086"/>
                </a:lnTo>
                <a:lnTo>
                  <a:pt x="689477" y="3384027"/>
                </a:lnTo>
                <a:lnTo>
                  <a:pt x="706076" y="3341772"/>
                </a:lnTo>
                <a:lnTo>
                  <a:pt x="722036" y="3299327"/>
                </a:lnTo>
                <a:lnTo>
                  <a:pt x="737358" y="3256702"/>
                </a:lnTo>
                <a:lnTo>
                  <a:pt x="752041" y="3213902"/>
                </a:lnTo>
                <a:lnTo>
                  <a:pt x="766086" y="3170935"/>
                </a:lnTo>
                <a:lnTo>
                  <a:pt x="779493" y="3127809"/>
                </a:lnTo>
                <a:lnTo>
                  <a:pt x="792261" y="3084531"/>
                </a:lnTo>
                <a:lnTo>
                  <a:pt x="804390" y="3041108"/>
                </a:lnTo>
                <a:lnTo>
                  <a:pt x="815882" y="2997548"/>
                </a:lnTo>
                <a:lnTo>
                  <a:pt x="826735" y="2953859"/>
                </a:lnTo>
                <a:lnTo>
                  <a:pt x="836949" y="2910047"/>
                </a:lnTo>
                <a:lnTo>
                  <a:pt x="846525" y="2866120"/>
                </a:lnTo>
                <a:lnTo>
                  <a:pt x="855463" y="2822086"/>
                </a:lnTo>
                <a:lnTo>
                  <a:pt x="863762" y="2777952"/>
                </a:lnTo>
                <a:lnTo>
                  <a:pt x="871423" y="2733725"/>
                </a:lnTo>
                <a:lnTo>
                  <a:pt x="878445" y="2689413"/>
                </a:lnTo>
                <a:lnTo>
                  <a:pt x="884829" y="2645023"/>
                </a:lnTo>
                <a:lnTo>
                  <a:pt x="890575" y="2600563"/>
                </a:lnTo>
                <a:lnTo>
                  <a:pt x="895682" y="2556040"/>
                </a:lnTo>
                <a:lnTo>
                  <a:pt x="900151" y="2511461"/>
                </a:lnTo>
                <a:lnTo>
                  <a:pt x="903982" y="2466834"/>
                </a:lnTo>
                <a:lnTo>
                  <a:pt x="907174" y="2422166"/>
                </a:lnTo>
                <a:lnTo>
                  <a:pt x="909727" y="2377465"/>
                </a:lnTo>
                <a:lnTo>
                  <a:pt x="911642" y="2332737"/>
                </a:lnTo>
                <a:lnTo>
                  <a:pt x="912919" y="2287992"/>
                </a:lnTo>
                <a:lnTo>
                  <a:pt x="913558" y="2243235"/>
                </a:lnTo>
                <a:lnTo>
                  <a:pt x="913558" y="2198475"/>
                </a:lnTo>
                <a:lnTo>
                  <a:pt x="912919" y="2153718"/>
                </a:lnTo>
                <a:lnTo>
                  <a:pt x="911642" y="2108972"/>
                </a:lnTo>
                <a:lnTo>
                  <a:pt x="909727" y="2064245"/>
                </a:lnTo>
                <a:lnTo>
                  <a:pt x="907174" y="2019544"/>
                </a:lnTo>
                <a:lnTo>
                  <a:pt x="903982" y="1974877"/>
                </a:lnTo>
                <a:lnTo>
                  <a:pt x="900151" y="1930250"/>
                </a:lnTo>
                <a:lnTo>
                  <a:pt x="895682" y="1885671"/>
                </a:lnTo>
                <a:lnTo>
                  <a:pt x="890575" y="1841148"/>
                </a:lnTo>
                <a:lnTo>
                  <a:pt x="884829" y="1796688"/>
                </a:lnTo>
                <a:lnTo>
                  <a:pt x="878445" y="1752298"/>
                </a:lnTo>
                <a:lnTo>
                  <a:pt x="871423" y="1707986"/>
                </a:lnTo>
                <a:lnTo>
                  <a:pt x="863762" y="1663760"/>
                </a:lnTo>
                <a:lnTo>
                  <a:pt x="855463" y="1619626"/>
                </a:lnTo>
                <a:lnTo>
                  <a:pt x="846525" y="1575592"/>
                </a:lnTo>
                <a:lnTo>
                  <a:pt x="836949" y="1531666"/>
                </a:lnTo>
                <a:lnTo>
                  <a:pt x="826735" y="1487855"/>
                </a:lnTo>
                <a:lnTo>
                  <a:pt x="815882" y="1444166"/>
                </a:lnTo>
                <a:lnTo>
                  <a:pt x="804390" y="1400606"/>
                </a:lnTo>
                <a:lnTo>
                  <a:pt x="792261" y="1357184"/>
                </a:lnTo>
                <a:lnTo>
                  <a:pt x="779493" y="1313907"/>
                </a:lnTo>
                <a:lnTo>
                  <a:pt x="766086" y="1270781"/>
                </a:lnTo>
                <a:lnTo>
                  <a:pt x="752041" y="1227815"/>
                </a:lnTo>
                <a:lnTo>
                  <a:pt x="737358" y="1185015"/>
                </a:lnTo>
                <a:lnTo>
                  <a:pt x="722036" y="1142390"/>
                </a:lnTo>
                <a:lnTo>
                  <a:pt x="706076" y="1099947"/>
                </a:lnTo>
                <a:lnTo>
                  <a:pt x="689477" y="1057692"/>
                </a:lnTo>
                <a:lnTo>
                  <a:pt x="672240" y="1015634"/>
                </a:lnTo>
                <a:lnTo>
                  <a:pt x="654365" y="973780"/>
                </a:lnTo>
                <a:lnTo>
                  <a:pt x="635851" y="932137"/>
                </a:lnTo>
                <a:lnTo>
                  <a:pt x="616699" y="890713"/>
                </a:lnTo>
                <a:lnTo>
                  <a:pt x="596909" y="849515"/>
                </a:lnTo>
                <a:lnTo>
                  <a:pt x="576480" y="808550"/>
                </a:lnTo>
                <a:lnTo>
                  <a:pt x="555412" y="767827"/>
                </a:lnTo>
                <a:lnTo>
                  <a:pt x="533706" y="727351"/>
                </a:lnTo>
                <a:lnTo>
                  <a:pt x="511362" y="687132"/>
                </a:lnTo>
                <a:lnTo>
                  <a:pt x="488380" y="647176"/>
                </a:lnTo>
                <a:lnTo>
                  <a:pt x="464759" y="607490"/>
                </a:lnTo>
                <a:lnTo>
                  <a:pt x="440499" y="568082"/>
                </a:lnTo>
                <a:lnTo>
                  <a:pt x="415601" y="528960"/>
                </a:lnTo>
                <a:lnTo>
                  <a:pt x="390065" y="490130"/>
                </a:lnTo>
                <a:lnTo>
                  <a:pt x="363891" y="451601"/>
                </a:lnTo>
                <a:lnTo>
                  <a:pt x="337078" y="413379"/>
                </a:lnTo>
                <a:lnTo>
                  <a:pt x="309626" y="375473"/>
                </a:lnTo>
                <a:lnTo>
                  <a:pt x="281536" y="337889"/>
                </a:lnTo>
                <a:lnTo>
                  <a:pt x="252808" y="300634"/>
                </a:lnTo>
                <a:lnTo>
                  <a:pt x="223441" y="263718"/>
                </a:lnTo>
                <a:lnTo>
                  <a:pt x="193436" y="227145"/>
                </a:lnTo>
                <a:lnTo>
                  <a:pt x="162793" y="190925"/>
                </a:lnTo>
                <a:lnTo>
                  <a:pt x="131511" y="155065"/>
                </a:lnTo>
                <a:lnTo>
                  <a:pt x="99591" y="119571"/>
                </a:lnTo>
                <a:lnTo>
                  <a:pt x="67032" y="84452"/>
                </a:lnTo>
                <a:lnTo>
                  <a:pt x="33835" y="49715"/>
                </a:lnTo>
                <a:lnTo>
                  <a:pt x="0" y="15366"/>
                </a:lnTo>
                <a:lnTo>
                  <a:pt x="15366" y="0"/>
                </a:lnTo>
                <a:close/>
              </a:path>
            </a:pathLst>
          </a:custGeom>
          <a:ln w="12699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973829" y="2165350"/>
            <a:ext cx="6537959" cy="424180"/>
          </a:xfrm>
          <a:custGeom>
            <a:avLst/>
            <a:gdLst/>
            <a:ahLst/>
            <a:cxnLst/>
            <a:rect l="l" t="t" r="r" b="b"/>
            <a:pathLst>
              <a:path w="6537959" h="424180">
                <a:moveTo>
                  <a:pt x="0" y="424179"/>
                </a:moveTo>
                <a:lnTo>
                  <a:pt x="6537959" y="424179"/>
                </a:lnTo>
                <a:lnTo>
                  <a:pt x="6537959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973829" y="2165350"/>
            <a:ext cx="6537959" cy="424180"/>
          </a:xfrm>
          <a:custGeom>
            <a:avLst/>
            <a:gdLst/>
            <a:ahLst/>
            <a:cxnLst/>
            <a:rect l="l" t="t" r="r" b="b"/>
            <a:pathLst>
              <a:path w="6537959" h="424180">
                <a:moveTo>
                  <a:pt x="0" y="424179"/>
                </a:moveTo>
                <a:lnTo>
                  <a:pt x="6537959" y="424179"/>
                </a:lnTo>
                <a:lnTo>
                  <a:pt x="6537959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709670" y="211201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264159" y="0"/>
                </a:moveTo>
                <a:lnTo>
                  <a:pt x="216668" y="4277"/>
                </a:lnTo>
                <a:lnTo>
                  <a:pt x="171973" y="16609"/>
                </a:lnTo>
                <a:lnTo>
                  <a:pt x="130819" y="36246"/>
                </a:lnTo>
                <a:lnTo>
                  <a:pt x="93952" y="62437"/>
                </a:lnTo>
                <a:lnTo>
                  <a:pt x="62116" y="94431"/>
                </a:lnTo>
                <a:lnTo>
                  <a:pt x="36058" y="131477"/>
                </a:lnTo>
                <a:lnTo>
                  <a:pt x="16522" y="172826"/>
                </a:lnTo>
                <a:lnTo>
                  <a:pt x="4254" y="217727"/>
                </a:lnTo>
                <a:lnTo>
                  <a:pt x="0" y="265429"/>
                </a:lnTo>
                <a:lnTo>
                  <a:pt x="4254" y="313132"/>
                </a:lnTo>
                <a:lnTo>
                  <a:pt x="16522" y="358033"/>
                </a:lnTo>
                <a:lnTo>
                  <a:pt x="36058" y="399382"/>
                </a:lnTo>
                <a:lnTo>
                  <a:pt x="62116" y="436428"/>
                </a:lnTo>
                <a:lnTo>
                  <a:pt x="93952" y="468422"/>
                </a:lnTo>
                <a:lnTo>
                  <a:pt x="130819" y="494613"/>
                </a:lnTo>
                <a:lnTo>
                  <a:pt x="171973" y="514250"/>
                </a:lnTo>
                <a:lnTo>
                  <a:pt x="216668" y="526582"/>
                </a:lnTo>
                <a:lnTo>
                  <a:pt x="264159" y="530860"/>
                </a:lnTo>
                <a:lnTo>
                  <a:pt x="311651" y="526582"/>
                </a:lnTo>
                <a:lnTo>
                  <a:pt x="356346" y="514250"/>
                </a:lnTo>
                <a:lnTo>
                  <a:pt x="397500" y="494613"/>
                </a:lnTo>
                <a:lnTo>
                  <a:pt x="434367" y="468422"/>
                </a:lnTo>
                <a:lnTo>
                  <a:pt x="466203" y="436428"/>
                </a:lnTo>
                <a:lnTo>
                  <a:pt x="492261" y="399382"/>
                </a:lnTo>
                <a:lnTo>
                  <a:pt x="511797" y="358033"/>
                </a:lnTo>
                <a:lnTo>
                  <a:pt x="524065" y="313132"/>
                </a:lnTo>
                <a:lnTo>
                  <a:pt x="528319" y="265429"/>
                </a:lnTo>
                <a:lnTo>
                  <a:pt x="524065" y="217727"/>
                </a:lnTo>
                <a:lnTo>
                  <a:pt x="511797" y="172826"/>
                </a:lnTo>
                <a:lnTo>
                  <a:pt x="492261" y="131477"/>
                </a:lnTo>
                <a:lnTo>
                  <a:pt x="466203" y="94431"/>
                </a:lnTo>
                <a:lnTo>
                  <a:pt x="434367" y="62437"/>
                </a:lnTo>
                <a:lnTo>
                  <a:pt x="397500" y="36246"/>
                </a:lnTo>
                <a:lnTo>
                  <a:pt x="356346" y="16609"/>
                </a:lnTo>
                <a:lnTo>
                  <a:pt x="311651" y="4277"/>
                </a:lnTo>
                <a:lnTo>
                  <a:pt x="2641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709670" y="211201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0" y="265429"/>
                </a:moveTo>
                <a:lnTo>
                  <a:pt x="4254" y="217727"/>
                </a:lnTo>
                <a:lnTo>
                  <a:pt x="16522" y="172826"/>
                </a:lnTo>
                <a:lnTo>
                  <a:pt x="36058" y="131477"/>
                </a:lnTo>
                <a:lnTo>
                  <a:pt x="62116" y="94431"/>
                </a:lnTo>
                <a:lnTo>
                  <a:pt x="93952" y="62437"/>
                </a:lnTo>
                <a:lnTo>
                  <a:pt x="130819" y="36246"/>
                </a:lnTo>
                <a:lnTo>
                  <a:pt x="171973" y="16609"/>
                </a:lnTo>
                <a:lnTo>
                  <a:pt x="216668" y="4277"/>
                </a:lnTo>
                <a:lnTo>
                  <a:pt x="264159" y="0"/>
                </a:lnTo>
                <a:lnTo>
                  <a:pt x="311651" y="4277"/>
                </a:lnTo>
                <a:lnTo>
                  <a:pt x="356346" y="16609"/>
                </a:lnTo>
                <a:lnTo>
                  <a:pt x="397500" y="36246"/>
                </a:lnTo>
                <a:lnTo>
                  <a:pt x="434367" y="62437"/>
                </a:lnTo>
                <a:lnTo>
                  <a:pt x="466203" y="94431"/>
                </a:lnTo>
                <a:lnTo>
                  <a:pt x="492261" y="131477"/>
                </a:lnTo>
                <a:lnTo>
                  <a:pt x="511797" y="172826"/>
                </a:lnTo>
                <a:lnTo>
                  <a:pt x="524065" y="217727"/>
                </a:lnTo>
                <a:lnTo>
                  <a:pt x="528319" y="265429"/>
                </a:lnTo>
                <a:lnTo>
                  <a:pt x="524065" y="313132"/>
                </a:lnTo>
                <a:lnTo>
                  <a:pt x="511797" y="358033"/>
                </a:lnTo>
                <a:lnTo>
                  <a:pt x="492261" y="399382"/>
                </a:lnTo>
                <a:lnTo>
                  <a:pt x="466203" y="436428"/>
                </a:lnTo>
                <a:lnTo>
                  <a:pt x="434367" y="468422"/>
                </a:lnTo>
                <a:lnTo>
                  <a:pt x="397500" y="494613"/>
                </a:lnTo>
                <a:lnTo>
                  <a:pt x="356346" y="514250"/>
                </a:lnTo>
                <a:lnTo>
                  <a:pt x="311651" y="526582"/>
                </a:lnTo>
                <a:lnTo>
                  <a:pt x="264159" y="530860"/>
                </a:lnTo>
                <a:lnTo>
                  <a:pt x="216668" y="526582"/>
                </a:lnTo>
                <a:lnTo>
                  <a:pt x="171973" y="514250"/>
                </a:lnTo>
                <a:lnTo>
                  <a:pt x="130819" y="494613"/>
                </a:lnTo>
                <a:lnTo>
                  <a:pt x="93952" y="468422"/>
                </a:lnTo>
                <a:lnTo>
                  <a:pt x="62116" y="436428"/>
                </a:lnTo>
                <a:lnTo>
                  <a:pt x="36058" y="399382"/>
                </a:lnTo>
                <a:lnTo>
                  <a:pt x="16522" y="358033"/>
                </a:lnTo>
                <a:lnTo>
                  <a:pt x="4254" y="313132"/>
                </a:lnTo>
                <a:lnTo>
                  <a:pt x="0" y="265429"/>
                </a:lnTo>
                <a:close/>
              </a:path>
            </a:pathLst>
          </a:custGeom>
          <a:ln w="12699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357370" y="2802889"/>
            <a:ext cx="6154420" cy="424180"/>
          </a:xfrm>
          <a:custGeom>
            <a:avLst/>
            <a:gdLst/>
            <a:ahLst/>
            <a:cxnLst/>
            <a:rect l="l" t="t" r="r" b="b"/>
            <a:pathLst>
              <a:path w="6154420" h="424180">
                <a:moveTo>
                  <a:pt x="0" y="424179"/>
                </a:moveTo>
                <a:lnTo>
                  <a:pt x="6154420" y="424179"/>
                </a:lnTo>
                <a:lnTo>
                  <a:pt x="6154420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357370" y="2802889"/>
            <a:ext cx="6154420" cy="424180"/>
          </a:xfrm>
          <a:custGeom>
            <a:avLst/>
            <a:gdLst/>
            <a:ahLst/>
            <a:cxnLst/>
            <a:rect l="l" t="t" r="r" b="b"/>
            <a:pathLst>
              <a:path w="6154420" h="424180">
                <a:moveTo>
                  <a:pt x="0" y="424179"/>
                </a:moveTo>
                <a:lnTo>
                  <a:pt x="6154420" y="424179"/>
                </a:lnTo>
                <a:lnTo>
                  <a:pt x="6154420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093209" y="274955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264160" y="0"/>
                </a:moveTo>
                <a:lnTo>
                  <a:pt x="216668" y="4277"/>
                </a:lnTo>
                <a:lnTo>
                  <a:pt x="171973" y="16609"/>
                </a:lnTo>
                <a:lnTo>
                  <a:pt x="130819" y="36246"/>
                </a:lnTo>
                <a:lnTo>
                  <a:pt x="93952" y="62437"/>
                </a:lnTo>
                <a:lnTo>
                  <a:pt x="62116" y="94431"/>
                </a:lnTo>
                <a:lnTo>
                  <a:pt x="36058" y="131477"/>
                </a:lnTo>
                <a:lnTo>
                  <a:pt x="16522" y="172826"/>
                </a:lnTo>
                <a:lnTo>
                  <a:pt x="4254" y="217727"/>
                </a:lnTo>
                <a:lnTo>
                  <a:pt x="0" y="265429"/>
                </a:lnTo>
                <a:lnTo>
                  <a:pt x="4254" y="313132"/>
                </a:lnTo>
                <a:lnTo>
                  <a:pt x="16522" y="358033"/>
                </a:lnTo>
                <a:lnTo>
                  <a:pt x="36058" y="399382"/>
                </a:lnTo>
                <a:lnTo>
                  <a:pt x="62116" y="436428"/>
                </a:lnTo>
                <a:lnTo>
                  <a:pt x="93952" y="468422"/>
                </a:lnTo>
                <a:lnTo>
                  <a:pt x="130819" y="494613"/>
                </a:lnTo>
                <a:lnTo>
                  <a:pt x="171973" y="514250"/>
                </a:lnTo>
                <a:lnTo>
                  <a:pt x="216668" y="526582"/>
                </a:lnTo>
                <a:lnTo>
                  <a:pt x="264160" y="530860"/>
                </a:lnTo>
                <a:lnTo>
                  <a:pt x="311651" y="526582"/>
                </a:lnTo>
                <a:lnTo>
                  <a:pt x="356346" y="514250"/>
                </a:lnTo>
                <a:lnTo>
                  <a:pt x="397500" y="494613"/>
                </a:lnTo>
                <a:lnTo>
                  <a:pt x="434367" y="468422"/>
                </a:lnTo>
                <a:lnTo>
                  <a:pt x="466203" y="436428"/>
                </a:lnTo>
                <a:lnTo>
                  <a:pt x="492261" y="399382"/>
                </a:lnTo>
                <a:lnTo>
                  <a:pt x="511797" y="358033"/>
                </a:lnTo>
                <a:lnTo>
                  <a:pt x="524065" y="313132"/>
                </a:lnTo>
                <a:lnTo>
                  <a:pt x="528319" y="265429"/>
                </a:lnTo>
                <a:lnTo>
                  <a:pt x="524065" y="217727"/>
                </a:lnTo>
                <a:lnTo>
                  <a:pt x="511797" y="172826"/>
                </a:lnTo>
                <a:lnTo>
                  <a:pt x="492261" y="131477"/>
                </a:lnTo>
                <a:lnTo>
                  <a:pt x="466203" y="94431"/>
                </a:lnTo>
                <a:lnTo>
                  <a:pt x="434367" y="62437"/>
                </a:lnTo>
                <a:lnTo>
                  <a:pt x="397500" y="36246"/>
                </a:lnTo>
                <a:lnTo>
                  <a:pt x="356346" y="16609"/>
                </a:lnTo>
                <a:lnTo>
                  <a:pt x="311651" y="4277"/>
                </a:lnTo>
                <a:lnTo>
                  <a:pt x="2641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093209" y="274955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0" y="265429"/>
                </a:moveTo>
                <a:lnTo>
                  <a:pt x="4254" y="217727"/>
                </a:lnTo>
                <a:lnTo>
                  <a:pt x="16522" y="172826"/>
                </a:lnTo>
                <a:lnTo>
                  <a:pt x="36058" y="131477"/>
                </a:lnTo>
                <a:lnTo>
                  <a:pt x="62116" y="94431"/>
                </a:lnTo>
                <a:lnTo>
                  <a:pt x="93952" y="62437"/>
                </a:lnTo>
                <a:lnTo>
                  <a:pt x="130819" y="36246"/>
                </a:lnTo>
                <a:lnTo>
                  <a:pt x="171973" y="16609"/>
                </a:lnTo>
                <a:lnTo>
                  <a:pt x="216668" y="4277"/>
                </a:lnTo>
                <a:lnTo>
                  <a:pt x="264160" y="0"/>
                </a:lnTo>
                <a:lnTo>
                  <a:pt x="311651" y="4277"/>
                </a:lnTo>
                <a:lnTo>
                  <a:pt x="356346" y="16609"/>
                </a:lnTo>
                <a:lnTo>
                  <a:pt x="397500" y="36246"/>
                </a:lnTo>
                <a:lnTo>
                  <a:pt x="434367" y="62437"/>
                </a:lnTo>
                <a:lnTo>
                  <a:pt x="466203" y="94431"/>
                </a:lnTo>
                <a:lnTo>
                  <a:pt x="492261" y="131477"/>
                </a:lnTo>
                <a:lnTo>
                  <a:pt x="511797" y="172826"/>
                </a:lnTo>
                <a:lnTo>
                  <a:pt x="524065" y="217727"/>
                </a:lnTo>
                <a:lnTo>
                  <a:pt x="528319" y="265429"/>
                </a:lnTo>
                <a:lnTo>
                  <a:pt x="524065" y="313132"/>
                </a:lnTo>
                <a:lnTo>
                  <a:pt x="511797" y="358033"/>
                </a:lnTo>
                <a:lnTo>
                  <a:pt x="492261" y="399382"/>
                </a:lnTo>
                <a:lnTo>
                  <a:pt x="466203" y="436428"/>
                </a:lnTo>
                <a:lnTo>
                  <a:pt x="434367" y="468422"/>
                </a:lnTo>
                <a:lnTo>
                  <a:pt x="397500" y="494613"/>
                </a:lnTo>
                <a:lnTo>
                  <a:pt x="356346" y="514250"/>
                </a:lnTo>
                <a:lnTo>
                  <a:pt x="311651" y="526582"/>
                </a:lnTo>
                <a:lnTo>
                  <a:pt x="264160" y="530860"/>
                </a:lnTo>
                <a:lnTo>
                  <a:pt x="216668" y="526582"/>
                </a:lnTo>
                <a:lnTo>
                  <a:pt x="171973" y="514250"/>
                </a:lnTo>
                <a:lnTo>
                  <a:pt x="130819" y="494613"/>
                </a:lnTo>
                <a:lnTo>
                  <a:pt x="93952" y="468422"/>
                </a:lnTo>
                <a:lnTo>
                  <a:pt x="62116" y="436428"/>
                </a:lnTo>
                <a:lnTo>
                  <a:pt x="36058" y="399382"/>
                </a:lnTo>
                <a:lnTo>
                  <a:pt x="16522" y="358033"/>
                </a:lnTo>
                <a:lnTo>
                  <a:pt x="4254" y="313132"/>
                </a:lnTo>
                <a:lnTo>
                  <a:pt x="0" y="265429"/>
                </a:lnTo>
                <a:close/>
              </a:path>
            </a:pathLst>
          </a:custGeom>
          <a:ln w="12699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68190" y="3437890"/>
            <a:ext cx="5943600" cy="424180"/>
          </a:xfrm>
          <a:custGeom>
            <a:avLst/>
            <a:gdLst/>
            <a:ahLst/>
            <a:cxnLst/>
            <a:rect l="l" t="t" r="r" b="b"/>
            <a:pathLst>
              <a:path w="5943600" h="424179">
                <a:moveTo>
                  <a:pt x="0" y="424180"/>
                </a:moveTo>
                <a:lnTo>
                  <a:pt x="5943600" y="424180"/>
                </a:lnTo>
                <a:lnTo>
                  <a:pt x="594360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568190" y="3437890"/>
            <a:ext cx="5943600" cy="424180"/>
          </a:xfrm>
          <a:custGeom>
            <a:avLst/>
            <a:gdLst/>
            <a:ahLst/>
            <a:cxnLst/>
            <a:rect l="l" t="t" r="r" b="b"/>
            <a:pathLst>
              <a:path w="5943600" h="424179">
                <a:moveTo>
                  <a:pt x="0" y="424180"/>
                </a:moveTo>
                <a:lnTo>
                  <a:pt x="5943600" y="424180"/>
                </a:lnTo>
                <a:lnTo>
                  <a:pt x="594360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304029" y="338455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264160" y="0"/>
                </a:moveTo>
                <a:lnTo>
                  <a:pt x="216668" y="4277"/>
                </a:lnTo>
                <a:lnTo>
                  <a:pt x="171973" y="16609"/>
                </a:lnTo>
                <a:lnTo>
                  <a:pt x="130819" y="36246"/>
                </a:lnTo>
                <a:lnTo>
                  <a:pt x="93952" y="62437"/>
                </a:lnTo>
                <a:lnTo>
                  <a:pt x="62116" y="94431"/>
                </a:lnTo>
                <a:lnTo>
                  <a:pt x="36058" y="131477"/>
                </a:lnTo>
                <a:lnTo>
                  <a:pt x="16522" y="172826"/>
                </a:lnTo>
                <a:lnTo>
                  <a:pt x="4254" y="217727"/>
                </a:lnTo>
                <a:lnTo>
                  <a:pt x="0" y="265430"/>
                </a:lnTo>
                <a:lnTo>
                  <a:pt x="4254" y="313132"/>
                </a:lnTo>
                <a:lnTo>
                  <a:pt x="16522" y="358033"/>
                </a:lnTo>
                <a:lnTo>
                  <a:pt x="36058" y="399382"/>
                </a:lnTo>
                <a:lnTo>
                  <a:pt x="62116" y="436428"/>
                </a:lnTo>
                <a:lnTo>
                  <a:pt x="93952" y="468422"/>
                </a:lnTo>
                <a:lnTo>
                  <a:pt x="130819" y="494613"/>
                </a:lnTo>
                <a:lnTo>
                  <a:pt x="171973" y="514250"/>
                </a:lnTo>
                <a:lnTo>
                  <a:pt x="216668" y="526582"/>
                </a:lnTo>
                <a:lnTo>
                  <a:pt x="264160" y="530860"/>
                </a:lnTo>
                <a:lnTo>
                  <a:pt x="311651" y="526582"/>
                </a:lnTo>
                <a:lnTo>
                  <a:pt x="356346" y="514250"/>
                </a:lnTo>
                <a:lnTo>
                  <a:pt x="397500" y="494613"/>
                </a:lnTo>
                <a:lnTo>
                  <a:pt x="434367" y="468422"/>
                </a:lnTo>
                <a:lnTo>
                  <a:pt x="466203" y="436428"/>
                </a:lnTo>
                <a:lnTo>
                  <a:pt x="492261" y="399382"/>
                </a:lnTo>
                <a:lnTo>
                  <a:pt x="511797" y="358033"/>
                </a:lnTo>
                <a:lnTo>
                  <a:pt x="524065" y="313132"/>
                </a:lnTo>
                <a:lnTo>
                  <a:pt x="528320" y="265430"/>
                </a:lnTo>
                <a:lnTo>
                  <a:pt x="524065" y="217727"/>
                </a:lnTo>
                <a:lnTo>
                  <a:pt x="511797" y="172826"/>
                </a:lnTo>
                <a:lnTo>
                  <a:pt x="492261" y="131477"/>
                </a:lnTo>
                <a:lnTo>
                  <a:pt x="466203" y="94431"/>
                </a:lnTo>
                <a:lnTo>
                  <a:pt x="434367" y="62437"/>
                </a:lnTo>
                <a:lnTo>
                  <a:pt x="397500" y="36246"/>
                </a:lnTo>
                <a:lnTo>
                  <a:pt x="356346" y="16609"/>
                </a:lnTo>
                <a:lnTo>
                  <a:pt x="311651" y="4277"/>
                </a:lnTo>
                <a:lnTo>
                  <a:pt x="2641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304029" y="338455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0" y="265430"/>
                </a:moveTo>
                <a:lnTo>
                  <a:pt x="4254" y="217727"/>
                </a:lnTo>
                <a:lnTo>
                  <a:pt x="16522" y="172826"/>
                </a:lnTo>
                <a:lnTo>
                  <a:pt x="36058" y="131477"/>
                </a:lnTo>
                <a:lnTo>
                  <a:pt x="62116" y="94431"/>
                </a:lnTo>
                <a:lnTo>
                  <a:pt x="93952" y="62437"/>
                </a:lnTo>
                <a:lnTo>
                  <a:pt x="130819" y="36246"/>
                </a:lnTo>
                <a:lnTo>
                  <a:pt x="171973" y="16609"/>
                </a:lnTo>
                <a:lnTo>
                  <a:pt x="216668" y="4277"/>
                </a:lnTo>
                <a:lnTo>
                  <a:pt x="264160" y="0"/>
                </a:lnTo>
                <a:lnTo>
                  <a:pt x="311651" y="4277"/>
                </a:lnTo>
                <a:lnTo>
                  <a:pt x="356346" y="16609"/>
                </a:lnTo>
                <a:lnTo>
                  <a:pt x="397500" y="36246"/>
                </a:lnTo>
                <a:lnTo>
                  <a:pt x="434367" y="62437"/>
                </a:lnTo>
                <a:lnTo>
                  <a:pt x="466203" y="94431"/>
                </a:lnTo>
                <a:lnTo>
                  <a:pt x="492261" y="131477"/>
                </a:lnTo>
                <a:lnTo>
                  <a:pt x="511797" y="172826"/>
                </a:lnTo>
                <a:lnTo>
                  <a:pt x="524065" y="217727"/>
                </a:lnTo>
                <a:lnTo>
                  <a:pt x="528320" y="265430"/>
                </a:lnTo>
                <a:lnTo>
                  <a:pt x="524065" y="313132"/>
                </a:lnTo>
                <a:lnTo>
                  <a:pt x="511797" y="358033"/>
                </a:lnTo>
                <a:lnTo>
                  <a:pt x="492261" y="399382"/>
                </a:lnTo>
                <a:lnTo>
                  <a:pt x="466203" y="436428"/>
                </a:lnTo>
                <a:lnTo>
                  <a:pt x="434367" y="468422"/>
                </a:lnTo>
                <a:lnTo>
                  <a:pt x="397500" y="494613"/>
                </a:lnTo>
                <a:lnTo>
                  <a:pt x="356346" y="514250"/>
                </a:lnTo>
                <a:lnTo>
                  <a:pt x="311651" y="526582"/>
                </a:lnTo>
                <a:lnTo>
                  <a:pt x="264160" y="530860"/>
                </a:lnTo>
                <a:lnTo>
                  <a:pt x="216668" y="526582"/>
                </a:lnTo>
                <a:lnTo>
                  <a:pt x="171973" y="514250"/>
                </a:lnTo>
                <a:lnTo>
                  <a:pt x="130819" y="494613"/>
                </a:lnTo>
                <a:lnTo>
                  <a:pt x="93952" y="468422"/>
                </a:lnTo>
                <a:lnTo>
                  <a:pt x="62116" y="436428"/>
                </a:lnTo>
                <a:lnTo>
                  <a:pt x="36058" y="399382"/>
                </a:lnTo>
                <a:lnTo>
                  <a:pt x="16522" y="358033"/>
                </a:lnTo>
                <a:lnTo>
                  <a:pt x="4254" y="313132"/>
                </a:lnTo>
                <a:lnTo>
                  <a:pt x="0" y="265430"/>
                </a:lnTo>
                <a:close/>
              </a:path>
            </a:pathLst>
          </a:custGeom>
          <a:ln w="1270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634229" y="4075429"/>
            <a:ext cx="5877560" cy="424180"/>
          </a:xfrm>
          <a:custGeom>
            <a:avLst/>
            <a:gdLst/>
            <a:ahLst/>
            <a:cxnLst/>
            <a:rect l="l" t="t" r="r" b="b"/>
            <a:pathLst>
              <a:path w="5877559" h="424179">
                <a:moveTo>
                  <a:pt x="0" y="424180"/>
                </a:moveTo>
                <a:lnTo>
                  <a:pt x="5877560" y="424180"/>
                </a:lnTo>
                <a:lnTo>
                  <a:pt x="587756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634229" y="4075429"/>
            <a:ext cx="5877560" cy="424180"/>
          </a:xfrm>
          <a:custGeom>
            <a:avLst/>
            <a:gdLst/>
            <a:ahLst/>
            <a:cxnLst/>
            <a:rect l="l" t="t" r="r" b="b"/>
            <a:pathLst>
              <a:path w="5877559" h="424179">
                <a:moveTo>
                  <a:pt x="0" y="424180"/>
                </a:moveTo>
                <a:lnTo>
                  <a:pt x="5877560" y="424180"/>
                </a:lnTo>
                <a:lnTo>
                  <a:pt x="587756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370070" y="4022090"/>
            <a:ext cx="530860" cy="530860"/>
          </a:xfrm>
          <a:custGeom>
            <a:avLst/>
            <a:gdLst/>
            <a:ahLst/>
            <a:cxnLst/>
            <a:rect l="l" t="t" r="r" b="b"/>
            <a:pathLst>
              <a:path w="530860" h="530860">
                <a:moveTo>
                  <a:pt x="265429" y="0"/>
                </a:moveTo>
                <a:lnTo>
                  <a:pt x="217727" y="4277"/>
                </a:lnTo>
                <a:lnTo>
                  <a:pt x="172826" y="16609"/>
                </a:lnTo>
                <a:lnTo>
                  <a:pt x="131477" y="36246"/>
                </a:lnTo>
                <a:lnTo>
                  <a:pt x="94431" y="62437"/>
                </a:lnTo>
                <a:lnTo>
                  <a:pt x="62437" y="94431"/>
                </a:lnTo>
                <a:lnTo>
                  <a:pt x="36246" y="131477"/>
                </a:lnTo>
                <a:lnTo>
                  <a:pt x="16609" y="172826"/>
                </a:lnTo>
                <a:lnTo>
                  <a:pt x="4277" y="217727"/>
                </a:lnTo>
                <a:lnTo>
                  <a:pt x="0" y="265430"/>
                </a:lnTo>
                <a:lnTo>
                  <a:pt x="4277" y="313132"/>
                </a:lnTo>
                <a:lnTo>
                  <a:pt x="16609" y="358033"/>
                </a:lnTo>
                <a:lnTo>
                  <a:pt x="36246" y="399382"/>
                </a:lnTo>
                <a:lnTo>
                  <a:pt x="62437" y="436428"/>
                </a:lnTo>
                <a:lnTo>
                  <a:pt x="94431" y="468422"/>
                </a:lnTo>
                <a:lnTo>
                  <a:pt x="131477" y="494613"/>
                </a:lnTo>
                <a:lnTo>
                  <a:pt x="172826" y="514250"/>
                </a:lnTo>
                <a:lnTo>
                  <a:pt x="217727" y="526582"/>
                </a:lnTo>
                <a:lnTo>
                  <a:pt x="265429" y="530860"/>
                </a:lnTo>
                <a:lnTo>
                  <a:pt x="313132" y="526582"/>
                </a:lnTo>
                <a:lnTo>
                  <a:pt x="358033" y="514250"/>
                </a:lnTo>
                <a:lnTo>
                  <a:pt x="399382" y="494613"/>
                </a:lnTo>
                <a:lnTo>
                  <a:pt x="436428" y="468422"/>
                </a:lnTo>
                <a:lnTo>
                  <a:pt x="468422" y="436428"/>
                </a:lnTo>
                <a:lnTo>
                  <a:pt x="494613" y="399382"/>
                </a:lnTo>
                <a:lnTo>
                  <a:pt x="514250" y="358033"/>
                </a:lnTo>
                <a:lnTo>
                  <a:pt x="526582" y="313132"/>
                </a:lnTo>
                <a:lnTo>
                  <a:pt x="530859" y="265430"/>
                </a:lnTo>
                <a:lnTo>
                  <a:pt x="526582" y="217727"/>
                </a:lnTo>
                <a:lnTo>
                  <a:pt x="514250" y="172826"/>
                </a:lnTo>
                <a:lnTo>
                  <a:pt x="494613" y="131477"/>
                </a:lnTo>
                <a:lnTo>
                  <a:pt x="468422" y="94431"/>
                </a:lnTo>
                <a:lnTo>
                  <a:pt x="436428" y="62437"/>
                </a:lnTo>
                <a:lnTo>
                  <a:pt x="399382" y="36246"/>
                </a:lnTo>
                <a:lnTo>
                  <a:pt x="358033" y="16609"/>
                </a:lnTo>
                <a:lnTo>
                  <a:pt x="313132" y="4277"/>
                </a:lnTo>
                <a:lnTo>
                  <a:pt x="26542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370070" y="4022090"/>
            <a:ext cx="530860" cy="530860"/>
          </a:xfrm>
          <a:custGeom>
            <a:avLst/>
            <a:gdLst/>
            <a:ahLst/>
            <a:cxnLst/>
            <a:rect l="l" t="t" r="r" b="b"/>
            <a:pathLst>
              <a:path w="530860" h="530860">
                <a:moveTo>
                  <a:pt x="0" y="265430"/>
                </a:moveTo>
                <a:lnTo>
                  <a:pt x="4277" y="217727"/>
                </a:lnTo>
                <a:lnTo>
                  <a:pt x="16609" y="172826"/>
                </a:lnTo>
                <a:lnTo>
                  <a:pt x="36246" y="131477"/>
                </a:lnTo>
                <a:lnTo>
                  <a:pt x="62437" y="94431"/>
                </a:lnTo>
                <a:lnTo>
                  <a:pt x="94431" y="62437"/>
                </a:lnTo>
                <a:lnTo>
                  <a:pt x="131477" y="36246"/>
                </a:lnTo>
                <a:lnTo>
                  <a:pt x="172826" y="16609"/>
                </a:lnTo>
                <a:lnTo>
                  <a:pt x="217727" y="4277"/>
                </a:lnTo>
                <a:lnTo>
                  <a:pt x="265429" y="0"/>
                </a:lnTo>
                <a:lnTo>
                  <a:pt x="313132" y="4277"/>
                </a:lnTo>
                <a:lnTo>
                  <a:pt x="358033" y="16609"/>
                </a:lnTo>
                <a:lnTo>
                  <a:pt x="399382" y="36246"/>
                </a:lnTo>
                <a:lnTo>
                  <a:pt x="436428" y="62437"/>
                </a:lnTo>
                <a:lnTo>
                  <a:pt x="468422" y="94431"/>
                </a:lnTo>
                <a:lnTo>
                  <a:pt x="494613" y="131477"/>
                </a:lnTo>
                <a:lnTo>
                  <a:pt x="514250" y="172826"/>
                </a:lnTo>
                <a:lnTo>
                  <a:pt x="526582" y="217727"/>
                </a:lnTo>
                <a:lnTo>
                  <a:pt x="530859" y="265430"/>
                </a:lnTo>
                <a:lnTo>
                  <a:pt x="526582" y="313132"/>
                </a:lnTo>
                <a:lnTo>
                  <a:pt x="514250" y="358033"/>
                </a:lnTo>
                <a:lnTo>
                  <a:pt x="494613" y="399382"/>
                </a:lnTo>
                <a:lnTo>
                  <a:pt x="468422" y="436428"/>
                </a:lnTo>
                <a:lnTo>
                  <a:pt x="436428" y="468422"/>
                </a:lnTo>
                <a:lnTo>
                  <a:pt x="399382" y="494613"/>
                </a:lnTo>
                <a:lnTo>
                  <a:pt x="358033" y="514250"/>
                </a:lnTo>
                <a:lnTo>
                  <a:pt x="313132" y="526582"/>
                </a:lnTo>
                <a:lnTo>
                  <a:pt x="265429" y="530860"/>
                </a:lnTo>
                <a:lnTo>
                  <a:pt x="217727" y="526582"/>
                </a:lnTo>
                <a:lnTo>
                  <a:pt x="172826" y="514250"/>
                </a:lnTo>
                <a:lnTo>
                  <a:pt x="131477" y="494613"/>
                </a:lnTo>
                <a:lnTo>
                  <a:pt x="94431" y="468422"/>
                </a:lnTo>
                <a:lnTo>
                  <a:pt x="62437" y="436428"/>
                </a:lnTo>
                <a:lnTo>
                  <a:pt x="36246" y="399382"/>
                </a:lnTo>
                <a:lnTo>
                  <a:pt x="16609" y="358033"/>
                </a:lnTo>
                <a:lnTo>
                  <a:pt x="4277" y="313132"/>
                </a:lnTo>
                <a:lnTo>
                  <a:pt x="0" y="265430"/>
                </a:lnTo>
                <a:close/>
              </a:path>
            </a:pathLst>
          </a:custGeom>
          <a:ln w="1270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568190" y="4710429"/>
            <a:ext cx="5943600" cy="424180"/>
          </a:xfrm>
          <a:custGeom>
            <a:avLst/>
            <a:gdLst/>
            <a:ahLst/>
            <a:cxnLst/>
            <a:rect l="l" t="t" r="r" b="b"/>
            <a:pathLst>
              <a:path w="5943600" h="424179">
                <a:moveTo>
                  <a:pt x="0" y="424180"/>
                </a:moveTo>
                <a:lnTo>
                  <a:pt x="5943600" y="424180"/>
                </a:lnTo>
                <a:lnTo>
                  <a:pt x="594360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568190" y="4710429"/>
            <a:ext cx="5943600" cy="424180"/>
          </a:xfrm>
          <a:custGeom>
            <a:avLst/>
            <a:gdLst/>
            <a:ahLst/>
            <a:cxnLst/>
            <a:rect l="l" t="t" r="r" b="b"/>
            <a:pathLst>
              <a:path w="5943600" h="424179">
                <a:moveTo>
                  <a:pt x="0" y="424180"/>
                </a:moveTo>
                <a:lnTo>
                  <a:pt x="5943600" y="424180"/>
                </a:lnTo>
                <a:lnTo>
                  <a:pt x="594360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304029" y="465709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264160" y="0"/>
                </a:moveTo>
                <a:lnTo>
                  <a:pt x="216668" y="4277"/>
                </a:lnTo>
                <a:lnTo>
                  <a:pt x="171973" y="16609"/>
                </a:lnTo>
                <a:lnTo>
                  <a:pt x="130819" y="36246"/>
                </a:lnTo>
                <a:lnTo>
                  <a:pt x="93952" y="62437"/>
                </a:lnTo>
                <a:lnTo>
                  <a:pt x="62116" y="94431"/>
                </a:lnTo>
                <a:lnTo>
                  <a:pt x="36058" y="131477"/>
                </a:lnTo>
                <a:lnTo>
                  <a:pt x="16522" y="172826"/>
                </a:lnTo>
                <a:lnTo>
                  <a:pt x="4254" y="217727"/>
                </a:lnTo>
                <a:lnTo>
                  <a:pt x="0" y="265430"/>
                </a:lnTo>
                <a:lnTo>
                  <a:pt x="4254" y="313132"/>
                </a:lnTo>
                <a:lnTo>
                  <a:pt x="16522" y="358033"/>
                </a:lnTo>
                <a:lnTo>
                  <a:pt x="36058" y="399382"/>
                </a:lnTo>
                <a:lnTo>
                  <a:pt x="62116" y="436428"/>
                </a:lnTo>
                <a:lnTo>
                  <a:pt x="93952" y="468422"/>
                </a:lnTo>
                <a:lnTo>
                  <a:pt x="130819" y="494613"/>
                </a:lnTo>
                <a:lnTo>
                  <a:pt x="171973" y="514250"/>
                </a:lnTo>
                <a:lnTo>
                  <a:pt x="216668" y="526582"/>
                </a:lnTo>
                <a:lnTo>
                  <a:pt x="264160" y="530860"/>
                </a:lnTo>
                <a:lnTo>
                  <a:pt x="311651" y="526582"/>
                </a:lnTo>
                <a:lnTo>
                  <a:pt x="356346" y="514250"/>
                </a:lnTo>
                <a:lnTo>
                  <a:pt x="397500" y="494613"/>
                </a:lnTo>
                <a:lnTo>
                  <a:pt x="434367" y="468422"/>
                </a:lnTo>
                <a:lnTo>
                  <a:pt x="466203" y="436428"/>
                </a:lnTo>
                <a:lnTo>
                  <a:pt x="492261" y="399382"/>
                </a:lnTo>
                <a:lnTo>
                  <a:pt x="511797" y="358033"/>
                </a:lnTo>
                <a:lnTo>
                  <a:pt x="524065" y="313132"/>
                </a:lnTo>
                <a:lnTo>
                  <a:pt x="528320" y="265430"/>
                </a:lnTo>
                <a:lnTo>
                  <a:pt x="524065" y="217727"/>
                </a:lnTo>
                <a:lnTo>
                  <a:pt x="511797" y="172826"/>
                </a:lnTo>
                <a:lnTo>
                  <a:pt x="492261" y="131477"/>
                </a:lnTo>
                <a:lnTo>
                  <a:pt x="466203" y="94431"/>
                </a:lnTo>
                <a:lnTo>
                  <a:pt x="434367" y="62437"/>
                </a:lnTo>
                <a:lnTo>
                  <a:pt x="397500" y="36246"/>
                </a:lnTo>
                <a:lnTo>
                  <a:pt x="356346" y="16609"/>
                </a:lnTo>
                <a:lnTo>
                  <a:pt x="311651" y="4277"/>
                </a:lnTo>
                <a:lnTo>
                  <a:pt x="2641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304029" y="465709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0" y="265430"/>
                </a:moveTo>
                <a:lnTo>
                  <a:pt x="4254" y="217727"/>
                </a:lnTo>
                <a:lnTo>
                  <a:pt x="16522" y="172826"/>
                </a:lnTo>
                <a:lnTo>
                  <a:pt x="36058" y="131477"/>
                </a:lnTo>
                <a:lnTo>
                  <a:pt x="62116" y="94431"/>
                </a:lnTo>
                <a:lnTo>
                  <a:pt x="93952" y="62437"/>
                </a:lnTo>
                <a:lnTo>
                  <a:pt x="130819" y="36246"/>
                </a:lnTo>
                <a:lnTo>
                  <a:pt x="171973" y="16609"/>
                </a:lnTo>
                <a:lnTo>
                  <a:pt x="216668" y="4277"/>
                </a:lnTo>
                <a:lnTo>
                  <a:pt x="264160" y="0"/>
                </a:lnTo>
                <a:lnTo>
                  <a:pt x="311651" y="4277"/>
                </a:lnTo>
                <a:lnTo>
                  <a:pt x="356346" y="16609"/>
                </a:lnTo>
                <a:lnTo>
                  <a:pt x="397500" y="36246"/>
                </a:lnTo>
                <a:lnTo>
                  <a:pt x="434367" y="62437"/>
                </a:lnTo>
                <a:lnTo>
                  <a:pt x="466203" y="94431"/>
                </a:lnTo>
                <a:lnTo>
                  <a:pt x="492261" y="131477"/>
                </a:lnTo>
                <a:lnTo>
                  <a:pt x="511797" y="172826"/>
                </a:lnTo>
                <a:lnTo>
                  <a:pt x="524065" y="217727"/>
                </a:lnTo>
                <a:lnTo>
                  <a:pt x="528320" y="265430"/>
                </a:lnTo>
                <a:lnTo>
                  <a:pt x="524065" y="313132"/>
                </a:lnTo>
                <a:lnTo>
                  <a:pt x="511797" y="358033"/>
                </a:lnTo>
                <a:lnTo>
                  <a:pt x="492261" y="399382"/>
                </a:lnTo>
                <a:lnTo>
                  <a:pt x="466203" y="436428"/>
                </a:lnTo>
                <a:lnTo>
                  <a:pt x="434367" y="468422"/>
                </a:lnTo>
                <a:lnTo>
                  <a:pt x="397500" y="494613"/>
                </a:lnTo>
                <a:lnTo>
                  <a:pt x="356346" y="514250"/>
                </a:lnTo>
                <a:lnTo>
                  <a:pt x="311651" y="526582"/>
                </a:lnTo>
                <a:lnTo>
                  <a:pt x="264160" y="530860"/>
                </a:lnTo>
                <a:lnTo>
                  <a:pt x="216668" y="526582"/>
                </a:lnTo>
                <a:lnTo>
                  <a:pt x="171973" y="514250"/>
                </a:lnTo>
                <a:lnTo>
                  <a:pt x="130819" y="494613"/>
                </a:lnTo>
                <a:lnTo>
                  <a:pt x="93952" y="468422"/>
                </a:lnTo>
                <a:lnTo>
                  <a:pt x="62116" y="436428"/>
                </a:lnTo>
                <a:lnTo>
                  <a:pt x="36058" y="399382"/>
                </a:lnTo>
                <a:lnTo>
                  <a:pt x="16522" y="358033"/>
                </a:lnTo>
                <a:lnTo>
                  <a:pt x="4254" y="313132"/>
                </a:lnTo>
                <a:lnTo>
                  <a:pt x="0" y="265430"/>
                </a:lnTo>
                <a:close/>
              </a:path>
            </a:pathLst>
          </a:custGeom>
          <a:ln w="1270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357370" y="5347970"/>
            <a:ext cx="6154420" cy="424180"/>
          </a:xfrm>
          <a:custGeom>
            <a:avLst/>
            <a:gdLst/>
            <a:ahLst/>
            <a:cxnLst/>
            <a:rect l="l" t="t" r="r" b="b"/>
            <a:pathLst>
              <a:path w="6154420" h="424179">
                <a:moveTo>
                  <a:pt x="0" y="424179"/>
                </a:moveTo>
                <a:lnTo>
                  <a:pt x="6154420" y="424179"/>
                </a:lnTo>
                <a:lnTo>
                  <a:pt x="6154420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357370" y="5347970"/>
            <a:ext cx="6154420" cy="424180"/>
          </a:xfrm>
          <a:custGeom>
            <a:avLst/>
            <a:gdLst/>
            <a:ahLst/>
            <a:cxnLst/>
            <a:rect l="l" t="t" r="r" b="b"/>
            <a:pathLst>
              <a:path w="6154420" h="424179">
                <a:moveTo>
                  <a:pt x="0" y="424179"/>
                </a:moveTo>
                <a:lnTo>
                  <a:pt x="6154420" y="424179"/>
                </a:lnTo>
                <a:lnTo>
                  <a:pt x="6154420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093209" y="5294629"/>
            <a:ext cx="528320" cy="528320"/>
          </a:xfrm>
          <a:custGeom>
            <a:avLst/>
            <a:gdLst/>
            <a:ahLst/>
            <a:cxnLst/>
            <a:rect l="l" t="t" r="r" b="b"/>
            <a:pathLst>
              <a:path w="528320" h="528320">
                <a:moveTo>
                  <a:pt x="264160" y="0"/>
                </a:moveTo>
                <a:lnTo>
                  <a:pt x="216668" y="4254"/>
                </a:lnTo>
                <a:lnTo>
                  <a:pt x="171973" y="16522"/>
                </a:lnTo>
                <a:lnTo>
                  <a:pt x="130819" y="36058"/>
                </a:lnTo>
                <a:lnTo>
                  <a:pt x="93952" y="62116"/>
                </a:lnTo>
                <a:lnTo>
                  <a:pt x="62116" y="93952"/>
                </a:lnTo>
                <a:lnTo>
                  <a:pt x="36058" y="130819"/>
                </a:lnTo>
                <a:lnTo>
                  <a:pt x="16522" y="171973"/>
                </a:lnTo>
                <a:lnTo>
                  <a:pt x="4254" y="216668"/>
                </a:lnTo>
                <a:lnTo>
                  <a:pt x="0" y="264160"/>
                </a:lnTo>
                <a:lnTo>
                  <a:pt x="4254" y="311641"/>
                </a:lnTo>
                <a:lnTo>
                  <a:pt x="16522" y="356331"/>
                </a:lnTo>
                <a:lnTo>
                  <a:pt x="36058" y="397483"/>
                </a:lnTo>
                <a:lnTo>
                  <a:pt x="62116" y="434352"/>
                </a:lnTo>
                <a:lnTo>
                  <a:pt x="93952" y="466190"/>
                </a:lnTo>
                <a:lnTo>
                  <a:pt x="130819" y="492252"/>
                </a:lnTo>
                <a:lnTo>
                  <a:pt x="171973" y="511792"/>
                </a:lnTo>
                <a:lnTo>
                  <a:pt x="216668" y="524063"/>
                </a:lnTo>
                <a:lnTo>
                  <a:pt x="264160" y="528320"/>
                </a:lnTo>
                <a:lnTo>
                  <a:pt x="311651" y="524063"/>
                </a:lnTo>
                <a:lnTo>
                  <a:pt x="356346" y="511792"/>
                </a:lnTo>
                <a:lnTo>
                  <a:pt x="397500" y="492252"/>
                </a:lnTo>
                <a:lnTo>
                  <a:pt x="434367" y="466190"/>
                </a:lnTo>
                <a:lnTo>
                  <a:pt x="466203" y="434352"/>
                </a:lnTo>
                <a:lnTo>
                  <a:pt x="492261" y="397483"/>
                </a:lnTo>
                <a:lnTo>
                  <a:pt x="511797" y="356331"/>
                </a:lnTo>
                <a:lnTo>
                  <a:pt x="524065" y="311641"/>
                </a:lnTo>
                <a:lnTo>
                  <a:pt x="528319" y="264160"/>
                </a:lnTo>
                <a:lnTo>
                  <a:pt x="524065" y="216668"/>
                </a:lnTo>
                <a:lnTo>
                  <a:pt x="511797" y="171973"/>
                </a:lnTo>
                <a:lnTo>
                  <a:pt x="492261" y="130819"/>
                </a:lnTo>
                <a:lnTo>
                  <a:pt x="466203" y="93952"/>
                </a:lnTo>
                <a:lnTo>
                  <a:pt x="434367" y="62116"/>
                </a:lnTo>
                <a:lnTo>
                  <a:pt x="397500" y="36058"/>
                </a:lnTo>
                <a:lnTo>
                  <a:pt x="356346" y="16522"/>
                </a:lnTo>
                <a:lnTo>
                  <a:pt x="311651" y="4254"/>
                </a:lnTo>
                <a:lnTo>
                  <a:pt x="2641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093209" y="5294629"/>
            <a:ext cx="528320" cy="528320"/>
          </a:xfrm>
          <a:custGeom>
            <a:avLst/>
            <a:gdLst/>
            <a:ahLst/>
            <a:cxnLst/>
            <a:rect l="l" t="t" r="r" b="b"/>
            <a:pathLst>
              <a:path w="528320" h="528320">
                <a:moveTo>
                  <a:pt x="0" y="264160"/>
                </a:moveTo>
                <a:lnTo>
                  <a:pt x="4254" y="216668"/>
                </a:lnTo>
                <a:lnTo>
                  <a:pt x="16522" y="171973"/>
                </a:lnTo>
                <a:lnTo>
                  <a:pt x="36058" y="130819"/>
                </a:lnTo>
                <a:lnTo>
                  <a:pt x="62116" y="93952"/>
                </a:lnTo>
                <a:lnTo>
                  <a:pt x="93952" y="62116"/>
                </a:lnTo>
                <a:lnTo>
                  <a:pt x="130819" y="36058"/>
                </a:lnTo>
                <a:lnTo>
                  <a:pt x="171973" y="16522"/>
                </a:lnTo>
                <a:lnTo>
                  <a:pt x="216668" y="4254"/>
                </a:lnTo>
                <a:lnTo>
                  <a:pt x="264160" y="0"/>
                </a:lnTo>
                <a:lnTo>
                  <a:pt x="311651" y="4254"/>
                </a:lnTo>
                <a:lnTo>
                  <a:pt x="356346" y="16522"/>
                </a:lnTo>
                <a:lnTo>
                  <a:pt x="397500" y="36058"/>
                </a:lnTo>
                <a:lnTo>
                  <a:pt x="434367" y="62116"/>
                </a:lnTo>
                <a:lnTo>
                  <a:pt x="466203" y="93952"/>
                </a:lnTo>
                <a:lnTo>
                  <a:pt x="492261" y="130819"/>
                </a:lnTo>
                <a:lnTo>
                  <a:pt x="511797" y="171973"/>
                </a:lnTo>
                <a:lnTo>
                  <a:pt x="524065" y="216668"/>
                </a:lnTo>
                <a:lnTo>
                  <a:pt x="528319" y="264160"/>
                </a:lnTo>
                <a:lnTo>
                  <a:pt x="524065" y="311641"/>
                </a:lnTo>
                <a:lnTo>
                  <a:pt x="511797" y="356331"/>
                </a:lnTo>
                <a:lnTo>
                  <a:pt x="492261" y="397483"/>
                </a:lnTo>
                <a:lnTo>
                  <a:pt x="466203" y="434352"/>
                </a:lnTo>
                <a:lnTo>
                  <a:pt x="434367" y="466190"/>
                </a:lnTo>
                <a:lnTo>
                  <a:pt x="397500" y="492252"/>
                </a:lnTo>
                <a:lnTo>
                  <a:pt x="356346" y="511792"/>
                </a:lnTo>
                <a:lnTo>
                  <a:pt x="311651" y="524063"/>
                </a:lnTo>
                <a:lnTo>
                  <a:pt x="264160" y="528320"/>
                </a:lnTo>
                <a:lnTo>
                  <a:pt x="216668" y="524063"/>
                </a:lnTo>
                <a:lnTo>
                  <a:pt x="171973" y="511792"/>
                </a:lnTo>
                <a:lnTo>
                  <a:pt x="130819" y="492252"/>
                </a:lnTo>
                <a:lnTo>
                  <a:pt x="93952" y="466190"/>
                </a:lnTo>
                <a:lnTo>
                  <a:pt x="62116" y="434352"/>
                </a:lnTo>
                <a:lnTo>
                  <a:pt x="36058" y="397483"/>
                </a:lnTo>
                <a:lnTo>
                  <a:pt x="16522" y="356331"/>
                </a:lnTo>
                <a:lnTo>
                  <a:pt x="4254" y="311641"/>
                </a:lnTo>
                <a:lnTo>
                  <a:pt x="0" y="264160"/>
                </a:lnTo>
                <a:close/>
              </a:path>
            </a:pathLst>
          </a:custGeom>
          <a:ln w="1270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973829" y="5982970"/>
            <a:ext cx="6537959" cy="424180"/>
          </a:xfrm>
          <a:custGeom>
            <a:avLst/>
            <a:gdLst/>
            <a:ahLst/>
            <a:cxnLst/>
            <a:rect l="l" t="t" r="r" b="b"/>
            <a:pathLst>
              <a:path w="6537959" h="424179">
                <a:moveTo>
                  <a:pt x="0" y="424179"/>
                </a:moveTo>
                <a:lnTo>
                  <a:pt x="6537959" y="424179"/>
                </a:lnTo>
                <a:lnTo>
                  <a:pt x="6537959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973829" y="5982970"/>
            <a:ext cx="6537959" cy="424180"/>
          </a:xfrm>
          <a:custGeom>
            <a:avLst/>
            <a:gdLst/>
            <a:ahLst/>
            <a:cxnLst/>
            <a:rect l="l" t="t" r="r" b="b"/>
            <a:pathLst>
              <a:path w="6537959" h="424179">
                <a:moveTo>
                  <a:pt x="0" y="424179"/>
                </a:moveTo>
                <a:lnTo>
                  <a:pt x="6537959" y="424179"/>
                </a:lnTo>
                <a:lnTo>
                  <a:pt x="6537959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4297045" y="2163445"/>
            <a:ext cx="5026025" cy="41795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PENDAHULUAN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>
              <a:latin typeface="Times New Roman"/>
              <a:cs typeface="Times New Roman"/>
            </a:endParaRPr>
          </a:p>
          <a:p>
            <a:pPr marL="396240">
              <a:lnSpc>
                <a:spcPct val="100000"/>
              </a:lnSpc>
            </a:pPr>
            <a:r>
              <a:rPr sz="2200" spc="-70" dirty="0">
                <a:solidFill>
                  <a:srgbClr val="FFFFFF"/>
                </a:solidFill>
                <a:latin typeface="Calibri"/>
                <a:cs typeface="Calibri"/>
              </a:rPr>
              <a:t>RAPAT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MASSA</a:t>
            </a:r>
            <a:endParaRPr sz="2200">
              <a:latin typeface="Calibri"/>
              <a:cs typeface="Calibri"/>
            </a:endParaRPr>
          </a:p>
          <a:p>
            <a:pPr marL="606425" marR="1053465">
              <a:lnSpc>
                <a:spcPts val="5010"/>
              </a:lnSpc>
              <a:spcBef>
                <a:spcPts val="560"/>
              </a:spcBef>
            </a:pP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BERAT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JENIS &amp; </a:t>
            </a:r>
            <a:r>
              <a:rPr sz="2200" spc="-70" dirty="0">
                <a:solidFill>
                  <a:srgbClr val="FFFFFF"/>
                </a:solidFill>
                <a:latin typeface="Calibri"/>
                <a:cs typeface="Calibri"/>
              </a:rPr>
              <a:t>RAPAT 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RELATIF  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KEMAMPATAN </a:t>
            </a:r>
            <a:r>
              <a:rPr sz="2200" spc="-65" dirty="0">
                <a:solidFill>
                  <a:srgbClr val="FFFFFF"/>
                </a:solidFill>
                <a:latin typeface="Calibri"/>
                <a:cs typeface="Calibri"/>
              </a:rPr>
              <a:t>ZAT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CAIR 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KEKENTALAN </a:t>
            </a:r>
            <a:r>
              <a:rPr sz="2200" spc="-65" dirty="0">
                <a:solidFill>
                  <a:srgbClr val="FFFFFF"/>
                </a:solidFill>
                <a:latin typeface="Calibri"/>
                <a:cs typeface="Calibri"/>
              </a:rPr>
              <a:t>ZAT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CAIR</a:t>
            </a:r>
            <a:endParaRPr sz="2200">
              <a:latin typeface="Calibri"/>
              <a:cs typeface="Calibri"/>
            </a:endParaRPr>
          </a:p>
          <a:p>
            <a:pPr marL="12700" marR="5080" indent="383540">
              <a:lnSpc>
                <a:spcPts val="5010"/>
              </a:lnSpc>
              <a:spcBef>
                <a:spcPts val="5"/>
              </a:spcBef>
            </a:pP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KAPILARITAS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&amp;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TEGANGAN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PERMUKAAN  TEKANAN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UAP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709670" y="5929629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264159" y="0"/>
                </a:moveTo>
                <a:lnTo>
                  <a:pt x="216668" y="4276"/>
                </a:lnTo>
                <a:lnTo>
                  <a:pt x="171973" y="16605"/>
                </a:lnTo>
                <a:lnTo>
                  <a:pt x="130819" y="36238"/>
                </a:lnTo>
                <a:lnTo>
                  <a:pt x="93952" y="62424"/>
                </a:lnTo>
                <a:lnTo>
                  <a:pt x="62116" y="94415"/>
                </a:lnTo>
                <a:lnTo>
                  <a:pt x="36058" y="131460"/>
                </a:lnTo>
                <a:lnTo>
                  <a:pt x="16522" y="172811"/>
                </a:lnTo>
                <a:lnTo>
                  <a:pt x="4254" y="217717"/>
                </a:lnTo>
                <a:lnTo>
                  <a:pt x="0" y="265430"/>
                </a:lnTo>
                <a:lnTo>
                  <a:pt x="4254" y="313142"/>
                </a:lnTo>
                <a:lnTo>
                  <a:pt x="16522" y="358048"/>
                </a:lnTo>
                <a:lnTo>
                  <a:pt x="36058" y="399399"/>
                </a:lnTo>
                <a:lnTo>
                  <a:pt x="62116" y="436444"/>
                </a:lnTo>
                <a:lnTo>
                  <a:pt x="93952" y="468435"/>
                </a:lnTo>
                <a:lnTo>
                  <a:pt x="130819" y="494621"/>
                </a:lnTo>
                <a:lnTo>
                  <a:pt x="171973" y="514254"/>
                </a:lnTo>
                <a:lnTo>
                  <a:pt x="216668" y="526583"/>
                </a:lnTo>
                <a:lnTo>
                  <a:pt x="264159" y="530860"/>
                </a:lnTo>
                <a:lnTo>
                  <a:pt x="311651" y="526583"/>
                </a:lnTo>
                <a:lnTo>
                  <a:pt x="356346" y="514254"/>
                </a:lnTo>
                <a:lnTo>
                  <a:pt x="397500" y="494621"/>
                </a:lnTo>
                <a:lnTo>
                  <a:pt x="434367" y="468435"/>
                </a:lnTo>
                <a:lnTo>
                  <a:pt x="466203" y="436444"/>
                </a:lnTo>
                <a:lnTo>
                  <a:pt x="492261" y="399399"/>
                </a:lnTo>
                <a:lnTo>
                  <a:pt x="511797" y="358048"/>
                </a:lnTo>
                <a:lnTo>
                  <a:pt x="524065" y="313142"/>
                </a:lnTo>
                <a:lnTo>
                  <a:pt x="528319" y="265430"/>
                </a:lnTo>
                <a:lnTo>
                  <a:pt x="524065" y="217717"/>
                </a:lnTo>
                <a:lnTo>
                  <a:pt x="511797" y="172811"/>
                </a:lnTo>
                <a:lnTo>
                  <a:pt x="492261" y="131460"/>
                </a:lnTo>
                <a:lnTo>
                  <a:pt x="466203" y="94415"/>
                </a:lnTo>
                <a:lnTo>
                  <a:pt x="434367" y="62424"/>
                </a:lnTo>
                <a:lnTo>
                  <a:pt x="397500" y="36238"/>
                </a:lnTo>
                <a:lnTo>
                  <a:pt x="356346" y="16605"/>
                </a:lnTo>
                <a:lnTo>
                  <a:pt x="311651" y="4276"/>
                </a:lnTo>
                <a:lnTo>
                  <a:pt x="2641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709670" y="5929629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0" y="265430"/>
                </a:moveTo>
                <a:lnTo>
                  <a:pt x="4254" y="217717"/>
                </a:lnTo>
                <a:lnTo>
                  <a:pt x="16522" y="172811"/>
                </a:lnTo>
                <a:lnTo>
                  <a:pt x="36058" y="131460"/>
                </a:lnTo>
                <a:lnTo>
                  <a:pt x="62116" y="94415"/>
                </a:lnTo>
                <a:lnTo>
                  <a:pt x="93952" y="62424"/>
                </a:lnTo>
                <a:lnTo>
                  <a:pt x="130819" y="36238"/>
                </a:lnTo>
                <a:lnTo>
                  <a:pt x="171973" y="16605"/>
                </a:lnTo>
                <a:lnTo>
                  <a:pt x="216668" y="4276"/>
                </a:lnTo>
                <a:lnTo>
                  <a:pt x="264159" y="0"/>
                </a:lnTo>
                <a:lnTo>
                  <a:pt x="311651" y="4276"/>
                </a:lnTo>
                <a:lnTo>
                  <a:pt x="356346" y="16605"/>
                </a:lnTo>
                <a:lnTo>
                  <a:pt x="397500" y="36238"/>
                </a:lnTo>
                <a:lnTo>
                  <a:pt x="434367" y="62424"/>
                </a:lnTo>
                <a:lnTo>
                  <a:pt x="466203" y="94415"/>
                </a:lnTo>
                <a:lnTo>
                  <a:pt x="492261" y="131460"/>
                </a:lnTo>
                <a:lnTo>
                  <a:pt x="511797" y="172811"/>
                </a:lnTo>
                <a:lnTo>
                  <a:pt x="524065" y="217717"/>
                </a:lnTo>
                <a:lnTo>
                  <a:pt x="528319" y="265430"/>
                </a:lnTo>
                <a:lnTo>
                  <a:pt x="524065" y="313142"/>
                </a:lnTo>
                <a:lnTo>
                  <a:pt x="511797" y="358048"/>
                </a:lnTo>
                <a:lnTo>
                  <a:pt x="492261" y="399399"/>
                </a:lnTo>
                <a:lnTo>
                  <a:pt x="466203" y="436444"/>
                </a:lnTo>
                <a:lnTo>
                  <a:pt x="434367" y="468435"/>
                </a:lnTo>
                <a:lnTo>
                  <a:pt x="397500" y="494621"/>
                </a:lnTo>
                <a:lnTo>
                  <a:pt x="356346" y="514254"/>
                </a:lnTo>
                <a:lnTo>
                  <a:pt x="311651" y="526583"/>
                </a:lnTo>
                <a:lnTo>
                  <a:pt x="264159" y="530860"/>
                </a:lnTo>
                <a:lnTo>
                  <a:pt x="216668" y="526583"/>
                </a:lnTo>
                <a:lnTo>
                  <a:pt x="171973" y="514254"/>
                </a:lnTo>
                <a:lnTo>
                  <a:pt x="130819" y="494621"/>
                </a:lnTo>
                <a:lnTo>
                  <a:pt x="93952" y="468435"/>
                </a:lnTo>
                <a:lnTo>
                  <a:pt x="62116" y="436444"/>
                </a:lnTo>
                <a:lnTo>
                  <a:pt x="36058" y="399399"/>
                </a:lnTo>
                <a:lnTo>
                  <a:pt x="16522" y="358048"/>
                </a:lnTo>
                <a:lnTo>
                  <a:pt x="4254" y="313142"/>
                </a:lnTo>
                <a:lnTo>
                  <a:pt x="0" y="265430"/>
                </a:lnTo>
                <a:close/>
              </a:path>
            </a:pathLst>
          </a:custGeom>
          <a:ln w="1270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27100" y="2667000"/>
            <a:ext cx="2522220" cy="3238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PENDAHULUAN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4867" y="1126738"/>
            <a:ext cx="5273537" cy="7767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1226819"/>
            <a:ext cx="1973580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6679" y="1158239"/>
            <a:ext cx="5179060" cy="675640"/>
          </a:xfrm>
          <a:custGeom>
            <a:avLst/>
            <a:gdLst/>
            <a:ahLst/>
            <a:cxnLst/>
            <a:rect l="l" t="t" r="r" b="b"/>
            <a:pathLst>
              <a:path w="5179060" h="675639">
                <a:moveTo>
                  <a:pt x="4841240" y="0"/>
                </a:moveTo>
                <a:lnTo>
                  <a:pt x="0" y="0"/>
                </a:lnTo>
                <a:lnTo>
                  <a:pt x="0" y="675639"/>
                </a:lnTo>
                <a:lnTo>
                  <a:pt x="4841240" y="675639"/>
                </a:lnTo>
                <a:lnTo>
                  <a:pt x="5179060" y="337820"/>
                </a:lnTo>
                <a:lnTo>
                  <a:pt x="484124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86372" y="1304290"/>
            <a:ext cx="15868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0" dirty="0">
                <a:latin typeface="Arial"/>
                <a:cs typeface="Arial"/>
              </a:rPr>
              <a:t>Sifat </a:t>
            </a:r>
            <a:r>
              <a:rPr sz="2000" b="1" spc="50" dirty="0">
                <a:latin typeface="Arial"/>
                <a:cs typeface="Arial"/>
              </a:rPr>
              <a:t>Zat</a:t>
            </a:r>
            <a:r>
              <a:rPr sz="2000" b="1" spc="-80" dirty="0">
                <a:latin typeface="Arial"/>
                <a:cs typeface="Arial"/>
              </a:rPr>
              <a:t> </a:t>
            </a:r>
            <a:r>
              <a:rPr sz="2000" b="1" spc="-30" dirty="0">
                <a:latin typeface="Arial"/>
                <a:cs typeface="Arial"/>
              </a:rPr>
              <a:t>Cair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74027" y="2081996"/>
            <a:ext cx="8562340" cy="357759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55600" marR="5080" indent="-342900">
              <a:lnSpc>
                <a:spcPct val="139800"/>
              </a:lnSpc>
              <a:spcBef>
                <a:spcPts val="85"/>
              </a:spcBef>
              <a:buFont typeface="Wingdings"/>
              <a:buChar char=""/>
              <a:tabLst>
                <a:tab pos="355600" algn="l"/>
              </a:tabLst>
            </a:pPr>
            <a:r>
              <a:rPr sz="2200" spc="-10" dirty="0">
                <a:latin typeface="Arial"/>
                <a:cs typeface="Arial"/>
              </a:rPr>
              <a:t>Apabila </a:t>
            </a:r>
            <a:r>
              <a:rPr sz="2200" spc="-5" dirty="0">
                <a:latin typeface="Arial"/>
                <a:cs typeface="Arial"/>
              </a:rPr>
              <a:t>ruangan </a:t>
            </a:r>
            <a:r>
              <a:rPr sz="2200" spc="-10" dirty="0">
                <a:latin typeface="Arial"/>
                <a:cs typeface="Arial"/>
              </a:rPr>
              <a:t>lebih </a:t>
            </a:r>
            <a:r>
              <a:rPr sz="2200" spc="-5" dirty="0">
                <a:latin typeface="Arial"/>
                <a:cs typeface="Arial"/>
              </a:rPr>
              <a:t>besar dari volume </a:t>
            </a:r>
            <a:r>
              <a:rPr sz="2200" dirty="0">
                <a:latin typeface="Arial"/>
                <a:cs typeface="Arial"/>
              </a:rPr>
              <a:t>zat </a:t>
            </a:r>
            <a:r>
              <a:rPr sz="2200" spc="-30" dirty="0">
                <a:latin typeface="Arial"/>
                <a:cs typeface="Arial"/>
              </a:rPr>
              <a:t>cair, </a:t>
            </a:r>
            <a:r>
              <a:rPr sz="2200" spc="-5" dirty="0">
                <a:latin typeface="Arial"/>
                <a:cs typeface="Arial"/>
              </a:rPr>
              <a:t>maka akan  terbentuk permukaan bebas horisontal </a:t>
            </a:r>
            <a:r>
              <a:rPr sz="2200" spc="-15" dirty="0">
                <a:latin typeface="Arial"/>
                <a:cs typeface="Arial"/>
              </a:rPr>
              <a:t>yang </a:t>
            </a:r>
            <a:r>
              <a:rPr sz="2200" spc="-5" dirty="0">
                <a:latin typeface="Arial"/>
                <a:cs typeface="Arial"/>
              </a:rPr>
              <a:t>berhubungan dengan  </a:t>
            </a:r>
            <a:r>
              <a:rPr sz="2200" dirty="0">
                <a:latin typeface="Arial"/>
                <a:cs typeface="Arial"/>
              </a:rPr>
              <a:t>atmosfer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580"/>
              </a:spcBef>
              <a:buFont typeface="Wingdings"/>
              <a:buChar char=""/>
              <a:tabLst>
                <a:tab pos="355600" algn="l"/>
              </a:tabLst>
            </a:pPr>
            <a:r>
              <a:rPr sz="2200" spc="-10" dirty="0">
                <a:latin typeface="Arial"/>
                <a:cs typeface="Arial"/>
              </a:rPr>
              <a:t>Mempunyai </a:t>
            </a:r>
            <a:r>
              <a:rPr sz="2200" spc="-5" dirty="0">
                <a:latin typeface="Arial"/>
                <a:cs typeface="Arial"/>
              </a:rPr>
              <a:t>rapat massa dan berat</a:t>
            </a:r>
            <a:r>
              <a:rPr sz="2200" spc="120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jenis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600"/>
              </a:spcBef>
              <a:buFont typeface="Wingdings"/>
              <a:buChar char=""/>
              <a:tabLst>
                <a:tab pos="355600" algn="l"/>
              </a:tabLst>
            </a:pPr>
            <a:r>
              <a:rPr sz="2200" spc="-5" dirty="0">
                <a:latin typeface="Arial"/>
                <a:cs typeface="Arial"/>
              </a:rPr>
              <a:t>Dapat dianggap tidak </a:t>
            </a:r>
            <a:r>
              <a:rPr sz="2200" dirty="0">
                <a:latin typeface="Arial"/>
                <a:cs typeface="Arial"/>
              </a:rPr>
              <a:t>termampatkan</a:t>
            </a:r>
            <a:r>
              <a:rPr sz="2200" spc="4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(incompressible)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585"/>
              </a:spcBef>
              <a:buFont typeface="Wingdings"/>
              <a:buChar char=""/>
              <a:tabLst>
                <a:tab pos="355600" algn="l"/>
              </a:tabLst>
            </a:pPr>
            <a:r>
              <a:rPr sz="2200" spc="-10" dirty="0">
                <a:latin typeface="Arial"/>
                <a:cs typeface="Arial"/>
              </a:rPr>
              <a:t>Mempunyai </a:t>
            </a:r>
            <a:r>
              <a:rPr sz="2200" spc="-5" dirty="0">
                <a:latin typeface="Arial"/>
                <a:cs typeface="Arial"/>
              </a:rPr>
              <a:t>viskositas</a:t>
            </a:r>
            <a:r>
              <a:rPr sz="2200" spc="10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(kekentalan)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580"/>
              </a:spcBef>
              <a:buFont typeface="Wingdings"/>
              <a:buChar char=""/>
              <a:tabLst>
                <a:tab pos="355600" algn="l"/>
              </a:tabLst>
            </a:pPr>
            <a:r>
              <a:rPr sz="2200" spc="-10" dirty="0">
                <a:latin typeface="Arial"/>
                <a:cs typeface="Arial"/>
              </a:rPr>
              <a:t>Mempunyai </a:t>
            </a:r>
            <a:r>
              <a:rPr sz="2200" spc="-5" dirty="0">
                <a:latin typeface="Arial"/>
                <a:cs typeface="Arial"/>
              </a:rPr>
              <a:t>kohesi, adhesi dan tegangan</a:t>
            </a:r>
            <a:r>
              <a:rPr sz="2200" spc="16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permukaan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PENDAHULUAN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4867" y="1126738"/>
            <a:ext cx="5273537" cy="7767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1226819"/>
            <a:ext cx="4853940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6679" y="1158239"/>
            <a:ext cx="5179060" cy="675640"/>
          </a:xfrm>
          <a:custGeom>
            <a:avLst/>
            <a:gdLst/>
            <a:ahLst/>
            <a:cxnLst/>
            <a:rect l="l" t="t" r="r" b="b"/>
            <a:pathLst>
              <a:path w="5179060" h="675639">
                <a:moveTo>
                  <a:pt x="4841240" y="0"/>
                </a:moveTo>
                <a:lnTo>
                  <a:pt x="0" y="0"/>
                </a:lnTo>
                <a:lnTo>
                  <a:pt x="0" y="675639"/>
                </a:lnTo>
                <a:lnTo>
                  <a:pt x="4841240" y="675639"/>
                </a:lnTo>
                <a:lnTo>
                  <a:pt x="5179060" y="337820"/>
                </a:lnTo>
                <a:lnTo>
                  <a:pt x="484124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86372" y="1304290"/>
            <a:ext cx="446786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0" dirty="0">
                <a:latin typeface="Arial"/>
                <a:cs typeface="Arial"/>
              </a:rPr>
              <a:t>Sifat-sifat </a:t>
            </a:r>
            <a:r>
              <a:rPr sz="2000" b="1" spc="45" dirty="0">
                <a:latin typeface="Arial"/>
                <a:cs typeface="Arial"/>
              </a:rPr>
              <a:t>air </a:t>
            </a:r>
            <a:r>
              <a:rPr sz="2000" b="1" spc="65" dirty="0">
                <a:latin typeface="Arial"/>
                <a:cs typeface="Arial"/>
              </a:rPr>
              <a:t>pada </a:t>
            </a:r>
            <a:r>
              <a:rPr sz="2000" b="1" spc="40" dirty="0">
                <a:latin typeface="Arial"/>
                <a:cs typeface="Arial"/>
              </a:rPr>
              <a:t>tekanan</a:t>
            </a:r>
            <a:r>
              <a:rPr sz="2000" b="1" spc="-19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atmosfer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899160" y="2100579"/>
            <a:ext cx="7426959" cy="45897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08605"/>
            <a:ext cx="8006080" cy="750847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ts val="236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ts val="2480"/>
              </a:lnSpc>
            </a:pPr>
            <a:r>
              <a:rPr sz="2000" spc="-65" dirty="0">
                <a:solidFill>
                  <a:srgbClr val="FFFFFF"/>
                </a:solidFill>
                <a:latin typeface="Arial Black"/>
                <a:cs typeface="Arial Black"/>
              </a:rPr>
              <a:t>RAPAT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MASSA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2000" i="1" spc="-10" dirty="0">
                <a:solidFill>
                  <a:srgbClr val="FFFFFF"/>
                </a:solidFill>
                <a:latin typeface="Calibri"/>
                <a:cs typeface="Calibri"/>
              </a:rPr>
              <a:t>rho </a:t>
            </a:r>
            <a:r>
              <a:rPr sz="2000" i="1" dirty="0">
                <a:solidFill>
                  <a:srgbClr val="FFFFFF"/>
                </a:solidFill>
                <a:latin typeface="Calibri"/>
                <a:cs typeface="Calibri"/>
              </a:rPr>
              <a:t>= </a:t>
            </a:r>
            <a:r>
              <a:rPr sz="2100" i="1" spc="-55" dirty="0">
                <a:solidFill>
                  <a:srgbClr val="FFFFFF"/>
                </a:solidFill>
                <a:latin typeface="Symbol"/>
                <a:cs typeface="Symbol"/>
              </a:rPr>
              <a:t>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latin typeface="Calibri"/>
                <a:cs typeface="Calibri"/>
              </a:rPr>
              <a:t>Rapat</a:t>
            </a:r>
            <a:r>
              <a:rPr sz="1800" b="1" spc="2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9740" y="1240853"/>
            <a:ext cx="7833995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ts val="2280"/>
              </a:lnSpc>
              <a:spcBef>
                <a:spcPts val="100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2000" spc="-5" dirty="0">
                <a:latin typeface="Calibri"/>
                <a:cs typeface="Calibri"/>
              </a:rPr>
              <a:t>Rapat </a:t>
            </a:r>
            <a:r>
              <a:rPr sz="2000" dirty="0">
                <a:latin typeface="Calibri"/>
                <a:cs typeface="Calibri"/>
              </a:rPr>
              <a:t>massa adalah massa fluida </a:t>
            </a:r>
            <a:r>
              <a:rPr sz="2000" spc="-5" dirty="0">
                <a:latin typeface="Calibri"/>
                <a:cs typeface="Calibri"/>
              </a:rPr>
              <a:t>persatuan volume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temperatur</a:t>
            </a:r>
            <a:r>
              <a:rPr sz="2000" u="heavy" spc="-5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dan</a:t>
            </a:r>
            <a:endParaRPr sz="2000">
              <a:latin typeface="Calibri"/>
              <a:cs typeface="Calibri"/>
            </a:endParaRPr>
          </a:p>
          <a:p>
            <a:pPr marL="241300">
              <a:lnSpc>
                <a:spcPts val="2280"/>
              </a:lnSpc>
            </a:pPr>
            <a:r>
              <a:rPr sz="2000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tekanan </a:t>
            </a: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tertentu</a:t>
            </a:r>
            <a:r>
              <a:rPr sz="2000" spc="-5" dirty="0">
                <a:latin typeface="Calibri"/>
                <a:cs typeface="Calibri"/>
              </a:rPr>
              <a:t>.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5" dirty="0">
                <a:latin typeface="Wingdings"/>
                <a:cs typeface="Wingdings"/>
              </a:rPr>
              <a:t></a:t>
            </a:r>
            <a:r>
              <a:rPr sz="2000" spc="-5" dirty="0">
                <a:latin typeface="Calibri"/>
                <a:cs typeface="Calibri"/>
              </a:rPr>
              <a:t>mekanisme</a:t>
            </a:r>
            <a:r>
              <a:rPr sz="2000" i="1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5800" y="1919604"/>
            <a:ext cx="98234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i="1" spc="-10" dirty="0">
                <a:latin typeface="Calibri"/>
                <a:cs typeface="Calibri"/>
              </a:rPr>
              <a:t>Untuk</a:t>
            </a:r>
            <a:r>
              <a:rPr sz="2000" i="1" spc="-55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air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0417" y="2625597"/>
            <a:ext cx="779145" cy="829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1800"/>
              </a:lnSpc>
              <a:spcBef>
                <a:spcPts val="100"/>
              </a:spcBef>
            </a:pPr>
            <a:r>
              <a:rPr sz="2000" i="1" spc="-5" dirty="0">
                <a:latin typeface="Calibri"/>
                <a:cs typeface="Calibri"/>
              </a:rPr>
              <a:t>Udara  </a:t>
            </a:r>
            <a:r>
              <a:rPr sz="2000" i="1" dirty="0">
                <a:latin typeface="Calibri"/>
                <a:cs typeface="Calibri"/>
              </a:rPr>
              <a:t>Air</a:t>
            </a:r>
            <a:r>
              <a:rPr sz="2000" i="1" spc="-95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laut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63775" y="1825578"/>
            <a:ext cx="5532120" cy="1631950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740"/>
              </a:spcBef>
            </a:pPr>
            <a:r>
              <a:rPr sz="2100" i="1" spc="-55" dirty="0">
                <a:latin typeface="Symbol"/>
                <a:cs typeface="Symbol"/>
              </a:rPr>
              <a:t></a:t>
            </a:r>
            <a:r>
              <a:rPr sz="2100" i="1" spc="-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Calibri"/>
                <a:cs typeface="Calibri"/>
              </a:rPr>
              <a:t>= 1000 </a:t>
            </a:r>
            <a:r>
              <a:rPr sz="2000" i="1" spc="-20" dirty="0">
                <a:latin typeface="Calibri"/>
                <a:cs typeface="Calibri"/>
              </a:rPr>
              <a:t>kg/m</a:t>
            </a:r>
            <a:r>
              <a:rPr sz="2025" i="1" spc="-30" baseline="24691" dirty="0">
                <a:latin typeface="Calibri"/>
                <a:cs typeface="Calibri"/>
              </a:rPr>
              <a:t>3  </a:t>
            </a:r>
            <a:r>
              <a:rPr sz="2000" i="1" spc="-10" dirty="0">
                <a:latin typeface="Calibri"/>
                <a:cs typeface="Calibri"/>
              </a:rPr>
              <a:t>pada </a:t>
            </a:r>
            <a:r>
              <a:rPr sz="2000" i="1" dirty="0">
                <a:latin typeface="Calibri"/>
                <a:cs typeface="Calibri"/>
              </a:rPr>
              <a:t>t =</a:t>
            </a:r>
            <a:r>
              <a:rPr sz="2000" i="1" spc="-204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4</a:t>
            </a:r>
            <a:r>
              <a:rPr sz="2025" i="1" spc="-7" baseline="24691" dirty="0">
                <a:latin typeface="Calibri"/>
                <a:cs typeface="Calibri"/>
              </a:rPr>
              <a:t>o</a:t>
            </a:r>
            <a:r>
              <a:rPr sz="2000" i="1" spc="-5" dirty="0">
                <a:latin typeface="Calibri"/>
                <a:cs typeface="Calibri"/>
              </a:rPr>
              <a:t>C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640"/>
              </a:spcBef>
            </a:pPr>
            <a:r>
              <a:rPr sz="2100" i="1" spc="-55" dirty="0">
                <a:latin typeface="Symbol"/>
                <a:cs typeface="Symbol"/>
              </a:rPr>
              <a:t></a:t>
            </a:r>
            <a:r>
              <a:rPr sz="2100" i="1" spc="-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Calibri"/>
                <a:cs typeface="Calibri"/>
              </a:rPr>
              <a:t>= 998 </a:t>
            </a:r>
            <a:r>
              <a:rPr sz="2000" i="1" spc="-20" dirty="0">
                <a:latin typeface="Calibri"/>
                <a:cs typeface="Calibri"/>
              </a:rPr>
              <a:t>kg/m</a:t>
            </a:r>
            <a:r>
              <a:rPr sz="2025" i="1" spc="-30" baseline="24691" dirty="0">
                <a:latin typeface="Calibri"/>
                <a:cs typeface="Calibri"/>
              </a:rPr>
              <a:t>3  </a:t>
            </a:r>
            <a:r>
              <a:rPr sz="2000" i="1" spc="-10" dirty="0">
                <a:latin typeface="Calibri"/>
                <a:cs typeface="Calibri"/>
              </a:rPr>
              <a:t>pada </a:t>
            </a:r>
            <a:r>
              <a:rPr sz="2000" i="1" dirty="0">
                <a:latin typeface="Calibri"/>
                <a:cs typeface="Calibri"/>
              </a:rPr>
              <a:t>t =</a:t>
            </a:r>
            <a:r>
              <a:rPr sz="2000" i="1" spc="-21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20</a:t>
            </a:r>
            <a:r>
              <a:rPr sz="2025" i="1" baseline="24691" dirty="0">
                <a:latin typeface="Calibri"/>
                <a:cs typeface="Calibri"/>
              </a:rPr>
              <a:t>o</a:t>
            </a:r>
            <a:r>
              <a:rPr sz="2000" i="1" dirty="0">
                <a:latin typeface="Calibri"/>
                <a:cs typeface="Calibri"/>
              </a:rPr>
              <a:t>C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640"/>
              </a:spcBef>
            </a:pPr>
            <a:r>
              <a:rPr sz="2100" i="1" spc="-55" dirty="0">
                <a:latin typeface="Symbol"/>
                <a:cs typeface="Symbol"/>
              </a:rPr>
              <a:t></a:t>
            </a:r>
            <a:r>
              <a:rPr sz="2100" i="1" spc="-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Calibri"/>
                <a:cs typeface="Calibri"/>
              </a:rPr>
              <a:t>= 1,2 </a:t>
            </a:r>
            <a:r>
              <a:rPr sz="2000" i="1" spc="-20" dirty="0">
                <a:latin typeface="Calibri"/>
                <a:cs typeface="Calibri"/>
              </a:rPr>
              <a:t>kg/m</a:t>
            </a:r>
            <a:r>
              <a:rPr sz="2025" i="1" spc="-30" baseline="24691" dirty="0">
                <a:latin typeface="Calibri"/>
                <a:cs typeface="Calibri"/>
              </a:rPr>
              <a:t>3 </a:t>
            </a:r>
            <a:r>
              <a:rPr sz="2000" i="1" spc="-10" dirty="0">
                <a:latin typeface="Calibri"/>
                <a:cs typeface="Calibri"/>
              </a:rPr>
              <a:t>pada </a:t>
            </a:r>
            <a:r>
              <a:rPr sz="2000" i="1" dirty="0">
                <a:latin typeface="Calibri"/>
                <a:cs typeface="Calibri"/>
              </a:rPr>
              <a:t>t = 20</a:t>
            </a:r>
            <a:r>
              <a:rPr sz="2025" i="1" baseline="24691" dirty="0">
                <a:latin typeface="Calibri"/>
                <a:cs typeface="Calibri"/>
              </a:rPr>
              <a:t>o</a:t>
            </a:r>
            <a:r>
              <a:rPr sz="2000" i="1" dirty="0">
                <a:latin typeface="Calibri"/>
                <a:cs typeface="Calibri"/>
              </a:rPr>
              <a:t>C </a:t>
            </a:r>
            <a:r>
              <a:rPr sz="2000" i="1" spc="-15" dirty="0">
                <a:latin typeface="Calibri"/>
                <a:cs typeface="Calibri"/>
              </a:rPr>
              <a:t>kondisi </a:t>
            </a:r>
            <a:r>
              <a:rPr sz="2000" i="1" spc="-20" dirty="0">
                <a:latin typeface="Calibri"/>
                <a:cs typeface="Calibri"/>
              </a:rPr>
              <a:t>tekanan</a:t>
            </a:r>
            <a:r>
              <a:rPr sz="2000" i="1" spc="-145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standard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645"/>
              </a:spcBef>
            </a:pPr>
            <a:r>
              <a:rPr sz="2100" i="1" spc="-55" dirty="0">
                <a:latin typeface="Symbol"/>
                <a:cs typeface="Symbol"/>
              </a:rPr>
              <a:t></a:t>
            </a:r>
            <a:r>
              <a:rPr sz="2100" i="1" spc="-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Calibri"/>
                <a:cs typeface="Calibri"/>
              </a:rPr>
              <a:t>= 1010 – 1030 </a:t>
            </a:r>
            <a:r>
              <a:rPr sz="2000" i="1" spc="-20" dirty="0">
                <a:latin typeface="Calibri"/>
                <a:cs typeface="Calibri"/>
              </a:rPr>
              <a:t>kg/m</a:t>
            </a:r>
            <a:r>
              <a:rPr sz="2025" i="1" spc="-30" baseline="24691" dirty="0">
                <a:latin typeface="Calibri"/>
                <a:cs typeface="Calibri"/>
              </a:rPr>
              <a:t>3 </a:t>
            </a:r>
            <a:r>
              <a:rPr sz="2000" i="1" spc="-10" dirty="0">
                <a:latin typeface="Calibri"/>
                <a:cs typeface="Calibri"/>
              </a:rPr>
              <a:t>(laut </a:t>
            </a:r>
            <a:r>
              <a:rPr sz="2000" i="1" spc="-5" dirty="0">
                <a:latin typeface="Calibri"/>
                <a:cs typeface="Calibri"/>
              </a:rPr>
              <a:t>mati </a:t>
            </a:r>
            <a:r>
              <a:rPr sz="2000" i="1" dirty="0">
                <a:latin typeface="Calibri"/>
                <a:cs typeface="Calibri"/>
              </a:rPr>
              <a:t>= 1200</a:t>
            </a:r>
            <a:r>
              <a:rPr sz="2000" i="1" spc="-150" dirty="0">
                <a:latin typeface="Calibri"/>
                <a:cs typeface="Calibri"/>
              </a:rPr>
              <a:t> </a:t>
            </a:r>
            <a:r>
              <a:rPr sz="2000" i="1" spc="-15" dirty="0">
                <a:latin typeface="Calibri"/>
                <a:cs typeface="Calibri"/>
              </a:rPr>
              <a:t>kg/m</a:t>
            </a:r>
            <a:r>
              <a:rPr sz="2025" i="1" spc="-22" baseline="24691" dirty="0">
                <a:latin typeface="Calibri"/>
                <a:cs typeface="Calibri"/>
              </a:rPr>
              <a:t>3</a:t>
            </a:r>
            <a:r>
              <a:rPr sz="2000" i="1" spc="-15" dirty="0">
                <a:latin typeface="Calibri"/>
                <a:cs typeface="Calibri"/>
              </a:rPr>
              <a:t>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4340" y="3426897"/>
            <a:ext cx="8054975" cy="828040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325120" indent="-287655">
              <a:lnSpc>
                <a:spcPct val="100000"/>
              </a:lnSpc>
              <a:spcBef>
                <a:spcPts val="855"/>
              </a:spcBef>
              <a:buFont typeface="Arial"/>
              <a:buChar char="•"/>
              <a:tabLst>
                <a:tab pos="325120" algn="l"/>
                <a:tab pos="325755" algn="l"/>
              </a:tabLst>
            </a:pPr>
            <a:r>
              <a:rPr sz="2000" spc="-5" dirty="0">
                <a:latin typeface="Calibri"/>
                <a:cs typeface="Calibri"/>
              </a:rPr>
              <a:t>Satuan </a:t>
            </a:r>
            <a:r>
              <a:rPr sz="2000" dirty="0">
                <a:latin typeface="Calibri"/>
                <a:cs typeface="Calibri"/>
              </a:rPr>
              <a:t>: </a:t>
            </a:r>
            <a:r>
              <a:rPr sz="2000" spc="10" dirty="0">
                <a:latin typeface="Calibri"/>
                <a:cs typeface="Calibri"/>
              </a:rPr>
              <a:t>kg/m</a:t>
            </a:r>
            <a:r>
              <a:rPr sz="2025" spc="15" baseline="24691" dirty="0">
                <a:latin typeface="Calibri"/>
                <a:cs typeface="Calibri"/>
              </a:rPr>
              <a:t>3 </a:t>
            </a:r>
            <a:r>
              <a:rPr sz="2000" spc="-5" dirty="0">
                <a:latin typeface="Calibri"/>
                <a:cs typeface="Calibri"/>
              </a:rPr>
              <a:t>(SI) </a:t>
            </a:r>
            <a:r>
              <a:rPr sz="2000" dirty="0">
                <a:latin typeface="Calibri"/>
                <a:cs typeface="Calibri"/>
              </a:rPr>
              <a:t>, </a:t>
            </a:r>
            <a:r>
              <a:rPr sz="2000" spc="-10" dirty="0">
                <a:latin typeface="Calibri"/>
                <a:cs typeface="Calibri"/>
              </a:rPr>
              <a:t>atau </a:t>
            </a:r>
            <a:r>
              <a:rPr sz="2000" spc="-5" dirty="0">
                <a:latin typeface="Calibri"/>
                <a:cs typeface="Calibri"/>
              </a:rPr>
              <a:t>kgm</a:t>
            </a:r>
            <a:r>
              <a:rPr sz="2000" spc="-1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(MKS)</a:t>
            </a:r>
            <a:endParaRPr sz="2000">
              <a:latin typeface="Calibri"/>
              <a:cs typeface="Calibri"/>
            </a:endParaRPr>
          </a:p>
          <a:p>
            <a:pPr marL="325120" indent="-28765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25120" algn="l"/>
                <a:tab pos="325755" algn="l"/>
              </a:tabLst>
            </a:pPr>
            <a:r>
              <a:rPr sz="2000" dirty="0">
                <a:latin typeface="Calibri"/>
                <a:cs typeface="Calibri"/>
              </a:rPr>
              <a:t>Density </a:t>
            </a:r>
            <a:r>
              <a:rPr sz="2000" spc="-5" dirty="0">
                <a:latin typeface="Calibri"/>
                <a:cs typeface="Calibri"/>
              </a:rPr>
              <a:t>current </a:t>
            </a:r>
            <a:r>
              <a:rPr sz="2000" dirty="0">
                <a:latin typeface="Calibri"/>
                <a:cs typeface="Calibri"/>
              </a:rPr>
              <a:t>= arus </a:t>
            </a:r>
            <a:r>
              <a:rPr sz="2000" spc="-5" dirty="0">
                <a:latin typeface="Calibri"/>
                <a:cs typeface="Calibri"/>
              </a:rPr>
              <a:t>akibat </a:t>
            </a:r>
            <a:r>
              <a:rPr sz="2000" dirty="0">
                <a:latin typeface="Calibri"/>
                <a:cs typeface="Calibri"/>
              </a:rPr>
              <a:t>perbedaan </a:t>
            </a:r>
            <a:r>
              <a:rPr sz="2000" spc="-10" dirty="0">
                <a:latin typeface="Calibri"/>
                <a:cs typeface="Calibri"/>
              </a:rPr>
              <a:t>rapat </a:t>
            </a:r>
            <a:r>
              <a:rPr sz="2000" dirty="0">
                <a:latin typeface="Calibri"/>
                <a:cs typeface="Calibri"/>
              </a:rPr>
              <a:t>massa ( pada </a:t>
            </a:r>
            <a:r>
              <a:rPr sz="2000" spc="-10" dirty="0">
                <a:latin typeface="Calibri"/>
                <a:cs typeface="Calibri"/>
              </a:rPr>
              <a:t>muara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sungai)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28992" y="5682043"/>
            <a:ext cx="5795556" cy="3884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3590" y="5266690"/>
            <a:ext cx="5791200" cy="1905"/>
          </a:xfrm>
          <a:custGeom>
            <a:avLst/>
            <a:gdLst/>
            <a:ahLst/>
            <a:cxnLst/>
            <a:rect l="l" t="t" r="r" b="b"/>
            <a:pathLst>
              <a:path w="5791200" h="1904">
                <a:moveTo>
                  <a:pt x="0" y="0"/>
                </a:moveTo>
                <a:lnTo>
                  <a:pt x="5791200" y="1651"/>
                </a:lnTo>
              </a:path>
            </a:pathLst>
          </a:custGeom>
          <a:ln w="762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189057" y="5274309"/>
            <a:ext cx="2923540" cy="571500"/>
          </a:xfrm>
          <a:custGeom>
            <a:avLst/>
            <a:gdLst/>
            <a:ahLst/>
            <a:cxnLst/>
            <a:rect l="l" t="t" r="r" b="b"/>
            <a:pathLst>
              <a:path w="2923540" h="571500">
                <a:moveTo>
                  <a:pt x="2923452" y="0"/>
                </a:moveTo>
                <a:lnTo>
                  <a:pt x="2871862" y="5038"/>
                </a:lnTo>
                <a:lnTo>
                  <a:pt x="2820275" y="10080"/>
                </a:lnTo>
                <a:lnTo>
                  <a:pt x="2768696" y="15131"/>
                </a:lnTo>
                <a:lnTo>
                  <a:pt x="2717128" y="20195"/>
                </a:lnTo>
                <a:lnTo>
                  <a:pt x="2665577" y="25275"/>
                </a:lnTo>
                <a:lnTo>
                  <a:pt x="2614045" y="30376"/>
                </a:lnTo>
                <a:lnTo>
                  <a:pt x="2562538" y="35502"/>
                </a:lnTo>
                <a:lnTo>
                  <a:pt x="2511060" y="40658"/>
                </a:lnTo>
                <a:lnTo>
                  <a:pt x="2459615" y="45847"/>
                </a:lnTo>
                <a:lnTo>
                  <a:pt x="2408207" y="51073"/>
                </a:lnTo>
                <a:lnTo>
                  <a:pt x="2356841" y="56341"/>
                </a:lnTo>
                <a:lnTo>
                  <a:pt x="2305521" y="61656"/>
                </a:lnTo>
                <a:lnTo>
                  <a:pt x="2254250" y="67020"/>
                </a:lnTo>
                <a:lnTo>
                  <a:pt x="2203034" y="72439"/>
                </a:lnTo>
                <a:lnTo>
                  <a:pt x="2151877" y="77916"/>
                </a:lnTo>
                <a:lnTo>
                  <a:pt x="2100782" y="83456"/>
                </a:lnTo>
                <a:lnTo>
                  <a:pt x="2049754" y="89063"/>
                </a:lnTo>
                <a:lnTo>
                  <a:pt x="1998798" y="94742"/>
                </a:lnTo>
                <a:lnTo>
                  <a:pt x="1947917" y="100495"/>
                </a:lnTo>
                <a:lnTo>
                  <a:pt x="1897117" y="106328"/>
                </a:lnTo>
                <a:lnTo>
                  <a:pt x="1846400" y="112244"/>
                </a:lnTo>
                <a:lnTo>
                  <a:pt x="1795772" y="118248"/>
                </a:lnTo>
                <a:lnTo>
                  <a:pt x="1745236" y="124344"/>
                </a:lnTo>
                <a:lnTo>
                  <a:pt x="1694797" y="130537"/>
                </a:lnTo>
                <a:lnTo>
                  <a:pt x="1644460" y="136829"/>
                </a:lnTo>
                <a:lnTo>
                  <a:pt x="1594228" y="143227"/>
                </a:lnTo>
                <a:lnTo>
                  <a:pt x="1544105" y="149732"/>
                </a:lnTo>
                <a:lnTo>
                  <a:pt x="1491382" y="156601"/>
                </a:lnTo>
                <a:lnTo>
                  <a:pt x="1437345" y="163604"/>
                </a:lnTo>
                <a:lnTo>
                  <a:pt x="1382178" y="170733"/>
                </a:lnTo>
                <a:lnTo>
                  <a:pt x="1326061" y="177983"/>
                </a:lnTo>
                <a:lnTo>
                  <a:pt x="1269176" y="185346"/>
                </a:lnTo>
                <a:lnTo>
                  <a:pt x="1211706" y="192815"/>
                </a:lnTo>
                <a:lnTo>
                  <a:pt x="1153832" y="200383"/>
                </a:lnTo>
                <a:lnTo>
                  <a:pt x="1095735" y="208043"/>
                </a:lnTo>
                <a:lnTo>
                  <a:pt x="1037599" y="215789"/>
                </a:lnTo>
                <a:lnTo>
                  <a:pt x="979603" y="223613"/>
                </a:lnTo>
                <a:lnTo>
                  <a:pt x="921931" y="231509"/>
                </a:lnTo>
                <a:lnTo>
                  <a:pt x="864764" y="239469"/>
                </a:lnTo>
                <a:lnTo>
                  <a:pt x="808283" y="247486"/>
                </a:lnTo>
                <a:lnTo>
                  <a:pt x="752671" y="255554"/>
                </a:lnTo>
                <a:lnTo>
                  <a:pt x="698109" y="263666"/>
                </a:lnTo>
                <a:lnTo>
                  <a:pt x="644780" y="271814"/>
                </a:lnTo>
                <a:lnTo>
                  <a:pt x="592864" y="279992"/>
                </a:lnTo>
                <a:lnTo>
                  <a:pt x="542544" y="288192"/>
                </a:lnTo>
                <a:lnTo>
                  <a:pt x="494001" y="296409"/>
                </a:lnTo>
                <a:lnTo>
                  <a:pt x="447418" y="304634"/>
                </a:lnTo>
                <a:lnTo>
                  <a:pt x="402975" y="312862"/>
                </a:lnTo>
                <a:lnTo>
                  <a:pt x="360856" y="321084"/>
                </a:lnTo>
                <a:lnTo>
                  <a:pt x="321241" y="329294"/>
                </a:lnTo>
                <a:lnTo>
                  <a:pt x="250252" y="345651"/>
                </a:lnTo>
                <a:lnTo>
                  <a:pt x="136232" y="380301"/>
                </a:lnTo>
                <a:lnTo>
                  <a:pt x="76184" y="407097"/>
                </a:lnTo>
                <a:lnTo>
                  <a:pt x="35816" y="434131"/>
                </a:lnTo>
                <a:lnTo>
                  <a:pt x="1005" y="488758"/>
                </a:lnTo>
                <a:lnTo>
                  <a:pt x="0" y="516272"/>
                </a:lnTo>
                <a:lnTo>
                  <a:pt x="5555" y="543865"/>
                </a:lnTo>
                <a:lnTo>
                  <a:pt x="14390" y="571499"/>
                </a:lnTo>
              </a:path>
            </a:pathLst>
          </a:custGeom>
          <a:ln w="7620">
            <a:solidFill>
              <a:srgbClr val="5B9BD4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21989" y="5672366"/>
            <a:ext cx="762000" cy="103505"/>
          </a:xfrm>
          <a:custGeom>
            <a:avLst/>
            <a:gdLst/>
            <a:ahLst/>
            <a:cxnLst/>
            <a:rect l="l" t="t" r="r" b="b"/>
            <a:pathLst>
              <a:path w="762000" h="103504">
                <a:moveTo>
                  <a:pt x="88773" y="0"/>
                </a:moveTo>
                <a:lnTo>
                  <a:pt x="0" y="51523"/>
                </a:lnTo>
                <a:lnTo>
                  <a:pt x="88519" y="103416"/>
                </a:lnTo>
                <a:lnTo>
                  <a:pt x="92329" y="102400"/>
                </a:lnTo>
                <a:lnTo>
                  <a:pt x="95885" y="96342"/>
                </a:lnTo>
                <a:lnTo>
                  <a:pt x="94869" y="92455"/>
                </a:lnTo>
                <a:lnTo>
                  <a:pt x="91948" y="90677"/>
                </a:lnTo>
                <a:lnTo>
                  <a:pt x="36031" y="57948"/>
                </a:lnTo>
                <a:lnTo>
                  <a:pt x="12573" y="57899"/>
                </a:lnTo>
                <a:lnTo>
                  <a:pt x="12573" y="45199"/>
                </a:lnTo>
                <a:lnTo>
                  <a:pt x="36149" y="45199"/>
                </a:lnTo>
                <a:lnTo>
                  <a:pt x="95123" y="10985"/>
                </a:lnTo>
                <a:lnTo>
                  <a:pt x="96138" y="7099"/>
                </a:lnTo>
                <a:lnTo>
                  <a:pt x="92583" y="1041"/>
                </a:lnTo>
                <a:lnTo>
                  <a:pt x="88773" y="0"/>
                </a:lnTo>
                <a:close/>
              </a:path>
              <a:path w="762000" h="103504">
                <a:moveTo>
                  <a:pt x="36065" y="45248"/>
                </a:moveTo>
                <a:lnTo>
                  <a:pt x="25151" y="51579"/>
                </a:lnTo>
                <a:lnTo>
                  <a:pt x="36031" y="57948"/>
                </a:lnTo>
                <a:lnTo>
                  <a:pt x="762000" y="59461"/>
                </a:lnTo>
                <a:lnTo>
                  <a:pt x="762000" y="46761"/>
                </a:lnTo>
                <a:lnTo>
                  <a:pt x="36065" y="45248"/>
                </a:lnTo>
                <a:close/>
              </a:path>
              <a:path w="762000" h="103504">
                <a:moveTo>
                  <a:pt x="12573" y="45199"/>
                </a:moveTo>
                <a:lnTo>
                  <a:pt x="12573" y="57899"/>
                </a:lnTo>
                <a:lnTo>
                  <a:pt x="36031" y="57948"/>
                </a:lnTo>
                <a:lnTo>
                  <a:pt x="34472" y="57035"/>
                </a:lnTo>
                <a:lnTo>
                  <a:pt x="15748" y="57035"/>
                </a:lnTo>
                <a:lnTo>
                  <a:pt x="15748" y="46075"/>
                </a:lnTo>
                <a:lnTo>
                  <a:pt x="34639" y="46075"/>
                </a:lnTo>
                <a:lnTo>
                  <a:pt x="36065" y="45248"/>
                </a:lnTo>
                <a:lnTo>
                  <a:pt x="12573" y="45199"/>
                </a:lnTo>
                <a:close/>
              </a:path>
              <a:path w="762000" h="103504">
                <a:moveTo>
                  <a:pt x="15748" y="46075"/>
                </a:moveTo>
                <a:lnTo>
                  <a:pt x="15748" y="57035"/>
                </a:lnTo>
                <a:lnTo>
                  <a:pt x="25151" y="51579"/>
                </a:lnTo>
                <a:lnTo>
                  <a:pt x="15748" y="46075"/>
                </a:lnTo>
                <a:close/>
              </a:path>
              <a:path w="762000" h="103504">
                <a:moveTo>
                  <a:pt x="25151" y="51579"/>
                </a:moveTo>
                <a:lnTo>
                  <a:pt x="15748" y="57035"/>
                </a:lnTo>
                <a:lnTo>
                  <a:pt x="34472" y="57035"/>
                </a:lnTo>
                <a:lnTo>
                  <a:pt x="25151" y="51579"/>
                </a:lnTo>
                <a:close/>
              </a:path>
              <a:path w="762000" h="103504">
                <a:moveTo>
                  <a:pt x="34639" y="46075"/>
                </a:moveTo>
                <a:lnTo>
                  <a:pt x="15748" y="46075"/>
                </a:lnTo>
                <a:lnTo>
                  <a:pt x="25151" y="51579"/>
                </a:lnTo>
                <a:lnTo>
                  <a:pt x="34639" y="46075"/>
                </a:lnTo>
                <a:close/>
              </a:path>
              <a:path w="762000" h="103504">
                <a:moveTo>
                  <a:pt x="36149" y="45199"/>
                </a:moveTo>
                <a:lnTo>
                  <a:pt x="12573" y="45199"/>
                </a:lnTo>
                <a:lnTo>
                  <a:pt x="36065" y="4524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79190" y="5519928"/>
            <a:ext cx="762000" cy="103505"/>
          </a:xfrm>
          <a:custGeom>
            <a:avLst/>
            <a:gdLst/>
            <a:ahLst/>
            <a:cxnLst/>
            <a:rect l="l" t="t" r="r" b="b"/>
            <a:pathLst>
              <a:path w="762000" h="103504">
                <a:moveTo>
                  <a:pt x="88773" y="0"/>
                </a:moveTo>
                <a:lnTo>
                  <a:pt x="0" y="51562"/>
                </a:lnTo>
                <a:lnTo>
                  <a:pt x="88519" y="103454"/>
                </a:lnTo>
                <a:lnTo>
                  <a:pt x="92329" y="102438"/>
                </a:lnTo>
                <a:lnTo>
                  <a:pt x="95885" y="96380"/>
                </a:lnTo>
                <a:lnTo>
                  <a:pt x="94869" y="92494"/>
                </a:lnTo>
                <a:lnTo>
                  <a:pt x="91948" y="90716"/>
                </a:lnTo>
                <a:lnTo>
                  <a:pt x="36008" y="57963"/>
                </a:lnTo>
                <a:lnTo>
                  <a:pt x="12573" y="57912"/>
                </a:lnTo>
                <a:lnTo>
                  <a:pt x="12573" y="45212"/>
                </a:lnTo>
                <a:lnTo>
                  <a:pt x="36139" y="45212"/>
                </a:lnTo>
                <a:lnTo>
                  <a:pt x="95123" y="11049"/>
                </a:lnTo>
                <a:lnTo>
                  <a:pt x="96138" y="7112"/>
                </a:lnTo>
                <a:lnTo>
                  <a:pt x="92583" y="1016"/>
                </a:lnTo>
                <a:lnTo>
                  <a:pt x="88773" y="0"/>
                </a:lnTo>
                <a:close/>
              </a:path>
              <a:path w="762000" h="103504">
                <a:moveTo>
                  <a:pt x="36050" y="45263"/>
                </a:moveTo>
                <a:lnTo>
                  <a:pt x="25125" y="51591"/>
                </a:lnTo>
                <a:lnTo>
                  <a:pt x="36008" y="57963"/>
                </a:lnTo>
                <a:lnTo>
                  <a:pt x="762000" y="59563"/>
                </a:lnTo>
                <a:lnTo>
                  <a:pt x="762000" y="46863"/>
                </a:lnTo>
                <a:lnTo>
                  <a:pt x="36050" y="45263"/>
                </a:lnTo>
                <a:close/>
              </a:path>
              <a:path w="762000" h="103504">
                <a:moveTo>
                  <a:pt x="12573" y="45212"/>
                </a:moveTo>
                <a:lnTo>
                  <a:pt x="12573" y="57912"/>
                </a:lnTo>
                <a:lnTo>
                  <a:pt x="36008" y="57963"/>
                </a:lnTo>
                <a:lnTo>
                  <a:pt x="34402" y="57023"/>
                </a:lnTo>
                <a:lnTo>
                  <a:pt x="15748" y="57023"/>
                </a:lnTo>
                <a:lnTo>
                  <a:pt x="15748" y="46101"/>
                </a:lnTo>
                <a:lnTo>
                  <a:pt x="34605" y="46101"/>
                </a:lnTo>
                <a:lnTo>
                  <a:pt x="36050" y="45263"/>
                </a:lnTo>
                <a:lnTo>
                  <a:pt x="12573" y="45212"/>
                </a:lnTo>
                <a:close/>
              </a:path>
              <a:path w="762000" h="103504">
                <a:moveTo>
                  <a:pt x="15748" y="46101"/>
                </a:moveTo>
                <a:lnTo>
                  <a:pt x="15748" y="57023"/>
                </a:lnTo>
                <a:lnTo>
                  <a:pt x="25125" y="51591"/>
                </a:lnTo>
                <a:lnTo>
                  <a:pt x="15748" y="46101"/>
                </a:lnTo>
                <a:close/>
              </a:path>
              <a:path w="762000" h="103504">
                <a:moveTo>
                  <a:pt x="25125" y="51591"/>
                </a:moveTo>
                <a:lnTo>
                  <a:pt x="15748" y="57023"/>
                </a:lnTo>
                <a:lnTo>
                  <a:pt x="34402" y="57023"/>
                </a:lnTo>
                <a:lnTo>
                  <a:pt x="25125" y="51591"/>
                </a:lnTo>
                <a:close/>
              </a:path>
              <a:path w="762000" h="103504">
                <a:moveTo>
                  <a:pt x="34605" y="46101"/>
                </a:moveTo>
                <a:lnTo>
                  <a:pt x="15748" y="46101"/>
                </a:lnTo>
                <a:lnTo>
                  <a:pt x="25125" y="51591"/>
                </a:lnTo>
                <a:lnTo>
                  <a:pt x="34605" y="46101"/>
                </a:lnTo>
                <a:close/>
              </a:path>
              <a:path w="762000" h="103504">
                <a:moveTo>
                  <a:pt x="36139" y="45212"/>
                </a:moveTo>
                <a:lnTo>
                  <a:pt x="12573" y="45212"/>
                </a:lnTo>
                <a:lnTo>
                  <a:pt x="36050" y="4526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364990" y="5443728"/>
            <a:ext cx="762000" cy="103505"/>
          </a:xfrm>
          <a:custGeom>
            <a:avLst/>
            <a:gdLst/>
            <a:ahLst/>
            <a:cxnLst/>
            <a:rect l="l" t="t" r="r" b="b"/>
            <a:pathLst>
              <a:path w="762000" h="103504">
                <a:moveTo>
                  <a:pt x="88773" y="0"/>
                </a:moveTo>
                <a:lnTo>
                  <a:pt x="0" y="51562"/>
                </a:lnTo>
                <a:lnTo>
                  <a:pt x="88519" y="103505"/>
                </a:lnTo>
                <a:lnTo>
                  <a:pt x="92329" y="102489"/>
                </a:lnTo>
                <a:lnTo>
                  <a:pt x="95885" y="96393"/>
                </a:lnTo>
                <a:lnTo>
                  <a:pt x="94869" y="92456"/>
                </a:lnTo>
                <a:lnTo>
                  <a:pt x="91948" y="90678"/>
                </a:lnTo>
                <a:lnTo>
                  <a:pt x="36026" y="57963"/>
                </a:lnTo>
                <a:lnTo>
                  <a:pt x="12573" y="57912"/>
                </a:lnTo>
                <a:lnTo>
                  <a:pt x="12573" y="45212"/>
                </a:lnTo>
                <a:lnTo>
                  <a:pt x="36139" y="45212"/>
                </a:lnTo>
                <a:lnTo>
                  <a:pt x="95123" y="11049"/>
                </a:lnTo>
                <a:lnTo>
                  <a:pt x="96138" y="7112"/>
                </a:lnTo>
                <a:lnTo>
                  <a:pt x="92583" y="1016"/>
                </a:lnTo>
                <a:lnTo>
                  <a:pt x="88773" y="0"/>
                </a:lnTo>
                <a:close/>
              </a:path>
              <a:path w="762000" h="103504">
                <a:moveTo>
                  <a:pt x="36050" y="45263"/>
                </a:moveTo>
                <a:lnTo>
                  <a:pt x="25129" y="51589"/>
                </a:lnTo>
                <a:lnTo>
                  <a:pt x="36026" y="57963"/>
                </a:lnTo>
                <a:lnTo>
                  <a:pt x="762000" y="59563"/>
                </a:lnTo>
                <a:lnTo>
                  <a:pt x="762000" y="46863"/>
                </a:lnTo>
                <a:lnTo>
                  <a:pt x="36050" y="45263"/>
                </a:lnTo>
                <a:close/>
              </a:path>
              <a:path w="762000" h="103504">
                <a:moveTo>
                  <a:pt x="12573" y="45212"/>
                </a:moveTo>
                <a:lnTo>
                  <a:pt x="12573" y="57912"/>
                </a:lnTo>
                <a:lnTo>
                  <a:pt x="36026" y="57963"/>
                </a:lnTo>
                <a:lnTo>
                  <a:pt x="34418" y="57023"/>
                </a:lnTo>
                <a:lnTo>
                  <a:pt x="15748" y="57023"/>
                </a:lnTo>
                <a:lnTo>
                  <a:pt x="15748" y="46101"/>
                </a:lnTo>
                <a:lnTo>
                  <a:pt x="34605" y="46101"/>
                </a:lnTo>
                <a:lnTo>
                  <a:pt x="36050" y="45263"/>
                </a:lnTo>
                <a:lnTo>
                  <a:pt x="12573" y="45212"/>
                </a:lnTo>
                <a:close/>
              </a:path>
              <a:path w="762000" h="103504">
                <a:moveTo>
                  <a:pt x="15748" y="46101"/>
                </a:moveTo>
                <a:lnTo>
                  <a:pt x="15748" y="57023"/>
                </a:lnTo>
                <a:lnTo>
                  <a:pt x="25129" y="51589"/>
                </a:lnTo>
                <a:lnTo>
                  <a:pt x="15748" y="46101"/>
                </a:lnTo>
                <a:close/>
              </a:path>
              <a:path w="762000" h="103504">
                <a:moveTo>
                  <a:pt x="25129" y="51589"/>
                </a:moveTo>
                <a:lnTo>
                  <a:pt x="15748" y="57023"/>
                </a:lnTo>
                <a:lnTo>
                  <a:pt x="34418" y="57023"/>
                </a:lnTo>
                <a:lnTo>
                  <a:pt x="25129" y="51589"/>
                </a:lnTo>
                <a:close/>
              </a:path>
              <a:path w="762000" h="103504">
                <a:moveTo>
                  <a:pt x="34605" y="46101"/>
                </a:moveTo>
                <a:lnTo>
                  <a:pt x="15748" y="46101"/>
                </a:lnTo>
                <a:lnTo>
                  <a:pt x="25129" y="51589"/>
                </a:lnTo>
                <a:lnTo>
                  <a:pt x="34605" y="46101"/>
                </a:lnTo>
                <a:close/>
              </a:path>
              <a:path w="762000" h="103504">
                <a:moveTo>
                  <a:pt x="36139" y="45212"/>
                </a:moveTo>
                <a:lnTo>
                  <a:pt x="12573" y="45212"/>
                </a:lnTo>
                <a:lnTo>
                  <a:pt x="36050" y="4526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355590" y="5291328"/>
            <a:ext cx="762000" cy="103505"/>
          </a:xfrm>
          <a:custGeom>
            <a:avLst/>
            <a:gdLst/>
            <a:ahLst/>
            <a:cxnLst/>
            <a:rect l="l" t="t" r="r" b="b"/>
            <a:pathLst>
              <a:path w="762000" h="103504">
                <a:moveTo>
                  <a:pt x="88773" y="0"/>
                </a:moveTo>
                <a:lnTo>
                  <a:pt x="0" y="51562"/>
                </a:lnTo>
                <a:lnTo>
                  <a:pt x="88519" y="103505"/>
                </a:lnTo>
                <a:lnTo>
                  <a:pt x="92329" y="102489"/>
                </a:lnTo>
                <a:lnTo>
                  <a:pt x="95885" y="96393"/>
                </a:lnTo>
                <a:lnTo>
                  <a:pt x="94869" y="92456"/>
                </a:lnTo>
                <a:lnTo>
                  <a:pt x="91948" y="90678"/>
                </a:lnTo>
                <a:lnTo>
                  <a:pt x="36026" y="57963"/>
                </a:lnTo>
                <a:lnTo>
                  <a:pt x="12573" y="57912"/>
                </a:lnTo>
                <a:lnTo>
                  <a:pt x="12573" y="45212"/>
                </a:lnTo>
                <a:lnTo>
                  <a:pt x="36139" y="45212"/>
                </a:lnTo>
                <a:lnTo>
                  <a:pt x="95123" y="11049"/>
                </a:lnTo>
                <a:lnTo>
                  <a:pt x="96138" y="7112"/>
                </a:lnTo>
                <a:lnTo>
                  <a:pt x="92583" y="1016"/>
                </a:lnTo>
                <a:lnTo>
                  <a:pt x="88773" y="0"/>
                </a:lnTo>
                <a:close/>
              </a:path>
              <a:path w="762000" h="103504">
                <a:moveTo>
                  <a:pt x="36050" y="45263"/>
                </a:moveTo>
                <a:lnTo>
                  <a:pt x="25129" y="51589"/>
                </a:lnTo>
                <a:lnTo>
                  <a:pt x="36026" y="57963"/>
                </a:lnTo>
                <a:lnTo>
                  <a:pt x="762000" y="59563"/>
                </a:lnTo>
                <a:lnTo>
                  <a:pt x="762000" y="46863"/>
                </a:lnTo>
                <a:lnTo>
                  <a:pt x="36050" y="45263"/>
                </a:lnTo>
                <a:close/>
              </a:path>
              <a:path w="762000" h="103504">
                <a:moveTo>
                  <a:pt x="12573" y="45212"/>
                </a:moveTo>
                <a:lnTo>
                  <a:pt x="12573" y="57912"/>
                </a:lnTo>
                <a:lnTo>
                  <a:pt x="36026" y="57963"/>
                </a:lnTo>
                <a:lnTo>
                  <a:pt x="34418" y="57023"/>
                </a:lnTo>
                <a:lnTo>
                  <a:pt x="15748" y="57023"/>
                </a:lnTo>
                <a:lnTo>
                  <a:pt x="15748" y="46101"/>
                </a:lnTo>
                <a:lnTo>
                  <a:pt x="34605" y="46101"/>
                </a:lnTo>
                <a:lnTo>
                  <a:pt x="36050" y="45263"/>
                </a:lnTo>
                <a:lnTo>
                  <a:pt x="12573" y="45212"/>
                </a:lnTo>
                <a:close/>
              </a:path>
              <a:path w="762000" h="103504">
                <a:moveTo>
                  <a:pt x="15748" y="46101"/>
                </a:moveTo>
                <a:lnTo>
                  <a:pt x="15748" y="57023"/>
                </a:lnTo>
                <a:lnTo>
                  <a:pt x="25129" y="51589"/>
                </a:lnTo>
                <a:lnTo>
                  <a:pt x="15748" y="46101"/>
                </a:lnTo>
                <a:close/>
              </a:path>
              <a:path w="762000" h="103504">
                <a:moveTo>
                  <a:pt x="25129" y="51589"/>
                </a:moveTo>
                <a:lnTo>
                  <a:pt x="15748" y="57023"/>
                </a:lnTo>
                <a:lnTo>
                  <a:pt x="34418" y="57023"/>
                </a:lnTo>
                <a:lnTo>
                  <a:pt x="25129" y="51589"/>
                </a:lnTo>
                <a:close/>
              </a:path>
              <a:path w="762000" h="103504">
                <a:moveTo>
                  <a:pt x="34605" y="46101"/>
                </a:moveTo>
                <a:lnTo>
                  <a:pt x="15748" y="46101"/>
                </a:lnTo>
                <a:lnTo>
                  <a:pt x="25129" y="51589"/>
                </a:lnTo>
                <a:lnTo>
                  <a:pt x="34605" y="46101"/>
                </a:lnTo>
                <a:close/>
              </a:path>
              <a:path w="762000" h="103504">
                <a:moveTo>
                  <a:pt x="36139" y="45212"/>
                </a:moveTo>
                <a:lnTo>
                  <a:pt x="12573" y="45212"/>
                </a:lnTo>
                <a:lnTo>
                  <a:pt x="36050" y="4526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926589" y="5444997"/>
            <a:ext cx="838200" cy="103505"/>
          </a:xfrm>
          <a:custGeom>
            <a:avLst/>
            <a:gdLst/>
            <a:ahLst/>
            <a:cxnLst/>
            <a:rect l="l" t="t" r="r" b="b"/>
            <a:pathLst>
              <a:path w="838200" h="103504">
                <a:moveTo>
                  <a:pt x="749681" y="0"/>
                </a:moveTo>
                <a:lnTo>
                  <a:pt x="745744" y="1015"/>
                </a:lnTo>
                <a:lnTo>
                  <a:pt x="744093" y="4063"/>
                </a:lnTo>
                <a:lnTo>
                  <a:pt x="742315" y="7111"/>
                </a:lnTo>
                <a:lnTo>
                  <a:pt x="743331" y="10921"/>
                </a:lnTo>
                <a:lnTo>
                  <a:pt x="746252" y="12699"/>
                </a:lnTo>
                <a:lnTo>
                  <a:pt x="802188" y="45422"/>
                </a:lnTo>
                <a:lnTo>
                  <a:pt x="825627" y="45465"/>
                </a:lnTo>
                <a:lnTo>
                  <a:pt x="825627" y="58165"/>
                </a:lnTo>
                <a:lnTo>
                  <a:pt x="802116" y="58165"/>
                </a:lnTo>
                <a:lnTo>
                  <a:pt x="743077" y="92455"/>
                </a:lnTo>
                <a:lnTo>
                  <a:pt x="742061" y="96265"/>
                </a:lnTo>
                <a:lnTo>
                  <a:pt x="745617" y="102361"/>
                </a:lnTo>
                <a:lnTo>
                  <a:pt x="749554" y="103377"/>
                </a:lnTo>
                <a:lnTo>
                  <a:pt x="752475" y="101599"/>
                </a:lnTo>
                <a:lnTo>
                  <a:pt x="827265" y="58165"/>
                </a:lnTo>
                <a:lnTo>
                  <a:pt x="825627" y="58165"/>
                </a:lnTo>
                <a:lnTo>
                  <a:pt x="827340" y="58122"/>
                </a:lnTo>
                <a:lnTo>
                  <a:pt x="838200" y="51815"/>
                </a:lnTo>
                <a:lnTo>
                  <a:pt x="749681" y="0"/>
                </a:lnTo>
                <a:close/>
              </a:path>
              <a:path w="838200" h="103504">
                <a:moveTo>
                  <a:pt x="813083" y="51796"/>
                </a:moveTo>
                <a:lnTo>
                  <a:pt x="802190" y="58122"/>
                </a:lnTo>
                <a:lnTo>
                  <a:pt x="825627" y="58165"/>
                </a:lnTo>
                <a:lnTo>
                  <a:pt x="825627" y="57276"/>
                </a:lnTo>
                <a:lnTo>
                  <a:pt x="822452" y="57276"/>
                </a:lnTo>
                <a:lnTo>
                  <a:pt x="813083" y="51796"/>
                </a:lnTo>
                <a:close/>
              </a:path>
              <a:path w="838200" h="103504">
                <a:moveTo>
                  <a:pt x="0" y="43941"/>
                </a:moveTo>
                <a:lnTo>
                  <a:pt x="0" y="56641"/>
                </a:lnTo>
                <a:lnTo>
                  <a:pt x="802190" y="58122"/>
                </a:lnTo>
                <a:lnTo>
                  <a:pt x="813083" y="51796"/>
                </a:lnTo>
                <a:lnTo>
                  <a:pt x="802188" y="45422"/>
                </a:lnTo>
                <a:lnTo>
                  <a:pt x="0" y="43941"/>
                </a:lnTo>
                <a:close/>
              </a:path>
              <a:path w="838200" h="103504">
                <a:moveTo>
                  <a:pt x="822452" y="46354"/>
                </a:moveTo>
                <a:lnTo>
                  <a:pt x="813083" y="51796"/>
                </a:lnTo>
                <a:lnTo>
                  <a:pt x="822452" y="57276"/>
                </a:lnTo>
                <a:lnTo>
                  <a:pt x="822452" y="46354"/>
                </a:lnTo>
                <a:close/>
              </a:path>
              <a:path w="838200" h="103504">
                <a:moveTo>
                  <a:pt x="825627" y="46354"/>
                </a:moveTo>
                <a:lnTo>
                  <a:pt x="822452" y="46354"/>
                </a:lnTo>
                <a:lnTo>
                  <a:pt x="822452" y="57276"/>
                </a:lnTo>
                <a:lnTo>
                  <a:pt x="825627" y="57276"/>
                </a:lnTo>
                <a:lnTo>
                  <a:pt x="825627" y="46354"/>
                </a:lnTo>
                <a:close/>
              </a:path>
              <a:path w="838200" h="103504">
                <a:moveTo>
                  <a:pt x="802188" y="45422"/>
                </a:moveTo>
                <a:lnTo>
                  <a:pt x="813083" y="51796"/>
                </a:lnTo>
                <a:lnTo>
                  <a:pt x="822452" y="46354"/>
                </a:lnTo>
                <a:lnTo>
                  <a:pt x="825627" y="46354"/>
                </a:lnTo>
                <a:lnTo>
                  <a:pt x="825627" y="45465"/>
                </a:lnTo>
                <a:lnTo>
                  <a:pt x="802188" y="45422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700276" y="5907722"/>
            <a:ext cx="6165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s</a:t>
            </a:r>
            <a:r>
              <a:rPr sz="1800" spc="-10" dirty="0">
                <a:latin typeface="Calibri"/>
                <a:cs typeface="Calibri"/>
              </a:rPr>
              <a:t>u</a:t>
            </a:r>
            <a:r>
              <a:rPr sz="1800" spc="-5" dirty="0">
                <a:latin typeface="Calibri"/>
                <a:cs typeface="Calibri"/>
              </a:rPr>
              <a:t>n</a:t>
            </a:r>
            <a:r>
              <a:rPr sz="1800" spc="-55" dirty="0">
                <a:latin typeface="Calibri"/>
                <a:cs typeface="Calibri"/>
              </a:rPr>
              <a:t>g</a:t>
            </a:r>
            <a:r>
              <a:rPr sz="1800" dirty="0">
                <a:latin typeface="Calibri"/>
                <a:cs typeface="Calibri"/>
              </a:rPr>
              <a:t>ai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443984" y="5983604"/>
            <a:ext cx="3841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la</a:t>
            </a:r>
            <a:r>
              <a:rPr sz="1800" spc="-10" dirty="0">
                <a:latin typeface="Calibri"/>
                <a:cs typeface="Calibri"/>
              </a:rPr>
              <a:t>u</a:t>
            </a:r>
            <a:r>
              <a:rPr sz="1800" dirty="0">
                <a:latin typeface="Calibri"/>
                <a:cs typeface="Calibri"/>
              </a:rPr>
              <a:t>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069589" y="4972623"/>
            <a:ext cx="300355" cy="314960"/>
          </a:xfrm>
          <a:custGeom>
            <a:avLst/>
            <a:gdLst/>
            <a:ahLst/>
            <a:cxnLst/>
            <a:rect l="l" t="t" r="r" b="b"/>
            <a:pathLst>
              <a:path w="300354" h="314960">
                <a:moveTo>
                  <a:pt x="46347" y="0"/>
                </a:moveTo>
                <a:lnTo>
                  <a:pt x="31766" y="3627"/>
                </a:lnTo>
                <a:lnTo>
                  <a:pt x="0" y="14538"/>
                </a:lnTo>
                <a:lnTo>
                  <a:pt x="28908" y="42659"/>
                </a:lnTo>
                <a:lnTo>
                  <a:pt x="41338" y="56052"/>
                </a:lnTo>
                <a:lnTo>
                  <a:pt x="50149" y="72564"/>
                </a:lnTo>
                <a:lnTo>
                  <a:pt x="68199" y="110042"/>
                </a:lnTo>
                <a:lnTo>
                  <a:pt x="96247" y="155299"/>
                </a:lnTo>
                <a:lnTo>
                  <a:pt x="133798" y="201921"/>
                </a:lnTo>
                <a:lnTo>
                  <a:pt x="175529" y="245536"/>
                </a:lnTo>
                <a:lnTo>
                  <a:pt x="216130" y="281775"/>
                </a:lnTo>
                <a:lnTo>
                  <a:pt x="250282" y="306266"/>
                </a:lnTo>
                <a:lnTo>
                  <a:pt x="272669" y="314639"/>
                </a:lnTo>
                <a:lnTo>
                  <a:pt x="280839" y="297592"/>
                </a:lnTo>
                <a:lnTo>
                  <a:pt x="274788" y="256410"/>
                </a:lnTo>
                <a:lnTo>
                  <a:pt x="261933" y="201920"/>
                </a:lnTo>
                <a:lnTo>
                  <a:pt x="249695" y="144951"/>
                </a:lnTo>
                <a:lnTo>
                  <a:pt x="245490" y="96326"/>
                </a:lnTo>
                <a:lnTo>
                  <a:pt x="246667" y="85454"/>
                </a:lnTo>
                <a:lnTo>
                  <a:pt x="249189" y="74689"/>
                </a:lnTo>
                <a:lnTo>
                  <a:pt x="278288" y="40399"/>
                </a:lnTo>
                <a:lnTo>
                  <a:pt x="289298" y="34448"/>
                </a:lnTo>
                <a:lnTo>
                  <a:pt x="299974" y="28127"/>
                </a:lnTo>
                <a:lnTo>
                  <a:pt x="177226" y="18430"/>
                </a:lnTo>
                <a:lnTo>
                  <a:pt x="136398" y="14538"/>
                </a:lnTo>
                <a:lnTo>
                  <a:pt x="83722" y="7284"/>
                </a:lnTo>
                <a:lnTo>
                  <a:pt x="58686" y="1828"/>
                </a:lnTo>
                <a:lnTo>
                  <a:pt x="46347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069589" y="4972623"/>
            <a:ext cx="300355" cy="314960"/>
          </a:xfrm>
          <a:custGeom>
            <a:avLst/>
            <a:gdLst/>
            <a:ahLst/>
            <a:cxnLst/>
            <a:rect l="l" t="t" r="r" b="b"/>
            <a:pathLst>
              <a:path w="300354" h="314960">
                <a:moveTo>
                  <a:pt x="272669" y="314639"/>
                </a:moveTo>
                <a:lnTo>
                  <a:pt x="216130" y="281775"/>
                </a:lnTo>
                <a:lnTo>
                  <a:pt x="175529" y="245536"/>
                </a:lnTo>
                <a:lnTo>
                  <a:pt x="133796" y="201920"/>
                </a:lnTo>
                <a:lnTo>
                  <a:pt x="96247" y="155299"/>
                </a:lnTo>
                <a:lnTo>
                  <a:pt x="68199" y="110042"/>
                </a:lnTo>
                <a:lnTo>
                  <a:pt x="50149" y="72564"/>
                </a:lnTo>
                <a:lnTo>
                  <a:pt x="41338" y="56052"/>
                </a:lnTo>
                <a:lnTo>
                  <a:pt x="28908" y="42659"/>
                </a:lnTo>
                <a:lnTo>
                  <a:pt x="0" y="14538"/>
                </a:lnTo>
                <a:lnTo>
                  <a:pt x="31766" y="3627"/>
                </a:lnTo>
                <a:lnTo>
                  <a:pt x="46347" y="0"/>
                </a:lnTo>
                <a:lnTo>
                  <a:pt x="58686" y="1828"/>
                </a:lnTo>
                <a:lnTo>
                  <a:pt x="83722" y="7284"/>
                </a:lnTo>
                <a:lnTo>
                  <a:pt x="136398" y="14538"/>
                </a:lnTo>
                <a:lnTo>
                  <a:pt x="177226" y="18430"/>
                </a:lnTo>
                <a:lnTo>
                  <a:pt x="218138" y="21762"/>
                </a:lnTo>
                <a:lnTo>
                  <a:pt x="259074" y="24879"/>
                </a:lnTo>
                <a:lnTo>
                  <a:pt x="299974" y="28127"/>
                </a:lnTo>
                <a:lnTo>
                  <a:pt x="289298" y="34448"/>
                </a:lnTo>
                <a:lnTo>
                  <a:pt x="278288" y="40399"/>
                </a:lnTo>
                <a:lnTo>
                  <a:pt x="267898" y="47041"/>
                </a:lnTo>
                <a:lnTo>
                  <a:pt x="246667" y="85454"/>
                </a:lnTo>
                <a:lnTo>
                  <a:pt x="245490" y="96326"/>
                </a:lnTo>
                <a:lnTo>
                  <a:pt x="249695" y="144951"/>
                </a:lnTo>
                <a:lnTo>
                  <a:pt x="261933" y="201921"/>
                </a:lnTo>
                <a:lnTo>
                  <a:pt x="274788" y="256410"/>
                </a:lnTo>
                <a:lnTo>
                  <a:pt x="280839" y="297592"/>
                </a:lnTo>
                <a:lnTo>
                  <a:pt x="272669" y="314639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274559" y="4490720"/>
            <a:ext cx="1308100" cy="1066800"/>
          </a:xfrm>
          <a:custGeom>
            <a:avLst/>
            <a:gdLst/>
            <a:ahLst/>
            <a:cxnLst/>
            <a:rect l="l" t="t" r="r" b="b"/>
            <a:pathLst>
              <a:path w="1308100" h="1066800">
                <a:moveTo>
                  <a:pt x="0" y="1066799"/>
                </a:moveTo>
                <a:lnTo>
                  <a:pt x="1308100" y="1066799"/>
                </a:lnTo>
                <a:lnTo>
                  <a:pt x="1308100" y="0"/>
                </a:lnTo>
                <a:lnTo>
                  <a:pt x="0" y="0"/>
                </a:lnTo>
                <a:lnTo>
                  <a:pt x="0" y="1066799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034177" y="5041451"/>
            <a:ext cx="462915" cy="0"/>
          </a:xfrm>
          <a:custGeom>
            <a:avLst/>
            <a:gdLst/>
            <a:ahLst/>
            <a:cxnLst/>
            <a:rect l="l" t="t" r="r" b="b"/>
            <a:pathLst>
              <a:path w="462915">
                <a:moveTo>
                  <a:pt x="0" y="0"/>
                </a:moveTo>
                <a:lnTo>
                  <a:pt x="462649" y="0"/>
                </a:lnTo>
              </a:path>
            </a:pathLst>
          </a:custGeom>
          <a:ln w="17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7249159" y="4696970"/>
            <a:ext cx="1358900" cy="86614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69850">
              <a:lnSpc>
                <a:spcPts val="3385"/>
              </a:lnSpc>
              <a:spcBef>
                <a:spcPts val="125"/>
              </a:spcBef>
            </a:pPr>
            <a:r>
              <a:rPr sz="3400" i="1" spc="-85" dirty="0">
                <a:latin typeface="Symbol"/>
                <a:cs typeface="Symbol"/>
              </a:rPr>
              <a:t></a:t>
            </a:r>
            <a:r>
              <a:rPr sz="3250" spc="-85" dirty="0">
                <a:latin typeface="Symbol"/>
                <a:cs typeface="Symbol"/>
              </a:rPr>
              <a:t></a:t>
            </a:r>
            <a:r>
              <a:rPr sz="3250" spc="240" dirty="0">
                <a:latin typeface="Times New Roman"/>
                <a:cs typeface="Times New Roman"/>
              </a:rPr>
              <a:t> </a:t>
            </a:r>
            <a:r>
              <a:rPr sz="4875" i="1" baseline="35042" dirty="0">
                <a:latin typeface="Times New Roman"/>
                <a:cs typeface="Times New Roman"/>
              </a:rPr>
              <a:t>M</a:t>
            </a:r>
            <a:endParaRPr sz="4875" baseline="35042">
              <a:latin typeface="Times New Roman"/>
              <a:cs typeface="Times New Roman"/>
            </a:endParaRPr>
          </a:p>
          <a:p>
            <a:pPr marL="845185">
              <a:lnSpc>
                <a:spcPts val="3204"/>
              </a:lnSpc>
            </a:pPr>
            <a:r>
              <a:rPr sz="3250" i="1" dirty="0">
                <a:latin typeface="Times New Roman"/>
                <a:cs typeface="Times New Roman"/>
              </a:rPr>
              <a:t>V</a:t>
            </a:r>
            <a:endParaRPr sz="32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781800" y="5719147"/>
            <a:ext cx="2513965" cy="8585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1440">
              <a:lnSpc>
                <a:spcPts val="2260"/>
              </a:lnSpc>
              <a:spcBef>
                <a:spcPts val="95"/>
              </a:spcBef>
            </a:pPr>
            <a:r>
              <a:rPr sz="1900" i="1" spc="-55" dirty="0">
                <a:latin typeface="Symbol"/>
                <a:cs typeface="Symbol"/>
              </a:rPr>
              <a:t></a:t>
            </a:r>
            <a:r>
              <a:rPr sz="1900" i="1" spc="-5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Calibri"/>
                <a:cs typeface="Calibri"/>
              </a:rPr>
              <a:t>= </a:t>
            </a:r>
            <a:r>
              <a:rPr sz="1800" spc="-10" dirty="0">
                <a:latin typeface="Calibri"/>
                <a:cs typeface="Calibri"/>
              </a:rPr>
              <a:t>Rapat </a:t>
            </a:r>
            <a:r>
              <a:rPr sz="1800" spc="-5" dirty="0">
                <a:latin typeface="Calibri"/>
                <a:cs typeface="Calibri"/>
              </a:rPr>
              <a:t>Massa </a:t>
            </a:r>
            <a:r>
              <a:rPr sz="1800" spc="-15" dirty="0">
                <a:latin typeface="Calibri"/>
                <a:cs typeface="Calibri"/>
              </a:rPr>
              <a:t>(</a:t>
            </a:r>
            <a:r>
              <a:rPr sz="1800" i="1" spc="-15" dirty="0">
                <a:latin typeface="Calibri"/>
                <a:cs typeface="Calibri"/>
              </a:rPr>
              <a:t>kg/m</a:t>
            </a:r>
            <a:r>
              <a:rPr sz="1800" i="1" spc="-22" baseline="25462" dirty="0">
                <a:latin typeface="Calibri"/>
                <a:cs typeface="Calibri"/>
              </a:rPr>
              <a:t>3</a:t>
            </a:r>
            <a:r>
              <a:rPr sz="1800" i="1" spc="172" baseline="25462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  <a:p>
            <a:pPr marL="38100" marR="853440">
              <a:lnSpc>
                <a:spcPts val="2160"/>
              </a:lnSpc>
              <a:spcBef>
                <a:spcPts val="55"/>
              </a:spcBef>
              <a:tabLst>
                <a:tab pos="323850" algn="l"/>
              </a:tabLst>
            </a:pPr>
            <a:r>
              <a:rPr sz="1800" dirty="0">
                <a:latin typeface="Calibri"/>
                <a:cs typeface="Calibri"/>
              </a:rPr>
              <a:t>M = </a:t>
            </a:r>
            <a:r>
              <a:rPr sz="1800" spc="-5" dirty="0">
                <a:latin typeface="Calibri"/>
                <a:cs typeface="Calibri"/>
              </a:rPr>
              <a:t>Massa </a:t>
            </a:r>
            <a:r>
              <a:rPr sz="1800" spc="-10" dirty="0">
                <a:latin typeface="Calibri"/>
                <a:cs typeface="Calibri"/>
              </a:rPr>
              <a:t>(kg)  </a:t>
            </a:r>
            <a:r>
              <a:rPr sz="1800" dirty="0">
                <a:latin typeface="Calibri"/>
                <a:cs typeface="Calibri"/>
              </a:rPr>
              <a:t>V	= </a:t>
            </a:r>
            <a:r>
              <a:rPr sz="1800" spc="-20" dirty="0">
                <a:latin typeface="Calibri"/>
                <a:cs typeface="Calibri"/>
              </a:rPr>
              <a:t>Volume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(m</a:t>
            </a:r>
            <a:r>
              <a:rPr sz="1800" baseline="25462" dirty="0">
                <a:latin typeface="Calibri"/>
                <a:cs typeface="Calibri"/>
              </a:rPr>
              <a:t>3</a:t>
            </a:r>
            <a:r>
              <a:rPr sz="1800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50847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ts val="236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ts val="2480"/>
              </a:lnSpc>
            </a:pP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BERAT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JENIS (gamma = </a:t>
            </a:r>
            <a:r>
              <a:rPr sz="2100" i="1" spc="-45" dirty="0">
                <a:solidFill>
                  <a:srgbClr val="FFFFFF"/>
                </a:solidFill>
                <a:latin typeface="Symbol"/>
                <a:cs typeface="Symbol"/>
              </a:rPr>
              <a:t></a:t>
            </a:r>
            <a:r>
              <a:rPr sz="2100" i="1" spc="-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latin typeface="Calibri"/>
                <a:cs typeface="Calibri"/>
              </a:rPr>
              <a:t>Berat</a:t>
            </a:r>
            <a:r>
              <a:rPr sz="1800" b="1" spc="2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339" y="1475157"/>
            <a:ext cx="8501380" cy="1640205"/>
          </a:xfrm>
          <a:prstGeom prst="rect">
            <a:avLst/>
          </a:prstGeom>
        </p:spPr>
        <p:txBody>
          <a:bodyPr vert="horz" wrap="square" lIns="0" tIns="128270" rIns="0" bIns="0" rtlCol="0">
            <a:spAutoFit/>
          </a:bodyPr>
          <a:lstStyle/>
          <a:p>
            <a:pPr marL="266700" indent="-228600">
              <a:lnSpc>
                <a:spcPct val="100000"/>
              </a:lnSpc>
              <a:spcBef>
                <a:spcPts val="101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200" dirty="0">
                <a:latin typeface="Times New Roman"/>
                <a:cs typeface="Times New Roman"/>
              </a:rPr>
              <a:t>Berat suatu benda adalah hasil kali antara </a:t>
            </a:r>
            <a:r>
              <a:rPr sz="2200" spc="-10" dirty="0">
                <a:latin typeface="Times New Roman"/>
                <a:cs typeface="Times New Roman"/>
              </a:rPr>
              <a:t>massa </a:t>
            </a:r>
            <a:r>
              <a:rPr sz="2200" dirty="0">
                <a:latin typeface="Times New Roman"/>
                <a:cs typeface="Times New Roman"/>
              </a:rPr>
              <a:t>dan percepatan</a:t>
            </a:r>
            <a:r>
              <a:rPr sz="2200" spc="-15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grafitasi.</a:t>
            </a:r>
          </a:p>
          <a:p>
            <a:pPr marL="320040">
              <a:lnSpc>
                <a:spcPct val="100000"/>
              </a:lnSpc>
              <a:spcBef>
                <a:spcPts val="780"/>
              </a:spcBef>
            </a:pPr>
            <a:r>
              <a:rPr sz="1900" spc="-5" dirty="0">
                <a:latin typeface="Symbol"/>
                <a:cs typeface="Symbol"/>
              </a:rPr>
              <a:t></a:t>
            </a:r>
            <a:r>
              <a:rPr sz="1900" spc="-5" dirty="0">
                <a:latin typeface="Times New Roman"/>
                <a:cs typeface="Times New Roman"/>
              </a:rPr>
              <a:t>= </a:t>
            </a:r>
            <a:r>
              <a:rPr sz="1900" dirty="0">
                <a:latin typeface="Times New Roman"/>
                <a:cs typeface="Times New Roman"/>
              </a:rPr>
              <a:t>berat </a:t>
            </a:r>
            <a:r>
              <a:rPr sz="1900" spc="-5" dirty="0">
                <a:latin typeface="Times New Roman"/>
                <a:cs typeface="Times New Roman"/>
              </a:rPr>
              <a:t>jenis </a:t>
            </a:r>
            <a:r>
              <a:rPr sz="1900" dirty="0">
                <a:latin typeface="Times New Roman"/>
                <a:cs typeface="Times New Roman"/>
              </a:rPr>
              <a:t>(SI </a:t>
            </a:r>
            <a:r>
              <a:rPr sz="1900" dirty="0">
                <a:latin typeface="Wingdings"/>
                <a:cs typeface="Wingdings"/>
              </a:rPr>
              <a:t>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N/m</a:t>
            </a:r>
            <a:r>
              <a:rPr sz="1875" spc="-15" baseline="26666" dirty="0">
                <a:latin typeface="Times New Roman"/>
                <a:cs typeface="Times New Roman"/>
              </a:rPr>
              <a:t>3 </a:t>
            </a:r>
            <a:r>
              <a:rPr sz="1900" dirty="0">
                <a:latin typeface="Times New Roman"/>
                <a:cs typeface="Times New Roman"/>
              </a:rPr>
              <a:t>, </a:t>
            </a:r>
            <a:r>
              <a:rPr sz="1900" spc="-5" dirty="0">
                <a:latin typeface="Times New Roman"/>
                <a:cs typeface="Times New Roman"/>
              </a:rPr>
              <a:t>atau </a:t>
            </a:r>
            <a:r>
              <a:rPr sz="1900" spc="-10" dirty="0">
                <a:latin typeface="Times New Roman"/>
                <a:cs typeface="Times New Roman"/>
              </a:rPr>
              <a:t>MKS </a:t>
            </a:r>
            <a:r>
              <a:rPr sz="1900" dirty="0">
                <a:latin typeface="Wingdings"/>
                <a:cs typeface="Wingdings"/>
              </a:rPr>
              <a:t></a:t>
            </a:r>
            <a:r>
              <a:rPr sz="1900" spc="-11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kgf/m</a:t>
            </a:r>
            <a:r>
              <a:rPr sz="1875" spc="-7" baseline="26666" dirty="0">
                <a:latin typeface="Times New Roman"/>
                <a:cs typeface="Times New Roman"/>
              </a:rPr>
              <a:t>3</a:t>
            </a:r>
            <a:r>
              <a:rPr sz="1900" spc="-5" dirty="0">
                <a:latin typeface="Times New Roman"/>
                <a:cs typeface="Times New Roman"/>
              </a:rPr>
              <a:t>)</a:t>
            </a:r>
            <a:endParaRPr sz="1900" dirty="0">
              <a:latin typeface="Times New Roman"/>
              <a:cs typeface="Times New Roman"/>
            </a:endParaRPr>
          </a:p>
          <a:p>
            <a:pPr marL="320040" marR="2960370">
              <a:lnSpc>
                <a:spcPct val="133400"/>
              </a:lnSpc>
              <a:spcBef>
                <a:spcPts val="20"/>
              </a:spcBef>
            </a:pPr>
            <a:r>
              <a:rPr sz="1900" dirty="0">
                <a:latin typeface="Symbol"/>
                <a:cs typeface="Symbol"/>
              </a:rPr>
              <a:t></a:t>
            </a:r>
            <a:r>
              <a:rPr sz="1900" dirty="0">
                <a:latin typeface="Times New Roman"/>
                <a:cs typeface="Times New Roman"/>
              </a:rPr>
              <a:t> = rapat </a:t>
            </a:r>
            <a:r>
              <a:rPr sz="1900" spc="-5" dirty="0">
                <a:latin typeface="Times New Roman"/>
                <a:cs typeface="Times New Roman"/>
              </a:rPr>
              <a:t>massa </a:t>
            </a:r>
            <a:r>
              <a:rPr sz="1900" dirty="0">
                <a:latin typeface="Times New Roman"/>
                <a:cs typeface="Times New Roman"/>
              </a:rPr>
              <a:t>(SI </a:t>
            </a:r>
            <a:r>
              <a:rPr sz="1900" dirty="0">
                <a:latin typeface="Wingdings"/>
                <a:cs typeface="Wingdings"/>
              </a:rPr>
              <a:t>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kg/m</a:t>
            </a:r>
            <a:r>
              <a:rPr sz="1875" spc="-15" baseline="26666" dirty="0">
                <a:latin typeface="Times New Roman"/>
                <a:cs typeface="Times New Roman"/>
              </a:rPr>
              <a:t>3 </a:t>
            </a:r>
            <a:r>
              <a:rPr sz="1900" dirty="0">
                <a:latin typeface="Times New Roman"/>
                <a:cs typeface="Times New Roman"/>
              </a:rPr>
              <a:t>, </a:t>
            </a:r>
            <a:r>
              <a:rPr sz="1900" spc="-5" dirty="0">
                <a:latin typeface="Times New Roman"/>
                <a:cs typeface="Times New Roman"/>
              </a:rPr>
              <a:t>atau </a:t>
            </a:r>
            <a:r>
              <a:rPr sz="1900" spc="-10" dirty="0">
                <a:latin typeface="Times New Roman"/>
                <a:cs typeface="Times New Roman"/>
              </a:rPr>
              <a:t>MKS </a:t>
            </a:r>
            <a:r>
              <a:rPr sz="1900" dirty="0">
                <a:latin typeface="Wingdings"/>
                <a:cs typeface="Wingdings"/>
              </a:rPr>
              <a:t>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kgm/m</a:t>
            </a:r>
            <a:r>
              <a:rPr sz="1875" spc="-7" baseline="26666" dirty="0">
                <a:latin typeface="Times New Roman"/>
                <a:cs typeface="Times New Roman"/>
              </a:rPr>
              <a:t>3</a:t>
            </a:r>
            <a:r>
              <a:rPr sz="1900" spc="-5" dirty="0">
                <a:latin typeface="Times New Roman"/>
                <a:cs typeface="Times New Roman"/>
              </a:rPr>
              <a:t>)  </a:t>
            </a:r>
            <a:r>
              <a:rPr sz="1900" dirty="0">
                <a:latin typeface="Times New Roman"/>
                <a:cs typeface="Times New Roman"/>
              </a:rPr>
              <a:t>g = </a:t>
            </a:r>
            <a:r>
              <a:rPr sz="1900" spc="-5" dirty="0">
                <a:latin typeface="Times New Roman"/>
                <a:cs typeface="Times New Roman"/>
              </a:rPr>
              <a:t>percepatan gravitasi</a:t>
            </a:r>
            <a:r>
              <a:rPr sz="1900" spc="-2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(m/d</a:t>
            </a:r>
            <a:r>
              <a:rPr sz="1875" baseline="26666" dirty="0">
                <a:latin typeface="Times New Roman"/>
                <a:cs typeface="Times New Roman"/>
              </a:rPr>
              <a:t>2</a:t>
            </a:r>
            <a:r>
              <a:rPr sz="1900" dirty="0">
                <a:latin typeface="Times New Roman"/>
                <a:cs typeface="Times New Roman"/>
              </a:rPr>
              <a:t>)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3339" y="3183572"/>
            <a:ext cx="7417434" cy="361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0" indent="-2286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66065" algn="l"/>
                <a:tab pos="266700" algn="l"/>
                <a:tab pos="3874135" algn="l"/>
              </a:tabLst>
            </a:pPr>
            <a:r>
              <a:rPr sz="2200" dirty="0">
                <a:latin typeface="Times New Roman"/>
                <a:cs typeface="Times New Roman"/>
              </a:rPr>
              <a:t>T = 4</a:t>
            </a:r>
            <a:r>
              <a:rPr sz="2175" baseline="24904" dirty="0">
                <a:latin typeface="Times New Roman"/>
                <a:cs typeface="Times New Roman"/>
              </a:rPr>
              <a:t>o</a:t>
            </a:r>
            <a:r>
              <a:rPr sz="2200" dirty="0">
                <a:latin typeface="Times New Roman"/>
                <a:cs typeface="Times New Roman"/>
              </a:rPr>
              <a:t>C &amp; tekanan</a:t>
            </a:r>
            <a:r>
              <a:rPr sz="2200" spc="-5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atmosfer</a:t>
            </a:r>
            <a:r>
              <a:rPr sz="2200" spc="4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Symbol"/>
                <a:cs typeface="Symbol"/>
              </a:rPr>
              <a:t></a:t>
            </a:r>
            <a:r>
              <a:rPr sz="2200" dirty="0">
                <a:latin typeface="Times New Roman"/>
                <a:cs typeface="Times New Roman"/>
              </a:rPr>
              <a:t>	= 9,81 </a:t>
            </a:r>
            <a:r>
              <a:rPr sz="2200" spc="-15" dirty="0">
                <a:latin typeface="Times New Roman"/>
                <a:cs typeface="Times New Roman"/>
              </a:rPr>
              <a:t>kN/m</a:t>
            </a:r>
            <a:r>
              <a:rPr sz="2175" spc="-22" baseline="24904" dirty="0">
                <a:latin typeface="Times New Roman"/>
                <a:cs typeface="Times New Roman"/>
              </a:rPr>
              <a:t>3 </a:t>
            </a:r>
            <a:r>
              <a:rPr sz="2200" dirty="0">
                <a:latin typeface="Times New Roman"/>
                <a:cs typeface="Times New Roman"/>
              </a:rPr>
              <a:t>atau </a:t>
            </a:r>
            <a:r>
              <a:rPr sz="2200" spc="-5" dirty="0">
                <a:latin typeface="Times New Roman"/>
                <a:cs typeface="Times New Roman"/>
              </a:rPr>
              <a:t>1000</a:t>
            </a:r>
            <a:r>
              <a:rPr sz="2200" spc="-170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kgf/m</a:t>
            </a:r>
            <a:r>
              <a:rPr sz="2175" spc="-15" baseline="24904" dirty="0">
                <a:latin typeface="Times New Roman"/>
                <a:cs typeface="Times New Roman"/>
              </a:rPr>
              <a:t>3</a:t>
            </a:r>
            <a:endParaRPr sz="2175" baseline="24904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3318636"/>
            <a:ext cx="8837295" cy="65341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R="1471295" algn="ctr">
              <a:lnSpc>
                <a:spcPct val="100000"/>
              </a:lnSpc>
              <a:spcBef>
                <a:spcPts val="330"/>
              </a:spcBef>
            </a:pPr>
            <a:r>
              <a:rPr sz="1450" spc="-5" dirty="0">
                <a:latin typeface="Times New Roman"/>
                <a:cs typeface="Times New Roman"/>
              </a:rPr>
              <a:t>air</a:t>
            </a:r>
            <a:endParaRPr sz="1450" dirty="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330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2200" spc="-5" dirty="0">
                <a:latin typeface="Times New Roman"/>
                <a:cs typeface="Times New Roman"/>
              </a:rPr>
              <a:t>Berat </a:t>
            </a:r>
            <a:r>
              <a:rPr sz="2200" dirty="0">
                <a:latin typeface="Times New Roman"/>
                <a:cs typeface="Times New Roman"/>
              </a:rPr>
              <a:t>jenis adalah perbandingan antara berat benda </a:t>
            </a:r>
            <a:r>
              <a:rPr sz="2200" spc="-5" dirty="0">
                <a:latin typeface="Times New Roman"/>
                <a:cs typeface="Times New Roman"/>
              </a:rPr>
              <a:t>(</a:t>
            </a:r>
            <a:r>
              <a:rPr sz="2200" i="1" spc="-5" dirty="0">
                <a:latin typeface="Times New Roman"/>
                <a:cs typeface="Times New Roman"/>
              </a:rPr>
              <a:t>w</a:t>
            </a:r>
            <a:r>
              <a:rPr sz="2200" spc="-5" dirty="0">
                <a:latin typeface="Times New Roman"/>
                <a:cs typeface="Times New Roman"/>
              </a:rPr>
              <a:t>) </a:t>
            </a:r>
            <a:r>
              <a:rPr sz="2200" dirty="0">
                <a:latin typeface="Times New Roman"/>
                <a:cs typeface="Times New Roman"/>
              </a:rPr>
              <a:t>&amp; </a:t>
            </a:r>
            <a:r>
              <a:rPr sz="2200" spc="-10" dirty="0">
                <a:latin typeface="Times New Roman"/>
                <a:cs typeface="Times New Roman"/>
              </a:rPr>
              <a:t>volume </a:t>
            </a:r>
            <a:r>
              <a:rPr sz="2200" dirty="0">
                <a:latin typeface="Times New Roman"/>
                <a:cs typeface="Times New Roman"/>
              </a:rPr>
              <a:t>benda</a:t>
            </a:r>
            <a:r>
              <a:rPr sz="2200" spc="-6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(</a:t>
            </a:r>
            <a:r>
              <a:rPr sz="2200" i="1" dirty="0">
                <a:latin typeface="Times New Roman"/>
                <a:cs typeface="Times New Roman"/>
              </a:rPr>
              <a:t>V</a:t>
            </a:r>
            <a:r>
              <a:rPr sz="2200" dirty="0">
                <a:latin typeface="Times New Roman"/>
                <a:cs typeface="Times New Roman"/>
              </a:rPr>
              <a:t>).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404359" y="4607516"/>
            <a:ext cx="3151505" cy="14122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 marR="302260">
              <a:lnSpc>
                <a:spcPct val="99100"/>
              </a:lnSpc>
              <a:spcBef>
                <a:spcPts val="114"/>
              </a:spcBef>
              <a:tabLst>
                <a:tab pos="1003300" algn="l"/>
                <a:tab pos="1023619" algn="l"/>
              </a:tabLst>
            </a:pPr>
            <a:r>
              <a:rPr sz="1900" i="1" spc="-45" dirty="0">
                <a:latin typeface="Symbol"/>
                <a:cs typeface="Symbol"/>
              </a:rPr>
              <a:t></a:t>
            </a:r>
            <a:r>
              <a:rPr sz="1900" spc="-45" dirty="0">
                <a:latin typeface="Times New Roman"/>
                <a:cs typeface="Times New Roman"/>
              </a:rPr>
              <a:t>		</a:t>
            </a:r>
            <a:r>
              <a:rPr sz="1800" i="1" dirty="0">
                <a:latin typeface="Calibri"/>
                <a:cs typeface="Calibri"/>
              </a:rPr>
              <a:t>= </a:t>
            </a:r>
            <a:r>
              <a:rPr sz="1800" i="1" spc="-10" dirty="0">
                <a:latin typeface="Calibri"/>
                <a:cs typeface="Calibri"/>
              </a:rPr>
              <a:t>gamma </a:t>
            </a:r>
            <a:r>
              <a:rPr sz="1800" i="1" spc="-5" dirty="0">
                <a:latin typeface="Calibri"/>
                <a:cs typeface="Calibri"/>
              </a:rPr>
              <a:t>(</a:t>
            </a:r>
            <a:r>
              <a:rPr sz="1800" spc="-5" dirty="0">
                <a:latin typeface="Times New Roman"/>
                <a:cs typeface="Times New Roman"/>
              </a:rPr>
              <a:t>N/m</a:t>
            </a:r>
            <a:r>
              <a:rPr sz="1800" spc="-7" baseline="25462" dirty="0">
                <a:latin typeface="Times New Roman"/>
                <a:cs typeface="Times New Roman"/>
              </a:rPr>
              <a:t>3)  </a:t>
            </a:r>
            <a:r>
              <a:rPr sz="1800" i="1" dirty="0">
                <a:latin typeface="Calibri"/>
                <a:cs typeface="Calibri"/>
              </a:rPr>
              <a:t>W</a:t>
            </a:r>
            <a:r>
              <a:rPr sz="1800" i="1" spc="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atau</a:t>
            </a:r>
            <a:r>
              <a:rPr sz="1800" i="1" spc="-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F		= Berat </a:t>
            </a:r>
            <a:r>
              <a:rPr sz="1800" spc="-10" dirty="0">
                <a:latin typeface="Calibri"/>
                <a:cs typeface="Calibri"/>
              </a:rPr>
              <a:t>(kgf </a:t>
            </a:r>
            <a:r>
              <a:rPr sz="1800" spc="-15" dirty="0">
                <a:latin typeface="Calibri"/>
                <a:cs typeface="Calibri"/>
              </a:rPr>
              <a:t>atau </a:t>
            </a:r>
            <a:r>
              <a:rPr sz="1800" spc="-5" dirty="0">
                <a:latin typeface="Calibri"/>
                <a:cs typeface="Calibri"/>
              </a:rPr>
              <a:t>N)  </a:t>
            </a:r>
            <a:r>
              <a:rPr sz="1800" dirty="0">
                <a:latin typeface="Calibri"/>
                <a:cs typeface="Calibri"/>
              </a:rPr>
              <a:t>V	= </a:t>
            </a:r>
            <a:r>
              <a:rPr sz="1800" spc="-20" dirty="0">
                <a:latin typeface="Calibri"/>
                <a:cs typeface="Calibri"/>
              </a:rPr>
              <a:t>Volume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(m</a:t>
            </a:r>
            <a:r>
              <a:rPr sz="1800" baseline="25462" dirty="0">
                <a:latin typeface="Calibri"/>
                <a:cs typeface="Calibri"/>
              </a:rPr>
              <a:t>3</a:t>
            </a:r>
            <a:r>
              <a:rPr sz="1800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ts val="2120"/>
              </a:lnSpc>
              <a:spcBef>
                <a:spcPts val="5"/>
              </a:spcBef>
              <a:tabLst>
                <a:tab pos="1015365" algn="l"/>
              </a:tabLst>
            </a:pPr>
            <a:r>
              <a:rPr sz="1800" dirty="0">
                <a:latin typeface="Calibri"/>
                <a:cs typeface="Calibri"/>
              </a:rPr>
              <a:t>M	= </a:t>
            </a:r>
            <a:r>
              <a:rPr sz="1800" spc="-5" dirty="0">
                <a:latin typeface="Calibri"/>
                <a:cs typeface="Calibri"/>
              </a:rPr>
              <a:t>Massa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(kg)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ts val="2240"/>
              </a:lnSpc>
              <a:tabLst>
                <a:tab pos="1000760" algn="l"/>
              </a:tabLst>
            </a:pPr>
            <a:r>
              <a:rPr sz="1900" i="1" spc="-55" dirty="0">
                <a:latin typeface="Symbol"/>
                <a:cs typeface="Symbol"/>
              </a:rPr>
              <a:t></a:t>
            </a:r>
            <a:r>
              <a:rPr sz="1900" spc="-55" dirty="0">
                <a:latin typeface="Times New Roman"/>
                <a:cs typeface="Times New Roman"/>
              </a:rPr>
              <a:t>	</a:t>
            </a:r>
            <a:r>
              <a:rPr sz="1800" i="1" dirty="0">
                <a:latin typeface="Calibri"/>
                <a:cs typeface="Calibri"/>
              </a:rPr>
              <a:t>= </a:t>
            </a:r>
            <a:r>
              <a:rPr sz="1800" spc="-10" dirty="0">
                <a:latin typeface="Calibri"/>
                <a:cs typeface="Calibri"/>
              </a:rPr>
              <a:t>Rapat </a:t>
            </a:r>
            <a:r>
              <a:rPr sz="1800" spc="-5" dirty="0">
                <a:latin typeface="Calibri"/>
                <a:cs typeface="Calibri"/>
              </a:rPr>
              <a:t>Massa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(</a:t>
            </a:r>
            <a:r>
              <a:rPr sz="1800" i="1" spc="-15" dirty="0">
                <a:latin typeface="Calibri"/>
                <a:cs typeface="Calibri"/>
              </a:rPr>
              <a:t>kg/m</a:t>
            </a:r>
            <a:r>
              <a:rPr sz="1800" i="1" spc="-22" baseline="25462" dirty="0">
                <a:latin typeface="Calibri"/>
                <a:cs typeface="Calibri"/>
              </a:rPr>
              <a:t>3</a:t>
            </a:r>
            <a:r>
              <a:rPr sz="1800" spc="-15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29919" y="4808220"/>
            <a:ext cx="3169920" cy="1066800"/>
          </a:xfrm>
          <a:custGeom>
            <a:avLst/>
            <a:gdLst/>
            <a:ahLst/>
            <a:cxnLst/>
            <a:rect l="l" t="t" r="r" b="b"/>
            <a:pathLst>
              <a:path w="3169920" h="1066800">
                <a:moveTo>
                  <a:pt x="0" y="1066799"/>
                </a:moveTo>
                <a:lnTo>
                  <a:pt x="3169920" y="1066799"/>
                </a:lnTo>
                <a:lnTo>
                  <a:pt x="3169920" y="0"/>
                </a:lnTo>
                <a:lnTo>
                  <a:pt x="0" y="0"/>
                </a:lnTo>
                <a:lnTo>
                  <a:pt x="0" y="1066799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38421" y="5358951"/>
            <a:ext cx="411480" cy="0"/>
          </a:xfrm>
          <a:custGeom>
            <a:avLst/>
            <a:gdLst/>
            <a:ahLst/>
            <a:cxnLst/>
            <a:rect l="l" t="t" r="r" b="b"/>
            <a:pathLst>
              <a:path w="411480">
                <a:moveTo>
                  <a:pt x="0" y="0"/>
                </a:moveTo>
                <a:lnTo>
                  <a:pt x="411325" y="0"/>
                </a:lnTo>
              </a:path>
            </a:pathLst>
          </a:custGeom>
          <a:ln w="17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189069" y="5358951"/>
            <a:ext cx="631190" cy="0"/>
          </a:xfrm>
          <a:custGeom>
            <a:avLst/>
            <a:gdLst/>
            <a:ahLst/>
            <a:cxnLst/>
            <a:rect l="l" t="t" r="r" b="b"/>
            <a:pathLst>
              <a:path w="631189">
                <a:moveTo>
                  <a:pt x="0" y="0"/>
                </a:moveTo>
                <a:lnTo>
                  <a:pt x="630970" y="0"/>
                </a:lnTo>
              </a:path>
            </a:pathLst>
          </a:custGeom>
          <a:ln w="17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04610" y="5014404"/>
            <a:ext cx="3145155" cy="866140"/>
          </a:xfrm>
          <a:prstGeom prst="rect">
            <a:avLst/>
          </a:prstGeom>
        </p:spPr>
        <p:txBody>
          <a:bodyPr vert="horz" wrap="square" lIns="0" tIns="198755" rIns="0" bIns="0" rtlCol="0">
            <a:spAutoFit/>
          </a:bodyPr>
          <a:lstStyle/>
          <a:p>
            <a:pPr marL="767715" marR="43180" indent="-730250">
              <a:lnSpc>
                <a:spcPct val="64700"/>
              </a:lnSpc>
              <a:spcBef>
                <a:spcPts val="1565"/>
              </a:spcBef>
              <a:tabLst>
                <a:tab pos="1254760" algn="l"/>
                <a:tab pos="1728470" algn="l"/>
                <a:tab pos="2324735" algn="l"/>
              </a:tabLst>
            </a:pPr>
            <a:r>
              <a:rPr sz="3400" i="1" spc="75" dirty="0">
                <a:latin typeface="Symbol"/>
                <a:cs typeface="Symbol"/>
              </a:rPr>
              <a:t></a:t>
            </a:r>
            <a:r>
              <a:rPr sz="3250" spc="75" dirty="0">
                <a:latin typeface="Symbol"/>
                <a:cs typeface="Symbol"/>
              </a:rPr>
              <a:t></a:t>
            </a:r>
            <a:r>
              <a:rPr sz="3250" spc="-90" dirty="0">
                <a:latin typeface="Times New Roman"/>
                <a:cs typeface="Times New Roman"/>
              </a:rPr>
              <a:t> </a:t>
            </a:r>
            <a:r>
              <a:rPr sz="4875" i="1" spc="7" baseline="35042" dirty="0">
                <a:latin typeface="Times New Roman"/>
                <a:cs typeface="Times New Roman"/>
              </a:rPr>
              <a:t>W	</a:t>
            </a:r>
            <a:r>
              <a:rPr sz="3250" dirty="0">
                <a:latin typeface="Symbol"/>
                <a:cs typeface="Symbol"/>
              </a:rPr>
              <a:t></a:t>
            </a:r>
            <a:r>
              <a:rPr sz="3250" spc="275" dirty="0">
                <a:latin typeface="Times New Roman"/>
                <a:cs typeface="Times New Roman"/>
              </a:rPr>
              <a:t> </a:t>
            </a:r>
            <a:r>
              <a:rPr sz="4875" i="1" baseline="35042" dirty="0">
                <a:latin typeface="Times New Roman"/>
                <a:cs typeface="Times New Roman"/>
              </a:rPr>
              <a:t>Mg	</a:t>
            </a:r>
            <a:r>
              <a:rPr sz="3250" dirty="0">
                <a:latin typeface="Symbol"/>
                <a:cs typeface="Symbol"/>
              </a:rPr>
              <a:t></a:t>
            </a:r>
            <a:r>
              <a:rPr sz="3250" dirty="0">
                <a:latin typeface="Times New Roman"/>
                <a:cs typeface="Times New Roman"/>
              </a:rPr>
              <a:t> </a:t>
            </a:r>
            <a:r>
              <a:rPr sz="3400" i="1" spc="-590" dirty="0">
                <a:latin typeface="Symbol"/>
                <a:cs typeface="Symbol"/>
              </a:rPr>
              <a:t></a:t>
            </a:r>
            <a:r>
              <a:rPr sz="3250" i="1" spc="-590" dirty="0">
                <a:latin typeface="Times New Roman"/>
                <a:cs typeface="Times New Roman"/>
              </a:rPr>
              <a:t>g  </a:t>
            </a:r>
            <a:r>
              <a:rPr sz="3250" i="1" dirty="0">
                <a:latin typeface="Times New Roman"/>
                <a:cs typeface="Times New Roman"/>
              </a:rPr>
              <a:t>V		V</a:t>
            </a:r>
            <a:endParaRPr sz="32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65" dirty="0">
                <a:solidFill>
                  <a:srgbClr val="FFFFFF"/>
                </a:solidFill>
                <a:latin typeface="Arial Black"/>
                <a:cs typeface="Arial Black"/>
              </a:rPr>
              <a:t>RAPAT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RELATIF</a:t>
            </a:r>
            <a:r>
              <a:rPr sz="2000" spc="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(S)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latin typeface="Calibri"/>
                <a:cs typeface="Calibri"/>
              </a:rPr>
              <a:t>Rapat</a:t>
            </a:r>
            <a:r>
              <a:rPr sz="1800" b="1" spc="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258137" y="4898497"/>
            <a:ext cx="1162685" cy="0"/>
          </a:xfrm>
          <a:custGeom>
            <a:avLst/>
            <a:gdLst/>
            <a:ahLst/>
            <a:cxnLst/>
            <a:rect l="l" t="t" r="r" b="b"/>
            <a:pathLst>
              <a:path w="1162685">
                <a:moveTo>
                  <a:pt x="0" y="0"/>
                </a:moveTo>
                <a:lnTo>
                  <a:pt x="1162249" y="0"/>
                </a:lnTo>
              </a:path>
            </a:pathLst>
          </a:custGeom>
          <a:ln w="190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907732" y="4898497"/>
            <a:ext cx="1292860" cy="0"/>
          </a:xfrm>
          <a:custGeom>
            <a:avLst/>
            <a:gdLst/>
            <a:ahLst/>
            <a:cxnLst/>
            <a:rect l="l" t="t" r="r" b="b"/>
            <a:pathLst>
              <a:path w="1292860">
                <a:moveTo>
                  <a:pt x="0" y="0"/>
                </a:moveTo>
                <a:lnTo>
                  <a:pt x="1292460" y="0"/>
                </a:lnTo>
              </a:path>
            </a:pathLst>
          </a:custGeom>
          <a:ln w="190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845608" y="4990214"/>
            <a:ext cx="1316355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5700" i="1" spc="-127" baseline="13157" dirty="0">
                <a:latin typeface="Symbol"/>
                <a:cs typeface="Symbol"/>
              </a:rPr>
              <a:t></a:t>
            </a:r>
            <a:r>
              <a:rPr sz="2100" i="1" spc="-85" dirty="0">
                <a:latin typeface="Times New Roman"/>
                <a:cs typeface="Times New Roman"/>
              </a:rPr>
              <a:t>airmurni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39955" y="4342317"/>
            <a:ext cx="1118870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5700" i="1" spc="-127" baseline="13157" dirty="0">
                <a:latin typeface="Symbol"/>
                <a:cs typeface="Symbol"/>
              </a:rPr>
              <a:t></a:t>
            </a:r>
            <a:r>
              <a:rPr sz="2100" i="1" spc="-85" dirty="0">
                <a:latin typeface="Times New Roman"/>
                <a:cs typeface="Times New Roman"/>
              </a:rPr>
              <a:t>zatcair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52817" y="4990214"/>
            <a:ext cx="698500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5700" i="1" spc="-419" baseline="13157" dirty="0">
                <a:latin typeface="Symbol"/>
                <a:cs typeface="Symbol"/>
              </a:rPr>
              <a:t></a:t>
            </a:r>
            <a:r>
              <a:rPr sz="2100" i="1" spc="-280" dirty="0">
                <a:latin typeface="Times New Roman"/>
                <a:cs typeface="Times New Roman"/>
              </a:rPr>
              <a:t>air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31818" y="4342317"/>
            <a:ext cx="1140460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5700" i="1" spc="-195" baseline="13157" dirty="0">
                <a:latin typeface="Symbol"/>
                <a:cs typeface="Symbol"/>
              </a:rPr>
              <a:t></a:t>
            </a:r>
            <a:r>
              <a:rPr sz="2100" i="1" spc="-130" dirty="0">
                <a:latin typeface="Times New Roman"/>
                <a:cs typeface="Times New Roman"/>
              </a:rPr>
              <a:t>zatcair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29538" y="4542554"/>
            <a:ext cx="277495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spc="5" dirty="0">
                <a:latin typeface="Symbol"/>
                <a:cs typeface="Symbol"/>
              </a:rPr>
              <a:t></a:t>
            </a:r>
            <a:endParaRPr sz="36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07221" y="4542554"/>
            <a:ext cx="65024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i="1" spc="5" dirty="0">
                <a:latin typeface="Times New Roman"/>
                <a:cs typeface="Times New Roman"/>
              </a:rPr>
              <a:t>S</a:t>
            </a:r>
            <a:r>
              <a:rPr sz="3600" i="1" spc="135" dirty="0">
                <a:latin typeface="Times New Roman"/>
                <a:cs typeface="Times New Roman"/>
              </a:rPr>
              <a:t> </a:t>
            </a:r>
            <a:r>
              <a:rPr sz="3600" spc="5" dirty="0">
                <a:latin typeface="Symbol"/>
                <a:cs typeface="Symbol"/>
              </a:rPr>
              <a:t></a:t>
            </a:r>
            <a:endParaRPr sz="36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3339" y="1585277"/>
            <a:ext cx="8684895" cy="18376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0" indent="-228600">
              <a:lnSpc>
                <a:spcPts val="2740"/>
              </a:lnSpc>
              <a:spcBef>
                <a:spcPts val="100"/>
              </a:spcBef>
              <a:buFont typeface="Arial"/>
              <a:buChar char="•"/>
              <a:tabLst>
                <a:tab pos="266700" algn="l"/>
              </a:tabLst>
            </a:pPr>
            <a:r>
              <a:rPr sz="2400" spc="-5" dirty="0">
                <a:latin typeface="Times New Roman"/>
                <a:cs typeface="Times New Roman"/>
              </a:rPr>
              <a:t>Rapat </a:t>
            </a:r>
            <a:r>
              <a:rPr sz="2400" spc="-10" dirty="0">
                <a:latin typeface="Times New Roman"/>
                <a:cs typeface="Times New Roman"/>
              </a:rPr>
              <a:t>relatif </a:t>
            </a:r>
            <a:r>
              <a:rPr sz="2400" spc="-5" dirty="0">
                <a:latin typeface="Times New Roman"/>
                <a:cs typeface="Times New Roman"/>
              </a:rPr>
              <a:t>adalah perbandingan anatara rapat massa suatu zat</a:t>
            </a:r>
            <a:r>
              <a:rPr sz="2400" spc="1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dan</a:t>
            </a:r>
            <a:endParaRPr sz="2400">
              <a:latin typeface="Times New Roman"/>
              <a:cs typeface="Times New Roman"/>
            </a:endParaRPr>
          </a:p>
          <a:p>
            <a:pPr marL="266700">
              <a:lnSpc>
                <a:spcPts val="2740"/>
              </a:lnSpc>
            </a:pPr>
            <a:r>
              <a:rPr sz="2400" spc="-5" dirty="0">
                <a:latin typeface="Times New Roman"/>
                <a:cs typeface="Times New Roman"/>
              </a:rPr>
              <a:t>rapat </a:t>
            </a:r>
            <a:r>
              <a:rPr sz="2400" spc="-10" dirty="0">
                <a:latin typeface="Times New Roman"/>
                <a:cs typeface="Times New Roman"/>
              </a:rPr>
              <a:t>massa</a:t>
            </a:r>
            <a:r>
              <a:rPr sz="2400" spc="20" dirty="0">
                <a:latin typeface="Times New Roman"/>
                <a:cs typeface="Times New Roman"/>
              </a:rPr>
              <a:t> </a:t>
            </a:r>
            <a:r>
              <a:rPr sz="2400" spc="-40" dirty="0">
                <a:latin typeface="Times New Roman"/>
                <a:cs typeface="Times New Roman"/>
              </a:rPr>
              <a:t>air.</a:t>
            </a:r>
            <a:endParaRPr sz="2400">
              <a:latin typeface="Times New Roman"/>
              <a:cs typeface="Times New Roman"/>
            </a:endParaRPr>
          </a:p>
          <a:p>
            <a:pPr marL="266700" marR="30480" indent="-228600">
              <a:lnSpc>
                <a:spcPct val="90000"/>
              </a:lnSpc>
              <a:spcBef>
                <a:spcPts val="1010"/>
              </a:spcBef>
              <a:buFont typeface="Arial"/>
              <a:buChar char="•"/>
              <a:tabLst>
                <a:tab pos="266700" algn="l"/>
              </a:tabLst>
            </a:pPr>
            <a:r>
              <a:rPr sz="2400" spc="-5" dirty="0">
                <a:latin typeface="Times New Roman"/>
                <a:cs typeface="Times New Roman"/>
              </a:rPr>
              <a:t>Rapat </a:t>
            </a:r>
            <a:r>
              <a:rPr sz="2400" spc="-10" dirty="0">
                <a:latin typeface="Times New Roman"/>
                <a:cs typeface="Times New Roman"/>
              </a:rPr>
              <a:t>relatif merupakan </a:t>
            </a:r>
            <a:r>
              <a:rPr sz="2400" spc="-5" dirty="0">
                <a:latin typeface="Times New Roman"/>
                <a:cs typeface="Times New Roman"/>
              </a:rPr>
              <a:t>perbandingan antara berat jenis (atau rapat  </a:t>
            </a:r>
            <a:r>
              <a:rPr sz="2400" spc="-10" dirty="0">
                <a:latin typeface="Times New Roman"/>
                <a:cs typeface="Times New Roman"/>
              </a:rPr>
              <a:t>massa) </a:t>
            </a:r>
            <a:r>
              <a:rPr sz="2400" dirty="0">
                <a:latin typeface="Times New Roman"/>
                <a:cs typeface="Times New Roman"/>
              </a:rPr>
              <a:t>suatu </a:t>
            </a:r>
            <a:r>
              <a:rPr sz="2400" spc="-10" dirty="0">
                <a:latin typeface="Times New Roman"/>
                <a:cs typeface="Times New Roman"/>
              </a:rPr>
              <a:t>zat </a:t>
            </a:r>
            <a:r>
              <a:rPr sz="2400" spc="-5" dirty="0">
                <a:latin typeface="Times New Roman"/>
                <a:cs typeface="Times New Roman"/>
              </a:rPr>
              <a:t>cair dengan berat jenis </a:t>
            </a:r>
            <a:r>
              <a:rPr sz="2400" dirty="0">
                <a:latin typeface="Times New Roman"/>
                <a:cs typeface="Times New Roman"/>
              </a:rPr>
              <a:t>(rapat </a:t>
            </a:r>
            <a:r>
              <a:rPr sz="2400" spc="-10" dirty="0">
                <a:latin typeface="Times New Roman"/>
                <a:cs typeface="Times New Roman"/>
              </a:rPr>
              <a:t>massa) </a:t>
            </a:r>
            <a:r>
              <a:rPr sz="2400" spc="-5" dirty="0">
                <a:latin typeface="Times New Roman"/>
                <a:cs typeface="Times New Roman"/>
              </a:rPr>
              <a:t>air </a:t>
            </a:r>
            <a:r>
              <a:rPr sz="2400" spc="-10" dirty="0">
                <a:latin typeface="Times New Roman"/>
                <a:cs typeface="Times New Roman"/>
              </a:rPr>
              <a:t>murni </a:t>
            </a:r>
            <a:r>
              <a:rPr sz="2400" dirty="0">
                <a:latin typeface="Times New Roman"/>
                <a:cs typeface="Times New Roman"/>
              </a:rPr>
              <a:t>pada  </a:t>
            </a:r>
            <a:r>
              <a:rPr sz="2400" spc="-10" dirty="0">
                <a:latin typeface="Times New Roman"/>
                <a:cs typeface="Times New Roman"/>
              </a:rPr>
              <a:t>temperatur 4</a:t>
            </a:r>
            <a:r>
              <a:rPr sz="2400" spc="-15" baseline="24305" dirty="0">
                <a:latin typeface="Times New Roman"/>
                <a:cs typeface="Times New Roman"/>
              </a:rPr>
              <a:t>o</a:t>
            </a:r>
            <a:r>
              <a:rPr sz="2400" spc="-10" dirty="0">
                <a:latin typeface="Times New Roman"/>
                <a:cs typeface="Times New Roman"/>
              </a:rPr>
              <a:t>C </a:t>
            </a:r>
            <a:r>
              <a:rPr sz="2400" dirty="0">
                <a:latin typeface="Times New Roman"/>
                <a:cs typeface="Times New Roman"/>
              </a:rPr>
              <a:t>dan </a:t>
            </a:r>
            <a:r>
              <a:rPr sz="2400" spc="-5" dirty="0">
                <a:latin typeface="Times New Roman"/>
                <a:cs typeface="Times New Roman"/>
              </a:rPr>
              <a:t>tekanan</a:t>
            </a:r>
            <a:r>
              <a:rPr sz="2400" spc="65" dirty="0">
                <a:latin typeface="Times New Roman"/>
                <a:cs typeface="Times New Roman"/>
              </a:rPr>
              <a:t> </a:t>
            </a:r>
            <a:r>
              <a:rPr sz="2400" spc="-25" dirty="0">
                <a:latin typeface="Times New Roman"/>
                <a:cs typeface="Times New Roman"/>
              </a:rPr>
              <a:t>atmosfer.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LATIHAN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1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0527" y="1432940"/>
            <a:ext cx="766254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latin typeface="Calibri"/>
                <a:cs typeface="Calibri"/>
              </a:rPr>
              <a:t>Suatu tangki </a:t>
            </a:r>
            <a:r>
              <a:rPr sz="2000" b="1" dirty="0">
                <a:latin typeface="Calibri"/>
                <a:cs typeface="Calibri"/>
              </a:rPr>
              <a:t>berisi </a:t>
            </a:r>
            <a:r>
              <a:rPr sz="2000" b="1" spc="-15" dirty="0">
                <a:latin typeface="Calibri"/>
                <a:cs typeface="Calibri"/>
              </a:rPr>
              <a:t>zat </a:t>
            </a:r>
            <a:r>
              <a:rPr sz="2000" b="1" spc="-10" dirty="0">
                <a:latin typeface="Calibri"/>
                <a:cs typeface="Calibri"/>
              </a:rPr>
              <a:t>cair </a:t>
            </a:r>
            <a:r>
              <a:rPr sz="2000" b="1" spc="-15" dirty="0">
                <a:latin typeface="Calibri"/>
                <a:cs typeface="Calibri"/>
              </a:rPr>
              <a:t>dengan </a:t>
            </a:r>
            <a:r>
              <a:rPr sz="2000" b="1" spc="-5" dirty="0">
                <a:latin typeface="Calibri"/>
                <a:cs typeface="Calibri"/>
              </a:rPr>
              <a:t>massa </a:t>
            </a:r>
            <a:r>
              <a:rPr sz="2000" b="1" dirty="0">
                <a:latin typeface="Calibri"/>
                <a:cs typeface="Calibri"/>
              </a:rPr>
              <a:t>1.200 kg </a:t>
            </a:r>
            <a:r>
              <a:rPr sz="2000" b="1" spc="-5" dirty="0">
                <a:latin typeface="Calibri"/>
                <a:cs typeface="Calibri"/>
              </a:rPr>
              <a:t>dan volume </a:t>
            </a:r>
            <a:r>
              <a:rPr sz="2000" b="1" dirty="0">
                <a:latin typeface="Calibri"/>
                <a:cs typeface="Calibri"/>
              </a:rPr>
              <a:t>0,952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spc="15" dirty="0">
                <a:latin typeface="Calibri"/>
                <a:cs typeface="Calibri"/>
              </a:rPr>
              <a:t>m</a:t>
            </a:r>
            <a:r>
              <a:rPr sz="2025" b="1" spc="22" baseline="24691" dirty="0">
                <a:latin typeface="Calibri"/>
                <a:cs typeface="Calibri"/>
              </a:rPr>
              <a:t>3.</a:t>
            </a:r>
            <a:endParaRPr sz="2025" baseline="24691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Hitung </a:t>
            </a:r>
            <a:r>
              <a:rPr sz="2000" b="1" spc="-15" dirty="0">
                <a:latin typeface="Calibri"/>
                <a:cs typeface="Calibri"/>
              </a:rPr>
              <a:t>rapat </a:t>
            </a:r>
            <a:r>
              <a:rPr sz="2000" b="1" spc="-5" dirty="0">
                <a:latin typeface="Calibri"/>
                <a:cs typeface="Calibri"/>
              </a:rPr>
              <a:t>massa, </a:t>
            </a:r>
            <a:r>
              <a:rPr sz="2000" b="1" spc="-15" dirty="0">
                <a:latin typeface="Calibri"/>
                <a:cs typeface="Calibri"/>
              </a:rPr>
              <a:t>berat </a:t>
            </a:r>
            <a:r>
              <a:rPr sz="2000" b="1" dirty="0">
                <a:latin typeface="Calibri"/>
                <a:cs typeface="Calibri"/>
              </a:rPr>
              <a:t>jenis dan </a:t>
            </a:r>
            <a:r>
              <a:rPr sz="2000" b="1" spc="-15" dirty="0">
                <a:latin typeface="Calibri"/>
                <a:cs typeface="Calibri"/>
              </a:rPr>
              <a:t>rapat </a:t>
            </a:r>
            <a:r>
              <a:rPr sz="2000" b="1" dirty="0">
                <a:latin typeface="Calibri"/>
                <a:cs typeface="Calibri"/>
              </a:rPr>
              <a:t>jenis </a:t>
            </a:r>
            <a:r>
              <a:rPr sz="2000" b="1" spc="-15" dirty="0">
                <a:latin typeface="Calibri"/>
                <a:cs typeface="Calibri"/>
              </a:rPr>
              <a:t>zat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spc="-40" dirty="0">
                <a:latin typeface="Calibri"/>
                <a:cs typeface="Calibri"/>
              </a:rPr>
              <a:t>cair.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5927" y="2481198"/>
            <a:ext cx="13449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Penyelesaian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5927" y="3030220"/>
            <a:ext cx="11188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Rapat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Masa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5927" y="3852862"/>
            <a:ext cx="664781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alibri"/>
                <a:cs typeface="Calibri"/>
              </a:rPr>
              <a:t>Berat </a:t>
            </a:r>
            <a:r>
              <a:rPr sz="1800" spc="-20" dirty="0">
                <a:latin typeface="Calibri"/>
                <a:cs typeface="Calibri"/>
              </a:rPr>
              <a:t>zat </a:t>
            </a:r>
            <a:r>
              <a:rPr sz="1800" spc="-10" dirty="0">
                <a:latin typeface="Calibri"/>
                <a:cs typeface="Calibri"/>
              </a:rPr>
              <a:t>cair </a:t>
            </a:r>
            <a:r>
              <a:rPr sz="1800" spc="-5" dirty="0">
                <a:latin typeface="Calibri"/>
                <a:cs typeface="Calibri"/>
              </a:rPr>
              <a:t>F= </a:t>
            </a:r>
            <a:r>
              <a:rPr sz="1800" dirty="0">
                <a:latin typeface="Calibri"/>
                <a:cs typeface="Calibri"/>
              </a:rPr>
              <a:t>Ma </a:t>
            </a:r>
            <a:r>
              <a:rPr sz="1800" spc="-15" dirty="0">
                <a:latin typeface="Calibri"/>
                <a:cs typeface="Calibri"/>
              </a:rPr>
              <a:t>atau </a:t>
            </a:r>
            <a:r>
              <a:rPr sz="1800" dirty="0">
                <a:latin typeface="Calibri"/>
                <a:cs typeface="Calibri"/>
              </a:rPr>
              <a:t>W = Mg = 1.200 x </a:t>
            </a:r>
            <a:r>
              <a:rPr sz="1800" spc="-5" dirty="0">
                <a:latin typeface="Calibri"/>
                <a:cs typeface="Calibri"/>
              </a:rPr>
              <a:t>9,81 </a:t>
            </a:r>
            <a:r>
              <a:rPr sz="1800" dirty="0">
                <a:latin typeface="Calibri"/>
                <a:cs typeface="Calibri"/>
              </a:rPr>
              <a:t>= 11.772 N = 11,72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kN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5927" y="4402073"/>
            <a:ext cx="10242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alibri"/>
                <a:cs typeface="Calibri"/>
              </a:rPr>
              <a:t>Berat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5927" y="5499417"/>
            <a:ext cx="12071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Rapat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372288" y="3190263"/>
            <a:ext cx="309880" cy="0"/>
          </a:xfrm>
          <a:custGeom>
            <a:avLst/>
            <a:gdLst/>
            <a:ahLst/>
            <a:cxnLst/>
            <a:rect l="l" t="t" r="r" b="b"/>
            <a:pathLst>
              <a:path w="309880">
                <a:moveTo>
                  <a:pt x="0" y="0"/>
                </a:moveTo>
                <a:lnTo>
                  <a:pt x="309361" y="0"/>
                </a:lnTo>
              </a:path>
            </a:pathLst>
          </a:custGeom>
          <a:ln w="11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975177" y="3190263"/>
            <a:ext cx="637540" cy="0"/>
          </a:xfrm>
          <a:custGeom>
            <a:avLst/>
            <a:gdLst/>
            <a:ahLst/>
            <a:cxnLst/>
            <a:rect l="l" t="t" r="r" b="b"/>
            <a:pathLst>
              <a:path w="637539">
                <a:moveTo>
                  <a:pt x="0" y="0"/>
                </a:moveTo>
                <a:lnTo>
                  <a:pt x="637419" y="0"/>
                </a:lnTo>
              </a:path>
            </a:pathLst>
          </a:custGeom>
          <a:ln w="11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843678" y="2955665"/>
            <a:ext cx="3611245" cy="587375"/>
          </a:xfrm>
          <a:prstGeom prst="rect">
            <a:avLst/>
          </a:prstGeom>
        </p:spPr>
        <p:txBody>
          <a:bodyPr vert="horz" wrap="square" lIns="0" tIns="133985" rIns="0" bIns="0" rtlCol="0">
            <a:spAutoFit/>
          </a:bodyPr>
          <a:lstStyle/>
          <a:p>
            <a:pPr marL="568325" marR="43180" indent="-518159">
              <a:lnSpc>
                <a:spcPct val="65100"/>
              </a:lnSpc>
              <a:spcBef>
                <a:spcPts val="1055"/>
              </a:spcBef>
              <a:tabLst>
                <a:tab pos="911225" algn="l"/>
                <a:tab pos="1145540" algn="l"/>
              </a:tabLst>
            </a:pPr>
            <a:r>
              <a:rPr sz="2300" i="1" spc="-55" dirty="0">
                <a:latin typeface="Symbol"/>
                <a:cs typeface="Symbol"/>
              </a:rPr>
              <a:t></a:t>
            </a:r>
            <a:r>
              <a:rPr sz="2150" spc="-55" dirty="0">
                <a:latin typeface="Symbol"/>
                <a:cs typeface="Symbol"/>
              </a:rPr>
              <a:t></a:t>
            </a:r>
            <a:r>
              <a:rPr sz="2150" spc="180" dirty="0">
                <a:latin typeface="Times New Roman"/>
                <a:cs typeface="Times New Roman"/>
              </a:rPr>
              <a:t> </a:t>
            </a:r>
            <a:r>
              <a:rPr sz="3225" i="1" spc="30" baseline="34883" dirty="0">
                <a:latin typeface="Times New Roman"/>
                <a:cs typeface="Times New Roman"/>
              </a:rPr>
              <a:t>M	</a:t>
            </a:r>
            <a:r>
              <a:rPr sz="2150" spc="10" dirty="0">
                <a:latin typeface="Symbol"/>
                <a:cs typeface="Symbol"/>
              </a:rPr>
              <a:t></a:t>
            </a:r>
            <a:r>
              <a:rPr sz="2150" spc="10" dirty="0">
                <a:latin typeface="Times New Roman"/>
                <a:cs typeface="Times New Roman"/>
              </a:rPr>
              <a:t> </a:t>
            </a:r>
            <a:r>
              <a:rPr sz="3225" spc="7" baseline="34883" dirty="0">
                <a:latin typeface="Times New Roman"/>
                <a:cs typeface="Times New Roman"/>
              </a:rPr>
              <a:t>1200 </a:t>
            </a:r>
            <a:r>
              <a:rPr sz="2150" spc="10" dirty="0">
                <a:latin typeface="Symbol"/>
                <a:cs typeface="Symbol"/>
              </a:rPr>
              <a:t></a:t>
            </a:r>
            <a:r>
              <a:rPr sz="2150" spc="10" dirty="0">
                <a:latin typeface="Times New Roman"/>
                <a:cs typeface="Times New Roman"/>
              </a:rPr>
              <a:t> </a:t>
            </a:r>
            <a:r>
              <a:rPr sz="2150" dirty="0">
                <a:latin typeface="Times New Roman"/>
                <a:cs typeface="Times New Roman"/>
              </a:rPr>
              <a:t>1260,5</a:t>
            </a:r>
            <a:r>
              <a:rPr sz="2150" i="1" dirty="0">
                <a:latin typeface="Times New Roman"/>
                <a:cs typeface="Times New Roman"/>
              </a:rPr>
              <a:t>kg </a:t>
            </a:r>
            <a:r>
              <a:rPr sz="2150" spc="5" dirty="0">
                <a:latin typeface="Times New Roman"/>
                <a:cs typeface="Times New Roman"/>
              </a:rPr>
              <a:t>/ </a:t>
            </a:r>
            <a:r>
              <a:rPr sz="2150" i="1" spc="10" dirty="0">
                <a:latin typeface="Times New Roman"/>
                <a:cs typeface="Times New Roman"/>
              </a:rPr>
              <a:t>m</a:t>
            </a:r>
            <a:r>
              <a:rPr sz="2150" spc="10" dirty="0">
                <a:latin typeface="Times New Roman"/>
                <a:cs typeface="Times New Roman"/>
              </a:rPr>
              <a:t>3  </a:t>
            </a:r>
            <a:r>
              <a:rPr sz="2150" i="1" spc="15" dirty="0">
                <a:latin typeface="Times New Roman"/>
                <a:cs typeface="Times New Roman"/>
              </a:rPr>
              <a:t>V		</a:t>
            </a:r>
            <a:r>
              <a:rPr sz="2150" spc="-10" dirty="0">
                <a:latin typeface="Times New Roman"/>
                <a:cs typeface="Times New Roman"/>
              </a:rPr>
              <a:t>0,952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427325" y="4622896"/>
            <a:ext cx="272415" cy="0"/>
          </a:xfrm>
          <a:custGeom>
            <a:avLst/>
            <a:gdLst/>
            <a:ahLst/>
            <a:cxnLst/>
            <a:rect l="l" t="t" r="r" b="b"/>
            <a:pathLst>
              <a:path w="272414">
                <a:moveTo>
                  <a:pt x="0" y="0"/>
                </a:moveTo>
                <a:lnTo>
                  <a:pt x="272263" y="0"/>
                </a:lnTo>
              </a:path>
            </a:pathLst>
          </a:custGeom>
          <a:ln w="114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990388" y="4622896"/>
            <a:ext cx="631825" cy="0"/>
          </a:xfrm>
          <a:custGeom>
            <a:avLst/>
            <a:gdLst/>
            <a:ahLst/>
            <a:cxnLst/>
            <a:rect l="l" t="t" r="r" b="b"/>
            <a:pathLst>
              <a:path w="631825">
                <a:moveTo>
                  <a:pt x="0" y="0"/>
                </a:moveTo>
                <a:lnTo>
                  <a:pt x="631485" y="0"/>
                </a:lnTo>
              </a:path>
            </a:pathLst>
          </a:custGeom>
          <a:ln w="114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437430" y="4619030"/>
            <a:ext cx="1187450" cy="3549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67055" algn="l"/>
              </a:tabLst>
            </a:pPr>
            <a:r>
              <a:rPr sz="2150" i="1" dirty="0">
                <a:latin typeface="Times New Roman"/>
                <a:cs typeface="Times New Roman"/>
              </a:rPr>
              <a:t>V	</a:t>
            </a:r>
            <a:r>
              <a:rPr sz="2150" spc="-35" dirty="0">
                <a:latin typeface="Times New Roman"/>
                <a:cs typeface="Times New Roman"/>
              </a:rPr>
              <a:t>0,</a:t>
            </a:r>
            <a:r>
              <a:rPr sz="2150" spc="-5" dirty="0">
                <a:latin typeface="Times New Roman"/>
                <a:cs typeface="Times New Roman"/>
              </a:rPr>
              <a:t>952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407505" y="4231741"/>
            <a:ext cx="1193800" cy="3549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90550" algn="l"/>
              </a:tabLst>
            </a:pPr>
            <a:r>
              <a:rPr sz="2150" i="1" dirty="0">
                <a:latin typeface="Times New Roman"/>
                <a:cs typeface="Times New Roman"/>
              </a:rPr>
              <a:t>W	</a:t>
            </a:r>
            <a:r>
              <a:rPr sz="2150" spc="-5" dirty="0">
                <a:latin typeface="Times New Roman"/>
                <a:cs typeface="Times New Roman"/>
              </a:rPr>
              <a:t>1</a:t>
            </a:r>
            <a:r>
              <a:rPr sz="2150" spc="-204" dirty="0">
                <a:latin typeface="Times New Roman"/>
                <a:cs typeface="Times New Roman"/>
              </a:rPr>
              <a:t>1</a:t>
            </a:r>
            <a:r>
              <a:rPr sz="2150" spc="-5" dirty="0">
                <a:latin typeface="Times New Roman"/>
                <a:cs typeface="Times New Roman"/>
              </a:rPr>
              <a:t>,77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759587" y="4404650"/>
            <a:ext cx="2573020" cy="3549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34719" algn="l"/>
              </a:tabLst>
            </a:pPr>
            <a:r>
              <a:rPr sz="2150" dirty="0">
                <a:latin typeface="Symbol"/>
                <a:cs typeface="Symbol"/>
              </a:rPr>
              <a:t>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dirty="0">
                <a:latin typeface="Symbol"/>
                <a:cs typeface="Symbol"/>
              </a:rPr>
              <a:t></a:t>
            </a:r>
            <a:r>
              <a:rPr sz="2150" spc="-295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12,36</a:t>
            </a:r>
            <a:r>
              <a:rPr sz="2150" i="1" spc="-5" dirty="0">
                <a:latin typeface="Times New Roman"/>
                <a:cs typeface="Times New Roman"/>
              </a:rPr>
              <a:t>kN</a:t>
            </a:r>
            <a:r>
              <a:rPr sz="2150" i="1" spc="-35" dirty="0">
                <a:latin typeface="Times New Roman"/>
                <a:cs typeface="Times New Roman"/>
              </a:rPr>
              <a:t> </a:t>
            </a:r>
            <a:r>
              <a:rPr sz="2150" dirty="0">
                <a:latin typeface="Times New Roman"/>
                <a:cs typeface="Times New Roman"/>
              </a:rPr>
              <a:t>/</a:t>
            </a:r>
            <a:r>
              <a:rPr sz="2150" spc="-190" dirty="0">
                <a:latin typeface="Times New Roman"/>
                <a:cs typeface="Times New Roman"/>
              </a:rPr>
              <a:t> </a:t>
            </a:r>
            <a:r>
              <a:rPr sz="2150" i="1" spc="-5" dirty="0">
                <a:latin typeface="Times New Roman"/>
                <a:cs typeface="Times New Roman"/>
              </a:rPr>
              <a:t>m</a:t>
            </a:r>
            <a:r>
              <a:rPr sz="2150" spc="-5" dirty="0">
                <a:latin typeface="Times New Roman"/>
                <a:cs typeface="Times New Roman"/>
              </a:rPr>
              <a:t>3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954093" y="4389860"/>
            <a:ext cx="418465" cy="3721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250" i="1" spc="50" dirty="0">
                <a:latin typeface="Symbol"/>
                <a:cs typeface="Symbol"/>
              </a:rPr>
              <a:t></a:t>
            </a:r>
            <a:r>
              <a:rPr sz="2150" spc="50" dirty="0">
                <a:latin typeface="Symbol"/>
                <a:cs typeface="Symbol"/>
              </a:rPr>
              <a:t></a:t>
            </a:r>
            <a:endParaRPr sz="2150">
              <a:latin typeface="Symbol"/>
              <a:cs typeface="Symbo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390828" y="5699104"/>
            <a:ext cx="678815" cy="0"/>
          </a:xfrm>
          <a:custGeom>
            <a:avLst/>
            <a:gdLst/>
            <a:ahLst/>
            <a:cxnLst/>
            <a:rect l="l" t="t" r="r" b="b"/>
            <a:pathLst>
              <a:path w="678814">
                <a:moveTo>
                  <a:pt x="0" y="0"/>
                </a:moveTo>
                <a:lnTo>
                  <a:pt x="678607" y="0"/>
                </a:lnTo>
              </a:path>
            </a:pathLst>
          </a:custGeom>
          <a:ln w="111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353990" y="5699104"/>
            <a:ext cx="722630" cy="0"/>
          </a:xfrm>
          <a:custGeom>
            <a:avLst/>
            <a:gdLst/>
            <a:ahLst/>
            <a:cxnLst/>
            <a:rect l="l" t="t" r="r" b="b"/>
            <a:pathLst>
              <a:path w="722629">
                <a:moveTo>
                  <a:pt x="0" y="0"/>
                </a:moveTo>
                <a:lnTo>
                  <a:pt x="722556" y="0"/>
                </a:lnTo>
              </a:path>
            </a:pathLst>
          </a:custGeom>
          <a:ln w="111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3424292" y="5695036"/>
            <a:ext cx="561340" cy="3473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100" spc="-5" dirty="0">
                <a:latin typeface="Times New Roman"/>
                <a:cs typeface="Times New Roman"/>
              </a:rPr>
              <a:t>1000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102478" y="5485557"/>
            <a:ext cx="1845310" cy="3473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2100" spc="5" dirty="0">
                <a:latin typeface="Symbol"/>
                <a:cs typeface="Symbol"/>
              </a:rPr>
              <a:t></a:t>
            </a:r>
            <a:r>
              <a:rPr sz="2100" spc="5" dirty="0">
                <a:latin typeface="Times New Roman"/>
                <a:cs typeface="Times New Roman"/>
              </a:rPr>
              <a:t> </a:t>
            </a:r>
            <a:r>
              <a:rPr sz="3150" spc="-15" baseline="35714" dirty="0">
                <a:latin typeface="Times New Roman"/>
                <a:cs typeface="Times New Roman"/>
              </a:rPr>
              <a:t>1260,5 </a:t>
            </a:r>
            <a:r>
              <a:rPr sz="2100" spc="5" dirty="0">
                <a:latin typeface="Symbol"/>
                <a:cs typeface="Symbol"/>
              </a:rPr>
              <a:t></a:t>
            </a:r>
            <a:r>
              <a:rPr sz="2100" spc="-350" dirty="0">
                <a:latin typeface="Times New Roman"/>
                <a:cs typeface="Times New Roman"/>
              </a:rPr>
              <a:t> </a:t>
            </a:r>
            <a:r>
              <a:rPr sz="2100" spc="-35" dirty="0">
                <a:latin typeface="Times New Roman"/>
                <a:cs typeface="Times New Roman"/>
              </a:rPr>
              <a:t>1,260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488635" y="5747567"/>
            <a:ext cx="439420" cy="3644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sz="3300" i="1" spc="-232" baseline="13888" dirty="0">
                <a:latin typeface="Symbol"/>
                <a:cs typeface="Symbol"/>
              </a:rPr>
              <a:t></a:t>
            </a:r>
            <a:r>
              <a:rPr sz="1200" i="1" spc="-155" dirty="0">
                <a:latin typeface="Times New Roman"/>
                <a:cs typeface="Times New Roman"/>
              </a:rPr>
              <a:t>air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21689" y="5368451"/>
            <a:ext cx="1135380" cy="3644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sz="3150" i="1" baseline="-21164" dirty="0">
                <a:latin typeface="Times New Roman"/>
                <a:cs typeface="Times New Roman"/>
              </a:rPr>
              <a:t>S </a:t>
            </a:r>
            <a:r>
              <a:rPr sz="3150" spc="7" baseline="-21164" dirty="0">
                <a:latin typeface="Symbol"/>
                <a:cs typeface="Symbol"/>
              </a:rPr>
              <a:t></a:t>
            </a:r>
            <a:r>
              <a:rPr sz="3150" spc="195" baseline="-21164" dirty="0">
                <a:latin typeface="Times New Roman"/>
                <a:cs typeface="Times New Roman"/>
              </a:rPr>
              <a:t> </a:t>
            </a:r>
            <a:r>
              <a:rPr sz="3300" i="1" spc="-97" baseline="13888" dirty="0">
                <a:latin typeface="Symbol"/>
                <a:cs typeface="Symbol"/>
              </a:rPr>
              <a:t></a:t>
            </a:r>
            <a:r>
              <a:rPr sz="1200" i="1" spc="-65" dirty="0">
                <a:latin typeface="Times New Roman"/>
                <a:cs typeface="Times New Roman"/>
              </a:rPr>
              <a:t>zatcair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50" dirty="0">
                <a:solidFill>
                  <a:srgbClr val="FFFFFF"/>
                </a:solidFill>
                <a:latin typeface="Arial Black"/>
                <a:cs typeface="Arial Black"/>
              </a:rPr>
              <a:t>KEMAMPATAN ZAT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r>
              <a:rPr sz="2000" spc="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(K)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latin typeface="Calibri"/>
                <a:cs typeface="Calibri"/>
              </a:rPr>
              <a:t>Kemampatan </a:t>
            </a:r>
            <a:r>
              <a:rPr sz="1800" b="1" spc="-10" dirty="0">
                <a:latin typeface="Calibri"/>
                <a:cs typeface="Calibri"/>
              </a:rPr>
              <a:t>Zat  </a:t>
            </a:r>
            <a:r>
              <a:rPr sz="1800" b="1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339" y="1359534"/>
            <a:ext cx="8752205" cy="3168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0" indent="-228600">
              <a:lnSpc>
                <a:spcPts val="2280"/>
              </a:lnSpc>
              <a:spcBef>
                <a:spcPts val="10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000" spc="-10" dirty="0">
                <a:latin typeface="Calibri"/>
                <a:cs typeface="Calibri"/>
              </a:rPr>
              <a:t>Kemampatan </a:t>
            </a:r>
            <a:r>
              <a:rPr sz="2000" spc="-15" dirty="0">
                <a:latin typeface="Calibri"/>
                <a:cs typeface="Calibri"/>
              </a:rPr>
              <a:t>Zat </a:t>
            </a:r>
            <a:r>
              <a:rPr sz="2000" spc="-5" dirty="0">
                <a:latin typeface="Calibri"/>
                <a:cs typeface="Calibri"/>
              </a:rPr>
              <a:t>Cair </a:t>
            </a:r>
            <a:r>
              <a:rPr sz="2000" dirty="0">
                <a:latin typeface="Calibri"/>
                <a:cs typeface="Calibri"/>
              </a:rPr>
              <a:t>adalah perubahan </a:t>
            </a:r>
            <a:r>
              <a:rPr sz="2000" spc="-5" dirty="0">
                <a:latin typeface="Calibri"/>
                <a:cs typeface="Calibri"/>
              </a:rPr>
              <a:t>(pengecilan) volume </a:t>
            </a:r>
            <a:r>
              <a:rPr sz="2000" spc="-10" dirty="0">
                <a:latin typeface="Calibri"/>
                <a:cs typeface="Calibri"/>
              </a:rPr>
              <a:t>karena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adanya</a:t>
            </a:r>
            <a:endParaRPr sz="2000">
              <a:latin typeface="Calibri"/>
              <a:cs typeface="Calibri"/>
            </a:endParaRPr>
          </a:p>
          <a:p>
            <a:pPr marL="266700">
              <a:lnSpc>
                <a:spcPts val="2280"/>
              </a:lnSpc>
            </a:pPr>
            <a:r>
              <a:rPr sz="2000" dirty="0">
                <a:latin typeface="Calibri"/>
                <a:cs typeface="Calibri"/>
              </a:rPr>
              <a:t>perubahan (penambahan)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tekanan.</a:t>
            </a:r>
            <a:endParaRPr sz="2000">
              <a:latin typeface="Calibri"/>
              <a:cs typeface="Calibri"/>
            </a:endParaRPr>
          </a:p>
          <a:p>
            <a:pPr marL="266700" marR="821055" indent="-228600">
              <a:lnSpc>
                <a:spcPts val="2160"/>
              </a:lnSpc>
              <a:spcBef>
                <a:spcPts val="103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000" spc="-5" dirty="0">
                <a:latin typeface="Calibri"/>
                <a:cs typeface="Calibri"/>
              </a:rPr>
              <a:t>Penting </a:t>
            </a:r>
            <a:r>
              <a:rPr sz="2000" spc="-10" dirty="0">
                <a:latin typeface="Calibri"/>
                <a:cs typeface="Calibri"/>
              </a:rPr>
              <a:t>saat </a:t>
            </a:r>
            <a:r>
              <a:rPr sz="2000" spc="-5" dirty="0">
                <a:latin typeface="Calibri"/>
                <a:cs typeface="Calibri"/>
              </a:rPr>
              <a:t>terjadi </a:t>
            </a:r>
            <a:r>
              <a:rPr sz="2000" dirty="0">
                <a:latin typeface="Calibri"/>
                <a:cs typeface="Calibri"/>
              </a:rPr>
              <a:t>pada perubahan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mendadak </a:t>
            </a:r>
            <a:r>
              <a:rPr sz="2000" spc="-10" dirty="0">
                <a:latin typeface="Calibri"/>
                <a:cs typeface="Calibri"/>
              </a:rPr>
              <a:t>khususnya </a:t>
            </a:r>
            <a:r>
              <a:rPr sz="2000" spc="-5" dirty="0">
                <a:latin typeface="Calibri"/>
                <a:cs typeface="Calibri"/>
              </a:rPr>
              <a:t>terjadi  </a:t>
            </a:r>
            <a:r>
              <a:rPr sz="2000" dirty="0">
                <a:latin typeface="Calibri"/>
                <a:cs typeface="Calibri"/>
              </a:rPr>
              <a:t>perubahan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temperature</a:t>
            </a:r>
            <a:endParaRPr sz="2000">
              <a:latin typeface="Calibri"/>
              <a:cs typeface="Calibri"/>
            </a:endParaRPr>
          </a:p>
          <a:p>
            <a:pPr marL="266700" marR="201295" indent="-228600">
              <a:lnSpc>
                <a:spcPts val="2160"/>
              </a:lnSpc>
              <a:spcBef>
                <a:spcPts val="1005"/>
              </a:spcBef>
              <a:buFont typeface="Arial"/>
              <a:buChar char="•"/>
              <a:tabLst>
                <a:tab pos="324485" algn="l"/>
                <a:tab pos="325120" algn="l"/>
              </a:tabLst>
            </a:pPr>
            <a:r>
              <a:rPr dirty="0"/>
              <a:t>	</a:t>
            </a:r>
            <a:r>
              <a:rPr sz="2000" spc="-5" dirty="0">
                <a:latin typeface="Calibri"/>
                <a:cs typeface="Calibri"/>
              </a:rPr>
              <a:t>perbandingan </a:t>
            </a:r>
            <a:r>
              <a:rPr sz="2000" spc="-10" dirty="0">
                <a:latin typeface="Calibri"/>
                <a:cs typeface="Calibri"/>
              </a:rPr>
              <a:t>antara </a:t>
            </a:r>
            <a:r>
              <a:rPr sz="2000" dirty="0">
                <a:latin typeface="Calibri"/>
                <a:cs typeface="Calibri"/>
              </a:rPr>
              <a:t>perubahan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dan perubahan terhadap </a:t>
            </a:r>
            <a:r>
              <a:rPr sz="2000" spc="-5" dirty="0">
                <a:latin typeface="Calibri"/>
                <a:cs typeface="Calibri"/>
              </a:rPr>
              <a:t>volume </a:t>
            </a:r>
            <a:r>
              <a:rPr sz="2000" spc="-15" dirty="0">
                <a:latin typeface="Calibri"/>
                <a:cs typeface="Calibri"/>
              </a:rPr>
              <a:t>awal  </a:t>
            </a:r>
            <a:r>
              <a:rPr sz="2000" spc="-10" dirty="0">
                <a:latin typeface="Calibri"/>
                <a:cs typeface="Calibri"/>
              </a:rPr>
              <a:t>(dikenal </a:t>
            </a:r>
            <a:r>
              <a:rPr sz="2000" dirty="0">
                <a:latin typeface="Calibri"/>
                <a:cs typeface="Calibri"/>
              </a:rPr>
              <a:t>sbg </a:t>
            </a:r>
            <a:r>
              <a:rPr sz="2000" b="1" spc="-15" dirty="0">
                <a:latin typeface="Calibri"/>
                <a:cs typeface="Calibri"/>
              </a:rPr>
              <a:t>MODULUS </a:t>
            </a:r>
            <a:r>
              <a:rPr sz="2000" b="1" spc="-20" dirty="0">
                <a:latin typeface="Calibri"/>
                <a:cs typeface="Calibri"/>
              </a:rPr>
              <a:t>ELASTISITAS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E.)</a:t>
            </a:r>
            <a:endParaRPr sz="2000">
              <a:latin typeface="Calibri"/>
              <a:cs typeface="Calibri"/>
            </a:endParaRPr>
          </a:p>
          <a:p>
            <a:pPr marL="266700" indent="-228600">
              <a:lnSpc>
                <a:spcPct val="100000"/>
              </a:lnSpc>
              <a:spcBef>
                <a:spcPts val="79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000" spc="-5" dirty="0">
                <a:latin typeface="Times New Roman"/>
                <a:cs typeface="Times New Roman"/>
              </a:rPr>
              <a:t>Nilai </a:t>
            </a:r>
            <a:r>
              <a:rPr sz="2000" dirty="0">
                <a:latin typeface="Times New Roman"/>
                <a:cs typeface="Times New Roman"/>
              </a:rPr>
              <a:t>E </a:t>
            </a:r>
            <a:r>
              <a:rPr sz="2000" spc="-5" dirty="0">
                <a:latin typeface="Times New Roman"/>
                <a:cs typeface="Times New Roman"/>
              </a:rPr>
              <a:t>dipengaruhi oleh </a:t>
            </a:r>
            <a:r>
              <a:rPr sz="2000" dirty="0">
                <a:latin typeface="Times New Roman"/>
                <a:cs typeface="Times New Roman"/>
              </a:rPr>
              <a:t>suhu &amp;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tekanan.</a:t>
            </a:r>
            <a:endParaRPr sz="2000">
              <a:latin typeface="Times New Roman"/>
              <a:cs typeface="Times New Roman"/>
            </a:endParaRPr>
          </a:p>
          <a:p>
            <a:pPr marL="266700" indent="-228600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000" dirty="0">
                <a:latin typeface="Times New Roman"/>
                <a:cs typeface="Times New Roman"/>
              </a:rPr>
              <a:t>Modulus </a:t>
            </a:r>
            <a:r>
              <a:rPr sz="2000" spc="-5" dirty="0">
                <a:latin typeface="Times New Roman"/>
                <a:cs typeface="Times New Roman"/>
              </a:rPr>
              <a:t>elastisitas rata2 air tawar </a:t>
            </a:r>
            <a:r>
              <a:rPr sz="2000" dirty="0">
                <a:latin typeface="Times New Roman"/>
                <a:cs typeface="Times New Roman"/>
              </a:rPr>
              <a:t>= 2,03 x 10 9 N/m</a:t>
            </a:r>
            <a:r>
              <a:rPr sz="2025" baseline="24691" dirty="0">
                <a:latin typeface="Times New Roman"/>
                <a:cs typeface="Times New Roman"/>
              </a:rPr>
              <a:t>2</a:t>
            </a:r>
            <a:r>
              <a:rPr sz="2000" dirty="0">
                <a:latin typeface="Times New Roman"/>
                <a:cs typeface="Times New Roman"/>
              </a:rPr>
              <a:t>; </a:t>
            </a:r>
            <a:r>
              <a:rPr sz="2000" spc="-5" dirty="0">
                <a:latin typeface="Times New Roman"/>
                <a:cs typeface="Times New Roman"/>
              </a:rPr>
              <a:t>air </a:t>
            </a:r>
            <a:r>
              <a:rPr sz="2000" dirty="0">
                <a:latin typeface="Times New Roman"/>
                <a:cs typeface="Times New Roman"/>
              </a:rPr>
              <a:t>laut 109% </a:t>
            </a:r>
            <a:r>
              <a:rPr sz="2000" spc="-5" dirty="0">
                <a:latin typeface="Times New Roman"/>
                <a:cs typeface="Times New Roman"/>
              </a:rPr>
              <a:t>dari air</a:t>
            </a:r>
            <a:r>
              <a:rPr sz="2000" spc="-95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tawar.</a:t>
            </a:r>
            <a:endParaRPr sz="2000">
              <a:latin typeface="Times New Roman"/>
              <a:cs typeface="Times New Roman"/>
            </a:endParaRPr>
          </a:p>
          <a:p>
            <a:pPr marL="266700" indent="-228600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000" spc="-5" dirty="0">
                <a:latin typeface="Times New Roman"/>
                <a:cs typeface="Times New Roman"/>
              </a:rPr>
              <a:t>E</a:t>
            </a:r>
            <a:r>
              <a:rPr sz="2025" spc="-7" baseline="-20576" dirty="0">
                <a:latin typeface="Times New Roman"/>
                <a:cs typeface="Times New Roman"/>
              </a:rPr>
              <a:t>air </a:t>
            </a:r>
            <a:r>
              <a:rPr sz="2000" dirty="0">
                <a:latin typeface="Times New Roman"/>
                <a:cs typeface="Times New Roman"/>
              </a:rPr>
              <a:t>= 100 </a:t>
            </a:r>
            <a:r>
              <a:rPr sz="2000" spc="-5" dirty="0">
                <a:latin typeface="Times New Roman"/>
                <a:cs typeface="Times New Roman"/>
              </a:rPr>
              <a:t>E</a:t>
            </a:r>
            <a:r>
              <a:rPr sz="2025" spc="-7" baseline="-20576" dirty="0">
                <a:latin typeface="Times New Roman"/>
                <a:cs typeface="Times New Roman"/>
              </a:rPr>
              <a:t>baja </a:t>
            </a:r>
            <a:r>
              <a:rPr sz="2000" dirty="0">
                <a:latin typeface="Wingdings"/>
                <a:cs typeface="Wingdings"/>
              </a:rPr>
              <a:t></a:t>
            </a:r>
            <a:r>
              <a:rPr sz="2000" dirty="0">
                <a:latin typeface="Times New Roman"/>
                <a:cs typeface="Times New Roman"/>
              </a:rPr>
              <a:t> baja </a:t>
            </a:r>
            <a:r>
              <a:rPr sz="2000" spc="-5" dirty="0">
                <a:latin typeface="Times New Roman"/>
                <a:cs typeface="Times New Roman"/>
              </a:rPr>
              <a:t>mudah dimampatkan </a:t>
            </a:r>
            <a:r>
              <a:rPr sz="2000" dirty="0">
                <a:latin typeface="Times New Roman"/>
                <a:cs typeface="Times New Roman"/>
              </a:rPr>
              <a:t>100 </a:t>
            </a:r>
            <a:r>
              <a:rPr sz="2000" spc="-5" dirty="0">
                <a:latin typeface="Times New Roman"/>
                <a:cs typeface="Times New Roman"/>
              </a:rPr>
              <a:t>kali dibandingkan</a:t>
            </a:r>
            <a:r>
              <a:rPr sz="2000" spc="-60" dirty="0">
                <a:latin typeface="Times New Roman"/>
                <a:cs typeface="Times New Roman"/>
              </a:rPr>
              <a:t> </a:t>
            </a:r>
            <a:r>
              <a:rPr sz="2000" spc="-35" dirty="0">
                <a:latin typeface="Times New Roman"/>
                <a:cs typeface="Times New Roman"/>
              </a:rPr>
              <a:t>air.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016760" y="5125720"/>
            <a:ext cx="1661160" cy="1437640"/>
          </a:xfrm>
          <a:custGeom>
            <a:avLst/>
            <a:gdLst/>
            <a:ahLst/>
            <a:cxnLst/>
            <a:rect l="l" t="t" r="r" b="b"/>
            <a:pathLst>
              <a:path w="1661160" h="1437640">
                <a:moveTo>
                  <a:pt x="0" y="1437639"/>
                </a:moveTo>
                <a:lnTo>
                  <a:pt x="1661160" y="1437639"/>
                </a:lnTo>
                <a:lnTo>
                  <a:pt x="1661160" y="0"/>
                </a:lnTo>
                <a:lnTo>
                  <a:pt x="0" y="0"/>
                </a:lnTo>
                <a:lnTo>
                  <a:pt x="0" y="1437639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050999" y="6096768"/>
            <a:ext cx="515620" cy="0"/>
          </a:xfrm>
          <a:custGeom>
            <a:avLst/>
            <a:gdLst/>
            <a:ahLst/>
            <a:cxnLst/>
            <a:rect l="l" t="t" r="r" b="b"/>
            <a:pathLst>
              <a:path w="515620">
                <a:moveTo>
                  <a:pt x="0" y="0"/>
                </a:moveTo>
                <a:lnTo>
                  <a:pt x="515166" y="0"/>
                </a:lnTo>
              </a:path>
            </a:pathLst>
          </a:custGeom>
          <a:ln w="7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19671" y="5625903"/>
            <a:ext cx="577850" cy="0"/>
          </a:xfrm>
          <a:custGeom>
            <a:avLst/>
            <a:gdLst/>
            <a:ahLst/>
            <a:cxnLst/>
            <a:rect l="l" t="t" r="r" b="b"/>
            <a:pathLst>
              <a:path w="577850">
                <a:moveTo>
                  <a:pt x="0" y="0"/>
                </a:moveTo>
                <a:lnTo>
                  <a:pt x="577851" y="0"/>
                </a:lnTo>
              </a:path>
            </a:pathLst>
          </a:custGeom>
          <a:ln w="156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076463" y="5504505"/>
            <a:ext cx="430530" cy="1061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6200" marR="5080" indent="-76835">
              <a:lnSpc>
                <a:spcPct val="115199"/>
              </a:lnSpc>
              <a:spcBef>
                <a:spcPts val="95"/>
              </a:spcBef>
            </a:pPr>
            <a:r>
              <a:rPr sz="2950" i="1" dirty="0">
                <a:latin typeface="Times New Roman"/>
                <a:cs typeface="Times New Roman"/>
              </a:rPr>
              <a:t>dV  </a:t>
            </a:r>
            <a:r>
              <a:rPr sz="2950" i="1" spc="5" dirty="0">
                <a:latin typeface="Times New Roman"/>
                <a:cs typeface="Times New Roman"/>
              </a:rPr>
              <a:t>V</a:t>
            </a:r>
            <a:endParaRPr sz="29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59917" y="5332218"/>
            <a:ext cx="1475105" cy="475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00"/>
              </a:spcBef>
              <a:tabLst>
                <a:tab pos="1060450" algn="l"/>
              </a:tabLst>
            </a:pPr>
            <a:r>
              <a:rPr sz="2950" i="1" spc="5" dirty="0">
                <a:latin typeface="Times New Roman"/>
                <a:cs typeface="Times New Roman"/>
              </a:rPr>
              <a:t>K</a:t>
            </a:r>
            <a:r>
              <a:rPr sz="2950" i="1" spc="245" dirty="0">
                <a:latin typeface="Times New Roman"/>
                <a:cs typeface="Times New Roman"/>
              </a:rPr>
              <a:t> </a:t>
            </a:r>
            <a:r>
              <a:rPr sz="2950" spc="5" dirty="0">
                <a:latin typeface="Symbol"/>
                <a:cs typeface="Symbol"/>
              </a:rPr>
              <a:t></a:t>
            </a:r>
            <a:r>
              <a:rPr sz="2950" spc="-50" dirty="0">
                <a:latin typeface="Times New Roman"/>
                <a:cs typeface="Times New Roman"/>
              </a:rPr>
              <a:t> </a:t>
            </a:r>
            <a:r>
              <a:rPr sz="2950" spc="5" dirty="0">
                <a:latin typeface="Symbol"/>
                <a:cs typeface="Symbol"/>
              </a:rPr>
              <a:t></a:t>
            </a:r>
            <a:r>
              <a:rPr sz="2950" spc="5" dirty="0">
                <a:latin typeface="Times New Roman"/>
                <a:cs typeface="Times New Roman"/>
              </a:rPr>
              <a:t>	</a:t>
            </a:r>
            <a:r>
              <a:rPr sz="4425" i="1" baseline="34839" dirty="0">
                <a:latin typeface="Times New Roman"/>
                <a:cs typeface="Times New Roman"/>
              </a:rPr>
              <a:t>dp</a:t>
            </a:r>
            <a:endParaRPr sz="4425" baseline="34839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043934" y="5404484"/>
            <a:ext cx="155575" cy="84899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99"/>
              </a:lnSpc>
              <a:spcBef>
                <a:spcPts val="95"/>
              </a:spcBef>
            </a:pPr>
            <a:r>
              <a:rPr sz="1800" i="1" dirty="0">
                <a:latin typeface="Calibri"/>
                <a:cs typeface="Calibri"/>
              </a:rPr>
              <a:t>K  </a:t>
            </a:r>
            <a:r>
              <a:rPr sz="1800" dirty="0">
                <a:latin typeface="Calibri"/>
                <a:cs typeface="Calibri"/>
              </a:rPr>
              <a:t>V  P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32934" y="5404484"/>
            <a:ext cx="295084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ts val="2150"/>
              </a:lnSpc>
              <a:spcBef>
                <a:spcPts val="100"/>
              </a:spcBef>
            </a:pPr>
            <a:r>
              <a:rPr sz="1800" i="1" dirty="0">
                <a:latin typeface="Calibri"/>
                <a:cs typeface="Calibri"/>
              </a:rPr>
              <a:t>= </a:t>
            </a:r>
            <a:r>
              <a:rPr sz="1800" i="1" spc="-10" dirty="0">
                <a:latin typeface="Calibri"/>
                <a:cs typeface="Calibri"/>
              </a:rPr>
              <a:t>Kemampatan Zat </a:t>
            </a:r>
            <a:r>
              <a:rPr sz="1800" i="1" spc="-5" dirty="0">
                <a:latin typeface="Calibri"/>
                <a:cs typeface="Calibri"/>
              </a:rPr>
              <a:t>Cair </a:t>
            </a:r>
            <a:r>
              <a:rPr sz="1800" i="1" spc="-10" dirty="0">
                <a:latin typeface="Calibri"/>
                <a:cs typeface="Calibri"/>
              </a:rPr>
              <a:t>(</a:t>
            </a:r>
            <a:r>
              <a:rPr sz="1800" spc="-10" dirty="0">
                <a:latin typeface="Times New Roman"/>
                <a:cs typeface="Times New Roman"/>
              </a:rPr>
              <a:t>N/m</a:t>
            </a:r>
            <a:r>
              <a:rPr sz="1800" spc="-15" baseline="25462" dirty="0">
                <a:latin typeface="Times New Roman"/>
                <a:cs typeface="Times New Roman"/>
              </a:rPr>
              <a:t>²</a:t>
            </a:r>
            <a:r>
              <a:rPr sz="1800" spc="-10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ts val="2150"/>
              </a:lnSpc>
            </a:pPr>
            <a:r>
              <a:rPr sz="1800" dirty="0">
                <a:latin typeface="Calibri"/>
                <a:cs typeface="Calibri"/>
              </a:rPr>
              <a:t>= </a:t>
            </a:r>
            <a:r>
              <a:rPr sz="1800" spc="-20" dirty="0">
                <a:latin typeface="Calibri"/>
                <a:cs typeface="Calibri"/>
              </a:rPr>
              <a:t>Volume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(m</a:t>
            </a:r>
            <a:r>
              <a:rPr sz="1800" spc="-7" baseline="25462" dirty="0">
                <a:latin typeface="Calibri"/>
                <a:cs typeface="Calibri"/>
              </a:rPr>
              <a:t>3</a:t>
            </a:r>
            <a:r>
              <a:rPr sz="1800" spc="-5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20"/>
              </a:spcBef>
            </a:pPr>
            <a:r>
              <a:rPr sz="1800" dirty="0">
                <a:latin typeface="Calibri"/>
                <a:cs typeface="Calibri"/>
              </a:rPr>
              <a:t>= </a:t>
            </a:r>
            <a:r>
              <a:rPr sz="1800" spc="-30" dirty="0">
                <a:latin typeface="Calibri"/>
                <a:cs typeface="Calibri"/>
              </a:rPr>
              <a:t>Tekanan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(</a:t>
            </a:r>
            <a:r>
              <a:rPr sz="1800" spc="-10" dirty="0">
                <a:latin typeface="Times New Roman"/>
                <a:cs typeface="Times New Roman"/>
              </a:rPr>
              <a:t>N/m</a:t>
            </a:r>
            <a:r>
              <a:rPr sz="1800" spc="-15" baseline="25462" dirty="0">
                <a:latin typeface="Times New Roman"/>
                <a:cs typeface="Times New Roman"/>
              </a:rPr>
              <a:t>²</a:t>
            </a:r>
            <a:r>
              <a:rPr sz="1800" spc="-10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LATIHAN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2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0540" y="1418590"/>
            <a:ext cx="8279765" cy="640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Modulus </a:t>
            </a:r>
            <a:r>
              <a:rPr sz="2000" spc="-5" dirty="0">
                <a:latin typeface="Calibri"/>
                <a:cs typeface="Calibri"/>
              </a:rPr>
              <a:t>elastisitas </a:t>
            </a:r>
            <a:r>
              <a:rPr sz="2000" dirty="0">
                <a:latin typeface="Calibri"/>
                <a:cs typeface="Calibri"/>
              </a:rPr>
              <a:t>air adalah K = 2,24 x </a:t>
            </a:r>
            <a:r>
              <a:rPr sz="2000" spc="-10" dirty="0">
                <a:latin typeface="Cambria Math"/>
                <a:cs typeface="Cambria Math"/>
              </a:rPr>
              <a:t>10</a:t>
            </a:r>
            <a:r>
              <a:rPr sz="2175" spc="-15" baseline="28735" dirty="0">
                <a:latin typeface="Cambria Math"/>
                <a:cs typeface="Cambria Math"/>
              </a:rPr>
              <a:t>9 </a:t>
            </a:r>
            <a:r>
              <a:rPr sz="2000" dirty="0">
                <a:latin typeface="Calibri"/>
                <a:cs typeface="Calibri"/>
              </a:rPr>
              <a:t>N/m². </a:t>
            </a:r>
            <a:r>
              <a:rPr sz="2000" spc="-10" dirty="0">
                <a:latin typeface="Calibri"/>
                <a:cs typeface="Calibri"/>
              </a:rPr>
              <a:t>Berapakah </a:t>
            </a:r>
            <a:r>
              <a:rPr sz="2000" dirty="0">
                <a:latin typeface="Calibri"/>
                <a:cs typeface="Calibri"/>
              </a:rPr>
              <a:t>perubahan dari</a:t>
            </a:r>
            <a:r>
              <a:rPr sz="2000" spc="-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40"/>
              </a:spcBef>
            </a:pPr>
            <a:r>
              <a:rPr sz="2000" dirty="0">
                <a:latin typeface="Calibri"/>
                <a:cs typeface="Calibri"/>
              </a:rPr>
              <a:t>m³ air bila terjadi perubahan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sebesar 20 bar </a:t>
            </a:r>
            <a:r>
              <a:rPr sz="2000" spc="-5" dirty="0">
                <a:latin typeface="Calibri"/>
                <a:cs typeface="Calibri"/>
              </a:rPr>
              <a:t>(1 </a:t>
            </a:r>
            <a:r>
              <a:rPr sz="2000" dirty="0">
                <a:latin typeface="Calibri"/>
                <a:cs typeface="Calibri"/>
              </a:rPr>
              <a:t>bar =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15" dirty="0">
                <a:latin typeface="Cambria Math"/>
                <a:cs typeface="Cambria Math"/>
              </a:rPr>
              <a:t>10</a:t>
            </a:r>
            <a:r>
              <a:rPr sz="2175" spc="22" baseline="28735" dirty="0">
                <a:latin typeface="Cambria Math"/>
                <a:cs typeface="Cambria Math"/>
              </a:rPr>
              <a:t>5</a:t>
            </a:r>
            <a:r>
              <a:rPr sz="2000" spc="15" dirty="0">
                <a:latin typeface="Calibri"/>
                <a:cs typeface="Calibri"/>
              </a:rPr>
              <a:t>N/m²)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8815" y="2458720"/>
            <a:ext cx="1345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Penyelesaian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40964" y="2923794"/>
            <a:ext cx="80137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dirty="0">
                <a:latin typeface="Cambria Math"/>
                <a:cs typeface="Cambria Math"/>
              </a:rPr>
              <a:t>𝐾 =</a:t>
            </a:r>
            <a:r>
              <a:rPr sz="2200" spc="-270" dirty="0">
                <a:latin typeface="Cambria Math"/>
                <a:cs typeface="Cambria Math"/>
              </a:rPr>
              <a:t> </a:t>
            </a:r>
            <a:r>
              <a:rPr sz="2200" dirty="0">
                <a:latin typeface="Cambria Math"/>
                <a:cs typeface="Cambria Math"/>
              </a:rPr>
              <a:t>−</a:t>
            </a:r>
            <a:endParaRPr sz="2200">
              <a:latin typeface="Cambria Math"/>
              <a:cs typeface="Cambria Math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473703" y="3137154"/>
            <a:ext cx="508000" cy="0"/>
          </a:xfrm>
          <a:custGeom>
            <a:avLst/>
            <a:gdLst/>
            <a:ahLst/>
            <a:cxnLst/>
            <a:rect l="l" t="t" r="r" b="b"/>
            <a:pathLst>
              <a:path w="508000">
                <a:moveTo>
                  <a:pt x="0" y="0"/>
                </a:moveTo>
                <a:lnTo>
                  <a:pt x="508000" y="0"/>
                </a:lnTo>
              </a:path>
            </a:pathLst>
          </a:custGeom>
          <a:ln w="177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10303" y="3137154"/>
            <a:ext cx="515620" cy="0"/>
          </a:xfrm>
          <a:custGeom>
            <a:avLst/>
            <a:gdLst/>
            <a:ahLst/>
            <a:cxnLst/>
            <a:rect l="l" t="t" r="r" b="b"/>
            <a:pathLst>
              <a:path w="515620">
                <a:moveTo>
                  <a:pt x="0" y="0"/>
                </a:moveTo>
                <a:lnTo>
                  <a:pt x="515620" y="0"/>
                </a:lnTo>
              </a:path>
            </a:pathLst>
          </a:custGeom>
          <a:ln w="177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581146" y="2837434"/>
            <a:ext cx="1031240" cy="447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300"/>
              </a:lnSpc>
              <a:spcBef>
                <a:spcPts val="100"/>
              </a:spcBef>
              <a:tabLst>
                <a:tab pos="736600" algn="l"/>
              </a:tabLst>
            </a:pPr>
            <a:r>
              <a:rPr sz="1600" spc="155" dirty="0">
                <a:latin typeface="Cambria Math"/>
                <a:cs typeface="Cambria Math"/>
              </a:rPr>
              <a:t>𝑑</a:t>
            </a:r>
            <a:r>
              <a:rPr sz="1600" spc="65" dirty="0">
                <a:latin typeface="Cambria Math"/>
                <a:cs typeface="Cambria Math"/>
              </a:rPr>
              <a:t>𝑃</a:t>
            </a:r>
            <a:r>
              <a:rPr sz="1600" dirty="0">
                <a:latin typeface="Cambria Math"/>
                <a:cs typeface="Cambria Math"/>
              </a:rPr>
              <a:t>	</a:t>
            </a:r>
            <a:r>
              <a:rPr sz="1600" spc="120" dirty="0">
                <a:latin typeface="Cambria Math"/>
                <a:cs typeface="Cambria Math"/>
              </a:rPr>
              <a:t>Δ</a:t>
            </a:r>
            <a:r>
              <a:rPr sz="1600" spc="65" dirty="0">
                <a:latin typeface="Cambria Math"/>
                <a:cs typeface="Cambria Math"/>
              </a:rPr>
              <a:t>𝑃</a:t>
            </a:r>
            <a:endParaRPr sz="1600">
              <a:latin typeface="Cambria Math"/>
              <a:cs typeface="Cambria Math"/>
            </a:endParaRPr>
          </a:p>
          <a:p>
            <a:pPr marL="1905" algn="ctr">
              <a:lnSpc>
                <a:spcPts val="2020"/>
              </a:lnSpc>
            </a:pPr>
            <a:r>
              <a:rPr sz="2200" dirty="0">
                <a:latin typeface="Calibri"/>
                <a:cs typeface="Calibri"/>
              </a:rPr>
              <a:t>=-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61765" y="3139821"/>
            <a:ext cx="127063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8665" algn="l"/>
              </a:tabLst>
            </a:pPr>
            <a:r>
              <a:rPr sz="1600" spc="155" dirty="0">
                <a:latin typeface="Cambria Math"/>
                <a:cs typeface="Cambria Math"/>
              </a:rPr>
              <a:t>𝑑</a:t>
            </a:r>
            <a:r>
              <a:rPr sz="1600" spc="140" dirty="0">
                <a:latin typeface="Cambria Math"/>
                <a:cs typeface="Cambria Math"/>
              </a:rPr>
              <a:t>𝑉</a:t>
            </a:r>
            <a:r>
              <a:rPr sz="1600" spc="-10" dirty="0">
                <a:latin typeface="Cambria Math"/>
                <a:cs typeface="Cambria Math"/>
              </a:rPr>
              <a:t>/</a:t>
            </a:r>
            <a:r>
              <a:rPr sz="1600" spc="65" dirty="0">
                <a:latin typeface="Cambria Math"/>
                <a:cs typeface="Cambria Math"/>
              </a:rPr>
              <a:t>𝑉</a:t>
            </a:r>
            <a:r>
              <a:rPr sz="1600" dirty="0">
                <a:latin typeface="Cambria Math"/>
                <a:cs typeface="Cambria Math"/>
              </a:rPr>
              <a:t>	</a:t>
            </a:r>
            <a:r>
              <a:rPr sz="1600" spc="125" dirty="0">
                <a:latin typeface="Cambria Math"/>
                <a:cs typeface="Cambria Math"/>
              </a:rPr>
              <a:t>Δ</a:t>
            </a:r>
            <a:r>
              <a:rPr sz="1600" spc="95" dirty="0">
                <a:latin typeface="Cambria Math"/>
                <a:cs typeface="Cambria Math"/>
              </a:rPr>
              <a:t>𝑉</a:t>
            </a:r>
            <a:r>
              <a:rPr sz="1600" spc="15" dirty="0">
                <a:latin typeface="Cambria Math"/>
                <a:cs typeface="Cambria Math"/>
              </a:rPr>
              <a:t>/</a:t>
            </a:r>
            <a:r>
              <a:rPr sz="1600" spc="65" dirty="0">
                <a:latin typeface="Cambria Math"/>
                <a:cs typeface="Cambria Math"/>
              </a:rPr>
              <a:t>𝑉</a:t>
            </a:r>
            <a:endParaRPr sz="1600">
              <a:latin typeface="Cambria Math"/>
              <a:cs typeface="Cambria Math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681984" y="3946144"/>
            <a:ext cx="406400" cy="0"/>
          </a:xfrm>
          <a:custGeom>
            <a:avLst/>
            <a:gdLst/>
            <a:ahLst/>
            <a:cxnLst/>
            <a:rect l="l" t="t" r="r" b="b"/>
            <a:pathLst>
              <a:path w="406400">
                <a:moveTo>
                  <a:pt x="0" y="0"/>
                </a:moveTo>
                <a:lnTo>
                  <a:pt x="406400" y="0"/>
                </a:lnTo>
              </a:path>
            </a:pathLst>
          </a:custGeom>
          <a:ln w="177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377944" y="3946144"/>
            <a:ext cx="1084580" cy="0"/>
          </a:xfrm>
          <a:custGeom>
            <a:avLst/>
            <a:gdLst/>
            <a:ahLst/>
            <a:cxnLst/>
            <a:rect l="l" t="t" r="r" b="b"/>
            <a:pathLst>
              <a:path w="1084579">
                <a:moveTo>
                  <a:pt x="0" y="0"/>
                </a:moveTo>
                <a:lnTo>
                  <a:pt x="1084579" y="0"/>
                </a:lnTo>
              </a:path>
            </a:pathLst>
          </a:custGeom>
          <a:ln w="177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769105" y="3872865"/>
            <a:ext cx="173863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609600" algn="l"/>
              </a:tabLst>
            </a:pPr>
            <a:r>
              <a:rPr sz="1600" spc="35" dirty="0">
                <a:latin typeface="Cambria Math"/>
                <a:cs typeface="Cambria Math"/>
              </a:rPr>
              <a:t>𝐾	</a:t>
            </a:r>
            <a:r>
              <a:rPr sz="2200" dirty="0">
                <a:latin typeface="Calibri"/>
                <a:cs typeface="Calibri"/>
              </a:rPr>
              <a:t>2,24 x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1600" spc="40" dirty="0">
                <a:latin typeface="Cambria Math"/>
                <a:cs typeface="Cambria Math"/>
              </a:rPr>
              <a:t>10</a:t>
            </a:r>
            <a:r>
              <a:rPr sz="1950" spc="60" baseline="21367" dirty="0">
                <a:latin typeface="Cambria Math"/>
                <a:cs typeface="Cambria Math"/>
              </a:rPr>
              <a:t>9</a:t>
            </a:r>
            <a:endParaRPr sz="1950" baseline="21367">
              <a:latin typeface="Cambria Math"/>
              <a:cs typeface="Cambria Math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15564" y="3733165"/>
            <a:ext cx="444309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528320" algn="l"/>
              </a:tabLst>
            </a:pPr>
            <a:r>
              <a:rPr sz="2200" spc="5" dirty="0">
                <a:latin typeface="Cambria Math"/>
                <a:cs typeface="Cambria Math"/>
              </a:rPr>
              <a:t>Δ𝑉	</a:t>
            </a:r>
            <a:r>
              <a:rPr sz="2200" dirty="0">
                <a:latin typeface="Cambria Math"/>
                <a:cs typeface="Cambria Math"/>
              </a:rPr>
              <a:t>= − </a:t>
            </a:r>
            <a:r>
              <a:rPr sz="2400" spc="67" baseline="45138" dirty="0">
                <a:latin typeface="Cambria Math"/>
                <a:cs typeface="Cambria Math"/>
              </a:rPr>
              <a:t>𝑉Δ𝑃</a:t>
            </a:r>
            <a:r>
              <a:rPr sz="2200" spc="45" dirty="0">
                <a:latin typeface="Calibri"/>
                <a:cs typeface="Calibri"/>
              </a:rPr>
              <a:t>=- </a:t>
            </a:r>
            <a:r>
              <a:rPr sz="2400" spc="52" baseline="45138" dirty="0">
                <a:latin typeface="Cambria Math"/>
                <a:cs typeface="Cambria Math"/>
              </a:rPr>
              <a:t>1 </a:t>
            </a:r>
            <a:r>
              <a:rPr sz="2400" spc="135" baseline="45138" dirty="0">
                <a:latin typeface="Cambria Math"/>
                <a:cs typeface="Cambria Math"/>
              </a:rPr>
              <a:t>𝑥 </a:t>
            </a:r>
            <a:r>
              <a:rPr sz="2400" spc="44" baseline="45138" dirty="0">
                <a:latin typeface="Cambria Math"/>
                <a:cs typeface="Cambria Math"/>
              </a:rPr>
              <a:t>20 </a:t>
            </a:r>
            <a:r>
              <a:rPr sz="2400" spc="89" baseline="45138" dirty="0">
                <a:latin typeface="Cambria Math"/>
                <a:cs typeface="Cambria Math"/>
              </a:rPr>
              <a:t>𝑥10</a:t>
            </a:r>
            <a:r>
              <a:rPr sz="1950" spc="89" baseline="79059" dirty="0">
                <a:latin typeface="Cambria Math"/>
                <a:cs typeface="Cambria Math"/>
              </a:rPr>
              <a:t>5 </a:t>
            </a:r>
            <a:r>
              <a:rPr sz="2200" dirty="0">
                <a:latin typeface="Cambria Math"/>
                <a:cs typeface="Cambria Math"/>
              </a:rPr>
              <a:t>=</a:t>
            </a:r>
            <a:r>
              <a:rPr sz="2200" spc="-50" dirty="0">
                <a:latin typeface="Cambria Math"/>
                <a:cs typeface="Cambria Math"/>
              </a:rPr>
              <a:t> </a:t>
            </a:r>
            <a:r>
              <a:rPr sz="2200" spc="-5" dirty="0">
                <a:latin typeface="Cambria Math"/>
                <a:cs typeface="Cambria Math"/>
              </a:rPr>
              <a:t>−0,00089</a:t>
            </a:r>
            <a:endParaRPr sz="2200">
              <a:latin typeface="Cambria Math"/>
              <a:cs typeface="Cambria Math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KEKENTALAN </a:t>
            </a:r>
            <a:r>
              <a:rPr sz="2000" spc="-50" dirty="0">
                <a:solidFill>
                  <a:srgbClr val="FFFFFF"/>
                </a:solidFill>
                <a:latin typeface="Arial Black"/>
                <a:cs typeface="Arial Black"/>
              </a:rPr>
              <a:t>ZAT</a:t>
            </a:r>
            <a:r>
              <a:rPr sz="2000" spc="2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latin typeface="Calibri"/>
                <a:cs typeface="Calibri"/>
              </a:rPr>
              <a:t>Kekentalan </a:t>
            </a:r>
            <a:r>
              <a:rPr sz="1800" b="1" spc="-10" dirty="0">
                <a:latin typeface="Calibri"/>
                <a:cs typeface="Calibri"/>
              </a:rPr>
              <a:t>Zat</a:t>
            </a:r>
            <a:r>
              <a:rPr sz="1800" b="1" spc="3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7340" y="1207134"/>
            <a:ext cx="8456930" cy="879475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12700" marR="5080" algn="just">
              <a:lnSpc>
                <a:spcPts val="2160"/>
              </a:lnSpc>
              <a:spcBef>
                <a:spcPts val="370"/>
              </a:spcBef>
            </a:pPr>
            <a:r>
              <a:rPr sz="2000" spc="-15" dirty="0">
                <a:latin typeface="Calibri"/>
                <a:cs typeface="Calibri"/>
              </a:rPr>
              <a:t>Kekentalan </a:t>
            </a:r>
            <a:r>
              <a:rPr sz="2000" spc="-20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 </a:t>
            </a:r>
            <a:r>
              <a:rPr sz="2000" spc="-5" dirty="0">
                <a:latin typeface="Calibri"/>
                <a:cs typeface="Calibri"/>
              </a:rPr>
              <a:t>adalah </a:t>
            </a:r>
            <a:r>
              <a:rPr sz="2000" spc="-15" dirty="0">
                <a:latin typeface="Calibri"/>
                <a:cs typeface="Calibri"/>
              </a:rPr>
              <a:t>sifat </a:t>
            </a:r>
            <a:r>
              <a:rPr sz="2000" dirty="0">
                <a:latin typeface="Calibri"/>
                <a:cs typeface="Calibri"/>
              </a:rPr>
              <a:t>dari </a:t>
            </a:r>
            <a:r>
              <a:rPr sz="2000" spc="-5" dirty="0">
                <a:latin typeface="Calibri"/>
                <a:cs typeface="Calibri"/>
              </a:rPr>
              <a:t>fluida </a:t>
            </a:r>
            <a:r>
              <a:rPr sz="2000" spc="-10" dirty="0">
                <a:latin typeface="Calibri"/>
                <a:cs typeface="Calibri"/>
              </a:rPr>
              <a:t>untuk melawan </a:t>
            </a:r>
            <a:r>
              <a:rPr sz="2000" spc="-15" dirty="0">
                <a:latin typeface="Calibri"/>
                <a:cs typeface="Calibri"/>
              </a:rPr>
              <a:t>tegangan geser </a:t>
            </a:r>
            <a:r>
              <a:rPr sz="2000" dirty="0">
                <a:latin typeface="Calibri"/>
                <a:cs typeface="Calibri"/>
              </a:rPr>
              <a:t>pada  </a:t>
            </a:r>
            <a:r>
              <a:rPr sz="2000" spc="-15" dirty="0">
                <a:latin typeface="Calibri"/>
                <a:cs typeface="Calibri"/>
              </a:rPr>
              <a:t>waktu </a:t>
            </a:r>
            <a:r>
              <a:rPr sz="2000" spc="-10" dirty="0">
                <a:latin typeface="Calibri"/>
                <a:cs typeface="Calibri"/>
              </a:rPr>
              <a:t>bergerak </a:t>
            </a:r>
            <a:r>
              <a:rPr sz="2000" spc="-15" dirty="0">
                <a:latin typeface="Calibri"/>
                <a:cs typeface="Calibri"/>
              </a:rPr>
              <a:t>atau </a:t>
            </a:r>
            <a:r>
              <a:rPr sz="2000" spc="-30" dirty="0">
                <a:latin typeface="Calibri"/>
                <a:cs typeface="Calibri"/>
              </a:rPr>
              <a:t>mengalir. </a:t>
            </a:r>
            <a:r>
              <a:rPr sz="2000" spc="-15" dirty="0">
                <a:latin typeface="Calibri"/>
                <a:cs typeface="Calibri"/>
              </a:rPr>
              <a:t>Kekentalan </a:t>
            </a:r>
            <a:r>
              <a:rPr sz="2000" spc="-10" dirty="0">
                <a:latin typeface="Calibri"/>
                <a:cs typeface="Calibri"/>
              </a:rPr>
              <a:t>disebabkan karena </a:t>
            </a:r>
            <a:r>
              <a:rPr sz="2000" spc="-15" dirty="0">
                <a:latin typeface="Calibri"/>
                <a:cs typeface="Calibri"/>
              </a:rPr>
              <a:t>kohesi antara  </a:t>
            </a:r>
            <a:r>
              <a:rPr sz="2000" spc="-10" dirty="0">
                <a:latin typeface="Calibri"/>
                <a:cs typeface="Calibri"/>
              </a:rPr>
              <a:t>partikel </a:t>
            </a:r>
            <a:r>
              <a:rPr sz="2000" dirty="0">
                <a:latin typeface="Calibri"/>
                <a:cs typeface="Calibri"/>
              </a:rPr>
              <a:t>fluida, untuk fluida ideal </a:t>
            </a:r>
            <a:r>
              <a:rPr sz="2000" spc="-5" dirty="0">
                <a:latin typeface="Calibri"/>
                <a:cs typeface="Calibri"/>
              </a:rPr>
              <a:t>dianggap </a:t>
            </a:r>
            <a:r>
              <a:rPr sz="2000" dirty="0">
                <a:latin typeface="Calibri"/>
                <a:cs typeface="Calibri"/>
              </a:rPr>
              <a:t>tidak </a:t>
            </a:r>
            <a:r>
              <a:rPr sz="2000" spc="-10" dirty="0">
                <a:latin typeface="Calibri"/>
                <a:cs typeface="Calibri"/>
              </a:rPr>
              <a:t>mempunyai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kekentalan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770141" y="3532123"/>
            <a:ext cx="1456006" cy="7000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2990" y="4404986"/>
            <a:ext cx="6234293" cy="11741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867400" y="2667000"/>
            <a:ext cx="3276600" cy="20574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2905136"/>
            <a:ext cx="3563620" cy="103948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69060" y="5610859"/>
            <a:ext cx="1203960" cy="1135380"/>
          </a:xfrm>
          <a:custGeom>
            <a:avLst/>
            <a:gdLst/>
            <a:ahLst/>
            <a:cxnLst/>
            <a:rect l="l" t="t" r="r" b="b"/>
            <a:pathLst>
              <a:path w="1203960" h="1135379">
                <a:moveTo>
                  <a:pt x="0" y="1135380"/>
                </a:moveTo>
                <a:lnTo>
                  <a:pt x="1203960" y="1135380"/>
                </a:lnTo>
                <a:lnTo>
                  <a:pt x="1203960" y="0"/>
                </a:lnTo>
                <a:lnTo>
                  <a:pt x="0" y="0"/>
                </a:lnTo>
                <a:lnTo>
                  <a:pt x="0" y="1135380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179775" y="6161477"/>
            <a:ext cx="320675" cy="0"/>
          </a:xfrm>
          <a:custGeom>
            <a:avLst/>
            <a:gdLst/>
            <a:ahLst/>
            <a:cxnLst/>
            <a:rect l="l" t="t" r="r" b="b"/>
            <a:pathLst>
              <a:path w="320675">
                <a:moveTo>
                  <a:pt x="0" y="0"/>
                </a:moveTo>
                <a:lnTo>
                  <a:pt x="320424" y="0"/>
                </a:lnTo>
              </a:path>
            </a:pathLst>
          </a:custGeom>
          <a:ln w="171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177742" y="6139763"/>
            <a:ext cx="420370" cy="5473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400" i="1" spc="-85" dirty="0">
                <a:latin typeface="Symbol"/>
                <a:cs typeface="Symbol"/>
              </a:rPr>
              <a:t></a:t>
            </a:r>
            <a:endParaRPr sz="34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21174" y="5817102"/>
            <a:ext cx="1207135" cy="5473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sz="3400" i="1" spc="-105" dirty="0">
                <a:latin typeface="Symbol"/>
                <a:cs typeface="Symbol"/>
              </a:rPr>
              <a:t></a:t>
            </a:r>
            <a:r>
              <a:rPr sz="3250" spc="-105" dirty="0">
                <a:latin typeface="Symbol"/>
                <a:cs typeface="Symbol"/>
              </a:rPr>
              <a:t></a:t>
            </a:r>
            <a:r>
              <a:rPr sz="3250" dirty="0">
                <a:latin typeface="Times New Roman"/>
                <a:cs typeface="Times New Roman"/>
              </a:rPr>
              <a:t> </a:t>
            </a:r>
            <a:r>
              <a:rPr lang="en-US" sz="3250" dirty="0" smtClean="0">
                <a:latin typeface="Times New Roman"/>
                <a:cs typeface="Times New Roman"/>
              </a:rPr>
              <a:t>  </a:t>
            </a:r>
            <a:r>
              <a:rPr sz="5100" i="1" spc="-135" baseline="33496" dirty="0" smtClean="0">
                <a:latin typeface="Symbol"/>
                <a:cs typeface="Symbol"/>
              </a:rPr>
              <a:t></a:t>
            </a:r>
            <a:endParaRPr sz="5100" baseline="33496" dirty="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10915" y="5789929"/>
            <a:ext cx="210820" cy="851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540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Symbol"/>
                <a:cs typeface="Symbol"/>
              </a:rPr>
              <a:t></a:t>
            </a:r>
            <a:endParaRPr sz="1800">
              <a:latin typeface="Symbol"/>
              <a:cs typeface="Symbol"/>
            </a:endParaRPr>
          </a:p>
          <a:p>
            <a:pPr marL="12700">
              <a:lnSpc>
                <a:spcPts val="2110"/>
              </a:lnSpc>
              <a:spcBef>
                <a:spcPts val="5"/>
              </a:spcBef>
            </a:pPr>
            <a:r>
              <a:rPr sz="1800" dirty="0">
                <a:latin typeface="Symbol"/>
                <a:cs typeface="Symbol"/>
              </a:rPr>
              <a:t></a:t>
            </a:r>
            <a:endParaRPr sz="1800">
              <a:latin typeface="Symbol"/>
              <a:cs typeface="Symbol"/>
            </a:endParaRPr>
          </a:p>
          <a:p>
            <a:pPr marL="12700">
              <a:lnSpc>
                <a:spcPts val="2230"/>
              </a:lnSpc>
            </a:pPr>
            <a:r>
              <a:rPr sz="1900" i="1" spc="-55" dirty="0">
                <a:latin typeface="Symbol"/>
                <a:cs typeface="Symbol"/>
              </a:rPr>
              <a:t>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399915" y="5789929"/>
            <a:ext cx="288480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= </a:t>
            </a:r>
            <a:r>
              <a:rPr sz="1800" spc="-15" dirty="0">
                <a:latin typeface="Calibri"/>
                <a:cs typeface="Calibri"/>
              </a:rPr>
              <a:t>Kekentalan </a:t>
            </a:r>
            <a:r>
              <a:rPr sz="1800" spc="-5" dirty="0">
                <a:latin typeface="Calibri"/>
                <a:cs typeface="Calibri"/>
              </a:rPr>
              <a:t>Kinematik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0" dirty="0">
                <a:latin typeface="Calibri"/>
                <a:cs typeface="Calibri"/>
              </a:rPr>
              <a:t>(m²/d)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libri"/>
                <a:cs typeface="Calibri"/>
              </a:rPr>
              <a:t>= </a:t>
            </a:r>
            <a:r>
              <a:rPr sz="1800" spc="-15" dirty="0">
                <a:latin typeface="Calibri"/>
                <a:cs typeface="Calibri"/>
              </a:rPr>
              <a:t>Kekentalan </a:t>
            </a:r>
            <a:r>
              <a:rPr sz="1800" spc="-5" dirty="0">
                <a:latin typeface="Calibri"/>
                <a:cs typeface="Calibri"/>
              </a:rPr>
              <a:t>Dinamik</a:t>
            </a:r>
            <a:r>
              <a:rPr sz="1800" spc="-10" dirty="0">
                <a:latin typeface="Calibri"/>
                <a:cs typeface="Calibri"/>
              </a:rPr>
              <a:t> (Nd/m²)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1800" i="1" dirty="0">
                <a:latin typeface="Calibri"/>
                <a:cs typeface="Calibri"/>
              </a:rPr>
              <a:t>= </a:t>
            </a:r>
            <a:r>
              <a:rPr sz="1800" spc="-10" dirty="0">
                <a:latin typeface="Calibri"/>
                <a:cs typeface="Calibri"/>
              </a:rPr>
              <a:t>Rapat </a:t>
            </a:r>
            <a:r>
              <a:rPr sz="1800" dirty="0">
                <a:latin typeface="Calibri"/>
                <a:cs typeface="Calibri"/>
              </a:rPr>
              <a:t>Massa </a:t>
            </a:r>
            <a:r>
              <a:rPr sz="1800" spc="-20" dirty="0">
                <a:latin typeface="Calibri"/>
                <a:cs typeface="Calibri"/>
              </a:rPr>
              <a:t>(</a:t>
            </a:r>
            <a:r>
              <a:rPr sz="1800" i="1" spc="-20" dirty="0">
                <a:latin typeface="Calibri"/>
                <a:cs typeface="Calibri"/>
              </a:rPr>
              <a:t>kg/m</a:t>
            </a:r>
            <a:r>
              <a:rPr sz="1800" i="1" spc="-30" baseline="25462" dirty="0">
                <a:latin typeface="Calibri"/>
                <a:cs typeface="Calibri"/>
              </a:rPr>
              <a:t>3</a:t>
            </a:r>
            <a:r>
              <a:rPr sz="1800" i="1" spc="262" baseline="25462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KEKENTALAN </a:t>
            </a:r>
            <a:r>
              <a:rPr sz="2000" spc="-50" dirty="0">
                <a:solidFill>
                  <a:srgbClr val="FFFFFF"/>
                </a:solidFill>
                <a:latin typeface="Arial Black"/>
                <a:cs typeface="Arial Black"/>
              </a:rPr>
              <a:t>ZAT</a:t>
            </a:r>
            <a:r>
              <a:rPr sz="2000" spc="2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latin typeface="Calibri"/>
                <a:cs typeface="Calibri"/>
              </a:rPr>
              <a:t>Kekentalan </a:t>
            </a:r>
            <a:r>
              <a:rPr sz="1800" b="1" spc="-10" dirty="0">
                <a:latin typeface="Calibri"/>
                <a:cs typeface="Calibri"/>
              </a:rPr>
              <a:t>Zat</a:t>
            </a:r>
            <a:r>
              <a:rPr sz="1800" b="1" spc="3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3540" y="2651378"/>
            <a:ext cx="4369435" cy="33293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7965" marR="40005" indent="-227965" algn="r">
              <a:lnSpc>
                <a:spcPts val="2280"/>
              </a:lnSpc>
              <a:spcBef>
                <a:spcPts val="100"/>
              </a:spcBef>
              <a:buFont typeface="Arial"/>
              <a:buChar char="•"/>
              <a:tabLst>
                <a:tab pos="227965" algn="l"/>
                <a:tab pos="228600" algn="l"/>
              </a:tabLst>
            </a:pPr>
            <a:r>
              <a:rPr sz="2000" dirty="0">
                <a:latin typeface="Calibri"/>
                <a:cs typeface="Calibri"/>
              </a:rPr>
              <a:t>Fluida ditinjau dari hasil </a:t>
            </a:r>
            <a:r>
              <a:rPr sz="2000" spc="-15" dirty="0">
                <a:latin typeface="Calibri"/>
                <a:cs typeface="Calibri"/>
              </a:rPr>
              <a:t>tegangan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geser</a:t>
            </a:r>
            <a:endParaRPr sz="2000">
              <a:latin typeface="Calibri"/>
              <a:cs typeface="Calibri"/>
            </a:endParaRPr>
          </a:p>
          <a:p>
            <a:pPr marR="29209" algn="r">
              <a:lnSpc>
                <a:spcPts val="2280"/>
              </a:lnSpc>
            </a:pPr>
            <a:r>
              <a:rPr sz="2000" dirty="0">
                <a:latin typeface="Calibri"/>
                <a:cs typeface="Calibri"/>
              </a:rPr>
              <a:t>: fluida </a:t>
            </a:r>
            <a:r>
              <a:rPr sz="2000" spc="-5" dirty="0">
                <a:latin typeface="Calibri"/>
                <a:cs typeface="Calibri"/>
              </a:rPr>
              <a:t>Newtonian </a:t>
            </a:r>
            <a:r>
              <a:rPr sz="2000" dirty="0">
                <a:latin typeface="Calibri"/>
                <a:cs typeface="Calibri"/>
              </a:rPr>
              <a:t>dan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Non-newtonian.</a:t>
            </a:r>
            <a:endParaRPr sz="2000">
              <a:latin typeface="Calibri"/>
              <a:cs typeface="Calibri"/>
            </a:endParaRPr>
          </a:p>
          <a:p>
            <a:pPr marL="241300" marR="508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2000" dirty="0">
                <a:latin typeface="Calibri"/>
                <a:cs typeface="Calibri"/>
              </a:rPr>
              <a:t>Fluida </a:t>
            </a:r>
            <a:r>
              <a:rPr sz="2000" spc="-5" dirty="0">
                <a:latin typeface="Calibri"/>
                <a:cs typeface="Calibri"/>
              </a:rPr>
              <a:t>Newtonian mengalami hubungan 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dirty="0">
                <a:latin typeface="Calibri"/>
                <a:cs typeface="Calibri"/>
              </a:rPr>
              <a:t>linier </a:t>
            </a:r>
            <a:r>
              <a:rPr sz="2000" spc="-10" dirty="0">
                <a:latin typeface="Calibri"/>
                <a:cs typeface="Calibri"/>
              </a:rPr>
              <a:t>antara besarnya </a:t>
            </a:r>
            <a:r>
              <a:rPr sz="2000" spc="-15" dirty="0">
                <a:latin typeface="Calibri"/>
                <a:cs typeface="Calibri"/>
              </a:rPr>
              <a:t>tegangan  </a:t>
            </a:r>
            <a:r>
              <a:rPr sz="2000" spc="-5" dirty="0">
                <a:latin typeface="Calibri"/>
                <a:cs typeface="Calibri"/>
              </a:rPr>
              <a:t>geser dengan </a:t>
            </a:r>
            <a:r>
              <a:rPr sz="2000" spc="-20" dirty="0">
                <a:latin typeface="Calibri"/>
                <a:cs typeface="Calibri"/>
              </a:rPr>
              <a:t>rate </a:t>
            </a:r>
            <a:r>
              <a:rPr sz="2000" dirty="0">
                <a:latin typeface="Calibri"/>
                <a:cs typeface="Calibri"/>
              </a:rPr>
              <a:t>of </a:t>
            </a:r>
            <a:r>
              <a:rPr sz="2000" spc="-10" dirty="0">
                <a:latin typeface="Calibri"/>
                <a:cs typeface="Calibri"/>
              </a:rPr>
              <a:t>share-nya </a:t>
            </a:r>
            <a:r>
              <a:rPr sz="2000" dirty="0">
                <a:latin typeface="Wingdings"/>
                <a:cs typeface="Wingdings"/>
              </a:rPr>
              <a:t>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Calibri"/>
                <a:cs typeface="Calibri"/>
              </a:rPr>
              <a:t>viskositas </a:t>
            </a:r>
            <a:r>
              <a:rPr sz="2000" dirty="0">
                <a:latin typeface="Calibri"/>
                <a:cs typeface="Calibri"/>
              </a:rPr>
              <a:t>fluida </a:t>
            </a:r>
            <a:r>
              <a:rPr sz="2000" spc="-5" dirty="0">
                <a:latin typeface="Calibri"/>
                <a:cs typeface="Calibri"/>
              </a:rPr>
              <a:t>(μ) </a:t>
            </a:r>
            <a:r>
              <a:rPr sz="2000" spc="-15" dirty="0">
                <a:latin typeface="Calibri"/>
                <a:cs typeface="Calibri"/>
              </a:rPr>
              <a:t>konstan. </a:t>
            </a:r>
            <a:r>
              <a:rPr sz="2000" spc="-5" dirty="0">
                <a:latin typeface="Calibri"/>
                <a:cs typeface="Calibri"/>
              </a:rPr>
              <a:t>(sesuai  dengan hukum </a:t>
            </a:r>
            <a:r>
              <a:rPr sz="2000" spc="-15" dirty="0">
                <a:latin typeface="Calibri"/>
                <a:cs typeface="Calibri"/>
              </a:rPr>
              <a:t>viskos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Newton),</a:t>
            </a:r>
            <a:endParaRPr sz="2000">
              <a:latin typeface="Calibri"/>
              <a:cs typeface="Calibri"/>
            </a:endParaRPr>
          </a:p>
          <a:p>
            <a:pPr marL="241300" marR="245110" indent="-228600">
              <a:lnSpc>
                <a:spcPct val="90000"/>
              </a:lnSpc>
              <a:spcBef>
                <a:spcPts val="1005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2000" dirty="0">
                <a:latin typeface="Calibri"/>
                <a:cs typeface="Calibri"/>
              </a:rPr>
              <a:t>fluida </a:t>
            </a:r>
            <a:r>
              <a:rPr sz="2000" spc="-5" dirty="0">
                <a:latin typeface="Calibri"/>
                <a:cs typeface="Calibri"/>
              </a:rPr>
              <a:t>Non-newtonian mengalami  hubungan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dirty="0">
                <a:latin typeface="Calibri"/>
                <a:cs typeface="Calibri"/>
              </a:rPr>
              <a:t>tidak linier lagi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antara  besarnya </a:t>
            </a:r>
            <a:r>
              <a:rPr sz="2000" spc="-15" dirty="0">
                <a:latin typeface="Calibri"/>
                <a:cs typeface="Calibri"/>
              </a:rPr>
              <a:t>tegangan </a:t>
            </a:r>
            <a:r>
              <a:rPr sz="2000" spc="-5" dirty="0">
                <a:latin typeface="Calibri"/>
                <a:cs typeface="Calibri"/>
              </a:rPr>
              <a:t>geser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terjadi  </a:t>
            </a:r>
            <a:r>
              <a:rPr sz="2000" dirty="0">
                <a:latin typeface="Calibri"/>
                <a:cs typeface="Calibri"/>
              </a:rPr>
              <a:t>dan laju perubahan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bentuknya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947920" y="2839720"/>
            <a:ext cx="4267200" cy="27812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LATIHAN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3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5940" y="1418590"/>
            <a:ext cx="8201659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Dua buah </a:t>
            </a:r>
            <a:r>
              <a:rPr sz="2000" spc="-5" dirty="0">
                <a:latin typeface="Calibri"/>
                <a:cs typeface="Calibri"/>
              </a:rPr>
              <a:t>plat sejajar berjarak </a:t>
            </a:r>
            <a:r>
              <a:rPr sz="2000" dirty="0">
                <a:latin typeface="Calibri"/>
                <a:cs typeface="Calibri"/>
              </a:rPr>
              <a:t>0,02 </a:t>
            </a:r>
            <a:r>
              <a:rPr sz="2000" spc="-5" dirty="0">
                <a:latin typeface="Calibri"/>
                <a:cs typeface="Calibri"/>
              </a:rPr>
              <a:t>cm. Plat </a:t>
            </a:r>
            <a:r>
              <a:rPr sz="2000" dirty="0">
                <a:latin typeface="Calibri"/>
                <a:cs typeface="Calibri"/>
              </a:rPr>
              <a:t>bagian </a:t>
            </a:r>
            <a:r>
              <a:rPr sz="2000" spc="-10" dirty="0">
                <a:latin typeface="Calibri"/>
                <a:cs typeface="Calibri"/>
              </a:rPr>
              <a:t>bawah </a:t>
            </a:r>
            <a:r>
              <a:rPr sz="2000" spc="-5" dirty="0">
                <a:latin typeface="Calibri"/>
                <a:cs typeface="Calibri"/>
              </a:rPr>
              <a:t>tetap, </a:t>
            </a:r>
            <a:r>
              <a:rPr sz="2000" dirty="0">
                <a:latin typeface="Calibri"/>
                <a:cs typeface="Calibri"/>
              </a:rPr>
              <a:t>sedang bagian  </a:t>
            </a:r>
            <a:r>
              <a:rPr sz="2000" spc="-10" dirty="0">
                <a:latin typeface="Calibri"/>
                <a:cs typeface="Calibri"/>
              </a:rPr>
              <a:t>atas bergerak </a:t>
            </a:r>
            <a:r>
              <a:rPr sz="2000" spc="-5" dirty="0">
                <a:latin typeface="Calibri"/>
                <a:cs typeface="Calibri"/>
              </a:rPr>
              <a:t>dengan </a:t>
            </a:r>
            <a:r>
              <a:rPr sz="2000" spc="-10" dirty="0">
                <a:latin typeface="Calibri"/>
                <a:cs typeface="Calibri"/>
              </a:rPr>
              <a:t>kecepatan </a:t>
            </a:r>
            <a:r>
              <a:rPr sz="2000" dirty="0">
                <a:latin typeface="Calibri"/>
                <a:cs typeface="Calibri"/>
              </a:rPr>
              <a:t>50 cm/d. Untuk </a:t>
            </a:r>
            <a:r>
              <a:rPr sz="2000" spc="-10" dirty="0">
                <a:latin typeface="Calibri"/>
                <a:cs typeface="Calibri"/>
              </a:rPr>
              <a:t>menggerakan </a:t>
            </a:r>
            <a:r>
              <a:rPr sz="2000" spc="-5" dirty="0">
                <a:latin typeface="Calibri"/>
                <a:cs typeface="Calibri"/>
              </a:rPr>
              <a:t>plat dengan  </a:t>
            </a:r>
            <a:r>
              <a:rPr sz="2000" spc="-10" dirty="0">
                <a:latin typeface="Calibri"/>
                <a:cs typeface="Calibri"/>
              </a:rPr>
              <a:t>kecepatan tersebut </a:t>
            </a:r>
            <a:r>
              <a:rPr sz="2000" spc="-5" dirty="0">
                <a:latin typeface="Calibri"/>
                <a:cs typeface="Calibri"/>
              </a:rPr>
              <a:t>diperlukan </a:t>
            </a:r>
            <a:r>
              <a:rPr sz="2000" spc="-35" dirty="0">
                <a:latin typeface="Calibri"/>
                <a:cs typeface="Calibri"/>
              </a:rPr>
              <a:t>gaya </a:t>
            </a:r>
            <a:r>
              <a:rPr sz="2000" dirty="0">
                <a:latin typeface="Calibri"/>
                <a:cs typeface="Calibri"/>
              </a:rPr>
              <a:t>tiap </a:t>
            </a:r>
            <a:r>
              <a:rPr sz="2000" spc="-5" dirty="0">
                <a:latin typeface="Calibri"/>
                <a:cs typeface="Calibri"/>
              </a:rPr>
              <a:t>satuan </a:t>
            </a:r>
            <a:r>
              <a:rPr sz="2000" dirty="0">
                <a:latin typeface="Calibri"/>
                <a:cs typeface="Calibri"/>
              </a:rPr>
              <a:t>luas </a:t>
            </a:r>
            <a:r>
              <a:rPr sz="2000" spc="-5" dirty="0">
                <a:latin typeface="Calibri"/>
                <a:cs typeface="Calibri"/>
              </a:rPr>
              <a:t>sebesar </a:t>
            </a:r>
            <a:r>
              <a:rPr sz="2000" dirty="0">
                <a:latin typeface="Calibri"/>
                <a:cs typeface="Calibri"/>
              </a:rPr>
              <a:t>2 N/m². </a:t>
            </a:r>
            <a:r>
              <a:rPr sz="2000" spc="-30" dirty="0">
                <a:latin typeface="Calibri"/>
                <a:cs typeface="Calibri"/>
              </a:rPr>
              <a:t>Tentukan  </a:t>
            </a:r>
            <a:r>
              <a:rPr sz="2000" spc="-15" dirty="0">
                <a:latin typeface="Calibri"/>
                <a:cs typeface="Calibri"/>
              </a:rPr>
              <a:t>viskositas </a:t>
            </a:r>
            <a:r>
              <a:rPr sz="2000" dirty="0">
                <a:latin typeface="Calibri"/>
                <a:cs typeface="Calibri"/>
              </a:rPr>
              <a:t>fluida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berada </a:t>
            </a:r>
            <a:r>
              <a:rPr sz="2000" spc="-10" dirty="0">
                <a:latin typeface="Calibri"/>
                <a:cs typeface="Calibri"/>
              </a:rPr>
              <a:t>diantara </a:t>
            </a:r>
            <a:r>
              <a:rPr sz="2000" spc="-15" dirty="0">
                <a:latin typeface="Calibri"/>
                <a:cs typeface="Calibri"/>
              </a:rPr>
              <a:t>kedua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plat.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40" y="2890773"/>
            <a:ext cx="2172335" cy="1125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Penyelesaian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y = 0,02 cm = 0,0002</a:t>
            </a:r>
            <a:r>
              <a:rPr sz="1800" spc="-1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V = 50 cm/d = </a:t>
            </a:r>
            <a:r>
              <a:rPr sz="1800" spc="-5" dirty="0">
                <a:latin typeface="Calibri"/>
                <a:cs typeface="Calibri"/>
              </a:rPr>
              <a:t>0,5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m/d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800" dirty="0">
                <a:latin typeface="Calibri"/>
                <a:cs typeface="Calibri"/>
              </a:rPr>
              <a:t>τ = 2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N/m²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653279" y="4586223"/>
            <a:ext cx="269240" cy="0"/>
          </a:xfrm>
          <a:custGeom>
            <a:avLst/>
            <a:gdLst/>
            <a:ahLst/>
            <a:cxnLst/>
            <a:rect l="l" t="t" r="r" b="b"/>
            <a:pathLst>
              <a:path w="269239">
                <a:moveTo>
                  <a:pt x="0" y="0"/>
                </a:moveTo>
                <a:lnTo>
                  <a:pt x="269239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19700" y="4586223"/>
            <a:ext cx="149860" cy="0"/>
          </a:xfrm>
          <a:custGeom>
            <a:avLst/>
            <a:gdLst/>
            <a:ahLst/>
            <a:cxnLst/>
            <a:rect l="l" t="t" r="r" b="b"/>
            <a:pathLst>
              <a:path w="149860">
                <a:moveTo>
                  <a:pt x="0" y="0"/>
                </a:moveTo>
                <a:lnTo>
                  <a:pt x="149860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641596" y="4242434"/>
            <a:ext cx="7346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78485" algn="l"/>
              </a:tabLst>
            </a:pPr>
            <a:r>
              <a:rPr sz="1800" spc="-5" dirty="0">
                <a:latin typeface="Cambria Math"/>
                <a:cs typeface="Cambria Math"/>
              </a:rPr>
              <a:t>𝑑</a:t>
            </a:r>
            <a:r>
              <a:rPr sz="1800" dirty="0">
                <a:latin typeface="Cambria Math"/>
                <a:cs typeface="Cambria Math"/>
              </a:rPr>
              <a:t>𝑢	𝑉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64889" y="4414837"/>
            <a:ext cx="13296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τ </a:t>
            </a:r>
            <a:r>
              <a:rPr sz="1800" dirty="0">
                <a:latin typeface="Cambria Math"/>
                <a:cs typeface="Cambria Math"/>
              </a:rPr>
              <a:t>= µ </a:t>
            </a:r>
            <a:r>
              <a:rPr sz="2700" spc="-7" baseline="-37037" dirty="0">
                <a:latin typeface="Cambria Math"/>
                <a:cs typeface="Cambria Math"/>
              </a:rPr>
              <a:t>𝑑𝑦 </a:t>
            </a:r>
            <a:r>
              <a:rPr sz="1800" dirty="0" smtClean="0">
                <a:latin typeface="Cambria Math"/>
                <a:cs typeface="Cambria Math"/>
              </a:rPr>
              <a:t>=</a:t>
            </a:r>
            <a:r>
              <a:rPr sz="1800" spc="-30" dirty="0" smtClean="0">
                <a:latin typeface="Cambria Math"/>
                <a:cs typeface="Cambria Math"/>
              </a:rPr>
              <a:t> </a:t>
            </a:r>
            <a:r>
              <a:rPr sz="2700" baseline="-37037" dirty="0">
                <a:latin typeface="Cambria Math"/>
                <a:cs typeface="Cambria Math"/>
              </a:rPr>
              <a:t>𝑦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746375" y="5253418"/>
            <a:ext cx="38481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µ</a:t>
            </a:r>
            <a:r>
              <a:rPr sz="1800" spc="15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=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182620" y="5424423"/>
            <a:ext cx="396240" cy="0"/>
          </a:xfrm>
          <a:custGeom>
            <a:avLst/>
            <a:gdLst/>
            <a:ahLst/>
            <a:cxnLst/>
            <a:rect l="l" t="t" r="r" b="b"/>
            <a:pathLst>
              <a:path w="396239">
                <a:moveTo>
                  <a:pt x="0" y="0"/>
                </a:moveTo>
                <a:lnTo>
                  <a:pt x="396240" y="0"/>
                </a:lnTo>
              </a:path>
            </a:pathLst>
          </a:custGeom>
          <a:ln w="1524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630295" y="5253418"/>
            <a:ext cx="1968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=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876040" y="5424423"/>
            <a:ext cx="1097280" cy="0"/>
          </a:xfrm>
          <a:custGeom>
            <a:avLst/>
            <a:gdLst/>
            <a:ahLst/>
            <a:cxnLst/>
            <a:rect l="l" t="t" r="r" b="b"/>
            <a:pathLst>
              <a:path w="1097279">
                <a:moveTo>
                  <a:pt x="0" y="0"/>
                </a:moveTo>
                <a:lnTo>
                  <a:pt x="1097280" y="0"/>
                </a:lnTo>
              </a:path>
            </a:pathLst>
          </a:custGeom>
          <a:ln w="1524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322954" y="5080698"/>
            <a:ext cx="11791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38860" algn="l"/>
              </a:tabLst>
            </a:pPr>
            <a:r>
              <a:rPr sz="1800" dirty="0">
                <a:latin typeface="Calibri"/>
                <a:cs typeface="Calibri"/>
              </a:rPr>
              <a:t>τ	</a:t>
            </a:r>
            <a:r>
              <a:rPr sz="1800" dirty="0">
                <a:latin typeface="Cambria Math"/>
                <a:cs typeface="Cambria Math"/>
              </a:rPr>
              <a:t>2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170554" y="5406390"/>
            <a:ext cx="18167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06120" algn="l"/>
              </a:tabLst>
            </a:pPr>
            <a:r>
              <a:rPr sz="1800" spc="15" dirty="0">
                <a:latin typeface="Cambria Math"/>
                <a:cs typeface="Cambria Math"/>
              </a:rPr>
              <a:t>𝑉/𝑦	</a:t>
            </a:r>
            <a:r>
              <a:rPr sz="1800" dirty="0">
                <a:latin typeface="Cambria Math"/>
                <a:cs typeface="Cambria Math"/>
              </a:rPr>
              <a:t>0,5/0,0002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999735" y="5253418"/>
            <a:ext cx="174815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=</a:t>
            </a:r>
            <a:r>
              <a:rPr sz="1800" spc="40" dirty="0">
                <a:latin typeface="Cambria Math"/>
                <a:cs typeface="Cambria Math"/>
              </a:rPr>
              <a:t> </a:t>
            </a:r>
            <a:r>
              <a:rPr sz="1800" spc="15" dirty="0">
                <a:latin typeface="Cambria Math"/>
                <a:cs typeface="Cambria Math"/>
              </a:rPr>
              <a:t>8𝑥10</a:t>
            </a:r>
            <a:r>
              <a:rPr sz="1950" spc="22" baseline="27777" dirty="0">
                <a:latin typeface="Cambria Math"/>
                <a:cs typeface="Cambria Math"/>
              </a:rPr>
              <a:t>−4</a:t>
            </a:r>
            <a:r>
              <a:rPr sz="1800" spc="15" dirty="0">
                <a:latin typeface="Cambria Math"/>
                <a:cs typeface="Cambria Math"/>
              </a:rPr>
              <a:t>𝑁𝑑/𝑚²</a:t>
            </a:r>
            <a:endParaRPr sz="1800">
              <a:latin typeface="Cambria Math"/>
              <a:cs typeface="Cambria Math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  <a:spcBef>
                <a:spcPts val="20"/>
              </a:spcBef>
            </a:pP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TEGANGAN PERMUKAAN </a:t>
            </a:r>
            <a:r>
              <a:rPr sz="2000" b="1" spc="-5" dirty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2000" b="1" spc="-5" dirty="0">
                <a:solidFill>
                  <a:srgbClr val="FFFFFF"/>
                </a:solidFill>
                <a:latin typeface="Symbol"/>
                <a:cs typeface="Symbol"/>
              </a:rPr>
              <a:t></a:t>
            </a:r>
            <a:r>
              <a:rPr sz="20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FFFF"/>
                </a:solidFill>
                <a:latin typeface="Calibri"/>
                <a:cs typeface="Calibri"/>
              </a:rPr>
              <a:t>=</a:t>
            </a:r>
            <a:r>
              <a:rPr sz="20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Calibri"/>
                <a:cs typeface="Calibri"/>
              </a:rPr>
              <a:t>sigma)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latin typeface="Calibri"/>
                <a:cs typeface="Calibri"/>
              </a:rPr>
              <a:t>Tegangan  </a:t>
            </a:r>
            <a:r>
              <a:rPr sz="1800" b="1" spc="-20" dirty="0">
                <a:latin typeface="Calibri"/>
                <a:cs typeface="Calibri"/>
              </a:rPr>
              <a:t>P</a:t>
            </a:r>
            <a:r>
              <a:rPr sz="1800" b="1" spc="-10" dirty="0">
                <a:latin typeface="Calibri"/>
                <a:cs typeface="Calibri"/>
              </a:rPr>
              <a:t>e</a:t>
            </a:r>
            <a:r>
              <a:rPr sz="1800" b="1" spc="-5" dirty="0">
                <a:latin typeface="Calibri"/>
                <a:cs typeface="Calibri"/>
              </a:rPr>
              <a:t>rm</a:t>
            </a:r>
            <a:r>
              <a:rPr sz="1800" b="1" spc="-10" dirty="0">
                <a:latin typeface="Calibri"/>
                <a:cs typeface="Calibri"/>
              </a:rPr>
              <a:t>u</a:t>
            </a:r>
            <a:r>
              <a:rPr sz="1800" b="1" spc="-25" dirty="0">
                <a:latin typeface="Calibri"/>
                <a:cs typeface="Calibri"/>
              </a:rPr>
              <a:t>k</a:t>
            </a:r>
            <a:r>
              <a:rPr sz="1800" b="1" spc="-10" dirty="0">
                <a:latin typeface="Calibri"/>
                <a:cs typeface="Calibri"/>
              </a:rPr>
              <a:t>aa</a:t>
            </a:r>
            <a:r>
              <a:rPr sz="1800" b="1" dirty="0"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7340" y="3322891"/>
            <a:ext cx="8533765" cy="3034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6379" indent="-233679">
              <a:lnSpc>
                <a:spcPts val="2160"/>
              </a:lnSpc>
              <a:spcBef>
                <a:spcPts val="100"/>
              </a:spcBef>
              <a:buFont typeface="Arial"/>
              <a:buChar char="•"/>
              <a:tabLst>
                <a:tab pos="245745" algn="l"/>
                <a:tab pos="246379" algn="l"/>
              </a:tabLst>
            </a:pPr>
            <a:r>
              <a:rPr sz="2000" spc="-5" dirty="0">
                <a:latin typeface="Times New Roman"/>
                <a:cs typeface="Times New Roman"/>
              </a:rPr>
              <a:t>Molekul-molekul</a:t>
            </a:r>
            <a:r>
              <a:rPr sz="2000" spc="3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zat</a:t>
            </a:r>
            <a:r>
              <a:rPr sz="2000" spc="3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cair</a:t>
            </a:r>
            <a:r>
              <a:rPr sz="2000" spc="4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dibawah</a:t>
            </a:r>
            <a:r>
              <a:rPr sz="2000" spc="409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permukaan</a:t>
            </a:r>
            <a:r>
              <a:rPr sz="2000" spc="40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zat</a:t>
            </a:r>
            <a:r>
              <a:rPr sz="2000" spc="409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cair</a:t>
            </a:r>
            <a:r>
              <a:rPr sz="2000" spc="40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mempunyai</a:t>
            </a:r>
            <a:r>
              <a:rPr sz="2000" spc="4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gaya</a:t>
            </a:r>
            <a:r>
              <a:rPr sz="2000" spc="4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tarik</a:t>
            </a:r>
            <a:endParaRPr sz="2000">
              <a:latin typeface="Times New Roman"/>
              <a:cs typeface="Times New Roman"/>
            </a:endParaRPr>
          </a:p>
          <a:p>
            <a:pPr marL="246379">
              <a:lnSpc>
                <a:spcPts val="2160"/>
              </a:lnSpc>
            </a:pPr>
            <a:r>
              <a:rPr sz="2000" spc="-20" dirty="0">
                <a:latin typeface="Times New Roman"/>
                <a:cs typeface="Times New Roman"/>
              </a:rPr>
              <a:t>yang </a:t>
            </a:r>
            <a:r>
              <a:rPr sz="2000" dirty="0">
                <a:latin typeface="Times New Roman"/>
                <a:cs typeface="Times New Roman"/>
              </a:rPr>
              <a:t>sama ke </a:t>
            </a:r>
            <a:r>
              <a:rPr sz="2000" spc="-10" dirty="0">
                <a:latin typeface="Times New Roman"/>
                <a:cs typeface="Times New Roman"/>
              </a:rPr>
              <a:t>segala arah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(seimbang),</a:t>
            </a:r>
            <a:endParaRPr sz="2000">
              <a:latin typeface="Times New Roman"/>
              <a:cs typeface="Times New Roman"/>
            </a:endParaRPr>
          </a:p>
          <a:p>
            <a:pPr marL="246379" indent="-233679">
              <a:lnSpc>
                <a:spcPts val="2160"/>
              </a:lnSpc>
              <a:spcBef>
                <a:spcPts val="520"/>
              </a:spcBef>
              <a:buFont typeface="Arial"/>
              <a:buChar char="•"/>
              <a:tabLst>
                <a:tab pos="245745" algn="l"/>
                <a:tab pos="246379" algn="l"/>
              </a:tabLst>
            </a:pPr>
            <a:r>
              <a:rPr sz="2000" spc="-5" dirty="0">
                <a:latin typeface="Times New Roman"/>
                <a:cs typeface="Times New Roman"/>
              </a:rPr>
              <a:t>tetapi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bila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pada</a:t>
            </a:r>
            <a:r>
              <a:rPr sz="2000" spc="7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permukaan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antara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zat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cair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dan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udara,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atau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antara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zat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satu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dengan</a:t>
            </a:r>
            <a:endParaRPr sz="2000">
              <a:latin typeface="Times New Roman"/>
              <a:cs typeface="Times New Roman"/>
            </a:endParaRPr>
          </a:p>
          <a:p>
            <a:pPr marL="246379">
              <a:lnSpc>
                <a:spcPts val="2160"/>
              </a:lnSpc>
            </a:pPr>
            <a:r>
              <a:rPr sz="2000" spc="-10" dirty="0">
                <a:latin typeface="Times New Roman"/>
                <a:cs typeface="Times New Roman"/>
              </a:rPr>
              <a:t>lainnya, </a:t>
            </a:r>
            <a:r>
              <a:rPr sz="2000" spc="-25" dirty="0">
                <a:latin typeface="Times New Roman"/>
                <a:cs typeface="Times New Roman"/>
              </a:rPr>
              <a:t>gaya </a:t>
            </a:r>
            <a:r>
              <a:rPr sz="2000" spc="-5" dirty="0">
                <a:latin typeface="Times New Roman"/>
                <a:cs typeface="Times New Roman"/>
              </a:rPr>
              <a:t>tarik ke atas atau </a:t>
            </a:r>
            <a:r>
              <a:rPr sz="2000" dirty="0">
                <a:latin typeface="Times New Roman"/>
                <a:cs typeface="Times New Roman"/>
              </a:rPr>
              <a:t>ke </a:t>
            </a:r>
            <a:r>
              <a:rPr sz="2000" spc="-5" dirty="0">
                <a:latin typeface="Times New Roman"/>
                <a:cs typeface="Times New Roman"/>
              </a:rPr>
              <a:t>bawah tidak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setimbang.</a:t>
            </a:r>
            <a:endParaRPr sz="2000">
              <a:latin typeface="Times New Roman"/>
              <a:cs typeface="Times New Roman"/>
            </a:endParaRPr>
          </a:p>
          <a:p>
            <a:pPr marL="246379" marR="10160" indent="-233679">
              <a:lnSpc>
                <a:spcPct val="80000"/>
              </a:lnSpc>
              <a:spcBef>
                <a:spcPts val="1005"/>
              </a:spcBef>
              <a:buFont typeface="Arial"/>
              <a:buChar char="•"/>
              <a:tabLst>
                <a:tab pos="245745" algn="l"/>
                <a:tab pos="246379" algn="l"/>
              </a:tabLst>
            </a:pPr>
            <a:r>
              <a:rPr sz="2000" spc="-5" dirty="0">
                <a:latin typeface="Times New Roman"/>
                <a:cs typeface="Times New Roman"/>
              </a:rPr>
              <a:t>Ketidak setimbangan tersebut menyebabkan molekul-molekul pada permukaan  melakukan kerja (tension) </a:t>
            </a:r>
            <a:r>
              <a:rPr sz="2000" dirty="0">
                <a:latin typeface="Times New Roman"/>
                <a:cs typeface="Times New Roman"/>
              </a:rPr>
              <a:t>untuk </a:t>
            </a:r>
            <a:r>
              <a:rPr sz="2000" spc="-5" dirty="0">
                <a:latin typeface="Times New Roman"/>
                <a:cs typeface="Times New Roman"/>
              </a:rPr>
              <a:t>membentuk permukaan </a:t>
            </a:r>
            <a:r>
              <a:rPr sz="2000" dirty="0">
                <a:latin typeface="Times New Roman"/>
                <a:cs typeface="Times New Roman"/>
              </a:rPr>
              <a:t>zat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cair.</a:t>
            </a:r>
            <a:endParaRPr sz="2000">
              <a:latin typeface="Times New Roman"/>
              <a:cs typeface="Times New Roman"/>
            </a:endParaRPr>
          </a:p>
          <a:p>
            <a:pPr marL="246379" marR="7620" indent="-233679">
              <a:lnSpc>
                <a:spcPts val="1920"/>
              </a:lnSpc>
              <a:spcBef>
                <a:spcPts val="985"/>
              </a:spcBef>
              <a:buFont typeface="Arial"/>
              <a:buChar char="•"/>
              <a:tabLst>
                <a:tab pos="245745" algn="l"/>
                <a:tab pos="246379" algn="l"/>
                <a:tab pos="937260" algn="l"/>
              </a:tabLst>
            </a:pPr>
            <a:r>
              <a:rPr sz="2000" spc="-5" dirty="0">
                <a:latin typeface="Times New Roman"/>
                <a:cs typeface="Times New Roman"/>
              </a:rPr>
              <a:t>Kerja	</a:t>
            </a:r>
            <a:r>
              <a:rPr sz="2000" spc="-10" dirty="0">
                <a:latin typeface="Times New Roman"/>
                <a:cs typeface="Times New Roman"/>
              </a:rPr>
              <a:t>yang </a:t>
            </a:r>
            <a:r>
              <a:rPr sz="2000" spc="-5" dirty="0">
                <a:latin typeface="Times New Roman"/>
                <a:cs typeface="Times New Roman"/>
              </a:rPr>
              <a:t>diperlukan </a:t>
            </a:r>
            <a:r>
              <a:rPr sz="2000" dirty="0">
                <a:latin typeface="Times New Roman"/>
                <a:cs typeface="Times New Roman"/>
              </a:rPr>
              <a:t>untuk </a:t>
            </a:r>
            <a:r>
              <a:rPr sz="2000" spc="-5" dirty="0">
                <a:latin typeface="Times New Roman"/>
                <a:cs typeface="Times New Roman"/>
              </a:rPr>
              <a:t>melawan </a:t>
            </a:r>
            <a:r>
              <a:rPr sz="2000" spc="-10" dirty="0">
                <a:latin typeface="Times New Roman"/>
                <a:cs typeface="Times New Roman"/>
              </a:rPr>
              <a:t>gaya </a:t>
            </a:r>
            <a:r>
              <a:rPr sz="2000" dirty="0">
                <a:latin typeface="Times New Roman"/>
                <a:cs typeface="Times New Roman"/>
              </a:rPr>
              <a:t>tarik ke </a:t>
            </a:r>
            <a:r>
              <a:rPr sz="2000" spc="-10" dirty="0">
                <a:latin typeface="Times New Roman"/>
                <a:cs typeface="Times New Roman"/>
              </a:rPr>
              <a:t>bawah </a:t>
            </a:r>
            <a:r>
              <a:rPr sz="2000" spc="-5" dirty="0">
                <a:latin typeface="Times New Roman"/>
                <a:cs typeface="Times New Roman"/>
              </a:rPr>
              <a:t>tersebut</a:t>
            </a:r>
            <a:r>
              <a:rPr sz="2000" spc="4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dikenal  </a:t>
            </a:r>
            <a:r>
              <a:rPr sz="2000" spc="-10" dirty="0">
                <a:latin typeface="Times New Roman"/>
                <a:cs typeface="Times New Roman"/>
              </a:rPr>
              <a:t>dengan tegangan </a:t>
            </a:r>
            <a:r>
              <a:rPr sz="2000" spc="-5" dirty="0">
                <a:latin typeface="Times New Roman"/>
                <a:cs typeface="Times New Roman"/>
              </a:rPr>
              <a:t>permukaan (Surface </a:t>
            </a:r>
            <a:r>
              <a:rPr sz="2000" dirty="0">
                <a:latin typeface="Times New Roman"/>
                <a:cs typeface="Times New Roman"/>
              </a:rPr>
              <a:t>tension) </a:t>
            </a:r>
            <a:r>
              <a:rPr sz="2000" spc="-15" dirty="0">
                <a:latin typeface="Times New Roman"/>
                <a:cs typeface="Times New Roman"/>
              </a:rPr>
              <a:t>yang </a:t>
            </a:r>
            <a:r>
              <a:rPr sz="2000" dirty="0">
                <a:latin typeface="Times New Roman"/>
                <a:cs typeface="Times New Roman"/>
              </a:rPr>
              <a:t>sama </a:t>
            </a:r>
            <a:r>
              <a:rPr sz="2000" spc="-5" dirty="0">
                <a:latin typeface="Times New Roman"/>
                <a:cs typeface="Times New Roman"/>
              </a:rPr>
              <a:t>besar </a:t>
            </a:r>
            <a:r>
              <a:rPr sz="2000" dirty="0">
                <a:latin typeface="Times New Roman"/>
                <a:cs typeface="Times New Roman"/>
              </a:rPr>
              <a:t>di semua</a:t>
            </a:r>
            <a:r>
              <a:rPr sz="2000" spc="1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titik.</a:t>
            </a:r>
            <a:endParaRPr sz="2000">
              <a:latin typeface="Times New Roman"/>
              <a:cs typeface="Times New Roman"/>
            </a:endParaRPr>
          </a:p>
          <a:p>
            <a:pPr marL="246379" indent="-233679">
              <a:lnSpc>
                <a:spcPts val="2160"/>
              </a:lnSpc>
              <a:spcBef>
                <a:spcPts val="535"/>
              </a:spcBef>
              <a:buFont typeface="Arial"/>
              <a:buChar char="•"/>
              <a:tabLst>
                <a:tab pos="245745" algn="l"/>
                <a:tab pos="246379" algn="l"/>
                <a:tab pos="1292860" algn="l"/>
                <a:tab pos="2153920" algn="l"/>
                <a:tab pos="3091180" algn="l"/>
                <a:tab pos="4163695" algn="l"/>
                <a:tab pos="4813935" algn="l"/>
                <a:tab pos="5901055" algn="l"/>
                <a:tab pos="7202170" algn="l"/>
                <a:tab pos="8025130" algn="l"/>
              </a:tabLst>
            </a:pPr>
            <a:r>
              <a:rPr sz="2000" dirty="0">
                <a:latin typeface="Times New Roman"/>
                <a:cs typeface="Times New Roman"/>
              </a:rPr>
              <a:t>Did</a:t>
            </a:r>
            <a:r>
              <a:rPr sz="2000" spc="-15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lam	bid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ng	</a:t>
            </a:r>
            <a:r>
              <a:rPr sz="2000" spc="-145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knik,	b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s</a:t>
            </a:r>
            <a:r>
              <a:rPr sz="2000" spc="-10" dirty="0">
                <a:latin typeface="Times New Roman"/>
                <a:cs typeface="Times New Roman"/>
              </a:rPr>
              <a:t>ar</a:t>
            </a:r>
            <a:r>
              <a:rPr sz="2000" spc="15" dirty="0">
                <a:latin typeface="Times New Roman"/>
                <a:cs typeface="Times New Roman"/>
              </a:rPr>
              <a:t>n</a:t>
            </a:r>
            <a:r>
              <a:rPr sz="2000" spc="-45" dirty="0">
                <a:latin typeface="Times New Roman"/>
                <a:cs typeface="Times New Roman"/>
              </a:rPr>
              <a:t>y</a:t>
            </a:r>
            <a:r>
              <a:rPr sz="2000" dirty="0">
                <a:latin typeface="Times New Roman"/>
                <a:cs typeface="Times New Roman"/>
              </a:rPr>
              <a:t>a	g</a:t>
            </a:r>
            <a:r>
              <a:rPr sz="2000" spc="25" dirty="0">
                <a:latin typeface="Times New Roman"/>
                <a:cs typeface="Times New Roman"/>
              </a:rPr>
              <a:t>a</a:t>
            </a:r>
            <a:r>
              <a:rPr sz="2000" spc="-45" dirty="0">
                <a:latin typeface="Times New Roman"/>
                <a:cs typeface="Times New Roman"/>
              </a:rPr>
              <a:t>y</a:t>
            </a:r>
            <a:r>
              <a:rPr sz="2000" dirty="0">
                <a:latin typeface="Times New Roman"/>
                <a:cs typeface="Times New Roman"/>
              </a:rPr>
              <a:t>a	t</a:t>
            </a:r>
            <a:r>
              <a:rPr sz="2000" spc="10" dirty="0">
                <a:latin typeface="Times New Roman"/>
                <a:cs typeface="Times New Roman"/>
              </a:rPr>
              <a:t>e</a:t>
            </a:r>
            <a:r>
              <a:rPr sz="2000" spc="-25" dirty="0">
                <a:latin typeface="Times New Roman"/>
                <a:cs typeface="Times New Roman"/>
              </a:rPr>
              <a:t>g</a:t>
            </a:r>
            <a:r>
              <a:rPr sz="2000" spc="5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n</a:t>
            </a:r>
            <a:r>
              <a:rPr sz="2000" spc="-25" dirty="0">
                <a:latin typeface="Times New Roman"/>
                <a:cs typeface="Times New Roman"/>
              </a:rPr>
              <a:t>g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n	p</a:t>
            </a:r>
            <a:r>
              <a:rPr sz="2000" spc="5" dirty="0">
                <a:latin typeface="Times New Roman"/>
                <a:cs typeface="Times New Roman"/>
              </a:rPr>
              <a:t>e</a:t>
            </a:r>
            <a:r>
              <a:rPr sz="2000" spc="-10" dirty="0">
                <a:latin typeface="Times New Roman"/>
                <a:cs typeface="Times New Roman"/>
              </a:rPr>
              <a:t>r</a:t>
            </a:r>
            <a:r>
              <a:rPr sz="2000" dirty="0">
                <a:latin typeface="Times New Roman"/>
                <a:cs typeface="Times New Roman"/>
              </a:rPr>
              <a:t>muk</a:t>
            </a:r>
            <a:r>
              <a:rPr sz="2000" spc="-10" dirty="0">
                <a:latin typeface="Times New Roman"/>
                <a:cs typeface="Times New Roman"/>
              </a:rPr>
              <a:t>aa</a:t>
            </a:r>
            <a:r>
              <a:rPr sz="2000" dirty="0">
                <a:latin typeface="Times New Roman"/>
                <a:cs typeface="Times New Roman"/>
              </a:rPr>
              <a:t>n	s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spc="15" dirty="0">
                <a:latin typeface="Times New Roman"/>
                <a:cs typeface="Times New Roman"/>
              </a:rPr>
              <a:t>n</a:t>
            </a:r>
            <a:r>
              <a:rPr sz="2000" spc="-25" dirty="0">
                <a:latin typeface="Times New Roman"/>
                <a:cs typeface="Times New Roman"/>
              </a:rPr>
              <a:t>g</a:t>
            </a:r>
            <a:r>
              <a:rPr sz="2000" spc="5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t	k</a:t>
            </a:r>
            <a:r>
              <a:rPr sz="2000" spc="-10" dirty="0">
                <a:latin typeface="Times New Roman"/>
                <a:cs typeface="Times New Roman"/>
              </a:rPr>
              <a:t>ec</a:t>
            </a:r>
            <a:r>
              <a:rPr sz="2000" dirty="0">
                <a:latin typeface="Times New Roman"/>
                <a:cs typeface="Times New Roman"/>
              </a:rPr>
              <a:t>il</a:t>
            </a:r>
            <a:endParaRPr sz="2000">
              <a:latin typeface="Times New Roman"/>
              <a:cs typeface="Times New Roman"/>
            </a:endParaRPr>
          </a:p>
          <a:p>
            <a:pPr marL="246379">
              <a:lnSpc>
                <a:spcPts val="2160"/>
              </a:lnSpc>
            </a:pPr>
            <a:r>
              <a:rPr sz="2000" spc="-10" dirty="0">
                <a:latin typeface="Times New Roman"/>
                <a:cs typeface="Times New Roman"/>
              </a:rPr>
              <a:t>sehingga biasanya </a:t>
            </a:r>
            <a:r>
              <a:rPr sz="2000" spc="-5" dirty="0">
                <a:latin typeface="Times New Roman"/>
                <a:cs typeface="Times New Roman"/>
              </a:rPr>
              <a:t>dapat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diabaikan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154430" y="1558289"/>
            <a:ext cx="6347460" cy="0"/>
          </a:xfrm>
          <a:custGeom>
            <a:avLst/>
            <a:gdLst/>
            <a:ahLst/>
            <a:cxnLst/>
            <a:rect l="l" t="t" r="r" b="b"/>
            <a:pathLst>
              <a:path w="6347459">
                <a:moveTo>
                  <a:pt x="0" y="0"/>
                </a:moveTo>
                <a:lnTo>
                  <a:pt x="6347333" y="0"/>
                </a:lnTo>
              </a:path>
            </a:pathLst>
          </a:custGeom>
          <a:ln w="762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64689" y="2459989"/>
            <a:ext cx="76200" cy="514350"/>
          </a:xfrm>
          <a:custGeom>
            <a:avLst/>
            <a:gdLst/>
            <a:ahLst/>
            <a:cxnLst/>
            <a:rect l="l" t="t" r="r" b="b"/>
            <a:pathLst>
              <a:path w="76200" h="514350">
                <a:moveTo>
                  <a:pt x="31750" y="438150"/>
                </a:moveTo>
                <a:lnTo>
                  <a:pt x="0" y="438150"/>
                </a:lnTo>
                <a:lnTo>
                  <a:pt x="38100" y="514350"/>
                </a:lnTo>
                <a:lnTo>
                  <a:pt x="69850" y="450850"/>
                </a:lnTo>
                <a:lnTo>
                  <a:pt x="31750" y="450850"/>
                </a:lnTo>
                <a:lnTo>
                  <a:pt x="31750" y="438150"/>
                </a:lnTo>
                <a:close/>
              </a:path>
              <a:path w="76200" h="514350">
                <a:moveTo>
                  <a:pt x="44450" y="0"/>
                </a:moveTo>
                <a:lnTo>
                  <a:pt x="31750" y="0"/>
                </a:lnTo>
                <a:lnTo>
                  <a:pt x="31750" y="450850"/>
                </a:lnTo>
                <a:lnTo>
                  <a:pt x="44450" y="450850"/>
                </a:lnTo>
                <a:lnTo>
                  <a:pt x="44450" y="0"/>
                </a:lnTo>
                <a:close/>
              </a:path>
              <a:path w="76200" h="514350">
                <a:moveTo>
                  <a:pt x="76200" y="438150"/>
                </a:moveTo>
                <a:lnTo>
                  <a:pt x="44450" y="438150"/>
                </a:lnTo>
                <a:lnTo>
                  <a:pt x="44450" y="450850"/>
                </a:lnTo>
                <a:lnTo>
                  <a:pt x="69850" y="450850"/>
                </a:lnTo>
                <a:lnTo>
                  <a:pt x="76200" y="4381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964689" y="1758950"/>
            <a:ext cx="76200" cy="514350"/>
          </a:xfrm>
          <a:custGeom>
            <a:avLst/>
            <a:gdLst/>
            <a:ahLst/>
            <a:cxnLst/>
            <a:rect l="l" t="t" r="r" b="b"/>
            <a:pathLst>
              <a:path w="76200" h="514350">
                <a:moveTo>
                  <a:pt x="44450" y="63500"/>
                </a:moveTo>
                <a:lnTo>
                  <a:pt x="31750" y="63500"/>
                </a:lnTo>
                <a:lnTo>
                  <a:pt x="31750" y="514350"/>
                </a:lnTo>
                <a:lnTo>
                  <a:pt x="44450" y="514350"/>
                </a:lnTo>
                <a:lnTo>
                  <a:pt x="44450" y="63500"/>
                </a:lnTo>
                <a:close/>
              </a:path>
              <a:path w="76200" h="514350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514350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190490" y="1758950"/>
            <a:ext cx="76200" cy="514350"/>
          </a:xfrm>
          <a:custGeom>
            <a:avLst/>
            <a:gdLst/>
            <a:ahLst/>
            <a:cxnLst/>
            <a:rect l="l" t="t" r="r" b="b"/>
            <a:pathLst>
              <a:path w="76200" h="514350">
                <a:moveTo>
                  <a:pt x="31750" y="438150"/>
                </a:moveTo>
                <a:lnTo>
                  <a:pt x="0" y="438150"/>
                </a:lnTo>
                <a:lnTo>
                  <a:pt x="38100" y="514350"/>
                </a:lnTo>
                <a:lnTo>
                  <a:pt x="69850" y="450850"/>
                </a:lnTo>
                <a:lnTo>
                  <a:pt x="31750" y="450850"/>
                </a:lnTo>
                <a:lnTo>
                  <a:pt x="31750" y="438150"/>
                </a:lnTo>
                <a:close/>
              </a:path>
              <a:path w="76200" h="514350">
                <a:moveTo>
                  <a:pt x="44450" y="0"/>
                </a:moveTo>
                <a:lnTo>
                  <a:pt x="31750" y="0"/>
                </a:lnTo>
                <a:lnTo>
                  <a:pt x="31750" y="450850"/>
                </a:lnTo>
                <a:lnTo>
                  <a:pt x="44450" y="450850"/>
                </a:lnTo>
                <a:lnTo>
                  <a:pt x="44450" y="0"/>
                </a:lnTo>
                <a:close/>
              </a:path>
              <a:path w="76200" h="514350">
                <a:moveTo>
                  <a:pt x="76200" y="438150"/>
                </a:moveTo>
                <a:lnTo>
                  <a:pt x="44450" y="438150"/>
                </a:lnTo>
                <a:lnTo>
                  <a:pt x="44450" y="450850"/>
                </a:lnTo>
                <a:lnTo>
                  <a:pt x="69850" y="450850"/>
                </a:lnTo>
                <a:lnTo>
                  <a:pt x="76200" y="4381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101850" y="2363470"/>
            <a:ext cx="843280" cy="76200"/>
          </a:xfrm>
          <a:custGeom>
            <a:avLst/>
            <a:gdLst/>
            <a:ahLst/>
            <a:cxnLst/>
            <a:rect l="l" t="t" r="r" b="b"/>
            <a:pathLst>
              <a:path w="843280" h="76200">
                <a:moveTo>
                  <a:pt x="766699" y="0"/>
                </a:moveTo>
                <a:lnTo>
                  <a:pt x="766699" y="76200"/>
                </a:lnTo>
                <a:lnTo>
                  <a:pt x="830199" y="44450"/>
                </a:lnTo>
                <a:lnTo>
                  <a:pt x="779399" y="44450"/>
                </a:lnTo>
                <a:lnTo>
                  <a:pt x="779399" y="31750"/>
                </a:lnTo>
                <a:lnTo>
                  <a:pt x="830199" y="31750"/>
                </a:lnTo>
                <a:lnTo>
                  <a:pt x="766699" y="0"/>
                </a:lnTo>
                <a:close/>
              </a:path>
              <a:path w="843280" h="76200">
                <a:moveTo>
                  <a:pt x="766699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766699" y="44450"/>
                </a:lnTo>
                <a:lnTo>
                  <a:pt x="766699" y="31750"/>
                </a:lnTo>
                <a:close/>
              </a:path>
              <a:path w="843280" h="76200">
                <a:moveTo>
                  <a:pt x="830199" y="31750"/>
                </a:moveTo>
                <a:lnTo>
                  <a:pt x="779399" y="31750"/>
                </a:lnTo>
                <a:lnTo>
                  <a:pt x="779399" y="44450"/>
                </a:lnTo>
                <a:lnTo>
                  <a:pt x="830199" y="44450"/>
                </a:lnTo>
                <a:lnTo>
                  <a:pt x="842899" y="38100"/>
                </a:lnTo>
                <a:lnTo>
                  <a:pt x="830199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355590" y="1644650"/>
            <a:ext cx="843280" cy="76200"/>
          </a:xfrm>
          <a:custGeom>
            <a:avLst/>
            <a:gdLst/>
            <a:ahLst/>
            <a:cxnLst/>
            <a:rect l="l" t="t" r="r" b="b"/>
            <a:pathLst>
              <a:path w="843279" h="76200">
                <a:moveTo>
                  <a:pt x="766699" y="0"/>
                </a:moveTo>
                <a:lnTo>
                  <a:pt x="766699" y="76200"/>
                </a:lnTo>
                <a:lnTo>
                  <a:pt x="830199" y="44450"/>
                </a:lnTo>
                <a:lnTo>
                  <a:pt x="779399" y="44450"/>
                </a:lnTo>
                <a:lnTo>
                  <a:pt x="779399" y="31750"/>
                </a:lnTo>
                <a:lnTo>
                  <a:pt x="830199" y="31750"/>
                </a:lnTo>
                <a:lnTo>
                  <a:pt x="766699" y="0"/>
                </a:lnTo>
                <a:close/>
              </a:path>
              <a:path w="843279" h="76200">
                <a:moveTo>
                  <a:pt x="766699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766699" y="44450"/>
                </a:lnTo>
                <a:lnTo>
                  <a:pt x="766699" y="31750"/>
                </a:lnTo>
                <a:close/>
              </a:path>
              <a:path w="843279" h="76200">
                <a:moveTo>
                  <a:pt x="830199" y="31750"/>
                </a:moveTo>
                <a:lnTo>
                  <a:pt x="779399" y="31750"/>
                </a:lnTo>
                <a:lnTo>
                  <a:pt x="779399" y="44450"/>
                </a:lnTo>
                <a:lnTo>
                  <a:pt x="830199" y="44450"/>
                </a:lnTo>
                <a:lnTo>
                  <a:pt x="842899" y="38100"/>
                </a:lnTo>
                <a:lnTo>
                  <a:pt x="830199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16989" y="2363470"/>
            <a:ext cx="571500" cy="76200"/>
          </a:xfrm>
          <a:custGeom>
            <a:avLst/>
            <a:gdLst/>
            <a:ahLst/>
            <a:cxnLst/>
            <a:rect l="l" t="t" r="r" b="b"/>
            <a:pathLst>
              <a:path w="57150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571500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571500" h="76200">
                <a:moveTo>
                  <a:pt x="571499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571499" y="44450"/>
                </a:lnTo>
                <a:lnTo>
                  <a:pt x="571499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469129" y="1644650"/>
            <a:ext cx="571500" cy="76200"/>
          </a:xfrm>
          <a:custGeom>
            <a:avLst/>
            <a:gdLst/>
            <a:ahLst/>
            <a:cxnLst/>
            <a:rect l="l" t="t" r="r" b="b"/>
            <a:pathLst>
              <a:path w="57150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571500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571500" h="76200">
                <a:moveTo>
                  <a:pt x="571500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571500" y="44450"/>
                </a:lnTo>
                <a:lnTo>
                  <a:pt x="571500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987550" y="2315210"/>
            <a:ext cx="45720" cy="101600"/>
          </a:xfrm>
          <a:custGeom>
            <a:avLst/>
            <a:gdLst/>
            <a:ahLst/>
            <a:cxnLst/>
            <a:rect l="l" t="t" r="r" b="b"/>
            <a:pathLst>
              <a:path w="45719" h="101600">
                <a:moveTo>
                  <a:pt x="22860" y="0"/>
                </a:moveTo>
                <a:lnTo>
                  <a:pt x="13983" y="3990"/>
                </a:lnTo>
                <a:lnTo>
                  <a:pt x="6715" y="14874"/>
                </a:lnTo>
                <a:lnTo>
                  <a:pt x="1803" y="31021"/>
                </a:lnTo>
                <a:lnTo>
                  <a:pt x="0" y="50800"/>
                </a:lnTo>
                <a:lnTo>
                  <a:pt x="1803" y="70578"/>
                </a:lnTo>
                <a:lnTo>
                  <a:pt x="6715" y="86725"/>
                </a:lnTo>
                <a:lnTo>
                  <a:pt x="13983" y="97609"/>
                </a:lnTo>
                <a:lnTo>
                  <a:pt x="22860" y="101600"/>
                </a:lnTo>
                <a:lnTo>
                  <a:pt x="31736" y="97609"/>
                </a:lnTo>
                <a:lnTo>
                  <a:pt x="39004" y="86725"/>
                </a:lnTo>
                <a:lnTo>
                  <a:pt x="43916" y="70578"/>
                </a:lnTo>
                <a:lnTo>
                  <a:pt x="45719" y="50800"/>
                </a:lnTo>
                <a:lnTo>
                  <a:pt x="43916" y="31021"/>
                </a:lnTo>
                <a:lnTo>
                  <a:pt x="39004" y="14874"/>
                </a:lnTo>
                <a:lnTo>
                  <a:pt x="31736" y="3990"/>
                </a:lnTo>
                <a:lnTo>
                  <a:pt x="2286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987550" y="2315210"/>
            <a:ext cx="45720" cy="101600"/>
          </a:xfrm>
          <a:custGeom>
            <a:avLst/>
            <a:gdLst/>
            <a:ahLst/>
            <a:cxnLst/>
            <a:rect l="l" t="t" r="r" b="b"/>
            <a:pathLst>
              <a:path w="45719" h="101600">
                <a:moveTo>
                  <a:pt x="0" y="50800"/>
                </a:moveTo>
                <a:lnTo>
                  <a:pt x="1803" y="31021"/>
                </a:lnTo>
                <a:lnTo>
                  <a:pt x="6715" y="14874"/>
                </a:lnTo>
                <a:lnTo>
                  <a:pt x="13983" y="3990"/>
                </a:lnTo>
                <a:lnTo>
                  <a:pt x="22860" y="0"/>
                </a:lnTo>
                <a:lnTo>
                  <a:pt x="31736" y="3990"/>
                </a:lnTo>
                <a:lnTo>
                  <a:pt x="39004" y="14874"/>
                </a:lnTo>
                <a:lnTo>
                  <a:pt x="43916" y="31021"/>
                </a:lnTo>
                <a:lnTo>
                  <a:pt x="45719" y="50800"/>
                </a:lnTo>
                <a:lnTo>
                  <a:pt x="43916" y="70578"/>
                </a:lnTo>
                <a:lnTo>
                  <a:pt x="39004" y="86725"/>
                </a:lnTo>
                <a:lnTo>
                  <a:pt x="31736" y="97609"/>
                </a:lnTo>
                <a:lnTo>
                  <a:pt x="22860" y="101600"/>
                </a:lnTo>
                <a:lnTo>
                  <a:pt x="13983" y="97609"/>
                </a:lnTo>
                <a:lnTo>
                  <a:pt x="6715" y="86725"/>
                </a:lnTo>
                <a:lnTo>
                  <a:pt x="1803" y="70578"/>
                </a:lnTo>
                <a:lnTo>
                  <a:pt x="0" y="50800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215890" y="1616710"/>
            <a:ext cx="45720" cy="99060"/>
          </a:xfrm>
          <a:custGeom>
            <a:avLst/>
            <a:gdLst/>
            <a:ahLst/>
            <a:cxnLst/>
            <a:rect l="l" t="t" r="r" b="b"/>
            <a:pathLst>
              <a:path w="45720" h="99060">
                <a:moveTo>
                  <a:pt x="22860" y="0"/>
                </a:moveTo>
                <a:lnTo>
                  <a:pt x="13983" y="3899"/>
                </a:lnTo>
                <a:lnTo>
                  <a:pt x="6715" y="14525"/>
                </a:lnTo>
                <a:lnTo>
                  <a:pt x="1803" y="30271"/>
                </a:lnTo>
                <a:lnTo>
                  <a:pt x="0" y="49529"/>
                </a:lnTo>
                <a:lnTo>
                  <a:pt x="1803" y="68788"/>
                </a:lnTo>
                <a:lnTo>
                  <a:pt x="6715" y="84534"/>
                </a:lnTo>
                <a:lnTo>
                  <a:pt x="13983" y="95160"/>
                </a:lnTo>
                <a:lnTo>
                  <a:pt x="22860" y="99060"/>
                </a:lnTo>
                <a:lnTo>
                  <a:pt x="31736" y="95160"/>
                </a:lnTo>
                <a:lnTo>
                  <a:pt x="39004" y="84534"/>
                </a:lnTo>
                <a:lnTo>
                  <a:pt x="43916" y="68788"/>
                </a:lnTo>
                <a:lnTo>
                  <a:pt x="45720" y="49529"/>
                </a:lnTo>
                <a:lnTo>
                  <a:pt x="43916" y="30271"/>
                </a:lnTo>
                <a:lnTo>
                  <a:pt x="39004" y="14525"/>
                </a:lnTo>
                <a:lnTo>
                  <a:pt x="31736" y="3899"/>
                </a:lnTo>
                <a:lnTo>
                  <a:pt x="2286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215890" y="1616710"/>
            <a:ext cx="45720" cy="99060"/>
          </a:xfrm>
          <a:custGeom>
            <a:avLst/>
            <a:gdLst/>
            <a:ahLst/>
            <a:cxnLst/>
            <a:rect l="l" t="t" r="r" b="b"/>
            <a:pathLst>
              <a:path w="45720" h="99060">
                <a:moveTo>
                  <a:pt x="0" y="49529"/>
                </a:moveTo>
                <a:lnTo>
                  <a:pt x="1803" y="30271"/>
                </a:lnTo>
                <a:lnTo>
                  <a:pt x="6715" y="14525"/>
                </a:lnTo>
                <a:lnTo>
                  <a:pt x="13983" y="3899"/>
                </a:lnTo>
                <a:lnTo>
                  <a:pt x="22860" y="0"/>
                </a:lnTo>
                <a:lnTo>
                  <a:pt x="31736" y="3899"/>
                </a:lnTo>
                <a:lnTo>
                  <a:pt x="39004" y="14525"/>
                </a:lnTo>
                <a:lnTo>
                  <a:pt x="43916" y="30271"/>
                </a:lnTo>
                <a:lnTo>
                  <a:pt x="45720" y="49529"/>
                </a:lnTo>
                <a:lnTo>
                  <a:pt x="43916" y="68788"/>
                </a:lnTo>
                <a:lnTo>
                  <a:pt x="39004" y="84534"/>
                </a:lnTo>
                <a:lnTo>
                  <a:pt x="31736" y="95160"/>
                </a:lnTo>
                <a:lnTo>
                  <a:pt x="22860" y="99060"/>
                </a:lnTo>
                <a:lnTo>
                  <a:pt x="13983" y="95160"/>
                </a:lnTo>
                <a:lnTo>
                  <a:pt x="6715" y="84534"/>
                </a:lnTo>
                <a:lnTo>
                  <a:pt x="1803" y="68788"/>
                </a:lnTo>
                <a:lnTo>
                  <a:pt x="0" y="49529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23260" y="1351280"/>
            <a:ext cx="241300" cy="2133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945129" y="1616710"/>
            <a:ext cx="614680" cy="0"/>
          </a:xfrm>
          <a:custGeom>
            <a:avLst/>
            <a:gdLst/>
            <a:ahLst/>
            <a:cxnLst/>
            <a:rect l="l" t="t" r="r" b="b"/>
            <a:pathLst>
              <a:path w="614679">
                <a:moveTo>
                  <a:pt x="0" y="0"/>
                </a:moveTo>
                <a:lnTo>
                  <a:pt x="614425" y="0"/>
                </a:lnTo>
              </a:path>
            </a:pathLst>
          </a:custGeom>
          <a:ln w="762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097529" y="1672589"/>
            <a:ext cx="361950" cy="9525"/>
          </a:xfrm>
          <a:custGeom>
            <a:avLst/>
            <a:gdLst/>
            <a:ahLst/>
            <a:cxnLst/>
            <a:rect l="l" t="t" r="r" b="b"/>
            <a:pathLst>
              <a:path w="361950" h="9525">
                <a:moveTo>
                  <a:pt x="0" y="9525"/>
                </a:moveTo>
                <a:lnTo>
                  <a:pt x="361949" y="0"/>
                </a:lnTo>
              </a:path>
            </a:pathLst>
          </a:custGeom>
          <a:ln w="762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153410" y="1743710"/>
            <a:ext cx="247650" cy="9525"/>
          </a:xfrm>
          <a:custGeom>
            <a:avLst/>
            <a:gdLst/>
            <a:ahLst/>
            <a:cxnLst/>
            <a:rect l="l" t="t" r="r" b="b"/>
            <a:pathLst>
              <a:path w="247650" h="9525">
                <a:moveTo>
                  <a:pt x="0" y="9525"/>
                </a:moveTo>
                <a:lnTo>
                  <a:pt x="247650" y="0"/>
                </a:lnTo>
              </a:path>
            </a:pathLst>
          </a:custGeom>
          <a:ln w="762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886460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(CIV-106)</a:t>
            </a:r>
            <a:endParaRPr sz="200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KAPILARITAS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80988" y="1300480"/>
            <a:ext cx="4180851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434840" y="1249680"/>
            <a:ext cx="4434840" cy="19710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4478908"/>
            <a:ext cx="3928110" cy="948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5080" indent="-287020">
              <a:lnSpc>
                <a:spcPct val="100000"/>
              </a:lnSpc>
              <a:spcBef>
                <a:spcPts val="100"/>
              </a:spcBef>
              <a:buClr>
                <a:srgbClr val="8496AF"/>
              </a:buClr>
              <a:buSzPct val="150000"/>
              <a:buFont typeface="Arial"/>
              <a:buChar char="•"/>
              <a:tabLst>
                <a:tab pos="299085" algn="l"/>
                <a:tab pos="299720" algn="l"/>
                <a:tab pos="1341120" algn="l"/>
              </a:tabLst>
            </a:pPr>
            <a:r>
              <a:rPr sz="1800" spc="-20" dirty="0">
                <a:latin typeface="Calibri"/>
                <a:cs typeface="Calibri"/>
              </a:rPr>
              <a:t>KOHESI </a:t>
            </a:r>
            <a:r>
              <a:rPr sz="1800" spc="19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	</a:t>
            </a:r>
            <a:r>
              <a:rPr sz="1800" spc="-30" dirty="0">
                <a:latin typeface="Calibri"/>
                <a:cs typeface="Calibri"/>
              </a:rPr>
              <a:t>gaya </a:t>
            </a:r>
            <a:r>
              <a:rPr sz="1800" spc="-10" dirty="0">
                <a:latin typeface="Calibri"/>
                <a:cs typeface="Calibri"/>
              </a:rPr>
              <a:t>tarik </a:t>
            </a:r>
            <a:r>
              <a:rPr sz="1800" dirty="0">
                <a:latin typeface="Calibri"/>
                <a:cs typeface="Calibri"/>
              </a:rPr>
              <a:t>menarik </a:t>
            </a:r>
            <a:r>
              <a:rPr sz="1800" spc="-15" dirty="0">
                <a:latin typeface="Calibri"/>
                <a:cs typeface="Calibri"/>
              </a:rPr>
              <a:t>antara  </a:t>
            </a:r>
            <a:r>
              <a:rPr sz="1800" spc="-5" dirty="0">
                <a:latin typeface="Calibri"/>
                <a:cs typeface="Calibri"/>
              </a:rPr>
              <a:t>molekul-molekul </a:t>
            </a:r>
            <a:r>
              <a:rPr sz="1800" spc="-10" dirty="0">
                <a:latin typeface="Calibri"/>
                <a:cs typeface="Calibri"/>
              </a:rPr>
              <a:t>yang satu</a:t>
            </a:r>
            <a:r>
              <a:rPr sz="1800" dirty="0">
                <a:latin typeface="Calibri"/>
                <a:cs typeface="Calibri"/>
              </a:rPr>
              <a:t> jenis</a:t>
            </a:r>
            <a:endParaRPr sz="1800">
              <a:latin typeface="Calibri"/>
              <a:cs typeface="Calibri"/>
            </a:endParaRPr>
          </a:p>
          <a:p>
            <a:pPr marL="299720" indent="-287020">
              <a:lnSpc>
                <a:spcPct val="100000"/>
              </a:lnSpc>
              <a:spcBef>
                <a:spcPts val="600"/>
              </a:spcBef>
              <a:buClr>
                <a:srgbClr val="8496AF"/>
              </a:buClr>
              <a:buSzPct val="150000"/>
              <a:buFont typeface="Arial"/>
              <a:buChar char="•"/>
              <a:tabLst>
                <a:tab pos="299085" algn="l"/>
                <a:tab pos="299720" algn="l"/>
                <a:tab pos="1348740" algn="l"/>
              </a:tabLst>
            </a:pPr>
            <a:r>
              <a:rPr sz="1800" spc="-10" dirty="0">
                <a:latin typeface="Calibri"/>
                <a:cs typeface="Calibri"/>
              </a:rPr>
              <a:t>ADHESI </a:t>
            </a:r>
            <a:r>
              <a:rPr sz="1800" spc="1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	</a:t>
            </a:r>
            <a:r>
              <a:rPr sz="1800" spc="-25" dirty="0">
                <a:latin typeface="Calibri"/>
                <a:cs typeface="Calibri"/>
              </a:rPr>
              <a:t>gaya </a:t>
            </a:r>
            <a:r>
              <a:rPr sz="1800" spc="-10" dirty="0">
                <a:latin typeface="Calibri"/>
                <a:cs typeface="Calibri"/>
              </a:rPr>
              <a:t>tarik </a:t>
            </a:r>
            <a:r>
              <a:rPr sz="1800" dirty="0">
                <a:latin typeface="Calibri"/>
                <a:cs typeface="Calibri"/>
              </a:rPr>
              <a:t>menarik</a:t>
            </a:r>
            <a:r>
              <a:rPr sz="1800" spc="9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antara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739" y="5378450"/>
            <a:ext cx="3930650" cy="1473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molekul-molekul </a:t>
            </a:r>
            <a:r>
              <a:rPr sz="1800" spc="-10" dirty="0">
                <a:latin typeface="Calibri"/>
                <a:cs typeface="Calibri"/>
              </a:rPr>
              <a:t>yang </a:t>
            </a:r>
            <a:r>
              <a:rPr sz="1800" dirty="0">
                <a:latin typeface="Calibri"/>
                <a:cs typeface="Calibri"/>
              </a:rPr>
              <a:t>tidak </a:t>
            </a:r>
            <a:r>
              <a:rPr sz="1800" spc="-5" dirty="0">
                <a:latin typeface="Calibri"/>
                <a:cs typeface="Calibri"/>
              </a:rPr>
              <a:t>sejenis  </a:t>
            </a:r>
            <a:r>
              <a:rPr sz="1800" spc="-10" dirty="0">
                <a:latin typeface="Calibri"/>
                <a:cs typeface="Calibri"/>
              </a:rPr>
              <a:t>(tergantung </a:t>
            </a:r>
            <a:r>
              <a:rPr sz="1800" spc="-5" dirty="0">
                <a:latin typeface="Calibri"/>
                <a:cs typeface="Calibri"/>
              </a:rPr>
              <a:t>dari </a:t>
            </a:r>
            <a:r>
              <a:rPr sz="1800" spc="-20" dirty="0">
                <a:latin typeface="Calibri"/>
                <a:cs typeface="Calibri"/>
              </a:rPr>
              <a:t>zat </a:t>
            </a:r>
            <a:r>
              <a:rPr sz="1800" spc="-10" dirty="0">
                <a:latin typeface="Calibri"/>
                <a:cs typeface="Calibri"/>
              </a:rPr>
              <a:t>cair </a:t>
            </a:r>
            <a:r>
              <a:rPr sz="1800" dirty="0">
                <a:latin typeface="Calibri"/>
                <a:cs typeface="Calibri"/>
              </a:rPr>
              <a:t>&amp; </a:t>
            </a:r>
            <a:r>
              <a:rPr sz="1800" spc="-10" dirty="0">
                <a:latin typeface="Calibri"/>
                <a:cs typeface="Calibri"/>
              </a:rPr>
              <a:t>permukaan  </a:t>
            </a:r>
            <a:r>
              <a:rPr sz="1800" spc="-20" dirty="0">
                <a:latin typeface="Calibri"/>
                <a:cs typeface="Calibri"/>
              </a:rPr>
              <a:t>zat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padat)</a:t>
            </a:r>
            <a:endParaRPr sz="1800">
              <a:latin typeface="Calibri"/>
              <a:cs typeface="Calibri"/>
            </a:endParaRPr>
          </a:p>
          <a:p>
            <a:pPr marL="299720" marR="6985" indent="-287020">
              <a:lnSpc>
                <a:spcPct val="100000"/>
              </a:lnSpc>
              <a:spcBef>
                <a:spcPts val="600"/>
              </a:spcBef>
              <a:buClr>
                <a:srgbClr val="8496AF"/>
              </a:buClr>
              <a:buSzPct val="150000"/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20" dirty="0">
                <a:latin typeface="Calibri"/>
                <a:cs typeface="Calibri"/>
              </a:rPr>
              <a:t>KAPILARITAS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-20" dirty="0">
                <a:latin typeface="Calibri"/>
                <a:cs typeface="Calibri"/>
              </a:rPr>
              <a:t>zat </a:t>
            </a:r>
            <a:r>
              <a:rPr sz="1800" spc="-10" dirty="0">
                <a:latin typeface="Calibri"/>
                <a:cs typeface="Calibri"/>
              </a:rPr>
              <a:t>cair akan </a:t>
            </a:r>
            <a:r>
              <a:rPr sz="1800" spc="-5" dirty="0">
                <a:latin typeface="Calibri"/>
                <a:cs typeface="Calibri"/>
              </a:rPr>
              <a:t>naik akibat  </a:t>
            </a:r>
            <a:r>
              <a:rPr sz="1800" spc="-15" dirty="0">
                <a:latin typeface="Calibri"/>
                <a:cs typeface="Calibri"/>
              </a:rPr>
              <a:t>kohesi </a:t>
            </a:r>
            <a:r>
              <a:rPr sz="1800" dirty="0">
                <a:latin typeface="Calibri"/>
                <a:cs typeface="Calibri"/>
              </a:rPr>
              <a:t>&lt;&lt; </a:t>
            </a:r>
            <a:r>
              <a:rPr sz="1800" spc="-5" dirty="0">
                <a:latin typeface="Calibri"/>
                <a:cs typeface="Calibri"/>
              </a:rPr>
              <a:t>adhesi </a:t>
            </a:r>
            <a:r>
              <a:rPr sz="1800" spc="-10" dirty="0">
                <a:latin typeface="Calibri"/>
                <a:cs typeface="Calibri"/>
              </a:rPr>
              <a:t>(dan</a:t>
            </a:r>
            <a:r>
              <a:rPr sz="1800" spc="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sebaliknya)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282440" y="5689600"/>
            <a:ext cx="1493520" cy="769620"/>
          </a:xfrm>
          <a:custGeom>
            <a:avLst/>
            <a:gdLst/>
            <a:ahLst/>
            <a:cxnLst/>
            <a:rect l="l" t="t" r="r" b="b"/>
            <a:pathLst>
              <a:path w="1493520" h="769620">
                <a:moveTo>
                  <a:pt x="0" y="769620"/>
                </a:moveTo>
                <a:lnTo>
                  <a:pt x="1493519" y="769620"/>
                </a:lnTo>
                <a:lnTo>
                  <a:pt x="1493519" y="0"/>
                </a:lnTo>
                <a:lnTo>
                  <a:pt x="0" y="0"/>
                </a:lnTo>
                <a:lnTo>
                  <a:pt x="0" y="769620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53459" y="6062846"/>
            <a:ext cx="965835" cy="0"/>
          </a:xfrm>
          <a:custGeom>
            <a:avLst/>
            <a:gdLst/>
            <a:ahLst/>
            <a:cxnLst/>
            <a:rect l="l" t="t" r="r" b="b"/>
            <a:pathLst>
              <a:path w="965835">
                <a:moveTo>
                  <a:pt x="0" y="0"/>
                </a:moveTo>
                <a:lnTo>
                  <a:pt x="965345" y="0"/>
                </a:lnTo>
              </a:path>
            </a:pathLst>
          </a:custGeom>
          <a:ln w="116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093117" y="6043989"/>
            <a:ext cx="255904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2300" i="1" spc="-400" dirty="0">
                <a:latin typeface="Symbol"/>
                <a:cs typeface="Symbol"/>
              </a:rPr>
              <a:t></a:t>
            </a:r>
            <a:r>
              <a:rPr sz="2200" i="1" spc="-400" dirty="0">
                <a:latin typeface="Times New Roman"/>
                <a:cs typeface="Times New Roman"/>
              </a:rPr>
              <a:t>r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99331" y="5648874"/>
            <a:ext cx="150368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20"/>
              </a:spcBef>
            </a:pPr>
            <a:r>
              <a:rPr sz="3300" i="1" baseline="-35353" dirty="0">
                <a:latin typeface="Times New Roman"/>
                <a:cs typeface="Times New Roman"/>
              </a:rPr>
              <a:t>h </a:t>
            </a:r>
            <a:r>
              <a:rPr sz="3300" baseline="-35353" dirty="0">
                <a:latin typeface="Symbol"/>
                <a:cs typeface="Symbol"/>
              </a:rPr>
              <a:t></a:t>
            </a:r>
            <a:r>
              <a:rPr sz="3300" spc="120" baseline="-35353" dirty="0">
                <a:latin typeface="Times New Roman"/>
                <a:cs typeface="Times New Roman"/>
              </a:rPr>
              <a:t> </a:t>
            </a:r>
            <a:r>
              <a:rPr sz="2200" spc="-105" dirty="0">
                <a:latin typeface="Times New Roman"/>
                <a:cs typeface="Times New Roman"/>
              </a:rPr>
              <a:t>2</a:t>
            </a:r>
            <a:r>
              <a:rPr sz="2300" i="1" spc="-105" dirty="0">
                <a:latin typeface="Symbol"/>
                <a:cs typeface="Symbol"/>
              </a:rPr>
              <a:t></a:t>
            </a:r>
            <a:r>
              <a:rPr sz="2200" spc="-105" dirty="0">
                <a:latin typeface="Times New Roman"/>
                <a:cs typeface="Times New Roman"/>
              </a:rPr>
              <a:t>cos</a:t>
            </a:r>
            <a:r>
              <a:rPr sz="2300" i="1" spc="-105" dirty="0">
                <a:latin typeface="Symbol"/>
                <a:cs typeface="Symbol"/>
              </a:rPr>
              <a:t>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914900" y="3220720"/>
            <a:ext cx="3276600" cy="368300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3175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50"/>
              </a:spcBef>
            </a:pPr>
            <a:r>
              <a:rPr sz="1800" spc="-10" dirty="0">
                <a:latin typeface="Calibri"/>
                <a:cs typeface="Calibri"/>
              </a:rPr>
              <a:t>Kenaikan/penuruan</a:t>
            </a:r>
            <a:r>
              <a:rPr sz="1800" spc="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82440" y="4386579"/>
            <a:ext cx="1869439" cy="373380"/>
          </a:xfrm>
          <a:prstGeom prst="rect">
            <a:avLst/>
          </a:prstGeom>
          <a:solidFill>
            <a:srgbClr val="FFE699"/>
          </a:solidFill>
        </p:spPr>
        <p:txBody>
          <a:bodyPr vert="horz" wrap="square" lIns="0" tIns="0" rIns="0" bIns="0" rtlCol="0">
            <a:spAutoFit/>
          </a:bodyPr>
          <a:lstStyle/>
          <a:p>
            <a:pPr marL="50800">
              <a:lnSpc>
                <a:spcPts val="2480"/>
              </a:lnSpc>
            </a:pPr>
            <a:r>
              <a:rPr sz="2200" i="1" spc="-65" dirty="0">
                <a:latin typeface="Times New Roman"/>
                <a:cs typeface="Times New Roman"/>
              </a:rPr>
              <a:t>P</a:t>
            </a:r>
            <a:r>
              <a:rPr sz="2300" i="1" spc="-65" dirty="0">
                <a:latin typeface="Symbol"/>
                <a:cs typeface="Symbol"/>
              </a:rPr>
              <a:t></a:t>
            </a:r>
            <a:r>
              <a:rPr sz="2200" spc="-65" dirty="0">
                <a:latin typeface="Times New Roman"/>
                <a:cs typeface="Times New Roman"/>
              </a:rPr>
              <a:t>cos</a:t>
            </a:r>
            <a:r>
              <a:rPr sz="2300" i="1" spc="-65" dirty="0">
                <a:latin typeface="Symbol"/>
                <a:cs typeface="Symbol"/>
              </a:rPr>
              <a:t></a:t>
            </a:r>
            <a:r>
              <a:rPr sz="2200" spc="-65" dirty="0">
                <a:latin typeface="Symbol"/>
                <a:cs typeface="Symbol"/>
              </a:rPr>
              <a:t></a:t>
            </a:r>
            <a:r>
              <a:rPr sz="2200" spc="114" dirty="0">
                <a:latin typeface="Times New Roman"/>
                <a:cs typeface="Times New Roman"/>
              </a:rPr>
              <a:t> </a:t>
            </a:r>
            <a:r>
              <a:rPr sz="2200" i="1" spc="-70" dirty="0">
                <a:latin typeface="Times New Roman"/>
                <a:cs typeface="Times New Roman"/>
              </a:rPr>
              <a:t>Ah</a:t>
            </a:r>
            <a:r>
              <a:rPr sz="2300" i="1" spc="-70" dirty="0">
                <a:latin typeface="Symbol"/>
                <a:cs typeface="Symbol"/>
              </a:rPr>
              <a:t>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50359" y="4963159"/>
            <a:ext cx="2242820" cy="421640"/>
          </a:xfrm>
          <a:prstGeom prst="rect">
            <a:avLst/>
          </a:prstGeom>
          <a:solidFill>
            <a:srgbClr val="FFE699"/>
          </a:solidFill>
        </p:spPr>
        <p:txBody>
          <a:bodyPr vert="horz" wrap="square" lIns="0" tIns="12065" rIns="0" bIns="0" rtlCol="0">
            <a:spAutoFit/>
          </a:bodyPr>
          <a:lstStyle/>
          <a:p>
            <a:pPr marL="41910">
              <a:lnSpc>
                <a:spcPct val="100000"/>
              </a:lnSpc>
              <a:spcBef>
                <a:spcPts val="95"/>
              </a:spcBef>
            </a:pPr>
            <a:r>
              <a:rPr sz="2200" spc="-170" dirty="0">
                <a:latin typeface="Times New Roman"/>
                <a:cs typeface="Times New Roman"/>
              </a:rPr>
              <a:t>2</a:t>
            </a:r>
            <a:r>
              <a:rPr sz="2300" i="1" spc="-170" dirty="0">
                <a:latin typeface="Symbol"/>
                <a:cs typeface="Symbol"/>
              </a:rPr>
              <a:t></a:t>
            </a:r>
            <a:r>
              <a:rPr sz="2200" i="1" spc="-170" dirty="0">
                <a:latin typeface="Times New Roman"/>
                <a:cs typeface="Times New Roman"/>
              </a:rPr>
              <a:t>r</a:t>
            </a:r>
            <a:r>
              <a:rPr sz="2300" i="1" spc="-170" dirty="0">
                <a:latin typeface="Symbol"/>
                <a:cs typeface="Symbol"/>
              </a:rPr>
              <a:t></a:t>
            </a:r>
            <a:r>
              <a:rPr sz="2200" spc="-170" dirty="0">
                <a:latin typeface="Times New Roman"/>
                <a:cs typeface="Times New Roman"/>
              </a:rPr>
              <a:t>cos</a:t>
            </a:r>
            <a:r>
              <a:rPr sz="2300" i="1" spc="-170" dirty="0">
                <a:latin typeface="Symbol"/>
                <a:cs typeface="Symbol"/>
              </a:rPr>
              <a:t></a:t>
            </a:r>
            <a:r>
              <a:rPr sz="2200" spc="-170" dirty="0">
                <a:latin typeface="Symbol"/>
                <a:cs typeface="Symbol"/>
              </a:rPr>
              <a:t></a:t>
            </a:r>
            <a:r>
              <a:rPr sz="2200" spc="-385" dirty="0">
                <a:latin typeface="Times New Roman"/>
                <a:cs typeface="Times New Roman"/>
              </a:rPr>
              <a:t> </a:t>
            </a:r>
            <a:r>
              <a:rPr sz="2300" i="1" spc="-420" dirty="0">
                <a:latin typeface="Symbol"/>
                <a:cs typeface="Symbol"/>
              </a:rPr>
              <a:t></a:t>
            </a:r>
            <a:r>
              <a:rPr sz="2200" i="1" spc="-420" dirty="0">
                <a:latin typeface="Times New Roman"/>
                <a:cs typeface="Times New Roman"/>
              </a:rPr>
              <a:t>r </a:t>
            </a:r>
            <a:r>
              <a:rPr sz="1950" spc="-52" baseline="42735" dirty="0">
                <a:latin typeface="Times New Roman"/>
                <a:cs typeface="Times New Roman"/>
              </a:rPr>
              <a:t>2</a:t>
            </a:r>
            <a:r>
              <a:rPr sz="2200" i="1" spc="-35" dirty="0">
                <a:latin typeface="Times New Roman"/>
                <a:cs typeface="Times New Roman"/>
              </a:rPr>
              <a:t>h</a:t>
            </a:r>
            <a:r>
              <a:rPr sz="2300" i="1" spc="-35" dirty="0">
                <a:latin typeface="Symbol"/>
                <a:cs typeface="Symbol"/>
              </a:rPr>
              <a:t>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647079" y="4477384"/>
            <a:ext cx="2434590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26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P = </a:t>
            </a:r>
            <a:r>
              <a:rPr sz="1800" spc="-5" dirty="0">
                <a:latin typeface="Calibri"/>
                <a:cs typeface="Calibri"/>
              </a:rPr>
              <a:t>Keliling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30" dirty="0">
                <a:latin typeface="Calibri"/>
                <a:cs typeface="Calibri"/>
              </a:rPr>
              <a:t>Tabung</a:t>
            </a:r>
            <a:endParaRPr sz="1800">
              <a:latin typeface="Calibri"/>
              <a:cs typeface="Calibri"/>
            </a:endParaRPr>
          </a:p>
          <a:p>
            <a:pPr marL="34925">
              <a:lnSpc>
                <a:spcPts val="2060"/>
              </a:lnSpc>
            </a:pPr>
            <a:r>
              <a:rPr sz="1800" dirty="0">
                <a:latin typeface="Calibri"/>
                <a:cs typeface="Calibri"/>
              </a:rPr>
              <a:t>A = </a:t>
            </a:r>
            <a:r>
              <a:rPr sz="1800" spc="-5" dirty="0">
                <a:latin typeface="Calibri"/>
                <a:cs typeface="Calibri"/>
              </a:rPr>
              <a:t>Luas </a:t>
            </a:r>
            <a:r>
              <a:rPr sz="1800" spc="-20" dirty="0">
                <a:latin typeface="Calibri"/>
                <a:cs typeface="Calibri"/>
              </a:rPr>
              <a:t>Tampang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Tabung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240"/>
              </a:lnSpc>
            </a:pPr>
            <a:r>
              <a:rPr sz="3000" i="1" spc="-427" baseline="4166" dirty="0">
                <a:latin typeface="Symbol"/>
                <a:cs typeface="Symbol"/>
              </a:rPr>
              <a:t></a:t>
            </a:r>
            <a:r>
              <a:rPr sz="1800" i="1" spc="-285" dirty="0">
                <a:latin typeface="Calibri"/>
                <a:cs typeface="Calibri"/>
              </a:rPr>
              <a:t>= </a:t>
            </a:r>
            <a:r>
              <a:rPr sz="1800" spc="-35" dirty="0">
                <a:latin typeface="Calibri"/>
                <a:cs typeface="Calibri"/>
              </a:rPr>
              <a:t>Tegangan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Permukaan</a:t>
            </a:r>
            <a:endParaRPr sz="1800">
              <a:latin typeface="Calibri"/>
              <a:cs typeface="Calibri"/>
            </a:endParaRPr>
          </a:p>
          <a:p>
            <a:pPr marL="34925">
              <a:lnSpc>
                <a:spcPts val="2200"/>
              </a:lnSpc>
            </a:pPr>
            <a:r>
              <a:rPr sz="1900" i="1" spc="-45" dirty="0">
                <a:latin typeface="Symbol"/>
                <a:cs typeface="Symbol"/>
              </a:rPr>
              <a:t></a:t>
            </a:r>
            <a:r>
              <a:rPr sz="1900" i="1" spc="-4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-15" dirty="0">
                <a:latin typeface="Calibri"/>
                <a:cs typeface="Calibri"/>
              </a:rPr>
              <a:t>Berat </a:t>
            </a:r>
            <a:r>
              <a:rPr sz="1800" spc="-5" dirty="0">
                <a:latin typeface="Calibri"/>
                <a:cs typeface="Calibri"/>
              </a:rPr>
              <a:t>jenis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air</a:t>
            </a:r>
            <a:endParaRPr sz="1800">
              <a:latin typeface="Calibri"/>
              <a:cs typeface="Calibri"/>
            </a:endParaRPr>
          </a:p>
          <a:p>
            <a:pPr marL="34925">
              <a:lnSpc>
                <a:spcPts val="2140"/>
              </a:lnSpc>
            </a:pPr>
            <a:r>
              <a:rPr sz="1800" dirty="0">
                <a:latin typeface="Calibri"/>
                <a:cs typeface="Calibri"/>
              </a:rPr>
              <a:t>r = </a:t>
            </a:r>
            <a:r>
              <a:rPr sz="1800" spc="-5" dirty="0">
                <a:latin typeface="Calibri"/>
                <a:cs typeface="Calibri"/>
              </a:rPr>
              <a:t>Jari-Jari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30" dirty="0">
                <a:latin typeface="Calibri"/>
                <a:cs typeface="Calibri"/>
              </a:rPr>
              <a:t>Tabung</a:t>
            </a:r>
            <a:endParaRPr sz="1800">
              <a:latin typeface="Calibri"/>
              <a:cs typeface="Calibri"/>
            </a:endParaRPr>
          </a:p>
          <a:p>
            <a:pPr marL="34925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h = </a:t>
            </a:r>
            <a:r>
              <a:rPr sz="1800" spc="-15" dirty="0">
                <a:latin typeface="Calibri"/>
                <a:cs typeface="Calibri"/>
              </a:rPr>
              <a:t>kenaikan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kapiler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LATIHAN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4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0540" y="1418590"/>
            <a:ext cx="837628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spc="-30" dirty="0">
                <a:latin typeface="Calibri"/>
                <a:cs typeface="Calibri"/>
              </a:rPr>
              <a:t>Tentukan </a:t>
            </a:r>
            <a:r>
              <a:rPr sz="2000" dirty="0">
                <a:latin typeface="Calibri"/>
                <a:cs typeface="Calibri"/>
              </a:rPr>
              <a:t>tinggi </a:t>
            </a:r>
            <a:r>
              <a:rPr sz="2000" spc="-15" dirty="0">
                <a:latin typeface="Calibri"/>
                <a:cs typeface="Calibri"/>
              </a:rPr>
              <a:t>kolom </a:t>
            </a:r>
            <a:r>
              <a:rPr sz="2000" dirty="0">
                <a:latin typeface="Calibri"/>
                <a:cs typeface="Calibri"/>
              </a:rPr>
              <a:t>air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terbentuk </a:t>
            </a:r>
            <a:r>
              <a:rPr sz="2000" dirty="0">
                <a:latin typeface="Calibri"/>
                <a:cs typeface="Calibri"/>
              </a:rPr>
              <a:t>di dalam tabung </a:t>
            </a:r>
            <a:r>
              <a:rPr sz="2000" spc="-10" dirty="0">
                <a:latin typeface="Calibri"/>
                <a:cs typeface="Calibri"/>
              </a:rPr>
              <a:t>vertikal </a:t>
            </a:r>
            <a:r>
              <a:rPr sz="2000" spc="-5" dirty="0">
                <a:latin typeface="Calibri"/>
                <a:cs typeface="Calibri"/>
              </a:rPr>
              <a:t>berdiameter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mm </a:t>
            </a:r>
            <a:r>
              <a:rPr sz="2000" spc="-10" dirty="0">
                <a:latin typeface="Calibri"/>
                <a:cs typeface="Calibri"/>
              </a:rPr>
              <a:t>karena </a:t>
            </a:r>
            <a:r>
              <a:rPr sz="2000" spc="-35" dirty="0">
                <a:latin typeface="Calibri"/>
                <a:cs typeface="Calibri"/>
              </a:rPr>
              <a:t>gaya </a:t>
            </a:r>
            <a:r>
              <a:rPr sz="2000" spc="-10" dirty="0">
                <a:latin typeface="Calibri"/>
                <a:cs typeface="Calibri"/>
              </a:rPr>
              <a:t>kapiler </a:t>
            </a:r>
            <a:r>
              <a:rPr sz="2000" dirty="0">
                <a:latin typeface="Calibri"/>
                <a:cs typeface="Calibri"/>
              </a:rPr>
              <a:t>apabila tabung </a:t>
            </a:r>
            <a:r>
              <a:rPr sz="2000" spc="-10" dirty="0">
                <a:latin typeface="Calibri"/>
                <a:cs typeface="Calibri"/>
              </a:rPr>
              <a:t>tersebut </a:t>
            </a:r>
            <a:r>
              <a:rPr sz="2000" spc="-5" dirty="0">
                <a:latin typeface="Calibri"/>
                <a:cs typeface="Calibri"/>
              </a:rPr>
              <a:t>dimasukan </a:t>
            </a:r>
            <a:r>
              <a:rPr sz="2000" spc="-40" dirty="0">
                <a:latin typeface="Calibri"/>
                <a:cs typeface="Calibri"/>
              </a:rPr>
              <a:t>ke </a:t>
            </a:r>
            <a:r>
              <a:rPr sz="2000" dirty="0">
                <a:latin typeface="Calibri"/>
                <a:cs typeface="Calibri"/>
              </a:rPr>
              <a:t>dalam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spc="-50" dirty="0">
                <a:latin typeface="Calibri"/>
                <a:cs typeface="Calibri"/>
              </a:rPr>
              <a:t>air.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2000" spc="-35" dirty="0">
                <a:latin typeface="Calibri"/>
                <a:cs typeface="Calibri"/>
              </a:rPr>
              <a:t>Tegangan </a:t>
            </a:r>
            <a:r>
              <a:rPr sz="2000" spc="-5" dirty="0">
                <a:latin typeface="Calibri"/>
                <a:cs typeface="Calibri"/>
              </a:rPr>
              <a:t>permukaan sebesar </a:t>
            </a:r>
            <a:r>
              <a:rPr sz="2000" dirty="0">
                <a:latin typeface="Calibri"/>
                <a:cs typeface="Calibri"/>
              </a:rPr>
              <a:t>7,4 x </a:t>
            </a:r>
            <a:r>
              <a:rPr sz="2000" spc="15" dirty="0">
                <a:latin typeface="Cambria Math"/>
                <a:cs typeface="Cambria Math"/>
              </a:rPr>
              <a:t>10</a:t>
            </a:r>
            <a:r>
              <a:rPr sz="2175" spc="22" baseline="28735" dirty="0">
                <a:latin typeface="Cambria Math"/>
                <a:cs typeface="Cambria Math"/>
              </a:rPr>
              <a:t>−2</a:t>
            </a:r>
            <a:r>
              <a:rPr sz="2000" spc="15" dirty="0">
                <a:latin typeface="Calibri"/>
                <a:cs typeface="Calibri"/>
              </a:rPr>
              <a:t>N/m </a:t>
            </a:r>
            <a:r>
              <a:rPr sz="2000" dirty="0">
                <a:latin typeface="Calibri"/>
                <a:cs typeface="Calibri"/>
              </a:rPr>
              <a:t>dan sudut </a:t>
            </a:r>
            <a:r>
              <a:rPr sz="2000" spc="-20" dirty="0">
                <a:latin typeface="Calibri"/>
                <a:cs typeface="Calibri"/>
              </a:rPr>
              <a:t>kontak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5˚.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0540" y="2890773"/>
            <a:ext cx="329565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Penyelesaian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ts val="2150"/>
              </a:lnSpc>
              <a:spcBef>
                <a:spcPts val="20"/>
              </a:spcBef>
            </a:pPr>
            <a:r>
              <a:rPr sz="1800" spc="-35" dirty="0">
                <a:latin typeface="Calibri"/>
                <a:cs typeface="Calibri"/>
              </a:rPr>
              <a:t>Tegangan </a:t>
            </a:r>
            <a:r>
              <a:rPr sz="1800" spc="-10" dirty="0">
                <a:latin typeface="Calibri"/>
                <a:cs typeface="Calibri"/>
              </a:rPr>
              <a:t>permukaan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-5" dirty="0">
                <a:latin typeface="Calibri"/>
                <a:cs typeface="Calibri"/>
              </a:rPr>
              <a:t>7,4 </a:t>
            </a:r>
            <a:r>
              <a:rPr sz="1800" dirty="0">
                <a:latin typeface="Calibri"/>
                <a:cs typeface="Calibri"/>
              </a:rPr>
              <a:t>x</a:t>
            </a:r>
            <a:r>
              <a:rPr sz="1800" spc="125" dirty="0">
                <a:latin typeface="Calibri"/>
                <a:cs typeface="Calibri"/>
              </a:rPr>
              <a:t> </a:t>
            </a:r>
            <a:r>
              <a:rPr sz="1800" spc="5" dirty="0">
                <a:latin typeface="Cambria Math"/>
                <a:cs typeface="Cambria Math"/>
              </a:rPr>
              <a:t>10</a:t>
            </a:r>
            <a:r>
              <a:rPr sz="1950" spc="7" baseline="27777" dirty="0">
                <a:latin typeface="Cambria Math"/>
                <a:cs typeface="Cambria Math"/>
              </a:rPr>
              <a:t>−2</a:t>
            </a:r>
            <a:endParaRPr sz="1950" baseline="27777">
              <a:latin typeface="Cambria Math"/>
              <a:cs typeface="Cambria Math"/>
            </a:endParaRPr>
          </a:p>
          <a:p>
            <a:pPr marL="38100" marR="943610">
              <a:lnSpc>
                <a:spcPts val="2160"/>
              </a:lnSpc>
              <a:spcBef>
                <a:spcPts val="60"/>
              </a:spcBef>
            </a:pPr>
            <a:r>
              <a:rPr sz="1800" spc="-10" dirty="0">
                <a:latin typeface="Calibri"/>
                <a:cs typeface="Calibri"/>
              </a:rPr>
              <a:t>Sudut </a:t>
            </a:r>
            <a:r>
              <a:rPr sz="1800" spc="-25" dirty="0">
                <a:latin typeface="Calibri"/>
                <a:cs typeface="Calibri"/>
              </a:rPr>
              <a:t>kontak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5" dirty="0">
                <a:latin typeface="Calibri"/>
                <a:cs typeface="Calibri"/>
              </a:rPr>
              <a:t>5˚  </a:t>
            </a:r>
            <a:r>
              <a:rPr sz="1800" spc="-5" dirty="0">
                <a:latin typeface="Calibri"/>
                <a:cs typeface="Calibri"/>
              </a:rPr>
              <a:t>Diameter </a:t>
            </a:r>
            <a:r>
              <a:rPr sz="1800" dirty="0">
                <a:latin typeface="Calibri"/>
                <a:cs typeface="Calibri"/>
              </a:rPr>
              <a:t>= 1mm =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0,001  r (jari-jari) =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0,0005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520350" y="5041766"/>
            <a:ext cx="966469" cy="0"/>
          </a:xfrm>
          <a:custGeom>
            <a:avLst/>
            <a:gdLst/>
            <a:ahLst/>
            <a:cxnLst/>
            <a:rect l="l" t="t" r="r" b="b"/>
            <a:pathLst>
              <a:path w="966469">
                <a:moveTo>
                  <a:pt x="0" y="0"/>
                </a:moveTo>
                <a:lnTo>
                  <a:pt x="966011" y="0"/>
                </a:lnTo>
              </a:path>
            </a:pathLst>
          </a:custGeom>
          <a:ln w="116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784045" y="5041766"/>
            <a:ext cx="966469" cy="0"/>
          </a:xfrm>
          <a:custGeom>
            <a:avLst/>
            <a:gdLst/>
            <a:ahLst/>
            <a:cxnLst/>
            <a:rect l="l" t="t" r="r" b="b"/>
            <a:pathLst>
              <a:path w="966470">
                <a:moveTo>
                  <a:pt x="0" y="0"/>
                </a:moveTo>
                <a:lnTo>
                  <a:pt x="966011" y="0"/>
                </a:lnTo>
              </a:path>
            </a:pathLst>
          </a:custGeom>
          <a:ln w="116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47747" y="5041766"/>
            <a:ext cx="2192020" cy="0"/>
          </a:xfrm>
          <a:custGeom>
            <a:avLst/>
            <a:gdLst/>
            <a:ahLst/>
            <a:cxnLst/>
            <a:rect l="l" t="t" r="r" b="b"/>
            <a:pathLst>
              <a:path w="2192020">
                <a:moveTo>
                  <a:pt x="0" y="0"/>
                </a:moveTo>
                <a:lnTo>
                  <a:pt x="2191758" y="0"/>
                </a:lnTo>
              </a:path>
            </a:pathLst>
          </a:custGeom>
          <a:ln w="116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084652" y="5038078"/>
            <a:ext cx="2100580" cy="361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dirty="0">
                <a:latin typeface="Times New Roman"/>
                <a:cs typeface="Times New Roman"/>
              </a:rPr>
              <a:t>1000</a:t>
            </a:r>
            <a:r>
              <a:rPr sz="2200" i="1" dirty="0">
                <a:latin typeface="Times New Roman"/>
                <a:cs typeface="Times New Roman"/>
              </a:rPr>
              <a:t>x</a:t>
            </a:r>
            <a:r>
              <a:rPr sz="2200" dirty="0">
                <a:latin typeface="Times New Roman"/>
                <a:cs typeface="Times New Roman"/>
              </a:rPr>
              <a:t>9,81</a:t>
            </a:r>
            <a:r>
              <a:rPr sz="2200" i="1" dirty="0">
                <a:latin typeface="Times New Roman"/>
                <a:cs typeface="Times New Roman"/>
              </a:rPr>
              <a:t>x</a:t>
            </a:r>
            <a:r>
              <a:rPr sz="2200" dirty="0">
                <a:latin typeface="Times New Roman"/>
                <a:cs typeface="Times New Roman"/>
              </a:rPr>
              <a:t>0,0005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47558" y="5022890"/>
            <a:ext cx="163322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1196975" algn="l"/>
              </a:tabLst>
            </a:pPr>
            <a:r>
              <a:rPr sz="2300" i="1" spc="-400" dirty="0">
                <a:latin typeface="Symbol"/>
                <a:cs typeface="Symbol"/>
              </a:rPr>
              <a:t></a:t>
            </a:r>
            <a:r>
              <a:rPr sz="2200" i="1" spc="-400" dirty="0">
                <a:latin typeface="Times New Roman"/>
                <a:cs typeface="Times New Roman"/>
              </a:rPr>
              <a:t>r	</a:t>
            </a:r>
            <a:r>
              <a:rPr sz="2300" i="1" spc="-270" dirty="0">
                <a:latin typeface="Symbol"/>
                <a:cs typeface="Symbol"/>
              </a:rPr>
              <a:t></a:t>
            </a:r>
            <a:r>
              <a:rPr sz="2200" i="1" spc="-270" dirty="0">
                <a:latin typeface="Times New Roman"/>
                <a:cs typeface="Times New Roman"/>
              </a:rPr>
              <a:t>gr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53238" y="4627776"/>
            <a:ext cx="619760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sz="3300" i="1" baseline="-35353" dirty="0">
                <a:latin typeface="Times New Roman"/>
                <a:cs typeface="Times New Roman"/>
              </a:rPr>
              <a:t>h </a:t>
            </a:r>
            <a:r>
              <a:rPr sz="3300" baseline="-35353" dirty="0">
                <a:latin typeface="Symbol"/>
                <a:cs typeface="Symbol"/>
              </a:rPr>
              <a:t></a:t>
            </a:r>
            <a:r>
              <a:rPr sz="3300" baseline="-35353" dirty="0">
                <a:latin typeface="Times New Roman"/>
                <a:cs typeface="Times New Roman"/>
              </a:rPr>
              <a:t> </a:t>
            </a:r>
            <a:r>
              <a:rPr sz="2200" spc="-105" dirty="0">
                <a:latin typeface="Times New Roman"/>
                <a:cs typeface="Times New Roman"/>
              </a:rPr>
              <a:t>2</a:t>
            </a:r>
            <a:r>
              <a:rPr sz="2300" i="1" spc="-105" dirty="0">
                <a:latin typeface="Symbol"/>
                <a:cs typeface="Symbol"/>
              </a:rPr>
              <a:t></a:t>
            </a:r>
            <a:r>
              <a:rPr sz="2200" spc="-105" dirty="0">
                <a:latin typeface="Times New Roman"/>
                <a:cs typeface="Times New Roman"/>
              </a:rPr>
              <a:t>cos</a:t>
            </a:r>
            <a:r>
              <a:rPr sz="2300" i="1" spc="-105" dirty="0">
                <a:latin typeface="Symbol"/>
                <a:cs typeface="Symbol"/>
              </a:rPr>
              <a:t></a:t>
            </a:r>
            <a:r>
              <a:rPr sz="2300" i="1" spc="-105" dirty="0">
                <a:latin typeface="Times New Roman"/>
                <a:cs typeface="Times New Roman"/>
              </a:rPr>
              <a:t> </a:t>
            </a:r>
            <a:r>
              <a:rPr sz="3300" baseline="-35353" dirty="0">
                <a:latin typeface="Symbol"/>
                <a:cs typeface="Symbol"/>
              </a:rPr>
              <a:t></a:t>
            </a:r>
            <a:r>
              <a:rPr sz="3300" baseline="-35353" dirty="0">
                <a:latin typeface="Times New Roman"/>
                <a:cs typeface="Times New Roman"/>
              </a:rPr>
              <a:t> </a:t>
            </a:r>
            <a:r>
              <a:rPr sz="2200" spc="-105" dirty="0">
                <a:latin typeface="Times New Roman"/>
                <a:cs typeface="Times New Roman"/>
              </a:rPr>
              <a:t>2</a:t>
            </a:r>
            <a:r>
              <a:rPr sz="2300" i="1" spc="-105" dirty="0">
                <a:latin typeface="Symbol"/>
                <a:cs typeface="Symbol"/>
              </a:rPr>
              <a:t></a:t>
            </a:r>
            <a:r>
              <a:rPr sz="2200" spc="-105" dirty="0">
                <a:latin typeface="Times New Roman"/>
                <a:cs typeface="Times New Roman"/>
              </a:rPr>
              <a:t>cos</a:t>
            </a:r>
            <a:r>
              <a:rPr sz="2300" i="1" spc="-105" dirty="0">
                <a:latin typeface="Symbol"/>
                <a:cs typeface="Symbol"/>
              </a:rPr>
              <a:t></a:t>
            </a:r>
            <a:r>
              <a:rPr sz="2300" i="1" spc="-105" dirty="0">
                <a:latin typeface="Times New Roman"/>
                <a:cs typeface="Times New Roman"/>
              </a:rPr>
              <a:t> </a:t>
            </a:r>
            <a:r>
              <a:rPr sz="3300" baseline="-35353" dirty="0">
                <a:latin typeface="Symbol"/>
                <a:cs typeface="Symbol"/>
              </a:rPr>
              <a:t></a:t>
            </a:r>
            <a:r>
              <a:rPr sz="3300" baseline="-35353" dirty="0">
                <a:latin typeface="Times New Roman"/>
                <a:cs typeface="Times New Roman"/>
              </a:rPr>
              <a:t> </a:t>
            </a:r>
            <a:r>
              <a:rPr sz="2200" spc="15" dirty="0">
                <a:latin typeface="Times New Roman"/>
                <a:cs typeface="Times New Roman"/>
              </a:rPr>
              <a:t>2</a:t>
            </a:r>
            <a:r>
              <a:rPr sz="2200" i="1" spc="15" dirty="0">
                <a:latin typeface="Times New Roman"/>
                <a:cs typeface="Times New Roman"/>
              </a:rPr>
              <a:t>x</a:t>
            </a:r>
            <a:r>
              <a:rPr sz="2200" spc="15" dirty="0">
                <a:latin typeface="Times New Roman"/>
                <a:cs typeface="Times New Roman"/>
              </a:rPr>
              <a:t>7,4</a:t>
            </a:r>
            <a:r>
              <a:rPr sz="2200" i="1" spc="15" dirty="0">
                <a:latin typeface="Times New Roman"/>
                <a:cs typeface="Times New Roman"/>
              </a:rPr>
              <a:t>x</a:t>
            </a:r>
            <a:r>
              <a:rPr sz="2200" spc="15" dirty="0">
                <a:latin typeface="Times New Roman"/>
                <a:cs typeface="Times New Roman"/>
              </a:rPr>
              <a:t>10^-2x </a:t>
            </a:r>
            <a:r>
              <a:rPr sz="2200" dirty="0">
                <a:latin typeface="Times New Roman"/>
                <a:cs typeface="Times New Roman"/>
              </a:rPr>
              <a:t>cos 5 </a:t>
            </a:r>
            <a:r>
              <a:rPr sz="3300" baseline="-35353" dirty="0">
                <a:latin typeface="Symbol"/>
                <a:cs typeface="Symbol"/>
              </a:rPr>
              <a:t></a:t>
            </a:r>
            <a:r>
              <a:rPr sz="3300" spc="-569" baseline="-35353" dirty="0">
                <a:latin typeface="Times New Roman"/>
                <a:cs typeface="Times New Roman"/>
              </a:rPr>
              <a:t> </a:t>
            </a:r>
            <a:r>
              <a:rPr sz="3300" spc="-22" baseline="-35353" dirty="0">
                <a:latin typeface="Times New Roman"/>
                <a:cs typeface="Times New Roman"/>
              </a:rPr>
              <a:t>0,03</a:t>
            </a:r>
            <a:r>
              <a:rPr sz="3300" i="1" spc="-22" baseline="-35353" dirty="0">
                <a:latin typeface="Times New Roman"/>
                <a:cs typeface="Times New Roman"/>
              </a:rPr>
              <a:t>m</a:t>
            </a:r>
            <a:endParaRPr sz="3300" baseline="-35353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TEKANAN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UAP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latin typeface="Calibri"/>
                <a:cs typeface="Calibri"/>
              </a:rPr>
              <a:t>Tekanan</a:t>
            </a:r>
            <a:r>
              <a:rPr sz="1800" b="1" spc="-5" dirty="0"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3540" y="1325879"/>
            <a:ext cx="8084184" cy="110299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860"/>
              </a:spcBef>
              <a:buSzPct val="95000"/>
              <a:buFont typeface="Wingdings"/>
              <a:buChar char=""/>
              <a:tabLst>
                <a:tab pos="241300" algn="l"/>
              </a:tabLst>
            </a:pPr>
            <a:r>
              <a:rPr sz="2000" spc="-15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 yang terbuka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spc="-15" dirty="0">
                <a:latin typeface="Calibri"/>
                <a:cs typeface="Calibri"/>
              </a:rPr>
              <a:t>gas akan </a:t>
            </a:r>
            <a:r>
              <a:rPr sz="2000" spc="-5" dirty="0">
                <a:latin typeface="Calibri"/>
                <a:cs typeface="Calibri"/>
              </a:rPr>
              <a:t>mengalami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penguapan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ts val="2280"/>
              </a:lnSpc>
              <a:spcBef>
                <a:spcPts val="760"/>
              </a:spcBef>
              <a:buSzPct val="95000"/>
              <a:buFont typeface="Wingdings"/>
              <a:buChar char=""/>
              <a:tabLst>
                <a:tab pos="241300" algn="l"/>
              </a:tabLst>
            </a:pPr>
            <a:r>
              <a:rPr sz="2000" spc="-5" dirty="0">
                <a:latin typeface="Calibri"/>
                <a:cs typeface="Calibri"/>
              </a:rPr>
              <a:t>Penguapan </a:t>
            </a:r>
            <a:r>
              <a:rPr sz="2000" spc="-15" dirty="0">
                <a:latin typeface="Calibri"/>
                <a:cs typeface="Calibri"/>
              </a:rPr>
              <a:t>akan </a:t>
            </a:r>
            <a:r>
              <a:rPr sz="2000" spc="-5" dirty="0">
                <a:latin typeface="Calibri"/>
                <a:cs typeface="Calibri"/>
              </a:rPr>
              <a:t>terjadi sampai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di </a:t>
            </a:r>
            <a:r>
              <a:rPr sz="2000" spc="-10" dirty="0">
                <a:latin typeface="Calibri"/>
                <a:cs typeface="Calibri"/>
              </a:rPr>
              <a:t>atas </a:t>
            </a:r>
            <a:r>
              <a:rPr sz="2000" spc="-20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 </a:t>
            </a:r>
            <a:r>
              <a:rPr sz="2000" dirty="0">
                <a:latin typeface="Calibri"/>
                <a:cs typeface="Calibri"/>
              </a:rPr>
              <a:t>di </a:t>
            </a:r>
            <a:r>
              <a:rPr sz="2000" spc="-10" dirty="0">
                <a:latin typeface="Calibri"/>
                <a:cs typeface="Calibri"/>
              </a:rPr>
              <a:t>bawah tekana</a:t>
            </a:r>
            <a:r>
              <a:rPr sz="2000" spc="1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uap</a:t>
            </a:r>
            <a:endParaRPr sz="2000">
              <a:latin typeface="Calibri"/>
              <a:cs typeface="Calibri"/>
            </a:endParaRPr>
          </a:p>
          <a:p>
            <a:pPr marL="241300">
              <a:lnSpc>
                <a:spcPts val="2280"/>
              </a:lnSpc>
            </a:pPr>
            <a:r>
              <a:rPr sz="2000" dirty="0">
                <a:latin typeface="Calibri"/>
                <a:cs typeface="Calibri"/>
              </a:rPr>
              <a:t>jenuh </a:t>
            </a:r>
            <a:r>
              <a:rPr sz="2000" spc="-20" dirty="0">
                <a:latin typeface="Calibri"/>
                <a:cs typeface="Calibri"/>
              </a:rPr>
              <a:t>zat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50" dirty="0">
                <a:latin typeface="Calibri"/>
                <a:cs typeface="Calibri"/>
              </a:rPr>
              <a:t>cair.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142502" y="2075838"/>
            <a:ext cx="6536423" cy="47821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PENGEMBANGAN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latin typeface="Calibri"/>
                <a:cs typeface="Calibri"/>
              </a:rPr>
              <a:t>Soal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02830" y="5153421"/>
            <a:ext cx="133985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00"/>
              </a:lnSpc>
            </a:pPr>
            <a:r>
              <a:rPr sz="2000" dirty="0">
                <a:latin typeface="Calibri"/>
                <a:cs typeface="Calibri"/>
              </a:rPr>
              <a:t>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39" y="3247707"/>
            <a:ext cx="5888355" cy="2465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2 </a:t>
            </a:r>
            <a:r>
              <a:rPr sz="2000" spc="-30" dirty="0">
                <a:latin typeface="Calibri"/>
                <a:cs typeface="Calibri"/>
              </a:rPr>
              <a:t>Tangki </a:t>
            </a:r>
            <a:r>
              <a:rPr sz="2000" dirty="0">
                <a:latin typeface="Calibri"/>
                <a:cs typeface="Calibri"/>
              </a:rPr>
              <a:t>baja berisi </a:t>
            </a:r>
            <a:r>
              <a:rPr sz="2000" spc="-15" dirty="0">
                <a:latin typeface="Calibri"/>
                <a:cs typeface="Calibri"/>
              </a:rPr>
              <a:t>minyak </a:t>
            </a:r>
            <a:r>
              <a:rPr sz="2000" dirty="0">
                <a:latin typeface="Calibri"/>
                <a:cs typeface="Calibri"/>
              </a:rPr>
              <a:t>A dan air </a:t>
            </a:r>
            <a:r>
              <a:rPr sz="2000" spc="-5" dirty="0">
                <a:latin typeface="Calibri"/>
                <a:cs typeface="Calibri"/>
              </a:rPr>
              <a:t>B. </a:t>
            </a:r>
            <a:r>
              <a:rPr sz="2000" dirty="0">
                <a:latin typeface="Calibri"/>
                <a:cs typeface="Calibri"/>
              </a:rPr>
              <a:t>Di </a:t>
            </a:r>
            <a:r>
              <a:rPr sz="2000" spc="-10" dirty="0">
                <a:latin typeface="Calibri"/>
                <a:cs typeface="Calibri"/>
              </a:rPr>
              <a:t>atas </a:t>
            </a:r>
            <a:r>
              <a:rPr sz="2000" spc="-15" dirty="0">
                <a:latin typeface="Calibri"/>
                <a:cs typeface="Calibri"/>
              </a:rPr>
              <a:t>minyak  </a:t>
            </a:r>
            <a:r>
              <a:rPr sz="2000" spc="-5" dirty="0">
                <a:latin typeface="Calibri"/>
                <a:cs typeface="Calibri"/>
              </a:rPr>
              <a:t>terdapat </a:t>
            </a:r>
            <a:r>
              <a:rPr sz="2000" spc="-10" dirty="0">
                <a:latin typeface="Calibri"/>
                <a:cs typeface="Calibri"/>
              </a:rPr>
              <a:t>udara yang </a:t>
            </a:r>
            <a:r>
              <a:rPr sz="2000" dirty="0">
                <a:latin typeface="Calibri"/>
                <a:cs typeface="Calibri"/>
              </a:rPr>
              <a:t>bisa di ubah </a:t>
            </a:r>
            <a:r>
              <a:rPr sz="2000" spc="-15" dirty="0">
                <a:latin typeface="Calibri"/>
                <a:cs typeface="Calibri"/>
              </a:rPr>
              <a:t>tekananya. </a:t>
            </a:r>
            <a:r>
              <a:rPr sz="2000" dirty="0">
                <a:latin typeface="Calibri"/>
                <a:cs typeface="Calibri"/>
              </a:rPr>
              <a:t>Dimensi 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dirty="0">
                <a:latin typeface="Calibri"/>
                <a:cs typeface="Calibri"/>
              </a:rPr>
              <a:t>ada pada Gambar adalah pada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spc="-35" dirty="0">
                <a:latin typeface="Calibri"/>
                <a:cs typeface="Calibri"/>
              </a:rPr>
              <a:t>atmosfer.  </a:t>
            </a:r>
            <a:r>
              <a:rPr sz="2000" dirty="0">
                <a:latin typeface="Calibri"/>
                <a:cs typeface="Calibri"/>
              </a:rPr>
              <a:t>Apabila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spc="-5" dirty="0">
                <a:latin typeface="Calibri"/>
                <a:cs typeface="Calibri"/>
              </a:rPr>
              <a:t>dinaikan sampai </a:t>
            </a:r>
            <a:r>
              <a:rPr sz="2000" dirty="0">
                <a:latin typeface="Calibri"/>
                <a:cs typeface="Calibri"/>
              </a:rPr>
              <a:t>1 M </a:t>
            </a:r>
            <a:r>
              <a:rPr sz="2000" spc="-15" dirty="0">
                <a:latin typeface="Calibri"/>
                <a:cs typeface="Calibri"/>
              </a:rPr>
              <a:t>Pa, </a:t>
            </a:r>
            <a:r>
              <a:rPr sz="2000" spc="-10" dirty="0">
                <a:latin typeface="Calibri"/>
                <a:cs typeface="Calibri"/>
              </a:rPr>
              <a:t>berapakah  </a:t>
            </a:r>
            <a:r>
              <a:rPr sz="2000" dirty="0">
                <a:latin typeface="Calibri"/>
                <a:cs typeface="Calibri"/>
              </a:rPr>
              <a:t>penurunan </a:t>
            </a:r>
            <a:r>
              <a:rPr sz="2000" spc="-5" dirty="0">
                <a:latin typeface="Calibri"/>
                <a:cs typeface="Calibri"/>
              </a:rPr>
              <a:t>volume total. </a:t>
            </a:r>
            <a:r>
              <a:rPr sz="2000" dirty="0">
                <a:latin typeface="Calibri"/>
                <a:cs typeface="Calibri"/>
              </a:rPr>
              <a:t>Modulus </a:t>
            </a:r>
            <a:r>
              <a:rPr sz="2000" spc="-5" dirty="0">
                <a:latin typeface="Calibri"/>
                <a:cs typeface="Calibri"/>
              </a:rPr>
              <a:t>elastisitas </a:t>
            </a:r>
            <a:r>
              <a:rPr sz="2000" spc="-20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  </a:t>
            </a:r>
            <a:r>
              <a:rPr sz="2000" dirty="0">
                <a:latin typeface="Calibri"/>
                <a:cs typeface="Calibri"/>
              </a:rPr>
              <a:t>adalah 2050 MN/m² untuk </a:t>
            </a:r>
            <a:r>
              <a:rPr sz="2000" spc="-15" dirty="0">
                <a:latin typeface="Calibri"/>
                <a:cs typeface="Calibri"/>
              </a:rPr>
              <a:t>minyak </a:t>
            </a:r>
            <a:r>
              <a:rPr sz="2000" dirty="0">
                <a:latin typeface="Calibri"/>
                <a:cs typeface="Calibri"/>
              </a:rPr>
              <a:t>dan 2075 MN/m²  untuk </a:t>
            </a:r>
            <a:r>
              <a:rPr sz="2000" spc="-50" dirty="0">
                <a:latin typeface="Calibri"/>
                <a:cs typeface="Calibri"/>
              </a:rPr>
              <a:t>air. </a:t>
            </a:r>
            <a:r>
              <a:rPr sz="2000" dirty="0">
                <a:latin typeface="Calibri"/>
                <a:cs typeface="Calibri"/>
              </a:rPr>
              <a:t>Di </a:t>
            </a:r>
            <a:r>
              <a:rPr sz="2000" spc="-5" dirty="0">
                <a:latin typeface="Calibri"/>
                <a:cs typeface="Calibri"/>
              </a:rPr>
              <a:t>anggap tangki </a:t>
            </a:r>
            <a:r>
              <a:rPr sz="2000" dirty="0">
                <a:latin typeface="Calibri"/>
                <a:cs typeface="Calibri"/>
              </a:rPr>
              <a:t>tidak </a:t>
            </a:r>
            <a:r>
              <a:rPr sz="2000" spc="-5" dirty="0" err="1">
                <a:latin typeface="Calibri"/>
                <a:cs typeface="Calibri"/>
              </a:rPr>
              <a:t>mengalami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 err="1" smtClean="0">
                <a:latin typeface="Calibri"/>
                <a:cs typeface="Calibri"/>
              </a:rPr>
              <a:t>perubaha</a:t>
            </a:r>
            <a:r>
              <a:rPr lang="en-US" sz="2000" dirty="0" smtClean="0">
                <a:latin typeface="Calibri"/>
                <a:cs typeface="Calibri"/>
              </a:rPr>
              <a:t> </a:t>
            </a:r>
            <a:r>
              <a:rPr sz="2000" spc="-5" dirty="0" smtClean="0">
                <a:latin typeface="Calibri"/>
                <a:cs typeface="Calibri"/>
              </a:rPr>
              <a:t>volume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553200" y="3616959"/>
            <a:ext cx="2730500" cy="28803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10540" y="1418590"/>
            <a:ext cx="5913755" cy="1550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297180" algn="just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1. </a:t>
            </a:r>
            <a:r>
              <a:rPr sz="2000" spc="-30" dirty="0">
                <a:latin typeface="Calibri"/>
                <a:cs typeface="Calibri"/>
              </a:rPr>
              <a:t>Tangki </a:t>
            </a:r>
            <a:r>
              <a:rPr sz="2000" dirty="0">
                <a:latin typeface="Calibri"/>
                <a:cs typeface="Calibri"/>
              </a:rPr>
              <a:t>baja tahan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tinggi berisi </a:t>
            </a:r>
            <a:r>
              <a:rPr sz="2000" spc="-20" dirty="0">
                <a:latin typeface="Calibri"/>
                <a:cs typeface="Calibri"/>
              </a:rPr>
              <a:t>zat </a:t>
            </a:r>
            <a:r>
              <a:rPr sz="2000" spc="-45" dirty="0">
                <a:latin typeface="Calibri"/>
                <a:cs typeface="Calibri"/>
              </a:rPr>
              <a:t>cair, </a:t>
            </a:r>
            <a:r>
              <a:rPr sz="2000" spc="-10" dirty="0">
                <a:latin typeface="Calibri"/>
                <a:cs typeface="Calibri"/>
              </a:rPr>
              <a:t>yang 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10 </a:t>
            </a:r>
            <a:r>
              <a:rPr sz="2000" spc="-10" dirty="0">
                <a:latin typeface="Calibri"/>
                <a:cs typeface="Calibri"/>
              </a:rPr>
              <a:t>atmosefer mempunyai </a:t>
            </a:r>
            <a:r>
              <a:rPr sz="2000" spc="-5" dirty="0">
                <a:latin typeface="Calibri"/>
                <a:cs typeface="Calibri"/>
              </a:rPr>
              <a:t>volume </a:t>
            </a:r>
            <a:r>
              <a:rPr sz="2000" dirty="0">
                <a:latin typeface="Calibri"/>
                <a:cs typeface="Calibri"/>
              </a:rPr>
              <a:t>1.232  </a:t>
            </a:r>
            <a:r>
              <a:rPr sz="2000" spc="-35" dirty="0">
                <a:latin typeface="Calibri"/>
                <a:cs typeface="Calibri"/>
              </a:rPr>
              <a:t>liter. </a:t>
            </a:r>
            <a:r>
              <a:rPr sz="2000" spc="-10" dirty="0">
                <a:latin typeface="Calibri"/>
                <a:cs typeface="Calibri"/>
              </a:rPr>
              <a:t>Pada tekanan </a:t>
            </a:r>
            <a:r>
              <a:rPr sz="2000" dirty="0">
                <a:latin typeface="Calibri"/>
                <a:cs typeface="Calibri"/>
              </a:rPr>
              <a:t>25 </a:t>
            </a:r>
            <a:r>
              <a:rPr sz="2000" spc="-15" dirty="0">
                <a:latin typeface="Calibri"/>
                <a:cs typeface="Calibri"/>
              </a:rPr>
              <a:t>atmosfer </a:t>
            </a:r>
            <a:r>
              <a:rPr sz="2000" spc="-5" dirty="0">
                <a:latin typeface="Calibri"/>
                <a:cs typeface="Calibri"/>
              </a:rPr>
              <a:t>volume </a:t>
            </a:r>
            <a:r>
              <a:rPr sz="2000" spc="-20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adalah</a:t>
            </a:r>
            <a:endParaRPr sz="2000">
              <a:latin typeface="Calibri"/>
              <a:cs typeface="Calibri"/>
            </a:endParaRPr>
          </a:p>
          <a:p>
            <a:pPr marL="38100" algn="just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1.231 </a:t>
            </a:r>
            <a:r>
              <a:rPr sz="2000" spc="-35" dirty="0">
                <a:latin typeface="Calibri"/>
                <a:cs typeface="Calibri"/>
              </a:rPr>
              <a:t>liter. </a:t>
            </a:r>
            <a:r>
              <a:rPr sz="2000" spc="-10" dirty="0">
                <a:latin typeface="Calibri"/>
                <a:cs typeface="Calibri"/>
              </a:rPr>
              <a:t>Berapakah </a:t>
            </a:r>
            <a:r>
              <a:rPr sz="2000" dirty="0">
                <a:latin typeface="Calibri"/>
                <a:cs typeface="Calibri"/>
              </a:rPr>
              <a:t>modulus </a:t>
            </a:r>
            <a:r>
              <a:rPr sz="2000" spc="-5" dirty="0">
                <a:latin typeface="Calibri"/>
                <a:cs typeface="Calibri"/>
              </a:rPr>
              <a:t>elastisitas </a:t>
            </a:r>
            <a:r>
              <a:rPr sz="2000" spc="-20" dirty="0">
                <a:latin typeface="Calibri"/>
                <a:cs typeface="Calibri"/>
              </a:rPr>
              <a:t>zat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cair?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latin typeface="Calibri"/>
                <a:cs typeface="Calibri"/>
              </a:rPr>
              <a:t>(1 </a:t>
            </a:r>
            <a:r>
              <a:rPr sz="2000" spc="-15" dirty="0">
                <a:latin typeface="Calibri"/>
                <a:cs typeface="Calibri"/>
              </a:rPr>
              <a:t>atmosfer </a:t>
            </a:r>
            <a:r>
              <a:rPr sz="2000" spc="-5" dirty="0">
                <a:latin typeface="Calibri"/>
                <a:cs typeface="Calibri"/>
              </a:rPr>
              <a:t>(h) </a:t>
            </a:r>
            <a:r>
              <a:rPr sz="2000" dirty="0">
                <a:latin typeface="Calibri"/>
                <a:cs typeface="Calibri"/>
              </a:rPr>
              <a:t>= 10,34 m </a:t>
            </a:r>
            <a:r>
              <a:rPr sz="2000" spc="-45" dirty="0">
                <a:latin typeface="Calibri"/>
                <a:cs typeface="Calibri"/>
              </a:rPr>
              <a:t>air, </a:t>
            </a:r>
            <a:r>
              <a:rPr sz="2000" dirty="0">
                <a:latin typeface="Calibri"/>
                <a:cs typeface="Calibri"/>
              </a:rPr>
              <a:t>1 </a:t>
            </a:r>
            <a:r>
              <a:rPr sz="2000" spc="-5" dirty="0">
                <a:latin typeface="Calibri"/>
                <a:cs typeface="Calibri"/>
              </a:rPr>
              <a:t>liter </a:t>
            </a:r>
            <a:r>
              <a:rPr sz="2000" dirty="0">
                <a:latin typeface="Calibri"/>
                <a:cs typeface="Calibri"/>
              </a:rPr>
              <a:t>= 0,001 m³, </a:t>
            </a:r>
            <a:r>
              <a:rPr sz="2000" spc="-229" dirty="0">
                <a:latin typeface="Calibri"/>
                <a:cs typeface="Calibri"/>
              </a:rPr>
              <a:t>(P=</a:t>
            </a:r>
            <a:r>
              <a:rPr sz="2775" i="1" spc="-345" baseline="10510" dirty="0">
                <a:latin typeface="Symbol"/>
                <a:cs typeface="Symbol"/>
              </a:rPr>
              <a:t></a:t>
            </a:r>
            <a:r>
              <a:rPr sz="2625" i="1" spc="-345" baseline="11111" dirty="0">
                <a:latin typeface="Times New Roman"/>
                <a:cs typeface="Times New Roman"/>
              </a:rPr>
              <a:t>g</a:t>
            </a:r>
            <a:r>
              <a:rPr sz="2625" i="1" spc="-75" baseline="11111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Calibri"/>
                <a:cs typeface="Calibri"/>
              </a:rPr>
              <a:t>h))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PENGEMBANGAN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latin typeface="Calibri"/>
                <a:cs typeface="Calibri"/>
              </a:rPr>
              <a:t>Soal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5940" y="1261490"/>
            <a:ext cx="795972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3. Dua </a:t>
            </a:r>
            <a:r>
              <a:rPr sz="2000" spc="-5" dirty="0">
                <a:latin typeface="Calibri"/>
                <a:cs typeface="Calibri"/>
              </a:rPr>
              <a:t>buah plat berbentuk </a:t>
            </a:r>
            <a:r>
              <a:rPr sz="2000" spc="-10" dirty="0">
                <a:latin typeface="Calibri"/>
                <a:cs typeface="Calibri"/>
              </a:rPr>
              <a:t>bujursangkar dengan </a:t>
            </a:r>
            <a:r>
              <a:rPr sz="2000" spc="-5" dirty="0">
                <a:latin typeface="Calibri"/>
                <a:cs typeface="Calibri"/>
              </a:rPr>
              <a:t>sisi </a:t>
            </a:r>
            <a:r>
              <a:rPr sz="2000" dirty="0">
                <a:latin typeface="Calibri"/>
                <a:cs typeface="Calibri"/>
              </a:rPr>
              <a:t>0,6 m, </a:t>
            </a:r>
            <a:r>
              <a:rPr sz="2000" spc="-5" dirty="0">
                <a:latin typeface="Calibri"/>
                <a:cs typeface="Calibri"/>
              </a:rPr>
              <a:t>saling sejajar  </a:t>
            </a:r>
            <a:r>
              <a:rPr sz="2000" dirty="0">
                <a:latin typeface="Calibri"/>
                <a:cs typeface="Calibri"/>
              </a:rPr>
              <a:t>dan </a:t>
            </a:r>
            <a:r>
              <a:rPr sz="2000" spc="-10" dirty="0">
                <a:latin typeface="Calibri"/>
                <a:cs typeface="Calibri"/>
              </a:rPr>
              <a:t>berjarak </a:t>
            </a:r>
            <a:r>
              <a:rPr sz="2000" spc="-5" dirty="0">
                <a:latin typeface="Calibri"/>
                <a:cs typeface="Calibri"/>
              </a:rPr>
              <a:t>12,5 </a:t>
            </a:r>
            <a:r>
              <a:rPr sz="2000" dirty="0">
                <a:latin typeface="Calibri"/>
                <a:cs typeface="Calibri"/>
              </a:rPr>
              <a:t>mm. </a:t>
            </a:r>
            <a:r>
              <a:rPr sz="2000" spc="-10" dirty="0">
                <a:latin typeface="Calibri"/>
                <a:cs typeface="Calibri"/>
              </a:rPr>
              <a:t>Diantara </a:t>
            </a:r>
            <a:r>
              <a:rPr sz="2000" spc="-15" dirty="0">
                <a:latin typeface="Calibri"/>
                <a:cs typeface="Calibri"/>
              </a:rPr>
              <a:t>kedua </a:t>
            </a:r>
            <a:r>
              <a:rPr sz="2000" spc="-5" dirty="0">
                <a:latin typeface="Calibri"/>
                <a:cs typeface="Calibri"/>
              </a:rPr>
              <a:t>plat </a:t>
            </a:r>
            <a:r>
              <a:rPr sz="2000" spc="-10" dirty="0">
                <a:latin typeface="Calibri"/>
                <a:cs typeface="Calibri"/>
              </a:rPr>
              <a:t>terdapat </a:t>
            </a:r>
            <a:r>
              <a:rPr sz="2000" dirty="0">
                <a:latin typeface="Calibri"/>
                <a:cs typeface="Calibri"/>
              </a:rPr>
              <a:t>oli. </a:t>
            </a:r>
            <a:r>
              <a:rPr sz="2000" spc="-5" dirty="0">
                <a:latin typeface="Calibri"/>
                <a:cs typeface="Calibri"/>
              </a:rPr>
              <a:t>Plat </a:t>
            </a:r>
            <a:r>
              <a:rPr sz="2000" spc="-10" dirty="0">
                <a:latin typeface="Calibri"/>
                <a:cs typeface="Calibri"/>
              </a:rPr>
              <a:t>bawah </a:t>
            </a:r>
            <a:r>
              <a:rPr sz="2000" dirty="0">
                <a:latin typeface="Calibri"/>
                <a:cs typeface="Calibri"/>
              </a:rPr>
              <a:t>diam  dan </a:t>
            </a:r>
            <a:r>
              <a:rPr sz="2000" spc="-5" dirty="0">
                <a:latin typeface="Calibri"/>
                <a:cs typeface="Calibri"/>
              </a:rPr>
              <a:t>plat </a:t>
            </a:r>
            <a:r>
              <a:rPr sz="2000" spc="-15" dirty="0">
                <a:latin typeface="Calibri"/>
                <a:cs typeface="Calibri"/>
              </a:rPr>
              <a:t>atas </a:t>
            </a:r>
            <a:r>
              <a:rPr sz="2000" spc="-10" dirty="0">
                <a:latin typeface="Calibri"/>
                <a:cs typeface="Calibri"/>
              </a:rPr>
              <a:t>bergerak dengan </a:t>
            </a:r>
            <a:r>
              <a:rPr sz="2000" spc="-15" dirty="0">
                <a:latin typeface="Calibri"/>
                <a:cs typeface="Calibri"/>
              </a:rPr>
              <a:t>kecepatan </a:t>
            </a:r>
            <a:r>
              <a:rPr sz="2000" spc="-5" dirty="0">
                <a:latin typeface="Calibri"/>
                <a:cs typeface="Calibri"/>
              </a:rPr>
              <a:t>2,5 </a:t>
            </a:r>
            <a:r>
              <a:rPr sz="2000" spc="-10" dirty="0">
                <a:latin typeface="Calibri"/>
                <a:cs typeface="Calibri"/>
              </a:rPr>
              <a:t>m/d, </a:t>
            </a:r>
            <a:r>
              <a:rPr sz="2000" spc="-5" dirty="0">
                <a:latin typeface="Calibri"/>
                <a:cs typeface="Calibri"/>
              </a:rPr>
              <a:t>dan </a:t>
            </a:r>
            <a:r>
              <a:rPr sz="2000" spc="-10" dirty="0">
                <a:latin typeface="Calibri"/>
                <a:cs typeface="Calibri"/>
              </a:rPr>
              <a:t>diperlukan </a:t>
            </a:r>
            <a:r>
              <a:rPr sz="2000" spc="-35" dirty="0">
                <a:latin typeface="Calibri"/>
                <a:cs typeface="Calibri"/>
              </a:rPr>
              <a:t>gaya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100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40" y="2176145"/>
            <a:ext cx="795845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3060" algn="l"/>
                <a:tab pos="1130300" algn="l"/>
                <a:tab pos="2189480" algn="l"/>
                <a:tab pos="3424554" algn="l"/>
                <a:tab pos="4537075" algn="l"/>
                <a:tab pos="5403215" algn="l"/>
                <a:tab pos="6557009" algn="l"/>
                <a:tab pos="7557770" algn="l"/>
              </a:tabLst>
            </a:pPr>
            <a:r>
              <a:rPr sz="2000" dirty="0">
                <a:latin typeface="Calibri"/>
                <a:cs typeface="Calibri"/>
              </a:rPr>
              <a:t>N	</a:t>
            </a:r>
            <a:r>
              <a:rPr sz="2000" spc="5" dirty="0">
                <a:latin typeface="Calibri"/>
                <a:cs typeface="Calibri"/>
              </a:rPr>
              <a:t>u</a:t>
            </a:r>
            <a:r>
              <a:rPr sz="2000" spc="-35" dirty="0">
                <a:latin typeface="Calibri"/>
                <a:cs typeface="Calibri"/>
              </a:rPr>
              <a:t>n</a:t>
            </a:r>
            <a:r>
              <a:rPr sz="2000" spc="5" dirty="0">
                <a:latin typeface="Calibri"/>
                <a:cs typeface="Calibri"/>
              </a:rPr>
              <a:t>tu</a:t>
            </a:r>
            <a:r>
              <a:rPr sz="2000" dirty="0">
                <a:latin typeface="Calibri"/>
                <a:cs typeface="Calibri"/>
              </a:rPr>
              <a:t>k	m</a:t>
            </a:r>
            <a:r>
              <a:rPr sz="2000" spc="-15" dirty="0">
                <a:latin typeface="Calibri"/>
                <a:cs typeface="Calibri"/>
              </a:rPr>
              <a:t>e</a:t>
            </a:r>
            <a:r>
              <a:rPr sz="2000" spc="5" dirty="0">
                <a:latin typeface="Calibri"/>
                <a:cs typeface="Calibri"/>
              </a:rPr>
              <a:t>n</a:t>
            </a:r>
            <a:r>
              <a:rPr sz="2000" spc="-5" dirty="0">
                <a:latin typeface="Calibri"/>
                <a:cs typeface="Calibri"/>
              </a:rPr>
              <a:t>ja</a:t>
            </a:r>
            <a:r>
              <a:rPr sz="2000" spc="-40" dirty="0">
                <a:latin typeface="Calibri"/>
                <a:cs typeface="Calibri"/>
              </a:rPr>
              <a:t>g</a:t>
            </a:r>
            <a:r>
              <a:rPr sz="2000" dirty="0">
                <a:latin typeface="Calibri"/>
                <a:cs typeface="Calibri"/>
              </a:rPr>
              <a:t>a	</a:t>
            </a:r>
            <a:r>
              <a:rPr sz="2000" spc="-70" dirty="0">
                <a:latin typeface="Calibri"/>
                <a:cs typeface="Calibri"/>
              </a:rPr>
              <a:t>k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25" dirty="0">
                <a:latin typeface="Calibri"/>
                <a:cs typeface="Calibri"/>
              </a:rPr>
              <a:t>c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10" dirty="0">
                <a:latin typeface="Calibri"/>
                <a:cs typeface="Calibri"/>
              </a:rPr>
              <a:t>p</a:t>
            </a:r>
            <a:r>
              <a:rPr sz="2000" spc="-20" dirty="0">
                <a:latin typeface="Calibri"/>
                <a:cs typeface="Calibri"/>
              </a:rPr>
              <a:t>a</a:t>
            </a:r>
            <a:r>
              <a:rPr sz="2000" spc="-10" dirty="0">
                <a:latin typeface="Calibri"/>
                <a:cs typeface="Calibri"/>
              </a:rPr>
              <a:t>t</a:t>
            </a:r>
            <a:r>
              <a:rPr sz="2000" dirty="0">
                <a:latin typeface="Calibri"/>
                <a:cs typeface="Calibri"/>
              </a:rPr>
              <a:t>an	</a:t>
            </a:r>
            <a:r>
              <a:rPr sz="2000" spc="-10" dirty="0">
                <a:latin typeface="Calibri"/>
                <a:cs typeface="Calibri"/>
              </a:rPr>
              <a:t>t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35" dirty="0">
                <a:latin typeface="Calibri"/>
                <a:cs typeface="Calibri"/>
              </a:rPr>
              <a:t>r</a:t>
            </a:r>
            <a:r>
              <a:rPr sz="2000" spc="-5" dirty="0">
                <a:latin typeface="Calibri"/>
                <a:cs typeface="Calibri"/>
              </a:rPr>
              <a:t>se</a:t>
            </a:r>
            <a:r>
              <a:rPr sz="2000" spc="-10" dirty="0">
                <a:latin typeface="Calibri"/>
                <a:cs typeface="Calibri"/>
              </a:rPr>
              <a:t>b</a:t>
            </a:r>
            <a:r>
              <a:rPr sz="2000" spc="5" dirty="0">
                <a:latin typeface="Calibri"/>
                <a:cs typeface="Calibri"/>
              </a:rPr>
              <a:t>u</a:t>
            </a:r>
            <a:r>
              <a:rPr sz="2000" spc="10" dirty="0">
                <a:latin typeface="Calibri"/>
                <a:cs typeface="Calibri"/>
              </a:rPr>
              <a:t>t</a:t>
            </a:r>
            <a:r>
              <a:rPr sz="2000" dirty="0">
                <a:latin typeface="Calibri"/>
                <a:cs typeface="Calibri"/>
              </a:rPr>
              <a:t>.	</a:t>
            </a:r>
            <a:r>
              <a:rPr sz="2000" spc="-10" dirty="0">
                <a:latin typeface="Calibri"/>
                <a:cs typeface="Calibri"/>
              </a:rPr>
              <a:t>H</a:t>
            </a:r>
            <a:r>
              <a:rPr sz="2000" dirty="0">
                <a:latin typeface="Calibri"/>
                <a:cs typeface="Calibri"/>
              </a:rPr>
              <a:t>i</a:t>
            </a:r>
            <a:r>
              <a:rPr sz="2000" spc="5" dirty="0">
                <a:latin typeface="Calibri"/>
                <a:cs typeface="Calibri"/>
              </a:rPr>
              <a:t>tu</a:t>
            </a:r>
            <a:r>
              <a:rPr sz="2000" spc="-15" dirty="0">
                <a:latin typeface="Calibri"/>
                <a:cs typeface="Calibri"/>
              </a:rPr>
              <a:t>n</a:t>
            </a:r>
            <a:r>
              <a:rPr sz="2000" dirty="0">
                <a:latin typeface="Calibri"/>
                <a:cs typeface="Calibri"/>
              </a:rPr>
              <a:t>g	vis</a:t>
            </a:r>
            <a:r>
              <a:rPr sz="2000" spc="-80" dirty="0">
                <a:latin typeface="Calibri"/>
                <a:cs typeface="Calibri"/>
              </a:rPr>
              <a:t>k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5" dirty="0">
                <a:latin typeface="Calibri"/>
                <a:cs typeface="Calibri"/>
              </a:rPr>
              <a:t>si</a:t>
            </a:r>
            <a:r>
              <a:rPr sz="2000" spc="-15" dirty="0">
                <a:latin typeface="Calibri"/>
                <a:cs typeface="Calibri"/>
              </a:rPr>
              <a:t>t</a:t>
            </a:r>
            <a:r>
              <a:rPr sz="2000" dirty="0">
                <a:latin typeface="Calibri"/>
                <a:cs typeface="Calibri"/>
              </a:rPr>
              <a:t>as	</a:t>
            </a:r>
            <a:r>
              <a:rPr sz="2000" spc="5" dirty="0">
                <a:latin typeface="Calibri"/>
                <a:cs typeface="Calibri"/>
              </a:rPr>
              <a:t>d</a:t>
            </a:r>
            <a:r>
              <a:rPr sz="2000" spc="-20" dirty="0">
                <a:latin typeface="Calibri"/>
                <a:cs typeface="Calibri"/>
              </a:rPr>
              <a:t>i</a:t>
            </a:r>
            <a:r>
              <a:rPr sz="2000" spc="5" dirty="0">
                <a:latin typeface="Calibri"/>
                <a:cs typeface="Calibri"/>
              </a:rPr>
              <a:t>n</a:t>
            </a:r>
            <a:r>
              <a:rPr sz="2000" dirty="0">
                <a:latin typeface="Calibri"/>
                <a:cs typeface="Calibri"/>
              </a:rPr>
              <a:t>amik	</a:t>
            </a:r>
            <a:r>
              <a:rPr sz="2000" spc="-15" dirty="0">
                <a:latin typeface="Calibri"/>
                <a:cs typeface="Calibri"/>
              </a:rPr>
              <a:t>d</a:t>
            </a:r>
            <a:r>
              <a:rPr sz="2000" dirty="0">
                <a:latin typeface="Calibri"/>
                <a:cs typeface="Calibri"/>
              </a:rPr>
              <a:t>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5940" y="2480627"/>
            <a:ext cx="511810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alibri"/>
                <a:cs typeface="Calibri"/>
              </a:rPr>
              <a:t>kinematik oli </a:t>
            </a:r>
            <a:r>
              <a:rPr sz="2000" dirty="0">
                <a:latin typeface="Calibri"/>
                <a:cs typeface="Calibri"/>
              </a:rPr>
              <a:t>apabila </a:t>
            </a:r>
            <a:r>
              <a:rPr sz="2000" spc="-10" dirty="0">
                <a:latin typeface="Calibri"/>
                <a:cs typeface="Calibri"/>
              </a:rPr>
              <a:t>rapat </a:t>
            </a:r>
            <a:r>
              <a:rPr sz="2000" spc="-15" dirty="0">
                <a:latin typeface="Calibri"/>
                <a:cs typeface="Calibri"/>
              </a:rPr>
              <a:t>relatifnya </a:t>
            </a:r>
            <a:r>
              <a:rPr sz="2000" dirty="0">
                <a:latin typeface="Calibri"/>
                <a:cs typeface="Calibri"/>
              </a:rPr>
              <a:t>adalah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0,95.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spc="-30" dirty="0">
                <a:latin typeface="Calibri"/>
                <a:cs typeface="Calibri"/>
              </a:rPr>
              <a:t>(Tegangan </a:t>
            </a:r>
            <a:r>
              <a:rPr sz="2000" dirty="0">
                <a:latin typeface="Calibri"/>
                <a:cs typeface="Calibri"/>
              </a:rPr>
              <a:t>Geser </a:t>
            </a:r>
            <a:r>
              <a:rPr sz="2000" spc="-5" dirty="0">
                <a:latin typeface="Calibri"/>
                <a:cs typeface="Calibri"/>
              </a:rPr>
              <a:t>(τ)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F/A))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0540" y="3395281"/>
            <a:ext cx="8011159" cy="1245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 algn="just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4. </a:t>
            </a:r>
            <a:r>
              <a:rPr sz="2000" spc="-30" dirty="0">
                <a:latin typeface="Calibri"/>
                <a:cs typeface="Calibri"/>
              </a:rPr>
              <a:t>Tabung </a:t>
            </a:r>
            <a:r>
              <a:rPr sz="2000" spc="-5" dirty="0">
                <a:latin typeface="Calibri"/>
                <a:cs typeface="Calibri"/>
              </a:rPr>
              <a:t>berdiameter </a:t>
            </a:r>
            <a:r>
              <a:rPr sz="2000" dirty="0">
                <a:latin typeface="Calibri"/>
                <a:cs typeface="Calibri"/>
              </a:rPr>
              <a:t>2 mm berisi air </a:t>
            </a:r>
            <a:r>
              <a:rPr sz="2000" spc="-15" dirty="0">
                <a:latin typeface="Calibri"/>
                <a:cs typeface="Calibri"/>
              </a:rPr>
              <a:t>raksa </a:t>
            </a:r>
            <a:r>
              <a:rPr sz="2000" spc="-5" dirty="0">
                <a:latin typeface="Calibri"/>
                <a:cs typeface="Calibri"/>
              </a:rPr>
              <a:t>dimasukan </a:t>
            </a:r>
            <a:r>
              <a:rPr sz="2000" spc="-40" dirty="0">
                <a:latin typeface="Calibri"/>
                <a:cs typeface="Calibri"/>
              </a:rPr>
              <a:t>ke </a:t>
            </a:r>
            <a:r>
              <a:rPr sz="2000" dirty="0">
                <a:latin typeface="Calibri"/>
                <a:cs typeface="Calibri"/>
              </a:rPr>
              <a:t>dalam bak </a:t>
            </a:r>
            <a:r>
              <a:rPr sz="2000" spc="-5" dirty="0">
                <a:latin typeface="Calibri"/>
                <a:cs typeface="Calibri"/>
              </a:rPr>
              <a:t>berisi  </a:t>
            </a:r>
            <a:r>
              <a:rPr sz="2000" dirty="0">
                <a:latin typeface="Calibri"/>
                <a:cs typeface="Calibri"/>
              </a:rPr>
              <a:t>air </a:t>
            </a:r>
            <a:r>
              <a:rPr sz="2000" spc="-15" dirty="0">
                <a:latin typeface="Calibri"/>
                <a:cs typeface="Calibri"/>
              </a:rPr>
              <a:t>raksa. </a:t>
            </a:r>
            <a:r>
              <a:rPr sz="2000" spc="-35" dirty="0">
                <a:latin typeface="Calibri"/>
                <a:cs typeface="Calibri"/>
              </a:rPr>
              <a:t>Tegangan </a:t>
            </a:r>
            <a:r>
              <a:rPr sz="2000" spc="-5" dirty="0">
                <a:latin typeface="Calibri"/>
                <a:cs typeface="Calibri"/>
              </a:rPr>
              <a:t>permukaan </a:t>
            </a:r>
            <a:r>
              <a:rPr sz="2000" dirty="0">
                <a:latin typeface="Calibri"/>
                <a:cs typeface="Calibri"/>
              </a:rPr>
              <a:t>air </a:t>
            </a:r>
            <a:r>
              <a:rPr sz="2000" spc="-15" dirty="0">
                <a:latin typeface="Calibri"/>
                <a:cs typeface="Calibri"/>
              </a:rPr>
              <a:t>raksa </a:t>
            </a:r>
            <a:r>
              <a:rPr sz="2000" dirty="0">
                <a:latin typeface="Calibri"/>
                <a:cs typeface="Calibri"/>
              </a:rPr>
              <a:t>σ = </a:t>
            </a:r>
            <a:r>
              <a:rPr sz="2000" spc="5" dirty="0">
                <a:latin typeface="Calibri"/>
                <a:cs typeface="Calibri"/>
              </a:rPr>
              <a:t>480 </a:t>
            </a:r>
            <a:r>
              <a:rPr sz="2000" dirty="0">
                <a:latin typeface="Calibri"/>
                <a:cs typeface="Calibri"/>
              </a:rPr>
              <a:t>x </a:t>
            </a:r>
            <a:r>
              <a:rPr sz="2000" spc="15" dirty="0">
                <a:latin typeface="Cambria Math"/>
                <a:cs typeface="Cambria Math"/>
              </a:rPr>
              <a:t>10</a:t>
            </a:r>
            <a:r>
              <a:rPr sz="2175" spc="22" baseline="28735" dirty="0">
                <a:latin typeface="Cambria Math"/>
                <a:cs typeface="Cambria Math"/>
              </a:rPr>
              <a:t>−3</a:t>
            </a:r>
            <a:r>
              <a:rPr sz="2000" spc="15" dirty="0">
                <a:latin typeface="Calibri"/>
                <a:cs typeface="Calibri"/>
              </a:rPr>
              <a:t>N/m </a:t>
            </a:r>
            <a:r>
              <a:rPr sz="2000" spc="-5" dirty="0">
                <a:latin typeface="Calibri"/>
                <a:cs typeface="Calibri"/>
              </a:rPr>
              <a:t>dan sudut  </a:t>
            </a:r>
            <a:r>
              <a:rPr sz="2000" spc="-20" dirty="0">
                <a:latin typeface="Calibri"/>
                <a:cs typeface="Calibri"/>
              </a:rPr>
              <a:t>kontak </a:t>
            </a:r>
            <a:r>
              <a:rPr sz="2000" dirty="0">
                <a:latin typeface="Calibri"/>
                <a:cs typeface="Calibri"/>
              </a:rPr>
              <a:t>= 45˚. Hitung </a:t>
            </a:r>
            <a:r>
              <a:rPr sz="2000" spc="-5" dirty="0">
                <a:latin typeface="Calibri"/>
                <a:cs typeface="Calibri"/>
              </a:rPr>
              <a:t>penurunan </a:t>
            </a:r>
            <a:r>
              <a:rPr sz="2000" dirty="0">
                <a:latin typeface="Calibri"/>
                <a:cs typeface="Calibri"/>
              </a:rPr>
              <a:t>air </a:t>
            </a:r>
            <a:r>
              <a:rPr sz="2000" spc="-15" dirty="0">
                <a:latin typeface="Calibri"/>
                <a:cs typeface="Calibri"/>
              </a:rPr>
              <a:t>raksa </a:t>
            </a:r>
            <a:r>
              <a:rPr sz="2000" dirty="0">
                <a:latin typeface="Calibri"/>
                <a:cs typeface="Calibri"/>
              </a:rPr>
              <a:t>dalam </a:t>
            </a:r>
            <a:r>
              <a:rPr sz="2000" spc="-5" dirty="0">
                <a:latin typeface="Calibri"/>
                <a:cs typeface="Calibri"/>
              </a:rPr>
              <a:t>tabung. Rapat relatif </a:t>
            </a:r>
            <a:r>
              <a:rPr sz="2000" dirty="0">
                <a:latin typeface="Calibri"/>
                <a:cs typeface="Calibri"/>
              </a:rPr>
              <a:t>air  </a:t>
            </a:r>
            <a:r>
              <a:rPr sz="2000" spc="-15" dirty="0">
                <a:latin typeface="Calibri"/>
                <a:cs typeface="Calibri"/>
              </a:rPr>
              <a:t>raksa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13,6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10540" y="4919916"/>
            <a:ext cx="8010525" cy="1855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 algn="just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5. </a:t>
            </a:r>
            <a:r>
              <a:rPr sz="2000" spc="-35" dirty="0">
                <a:latin typeface="Calibri"/>
                <a:cs typeface="Calibri"/>
              </a:rPr>
              <a:t>Tekanan </a:t>
            </a:r>
            <a:r>
              <a:rPr sz="2000" spc="-10" dirty="0">
                <a:latin typeface="Calibri"/>
                <a:cs typeface="Calibri"/>
              </a:rPr>
              <a:t>statis </a:t>
            </a:r>
            <a:r>
              <a:rPr sz="2000" spc="-5" dirty="0">
                <a:latin typeface="Calibri"/>
                <a:cs typeface="Calibri"/>
              </a:rPr>
              <a:t>adalah sedemikian </a:t>
            </a:r>
            <a:r>
              <a:rPr sz="2000" dirty="0">
                <a:latin typeface="Calibri"/>
                <a:cs typeface="Calibri"/>
              </a:rPr>
              <a:t>rupa </a:t>
            </a:r>
            <a:r>
              <a:rPr sz="2000" spc="-10" dirty="0">
                <a:latin typeface="Calibri"/>
                <a:cs typeface="Calibri"/>
              </a:rPr>
              <a:t>sehingga </a:t>
            </a:r>
            <a:r>
              <a:rPr sz="2000" dirty="0">
                <a:latin typeface="Calibri"/>
                <a:cs typeface="Calibri"/>
              </a:rPr>
              <a:t>air naik didalam </a:t>
            </a:r>
            <a:r>
              <a:rPr sz="2000" spc="-5" dirty="0">
                <a:latin typeface="Calibri"/>
                <a:cs typeface="Calibri"/>
              </a:rPr>
              <a:t>tabung  </a:t>
            </a:r>
            <a:r>
              <a:rPr sz="2000" spc="-15" dirty="0">
                <a:latin typeface="Calibri"/>
                <a:cs typeface="Calibri"/>
              </a:rPr>
              <a:t>kaca </a:t>
            </a:r>
            <a:r>
              <a:rPr sz="2000" spc="-5" dirty="0">
                <a:latin typeface="Calibri"/>
                <a:cs typeface="Calibri"/>
              </a:rPr>
              <a:t>sampai </a:t>
            </a:r>
            <a:r>
              <a:rPr sz="2000" dirty="0">
                <a:latin typeface="Calibri"/>
                <a:cs typeface="Calibri"/>
              </a:rPr>
              <a:t>setinggi 7 </a:t>
            </a:r>
            <a:r>
              <a:rPr sz="2000" spc="-5" dirty="0">
                <a:latin typeface="Calibri"/>
                <a:cs typeface="Calibri"/>
              </a:rPr>
              <a:t>cm. </a:t>
            </a:r>
            <a:r>
              <a:rPr sz="2000" dirty="0">
                <a:latin typeface="Calibri"/>
                <a:cs typeface="Calibri"/>
              </a:rPr>
              <a:t>Apabila </a:t>
            </a:r>
            <a:r>
              <a:rPr sz="2000" spc="-5" dirty="0">
                <a:latin typeface="Calibri"/>
                <a:cs typeface="Calibri"/>
              </a:rPr>
              <a:t>diameter tabung adalah </a:t>
            </a:r>
            <a:r>
              <a:rPr sz="2000" dirty="0">
                <a:latin typeface="Calibri"/>
                <a:cs typeface="Calibri"/>
              </a:rPr>
              <a:t>0,5 </a:t>
            </a:r>
            <a:r>
              <a:rPr sz="2000" spc="-5" dirty="0">
                <a:latin typeface="Calibri"/>
                <a:cs typeface="Calibri"/>
              </a:rPr>
              <a:t>cm dan  temperatur </a:t>
            </a:r>
            <a:r>
              <a:rPr sz="2000" dirty="0">
                <a:latin typeface="Calibri"/>
                <a:cs typeface="Calibri"/>
              </a:rPr>
              <a:t>air adalah 20˚ </a:t>
            </a:r>
            <a:r>
              <a:rPr sz="2000" spc="-5" dirty="0">
                <a:latin typeface="Calibri"/>
                <a:cs typeface="Calibri"/>
              </a:rPr>
              <a:t>C. Hitung </a:t>
            </a:r>
            <a:r>
              <a:rPr sz="2000" dirty="0">
                <a:latin typeface="Calibri"/>
                <a:cs typeface="Calibri"/>
              </a:rPr>
              <a:t>tinggi </a:t>
            </a:r>
            <a:r>
              <a:rPr sz="2000" spc="-15" dirty="0">
                <a:latin typeface="Calibri"/>
                <a:cs typeface="Calibri"/>
              </a:rPr>
              <a:t>total </a:t>
            </a:r>
            <a:r>
              <a:rPr sz="2000" dirty="0">
                <a:latin typeface="Calibri"/>
                <a:cs typeface="Calibri"/>
              </a:rPr>
              <a:t>pada mana air </a:t>
            </a:r>
            <a:r>
              <a:rPr sz="2000" spc="-5" dirty="0">
                <a:latin typeface="Calibri"/>
                <a:cs typeface="Calibri"/>
              </a:rPr>
              <a:t>didalam  </a:t>
            </a:r>
            <a:r>
              <a:rPr sz="2000" dirty="0">
                <a:latin typeface="Calibri"/>
                <a:cs typeface="Calibri"/>
              </a:rPr>
              <a:t>tabung </a:t>
            </a:r>
            <a:r>
              <a:rPr sz="2000" spc="-15" dirty="0">
                <a:latin typeface="Calibri"/>
                <a:cs typeface="Calibri"/>
              </a:rPr>
              <a:t>akan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bertahan.</a:t>
            </a:r>
            <a:endParaRPr sz="2000">
              <a:latin typeface="Calibri"/>
              <a:cs typeface="Calibri"/>
            </a:endParaRPr>
          </a:p>
          <a:p>
            <a:pPr marL="38100" marR="3486785" algn="just">
              <a:lnSpc>
                <a:spcPct val="100000"/>
              </a:lnSpc>
              <a:spcBef>
                <a:spcPts val="5"/>
              </a:spcBef>
            </a:pPr>
            <a:r>
              <a:rPr sz="2000" spc="5" dirty="0">
                <a:latin typeface="Calibri"/>
                <a:cs typeface="Calibri"/>
              </a:rPr>
              <a:t>t=20 </a:t>
            </a:r>
            <a:r>
              <a:rPr sz="2000" dirty="0">
                <a:latin typeface="Calibri"/>
                <a:cs typeface="Calibri"/>
              </a:rPr>
              <a:t>˚ </a:t>
            </a:r>
            <a:r>
              <a:rPr sz="2000" dirty="0">
                <a:latin typeface="Wingdings"/>
                <a:cs typeface="Wingdings"/>
              </a:rPr>
              <a:t>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35" dirty="0">
                <a:latin typeface="Calibri"/>
                <a:cs typeface="Calibri"/>
              </a:rPr>
              <a:t>Tegangan </a:t>
            </a:r>
            <a:r>
              <a:rPr sz="2000" spc="-5" dirty="0">
                <a:latin typeface="Calibri"/>
                <a:cs typeface="Calibri"/>
              </a:rPr>
              <a:t>geser </a:t>
            </a:r>
            <a:r>
              <a:rPr sz="2000" dirty="0">
                <a:latin typeface="Calibri"/>
                <a:cs typeface="Calibri"/>
              </a:rPr>
              <a:t>= 7,36 x</a:t>
            </a:r>
            <a:r>
              <a:rPr sz="2000" spc="-95" dirty="0">
                <a:latin typeface="Calibri"/>
                <a:cs typeface="Calibri"/>
              </a:rPr>
              <a:t> </a:t>
            </a:r>
            <a:r>
              <a:rPr sz="2000" spc="15" dirty="0">
                <a:latin typeface="Cambria Math"/>
                <a:cs typeface="Cambria Math"/>
              </a:rPr>
              <a:t>10</a:t>
            </a:r>
            <a:r>
              <a:rPr sz="2175" spc="22" baseline="28735" dirty="0">
                <a:latin typeface="Cambria Math"/>
                <a:cs typeface="Cambria Math"/>
              </a:rPr>
              <a:t>−2</a:t>
            </a:r>
            <a:r>
              <a:rPr sz="2000" spc="15" dirty="0">
                <a:latin typeface="Calibri"/>
                <a:cs typeface="Calibri"/>
              </a:rPr>
              <a:t>N/m  </a:t>
            </a:r>
            <a:r>
              <a:rPr sz="2000" spc="-25" dirty="0">
                <a:latin typeface="Calibri"/>
                <a:cs typeface="Calibri"/>
              </a:rPr>
              <a:t>Tabung </a:t>
            </a:r>
            <a:r>
              <a:rPr sz="2000" spc="-20" dirty="0">
                <a:latin typeface="Calibri"/>
                <a:cs typeface="Calibri"/>
              </a:rPr>
              <a:t>kaca </a:t>
            </a:r>
            <a:r>
              <a:rPr sz="2000" spc="-10" dirty="0">
                <a:latin typeface="Calibri"/>
                <a:cs typeface="Calibri"/>
              </a:rPr>
              <a:t>bersih </a:t>
            </a:r>
            <a:r>
              <a:rPr sz="2000" dirty="0">
                <a:latin typeface="Calibri"/>
                <a:cs typeface="Calibri"/>
              </a:rPr>
              <a:t>sudut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=0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TERIMAKASIH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</TotalTime>
  <Words>1799</Words>
  <Application>Microsoft Office PowerPoint</Application>
  <PresentationFormat>Widescreen</PresentationFormat>
  <Paragraphs>451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Arial</vt:lpstr>
      <vt:lpstr>Arial Black</vt:lpstr>
      <vt:lpstr>Arial Rounded MT Bold</vt:lpstr>
      <vt:lpstr>Calibri</vt:lpstr>
      <vt:lpstr>Calibri Light</vt:lpstr>
      <vt:lpstr>Cambria Math</vt:lpstr>
      <vt:lpstr>Franklin Gothic Medium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Mr.Luqman</cp:lastModifiedBy>
  <cp:revision>4</cp:revision>
  <dcterms:created xsi:type="dcterms:W3CDTF">2020-02-16T06:49:14Z</dcterms:created>
  <dcterms:modified xsi:type="dcterms:W3CDTF">2020-03-02T18:11:15Z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2019-02-06T00:00:00Z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2020-02-16T00:00:00Z</vt:filetime>
  </property>
</Properties>
</file>