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92" r:id="rId24"/>
    <p:sldId id="293" r:id="rId25"/>
    <p:sldId id="301" r:id="rId26"/>
    <p:sldId id="302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96" r:id="rId35"/>
    <p:sldId id="297" r:id="rId36"/>
    <p:sldId id="298" r:id="rId37"/>
    <p:sldId id="299" r:id="rId38"/>
    <p:sldId id="300" r:id="rId39"/>
    <p:sldId id="285" r:id="rId40"/>
    <p:sldId id="286" r:id="rId41"/>
    <p:sldId id="287" r:id="rId42"/>
    <p:sldId id="288" r:id="rId43"/>
    <p:sldId id="289" r:id="rId44"/>
    <p:sldId id="290" r:id="rId45"/>
    <p:sldId id="291" r:id="rId46"/>
  </p:sldIdLst>
  <p:sldSz cx="9144000" cy="6858000" type="screen4x3"/>
  <p:notesSz cx="9144000" cy="6858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30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5/23/2018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5/23/2018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5/23/2018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5/23/2018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E8E1B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0" y="0"/>
            <a:ext cx="12192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1790700" y="1065530"/>
            <a:ext cx="5600700" cy="269621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1790700" y="3733800"/>
            <a:ext cx="6972300" cy="267589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1600200" y="228600"/>
            <a:ext cx="7162800" cy="6096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5/23/2018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E8E1B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0" y="0"/>
            <a:ext cx="12192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07340" y="-35559"/>
            <a:ext cx="8529319" cy="13665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56235" y="2014220"/>
            <a:ext cx="8431529" cy="36410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5/23/2018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1981200" y="2669540"/>
            <a:ext cx="7162800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8000" marR="5080" indent="-495300">
              <a:lnSpc>
                <a:spcPct val="100000"/>
              </a:lnSpc>
              <a:spcBef>
                <a:spcPts val="100"/>
              </a:spcBef>
              <a:tabLst>
                <a:tab pos="2353310" algn="l"/>
                <a:tab pos="2545080" algn="l"/>
              </a:tabLst>
            </a:pPr>
            <a:r>
              <a:rPr sz="5400" spc="-5" dirty="0" smtClean="0">
                <a:latin typeface="Times New Roman"/>
                <a:cs typeface="Times New Roman"/>
              </a:rPr>
              <a:t>Audit  TI</a:t>
            </a:r>
            <a:endParaRPr sz="5400" dirty="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753870" y="4495800"/>
            <a:ext cx="6781800" cy="228600"/>
          </a:xfrm>
          <a:custGeom>
            <a:avLst/>
            <a:gdLst/>
            <a:ahLst/>
            <a:cxnLst/>
            <a:rect l="l" t="t" r="r" b="b"/>
            <a:pathLst>
              <a:path w="6781800" h="228600">
                <a:moveTo>
                  <a:pt x="6781800" y="0"/>
                </a:moveTo>
                <a:lnTo>
                  <a:pt x="0" y="0"/>
                </a:lnTo>
                <a:lnTo>
                  <a:pt x="0" y="228600"/>
                </a:lnTo>
                <a:lnTo>
                  <a:pt x="6781800" y="228600"/>
                </a:lnTo>
                <a:lnTo>
                  <a:pt x="67818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753870" y="4495800"/>
            <a:ext cx="6781800" cy="228600"/>
          </a:xfrm>
          <a:custGeom>
            <a:avLst/>
            <a:gdLst/>
            <a:ahLst/>
            <a:cxnLst/>
            <a:rect l="l" t="t" r="r" b="b"/>
            <a:pathLst>
              <a:path w="6781800" h="228600">
                <a:moveTo>
                  <a:pt x="3390900" y="228600"/>
                </a:moveTo>
                <a:lnTo>
                  <a:pt x="0" y="228600"/>
                </a:lnTo>
                <a:lnTo>
                  <a:pt x="0" y="0"/>
                </a:lnTo>
                <a:lnTo>
                  <a:pt x="6781800" y="0"/>
                </a:lnTo>
                <a:lnTo>
                  <a:pt x="6781800" y="228600"/>
                </a:lnTo>
                <a:lnTo>
                  <a:pt x="3390900" y="228600"/>
                </a:lnTo>
                <a:close/>
              </a:path>
            </a:pathLst>
          </a:custGeom>
          <a:ln w="125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752600" y="2362200"/>
            <a:ext cx="6781800" cy="228600"/>
          </a:xfrm>
          <a:custGeom>
            <a:avLst/>
            <a:gdLst/>
            <a:ahLst/>
            <a:cxnLst/>
            <a:rect l="l" t="t" r="r" b="b"/>
            <a:pathLst>
              <a:path w="6781800" h="228600">
                <a:moveTo>
                  <a:pt x="6781800" y="0"/>
                </a:moveTo>
                <a:lnTo>
                  <a:pt x="0" y="0"/>
                </a:lnTo>
                <a:lnTo>
                  <a:pt x="0" y="228600"/>
                </a:lnTo>
                <a:lnTo>
                  <a:pt x="6781800" y="228600"/>
                </a:lnTo>
                <a:lnTo>
                  <a:pt x="67818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752600" y="2362200"/>
            <a:ext cx="6781800" cy="228600"/>
          </a:xfrm>
          <a:custGeom>
            <a:avLst/>
            <a:gdLst/>
            <a:ahLst/>
            <a:cxnLst/>
            <a:rect l="l" t="t" r="r" b="b"/>
            <a:pathLst>
              <a:path w="6781800" h="228600">
                <a:moveTo>
                  <a:pt x="3390900" y="228600"/>
                </a:moveTo>
                <a:lnTo>
                  <a:pt x="0" y="228600"/>
                </a:lnTo>
                <a:lnTo>
                  <a:pt x="0" y="0"/>
                </a:lnTo>
                <a:lnTo>
                  <a:pt x="6781800" y="0"/>
                </a:lnTo>
                <a:lnTo>
                  <a:pt x="6781800" y="228600"/>
                </a:lnTo>
                <a:lnTo>
                  <a:pt x="3390900" y="228600"/>
                </a:lnTo>
                <a:close/>
              </a:path>
            </a:pathLst>
          </a:custGeom>
          <a:ln w="125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51610" y="193040"/>
            <a:ext cx="4641215" cy="1366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586740" algn="l"/>
              </a:tabLst>
            </a:pPr>
            <a:r>
              <a:rPr spc="-10" dirty="0"/>
              <a:t>Bidang </a:t>
            </a:r>
            <a:r>
              <a:rPr spc="-5" dirty="0"/>
              <a:t>Pekerjaan</a:t>
            </a:r>
            <a:r>
              <a:rPr spc="-90" dirty="0"/>
              <a:t> </a:t>
            </a:r>
            <a:r>
              <a:rPr dirty="0"/>
              <a:t>IT  di	perusahaan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50339" y="1912620"/>
            <a:ext cx="7371080" cy="4046220"/>
          </a:xfrm>
          <a:prstGeom prst="rect">
            <a:avLst/>
          </a:prstGeom>
        </p:spPr>
        <p:txBody>
          <a:bodyPr vert="horz" wrap="square" lIns="0" tIns="1143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900"/>
              </a:spcBef>
              <a:buClr>
                <a:srgbClr val="996600"/>
              </a:buClr>
              <a:buFont typeface="Wingdings"/>
              <a:buChar char=""/>
              <a:tabLst>
                <a:tab pos="355600" algn="l"/>
              </a:tabLst>
            </a:pPr>
            <a:r>
              <a:rPr sz="3200" spc="-5" dirty="0">
                <a:latin typeface="Times New Roman"/>
                <a:cs typeface="Times New Roman"/>
              </a:rPr>
              <a:t>System</a:t>
            </a:r>
            <a:r>
              <a:rPr sz="3200" spc="-190" dirty="0">
                <a:latin typeface="Times New Roman"/>
                <a:cs typeface="Times New Roman"/>
              </a:rPr>
              <a:t> </a:t>
            </a:r>
            <a:r>
              <a:rPr sz="3200" spc="-5" dirty="0">
                <a:latin typeface="Times New Roman"/>
                <a:cs typeface="Times New Roman"/>
              </a:rPr>
              <a:t>Analyst</a:t>
            </a:r>
            <a:endParaRPr sz="32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800"/>
              </a:spcBef>
              <a:buClr>
                <a:srgbClr val="996600"/>
              </a:buClr>
              <a:buFont typeface="Wingdings"/>
              <a:buChar char=""/>
              <a:tabLst>
                <a:tab pos="355600" algn="l"/>
              </a:tabLst>
            </a:pPr>
            <a:r>
              <a:rPr sz="3200" spc="-5" dirty="0">
                <a:latin typeface="Times New Roman"/>
                <a:cs typeface="Times New Roman"/>
              </a:rPr>
              <a:t>Programmer</a:t>
            </a:r>
            <a:endParaRPr sz="32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790"/>
              </a:spcBef>
              <a:buClr>
                <a:srgbClr val="996600"/>
              </a:buClr>
              <a:buFont typeface="Wingdings"/>
              <a:buChar char=""/>
              <a:tabLst>
                <a:tab pos="355600" algn="l"/>
              </a:tabLst>
            </a:pPr>
            <a:r>
              <a:rPr sz="3200" spc="-10" dirty="0">
                <a:latin typeface="Times New Roman"/>
                <a:cs typeface="Times New Roman"/>
              </a:rPr>
              <a:t>Administrator </a:t>
            </a:r>
            <a:r>
              <a:rPr sz="3200" spc="-5" dirty="0">
                <a:latin typeface="Times New Roman"/>
                <a:cs typeface="Times New Roman"/>
              </a:rPr>
              <a:t>(Network, system,</a:t>
            </a:r>
            <a:r>
              <a:rPr sz="3200" spc="-10" dirty="0">
                <a:latin typeface="Times New Roman"/>
                <a:cs typeface="Times New Roman"/>
              </a:rPr>
              <a:t> </a:t>
            </a:r>
            <a:r>
              <a:rPr sz="3200" spc="-5" dirty="0">
                <a:latin typeface="Times New Roman"/>
                <a:cs typeface="Times New Roman"/>
              </a:rPr>
              <a:t>database)</a:t>
            </a:r>
            <a:endParaRPr sz="3200">
              <a:latin typeface="Times New Roman"/>
              <a:cs typeface="Times New Roman"/>
            </a:endParaRPr>
          </a:p>
          <a:p>
            <a:pPr marL="355600" marR="1527810" indent="-342900">
              <a:lnSpc>
                <a:spcPct val="100000"/>
              </a:lnSpc>
              <a:spcBef>
                <a:spcPts val="800"/>
              </a:spcBef>
              <a:buClr>
                <a:srgbClr val="996600"/>
              </a:buClr>
              <a:buFont typeface="Wingdings"/>
              <a:buChar char=""/>
              <a:tabLst>
                <a:tab pos="355600" algn="l"/>
              </a:tabLst>
            </a:pPr>
            <a:r>
              <a:rPr sz="3200" spc="-5" dirty="0">
                <a:latin typeface="Times New Roman"/>
                <a:cs typeface="Times New Roman"/>
              </a:rPr>
              <a:t>Support (workshop, maintenance,  </a:t>
            </a:r>
            <a:r>
              <a:rPr sz="3200" dirty="0">
                <a:latin typeface="Times New Roman"/>
                <a:cs typeface="Times New Roman"/>
              </a:rPr>
              <a:t>helpdesk, dll</a:t>
            </a:r>
            <a:r>
              <a:rPr sz="3200" spc="-1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)</a:t>
            </a:r>
            <a:endParaRPr sz="32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800"/>
              </a:spcBef>
              <a:buClr>
                <a:srgbClr val="996600"/>
              </a:buClr>
              <a:buFont typeface="Wingdings"/>
              <a:buChar char=""/>
              <a:tabLst>
                <a:tab pos="355600" algn="l"/>
              </a:tabLst>
            </a:pPr>
            <a:r>
              <a:rPr sz="3200" i="1" spc="-5" dirty="0">
                <a:latin typeface="Times New Roman"/>
                <a:cs typeface="Times New Roman"/>
              </a:rPr>
              <a:t>Security</a:t>
            </a:r>
            <a:r>
              <a:rPr sz="3200" i="1" spc="-15" dirty="0">
                <a:latin typeface="Times New Roman"/>
                <a:cs typeface="Times New Roman"/>
              </a:rPr>
              <a:t> </a:t>
            </a:r>
            <a:r>
              <a:rPr sz="3200" i="1" spc="-5" dirty="0">
                <a:latin typeface="Times New Roman"/>
                <a:cs typeface="Times New Roman"/>
              </a:rPr>
              <a:t>Officer</a:t>
            </a:r>
            <a:endParaRPr sz="32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790"/>
              </a:spcBef>
              <a:buClr>
                <a:srgbClr val="996600"/>
              </a:buClr>
              <a:buFont typeface="Wingdings"/>
              <a:buChar char=""/>
              <a:tabLst>
                <a:tab pos="355600" algn="l"/>
              </a:tabLst>
            </a:pPr>
            <a:r>
              <a:rPr sz="3200" spc="-5" dirty="0">
                <a:solidFill>
                  <a:srgbClr val="CC0000"/>
                </a:solidFill>
                <a:latin typeface="Times New Roman"/>
                <a:cs typeface="Times New Roman"/>
              </a:rPr>
              <a:t>Auditor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524000" y="1714500"/>
            <a:ext cx="7315200" cy="0"/>
          </a:xfrm>
          <a:custGeom>
            <a:avLst/>
            <a:gdLst/>
            <a:ahLst/>
            <a:cxnLst/>
            <a:rect l="l" t="t" r="r" b="b"/>
            <a:pathLst>
              <a:path w="7315200">
                <a:moveTo>
                  <a:pt x="0" y="0"/>
                </a:moveTo>
                <a:lnTo>
                  <a:pt x="7315200" y="0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524000" y="1676400"/>
            <a:ext cx="7315200" cy="76200"/>
          </a:xfrm>
          <a:custGeom>
            <a:avLst/>
            <a:gdLst/>
            <a:ahLst/>
            <a:cxnLst/>
            <a:rect l="l" t="t" r="r" b="b"/>
            <a:pathLst>
              <a:path w="7315200" h="76200">
                <a:moveTo>
                  <a:pt x="3657600" y="76200"/>
                </a:moveTo>
                <a:lnTo>
                  <a:pt x="0" y="76200"/>
                </a:lnTo>
                <a:lnTo>
                  <a:pt x="0" y="0"/>
                </a:lnTo>
                <a:lnTo>
                  <a:pt x="7315200" y="0"/>
                </a:lnTo>
                <a:lnTo>
                  <a:pt x="7315200" y="76200"/>
                </a:lnTo>
                <a:lnTo>
                  <a:pt x="3657600" y="76200"/>
                </a:lnTo>
                <a:close/>
              </a:path>
            </a:pathLst>
          </a:custGeom>
          <a:ln w="125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74139" y="223520"/>
            <a:ext cx="129794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Audit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392679" y="2014219"/>
            <a:ext cx="859155" cy="64769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5"/>
              </a:spcBef>
            </a:pPr>
            <a:endParaRPr sz="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00" spc="10" dirty="0">
                <a:latin typeface="Times New Roman"/>
                <a:cs typeface="Times New Roman"/>
              </a:rPr>
              <a:t>Systematic, independent and</a:t>
            </a:r>
            <a:r>
              <a:rPr sz="100" spc="-20" dirty="0">
                <a:latin typeface="Times New Roman"/>
                <a:cs typeface="Times New Roman"/>
              </a:rPr>
              <a:t> </a:t>
            </a:r>
            <a:r>
              <a:rPr sz="100" spc="10" dirty="0">
                <a:latin typeface="Times New Roman"/>
                <a:cs typeface="Times New Roman"/>
              </a:rPr>
              <a:t>documented</a:t>
            </a:r>
            <a:endParaRPr sz="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z="100" spc="10" dirty="0">
                <a:latin typeface="Times New Roman"/>
                <a:cs typeface="Times New Roman"/>
              </a:rPr>
              <a:t>process</a:t>
            </a:r>
            <a:r>
              <a:rPr sz="100" dirty="0">
                <a:latin typeface="Times New Roman"/>
                <a:cs typeface="Times New Roman"/>
              </a:rPr>
              <a:t> </a:t>
            </a:r>
            <a:r>
              <a:rPr sz="100" spc="5" dirty="0">
                <a:latin typeface="Times New Roman"/>
                <a:cs typeface="Times New Roman"/>
              </a:rPr>
              <a:t>for</a:t>
            </a:r>
            <a:r>
              <a:rPr sz="100" dirty="0">
                <a:latin typeface="Times New Roman"/>
                <a:cs typeface="Times New Roman"/>
              </a:rPr>
              <a:t> </a:t>
            </a:r>
            <a:r>
              <a:rPr sz="100" spc="10" dirty="0">
                <a:latin typeface="Times New Roman"/>
                <a:cs typeface="Times New Roman"/>
              </a:rPr>
              <a:t>obtaining</a:t>
            </a:r>
            <a:r>
              <a:rPr sz="100" spc="5" dirty="0">
                <a:latin typeface="Times New Roman"/>
                <a:cs typeface="Times New Roman"/>
              </a:rPr>
              <a:t> </a:t>
            </a:r>
            <a:r>
              <a:rPr sz="100" spc="10" dirty="0">
                <a:latin typeface="Times New Roman"/>
                <a:cs typeface="Times New Roman"/>
              </a:rPr>
              <a:t>audit</a:t>
            </a:r>
            <a:r>
              <a:rPr sz="100" spc="5" dirty="0">
                <a:latin typeface="Times New Roman"/>
                <a:cs typeface="Times New Roman"/>
              </a:rPr>
              <a:t> </a:t>
            </a:r>
            <a:r>
              <a:rPr sz="100" spc="10" dirty="0">
                <a:latin typeface="Times New Roman"/>
                <a:cs typeface="Times New Roman"/>
              </a:rPr>
              <a:t>evidence and</a:t>
            </a:r>
            <a:r>
              <a:rPr sz="100" dirty="0">
                <a:latin typeface="Times New Roman"/>
                <a:cs typeface="Times New Roman"/>
              </a:rPr>
              <a:t> </a:t>
            </a:r>
            <a:r>
              <a:rPr sz="100" spc="10" dirty="0">
                <a:latin typeface="Times New Roman"/>
                <a:cs typeface="Times New Roman"/>
              </a:rPr>
              <a:t>evaluating</a:t>
            </a:r>
            <a:r>
              <a:rPr sz="100" dirty="0">
                <a:latin typeface="Times New Roman"/>
                <a:cs typeface="Times New Roman"/>
              </a:rPr>
              <a:t> </a:t>
            </a:r>
            <a:r>
              <a:rPr sz="100" spc="5" dirty="0">
                <a:latin typeface="Times New Roman"/>
                <a:cs typeface="Times New Roman"/>
              </a:rPr>
              <a:t>it</a:t>
            </a:r>
            <a:r>
              <a:rPr sz="100" spc="10" dirty="0">
                <a:latin typeface="Times New Roman"/>
                <a:cs typeface="Times New Roman"/>
              </a:rPr>
              <a:t> objectively</a:t>
            </a:r>
            <a:r>
              <a:rPr sz="100" dirty="0">
                <a:latin typeface="Times New Roman"/>
                <a:cs typeface="Times New Roman"/>
              </a:rPr>
              <a:t> </a:t>
            </a:r>
            <a:r>
              <a:rPr sz="100" spc="10" dirty="0">
                <a:latin typeface="Times New Roman"/>
                <a:cs typeface="Times New Roman"/>
              </a:rPr>
              <a:t>to</a:t>
            </a:r>
            <a:r>
              <a:rPr sz="100" spc="5" dirty="0">
                <a:latin typeface="Times New Roman"/>
                <a:cs typeface="Times New Roman"/>
              </a:rPr>
              <a:t> </a:t>
            </a:r>
            <a:r>
              <a:rPr sz="100" spc="10" dirty="0">
                <a:latin typeface="Times New Roman"/>
                <a:cs typeface="Times New Roman"/>
              </a:rPr>
              <a:t>determine</a:t>
            </a:r>
            <a:r>
              <a:rPr sz="100" spc="5" dirty="0">
                <a:latin typeface="Times New Roman"/>
                <a:cs typeface="Times New Roman"/>
              </a:rPr>
              <a:t> </a:t>
            </a:r>
            <a:r>
              <a:rPr sz="100" spc="10" dirty="0">
                <a:latin typeface="Times New Roman"/>
                <a:cs typeface="Times New Roman"/>
              </a:rPr>
              <a:t>the extent</a:t>
            </a:r>
            <a:r>
              <a:rPr sz="100" spc="5" dirty="0">
                <a:latin typeface="Times New Roman"/>
                <a:cs typeface="Times New Roman"/>
              </a:rPr>
              <a:t> </a:t>
            </a:r>
            <a:r>
              <a:rPr sz="100" spc="10" dirty="0">
                <a:latin typeface="Times New Roman"/>
                <a:cs typeface="Times New Roman"/>
              </a:rPr>
              <a:t>to</a:t>
            </a:r>
            <a:r>
              <a:rPr sz="100" spc="5" dirty="0">
                <a:latin typeface="Times New Roman"/>
                <a:cs typeface="Times New Roman"/>
              </a:rPr>
              <a:t> </a:t>
            </a:r>
            <a:r>
              <a:rPr sz="100" spc="10" dirty="0">
                <a:latin typeface="Times New Roman"/>
                <a:cs typeface="Times New Roman"/>
              </a:rPr>
              <a:t>which</a:t>
            </a:r>
            <a:r>
              <a:rPr sz="100" dirty="0">
                <a:latin typeface="Times New Roman"/>
                <a:cs typeface="Times New Roman"/>
              </a:rPr>
              <a:t> </a:t>
            </a:r>
            <a:r>
              <a:rPr sz="100" spc="10" dirty="0">
                <a:latin typeface="Times New Roman"/>
                <a:cs typeface="Times New Roman"/>
              </a:rPr>
              <a:t>the</a:t>
            </a:r>
            <a:r>
              <a:rPr sz="100" spc="5" dirty="0">
                <a:latin typeface="Times New Roman"/>
                <a:cs typeface="Times New Roman"/>
              </a:rPr>
              <a:t> </a:t>
            </a:r>
            <a:r>
              <a:rPr sz="100" spc="10" dirty="0">
                <a:latin typeface="Times New Roman"/>
                <a:cs typeface="Times New Roman"/>
              </a:rPr>
              <a:t>audit </a:t>
            </a:r>
            <a:r>
              <a:rPr sz="100" spc="5" dirty="0">
                <a:latin typeface="Times New Roman"/>
                <a:cs typeface="Times New Roman"/>
              </a:rPr>
              <a:t>criteria </a:t>
            </a:r>
            <a:r>
              <a:rPr sz="100" spc="10" dirty="0">
                <a:latin typeface="Times New Roman"/>
                <a:cs typeface="Times New Roman"/>
              </a:rPr>
              <a:t>are </a:t>
            </a:r>
            <a:r>
              <a:rPr sz="100" spc="5" dirty="0">
                <a:latin typeface="Times New Roman"/>
                <a:cs typeface="Times New Roman"/>
              </a:rPr>
              <a:t>fulfilled</a:t>
            </a:r>
            <a:endParaRPr sz="1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371600" y="952500"/>
            <a:ext cx="7315200" cy="0"/>
          </a:xfrm>
          <a:custGeom>
            <a:avLst/>
            <a:gdLst/>
            <a:ahLst/>
            <a:cxnLst/>
            <a:rect l="l" t="t" r="r" b="b"/>
            <a:pathLst>
              <a:path w="7315200">
                <a:moveTo>
                  <a:pt x="0" y="0"/>
                </a:moveTo>
                <a:lnTo>
                  <a:pt x="7315200" y="0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371600" y="914400"/>
            <a:ext cx="7315200" cy="76200"/>
          </a:xfrm>
          <a:custGeom>
            <a:avLst/>
            <a:gdLst/>
            <a:ahLst/>
            <a:cxnLst/>
            <a:rect l="l" t="t" r="r" b="b"/>
            <a:pathLst>
              <a:path w="7315200" h="76200">
                <a:moveTo>
                  <a:pt x="3657600" y="76200"/>
                </a:moveTo>
                <a:lnTo>
                  <a:pt x="0" y="76200"/>
                </a:lnTo>
                <a:lnTo>
                  <a:pt x="0" y="0"/>
                </a:lnTo>
                <a:lnTo>
                  <a:pt x="7315200" y="0"/>
                </a:lnTo>
                <a:lnTo>
                  <a:pt x="7315200" y="76200"/>
                </a:lnTo>
                <a:lnTo>
                  <a:pt x="3657600" y="76200"/>
                </a:lnTo>
                <a:close/>
              </a:path>
            </a:pathLst>
          </a:custGeom>
          <a:ln w="125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50339" y="299720"/>
            <a:ext cx="413639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Keuntungan</a:t>
            </a:r>
            <a:r>
              <a:rPr spc="-330" dirty="0"/>
              <a:t> </a:t>
            </a:r>
            <a:r>
              <a:rPr spc="-5" dirty="0"/>
              <a:t>Audit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50339" y="1371599"/>
            <a:ext cx="7290434" cy="4064000"/>
          </a:xfrm>
          <a:prstGeom prst="rect">
            <a:avLst/>
          </a:prstGeom>
        </p:spPr>
        <p:txBody>
          <a:bodyPr vert="horz" wrap="square" lIns="0" tIns="50800" rIns="0" bIns="0" rtlCol="0">
            <a:spAutoFit/>
          </a:bodyPr>
          <a:lstStyle/>
          <a:p>
            <a:pPr marL="323850" marR="584200" indent="-311150">
              <a:lnSpc>
                <a:spcPts val="2350"/>
              </a:lnSpc>
              <a:spcBef>
                <a:spcPts val="400"/>
              </a:spcBef>
              <a:buClr>
                <a:srgbClr val="996600"/>
              </a:buClr>
              <a:buFont typeface="Wingdings"/>
              <a:buChar char=""/>
              <a:tabLst>
                <a:tab pos="323215" algn="l"/>
                <a:tab pos="323850" algn="l"/>
              </a:tabLst>
            </a:pPr>
            <a:r>
              <a:rPr sz="2150" spc="10" dirty="0">
                <a:latin typeface="Times New Roman"/>
                <a:cs typeface="Times New Roman"/>
              </a:rPr>
              <a:t>Menilai keefektifan </a:t>
            </a:r>
            <a:r>
              <a:rPr sz="2150" spc="5" dirty="0">
                <a:latin typeface="Times New Roman"/>
                <a:cs typeface="Times New Roman"/>
              </a:rPr>
              <a:t>aktivitas aktifitas </a:t>
            </a:r>
            <a:r>
              <a:rPr sz="2150" spc="10" dirty="0">
                <a:latin typeface="Times New Roman"/>
                <a:cs typeface="Times New Roman"/>
              </a:rPr>
              <a:t>dokumentasi dalam  </a:t>
            </a:r>
            <a:r>
              <a:rPr sz="2150" spc="5" dirty="0">
                <a:latin typeface="Times New Roman"/>
                <a:cs typeface="Times New Roman"/>
              </a:rPr>
              <a:t>organisasi</a:t>
            </a:r>
            <a:endParaRPr sz="2150">
              <a:latin typeface="Times New Roman"/>
              <a:cs typeface="Times New Roman"/>
            </a:endParaRPr>
          </a:p>
          <a:p>
            <a:pPr marL="323850" marR="5080" indent="-311150">
              <a:lnSpc>
                <a:spcPts val="2360"/>
              </a:lnSpc>
              <a:spcBef>
                <a:spcPts val="540"/>
              </a:spcBef>
              <a:buClr>
                <a:srgbClr val="996600"/>
              </a:buClr>
              <a:buFont typeface="Wingdings"/>
              <a:buChar char=""/>
              <a:tabLst>
                <a:tab pos="323215" algn="l"/>
                <a:tab pos="323850" algn="l"/>
              </a:tabLst>
            </a:pPr>
            <a:r>
              <a:rPr sz="2150" spc="10" dirty="0">
                <a:latin typeface="Times New Roman"/>
                <a:cs typeface="Times New Roman"/>
              </a:rPr>
              <a:t>Memonitor kesesuaian </a:t>
            </a:r>
            <a:r>
              <a:rPr sz="2150" spc="15" dirty="0">
                <a:latin typeface="Times New Roman"/>
                <a:cs typeface="Times New Roman"/>
              </a:rPr>
              <a:t>dengan </a:t>
            </a:r>
            <a:r>
              <a:rPr sz="2150" spc="10" dirty="0">
                <a:latin typeface="Times New Roman"/>
                <a:cs typeface="Times New Roman"/>
              </a:rPr>
              <a:t>kebijakan, </a:t>
            </a:r>
            <a:r>
              <a:rPr sz="2150" spc="5" dirty="0">
                <a:latin typeface="Times New Roman"/>
                <a:cs typeface="Times New Roman"/>
              </a:rPr>
              <a:t>sistem, </a:t>
            </a:r>
            <a:r>
              <a:rPr sz="2150" spc="10" dirty="0">
                <a:latin typeface="Times New Roman"/>
                <a:cs typeface="Times New Roman"/>
              </a:rPr>
              <a:t>prosedur dan  undang-undang</a:t>
            </a:r>
            <a:r>
              <a:rPr sz="2150" dirty="0">
                <a:latin typeface="Times New Roman"/>
                <a:cs typeface="Times New Roman"/>
              </a:rPr>
              <a:t> </a:t>
            </a:r>
            <a:r>
              <a:rPr sz="2150" spc="10" dirty="0">
                <a:latin typeface="Times New Roman"/>
                <a:cs typeface="Times New Roman"/>
              </a:rPr>
              <a:t>perusahaan</a:t>
            </a:r>
            <a:endParaRPr sz="2150">
              <a:latin typeface="Times New Roman"/>
              <a:cs typeface="Times New Roman"/>
            </a:endParaRPr>
          </a:p>
          <a:p>
            <a:pPr marL="323850" indent="-311150">
              <a:lnSpc>
                <a:spcPct val="100000"/>
              </a:lnSpc>
              <a:spcBef>
                <a:spcPts val="280"/>
              </a:spcBef>
              <a:buClr>
                <a:srgbClr val="996600"/>
              </a:buClr>
              <a:buFont typeface="Wingdings"/>
              <a:buChar char=""/>
              <a:tabLst>
                <a:tab pos="323215" algn="l"/>
                <a:tab pos="323850" algn="l"/>
              </a:tabLst>
            </a:pPr>
            <a:r>
              <a:rPr sz="2150" spc="15" dirty="0">
                <a:latin typeface="Times New Roman"/>
                <a:cs typeface="Times New Roman"/>
              </a:rPr>
              <a:t>Mengukur </a:t>
            </a:r>
            <a:r>
              <a:rPr sz="2150" spc="10" dirty="0">
                <a:latin typeface="Times New Roman"/>
                <a:cs typeface="Times New Roman"/>
              </a:rPr>
              <a:t>tingkat efektifitas dari</a:t>
            </a:r>
            <a:r>
              <a:rPr sz="2150" spc="-10" dirty="0">
                <a:latin typeface="Times New Roman"/>
                <a:cs typeface="Times New Roman"/>
              </a:rPr>
              <a:t> </a:t>
            </a:r>
            <a:r>
              <a:rPr sz="2150" spc="10" dirty="0">
                <a:latin typeface="Times New Roman"/>
                <a:cs typeface="Times New Roman"/>
              </a:rPr>
              <a:t>sistem</a:t>
            </a:r>
            <a:endParaRPr sz="2150">
              <a:latin typeface="Times New Roman"/>
              <a:cs typeface="Times New Roman"/>
            </a:endParaRPr>
          </a:p>
          <a:p>
            <a:pPr marL="323850" marR="1072515" indent="-311150">
              <a:lnSpc>
                <a:spcPts val="2360"/>
              </a:lnSpc>
              <a:spcBef>
                <a:spcPts val="580"/>
              </a:spcBef>
              <a:buClr>
                <a:srgbClr val="996600"/>
              </a:buClr>
              <a:buFont typeface="Wingdings"/>
              <a:buChar char=""/>
              <a:tabLst>
                <a:tab pos="323215" algn="l"/>
                <a:tab pos="323850" algn="l"/>
              </a:tabLst>
            </a:pPr>
            <a:r>
              <a:rPr sz="2150" spc="10" dirty="0">
                <a:latin typeface="Times New Roman"/>
                <a:cs typeface="Times New Roman"/>
              </a:rPr>
              <a:t>Mengidentifikasi kelemahan di </a:t>
            </a:r>
            <a:r>
              <a:rPr sz="2150" spc="5" dirty="0">
                <a:latin typeface="Times New Roman"/>
                <a:cs typeface="Times New Roman"/>
              </a:rPr>
              <a:t>sistem </a:t>
            </a:r>
            <a:r>
              <a:rPr sz="2150" spc="10" dirty="0">
                <a:latin typeface="Times New Roman"/>
                <a:cs typeface="Times New Roman"/>
              </a:rPr>
              <a:t>yang </a:t>
            </a:r>
            <a:r>
              <a:rPr sz="2150" spc="15" dirty="0">
                <a:latin typeface="Times New Roman"/>
                <a:cs typeface="Times New Roman"/>
              </a:rPr>
              <a:t>mungkin  </a:t>
            </a:r>
            <a:r>
              <a:rPr sz="2150" spc="10" dirty="0">
                <a:latin typeface="Times New Roman"/>
                <a:cs typeface="Times New Roman"/>
              </a:rPr>
              <a:t>mengakibatkan ketidaksesuaian di masa</a:t>
            </a:r>
            <a:r>
              <a:rPr sz="2150" spc="5" dirty="0">
                <a:latin typeface="Times New Roman"/>
                <a:cs typeface="Times New Roman"/>
              </a:rPr>
              <a:t> </a:t>
            </a:r>
            <a:r>
              <a:rPr sz="2150" spc="10" dirty="0">
                <a:latin typeface="Times New Roman"/>
                <a:cs typeface="Times New Roman"/>
              </a:rPr>
              <a:t>datang</a:t>
            </a:r>
            <a:endParaRPr sz="2150">
              <a:latin typeface="Times New Roman"/>
              <a:cs typeface="Times New Roman"/>
            </a:endParaRPr>
          </a:p>
          <a:p>
            <a:pPr marL="323850" indent="-311150">
              <a:lnSpc>
                <a:spcPct val="100000"/>
              </a:lnSpc>
              <a:spcBef>
                <a:spcPts val="280"/>
              </a:spcBef>
              <a:buClr>
                <a:srgbClr val="996600"/>
              </a:buClr>
              <a:buFont typeface="Wingdings"/>
              <a:buChar char=""/>
              <a:tabLst>
                <a:tab pos="323215" algn="l"/>
                <a:tab pos="323850" algn="l"/>
              </a:tabLst>
            </a:pPr>
            <a:r>
              <a:rPr sz="2150" spc="10" dirty="0">
                <a:latin typeface="Times New Roman"/>
                <a:cs typeface="Times New Roman"/>
              </a:rPr>
              <a:t>Menyediakan informasi untuk proses</a:t>
            </a:r>
            <a:r>
              <a:rPr sz="2150" dirty="0">
                <a:latin typeface="Times New Roman"/>
                <a:cs typeface="Times New Roman"/>
              </a:rPr>
              <a:t> </a:t>
            </a:r>
            <a:r>
              <a:rPr sz="2150" spc="10" dirty="0">
                <a:latin typeface="Times New Roman"/>
                <a:cs typeface="Times New Roman"/>
              </a:rPr>
              <a:t>peningkatan</a:t>
            </a:r>
            <a:endParaRPr sz="2150">
              <a:latin typeface="Times New Roman"/>
              <a:cs typeface="Times New Roman"/>
            </a:endParaRPr>
          </a:p>
          <a:p>
            <a:pPr marL="323850" marR="253365" indent="-311150">
              <a:lnSpc>
                <a:spcPts val="2350"/>
              </a:lnSpc>
              <a:spcBef>
                <a:spcPts val="590"/>
              </a:spcBef>
              <a:buClr>
                <a:srgbClr val="996600"/>
              </a:buClr>
              <a:buFont typeface="Wingdings"/>
              <a:buChar char=""/>
              <a:tabLst>
                <a:tab pos="323215" algn="l"/>
                <a:tab pos="323850" algn="l"/>
              </a:tabLst>
            </a:pPr>
            <a:r>
              <a:rPr sz="2150" spc="10" dirty="0">
                <a:latin typeface="Times New Roman"/>
                <a:cs typeface="Times New Roman"/>
              </a:rPr>
              <a:t>Meningkatkan saling </a:t>
            </a:r>
            <a:r>
              <a:rPr sz="2150" spc="15" dirty="0">
                <a:latin typeface="Times New Roman"/>
                <a:cs typeface="Times New Roman"/>
              </a:rPr>
              <a:t>memahami </a:t>
            </a:r>
            <a:r>
              <a:rPr sz="2150" spc="10" dirty="0">
                <a:latin typeface="Times New Roman"/>
                <a:cs typeface="Times New Roman"/>
              </a:rPr>
              <a:t>antar departemen dan antar  individu</a:t>
            </a:r>
            <a:endParaRPr sz="2150">
              <a:latin typeface="Times New Roman"/>
              <a:cs typeface="Times New Roman"/>
            </a:endParaRPr>
          </a:p>
          <a:p>
            <a:pPr marL="323850" marR="91440" indent="-311150">
              <a:lnSpc>
                <a:spcPts val="2360"/>
              </a:lnSpc>
              <a:spcBef>
                <a:spcPts val="540"/>
              </a:spcBef>
              <a:buClr>
                <a:srgbClr val="996600"/>
              </a:buClr>
              <a:buFont typeface="Wingdings"/>
              <a:buChar char=""/>
              <a:tabLst>
                <a:tab pos="323215" algn="l"/>
                <a:tab pos="323850" algn="l"/>
              </a:tabLst>
            </a:pPr>
            <a:r>
              <a:rPr sz="2150" spc="10" dirty="0">
                <a:latin typeface="Times New Roman"/>
                <a:cs typeface="Times New Roman"/>
              </a:rPr>
              <a:t>Melaporkan hasil tinjauan dan tindakan berdasarkan </a:t>
            </a:r>
            <a:r>
              <a:rPr sz="2150" spc="5" dirty="0">
                <a:latin typeface="Times New Roman"/>
                <a:cs typeface="Times New Roman"/>
              </a:rPr>
              <a:t>resiko </a:t>
            </a:r>
            <a:r>
              <a:rPr sz="2150" spc="10" dirty="0">
                <a:latin typeface="Times New Roman"/>
                <a:cs typeface="Times New Roman"/>
              </a:rPr>
              <a:t>ke  </a:t>
            </a:r>
            <a:r>
              <a:rPr sz="2150" spc="15" dirty="0">
                <a:latin typeface="Times New Roman"/>
                <a:cs typeface="Times New Roman"/>
              </a:rPr>
              <a:t>Manajemen</a:t>
            </a:r>
            <a:endParaRPr sz="215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447800" y="1104900"/>
            <a:ext cx="7315200" cy="0"/>
          </a:xfrm>
          <a:custGeom>
            <a:avLst/>
            <a:gdLst/>
            <a:ahLst/>
            <a:cxnLst/>
            <a:rect l="l" t="t" r="r" b="b"/>
            <a:pathLst>
              <a:path w="7315200">
                <a:moveTo>
                  <a:pt x="0" y="0"/>
                </a:moveTo>
                <a:lnTo>
                  <a:pt x="7315200" y="0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447800" y="1066800"/>
            <a:ext cx="7315200" cy="76200"/>
          </a:xfrm>
          <a:custGeom>
            <a:avLst/>
            <a:gdLst/>
            <a:ahLst/>
            <a:cxnLst/>
            <a:rect l="l" t="t" r="r" b="b"/>
            <a:pathLst>
              <a:path w="7315200" h="76200">
                <a:moveTo>
                  <a:pt x="3657600" y="76200"/>
                </a:moveTo>
                <a:lnTo>
                  <a:pt x="0" y="76200"/>
                </a:lnTo>
                <a:lnTo>
                  <a:pt x="0" y="0"/>
                </a:lnTo>
                <a:lnTo>
                  <a:pt x="7315200" y="0"/>
                </a:lnTo>
                <a:lnTo>
                  <a:pt x="7315200" y="76200"/>
                </a:lnTo>
                <a:lnTo>
                  <a:pt x="3657600" y="76200"/>
                </a:lnTo>
                <a:close/>
              </a:path>
            </a:pathLst>
          </a:custGeom>
          <a:ln w="125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74139" y="299720"/>
            <a:ext cx="311848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IT </a:t>
            </a:r>
            <a:r>
              <a:rPr spc="-5" dirty="0"/>
              <a:t>Audit</a:t>
            </a:r>
            <a:r>
              <a:rPr spc="-655" dirty="0"/>
              <a:t> </a:t>
            </a:r>
            <a:r>
              <a:rPr spc="-5" dirty="0"/>
              <a:t>Area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50339" y="1912620"/>
            <a:ext cx="5389880" cy="2970530"/>
          </a:xfrm>
          <a:prstGeom prst="rect">
            <a:avLst/>
          </a:prstGeom>
        </p:spPr>
        <p:txBody>
          <a:bodyPr vert="horz" wrap="square" lIns="0" tIns="1143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900"/>
              </a:spcBef>
              <a:buClr>
                <a:srgbClr val="996600"/>
              </a:buClr>
              <a:buFont typeface="Wingdings"/>
              <a:buChar char=""/>
              <a:tabLst>
                <a:tab pos="355600" algn="l"/>
              </a:tabLst>
            </a:pPr>
            <a:r>
              <a:rPr sz="3200" spc="-5" dirty="0">
                <a:latin typeface="Times New Roman"/>
                <a:cs typeface="Times New Roman"/>
              </a:rPr>
              <a:t>Planning</a:t>
            </a:r>
            <a:endParaRPr sz="32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800"/>
              </a:spcBef>
              <a:buClr>
                <a:srgbClr val="996600"/>
              </a:buClr>
              <a:buFont typeface="Wingdings"/>
              <a:buChar char=""/>
              <a:tabLst>
                <a:tab pos="355600" algn="l"/>
              </a:tabLst>
            </a:pPr>
            <a:r>
              <a:rPr sz="3200" spc="-5" dirty="0">
                <a:latin typeface="Times New Roman"/>
                <a:cs typeface="Times New Roman"/>
              </a:rPr>
              <a:t>Organization </a:t>
            </a:r>
            <a:r>
              <a:rPr sz="3200" spc="-10" dirty="0">
                <a:latin typeface="Times New Roman"/>
                <a:cs typeface="Times New Roman"/>
              </a:rPr>
              <a:t>and</a:t>
            </a:r>
            <a:r>
              <a:rPr sz="3200" spc="-85" dirty="0">
                <a:latin typeface="Times New Roman"/>
                <a:cs typeface="Times New Roman"/>
              </a:rPr>
              <a:t> </a:t>
            </a:r>
            <a:r>
              <a:rPr sz="3200" spc="-5" dirty="0">
                <a:latin typeface="Times New Roman"/>
                <a:cs typeface="Times New Roman"/>
              </a:rPr>
              <a:t>Management</a:t>
            </a:r>
            <a:endParaRPr sz="32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790"/>
              </a:spcBef>
              <a:buClr>
                <a:srgbClr val="996600"/>
              </a:buClr>
              <a:buFont typeface="Wingdings"/>
              <a:buChar char=""/>
              <a:tabLst>
                <a:tab pos="355600" algn="l"/>
              </a:tabLst>
            </a:pPr>
            <a:r>
              <a:rPr sz="3200" spc="-5" dirty="0">
                <a:latin typeface="Times New Roman"/>
                <a:cs typeface="Times New Roman"/>
              </a:rPr>
              <a:t>Policies </a:t>
            </a:r>
            <a:r>
              <a:rPr sz="3200" spc="-10" dirty="0">
                <a:latin typeface="Times New Roman"/>
                <a:cs typeface="Times New Roman"/>
              </a:rPr>
              <a:t>and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procedures</a:t>
            </a:r>
            <a:endParaRPr sz="32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800"/>
              </a:spcBef>
              <a:buClr>
                <a:srgbClr val="996600"/>
              </a:buClr>
              <a:buFont typeface="Wingdings"/>
              <a:buChar char=""/>
              <a:tabLst>
                <a:tab pos="355600" algn="l"/>
              </a:tabLst>
            </a:pPr>
            <a:r>
              <a:rPr sz="3200" spc="-5" dirty="0">
                <a:latin typeface="Times New Roman"/>
                <a:cs typeface="Times New Roman"/>
              </a:rPr>
              <a:t>Security</a:t>
            </a:r>
            <a:endParaRPr sz="32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800"/>
              </a:spcBef>
              <a:buClr>
                <a:srgbClr val="996600"/>
              </a:buClr>
              <a:buFont typeface="Wingdings"/>
              <a:buChar char=""/>
              <a:tabLst>
                <a:tab pos="355600" algn="l"/>
              </a:tabLst>
            </a:pPr>
            <a:r>
              <a:rPr sz="3200" spc="-10" dirty="0">
                <a:latin typeface="Times New Roman"/>
                <a:cs typeface="Times New Roman"/>
              </a:rPr>
              <a:t>Regulation and</a:t>
            </a:r>
            <a:r>
              <a:rPr sz="3200" spc="-25" dirty="0">
                <a:latin typeface="Times New Roman"/>
                <a:cs typeface="Times New Roman"/>
              </a:rPr>
              <a:t> </a:t>
            </a:r>
            <a:r>
              <a:rPr sz="3200" spc="-5" dirty="0">
                <a:latin typeface="Times New Roman"/>
                <a:cs typeface="Times New Roman"/>
              </a:rPr>
              <a:t>standard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371600" y="1181100"/>
            <a:ext cx="7315200" cy="0"/>
          </a:xfrm>
          <a:custGeom>
            <a:avLst/>
            <a:gdLst/>
            <a:ahLst/>
            <a:cxnLst/>
            <a:rect l="l" t="t" r="r" b="b"/>
            <a:pathLst>
              <a:path w="7315200">
                <a:moveTo>
                  <a:pt x="0" y="0"/>
                </a:moveTo>
                <a:lnTo>
                  <a:pt x="7315200" y="0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371600" y="1143000"/>
            <a:ext cx="7315200" cy="76200"/>
          </a:xfrm>
          <a:custGeom>
            <a:avLst/>
            <a:gdLst/>
            <a:ahLst/>
            <a:cxnLst/>
            <a:rect l="l" t="t" r="r" b="b"/>
            <a:pathLst>
              <a:path w="7315200" h="76200">
                <a:moveTo>
                  <a:pt x="3657600" y="76200"/>
                </a:moveTo>
                <a:lnTo>
                  <a:pt x="0" y="76200"/>
                </a:lnTo>
                <a:lnTo>
                  <a:pt x="0" y="0"/>
                </a:lnTo>
                <a:lnTo>
                  <a:pt x="7315200" y="0"/>
                </a:lnTo>
                <a:lnTo>
                  <a:pt x="7315200" y="76200"/>
                </a:lnTo>
                <a:lnTo>
                  <a:pt x="3657600" y="76200"/>
                </a:lnTo>
                <a:close/>
              </a:path>
            </a:pathLst>
          </a:custGeom>
          <a:ln w="125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74139" y="223520"/>
            <a:ext cx="446341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Jenis Audit</a:t>
            </a:r>
            <a:r>
              <a:rPr spc="-330" dirty="0"/>
              <a:t> </a:t>
            </a:r>
            <a:r>
              <a:rPr dirty="0"/>
              <a:t>(umum)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50339" y="1912620"/>
            <a:ext cx="2331085" cy="2381250"/>
          </a:xfrm>
          <a:prstGeom prst="rect">
            <a:avLst/>
          </a:prstGeom>
        </p:spPr>
        <p:txBody>
          <a:bodyPr vert="horz" wrap="square" lIns="0" tIns="1143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900"/>
              </a:spcBef>
              <a:buClr>
                <a:srgbClr val="996600"/>
              </a:buClr>
              <a:buFont typeface="Wingdings"/>
              <a:buChar char=""/>
              <a:tabLst>
                <a:tab pos="355600" algn="l"/>
              </a:tabLst>
            </a:pPr>
            <a:r>
              <a:rPr sz="3200" spc="-5" dirty="0">
                <a:latin typeface="Times New Roman"/>
                <a:cs typeface="Times New Roman"/>
              </a:rPr>
              <a:t>Compliance</a:t>
            </a:r>
            <a:endParaRPr sz="3200" dirty="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800"/>
              </a:spcBef>
              <a:buClr>
                <a:srgbClr val="996600"/>
              </a:buClr>
              <a:buFont typeface="Wingdings"/>
              <a:buChar char=""/>
              <a:tabLst>
                <a:tab pos="355600" algn="l"/>
              </a:tabLst>
            </a:pPr>
            <a:r>
              <a:rPr sz="3200" spc="-5" dirty="0">
                <a:latin typeface="Times New Roman"/>
                <a:cs typeface="Times New Roman"/>
              </a:rPr>
              <a:t>Kinerja</a:t>
            </a:r>
            <a:endParaRPr sz="3200" dirty="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790"/>
              </a:spcBef>
              <a:buClr>
                <a:srgbClr val="996600"/>
              </a:buClr>
              <a:buFont typeface="Wingdings"/>
              <a:buChar char=""/>
              <a:tabLst>
                <a:tab pos="355600" algn="l"/>
              </a:tabLst>
            </a:pPr>
            <a:r>
              <a:rPr sz="3200" spc="-5" dirty="0">
                <a:latin typeface="Times New Roman"/>
                <a:cs typeface="Times New Roman"/>
              </a:rPr>
              <a:t>Kecurangan</a:t>
            </a:r>
            <a:endParaRPr sz="3200" dirty="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800"/>
              </a:spcBef>
              <a:buClr>
                <a:srgbClr val="996600"/>
              </a:buClr>
              <a:buFont typeface="Wingdings"/>
              <a:buChar char=""/>
              <a:tabLst>
                <a:tab pos="355600" algn="l"/>
              </a:tabLst>
            </a:pPr>
            <a:r>
              <a:rPr sz="3200" spc="-5" dirty="0">
                <a:latin typeface="Times New Roman"/>
                <a:cs typeface="Times New Roman"/>
              </a:rPr>
              <a:t>Sertifikasi</a:t>
            </a:r>
            <a:endParaRPr sz="3200" dirty="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447800" y="1104900"/>
            <a:ext cx="7315200" cy="0"/>
          </a:xfrm>
          <a:custGeom>
            <a:avLst/>
            <a:gdLst/>
            <a:ahLst/>
            <a:cxnLst/>
            <a:rect l="l" t="t" r="r" b="b"/>
            <a:pathLst>
              <a:path w="7315200">
                <a:moveTo>
                  <a:pt x="0" y="0"/>
                </a:moveTo>
                <a:lnTo>
                  <a:pt x="7315200" y="0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447800" y="1066800"/>
            <a:ext cx="7315200" cy="76200"/>
          </a:xfrm>
          <a:custGeom>
            <a:avLst/>
            <a:gdLst/>
            <a:ahLst/>
            <a:cxnLst/>
            <a:rect l="l" t="t" r="r" b="b"/>
            <a:pathLst>
              <a:path w="7315200" h="76200">
                <a:moveTo>
                  <a:pt x="3657600" y="76200"/>
                </a:moveTo>
                <a:lnTo>
                  <a:pt x="0" y="76200"/>
                </a:lnTo>
                <a:lnTo>
                  <a:pt x="0" y="0"/>
                </a:lnTo>
                <a:lnTo>
                  <a:pt x="7315200" y="0"/>
                </a:lnTo>
                <a:lnTo>
                  <a:pt x="7315200" y="76200"/>
                </a:lnTo>
                <a:lnTo>
                  <a:pt x="3657600" y="76200"/>
                </a:lnTo>
                <a:close/>
              </a:path>
            </a:pathLst>
          </a:custGeom>
          <a:ln w="125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50339" y="223520"/>
            <a:ext cx="356235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Jenis Audit</a:t>
            </a:r>
            <a:r>
              <a:rPr spc="-330" dirty="0"/>
              <a:t> </a:t>
            </a:r>
            <a:r>
              <a:rPr dirty="0"/>
              <a:t>(IT)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74139" y="1182001"/>
            <a:ext cx="7330440" cy="3232150"/>
          </a:xfrm>
          <a:prstGeom prst="rect">
            <a:avLst/>
          </a:prstGeom>
        </p:spPr>
        <p:txBody>
          <a:bodyPr vert="horz" wrap="square" lIns="0" tIns="46990" rIns="0" bIns="0" rtlCol="0">
            <a:spAutoFit/>
          </a:bodyPr>
          <a:lstStyle/>
          <a:p>
            <a:pPr marL="317500" indent="-304800">
              <a:lnSpc>
                <a:spcPct val="100000"/>
              </a:lnSpc>
              <a:spcBef>
                <a:spcPts val="370"/>
              </a:spcBef>
              <a:buClr>
                <a:srgbClr val="996600"/>
              </a:buClr>
              <a:buFont typeface="Wingdings"/>
              <a:buChar char=""/>
              <a:tabLst>
                <a:tab pos="317500" algn="l"/>
              </a:tabLst>
            </a:pPr>
            <a:r>
              <a:rPr sz="3750" spc="-15" baseline="1111" dirty="0">
                <a:latin typeface="Times New Roman"/>
                <a:cs typeface="Times New Roman"/>
              </a:rPr>
              <a:t>System</a:t>
            </a:r>
            <a:r>
              <a:rPr sz="3750" spc="-209" baseline="1111" dirty="0">
                <a:latin typeface="Times New Roman"/>
                <a:cs typeface="Times New Roman"/>
              </a:rPr>
              <a:t> </a:t>
            </a:r>
            <a:r>
              <a:rPr sz="3750" spc="-15" baseline="1111" dirty="0">
                <a:latin typeface="Times New Roman"/>
                <a:cs typeface="Times New Roman"/>
              </a:rPr>
              <a:t>Audit</a:t>
            </a:r>
            <a:endParaRPr sz="3750" baseline="1111">
              <a:latin typeface="Times New Roman"/>
              <a:cs typeface="Times New Roman"/>
            </a:endParaRPr>
          </a:p>
          <a:p>
            <a:pPr marL="673100" marR="479425" lvl="1" indent="-254000">
              <a:lnSpc>
                <a:spcPts val="2310"/>
              </a:lnSpc>
              <a:spcBef>
                <a:spcPts val="525"/>
              </a:spcBef>
              <a:buSzPct val="95238"/>
              <a:buChar char="–"/>
              <a:tabLst>
                <a:tab pos="673100" algn="l"/>
              </a:tabLst>
            </a:pPr>
            <a:r>
              <a:rPr sz="2100" spc="10" dirty="0">
                <a:latin typeface="Times New Roman"/>
                <a:cs typeface="Times New Roman"/>
              </a:rPr>
              <a:t>Audit terhadap sistem terdokumentasi untuk memastikan  sudah </a:t>
            </a:r>
            <a:r>
              <a:rPr sz="2100" spc="15" dirty="0">
                <a:latin typeface="Times New Roman"/>
                <a:cs typeface="Times New Roman"/>
              </a:rPr>
              <a:t>memenuhi </a:t>
            </a:r>
            <a:r>
              <a:rPr sz="2100" spc="10" dirty="0">
                <a:latin typeface="Times New Roman"/>
                <a:cs typeface="Times New Roman"/>
              </a:rPr>
              <a:t>standar nasional atau</a:t>
            </a:r>
            <a:r>
              <a:rPr sz="2100" spc="-50" dirty="0">
                <a:latin typeface="Times New Roman"/>
                <a:cs typeface="Times New Roman"/>
              </a:rPr>
              <a:t> </a:t>
            </a:r>
            <a:r>
              <a:rPr sz="2100" spc="10" dirty="0">
                <a:latin typeface="Times New Roman"/>
                <a:cs typeface="Times New Roman"/>
              </a:rPr>
              <a:t>internasional</a:t>
            </a:r>
            <a:endParaRPr sz="2100">
              <a:latin typeface="Times New Roman"/>
              <a:cs typeface="Times New Roman"/>
            </a:endParaRPr>
          </a:p>
          <a:p>
            <a:pPr marL="317500" indent="-304800">
              <a:lnSpc>
                <a:spcPct val="100000"/>
              </a:lnSpc>
              <a:spcBef>
                <a:spcPts val="295"/>
              </a:spcBef>
              <a:buClr>
                <a:srgbClr val="996600"/>
              </a:buClr>
              <a:buFont typeface="Wingdings"/>
              <a:buChar char=""/>
              <a:tabLst>
                <a:tab pos="317500" algn="l"/>
              </a:tabLst>
            </a:pPr>
            <a:r>
              <a:rPr sz="3750" spc="-15" baseline="1111" dirty="0">
                <a:latin typeface="Times New Roman"/>
                <a:cs typeface="Times New Roman"/>
              </a:rPr>
              <a:t>Compliance</a:t>
            </a:r>
            <a:r>
              <a:rPr sz="3750" spc="-209" baseline="1111" dirty="0">
                <a:latin typeface="Times New Roman"/>
                <a:cs typeface="Times New Roman"/>
              </a:rPr>
              <a:t> </a:t>
            </a:r>
            <a:r>
              <a:rPr sz="3750" spc="-15" baseline="1111" dirty="0">
                <a:latin typeface="Times New Roman"/>
                <a:cs typeface="Times New Roman"/>
              </a:rPr>
              <a:t>Audit</a:t>
            </a:r>
            <a:endParaRPr sz="3750" baseline="1111">
              <a:latin typeface="Times New Roman"/>
              <a:cs typeface="Times New Roman"/>
            </a:endParaRPr>
          </a:p>
          <a:p>
            <a:pPr marL="673100" marR="666750" lvl="1" indent="-254000">
              <a:lnSpc>
                <a:spcPts val="2310"/>
              </a:lnSpc>
              <a:spcBef>
                <a:spcPts val="525"/>
              </a:spcBef>
              <a:buSzPct val="95238"/>
              <a:buChar char="–"/>
              <a:tabLst>
                <a:tab pos="673100" algn="l"/>
              </a:tabLst>
            </a:pPr>
            <a:r>
              <a:rPr sz="2100" spc="10" dirty="0">
                <a:latin typeface="Times New Roman"/>
                <a:cs typeface="Times New Roman"/>
              </a:rPr>
              <a:t>Untuk menguji </a:t>
            </a:r>
            <a:r>
              <a:rPr sz="2100" spc="5" dirty="0">
                <a:latin typeface="Times New Roman"/>
                <a:cs typeface="Times New Roman"/>
              </a:rPr>
              <a:t>efektifitas </a:t>
            </a:r>
            <a:r>
              <a:rPr sz="2100" spc="10" dirty="0">
                <a:latin typeface="Times New Roman"/>
                <a:cs typeface="Times New Roman"/>
              </a:rPr>
              <a:t>implementasi dari kebijakan,  </a:t>
            </a:r>
            <a:r>
              <a:rPr sz="2100" dirty="0">
                <a:latin typeface="Times New Roman"/>
                <a:cs typeface="Times New Roman"/>
              </a:rPr>
              <a:t>prosedur, </a:t>
            </a:r>
            <a:r>
              <a:rPr sz="2100" spc="10" dirty="0">
                <a:latin typeface="Times New Roman"/>
                <a:cs typeface="Times New Roman"/>
              </a:rPr>
              <a:t>kontrol dan unsur </a:t>
            </a:r>
            <a:r>
              <a:rPr sz="2100" spc="15" dirty="0">
                <a:latin typeface="Times New Roman"/>
                <a:cs typeface="Times New Roman"/>
              </a:rPr>
              <a:t>hukum </a:t>
            </a:r>
            <a:r>
              <a:rPr sz="2100" spc="10" dirty="0">
                <a:latin typeface="Times New Roman"/>
                <a:cs typeface="Times New Roman"/>
              </a:rPr>
              <a:t>yang</a:t>
            </a:r>
            <a:r>
              <a:rPr sz="2100" spc="-30" dirty="0">
                <a:latin typeface="Times New Roman"/>
                <a:cs typeface="Times New Roman"/>
              </a:rPr>
              <a:t> </a:t>
            </a:r>
            <a:r>
              <a:rPr sz="2100" spc="5" dirty="0">
                <a:latin typeface="Times New Roman"/>
                <a:cs typeface="Times New Roman"/>
              </a:rPr>
              <a:t>lain</a:t>
            </a:r>
            <a:endParaRPr sz="2100">
              <a:latin typeface="Times New Roman"/>
              <a:cs typeface="Times New Roman"/>
            </a:endParaRPr>
          </a:p>
          <a:p>
            <a:pPr marL="317500" indent="-304800">
              <a:lnSpc>
                <a:spcPct val="100000"/>
              </a:lnSpc>
              <a:spcBef>
                <a:spcPts val="295"/>
              </a:spcBef>
              <a:buClr>
                <a:srgbClr val="996600"/>
              </a:buClr>
              <a:buFont typeface="Wingdings"/>
              <a:buChar char=""/>
              <a:tabLst>
                <a:tab pos="317500" algn="l"/>
              </a:tabLst>
            </a:pPr>
            <a:r>
              <a:rPr sz="3750" spc="-7" baseline="1111" dirty="0">
                <a:latin typeface="Times New Roman"/>
                <a:cs typeface="Times New Roman"/>
              </a:rPr>
              <a:t>Product / Service</a:t>
            </a:r>
            <a:r>
              <a:rPr sz="3750" spc="-225" baseline="1111" dirty="0">
                <a:latin typeface="Times New Roman"/>
                <a:cs typeface="Times New Roman"/>
              </a:rPr>
              <a:t> </a:t>
            </a:r>
            <a:r>
              <a:rPr sz="3750" spc="-15" baseline="1111" dirty="0">
                <a:latin typeface="Times New Roman"/>
                <a:cs typeface="Times New Roman"/>
              </a:rPr>
              <a:t>Audit</a:t>
            </a:r>
            <a:endParaRPr sz="3750" baseline="1111">
              <a:latin typeface="Times New Roman"/>
              <a:cs typeface="Times New Roman"/>
            </a:endParaRPr>
          </a:p>
          <a:p>
            <a:pPr marL="673100" marR="5080" lvl="1" indent="-254000">
              <a:lnSpc>
                <a:spcPts val="2300"/>
              </a:lnSpc>
              <a:spcBef>
                <a:spcPts val="530"/>
              </a:spcBef>
              <a:buSzPct val="95238"/>
              <a:buChar char="–"/>
              <a:tabLst>
                <a:tab pos="673100" algn="l"/>
              </a:tabLst>
            </a:pPr>
            <a:r>
              <a:rPr sz="2100" spc="10" dirty="0">
                <a:latin typeface="Times New Roman"/>
                <a:cs typeface="Times New Roman"/>
              </a:rPr>
              <a:t>Untuk menguji suatu produk atau layanan </a:t>
            </a:r>
            <a:r>
              <a:rPr sz="2100" spc="5" dirty="0">
                <a:latin typeface="Times New Roman"/>
                <a:cs typeface="Times New Roman"/>
              </a:rPr>
              <a:t>telah sesuai </a:t>
            </a:r>
            <a:r>
              <a:rPr sz="2100" spc="10" dirty="0">
                <a:latin typeface="Times New Roman"/>
                <a:cs typeface="Times New Roman"/>
              </a:rPr>
              <a:t>seperti  </a:t>
            </a:r>
            <a:r>
              <a:rPr sz="2100" spc="5" dirty="0">
                <a:latin typeface="Times New Roman"/>
                <a:cs typeface="Times New Roman"/>
              </a:rPr>
              <a:t>spesifikasi </a:t>
            </a:r>
            <a:r>
              <a:rPr sz="2100" spc="10" dirty="0">
                <a:latin typeface="Times New Roman"/>
                <a:cs typeface="Times New Roman"/>
              </a:rPr>
              <a:t>yang </a:t>
            </a:r>
            <a:r>
              <a:rPr sz="2100" spc="5" dirty="0">
                <a:latin typeface="Times New Roman"/>
                <a:cs typeface="Times New Roman"/>
              </a:rPr>
              <a:t>telah </a:t>
            </a:r>
            <a:r>
              <a:rPr sz="2100" spc="10" dirty="0">
                <a:latin typeface="Times New Roman"/>
                <a:cs typeface="Times New Roman"/>
              </a:rPr>
              <a:t>ditentukan dan cocok</a:t>
            </a:r>
            <a:r>
              <a:rPr sz="2100" spc="5" dirty="0">
                <a:latin typeface="Times New Roman"/>
                <a:cs typeface="Times New Roman"/>
              </a:rPr>
              <a:t> </a:t>
            </a:r>
            <a:r>
              <a:rPr sz="2100" spc="10" dirty="0">
                <a:latin typeface="Times New Roman"/>
                <a:cs typeface="Times New Roman"/>
              </a:rPr>
              <a:t>digunakan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447800" y="1028700"/>
            <a:ext cx="7315200" cy="0"/>
          </a:xfrm>
          <a:custGeom>
            <a:avLst/>
            <a:gdLst/>
            <a:ahLst/>
            <a:cxnLst/>
            <a:rect l="l" t="t" r="r" b="b"/>
            <a:pathLst>
              <a:path w="7315200">
                <a:moveTo>
                  <a:pt x="0" y="0"/>
                </a:moveTo>
                <a:lnTo>
                  <a:pt x="7315200" y="0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447800" y="990600"/>
            <a:ext cx="7315200" cy="76200"/>
          </a:xfrm>
          <a:custGeom>
            <a:avLst/>
            <a:gdLst/>
            <a:ahLst/>
            <a:cxnLst/>
            <a:rect l="l" t="t" r="r" b="b"/>
            <a:pathLst>
              <a:path w="7315200" h="76200">
                <a:moveTo>
                  <a:pt x="3657600" y="76200"/>
                </a:moveTo>
                <a:lnTo>
                  <a:pt x="0" y="76200"/>
                </a:lnTo>
                <a:lnTo>
                  <a:pt x="0" y="0"/>
                </a:lnTo>
                <a:lnTo>
                  <a:pt x="7315200" y="0"/>
                </a:lnTo>
                <a:lnTo>
                  <a:pt x="7315200" y="76200"/>
                </a:lnTo>
                <a:lnTo>
                  <a:pt x="3657600" y="76200"/>
                </a:lnTo>
                <a:close/>
              </a:path>
            </a:pathLst>
          </a:custGeom>
          <a:ln w="125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74139" y="223520"/>
            <a:ext cx="430720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618740" algn="l"/>
              </a:tabLst>
            </a:pPr>
            <a:r>
              <a:rPr spc="-5" dirty="0"/>
              <a:t>Siap</a:t>
            </a:r>
            <a:r>
              <a:rPr dirty="0"/>
              <a:t>a</a:t>
            </a:r>
            <a:r>
              <a:rPr spc="-5" dirty="0"/>
              <a:t> </a:t>
            </a:r>
            <a:r>
              <a:rPr dirty="0"/>
              <a:t>yang	</a:t>
            </a:r>
            <a:r>
              <a:rPr spc="-5" dirty="0"/>
              <a:t>Diaudit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50339" y="1988820"/>
            <a:ext cx="6924040" cy="2868930"/>
          </a:xfrm>
          <a:prstGeom prst="rect">
            <a:avLst/>
          </a:prstGeom>
        </p:spPr>
        <p:txBody>
          <a:bodyPr vert="horz" wrap="square" lIns="0" tIns="1143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900"/>
              </a:spcBef>
              <a:buClr>
                <a:srgbClr val="996600"/>
              </a:buClr>
              <a:buFont typeface="Wingdings"/>
              <a:buChar char=""/>
              <a:tabLst>
                <a:tab pos="355600" algn="l"/>
              </a:tabLst>
            </a:pPr>
            <a:r>
              <a:rPr sz="3200" spc="-5" dirty="0">
                <a:latin typeface="Times New Roman"/>
                <a:cs typeface="Times New Roman"/>
              </a:rPr>
              <a:t>Management</a:t>
            </a:r>
            <a:endParaRPr sz="32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800"/>
              </a:spcBef>
              <a:buClr>
                <a:srgbClr val="996600"/>
              </a:buClr>
              <a:buFont typeface="Wingdings"/>
              <a:buChar char=""/>
              <a:tabLst>
                <a:tab pos="355600" algn="l"/>
              </a:tabLst>
            </a:pPr>
            <a:r>
              <a:rPr sz="3200" dirty="0">
                <a:latin typeface="Times New Roman"/>
                <a:cs typeface="Times New Roman"/>
              </a:rPr>
              <a:t>IT</a:t>
            </a:r>
            <a:r>
              <a:rPr sz="3200" spc="-60" dirty="0">
                <a:latin typeface="Times New Roman"/>
                <a:cs typeface="Times New Roman"/>
              </a:rPr>
              <a:t> </a:t>
            </a:r>
            <a:r>
              <a:rPr sz="3200" spc="-5" dirty="0">
                <a:latin typeface="Times New Roman"/>
                <a:cs typeface="Times New Roman"/>
              </a:rPr>
              <a:t>Manager</a:t>
            </a:r>
            <a:endParaRPr sz="3200">
              <a:latin typeface="Times New Roman"/>
              <a:cs typeface="Times New Roman"/>
            </a:endParaRPr>
          </a:p>
          <a:p>
            <a:pPr marL="355600" marR="5080" indent="-342900">
              <a:lnSpc>
                <a:spcPct val="100000"/>
              </a:lnSpc>
              <a:spcBef>
                <a:spcPts val="800"/>
              </a:spcBef>
              <a:buClr>
                <a:srgbClr val="996600"/>
              </a:buClr>
              <a:buFont typeface="Wingdings"/>
              <a:buChar char=""/>
              <a:tabLst>
                <a:tab pos="355600" algn="l"/>
              </a:tabLst>
            </a:pPr>
            <a:r>
              <a:rPr sz="3200" dirty="0">
                <a:latin typeface="Times New Roman"/>
                <a:cs typeface="Times New Roman"/>
              </a:rPr>
              <a:t>IT </a:t>
            </a:r>
            <a:r>
              <a:rPr sz="3200" spc="-5" dirty="0">
                <a:latin typeface="Times New Roman"/>
                <a:cs typeface="Times New Roman"/>
              </a:rPr>
              <a:t>Specialist (network, database,</a:t>
            </a:r>
            <a:r>
              <a:rPr sz="3200" spc="-135" dirty="0">
                <a:latin typeface="Times New Roman"/>
                <a:cs typeface="Times New Roman"/>
              </a:rPr>
              <a:t> </a:t>
            </a:r>
            <a:r>
              <a:rPr sz="3200" spc="-5" dirty="0">
                <a:latin typeface="Times New Roman"/>
                <a:cs typeface="Times New Roman"/>
              </a:rPr>
              <a:t>system  analyst, </a:t>
            </a:r>
            <a:r>
              <a:rPr sz="3200" spc="-15" dirty="0">
                <a:latin typeface="Times New Roman"/>
                <a:cs typeface="Times New Roman"/>
              </a:rPr>
              <a:t>programmer,</a:t>
            </a:r>
            <a:r>
              <a:rPr sz="3200" spc="-1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dll.)</a:t>
            </a:r>
            <a:endParaRPr sz="32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790"/>
              </a:spcBef>
              <a:buClr>
                <a:srgbClr val="996600"/>
              </a:buClr>
              <a:buFont typeface="Wingdings"/>
              <a:buChar char=""/>
              <a:tabLst>
                <a:tab pos="355600" algn="l"/>
              </a:tabLst>
            </a:pPr>
            <a:r>
              <a:rPr sz="3200" spc="-5" dirty="0">
                <a:latin typeface="Times New Roman"/>
                <a:cs typeface="Times New Roman"/>
              </a:rPr>
              <a:t>User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371600" y="1028700"/>
            <a:ext cx="7315200" cy="0"/>
          </a:xfrm>
          <a:custGeom>
            <a:avLst/>
            <a:gdLst/>
            <a:ahLst/>
            <a:cxnLst/>
            <a:rect l="l" t="t" r="r" b="b"/>
            <a:pathLst>
              <a:path w="7315200">
                <a:moveTo>
                  <a:pt x="0" y="0"/>
                </a:moveTo>
                <a:lnTo>
                  <a:pt x="7315200" y="0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371600" y="990600"/>
            <a:ext cx="7315200" cy="76200"/>
          </a:xfrm>
          <a:custGeom>
            <a:avLst/>
            <a:gdLst/>
            <a:ahLst/>
            <a:cxnLst/>
            <a:rect l="l" t="t" r="r" b="b"/>
            <a:pathLst>
              <a:path w="7315200" h="76200">
                <a:moveTo>
                  <a:pt x="3657600" y="76200"/>
                </a:moveTo>
                <a:lnTo>
                  <a:pt x="0" y="76200"/>
                </a:lnTo>
                <a:lnTo>
                  <a:pt x="0" y="0"/>
                </a:lnTo>
                <a:lnTo>
                  <a:pt x="7315200" y="0"/>
                </a:lnTo>
                <a:lnTo>
                  <a:pt x="7315200" y="76200"/>
                </a:lnTo>
                <a:lnTo>
                  <a:pt x="3657600" y="76200"/>
                </a:lnTo>
                <a:close/>
              </a:path>
            </a:pathLst>
          </a:custGeom>
          <a:ln w="125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74139" y="223520"/>
            <a:ext cx="521081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14" dirty="0"/>
              <a:t>Yang </a:t>
            </a:r>
            <a:r>
              <a:rPr spc="-5" dirty="0"/>
              <a:t>Melakukan</a:t>
            </a:r>
            <a:r>
              <a:rPr spc="-229" dirty="0"/>
              <a:t> </a:t>
            </a:r>
            <a:r>
              <a:rPr spc="-5" dirty="0"/>
              <a:t>Audit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74139" y="1321054"/>
            <a:ext cx="7452359" cy="4119879"/>
          </a:xfrm>
          <a:prstGeom prst="rect">
            <a:avLst/>
          </a:prstGeom>
        </p:spPr>
        <p:txBody>
          <a:bodyPr vert="horz" wrap="square" lIns="0" tIns="565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45"/>
              </a:spcBef>
            </a:pPr>
            <a:r>
              <a:rPr sz="2650" spc="-20" dirty="0">
                <a:latin typeface="Times New Roman"/>
                <a:cs typeface="Times New Roman"/>
              </a:rPr>
              <a:t>Tergantung </a:t>
            </a:r>
            <a:r>
              <a:rPr sz="2650" spc="-15" dirty="0">
                <a:latin typeface="Times New Roman"/>
                <a:cs typeface="Times New Roman"/>
              </a:rPr>
              <a:t>Tujuan</a:t>
            </a:r>
            <a:r>
              <a:rPr sz="2650" spc="-175" dirty="0">
                <a:latin typeface="Times New Roman"/>
                <a:cs typeface="Times New Roman"/>
              </a:rPr>
              <a:t> </a:t>
            </a:r>
            <a:r>
              <a:rPr sz="2650" spc="-5" dirty="0">
                <a:latin typeface="Times New Roman"/>
                <a:cs typeface="Times New Roman"/>
              </a:rPr>
              <a:t>Audit</a:t>
            </a:r>
            <a:endParaRPr sz="2650">
              <a:latin typeface="Times New Roman"/>
              <a:cs typeface="Times New Roman"/>
            </a:endParaRPr>
          </a:p>
          <a:p>
            <a:pPr marL="337820" indent="-325120">
              <a:lnSpc>
                <a:spcPct val="100000"/>
              </a:lnSpc>
              <a:spcBef>
                <a:spcPts val="350"/>
              </a:spcBef>
              <a:buClr>
                <a:srgbClr val="996600"/>
              </a:buClr>
              <a:buFont typeface="Wingdings"/>
              <a:buChar char=""/>
              <a:tabLst>
                <a:tab pos="337185" algn="l"/>
                <a:tab pos="337820" algn="l"/>
              </a:tabLst>
            </a:pPr>
            <a:r>
              <a:rPr sz="2650" dirty="0">
                <a:latin typeface="Times New Roman"/>
                <a:cs typeface="Times New Roman"/>
              </a:rPr>
              <a:t>Internal Audit (first party</a:t>
            </a:r>
            <a:r>
              <a:rPr sz="2650" spc="-175" dirty="0">
                <a:latin typeface="Times New Roman"/>
                <a:cs typeface="Times New Roman"/>
              </a:rPr>
              <a:t> </a:t>
            </a:r>
            <a:r>
              <a:rPr sz="2650" spc="-5" dirty="0">
                <a:latin typeface="Times New Roman"/>
                <a:cs typeface="Times New Roman"/>
              </a:rPr>
              <a:t>audit)</a:t>
            </a:r>
            <a:endParaRPr sz="2650">
              <a:latin typeface="Times New Roman"/>
              <a:cs typeface="Times New Roman"/>
            </a:endParaRPr>
          </a:p>
          <a:p>
            <a:pPr marL="717550" lvl="1" indent="-270510">
              <a:lnSpc>
                <a:spcPct val="100000"/>
              </a:lnSpc>
              <a:spcBef>
                <a:spcPts val="320"/>
              </a:spcBef>
              <a:buSzPct val="95555"/>
              <a:buChar char="–"/>
              <a:tabLst>
                <a:tab pos="716915" algn="l"/>
                <a:tab pos="717550" algn="l"/>
              </a:tabLst>
            </a:pPr>
            <a:r>
              <a:rPr sz="2250" spc="10" dirty="0">
                <a:latin typeface="Times New Roman"/>
                <a:cs typeface="Times New Roman"/>
              </a:rPr>
              <a:t>Dilakukan oleh </a:t>
            </a:r>
            <a:r>
              <a:rPr sz="2250" spc="5" dirty="0">
                <a:latin typeface="Times New Roman"/>
                <a:cs typeface="Times New Roman"/>
              </a:rPr>
              <a:t>atau atas </a:t>
            </a:r>
            <a:r>
              <a:rPr sz="2250" spc="15" dirty="0">
                <a:latin typeface="Times New Roman"/>
                <a:cs typeface="Times New Roman"/>
              </a:rPr>
              <a:t>nama </a:t>
            </a:r>
            <a:r>
              <a:rPr sz="2250" spc="10" dirty="0">
                <a:latin typeface="Times New Roman"/>
                <a:cs typeface="Times New Roman"/>
              </a:rPr>
              <a:t>perusahaan</a:t>
            </a:r>
            <a:r>
              <a:rPr sz="2250" spc="-45" dirty="0">
                <a:latin typeface="Times New Roman"/>
                <a:cs typeface="Times New Roman"/>
              </a:rPr>
              <a:t> </a:t>
            </a:r>
            <a:r>
              <a:rPr sz="2250" spc="5" dirty="0">
                <a:latin typeface="Times New Roman"/>
                <a:cs typeface="Times New Roman"/>
              </a:rPr>
              <a:t>sendiri</a:t>
            </a:r>
            <a:endParaRPr sz="2250">
              <a:latin typeface="Times New Roman"/>
              <a:cs typeface="Times New Roman"/>
            </a:endParaRPr>
          </a:p>
          <a:p>
            <a:pPr marL="717550" marR="221615" lvl="1" indent="-270510">
              <a:lnSpc>
                <a:spcPts val="2460"/>
              </a:lnSpc>
              <a:spcBef>
                <a:spcPts val="605"/>
              </a:spcBef>
              <a:buSzPct val="95555"/>
              <a:buChar char="–"/>
              <a:tabLst>
                <a:tab pos="716915" algn="l"/>
                <a:tab pos="717550" algn="l"/>
              </a:tabLst>
            </a:pPr>
            <a:r>
              <a:rPr sz="2250" spc="5" dirty="0">
                <a:latin typeface="Times New Roman"/>
                <a:cs typeface="Times New Roman"/>
              </a:rPr>
              <a:t>Biasanya </a:t>
            </a:r>
            <a:r>
              <a:rPr sz="2250" spc="10" dirty="0">
                <a:latin typeface="Times New Roman"/>
                <a:cs typeface="Times New Roman"/>
              </a:rPr>
              <a:t>untuk management review </a:t>
            </a:r>
            <a:r>
              <a:rPr sz="2250" spc="5" dirty="0">
                <a:latin typeface="Times New Roman"/>
                <a:cs typeface="Times New Roman"/>
              </a:rPr>
              <a:t>atau </a:t>
            </a:r>
            <a:r>
              <a:rPr sz="2250" spc="10" dirty="0">
                <a:latin typeface="Times New Roman"/>
                <a:cs typeface="Times New Roman"/>
              </a:rPr>
              <a:t>tujuan </a:t>
            </a:r>
            <a:r>
              <a:rPr sz="2250" spc="5" dirty="0">
                <a:latin typeface="Times New Roman"/>
                <a:cs typeface="Times New Roman"/>
              </a:rPr>
              <a:t>internal  </a:t>
            </a:r>
            <a:r>
              <a:rPr sz="2250" spc="10" dirty="0">
                <a:latin typeface="Times New Roman"/>
                <a:cs typeface="Times New Roman"/>
              </a:rPr>
              <a:t>perusahaan</a:t>
            </a:r>
            <a:endParaRPr sz="2250">
              <a:latin typeface="Times New Roman"/>
              <a:cs typeface="Times New Roman"/>
            </a:endParaRPr>
          </a:p>
          <a:p>
            <a:pPr marL="337820" indent="-325120">
              <a:lnSpc>
                <a:spcPct val="100000"/>
              </a:lnSpc>
              <a:spcBef>
                <a:spcPts val="305"/>
              </a:spcBef>
              <a:buClr>
                <a:srgbClr val="996600"/>
              </a:buClr>
              <a:buFont typeface="Wingdings"/>
              <a:buChar char=""/>
              <a:tabLst>
                <a:tab pos="337185" algn="l"/>
                <a:tab pos="337820" algn="l"/>
              </a:tabLst>
            </a:pPr>
            <a:r>
              <a:rPr sz="2650" dirty="0">
                <a:latin typeface="Times New Roman"/>
                <a:cs typeface="Times New Roman"/>
              </a:rPr>
              <a:t>Lembaga independen di luar</a:t>
            </a:r>
            <a:r>
              <a:rPr sz="2650" spc="-45" dirty="0">
                <a:latin typeface="Times New Roman"/>
                <a:cs typeface="Times New Roman"/>
              </a:rPr>
              <a:t> </a:t>
            </a:r>
            <a:r>
              <a:rPr sz="2650" dirty="0">
                <a:latin typeface="Times New Roman"/>
                <a:cs typeface="Times New Roman"/>
              </a:rPr>
              <a:t>perusahaan</a:t>
            </a:r>
            <a:endParaRPr sz="2650">
              <a:latin typeface="Times New Roman"/>
              <a:cs typeface="Times New Roman"/>
            </a:endParaRPr>
          </a:p>
          <a:p>
            <a:pPr marL="717550" lvl="1" indent="-270510">
              <a:lnSpc>
                <a:spcPct val="100000"/>
              </a:lnSpc>
              <a:spcBef>
                <a:spcPts val="320"/>
              </a:spcBef>
              <a:buSzPct val="95555"/>
              <a:buChar char="–"/>
              <a:tabLst>
                <a:tab pos="716915" algn="l"/>
                <a:tab pos="717550" algn="l"/>
              </a:tabLst>
            </a:pPr>
            <a:r>
              <a:rPr sz="2250" spc="10" dirty="0">
                <a:latin typeface="Times New Roman"/>
                <a:cs typeface="Times New Roman"/>
              </a:rPr>
              <a:t>Second party</a:t>
            </a:r>
            <a:r>
              <a:rPr sz="2250" spc="-5" dirty="0">
                <a:latin typeface="Times New Roman"/>
                <a:cs typeface="Times New Roman"/>
              </a:rPr>
              <a:t> </a:t>
            </a:r>
            <a:r>
              <a:rPr sz="2250" spc="5" dirty="0">
                <a:latin typeface="Times New Roman"/>
                <a:cs typeface="Times New Roman"/>
              </a:rPr>
              <a:t>audit</a:t>
            </a:r>
            <a:endParaRPr sz="2250">
              <a:latin typeface="Times New Roman"/>
              <a:cs typeface="Times New Roman"/>
            </a:endParaRPr>
          </a:p>
          <a:p>
            <a:pPr marL="1098550" lvl="2" indent="-217170">
              <a:lnSpc>
                <a:spcPct val="100000"/>
              </a:lnSpc>
              <a:spcBef>
                <a:spcPts val="250"/>
              </a:spcBef>
              <a:buChar char="•"/>
              <a:tabLst>
                <a:tab pos="1097915" algn="l"/>
                <a:tab pos="1098550" algn="l"/>
              </a:tabLst>
            </a:pPr>
            <a:r>
              <a:rPr sz="1900" spc="-5" dirty="0">
                <a:latin typeface="Times New Roman"/>
                <a:cs typeface="Times New Roman"/>
              </a:rPr>
              <a:t>Dilakukan oleh pihak yang memiliki kepentingan </a:t>
            </a:r>
            <a:r>
              <a:rPr sz="1900" dirty="0">
                <a:latin typeface="Times New Roman"/>
                <a:cs typeface="Times New Roman"/>
              </a:rPr>
              <a:t>thd</a:t>
            </a:r>
            <a:r>
              <a:rPr sz="1900" spc="3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perusahaan</a:t>
            </a:r>
            <a:endParaRPr sz="1900">
              <a:latin typeface="Times New Roman"/>
              <a:cs typeface="Times New Roman"/>
            </a:endParaRPr>
          </a:p>
          <a:p>
            <a:pPr marL="717550" lvl="1" indent="-270510">
              <a:lnSpc>
                <a:spcPct val="100000"/>
              </a:lnSpc>
              <a:spcBef>
                <a:spcPts val="320"/>
              </a:spcBef>
              <a:buSzPct val="95555"/>
              <a:buChar char="–"/>
              <a:tabLst>
                <a:tab pos="716915" algn="l"/>
                <a:tab pos="717550" algn="l"/>
              </a:tabLst>
            </a:pPr>
            <a:r>
              <a:rPr sz="2250" spc="10" dirty="0">
                <a:latin typeface="Times New Roman"/>
                <a:cs typeface="Times New Roman"/>
              </a:rPr>
              <a:t>Third party</a:t>
            </a:r>
            <a:r>
              <a:rPr sz="2250" spc="-5" dirty="0">
                <a:latin typeface="Times New Roman"/>
                <a:cs typeface="Times New Roman"/>
              </a:rPr>
              <a:t> </a:t>
            </a:r>
            <a:r>
              <a:rPr sz="2250" spc="5" dirty="0">
                <a:latin typeface="Times New Roman"/>
                <a:cs typeface="Times New Roman"/>
              </a:rPr>
              <a:t>audit</a:t>
            </a:r>
            <a:endParaRPr sz="2250">
              <a:latin typeface="Times New Roman"/>
              <a:cs typeface="Times New Roman"/>
            </a:endParaRPr>
          </a:p>
          <a:p>
            <a:pPr marL="1098550" marR="5080" lvl="2" indent="-217170">
              <a:lnSpc>
                <a:spcPts val="2050"/>
              </a:lnSpc>
              <a:spcBef>
                <a:spcPts val="509"/>
              </a:spcBef>
              <a:buChar char="•"/>
              <a:tabLst>
                <a:tab pos="1097915" algn="l"/>
                <a:tab pos="1098550" algn="l"/>
              </a:tabLst>
            </a:pPr>
            <a:r>
              <a:rPr sz="1900" spc="-5" dirty="0">
                <a:latin typeface="Times New Roman"/>
                <a:cs typeface="Times New Roman"/>
              </a:rPr>
              <a:t>Dilakukan oleh pihak independen </a:t>
            </a:r>
            <a:r>
              <a:rPr sz="1900" dirty="0">
                <a:latin typeface="Times New Roman"/>
                <a:cs typeface="Times New Roman"/>
              </a:rPr>
              <a:t>dari </a:t>
            </a:r>
            <a:r>
              <a:rPr sz="1900" spc="-5" dirty="0">
                <a:latin typeface="Times New Roman"/>
                <a:cs typeface="Times New Roman"/>
              </a:rPr>
              <a:t>luar perusahaan. Misalnya  </a:t>
            </a:r>
            <a:r>
              <a:rPr sz="1900" dirty="0">
                <a:latin typeface="Times New Roman"/>
                <a:cs typeface="Times New Roman"/>
              </a:rPr>
              <a:t>untuk </a:t>
            </a:r>
            <a:r>
              <a:rPr sz="1900" spc="-5" dirty="0">
                <a:latin typeface="Times New Roman"/>
                <a:cs typeface="Times New Roman"/>
              </a:rPr>
              <a:t>sertifikasi (ISO </a:t>
            </a:r>
            <a:r>
              <a:rPr sz="1900" dirty="0">
                <a:latin typeface="Times New Roman"/>
                <a:cs typeface="Times New Roman"/>
              </a:rPr>
              <a:t>9001, BS7799</a:t>
            </a:r>
            <a:r>
              <a:rPr sz="1900" spc="-45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dll).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447800" y="1104900"/>
            <a:ext cx="7315200" cy="0"/>
          </a:xfrm>
          <a:custGeom>
            <a:avLst/>
            <a:gdLst/>
            <a:ahLst/>
            <a:cxnLst/>
            <a:rect l="l" t="t" r="r" b="b"/>
            <a:pathLst>
              <a:path w="7315200">
                <a:moveTo>
                  <a:pt x="0" y="0"/>
                </a:moveTo>
                <a:lnTo>
                  <a:pt x="7315200" y="0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447800" y="1066800"/>
            <a:ext cx="7315200" cy="76200"/>
          </a:xfrm>
          <a:custGeom>
            <a:avLst/>
            <a:gdLst/>
            <a:ahLst/>
            <a:cxnLst/>
            <a:rect l="l" t="t" r="r" b="b"/>
            <a:pathLst>
              <a:path w="7315200" h="76200">
                <a:moveTo>
                  <a:pt x="3657600" y="76200"/>
                </a:moveTo>
                <a:lnTo>
                  <a:pt x="0" y="76200"/>
                </a:lnTo>
                <a:lnTo>
                  <a:pt x="0" y="0"/>
                </a:lnTo>
                <a:lnTo>
                  <a:pt x="7315200" y="0"/>
                </a:lnTo>
                <a:lnTo>
                  <a:pt x="7315200" y="76200"/>
                </a:lnTo>
                <a:lnTo>
                  <a:pt x="3657600" y="76200"/>
                </a:lnTo>
                <a:close/>
              </a:path>
            </a:pathLst>
          </a:custGeom>
          <a:ln w="125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74139" y="223520"/>
            <a:ext cx="388429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35" dirty="0"/>
              <a:t>Tugas </a:t>
            </a:r>
            <a:r>
              <a:rPr spc="-5" dirty="0"/>
              <a:t>Auditor</a:t>
            </a:r>
            <a:r>
              <a:rPr spc="-290" dirty="0"/>
              <a:t> </a:t>
            </a:r>
            <a:r>
              <a:rPr dirty="0"/>
              <a:t>IT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50339" y="2014220"/>
            <a:ext cx="6849745" cy="20764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910590" indent="-342900">
              <a:lnSpc>
                <a:spcPct val="100000"/>
              </a:lnSpc>
              <a:spcBef>
                <a:spcPts val="100"/>
              </a:spcBef>
              <a:buClr>
                <a:srgbClr val="996600"/>
              </a:buClr>
              <a:buFont typeface="Wingdings"/>
              <a:buChar char=""/>
              <a:tabLst>
                <a:tab pos="355600" algn="l"/>
              </a:tabLst>
            </a:pPr>
            <a:r>
              <a:rPr sz="3200" spc="-5" dirty="0">
                <a:latin typeface="Times New Roman"/>
                <a:cs typeface="Times New Roman"/>
              </a:rPr>
              <a:t>Memastikan sisi-sisi penerapan</a:t>
            </a:r>
            <a:r>
              <a:rPr sz="3200" spc="-95" dirty="0">
                <a:latin typeface="Times New Roman"/>
                <a:cs typeface="Times New Roman"/>
              </a:rPr>
              <a:t> </a:t>
            </a:r>
            <a:r>
              <a:rPr sz="3200" spc="-5" dirty="0">
                <a:latin typeface="Times New Roman"/>
                <a:cs typeface="Times New Roman"/>
              </a:rPr>
              <a:t>IT  </a:t>
            </a:r>
            <a:r>
              <a:rPr sz="3200" spc="-10" dirty="0">
                <a:latin typeface="Times New Roman"/>
                <a:cs typeface="Times New Roman"/>
              </a:rPr>
              <a:t>memiliki </a:t>
            </a:r>
            <a:r>
              <a:rPr sz="3200" dirty="0">
                <a:latin typeface="Times New Roman"/>
                <a:cs typeface="Times New Roman"/>
              </a:rPr>
              <a:t>kontrol yang</a:t>
            </a:r>
            <a:r>
              <a:rPr sz="3200" spc="-7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diperlukan</a:t>
            </a:r>
            <a:endParaRPr sz="3200">
              <a:latin typeface="Times New Roman"/>
              <a:cs typeface="Times New Roman"/>
            </a:endParaRPr>
          </a:p>
          <a:p>
            <a:pPr marL="355600" marR="5080" indent="-342900">
              <a:lnSpc>
                <a:spcPct val="100000"/>
              </a:lnSpc>
              <a:spcBef>
                <a:spcPts val="790"/>
              </a:spcBef>
              <a:buClr>
                <a:srgbClr val="996600"/>
              </a:buClr>
              <a:buFont typeface="Wingdings"/>
              <a:buChar char=""/>
              <a:tabLst>
                <a:tab pos="355600" algn="l"/>
              </a:tabLst>
            </a:pPr>
            <a:r>
              <a:rPr sz="3200" spc="-10" dirty="0">
                <a:latin typeface="Times New Roman"/>
                <a:cs typeface="Times New Roman"/>
              </a:rPr>
              <a:t>Memastikan </a:t>
            </a:r>
            <a:r>
              <a:rPr sz="3200" spc="-5" dirty="0">
                <a:latin typeface="Times New Roman"/>
                <a:cs typeface="Times New Roman"/>
              </a:rPr>
              <a:t>kontrol tersebut </a:t>
            </a:r>
            <a:r>
              <a:rPr sz="3200" dirty="0">
                <a:latin typeface="Times New Roman"/>
                <a:cs typeface="Times New Roman"/>
              </a:rPr>
              <a:t>diterapkan  dengan baik </a:t>
            </a:r>
            <a:r>
              <a:rPr sz="3200" spc="-5" dirty="0">
                <a:latin typeface="Times New Roman"/>
                <a:cs typeface="Times New Roman"/>
              </a:rPr>
              <a:t>sesuai </a:t>
            </a:r>
            <a:r>
              <a:rPr sz="3200" dirty="0">
                <a:latin typeface="Times New Roman"/>
                <a:cs typeface="Times New Roman"/>
              </a:rPr>
              <a:t>yang</a:t>
            </a:r>
            <a:r>
              <a:rPr sz="3200" spc="-2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diharapkan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447800" y="1104900"/>
            <a:ext cx="7315200" cy="0"/>
          </a:xfrm>
          <a:custGeom>
            <a:avLst/>
            <a:gdLst/>
            <a:ahLst/>
            <a:cxnLst/>
            <a:rect l="l" t="t" r="r" b="b"/>
            <a:pathLst>
              <a:path w="7315200">
                <a:moveTo>
                  <a:pt x="0" y="0"/>
                </a:moveTo>
                <a:lnTo>
                  <a:pt x="7315200" y="0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447800" y="1066800"/>
            <a:ext cx="7315200" cy="76200"/>
          </a:xfrm>
          <a:custGeom>
            <a:avLst/>
            <a:gdLst/>
            <a:ahLst/>
            <a:cxnLst/>
            <a:rect l="l" t="t" r="r" b="b"/>
            <a:pathLst>
              <a:path w="7315200" h="76200">
                <a:moveTo>
                  <a:pt x="3657600" y="76200"/>
                </a:moveTo>
                <a:lnTo>
                  <a:pt x="0" y="76200"/>
                </a:lnTo>
                <a:lnTo>
                  <a:pt x="0" y="0"/>
                </a:lnTo>
                <a:lnTo>
                  <a:pt x="7315200" y="0"/>
                </a:lnTo>
                <a:lnTo>
                  <a:pt x="7315200" y="76200"/>
                </a:lnTo>
                <a:lnTo>
                  <a:pt x="3657600" y="76200"/>
                </a:lnTo>
                <a:close/>
              </a:path>
            </a:pathLst>
          </a:custGeom>
          <a:ln w="125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74139" y="223520"/>
            <a:ext cx="364426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14" dirty="0"/>
              <a:t>Yang</a:t>
            </a:r>
            <a:r>
              <a:rPr spc="-100" dirty="0"/>
              <a:t> </a:t>
            </a:r>
            <a:r>
              <a:rPr spc="-5" dirty="0"/>
              <a:t>Dilakukan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50339" y="1379220"/>
            <a:ext cx="6314440" cy="4047490"/>
          </a:xfrm>
          <a:prstGeom prst="rect">
            <a:avLst/>
          </a:prstGeom>
        </p:spPr>
        <p:txBody>
          <a:bodyPr vert="horz" wrap="square" lIns="0" tIns="1143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900"/>
              </a:spcBef>
              <a:buClr>
                <a:srgbClr val="996600"/>
              </a:buClr>
              <a:buFont typeface="Wingdings"/>
              <a:buChar char=""/>
              <a:tabLst>
                <a:tab pos="355600" algn="l"/>
              </a:tabLst>
            </a:pPr>
            <a:r>
              <a:rPr sz="3200" spc="-5" dirty="0">
                <a:latin typeface="Times New Roman"/>
                <a:cs typeface="Times New Roman"/>
              </a:rPr>
              <a:t>Persiapan</a:t>
            </a:r>
            <a:endParaRPr sz="32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800"/>
              </a:spcBef>
              <a:buClr>
                <a:srgbClr val="996600"/>
              </a:buClr>
              <a:buFont typeface="Wingdings"/>
              <a:buChar char=""/>
              <a:tabLst>
                <a:tab pos="355600" algn="l"/>
              </a:tabLst>
            </a:pPr>
            <a:r>
              <a:rPr sz="3200" spc="-10" dirty="0">
                <a:latin typeface="Times New Roman"/>
                <a:cs typeface="Times New Roman"/>
              </a:rPr>
              <a:t>Review</a:t>
            </a:r>
            <a:r>
              <a:rPr sz="3200" spc="-15" dirty="0">
                <a:latin typeface="Times New Roman"/>
                <a:cs typeface="Times New Roman"/>
              </a:rPr>
              <a:t> </a:t>
            </a:r>
            <a:r>
              <a:rPr sz="3200" spc="-5" dirty="0">
                <a:latin typeface="Times New Roman"/>
                <a:cs typeface="Times New Roman"/>
              </a:rPr>
              <a:t>Dokumen</a:t>
            </a:r>
            <a:endParaRPr sz="32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800"/>
              </a:spcBef>
              <a:buClr>
                <a:srgbClr val="996600"/>
              </a:buClr>
              <a:buFont typeface="Wingdings"/>
              <a:buChar char=""/>
              <a:tabLst>
                <a:tab pos="355600" algn="l"/>
              </a:tabLst>
            </a:pPr>
            <a:r>
              <a:rPr sz="3200" spc="-10" dirty="0">
                <a:latin typeface="Times New Roman"/>
                <a:cs typeface="Times New Roman"/>
              </a:rPr>
              <a:t>Persiapan </a:t>
            </a:r>
            <a:r>
              <a:rPr sz="3200" dirty="0">
                <a:latin typeface="Times New Roman"/>
                <a:cs typeface="Times New Roman"/>
              </a:rPr>
              <a:t>kegiatan </a:t>
            </a:r>
            <a:r>
              <a:rPr sz="3200" spc="-5" dirty="0">
                <a:latin typeface="Times New Roman"/>
                <a:cs typeface="Times New Roman"/>
              </a:rPr>
              <a:t>on-site</a:t>
            </a:r>
            <a:r>
              <a:rPr sz="3200" spc="-25" dirty="0">
                <a:latin typeface="Times New Roman"/>
                <a:cs typeface="Times New Roman"/>
              </a:rPr>
              <a:t> </a:t>
            </a:r>
            <a:r>
              <a:rPr sz="3200" spc="-5" dirty="0">
                <a:latin typeface="Times New Roman"/>
                <a:cs typeface="Times New Roman"/>
              </a:rPr>
              <a:t>audit</a:t>
            </a:r>
            <a:endParaRPr sz="32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790"/>
              </a:spcBef>
              <a:buClr>
                <a:srgbClr val="996600"/>
              </a:buClr>
              <a:buFont typeface="Wingdings"/>
              <a:buChar char=""/>
              <a:tabLst>
                <a:tab pos="355600" algn="l"/>
              </a:tabLst>
            </a:pPr>
            <a:r>
              <a:rPr sz="3200" spc="-10" dirty="0">
                <a:latin typeface="Times New Roman"/>
                <a:cs typeface="Times New Roman"/>
              </a:rPr>
              <a:t>Melakukan </a:t>
            </a:r>
            <a:r>
              <a:rPr sz="3200" dirty="0">
                <a:latin typeface="Times New Roman"/>
                <a:cs typeface="Times New Roman"/>
              </a:rPr>
              <a:t>kegiatan </a:t>
            </a:r>
            <a:r>
              <a:rPr sz="3200" spc="-5" dirty="0">
                <a:latin typeface="Times New Roman"/>
                <a:cs typeface="Times New Roman"/>
              </a:rPr>
              <a:t>on-site</a:t>
            </a:r>
            <a:r>
              <a:rPr sz="3200" spc="-35" dirty="0">
                <a:latin typeface="Times New Roman"/>
                <a:cs typeface="Times New Roman"/>
              </a:rPr>
              <a:t> </a:t>
            </a:r>
            <a:r>
              <a:rPr sz="3200" spc="-5" dirty="0">
                <a:latin typeface="Times New Roman"/>
                <a:cs typeface="Times New Roman"/>
              </a:rPr>
              <a:t>audit</a:t>
            </a:r>
            <a:endParaRPr sz="3200">
              <a:latin typeface="Times New Roman"/>
              <a:cs typeface="Times New Roman"/>
            </a:endParaRPr>
          </a:p>
          <a:p>
            <a:pPr marL="355600" marR="5080" indent="-342900">
              <a:lnSpc>
                <a:spcPct val="100000"/>
              </a:lnSpc>
              <a:spcBef>
                <a:spcPts val="800"/>
              </a:spcBef>
              <a:buClr>
                <a:srgbClr val="996600"/>
              </a:buClr>
              <a:buFont typeface="Wingdings"/>
              <a:buChar char=""/>
              <a:tabLst>
                <a:tab pos="355600" algn="l"/>
              </a:tabLst>
            </a:pPr>
            <a:r>
              <a:rPr sz="3200" spc="-10" dirty="0">
                <a:latin typeface="Times New Roman"/>
                <a:cs typeface="Times New Roman"/>
              </a:rPr>
              <a:t>Persiapan, persetujuan </a:t>
            </a:r>
            <a:r>
              <a:rPr sz="3200" dirty="0">
                <a:latin typeface="Times New Roman"/>
                <a:cs typeface="Times New Roman"/>
              </a:rPr>
              <a:t>dan </a:t>
            </a:r>
            <a:r>
              <a:rPr sz="3200" spc="-5" dirty="0">
                <a:latin typeface="Times New Roman"/>
                <a:cs typeface="Times New Roman"/>
              </a:rPr>
              <a:t>distribusi  </a:t>
            </a:r>
            <a:r>
              <a:rPr sz="3200" spc="-10" dirty="0">
                <a:latin typeface="Times New Roman"/>
                <a:cs typeface="Times New Roman"/>
              </a:rPr>
              <a:t>laporan</a:t>
            </a:r>
            <a:r>
              <a:rPr sz="3200" spc="-15" dirty="0">
                <a:latin typeface="Times New Roman"/>
                <a:cs typeface="Times New Roman"/>
              </a:rPr>
              <a:t> </a:t>
            </a:r>
            <a:r>
              <a:rPr sz="3200" spc="-5" dirty="0">
                <a:latin typeface="Times New Roman"/>
                <a:cs typeface="Times New Roman"/>
              </a:rPr>
              <a:t>audit</a:t>
            </a:r>
            <a:endParaRPr sz="32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800"/>
              </a:spcBef>
              <a:buClr>
                <a:srgbClr val="996600"/>
              </a:buClr>
              <a:buFont typeface="Wingdings"/>
              <a:buChar char=""/>
              <a:tabLst>
                <a:tab pos="355600" algn="l"/>
              </a:tabLst>
            </a:pPr>
            <a:r>
              <a:rPr sz="3200" spc="-5" dirty="0">
                <a:latin typeface="Times New Roman"/>
                <a:cs typeface="Times New Roman"/>
              </a:rPr>
              <a:t>Follow </a:t>
            </a:r>
            <a:r>
              <a:rPr sz="3200" dirty="0">
                <a:latin typeface="Times New Roman"/>
                <a:cs typeface="Times New Roman"/>
              </a:rPr>
              <a:t>up</a:t>
            </a:r>
            <a:r>
              <a:rPr sz="3200" spc="-10" dirty="0">
                <a:latin typeface="Times New Roman"/>
                <a:cs typeface="Times New Roman"/>
              </a:rPr>
              <a:t> </a:t>
            </a:r>
            <a:r>
              <a:rPr sz="3200" spc="-5" dirty="0">
                <a:latin typeface="Times New Roman"/>
                <a:cs typeface="Times New Roman"/>
              </a:rPr>
              <a:t>audit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447800" y="1028700"/>
            <a:ext cx="7315200" cy="0"/>
          </a:xfrm>
          <a:custGeom>
            <a:avLst/>
            <a:gdLst/>
            <a:ahLst/>
            <a:cxnLst/>
            <a:rect l="l" t="t" r="r" b="b"/>
            <a:pathLst>
              <a:path w="7315200">
                <a:moveTo>
                  <a:pt x="0" y="0"/>
                </a:moveTo>
                <a:lnTo>
                  <a:pt x="7315200" y="0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447800" y="990600"/>
            <a:ext cx="7315200" cy="76200"/>
          </a:xfrm>
          <a:custGeom>
            <a:avLst/>
            <a:gdLst/>
            <a:ahLst/>
            <a:cxnLst/>
            <a:rect l="l" t="t" r="r" b="b"/>
            <a:pathLst>
              <a:path w="7315200" h="76200">
                <a:moveTo>
                  <a:pt x="3657600" y="76200"/>
                </a:moveTo>
                <a:lnTo>
                  <a:pt x="0" y="76200"/>
                </a:lnTo>
                <a:lnTo>
                  <a:pt x="0" y="0"/>
                </a:lnTo>
                <a:lnTo>
                  <a:pt x="7315200" y="0"/>
                </a:lnTo>
                <a:lnTo>
                  <a:pt x="7315200" y="76200"/>
                </a:lnTo>
                <a:lnTo>
                  <a:pt x="3657600" y="76200"/>
                </a:lnTo>
                <a:close/>
              </a:path>
            </a:pathLst>
          </a:custGeom>
          <a:ln w="125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74139" y="299720"/>
            <a:ext cx="499046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Output </a:t>
            </a:r>
            <a:r>
              <a:rPr dirty="0"/>
              <a:t>kegiatan</a:t>
            </a:r>
            <a:r>
              <a:rPr spc="-335" dirty="0"/>
              <a:t> </a:t>
            </a:r>
            <a:r>
              <a:rPr spc="-5" dirty="0"/>
              <a:t>Audit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74139" y="1396492"/>
            <a:ext cx="7406640" cy="4130040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75"/>
              </a:spcBef>
            </a:pPr>
            <a:r>
              <a:rPr sz="2600" spc="5" dirty="0">
                <a:latin typeface="Times New Roman"/>
                <a:cs typeface="Times New Roman"/>
              </a:rPr>
              <a:t>Hasil </a:t>
            </a:r>
            <a:r>
              <a:rPr sz="2600" spc="10" dirty="0">
                <a:latin typeface="Times New Roman"/>
                <a:cs typeface="Times New Roman"/>
              </a:rPr>
              <a:t>akhir adalah berupa laporan yang</a:t>
            </a:r>
            <a:r>
              <a:rPr sz="2600" dirty="0">
                <a:latin typeface="Times New Roman"/>
                <a:cs typeface="Times New Roman"/>
              </a:rPr>
              <a:t> </a:t>
            </a:r>
            <a:r>
              <a:rPr sz="2600" spc="5" dirty="0">
                <a:latin typeface="Times New Roman"/>
                <a:cs typeface="Times New Roman"/>
              </a:rPr>
              <a:t>berisi:</a:t>
            </a:r>
            <a:endParaRPr sz="2600">
              <a:latin typeface="Times New Roman"/>
              <a:cs typeface="Times New Roman"/>
            </a:endParaRPr>
          </a:p>
          <a:p>
            <a:pPr marL="194310" indent="-181610">
              <a:lnSpc>
                <a:spcPct val="100000"/>
              </a:lnSpc>
              <a:spcBef>
                <a:spcPts val="380"/>
              </a:spcBef>
              <a:buClr>
                <a:srgbClr val="996600"/>
              </a:buClr>
              <a:buSzPct val="96153"/>
              <a:buFont typeface="Wingdings"/>
              <a:buChar char=""/>
              <a:tabLst>
                <a:tab pos="206375" algn="l"/>
              </a:tabLst>
            </a:pPr>
            <a:r>
              <a:rPr sz="2600" spc="10" dirty="0">
                <a:latin typeface="Times New Roman"/>
                <a:cs typeface="Times New Roman"/>
              </a:rPr>
              <a:t>Ruang Lingkup</a:t>
            </a:r>
            <a:r>
              <a:rPr sz="2600" spc="5" dirty="0">
                <a:latin typeface="Times New Roman"/>
                <a:cs typeface="Times New Roman"/>
              </a:rPr>
              <a:t> </a:t>
            </a:r>
            <a:r>
              <a:rPr sz="2600" spc="10" dirty="0">
                <a:latin typeface="Times New Roman"/>
                <a:cs typeface="Times New Roman"/>
              </a:rPr>
              <a:t>audit</a:t>
            </a:r>
            <a:endParaRPr sz="2600">
              <a:latin typeface="Times New Roman"/>
              <a:cs typeface="Times New Roman"/>
            </a:endParaRPr>
          </a:p>
          <a:p>
            <a:pPr marL="194310" indent="-181610">
              <a:lnSpc>
                <a:spcPct val="100000"/>
              </a:lnSpc>
              <a:spcBef>
                <a:spcPts val="365"/>
              </a:spcBef>
              <a:buClr>
                <a:srgbClr val="996600"/>
              </a:buClr>
              <a:buSzPct val="96153"/>
              <a:buFont typeface="Wingdings"/>
              <a:buChar char=""/>
              <a:tabLst>
                <a:tab pos="206375" algn="l"/>
              </a:tabLst>
            </a:pPr>
            <a:r>
              <a:rPr sz="2600" spc="10" dirty="0">
                <a:latin typeface="Times New Roman"/>
                <a:cs typeface="Times New Roman"/>
              </a:rPr>
              <a:t>Mekanisme</a:t>
            </a:r>
            <a:r>
              <a:rPr sz="2600" spc="-145" dirty="0">
                <a:latin typeface="Times New Roman"/>
                <a:cs typeface="Times New Roman"/>
              </a:rPr>
              <a:t> </a:t>
            </a:r>
            <a:r>
              <a:rPr sz="2600" spc="10" dirty="0">
                <a:latin typeface="Times New Roman"/>
                <a:cs typeface="Times New Roman"/>
              </a:rPr>
              <a:t>Audit</a:t>
            </a:r>
            <a:endParaRPr sz="2600">
              <a:latin typeface="Times New Roman"/>
              <a:cs typeface="Times New Roman"/>
            </a:endParaRPr>
          </a:p>
          <a:p>
            <a:pPr marL="194310" indent="-181610">
              <a:lnSpc>
                <a:spcPct val="100000"/>
              </a:lnSpc>
              <a:spcBef>
                <a:spcPts val="370"/>
              </a:spcBef>
              <a:buClr>
                <a:srgbClr val="996600"/>
              </a:buClr>
              <a:buSzPct val="96153"/>
              <a:buFont typeface="Wingdings"/>
              <a:buChar char=""/>
              <a:tabLst>
                <a:tab pos="206375" algn="l"/>
              </a:tabLst>
            </a:pPr>
            <a:r>
              <a:rPr sz="2600" dirty="0">
                <a:latin typeface="Times New Roman"/>
                <a:cs typeface="Times New Roman"/>
              </a:rPr>
              <a:t>Temuan-temuan</a:t>
            </a:r>
            <a:endParaRPr sz="2600">
              <a:latin typeface="Times New Roman"/>
              <a:cs typeface="Times New Roman"/>
            </a:endParaRPr>
          </a:p>
          <a:p>
            <a:pPr marL="194310" marR="525780" indent="-181610">
              <a:lnSpc>
                <a:spcPts val="2840"/>
              </a:lnSpc>
              <a:spcBef>
                <a:spcPts val="700"/>
              </a:spcBef>
              <a:buClr>
                <a:srgbClr val="996600"/>
              </a:buClr>
              <a:buSzPct val="96153"/>
              <a:buFont typeface="Wingdings"/>
              <a:buChar char=""/>
              <a:tabLst>
                <a:tab pos="206375" algn="l"/>
              </a:tabLst>
            </a:pPr>
            <a:r>
              <a:rPr sz="2600" spc="5" dirty="0">
                <a:latin typeface="Times New Roman"/>
                <a:cs typeface="Times New Roman"/>
              </a:rPr>
              <a:t>Ketidaksesuaian (sifat ketidaksesuaian, bukti2  </a:t>
            </a:r>
            <a:r>
              <a:rPr sz="2600" spc="10" dirty="0">
                <a:latin typeface="Times New Roman"/>
                <a:cs typeface="Times New Roman"/>
              </a:rPr>
              <a:t>pendukung, </a:t>
            </a:r>
            <a:r>
              <a:rPr sz="2600" spc="5" dirty="0">
                <a:latin typeface="Times New Roman"/>
                <a:cs typeface="Times New Roman"/>
              </a:rPr>
              <a:t>syarat </a:t>
            </a:r>
            <a:r>
              <a:rPr sz="2600" spc="15" dirty="0">
                <a:latin typeface="Times New Roman"/>
                <a:cs typeface="Times New Roman"/>
              </a:rPr>
              <a:t>yg </a:t>
            </a:r>
            <a:r>
              <a:rPr sz="2600" spc="10" dirty="0">
                <a:latin typeface="Times New Roman"/>
                <a:cs typeface="Times New Roman"/>
              </a:rPr>
              <a:t>tdk </a:t>
            </a:r>
            <a:r>
              <a:rPr sz="2600" spc="5" dirty="0">
                <a:latin typeface="Times New Roman"/>
                <a:cs typeface="Times New Roman"/>
              </a:rPr>
              <a:t>dipenuhi, lokasi, tingkat  </a:t>
            </a:r>
            <a:r>
              <a:rPr sz="2600" spc="10" dirty="0">
                <a:latin typeface="Times New Roman"/>
                <a:cs typeface="Times New Roman"/>
              </a:rPr>
              <a:t>ketidaksesuaian)</a:t>
            </a:r>
            <a:endParaRPr sz="2600">
              <a:latin typeface="Times New Roman"/>
              <a:cs typeface="Times New Roman"/>
            </a:endParaRPr>
          </a:p>
          <a:p>
            <a:pPr marL="194310" marR="5080" indent="-181610">
              <a:lnSpc>
                <a:spcPts val="2840"/>
              </a:lnSpc>
              <a:spcBef>
                <a:spcPts val="650"/>
              </a:spcBef>
              <a:buClr>
                <a:srgbClr val="996600"/>
              </a:buClr>
              <a:buSzPct val="96153"/>
              <a:buFont typeface="Wingdings"/>
              <a:buChar char=""/>
              <a:tabLst>
                <a:tab pos="206375" algn="l"/>
              </a:tabLst>
            </a:pPr>
            <a:r>
              <a:rPr sz="2600" spc="10" dirty="0">
                <a:latin typeface="Times New Roman"/>
                <a:cs typeface="Times New Roman"/>
              </a:rPr>
              <a:t>Kesimpulan </a:t>
            </a:r>
            <a:r>
              <a:rPr sz="2600" spc="5" dirty="0">
                <a:latin typeface="Times New Roman"/>
                <a:cs typeface="Times New Roman"/>
              </a:rPr>
              <a:t>(tingkat </a:t>
            </a:r>
            <a:r>
              <a:rPr sz="2600" spc="10" dirty="0">
                <a:latin typeface="Times New Roman"/>
                <a:cs typeface="Times New Roman"/>
              </a:rPr>
              <a:t>kesesuaian dengan </a:t>
            </a:r>
            <a:r>
              <a:rPr sz="2600" spc="5" dirty="0">
                <a:latin typeface="Times New Roman"/>
                <a:cs typeface="Times New Roman"/>
              </a:rPr>
              <a:t>kriteria audit,  efektifitas implementasi, </a:t>
            </a:r>
            <a:r>
              <a:rPr sz="2600" spc="10" dirty="0">
                <a:latin typeface="Times New Roman"/>
                <a:cs typeface="Times New Roman"/>
              </a:rPr>
              <a:t>pemeliharaan dan  </a:t>
            </a:r>
            <a:r>
              <a:rPr sz="2600" spc="15" dirty="0">
                <a:latin typeface="Times New Roman"/>
                <a:cs typeface="Times New Roman"/>
              </a:rPr>
              <a:t>pengembangan </a:t>
            </a:r>
            <a:r>
              <a:rPr sz="2600" spc="5" dirty="0">
                <a:latin typeface="Times New Roman"/>
                <a:cs typeface="Times New Roman"/>
              </a:rPr>
              <a:t>sistem </a:t>
            </a:r>
            <a:r>
              <a:rPr sz="2600" spc="10" dirty="0">
                <a:latin typeface="Times New Roman"/>
                <a:cs typeface="Times New Roman"/>
              </a:rPr>
              <a:t>manajemen,</a:t>
            </a:r>
            <a:r>
              <a:rPr sz="2600" spc="-5" dirty="0">
                <a:latin typeface="Times New Roman"/>
                <a:cs typeface="Times New Roman"/>
              </a:rPr>
              <a:t> </a:t>
            </a:r>
            <a:r>
              <a:rPr sz="2600" spc="10" dirty="0">
                <a:latin typeface="Times New Roman"/>
                <a:cs typeface="Times New Roman"/>
              </a:rPr>
              <a:t>rekomendasi)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447800" y="1104900"/>
            <a:ext cx="7315200" cy="0"/>
          </a:xfrm>
          <a:custGeom>
            <a:avLst/>
            <a:gdLst/>
            <a:ahLst/>
            <a:cxnLst/>
            <a:rect l="l" t="t" r="r" b="b"/>
            <a:pathLst>
              <a:path w="7315200">
                <a:moveTo>
                  <a:pt x="0" y="0"/>
                </a:moveTo>
                <a:lnTo>
                  <a:pt x="7315200" y="0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447800" y="1066800"/>
            <a:ext cx="7315200" cy="76200"/>
          </a:xfrm>
          <a:custGeom>
            <a:avLst/>
            <a:gdLst/>
            <a:ahLst/>
            <a:cxnLst/>
            <a:rect l="l" t="t" r="r" b="b"/>
            <a:pathLst>
              <a:path w="7315200" h="76200">
                <a:moveTo>
                  <a:pt x="3657600" y="76200"/>
                </a:moveTo>
                <a:lnTo>
                  <a:pt x="0" y="76200"/>
                </a:lnTo>
                <a:lnTo>
                  <a:pt x="0" y="0"/>
                </a:lnTo>
                <a:lnTo>
                  <a:pt x="7315200" y="0"/>
                </a:lnTo>
                <a:lnTo>
                  <a:pt x="7315200" y="76200"/>
                </a:lnTo>
                <a:lnTo>
                  <a:pt x="3657600" y="76200"/>
                </a:lnTo>
                <a:close/>
              </a:path>
            </a:pathLst>
          </a:custGeom>
          <a:ln w="125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74139" y="299720"/>
            <a:ext cx="6696709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168775" algn="l"/>
              </a:tabLst>
            </a:pPr>
            <a:r>
              <a:rPr spc="-5" dirty="0"/>
              <a:t>Ketrampila</a:t>
            </a:r>
            <a:r>
              <a:rPr dirty="0"/>
              <a:t>n</a:t>
            </a:r>
            <a:r>
              <a:rPr spc="-5" dirty="0"/>
              <a:t> </a:t>
            </a:r>
            <a:r>
              <a:rPr dirty="0"/>
              <a:t>yang	dibutuhkan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50339" y="1557020"/>
            <a:ext cx="7456170" cy="40424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426084" indent="-342900">
              <a:lnSpc>
                <a:spcPct val="100000"/>
              </a:lnSpc>
              <a:spcBef>
                <a:spcPts val="100"/>
              </a:spcBef>
              <a:buClr>
                <a:srgbClr val="996600"/>
              </a:buClr>
              <a:buFont typeface="Wingdings"/>
              <a:buChar char=""/>
              <a:tabLst>
                <a:tab pos="354965" algn="l"/>
                <a:tab pos="355600" algn="l"/>
              </a:tabLst>
            </a:pPr>
            <a:r>
              <a:rPr sz="2800" spc="-5" dirty="0">
                <a:latin typeface="Times New Roman"/>
                <a:cs typeface="Times New Roman"/>
              </a:rPr>
              <a:t>Audit skill </a:t>
            </a:r>
            <a:r>
              <a:rPr sz="2800" dirty="0">
                <a:latin typeface="Times New Roman"/>
                <a:cs typeface="Times New Roman"/>
              </a:rPr>
              <a:t>: </a:t>
            </a:r>
            <a:r>
              <a:rPr sz="2800" spc="-5" dirty="0">
                <a:latin typeface="Times New Roman"/>
                <a:cs typeface="Times New Roman"/>
              </a:rPr>
              <a:t>sampling, komunikasi, melakukan  </a:t>
            </a:r>
            <a:r>
              <a:rPr sz="2800" spc="-25" dirty="0">
                <a:latin typeface="Times New Roman"/>
                <a:cs typeface="Times New Roman"/>
              </a:rPr>
              <a:t>interview, </a:t>
            </a:r>
            <a:r>
              <a:rPr sz="2800" spc="-5" dirty="0">
                <a:latin typeface="Times New Roman"/>
                <a:cs typeface="Times New Roman"/>
              </a:rPr>
              <a:t>mengajukan pertanyaan,</a:t>
            </a:r>
            <a:r>
              <a:rPr sz="2800" spc="2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mencatat</a:t>
            </a:r>
            <a:endParaRPr sz="2800">
              <a:latin typeface="Times New Roman"/>
              <a:cs typeface="Times New Roman"/>
            </a:endParaRPr>
          </a:p>
          <a:p>
            <a:pPr marL="355600" marR="229235" indent="-342900">
              <a:lnSpc>
                <a:spcPct val="99900"/>
              </a:lnSpc>
              <a:spcBef>
                <a:spcPts val="700"/>
              </a:spcBef>
              <a:buClr>
                <a:srgbClr val="996600"/>
              </a:buClr>
              <a:buFont typeface="Wingdings"/>
              <a:buChar char=""/>
              <a:tabLst>
                <a:tab pos="354965" algn="l"/>
                <a:tab pos="355600" algn="l"/>
              </a:tabLst>
            </a:pPr>
            <a:r>
              <a:rPr sz="2800" spc="-5" dirty="0">
                <a:latin typeface="Times New Roman"/>
                <a:cs typeface="Times New Roman"/>
              </a:rPr>
              <a:t>Generic knowledge </a:t>
            </a:r>
            <a:r>
              <a:rPr sz="2800" dirty="0">
                <a:latin typeface="Times New Roman"/>
                <a:cs typeface="Times New Roman"/>
              </a:rPr>
              <a:t>: </a:t>
            </a:r>
            <a:r>
              <a:rPr sz="2800" spc="-5" dirty="0">
                <a:latin typeface="Times New Roman"/>
                <a:cs typeface="Times New Roman"/>
              </a:rPr>
              <a:t>pengetahuan </a:t>
            </a:r>
            <a:r>
              <a:rPr sz="2800" dirty="0">
                <a:latin typeface="Times New Roman"/>
                <a:cs typeface="Times New Roman"/>
              </a:rPr>
              <a:t>mengenai  </a:t>
            </a:r>
            <a:r>
              <a:rPr sz="2800" spc="-5" dirty="0">
                <a:latin typeface="Times New Roman"/>
                <a:cs typeface="Times New Roman"/>
              </a:rPr>
              <a:t>prinsip2 audit, </a:t>
            </a:r>
            <a:r>
              <a:rPr sz="2800" dirty="0">
                <a:latin typeface="Times New Roman"/>
                <a:cs typeface="Times New Roman"/>
              </a:rPr>
              <a:t>prosedur dan </a:t>
            </a:r>
            <a:r>
              <a:rPr sz="2800" spc="-5" dirty="0">
                <a:latin typeface="Times New Roman"/>
                <a:cs typeface="Times New Roman"/>
              </a:rPr>
              <a:t>teknik, sistem  manajemen </a:t>
            </a:r>
            <a:r>
              <a:rPr sz="2800" dirty="0">
                <a:latin typeface="Times New Roman"/>
                <a:cs typeface="Times New Roman"/>
              </a:rPr>
              <a:t>dan </a:t>
            </a:r>
            <a:r>
              <a:rPr sz="2800" spc="-5" dirty="0">
                <a:latin typeface="Times New Roman"/>
                <a:cs typeface="Times New Roman"/>
              </a:rPr>
              <a:t>dokumen2 referensi, </a:t>
            </a:r>
            <a:r>
              <a:rPr sz="2800" spc="-10" dirty="0">
                <a:latin typeface="Times New Roman"/>
                <a:cs typeface="Times New Roman"/>
              </a:rPr>
              <a:t>organisasi,  </a:t>
            </a:r>
            <a:r>
              <a:rPr sz="2800" spc="-5" dirty="0">
                <a:latin typeface="Times New Roman"/>
                <a:cs typeface="Times New Roman"/>
              </a:rPr>
              <a:t>peraturan2 </a:t>
            </a:r>
            <a:r>
              <a:rPr sz="2800" dirty="0">
                <a:latin typeface="Times New Roman"/>
                <a:cs typeface="Times New Roman"/>
              </a:rPr>
              <a:t>yang</a:t>
            </a:r>
            <a:r>
              <a:rPr sz="2800" spc="-5" dirty="0">
                <a:latin typeface="Times New Roman"/>
                <a:cs typeface="Times New Roman"/>
              </a:rPr>
              <a:t> berlaku</a:t>
            </a:r>
            <a:endParaRPr sz="2800">
              <a:latin typeface="Times New Roman"/>
              <a:cs typeface="Times New Roman"/>
            </a:endParaRPr>
          </a:p>
          <a:p>
            <a:pPr marL="355600" marR="5080" indent="-342900">
              <a:lnSpc>
                <a:spcPct val="100000"/>
              </a:lnSpc>
              <a:spcBef>
                <a:spcPts val="700"/>
              </a:spcBef>
              <a:buClr>
                <a:srgbClr val="996600"/>
              </a:buClr>
              <a:buFont typeface="Wingdings"/>
              <a:buChar char=""/>
              <a:tabLst>
                <a:tab pos="354965" algn="l"/>
                <a:tab pos="355600" algn="l"/>
              </a:tabLst>
            </a:pPr>
            <a:r>
              <a:rPr sz="2800" spc="-5" dirty="0">
                <a:latin typeface="Times New Roman"/>
                <a:cs typeface="Times New Roman"/>
              </a:rPr>
              <a:t>Specific knowledge </a:t>
            </a:r>
            <a:r>
              <a:rPr sz="2800" dirty="0">
                <a:latin typeface="Times New Roman"/>
                <a:cs typeface="Times New Roman"/>
              </a:rPr>
              <a:t>: background </a:t>
            </a:r>
            <a:r>
              <a:rPr sz="2800" spc="-5" dirty="0">
                <a:latin typeface="Times New Roman"/>
                <a:cs typeface="Times New Roman"/>
              </a:rPr>
              <a:t>IT/IS, bisnis,  specialist technical skill, pengalaman audit sistem  manajemen,</a:t>
            </a:r>
            <a:r>
              <a:rPr sz="2800" spc="-1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perundangan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371600" y="1181100"/>
            <a:ext cx="7315200" cy="0"/>
          </a:xfrm>
          <a:custGeom>
            <a:avLst/>
            <a:gdLst/>
            <a:ahLst/>
            <a:cxnLst/>
            <a:rect l="l" t="t" r="r" b="b"/>
            <a:pathLst>
              <a:path w="7315200">
                <a:moveTo>
                  <a:pt x="0" y="0"/>
                </a:moveTo>
                <a:lnTo>
                  <a:pt x="7315200" y="0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371600" y="1143000"/>
            <a:ext cx="7315200" cy="76200"/>
          </a:xfrm>
          <a:custGeom>
            <a:avLst/>
            <a:gdLst/>
            <a:ahLst/>
            <a:cxnLst/>
            <a:rect l="l" t="t" r="r" b="b"/>
            <a:pathLst>
              <a:path w="7315200" h="76200">
                <a:moveTo>
                  <a:pt x="3657600" y="76200"/>
                </a:moveTo>
                <a:lnTo>
                  <a:pt x="0" y="76200"/>
                </a:lnTo>
                <a:lnTo>
                  <a:pt x="0" y="0"/>
                </a:lnTo>
                <a:lnTo>
                  <a:pt x="7315200" y="0"/>
                </a:lnTo>
                <a:lnTo>
                  <a:pt x="7315200" y="76200"/>
                </a:lnTo>
                <a:lnTo>
                  <a:pt x="3657600" y="76200"/>
                </a:lnTo>
                <a:close/>
              </a:path>
            </a:pathLst>
          </a:custGeom>
          <a:ln w="125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50339" y="528320"/>
            <a:ext cx="472630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Prinsip-prinsip</a:t>
            </a:r>
            <a:r>
              <a:rPr spc="-325" dirty="0"/>
              <a:t> </a:t>
            </a:r>
            <a:r>
              <a:rPr spc="-5" dirty="0"/>
              <a:t>Audit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602739" y="1652834"/>
            <a:ext cx="6604634" cy="4077335"/>
          </a:xfrm>
          <a:prstGeom prst="rect">
            <a:avLst/>
          </a:prstGeom>
        </p:spPr>
        <p:txBody>
          <a:bodyPr vert="horz" wrap="square" lIns="0" tIns="45085" rIns="0" bIns="0" rtlCol="0">
            <a:spAutoFit/>
          </a:bodyPr>
          <a:lstStyle/>
          <a:p>
            <a:pPr marL="309880" indent="-297180">
              <a:lnSpc>
                <a:spcPct val="100000"/>
              </a:lnSpc>
              <a:spcBef>
                <a:spcPts val="355"/>
              </a:spcBef>
              <a:buClr>
                <a:srgbClr val="996600"/>
              </a:buClr>
              <a:buFont typeface="Wingdings"/>
              <a:buChar char=""/>
              <a:tabLst>
                <a:tab pos="309880" algn="l"/>
              </a:tabLst>
            </a:pPr>
            <a:r>
              <a:rPr sz="3600" spc="15" baseline="1157" dirty="0">
                <a:latin typeface="Times New Roman"/>
                <a:cs typeface="Times New Roman"/>
              </a:rPr>
              <a:t>Ethical</a:t>
            </a:r>
            <a:r>
              <a:rPr sz="3600" spc="7" baseline="1157" dirty="0">
                <a:latin typeface="Times New Roman"/>
                <a:cs typeface="Times New Roman"/>
              </a:rPr>
              <a:t> </a:t>
            </a:r>
            <a:r>
              <a:rPr sz="3600" spc="15" baseline="1157" dirty="0">
                <a:latin typeface="Times New Roman"/>
                <a:cs typeface="Times New Roman"/>
              </a:rPr>
              <a:t>conduct</a:t>
            </a:r>
            <a:endParaRPr sz="3600" baseline="1157">
              <a:latin typeface="Times New Roman"/>
              <a:cs typeface="Times New Roman"/>
            </a:endParaRPr>
          </a:p>
          <a:p>
            <a:pPr marL="657860" marR="360045" lvl="1" indent="-247650">
              <a:lnSpc>
                <a:spcPts val="2250"/>
              </a:lnSpc>
              <a:spcBef>
                <a:spcPts val="490"/>
              </a:spcBef>
              <a:buSzPct val="92857"/>
              <a:buChar char="–"/>
              <a:tabLst>
                <a:tab pos="657860" algn="l"/>
              </a:tabLst>
            </a:pPr>
            <a:r>
              <a:rPr sz="2100" spc="-10" dirty="0">
                <a:latin typeface="Times New Roman"/>
                <a:cs typeface="Times New Roman"/>
              </a:rPr>
              <a:t>Berdasar pada profesionalisme, kejujuran, integritas,  kerahasiaan dan</a:t>
            </a:r>
            <a:r>
              <a:rPr sz="2100" spc="-15" dirty="0">
                <a:latin typeface="Times New Roman"/>
                <a:cs typeface="Times New Roman"/>
              </a:rPr>
              <a:t> </a:t>
            </a:r>
            <a:r>
              <a:rPr sz="2100" spc="-10" dirty="0">
                <a:latin typeface="Times New Roman"/>
                <a:cs typeface="Times New Roman"/>
              </a:rPr>
              <a:t>kebijaksanaan</a:t>
            </a:r>
            <a:endParaRPr sz="2100">
              <a:latin typeface="Times New Roman"/>
              <a:cs typeface="Times New Roman"/>
            </a:endParaRPr>
          </a:p>
          <a:p>
            <a:pPr marL="309880" indent="-297180">
              <a:lnSpc>
                <a:spcPct val="100000"/>
              </a:lnSpc>
              <a:spcBef>
                <a:spcPts val="380"/>
              </a:spcBef>
              <a:buClr>
                <a:srgbClr val="996600"/>
              </a:buClr>
              <a:buFont typeface="Wingdings"/>
              <a:buChar char=""/>
              <a:tabLst>
                <a:tab pos="309880" algn="l"/>
              </a:tabLst>
            </a:pPr>
            <a:r>
              <a:rPr sz="3600" spc="7" baseline="1157" dirty="0">
                <a:latin typeface="Times New Roman"/>
                <a:cs typeface="Times New Roman"/>
              </a:rPr>
              <a:t>Fair</a:t>
            </a:r>
            <a:r>
              <a:rPr sz="3600" baseline="1157" dirty="0">
                <a:latin typeface="Times New Roman"/>
                <a:cs typeface="Times New Roman"/>
              </a:rPr>
              <a:t> </a:t>
            </a:r>
            <a:r>
              <a:rPr sz="3600" spc="15" baseline="1157" dirty="0">
                <a:latin typeface="Times New Roman"/>
                <a:cs typeface="Times New Roman"/>
              </a:rPr>
              <a:t>Presentation</a:t>
            </a:r>
            <a:endParaRPr sz="3600" baseline="1157">
              <a:latin typeface="Times New Roman"/>
              <a:cs typeface="Times New Roman"/>
            </a:endParaRPr>
          </a:p>
          <a:p>
            <a:pPr marL="657860" lvl="1" indent="-247650">
              <a:lnSpc>
                <a:spcPct val="100000"/>
              </a:lnSpc>
              <a:spcBef>
                <a:spcPts val="200"/>
              </a:spcBef>
              <a:buSzPct val="92857"/>
              <a:buChar char="–"/>
              <a:tabLst>
                <a:tab pos="657860" algn="l"/>
              </a:tabLst>
            </a:pPr>
            <a:r>
              <a:rPr sz="2100" spc="-10" dirty="0">
                <a:latin typeface="Times New Roman"/>
                <a:cs typeface="Times New Roman"/>
              </a:rPr>
              <a:t>Kewajiban melaporkan secara jujur dan</a:t>
            </a:r>
            <a:r>
              <a:rPr sz="2100" spc="-20" dirty="0">
                <a:latin typeface="Times New Roman"/>
                <a:cs typeface="Times New Roman"/>
              </a:rPr>
              <a:t> </a:t>
            </a:r>
            <a:r>
              <a:rPr sz="2100" spc="-10" dirty="0">
                <a:latin typeface="Times New Roman"/>
                <a:cs typeface="Times New Roman"/>
              </a:rPr>
              <a:t>akurat</a:t>
            </a:r>
            <a:endParaRPr sz="2100">
              <a:latin typeface="Times New Roman"/>
              <a:cs typeface="Times New Roman"/>
            </a:endParaRPr>
          </a:p>
          <a:p>
            <a:pPr marL="309880" indent="-297180">
              <a:lnSpc>
                <a:spcPct val="100000"/>
              </a:lnSpc>
              <a:spcBef>
                <a:spcPts val="400"/>
              </a:spcBef>
              <a:buClr>
                <a:srgbClr val="996600"/>
              </a:buClr>
              <a:buFont typeface="Wingdings"/>
              <a:buChar char=""/>
              <a:tabLst>
                <a:tab pos="309880" algn="l"/>
              </a:tabLst>
            </a:pPr>
            <a:r>
              <a:rPr sz="3600" spc="22" baseline="1157" dirty="0">
                <a:latin typeface="Times New Roman"/>
                <a:cs typeface="Times New Roman"/>
              </a:rPr>
              <a:t>Due </a:t>
            </a:r>
            <a:r>
              <a:rPr sz="3600" spc="15" baseline="1157" dirty="0">
                <a:latin typeface="Times New Roman"/>
                <a:cs typeface="Times New Roman"/>
              </a:rPr>
              <a:t>professional</a:t>
            </a:r>
            <a:r>
              <a:rPr sz="3600" spc="-15" baseline="1157" dirty="0">
                <a:latin typeface="Times New Roman"/>
                <a:cs typeface="Times New Roman"/>
              </a:rPr>
              <a:t> </a:t>
            </a:r>
            <a:r>
              <a:rPr sz="3600" spc="7" baseline="1157" dirty="0">
                <a:latin typeface="Times New Roman"/>
                <a:cs typeface="Times New Roman"/>
              </a:rPr>
              <a:t>care</a:t>
            </a:r>
            <a:endParaRPr sz="3600" baseline="1157">
              <a:latin typeface="Times New Roman"/>
              <a:cs typeface="Times New Roman"/>
            </a:endParaRPr>
          </a:p>
          <a:p>
            <a:pPr marL="657860" marR="5080" lvl="1" indent="-247650">
              <a:lnSpc>
                <a:spcPts val="2250"/>
              </a:lnSpc>
              <a:spcBef>
                <a:spcPts val="500"/>
              </a:spcBef>
              <a:buSzPct val="92857"/>
              <a:buChar char="–"/>
              <a:tabLst>
                <a:tab pos="657860" algn="l"/>
              </a:tabLst>
            </a:pPr>
            <a:r>
              <a:rPr sz="2100" spc="-10" dirty="0">
                <a:latin typeface="Times New Roman"/>
                <a:cs typeface="Times New Roman"/>
              </a:rPr>
              <a:t>Implementasi dari kesungguhan dan pertimbangan yang  diberikan</a:t>
            </a:r>
            <a:endParaRPr sz="2100">
              <a:latin typeface="Times New Roman"/>
              <a:cs typeface="Times New Roman"/>
            </a:endParaRPr>
          </a:p>
          <a:p>
            <a:pPr marL="309880" indent="-297180">
              <a:lnSpc>
                <a:spcPct val="100000"/>
              </a:lnSpc>
              <a:spcBef>
                <a:spcPts val="380"/>
              </a:spcBef>
              <a:buClr>
                <a:srgbClr val="996600"/>
              </a:buClr>
              <a:buFont typeface="Wingdings"/>
              <a:buChar char=""/>
              <a:tabLst>
                <a:tab pos="309880" algn="l"/>
              </a:tabLst>
            </a:pPr>
            <a:r>
              <a:rPr sz="3600" spc="15" baseline="1157" dirty="0">
                <a:latin typeface="Times New Roman"/>
                <a:cs typeface="Times New Roman"/>
              </a:rPr>
              <a:t>Independence</a:t>
            </a:r>
            <a:endParaRPr sz="3600" baseline="1157">
              <a:latin typeface="Times New Roman"/>
              <a:cs typeface="Times New Roman"/>
            </a:endParaRPr>
          </a:p>
          <a:p>
            <a:pPr marL="309880" indent="-297180">
              <a:lnSpc>
                <a:spcPct val="100000"/>
              </a:lnSpc>
              <a:spcBef>
                <a:spcPts val="350"/>
              </a:spcBef>
              <a:buClr>
                <a:srgbClr val="996600"/>
              </a:buClr>
              <a:buFont typeface="Wingdings"/>
              <a:buChar char=""/>
              <a:tabLst>
                <a:tab pos="309880" algn="l"/>
              </a:tabLst>
            </a:pPr>
            <a:r>
              <a:rPr sz="3600" spc="15" baseline="1157" dirty="0">
                <a:latin typeface="Times New Roman"/>
                <a:cs typeface="Times New Roman"/>
              </a:rPr>
              <a:t>Evidence-base</a:t>
            </a:r>
            <a:r>
              <a:rPr sz="3600" spc="-7" baseline="1157" dirty="0">
                <a:latin typeface="Times New Roman"/>
                <a:cs typeface="Times New Roman"/>
              </a:rPr>
              <a:t> </a:t>
            </a:r>
            <a:r>
              <a:rPr sz="3600" spc="15" baseline="1157" dirty="0">
                <a:latin typeface="Times New Roman"/>
                <a:cs typeface="Times New Roman"/>
              </a:rPr>
              <a:t>approach</a:t>
            </a:r>
            <a:endParaRPr sz="3600" baseline="1157">
              <a:latin typeface="Times New Roman"/>
              <a:cs typeface="Times New Roman"/>
            </a:endParaRPr>
          </a:p>
          <a:p>
            <a:pPr marL="309245">
              <a:lnSpc>
                <a:spcPct val="100000"/>
              </a:lnSpc>
              <a:spcBef>
                <a:spcPts val="509"/>
              </a:spcBef>
            </a:pPr>
            <a:r>
              <a:rPr sz="2100" spc="-10" dirty="0">
                <a:latin typeface="Times New Roman"/>
                <a:cs typeface="Times New Roman"/>
              </a:rPr>
              <a:t>pendekatan berdasarkan</a:t>
            </a:r>
            <a:r>
              <a:rPr sz="2100" spc="-15" dirty="0">
                <a:latin typeface="Times New Roman"/>
                <a:cs typeface="Times New Roman"/>
              </a:rPr>
              <a:t> </a:t>
            </a:r>
            <a:r>
              <a:rPr sz="2100" spc="-10" dirty="0">
                <a:latin typeface="Times New Roman"/>
                <a:cs typeface="Times New Roman"/>
              </a:rPr>
              <a:t>fakta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447800" y="1409700"/>
            <a:ext cx="7315200" cy="0"/>
          </a:xfrm>
          <a:custGeom>
            <a:avLst/>
            <a:gdLst/>
            <a:ahLst/>
            <a:cxnLst/>
            <a:rect l="l" t="t" r="r" b="b"/>
            <a:pathLst>
              <a:path w="7315200">
                <a:moveTo>
                  <a:pt x="0" y="0"/>
                </a:moveTo>
                <a:lnTo>
                  <a:pt x="7315200" y="0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447800" y="1371600"/>
            <a:ext cx="7315200" cy="76200"/>
          </a:xfrm>
          <a:custGeom>
            <a:avLst/>
            <a:gdLst/>
            <a:ahLst/>
            <a:cxnLst/>
            <a:rect l="l" t="t" r="r" b="b"/>
            <a:pathLst>
              <a:path w="7315200" h="76200">
                <a:moveTo>
                  <a:pt x="3657600" y="76200"/>
                </a:moveTo>
                <a:lnTo>
                  <a:pt x="0" y="76200"/>
                </a:lnTo>
                <a:lnTo>
                  <a:pt x="0" y="0"/>
                </a:lnTo>
                <a:lnTo>
                  <a:pt x="7315200" y="0"/>
                </a:lnTo>
                <a:lnTo>
                  <a:pt x="7315200" y="76200"/>
                </a:lnTo>
                <a:lnTo>
                  <a:pt x="3657600" y="76200"/>
                </a:lnTo>
                <a:close/>
              </a:path>
            </a:pathLst>
          </a:custGeom>
          <a:ln w="125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50339" y="10159"/>
            <a:ext cx="5063490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3600" spc="-5" dirty="0"/>
              <a:t>Peraturan </a:t>
            </a:r>
            <a:r>
              <a:rPr sz="3600" dirty="0"/>
              <a:t>dan </a:t>
            </a:r>
            <a:r>
              <a:rPr sz="3600" spc="-5" dirty="0"/>
              <a:t>Standar</a:t>
            </a:r>
            <a:r>
              <a:rPr sz="3600" spc="-95" dirty="0"/>
              <a:t> </a:t>
            </a:r>
            <a:r>
              <a:rPr sz="3600" dirty="0"/>
              <a:t>yang  </a:t>
            </a:r>
            <a:r>
              <a:rPr sz="3600" spc="-10" dirty="0"/>
              <a:t>Biasa</a:t>
            </a:r>
            <a:r>
              <a:rPr sz="3600" spc="-15" dirty="0"/>
              <a:t> </a:t>
            </a:r>
            <a:r>
              <a:rPr sz="3600" spc="-5" dirty="0"/>
              <a:t>Digunakan</a:t>
            </a:r>
            <a:endParaRPr sz="3600"/>
          </a:p>
        </p:txBody>
      </p:sp>
      <p:sp>
        <p:nvSpPr>
          <p:cNvPr id="3" name="object 3"/>
          <p:cNvSpPr txBox="1"/>
          <p:nvPr/>
        </p:nvSpPr>
        <p:spPr>
          <a:xfrm>
            <a:off x="1602739" y="1423669"/>
            <a:ext cx="6837680" cy="5133457"/>
          </a:xfrm>
          <a:prstGeom prst="rect">
            <a:avLst/>
          </a:prstGeom>
        </p:spPr>
        <p:txBody>
          <a:bodyPr vert="horz" wrap="square" lIns="0" tIns="41910" rIns="0" bIns="0" rtlCol="0">
            <a:spAutoFit/>
          </a:bodyPr>
          <a:lstStyle/>
          <a:p>
            <a:pPr marL="275590" indent="-262890">
              <a:lnSpc>
                <a:spcPct val="100000"/>
              </a:lnSpc>
              <a:spcBef>
                <a:spcPts val="330"/>
              </a:spcBef>
              <a:buClr>
                <a:srgbClr val="996600"/>
              </a:buClr>
              <a:buFont typeface="Wingdings"/>
              <a:buChar char=""/>
              <a:tabLst>
                <a:tab pos="274955" algn="l"/>
                <a:tab pos="275590" algn="l"/>
              </a:tabLst>
            </a:pPr>
            <a:r>
              <a:rPr sz="2000" spc="-5" dirty="0">
                <a:latin typeface="Times New Roman"/>
                <a:cs typeface="Times New Roman"/>
              </a:rPr>
              <a:t>ISO </a:t>
            </a:r>
            <a:r>
              <a:rPr sz="2000" dirty="0">
                <a:latin typeface="Times New Roman"/>
                <a:cs typeface="Times New Roman"/>
              </a:rPr>
              <a:t>/ </a:t>
            </a:r>
            <a:r>
              <a:rPr sz="2000" spc="-5" dirty="0">
                <a:latin typeface="Times New Roman"/>
                <a:cs typeface="Times New Roman"/>
              </a:rPr>
              <a:t>IEC </a:t>
            </a:r>
            <a:r>
              <a:rPr sz="2000" spc="-10" dirty="0">
                <a:latin typeface="Times New Roman"/>
                <a:cs typeface="Times New Roman"/>
              </a:rPr>
              <a:t>17799 </a:t>
            </a:r>
            <a:r>
              <a:rPr sz="2000" spc="-5" dirty="0">
                <a:latin typeface="Times New Roman"/>
                <a:cs typeface="Times New Roman"/>
              </a:rPr>
              <a:t>and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BS7799</a:t>
            </a:r>
            <a:endParaRPr sz="2000" dirty="0">
              <a:latin typeface="Times New Roman"/>
              <a:cs typeface="Times New Roman"/>
            </a:endParaRPr>
          </a:p>
          <a:p>
            <a:pPr marL="275590" indent="-262890">
              <a:lnSpc>
                <a:spcPct val="100000"/>
              </a:lnSpc>
              <a:spcBef>
                <a:spcPts val="229"/>
              </a:spcBef>
              <a:buClr>
                <a:srgbClr val="996600"/>
              </a:buClr>
              <a:buFont typeface="Wingdings"/>
              <a:buChar char=""/>
              <a:tabLst>
                <a:tab pos="274955" algn="l"/>
                <a:tab pos="275590" algn="l"/>
              </a:tabLst>
            </a:pPr>
            <a:r>
              <a:rPr sz="2000" spc="-10" dirty="0">
                <a:latin typeface="Times New Roman"/>
                <a:cs typeface="Times New Roman"/>
              </a:rPr>
              <a:t>Control Objectives </a:t>
            </a:r>
            <a:r>
              <a:rPr sz="2000" spc="-5" dirty="0">
                <a:latin typeface="Times New Roman"/>
                <a:cs typeface="Times New Roman"/>
              </a:rPr>
              <a:t>for Information and related </a:t>
            </a:r>
            <a:r>
              <a:rPr sz="2000" spc="-20" dirty="0">
                <a:latin typeface="Times New Roman"/>
                <a:cs typeface="Times New Roman"/>
              </a:rPr>
              <a:t>Technology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(CobiT)</a:t>
            </a:r>
            <a:endParaRPr sz="2000" dirty="0">
              <a:latin typeface="Times New Roman"/>
              <a:cs typeface="Times New Roman"/>
            </a:endParaRPr>
          </a:p>
          <a:p>
            <a:pPr marL="275590" indent="-262890">
              <a:lnSpc>
                <a:spcPct val="100000"/>
              </a:lnSpc>
              <a:spcBef>
                <a:spcPts val="229"/>
              </a:spcBef>
              <a:buClr>
                <a:srgbClr val="996600"/>
              </a:buClr>
              <a:buFont typeface="Wingdings"/>
              <a:buChar char=""/>
              <a:tabLst>
                <a:tab pos="274955" algn="l"/>
                <a:tab pos="275590" algn="l"/>
              </a:tabLst>
            </a:pPr>
            <a:r>
              <a:rPr sz="2000" spc="-5" dirty="0">
                <a:latin typeface="Times New Roman"/>
                <a:cs typeface="Times New Roman"/>
              </a:rPr>
              <a:t>ISO TR</a:t>
            </a:r>
            <a:r>
              <a:rPr sz="2000" spc="-5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13335</a:t>
            </a:r>
            <a:endParaRPr sz="2000" dirty="0">
              <a:latin typeface="Times New Roman"/>
              <a:cs typeface="Times New Roman"/>
            </a:endParaRPr>
          </a:p>
          <a:p>
            <a:pPr marL="275590" indent="-262890">
              <a:lnSpc>
                <a:spcPct val="100000"/>
              </a:lnSpc>
              <a:spcBef>
                <a:spcPts val="229"/>
              </a:spcBef>
              <a:buClr>
                <a:srgbClr val="996600"/>
              </a:buClr>
              <a:buFont typeface="Wingdings"/>
              <a:buChar char=""/>
              <a:tabLst>
                <a:tab pos="274955" algn="l"/>
                <a:tab pos="275590" algn="l"/>
              </a:tabLst>
            </a:pPr>
            <a:r>
              <a:rPr sz="2000" dirty="0">
                <a:latin typeface="Times New Roman"/>
                <a:cs typeface="Times New Roman"/>
              </a:rPr>
              <a:t>IT </a:t>
            </a:r>
            <a:r>
              <a:rPr sz="2000" spc="-5" dirty="0">
                <a:latin typeface="Times New Roman"/>
                <a:cs typeface="Times New Roman"/>
              </a:rPr>
              <a:t>Baseline Protection</a:t>
            </a:r>
            <a:r>
              <a:rPr sz="2000" spc="-5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Manual</a:t>
            </a:r>
            <a:endParaRPr sz="2000" dirty="0">
              <a:latin typeface="Times New Roman"/>
              <a:cs typeface="Times New Roman"/>
            </a:endParaRPr>
          </a:p>
          <a:p>
            <a:pPr marL="275590" indent="-262890">
              <a:lnSpc>
                <a:spcPct val="100000"/>
              </a:lnSpc>
              <a:spcBef>
                <a:spcPts val="229"/>
              </a:spcBef>
              <a:buClr>
                <a:srgbClr val="996600"/>
              </a:buClr>
              <a:buFont typeface="Wingdings"/>
              <a:buChar char=""/>
              <a:tabLst>
                <a:tab pos="274955" algn="l"/>
                <a:tab pos="275590" algn="l"/>
              </a:tabLst>
            </a:pPr>
            <a:r>
              <a:rPr sz="2000" spc="-5" dirty="0">
                <a:latin typeface="Times New Roman"/>
                <a:cs typeface="Times New Roman"/>
              </a:rPr>
              <a:t>ITSEC </a:t>
            </a:r>
            <a:r>
              <a:rPr sz="2000" dirty="0">
                <a:latin typeface="Times New Roman"/>
                <a:cs typeface="Times New Roman"/>
              </a:rPr>
              <a:t>/ </a:t>
            </a:r>
            <a:r>
              <a:rPr sz="2000" spc="-10" dirty="0">
                <a:latin typeface="Times New Roman"/>
                <a:cs typeface="Times New Roman"/>
              </a:rPr>
              <a:t>Common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Criteria</a:t>
            </a:r>
            <a:endParaRPr sz="2000" dirty="0">
              <a:latin typeface="Times New Roman"/>
              <a:cs typeface="Times New Roman"/>
            </a:endParaRPr>
          </a:p>
          <a:p>
            <a:pPr marL="275590" indent="-262890">
              <a:lnSpc>
                <a:spcPct val="100000"/>
              </a:lnSpc>
              <a:spcBef>
                <a:spcPts val="240"/>
              </a:spcBef>
              <a:buClr>
                <a:srgbClr val="996600"/>
              </a:buClr>
              <a:buFont typeface="Wingdings"/>
              <a:buChar char=""/>
              <a:tabLst>
                <a:tab pos="274955" algn="l"/>
                <a:tab pos="275590" algn="l"/>
              </a:tabLst>
            </a:pPr>
            <a:r>
              <a:rPr sz="2000" spc="-5" dirty="0">
                <a:latin typeface="Times New Roman"/>
                <a:cs typeface="Times New Roman"/>
              </a:rPr>
              <a:t>Federal Information Processing Standard </a:t>
            </a:r>
            <a:r>
              <a:rPr sz="2000" spc="-10" dirty="0">
                <a:latin typeface="Times New Roman"/>
                <a:cs typeface="Times New Roman"/>
              </a:rPr>
              <a:t>140-1/2 </a:t>
            </a:r>
            <a:r>
              <a:rPr sz="2000" spc="-5" dirty="0">
                <a:latin typeface="Times New Roman"/>
                <a:cs typeface="Times New Roman"/>
              </a:rPr>
              <a:t>(FIPS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140-1/2)</a:t>
            </a:r>
            <a:endParaRPr sz="2000" dirty="0">
              <a:latin typeface="Times New Roman"/>
              <a:cs typeface="Times New Roman"/>
            </a:endParaRPr>
          </a:p>
          <a:p>
            <a:pPr marL="275590" indent="-262890">
              <a:lnSpc>
                <a:spcPct val="100000"/>
              </a:lnSpc>
              <a:spcBef>
                <a:spcPts val="229"/>
              </a:spcBef>
              <a:buClr>
                <a:srgbClr val="996600"/>
              </a:buClr>
              <a:buFont typeface="Wingdings"/>
              <a:buChar char=""/>
              <a:tabLst>
                <a:tab pos="274955" algn="l"/>
                <a:tab pos="275590" algn="l"/>
              </a:tabLst>
            </a:pPr>
            <a:r>
              <a:rPr sz="2000" spc="-5" dirty="0">
                <a:latin typeface="Times New Roman"/>
                <a:cs typeface="Times New Roman"/>
              </a:rPr>
              <a:t>The “Sicheres Internet” </a:t>
            </a:r>
            <a:r>
              <a:rPr sz="2000" spc="-35" dirty="0">
                <a:latin typeface="Times New Roman"/>
                <a:cs typeface="Times New Roman"/>
              </a:rPr>
              <a:t>Task </a:t>
            </a:r>
            <a:r>
              <a:rPr sz="2000" spc="-5" dirty="0">
                <a:latin typeface="Times New Roman"/>
                <a:cs typeface="Times New Roman"/>
              </a:rPr>
              <a:t>Force </a:t>
            </a:r>
            <a:r>
              <a:rPr sz="2000" spc="-30" dirty="0">
                <a:latin typeface="Times New Roman"/>
                <a:cs typeface="Times New Roman"/>
              </a:rPr>
              <a:t>[Task </a:t>
            </a:r>
            <a:r>
              <a:rPr sz="2000" spc="-5" dirty="0">
                <a:latin typeface="Times New Roman"/>
                <a:cs typeface="Times New Roman"/>
              </a:rPr>
              <a:t>Force Sicheres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Internet]</a:t>
            </a:r>
            <a:endParaRPr sz="2000" dirty="0">
              <a:latin typeface="Times New Roman"/>
              <a:cs typeface="Times New Roman"/>
            </a:endParaRPr>
          </a:p>
          <a:p>
            <a:pPr marL="275590" marR="5080" indent="-262890">
              <a:lnSpc>
                <a:spcPts val="1989"/>
              </a:lnSpc>
              <a:spcBef>
                <a:spcPts val="484"/>
              </a:spcBef>
              <a:buClr>
                <a:srgbClr val="996600"/>
              </a:buClr>
              <a:buFont typeface="Wingdings"/>
              <a:buChar char=""/>
              <a:tabLst>
                <a:tab pos="274955" algn="l"/>
                <a:tab pos="275590" algn="l"/>
              </a:tabLst>
            </a:pPr>
            <a:r>
              <a:rPr sz="2000" spc="-5" dirty="0">
                <a:latin typeface="Times New Roman"/>
                <a:cs typeface="Times New Roman"/>
              </a:rPr>
              <a:t>The </a:t>
            </a:r>
            <a:r>
              <a:rPr sz="2000" spc="-10" dirty="0">
                <a:latin typeface="Times New Roman"/>
                <a:cs typeface="Times New Roman"/>
              </a:rPr>
              <a:t>quality </a:t>
            </a:r>
            <a:r>
              <a:rPr sz="2000" spc="-5" dirty="0">
                <a:latin typeface="Times New Roman"/>
                <a:cs typeface="Times New Roman"/>
              </a:rPr>
              <a:t>seal and </a:t>
            </a:r>
            <a:r>
              <a:rPr sz="2000" spc="-10" dirty="0">
                <a:latin typeface="Times New Roman"/>
                <a:cs typeface="Times New Roman"/>
              </a:rPr>
              <a:t>product audit </a:t>
            </a:r>
            <a:r>
              <a:rPr sz="2000" spc="-5" dirty="0">
                <a:latin typeface="Times New Roman"/>
                <a:cs typeface="Times New Roman"/>
              </a:rPr>
              <a:t>scheme operated by the </a:t>
            </a:r>
            <a:r>
              <a:rPr sz="2000" spc="-10" dirty="0">
                <a:latin typeface="Times New Roman"/>
                <a:cs typeface="Times New Roman"/>
              </a:rPr>
              <a:t>Schleswig-  Holstein Independent </a:t>
            </a:r>
            <a:r>
              <a:rPr sz="2000" spc="-5" dirty="0">
                <a:latin typeface="Times New Roman"/>
                <a:cs typeface="Times New Roman"/>
              </a:rPr>
              <a:t>State Centre for Data Privacy Protection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(ULD)</a:t>
            </a:r>
            <a:endParaRPr sz="2000" dirty="0">
              <a:latin typeface="Times New Roman"/>
              <a:cs typeface="Times New Roman"/>
            </a:endParaRPr>
          </a:p>
          <a:p>
            <a:pPr marL="275590" indent="-262890">
              <a:lnSpc>
                <a:spcPct val="100000"/>
              </a:lnSpc>
              <a:spcBef>
                <a:spcPts val="204"/>
              </a:spcBef>
              <a:buClr>
                <a:srgbClr val="996600"/>
              </a:buClr>
              <a:buFont typeface="Wingdings"/>
              <a:buChar char=""/>
              <a:tabLst>
                <a:tab pos="274955" algn="l"/>
                <a:tab pos="275590" algn="l"/>
              </a:tabLst>
            </a:pPr>
            <a:r>
              <a:rPr sz="2000" spc="-5" dirty="0">
                <a:latin typeface="Times New Roman"/>
                <a:cs typeface="Times New Roman"/>
              </a:rPr>
              <a:t>ISO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10" dirty="0" smtClean="0">
                <a:latin typeface="Times New Roman"/>
                <a:cs typeface="Times New Roman"/>
              </a:rPr>
              <a:t>9000</a:t>
            </a:r>
          </a:p>
          <a:p>
            <a:pPr marL="275590" indent="-262890">
              <a:lnSpc>
                <a:spcPct val="100000"/>
              </a:lnSpc>
              <a:spcBef>
                <a:spcPts val="204"/>
              </a:spcBef>
              <a:buClr>
                <a:srgbClr val="996600"/>
              </a:buClr>
              <a:buFont typeface="Wingdings"/>
              <a:buChar char=""/>
              <a:tabLst>
                <a:tab pos="274955" algn="l"/>
                <a:tab pos="275590" algn="l"/>
              </a:tabLst>
            </a:pPr>
            <a:r>
              <a:rPr lang="x-none" sz="2000" spc="-10" smtClean="0">
                <a:latin typeface="Times New Roman"/>
                <a:cs typeface="Times New Roman"/>
              </a:rPr>
              <a:t>ITIL (IT Infrastructure Library)</a:t>
            </a:r>
          </a:p>
          <a:p>
            <a:pPr marL="275590" indent="-262890">
              <a:lnSpc>
                <a:spcPct val="100000"/>
              </a:lnSpc>
              <a:spcBef>
                <a:spcPts val="204"/>
              </a:spcBef>
              <a:buClr>
                <a:srgbClr val="996600"/>
              </a:buClr>
              <a:buFont typeface="Wingdings"/>
              <a:buChar char=""/>
              <a:tabLst>
                <a:tab pos="274955" algn="l"/>
                <a:tab pos="275590" algn="l"/>
              </a:tabLst>
            </a:pPr>
            <a:r>
              <a:rPr lang="x-none" sz="2000" spc="-10" smtClean="0">
                <a:latin typeface="Times New Roman"/>
                <a:cs typeface="Times New Roman"/>
              </a:rPr>
              <a:t>Val IT</a:t>
            </a:r>
          </a:p>
          <a:p>
            <a:pPr marL="275590" indent="-262890">
              <a:lnSpc>
                <a:spcPct val="100000"/>
              </a:lnSpc>
              <a:spcBef>
                <a:spcPts val="204"/>
              </a:spcBef>
              <a:buClr>
                <a:srgbClr val="996600"/>
              </a:buClr>
              <a:buFont typeface="Wingdings"/>
              <a:buChar char=""/>
              <a:tabLst>
                <a:tab pos="274955" algn="l"/>
                <a:tab pos="275590" algn="l"/>
              </a:tabLst>
            </a:pPr>
            <a:r>
              <a:rPr lang="x-none" sz="2000" spc="-10" smtClean="0">
                <a:latin typeface="Times New Roman"/>
                <a:cs typeface="Times New Roman"/>
              </a:rPr>
              <a:t>Risk IT</a:t>
            </a:r>
            <a:endParaRPr sz="2000" dirty="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447800" y="1257300"/>
            <a:ext cx="7315200" cy="0"/>
          </a:xfrm>
          <a:custGeom>
            <a:avLst/>
            <a:gdLst/>
            <a:ahLst/>
            <a:cxnLst/>
            <a:rect l="l" t="t" r="r" b="b"/>
            <a:pathLst>
              <a:path w="7315200">
                <a:moveTo>
                  <a:pt x="0" y="0"/>
                </a:moveTo>
                <a:lnTo>
                  <a:pt x="7315200" y="0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447800" y="1219200"/>
            <a:ext cx="7315200" cy="76200"/>
          </a:xfrm>
          <a:custGeom>
            <a:avLst/>
            <a:gdLst/>
            <a:ahLst/>
            <a:cxnLst/>
            <a:rect l="l" t="t" r="r" b="b"/>
            <a:pathLst>
              <a:path w="7315200" h="76200">
                <a:moveTo>
                  <a:pt x="3657600" y="76200"/>
                </a:moveTo>
                <a:lnTo>
                  <a:pt x="0" y="76200"/>
                </a:lnTo>
                <a:lnTo>
                  <a:pt x="0" y="0"/>
                </a:lnTo>
                <a:lnTo>
                  <a:pt x="7315200" y="0"/>
                </a:lnTo>
                <a:lnTo>
                  <a:pt x="7315200" y="76200"/>
                </a:lnTo>
                <a:lnTo>
                  <a:pt x="3657600" y="76200"/>
                </a:lnTo>
                <a:close/>
              </a:path>
            </a:pathLst>
          </a:custGeom>
          <a:ln w="125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74139" y="223520"/>
            <a:ext cx="326834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Dunia</a:t>
            </a:r>
            <a:r>
              <a:rPr spc="-95" dirty="0"/>
              <a:t> </a:t>
            </a:r>
            <a:r>
              <a:rPr dirty="0"/>
              <a:t>Industri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524001" y="1700953"/>
            <a:ext cx="6416674" cy="2268220"/>
          </a:xfrm>
          <a:prstGeom prst="rect">
            <a:avLst/>
          </a:prstGeom>
        </p:spPr>
        <p:txBody>
          <a:bodyPr vert="horz" wrap="square" lIns="0" tIns="249554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964"/>
              </a:spcBef>
              <a:buClr>
                <a:srgbClr val="996600"/>
              </a:buClr>
              <a:buFont typeface="Wingdings"/>
              <a:buChar char=""/>
              <a:tabLst>
                <a:tab pos="355600" algn="l"/>
              </a:tabLst>
            </a:pPr>
            <a:r>
              <a:rPr sz="3200" spc="-5" dirty="0">
                <a:latin typeface="Times New Roman"/>
                <a:cs typeface="Times New Roman"/>
              </a:rPr>
              <a:t>CobiT</a:t>
            </a:r>
            <a:endParaRPr sz="3200" dirty="0">
              <a:latin typeface="Times New Roman"/>
              <a:cs typeface="Times New Roman"/>
            </a:endParaRPr>
          </a:p>
          <a:p>
            <a:pPr marL="355600" marR="5080" indent="-38100">
              <a:lnSpc>
                <a:spcPct val="105600"/>
              </a:lnSpc>
              <a:spcBef>
                <a:spcPts val="1240"/>
              </a:spcBef>
            </a:pPr>
            <a:r>
              <a:rPr sz="2400" spc="-5" dirty="0">
                <a:latin typeface="Times New Roman"/>
                <a:cs typeface="Times New Roman"/>
              </a:rPr>
              <a:t>Control Objectives </a:t>
            </a:r>
            <a:r>
              <a:rPr sz="2400" dirty="0">
                <a:latin typeface="Times New Roman"/>
                <a:cs typeface="Times New Roman"/>
              </a:rPr>
              <a:t>for </a:t>
            </a:r>
            <a:r>
              <a:rPr sz="2400" spc="-5" dirty="0">
                <a:latin typeface="Times New Roman"/>
                <a:cs typeface="Times New Roman"/>
              </a:rPr>
              <a:t>Information </a:t>
            </a:r>
            <a:r>
              <a:rPr sz="2400" dirty="0">
                <a:latin typeface="Times New Roman"/>
                <a:cs typeface="Times New Roman"/>
              </a:rPr>
              <a:t>and  </a:t>
            </a:r>
            <a:r>
              <a:rPr sz="2400" spc="-5" dirty="0">
                <a:latin typeface="Times New Roman"/>
                <a:cs typeface="Times New Roman"/>
              </a:rPr>
              <a:t>Related</a:t>
            </a:r>
            <a:r>
              <a:rPr sz="2400" spc="-50" dirty="0">
                <a:latin typeface="Times New Roman"/>
                <a:cs typeface="Times New Roman"/>
              </a:rPr>
              <a:t> </a:t>
            </a:r>
            <a:r>
              <a:rPr sz="2400" spc="-20" dirty="0">
                <a:latin typeface="Times New Roman"/>
                <a:cs typeface="Times New Roman"/>
              </a:rPr>
              <a:t>Technology</a:t>
            </a:r>
            <a:endParaRPr sz="2400" dirty="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790"/>
              </a:spcBef>
              <a:buClr>
                <a:srgbClr val="996600"/>
              </a:buClr>
              <a:buFont typeface="Wingdings"/>
              <a:buChar char=""/>
              <a:tabLst>
                <a:tab pos="355600" algn="l"/>
              </a:tabLst>
            </a:pPr>
            <a:r>
              <a:rPr sz="3200" spc="-5" dirty="0">
                <a:latin typeface="Times New Roman"/>
                <a:cs typeface="Times New Roman"/>
              </a:rPr>
              <a:t>BS7799</a:t>
            </a:r>
            <a:endParaRPr sz="3200" dirty="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371600" y="1028700"/>
            <a:ext cx="7315200" cy="0"/>
          </a:xfrm>
          <a:custGeom>
            <a:avLst/>
            <a:gdLst/>
            <a:ahLst/>
            <a:cxnLst/>
            <a:rect l="l" t="t" r="r" b="b"/>
            <a:pathLst>
              <a:path w="7315200">
                <a:moveTo>
                  <a:pt x="0" y="0"/>
                </a:moveTo>
                <a:lnTo>
                  <a:pt x="7315200" y="0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371600" y="990600"/>
            <a:ext cx="7315200" cy="76200"/>
          </a:xfrm>
          <a:custGeom>
            <a:avLst/>
            <a:gdLst/>
            <a:ahLst/>
            <a:cxnLst/>
            <a:rect l="l" t="t" r="r" b="b"/>
            <a:pathLst>
              <a:path w="7315200" h="76200">
                <a:moveTo>
                  <a:pt x="3657600" y="76200"/>
                </a:moveTo>
                <a:lnTo>
                  <a:pt x="0" y="76200"/>
                </a:lnTo>
                <a:lnTo>
                  <a:pt x="0" y="0"/>
                </a:lnTo>
                <a:lnTo>
                  <a:pt x="7315200" y="0"/>
                </a:lnTo>
                <a:lnTo>
                  <a:pt x="7315200" y="76200"/>
                </a:lnTo>
                <a:lnTo>
                  <a:pt x="3657600" y="76200"/>
                </a:lnTo>
                <a:close/>
              </a:path>
            </a:pathLst>
          </a:custGeom>
          <a:ln w="125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31590" y="2768600"/>
            <a:ext cx="2622550" cy="1244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0" dirty="0"/>
              <a:t>CobiT</a:t>
            </a:r>
            <a:endParaRPr sz="8000"/>
          </a:p>
        </p:txBody>
      </p:sp>
      <p:sp>
        <p:nvSpPr>
          <p:cNvPr id="3" name="object 3"/>
          <p:cNvSpPr txBox="1"/>
          <p:nvPr/>
        </p:nvSpPr>
        <p:spPr>
          <a:xfrm>
            <a:off x="2212339" y="4749800"/>
            <a:ext cx="611695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solidFill>
                  <a:srgbClr val="996600"/>
                </a:solidFill>
                <a:latin typeface="Times New Roman"/>
                <a:cs typeface="Times New Roman"/>
              </a:rPr>
              <a:t>Control </a:t>
            </a:r>
            <a:r>
              <a:rPr sz="2000" dirty="0">
                <a:solidFill>
                  <a:srgbClr val="996600"/>
                </a:solidFill>
                <a:latin typeface="Times New Roman"/>
                <a:cs typeface="Times New Roman"/>
              </a:rPr>
              <a:t>Objectives for Information and </a:t>
            </a:r>
            <a:r>
              <a:rPr sz="2000" spc="-5" dirty="0">
                <a:solidFill>
                  <a:srgbClr val="996600"/>
                </a:solidFill>
                <a:latin typeface="Times New Roman"/>
                <a:cs typeface="Times New Roman"/>
              </a:rPr>
              <a:t>Related</a:t>
            </a:r>
            <a:r>
              <a:rPr sz="2000" spc="-75" dirty="0">
                <a:solidFill>
                  <a:srgbClr val="996600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996600"/>
                </a:solidFill>
                <a:latin typeface="Times New Roman"/>
                <a:cs typeface="Times New Roman"/>
              </a:rPr>
              <a:t>Technology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676400" y="4152900"/>
            <a:ext cx="7315200" cy="0"/>
          </a:xfrm>
          <a:custGeom>
            <a:avLst/>
            <a:gdLst/>
            <a:ahLst/>
            <a:cxnLst/>
            <a:rect l="l" t="t" r="r" b="b"/>
            <a:pathLst>
              <a:path w="7315200">
                <a:moveTo>
                  <a:pt x="0" y="0"/>
                </a:moveTo>
                <a:lnTo>
                  <a:pt x="7315200" y="0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76400" y="4114800"/>
            <a:ext cx="7315200" cy="76200"/>
          </a:xfrm>
          <a:custGeom>
            <a:avLst/>
            <a:gdLst/>
            <a:ahLst/>
            <a:cxnLst/>
            <a:rect l="l" t="t" r="r" b="b"/>
            <a:pathLst>
              <a:path w="7315200" h="76200">
                <a:moveTo>
                  <a:pt x="3657600" y="76200"/>
                </a:moveTo>
                <a:lnTo>
                  <a:pt x="0" y="76200"/>
                </a:lnTo>
                <a:lnTo>
                  <a:pt x="0" y="0"/>
                </a:lnTo>
                <a:lnTo>
                  <a:pt x="7315200" y="0"/>
                </a:lnTo>
                <a:lnTo>
                  <a:pt x="7315200" y="76200"/>
                </a:lnTo>
                <a:lnTo>
                  <a:pt x="3657600" y="76200"/>
                </a:lnTo>
                <a:close/>
              </a:path>
            </a:pathLst>
          </a:custGeom>
          <a:ln w="125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524000" y="2476500"/>
            <a:ext cx="7315200" cy="0"/>
          </a:xfrm>
          <a:custGeom>
            <a:avLst/>
            <a:gdLst/>
            <a:ahLst/>
            <a:cxnLst/>
            <a:rect l="l" t="t" r="r" b="b"/>
            <a:pathLst>
              <a:path w="7315200">
                <a:moveTo>
                  <a:pt x="0" y="0"/>
                </a:moveTo>
                <a:lnTo>
                  <a:pt x="7315200" y="0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524000" y="2438400"/>
            <a:ext cx="7315200" cy="76200"/>
          </a:xfrm>
          <a:custGeom>
            <a:avLst/>
            <a:gdLst/>
            <a:ahLst/>
            <a:cxnLst/>
            <a:rect l="l" t="t" r="r" b="b"/>
            <a:pathLst>
              <a:path w="7315200" h="76200">
                <a:moveTo>
                  <a:pt x="3657600" y="76200"/>
                </a:moveTo>
                <a:lnTo>
                  <a:pt x="0" y="76200"/>
                </a:lnTo>
                <a:lnTo>
                  <a:pt x="0" y="0"/>
                </a:lnTo>
                <a:lnTo>
                  <a:pt x="7315200" y="0"/>
                </a:lnTo>
                <a:lnTo>
                  <a:pt x="7315200" y="76200"/>
                </a:lnTo>
                <a:lnTo>
                  <a:pt x="3657600" y="76200"/>
                </a:lnTo>
                <a:close/>
              </a:path>
            </a:pathLst>
          </a:custGeom>
          <a:ln w="125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382509" y="299720"/>
            <a:ext cx="145097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CobiT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50339" y="2014220"/>
            <a:ext cx="6927215" cy="31534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Clr>
                <a:srgbClr val="996600"/>
              </a:buClr>
              <a:buFont typeface="Wingdings"/>
              <a:buChar char=""/>
              <a:tabLst>
                <a:tab pos="355600" algn="l"/>
              </a:tabLst>
            </a:pPr>
            <a:r>
              <a:rPr sz="3200" spc="-5" dirty="0">
                <a:latin typeface="Times New Roman"/>
                <a:cs typeface="Times New Roman"/>
              </a:rPr>
              <a:t>Dibuat oleh </a:t>
            </a:r>
            <a:r>
              <a:rPr sz="3200" spc="-10" dirty="0">
                <a:latin typeface="Times New Roman"/>
                <a:cs typeface="Times New Roman"/>
              </a:rPr>
              <a:t>organisasi ISACA  (Information </a:t>
            </a:r>
            <a:r>
              <a:rPr sz="3200" spc="-5" dirty="0">
                <a:latin typeface="Times New Roman"/>
                <a:cs typeface="Times New Roman"/>
              </a:rPr>
              <a:t>Systems Audit </a:t>
            </a:r>
            <a:r>
              <a:rPr sz="3200" spc="-10" dirty="0">
                <a:latin typeface="Times New Roman"/>
                <a:cs typeface="Times New Roman"/>
              </a:rPr>
              <a:t>and</a:t>
            </a:r>
            <a:r>
              <a:rPr sz="3200" spc="-195" dirty="0">
                <a:latin typeface="Times New Roman"/>
                <a:cs typeface="Times New Roman"/>
              </a:rPr>
              <a:t> </a:t>
            </a:r>
            <a:r>
              <a:rPr sz="3200" spc="-5" dirty="0">
                <a:latin typeface="Times New Roman"/>
                <a:cs typeface="Times New Roman"/>
              </a:rPr>
              <a:t>Control  Association) </a:t>
            </a:r>
            <a:r>
              <a:rPr sz="3200" dirty="0">
                <a:latin typeface="Times New Roman"/>
                <a:cs typeface="Times New Roman"/>
              </a:rPr>
              <a:t>dan </a:t>
            </a:r>
            <a:r>
              <a:rPr sz="3200" spc="-5" dirty="0">
                <a:latin typeface="Times New Roman"/>
                <a:cs typeface="Times New Roman"/>
              </a:rPr>
              <a:t>dikembangkan oleh IT  Governance</a:t>
            </a:r>
            <a:r>
              <a:rPr sz="3200" spc="-10" dirty="0">
                <a:latin typeface="Times New Roman"/>
                <a:cs typeface="Times New Roman"/>
              </a:rPr>
              <a:t> </a:t>
            </a:r>
            <a:r>
              <a:rPr sz="3200" spc="-5" dirty="0">
                <a:latin typeface="Times New Roman"/>
                <a:cs typeface="Times New Roman"/>
              </a:rPr>
              <a:t>Institute</a:t>
            </a:r>
            <a:endParaRPr sz="3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47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3200" dirty="0">
                <a:latin typeface="Times New Roman"/>
                <a:cs typeface="Times New Roman"/>
              </a:rPr>
              <a:t>focus on </a:t>
            </a:r>
            <a:r>
              <a:rPr sz="3200" spc="-10" dirty="0">
                <a:latin typeface="Times New Roman"/>
                <a:cs typeface="Times New Roman"/>
              </a:rPr>
              <a:t>audit, control and security</a:t>
            </a:r>
            <a:r>
              <a:rPr sz="3200" spc="-35" dirty="0">
                <a:latin typeface="Times New Roman"/>
                <a:cs typeface="Times New Roman"/>
              </a:rPr>
              <a:t> </a:t>
            </a:r>
            <a:r>
              <a:rPr sz="3200" spc="-5" dirty="0">
                <a:latin typeface="Times New Roman"/>
                <a:cs typeface="Times New Roman"/>
              </a:rPr>
              <a:t>issues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524000" y="1028700"/>
            <a:ext cx="7315200" cy="0"/>
          </a:xfrm>
          <a:custGeom>
            <a:avLst/>
            <a:gdLst/>
            <a:ahLst/>
            <a:cxnLst/>
            <a:rect l="l" t="t" r="r" b="b"/>
            <a:pathLst>
              <a:path w="7315200">
                <a:moveTo>
                  <a:pt x="0" y="0"/>
                </a:moveTo>
                <a:lnTo>
                  <a:pt x="7315200" y="0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524000" y="990600"/>
            <a:ext cx="7315200" cy="76200"/>
          </a:xfrm>
          <a:custGeom>
            <a:avLst/>
            <a:gdLst/>
            <a:ahLst/>
            <a:cxnLst/>
            <a:rect l="l" t="t" r="r" b="b"/>
            <a:pathLst>
              <a:path w="7315200" h="76200">
                <a:moveTo>
                  <a:pt x="3657600" y="76200"/>
                </a:moveTo>
                <a:lnTo>
                  <a:pt x="0" y="76200"/>
                </a:lnTo>
                <a:lnTo>
                  <a:pt x="0" y="0"/>
                </a:lnTo>
                <a:lnTo>
                  <a:pt x="7315200" y="0"/>
                </a:lnTo>
                <a:lnTo>
                  <a:pt x="7315200" y="76200"/>
                </a:lnTo>
                <a:lnTo>
                  <a:pt x="3657600" y="76200"/>
                </a:lnTo>
                <a:close/>
              </a:path>
            </a:pathLst>
          </a:custGeom>
          <a:ln w="125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699000" y="756920"/>
            <a:ext cx="413194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Badan</a:t>
            </a:r>
            <a:r>
              <a:rPr spc="-95" dirty="0"/>
              <a:t> </a:t>
            </a:r>
            <a:r>
              <a:rPr dirty="0"/>
              <a:t>(Indonesia)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50339" y="1912620"/>
            <a:ext cx="6849109" cy="1690370"/>
          </a:xfrm>
          <a:prstGeom prst="rect">
            <a:avLst/>
          </a:prstGeom>
        </p:spPr>
        <p:txBody>
          <a:bodyPr vert="horz" wrap="square" lIns="0" tIns="1143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900"/>
              </a:spcBef>
              <a:buClr>
                <a:srgbClr val="996600"/>
              </a:buClr>
              <a:buFont typeface="Wingdings"/>
              <a:buChar char=""/>
              <a:tabLst>
                <a:tab pos="355600" algn="l"/>
              </a:tabLst>
            </a:pPr>
            <a:r>
              <a:rPr sz="3200" dirty="0">
                <a:latin typeface="Times New Roman"/>
                <a:cs typeface="Times New Roman"/>
              </a:rPr>
              <a:t>ISACA </a:t>
            </a:r>
            <a:r>
              <a:rPr sz="3200" spc="-5" dirty="0">
                <a:latin typeface="Times New Roman"/>
                <a:cs typeface="Times New Roman"/>
              </a:rPr>
              <a:t>Indonesian </a:t>
            </a:r>
            <a:r>
              <a:rPr sz="3200" spc="-10" dirty="0">
                <a:latin typeface="Times New Roman"/>
                <a:cs typeface="Times New Roman"/>
              </a:rPr>
              <a:t>Chapter</a:t>
            </a:r>
            <a:r>
              <a:rPr sz="3200" spc="-200" dirty="0">
                <a:latin typeface="Times New Roman"/>
                <a:cs typeface="Times New Roman"/>
              </a:rPr>
              <a:t> </a:t>
            </a:r>
            <a:r>
              <a:rPr sz="3200" spc="-20" dirty="0">
                <a:latin typeface="Times New Roman"/>
                <a:cs typeface="Times New Roman"/>
              </a:rPr>
              <a:t>(isaca.or.id)</a:t>
            </a:r>
            <a:endParaRPr sz="3200">
              <a:latin typeface="Times New Roman"/>
              <a:cs typeface="Times New Roman"/>
            </a:endParaRPr>
          </a:p>
          <a:p>
            <a:pPr marL="355600" marR="705485" indent="-342900">
              <a:lnSpc>
                <a:spcPts val="3829"/>
              </a:lnSpc>
              <a:spcBef>
                <a:spcPts val="935"/>
              </a:spcBef>
              <a:buClr>
                <a:srgbClr val="996600"/>
              </a:buClr>
              <a:buFont typeface="Wingdings"/>
              <a:buChar char=""/>
              <a:tabLst>
                <a:tab pos="355600" algn="l"/>
              </a:tabLst>
            </a:pPr>
            <a:r>
              <a:rPr sz="3200" dirty="0">
                <a:latin typeface="Times New Roman"/>
                <a:cs typeface="Times New Roman"/>
              </a:rPr>
              <a:t>ISSA </a:t>
            </a:r>
            <a:r>
              <a:rPr sz="3200" spc="-10" dirty="0">
                <a:latin typeface="Times New Roman"/>
                <a:cs typeface="Times New Roman"/>
              </a:rPr>
              <a:t>(Information </a:t>
            </a:r>
            <a:r>
              <a:rPr sz="3200" spc="-5" dirty="0">
                <a:latin typeface="Times New Roman"/>
                <a:cs typeface="Times New Roman"/>
              </a:rPr>
              <a:t>System</a:t>
            </a:r>
            <a:r>
              <a:rPr sz="3200" spc="-220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Security  </a:t>
            </a:r>
            <a:r>
              <a:rPr sz="3200" spc="-5" dirty="0">
                <a:latin typeface="Times New Roman"/>
                <a:cs typeface="Times New Roman"/>
              </a:rPr>
              <a:t>Association) Indonesian</a:t>
            </a:r>
            <a:r>
              <a:rPr sz="3200" spc="-10" dirty="0">
                <a:latin typeface="Times New Roman"/>
                <a:cs typeface="Times New Roman"/>
              </a:rPr>
              <a:t> </a:t>
            </a:r>
            <a:r>
              <a:rPr sz="3200" spc="-5" dirty="0">
                <a:latin typeface="Times New Roman"/>
                <a:cs typeface="Times New Roman"/>
              </a:rPr>
              <a:t>Chapter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447800" y="1562100"/>
            <a:ext cx="7315200" cy="0"/>
          </a:xfrm>
          <a:custGeom>
            <a:avLst/>
            <a:gdLst/>
            <a:ahLst/>
            <a:cxnLst/>
            <a:rect l="l" t="t" r="r" b="b"/>
            <a:pathLst>
              <a:path w="7315200">
                <a:moveTo>
                  <a:pt x="0" y="0"/>
                </a:moveTo>
                <a:lnTo>
                  <a:pt x="7315200" y="0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447800" y="1524000"/>
            <a:ext cx="7315200" cy="76200"/>
          </a:xfrm>
          <a:custGeom>
            <a:avLst/>
            <a:gdLst/>
            <a:ahLst/>
            <a:cxnLst/>
            <a:rect l="l" t="t" r="r" b="b"/>
            <a:pathLst>
              <a:path w="7315200" h="76200">
                <a:moveTo>
                  <a:pt x="3657600" y="76200"/>
                </a:moveTo>
                <a:lnTo>
                  <a:pt x="0" y="76200"/>
                </a:lnTo>
                <a:lnTo>
                  <a:pt x="0" y="0"/>
                </a:lnTo>
                <a:lnTo>
                  <a:pt x="7315200" y="0"/>
                </a:lnTo>
                <a:lnTo>
                  <a:pt x="7315200" y="76200"/>
                </a:lnTo>
                <a:lnTo>
                  <a:pt x="3657600" y="76200"/>
                </a:lnTo>
                <a:close/>
              </a:path>
            </a:pathLst>
          </a:custGeom>
          <a:ln w="125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13830" y="299720"/>
            <a:ext cx="232156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Sertifikasi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50339" y="1327658"/>
            <a:ext cx="6946265" cy="4112260"/>
          </a:xfrm>
          <a:prstGeom prst="rect">
            <a:avLst/>
          </a:prstGeom>
        </p:spPr>
        <p:txBody>
          <a:bodyPr vert="horz" wrap="square" lIns="0" tIns="55244" rIns="0" bIns="0" rtlCol="0">
            <a:spAutoFit/>
          </a:bodyPr>
          <a:lstStyle/>
          <a:p>
            <a:pPr marL="198120" indent="-185420">
              <a:lnSpc>
                <a:spcPct val="100000"/>
              </a:lnSpc>
              <a:spcBef>
                <a:spcPts val="434"/>
              </a:spcBef>
              <a:buClr>
                <a:srgbClr val="996600"/>
              </a:buClr>
              <a:buSzPct val="96000"/>
              <a:buFont typeface="Wingdings"/>
              <a:buChar char=""/>
              <a:tabLst>
                <a:tab pos="198755" algn="l"/>
              </a:tabLst>
            </a:pPr>
            <a:r>
              <a:rPr sz="2500" spc="5" dirty="0">
                <a:latin typeface="Times New Roman"/>
                <a:cs typeface="Times New Roman"/>
              </a:rPr>
              <a:t>CISA (Certified Information Systems</a:t>
            </a:r>
            <a:r>
              <a:rPr sz="2500" spc="-285" dirty="0">
                <a:latin typeface="Times New Roman"/>
                <a:cs typeface="Times New Roman"/>
              </a:rPr>
              <a:t> </a:t>
            </a:r>
            <a:r>
              <a:rPr sz="2500" dirty="0">
                <a:latin typeface="Times New Roman"/>
                <a:cs typeface="Times New Roman"/>
              </a:rPr>
              <a:t>Auditor)</a:t>
            </a:r>
            <a:endParaRPr sz="2500">
              <a:latin typeface="Times New Roman"/>
              <a:cs typeface="Times New Roman"/>
            </a:endParaRPr>
          </a:p>
          <a:p>
            <a:pPr marL="198120" indent="-185420">
              <a:lnSpc>
                <a:spcPct val="100000"/>
              </a:lnSpc>
              <a:spcBef>
                <a:spcPts val="340"/>
              </a:spcBef>
              <a:buClr>
                <a:srgbClr val="996600"/>
              </a:buClr>
              <a:buSzPct val="96000"/>
              <a:buFont typeface="Wingdings"/>
              <a:buChar char=""/>
              <a:tabLst>
                <a:tab pos="198755" algn="l"/>
              </a:tabLst>
            </a:pPr>
            <a:r>
              <a:rPr sz="2500" spc="5" dirty="0">
                <a:latin typeface="Times New Roman"/>
                <a:cs typeface="Times New Roman"/>
              </a:rPr>
              <a:t>CISM (Certified Information </a:t>
            </a:r>
            <a:r>
              <a:rPr sz="2500" dirty="0">
                <a:latin typeface="Times New Roman"/>
                <a:cs typeface="Times New Roman"/>
              </a:rPr>
              <a:t>Security</a:t>
            </a:r>
            <a:r>
              <a:rPr sz="2500" spc="10" dirty="0">
                <a:latin typeface="Times New Roman"/>
                <a:cs typeface="Times New Roman"/>
              </a:rPr>
              <a:t> </a:t>
            </a:r>
            <a:r>
              <a:rPr sz="2500" dirty="0">
                <a:latin typeface="Times New Roman"/>
                <a:cs typeface="Times New Roman"/>
              </a:rPr>
              <a:t>Manager)</a:t>
            </a:r>
            <a:endParaRPr sz="2500">
              <a:latin typeface="Times New Roman"/>
              <a:cs typeface="Times New Roman"/>
            </a:endParaRPr>
          </a:p>
          <a:p>
            <a:pPr marL="198120" indent="-185420">
              <a:lnSpc>
                <a:spcPct val="100000"/>
              </a:lnSpc>
              <a:spcBef>
                <a:spcPts val="340"/>
              </a:spcBef>
              <a:buClr>
                <a:srgbClr val="996600"/>
              </a:buClr>
              <a:buSzPct val="96000"/>
              <a:buFont typeface="Wingdings"/>
              <a:buChar char=""/>
              <a:tabLst>
                <a:tab pos="198755" algn="l"/>
              </a:tabLst>
            </a:pPr>
            <a:r>
              <a:rPr sz="2500" spc="5" dirty="0">
                <a:latin typeface="Times New Roman"/>
                <a:cs typeface="Times New Roman"/>
              </a:rPr>
              <a:t>CISSP (Certified IS </a:t>
            </a:r>
            <a:r>
              <a:rPr sz="2500" dirty="0">
                <a:latin typeface="Times New Roman"/>
                <a:cs typeface="Times New Roman"/>
              </a:rPr>
              <a:t>Security</a:t>
            </a:r>
            <a:r>
              <a:rPr sz="2500" spc="-95" dirty="0">
                <a:latin typeface="Times New Roman"/>
                <a:cs typeface="Times New Roman"/>
              </a:rPr>
              <a:t> </a:t>
            </a:r>
            <a:r>
              <a:rPr sz="2500" dirty="0">
                <a:latin typeface="Times New Roman"/>
                <a:cs typeface="Times New Roman"/>
              </a:rPr>
              <a:t>Professional)</a:t>
            </a:r>
            <a:endParaRPr sz="2500">
              <a:latin typeface="Times New Roman"/>
              <a:cs typeface="Times New Roman"/>
            </a:endParaRPr>
          </a:p>
          <a:p>
            <a:pPr marL="198120" indent="-185420">
              <a:lnSpc>
                <a:spcPct val="100000"/>
              </a:lnSpc>
              <a:spcBef>
                <a:spcPts val="350"/>
              </a:spcBef>
              <a:buClr>
                <a:srgbClr val="996600"/>
              </a:buClr>
              <a:buSzPct val="96000"/>
              <a:buFont typeface="Wingdings"/>
              <a:buChar char=""/>
              <a:tabLst>
                <a:tab pos="198755" algn="l"/>
              </a:tabLst>
            </a:pPr>
            <a:r>
              <a:rPr sz="2500" spc="5" dirty="0">
                <a:latin typeface="Times New Roman"/>
                <a:cs typeface="Times New Roman"/>
              </a:rPr>
              <a:t>CIA (Certified Internal</a:t>
            </a:r>
            <a:r>
              <a:rPr sz="2500" spc="-290" dirty="0">
                <a:latin typeface="Times New Roman"/>
                <a:cs typeface="Times New Roman"/>
              </a:rPr>
              <a:t> </a:t>
            </a:r>
            <a:r>
              <a:rPr sz="2500" dirty="0">
                <a:latin typeface="Times New Roman"/>
                <a:cs typeface="Times New Roman"/>
              </a:rPr>
              <a:t>Auditor)</a:t>
            </a:r>
            <a:endParaRPr sz="25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3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500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Kualifikasi</a:t>
            </a:r>
            <a:r>
              <a:rPr sz="2500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500" u="heavy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:</a:t>
            </a:r>
            <a:endParaRPr sz="2500">
              <a:latin typeface="Times New Roman"/>
              <a:cs typeface="Times New Roman"/>
            </a:endParaRPr>
          </a:p>
          <a:p>
            <a:pPr marL="12700" marR="5080">
              <a:lnSpc>
                <a:spcPct val="90500"/>
              </a:lnSpc>
              <a:spcBef>
                <a:spcPts val="635"/>
              </a:spcBef>
            </a:pPr>
            <a:r>
              <a:rPr sz="2500" dirty="0">
                <a:latin typeface="Times New Roman"/>
                <a:cs typeface="Times New Roman"/>
              </a:rPr>
              <a:t>Pengalaman </a:t>
            </a:r>
            <a:r>
              <a:rPr sz="2500" spc="5" dirty="0">
                <a:latin typeface="Times New Roman"/>
                <a:cs typeface="Times New Roman"/>
              </a:rPr>
              <a:t>dan pengetahuan untuk mengidentifikasi,  </a:t>
            </a:r>
            <a:r>
              <a:rPr sz="2500" dirty="0">
                <a:latin typeface="Times New Roman"/>
                <a:cs typeface="Times New Roman"/>
              </a:rPr>
              <a:t>mengevaluasi, </a:t>
            </a:r>
            <a:r>
              <a:rPr sz="2500" spc="5" dirty="0">
                <a:latin typeface="Times New Roman"/>
                <a:cs typeface="Times New Roman"/>
              </a:rPr>
              <a:t>dan memberikan rekomendasi berupa  </a:t>
            </a:r>
            <a:r>
              <a:rPr sz="2500" dirty="0">
                <a:latin typeface="Times New Roman"/>
                <a:cs typeface="Times New Roman"/>
              </a:rPr>
              <a:t>solusi </a:t>
            </a:r>
            <a:r>
              <a:rPr sz="2500" spc="5" dirty="0">
                <a:latin typeface="Times New Roman"/>
                <a:cs typeface="Times New Roman"/>
              </a:rPr>
              <a:t>untuk mengurangi kelemahan </a:t>
            </a:r>
            <a:r>
              <a:rPr sz="2500" dirty="0">
                <a:latin typeface="Times New Roman"/>
                <a:cs typeface="Times New Roman"/>
              </a:rPr>
              <a:t>sistem </a:t>
            </a:r>
            <a:r>
              <a:rPr sz="2500" spc="5" dirty="0">
                <a:latin typeface="Times New Roman"/>
                <a:cs typeface="Times New Roman"/>
              </a:rPr>
              <a:t>IT</a:t>
            </a:r>
            <a:endParaRPr sz="25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350"/>
              </a:spcBef>
            </a:pPr>
            <a:r>
              <a:rPr sz="2500" spc="10" dirty="0">
                <a:latin typeface="Times New Roman"/>
                <a:cs typeface="Times New Roman"/>
              </a:rPr>
              <a:t>&gt; </a:t>
            </a:r>
            <a:r>
              <a:rPr sz="2500" spc="5" dirty="0">
                <a:latin typeface="Times New Roman"/>
                <a:cs typeface="Times New Roman"/>
              </a:rPr>
              <a:t>Mengeluarkan </a:t>
            </a:r>
            <a:r>
              <a:rPr sz="2500" dirty="0">
                <a:latin typeface="Times New Roman"/>
                <a:cs typeface="Times New Roman"/>
              </a:rPr>
              <a:t>sertifikasi </a:t>
            </a:r>
            <a:r>
              <a:rPr sz="2500" spc="5" dirty="0">
                <a:latin typeface="Times New Roman"/>
                <a:cs typeface="Times New Roman"/>
              </a:rPr>
              <a:t>untuk personal</a:t>
            </a:r>
            <a:r>
              <a:rPr sz="2500" spc="-10" dirty="0">
                <a:latin typeface="Times New Roman"/>
                <a:cs typeface="Times New Roman"/>
              </a:rPr>
              <a:t> </a:t>
            </a:r>
            <a:r>
              <a:rPr sz="2500" dirty="0">
                <a:latin typeface="Times New Roman"/>
                <a:cs typeface="Times New Roman"/>
              </a:rPr>
              <a:t>auditor</a:t>
            </a:r>
            <a:endParaRPr sz="25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447800" y="1104900"/>
            <a:ext cx="7315200" cy="0"/>
          </a:xfrm>
          <a:custGeom>
            <a:avLst/>
            <a:gdLst/>
            <a:ahLst/>
            <a:cxnLst/>
            <a:rect l="l" t="t" r="r" b="b"/>
            <a:pathLst>
              <a:path w="7315200">
                <a:moveTo>
                  <a:pt x="0" y="0"/>
                </a:moveTo>
                <a:lnTo>
                  <a:pt x="7315200" y="0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447800" y="1066800"/>
            <a:ext cx="7315200" cy="76200"/>
          </a:xfrm>
          <a:custGeom>
            <a:avLst/>
            <a:gdLst/>
            <a:ahLst/>
            <a:cxnLst/>
            <a:rect l="l" t="t" r="r" b="b"/>
            <a:pathLst>
              <a:path w="7315200" h="76200">
                <a:moveTo>
                  <a:pt x="3657600" y="76200"/>
                </a:moveTo>
                <a:lnTo>
                  <a:pt x="0" y="76200"/>
                </a:lnTo>
                <a:lnTo>
                  <a:pt x="0" y="0"/>
                </a:lnTo>
                <a:lnTo>
                  <a:pt x="7315200" y="0"/>
                </a:lnTo>
                <a:lnTo>
                  <a:pt x="7315200" y="76200"/>
                </a:lnTo>
                <a:lnTo>
                  <a:pt x="3657600" y="76200"/>
                </a:lnTo>
                <a:close/>
              </a:path>
            </a:pathLst>
          </a:custGeom>
          <a:ln w="125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217920" y="299720"/>
            <a:ext cx="261493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Misi</a:t>
            </a:r>
            <a:r>
              <a:rPr spc="-95" dirty="0"/>
              <a:t> </a:t>
            </a:r>
            <a:r>
              <a:rPr spc="-5" dirty="0"/>
              <a:t>CobiT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06805" marR="508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Melakukan </a:t>
            </a:r>
            <a:r>
              <a:rPr dirty="0"/>
              <a:t>penelitian, pengembangan,  </a:t>
            </a:r>
            <a:r>
              <a:rPr spc="-5" dirty="0"/>
              <a:t>publikasi </a:t>
            </a:r>
            <a:r>
              <a:rPr dirty="0"/>
              <a:t>dan </a:t>
            </a:r>
            <a:r>
              <a:rPr spc="-5" dirty="0"/>
              <a:t>promosi </a:t>
            </a:r>
            <a:r>
              <a:rPr spc="-10" dirty="0"/>
              <a:t>terhadap </a:t>
            </a:r>
            <a:r>
              <a:rPr spc="-5" dirty="0"/>
              <a:t>control  </a:t>
            </a:r>
            <a:r>
              <a:rPr dirty="0"/>
              <a:t>objective </a:t>
            </a:r>
            <a:r>
              <a:rPr spc="-5" dirty="0"/>
              <a:t>dari </a:t>
            </a:r>
            <a:r>
              <a:rPr spc="-10" dirty="0"/>
              <a:t>teknologi </a:t>
            </a:r>
            <a:r>
              <a:rPr spc="-5" dirty="0"/>
              <a:t>informasi </a:t>
            </a:r>
            <a:r>
              <a:rPr dirty="0"/>
              <a:t>yang  </a:t>
            </a:r>
            <a:r>
              <a:rPr spc="-5" dirty="0"/>
              <a:t>secara </a:t>
            </a:r>
            <a:r>
              <a:rPr dirty="0"/>
              <a:t>umum </a:t>
            </a:r>
            <a:r>
              <a:rPr spc="-5" dirty="0"/>
              <a:t>diterima </a:t>
            </a:r>
            <a:r>
              <a:rPr dirty="0"/>
              <a:t>di </a:t>
            </a:r>
            <a:r>
              <a:rPr spc="-10" dirty="0"/>
              <a:t>lingkungan  internasional </a:t>
            </a:r>
            <a:r>
              <a:rPr dirty="0"/>
              <a:t>untuk pemakaian </a:t>
            </a:r>
            <a:r>
              <a:rPr spc="-5" dirty="0"/>
              <a:t>sehari-hari  </a:t>
            </a:r>
            <a:r>
              <a:rPr dirty="0"/>
              <a:t>oleh </a:t>
            </a:r>
            <a:r>
              <a:rPr spc="-10" dirty="0"/>
              <a:t>manager </a:t>
            </a:r>
            <a:r>
              <a:rPr dirty="0"/>
              <a:t>dan</a:t>
            </a:r>
            <a:r>
              <a:rPr spc="-10" dirty="0"/>
              <a:t> </a:t>
            </a:r>
            <a:r>
              <a:rPr spc="-5" dirty="0"/>
              <a:t>auditor</a:t>
            </a:r>
          </a:p>
        </p:txBody>
      </p:sp>
      <p:sp>
        <p:nvSpPr>
          <p:cNvPr id="4" name="object 4"/>
          <p:cNvSpPr/>
          <p:nvPr/>
        </p:nvSpPr>
        <p:spPr>
          <a:xfrm>
            <a:off x="1524000" y="1104900"/>
            <a:ext cx="7315200" cy="0"/>
          </a:xfrm>
          <a:custGeom>
            <a:avLst/>
            <a:gdLst/>
            <a:ahLst/>
            <a:cxnLst/>
            <a:rect l="l" t="t" r="r" b="b"/>
            <a:pathLst>
              <a:path w="7315200">
                <a:moveTo>
                  <a:pt x="0" y="0"/>
                </a:moveTo>
                <a:lnTo>
                  <a:pt x="7315200" y="0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524000" y="1066800"/>
            <a:ext cx="7315200" cy="76200"/>
          </a:xfrm>
          <a:custGeom>
            <a:avLst/>
            <a:gdLst/>
            <a:ahLst/>
            <a:cxnLst/>
            <a:rect l="l" t="t" r="r" b="b"/>
            <a:pathLst>
              <a:path w="7315200" h="76200">
                <a:moveTo>
                  <a:pt x="3657600" y="76200"/>
                </a:moveTo>
                <a:lnTo>
                  <a:pt x="0" y="76200"/>
                </a:lnTo>
                <a:lnTo>
                  <a:pt x="0" y="0"/>
                </a:lnTo>
                <a:lnTo>
                  <a:pt x="7315200" y="0"/>
                </a:lnTo>
                <a:lnTo>
                  <a:pt x="7315200" y="76200"/>
                </a:lnTo>
                <a:lnTo>
                  <a:pt x="3657600" y="76200"/>
                </a:lnTo>
                <a:close/>
              </a:path>
            </a:pathLst>
          </a:custGeom>
          <a:ln w="125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73659" rIns="0" bIns="0" rtlCol="0">
            <a:spAutoFit/>
          </a:bodyPr>
          <a:lstStyle/>
          <a:p>
            <a:pPr marL="5251450">
              <a:lnSpc>
                <a:spcPct val="100000"/>
              </a:lnSpc>
              <a:spcBef>
                <a:spcPts val="100"/>
              </a:spcBef>
            </a:pPr>
            <a:r>
              <a:rPr sz="4000" spc="-10" dirty="0"/>
              <a:t>Lingkup</a:t>
            </a:r>
            <a:r>
              <a:rPr sz="4000" spc="-55" dirty="0"/>
              <a:t> </a:t>
            </a:r>
            <a:r>
              <a:rPr sz="4000" dirty="0"/>
              <a:t>CobiT</a:t>
            </a:r>
            <a:endParaRPr sz="4000"/>
          </a:p>
          <a:p>
            <a:pPr marL="6414135">
              <a:lnSpc>
                <a:spcPct val="100000"/>
              </a:lnSpc>
            </a:pPr>
            <a:r>
              <a:rPr sz="4000" dirty="0"/>
              <a:t>4</a:t>
            </a:r>
            <a:r>
              <a:rPr sz="4000" spc="-75" dirty="0"/>
              <a:t> </a:t>
            </a:r>
            <a:r>
              <a:rPr sz="4000" spc="-5" dirty="0"/>
              <a:t>domains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1450339" y="1912620"/>
            <a:ext cx="5353685" cy="2381250"/>
          </a:xfrm>
          <a:prstGeom prst="rect">
            <a:avLst/>
          </a:prstGeom>
        </p:spPr>
        <p:txBody>
          <a:bodyPr vert="horz" wrap="square" lIns="0" tIns="1143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900"/>
              </a:spcBef>
              <a:buClr>
                <a:srgbClr val="996600"/>
              </a:buClr>
              <a:buFont typeface="Wingdings"/>
              <a:buChar char=""/>
              <a:tabLst>
                <a:tab pos="355600" algn="l"/>
              </a:tabLst>
            </a:pPr>
            <a:r>
              <a:rPr sz="3200" spc="-5" dirty="0">
                <a:latin typeface="Times New Roman"/>
                <a:cs typeface="Times New Roman"/>
              </a:rPr>
              <a:t>Planning </a:t>
            </a:r>
            <a:r>
              <a:rPr sz="3200" dirty="0">
                <a:latin typeface="Times New Roman"/>
                <a:cs typeface="Times New Roman"/>
              </a:rPr>
              <a:t>&amp;</a:t>
            </a:r>
            <a:r>
              <a:rPr sz="3200" spc="-30" dirty="0">
                <a:latin typeface="Times New Roman"/>
                <a:cs typeface="Times New Roman"/>
              </a:rPr>
              <a:t> </a:t>
            </a:r>
            <a:r>
              <a:rPr sz="3200" spc="-5" dirty="0">
                <a:latin typeface="Times New Roman"/>
                <a:cs typeface="Times New Roman"/>
              </a:rPr>
              <a:t>Organization</a:t>
            </a:r>
            <a:endParaRPr sz="3200" dirty="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800"/>
              </a:spcBef>
              <a:buClr>
                <a:srgbClr val="996600"/>
              </a:buClr>
              <a:buFont typeface="Wingdings"/>
              <a:buChar char=""/>
              <a:tabLst>
                <a:tab pos="355600" algn="l"/>
              </a:tabLst>
            </a:pPr>
            <a:r>
              <a:rPr sz="3200" spc="-10" dirty="0">
                <a:latin typeface="Times New Roman"/>
                <a:cs typeface="Times New Roman"/>
              </a:rPr>
              <a:t>Acquisition </a:t>
            </a:r>
            <a:r>
              <a:rPr sz="3200" dirty="0">
                <a:latin typeface="Times New Roman"/>
                <a:cs typeface="Times New Roman"/>
              </a:rPr>
              <a:t>&amp;</a:t>
            </a:r>
            <a:r>
              <a:rPr sz="3200" spc="-6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Implementation</a:t>
            </a:r>
          </a:p>
          <a:p>
            <a:pPr marL="355600" indent="-342900">
              <a:lnSpc>
                <a:spcPct val="100000"/>
              </a:lnSpc>
              <a:spcBef>
                <a:spcPts val="790"/>
              </a:spcBef>
              <a:buClr>
                <a:srgbClr val="996600"/>
              </a:buClr>
              <a:buFont typeface="Wingdings"/>
              <a:buChar char=""/>
              <a:tabLst>
                <a:tab pos="355600" algn="l"/>
              </a:tabLst>
            </a:pPr>
            <a:r>
              <a:rPr sz="3200" spc="-5" dirty="0">
                <a:latin typeface="Times New Roman"/>
                <a:cs typeface="Times New Roman"/>
              </a:rPr>
              <a:t>Delivery </a:t>
            </a:r>
            <a:r>
              <a:rPr sz="3200" dirty="0">
                <a:latin typeface="Times New Roman"/>
                <a:cs typeface="Times New Roman"/>
              </a:rPr>
              <a:t>&amp;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spc="-5" dirty="0">
                <a:latin typeface="Times New Roman"/>
                <a:cs typeface="Times New Roman"/>
              </a:rPr>
              <a:t>Support</a:t>
            </a:r>
            <a:endParaRPr sz="3200" dirty="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800"/>
              </a:spcBef>
              <a:buClr>
                <a:srgbClr val="996600"/>
              </a:buClr>
              <a:buFont typeface="Wingdings"/>
              <a:buChar char=""/>
              <a:tabLst>
                <a:tab pos="355600" algn="l"/>
              </a:tabLst>
            </a:pPr>
            <a:r>
              <a:rPr sz="3200" dirty="0">
                <a:latin typeface="Times New Roman"/>
                <a:cs typeface="Times New Roman"/>
              </a:rPr>
              <a:t>Monitoring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1371600" y="228600"/>
            <a:ext cx="7388859" cy="677108"/>
          </a:xfrm>
        </p:spPr>
        <p:txBody>
          <a:bodyPr/>
          <a:lstStyle/>
          <a:p>
            <a:r>
              <a:rPr lang="en-US" dirty="0" smtClean="0"/>
              <a:t>Domain </a:t>
            </a:r>
            <a:r>
              <a:rPr lang="en-US" dirty="0" err="1" smtClean="0"/>
              <a:t>CobIT</a:t>
            </a:r>
            <a:r>
              <a:rPr lang="en-US" dirty="0" smtClean="0"/>
              <a:t> 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>
          <a:xfrm>
            <a:off x="1447800" y="990600"/>
            <a:ext cx="7111364" cy="3641090"/>
          </a:xfrm>
        </p:spPr>
        <p:txBody>
          <a:bodyPr/>
          <a:lstStyle/>
          <a:p>
            <a:pPr algn="just"/>
            <a:r>
              <a:rPr lang="en-US" sz="2400" b="1" dirty="0" err="1" smtClean="0"/>
              <a:t>Perencanaan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Organisasi</a:t>
            </a:r>
            <a:r>
              <a:rPr lang="en-US" sz="2400" b="1" dirty="0" smtClean="0"/>
              <a:t> (Planning and Organization)</a:t>
            </a:r>
            <a:endParaRPr lang="en-US" sz="2400" dirty="0" smtClean="0"/>
          </a:p>
          <a:p>
            <a:pPr marL="400050" lvl="1" indent="0" algn="just">
              <a:buFont typeface="Arial" charset="0"/>
              <a:buNone/>
            </a:pPr>
            <a:r>
              <a:rPr lang="en-US" sz="2400" dirty="0" err="1" smtClean="0"/>
              <a:t>Pada</a:t>
            </a:r>
            <a:r>
              <a:rPr lang="en-US" sz="2400" dirty="0" smtClean="0"/>
              <a:t> domain </a:t>
            </a:r>
            <a:r>
              <a:rPr lang="en-US" sz="2400" dirty="0" err="1" smtClean="0"/>
              <a:t>ini</a:t>
            </a:r>
            <a:r>
              <a:rPr lang="en-US" sz="2400" dirty="0" smtClean="0"/>
              <a:t>, </a:t>
            </a:r>
            <a:r>
              <a:rPr lang="en-US" sz="2400" dirty="0" err="1" smtClean="0"/>
              <a:t>titik</a:t>
            </a:r>
            <a:r>
              <a:rPr lang="en-US" sz="2400" dirty="0" smtClean="0"/>
              <a:t> </a:t>
            </a:r>
            <a:r>
              <a:rPr lang="en-US" sz="2400" dirty="0" err="1" smtClean="0"/>
              <a:t>berat</a:t>
            </a:r>
            <a:r>
              <a:rPr lang="en-US" sz="2400" dirty="0" smtClean="0"/>
              <a:t> </a:t>
            </a:r>
            <a:r>
              <a:rPr lang="en-US" sz="2400" dirty="0" err="1" smtClean="0"/>
              <a:t>terdapat</a:t>
            </a:r>
            <a:r>
              <a:rPr lang="en-US" sz="2400" dirty="0" smtClean="0"/>
              <a:t> </a:t>
            </a:r>
            <a:r>
              <a:rPr lang="en-US" sz="2400" dirty="0" err="1" smtClean="0"/>
              <a:t>pada</a:t>
            </a:r>
            <a:r>
              <a:rPr lang="en-US" sz="2400" dirty="0" smtClean="0"/>
              <a:t> proses </a:t>
            </a:r>
            <a:r>
              <a:rPr lang="en-US" sz="2400" dirty="0" err="1" smtClean="0"/>
              <a:t>perencanaan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penyelarasan</a:t>
            </a:r>
            <a:r>
              <a:rPr lang="en-US" sz="2400" dirty="0" smtClean="0"/>
              <a:t> </a:t>
            </a:r>
            <a:r>
              <a:rPr lang="en-US" sz="2400" dirty="0" err="1" smtClean="0"/>
              <a:t>antara</a:t>
            </a:r>
            <a:r>
              <a:rPr lang="en-US" sz="2400" dirty="0" smtClean="0"/>
              <a:t> </a:t>
            </a:r>
            <a:r>
              <a:rPr lang="en-US" sz="2400" dirty="0" err="1" smtClean="0"/>
              <a:t>strategi</a:t>
            </a:r>
            <a:r>
              <a:rPr lang="en-US" sz="2400" dirty="0" smtClean="0"/>
              <a:t> </a:t>
            </a:r>
            <a:r>
              <a:rPr lang="en-US" sz="2400" dirty="0" err="1" smtClean="0"/>
              <a:t>teknologi</a:t>
            </a:r>
            <a:r>
              <a:rPr lang="en-US" sz="2400" dirty="0" smtClean="0"/>
              <a:t> </a:t>
            </a:r>
            <a:r>
              <a:rPr lang="en-US" sz="2400" dirty="0" err="1" smtClean="0"/>
              <a:t>informasi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 </a:t>
            </a:r>
            <a:r>
              <a:rPr lang="en-US" sz="2400" dirty="0" err="1" smtClean="0"/>
              <a:t>perusahaan</a:t>
            </a:r>
            <a:r>
              <a:rPr lang="en-US" sz="2400" dirty="0" smtClean="0"/>
              <a:t>. </a:t>
            </a:r>
            <a:r>
              <a:rPr lang="en-US" sz="2400" dirty="0" err="1" smtClean="0"/>
              <a:t>Seperti</a:t>
            </a:r>
            <a:r>
              <a:rPr lang="en-US" sz="2400" dirty="0" smtClean="0"/>
              <a:t> </a:t>
            </a:r>
            <a:r>
              <a:rPr lang="en-US" sz="2400" dirty="0" err="1" smtClean="0"/>
              <a:t>menentukan</a:t>
            </a:r>
            <a:r>
              <a:rPr lang="en-US" sz="2400" dirty="0" smtClean="0"/>
              <a:t> </a:t>
            </a:r>
            <a:r>
              <a:rPr lang="en-US" sz="2400" dirty="0" err="1" smtClean="0"/>
              <a:t>rencana</a:t>
            </a:r>
            <a:r>
              <a:rPr lang="en-US" sz="2400" dirty="0" smtClean="0"/>
              <a:t> </a:t>
            </a:r>
            <a:r>
              <a:rPr lang="en-US" sz="2400" dirty="0" err="1" smtClean="0"/>
              <a:t>strategis</a:t>
            </a:r>
            <a:r>
              <a:rPr lang="en-US" sz="2400" dirty="0" smtClean="0"/>
              <a:t>, </a:t>
            </a:r>
            <a:r>
              <a:rPr lang="en-US" sz="2400" dirty="0" err="1" smtClean="0"/>
              <a:t>mengelola</a:t>
            </a:r>
            <a:r>
              <a:rPr lang="en-US" sz="2400" dirty="0" smtClean="0"/>
              <a:t> </a:t>
            </a:r>
            <a:r>
              <a:rPr lang="en-US" sz="2400" dirty="0" err="1" smtClean="0"/>
              <a:t>investasi</a:t>
            </a:r>
            <a:r>
              <a:rPr lang="en-US" sz="2400" dirty="0" smtClean="0"/>
              <a:t>, </a:t>
            </a:r>
            <a:r>
              <a:rPr lang="en-US" sz="2400" dirty="0" err="1" smtClean="0"/>
              <a:t>sumber</a:t>
            </a:r>
            <a:r>
              <a:rPr lang="en-US" sz="2400" dirty="0" smtClean="0"/>
              <a:t> </a:t>
            </a:r>
            <a:r>
              <a:rPr lang="en-US" sz="2400" dirty="0" err="1" smtClean="0"/>
              <a:t>daya</a:t>
            </a:r>
            <a:r>
              <a:rPr lang="en-US" sz="2400" dirty="0" smtClean="0"/>
              <a:t> </a:t>
            </a:r>
            <a:r>
              <a:rPr lang="en-US" sz="2400" dirty="0" err="1" smtClean="0"/>
              <a:t>manusia</a:t>
            </a:r>
            <a:r>
              <a:rPr lang="en-US" sz="2400" dirty="0" smtClean="0"/>
              <a:t>, </a:t>
            </a:r>
            <a:r>
              <a:rPr lang="en-US" sz="2400" dirty="0" err="1" smtClean="0"/>
              <a:t>proyek</a:t>
            </a:r>
            <a:r>
              <a:rPr lang="en-US" sz="2400" dirty="0" smtClean="0"/>
              <a:t>,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kualitas</a:t>
            </a:r>
            <a:r>
              <a:rPr lang="en-US" sz="2400" dirty="0" smtClean="0"/>
              <a:t>.</a:t>
            </a:r>
          </a:p>
          <a:p>
            <a:pPr algn="just"/>
            <a:r>
              <a:rPr lang="en-US" sz="2400" b="1" dirty="0" err="1" smtClean="0"/>
              <a:t>Pengadaan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Implementasi</a:t>
            </a:r>
            <a:r>
              <a:rPr lang="en-US" sz="2400" b="1" dirty="0" smtClean="0"/>
              <a:t> (Acquire and Implementation)</a:t>
            </a:r>
            <a:endParaRPr lang="en-US" sz="2400" dirty="0" smtClean="0"/>
          </a:p>
          <a:p>
            <a:pPr marL="400050" lvl="1" indent="0" algn="just">
              <a:buFont typeface="Arial" charset="0"/>
              <a:buNone/>
            </a:pPr>
            <a:r>
              <a:rPr lang="en-US" sz="2400" dirty="0" smtClean="0"/>
              <a:t>Domain </a:t>
            </a:r>
            <a:r>
              <a:rPr lang="en-US" sz="2400" dirty="0" err="1" smtClean="0"/>
              <a:t>ini</a:t>
            </a:r>
            <a:r>
              <a:rPr lang="en-US" sz="2400" dirty="0" smtClean="0"/>
              <a:t> </a:t>
            </a:r>
            <a:r>
              <a:rPr lang="en-US" sz="2400" dirty="0" err="1" smtClean="0"/>
              <a:t>berkaitan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implementasi</a:t>
            </a:r>
            <a:r>
              <a:rPr lang="en-US" sz="2400" dirty="0" smtClean="0"/>
              <a:t> </a:t>
            </a:r>
            <a:r>
              <a:rPr lang="en-US" sz="2400" dirty="0" err="1" smtClean="0"/>
              <a:t>solusi</a:t>
            </a:r>
            <a:r>
              <a:rPr lang="en-US" sz="2400" dirty="0" smtClean="0"/>
              <a:t> </a:t>
            </a:r>
            <a:r>
              <a:rPr lang="en-US" sz="2400" dirty="0" err="1" smtClean="0"/>
              <a:t>teknologi</a:t>
            </a:r>
            <a:r>
              <a:rPr lang="en-US" sz="2400" dirty="0" smtClean="0"/>
              <a:t> </a:t>
            </a:r>
            <a:r>
              <a:rPr lang="en-US" sz="2400" dirty="0" err="1" smtClean="0"/>
              <a:t>informasi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integrasinya</a:t>
            </a:r>
            <a:r>
              <a:rPr lang="en-US" sz="2400" dirty="0" smtClean="0"/>
              <a:t> </a:t>
            </a:r>
            <a:r>
              <a:rPr lang="en-US" sz="2400" dirty="0" err="1" smtClean="0"/>
              <a:t>dalam</a:t>
            </a:r>
            <a:r>
              <a:rPr lang="en-US" sz="2400" dirty="0" smtClean="0"/>
              <a:t> proses </a:t>
            </a:r>
            <a:r>
              <a:rPr lang="en-US" sz="2400" dirty="0" err="1" smtClean="0"/>
              <a:t>bisnis</a:t>
            </a:r>
            <a:r>
              <a:rPr lang="en-US" sz="2400" dirty="0" smtClean="0"/>
              <a:t> </a:t>
            </a:r>
            <a:r>
              <a:rPr lang="en-US" sz="2400" dirty="0" err="1" smtClean="0"/>
              <a:t>organisasi</a:t>
            </a:r>
            <a:r>
              <a:rPr lang="en-US" sz="2400" dirty="0" smtClean="0"/>
              <a:t>, </a:t>
            </a:r>
            <a:r>
              <a:rPr lang="en-US" sz="2400" dirty="0" err="1" smtClean="0"/>
              <a:t>misalnya</a:t>
            </a:r>
            <a:r>
              <a:rPr lang="en-US" sz="2400" dirty="0" smtClean="0"/>
              <a:t> </a:t>
            </a:r>
            <a:r>
              <a:rPr lang="en-US" sz="2400" dirty="0" err="1" smtClean="0"/>
              <a:t>mengidentifikasi</a:t>
            </a:r>
            <a:r>
              <a:rPr lang="en-US" sz="2400" dirty="0" smtClean="0"/>
              <a:t> </a:t>
            </a:r>
            <a:r>
              <a:rPr lang="en-US" sz="2400" dirty="0" err="1" smtClean="0"/>
              <a:t>soluci</a:t>
            </a:r>
            <a:r>
              <a:rPr lang="en-US" sz="2400" dirty="0" smtClean="0"/>
              <a:t> yang </a:t>
            </a:r>
            <a:r>
              <a:rPr lang="en-US" sz="2400" dirty="0" err="1" smtClean="0"/>
              <a:t>dapat</a:t>
            </a:r>
            <a:r>
              <a:rPr lang="en-US" sz="2400" dirty="0" smtClean="0"/>
              <a:t> </a:t>
            </a:r>
            <a:r>
              <a:rPr lang="en-US" sz="2400" dirty="0" err="1" smtClean="0"/>
              <a:t>diotomatisasi</a:t>
            </a:r>
            <a:r>
              <a:rPr lang="en-US" sz="2400" dirty="0" smtClean="0"/>
              <a:t>, </a:t>
            </a:r>
            <a:r>
              <a:rPr lang="en-US" sz="2400" dirty="0" err="1" smtClean="0"/>
              <a:t>mengelola</a:t>
            </a:r>
            <a:r>
              <a:rPr lang="en-US" sz="2400" dirty="0" smtClean="0"/>
              <a:t> </a:t>
            </a:r>
            <a:r>
              <a:rPr lang="en-US" sz="2400" dirty="0" err="1" smtClean="0"/>
              <a:t>perubahan</a:t>
            </a:r>
            <a:r>
              <a:rPr lang="en-US" sz="2400" dirty="0" smtClean="0"/>
              <a:t>,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memelihara</a:t>
            </a:r>
            <a:r>
              <a:rPr lang="en-US" sz="2400" dirty="0" smtClean="0"/>
              <a:t> </a:t>
            </a:r>
            <a:r>
              <a:rPr lang="en-US" sz="2400" dirty="0" err="1" smtClean="0"/>
              <a:t>perangkat</a:t>
            </a:r>
            <a:r>
              <a:rPr lang="en-US" sz="2400" dirty="0" smtClean="0"/>
              <a:t> </a:t>
            </a:r>
            <a:r>
              <a:rPr lang="en-US" sz="2400" dirty="0" err="1" smtClean="0"/>
              <a:t>lunak</a:t>
            </a:r>
            <a:r>
              <a:rPr lang="en-US" sz="2400" dirty="0" smtClean="0"/>
              <a:t> yang </a:t>
            </a:r>
            <a:r>
              <a:rPr lang="en-US" sz="2400" dirty="0" err="1" smtClean="0"/>
              <a:t>digunakan</a:t>
            </a:r>
            <a:r>
              <a:rPr lang="en-US" sz="2400" dirty="0" smtClean="0"/>
              <a:t>.</a:t>
            </a:r>
          </a:p>
          <a:p>
            <a:pPr algn="just"/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2733048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1447800" y="228600"/>
            <a:ext cx="7388859" cy="677108"/>
          </a:xfrm>
        </p:spPr>
        <p:txBody>
          <a:bodyPr/>
          <a:lstStyle/>
          <a:p>
            <a:r>
              <a:rPr lang="en-US" dirty="0" smtClean="0"/>
              <a:t>Domain </a:t>
            </a:r>
            <a:r>
              <a:rPr lang="en-US" dirty="0" err="1" smtClean="0"/>
              <a:t>CobIT</a:t>
            </a:r>
            <a:r>
              <a:rPr lang="en-US" dirty="0" smtClean="0"/>
              <a:t> 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1676400" y="1524000"/>
            <a:ext cx="7187564" cy="3641090"/>
          </a:xfrm>
        </p:spPr>
        <p:txBody>
          <a:bodyPr/>
          <a:lstStyle/>
          <a:p>
            <a:pPr algn="just"/>
            <a:r>
              <a:rPr lang="en-US" sz="2400" b="1" dirty="0" err="1" smtClean="0"/>
              <a:t>Pengantaran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Dukungan</a:t>
            </a:r>
            <a:r>
              <a:rPr lang="en-US" sz="2400" b="1" dirty="0" smtClean="0"/>
              <a:t> (Delivery and Support)</a:t>
            </a:r>
            <a:endParaRPr lang="en-US" sz="2400" dirty="0" smtClean="0"/>
          </a:p>
          <a:p>
            <a:pPr marL="400050" lvl="1" indent="0" algn="just">
              <a:buFont typeface="Arial" charset="0"/>
              <a:buNone/>
            </a:pPr>
            <a:r>
              <a:rPr lang="en-US" sz="2400" dirty="0" err="1" smtClean="0"/>
              <a:t>Pada</a:t>
            </a:r>
            <a:r>
              <a:rPr lang="en-US" sz="2400" dirty="0" smtClean="0"/>
              <a:t> domain deliver and support, </a:t>
            </a:r>
            <a:r>
              <a:rPr lang="en-US" sz="2400" dirty="0" err="1" smtClean="0"/>
              <a:t>mencakup</a:t>
            </a:r>
            <a:r>
              <a:rPr lang="en-US" sz="2400" dirty="0" smtClean="0"/>
              <a:t> proses </a:t>
            </a:r>
            <a:r>
              <a:rPr lang="en-US" sz="2400" dirty="0" err="1" smtClean="0"/>
              <a:t>pemenuhan</a:t>
            </a:r>
            <a:r>
              <a:rPr lang="en-US" sz="2400" dirty="0" smtClean="0"/>
              <a:t> </a:t>
            </a:r>
            <a:r>
              <a:rPr lang="en-US" sz="2400" dirty="0" err="1" smtClean="0"/>
              <a:t>layanan</a:t>
            </a:r>
            <a:r>
              <a:rPr lang="en-US" sz="2400" dirty="0" smtClean="0"/>
              <a:t> </a:t>
            </a:r>
            <a:r>
              <a:rPr lang="en-US" sz="2400" dirty="0" err="1" smtClean="0"/>
              <a:t>teknologi</a:t>
            </a:r>
            <a:r>
              <a:rPr lang="en-US" sz="2400" dirty="0" smtClean="0"/>
              <a:t> </a:t>
            </a:r>
            <a:r>
              <a:rPr lang="en-US" sz="2400" dirty="0" err="1" smtClean="0"/>
              <a:t>informasi</a:t>
            </a:r>
            <a:r>
              <a:rPr lang="en-US" sz="2400" dirty="0" smtClean="0"/>
              <a:t>, </a:t>
            </a:r>
            <a:r>
              <a:rPr lang="en-US" sz="2400" dirty="0" err="1" smtClean="0"/>
              <a:t>keamanan</a:t>
            </a:r>
            <a:r>
              <a:rPr lang="en-US" sz="2400" dirty="0" smtClean="0"/>
              <a:t> </a:t>
            </a:r>
            <a:r>
              <a:rPr lang="en-US" sz="2400" dirty="0" err="1" smtClean="0"/>
              <a:t>sistem</a:t>
            </a:r>
            <a:r>
              <a:rPr lang="en-US" sz="2400" dirty="0" smtClean="0"/>
              <a:t>, </a:t>
            </a:r>
            <a:r>
              <a:rPr lang="en-US" sz="2400" dirty="0" err="1" smtClean="0"/>
              <a:t>pelatihan</a:t>
            </a:r>
            <a:r>
              <a:rPr lang="en-US" sz="2400" dirty="0" smtClean="0"/>
              <a:t>,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pendidikan</a:t>
            </a:r>
            <a:r>
              <a:rPr lang="en-US" sz="2400" dirty="0" smtClean="0"/>
              <a:t> </a:t>
            </a:r>
            <a:r>
              <a:rPr lang="en-US" sz="2400" dirty="0" err="1" smtClean="0"/>
              <a:t>untuk</a:t>
            </a:r>
            <a:r>
              <a:rPr lang="en-US" sz="2400" dirty="0" smtClean="0"/>
              <a:t> </a:t>
            </a:r>
            <a:r>
              <a:rPr lang="en-US" sz="2400" dirty="0" err="1" smtClean="0"/>
              <a:t>pengguna</a:t>
            </a:r>
            <a:r>
              <a:rPr lang="en-US" sz="2400" dirty="0" smtClean="0"/>
              <a:t>. </a:t>
            </a:r>
            <a:r>
              <a:rPr lang="en-US" sz="2400" dirty="0" err="1" smtClean="0"/>
              <a:t>Selain</a:t>
            </a:r>
            <a:r>
              <a:rPr lang="en-US" sz="2400" dirty="0" smtClean="0"/>
              <a:t> </a:t>
            </a:r>
            <a:r>
              <a:rPr lang="en-US" sz="2400" dirty="0" err="1" smtClean="0"/>
              <a:t>itu</a:t>
            </a:r>
            <a:r>
              <a:rPr lang="en-US" sz="2400" dirty="0" smtClean="0"/>
              <a:t>, domain </a:t>
            </a:r>
            <a:r>
              <a:rPr lang="en-US" sz="2400" dirty="0" err="1" smtClean="0"/>
              <a:t>ini</a:t>
            </a:r>
            <a:r>
              <a:rPr lang="en-US" sz="2400" dirty="0" smtClean="0"/>
              <a:t> </a:t>
            </a:r>
            <a:r>
              <a:rPr lang="en-US" sz="2400" dirty="0" err="1" smtClean="0"/>
              <a:t>juga</a:t>
            </a:r>
            <a:r>
              <a:rPr lang="en-US" sz="2400" dirty="0" smtClean="0"/>
              <a:t> </a:t>
            </a:r>
            <a:r>
              <a:rPr lang="en-US" sz="2400" dirty="0" err="1" smtClean="0"/>
              <a:t>mencakup</a:t>
            </a:r>
            <a:r>
              <a:rPr lang="en-US" sz="2400" dirty="0" smtClean="0"/>
              <a:t> </a:t>
            </a:r>
            <a:r>
              <a:rPr lang="en-US" sz="2400" dirty="0" err="1" smtClean="0"/>
              <a:t>beberapa</a:t>
            </a:r>
            <a:r>
              <a:rPr lang="en-US" sz="2400" dirty="0" smtClean="0"/>
              <a:t> </a:t>
            </a:r>
            <a:r>
              <a:rPr lang="en-US" sz="2400" dirty="0" err="1" smtClean="0"/>
              <a:t>kegiatan</a:t>
            </a:r>
            <a:r>
              <a:rPr lang="en-US" sz="2400" dirty="0" smtClean="0"/>
              <a:t> </a:t>
            </a:r>
            <a:r>
              <a:rPr lang="en-US" sz="2400" dirty="0" err="1" smtClean="0"/>
              <a:t>seperti</a:t>
            </a:r>
            <a:r>
              <a:rPr lang="en-US" sz="2400" dirty="0" smtClean="0"/>
              <a:t> </a:t>
            </a:r>
            <a:r>
              <a:rPr lang="en-US" sz="2400" dirty="0" err="1" smtClean="0"/>
              <a:t>mengelola</a:t>
            </a:r>
            <a:r>
              <a:rPr lang="en-US" sz="2400" dirty="0" smtClean="0"/>
              <a:t> </a:t>
            </a:r>
            <a:r>
              <a:rPr lang="en-US" sz="2400" dirty="0" err="1" smtClean="0"/>
              <a:t>konfigurasi</a:t>
            </a:r>
            <a:r>
              <a:rPr lang="en-US" sz="2400" dirty="0" smtClean="0"/>
              <a:t>, </a:t>
            </a:r>
            <a:r>
              <a:rPr lang="en-US" sz="2400" dirty="0" err="1" smtClean="0"/>
              <a:t>permasalahan</a:t>
            </a:r>
            <a:r>
              <a:rPr lang="en-US" sz="2400" dirty="0" smtClean="0"/>
              <a:t>, data, </a:t>
            </a:r>
            <a:r>
              <a:rPr lang="en-US" sz="2400" dirty="0" err="1" smtClean="0"/>
              <a:t>operasi</a:t>
            </a:r>
            <a:r>
              <a:rPr lang="en-US" sz="2400" dirty="0" smtClean="0"/>
              <a:t>,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lingkungan</a:t>
            </a:r>
            <a:r>
              <a:rPr lang="en-US" sz="2400" dirty="0" smtClean="0"/>
              <a:t> </a:t>
            </a:r>
            <a:r>
              <a:rPr lang="en-US" sz="2400" dirty="0" err="1" smtClean="0"/>
              <a:t>fisik</a:t>
            </a:r>
            <a:r>
              <a:rPr lang="en-US" sz="2400" dirty="0" smtClean="0"/>
              <a:t>.</a:t>
            </a:r>
          </a:p>
          <a:p>
            <a:pPr algn="just"/>
            <a:r>
              <a:rPr lang="en-US" sz="2400" b="1" dirty="0" err="1" smtClean="0"/>
              <a:t>Pengawasan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Evaluasi</a:t>
            </a:r>
            <a:r>
              <a:rPr lang="en-US" sz="2400" b="1" dirty="0" smtClean="0"/>
              <a:t> (Monitoring and Evaluate)</a:t>
            </a:r>
            <a:endParaRPr lang="en-US" sz="2400" dirty="0" smtClean="0"/>
          </a:p>
          <a:p>
            <a:pPr marL="400050" lvl="1" indent="0" algn="just">
              <a:buFont typeface="Arial" charset="0"/>
              <a:buNone/>
            </a:pPr>
            <a:r>
              <a:rPr lang="en-US" sz="2400" dirty="0" err="1" smtClean="0"/>
              <a:t>Dalam</a:t>
            </a:r>
            <a:r>
              <a:rPr lang="en-US" sz="2400" dirty="0" smtClean="0"/>
              <a:t> domain </a:t>
            </a:r>
            <a:r>
              <a:rPr lang="en-US" sz="2400" dirty="0" err="1" smtClean="0"/>
              <a:t>keempat</a:t>
            </a:r>
            <a:r>
              <a:rPr lang="en-US" sz="2400" dirty="0" smtClean="0"/>
              <a:t> </a:t>
            </a:r>
            <a:r>
              <a:rPr lang="en-US" sz="2400" dirty="0" err="1" smtClean="0"/>
              <a:t>pada</a:t>
            </a:r>
            <a:r>
              <a:rPr lang="en-US" sz="2400" dirty="0" smtClean="0"/>
              <a:t> COBIT, </a:t>
            </a:r>
            <a:r>
              <a:rPr lang="en-US" sz="2400" dirty="0" err="1" smtClean="0"/>
              <a:t>berfokus</a:t>
            </a:r>
            <a:r>
              <a:rPr lang="en-US" sz="2400" dirty="0" smtClean="0"/>
              <a:t> </a:t>
            </a:r>
            <a:r>
              <a:rPr lang="en-US" sz="2400" dirty="0" err="1" smtClean="0"/>
              <a:t>kepada</a:t>
            </a:r>
            <a:r>
              <a:rPr lang="en-US" sz="2400" dirty="0" smtClean="0"/>
              <a:t> </a:t>
            </a:r>
            <a:r>
              <a:rPr lang="en-US" sz="2400" dirty="0" err="1" smtClean="0"/>
              <a:t>pemeriksaan</a:t>
            </a:r>
            <a:r>
              <a:rPr lang="en-US" sz="2400" dirty="0" smtClean="0"/>
              <a:t> intern, </a:t>
            </a:r>
            <a:r>
              <a:rPr lang="en-US" sz="2400" dirty="0" err="1" smtClean="0"/>
              <a:t>ekstern</a:t>
            </a:r>
            <a:r>
              <a:rPr lang="en-US" sz="2400" dirty="0" smtClean="0"/>
              <a:t>,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jaminan</a:t>
            </a:r>
            <a:r>
              <a:rPr lang="en-US" sz="2400" dirty="0" smtClean="0"/>
              <a:t> </a:t>
            </a:r>
            <a:r>
              <a:rPr lang="en-US" sz="2400" dirty="0" err="1" smtClean="0"/>
              <a:t>kebebasan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proses </a:t>
            </a:r>
            <a:r>
              <a:rPr lang="en-US" sz="2400" dirty="0" err="1" smtClean="0"/>
              <a:t>pemeriksaan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dilakukan</a:t>
            </a:r>
            <a:r>
              <a:rPr lang="en-US" sz="2400" dirty="0" smtClean="0"/>
              <a:t>. Dan domain </a:t>
            </a:r>
            <a:r>
              <a:rPr lang="en-US" sz="2400" dirty="0" err="1" smtClean="0"/>
              <a:t>ini</a:t>
            </a:r>
            <a:r>
              <a:rPr lang="en-US" sz="2400" dirty="0" smtClean="0"/>
              <a:t> </a:t>
            </a:r>
            <a:r>
              <a:rPr lang="en-US" sz="2400" dirty="0" err="1" smtClean="0"/>
              <a:t>juga</a:t>
            </a:r>
            <a:r>
              <a:rPr lang="en-US" sz="2400" dirty="0" smtClean="0"/>
              <a:t> </a:t>
            </a:r>
            <a:r>
              <a:rPr lang="en-US" sz="2400" dirty="0" err="1" smtClean="0"/>
              <a:t>mengawasi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mengevaluasi</a:t>
            </a:r>
            <a:r>
              <a:rPr lang="en-US" sz="2400" dirty="0" smtClean="0"/>
              <a:t> </a:t>
            </a:r>
            <a:r>
              <a:rPr lang="en-US" sz="2400" dirty="0" err="1" smtClean="0"/>
              <a:t>performa</a:t>
            </a:r>
            <a:r>
              <a:rPr lang="en-US" sz="2400" dirty="0" smtClean="0"/>
              <a:t> </a:t>
            </a:r>
            <a:r>
              <a:rPr lang="en-US" sz="2400" dirty="0" err="1" smtClean="0"/>
              <a:t>teknologi</a:t>
            </a:r>
            <a:r>
              <a:rPr lang="en-US" sz="2400" dirty="0" smtClean="0"/>
              <a:t> </a:t>
            </a:r>
            <a:r>
              <a:rPr lang="en-US" sz="2400" dirty="0" err="1" smtClean="0"/>
              <a:t>informasi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kontrol</a:t>
            </a:r>
            <a:r>
              <a:rPr lang="en-US" sz="2400" dirty="0" smtClean="0"/>
              <a:t> internal.</a:t>
            </a:r>
          </a:p>
          <a:p>
            <a:pPr algn="just"/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2569459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0"/>
          <p:cNvSpPr>
            <a:spLocks noGrp="1" noChangeArrowheads="1"/>
          </p:cNvSpPr>
          <p:nvPr>
            <p:ph idx="1"/>
          </p:nvPr>
        </p:nvSpPr>
        <p:spPr>
          <a:xfrm>
            <a:off x="1408090" y="2069854"/>
            <a:ext cx="3733800" cy="4711945"/>
          </a:xfrm>
          <a:ln w="28575">
            <a:solidFill>
              <a:schemeClr val="accent2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sz="1800" b="1" dirty="0" smtClean="0"/>
              <a:t>Topics</a:t>
            </a:r>
            <a:endParaRPr lang="en-GB" sz="1800" dirty="0" smtClean="0"/>
          </a:p>
          <a:p>
            <a:pPr marL="285750" indent="-285750"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en-GB" sz="1800" dirty="0" err="1" smtClean="0"/>
              <a:t>Strategi</a:t>
            </a:r>
            <a:r>
              <a:rPr lang="en-GB" sz="1800" dirty="0" smtClean="0"/>
              <a:t> </a:t>
            </a:r>
            <a:r>
              <a:rPr lang="en-GB" sz="1800" dirty="0" err="1" smtClean="0"/>
              <a:t>dan</a:t>
            </a:r>
            <a:r>
              <a:rPr lang="en-GB" sz="1800" dirty="0" smtClean="0"/>
              <a:t> </a:t>
            </a:r>
            <a:r>
              <a:rPr lang="en-GB" sz="1800" dirty="0" err="1" smtClean="0"/>
              <a:t>taktik</a:t>
            </a:r>
            <a:r>
              <a:rPr lang="en-GB" sz="1800" dirty="0" smtClean="0"/>
              <a:t>  </a:t>
            </a:r>
          </a:p>
          <a:p>
            <a:pPr marL="285750" indent="-285750"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en-GB" sz="1800" dirty="0" err="1" smtClean="0"/>
              <a:t>Merencanakan</a:t>
            </a:r>
            <a:r>
              <a:rPr lang="en-GB" sz="1800" dirty="0" smtClean="0"/>
              <a:t> </a:t>
            </a:r>
            <a:r>
              <a:rPr lang="en-GB" sz="1800" dirty="0" err="1" smtClean="0"/>
              <a:t>Visi</a:t>
            </a:r>
            <a:endParaRPr lang="en-GB" sz="1800" dirty="0" smtClean="0"/>
          </a:p>
          <a:p>
            <a:pPr marL="285750" indent="-285750"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en-GB" sz="1800" dirty="0" err="1" smtClean="0"/>
              <a:t>Organisasi</a:t>
            </a:r>
            <a:r>
              <a:rPr lang="en-GB" sz="1800" dirty="0" smtClean="0"/>
              <a:t> and </a:t>
            </a:r>
            <a:r>
              <a:rPr lang="en-GB" sz="1800" dirty="0" err="1" smtClean="0"/>
              <a:t>infrastruktur</a:t>
            </a:r>
            <a:endParaRPr lang="en-GB" sz="1800" dirty="0" smtClean="0"/>
          </a:p>
          <a:p>
            <a:pPr eaLnBrk="1" hangingPunct="1">
              <a:lnSpc>
                <a:spcPct val="90000"/>
              </a:lnSpc>
            </a:pPr>
            <a:r>
              <a:rPr lang="en-GB" sz="1800" b="1" dirty="0" smtClean="0"/>
              <a:t>Questions</a:t>
            </a:r>
            <a:endParaRPr lang="en-GB" sz="1800" dirty="0" smtClean="0"/>
          </a:p>
          <a:p>
            <a:pPr marL="285750" indent="-285750"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en-GB" sz="1800" dirty="0" err="1" smtClean="0"/>
              <a:t>Apakah</a:t>
            </a:r>
            <a:r>
              <a:rPr lang="en-GB" sz="1800" dirty="0" smtClean="0"/>
              <a:t> IT </a:t>
            </a:r>
            <a:r>
              <a:rPr lang="en-GB" sz="1800" dirty="0" err="1" smtClean="0"/>
              <a:t>dan</a:t>
            </a:r>
            <a:r>
              <a:rPr lang="en-GB" sz="1800" dirty="0" smtClean="0"/>
              <a:t> </a:t>
            </a:r>
            <a:r>
              <a:rPr lang="en-GB" sz="1800" dirty="0" err="1" smtClean="0"/>
              <a:t>strategi</a:t>
            </a:r>
            <a:r>
              <a:rPr lang="en-GB" sz="1800" dirty="0" smtClean="0"/>
              <a:t> </a:t>
            </a:r>
            <a:r>
              <a:rPr lang="en-GB" sz="1800" dirty="0" err="1" smtClean="0"/>
              <a:t>bisnis</a:t>
            </a:r>
            <a:r>
              <a:rPr lang="en-GB" sz="1800" dirty="0" smtClean="0"/>
              <a:t> </a:t>
            </a:r>
            <a:r>
              <a:rPr lang="en-GB" sz="1800" dirty="0" err="1" smtClean="0"/>
              <a:t>sudah</a:t>
            </a:r>
            <a:r>
              <a:rPr lang="en-GB" sz="1800" dirty="0" smtClean="0"/>
              <a:t> </a:t>
            </a:r>
            <a:r>
              <a:rPr lang="en-GB" sz="1800" dirty="0" err="1" smtClean="0"/>
              <a:t>ditetapkan</a:t>
            </a:r>
            <a:r>
              <a:rPr lang="en-GB" sz="1800" dirty="0" smtClean="0"/>
              <a:t>?</a:t>
            </a:r>
          </a:p>
          <a:p>
            <a:pPr marL="285750" indent="-285750"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en-GB" sz="1800" dirty="0" err="1" smtClean="0"/>
              <a:t>Apakah</a:t>
            </a:r>
            <a:r>
              <a:rPr lang="en-GB" sz="1800" dirty="0" smtClean="0"/>
              <a:t> </a:t>
            </a:r>
            <a:r>
              <a:rPr lang="en-GB" sz="1800" dirty="0" err="1" smtClean="0"/>
              <a:t>perusahaan</a:t>
            </a:r>
            <a:r>
              <a:rPr lang="en-GB" sz="1800" dirty="0" smtClean="0"/>
              <a:t> </a:t>
            </a:r>
            <a:r>
              <a:rPr lang="en-GB" sz="1800" dirty="0" err="1" smtClean="0"/>
              <a:t>sudah</a:t>
            </a:r>
            <a:r>
              <a:rPr lang="en-GB" sz="1800" dirty="0" smtClean="0"/>
              <a:t> </a:t>
            </a:r>
            <a:r>
              <a:rPr lang="en-GB" sz="1800" dirty="0" err="1" smtClean="0"/>
              <a:t>menggunakan</a:t>
            </a:r>
            <a:r>
              <a:rPr lang="en-GB" sz="1800" dirty="0" smtClean="0"/>
              <a:t> </a:t>
            </a:r>
            <a:r>
              <a:rPr lang="en-GB" sz="1800" dirty="0" err="1" smtClean="0"/>
              <a:t>secara</a:t>
            </a:r>
            <a:r>
              <a:rPr lang="en-GB" sz="1800" dirty="0" smtClean="0"/>
              <a:t> </a:t>
            </a:r>
            <a:r>
              <a:rPr lang="en-GB" sz="1800" dirty="0" err="1" smtClean="0"/>
              <a:t>maksimum</a:t>
            </a:r>
            <a:r>
              <a:rPr lang="en-GB" sz="1800" dirty="0" smtClean="0"/>
              <a:t> </a:t>
            </a:r>
            <a:r>
              <a:rPr lang="en-GB" sz="1800" dirty="0" err="1" smtClean="0"/>
              <a:t>sumber</a:t>
            </a:r>
            <a:r>
              <a:rPr lang="en-GB" sz="1800" dirty="0" smtClean="0"/>
              <a:t> </a:t>
            </a:r>
            <a:r>
              <a:rPr lang="en-GB" sz="1800" dirty="0" err="1" smtClean="0"/>
              <a:t>dayanya</a:t>
            </a:r>
            <a:r>
              <a:rPr lang="en-GB" sz="1800" dirty="0" smtClean="0"/>
              <a:t>?</a:t>
            </a:r>
          </a:p>
          <a:p>
            <a:pPr marL="285750" indent="-285750"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en-GB" sz="1800" dirty="0" err="1" smtClean="0"/>
              <a:t>Apakah</a:t>
            </a:r>
            <a:r>
              <a:rPr lang="en-GB" sz="1800" dirty="0" smtClean="0"/>
              <a:t> </a:t>
            </a:r>
            <a:r>
              <a:rPr lang="en-GB" sz="1800" dirty="0" err="1" smtClean="0"/>
              <a:t>semua</a:t>
            </a:r>
            <a:r>
              <a:rPr lang="en-GB" sz="1800" dirty="0" smtClean="0"/>
              <a:t> orang di </a:t>
            </a:r>
            <a:r>
              <a:rPr lang="en-GB" sz="1800" dirty="0" err="1" smtClean="0"/>
              <a:t>dlm</a:t>
            </a:r>
            <a:r>
              <a:rPr lang="en-GB" sz="1800" dirty="0" smtClean="0"/>
              <a:t> org. </a:t>
            </a:r>
            <a:r>
              <a:rPr lang="en-GB" sz="1800" dirty="0" err="1" smtClean="0"/>
              <a:t>sudah</a:t>
            </a:r>
            <a:r>
              <a:rPr lang="en-GB" sz="1800" dirty="0" smtClean="0"/>
              <a:t> </a:t>
            </a:r>
            <a:r>
              <a:rPr lang="en-GB" sz="1800" dirty="0" err="1" smtClean="0"/>
              <a:t>memahami</a:t>
            </a:r>
            <a:r>
              <a:rPr lang="en-GB" sz="1800" dirty="0" smtClean="0"/>
              <a:t> </a:t>
            </a:r>
            <a:r>
              <a:rPr lang="en-GB" sz="1800" dirty="0" err="1" smtClean="0"/>
              <a:t>sasaran</a:t>
            </a:r>
            <a:r>
              <a:rPr lang="en-GB" sz="1800" dirty="0" smtClean="0"/>
              <a:t> IT?</a:t>
            </a:r>
          </a:p>
          <a:p>
            <a:pPr marL="285750" indent="-285750"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en-GB" sz="1800" dirty="0" err="1" smtClean="0"/>
              <a:t>Apakah</a:t>
            </a:r>
            <a:r>
              <a:rPr lang="en-GB" sz="1800" dirty="0" smtClean="0"/>
              <a:t> </a:t>
            </a:r>
            <a:r>
              <a:rPr lang="en-GB" sz="1800" dirty="0" err="1" smtClean="0"/>
              <a:t>resiko</a:t>
            </a:r>
            <a:r>
              <a:rPr lang="en-GB" sz="1800" dirty="0" smtClean="0"/>
              <a:t> IT </a:t>
            </a:r>
            <a:r>
              <a:rPr lang="en-GB" sz="1800" dirty="0" err="1" smtClean="0"/>
              <a:t>sudah</a:t>
            </a:r>
            <a:r>
              <a:rPr lang="en-GB" sz="1800" dirty="0" smtClean="0"/>
              <a:t> </a:t>
            </a:r>
            <a:r>
              <a:rPr lang="en-GB" sz="1800" dirty="0" err="1" smtClean="0"/>
              <a:t>dipahami</a:t>
            </a:r>
            <a:r>
              <a:rPr lang="en-GB" sz="1800" dirty="0" smtClean="0"/>
              <a:t> &amp; </a:t>
            </a:r>
            <a:r>
              <a:rPr lang="en-GB" sz="1800" dirty="0" err="1" smtClean="0"/>
              <a:t>diatur</a:t>
            </a:r>
            <a:r>
              <a:rPr lang="en-GB" sz="1800" dirty="0" smtClean="0"/>
              <a:t>?</a:t>
            </a:r>
          </a:p>
          <a:p>
            <a:pPr marL="285750" indent="-285750"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en-GB" sz="1800" dirty="0" err="1" smtClean="0"/>
              <a:t>Apakah</a:t>
            </a:r>
            <a:r>
              <a:rPr lang="en-GB" sz="1800" dirty="0" smtClean="0"/>
              <a:t> </a:t>
            </a:r>
            <a:r>
              <a:rPr lang="en-GB" sz="1800" dirty="0" err="1" smtClean="0"/>
              <a:t>mutu</a:t>
            </a:r>
            <a:r>
              <a:rPr lang="en-GB" sz="1800" dirty="0" smtClean="0"/>
              <a:t> </a:t>
            </a:r>
            <a:r>
              <a:rPr lang="en-GB" sz="1800" dirty="0" err="1" smtClean="0"/>
              <a:t>sistem</a:t>
            </a:r>
            <a:r>
              <a:rPr lang="en-GB" sz="1800" dirty="0" smtClean="0"/>
              <a:t> IT </a:t>
            </a:r>
            <a:r>
              <a:rPr lang="en-GB" sz="1800" dirty="0" err="1" smtClean="0"/>
              <a:t>sudah</a:t>
            </a:r>
            <a:r>
              <a:rPr lang="en-GB" sz="1800" dirty="0" smtClean="0"/>
              <a:t> </a:t>
            </a:r>
            <a:r>
              <a:rPr lang="en-GB" sz="1800" dirty="0" err="1" smtClean="0"/>
              <a:t>sesuai</a:t>
            </a:r>
            <a:r>
              <a:rPr lang="en-GB" sz="1800" dirty="0" smtClean="0"/>
              <a:t> </a:t>
            </a:r>
            <a:r>
              <a:rPr lang="en-GB" sz="1800" dirty="0" err="1" smtClean="0"/>
              <a:t>dgn</a:t>
            </a:r>
            <a:r>
              <a:rPr lang="en-GB" sz="1800" dirty="0" smtClean="0"/>
              <a:t> </a:t>
            </a:r>
            <a:r>
              <a:rPr lang="en-GB" sz="1800" dirty="0" err="1" smtClean="0"/>
              <a:t>kebutuhan</a:t>
            </a:r>
            <a:r>
              <a:rPr lang="en-GB" sz="1800" dirty="0" smtClean="0"/>
              <a:t> </a:t>
            </a:r>
            <a:r>
              <a:rPr lang="en-GB" sz="1800" dirty="0" err="1" smtClean="0"/>
              <a:t>bisnis</a:t>
            </a:r>
            <a:r>
              <a:rPr lang="en-GB" sz="1800" dirty="0" smtClean="0"/>
              <a:t>?</a:t>
            </a:r>
          </a:p>
          <a:p>
            <a:pPr eaLnBrk="1" hangingPunct="1">
              <a:lnSpc>
                <a:spcPct val="95000"/>
              </a:lnSpc>
              <a:spcBef>
                <a:spcPct val="0"/>
              </a:spcBef>
              <a:spcAft>
                <a:spcPct val="30000"/>
              </a:spcAft>
              <a:buClr>
                <a:srgbClr val="FF6600"/>
              </a:buClr>
            </a:pPr>
            <a:endParaRPr lang="en-GB" sz="1400" dirty="0" smtClean="0">
              <a:latin typeface="Arial" charset="0"/>
            </a:endParaRPr>
          </a:p>
        </p:txBody>
      </p:sp>
      <p:sp>
        <p:nvSpPr>
          <p:cNvPr id="12299" name="Rectangle 11"/>
          <p:cNvSpPr>
            <a:spLocks noChangeArrowheads="1"/>
          </p:cNvSpPr>
          <p:nvPr/>
        </p:nvSpPr>
        <p:spPr bwMode="auto">
          <a:xfrm>
            <a:off x="1388772" y="1191296"/>
            <a:ext cx="3597275" cy="8302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GB" sz="24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Plan and Organise/</a:t>
            </a:r>
          </a:p>
          <a:p>
            <a:pPr>
              <a:defRPr/>
            </a:pPr>
            <a:r>
              <a:rPr lang="en-GB" sz="2400" b="1" i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Perencnaan</a:t>
            </a:r>
            <a:r>
              <a:rPr lang="en-GB" sz="2400" b="1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&amp; </a:t>
            </a:r>
            <a:r>
              <a:rPr lang="en-GB" sz="2400" b="1" i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Pengorg</a:t>
            </a:r>
            <a:r>
              <a:rPr lang="en-GB" sz="2400" b="1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</a:t>
            </a:r>
          </a:p>
        </p:txBody>
      </p:sp>
      <p:sp>
        <p:nvSpPr>
          <p:cNvPr id="16388" name="Rectangle 12"/>
          <p:cNvSpPr>
            <a:spLocks noChangeArrowheads="1"/>
          </p:cNvSpPr>
          <p:nvPr/>
        </p:nvSpPr>
        <p:spPr bwMode="auto">
          <a:xfrm>
            <a:off x="5081588" y="2057400"/>
            <a:ext cx="3673475" cy="4724400"/>
          </a:xfrm>
          <a:prstGeom prst="rect">
            <a:avLst/>
          </a:prstGeom>
          <a:noFill/>
          <a:ln w="28575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marL="342900" indent="-342900">
              <a:spcAft>
                <a:spcPct val="10000"/>
              </a:spcAft>
              <a:buClr>
                <a:srgbClr val="FF6600"/>
              </a:buClr>
              <a:buSzPct val="60000"/>
              <a:buFont typeface="Wingdings" pitchFamily="2" charset="2"/>
              <a:buNone/>
            </a:pPr>
            <a:r>
              <a:rPr lang="en-GB" b="1" dirty="0"/>
              <a:t>Topics</a:t>
            </a:r>
            <a:endParaRPr lang="en-GB" dirty="0"/>
          </a:p>
          <a:p>
            <a:pPr marL="342900" indent="-342900">
              <a:spcAft>
                <a:spcPct val="10000"/>
              </a:spcAft>
              <a:buClr>
                <a:srgbClr val="FF6600"/>
              </a:buClr>
              <a:buSzPct val="60000"/>
              <a:buFont typeface="Wingdings" pitchFamily="2" charset="2"/>
              <a:buChar char="ü"/>
            </a:pPr>
            <a:r>
              <a:rPr lang="en-GB" dirty="0" smtClean="0"/>
              <a:t>IT </a:t>
            </a:r>
            <a:r>
              <a:rPr lang="en-GB" dirty="0"/>
              <a:t>solutions</a:t>
            </a:r>
          </a:p>
          <a:p>
            <a:pPr marL="342900" indent="-342900">
              <a:spcAft>
                <a:spcPct val="10000"/>
              </a:spcAft>
              <a:buClr>
                <a:srgbClr val="FF6600"/>
              </a:buClr>
              <a:buSzPct val="60000"/>
              <a:buFont typeface="Wingdings" pitchFamily="2" charset="2"/>
              <a:buChar char="ü"/>
            </a:pPr>
            <a:r>
              <a:rPr lang="en-GB" dirty="0" err="1"/>
              <a:t>Perubahan</a:t>
            </a:r>
            <a:r>
              <a:rPr lang="en-GB" dirty="0"/>
              <a:t>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Pemeliharaan</a:t>
            </a:r>
            <a:endParaRPr lang="en-GB" dirty="0"/>
          </a:p>
          <a:p>
            <a:pPr>
              <a:spcAft>
                <a:spcPct val="10000"/>
              </a:spcAft>
              <a:buClr>
                <a:srgbClr val="FF6600"/>
              </a:buClr>
              <a:buSzPct val="60000"/>
            </a:pPr>
            <a:r>
              <a:rPr lang="en-GB" b="1" dirty="0"/>
              <a:t>Questions</a:t>
            </a:r>
            <a:endParaRPr lang="en-GB" dirty="0"/>
          </a:p>
          <a:p>
            <a:pPr marL="342900" indent="-342900">
              <a:spcAft>
                <a:spcPct val="10000"/>
              </a:spcAft>
              <a:buClr>
                <a:srgbClr val="FF6600"/>
              </a:buClr>
              <a:buSzPct val="60000"/>
              <a:buFont typeface="Wingdings" pitchFamily="2" charset="2"/>
              <a:buChar char="ü"/>
            </a:pPr>
            <a:r>
              <a:rPr lang="en-GB" dirty="0" err="1"/>
              <a:t>Apakah</a:t>
            </a:r>
            <a:r>
              <a:rPr lang="en-GB" dirty="0"/>
              <a:t> </a:t>
            </a:r>
            <a:r>
              <a:rPr lang="en-GB" dirty="0" err="1"/>
              <a:t>proyek</a:t>
            </a:r>
            <a:r>
              <a:rPr lang="en-GB" dirty="0"/>
              <a:t> </a:t>
            </a:r>
            <a:r>
              <a:rPr lang="en-GB" dirty="0" err="1"/>
              <a:t>baru</a:t>
            </a:r>
            <a:r>
              <a:rPr lang="en-GB" dirty="0"/>
              <a:t> </a:t>
            </a:r>
            <a:r>
              <a:rPr lang="en-GB" dirty="0" err="1"/>
              <a:t>dapat</a:t>
            </a:r>
            <a:r>
              <a:rPr lang="en-GB" dirty="0"/>
              <a:t> </a:t>
            </a:r>
            <a:r>
              <a:rPr lang="en-GB" dirty="0" err="1"/>
              <a:t>memberikan</a:t>
            </a:r>
            <a:r>
              <a:rPr lang="en-GB" dirty="0"/>
              <a:t> </a:t>
            </a:r>
            <a:r>
              <a:rPr lang="en-GB" dirty="0" err="1"/>
              <a:t>solusi</a:t>
            </a:r>
            <a:r>
              <a:rPr lang="en-GB" dirty="0"/>
              <a:t> </a:t>
            </a:r>
            <a:r>
              <a:rPr lang="en-GB" dirty="0" err="1"/>
              <a:t>terhadap</a:t>
            </a:r>
            <a:r>
              <a:rPr lang="en-GB" dirty="0"/>
              <a:t> </a:t>
            </a:r>
            <a:r>
              <a:rPr lang="en-GB" dirty="0" err="1"/>
              <a:t>kebutuhan</a:t>
            </a:r>
            <a:r>
              <a:rPr lang="en-GB" dirty="0"/>
              <a:t> </a:t>
            </a:r>
            <a:r>
              <a:rPr lang="en-GB" dirty="0" err="1"/>
              <a:t>bisnis</a:t>
            </a:r>
            <a:r>
              <a:rPr lang="en-GB" dirty="0"/>
              <a:t>?</a:t>
            </a:r>
          </a:p>
          <a:p>
            <a:pPr marL="342900" indent="-342900">
              <a:spcAft>
                <a:spcPct val="10000"/>
              </a:spcAft>
              <a:buClr>
                <a:srgbClr val="FF6600"/>
              </a:buClr>
              <a:buSzPct val="60000"/>
              <a:buFont typeface="Wingdings" pitchFamily="2" charset="2"/>
              <a:buChar char="ü"/>
            </a:pPr>
            <a:r>
              <a:rPr lang="en-GB" dirty="0" err="1"/>
              <a:t>Apakah</a:t>
            </a:r>
            <a:r>
              <a:rPr lang="en-GB" dirty="0"/>
              <a:t> </a:t>
            </a:r>
            <a:r>
              <a:rPr lang="en-GB" dirty="0" err="1"/>
              <a:t>proyek</a:t>
            </a:r>
            <a:r>
              <a:rPr lang="en-GB" dirty="0"/>
              <a:t> </a:t>
            </a:r>
            <a:r>
              <a:rPr lang="en-GB" dirty="0" err="1"/>
              <a:t>baru</a:t>
            </a:r>
            <a:r>
              <a:rPr lang="en-GB" dirty="0"/>
              <a:t> </a:t>
            </a:r>
            <a:r>
              <a:rPr lang="en-GB" dirty="0" err="1"/>
              <a:t>dapat</a:t>
            </a:r>
            <a:r>
              <a:rPr lang="en-GB" dirty="0"/>
              <a:t> </a:t>
            </a:r>
            <a:r>
              <a:rPr lang="en-GB" dirty="0" err="1"/>
              <a:t>selesai</a:t>
            </a:r>
            <a:r>
              <a:rPr lang="en-GB" dirty="0"/>
              <a:t> </a:t>
            </a:r>
            <a:r>
              <a:rPr lang="en-GB" dirty="0" err="1"/>
              <a:t>tepat</a:t>
            </a:r>
            <a:r>
              <a:rPr lang="en-GB" dirty="0"/>
              <a:t> </a:t>
            </a:r>
            <a:r>
              <a:rPr lang="en-GB" dirty="0" err="1"/>
              <a:t>waktu</a:t>
            </a:r>
            <a:r>
              <a:rPr lang="en-GB" dirty="0"/>
              <a:t>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sesuai</a:t>
            </a:r>
            <a:r>
              <a:rPr lang="en-GB" dirty="0"/>
              <a:t> </a:t>
            </a:r>
            <a:r>
              <a:rPr lang="en-GB" dirty="0" err="1"/>
              <a:t>anggaran</a:t>
            </a:r>
            <a:r>
              <a:rPr lang="en-GB" dirty="0"/>
              <a:t>?</a:t>
            </a:r>
          </a:p>
          <a:p>
            <a:pPr marL="342900" indent="-342900">
              <a:spcAft>
                <a:spcPct val="10000"/>
              </a:spcAft>
              <a:buClr>
                <a:srgbClr val="FF6600"/>
              </a:buClr>
              <a:buSzPct val="60000"/>
              <a:buFont typeface="Wingdings" pitchFamily="2" charset="2"/>
              <a:buChar char="ü"/>
            </a:pPr>
            <a:r>
              <a:rPr lang="en-GB" dirty="0" err="1"/>
              <a:t>Apakah</a:t>
            </a:r>
            <a:r>
              <a:rPr lang="en-GB" dirty="0"/>
              <a:t> </a:t>
            </a:r>
            <a:r>
              <a:rPr lang="en-GB" dirty="0" err="1"/>
              <a:t>sistem</a:t>
            </a:r>
            <a:r>
              <a:rPr lang="en-GB" dirty="0"/>
              <a:t> </a:t>
            </a:r>
            <a:r>
              <a:rPr lang="en-GB" dirty="0" err="1"/>
              <a:t>kerja</a:t>
            </a:r>
            <a:r>
              <a:rPr lang="en-GB" dirty="0"/>
              <a:t> </a:t>
            </a:r>
            <a:r>
              <a:rPr lang="en-GB" dirty="0" err="1"/>
              <a:t>yg</a:t>
            </a:r>
            <a:r>
              <a:rPr lang="en-GB" dirty="0"/>
              <a:t> </a:t>
            </a:r>
            <a:r>
              <a:rPr lang="en-GB" dirty="0" err="1"/>
              <a:t>baru</a:t>
            </a:r>
            <a:r>
              <a:rPr lang="en-GB" dirty="0"/>
              <a:t> </a:t>
            </a:r>
            <a:r>
              <a:rPr lang="en-GB" dirty="0" err="1"/>
              <a:t>bisa</a:t>
            </a:r>
            <a:r>
              <a:rPr lang="en-GB" dirty="0"/>
              <a:t> </a:t>
            </a:r>
            <a:r>
              <a:rPr lang="en-GB" dirty="0" err="1"/>
              <a:t>diterapkan</a:t>
            </a:r>
            <a:r>
              <a:rPr lang="en-GB" dirty="0"/>
              <a:t> </a:t>
            </a:r>
            <a:r>
              <a:rPr lang="en-GB" dirty="0" err="1"/>
              <a:t>dgn</a:t>
            </a:r>
            <a:r>
              <a:rPr lang="en-GB" dirty="0"/>
              <a:t> </a:t>
            </a:r>
            <a:r>
              <a:rPr lang="en-GB" dirty="0" err="1"/>
              <a:t>baik</a:t>
            </a:r>
            <a:r>
              <a:rPr lang="en-GB" dirty="0"/>
              <a:t>?</a:t>
            </a:r>
          </a:p>
          <a:p>
            <a:pPr marL="342900" indent="-342900">
              <a:spcAft>
                <a:spcPct val="10000"/>
              </a:spcAft>
              <a:buClr>
                <a:srgbClr val="FF6600"/>
              </a:buClr>
              <a:buSzPct val="60000"/>
              <a:buFont typeface="Wingdings" pitchFamily="2" charset="2"/>
              <a:buChar char="ü"/>
            </a:pPr>
            <a:r>
              <a:rPr lang="en-GB" dirty="0" err="1"/>
              <a:t>Apakah</a:t>
            </a:r>
            <a:r>
              <a:rPr lang="en-GB" dirty="0"/>
              <a:t> </a:t>
            </a:r>
            <a:r>
              <a:rPr lang="en-GB" dirty="0" err="1"/>
              <a:t>perubahan</a:t>
            </a:r>
            <a:r>
              <a:rPr lang="en-GB" dirty="0"/>
              <a:t> </a:t>
            </a:r>
            <a:r>
              <a:rPr lang="en-GB" dirty="0" err="1"/>
              <a:t>yg</a:t>
            </a:r>
            <a:r>
              <a:rPr lang="en-GB" dirty="0"/>
              <a:t> </a:t>
            </a:r>
            <a:r>
              <a:rPr lang="en-GB" dirty="0" err="1"/>
              <a:t>dibuat</a:t>
            </a:r>
            <a:r>
              <a:rPr lang="en-GB" dirty="0"/>
              <a:t> </a:t>
            </a:r>
            <a:r>
              <a:rPr lang="en-GB" dirty="0" err="1"/>
              <a:t>tdk</a:t>
            </a:r>
            <a:r>
              <a:rPr lang="en-GB" dirty="0"/>
              <a:t> </a:t>
            </a:r>
            <a:r>
              <a:rPr lang="en-GB" dirty="0" err="1"/>
              <a:t>merepotkan</a:t>
            </a:r>
            <a:r>
              <a:rPr lang="en-GB" dirty="0"/>
              <a:t> </a:t>
            </a:r>
            <a:r>
              <a:rPr lang="en-GB" dirty="0" err="1"/>
              <a:t>kegiatan</a:t>
            </a:r>
            <a:r>
              <a:rPr lang="en-GB" dirty="0"/>
              <a:t> </a:t>
            </a:r>
            <a:r>
              <a:rPr lang="en-GB" dirty="0" err="1"/>
              <a:t>bisnis</a:t>
            </a:r>
            <a:r>
              <a:rPr lang="en-GB" dirty="0"/>
              <a:t> </a:t>
            </a:r>
            <a:r>
              <a:rPr lang="en-GB" dirty="0" err="1"/>
              <a:t>yg</a:t>
            </a:r>
            <a:r>
              <a:rPr lang="en-GB" dirty="0"/>
              <a:t> </a:t>
            </a:r>
            <a:r>
              <a:rPr lang="en-GB" dirty="0" err="1"/>
              <a:t>berjalan</a:t>
            </a:r>
            <a:r>
              <a:rPr lang="en-GB" dirty="0"/>
              <a:t>?</a:t>
            </a:r>
          </a:p>
        </p:txBody>
      </p:sp>
      <p:sp>
        <p:nvSpPr>
          <p:cNvPr id="12301" name="Rectangle 13"/>
          <p:cNvSpPr>
            <a:spLocks noChangeArrowheads="1"/>
          </p:cNvSpPr>
          <p:nvPr/>
        </p:nvSpPr>
        <p:spPr bwMode="auto">
          <a:xfrm>
            <a:off x="5202238" y="1143000"/>
            <a:ext cx="35528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GB" sz="24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Acquire and Implement</a:t>
            </a:r>
          </a:p>
          <a:p>
            <a:pPr>
              <a:defRPr/>
            </a:pPr>
            <a:r>
              <a:rPr lang="en-GB" sz="2400" b="1" i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Pengadaan</a:t>
            </a:r>
            <a:r>
              <a:rPr lang="en-GB" sz="2400" b="1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&amp; </a:t>
            </a:r>
            <a:r>
              <a:rPr lang="en-GB" sz="2400" b="1" i="1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implntasi</a:t>
            </a:r>
            <a:endParaRPr lang="en-GB" sz="2400" b="1" i="1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6390" name="Rectangle 14"/>
          <p:cNvSpPr>
            <a:spLocks noChangeArrowheads="1"/>
          </p:cNvSpPr>
          <p:nvPr/>
        </p:nvSpPr>
        <p:spPr bwMode="auto">
          <a:xfrm>
            <a:off x="1371600" y="457200"/>
            <a:ext cx="7772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GB" sz="2800" dirty="0">
                <a:latin typeface="Arial Black" pitchFamily="34" charset="0"/>
              </a:rPr>
              <a:t>COBIT Framework (IT Proses)  </a:t>
            </a:r>
          </a:p>
        </p:txBody>
      </p:sp>
      <p:sp>
        <p:nvSpPr>
          <p:cNvPr id="16391" name="Text Box 15"/>
          <p:cNvSpPr txBox="1">
            <a:spLocks noChangeArrowheads="1"/>
          </p:cNvSpPr>
          <p:nvPr/>
        </p:nvSpPr>
        <p:spPr bwMode="auto">
          <a:xfrm flipV="1">
            <a:off x="152400" y="1524000"/>
            <a:ext cx="611188" cy="196532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sz="2800" b="1">
                <a:solidFill>
                  <a:srgbClr val="EAEAEA"/>
                </a:solidFill>
                <a:latin typeface="Tahoma" pitchFamily="34" charset="0"/>
              </a:rPr>
              <a:t>  Domains </a:t>
            </a:r>
          </a:p>
        </p:txBody>
      </p:sp>
    </p:spTree>
    <p:extLst>
      <p:ext uri="{BB962C8B-B14F-4D97-AF65-F5344CB8AC3E}">
        <p14:creationId xmlns:p14="http://schemas.microsoft.com/office/powerpoint/2010/main" val="2960766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4"/>
          <p:cNvSpPr>
            <a:spLocks noGrp="1" noChangeArrowheads="1"/>
          </p:cNvSpPr>
          <p:nvPr>
            <p:ph idx="1"/>
          </p:nvPr>
        </p:nvSpPr>
        <p:spPr>
          <a:xfrm>
            <a:off x="1313645" y="2160570"/>
            <a:ext cx="3581400" cy="4238083"/>
          </a:xfrm>
          <a:ln w="28575">
            <a:solidFill>
              <a:schemeClr val="accent2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1800" b="1" dirty="0" smtClean="0">
                <a:latin typeface="+mj-lt"/>
              </a:rPr>
              <a:t>Topics</a:t>
            </a:r>
            <a:endParaRPr lang="id-ID" sz="1800" b="1" dirty="0" smtClean="0">
              <a:latin typeface="+mj-lt"/>
            </a:endParaRPr>
          </a:p>
          <a:p>
            <a:pPr eaLnBrk="1" hangingPunct="1">
              <a:lnSpc>
                <a:spcPct val="90000"/>
              </a:lnSpc>
            </a:pPr>
            <a:endParaRPr lang="en-US" sz="1800" dirty="0" smtClean="0">
              <a:latin typeface="+mj-lt"/>
            </a:endParaRPr>
          </a:p>
          <a:p>
            <a:pPr marL="285750" indent="-285750"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en-US" sz="1800" dirty="0" err="1" smtClean="0">
                <a:latin typeface="+mj-lt"/>
              </a:rPr>
              <a:t>Layanan</a:t>
            </a:r>
            <a:r>
              <a:rPr lang="en-US" sz="1800" dirty="0" smtClean="0">
                <a:latin typeface="+mj-lt"/>
              </a:rPr>
              <a:t> </a:t>
            </a:r>
            <a:r>
              <a:rPr lang="en-US" sz="1800" dirty="0" err="1" smtClean="0">
                <a:latin typeface="+mj-lt"/>
              </a:rPr>
              <a:t>pengantaran</a:t>
            </a:r>
            <a:r>
              <a:rPr lang="en-US" sz="1800" dirty="0" smtClean="0">
                <a:latin typeface="+mj-lt"/>
              </a:rPr>
              <a:t>&amp; </a:t>
            </a:r>
            <a:r>
              <a:rPr lang="en-US" sz="1800" dirty="0" err="1" smtClean="0">
                <a:latin typeface="+mj-lt"/>
              </a:rPr>
              <a:t>dukungan</a:t>
            </a:r>
            <a:r>
              <a:rPr lang="en-US" sz="1800" dirty="0" smtClean="0">
                <a:latin typeface="+mj-lt"/>
              </a:rPr>
              <a:t>  </a:t>
            </a:r>
            <a:endParaRPr lang="es-ES_tradnl" sz="1800" dirty="0" smtClean="0">
              <a:latin typeface="+mj-lt"/>
            </a:endParaRPr>
          </a:p>
          <a:p>
            <a:pPr marL="285750" indent="-285750"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en-US" sz="1800" dirty="0" err="1" smtClean="0">
                <a:latin typeface="+mj-lt"/>
              </a:rPr>
              <a:t>Dukungan</a:t>
            </a:r>
            <a:r>
              <a:rPr lang="en-US" sz="1800" dirty="0" smtClean="0">
                <a:latin typeface="+mj-lt"/>
              </a:rPr>
              <a:t> proses </a:t>
            </a:r>
            <a:r>
              <a:rPr lang="en-US" sz="1800" dirty="0" err="1" smtClean="0">
                <a:latin typeface="+mj-lt"/>
              </a:rPr>
              <a:t>penyusunan</a:t>
            </a:r>
            <a:endParaRPr lang="es-ES_tradnl" sz="1800" dirty="0" smtClean="0">
              <a:latin typeface="+mj-lt"/>
            </a:endParaRPr>
          </a:p>
          <a:p>
            <a:pPr marL="285750" indent="-285750"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en-US" sz="1800" dirty="0" err="1" smtClean="0">
                <a:latin typeface="+mj-lt"/>
              </a:rPr>
              <a:t>Pengolahan</a:t>
            </a:r>
            <a:r>
              <a:rPr lang="en-US" sz="1800" dirty="0" smtClean="0">
                <a:latin typeface="+mj-lt"/>
              </a:rPr>
              <a:t> </a:t>
            </a:r>
            <a:r>
              <a:rPr lang="en-US" sz="1800" dirty="0" err="1" smtClean="0">
                <a:latin typeface="+mj-lt"/>
              </a:rPr>
              <a:t>sistem</a:t>
            </a:r>
            <a:r>
              <a:rPr lang="en-US" sz="1800" dirty="0" smtClean="0">
                <a:latin typeface="+mj-lt"/>
              </a:rPr>
              <a:t> </a:t>
            </a:r>
            <a:r>
              <a:rPr lang="en-US" sz="1800" dirty="0" err="1" smtClean="0">
                <a:latin typeface="+mj-lt"/>
              </a:rPr>
              <a:t>aplikasi</a:t>
            </a:r>
            <a:endParaRPr lang="id-ID" sz="1800" dirty="0" smtClean="0">
              <a:latin typeface="+mj-lt"/>
            </a:endParaRPr>
          </a:p>
          <a:p>
            <a:pPr marL="285750" indent="-285750" eaLnBrk="1" hangingPunct="1">
              <a:lnSpc>
                <a:spcPct val="90000"/>
              </a:lnSpc>
              <a:buFont typeface="Wingdings" pitchFamily="2" charset="2"/>
              <a:buChar char="ü"/>
            </a:pPr>
            <a:endParaRPr lang="en-US" sz="1800" dirty="0" smtClean="0">
              <a:latin typeface="+mj-lt"/>
            </a:endParaRPr>
          </a:p>
          <a:p>
            <a:pPr eaLnBrk="1" hangingPunct="1">
              <a:lnSpc>
                <a:spcPct val="90000"/>
              </a:lnSpc>
            </a:pPr>
            <a:r>
              <a:rPr lang="en-US" sz="1800" b="1" dirty="0" smtClean="0">
                <a:latin typeface="+mj-lt"/>
              </a:rPr>
              <a:t>Questions</a:t>
            </a:r>
            <a:endParaRPr lang="en-US" sz="1800" dirty="0" smtClean="0">
              <a:latin typeface="+mj-lt"/>
            </a:endParaRPr>
          </a:p>
          <a:p>
            <a:pPr marL="285750" indent="-285750"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en-US" sz="1800" dirty="0" err="1" smtClean="0">
                <a:latin typeface="+mj-lt"/>
              </a:rPr>
              <a:t>Apakah</a:t>
            </a:r>
            <a:r>
              <a:rPr lang="en-US" sz="1800" dirty="0" smtClean="0">
                <a:latin typeface="+mj-lt"/>
              </a:rPr>
              <a:t> </a:t>
            </a:r>
            <a:r>
              <a:rPr lang="en-US" sz="1800" dirty="0" err="1" smtClean="0">
                <a:latin typeface="+mj-lt"/>
              </a:rPr>
              <a:t>layanan</a:t>
            </a:r>
            <a:r>
              <a:rPr lang="en-US" sz="1800" dirty="0" smtClean="0">
                <a:latin typeface="+mj-lt"/>
              </a:rPr>
              <a:t> IT </a:t>
            </a:r>
            <a:r>
              <a:rPr lang="en-US" sz="1800" dirty="0" err="1" smtClean="0">
                <a:latin typeface="+mj-lt"/>
              </a:rPr>
              <a:t>yg</a:t>
            </a:r>
            <a:r>
              <a:rPr lang="en-US" sz="1800" dirty="0" smtClean="0">
                <a:latin typeface="+mj-lt"/>
              </a:rPr>
              <a:t> </a:t>
            </a:r>
            <a:r>
              <a:rPr lang="en-US" sz="1800" dirty="0" err="1" smtClean="0">
                <a:latin typeface="+mj-lt"/>
              </a:rPr>
              <a:t>diberikan</a:t>
            </a:r>
            <a:r>
              <a:rPr lang="en-US" sz="1800" dirty="0" smtClean="0">
                <a:latin typeface="+mj-lt"/>
              </a:rPr>
              <a:t> </a:t>
            </a:r>
            <a:r>
              <a:rPr lang="en-US" sz="1800" dirty="0" err="1" smtClean="0">
                <a:latin typeface="+mj-lt"/>
              </a:rPr>
              <a:t>sesuai</a:t>
            </a:r>
            <a:r>
              <a:rPr lang="en-US" sz="1800" dirty="0" smtClean="0">
                <a:latin typeface="+mj-lt"/>
              </a:rPr>
              <a:t> </a:t>
            </a:r>
            <a:r>
              <a:rPr lang="en-US" sz="1800" dirty="0" err="1" smtClean="0">
                <a:latin typeface="+mj-lt"/>
              </a:rPr>
              <a:t>dgn</a:t>
            </a:r>
            <a:r>
              <a:rPr lang="en-US" sz="1800" dirty="0" smtClean="0">
                <a:latin typeface="+mj-lt"/>
              </a:rPr>
              <a:t> </a:t>
            </a:r>
            <a:r>
              <a:rPr lang="en-US" sz="1800" dirty="0" err="1" smtClean="0">
                <a:latin typeface="+mj-lt"/>
              </a:rPr>
              <a:t>prioritas</a:t>
            </a:r>
            <a:r>
              <a:rPr lang="en-US" sz="1800" dirty="0" smtClean="0">
                <a:latin typeface="+mj-lt"/>
              </a:rPr>
              <a:t> </a:t>
            </a:r>
            <a:r>
              <a:rPr lang="en-US" sz="1800" dirty="0" err="1" smtClean="0">
                <a:latin typeface="+mj-lt"/>
              </a:rPr>
              <a:t>bisnis</a:t>
            </a:r>
            <a:r>
              <a:rPr lang="en-US" sz="1800" dirty="0" smtClean="0">
                <a:latin typeface="+mj-lt"/>
              </a:rPr>
              <a:t>?</a:t>
            </a:r>
          </a:p>
          <a:p>
            <a:pPr marL="285750" indent="-285750"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en-US" sz="1800" dirty="0" err="1" smtClean="0">
                <a:latin typeface="+mj-lt"/>
              </a:rPr>
              <a:t>Apakah</a:t>
            </a:r>
            <a:r>
              <a:rPr lang="en-US" sz="1800" dirty="0" smtClean="0">
                <a:latin typeface="+mj-lt"/>
              </a:rPr>
              <a:t> </a:t>
            </a:r>
            <a:r>
              <a:rPr lang="en-US" sz="1800" dirty="0" err="1" smtClean="0">
                <a:latin typeface="+mj-lt"/>
              </a:rPr>
              <a:t>biaya</a:t>
            </a:r>
            <a:r>
              <a:rPr lang="en-US" sz="1800" dirty="0" smtClean="0">
                <a:latin typeface="+mj-lt"/>
              </a:rPr>
              <a:t> IT </a:t>
            </a:r>
            <a:r>
              <a:rPr lang="en-US" sz="1800" dirty="0" err="1" smtClean="0">
                <a:latin typeface="+mj-lt"/>
              </a:rPr>
              <a:t>dapat</a:t>
            </a:r>
            <a:r>
              <a:rPr lang="en-US" sz="1800" dirty="0" smtClean="0">
                <a:latin typeface="+mj-lt"/>
              </a:rPr>
              <a:t> </a:t>
            </a:r>
            <a:r>
              <a:rPr lang="en-US" sz="1800" dirty="0" err="1" smtClean="0">
                <a:latin typeface="+mj-lt"/>
              </a:rPr>
              <a:t>dioptimalkan</a:t>
            </a:r>
            <a:r>
              <a:rPr lang="en-US" sz="1800" dirty="0" smtClean="0">
                <a:latin typeface="+mj-lt"/>
              </a:rPr>
              <a:t>?</a:t>
            </a:r>
          </a:p>
          <a:p>
            <a:pPr marL="285750" indent="-285750"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en-US" sz="1800" dirty="0" err="1" smtClean="0">
                <a:latin typeface="+mj-lt"/>
              </a:rPr>
              <a:t>Apakah</a:t>
            </a:r>
            <a:r>
              <a:rPr lang="en-US" sz="1800" dirty="0" smtClean="0">
                <a:latin typeface="+mj-lt"/>
              </a:rPr>
              <a:t> </a:t>
            </a:r>
            <a:r>
              <a:rPr lang="en-US" sz="1800" dirty="0" err="1" smtClean="0">
                <a:latin typeface="+mj-lt"/>
              </a:rPr>
              <a:t>pekerja</a:t>
            </a:r>
            <a:r>
              <a:rPr lang="en-US" sz="1800" dirty="0" smtClean="0">
                <a:latin typeface="+mj-lt"/>
              </a:rPr>
              <a:t> </a:t>
            </a:r>
            <a:r>
              <a:rPr lang="en-US" sz="1800" dirty="0" err="1" smtClean="0">
                <a:latin typeface="+mj-lt"/>
              </a:rPr>
              <a:t>mampu</a:t>
            </a:r>
            <a:r>
              <a:rPr lang="en-US" sz="1800" dirty="0" smtClean="0">
                <a:latin typeface="+mj-lt"/>
              </a:rPr>
              <a:t> </a:t>
            </a:r>
            <a:r>
              <a:rPr lang="en-US" sz="1800" dirty="0" err="1" smtClean="0">
                <a:latin typeface="+mj-lt"/>
              </a:rPr>
              <a:t>menggunakan</a:t>
            </a:r>
            <a:r>
              <a:rPr lang="en-US" sz="1800" dirty="0" smtClean="0">
                <a:latin typeface="+mj-lt"/>
              </a:rPr>
              <a:t> </a:t>
            </a:r>
            <a:r>
              <a:rPr lang="en-US" sz="1800" dirty="0" err="1" smtClean="0">
                <a:latin typeface="+mj-lt"/>
              </a:rPr>
              <a:t>sistem</a:t>
            </a:r>
            <a:r>
              <a:rPr lang="en-US" sz="1800" dirty="0" smtClean="0">
                <a:latin typeface="+mj-lt"/>
              </a:rPr>
              <a:t> IT </a:t>
            </a:r>
            <a:r>
              <a:rPr lang="en-US" sz="1800" dirty="0" err="1" smtClean="0">
                <a:latin typeface="+mj-lt"/>
              </a:rPr>
              <a:t>lebih</a:t>
            </a:r>
            <a:r>
              <a:rPr lang="en-US" sz="1800" dirty="0" smtClean="0">
                <a:latin typeface="+mj-lt"/>
              </a:rPr>
              <a:t> </a:t>
            </a:r>
            <a:r>
              <a:rPr lang="en-US" sz="1800" dirty="0" err="1" smtClean="0">
                <a:latin typeface="+mj-lt"/>
              </a:rPr>
              <a:t>produktif</a:t>
            </a:r>
            <a:r>
              <a:rPr lang="en-US" sz="1800" dirty="0" smtClean="0">
                <a:latin typeface="+mj-lt"/>
              </a:rPr>
              <a:t> </a:t>
            </a:r>
            <a:r>
              <a:rPr lang="en-US" sz="1800" dirty="0" err="1" smtClean="0">
                <a:latin typeface="+mj-lt"/>
              </a:rPr>
              <a:t>dan</a:t>
            </a:r>
            <a:r>
              <a:rPr lang="en-US" sz="1800" dirty="0" smtClean="0">
                <a:latin typeface="+mj-lt"/>
              </a:rPr>
              <a:t> </a:t>
            </a:r>
            <a:r>
              <a:rPr lang="en-US" sz="1800" dirty="0" err="1" smtClean="0">
                <a:latin typeface="+mj-lt"/>
              </a:rPr>
              <a:t>aman</a:t>
            </a:r>
            <a:r>
              <a:rPr lang="en-US" sz="1800" dirty="0" smtClean="0">
                <a:latin typeface="+mj-lt"/>
              </a:rPr>
              <a:t>? </a:t>
            </a:r>
          </a:p>
          <a:p>
            <a:pPr marL="285750" indent="-285750"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en-US" sz="1800" dirty="0" err="1" smtClean="0">
                <a:latin typeface="+mj-lt"/>
              </a:rPr>
              <a:t>Apakah</a:t>
            </a:r>
            <a:r>
              <a:rPr lang="en-US" sz="1800" dirty="0" smtClean="0">
                <a:latin typeface="+mj-lt"/>
              </a:rPr>
              <a:t> </a:t>
            </a:r>
            <a:r>
              <a:rPr lang="en-US" sz="1800" dirty="0" err="1" smtClean="0">
                <a:latin typeface="+mj-lt"/>
              </a:rPr>
              <a:t>keamanan</a:t>
            </a:r>
            <a:r>
              <a:rPr lang="en-US" sz="1800" dirty="0" smtClean="0">
                <a:latin typeface="+mj-lt"/>
              </a:rPr>
              <a:t>, </a:t>
            </a:r>
            <a:r>
              <a:rPr lang="en-US" sz="1800" dirty="0" err="1" smtClean="0">
                <a:latin typeface="+mj-lt"/>
              </a:rPr>
              <a:t>integritas</a:t>
            </a:r>
            <a:r>
              <a:rPr lang="en-US" sz="1800" dirty="0" smtClean="0">
                <a:latin typeface="+mj-lt"/>
              </a:rPr>
              <a:t> </a:t>
            </a:r>
            <a:r>
              <a:rPr lang="en-US" sz="1800" dirty="0" err="1" smtClean="0">
                <a:latin typeface="+mj-lt"/>
              </a:rPr>
              <a:t>dan</a:t>
            </a:r>
            <a:r>
              <a:rPr lang="en-US" sz="1800" dirty="0" smtClean="0">
                <a:latin typeface="+mj-lt"/>
              </a:rPr>
              <a:t> </a:t>
            </a:r>
            <a:r>
              <a:rPr lang="en-US" sz="1800" dirty="0" err="1" smtClean="0">
                <a:latin typeface="+mj-lt"/>
              </a:rPr>
              <a:t>ketersediaan</a:t>
            </a:r>
            <a:r>
              <a:rPr lang="en-US" sz="1800" dirty="0" smtClean="0">
                <a:latin typeface="+mj-lt"/>
              </a:rPr>
              <a:t> </a:t>
            </a:r>
            <a:r>
              <a:rPr lang="en-US" sz="1800" dirty="0" err="1" smtClean="0">
                <a:latin typeface="+mj-lt"/>
              </a:rPr>
              <a:t>sudah</a:t>
            </a:r>
            <a:r>
              <a:rPr lang="en-US" sz="1800" dirty="0" smtClean="0">
                <a:latin typeface="+mj-lt"/>
              </a:rPr>
              <a:t> </a:t>
            </a:r>
            <a:r>
              <a:rPr lang="en-US" sz="1800" dirty="0" err="1" smtClean="0">
                <a:latin typeface="+mj-lt"/>
              </a:rPr>
              <a:t>pada</a:t>
            </a:r>
            <a:r>
              <a:rPr lang="en-US" sz="1800" dirty="0" smtClean="0">
                <a:latin typeface="+mj-lt"/>
              </a:rPr>
              <a:t> </a:t>
            </a:r>
            <a:r>
              <a:rPr lang="en-US" sz="1800" dirty="0" err="1" smtClean="0">
                <a:latin typeface="+mj-lt"/>
              </a:rPr>
              <a:t>tempatnya</a:t>
            </a:r>
            <a:r>
              <a:rPr lang="en-US" sz="1800" dirty="0" smtClean="0">
                <a:latin typeface="+mj-lt"/>
              </a:rPr>
              <a:t>?</a:t>
            </a:r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1143000" y="1295400"/>
            <a:ext cx="35814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sz="24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Deliver and Support / </a:t>
            </a:r>
          </a:p>
          <a:p>
            <a:pPr>
              <a:defRPr/>
            </a:pPr>
            <a:r>
              <a:rPr lang="en-US" sz="2400" b="1" i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Layanan</a:t>
            </a:r>
            <a:r>
              <a:rPr lang="en-US" sz="2400" b="1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&amp; </a:t>
            </a:r>
            <a:r>
              <a:rPr lang="en-US" sz="2400" b="1" i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dukungan</a:t>
            </a:r>
            <a:endParaRPr lang="en-US" sz="2400" b="1" i="1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7412" name="Rectangle 6"/>
          <p:cNvSpPr>
            <a:spLocks noChangeArrowheads="1"/>
          </p:cNvSpPr>
          <p:nvPr/>
        </p:nvSpPr>
        <p:spPr bwMode="auto">
          <a:xfrm>
            <a:off x="4895045" y="2201862"/>
            <a:ext cx="3810000" cy="4198937"/>
          </a:xfrm>
          <a:prstGeom prst="rect">
            <a:avLst/>
          </a:prstGeom>
          <a:noFill/>
          <a:ln w="28575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marL="342900" indent="-342900">
              <a:lnSpc>
                <a:spcPct val="95000"/>
              </a:lnSpc>
              <a:spcAft>
                <a:spcPct val="10000"/>
              </a:spcAft>
              <a:buClr>
                <a:srgbClr val="FF6600"/>
              </a:buClr>
              <a:buSzPct val="60000"/>
              <a:buFont typeface="Wingdings" pitchFamily="2" charset="2"/>
              <a:buNone/>
            </a:pPr>
            <a:r>
              <a:rPr lang="en-US" b="1" dirty="0"/>
              <a:t>Topics</a:t>
            </a:r>
            <a:endParaRPr lang="en-US" sz="2400" dirty="0"/>
          </a:p>
          <a:p>
            <a:pPr marL="342900" indent="-342900">
              <a:lnSpc>
                <a:spcPct val="95000"/>
              </a:lnSpc>
              <a:spcAft>
                <a:spcPct val="1000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</a:pPr>
            <a:endParaRPr lang="en-US" sz="600" dirty="0"/>
          </a:p>
          <a:p>
            <a:pPr marL="342900" indent="-342900">
              <a:lnSpc>
                <a:spcPct val="95000"/>
              </a:lnSpc>
              <a:spcAft>
                <a:spcPct val="10000"/>
              </a:spcAft>
              <a:buClr>
                <a:srgbClr val="FF6600"/>
              </a:buClr>
              <a:buSzPct val="60000"/>
              <a:buFont typeface="Wingdings" pitchFamily="2" charset="2"/>
              <a:buChar char="n"/>
            </a:pPr>
            <a:r>
              <a:rPr lang="en-US" sz="1600" dirty="0" err="1"/>
              <a:t>Penilaian</a:t>
            </a:r>
            <a:r>
              <a:rPr lang="en-US" sz="1600" dirty="0"/>
              <a:t> over time, </a:t>
            </a:r>
            <a:r>
              <a:rPr lang="en-US" sz="1600" dirty="0" err="1"/>
              <a:t>jaminan</a:t>
            </a:r>
            <a:r>
              <a:rPr lang="en-US" sz="1600" dirty="0"/>
              <a:t> </a:t>
            </a:r>
            <a:r>
              <a:rPr lang="en-US" sz="1600" dirty="0" err="1"/>
              <a:t>pengiriman</a:t>
            </a:r>
            <a:endParaRPr lang="es-ES_tradnl" sz="1600" dirty="0"/>
          </a:p>
          <a:p>
            <a:pPr marL="342900" indent="-342900">
              <a:lnSpc>
                <a:spcPct val="95000"/>
              </a:lnSpc>
              <a:spcAft>
                <a:spcPct val="10000"/>
              </a:spcAft>
              <a:buClr>
                <a:srgbClr val="FF6600"/>
              </a:buClr>
              <a:buSzPct val="60000"/>
              <a:buFont typeface="Wingdings" pitchFamily="2" charset="2"/>
              <a:buChar char="n"/>
            </a:pPr>
            <a:r>
              <a:rPr lang="en-US" sz="1600" dirty="0" err="1"/>
              <a:t>Sistem</a:t>
            </a:r>
            <a:r>
              <a:rPr lang="en-US" sz="1600" dirty="0"/>
              <a:t> </a:t>
            </a:r>
            <a:r>
              <a:rPr lang="en-US" sz="1600" dirty="0" err="1"/>
              <a:t>pengendalian</a:t>
            </a:r>
            <a:r>
              <a:rPr lang="en-US" sz="1600" dirty="0"/>
              <a:t> </a:t>
            </a:r>
            <a:r>
              <a:rPr lang="en-US" sz="1600" dirty="0" err="1"/>
              <a:t>manajemen</a:t>
            </a:r>
            <a:r>
              <a:rPr lang="en-US" sz="1600" dirty="0"/>
              <a:t> </a:t>
            </a:r>
            <a:r>
              <a:rPr lang="en-US" sz="1600" dirty="0" err="1"/>
              <a:t>kesalahan</a:t>
            </a:r>
            <a:endParaRPr lang="es-ES_tradnl" sz="1600" dirty="0"/>
          </a:p>
          <a:p>
            <a:pPr marL="342900" indent="-342900">
              <a:lnSpc>
                <a:spcPct val="95000"/>
              </a:lnSpc>
              <a:spcAft>
                <a:spcPct val="10000"/>
              </a:spcAft>
              <a:buClr>
                <a:srgbClr val="FF6600"/>
              </a:buClr>
              <a:buSzPct val="60000"/>
              <a:buFont typeface="Wingdings" pitchFamily="2" charset="2"/>
              <a:buChar char="n"/>
            </a:pPr>
            <a:r>
              <a:rPr lang="en-US" sz="1600" dirty="0" err="1"/>
              <a:t>Pengukuran</a:t>
            </a:r>
            <a:r>
              <a:rPr lang="en-US" sz="1600" dirty="0"/>
              <a:t> </a:t>
            </a:r>
            <a:r>
              <a:rPr lang="en-US" sz="1600" dirty="0" err="1" smtClean="0"/>
              <a:t>pekerjaan</a:t>
            </a:r>
            <a:endParaRPr lang="id-ID" sz="1600" dirty="0" smtClean="0"/>
          </a:p>
          <a:p>
            <a:pPr>
              <a:lnSpc>
                <a:spcPct val="95000"/>
              </a:lnSpc>
              <a:spcAft>
                <a:spcPct val="10000"/>
              </a:spcAft>
              <a:buClr>
                <a:srgbClr val="FF6600"/>
              </a:buClr>
              <a:buSzPct val="60000"/>
            </a:pPr>
            <a:endParaRPr lang="en-US" sz="1600" dirty="0"/>
          </a:p>
          <a:p>
            <a:pPr marL="342900" indent="-342900">
              <a:lnSpc>
                <a:spcPct val="95000"/>
              </a:lnSpc>
              <a:spcAft>
                <a:spcPct val="10000"/>
              </a:spcAft>
              <a:buClr>
                <a:srgbClr val="FF6600"/>
              </a:buClr>
              <a:buSzPct val="60000"/>
              <a:buFont typeface="Wingdings" pitchFamily="2" charset="2"/>
              <a:buNone/>
            </a:pPr>
            <a:r>
              <a:rPr lang="en-US" b="1" dirty="0"/>
              <a:t>Questions</a:t>
            </a:r>
            <a:endParaRPr lang="en-US" sz="2000" dirty="0"/>
          </a:p>
          <a:p>
            <a:pPr marL="342900" indent="-342900">
              <a:lnSpc>
                <a:spcPct val="95000"/>
              </a:lnSpc>
              <a:spcAft>
                <a:spcPct val="10000"/>
              </a:spcAft>
              <a:buClr>
                <a:srgbClr val="FF6600"/>
              </a:buClr>
              <a:buSzPct val="60000"/>
              <a:buFont typeface="Wingdings" pitchFamily="2" charset="2"/>
              <a:buChar char="n"/>
            </a:pPr>
            <a:r>
              <a:rPr lang="en-US" sz="1600" dirty="0" err="1"/>
              <a:t>Dapatkan</a:t>
            </a:r>
            <a:r>
              <a:rPr lang="en-US" sz="1600" dirty="0"/>
              <a:t> IT </a:t>
            </a:r>
            <a:r>
              <a:rPr lang="en-US" sz="1600" dirty="0" err="1"/>
              <a:t>mendeteksi</a:t>
            </a:r>
            <a:r>
              <a:rPr lang="en-US" sz="1600" dirty="0"/>
              <a:t> </a:t>
            </a:r>
            <a:r>
              <a:rPr lang="en-US" sz="1600" dirty="0" err="1"/>
              <a:t>suatu</a:t>
            </a:r>
            <a:r>
              <a:rPr lang="en-US" sz="1600" dirty="0"/>
              <a:t> </a:t>
            </a:r>
            <a:r>
              <a:rPr lang="en-US" sz="1600" dirty="0" err="1"/>
              <a:t>permasalahan</a:t>
            </a:r>
            <a:r>
              <a:rPr lang="en-US" sz="1600" dirty="0"/>
              <a:t> </a:t>
            </a:r>
            <a:r>
              <a:rPr lang="en-US" sz="1600" dirty="0" err="1"/>
              <a:t>sebelum</a:t>
            </a:r>
            <a:r>
              <a:rPr lang="en-US" sz="1600" dirty="0"/>
              <a:t> </a:t>
            </a:r>
            <a:r>
              <a:rPr lang="en-US" sz="1600" dirty="0" err="1"/>
              <a:t>semuanya</a:t>
            </a:r>
            <a:r>
              <a:rPr lang="en-US" sz="1600" dirty="0"/>
              <a:t> </a:t>
            </a:r>
            <a:r>
              <a:rPr lang="en-US" sz="1600" dirty="0" err="1"/>
              <a:t>terlambat</a:t>
            </a:r>
            <a:r>
              <a:rPr lang="en-US" sz="1600" dirty="0"/>
              <a:t>?</a:t>
            </a:r>
          </a:p>
          <a:p>
            <a:pPr marL="342900" indent="-342900">
              <a:lnSpc>
                <a:spcPct val="95000"/>
              </a:lnSpc>
              <a:spcAft>
                <a:spcPct val="10000"/>
              </a:spcAft>
              <a:buClr>
                <a:srgbClr val="FF6600"/>
              </a:buClr>
              <a:buSzPct val="60000"/>
              <a:buFont typeface="Wingdings" pitchFamily="2" charset="2"/>
              <a:buChar char="n"/>
            </a:pPr>
            <a:r>
              <a:rPr lang="en-US" sz="1600" dirty="0" err="1"/>
              <a:t>Apakah</a:t>
            </a:r>
            <a:r>
              <a:rPr lang="en-US" sz="1600" dirty="0"/>
              <a:t> </a:t>
            </a:r>
            <a:r>
              <a:rPr lang="en-US" sz="1600" dirty="0" err="1"/>
              <a:t>jaminan</a:t>
            </a:r>
            <a:r>
              <a:rPr lang="en-US" sz="1600" dirty="0"/>
              <a:t> </a:t>
            </a:r>
            <a:r>
              <a:rPr lang="en-US" sz="1600" dirty="0" err="1"/>
              <a:t>kemandirian</a:t>
            </a:r>
            <a:r>
              <a:rPr lang="en-US" sz="1600" dirty="0"/>
              <a:t> </a:t>
            </a:r>
            <a:r>
              <a:rPr lang="en-US" sz="1600" dirty="0" err="1"/>
              <a:t>yg</a:t>
            </a:r>
            <a:r>
              <a:rPr lang="en-US" sz="1600" dirty="0"/>
              <a:t> </a:t>
            </a:r>
            <a:r>
              <a:rPr lang="en-US" sz="1600" dirty="0" err="1"/>
              <a:t>diperlukan</a:t>
            </a:r>
            <a:r>
              <a:rPr lang="en-US" sz="1600" dirty="0"/>
              <a:t> </a:t>
            </a:r>
            <a:r>
              <a:rPr lang="en-US" sz="1600" dirty="0" err="1"/>
              <a:t>dpt</a:t>
            </a:r>
            <a:r>
              <a:rPr lang="en-US" sz="1600" dirty="0"/>
              <a:t> </a:t>
            </a:r>
            <a:r>
              <a:rPr lang="en-US" sz="1600" dirty="0" err="1"/>
              <a:t>memastikan</a:t>
            </a:r>
            <a:r>
              <a:rPr lang="en-US" sz="1600" dirty="0"/>
              <a:t> bidang2 </a:t>
            </a:r>
            <a:r>
              <a:rPr lang="en-US" sz="1600" dirty="0" err="1"/>
              <a:t>kritis</a:t>
            </a:r>
            <a:r>
              <a:rPr lang="en-US" sz="1600" dirty="0"/>
              <a:t> </a:t>
            </a:r>
            <a:r>
              <a:rPr lang="en-US" sz="1600" dirty="0" err="1"/>
              <a:t>bisa</a:t>
            </a:r>
            <a:r>
              <a:rPr lang="en-US" sz="1600" dirty="0"/>
              <a:t> </a:t>
            </a:r>
            <a:r>
              <a:rPr lang="en-US" sz="1600" dirty="0" err="1"/>
              <a:t>beroperasi</a:t>
            </a:r>
            <a:r>
              <a:rPr lang="en-US" sz="1600" dirty="0"/>
              <a:t> </a:t>
            </a:r>
            <a:r>
              <a:rPr lang="en-US" sz="1600" dirty="0" err="1"/>
              <a:t>sesuai</a:t>
            </a:r>
            <a:r>
              <a:rPr lang="en-US" sz="1600" dirty="0"/>
              <a:t> </a:t>
            </a:r>
            <a:r>
              <a:rPr lang="en-US" sz="1600" dirty="0" err="1"/>
              <a:t>dgn</a:t>
            </a:r>
            <a:r>
              <a:rPr lang="en-US" sz="1600" dirty="0"/>
              <a:t> </a:t>
            </a:r>
            <a:r>
              <a:rPr lang="en-US" sz="1600" dirty="0" err="1"/>
              <a:t>yg</a:t>
            </a:r>
            <a:r>
              <a:rPr lang="en-US" sz="1600" dirty="0"/>
              <a:t> </a:t>
            </a:r>
            <a:r>
              <a:rPr lang="en-US" sz="1600" dirty="0" err="1"/>
              <a:t>diharapkan</a:t>
            </a:r>
            <a:r>
              <a:rPr lang="en-US" sz="1600" dirty="0"/>
              <a:t>?</a:t>
            </a:r>
          </a:p>
        </p:txBody>
      </p:sp>
      <p:sp>
        <p:nvSpPr>
          <p:cNvPr id="13319" name="Rectangle 7"/>
          <p:cNvSpPr>
            <a:spLocks noChangeArrowheads="1"/>
          </p:cNvSpPr>
          <p:nvPr/>
        </p:nvSpPr>
        <p:spPr bwMode="auto">
          <a:xfrm>
            <a:off x="5029200" y="1371600"/>
            <a:ext cx="35814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sz="24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Monitor and Evaluate/</a:t>
            </a:r>
          </a:p>
          <a:p>
            <a:pPr>
              <a:defRPr/>
            </a:pPr>
            <a:r>
              <a:rPr lang="en-US" sz="2400" b="1" i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Kontrol</a:t>
            </a:r>
            <a:r>
              <a:rPr lang="en-US" sz="2400" b="1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&amp; </a:t>
            </a:r>
            <a:r>
              <a:rPr lang="en-US" sz="2400" b="1" i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evaluasi</a:t>
            </a:r>
            <a:endParaRPr lang="en-US" sz="2400" b="1" i="1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7414" name="Text Box 9"/>
          <p:cNvSpPr txBox="1">
            <a:spLocks noChangeArrowheads="1"/>
          </p:cNvSpPr>
          <p:nvPr/>
        </p:nvSpPr>
        <p:spPr bwMode="auto">
          <a:xfrm flipV="1">
            <a:off x="252413" y="1676400"/>
            <a:ext cx="611187" cy="196532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2800" b="1">
                <a:solidFill>
                  <a:srgbClr val="EAEAEA"/>
                </a:solidFill>
                <a:latin typeface="Tahoma" pitchFamily="34" charset="0"/>
              </a:rPr>
              <a:t>  Domains </a:t>
            </a:r>
          </a:p>
        </p:txBody>
      </p:sp>
      <p:sp>
        <p:nvSpPr>
          <p:cNvPr id="17415" name="Rectangle 14"/>
          <p:cNvSpPr>
            <a:spLocks noChangeArrowheads="1"/>
          </p:cNvSpPr>
          <p:nvPr/>
        </p:nvSpPr>
        <p:spPr bwMode="auto">
          <a:xfrm>
            <a:off x="0" y="457200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sz="2800">
                <a:latin typeface="Arial Black" pitchFamily="34" charset="0"/>
              </a:rPr>
              <a:t>COBIT Framework (IT Proses)  2</a:t>
            </a:r>
          </a:p>
        </p:txBody>
      </p:sp>
    </p:spTree>
    <p:extLst>
      <p:ext uri="{BB962C8B-B14F-4D97-AF65-F5344CB8AC3E}">
        <p14:creationId xmlns:p14="http://schemas.microsoft.com/office/powerpoint/2010/main" val="2602248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73659" rIns="0" bIns="0" rtlCol="0">
            <a:spAutoFit/>
          </a:bodyPr>
          <a:lstStyle/>
          <a:p>
            <a:pPr marL="4664710" marR="5080" indent="2435860">
              <a:lnSpc>
                <a:spcPct val="100000"/>
              </a:lnSpc>
              <a:spcBef>
                <a:spcPts val="100"/>
              </a:spcBef>
            </a:pPr>
            <a:r>
              <a:rPr sz="4000" dirty="0"/>
              <a:t>CobiT  </a:t>
            </a:r>
            <a:r>
              <a:rPr sz="4000" spc="-5" dirty="0"/>
              <a:t>Control</a:t>
            </a:r>
            <a:r>
              <a:rPr sz="4000" spc="-50" dirty="0"/>
              <a:t> </a:t>
            </a:r>
            <a:r>
              <a:rPr sz="4000" spc="-5" dirty="0"/>
              <a:t>Objectives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1295400" y="1912620"/>
            <a:ext cx="6975475" cy="1791970"/>
          </a:xfrm>
          <a:prstGeom prst="rect">
            <a:avLst/>
          </a:prstGeom>
        </p:spPr>
        <p:txBody>
          <a:bodyPr vert="horz" wrap="square" lIns="0" tIns="1143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900"/>
              </a:spcBef>
              <a:buClr>
                <a:srgbClr val="996600"/>
              </a:buClr>
              <a:buFont typeface="Wingdings"/>
              <a:buChar char=""/>
              <a:tabLst>
                <a:tab pos="355600" algn="l"/>
              </a:tabLst>
            </a:pPr>
            <a:r>
              <a:rPr sz="3200" spc="-5" dirty="0">
                <a:latin typeface="Times New Roman"/>
                <a:cs typeface="Times New Roman"/>
              </a:rPr>
              <a:t>Defining controls </a:t>
            </a:r>
            <a:r>
              <a:rPr sz="3200" spc="-10" dirty="0">
                <a:latin typeface="Times New Roman"/>
                <a:cs typeface="Times New Roman"/>
              </a:rPr>
              <a:t>that </a:t>
            </a:r>
            <a:r>
              <a:rPr sz="3200" dirty="0">
                <a:latin typeface="Times New Roman"/>
                <a:cs typeface="Times New Roman"/>
              </a:rPr>
              <a:t>should be </a:t>
            </a:r>
            <a:r>
              <a:rPr sz="3200" spc="-5" dirty="0">
                <a:latin typeface="Times New Roman"/>
                <a:cs typeface="Times New Roman"/>
              </a:rPr>
              <a:t>in</a:t>
            </a:r>
            <a:r>
              <a:rPr sz="3200" spc="-8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place</a:t>
            </a:r>
          </a:p>
          <a:p>
            <a:pPr marL="355600" indent="-342900">
              <a:lnSpc>
                <a:spcPct val="100000"/>
              </a:lnSpc>
              <a:spcBef>
                <a:spcPts val="800"/>
              </a:spcBef>
              <a:buClr>
                <a:srgbClr val="996600"/>
              </a:buClr>
              <a:buFont typeface="Wingdings"/>
              <a:buChar char=""/>
              <a:tabLst>
                <a:tab pos="355600" algn="l"/>
              </a:tabLst>
            </a:pPr>
            <a:r>
              <a:rPr sz="3200" dirty="0">
                <a:latin typeface="Times New Roman"/>
                <a:cs typeface="Times New Roman"/>
              </a:rPr>
              <a:t>34</a:t>
            </a:r>
            <a:r>
              <a:rPr sz="3200" spc="-5" dirty="0">
                <a:latin typeface="Times New Roman"/>
                <a:cs typeface="Times New Roman"/>
              </a:rPr>
              <a:t> processes</a:t>
            </a:r>
            <a:endParaRPr sz="3200" dirty="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790"/>
              </a:spcBef>
              <a:buClr>
                <a:srgbClr val="996600"/>
              </a:buClr>
              <a:buFont typeface="Wingdings"/>
              <a:buChar char=""/>
              <a:tabLst>
                <a:tab pos="355600" algn="l"/>
              </a:tabLst>
            </a:pPr>
            <a:r>
              <a:rPr sz="3200" dirty="0">
                <a:latin typeface="Times New Roman"/>
                <a:cs typeface="Times New Roman"/>
              </a:rPr>
              <a:t>3-30 detailed IT </a:t>
            </a:r>
            <a:r>
              <a:rPr sz="3200" spc="-10" dirty="0">
                <a:latin typeface="Times New Roman"/>
                <a:cs typeface="Times New Roman"/>
              </a:rPr>
              <a:t>Control</a:t>
            </a:r>
            <a:r>
              <a:rPr sz="3200" spc="-95" dirty="0">
                <a:latin typeface="Times New Roman"/>
                <a:cs typeface="Times New Roman"/>
              </a:rPr>
              <a:t> </a:t>
            </a:r>
            <a:r>
              <a:rPr sz="3200" spc="-5" dirty="0">
                <a:latin typeface="Times New Roman"/>
                <a:cs typeface="Times New Roman"/>
              </a:rPr>
              <a:t>Objectives</a:t>
            </a:r>
            <a:endParaRPr sz="3200" dirty="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447800" y="1485900"/>
            <a:ext cx="7315200" cy="0"/>
          </a:xfrm>
          <a:custGeom>
            <a:avLst/>
            <a:gdLst/>
            <a:ahLst/>
            <a:cxnLst/>
            <a:rect l="l" t="t" r="r" b="b"/>
            <a:pathLst>
              <a:path w="7315200">
                <a:moveTo>
                  <a:pt x="0" y="0"/>
                </a:moveTo>
                <a:lnTo>
                  <a:pt x="7315200" y="0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447800" y="1447800"/>
            <a:ext cx="7315200" cy="76200"/>
          </a:xfrm>
          <a:custGeom>
            <a:avLst/>
            <a:gdLst/>
            <a:ahLst/>
            <a:cxnLst/>
            <a:rect l="l" t="t" r="r" b="b"/>
            <a:pathLst>
              <a:path w="7315200" h="76200">
                <a:moveTo>
                  <a:pt x="3657600" y="76200"/>
                </a:moveTo>
                <a:lnTo>
                  <a:pt x="0" y="76200"/>
                </a:lnTo>
                <a:lnTo>
                  <a:pt x="0" y="0"/>
                </a:lnTo>
                <a:lnTo>
                  <a:pt x="7315200" y="0"/>
                </a:lnTo>
                <a:lnTo>
                  <a:pt x="7315200" y="76200"/>
                </a:lnTo>
                <a:lnTo>
                  <a:pt x="3657600" y="76200"/>
                </a:lnTo>
                <a:close/>
              </a:path>
            </a:pathLst>
          </a:custGeom>
          <a:ln w="125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91300" y="299720"/>
            <a:ext cx="224472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Pola</a:t>
            </a:r>
            <a:r>
              <a:rPr spc="-90" dirty="0"/>
              <a:t> </a:t>
            </a:r>
            <a:r>
              <a:rPr spc="-5" dirty="0"/>
              <a:t>Pikir</a:t>
            </a:r>
          </a:p>
        </p:txBody>
      </p:sp>
      <p:sp>
        <p:nvSpPr>
          <p:cNvPr id="3" name="object 3"/>
          <p:cNvSpPr/>
          <p:nvPr/>
        </p:nvSpPr>
        <p:spPr>
          <a:xfrm>
            <a:off x="1371600" y="1219200"/>
            <a:ext cx="7576820" cy="4876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524000" y="1028700"/>
            <a:ext cx="7315200" cy="0"/>
          </a:xfrm>
          <a:custGeom>
            <a:avLst/>
            <a:gdLst/>
            <a:ahLst/>
            <a:cxnLst/>
            <a:rect l="l" t="t" r="r" b="b"/>
            <a:pathLst>
              <a:path w="7315200">
                <a:moveTo>
                  <a:pt x="0" y="0"/>
                </a:moveTo>
                <a:lnTo>
                  <a:pt x="7315200" y="0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524000" y="990600"/>
            <a:ext cx="7315200" cy="76200"/>
          </a:xfrm>
          <a:custGeom>
            <a:avLst/>
            <a:gdLst/>
            <a:ahLst/>
            <a:cxnLst/>
            <a:rect l="l" t="t" r="r" b="b"/>
            <a:pathLst>
              <a:path w="7315200" h="76200">
                <a:moveTo>
                  <a:pt x="3657600" y="76200"/>
                </a:moveTo>
                <a:lnTo>
                  <a:pt x="0" y="76200"/>
                </a:lnTo>
                <a:lnTo>
                  <a:pt x="0" y="0"/>
                </a:lnTo>
                <a:lnTo>
                  <a:pt x="7315200" y="0"/>
                </a:lnTo>
                <a:lnTo>
                  <a:pt x="7315200" y="76200"/>
                </a:lnTo>
                <a:lnTo>
                  <a:pt x="3657600" y="76200"/>
                </a:lnTo>
                <a:close/>
              </a:path>
            </a:pathLst>
          </a:custGeom>
          <a:ln w="125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62529" y="0"/>
            <a:ext cx="6374765" cy="1366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858010" algn="l"/>
                <a:tab pos="3798570" algn="l"/>
                <a:tab pos="5923915" algn="l"/>
              </a:tabLst>
            </a:pPr>
            <a:r>
              <a:rPr spc="-5" dirty="0"/>
              <a:t>Con</a:t>
            </a:r>
            <a:r>
              <a:rPr dirty="0"/>
              <a:t>t</a:t>
            </a:r>
            <a:r>
              <a:rPr spc="-5" dirty="0"/>
              <a:t>r</a:t>
            </a:r>
            <a:r>
              <a:rPr dirty="0"/>
              <a:t>ol	</a:t>
            </a:r>
            <a:r>
              <a:rPr spc="-5" dirty="0"/>
              <a:t>Doma</a:t>
            </a:r>
            <a:r>
              <a:rPr spc="5" dirty="0"/>
              <a:t>i</a:t>
            </a:r>
            <a:r>
              <a:rPr dirty="0"/>
              <a:t>n	</a:t>
            </a:r>
            <a:r>
              <a:rPr spc="-10" dirty="0"/>
              <a:t>P</a:t>
            </a:r>
            <a:r>
              <a:rPr spc="-5" dirty="0"/>
              <a:t>l</a:t>
            </a:r>
            <a:r>
              <a:rPr dirty="0"/>
              <a:t>anning	&amp;</a:t>
            </a:r>
          </a:p>
          <a:p>
            <a:pPr marL="3484879">
              <a:lnSpc>
                <a:spcPct val="100000"/>
              </a:lnSpc>
            </a:pPr>
            <a:r>
              <a:rPr spc="-10" dirty="0"/>
              <a:t>Organisation</a:t>
            </a:r>
          </a:p>
        </p:txBody>
      </p:sp>
      <p:sp>
        <p:nvSpPr>
          <p:cNvPr id="3" name="object 3"/>
          <p:cNvSpPr/>
          <p:nvPr/>
        </p:nvSpPr>
        <p:spPr>
          <a:xfrm>
            <a:off x="1371600" y="1447800"/>
            <a:ext cx="7620000" cy="4953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524000" y="1333500"/>
            <a:ext cx="7315200" cy="0"/>
          </a:xfrm>
          <a:custGeom>
            <a:avLst/>
            <a:gdLst/>
            <a:ahLst/>
            <a:cxnLst/>
            <a:rect l="l" t="t" r="r" b="b"/>
            <a:pathLst>
              <a:path w="7315200">
                <a:moveTo>
                  <a:pt x="0" y="0"/>
                </a:moveTo>
                <a:lnTo>
                  <a:pt x="7315200" y="0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524000" y="1295400"/>
            <a:ext cx="7315200" cy="76200"/>
          </a:xfrm>
          <a:custGeom>
            <a:avLst/>
            <a:gdLst/>
            <a:ahLst/>
            <a:cxnLst/>
            <a:rect l="l" t="t" r="r" b="b"/>
            <a:pathLst>
              <a:path w="7315200" h="76200">
                <a:moveTo>
                  <a:pt x="3657600" y="76200"/>
                </a:moveTo>
                <a:lnTo>
                  <a:pt x="0" y="76200"/>
                </a:lnTo>
                <a:lnTo>
                  <a:pt x="0" y="0"/>
                </a:lnTo>
                <a:lnTo>
                  <a:pt x="7315200" y="0"/>
                </a:lnTo>
                <a:lnTo>
                  <a:pt x="7315200" y="76200"/>
                </a:lnTo>
                <a:lnTo>
                  <a:pt x="3657600" y="76200"/>
                </a:lnTo>
                <a:close/>
              </a:path>
            </a:pathLst>
          </a:custGeom>
          <a:ln w="125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78610">
              <a:lnSpc>
                <a:spcPct val="100000"/>
              </a:lnSpc>
              <a:spcBef>
                <a:spcPts val="100"/>
              </a:spcBef>
              <a:tabLst>
                <a:tab pos="3423920" algn="l"/>
                <a:tab pos="8078470" algn="l"/>
              </a:tabLst>
            </a:pPr>
            <a:r>
              <a:rPr spc="-5" dirty="0"/>
              <a:t>Con</a:t>
            </a:r>
            <a:r>
              <a:rPr dirty="0"/>
              <a:t>t</a:t>
            </a:r>
            <a:r>
              <a:rPr spc="-5" dirty="0"/>
              <a:t>r</a:t>
            </a:r>
            <a:r>
              <a:rPr dirty="0"/>
              <a:t>ol	</a:t>
            </a:r>
            <a:r>
              <a:rPr spc="-5" dirty="0"/>
              <a:t>Dom</a:t>
            </a:r>
            <a:r>
              <a:rPr dirty="0"/>
              <a:t>a</a:t>
            </a:r>
            <a:r>
              <a:rPr spc="-10" dirty="0"/>
              <a:t>i</a:t>
            </a:r>
            <a:r>
              <a:rPr dirty="0"/>
              <a:t>n</a:t>
            </a:r>
            <a:r>
              <a:rPr spc="-250" dirty="0"/>
              <a:t> </a:t>
            </a:r>
            <a:r>
              <a:rPr spc="-10" dirty="0"/>
              <a:t>A</a:t>
            </a:r>
            <a:r>
              <a:rPr dirty="0"/>
              <a:t>cquisit</a:t>
            </a:r>
            <a:r>
              <a:rPr spc="5" dirty="0"/>
              <a:t>i</a:t>
            </a:r>
            <a:r>
              <a:rPr dirty="0"/>
              <a:t>on	&amp;</a:t>
            </a:r>
          </a:p>
          <a:p>
            <a:pPr marL="4978400">
              <a:lnSpc>
                <a:spcPct val="100000"/>
              </a:lnSpc>
            </a:pPr>
            <a:r>
              <a:rPr dirty="0"/>
              <a:t>Implementation</a:t>
            </a:r>
          </a:p>
        </p:txBody>
      </p:sp>
      <p:sp>
        <p:nvSpPr>
          <p:cNvPr id="3" name="object 3"/>
          <p:cNvSpPr/>
          <p:nvPr/>
        </p:nvSpPr>
        <p:spPr>
          <a:xfrm>
            <a:off x="1371600" y="1981200"/>
            <a:ext cx="7620000" cy="3810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447800" y="1409700"/>
            <a:ext cx="7315200" cy="0"/>
          </a:xfrm>
          <a:custGeom>
            <a:avLst/>
            <a:gdLst/>
            <a:ahLst/>
            <a:cxnLst/>
            <a:rect l="l" t="t" r="r" b="b"/>
            <a:pathLst>
              <a:path w="7315200">
                <a:moveTo>
                  <a:pt x="0" y="0"/>
                </a:moveTo>
                <a:lnTo>
                  <a:pt x="7315200" y="0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447800" y="1371600"/>
            <a:ext cx="7315200" cy="76200"/>
          </a:xfrm>
          <a:custGeom>
            <a:avLst/>
            <a:gdLst/>
            <a:ahLst/>
            <a:cxnLst/>
            <a:rect l="l" t="t" r="r" b="b"/>
            <a:pathLst>
              <a:path w="7315200" h="76200">
                <a:moveTo>
                  <a:pt x="3657600" y="76200"/>
                </a:moveTo>
                <a:lnTo>
                  <a:pt x="0" y="76200"/>
                </a:lnTo>
                <a:lnTo>
                  <a:pt x="0" y="0"/>
                </a:lnTo>
                <a:lnTo>
                  <a:pt x="7315200" y="0"/>
                </a:lnTo>
                <a:lnTo>
                  <a:pt x="7315200" y="76200"/>
                </a:lnTo>
                <a:lnTo>
                  <a:pt x="3657600" y="76200"/>
                </a:lnTo>
                <a:close/>
              </a:path>
            </a:pathLst>
          </a:custGeom>
          <a:ln w="125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188210" marR="13335" algn="r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Control </a:t>
            </a:r>
            <a:r>
              <a:rPr spc="-5" dirty="0"/>
              <a:t>Domain Delivery</a:t>
            </a:r>
            <a:r>
              <a:rPr spc="-85" dirty="0"/>
              <a:t> </a:t>
            </a:r>
            <a:r>
              <a:rPr dirty="0"/>
              <a:t>&amp;</a:t>
            </a:r>
          </a:p>
          <a:p>
            <a:pPr marL="2188210" marR="5080" algn="r">
              <a:lnSpc>
                <a:spcPct val="100000"/>
              </a:lnSpc>
            </a:pPr>
            <a:r>
              <a:rPr spc="-5" dirty="0"/>
              <a:t>Support</a:t>
            </a:r>
          </a:p>
        </p:txBody>
      </p:sp>
      <p:sp>
        <p:nvSpPr>
          <p:cNvPr id="3" name="object 3"/>
          <p:cNvSpPr/>
          <p:nvPr/>
        </p:nvSpPr>
        <p:spPr>
          <a:xfrm>
            <a:off x="1371600" y="1524000"/>
            <a:ext cx="7620000" cy="4572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524000" y="1409700"/>
            <a:ext cx="7315200" cy="0"/>
          </a:xfrm>
          <a:custGeom>
            <a:avLst/>
            <a:gdLst/>
            <a:ahLst/>
            <a:cxnLst/>
            <a:rect l="l" t="t" r="r" b="b"/>
            <a:pathLst>
              <a:path w="7315200">
                <a:moveTo>
                  <a:pt x="0" y="0"/>
                </a:moveTo>
                <a:lnTo>
                  <a:pt x="7315200" y="0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524000" y="1371600"/>
            <a:ext cx="7315200" cy="76200"/>
          </a:xfrm>
          <a:custGeom>
            <a:avLst/>
            <a:gdLst/>
            <a:ahLst/>
            <a:cxnLst/>
            <a:rect l="l" t="t" r="r" b="b"/>
            <a:pathLst>
              <a:path w="7315200" h="76200">
                <a:moveTo>
                  <a:pt x="3657600" y="76200"/>
                </a:moveTo>
                <a:lnTo>
                  <a:pt x="0" y="76200"/>
                </a:lnTo>
                <a:lnTo>
                  <a:pt x="0" y="0"/>
                </a:lnTo>
                <a:lnTo>
                  <a:pt x="7315200" y="0"/>
                </a:lnTo>
                <a:lnTo>
                  <a:pt x="7315200" y="76200"/>
                </a:lnTo>
                <a:lnTo>
                  <a:pt x="3657600" y="76200"/>
                </a:lnTo>
                <a:close/>
              </a:path>
            </a:pathLst>
          </a:custGeom>
          <a:ln w="125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77770" y="299720"/>
            <a:ext cx="634873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Control </a:t>
            </a:r>
            <a:r>
              <a:rPr spc="-5" dirty="0"/>
              <a:t>Domain</a:t>
            </a:r>
            <a:r>
              <a:rPr spc="-85" dirty="0"/>
              <a:t> </a:t>
            </a:r>
            <a:r>
              <a:rPr spc="-5" dirty="0"/>
              <a:t>Monitoring</a:t>
            </a:r>
          </a:p>
        </p:txBody>
      </p:sp>
      <p:sp>
        <p:nvSpPr>
          <p:cNvPr id="3" name="object 3"/>
          <p:cNvSpPr/>
          <p:nvPr/>
        </p:nvSpPr>
        <p:spPr>
          <a:xfrm>
            <a:off x="1524000" y="2663189"/>
            <a:ext cx="7315200" cy="17081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447800" y="1181100"/>
            <a:ext cx="7315200" cy="0"/>
          </a:xfrm>
          <a:custGeom>
            <a:avLst/>
            <a:gdLst/>
            <a:ahLst/>
            <a:cxnLst/>
            <a:rect l="l" t="t" r="r" b="b"/>
            <a:pathLst>
              <a:path w="7315200">
                <a:moveTo>
                  <a:pt x="0" y="0"/>
                </a:moveTo>
                <a:lnTo>
                  <a:pt x="7315200" y="0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447800" y="1143000"/>
            <a:ext cx="7315200" cy="76200"/>
          </a:xfrm>
          <a:custGeom>
            <a:avLst/>
            <a:gdLst/>
            <a:ahLst/>
            <a:cxnLst/>
            <a:rect l="l" t="t" r="r" b="b"/>
            <a:pathLst>
              <a:path w="7315200" h="76200">
                <a:moveTo>
                  <a:pt x="3657600" y="76200"/>
                </a:moveTo>
                <a:lnTo>
                  <a:pt x="0" y="76200"/>
                </a:lnTo>
                <a:lnTo>
                  <a:pt x="0" y="0"/>
                </a:lnTo>
                <a:lnTo>
                  <a:pt x="7315200" y="0"/>
                </a:lnTo>
                <a:lnTo>
                  <a:pt x="7315200" y="76200"/>
                </a:lnTo>
                <a:lnTo>
                  <a:pt x="3657600" y="76200"/>
                </a:lnTo>
                <a:close/>
              </a:path>
            </a:pathLst>
          </a:custGeom>
          <a:ln w="125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 err="1"/>
              <a:t>Lingkup</a:t>
            </a:r>
            <a:r>
              <a:rPr lang="en-US" dirty="0"/>
              <a:t> </a:t>
            </a:r>
            <a:r>
              <a:rPr lang="en-US" dirty="0" err="1"/>
              <a:t>kriteria</a:t>
            </a:r>
            <a:r>
              <a:rPr lang="en-US" dirty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/>
              <a:t>COBIT </a:t>
            </a:r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r>
              <a:rPr lang="en-US" sz="2000" b="1" smtClean="0"/>
              <a:t>Effectiveness</a:t>
            </a:r>
          </a:p>
          <a:p>
            <a:pPr marL="400050" lvl="1" indent="0">
              <a:spcBef>
                <a:spcPct val="0"/>
              </a:spcBef>
              <a:buFont typeface="Arial" charset="0"/>
              <a:buNone/>
            </a:pPr>
            <a:r>
              <a:rPr lang="en-US" sz="2000" smtClean="0"/>
              <a:t>Menitikberatkan pada sejauh mana efektifitas informasi dikelola dari data-data yang diproses oleh sistem informasi yang dibangun.</a:t>
            </a:r>
          </a:p>
          <a:p>
            <a:pPr>
              <a:spcBef>
                <a:spcPct val="0"/>
              </a:spcBef>
            </a:pPr>
            <a:r>
              <a:rPr lang="en-US" sz="2000" b="1" smtClean="0"/>
              <a:t>Efficiency</a:t>
            </a:r>
          </a:p>
          <a:p>
            <a:pPr marL="400050" lvl="1" indent="0">
              <a:spcBef>
                <a:spcPct val="0"/>
              </a:spcBef>
              <a:buFont typeface="Arial" charset="0"/>
              <a:buNone/>
            </a:pPr>
            <a:r>
              <a:rPr lang="en-US" sz="2000" smtClean="0"/>
              <a:t>Menitikberatkan pada sejauh mana efisiensi investasi terhadap informasi yang diproses oleh sistem.</a:t>
            </a:r>
          </a:p>
          <a:p>
            <a:pPr>
              <a:spcBef>
                <a:spcPct val="0"/>
              </a:spcBef>
            </a:pPr>
            <a:r>
              <a:rPr lang="en-US" sz="2000" b="1" smtClean="0"/>
              <a:t>Confidentiality</a:t>
            </a:r>
          </a:p>
          <a:p>
            <a:pPr marL="400050" lvl="1" indent="0">
              <a:spcBef>
                <a:spcPct val="0"/>
              </a:spcBef>
              <a:buFont typeface="Arial" charset="0"/>
              <a:buNone/>
            </a:pPr>
            <a:r>
              <a:rPr lang="en-US" sz="2000" smtClean="0"/>
              <a:t>Menitikberatkan pada pengelolaan kerahasiaan informasi secara hierarkis.</a:t>
            </a:r>
          </a:p>
          <a:p>
            <a:pPr>
              <a:spcBef>
                <a:spcPct val="0"/>
              </a:spcBef>
            </a:pPr>
            <a:r>
              <a:rPr lang="en-US" sz="2000" b="1" smtClean="0"/>
              <a:t>Integrity</a:t>
            </a:r>
          </a:p>
          <a:p>
            <a:pPr marL="400050" lvl="1" indent="0">
              <a:spcBef>
                <a:spcPct val="0"/>
              </a:spcBef>
              <a:buFont typeface="Arial" charset="0"/>
              <a:buNone/>
            </a:pPr>
            <a:r>
              <a:rPr lang="en-US" sz="2000" smtClean="0"/>
              <a:t>Menitikberatkan pada integritas data/informasi dalam sistem.</a:t>
            </a:r>
          </a:p>
          <a:p>
            <a:pPr>
              <a:spcBef>
                <a:spcPct val="0"/>
              </a:spcBef>
            </a:pPr>
            <a:r>
              <a:rPr lang="en-US" sz="2000" b="1" smtClean="0"/>
              <a:t>Availability</a:t>
            </a:r>
          </a:p>
          <a:p>
            <a:pPr marL="400050" lvl="1" indent="0">
              <a:spcBef>
                <a:spcPct val="0"/>
              </a:spcBef>
              <a:buFont typeface="Arial" charset="0"/>
              <a:buNone/>
            </a:pPr>
            <a:r>
              <a:rPr lang="en-US" sz="2000" smtClean="0"/>
              <a:t>Menitikberatkan pada ketersediaan data/informasi dalam sistem informasi.</a:t>
            </a:r>
          </a:p>
          <a:p>
            <a:pPr>
              <a:spcBef>
                <a:spcPct val="0"/>
              </a:spcBef>
            </a:pPr>
            <a:r>
              <a:rPr lang="en-US" sz="2000" b="1" smtClean="0"/>
              <a:t>Compliance</a:t>
            </a:r>
          </a:p>
          <a:p>
            <a:pPr marL="400050" lvl="1" indent="0">
              <a:spcBef>
                <a:spcPct val="0"/>
              </a:spcBef>
              <a:buFont typeface="Arial" charset="0"/>
              <a:buNone/>
            </a:pPr>
            <a:r>
              <a:rPr lang="en-US" sz="2000" smtClean="0"/>
              <a:t>Menitikberatkan pada kesesuaian data/informasi dalam sistem informasi.</a:t>
            </a:r>
          </a:p>
          <a:p>
            <a:pPr>
              <a:spcBef>
                <a:spcPct val="0"/>
              </a:spcBef>
            </a:pPr>
            <a:r>
              <a:rPr lang="en-US" sz="2000" b="1" smtClean="0"/>
              <a:t>Reliability</a:t>
            </a:r>
          </a:p>
          <a:p>
            <a:pPr marL="400050" lvl="1" indent="0">
              <a:spcBef>
                <a:spcPct val="0"/>
              </a:spcBef>
              <a:buFont typeface="Arial" charset="0"/>
              <a:buNone/>
            </a:pPr>
            <a:r>
              <a:rPr lang="en-US" sz="2000" smtClean="0"/>
              <a:t>Menitikberatkan pada kemampuan/ketangguhan sistem informasi dalam pengelolaan data/informasi. </a:t>
            </a:r>
          </a:p>
          <a:p>
            <a:endParaRPr lang="en-US" sz="2000" smtClean="0"/>
          </a:p>
        </p:txBody>
      </p:sp>
    </p:spTree>
    <p:extLst>
      <p:ext uri="{BB962C8B-B14F-4D97-AF65-F5344CB8AC3E}">
        <p14:creationId xmlns:p14="http://schemas.microsoft.com/office/powerpoint/2010/main" val="1349775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smtClean="0"/>
          </a:p>
        </p:txBody>
      </p:sp>
      <p:pic>
        <p:nvPicPr>
          <p:cNvPr id="2355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413" y="989013"/>
            <a:ext cx="7115175" cy="5335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0661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1371600" y="274638"/>
            <a:ext cx="7315200" cy="639762"/>
          </a:xfrm>
        </p:spPr>
        <p:txBody>
          <a:bodyPr>
            <a:normAutofit fontScale="90000"/>
          </a:bodyPr>
          <a:lstStyle/>
          <a:p>
            <a:pPr algn="l">
              <a:defRPr/>
            </a:pPr>
            <a:r>
              <a:rPr lang="en-US" dirty="0" smtClean="0"/>
              <a:t>MODEL KEMATANGAN</a:t>
            </a:r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>
          <a:xfrm>
            <a:off x="1447800" y="1295400"/>
            <a:ext cx="7239000" cy="4830763"/>
          </a:xfrm>
        </p:spPr>
        <p:txBody>
          <a:bodyPr/>
          <a:lstStyle/>
          <a:p>
            <a:pPr marL="0" indent="0" algn="just">
              <a:buFont typeface="Arial" charset="0"/>
              <a:buNone/>
            </a:pPr>
            <a:r>
              <a:rPr lang="en-US" sz="2800" b="1" dirty="0" smtClean="0"/>
              <a:t>Model </a:t>
            </a:r>
            <a:r>
              <a:rPr lang="en-US" sz="2800" b="1" dirty="0" err="1" smtClean="0"/>
              <a:t>kematangan</a:t>
            </a:r>
            <a:r>
              <a:rPr lang="en-US" sz="2800" b="1" dirty="0" smtClean="0"/>
              <a:t> (</a:t>
            </a:r>
            <a:r>
              <a:rPr lang="en-US" sz="2800" b="1" i="1" dirty="0" smtClean="0"/>
              <a:t>maturity model) </a:t>
            </a:r>
            <a:r>
              <a:rPr lang="en-US" sz="2800" b="1" i="1" dirty="0" err="1" smtClean="0"/>
              <a:t>digunakan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sebagai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alat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untuk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melakukan</a:t>
            </a:r>
            <a:r>
              <a:rPr lang="en-US" sz="2800" b="1" i="1" dirty="0" smtClean="0"/>
              <a:t> benchmarking </a:t>
            </a:r>
            <a:r>
              <a:rPr lang="en-US" sz="2800" b="1" i="1" dirty="0" err="1" smtClean="0"/>
              <a:t>dan</a:t>
            </a:r>
            <a:r>
              <a:rPr lang="en-US" sz="2800" b="1" i="1" dirty="0" smtClean="0"/>
              <a:t> self-assessment </a:t>
            </a:r>
            <a:r>
              <a:rPr lang="en-US" sz="2800" b="1" i="1" dirty="0" err="1" smtClean="0"/>
              <a:t>oleh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manajemen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teknologi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informasi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secara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lebih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efisien</a:t>
            </a:r>
            <a:r>
              <a:rPr lang="en-US" sz="2800" b="1" i="1" dirty="0" smtClean="0"/>
              <a:t>. Model </a:t>
            </a:r>
            <a:r>
              <a:rPr lang="en-US" sz="2800" b="1" i="1" dirty="0" err="1" smtClean="0"/>
              <a:t>kematangan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untuk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pengelolaan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dan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kontrol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pada</a:t>
            </a:r>
            <a:r>
              <a:rPr lang="en-US" sz="2800" b="1" i="1" dirty="0" smtClean="0"/>
              <a:t> proses </a:t>
            </a:r>
            <a:r>
              <a:rPr lang="en-US" sz="2800" b="1" i="1" dirty="0" err="1" smtClean="0"/>
              <a:t>teknologi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informasi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didasarkan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pada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metoda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evaluasi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perusahaan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atau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organisasi</a:t>
            </a:r>
            <a:r>
              <a:rPr lang="en-US" sz="2800" b="1" i="1" dirty="0" smtClean="0"/>
              <a:t>, </a:t>
            </a:r>
            <a:r>
              <a:rPr lang="en-US" sz="2800" b="1" i="1" dirty="0" err="1" smtClean="0"/>
              <a:t>sehingga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dapat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mengevaluasi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sendiri</a:t>
            </a:r>
            <a:r>
              <a:rPr lang="en-US" sz="2800" b="1" i="1" dirty="0" smtClean="0"/>
              <a:t>, </a:t>
            </a:r>
            <a:r>
              <a:rPr lang="en-US" sz="2800" b="1" i="1" dirty="0" err="1" smtClean="0"/>
              <a:t>mulai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dari</a:t>
            </a:r>
            <a:r>
              <a:rPr lang="en-US" sz="2800" b="1" i="1" dirty="0" smtClean="0"/>
              <a:t> level 0 (non-existent) </a:t>
            </a:r>
            <a:r>
              <a:rPr lang="en-US" sz="2800" b="1" i="1" dirty="0" err="1" smtClean="0"/>
              <a:t>hingga</a:t>
            </a:r>
            <a:r>
              <a:rPr lang="en-US" sz="2800" b="1" i="1" dirty="0" smtClean="0"/>
              <a:t> level 5 (</a:t>
            </a:r>
            <a:r>
              <a:rPr lang="en-US" sz="2800" b="1" i="1" dirty="0" err="1" smtClean="0"/>
              <a:t>optimised</a:t>
            </a:r>
            <a:r>
              <a:rPr lang="en-US" sz="2800" b="1" i="1" dirty="0" smtClean="0"/>
              <a:t>).</a:t>
            </a: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3110615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>
          <a:xfrm>
            <a:off x="1447800" y="152400"/>
            <a:ext cx="6858000" cy="762000"/>
          </a:xfrm>
        </p:spPr>
        <p:txBody>
          <a:bodyPr/>
          <a:lstStyle/>
          <a:p>
            <a:r>
              <a:rPr lang="en-US" sz="2400" dirty="0" err="1" smtClean="0"/>
              <a:t>Tabel</a:t>
            </a:r>
            <a:r>
              <a:rPr lang="en-US" sz="2400" dirty="0" smtClean="0"/>
              <a:t> Model </a:t>
            </a:r>
            <a:r>
              <a:rPr lang="en-US" sz="2400" dirty="0" err="1" smtClean="0"/>
              <a:t>Kematangan</a:t>
            </a:r>
            <a:r>
              <a:rPr lang="en-US" sz="2400" dirty="0" smtClean="0"/>
              <a:t>  (maturity Model)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01613" y="1031875"/>
          <a:ext cx="8713787" cy="49879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94471"/>
                <a:gridCol w="6819316"/>
              </a:tblGrid>
              <a:tr h="422534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Level</a:t>
                      </a:r>
                      <a:endParaRPr lang="en-US" sz="1800" dirty="0"/>
                    </a:p>
                  </a:txBody>
                  <a:tcPr marL="91443" marR="91443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 smtClean="0"/>
                        <a:t>Kriteria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baseline="0" dirty="0" err="1" smtClean="0"/>
                        <a:t>Kematangan</a:t>
                      </a:r>
                      <a:endParaRPr lang="en-US" sz="1800" dirty="0"/>
                    </a:p>
                  </a:txBody>
                  <a:tcPr marL="91443" marR="91443" marT="45726" marB="45726"/>
                </a:tc>
              </a:tr>
              <a:tr h="9295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0   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Non Existent 	</a:t>
                      </a:r>
                    </a:p>
                    <a:p>
                      <a:endParaRPr lang="en-US" sz="1800" dirty="0"/>
                    </a:p>
                  </a:txBody>
                  <a:tcPr marL="91443" marR="91443" marT="45726" marB="4572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Kekurangan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yang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menyeluruh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terhadap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proses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apapun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yang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dapat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dikenali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Perusahaan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bahkan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tidak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mengetahui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bahwa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terdapat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permasalahan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yang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harus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diatasi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	</a:t>
                      </a:r>
                    </a:p>
                  </a:txBody>
                  <a:tcPr marL="91443" marR="91443" marT="45726" marB="45726"/>
                </a:tc>
              </a:tr>
              <a:tr h="17746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1  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Initial / Ad Hoc 	</a:t>
                      </a:r>
                    </a:p>
                    <a:p>
                      <a:endParaRPr lang="en-US" sz="1800" dirty="0"/>
                    </a:p>
                  </a:txBody>
                  <a:tcPr marL="91443" marR="91443" marT="45726" marB="45726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Terdapat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bukti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bahwa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perusahaan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mengetahui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adanya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permasalahan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yang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harus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diatasi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Bagaimanapun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juga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tidak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terdapat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proses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standar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namun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menggunakan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pendekatan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ad hoc yang </a:t>
                      </a:r>
                      <a:r>
                        <a:rPr lang="en-US" sz="1800" i="1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cenderung</a:t>
                      </a:r>
                      <a:r>
                        <a:rPr lang="en-US" sz="180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i="1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diperlakukan</a:t>
                      </a:r>
                      <a:r>
                        <a:rPr lang="en-US" sz="180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i="1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secara</a:t>
                      </a:r>
                      <a:r>
                        <a:rPr lang="en-US" sz="180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i="1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individu</a:t>
                      </a:r>
                      <a:r>
                        <a:rPr lang="en-US" sz="180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i="1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atau</a:t>
                      </a:r>
                      <a:r>
                        <a:rPr lang="en-US" sz="180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per </a:t>
                      </a:r>
                      <a:r>
                        <a:rPr lang="en-US" sz="1800" i="1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kasus</a:t>
                      </a:r>
                      <a:r>
                        <a:rPr lang="en-US" sz="180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1800" i="1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Secara</a:t>
                      </a:r>
                      <a:r>
                        <a:rPr lang="en-US" sz="180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i="1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umum</a:t>
                      </a:r>
                      <a:r>
                        <a:rPr lang="en-US" sz="180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i="1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pendekatan</a:t>
                      </a:r>
                      <a:r>
                        <a:rPr lang="en-US" sz="180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i="1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kepada</a:t>
                      </a:r>
                      <a:r>
                        <a:rPr lang="en-US" sz="180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i="1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pengelolaan</a:t>
                      </a:r>
                      <a:r>
                        <a:rPr lang="en-US" sz="180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i="1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proses</a:t>
                      </a:r>
                      <a:r>
                        <a:rPr lang="en-US" sz="180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i="1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tidak</a:t>
                      </a:r>
                      <a:r>
                        <a:rPr lang="en-US" sz="180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i="1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terorganisasi</a:t>
                      </a:r>
                      <a:r>
                        <a:rPr lang="en-US" sz="180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</a:p>
                  </a:txBody>
                  <a:tcPr marL="91443" marR="91443" marT="45726" marB="45726"/>
                </a:tc>
              </a:tr>
              <a:tr h="1861174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lain" startAt="2"/>
                        <a:tabLst/>
                        <a:defRPr/>
                      </a:pP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Repeatable but 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intituitive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	</a:t>
                      </a:r>
                    </a:p>
                    <a:p>
                      <a:endParaRPr lang="en-US" sz="1800" dirty="0"/>
                    </a:p>
                  </a:txBody>
                  <a:tcPr marL="91443" marR="91443" marT="45726" marB="4572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Proses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dikembangkan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dalam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tahapan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yang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prosedur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serupa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diikuti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oleh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pihak-pihak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yang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berbeda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untuk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pekerjaan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yang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sama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Tidak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terdapat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pelatihan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formal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atau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pengkomunikasian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prosedur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standar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tanggung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jawab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diserahkan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kepada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individu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masing-masing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Terdapat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tingkat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kepercayaan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yang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tinggi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terhadap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pengetahuan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individu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sehingga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kemungkinan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terjadi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error </a:t>
                      </a:r>
                      <a:r>
                        <a:rPr lang="en-US" sz="1800" i="1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sangat</a:t>
                      </a:r>
                      <a:r>
                        <a:rPr lang="en-US" sz="180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i="1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besar</a:t>
                      </a:r>
                      <a:r>
                        <a:rPr lang="en-US" sz="180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</a:p>
                  </a:txBody>
                  <a:tcPr marL="91443" marR="91443" marT="45726" marB="45726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5100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90500" y="1020763"/>
          <a:ext cx="8801100" cy="52276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00275"/>
                <a:gridCol w="6600825"/>
              </a:tblGrid>
              <a:tr h="381023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  <a:r>
                        <a:rPr lang="en-US" sz="1800" dirty="0" smtClean="0"/>
                        <a:t>Level</a:t>
                      </a:r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err="1" smtClean="0"/>
                        <a:t>Kriteria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baseline="0" dirty="0" err="1" smtClean="0"/>
                        <a:t>Kematangan</a:t>
                      </a:r>
                      <a:endParaRPr lang="en-US" sz="1800" dirty="0" smtClean="0"/>
                    </a:p>
                  </a:txBody>
                  <a:tcPr marT="45721" marB="45721"/>
                </a:tc>
              </a:tr>
              <a:tr h="1493613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3   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Defined 	</a:t>
                      </a:r>
                    </a:p>
                    <a:p>
                      <a:pPr algn="just"/>
                      <a:endParaRPr lang="en-US" sz="18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Prosedur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distandarisasi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didokumentasikan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kemudian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dikomunikasikan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melalui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pelatihan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Kemudian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diamanatkan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bahwa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proses-proses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tersebut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harus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diikuti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Namun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penyimpangan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tidak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mungkin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dapat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terdeteksi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Prosedur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sendiri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tidak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lengkap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namun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sudah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memformalkan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praktek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yang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berjalan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	</a:t>
                      </a:r>
                    </a:p>
                  </a:txBody>
                  <a:tcPr marT="45721" marB="45721"/>
                </a:tc>
              </a:tr>
              <a:tr h="1600392">
                <a:tc>
                  <a:txBody>
                    <a:bodyPr/>
                    <a:lstStyle/>
                    <a:p>
                      <a:pPr marL="342900" marR="0" indent="-34290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lain" startAt="4"/>
                        <a:tabLst/>
                        <a:defRPr/>
                      </a:pP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Managed and </a:t>
                      </a:r>
                    </a:p>
                    <a:p>
                      <a:pPr marL="342900" marR="0" indent="-34290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measurable 	</a:t>
                      </a:r>
                    </a:p>
                    <a:p>
                      <a:pPr algn="just"/>
                      <a:endParaRPr lang="en-US" sz="18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Manajemen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mengawasi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mengukur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kepatutan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terhadap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prosedur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mengambil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tindakan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jika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proses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tidak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dapat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dikerjakan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secara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efektif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Proses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berada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dibawah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peningkatan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yang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konstan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penyediaan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praktek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yang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baik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Otomatisasi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perangkat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digunakan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dalam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batasan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tertentu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	</a:t>
                      </a:r>
                    </a:p>
                  </a:txBody>
                  <a:tcPr marT="45721" marB="45721"/>
                </a:tc>
              </a:tr>
              <a:tr h="1752609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5   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Optimised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	</a:t>
                      </a:r>
                    </a:p>
                    <a:p>
                      <a:pPr algn="just"/>
                      <a:endParaRPr lang="en-US" sz="18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Proses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telah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dipilih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dalam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tingkat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praktek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yang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baik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berdasarkan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hasil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dari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perbaikan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berkelanjutan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permodelan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kedewasaan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dengan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perusahaan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lain.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Teknologi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informasi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digunakan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sebagi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cara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terintegrasi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untuk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mengotomatisasi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alur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kerja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penyediaan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alat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untuk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peningkatan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kualitas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efektifitas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serta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membuat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perusahaan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cepat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beradaptasi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	</a:t>
                      </a:r>
                    </a:p>
                  </a:txBody>
                  <a:tcPr marT="45721" marB="45721"/>
                </a:tc>
              </a:tr>
            </a:tbl>
          </a:graphicData>
        </a:graphic>
      </p:graphicFrame>
      <p:sp>
        <p:nvSpPr>
          <p:cNvPr id="26643" name="Title 1"/>
          <p:cNvSpPr>
            <a:spLocks noGrp="1"/>
          </p:cNvSpPr>
          <p:nvPr>
            <p:ph type="title"/>
          </p:nvPr>
        </p:nvSpPr>
        <p:spPr>
          <a:xfrm>
            <a:off x="1524000" y="76200"/>
            <a:ext cx="6324600" cy="762000"/>
          </a:xfrm>
        </p:spPr>
        <p:txBody>
          <a:bodyPr/>
          <a:lstStyle/>
          <a:p>
            <a:r>
              <a:rPr lang="en-US" sz="2400" dirty="0" err="1" smtClean="0"/>
              <a:t>Tabel</a:t>
            </a:r>
            <a:r>
              <a:rPr lang="en-US" sz="2400" dirty="0" smtClean="0"/>
              <a:t> Model </a:t>
            </a:r>
            <a:r>
              <a:rPr lang="en-US" sz="2400" dirty="0" err="1" smtClean="0"/>
              <a:t>Kematangan</a:t>
            </a:r>
            <a:r>
              <a:rPr lang="en-US" sz="2400" dirty="0" smtClean="0"/>
              <a:t>  (maturity Model)</a:t>
            </a:r>
          </a:p>
        </p:txBody>
      </p:sp>
    </p:spTree>
    <p:extLst>
      <p:ext uri="{BB962C8B-B14F-4D97-AF65-F5344CB8AC3E}">
        <p14:creationId xmlns:p14="http://schemas.microsoft.com/office/powerpoint/2010/main" val="3101209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102100" y="2890520"/>
            <a:ext cx="2232025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10" dirty="0">
                <a:solidFill>
                  <a:srgbClr val="996600"/>
                </a:solidFill>
              </a:rPr>
              <a:t>BS7799</a:t>
            </a:r>
            <a:endParaRPr sz="5400" dirty="0"/>
          </a:p>
        </p:txBody>
      </p:sp>
      <p:sp>
        <p:nvSpPr>
          <p:cNvPr id="3" name="object 3"/>
          <p:cNvSpPr/>
          <p:nvPr/>
        </p:nvSpPr>
        <p:spPr>
          <a:xfrm>
            <a:off x="1524000" y="2552700"/>
            <a:ext cx="7315200" cy="0"/>
          </a:xfrm>
          <a:custGeom>
            <a:avLst/>
            <a:gdLst/>
            <a:ahLst/>
            <a:cxnLst/>
            <a:rect l="l" t="t" r="r" b="b"/>
            <a:pathLst>
              <a:path w="7315200">
                <a:moveTo>
                  <a:pt x="0" y="0"/>
                </a:moveTo>
                <a:lnTo>
                  <a:pt x="7315200" y="0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524000" y="2514600"/>
            <a:ext cx="7315200" cy="76200"/>
          </a:xfrm>
          <a:custGeom>
            <a:avLst/>
            <a:gdLst/>
            <a:ahLst/>
            <a:cxnLst/>
            <a:rect l="l" t="t" r="r" b="b"/>
            <a:pathLst>
              <a:path w="7315200" h="76200">
                <a:moveTo>
                  <a:pt x="3657600" y="76200"/>
                </a:moveTo>
                <a:lnTo>
                  <a:pt x="0" y="76200"/>
                </a:lnTo>
                <a:lnTo>
                  <a:pt x="0" y="0"/>
                </a:lnTo>
                <a:lnTo>
                  <a:pt x="7315200" y="0"/>
                </a:lnTo>
                <a:lnTo>
                  <a:pt x="7315200" y="76200"/>
                </a:lnTo>
                <a:lnTo>
                  <a:pt x="3657600" y="76200"/>
                </a:lnTo>
                <a:close/>
              </a:path>
            </a:pathLst>
          </a:custGeom>
          <a:ln w="125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00200" y="4076700"/>
            <a:ext cx="7315200" cy="0"/>
          </a:xfrm>
          <a:custGeom>
            <a:avLst/>
            <a:gdLst/>
            <a:ahLst/>
            <a:cxnLst/>
            <a:rect l="l" t="t" r="r" b="b"/>
            <a:pathLst>
              <a:path w="7315200">
                <a:moveTo>
                  <a:pt x="0" y="0"/>
                </a:moveTo>
                <a:lnTo>
                  <a:pt x="7315200" y="0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00200" y="4038600"/>
            <a:ext cx="7315200" cy="76200"/>
          </a:xfrm>
          <a:custGeom>
            <a:avLst/>
            <a:gdLst/>
            <a:ahLst/>
            <a:cxnLst/>
            <a:rect l="l" t="t" r="r" b="b"/>
            <a:pathLst>
              <a:path w="7315200" h="76200">
                <a:moveTo>
                  <a:pt x="3657600" y="76200"/>
                </a:moveTo>
                <a:lnTo>
                  <a:pt x="0" y="76200"/>
                </a:lnTo>
                <a:lnTo>
                  <a:pt x="0" y="0"/>
                </a:lnTo>
                <a:lnTo>
                  <a:pt x="7315200" y="0"/>
                </a:lnTo>
                <a:lnTo>
                  <a:pt x="7315200" y="76200"/>
                </a:lnTo>
                <a:lnTo>
                  <a:pt x="3657600" y="76200"/>
                </a:lnTo>
                <a:close/>
              </a:path>
            </a:pathLst>
          </a:custGeom>
          <a:ln w="125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287009" y="299720"/>
            <a:ext cx="354266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0" dirty="0"/>
              <a:t>What’s</a:t>
            </a:r>
            <a:r>
              <a:rPr spc="-75" dirty="0"/>
              <a:t> </a:t>
            </a:r>
            <a:r>
              <a:rPr spc="-5" dirty="0"/>
              <a:t>BS7799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50339" y="1971040"/>
            <a:ext cx="6727190" cy="4015740"/>
          </a:xfrm>
          <a:prstGeom prst="rect">
            <a:avLst/>
          </a:prstGeom>
        </p:spPr>
        <p:txBody>
          <a:bodyPr vert="horz" wrap="square" lIns="0" tIns="55244" rIns="0" bIns="0" rtlCol="0">
            <a:spAutoFit/>
          </a:bodyPr>
          <a:lstStyle/>
          <a:p>
            <a:pPr marL="355600" marR="5080" indent="-342900">
              <a:lnSpc>
                <a:spcPct val="90000"/>
              </a:lnSpc>
              <a:spcBef>
                <a:spcPts val="434"/>
              </a:spcBef>
              <a:buClr>
                <a:srgbClr val="996600"/>
              </a:buClr>
              <a:buFont typeface="Wingdings"/>
              <a:buChar char=""/>
              <a:tabLst>
                <a:tab pos="354965" algn="l"/>
                <a:tab pos="355600" algn="l"/>
              </a:tabLst>
            </a:pPr>
            <a:r>
              <a:rPr sz="2800" spc="-5" dirty="0">
                <a:latin typeface="Times New Roman"/>
                <a:cs typeface="Times New Roman"/>
              </a:rPr>
              <a:t>Sebuah pendekatan berbasis ‘resiko’ dalam  mendefinisikan kebijakan </a:t>
            </a:r>
            <a:r>
              <a:rPr sz="2800" dirty="0">
                <a:latin typeface="Times New Roman"/>
                <a:cs typeface="Times New Roman"/>
              </a:rPr>
              <a:t>dan prosedur </a:t>
            </a:r>
            <a:r>
              <a:rPr sz="2800" spc="-5" dirty="0">
                <a:latin typeface="Times New Roman"/>
                <a:cs typeface="Times New Roman"/>
              </a:rPr>
              <a:t>serta  </a:t>
            </a:r>
            <a:r>
              <a:rPr sz="2800" dirty="0">
                <a:latin typeface="Times New Roman"/>
                <a:cs typeface="Times New Roman"/>
              </a:rPr>
              <a:t>untuk </a:t>
            </a:r>
            <a:r>
              <a:rPr sz="2800" spc="-5" dirty="0">
                <a:latin typeface="Times New Roman"/>
                <a:cs typeface="Times New Roman"/>
              </a:rPr>
              <a:t>memilih kontrol </a:t>
            </a:r>
            <a:r>
              <a:rPr sz="2800" dirty="0">
                <a:latin typeface="Times New Roman"/>
                <a:cs typeface="Times New Roman"/>
              </a:rPr>
              <a:t>yang </a:t>
            </a:r>
            <a:r>
              <a:rPr sz="2800" spc="-5" dirty="0">
                <a:latin typeface="Times New Roman"/>
                <a:cs typeface="Times New Roman"/>
              </a:rPr>
              <a:t>memadai </a:t>
            </a:r>
            <a:r>
              <a:rPr sz="2800" dirty="0">
                <a:latin typeface="Times New Roman"/>
                <a:cs typeface="Times New Roman"/>
              </a:rPr>
              <a:t>untuk  </a:t>
            </a:r>
            <a:r>
              <a:rPr sz="2800" spc="-5" dirty="0">
                <a:latin typeface="Times New Roman"/>
                <a:cs typeface="Times New Roman"/>
              </a:rPr>
              <a:t>mengelola</a:t>
            </a:r>
            <a:r>
              <a:rPr sz="2800" spc="-1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resiko</a:t>
            </a:r>
            <a:endParaRPr sz="2800" dirty="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360"/>
              </a:spcBef>
              <a:buClr>
                <a:srgbClr val="996600"/>
              </a:buClr>
              <a:buFont typeface="Wingdings"/>
              <a:buChar char=""/>
              <a:tabLst>
                <a:tab pos="354965" algn="l"/>
                <a:tab pos="355600" algn="l"/>
              </a:tabLst>
            </a:pPr>
            <a:r>
              <a:rPr sz="2800" spc="-5" dirty="0">
                <a:latin typeface="Times New Roman"/>
                <a:cs typeface="Times New Roman"/>
              </a:rPr>
              <a:t>ISO/IEC </a:t>
            </a:r>
            <a:r>
              <a:rPr sz="2800" dirty="0">
                <a:latin typeface="Times New Roman"/>
                <a:cs typeface="Times New Roman"/>
              </a:rPr>
              <a:t>17799</a:t>
            </a:r>
          </a:p>
          <a:p>
            <a:pPr marL="755650" marR="396240" lvl="1" indent="-285750">
              <a:lnSpc>
                <a:spcPts val="2600"/>
              </a:lnSpc>
              <a:spcBef>
                <a:spcPts val="620"/>
              </a:spcBef>
              <a:buSzPct val="93750"/>
              <a:buChar char="–"/>
              <a:tabLst>
                <a:tab pos="755015" algn="l"/>
                <a:tab pos="755650" algn="l"/>
              </a:tabLst>
            </a:pPr>
            <a:r>
              <a:rPr sz="2400" spc="-5" dirty="0">
                <a:latin typeface="Times New Roman"/>
                <a:cs typeface="Times New Roman"/>
              </a:rPr>
              <a:t>Information technology </a:t>
            </a:r>
            <a:r>
              <a:rPr sz="2400" dirty="0">
                <a:latin typeface="Times New Roman"/>
                <a:cs typeface="Times New Roman"/>
              </a:rPr>
              <a:t>– code of </a:t>
            </a:r>
            <a:r>
              <a:rPr sz="2400" spc="-5" dirty="0">
                <a:latin typeface="Times New Roman"/>
                <a:cs typeface="Times New Roman"/>
              </a:rPr>
              <a:t>practice </a:t>
            </a:r>
            <a:r>
              <a:rPr sz="2400" dirty="0">
                <a:latin typeface="Times New Roman"/>
                <a:cs typeface="Times New Roman"/>
              </a:rPr>
              <a:t>for  information </a:t>
            </a:r>
            <a:r>
              <a:rPr sz="2400" spc="-5" dirty="0">
                <a:latin typeface="Times New Roman"/>
                <a:cs typeface="Times New Roman"/>
              </a:rPr>
              <a:t>security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management</a:t>
            </a:r>
          </a:p>
          <a:p>
            <a:pPr marL="355600" indent="-342900">
              <a:lnSpc>
                <a:spcPct val="100000"/>
              </a:lnSpc>
              <a:spcBef>
                <a:spcPts val="320"/>
              </a:spcBef>
              <a:buClr>
                <a:srgbClr val="996600"/>
              </a:buClr>
              <a:buFont typeface="Wingdings"/>
              <a:buChar char=""/>
              <a:tabLst>
                <a:tab pos="354965" algn="l"/>
                <a:tab pos="355600" algn="l"/>
              </a:tabLst>
            </a:pPr>
            <a:r>
              <a:rPr sz="2800" dirty="0">
                <a:latin typeface="Times New Roman"/>
                <a:cs typeface="Times New Roman"/>
              </a:rPr>
              <a:t>BS</a:t>
            </a:r>
            <a:r>
              <a:rPr sz="2800" spc="-1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7799</a:t>
            </a:r>
          </a:p>
          <a:p>
            <a:pPr marL="755650" marR="565150" lvl="1" indent="-285750">
              <a:lnSpc>
                <a:spcPts val="2590"/>
              </a:lnSpc>
              <a:spcBef>
                <a:spcPts val="630"/>
              </a:spcBef>
              <a:buSzPct val="93750"/>
              <a:buChar char="–"/>
              <a:tabLst>
                <a:tab pos="755015" algn="l"/>
                <a:tab pos="755650" algn="l"/>
              </a:tabLst>
            </a:pPr>
            <a:r>
              <a:rPr sz="2400" spc="-5" dirty="0">
                <a:latin typeface="Times New Roman"/>
                <a:cs typeface="Times New Roman"/>
              </a:rPr>
              <a:t>Information security </a:t>
            </a:r>
            <a:r>
              <a:rPr sz="2400" dirty="0">
                <a:latin typeface="Times New Roman"/>
                <a:cs typeface="Times New Roman"/>
              </a:rPr>
              <a:t>management </a:t>
            </a:r>
            <a:r>
              <a:rPr sz="2400" spc="-10" dirty="0">
                <a:latin typeface="Times New Roman"/>
                <a:cs typeface="Times New Roman"/>
              </a:rPr>
              <a:t>systems </a:t>
            </a:r>
            <a:r>
              <a:rPr sz="2400" dirty="0">
                <a:latin typeface="Times New Roman"/>
                <a:cs typeface="Times New Roman"/>
              </a:rPr>
              <a:t>–  Specification </a:t>
            </a:r>
            <a:r>
              <a:rPr sz="2400" spc="-5" dirty="0">
                <a:latin typeface="Times New Roman"/>
                <a:cs typeface="Times New Roman"/>
              </a:rPr>
              <a:t>with </a:t>
            </a:r>
            <a:r>
              <a:rPr sz="2400" dirty="0">
                <a:latin typeface="Times New Roman"/>
                <a:cs typeface="Times New Roman"/>
              </a:rPr>
              <a:t>guidance for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use</a:t>
            </a:r>
            <a:endParaRPr sz="2400" dirty="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524000" y="1181100"/>
            <a:ext cx="7315200" cy="0"/>
          </a:xfrm>
          <a:custGeom>
            <a:avLst/>
            <a:gdLst/>
            <a:ahLst/>
            <a:cxnLst/>
            <a:rect l="l" t="t" r="r" b="b"/>
            <a:pathLst>
              <a:path w="7315200">
                <a:moveTo>
                  <a:pt x="0" y="0"/>
                </a:moveTo>
                <a:lnTo>
                  <a:pt x="7315200" y="0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524000" y="1143000"/>
            <a:ext cx="7315200" cy="76200"/>
          </a:xfrm>
          <a:custGeom>
            <a:avLst/>
            <a:gdLst/>
            <a:ahLst/>
            <a:cxnLst/>
            <a:rect l="l" t="t" r="r" b="b"/>
            <a:pathLst>
              <a:path w="7315200" h="76200">
                <a:moveTo>
                  <a:pt x="3657600" y="76200"/>
                </a:moveTo>
                <a:lnTo>
                  <a:pt x="0" y="76200"/>
                </a:lnTo>
                <a:lnTo>
                  <a:pt x="0" y="0"/>
                </a:lnTo>
                <a:lnTo>
                  <a:pt x="7315200" y="0"/>
                </a:lnTo>
                <a:lnTo>
                  <a:pt x="7315200" y="76200"/>
                </a:lnTo>
                <a:lnTo>
                  <a:pt x="3657600" y="76200"/>
                </a:lnTo>
                <a:close/>
              </a:path>
            </a:pathLst>
          </a:custGeom>
          <a:ln w="125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46250" y="0"/>
            <a:ext cx="7089140" cy="1488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611879">
              <a:lnSpc>
                <a:spcPct val="100000"/>
              </a:lnSpc>
              <a:spcBef>
                <a:spcPts val="100"/>
              </a:spcBef>
            </a:pPr>
            <a:r>
              <a:rPr sz="3200" spc="-5" dirty="0"/>
              <a:t>ISO/IEC</a:t>
            </a:r>
            <a:r>
              <a:rPr sz="3200" spc="-80" dirty="0"/>
              <a:t> </a:t>
            </a:r>
            <a:r>
              <a:rPr sz="3200" dirty="0"/>
              <a:t>17799:2000</a:t>
            </a:r>
            <a:endParaRPr sz="3200"/>
          </a:p>
          <a:p>
            <a:pPr marL="880110" marR="9525" indent="-867410">
              <a:lnSpc>
                <a:spcPct val="100000"/>
              </a:lnSpc>
            </a:pPr>
            <a:r>
              <a:rPr sz="3200" spc="-5" dirty="0"/>
              <a:t>Information </a:t>
            </a:r>
            <a:r>
              <a:rPr sz="3200" spc="-35" dirty="0"/>
              <a:t>Technology </a:t>
            </a:r>
            <a:r>
              <a:rPr sz="3200" dirty="0"/>
              <a:t>– Code of </a:t>
            </a:r>
            <a:r>
              <a:rPr sz="3200" spc="-5" dirty="0"/>
              <a:t>Practice  for Information Security</a:t>
            </a:r>
            <a:r>
              <a:rPr sz="3200" spc="-75" dirty="0"/>
              <a:t> </a:t>
            </a:r>
            <a:r>
              <a:rPr sz="3200" spc="-5" dirty="0"/>
              <a:t>Management</a:t>
            </a:r>
            <a:endParaRPr sz="3200"/>
          </a:p>
        </p:txBody>
      </p:sp>
      <p:sp>
        <p:nvSpPr>
          <p:cNvPr id="3" name="object 3"/>
          <p:cNvSpPr txBox="1"/>
          <p:nvPr/>
        </p:nvSpPr>
        <p:spPr>
          <a:xfrm>
            <a:off x="1602739" y="2235454"/>
            <a:ext cx="7211695" cy="3723640"/>
          </a:xfrm>
          <a:prstGeom prst="rect">
            <a:avLst/>
          </a:prstGeom>
        </p:spPr>
        <p:txBody>
          <a:bodyPr vert="horz" wrap="square" lIns="0" tIns="56515" rIns="0" bIns="0" rtlCol="0">
            <a:spAutoFit/>
          </a:bodyPr>
          <a:lstStyle/>
          <a:p>
            <a:pPr marL="337820" indent="-325120">
              <a:lnSpc>
                <a:spcPct val="100000"/>
              </a:lnSpc>
              <a:spcBef>
                <a:spcPts val="445"/>
              </a:spcBef>
              <a:buClr>
                <a:srgbClr val="996600"/>
              </a:buClr>
              <a:buFont typeface="Wingdings"/>
              <a:buChar char=""/>
              <a:tabLst>
                <a:tab pos="337185" algn="l"/>
                <a:tab pos="337820" algn="l"/>
              </a:tabLst>
            </a:pPr>
            <a:r>
              <a:rPr sz="2650" dirty="0">
                <a:latin typeface="Times New Roman"/>
                <a:cs typeface="Times New Roman"/>
              </a:rPr>
              <a:t>Contents </a:t>
            </a:r>
            <a:r>
              <a:rPr sz="2650" spc="-5" dirty="0">
                <a:latin typeface="Times New Roman"/>
                <a:cs typeface="Times New Roman"/>
              </a:rPr>
              <a:t>identical </a:t>
            </a:r>
            <a:r>
              <a:rPr sz="2650" dirty="0">
                <a:latin typeface="Times New Roman"/>
                <a:cs typeface="Times New Roman"/>
              </a:rPr>
              <a:t>to</a:t>
            </a:r>
            <a:r>
              <a:rPr sz="2650" spc="-30" dirty="0">
                <a:latin typeface="Times New Roman"/>
                <a:cs typeface="Times New Roman"/>
              </a:rPr>
              <a:t> </a:t>
            </a:r>
            <a:r>
              <a:rPr sz="2650" dirty="0">
                <a:latin typeface="Times New Roman"/>
                <a:cs typeface="Times New Roman"/>
              </a:rPr>
              <a:t>BS7799-1:1999</a:t>
            </a:r>
            <a:endParaRPr sz="2650">
              <a:latin typeface="Times New Roman"/>
              <a:cs typeface="Times New Roman"/>
            </a:endParaRPr>
          </a:p>
          <a:p>
            <a:pPr marL="337820" marR="650875" indent="-325120">
              <a:lnSpc>
                <a:spcPts val="2870"/>
              </a:lnSpc>
              <a:spcBef>
                <a:spcPts val="705"/>
              </a:spcBef>
              <a:buClr>
                <a:srgbClr val="996600"/>
              </a:buClr>
              <a:buFont typeface="Wingdings"/>
              <a:buChar char=""/>
              <a:tabLst>
                <a:tab pos="337185" algn="l"/>
                <a:tab pos="337820" algn="l"/>
              </a:tabLst>
            </a:pPr>
            <a:r>
              <a:rPr sz="2650" dirty="0">
                <a:latin typeface="Times New Roman"/>
                <a:cs typeface="Times New Roman"/>
              </a:rPr>
              <a:t>Contains a comprehensive </a:t>
            </a:r>
            <a:r>
              <a:rPr sz="2650" spc="-5" dirty="0">
                <a:latin typeface="Times New Roman"/>
                <a:cs typeface="Times New Roman"/>
              </a:rPr>
              <a:t>listing </a:t>
            </a:r>
            <a:r>
              <a:rPr sz="2650" dirty="0">
                <a:latin typeface="Times New Roman"/>
                <a:cs typeface="Times New Roman"/>
              </a:rPr>
              <a:t>of approved  procedures and information </a:t>
            </a:r>
            <a:r>
              <a:rPr sz="2650" spc="-5" dirty="0">
                <a:latin typeface="Times New Roman"/>
                <a:cs typeface="Times New Roman"/>
              </a:rPr>
              <a:t>security</a:t>
            </a:r>
            <a:r>
              <a:rPr sz="2650" spc="-55" dirty="0">
                <a:latin typeface="Times New Roman"/>
                <a:cs typeface="Times New Roman"/>
              </a:rPr>
              <a:t> </a:t>
            </a:r>
            <a:r>
              <a:rPr sz="2650" dirty="0">
                <a:latin typeface="Times New Roman"/>
                <a:cs typeface="Times New Roman"/>
              </a:rPr>
              <a:t>measures</a:t>
            </a:r>
            <a:endParaRPr sz="2650">
              <a:latin typeface="Times New Roman"/>
              <a:cs typeface="Times New Roman"/>
            </a:endParaRPr>
          </a:p>
          <a:p>
            <a:pPr marL="337820" marR="586740" indent="-325120">
              <a:lnSpc>
                <a:spcPts val="2860"/>
              </a:lnSpc>
              <a:spcBef>
                <a:spcPts val="670"/>
              </a:spcBef>
              <a:buClr>
                <a:srgbClr val="996600"/>
              </a:buClr>
              <a:buFont typeface="Wingdings"/>
              <a:buChar char=""/>
              <a:tabLst>
                <a:tab pos="337185" algn="l"/>
                <a:tab pos="337820" algn="l"/>
              </a:tabLst>
            </a:pPr>
            <a:r>
              <a:rPr sz="2650" dirty="0">
                <a:latin typeface="Times New Roman"/>
                <a:cs typeface="Times New Roman"/>
              </a:rPr>
              <a:t>Recommendation of measures structured in</a:t>
            </a:r>
            <a:r>
              <a:rPr sz="2650" spc="-100" dirty="0">
                <a:latin typeface="Times New Roman"/>
                <a:cs typeface="Times New Roman"/>
              </a:rPr>
              <a:t> </a:t>
            </a:r>
            <a:r>
              <a:rPr sz="2650" spc="5" dirty="0">
                <a:latin typeface="Times New Roman"/>
                <a:cs typeface="Times New Roman"/>
              </a:rPr>
              <a:t>10  </a:t>
            </a:r>
            <a:r>
              <a:rPr sz="2650" spc="-5" dirty="0">
                <a:latin typeface="Times New Roman"/>
                <a:cs typeface="Times New Roman"/>
              </a:rPr>
              <a:t>sections</a:t>
            </a:r>
            <a:endParaRPr sz="2650">
              <a:latin typeface="Times New Roman"/>
              <a:cs typeface="Times New Roman"/>
            </a:endParaRPr>
          </a:p>
          <a:p>
            <a:pPr marL="337820" marR="146685" indent="-325120">
              <a:lnSpc>
                <a:spcPts val="2870"/>
              </a:lnSpc>
              <a:spcBef>
                <a:spcPts val="660"/>
              </a:spcBef>
              <a:buClr>
                <a:srgbClr val="996600"/>
              </a:buClr>
              <a:buFont typeface="Wingdings"/>
              <a:buChar char=""/>
              <a:tabLst>
                <a:tab pos="337185" algn="l"/>
                <a:tab pos="337820" algn="l"/>
              </a:tabLst>
            </a:pPr>
            <a:r>
              <a:rPr sz="2650" dirty="0">
                <a:latin typeface="Times New Roman"/>
                <a:cs typeface="Times New Roman"/>
              </a:rPr>
              <a:t>This code </a:t>
            </a:r>
            <a:r>
              <a:rPr sz="2650" spc="-5" dirty="0">
                <a:latin typeface="Times New Roman"/>
                <a:cs typeface="Times New Roman"/>
              </a:rPr>
              <a:t>of </a:t>
            </a:r>
            <a:r>
              <a:rPr sz="2650" dirty="0">
                <a:latin typeface="Times New Roman"/>
                <a:cs typeface="Times New Roman"/>
              </a:rPr>
              <a:t>practice serves a </a:t>
            </a:r>
            <a:r>
              <a:rPr sz="2650" spc="-5" dirty="0">
                <a:latin typeface="Times New Roman"/>
                <a:cs typeface="Times New Roman"/>
              </a:rPr>
              <a:t>basis </a:t>
            </a:r>
            <a:r>
              <a:rPr sz="2650" dirty="0">
                <a:latin typeface="Times New Roman"/>
                <a:cs typeface="Times New Roman"/>
              </a:rPr>
              <a:t>for </a:t>
            </a:r>
            <a:r>
              <a:rPr sz="2650" spc="-5" dirty="0">
                <a:latin typeface="Times New Roman"/>
                <a:cs typeface="Times New Roman"/>
              </a:rPr>
              <a:t>the  </a:t>
            </a:r>
            <a:r>
              <a:rPr sz="2650" dirty="0">
                <a:latin typeface="Times New Roman"/>
                <a:cs typeface="Times New Roman"/>
              </a:rPr>
              <a:t>understanding of </a:t>
            </a:r>
            <a:r>
              <a:rPr sz="2650" spc="-5" dirty="0">
                <a:latin typeface="Times New Roman"/>
                <a:cs typeface="Times New Roman"/>
              </a:rPr>
              <a:t>the requirements </a:t>
            </a:r>
            <a:r>
              <a:rPr sz="2650" dirty="0">
                <a:latin typeface="Times New Roman"/>
                <a:cs typeface="Times New Roman"/>
              </a:rPr>
              <a:t>as </a:t>
            </a:r>
            <a:r>
              <a:rPr sz="2650" spc="-5" dirty="0">
                <a:latin typeface="Times New Roman"/>
                <a:cs typeface="Times New Roman"/>
              </a:rPr>
              <a:t>contained in  </a:t>
            </a:r>
            <a:r>
              <a:rPr sz="2650" dirty="0">
                <a:latin typeface="Times New Roman"/>
                <a:cs typeface="Times New Roman"/>
              </a:rPr>
              <a:t>BS7799-2</a:t>
            </a:r>
            <a:endParaRPr sz="2650">
              <a:latin typeface="Times New Roman"/>
              <a:cs typeface="Times New Roman"/>
            </a:endParaRPr>
          </a:p>
          <a:p>
            <a:pPr marL="337820" indent="-325120">
              <a:lnSpc>
                <a:spcPct val="100000"/>
              </a:lnSpc>
              <a:spcBef>
                <a:spcPts val="305"/>
              </a:spcBef>
              <a:buClr>
                <a:srgbClr val="996600"/>
              </a:buClr>
              <a:buFont typeface="Wingdings"/>
              <a:buChar char=""/>
              <a:tabLst>
                <a:tab pos="337185" algn="l"/>
                <a:tab pos="337820" algn="l"/>
              </a:tabLst>
            </a:pPr>
            <a:r>
              <a:rPr sz="2650" dirty="0">
                <a:latin typeface="Times New Roman"/>
                <a:cs typeface="Times New Roman"/>
              </a:rPr>
              <a:t>Is not suited to serve as sole basis for</a:t>
            </a:r>
            <a:r>
              <a:rPr sz="2650" spc="-50" dirty="0">
                <a:latin typeface="Times New Roman"/>
                <a:cs typeface="Times New Roman"/>
              </a:rPr>
              <a:t> </a:t>
            </a:r>
            <a:r>
              <a:rPr sz="2650" spc="-5" dirty="0">
                <a:latin typeface="Times New Roman"/>
                <a:cs typeface="Times New Roman"/>
              </a:rPr>
              <a:t>certifications</a:t>
            </a:r>
            <a:endParaRPr sz="265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447800" y="1714500"/>
            <a:ext cx="7315200" cy="0"/>
          </a:xfrm>
          <a:custGeom>
            <a:avLst/>
            <a:gdLst/>
            <a:ahLst/>
            <a:cxnLst/>
            <a:rect l="l" t="t" r="r" b="b"/>
            <a:pathLst>
              <a:path w="7315200">
                <a:moveTo>
                  <a:pt x="0" y="0"/>
                </a:moveTo>
                <a:lnTo>
                  <a:pt x="7315200" y="0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447800" y="1676400"/>
            <a:ext cx="7315200" cy="76200"/>
          </a:xfrm>
          <a:custGeom>
            <a:avLst/>
            <a:gdLst/>
            <a:ahLst/>
            <a:cxnLst/>
            <a:rect l="l" t="t" r="r" b="b"/>
            <a:pathLst>
              <a:path w="7315200" h="76200">
                <a:moveTo>
                  <a:pt x="3657600" y="76200"/>
                </a:moveTo>
                <a:lnTo>
                  <a:pt x="0" y="76200"/>
                </a:lnTo>
                <a:lnTo>
                  <a:pt x="0" y="0"/>
                </a:lnTo>
                <a:lnTo>
                  <a:pt x="7315200" y="0"/>
                </a:lnTo>
                <a:lnTo>
                  <a:pt x="7315200" y="76200"/>
                </a:lnTo>
                <a:lnTo>
                  <a:pt x="3657600" y="76200"/>
                </a:lnTo>
                <a:close/>
              </a:path>
            </a:pathLst>
          </a:custGeom>
          <a:ln w="125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33550" y="0"/>
            <a:ext cx="7098030" cy="1000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516120">
              <a:lnSpc>
                <a:spcPct val="100000"/>
              </a:lnSpc>
              <a:spcBef>
                <a:spcPts val="100"/>
              </a:spcBef>
            </a:pPr>
            <a:r>
              <a:rPr sz="3200" spc="-5" dirty="0"/>
              <a:t>BS7799-2:2002</a:t>
            </a:r>
            <a:endParaRPr sz="3200"/>
          </a:p>
          <a:p>
            <a:pPr marL="12700">
              <a:lnSpc>
                <a:spcPct val="100000"/>
              </a:lnSpc>
            </a:pPr>
            <a:r>
              <a:rPr sz="3200" spc="-5" dirty="0"/>
              <a:t>Information Security </a:t>
            </a:r>
            <a:r>
              <a:rPr sz="3200" spc="-10" dirty="0"/>
              <a:t>Management</a:t>
            </a:r>
            <a:r>
              <a:rPr sz="3200" spc="-80" dirty="0"/>
              <a:t> </a:t>
            </a:r>
            <a:r>
              <a:rPr sz="3200" spc="-5" dirty="0"/>
              <a:t>Systems</a:t>
            </a:r>
            <a:endParaRPr sz="3200"/>
          </a:p>
        </p:txBody>
      </p:sp>
      <p:sp>
        <p:nvSpPr>
          <p:cNvPr id="3" name="object 3"/>
          <p:cNvSpPr txBox="1"/>
          <p:nvPr/>
        </p:nvSpPr>
        <p:spPr>
          <a:xfrm>
            <a:off x="1450339" y="955040"/>
            <a:ext cx="7383145" cy="4998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311910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latin typeface="Times New Roman"/>
                <a:cs typeface="Times New Roman"/>
              </a:rPr>
              <a:t>– </a:t>
            </a:r>
            <a:r>
              <a:rPr sz="3200" spc="-5" dirty="0">
                <a:latin typeface="Times New Roman"/>
                <a:cs typeface="Times New Roman"/>
              </a:rPr>
              <a:t>Specification with </a:t>
            </a:r>
            <a:r>
              <a:rPr sz="3200" dirty="0">
                <a:latin typeface="Times New Roman"/>
                <a:cs typeface="Times New Roman"/>
              </a:rPr>
              <a:t>guidance </a:t>
            </a:r>
            <a:r>
              <a:rPr sz="3200" spc="-5" dirty="0">
                <a:latin typeface="Times New Roman"/>
                <a:cs typeface="Times New Roman"/>
              </a:rPr>
              <a:t>for</a:t>
            </a:r>
            <a:r>
              <a:rPr sz="3200" spc="-8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use</a:t>
            </a:r>
            <a:endParaRPr sz="3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4950">
              <a:latin typeface="Times New Roman"/>
              <a:cs typeface="Times New Roman"/>
            </a:endParaRPr>
          </a:p>
          <a:p>
            <a:pPr marL="355600" marR="146685" indent="-342900">
              <a:lnSpc>
                <a:spcPct val="90000"/>
              </a:lnSpc>
              <a:buClr>
                <a:srgbClr val="996600"/>
              </a:buClr>
              <a:buFont typeface="Wingdings"/>
              <a:buChar char=""/>
              <a:tabLst>
                <a:tab pos="354965" algn="l"/>
                <a:tab pos="355600" algn="l"/>
              </a:tabLst>
            </a:pPr>
            <a:r>
              <a:rPr sz="2800" spc="-5" dirty="0">
                <a:latin typeface="Times New Roman"/>
                <a:cs typeface="Times New Roman"/>
              </a:rPr>
              <a:t>Based </a:t>
            </a:r>
            <a:r>
              <a:rPr sz="2800" dirty="0">
                <a:latin typeface="Times New Roman"/>
                <a:cs typeface="Times New Roman"/>
              </a:rPr>
              <a:t>on </a:t>
            </a:r>
            <a:r>
              <a:rPr sz="2800" spc="-5" dirty="0">
                <a:latin typeface="Times New Roman"/>
                <a:cs typeface="Times New Roman"/>
              </a:rPr>
              <a:t>BS7799-1:1999, </a:t>
            </a:r>
            <a:r>
              <a:rPr sz="2800" dirty="0">
                <a:latin typeface="Times New Roman"/>
                <a:cs typeface="Times New Roman"/>
              </a:rPr>
              <a:t>but </a:t>
            </a:r>
            <a:r>
              <a:rPr sz="2800" spc="-5" dirty="0">
                <a:latin typeface="Times New Roman"/>
                <a:cs typeface="Times New Roman"/>
              </a:rPr>
              <a:t>ISMS </a:t>
            </a:r>
            <a:r>
              <a:rPr sz="2800" dirty="0">
                <a:latin typeface="Times New Roman"/>
                <a:cs typeface="Times New Roman"/>
              </a:rPr>
              <a:t>is based on  the </a:t>
            </a:r>
            <a:r>
              <a:rPr sz="2800" spc="-5" dirty="0">
                <a:latin typeface="Times New Roman"/>
                <a:cs typeface="Times New Roman"/>
              </a:rPr>
              <a:t>selection </a:t>
            </a:r>
            <a:r>
              <a:rPr sz="2800" dirty="0">
                <a:latin typeface="Times New Roman"/>
                <a:cs typeface="Times New Roman"/>
              </a:rPr>
              <a:t>of </a:t>
            </a:r>
            <a:r>
              <a:rPr sz="2800" spc="-5" dirty="0">
                <a:latin typeface="Times New Roman"/>
                <a:cs typeface="Times New Roman"/>
              </a:rPr>
              <a:t>measures </a:t>
            </a:r>
            <a:r>
              <a:rPr sz="2800" dirty="0">
                <a:latin typeface="Times New Roman"/>
                <a:cs typeface="Times New Roman"/>
              </a:rPr>
              <a:t>as </a:t>
            </a:r>
            <a:r>
              <a:rPr sz="2800" spc="-5" dirty="0">
                <a:latin typeface="Times New Roman"/>
                <a:cs typeface="Times New Roman"/>
              </a:rPr>
              <a:t>contained </a:t>
            </a:r>
            <a:r>
              <a:rPr sz="2800" dirty="0">
                <a:latin typeface="Times New Roman"/>
                <a:cs typeface="Times New Roman"/>
              </a:rPr>
              <a:t>in  </a:t>
            </a:r>
            <a:r>
              <a:rPr sz="2800" spc="-5" dirty="0">
                <a:latin typeface="Times New Roman"/>
                <a:cs typeface="Times New Roman"/>
              </a:rPr>
              <a:t>BS7799-2:2002</a:t>
            </a:r>
            <a:endParaRPr sz="28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360"/>
              </a:spcBef>
              <a:buClr>
                <a:srgbClr val="996600"/>
              </a:buClr>
              <a:buFont typeface="Wingdings"/>
              <a:buChar char=""/>
              <a:tabLst>
                <a:tab pos="354965" algn="l"/>
                <a:tab pos="355600" algn="l"/>
              </a:tabLst>
            </a:pPr>
            <a:r>
              <a:rPr sz="2800" spc="-5" dirty="0">
                <a:latin typeface="Times New Roman"/>
                <a:cs typeface="Times New Roman"/>
              </a:rPr>
              <a:t>Is </a:t>
            </a:r>
            <a:r>
              <a:rPr sz="2800" dirty="0">
                <a:latin typeface="Times New Roman"/>
                <a:cs typeface="Times New Roman"/>
              </a:rPr>
              <a:t>a </a:t>
            </a:r>
            <a:r>
              <a:rPr sz="2800" spc="-5" dirty="0">
                <a:latin typeface="Times New Roman"/>
                <a:cs typeface="Times New Roman"/>
              </a:rPr>
              <a:t>suitable </a:t>
            </a:r>
            <a:r>
              <a:rPr sz="2800" dirty="0">
                <a:latin typeface="Times New Roman"/>
                <a:cs typeface="Times New Roman"/>
              </a:rPr>
              <a:t>basis </a:t>
            </a:r>
            <a:r>
              <a:rPr sz="2800" spc="-5" dirty="0">
                <a:latin typeface="Times New Roman"/>
                <a:cs typeface="Times New Roman"/>
              </a:rPr>
              <a:t>for ISMS system</a:t>
            </a:r>
            <a:r>
              <a:rPr sz="2800" spc="-2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certification</a:t>
            </a:r>
            <a:endParaRPr sz="2800">
              <a:latin typeface="Times New Roman"/>
              <a:cs typeface="Times New Roman"/>
            </a:endParaRPr>
          </a:p>
          <a:p>
            <a:pPr marL="355600" marR="427355" indent="-342900">
              <a:lnSpc>
                <a:spcPts val="3020"/>
              </a:lnSpc>
              <a:spcBef>
                <a:spcPts val="745"/>
              </a:spcBef>
              <a:buClr>
                <a:srgbClr val="996600"/>
              </a:buClr>
              <a:buFont typeface="Wingdings"/>
              <a:buChar char=""/>
              <a:tabLst>
                <a:tab pos="354965" algn="l"/>
                <a:tab pos="355600" algn="l"/>
              </a:tabLst>
            </a:pPr>
            <a:r>
              <a:rPr sz="2800" spc="-5" dirty="0">
                <a:latin typeface="Times New Roman"/>
                <a:cs typeface="Times New Roman"/>
              </a:rPr>
              <a:t>Contains requirements for ISMS (new:PDCA-  </a:t>
            </a:r>
            <a:r>
              <a:rPr sz="2800" dirty="0">
                <a:latin typeface="Times New Roman"/>
                <a:cs typeface="Times New Roman"/>
              </a:rPr>
              <a:t>Cycle </a:t>
            </a:r>
            <a:r>
              <a:rPr sz="2800" spc="-5" dirty="0">
                <a:latin typeface="Times New Roman"/>
                <a:cs typeface="Times New Roman"/>
              </a:rPr>
              <a:t>and continuous</a:t>
            </a:r>
            <a:r>
              <a:rPr sz="2800" spc="-1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Improvement)</a:t>
            </a:r>
            <a:endParaRPr sz="28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315"/>
              </a:spcBef>
              <a:buClr>
                <a:srgbClr val="996600"/>
              </a:buClr>
              <a:buFont typeface="Wingdings"/>
              <a:buChar char=""/>
              <a:tabLst>
                <a:tab pos="354965" algn="l"/>
                <a:tab pos="355600" algn="l"/>
              </a:tabLst>
            </a:pPr>
            <a:r>
              <a:rPr sz="2800" dirty="0">
                <a:latin typeface="Times New Roman"/>
                <a:cs typeface="Times New Roman"/>
              </a:rPr>
              <a:t>127 </a:t>
            </a:r>
            <a:r>
              <a:rPr sz="2800" spc="-5" dirty="0">
                <a:latin typeface="Times New Roman"/>
                <a:cs typeface="Times New Roman"/>
              </a:rPr>
              <a:t>controls structured </a:t>
            </a:r>
            <a:r>
              <a:rPr sz="2800" dirty="0">
                <a:latin typeface="Times New Roman"/>
                <a:cs typeface="Times New Roman"/>
              </a:rPr>
              <a:t>in</a:t>
            </a:r>
            <a:r>
              <a:rPr sz="2800" spc="-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:</a:t>
            </a:r>
            <a:endParaRPr sz="2800">
              <a:latin typeface="Times New Roman"/>
              <a:cs typeface="Times New Roman"/>
            </a:endParaRPr>
          </a:p>
          <a:p>
            <a:pPr marL="755650" lvl="1" indent="-285750">
              <a:lnSpc>
                <a:spcPct val="100000"/>
              </a:lnSpc>
              <a:spcBef>
                <a:spcPts val="300"/>
              </a:spcBef>
              <a:buSzPct val="93750"/>
              <a:buChar char="–"/>
              <a:tabLst>
                <a:tab pos="755015" algn="l"/>
                <a:tab pos="755650" algn="l"/>
              </a:tabLst>
            </a:pPr>
            <a:r>
              <a:rPr sz="2400" dirty="0">
                <a:latin typeface="Times New Roman"/>
                <a:cs typeface="Times New Roman"/>
              </a:rPr>
              <a:t>10 detailed control </a:t>
            </a:r>
            <a:r>
              <a:rPr sz="2400" spc="-5" dirty="0">
                <a:latin typeface="Times New Roman"/>
                <a:cs typeface="Times New Roman"/>
              </a:rPr>
              <a:t>clauses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containing</a:t>
            </a:r>
            <a:endParaRPr sz="2400">
              <a:latin typeface="Times New Roman"/>
              <a:cs typeface="Times New Roman"/>
            </a:endParaRPr>
          </a:p>
          <a:p>
            <a:pPr marL="755650" lvl="1" indent="-285750">
              <a:lnSpc>
                <a:spcPct val="100000"/>
              </a:lnSpc>
              <a:spcBef>
                <a:spcPts val="310"/>
              </a:spcBef>
              <a:buSzPct val="93750"/>
              <a:buChar char="–"/>
              <a:tabLst>
                <a:tab pos="755015" algn="l"/>
                <a:tab pos="755650" algn="l"/>
              </a:tabLst>
            </a:pPr>
            <a:r>
              <a:rPr sz="2400" dirty="0">
                <a:latin typeface="Times New Roman"/>
                <a:cs typeface="Times New Roman"/>
              </a:rPr>
              <a:t>36 control</a:t>
            </a:r>
            <a:r>
              <a:rPr sz="2400" spc="-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objectives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447800" y="1714500"/>
            <a:ext cx="7315200" cy="0"/>
          </a:xfrm>
          <a:custGeom>
            <a:avLst/>
            <a:gdLst/>
            <a:ahLst/>
            <a:cxnLst/>
            <a:rect l="l" t="t" r="r" b="b"/>
            <a:pathLst>
              <a:path w="7315200">
                <a:moveTo>
                  <a:pt x="0" y="0"/>
                </a:moveTo>
                <a:lnTo>
                  <a:pt x="7315200" y="0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447800" y="1676400"/>
            <a:ext cx="7315200" cy="76200"/>
          </a:xfrm>
          <a:custGeom>
            <a:avLst/>
            <a:gdLst/>
            <a:ahLst/>
            <a:cxnLst/>
            <a:rect l="l" t="t" r="r" b="b"/>
            <a:pathLst>
              <a:path w="7315200" h="76200">
                <a:moveTo>
                  <a:pt x="3657600" y="76200"/>
                </a:moveTo>
                <a:lnTo>
                  <a:pt x="0" y="76200"/>
                </a:lnTo>
                <a:lnTo>
                  <a:pt x="0" y="0"/>
                </a:lnTo>
                <a:lnTo>
                  <a:pt x="7315200" y="0"/>
                </a:lnTo>
                <a:lnTo>
                  <a:pt x="7315200" y="76200"/>
                </a:lnTo>
                <a:lnTo>
                  <a:pt x="3657600" y="76200"/>
                </a:lnTo>
                <a:close/>
              </a:path>
            </a:pathLst>
          </a:custGeom>
          <a:ln w="125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73500" y="3957320"/>
            <a:ext cx="2534285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5" dirty="0"/>
              <a:t>Lain-lain</a:t>
            </a:r>
            <a:endParaRPr sz="5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970020" y="299720"/>
            <a:ext cx="485902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Kebutuhan </a:t>
            </a:r>
            <a:r>
              <a:rPr spc="-10" dirty="0"/>
              <a:t>auditor</a:t>
            </a:r>
            <a:r>
              <a:rPr spc="-90" dirty="0"/>
              <a:t> </a:t>
            </a:r>
            <a:r>
              <a:rPr dirty="0"/>
              <a:t>IT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50339" y="2014220"/>
            <a:ext cx="6075045" cy="21780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Clr>
                <a:srgbClr val="996600"/>
              </a:buClr>
              <a:buFont typeface="Wingdings"/>
              <a:buChar char=""/>
              <a:tabLst>
                <a:tab pos="355600" algn="l"/>
              </a:tabLst>
            </a:pPr>
            <a:r>
              <a:rPr sz="3200" spc="-5" dirty="0">
                <a:latin typeface="Times New Roman"/>
                <a:cs typeface="Times New Roman"/>
              </a:rPr>
              <a:t>Internal Audit </a:t>
            </a:r>
            <a:r>
              <a:rPr sz="3200" dirty="0">
                <a:latin typeface="Times New Roman"/>
                <a:cs typeface="Times New Roman"/>
              </a:rPr>
              <a:t>-&gt; </a:t>
            </a:r>
            <a:r>
              <a:rPr sz="3200" spc="-10" dirty="0">
                <a:latin typeface="Times New Roman"/>
                <a:cs typeface="Times New Roman"/>
              </a:rPr>
              <a:t>setiap</a:t>
            </a:r>
            <a:r>
              <a:rPr sz="3200" spc="-225" dirty="0">
                <a:latin typeface="Times New Roman"/>
                <a:cs typeface="Times New Roman"/>
              </a:rPr>
              <a:t> </a:t>
            </a:r>
            <a:r>
              <a:rPr sz="3200" spc="-5" dirty="0">
                <a:latin typeface="Times New Roman"/>
                <a:cs typeface="Times New Roman"/>
              </a:rPr>
              <a:t>perusahaan  memerlukan</a:t>
            </a:r>
            <a:endParaRPr sz="3200" dirty="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790"/>
              </a:spcBef>
              <a:buClr>
                <a:srgbClr val="996600"/>
              </a:buClr>
              <a:buFont typeface="Wingdings"/>
              <a:buChar char=""/>
              <a:tabLst>
                <a:tab pos="355600" algn="l"/>
              </a:tabLst>
            </a:pPr>
            <a:r>
              <a:rPr sz="3200" spc="-10" dirty="0">
                <a:latin typeface="Times New Roman"/>
                <a:cs typeface="Times New Roman"/>
              </a:rPr>
              <a:t>Perusahaan </a:t>
            </a:r>
            <a:r>
              <a:rPr sz="3200" dirty="0">
                <a:latin typeface="Times New Roman"/>
                <a:cs typeface="Times New Roman"/>
              </a:rPr>
              <a:t>penyedia </a:t>
            </a:r>
            <a:r>
              <a:rPr sz="3200" spc="-10" dirty="0">
                <a:latin typeface="Times New Roman"/>
                <a:cs typeface="Times New Roman"/>
              </a:rPr>
              <a:t>layanan</a:t>
            </a:r>
            <a:r>
              <a:rPr sz="3200" spc="-55" dirty="0">
                <a:latin typeface="Times New Roman"/>
                <a:cs typeface="Times New Roman"/>
              </a:rPr>
              <a:t> </a:t>
            </a:r>
            <a:r>
              <a:rPr sz="3200" spc="-5" dirty="0">
                <a:latin typeface="Times New Roman"/>
                <a:cs typeface="Times New Roman"/>
              </a:rPr>
              <a:t>audit</a:t>
            </a:r>
            <a:endParaRPr sz="3200" dirty="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800"/>
              </a:spcBef>
              <a:buClr>
                <a:srgbClr val="996600"/>
              </a:buClr>
              <a:buFont typeface="Wingdings"/>
              <a:buChar char=""/>
              <a:tabLst>
                <a:tab pos="355600" algn="l"/>
              </a:tabLst>
            </a:pPr>
            <a:r>
              <a:rPr sz="3200" spc="-10" dirty="0">
                <a:latin typeface="Times New Roman"/>
                <a:cs typeface="Times New Roman"/>
              </a:rPr>
              <a:t>Perusahaan </a:t>
            </a:r>
            <a:r>
              <a:rPr sz="3200" dirty="0">
                <a:latin typeface="Times New Roman"/>
                <a:cs typeface="Times New Roman"/>
              </a:rPr>
              <a:t>penyedia</a:t>
            </a:r>
            <a:r>
              <a:rPr sz="3200" spc="-15" dirty="0">
                <a:latin typeface="Times New Roman"/>
                <a:cs typeface="Times New Roman"/>
              </a:rPr>
              <a:t> </a:t>
            </a:r>
            <a:r>
              <a:rPr sz="3200" spc="-5" dirty="0">
                <a:latin typeface="Times New Roman"/>
                <a:cs typeface="Times New Roman"/>
              </a:rPr>
              <a:t>sertifikasi</a:t>
            </a:r>
            <a:endParaRPr sz="3200" dirty="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524000" y="1104900"/>
            <a:ext cx="7315200" cy="0"/>
          </a:xfrm>
          <a:custGeom>
            <a:avLst/>
            <a:gdLst/>
            <a:ahLst/>
            <a:cxnLst/>
            <a:rect l="l" t="t" r="r" b="b"/>
            <a:pathLst>
              <a:path w="7315200">
                <a:moveTo>
                  <a:pt x="0" y="0"/>
                </a:moveTo>
                <a:lnTo>
                  <a:pt x="7315200" y="0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524000" y="1066800"/>
            <a:ext cx="7315200" cy="76200"/>
          </a:xfrm>
          <a:custGeom>
            <a:avLst/>
            <a:gdLst/>
            <a:ahLst/>
            <a:cxnLst/>
            <a:rect l="l" t="t" r="r" b="b"/>
            <a:pathLst>
              <a:path w="7315200" h="76200">
                <a:moveTo>
                  <a:pt x="3657600" y="76200"/>
                </a:moveTo>
                <a:lnTo>
                  <a:pt x="0" y="76200"/>
                </a:lnTo>
                <a:lnTo>
                  <a:pt x="0" y="0"/>
                </a:lnTo>
                <a:lnTo>
                  <a:pt x="7315200" y="0"/>
                </a:lnTo>
                <a:lnTo>
                  <a:pt x="7315200" y="76200"/>
                </a:lnTo>
                <a:lnTo>
                  <a:pt x="3657600" y="76200"/>
                </a:lnTo>
                <a:close/>
              </a:path>
            </a:pathLst>
          </a:custGeom>
          <a:ln w="125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010400" y="299720"/>
            <a:ext cx="182562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Peluang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49705" marR="5080" indent="-342900">
              <a:lnSpc>
                <a:spcPct val="100000"/>
              </a:lnSpc>
              <a:spcBef>
                <a:spcPts val="100"/>
              </a:spcBef>
              <a:buClr>
                <a:srgbClr val="996600"/>
              </a:buClr>
              <a:buFont typeface="Wingdings"/>
              <a:buChar char=""/>
              <a:tabLst>
                <a:tab pos="1449705" algn="l"/>
              </a:tabLst>
            </a:pPr>
            <a:r>
              <a:rPr sz="3200" spc="-10" dirty="0"/>
              <a:t>Ketergantungan terhadap </a:t>
            </a:r>
            <a:r>
              <a:rPr sz="3200" spc="-5" dirty="0"/>
              <a:t>IT </a:t>
            </a:r>
            <a:r>
              <a:rPr sz="3200" spc="-10" dirty="0"/>
              <a:t>semakin besar  </a:t>
            </a:r>
            <a:r>
              <a:rPr sz="3200" spc="-5" dirty="0"/>
              <a:t>sehingga </a:t>
            </a:r>
            <a:r>
              <a:rPr sz="3200" spc="-10" dirty="0"/>
              <a:t>muncul </a:t>
            </a:r>
            <a:r>
              <a:rPr sz="3200" dirty="0"/>
              <a:t>kebutuhan untuk  </a:t>
            </a:r>
            <a:r>
              <a:rPr sz="3200" spc="-10" dirty="0"/>
              <a:t>melakukan audit</a:t>
            </a:r>
            <a:r>
              <a:rPr sz="3200" spc="-15" dirty="0"/>
              <a:t> </a:t>
            </a:r>
            <a:r>
              <a:rPr sz="3200" dirty="0"/>
              <a:t>IT</a:t>
            </a:r>
            <a:endParaRPr sz="3200"/>
          </a:p>
          <a:p>
            <a:pPr marL="1449705" marR="633095" indent="-342900">
              <a:lnSpc>
                <a:spcPct val="100000"/>
              </a:lnSpc>
              <a:spcBef>
                <a:spcPts val="790"/>
              </a:spcBef>
              <a:buClr>
                <a:srgbClr val="996600"/>
              </a:buClr>
              <a:buFont typeface="Wingdings"/>
              <a:buChar char=""/>
              <a:tabLst>
                <a:tab pos="1449705" algn="l"/>
              </a:tabLst>
            </a:pPr>
            <a:r>
              <a:rPr sz="3200" spc="-5" dirty="0"/>
              <a:t>Auditor </a:t>
            </a:r>
            <a:r>
              <a:rPr sz="3200" dirty="0"/>
              <a:t>IT yang </a:t>
            </a:r>
            <a:r>
              <a:rPr sz="3200" spc="-10" dirty="0"/>
              <a:t>sekarang </a:t>
            </a:r>
            <a:r>
              <a:rPr sz="3200" dirty="0"/>
              <a:t>banyak</a:t>
            </a:r>
            <a:r>
              <a:rPr sz="3200" spc="-145" dirty="0"/>
              <a:t> </a:t>
            </a:r>
            <a:r>
              <a:rPr sz="3200" dirty="0"/>
              <a:t>yang  </a:t>
            </a:r>
            <a:r>
              <a:rPr sz="3200" spc="-5" dirty="0"/>
              <a:t>berasal </a:t>
            </a:r>
            <a:r>
              <a:rPr sz="3200" dirty="0"/>
              <a:t>bukan dari bidang</a:t>
            </a:r>
            <a:r>
              <a:rPr sz="3200" spc="-20" dirty="0"/>
              <a:t> </a:t>
            </a:r>
            <a:r>
              <a:rPr sz="3200" dirty="0"/>
              <a:t>IT</a:t>
            </a:r>
            <a:endParaRPr sz="3200"/>
          </a:p>
          <a:p>
            <a:pPr marL="1449705" marR="987425" indent="-342900">
              <a:lnSpc>
                <a:spcPct val="100000"/>
              </a:lnSpc>
              <a:spcBef>
                <a:spcPts val="800"/>
              </a:spcBef>
              <a:buClr>
                <a:srgbClr val="996600"/>
              </a:buClr>
              <a:buFont typeface="Wingdings"/>
              <a:buChar char=""/>
              <a:tabLst>
                <a:tab pos="1449705" algn="l"/>
              </a:tabLst>
            </a:pPr>
            <a:r>
              <a:rPr sz="3200" dirty="0"/>
              <a:t>Banyak </a:t>
            </a:r>
            <a:r>
              <a:rPr sz="3200" spc="-10" dirty="0"/>
              <a:t>permasalahan </a:t>
            </a:r>
            <a:r>
              <a:rPr sz="3200" spc="-5" dirty="0"/>
              <a:t>(bisnis) </a:t>
            </a:r>
            <a:r>
              <a:rPr sz="3200" dirty="0"/>
              <a:t>dalam  pengelolaan</a:t>
            </a:r>
            <a:r>
              <a:rPr sz="3200" spc="-5" dirty="0"/>
              <a:t> </a:t>
            </a:r>
            <a:r>
              <a:rPr sz="3200" dirty="0"/>
              <a:t>IT</a:t>
            </a:r>
            <a:endParaRPr sz="3200"/>
          </a:p>
        </p:txBody>
      </p:sp>
      <p:sp>
        <p:nvSpPr>
          <p:cNvPr id="4" name="object 4"/>
          <p:cNvSpPr/>
          <p:nvPr/>
        </p:nvSpPr>
        <p:spPr>
          <a:xfrm>
            <a:off x="1524000" y="1257300"/>
            <a:ext cx="7315200" cy="0"/>
          </a:xfrm>
          <a:custGeom>
            <a:avLst/>
            <a:gdLst/>
            <a:ahLst/>
            <a:cxnLst/>
            <a:rect l="l" t="t" r="r" b="b"/>
            <a:pathLst>
              <a:path w="7315200">
                <a:moveTo>
                  <a:pt x="0" y="0"/>
                </a:moveTo>
                <a:lnTo>
                  <a:pt x="7315200" y="0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524000" y="1219200"/>
            <a:ext cx="7315200" cy="76200"/>
          </a:xfrm>
          <a:custGeom>
            <a:avLst/>
            <a:gdLst/>
            <a:ahLst/>
            <a:cxnLst/>
            <a:rect l="l" t="t" r="r" b="b"/>
            <a:pathLst>
              <a:path w="7315200" h="76200">
                <a:moveTo>
                  <a:pt x="3657600" y="76200"/>
                </a:moveTo>
                <a:lnTo>
                  <a:pt x="0" y="76200"/>
                </a:lnTo>
                <a:lnTo>
                  <a:pt x="0" y="0"/>
                </a:lnTo>
                <a:lnTo>
                  <a:pt x="7315200" y="0"/>
                </a:lnTo>
                <a:lnTo>
                  <a:pt x="7315200" y="76200"/>
                </a:lnTo>
                <a:lnTo>
                  <a:pt x="3657600" y="76200"/>
                </a:lnTo>
                <a:close/>
              </a:path>
            </a:pathLst>
          </a:custGeom>
          <a:ln w="125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529</TotalTime>
  <Words>1741</Words>
  <Application>Microsoft Office PowerPoint</Application>
  <PresentationFormat>On-screen Show (4:3)</PresentationFormat>
  <Paragraphs>269</Paragraphs>
  <Slides>45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6" baseType="lpstr">
      <vt:lpstr>Office Theme</vt:lpstr>
      <vt:lpstr>PowerPoint Presentation</vt:lpstr>
      <vt:lpstr>Bidang Pekerjaan IT  di perusahaan</vt:lpstr>
      <vt:lpstr>Audit</vt:lpstr>
      <vt:lpstr>Keuntungan Audit</vt:lpstr>
      <vt:lpstr>IT Audit Area</vt:lpstr>
      <vt:lpstr>Jenis Audit (umum)</vt:lpstr>
      <vt:lpstr>Jenis Audit (IT)</vt:lpstr>
      <vt:lpstr>Siapa yang Diaudit</vt:lpstr>
      <vt:lpstr>Yang Melakukan Audit</vt:lpstr>
      <vt:lpstr>Tugas Auditor IT</vt:lpstr>
      <vt:lpstr>Yang Dilakukan</vt:lpstr>
      <vt:lpstr>Output kegiatan Audit</vt:lpstr>
      <vt:lpstr>Ketrampilan yang dibutuhkan</vt:lpstr>
      <vt:lpstr>Prinsip-prinsip Audit</vt:lpstr>
      <vt:lpstr>Peraturan dan Standar yang  Biasa Digunakan</vt:lpstr>
      <vt:lpstr>Dunia Industri</vt:lpstr>
      <vt:lpstr>CobiT</vt:lpstr>
      <vt:lpstr>CobiT</vt:lpstr>
      <vt:lpstr>Badan (Indonesia)</vt:lpstr>
      <vt:lpstr>Sertifikasi</vt:lpstr>
      <vt:lpstr>Misi CobiT</vt:lpstr>
      <vt:lpstr>Lingkup CobiT 4 domains</vt:lpstr>
      <vt:lpstr>Domain CobIT </vt:lpstr>
      <vt:lpstr>Domain CobIT </vt:lpstr>
      <vt:lpstr>PowerPoint Presentation</vt:lpstr>
      <vt:lpstr>PowerPoint Presentation</vt:lpstr>
      <vt:lpstr>CobiT  Control Objectives</vt:lpstr>
      <vt:lpstr>Pola Pikir</vt:lpstr>
      <vt:lpstr>PowerPoint Presentation</vt:lpstr>
      <vt:lpstr>Control Domain Planning &amp; Organisation</vt:lpstr>
      <vt:lpstr>Control Domain Acquisition &amp; Implementation</vt:lpstr>
      <vt:lpstr>Control Domain Delivery &amp; Support</vt:lpstr>
      <vt:lpstr>Control Domain Monitoring</vt:lpstr>
      <vt:lpstr>Lingkup kriteria informasi COBIT </vt:lpstr>
      <vt:lpstr>PowerPoint Presentation</vt:lpstr>
      <vt:lpstr>MODEL KEMATANGAN</vt:lpstr>
      <vt:lpstr>Tabel Model Kematangan  (maturity Model)</vt:lpstr>
      <vt:lpstr>Tabel Model Kematangan  (maturity Model)</vt:lpstr>
      <vt:lpstr>BS7799</vt:lpstr>
      <vt:lpstr>What’s BS7799</vt:lpstr>
      <vt:lpstr>ISO/IEC 17799:2000 Information Technology – Code of Practice  for Information Security Management</vt:lpstr>
      <vt:lpstr>BS7799-2:2002 Information Security Management Systems</vt:lpstr>
      <vt:lpstr>Lain-lain</vt:lpstr>
      <vt:lpstr>Kebutuhan auditor IT</vt:lpstr>
      <vt:lpstr>Peluang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IT Audit</dc:title>
  <dc:creator>Noora</dc:creator>
  <cp:lastModifiedBy>ismail - [2010]</cp:lastModifiedBy>
  <cp:revision>8</cp:revision>
  <dcterms:created xsi:type="dcterms:W3CDTF">2018-05-23T01:16:38Z</dcterms:created>
  <dcterms:modified xsi:type="dcterms:W3CDTF">2018-05-23T13:53:55Z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2012-04-10T00:00:00Z</vt:filetime>
  </property>
  <property fmtid="{D5CDD505-2E9C-101B-9397-08002B2CF9AE}" pid="3" name="Creator">
    <vt:lpwstr>Impress</vt:lpwstr>
  </property>
  <property fmtid="{D5CDD505-2E9C-101B-9397-08002B2CF9AE}" pid="4" name="LastSaved">
    <vt:filetime>2018-05-23T00:00:00Z</vt:filetime>
  </property>
</Properties>
</file>