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FDC23-37B2-4E4D-AB0C-EC9E532B0195}" type="datetimeFigureOut">
              <a:rPr lang="en-US" smtClean="0"/>
              <a:pPr/>
              <a:t>4/21/2019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9524337-3813-4871-8BE9-FED2DA416C7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2976" y="428604"/>
            <a:ext cx="6400800" cy="1285884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BAB 2</a:t>
            </a:r>
          </a:p>
          <a:p>
            <a:r>
              <a:rPr lang="en-US" sz="2000" b="1" dirty="0" smtClean="0">
                <a:solidFill>
                  <a:srgbClr val="FFFF00"/>
                </a:solidFill>
              </a:rPr>
              <a:t>ORGANISASI </a:t>
            </a:r>
          </a:p>
          <a:p>
            <a:r>
              <a:rPr lang="en-US" sz="2000" b="1" dirty="0" smtClean="0">
                <a:solidFill>
                  <a:srgbClr val="FFFF00"/>
                </a:solidFill>
              </a:rPr>
              <a:t>PENERBANGAN SIPIL INTERNASIONAL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571472" y="1857364"/>
            <a:ext cx="8001056" cy="4500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2.1.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Klasifikasi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Penerbangan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lphaLcPeriod"/>
              <a:tabLst/>
              <a:defRPr/>
            </a:pP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Air Carrier (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Angkutan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Umum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)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Beberapa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jenis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air carrier yang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berkembang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di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USA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di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bawah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ketentuan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US Code Of Federal Regulation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adalah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Regional air carrier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adalah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air, carrier yang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menggunakan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pesawat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dengan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jumlah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kursi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kurang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dari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75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layanan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terjadwal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maupun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tidak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terjadwal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Commuter air carrier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adalah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layanan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air carrier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menggunakan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pesawat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dengan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jumlah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kursi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kurang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dari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30.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3. Air taxi operator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melayani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antardua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kota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dengan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frekuensi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layanan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kurang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dari</a:t>
            </a:r>
            <a:r>
              <a:rPr lang="en-US" sz="2000" dirty="0" smtClean="0">
                <a:solidFill>
                  <a:schemeClr val="tx1">
                    <a:tint val="75000"/>
                  </a:schemeClr>
                </a:solidFill>
              </a:rPr>
              <a:t> 5 kali </a:t>
            </a:r>
            <a:r>
              <a:rPr lang="en-US" sz="2000" dirty="0" err="1" smtClean="0">
                <a:solidFill>
                  <a:schemeClr val="tx1">
                    <a:tint val="75000"/>
                  </a:schemeClr>
                </a:solidFill>
              </a:rPr>
              <a:t>seminggu</a:t>
            </a:r>
            <a:endParaRPr lang="en-US" sz="20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endParaRPr lang="en-US" sz="20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571472" y="500042"/>
            <a:ext cx="8001056" cy="58579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 General Aviation (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Penerbangan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Umum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Beberapa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contoh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ini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antara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lain 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yang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bersifat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bisnis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: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perjalanan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bisnis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yang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dilakukan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oleh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suatu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perusahaan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tertentu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(yang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memiliki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pesawat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sendiri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tetapi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tidak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disewakan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komersial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tetapi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tidak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angkutan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umum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misal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keperluan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pertanian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survei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patroli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instruksional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: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mendapatkan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brevet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mengemudi</a:t>
            </a:r>
            <a:endParaRPr lang="en-US" sz="24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pribadi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berbagai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kepentingan</a:t>
            </a:r>
            <a:endParaRPr lang="en-US" sz="24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endParaRPr lang="en-US" sz="20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endParaRPr lang="en-US" sz="20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571472" y="500042"/>
            <a:ext cx="8001056" cy="5857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2.2.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Organisasi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Penerbangan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Internasional</a:t>
            </a: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Secara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internasional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salah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satu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lembaga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internasional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yang paling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fokus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pengembangan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bandar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udara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adalah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i="1" dirty="0" smtClean="0">
                <a:solidFill>
                  <a:schemeClr val="tx1">
                    <a:tint val="75000"/>
                  </a:schemeClr>
                </a:solidFill>
              </a:rPr>
              <a:t>International Civil Aviation Organization 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(ICAO).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Tujuan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dari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ICAO 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Menjamin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pertumbuhan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sipil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internasional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di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seluruh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dunia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yang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aman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tertib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Mendorong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seni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desain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operasi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pesawat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tujuan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perdamaian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Mendorong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pengembangan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fasilitas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bandara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navigasi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udara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internasional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Memenuhi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kebutuhan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penduduk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di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dunia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transportasi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udara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yang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aman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teratur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efisien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dan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600" dirty="0" err="1" smtClean="0">
                <a:solidFill>
                  <a:schemeClr val="tx1">
                    <a:tint val="75000"/>
                  </a:schemeClr>
                </a:solidFill>
              </a:rPr>
              <a:t>ekonomis</a:t>
            </a:r>
            <a:r>
              <a:rPr lang="en-US" sz="2600" dirty="0" smtClean="0">
                <a:solidFill>
                  <a:schemeClr val="tx1">
                    <a:tint val="75000"/>
                  </a:schemeClr>
                </a:solidFill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endParaRPr lang="en-US" sz="26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571472" y="500042"/>
            <a:ext cx="8001056" cy="58579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54013" marR="0" lvl="0" indent="-3540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Mencegah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kerugian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ekonomi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akibat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persaingan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yang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tidak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masuk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akal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54013" marR="0" lvl="0" indent="-3540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6.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Memastikan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bahwa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hak-hak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negara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anggota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sepenuhnya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dihormati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setiap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negara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anggota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memiliki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kesepatan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yang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adil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untuk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mengoperasikan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internasional</a:t>
            </a:r>
            <a:endParaRPr lang="en-US" sz="24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 startAt="7"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Mencegah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diskriminasi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antarnegara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anggota</a:t>
            </a: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 startAt="7"/>
              <a:tabLst/>
              <a:defRPr/>
            </a:pP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Mempromosikan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keselamatan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penerbangan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navigasi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udara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internasional</a:t>
            </a: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 startAt="7"/>
              <a:tabLst/>
              <a:defRPr/>
            </a:pPr>
            <a:r>
              <a:rPr lang="en-US" sz="2400" baseline="0" dirty="0" err="1" smtClean="0">
                <a:solidFill>
                  <a:schemeClr val="tx1">
                    <a:tint val="75000"/>
                  </a:schemeClr>
                </a:solidFill>
              </a:rPr>
              <a:t>Mempromosikan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pengembangan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semua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aspek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internasional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.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ICAO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memiliki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dua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badan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pengatur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yaitu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Majelis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(</a:t>
            </a:r>
            <a:r>
              <a:rPr lang="en-US" sz="2400" i="1" dirty="0" err="1" smtClean="0">
                <a:solidFill>
                  <a:schemeClr val="tx1">
                    <a:tint val="75000"/>
                  </a:schemeClr>
                </a:solidFill>
              </a:rPr>
              <a:t>A</a:t>
            </a:r>
            <a:r>
              <a:rPr lang="en-US" sz="2400" i="1" dirty="0" err="1" smtClean="0">
                <a:solidFill>
                  <a:schemeClr val="tx1">
                    <a:tint val="75000"/>
                  </a:schemeClr>
                </a:solidFill>
              </a:rPr>
              <a:t>sembly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)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Dewan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(</a:t>
            </a:r>
            <a:r>
              <a:rPr lang="en-US" sz="2400" i="1" dirty="0" smtClean="0">
                <a:solidFill>
                  <a:schemeClr val="tx1">
                    <a:tint val="75000"/>
                  </a:schemeClr>
                </a:solidFill>
              </a:rPr>
              <a:t>Council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)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sz="20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571472" y="500042"/>
            <a:ext cx="8001056" cy="58579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54013" marR="0" lvl="0" indent="-3540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1.3.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Berbagai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Organisasi</a:t>
            </a:r>
            <a:r>
              <a:rPr lang="en-US" sz="2400" dirty="0" smtClean="0">
                <a:solidFill>
                  <a:schemeClr val="tx1">
                    <a:tint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tint val="75000"/>
                  </a:schemeClr>
                </a:solidFill>
              </a:rPr>
              <a:t>Penerbangan</a:t>
            </a:r>
            <a:endParaRPr lang="en-US" sz="2400" dirty="0" smtClean="0">
              <a:solidFill>
                <a:schemeClr val="tx1">
                  <a:tint val="75000"/>
                </a:schemeClr>
              </a:solidFill>
            </a:endParaRPr>
          </a:p>
          <a:p>
            <a:pPr lvl="0" algn="just">
              <a:spcBef>
                <a:spcPct val="20000"/>
              </a:spcBef>
              <a:defRPr/>
            </a:pPr>
            <a:r>
              <a:rPr lang="en-US" sz="2000" b="1" dirty="0" err="1" smtClean="0"/>
              <a:t>Berikut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adalah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sebagian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daftar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kelompok-kelompok</a:t>
            </a:r>
            <a:r>
              <a:rPr lang="en-US" sz="2000" b="1" dirty="0" smtClean="0"/>
              <a:t> </a:t>
            </a:r>
            <a:r>
              <a:rPr lang="en-US" sz="2000" b="1" dirty="0" smtClean="0"/>
              <a:t>yang </a:t>
            </a:r>
            <a:r>
              <a:rPr lang="en-US" sz="2000" b="1" dirty="0" err="1" smtClean="0"/>
              <a:t>berkaitan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dengan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bandara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aspek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penerbangan</a:t>
            </a:r>
            <a:endParaRPr lang="en-US" sz="2000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457200" lvl="0" indent="-457200" algn="just">
              <a:spcBef>
                <a:spcPct val="20000"/>
              </a:spcBef>
              <a:buAutoNum type="arabicPeriod"/>
              <a:defRPr/>
            </a:pPr>
            <a:r>
              <a:rPr lang="en-US" sz="2000" b="1" i="1" dirty="0" smtClean="0"/>
              <a:t>Federal </a:t>
            </a:r>
            <a:r>
              <a:rPr lang="en-US" sz="2000" b="1" i="1" dirty="0" smtClean="0"/>
              <a:t>Aviation Administration</a:t>
            </a:r>
            <a:r>
              <a:rPr lang="en-US" sz="2000" b="1" dirty="0" smtClean="0"/>
              <a:t> (FAA), </a:t>
            </a:r>
            <a:r>
              <a:rPr lang="en-US" sz="2000" b="1" dirty="0" err="1" smtClean="0"/>
              <a:t>merupakan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penerbangan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sipil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Amerika</a:t>
            </a:r>
            <a:r>
              <a:rPr lang="en-US" sz="2000" b="1" dirty="0" smtClean="0"/>
              <a:t> yang </a:t>
            </a:r>
            <a:r>
              <a:rPr lang="en-US" sz="2000" b="1" dirty="0" err="1" smtClean="0"/>
              <a:t>berperan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dalam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mengembangkan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fasilitas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operasi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keselamatan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penerbangan</a:t>
            </a:r>
            <a:r>
              <a:rPr lang="en-US" sz="2000" b="1" dirty="0" smtClean="0"/>
              <a:t>. </a:t>
            </a:r>
            <a:endParaRPr lang="en-US" sz="2000" b="1" dirty="0" smtClean="0"/>
          </a:p>
          <a:p>
            <a:pPr marL="457200" lvl="0" indent="-457200" algn="just">
              <a:spcBef>
                <a:spcPct val="20000"/>
              </a:spcBef>
              <a:buAutoNum type="arabicPeriod"/>
              <a:defRPr/>
            </a:pPr>
            <a:r>
              <a:rPr lang="en-US" sz="2000" b="1" i="1" dirty="0" err="1" smtClean="0"/>
              <a:t>Trasnportation</a:t>
            </a:r>
            <a:r>
              <a:rPr lang="en-US" sz="2000" b="1" i="1" dirty="0" smtClean="0"/>
              <a:t> </a:t>
            </a:r>
            <a:r>
              <a:rPr lang="en-US" sz="2000" b="1" i="1" dirty="0" smtClean="0"/>
              <a:t>security Administration. </a:t>
            </a:r>
            <a:r>
              <a:rPr lang="en-US" sz="2000" b="1" dirty="0" err="1" smtClean="0"/>
              <a:t>Organisasi</a:t>
            </a:r>
            <a:r>
              <a:rPr lang="en-US" sz="2000" b="1" dirty="0" smtClean="0"/>
              <a:t> yang </a:t>
            </a:r>
            <a:r>
              <a:rPr lang="en-US" sz="2000" b="1" dirty="0" err="1" smtClean="0"/>
              <a:t>didirikan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pada</a:t>
            </a:r>
            <a:r>
              <a:rPr lang="en-US" sz="2000" b="1" dirty="0" smtClean="0"/>
              <a:t> 2001 </a:t>
            </a:r>
            <a:r>
              <a:rPr lang="en-US" sz="2000" b="1" dirty="0" err="1" smtClean="0"/>
              <a:t>sebagai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respons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terhadap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serangan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teroris</a:t>
            </a:r>
            <a:r>
              <a:rPr lang="en-US" sz="2000" b="1" dirty="0" smtClean="0"/>
              <a:t> 11 September 2001, </a:t>
            </a:r>
            <a:r>
              <a:rPr lang="en-US" sz="2000" b="1" dirty="0" err="1" smtClean="0"/>
              <a:t>bertanggung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jawab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terhadap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keamanan</a:t>
            </a:r>
            <a:r>
              <a:rPr lang="en-US" sz="2000" b="1" dirty="0" smtClean="0"/>
              <a:t> system </a:t>
            </a:r>
            <a:r>
              <a:rPr lang="en-US" sz="2000" b="1" dirty="0" err="1" smtClean="0"/>
              <a:t>transportasi</a:t>
            </a:r>
            <a:r>
              <a:rPr lang="en-US" sz="2000" b="1" dirty="0" smtClean="0"/>
              <a:t> (focus </a:t>
            </a:r>
            <a:r>
              <a:rPr lang="en-US" sz="2000" b="1" dirty="0" err="1" smtClean="0"/>
              <a:t>pada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angkutan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udara</a:t>
            </a:r>
            <a:r>
              <a:rPr lang="en-US" sz="2000" b="1" dirty="0" smtClean="0"/>
              <a:t>) </a:t>
            </a:r>
            <a:r>
              <a:rPr lang="en-US" sz="2000" b="1" dirty="0" err="1" smtClean="0"/>
              <a:t>di</a:t>
            </a:r>
            <a:r>
              <a:rPr lang="en-US" sz="2000" b="1" dirty="0" smtClean="0"/>
              <a:t> AS.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457200" lvl="0" indent="-457200" algn="just">
              <a:spcBef>
                <a:spcPct val="20000"/>
              </a:spcBef>
              <a:buAutoNum type="arabicPeriod"/>
              <a:defRPr/>
            </a:pPr>
            <a:r>
              <a:rPr lang="en-US" sz="2000" b="1" i="1" dirty="0" err="1" smtClean="0"/>
              <a:t>Enviromental</a:t>
            </a:r>
            <a:r>
              <a:rPr lang="en-US" sz="2000" b="1" i="1" dirty="0" smtClean="0"/>
              <a:t> Protection Agency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Didirikan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pada</a:t>
            </a:r>
            <a:r>
              <a:rPr lang="en-US" sz="2000" b="1" dirty="0" smtClean="0"/>
              <a:t> 1970, </a:t>
            </a:r>
            <a:r>
              <a:rPr lang="en-US" sz="2000" b="1" dirty="0" err="1" smtClean="0"/>
              <a:t>organisasi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bertanggung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jawab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terhadap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kelestarian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lingkungan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serta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bertujuan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untuk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melindungi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kesehatan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umat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manusia</a:t>
            </a:r>
            <a:r>
              <a:rPr lang="en-US" sz="2000" b="1" dirty="0" smtClean="0"/>
              <a:t> (AS). Program yang </a:t>
            </a:r>
            <a:r>
              <a:rPr lang="en-US" sz="2000" b="1" dirty="0" err="1" smtClean="0"/>
              <a:t>dikembangkan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fokus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pada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upaya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meminimalkan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kerusakan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lingkungan</a:t>
            </a:r>
            <a:r>
              <a:rPr lang="en-US" sz="2000" b="1" dirty="0" smtClean="0"/>
              <a:t> yang </a:t>
            </a:r>
            <a:r>
              <a:rPr lang="en-US" sz="2000" b="1" dirty="0" err="1" smtClean="0"/>
              <a:t>diakibatkan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oleh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kegiatan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penerbangan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fokus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pada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tingkat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kebisingan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pesawat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emisi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kualitas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udara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air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571472" y="500042"/>
            <a:ext cx="8001056" cy="58579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54013" lvl="0" indent="-354013" algn="just"/>
            <a:r>
              <a:rPr lang="en-US" sz="2000" b="1" i="1" dirty="0" smtClean="0"/>
              <a:t>4, National </a:t>
            </a:r>
            <a:r>
              <a:rPr lang="en-US" sz="2000" b="1" i="1" dirty="0" smtClean="0"/>
              <a:t>Transportation Safety Board (NTSB). </a:t>
            </a:r>
            <a:r>
              <a:rPr lang="en-US" sz="2000" b="1" dirty="0" err="1" smtClean="0"/>
              <a:t>Organisasi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Amerika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Serikat</a:t>
            </a:r>
            <a:r>
              <a:rPr lang="en-US" sz="2000" b="1" dirty="0" smtClean="0"/>
              <a:t> yang </a:t>
            </a:r>
            <a:r>
              <a:rPr lang="en-US" sz="2000" b="1" dirty="0" err="1" smtClean="0"/>
              <a:t>bertugas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melakukan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investigasi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memeberikan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rekomendasi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bidag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keselamatan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transportasi</a:t>
            </a:r>
            <a:r>
              <a:rPr lang="en-US" sz="2000" b="1" dirty="0" smtClean="0"/>
              <a:t> (</a:t>
            </a:r>
            <a:r>
              <a:rPr lang="en-US" sz="2000" b="1" dirty="0" err="1" smtClean="0"/>
              <a:t>semua</a:t>
            </a:r>
            <a:r>
              <a:rPr lang="en-US" sz="2000" b="1" dirty="0" smtClean="0"/>
              <a:t> modal)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memeriksa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sertifikasi</a:t>
            </a:r>
            <a:r>
              <a:rPr lang="en-US" sz="2000" b="1" dirty="0" smtClean="0"/>
              <a:t>/</a:t>
            </a:r>
            <a:r>
              <a:rPr lang="en-US" sz="2000" b="1" dirty="0" err="1" smtClean="0"/>
              <a:t>perizinan</a:t>
            </a:r>
            <a:r>
              <a:rPr lang="en-US" sz="2000" b="1" dirty="0" smtClean="0"/>
              <a:t> yang </a:t>
            </a:r>
            <a:r>
              <a:rPr lang="en-US" sz="2000" b="1" dirty="0" err="1" smtClean="0"/>
              <a:t>dikeluarkan</a:t>
            </a:r>
            <a:r>
              <a:rPr lang="en-US" sz="2000" b="1" dirty="0" smtClean="0"/>
              <a:t> FAA. Di Indonesia, </a:t>
            </a:r>
            <a:r>
              <a:rPr lang="en-US" sz="2000" b="1" dirty="0" err="1" smtClean="0"/>
              <a:t>organisasi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dikenal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dengan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Komite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Nasional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Keselamatan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Transportasi</a:t>
            </a:r>
            <a:r>
              <a:rPr lang="en-US" sz="2000" b="1" dirty="0" smtClean="0"/>
              <a:t> (KNKT), </a:t>
            </a:r>
            <a:r>
              <a:rPr lang="en-US" sz="2000" b="1" dirty="0" err="1" smtClean="0"/>
              <a:t>Saat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berada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bawah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kewenangan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Kementerian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Perhubungan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Republik</a:t>
            </a:r>
            <a:r>
              <a:rPr lang="en-US" sz="2000" b="1" dirty="0" smtClean="0"/>
              <a:t> Indonesia</a:t>
            </a:r>
            <a:r>
              <a:rPr lang="en-US" sz="2000" b="1" dirty="0" smtClean="0"/>
              <a:t>.</a:t>
            </a:r>
          </a:p>
          <a:p>
            <a:endParaRPr lang="en-US" sz="2000" b="1" dirty="0" smtClean="0"/>
          </a:p>
          <a:p>
            <a:pPr algn="just"/>
            <a:r>
              <a:rPr lang="en-US" sz="2000" b="1" dirty="0" err="1" smtClean="0"/>
              <a:t>Beberapa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organisasi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profesi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berikut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berfungsi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sebagai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kelompok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lobi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untuk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mempromosikan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perspektif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dari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kelompok</a:t>
            </a:r>
            <a:r>
              <a:rPr lang="en-US" sz="2000" b="1" dirty="0" smtClean="0"/>
              <a:t> industry yang </a:t>
            </a:r>
            <a:r>
              <a:rPr lang="en-US" sz="2000" b="1" dirty="0" err="1" smtClean="0"/>
              <a:t>mereka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wakili</a:t>
            </a:r>
            <a:r>
              <a:rPr lang="en-US" sz="2000" b="1" dirty="0" smtClean="0"/>
              <a:t>.</a:t>
            </a:r>
          </a:p>
          <a:p>
            <a:pPr marL="457200" indent="-457200" algn="just">
              <a:buAutoNum type="arabicPeriod"/>
            </a:pPr>
            <a:r>
              <a:rPr lang="en-US" sz="2000" b="1" i="1" dirty="0" smtClean="0"/>
              <a:t>Aerospace </a:t>
            </a:r>
            <a:r>
              <a:rPr lang="en-US" sz="2000" b="1" i="1" dirty="0" smtClean="0"/>
              <a:t>Industries Association of America (AIA). </a:t>
            </a:r>
            <a:r>
              <a:rPr lang="en-US" sz="2000" b="1" dirty="0" err="1" smtClean="0"/>
              <a:t>Asosiasi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perdagangan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nasional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perusahaan-perusahaan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di</a:t>
            </a:r>
            <a:r>
              <a:rPr lang="en-US" sz="2000" b="1" dirty="0" smtClean="0"/>
              <a:t>  </a:t>
            </a:r>
            <a:r>
              <a:rPr lang="en-US" sz="2000" b="1" dirty="0" err="1" smtClean="0"/>
              <a:t>Amerika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Serikat</a:t>
            </a:r>
            <a:r>
              <a:rPr lang="en-US" sz="2000" b="1" dirty="0" smtClean="0"/>
              <a:t> yang </a:t>
            </a:r>
            <a:r>
              <a:rPr lang="en-US" sz="2000" b="1" dirty="0" err="1" smtClean="0"/>
              <a:t>terlibat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dalam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penelitian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pengembangan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pembuatan</a:t>
            </a:r>
            <a:r>
              <a:rPr lang="en-US" sz="2000" b="1" dirty="0" smtClean="0"/>
              <a:t> system </a:t>
            </a:r>
            <a:r>
              <a:rPr lang="en-US" sz="2000" b="1" dirty="0" err="1" smtClean="0"/>
              <a:t>kedirgantaraan</a:t>
            </a:r>
            <a:r>
              <a:rPr lang="en-US" sz="2000" b="1" dirty="0" smtClean="0"/>
              <a:t>.</a:t>
            </a:r>
          </a:p>
          <a:p>
            <a:pPr marL="457200" indent="-457200" algn="just"/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571472" y="500042"/>
            <a:ext cx="8001056" cy="58579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54013" lvl="0" indent="-354013" algn="just"/>
            <a:r>
              <a:rPr lang="en-US" sz="2000" b="1" i="1" dirty="0" smtClean="0"/>
              <a:t>2. </a:t>
            </a:r>
            <a:r>
              <a:rPr lang="en-US" sz="2200" b="1" i="1" dirty="0" smtClean="0"/>
              <a:t>Aircraft </a:t>
            </a:r>
            <a:r>
              <a:rPr lang="en-US" sz="2200" b="1" i="1" dirty="0" smtClean="0"/>
              <a:t>Owners and Pilots Association</a:t>
            </a:r>
            <a:r>
              <a:rPr lang="en-US" sz="2200" b="1" dirty="0" smtClean="0"/>
              <a:t> (AOPA). </a:t>
            </a:r>
            <a:r>
              <a:rPr lang="en-US" sz="2200" b="1" dirty="0" err="1" smtClean="0"/>
              <a:t>Sebuah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asosiasi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pemilik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dan</a:t>
            </a:r>
            <a:r>
              <a:rPr lang="en-US" sz="2200" b="1" dirty="0" smtClean="0"/>
              <a:t> pilot </a:t>
            </a:r>
            <a:r>
              <a:rPr lang="en-US" sz="2200" b="1" dirty="0" err="1" smtClean="0"/>
              <a:t>pesawat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penerbangan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umum</a:t>
            </a:r>
            <a:r>
              <a:rPr lang="en-US" sz="2200" b="1" dirty="0" smtClean="0"/>
              <a:t> (</a:t>
            </a:r>
            <a:r>
              <a:rPr lang="en-US" sz="2200" b="1" i="1" dirty="0" smtClean="0"/>
              <a:t>general aviation)</a:t>
            </a:r>
            <a:r>
              <a:rPr lang="en-US" sz="2200" b="1" dirty="0" smtClean="0"/>
              <a:t>. </a:t>
            </a:r>
            <a:r>
              <a:rPr lang="en-US" sz="2200" b="1" dirty="0" err="1" smtClean="0"/>
              <a:t>Asosiasi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ini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bermarkas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di</a:t>
            </a:r>
            <a:r>
              <a:rPr lang="en-US" sz="2200" b="1" dirty="0" smtClean="0"/>
              <a:t> Frederick, MD, </a:t>
            </a:r>
            <a:r>
              <a:rPr lang="en-US" sz="2200" b="1" dirty="0" err="1" smtClean="0"/>
              <a:t>pinggiran</a:t>
            </a:r>
            <a:r>
              <a:rPr lang="en-US" sz="2200" b="1" dirty="0" smtClean="0"/>
              <a:t> Washington, </a:t>
            </a:r>
            <a:r>
              <a:rPr lang="en-US" sz="2200" b="1" dirty="0" smtClean="0"/>
              <a:t>DC.</a:t>
            </a:r>
          </a:p>
          <a:p>
            <a:pPr marL="457200" lvl="0" indent="-457200" algn="just">
              <a:buAutoNum type="arabicPeriod" startAt="3"/>
            </a:pPr>
            <a:r>
              <a:rPr lang="en-US" sz="2200" b="1" i="1" dirty="0" smtClean="0"/>
              <a:t>Airports </a:t>
            </a:r>
            <a:r>
              <a:rPr lang="en-US" sz="2200" b="1" i="1" dirty="0" smtClean="0"/>
              <a:t>Council international</a:t>
            </a:r>
            <a:r>
              <a:rPr lang="en-US" sz="2200" b="1" dirty="0" smtClean="0"/>
              <a:t> (ACI), </a:t>
            </a:r>
            <a:r>
              <a:rPr lang="en-US" sz="2200" b="1" dirty="0" err="1" smtClean="0"/>
              <a:t>Sebuah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asosiasi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dengan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anggota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lebih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dari</a:t>
            </a:r>
            <a:r>
              <a:rPr lang="en-US" sz="2200" b="1" dirty="0" smtClean="0"/>
              <a:t> 400 </a:t>
            </a:r>
            <a:r>
              <a:rPr lang="en-US" sz="2200" b="1" dirty="0" err="1" smtClean="0"/>
              <a:t>bandara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besar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otoritas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Bandara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seluruh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dunia</a:t>
            </a:r>
            <a:r>
              <a:rPr lang="en-US" sz="2200" b="1" dirty="0" smtClean="0"/>
              <a:t>. </a:t>
            </a:r>
            <a:r>
              <a:rPr lang="en-US" sz="2200" b="1" dirty="0" err="1" smtClean="0"/>
              <a:t>Organisasi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ini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bermarkas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Jenewa</a:t>
            </a:r>
            <a:r>
              <a:rPr lang="en-US" sz="2200" b="1" dirty="0" smtClean="0"/>
              <a:t>, Swiss. </a:t>
            </a:r>
            <a:endParaRPr lang="en-US" sz="2200" b="1" dirty="0" smtClean="0"/>
          </a:p>
          <a:p>
            <a:pPr marL="457200" lvl="0" indent="-457200" algn="just">
              <a:buAutoNum type="arabicPeriod" startAt="3"/>
            </a:pPr>
            <a:r>
              <a:rPr lang="en-US" sz="2200" b="1" i="1" dirty="0" smtClean="0"/>
              <a:t>Helicopter </a:t>
            </a:r>
            <a:r>
              <a:rPr lang="en-US" sz="2200" b="1" i="1" dirty="0" smtClean="0"/>
              <a:t>Association International (HAI). </a:t>
            </a:r>
            <a:r>
              <a:rPr lang="en-US" sz="2200" b="1" dirty="0" err="1" smtClean="0"/>
              <a:t>Sebuah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asosiasi</a:t>
            </a:r>
            <a:r>
              <a:rPr lang="en-US" sz="2200" b="1" dirty="0" smtClean="0"/>
              <a:t> yang </a:t>
            </a:r>
            <a:r>
              <a:rPr lang="en-US" sz="2200" b="1" dirty="0" err="1" smtClean="0"/>
              <a:t>mewakili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kepentingan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produsen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pengguna</a:t>
            </a:r>
            <a:r>
              <a:rPr lang="en-US" sz="2200" b="1" dirty="0" smtClean="0"/>
              <a:t> helicopter </a:t>
            </a:r>
            <a:r>
              <a:rPr lang="en-US" sz="2200" b="1" dirty="0" err="1" smtClean="0"/>
              <a:t>untuk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mempromosikan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kegunaan</a:t>
            </a:r>
            <a:r>
              <a:rPr lang="en-US" sz="2200" b="1" dirty="0" smtClean="0"/>
              <a:t> helicopter. </a:t>
            </a:r>
            <a:r>
              <a:rPr lang="en-US" sz="2200" b="1" dirty="0" err="1" smtClean="0"/>
              <a:t>Organisasi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ini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terletak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di</a:t>
            </a:r>
            <a:r>
              <a:rPr lang="en-US" sz="2200" b="1" dirty="0" smtClean="0"/>
              <a:t> Alexandria, VA, </a:t>
            </a:r>
            <a:r>
              <a:rPr lang="en-US" sz="2200" b="1" dirty="0" err="1" smtClean="0"/>
              <a:t>pinggiran</a:t>
            </a:r>
            <a:r>
              <a:rPr lang="en-US" sz="2200" b="1" dirty="0" smtClean="0"/>
              <a:t> Washington, </a:t>
            </a:r>
            <a:r>
              <a:rPr lang="en-US" sz="2200" b="1" dirty="0" smtClean="0"/>
              <a:t>DC.</a:t>
            </a:r>
            <a:endParaRPr lang="en-US" sz="2200" b="1" dirty="0" smtClean="0"/>
          </a:p>
          <a:p>
            <a:pPr marL="457200" lvl="0" indent="-457200" algn="just">
              <a:buAutoNum type="arabicPeriod" startAt="3"/>
            </a:pPr>
            <a:r>
              <a:rPr lang="en-US" sz="2200" b="1" i="1" dirty="0" smtClean="0"/>
              <a:t>International </a:t>
            </a:r>
            <a:r>
              <a:rPr lang="en-US" sz="2200" b="1" i="1" dirty="0" smtClean="0"/>
              <a:t>Air Transport Association</a:t>
            </a:r>
            <a:r>
              <a:rPr lang="en-US" sz="2200" b="1" dirty="0" smtClean="0"/>
              <a:t> (IATA). </a:t>
            </a:r>
            <a:r>
              <a:rPr lang="en-US" sz="2200" b="1" dirty="0" err="1" smtClean="0"/>
              <a:t>Sebuah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asosiasi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maskapai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penerbangan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terjadwal</a:t>
            </a:r>
            <a:r>
              <a:rPr lang="en-US" sz="2200" b="1" dirty="0" smtClean="0"/>
              <a:t> (</a:t>
            </a:r>
            <a:r>
              <a:rPr lang="en-US" sz="2200" b="1" i="1" dirty="0" smtClean="0"/>
              <a:t>scheduled carriers) </a:t>
            </a:r>
            <a:r>
              <a:rPr lang="en-US" sz="2200" b="1" dirty="0" err="1" smtClean="0"/>
              <a:t>dalam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transportasi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udara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internasional</a:t>
            </a:r>
            <a:r>
              <a:rPr lang="en-US" sz="2200" b="1" dirty="0" smtClean="0"/>
              <a:t>. </a:t>
            </a:r>
            <a:r>
              <a:rPr lang="en-US" sz="2200" b="1" dirty="0" err="1" smtClean="0"/>
              <a:t>Organisasi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ini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bermarkas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di</a:t>
            </a:r>
            <a:r>
              <a:rPr lang="en-US" sz="2200" b="1" dirty="0" smtClean="0"/>
              <a:t> Montreal, </a:t>
            </a:r>
            <a:r>
              <a:rPr lang="en-US" sz="2200" b="1" dirty="0" err="1" smtClean="0"/>
              <a:t>Kanada</a:t>
            </a:r>
            <a:r>
              <a:rPr lang="en-US" sz="2200" b="1" dirty="0" smtClean="0"/>
              <a:t>.</a:t>
            </a:r>
            <a:endParaRPr lang="en-US" sz="2200" dirty="0" smtClean="0"/>
          </a:p>
          <a:p>
            <a:pPr marL="354013" lvl="0" indent="-354013" algn="just"/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718</TotalTime>
  <Words>676</Words>
  <Application>Microsoft Office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13</cp:revision>
  <dcterms:created xsi:type="dcterms:W3CDTF">2019-04-20T16:31:39Z</dcterms:created>
  <dcterms:modified xsi:type="dcterms:W3CDTF">2019-04-21T08:40:32Z</dcterms:modified>
</cp:coreProperties>
</file>