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  <p:sldMasterId id="2147483708" r:id="rId2"/>
  </p:sldMasterIdLst>
  <p:notesMasterIdLst>
    <p:notesMasterId r:id="rId44"/>
  </p:notesMasterIdLst>
  <p:sldIdLst>
    <p:sldId id="307" r:id="rId3"/>
    <p:sldId id="361" r:id="rId4"/>
    <p:sldId id="324" r:id="rId5"/>
    <p:sldId id="351" r:id="rId6"/>
    <p:sldId id="353" r:id="rId7"/>
    <p:sldId id="350" r:id="rId8"/>
    <p:sldId id="352" r:id="rId9"/>
    <p:sldId id="354" r:id="rId10"/>
    <p:sldId id="359" r:id="rId11"/>
    <p:sldId id="355" r:id="rId12"/>
    <p:sldId id="356" r:id="rId13"/>
    <p:sldId id="357" r:id="rId14"/>
    <p:sldId id="358" r:id="rId15"/>
    <p:sldId id="305" r:id="rId16"/>
    <p:sldId id="341" r:id="rId17"/>
    <p:sldId id="362" r:id="rId18"/>
    <p:sldId id="363" r:id="rId19"/>
    <p:sldId id="380" r:id="rId20"/>
    <p:sldId id="381" r:id="rId21"/>
    <p:sldId id="365" r:id="rId22"/>
    <p:sldId id="366" r:id="rId23"/>
    <p:sldId id="367" r:id="rId24"/>
    <p:sldId id="368" r:id="rId25"/>
    <p:sldId id="369" r:id="rId26"/>
    <p:sldId id="384" r:id="rId27"/>
    <p:sldId id="360" r:id="rId28"/>
    <p:sldId id="364" r:id="rId29"/>
    <p:sldId id="382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9" r:id="rId39"/>
    <p:sldId id="378" r:id="rId40"/>
    <p:sldId id="383" r:id="rId41"/>
    <p:sldId id="385" r:id="rId42"/>
    <p:sldId id="276" r:id="rId43"/>
  </p:sldIdLst>
  <p:sldSz cx="9144000" cy="6858000" type="screen4x3"/>
  <p:notesSz cx="6858000" cy="9144000"/>
  <p:defaultTextStyle>
    <a:defPPr>
      <a:defRPr lang="id-ID"/>
    </a:defPPr>
    <a:lvl1pPr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0000FF"/>
    <a:srgbClr val="0808B8"/>
    <a:srgbClr val="FF0066"/>
    <a:srgbClr val="800000"/>
    <a:srgbClr val="00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6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2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7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77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7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BEE1A7D-EA56-473F-BCDE-D091A0324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236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897F34-A6EE-4110-B83D-39510FA24052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79EF07-EFDB-4EF6-8A9D-8C757F9D2198}" type="slidenum">
              <a:rPr lang="en-US" smtClean="0"/>
              <a:pPr/>
              <a:t>41</a:t>
            </a:fld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3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3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C4211-285B-4EAF-B5AC-A6C480C31B69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0F42F-24EE-4AD3-8456-467F370B90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04F56-52CE-489F-8A96-E7A267A88E69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A1CA3-1ACB-4640-8A67-9B8399A3D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7B639-3B3C-4CA7-AA9F-743F7DC9C2A8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795E4-F15E-43E9-A2D7-78E95C7A6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B9F05-8AED-4DB5-84B8-B8FEAD5C9A5F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9162F-B89C-4B29-82AA-1197DC145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591A-684B-4C71-BF3A-8A1A9A0F9996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05D54-DCD7-4680-8E50-3C1AECB9DB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7BB80-CB4B-41F9-9CD4-C201C5110447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AA920-A5ED-423D-B7B7-02C57CE117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74024-6D98-44F7-98C9-CE693B5893FC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B30B8-228D-4299-9364-4DC1C0AA4D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B78CC-0679-4C1C-B308-CB1C985B2C6B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836EC-EF28-4B33-AF8A-C55AE0AC60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9C492-FF41-4E4A-8ACA-17B9866E63AF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6226B-1FDF-434B-A289-D020F1C818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A7724-EAB6-4E70-9441-337834A73278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6B7AA-3D1A-4BF0-9BFA-F8DF8B21D3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4BFB8-B4AE-49B9-9E2D-C1A72186362A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0D3A8-6F46-4E79-BF2A-7FCC914CD0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80263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id-ID"/>
              <a:t>Click to edit Master title style</a:t>
            </a:r>
          </a:p>
        </p:txBody>
      </p:sp>
      <p:sp>
        <p:nvSpPr>
          <p:cNvPr id="180264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d-ID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1D190-C121-406A-9759-35748534BD3F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D3406-6955-48F5-B850-216D41BDC03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87C0E-0D46-498C-A3AB-93064D56CD04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47CD2-80A0-4657-8A22-3C0C46998B2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B6018-44C6-49A3-9D1C-6D68903DD71B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0A197-23FB-4AF2-93E6-2A2982F6BE63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6A1D2-0CF3-4847-BF81-998A18C0198E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E0E44-03CB-40FE-85B9-0643FE133BF7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56285-BD22-4A32-B31A-0AEAA3AD69B0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DAAA4-E624-41E7-9859-90FECC708298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69E8C-195F-4B95-B6E9-85130B8D0515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247F5-8AF4-49F9-A259-4D5E23D43D0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51115-6669-41E3-9250-BCA77A25BAE2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81E59-8D5F-46BA-8EDD-5C255550ACC8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72A9A-CF43-4D66-BC53-01A42D9BD56B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5866C-BEE7-415D-B3C0-AFAD69D9EF51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188A2-5A07-4DA6-A3C4-0354A024C2C1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EF1DC-1E8F-4AA2-85CE-8F97389C5905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032BC-C74C-46B0-8679-CE81ACBC66B7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0E9F6-7DBD-41CD-9283-1D5F07C5A8A0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986BC-6C81-4B11-A946-27AB009FED6D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5C4D1-E093-4D8F-8C90-933E59C521BA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3209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210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1028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32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4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32105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6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7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8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9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32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2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32112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3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4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5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6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7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2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2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2AB5C819-EE5C-4411-8EFA-0C3E8F9E6B23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132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132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0ED7F5B3-8E4E-441C-A18D-6FA88370FE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36" r:id="rId1"/>
    <p:sldLayoutId id="2147484437" r:id="rId2"/>
    <p:sldLayoutId id="2147484438" r:id="rId3"/>
    <p:sldLayoutId id="2147484439" r:id="rId4"/>
    <p:sldLayoutId id="2147484440" r:id="rId5"/>
    <p:sldLayoutId id="2147484441" r:id="rId6"/>
    <p:sldLayoutId id="2147484442" r:id="rId7"/>
    <p:sldLayoutId id="2147484443" r:id="rId8"/>
    <p:sldLayoutId id="2147484444" r:id="rId9"/>
    <p:sldLayoutId id="2147484445" r:id="rId10"/>
    <p:sldLayoutId id="2147484446" r:id="rId11"/>
  </p:sldLayoutIdLst>
  <p:transition spd="slow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7920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0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0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59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7920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0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0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7922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3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7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7923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7923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3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79239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title style</a:t>
            </a:r>
          </a:p>
        </p:txBody>
      </p:sp>
      <p:sp>
        <p:nvSpPr>
          <p:cNvPr id="179240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11A48B4-FFA9-4880-B2F6-22CBEE565E0C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179241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179242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2C041896-EA57-47BC-81BA-043F893B57E6}" type="slidenum">
              <a:rPr lang="id-ID"/>
              <a:pPr>
                <a:defRPr/>
              </a:pPr>
              <a:t>‹#›</a:t>
            </a:fld>
            <a:endParaRPr lang="id-ID"/>
          </a:p>
        </p:txBody>
      </p:sp>
      <p:sp>
        <p:nvSpPr>
          <p:cNvPr id="17924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47" r:id="rId1"/>
    <p:sldLayoutId id="2147484448" r:id="rId2"/>
    <p:sldLayoutId id="2147484449" r:id="rId3"/>
    <p:sldLayoutId id="2147484450" r:id="rId4"/>
    <p:sldLayoutId id="2147484451" r:id="rId5"/>
    <p:sldLayoutId id="2147484452" r:id="rId6"/>
    <p:sldLayoutId id="2147484453" r:id="rId7"/>
    <p:sldLayoutId id="2147484454" r:id="rId8"/>
    <p:sldLayoutId id="2147484455" r:id="rId9"/>
    <p:sldLayoutId id="2147484456" r:id="rId10"/>
    <p:sldLayoutId id="2147484457" r:id="rId11"/>
  </p:sldLayoutIdLst>
  <p:transition spd="slow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2ADCEE6-91CF-496D-95E0-61E265931278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678E8-9823-4774-9908-0BF455011C54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16" name="Rectangle 5"/>
          <p:cNvSpPr>
            <a:spLocks noChangeAspect="1" noChangeArrowheads="1"/>
          </p:cNvSpPr>
          <p:nvPr/>
        </p:nvSpPr>
        <p:spPr bwMode="auto">
          <a:xfrm>
            <a:off x="2743200" y="228600"/>
            <a:ext cx="3581400" cy="1323439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PERTEMUAN </a:t>
            </a:r>
          </a:p>
          <a:p>
            <a:pPr algn="ctr">
              <a:defRPr/>
            </a:pPr>
            <a:r>
              <a:rPr lang="en-US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KE </a:t>
            </a:r>
            <a:r>
              <a:rPr lang="id-ID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4</a:t>
            </a:r>
            <a:r>
              <a:rPr lang="en-US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en-US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DAN </a:t>
            </a:r>
            <a:r>
              <a:rPr lang="id-ID" sz="4000" b="1" baseline="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</a:t>
            </a:r>
            <a:endParaRPr lang="en-US" sz="4000" b="1" baseline="0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85800" y="1993071"/>
            <a:ext cx="2743200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2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SISTEM KOORDINAT</a:t>
            </a:r>
            <a:endParaRPr lang="en-US" sz="32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971800" y="3136071"/>
            <a:ext cx="3276600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2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TINGGI DAN BEDA TINGGI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5334000" y="4431471"/>
            <a:ext cx="3276600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2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PERALATAN UKUR TANAH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52600" y="1828800"/>
            <a:ext cx="5638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60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SISTEM KOORDINAT</a:t>
            </a:r>
            <a:endParaRPr lang="en-US" sz="60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8EBC72-29A4-4050-8A72-E19F97DADA7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380797" y="838200"/>
            <a:ext cx="4343400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48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SISTEM KOORDINAT</a:t>
            </a:r>
            <a:endParaRPr lang="en-US" sz="48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19200" y="3581400"/>
            <a:ext cx="2895600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SISTEM KOORDINAT KARTESIAN</a:t>
            </a:r>
            <a:endParaRPr lang="en-US" sz="28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876800" y="3621072"/>
            <a:ext cx="2895600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SISTEM KOORDINAT KUTUB</a:t>
            </a:r>
            <a:endParaRPr lang="en-US" sz="28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  <p:sp>
        <p:nvSpPr>
          <p:cNvPr id="9" name="Down Arrow 8"/>
          <p:cNvSpPr/>
          <p:nvPr/>
        </p:nvSpPr>
        <p:spPr bwMode="auto">
          <a:xfrm rot="1800000">
            <a:off x="3073498" y="2306327"/>
            <a:ext cx="381000" cy="1118479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Down Arrow 9"/>
          <p:cNvSpPr/>
          <p:nvPr/>
        </p:nvSpPr>
        <p:spPr bwMode="auto">
          <a:xfrm rot="19800000" flipH="1">
            <a:off x="5537102" y="2320841"/>
            <a:ext cx="381000" cy="1118479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34142" y="206514"/>
            <a:ext cx="70551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baseline="0" smtClean="0">
                <a:solidFill>
                  <a:srgbClr val="FFFF00"/>
                </a:solidFill>
                <a:latin typeface="Arial" charset="0"/>
              </a:rPr>
              <a:t>Sistem Koordinat Kartesian </a:t>
            </a:r>
            <a:endParaRPr lang="en-US" sz="4000">
              <a:solidFill>
                <a:srgbClr val="FFFF00"/>
              </a:solidFill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2215750" y="5068277"/>
            <a:ext cx="2813450" cy="875323"/>
            <a:chOff x="2215750" y="5068277"/>
            <a:chExt cx="2813450" cy="875323"/>
          </a:xfrm>
        </p:grpSpPr>
        <p:sp>
          <p:nvSpPr>
            <p:cNvPr id="25" name="Rectangle 24"/>
            <p:cNvSpPr/>
            <p:nvPr/>
          </p:nvSpPr>
          <p:spPr>
            <a:xfrm>
              <a:off x="2215750" y="5068277"/>
              <a:ext cx="277832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</a:rPr>
                <a:t>Xq = Xp + </a:t>
              </a:r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</a:rPr>
                <a:t>xpq</a:t>
              </a:r>
              <a:endParaRPr lang="en-US" sz="2400">
                <a:solidFill>
                  <a:srgbClr val="FFFF00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250875" y="5481935"/>
              <a:ext cx="277832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</a:rPr>
                <a:t>Yq = Yp + </a:t>
              </a:r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00"/>
                  </a:solidFill>
                  <a:latin typeface="Arial" charset="0"/>
                </a:rPr>
                <a:t>pq</a:t>
              </a:r>
              <a:endParaRPr lang="en-US" sz="2400">
                <a:solidFill>
                  <a:srgbClr val="FFFF00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04800" y="990600"/>
            <a:ext cx="6182710" cy="3842789"/>
            <a:chOff x="304800" y="1066800"/>
            <a:chExt cx="6182710" cy="3842789"/>
          </a:xfrm>
        </p:grpSpPr>
        <p:cxnSp>
          <p:nvCxnSpPr>
            <p:cNvPr id="6" name="Straight Connector 5"/>
            <p:cNvCxnSpPr/>
            <p:nvPr/>
          </p:nvCxnSpPr>
          <p:spPr bwMode="auto">
            <a:xfrm flipV="1">
              <a:off x="1688527" y="3810000"/>
              <a:ext cx="4343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7" name="Straight Connector 6"/>
            <p:cNvCxnSpPr/>
            <p:nvPr/>
          </p:nvCxnSpPr>
          <p:spPr bwMode="auto">
            <a:xfrm rot="5400000" flipH="1" flipV="1">
              <a:off x="697927" y="2805752"/>
              <a:ext cx="2438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8" name="Straight Connector 7"/>
            <p:cNvCxnSpPr/>
            <p:nvPr/>
          </p:nvCxnSpPr>
          <p:spPr bwMode="auto">
            <a:xfrm flipV="1">
              <a:off x="1930775" y="3200400"/>
              <a:ext cx="3200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 flipV="1">
              <a:off x="1917127" y="2147248"/>
              <a:ext cx="3200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Straight Connector 9"/>
            <p:cNvCxnSpPr/>
            <p:nvPr/>
          </p:nvCxnSpPr>
          <p:spPr bwMode="auto">
            <a:xfrm rot="5400000" flipH="1" flipV="1">
              <a:off x="4295361" y="2991022"/>
              <a:ext cx="1645920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 rot="5400000" flipH="1" flipV="1">
              <a:off x="2464972" y="2969414"/>
              <a:ext cx="1645920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flipV="1">
              <a:off x="3267119" y="2174544"/>
              <a:ext cx="1828800" cy="100584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3" name="Rectangle 12"/>
            <p:cNvSpPr/>
            <p:nvPr/>
          </p:nvSpPr>
          <p:spPr>
            <a:xfrm>
              <a:off x="5105400" y="3805535"/>
              <a:ext cx="138211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 X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06223" y="1066800"/>
              <a:ext cx="137749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 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</a:t>
              </a:r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956631" y="3159456"/>
              <a:ext cx="16811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 (Xp, Yp) </a:t>
              </a:r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306623" y="1609383"/>
              <a:ext cx="17203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 (Xq, Yq) </a:t>
              </a:r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522479" y="3805535"/>
              <a:ext cx="4235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O</a:t>
              </a:r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777342" y="4048518"/>
              <a:ext cx="79861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 sz="200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300514" y="4027716"/>
              <a:ext cx="51328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Xp</a:t>
              </a:r>
              <a:endParaRPr lang="en-US" sz="2000"/>
            </a:p>
          </p:txBody>
        </p:sp>
        <p:sp>
          <p:nvSpPr>
            <p:cNvPr id="30" name="Left Brace 29"/>
            <p:cNvSpPr/>
            <p:nvPr/>
          </p:nvSpPr>
          <p:spPr bwMode="auto">
            <a:xfrm rot="16200000">
              <a:off x="2529042" y="3338358"/>
              <a:ext cx="155448" cy="128016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2" name="Left Brace 31"/>
            <p:cNvSpPr/>
            <p:nvPr/>
          </p:nvSpPr>
          <p:spPr bwMode="auto">
            <a:xfrm rot="16200000">
              <a:off x="3441990" y="2832390"/>
              <a:ext cx="155448" cy="320040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3233058" y="4509479"/>
              <a:ext cx="51328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Xq</a:t>
              </a:r>
              <a:endParaRPr lang="en-US" sz="2000"/>
            </a:p>
          </p:txBody>
        </p:sp>
        <p:sp>
          <p:nvSpPr>
            <p:cNvPr id="34" name="Left Brace 33"/>
            <p:cNvSpPr/>
            <p:nvPr/>
          </p:nvSpPr>
          <p:spPr bwMode="auto">
            <a:xfrm rot="16200000">
              <a:off x="4143030" y="3064038"/>
              <a:ext cx="155448" cy="182880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5" name="Left Brace 34"/>
            <p:cNvSpPr/>
            <p:nvPr/>
          </p:nvSpPr>
          <p:spPr bwMode="auto">
            <a:xfrm>
              <a:off x="1661886" y="3227250"/>
              <a:ext cx="155448" cy="54864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172028" y="3287876"/>
              <a:ext cx="56964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Yp </a:t>
              </a:r>
              <a:endParaRPr lang="en-US" sz="2000"/>
            </a:p>
          </p:txBody>
        </p:sp>
        <p:sp>
          <p:nvSpPr>
            <p:cNvPr id="37" name="Left Brace 36"/>
            <p:cNvSpPr/>
            <p:nvPr/>
          </p:nvSpPr>
          <p:spPr bwMode="auto">
            <a:xfrm>
              <a:off x="1658256" y="2148114"/>
              <a:ext cx="155448" cy="100584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8" name="Left Brace 37"/>
            <p:cNvSpPr/>
            <p:nvPr/>
          </p:nvSpPr>
          <p:spPr bwMode="auto">
            <a:xfrm>
              <a:off x="794658" y="2086428"/>
              <a:ext cx="155448" cy="173736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04800" y="2743200"/>
              <a:ext cx="56477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Yq </a:t>
              </a:r>
              <a:endParaRPr lang="en-US" sz="200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52714" y="2423886"/>
              <a:ext cx="79861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 sz="200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548086" y="2057400"/>
            <a:ext cx="3476172" cy="1524000"/>
            <a:chOff x="5548086" y="2057400"/>
            <a:chExt cx="3476172" cy="1524000"/>
          </a:xfrm>
        </p:grpSpPr>
        <p:sp>
          <p:nvSpPr>
            <p:cNvPr id="42" name="Rectangle 41"/>
            <p:cNvSpPr/>
            <p:nvPr/>
          </p:nvSpPr>
          <p:spPr>
            <a:xfrm>
              <a:off x="5548086" y="2057400"/>
              <a:ext cx="29427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Xp dan Xq =  absis</a:t>
              </a:r>
              <a:endParaRPr lang="en-US" sz="240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577114" y="2586335"/>
              <a:ext cx="321244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Yp dan Yq = ordinat</a:t>
              </a:r>
              <a:endParaRPr lang="en-US" sz="240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595258" y="3119735"/>
              <a:ext cx="3429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(Xp, Yp) = koordinat P</a:t>
              </a:r>
              <a:endParaRPr lang="en-US" sz="24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228600" y="671286"/>
            <a:ext cx="5142177" cy="3281065"/>
            <a:chOff x="2020623" y="1595735"/>
            <a:chExt cx="5142177" cy="3281065"/>
          </a:xfrm>
        </p:grpSpPr>
        <p:cxnSp>
          <p:nvCxnSpPr>
            <p:cNvPr id="8" name="Straight Connector 7"/>
            <p:cNvCxnSpPr/>
            <p:nvPr/>
          </p:nvCxnSpPr>
          <p:spPr bwMode="auto">
            <a:xfrm flipV="1">
              <a:off x="2602927" y="4338935"/>
              <a:ext cx="4343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 rot="5400000" flipH="1" flipV="1">
              <a:off x="1612327" y="3334687"/>
              <a:ext cx="2438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10" name="Straight Connector 9"/>
            <p:cNvCxnSpPr/>
            <p:nvPr/>
          </p:nvCxnSpPr>
          <p:spPr bwMode="auto">
            <a:xfrm flipV="1">
              <a:off x="2845175" y="3729335"/>
              <a:ext cx="3200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 flipV="1">
              <a:off x="2831527" y="2676183"/>
              <a:ext cx="3200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rot="5400000" flipH="1" flipV="1">
              <a:off x="5209761" y="3519957"/>
              <a:ext cx="1645920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/>
            <p:cNvCxnSpPr/>
            <p:nvPr/>
          </p:nvCxnSpPr>
          <p:spPr bwMode="auto">
            <a:xfrm rot="5400000" flipH="1" flipV="1">
              <a:off x="3379372" y="3498349"/>
              <a:ext cx="1645920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/>
            <p:cNvCxnSpPr/>
            <p:nvPr/>
          </p:nvCxnSpPr>
          <p:spPr bwMode="auto">
            <a:xfrm flipV="1">
              <a:off x="4181519" y="2703479"/>
              <a:ext cx="1828800" cy="100584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" name="Rectangle 14"/>
            <p:cNvSpPr/>
            <p:nvPr/>
          </p:nvSpPr>
          <p:spPr>
            <a:xfrm>
              <a:off x="5561079" y="4415135"/>
              <a:ext cx="16017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X </a:t>
              </a:r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020623" y="1595735"/>
              <a:ext cx="15905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Y </a:t>
              </a:r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871031" y="3688391"/>
              <a:ext cx="16811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 (Xp, Yp) </a:t>
              </a:r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221023" y="2138318"/>
              <a:ext cx="17203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 (Xq, Yq) </a:t>
              </a:r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436879" y="4334470"/>
              <a:ext cx="4235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O</a:t>
              </a:r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691742" y="3305628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019800" y="3043535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10028" y="4847641"/>
            <a:ext cx="8429172" cy="1005245"/>
            <a:chOff x="410028" y="4847641"/>
            <a:chExt cx="8429172" cy="1005245"/>
          </a:xfrm>
        </p:grpSpPr>
        <p:sp>
          <p:nvSpPr>
            <p:cNvPr id="22" name="Rectangle 21"/>
            <p:cNvSpPr/>
            <p:nvPr/>
          </p:nvSpPr>
          <p:spPr>
            <a:xfrm>
              <a:off x="410028" y="4847641"/>
              <a:ext cx="8429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Xq = Xp +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 = 624,372 m + 27,115 m = 651,487 m   </a:t>
              </a:r>
              <a:endParaRPr lang="en-US" sz="24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10028" y="5391221"/>
              <a:ext cx="83529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Yq = Yp +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 = 311,491 m + 39,017 m = 350,508 m  </a:t>
              </a:r>
              <a:endParaRPr lang="en-US" sz="240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745540" y="1214735"/>
            <a:ext cx="2591767" cy="2457379"/>
            <a:chOff x="5745540" y="1214735"/>
            <a:chExt cx="2591767" cy="2457379"/>
          </a:xfrm>
        </p:grpSpPr>
        <p:sp>
          <p:nvSpPr>
            <p:cNvPr id="24" name="Rectangle 23"/>
            <p:cNvSpPr/>
            <p:nvPr/>
          </p:nvSpPr>
          <p:spPr>
            <a:xfrm>
              <a:off x="5745540" y="1214735"/>
              <a:ext cx="1569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Diketahui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761712" y="1676400"/>
              <a:ext cx="24000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 = 624,372 m</a:t>
              </a:r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771528" y="2205335"/>
              <a:ext cx="23660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Yp = 311,491 m</a:t>
              </a:r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770641" y="2715007"/>
              <a:ext cx="25545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 = 27,115 m</a:t>
              </a:r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765769" y="3210449"/>
              <a:ext cx="257153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 = 39,017 m</a:t>
              </a:r>
              <a:endParaRPr lang="en-US"/>
            </a:p>
          </p:txBody>
        </p:sp>
      </p:grpSp>
      <p:sp>
        <p:nvSpPr>
          <p:cNvPr id="29" name="Rectangle 28"/>
          <p:cNvSpPr/>
          <p:nvPr/>
        </p:nvSpPr>
        <p:spPr>
          <a:xfrm>
            <a:off x="304800" y="3962400"/>
            <a:ext cx="30877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Tentukan Xq dan Yq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19314" y="4357914"/>
            <a:ext cx="13131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Jawab: </a:t>
            </a:r>
            <a:endParaRPr 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3143250" y="190500"/>
            <a:ext cx="2819400" cy="650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CONTOH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1355565" y="990600"/>
            <a:ext cx="5045235" cy="3200400"/>
            <a:chOff x="1246496" y="381000"/>
            <a:chExt cx="5045235" cy="3200400"/>
          </a:xfrm>
        </p:grpSpPr>
        <p:cxnSp>
          <p:nvCxnSpPr>
            <p:cNvPr id="6" name="Straight Connector 5"/>
            <p:cNvCxnSpPr/>
            <p:nvPr/>
          </p:nvCxnSpPr>
          <p:spPr bwMode="auto">
            <a:xfrm flipV="1">
              <a:off x="1828800" y="3124200"/>
              <a:ext cx="4343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 rot="5400000" flipH="1" flipV="1">
              <a:off x="838200" y="2119952"/>
              <a:ext cx="24384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 flipV="1">
              <a:off x="2066341" y="2090893"/>
              <a:ext cx="1828800" cy="100584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0" name="Rectangle 19"/>
            <p:cNvSpPr/>
            <p:nvPr/>
          </p:nvSpPr>
          <p:spPr>
            <a:xfrm>
              <a:off x="4690010" y="2667000"/>
              <a:ext cx="16017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X </a:t>
              </a:r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246496" y="381000"/>
              <a:ext cx="15905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Sumbu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Y </a:t>
              </a:r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141216" y="1509486"/>
              <a:ext cx="176288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 (Dq, </a:t>
              </a:r>
              <a:r>
                <a:rPr lang="en-US" sz="3200" b="1" baseline="0" smtClean="0">
                  <a:solidFill>
                    <a:srgbClr val="FFFFFF"/>
                  </a:solidFill>
                  <a:latin typeface="Arial" charset="0"/>
                </a:rPr>
                <a:t>α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q) </a:t>
              </a:r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142335" y="2315290"/>
              <a:ext cx="40588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α</a:t>
              </a:r>
              <a:endParaRPr lang="en-US" sz="2800"/>
            </a:p>
          </p:txBody>
        </p:sp>
        <p:sp>
          <p:nvSpPr>
            <p:cNvPr id="26" name="Arc 25"/>
            <p:cNvSpPr/>
            <p:nvPr/>
          </p:nvSpPr>
          <p:spPr bwMode="auto">
            <a:xfrm>
              <a:off x="1359473" y="2280281"/>
              <a:ext cx="1434152" cy="83820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879400" y="2559874"/>
              <a:ext cx="7825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Dpq</a:t>
              </a:r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1662752" y="3119735"/>
              <a:ext cx="4235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O</a:t>
              </a:r>
              <a:endParaRPr lang="en-US"/>
            </a:p>
          </p:txBody>
        </p:sp>
      </p:grpSp>
      <p:sp>
        <p:nvSpPr>
          <p:cNvPr id="30" name="Rectangle 29"/>
          <p:cNvSpPr/>
          <p:nvPr/>
        </p:nvSpPr>
        <p:spPr>
          <a:xfrm>
            <a:off x="762000" y="206514"/>
            <a:ext cx="76209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baseline="0" smtClean="0">
                <a:solidFill>
                  <a:srgbClr val="FFFF00"/>
                </a:solidFill>
                <a:latin typeface="Arial" charset="0"/>
              </a:rPr>
              <a:t>Sistem Koordinat Kutub/Polar </a:t>
            </a:r>
            <a:endParaRPr lang="en-US" sz="4000">
              <a:solidFill>
                <a:srgbClr val="FFFF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38200" y="4274403"/>
            <a:ext cx="7162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Penentuan Koordinat ditentukan oleh jarak (D) dan azimut (α)</a:t>
            </a:r>
            <a:endParaRPr lang="en-US" sz="2400"/>
          </a:p>
        </p:txBody>
      </p:sp>
      <p:sp>
        <p:nvSpPr>
          <p:cNvPr id="32" name="Rectangle 31"/>
          <p:cNvSpPr/>
          <p:nvPr/>
        </p:nvSpPr>
        <p:spPr>
          <a:xfrm>
            <a:off x="838200" y="5105400"/>
            <a:ext cx="7162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Data yang diamati dalam pengukuran di lapangan adalah jarak dan sudut</a:t>
            </a:r>
            <a:endParaRPr lang="en-US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280886" y="76200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Transformasi Koordinat dari Kutub ke Kartesian</a:t>
            </a:r>
            <a:endParaRPr lang="en-US" sz="3600">
              <a:solidFill>
                <a:srgbClr val="FFFF00"/>
              </a:solidFill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609600" y="1290935"/>
            <a:ext cx="4192868" cy="2895599"/>
            <a:chOff x="762000" y="1748135"/>
            <a:chExt cx="4192868" cy="2895599"/>
          </a:xfrm>
        </p:grpSpPr>
        <p:grpSp>
          <p:nvGrpSpPr>
            <p:cNvPr id="29" name="Group 28"/>
            <p:cNvGrpSpPr/>
            <p:nvPr/>
          </p:nvGrpSpPr>
          <p:grpSpPr>
            <a:xfrm>
              <a:off x="1375230" y="2362200"/>
              <a:ext cx="3579638" cy="1723572"/>
              <a:chOff x="1960457" y="2300514"/>
              <a:chExt cx="3579638" cy="1723572"/>
            </a:xfrm>
          </p:grpSpPr>
          <p:sp>
            <p:nvSpPr>
              <p:cNvPr id="18" name="Arc 17"/>
              <p:cNvSpPr/>
              <p:nvPr/>
            </p:nvSpPr>
            <p:spPr bwMode="auto">
              <a:xfrm>
                <a:off x="1960457" y="2752383"/>
                <a:ext cx="1232625" cy="83820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grpSp>
            <p:nvGrpSpPr>
              <p:cNvPr id="28" name="Group 27"/>
              <p:cNvGrpSpPr/>
              <p:nvPr/>
            </p:nvGrpSpPr>
            <p:grpSpPr>
              <a:xfrm>
                <a:off x="2266840" y="2300514"/>
                <a:ext cx="3273255" cy="1723572"/>
                <a:chOff x="2276189" y="2274084"/>
                <a:chExt cx="3273255" cy="1723572"/>
              </a:xfrm>
            </p:grpSpPr>
            <p:cxnSp>
              <p:nvCxnSpPr>
                <p:cNvPr id="9" name="Straight Connector 8"/>
                <p:cNvCxnSpPr/>
                <p:nvPr/>
              </p:nvCxnSpPr>
              <p:spPr bwMode="auto">
                <a:xfrm flipV="1">
                  <a:off x="2558142" y="2523782"/>
                  <a:ext cx="155448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" name="Straight Connector 10"/>
                <p:cNvCxnSpPr/>
                <p:nvPr/>
              </p:nvCxnSpPr>
              <p:spPr bwMode="auto">
                <a:xfrm rot="5400000" flipH="1" flipV="1">
                  <a:off x="2040722" y="3043314"/>
                  <a:ext cx="1040428" cy="1365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" name="Straight Connector 11"/>
                <p:cNvCxnSpPr/>
                <p:nvPr/>
              </p:nvCxnSpPr>
              <p:spPr bwMode="auto">
                <a:xfrm flipV="1">
                  <a:off x="2543048" y="2551079"/>
                  <a:ext cx="1571818" cy="100584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15" name="Rectangle 14"/>
                <p:cNvSpPr/>
                <p:nvPr/>
              </p:nvSpPr>
              <p:spPr>
                <a:xfrm>
                  <a:off x="2276189" y="3535991"/>
                  <a:ext cx="1415941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P (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xp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, 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yp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) </a:t>
                  </a:r>
                  <a:endParaRPr lang="en-US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>
                  <a:off x="4099776" y="2274084"/>
                  <a:ext cx="144966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Q (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xq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, 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yq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) </a:t>
                  </a:r>
                  <a:endParaRPr lang="en-US"/>
                </a:p>
              </p:txBody>
            </p:sp>
            <p:sp>
              <p:nvSpPr>
                <p:cNvPr id="17" name="Rectangle 16"/>
                <p:cNvSpPr/>
                <p:nvPr/>
              </p:nvSpPr>
              <p:spPr>
                <a:xfrm>
                  <a:off x="2488454" y="2803019"/>
                  <a:ext cx="748923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αpq</a:t>
                  </a:r>
                  <a:endParaRPr lang="en-US" sz="2400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3266805" y="2976518"/>
                  <a:ext cx="67261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Dpq</a:t>
                  </a:r>
                  <a:endParaRPr lang="en-US"/>
                </a:p>
              </p:txBody>
            </p:sp>
          </p:grpSp>
        </p:grpSp>
        <p:cxnSp>
          <p:nvCxnSpPr>
            <p:cNvPr id="6" name="Straight Connector 5"/>
            <p:cNvCxnSpPr/>
            <p:nvPr/>
          </p:nvCxnSpPr>
          <p:spPr bwMode="auto">
            <a:xfrm flipV="1">
              <a:off x="1186279" y="4186535"/>
              <a:ext cx="29260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7" name="Straight Connector 6"/>
            <p:cNvCxnSpPr/>
            <p:nvPr/>
          </p:nvCxnSpPr>
          <p:spPr bwMode="auto">
            <a:xfrm rot="5400000" flipH="1" flipV="1">
              <a:off x="285476" y="3322320"/>
              <a:ext cx="219456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3" name="Rectangle 12"/>
            <p:cNvSpPr/>
            <p:nvPr/>
          </p:nvSpPr>
          <p:spPr>
            <a:xfrm>
              <a:off x="3576352" y="3719286"/>
              <a:ext cx="9525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Sb X 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63652" y="1748135"/>
              <a:ext cx="9413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Sb Y </a:t>
              </a:r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043564" y="4182069"/>
              <a:ext cx="36400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O</a:t>
              </a:r>
              <a:endParaRPr lang="en-U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282370" y="1937658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762000" y="2862107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/>
            </a:p>
          </p:txBody>
        </p:sp>
        <p:sp>
          <p:nvSpPr>
            <p:cNvPr id="32" name="Left Brace 31"/>
            <p:cNvSpPr/>
            <p:nvPr/>
          </p:nvSpPr>
          <p:spPr bwMode="auto">
            <a:xfrm>
              <a:off x="1723572" y="2605314"/>
              <a:ext cx="155448" cy="100584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3" name="Left Brace 32"/>
            <p:cNvSpPr/>
            <p:nvPr/>
          </p:nvSpPr>
          <p:spPr bwMode="auto">
            <a:xfrm rot="5400000">
              <a:off x="2668380" y="1695342"/>
              <a:ext cx="155448" cy="155448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50" name="Right Arrow 49"/>
          <p:cNvSpPr/>
          <p:nvPr/>
        </p:nvSpPr>
        <p:spPr bwMode="auto">
          <a:xfrm>
            <a:off x="4267200" y="2667000"/>
            <a:ext cx="914400" cy="5334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914400" y="4053114"/>
            <a:ext cx="2714018" cy="1828800"/>
            <a:chOff x="914400" y="4053114"/>
            <a:chExt cx="2714018" cy="1828800"/>
          </a:xfrm>
        </p:grpSpPr>
        <p:grpSp>
          <p:nvGrpSpPr>
            <p:cNvPr id="56" name="Group 55"/>
            <p:cNvGrpSpPr/>
            <p:nvPr/>
          </p:nvGrpSpPr>
          <p:grpSpPr>
            <a:xfrm>
              <a:off x="914400" y="4053114"/>
              <a:ext cx="2714018" cy="922495"/>
              <a:chOff x="985552" y="4810649"/>
              <a:chExt cx="2714018" cy="922495"/>
            </a:xfrm>
          </p:grpSpPr>
          <p:sp>
            <p:nvSpPr>
              <p:cNvPr id="51" name="Rectangle 50"/>
              <p:cNvSpPr/>
              <p:nvPr/>
            </p:nvSpPr>
            <p:spPr>
              <a:xfrm>
                <a:off x="985552" y="5024735"/>
                <a:ext cx="18309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Sin αpq =   </a:t>
                </a:r>
                <a:endParaRPr lang="en-US"/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438400" y="4810649"/>
                <a:ext cx="12611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xpq</a:t>
                </a:r>
                <a:endParaRPr lang="en-US"/>
              </a:p>
            </p:txBody>
          </p:sp>
          <p:cxnSp>
            <p:nvCxnSpPr>
              <p:cNvPr id="54" name="Straight Connector 53"/>
              <p:cNvCxnSpPr/>
              <p:nvPr/>
            </p:nvCxnSpPr>
            <p:spPr bwMode="auto">
              <a:xfrm>
                <a:off x="2667000" y="5288870"/>
                <a:ext cx="76200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55" name="Rectangle 54"/>
              <p:cNvSpPr/>
              <p:nvPr/>
            </p:nvSpPr>
            <p:spPr>
              <a:xfrm>
                <a:off x="2680182" y="5271479"/>
                <a:ext cx="67261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err="1" smtClean="0">
                    <a:solidFill>
                      <a:srgbClr val="FFFFFF"/>
                    </a:solidFill>
                    <a:latin typeface="Arial" charset="0"/>
                  </a:rPr>
                  <a:t>Dpq</a:t>
                </a:r>
                <a:endParaRPr lang="en-US"/>
              </a:p>
            </p:txBody>
          </p:sp>
        </p:grpSp>
        <p:grpSp>
          <p:nvGrpSpPr>
            <p:cNvPr id="57" name="Group 56"/>
            <p:cNvGrpSpPr/>
            <p:nvPr/>
          </p:nvGrpSpPr>
          <p:grpSpPr>
            <a:xfrm>
              <a:off x="914400" y="4959419"/>
              <a:ext cx="2714018" cy="922495"/>
              <a:chOff x="985552" y="4810649"/>
              <a:chExt cx="2714018" cy="922495"/>
            </a:xfrm>
          </p:grpSpPr>
          <p:sp>
            <p:nvSpPr>
              <p:cNvPr id="58" name="Rectangle 57"/>
              <p:cNvSpPr/>
              <p:nvPr/>
            </p:nvSpPr>
            <p:spPr>
              <a:xfrm>
                <a:off x="985552" y="5024735"/>
                <a:ext cx="193514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Cos αpq =   </a:t>
                </a:r>
                <a:endParaRPr lang="en-US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2438400" y="4810649"/>
                <a:ext cx="12611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y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pq</a:t>
                </a:r>
                <a:endParaRPr lang="en-US"/>
              </a:p>
            </p:txBody>
          </p:sp>
          <p:cxnSp>
            <p:nvCxnSpPr>
              <p:cNvPr id="60" name="Straight Connector 59"/>
              <p:cNvCxnSpPr/>
              <p:nvPr/>
            </p:nvCxnSpPr>
            <p:spPr bwMode="auto">
              <a:xfrm>
                <a:off x="2667000" y="5288870"/>
                <a:ext cx="76200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61" name="Rectangle 60"/>
              <p:cNvSpPr/>
              <p:nvPr/>
            </p:nvSpPr>
            <p:spPr>
              <a:xfrm>
                <a:off x="2680182" y="5271479"/>
                <a:ext cx="67261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err="1" smtClean="0">
                    <a:solidFill>
                      <a:srgbClr val="FFFFFF"/>
                    </a:solidFill>
                    <a:latin typeface="Arial" charset="0"/>
                  </a:rPr>
                  <a:t>Dpq</a:t>
                </a:r>
                <a:endParaRPr lang="en-US"/>
              </a:p>
            </p:txBody>
          </p:sp>
        </p:grpSp>
      </p:grpSp>
      <p:grpSp>
        <p:nvGrpSpPr>
          <p:cNvPr id="64" name="Group 63"/>
          <p:cNvGrpSpPr/>
          <p:nvPr/>
        </p:nvGrpSpPr>
        <p:grpSpPr>
          <a:xfrm>
            <a:off x="5243366" y="4306277"/>
            <a:ext cx="3138634" cy="1361551"/>
            <a:chOff x="4489755" y="4262735"/>
            <a:chExt cx="3138634" cy="1361551"/>
          </a:xfrm>
        </p:grpSpPr>
        <p:sp>
          <p:nvSpPr>
            <p:cNvPr id="62" name="Rectangle 61"/>
            <p:cNvSpPr/>
            <p:nvPr/>
          </p:nvSpPr>
          <p:spPr>
            <a:xfrm>
              <a:off x="4489755" y="4262735"/>
              <a:ext cx="3046027" cy="46166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lvl="0" algn="ctr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 = Dpq sin αpq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495800" y="5162621"/>
              <a:ext cx="3132589" cy="46166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lvl="0" algn="ctr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 = Dpq cos αpq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66" name="Right Arrow 65"/>
          <p:cNvSpPr/>
          <p:nvPr/>
        </p:nvSpPr>
        <p:spPr bwMode="auto">
          <a:xfrm>
            <a:off x="3886200" y="4695372"/>
            <a:ext cx="914400" cy="5334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5334000" y="1233714"/>
            <a:ext cx="3581400" cy="2743200"/>
            <a:chOff x="5334000" y="1299865"/>
            <a:chExt cx="3581400" cy="2743200"/>
          </a:xfrm>
        </p:grpSpPr>
        <p:sp>
          <p:nvSpPr>
            <p:cNvPr id="35" name="Right Triangle 34"/>
            <p:cNvSpPr/>
            <p:nvPr/>
          </p:nvSpPr>
          <p:spPr bwMode="auto">
            <a:xfrm flipV="1">
              <a:off x="6538995" y="2132360"/>
              <a:ext cx="2129908" cy="1610370"/>
            </a:xfrm>
            <a:prstGeom prst="rtTriangl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6971936" y="1299865"/>
              <a:ext cx="12611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/>
            </a:p>
          </p:txBody>
        </p:sp>
        <p:sp>
          <p:nvSpPr>
            <p:cNvPr id="37" name="Left Brace 36"/>
            <p:cNvSpPr/>
            <p:nvPr/>
          </p:nvSpPr>
          <p:spPr bwMode="auto">
            <a:xfrm rot="5400000">
              <a:off x="7468381" y="876938"/>
              <a:ext cx="248875" cy="2129908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334000" y="2733151"/>
              <a:ext cx="990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/>
            </a:p>
          </p:txBody>
        </p:sp>
        <p:sp>
          <p:nvSpPr>
            <p:cNvPr id="39" name="Left Brace 38"/>
            <p:cNvSpPr/>
            <p:nvPr/>
          </p:nvSpPr>
          <p:spPr bwMode="auto">
            <a:xfrm>
              <a:off x="6270521" y="2132360"/>
              <a:ext cx="212991" cy="161037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6597789" y="2204992"/>
              <a:ext cx="182880" cy="182880"/>
              <a:chOff x="5254979" y="4648200"/>
              <a:chExt cx="200208" cy="183674"/>
            </a:xfrm>
          </p:grpSpPr>
          <p:cxnSp>
            <p:nvCxnSpPr>
              <p:cNvPr id="41" name="Straight Connector 40"/>
              <p:cNvCxnSpPr/>
              <p:nvPr/>
            </p:nvCxnSpPr>
            <p:spPr bwMode="auto">
              <a:xfrm rot="5400000" flipH="1" flipV="1">
                <a:off x="5166360" y="4739640"/>
                <a:ext cx="18288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" name="Straight Connector 41"/>
              <p:cNvCxnSpPr/>
              <p:nvPr/>
            </p:nvCxnSpPr>
            <p:spPr bwMode="auto">
              <a:xfrm rot="10800000" flipH="1" flipV="1">
                <a:off x="5254979" y="4648200"/>
                <a:ext cx="200208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5" name="Rectangle 44"/>
            <p:cNvSpPr/>
            <p:nvPr/>
          </p:nvSpPr>
          <p:spPr>
            <a:xfrm>
              <a:off x="6477000" y="2900065"/>
              <a:ext cx="7489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αpq</a:t>
              </a:r>
              <a:endParaRPr lang="en-US" sz="2400"/>
            </a:p>
          </p:txBody>
        </p:sp>
        <p:sp>
          <p:nvSpPr>
            <p:cNvPr id="46" name="Arc 45"/>
            <p:cNvSpPr/>
            <p:nvPr/>
          </p:nvSpPr>
          <p:spPr bwMode="auto">
            <a:xfrm rot="20700000">
              <a:off x="6049773" y="2919503"/>
              <a:ext cx="1232625" cy="838201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633182" y="2823865"/>
              <a:ext cx="67261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Dpq</a:t>
              </a:r>
              <a:endParaRPr lang="en-US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600372" y="3581400"/>
              <a:ext cx="3898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</a:t>
              </a:r>
              <a:endParaRPr lang="en-US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491886" y="2138065"/>
              <a:ext cx="4235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0" grpId="0" animBg="1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228600" y="1066800"/>
            <a:ext cx="7850598" cy="1833265"/>
            <a:chOff x="745854" y="1295400"/>
            <a:chExt cx="7850598" cy="1833265"/>
          </a:xfrm>
        </p:grpSpPr>
        <p:sp>
          <p:nvSpPr>
            <p:cNvPr id="6" name="Rectangle 5"/>
            <p:cNvSpPr/>
            <p:nvPr/>
          </p:nvSpPr>
          <p:spPr>
            <a:xfrm>
              <a:off x="762000" y="1295400"/>
              <a:ext cx="77292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Dari hasil pengukuran titik A dan B diperoleh data : 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762000" y="1752600"/>
              <a:ext cx="78344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Jarak AB = 125,057 m  dan azimut AB = 214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17’ 08” </a:t>
              </a: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62000" y="2209800"/>
              <a:ext cx="673735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Koordinat titik A = (4.278,123 m, 4.891,567 m)</a:t>
              </a: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45854" y="2667000"/>
              <a:ext cx="35830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koordinat titik B</a:t>
              </a:r>
              <a:endParaRPr lang="en-US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290286" y="2928258"/>
            <a:ext cx="1125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Jawab</a:t>
            </a:r>
            <a:endParaRPr lang="en-US"/>
          </a:p>
        </p:txBody>
      </p:sp>
      <p:grpSp>
        <p:nvGrpSpPr>
          <p:cNvPr id="19" name="Group 18"/>
          <p:cNvGrpSpPr/>
          <p:nvPr/>
        </p:nvGrpSpPr>
        <p:grpSpPr>
          <a:xfrm>
            <a:off x="319314" y="3338286"/>
            <a:ext cx="7315200" cy="1592997"/>
            <a:chOff x="319314" y="3338286"/>
            <a:chExt cx="7315200" cy="1592997"/>
          </a:xfrm>
        </p:grpSpPr>
        <p:sp>
          <p:nvSpPr>
            <p:cNvPr id="13" name="Rectangle 12"/>
            <p:cNvSpPr/>
            <p:nvPr/>
          </p:nvSpPr>
          <p:spPr>
            <a:xfrm>
              <a:off x="321287" y="3338286"/>
              <a:ext cx="7237027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xab = Dab sin αab = 125,057 m sin 214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17’ 08” </a:t>
              </a:r>
            </a:p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         =  - 70,447 m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19314" y="4100286"/>
              <a:ext cx="7315200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ab = Dab cos αab = 125,057 m cos 214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17’ 08” </a:t>
              </a:r>
            </a:p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         =  - 103,327 m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8600" y="4967514"/>
            <a:ext cx="8763000" cy="928914"/>
            <a:chOff x="304800" y="4862286"/>
            <a:chExt cx="8763000" cy="928914"/>
          </a:xfrm>
        </p:grpSpPr>
        <p:sp>
          <p:nvSpPr>
            <p:cNvPr id="16" name="Rectangle 15"/>
            <p:cNvSpPr/>
            <p:nvPr/>
          </p:nvSpPr>
          <p:spPr>
            <a:xfrm>
              <a:off x="319314" y="4862286"/>
              <a:ext cx="8534400" cy="46166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Xb = Xa +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xab = 4.278,123 m + (- 70,447 m) = 4.207,676 m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4800" y="5329535"/>
              <a:ext cx="8763000" cy="46166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Yb = Ya + 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ab = 4.891,567 m + (- 103,327 m) = 4.788,240 m</a:t>
              </a:r>
            </a:p>
          </p:txBody>
        </p:sp>
      </p:grp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3143250" y="190500"/>
            <a:ext cx="2819400" cy="650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CONTOH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24200" y="228600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LATIHAN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81000" y="1367135"/>
            <a:ext cx="8194719" cy="1452265"/>
            <a:chOff x="366852" y="1219200"/>
            <a:chExt cx="8194719" cy="1452265"/>
          </a:xfrm>
        </p:grpSpPr>
        <p:sp>
          <p:nvSpPr>
            <p:cNvPr id="8" name="Rectangle 7"/>
            <p:cNvSpPr/>
            <p:nvPr/>
          </p:nvSpPr>
          <p:spPr>
            <a:xfrm>
              <a:off x="762000" y="1705428"/>
              <a:ext cx="77995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Jarak PQ = 326,901 m  dan azimut PQ = 120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31’ 14” </a:t>
              </a: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66852" y="1219200"/>
              <a:ext cx="71856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dirty="0" smtClean="0">
                  <a:solidFill>
                    <a:srgbClr val="FFFFFF"/>
                  </a:solidFill>
                  <a:latin typeface="Arial" charset="0"/>
                </a:rPr>
                <a:t>1.  </a:t>
              </a:r>
              <a:r>
                <a:rPr lang="en-US" sz="2400" b="1" baseline="0" dirty="0" err="1" smtClean="0">
                  <a:solidFill>
                    <a:srgbClr val="FFFFFF"/>
                  </a:solidFill>
                  <a:latin typeface="Arial" charset="0"/>
                </a:rPr>
                <a:t>Koordinat</a:t>
              </a:r>
              <a:r>
                <a:rPr lang="en-US" sz="2400" b="1" baseline="0" dirty="0" smtClean="0">
                  <a:solidFill>
                    <a:srgbClr val="FFFFFF"/>
                  </a:solidFill>
                  <a:latin typeface="Arial" charset="0"/>
                </a:rPr>
                <a:t> </a:t>
              </a:r>
              <a:r>
                <a:rPr lang="en-US" sz="2400" b="1" baseline="0" dirty="0" err="1" smtClean="0">
                  <a:solidFill>
                    <a:srgbClr val="FFFFFF"/>
                  </a:solidFill>
                  <a:latin typeface="Arial" charset="0"/>
                </a:rPr>
                <a:t>titik</a:t>
              </a:r>
              <a:r>
                <a:rPr lang="en-US" sz="2400" b="1" baseline="0" dirty="0" smtClean="0">
                  <a:solidFill>
                    <a:srgbClr val="FFFFFF"/>
                  </a:solidFill>
                  <a:latin typeface="Arial" charset="0"/>
                </a:rPr>
                <a:t> Q = (5.167,664 m, 3.119,902 m)</a:t>
              </a:r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49850" y="2209800"/>
              <a:ext cx="356540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koordinat titik P</a:t>
              </a:r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1000" y="3195935"/>
            <a:ext cx="8194719" cy="1452265"/>
            <a:chOff x="366852" y="1219200"/>
            <a:chExt cx="8194719" cy="1452265"/>
          </a:xfrm>
        </p:grpSpPr>
        <p:sp>
          <p:nvSpPr>
            <p:cNvPr id="12" name="Rectangle 11"/>
            <p:cNvSpPr/>
            <p:nvPr/>
          </p:nvSpPr>
          <p:spPr>
            <a:xfrm>
              <a:off x="762000" y="1705428"/>
              <a:ext cx="77995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Jarak PQ = 310,772 m  dan azimut PQ = 283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50’ 44” </a:t>
              </a:r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66852" y="1219200"/>
              <a:ext cx="71633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2.  Koordinat titik P = (9.072,431 m, 3.321,998 m)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49850" y="2209800"/>
              <a:ext cx="359906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koordinat titik Q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80886" y="76200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Transformasi Koordinat dari Kartesian ke Kutub</a:t>
            </a:r>
            <a:endParaRPr lang="en-US" sz="3600">
              <a:solidFill>
                <a:srgbClr val="FFFF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9600" y="1290935"/>
            <a:ext cx="4192868" cy="2895599"/>
            <a:chOff x="762000" y="1748135"/>
            <a:chExt cx="4192868" cy="2895599"/>
          </a:xfrm>
        </p:grpSpPr>
        <p:grpSp>
          <p:nvGrpSpPr>
            <p:cNvPr id="7" name="Group 28"/>
            <p:cNvGrpSpPr/>
            <p:nvPr/>
          </p:nvGrpSpPr>
          <p:grpSpPr>
            <a:xfrm>
              <a:off x="1375230" y="2362200"/>
              <a:ext cx="3579638" cy="1723572"/>
              <a:chOff x="1960457" y="2300514"/>
              <a:chExt cx="3579638" cy="1723572"/>
            </a:xfrm>
          </p:grpSpPr>
          <p:sp>
            <p:nvSpPr>
              <p:cNvPr id="17" name="Arc 16"/>
              <p:cNvSpPr/>
              <p:nvPr/>
            </p:nvSpPr>
            <p:spPr bwMode="auto">
              <a:xfrm>
                <a:off x="1960457" y="2752383"/>
                <a:ext cx="1232625" cy="83820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grpSp>
            <p:nvGrpSpPr>
              <p:cNvPr id="18" name="Group 27"/>
              <p:cNvGrpSpPr/>
              <p:nvPr/>
            </p:nvGrpSpPr>
            <p:grpSpPr>
              <a:xfrm>
                <a:off x="2266840" y="2300514"/>
                <a:ext cx="3273255" cy="1723572"/>
                <a:chOff x="2276189" y="2274084"/>
                <a:chExt cx="3273255" cy="1723572"/>
              </a:xfrm>
            </p:grpSpPr>
            <p:cxnSp>
              <p:nvCxnSpPr>
                <p:cNvPr id="19" name="Straight Connector 18"/>
                <p:cNvCxnSpPr/>
                <p:nvPr/>
              </p:nvCxnSpPr>
              <p:spPr bwMode="auto">
                <a:xfrm flipV="1">
                  <a:off x="2558142" y="2523782"/>
                  <a:ext cx="155448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" name="Straight Connector 19"/>
                <p:cNvCxnSpPr/>
                <p:nvPr/>
              </p:nvCxnSpPr>
              <p:spPr bwMode="auto">
                <a:xfrm rot="5400000" flipH="1" flipV="1">
                  <a:off x="2040722" y="3043314"/>
                  <a:ext cx="1040428" cy="1365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1" name="Straight Connector 20"/>
                <p:cNvCxnSpPr/>
                <p:nvPr/>
              </p:nvCxnSpPr>
              <p:spPr bwMode="auto">
                <a:xfrm flipV="1">
                  <a:off x="2543048" y="2551079"/>
                  <a:ext cx="1571818" cy="100584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22" name="Rectangle 14"/>
                <p:cNvSpPr/>
                <p:nvPr/>
              </p:nvSpPr>
              <p:spPr>
                <a:xfrm>
                  <a:off x="2276189" y="3535991"/>
                  <a:ext cx="1415941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P (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xp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, 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yp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) </a:t>
                  </a:r>
                  <a:endParaRPr lang="en-US"/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4099776" y="2274084"/>
                  <a:ext cx="144966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Q (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xq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, </a:t>
                  </a:r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yq</a:t>
                  </a:r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) </a:t>
                  </a:r>
                  <a:endParaRPr lang="en-US"/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2488454" y="2803019"/>
                  <a:ext cx="748923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αpq</a:t>
                  </a:r>
                  <a:endParaRPr lang="en-US" sz="2400"/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3266805" y="2976518"/>
                  <a:ext cx="67261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err="1" smtClean="0">
                      <a:solidFill>
                        <a:srgbClr val="FFFFFF"/>
                      </a:solidFill>
                      <a:latin typeface="Arial" charset="0"/>
                    </a:rPr>
                    <a:t>Dpq</a:t>
                  </a:r>
                  <a:endParaRPr lang="en-US"/>
                </a:p>
              </p:txBody>
            </p:sp>
          </p:grpSp>
        </p:grpSp>
        <p:cxnSp>
          <p:nvCxnSpPr>
            <p:cNvPr id="8" name="Straight Connector 7"/>
            <p:cNvCxnSpPr/>
            <p:nvPr/>
          </p:nvCxnSpPr>
          <p:spPr bwMode="auto">
            <a:xfrm flipV="1">
              <a:off x="1186279" y="4186535"/>
              <a:ext cx="29260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 rot="5400000" flipH="1" flipV="1">
              <a:off x="285476" y="3322320"/>
              <a:ext cx="219456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0" name="Rectangle 9"/>
            <p:cNvSpPr/>
            <p:nvPr/>
          </p:nvSpPr>
          <p:spPr>
            <a:xfrm>
              <a:off x="3576352" y="3719286"/>
              <a:ext cx="9525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Sb X </a:t>
              </a:r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963652" y="1748135"/>
              <a:ext cx="9413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Sb Y </a:t>
              </a:r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43564" y="4182069"/>
              <a:ext cx="36400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O</a:t>
              </a:r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282370" y="1937658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62000" y="2862107"/>
              <a:ext cx="9204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/>
            </a:p>
          </p:txBody>
        </p:sp>
        <p:sp>
          <p:nvSpPr>
            <p:cNvPr id="15" name="Left Brace 14"/>
            <p:cNvSpPr/>
            <p:nvPr/>
          </p:nvSpPr>
          <p:spPr bwMode="auto">
            <a:xfrm>
              <a:off x="1723572" y="2605314"/>
              <a:ext cx="155448" cy="100584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6" name="Left Brace 15"/>
            <p:cNvSpPr/>
            <p:nvPr/>
          </p:nvSpPr>
          <p:spPr bwMode="auto">
            <a:xfrm rot="5400000">
              <a:off x="2668380" y="1695342"/>
              <a:ext cx="155448" cy="155448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6" name="Right Arrow 25"/>
          <p:cNvSpPr/>
          <p:nvPr/>
        </p:nvSpPr>
        <p:spPr bwMode="auto">
          <a:xfrm>
            <a:off x="4267200" y="2667000"/>
            <a:ext cx="914400" cy="5334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5334000" y="1233714"/>
            <a:ext cx="3581400" cy="2743200"/>
            <a:chOff x="5334000" y="1299865"/>
            <a:chExt cx="3581400" cy="2743200"/>
          </a:xfrm>
        </p:grpSpPr>
        <p:sp>
          <p:nvSpPr>
            <p:cNvPr id="43" name="Right Triangle 42"/>
            <p:cNvSpPr/>
            <p:nvPr/>
          </p:nvSpPr>
          <p:spPr bwMode="auto">
            <a:xfrm flipV="1">
              <a:off x="6538995" y="2132360"/>
              <a:ext cx="2129908" cy="1610370"/>
            </a:xfrm>
            <a:prstGeom prst="rtTriangl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6971936" y="1299865"/>
              <a:ext cx="12611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xpq</a:t>
              </a:r>
              <a:endParaRPr lang="en-US"/>
            </a:p>
          </p:txBody>
        </p:sp>
        <p:sp>
          <p:nvSpPr>
            <p:cNvPr id="45" name="Left Brace 44"/>
            <p:cNvSpPr/>
            <p:nvPr/>
          </p:nvSpPr>
          <p:spPr bwMode="auto">
            <a:xfrm rot="5400000">
              <a:off x="7468381" y="876938"/>
              <a:ext cx="248875" cy="2129908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34000" y="2733151"/>
              <a:ext cx="990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pq</a:t>
              </a:r>
              <a:endParaRPr lang="en-US"/>
            </a:p>
          </p:txBody>
        </p:sp>
        <p:sp>
          <p:nvSpPr>
            <p:cNvPr id="47" name="Left Brace 46"/>
            <p:cNvSpPr/>
            <p:nvPr/>
          </p:nvSpPr>
          <p:spPr bwMode="auto">
            <a:xfrm>
              <a:off x="6270521" y="2132360"/>
              <a:ext cx="212991" cy="161037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pSp>
          <p:nvGrpSpPr>
            <p:cNvPr id="48" name="Group 42"/>
            <p:cNvGrpSpPr/>
            <p:nvPr/>
          </p:nvGrpSpPr>
          <p:grpSpPr>
            <a:xfrm>
              <a:off x="6599259" y="2204992"/>
              <a:ext cx="182936" cy="182880"/>
              <a:chOff x="5254979" y="4648200"/>
              <a:chExt cx="200208" cy="183674"/>
            </a:xfrm>
          </p:grpSpPr>
          <p:cxnSp>
            <p:nvCxnSpPr>
              <p:cNvPr id="54" name="Straight Connector 53"/>
              <p:cNvCxnSpPr/>
              <p:nvPr/>
            </p:nvCxnSpPr>
            <p:spPr bwMode="auto">
              <a:xfrm rot="5400000" flipH="1" flipV="1">
                <a:off x="5166360" y="4739640"/>
                <a:ext cx="18288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" name="Straight Connector 54"/>
              <p:cNvCxnSpPr/>
              <p:nvPr/>
            </p:nvCxnSpPr>
            <p:spPr bwMode="auto">
              <a:xfrm rot="10800000" flipH="1" flipV="1">
                <a:off x="5254979" y="4648200"/>
                <a:ext cx="200208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9" name="Rectangle 44"/>
            <p:cNvSpPr/>
            <p:nvPr/>
          </p:nvSpPr>
          <p:spPr>
            <a:xfrm>
              <a:off x="6477000" y="2900065"/>
              <a:ext cx="7489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αpq</a:t>
              </a:r>
              <a:endParaRPr lang="en-US" sz="2400"/>
            </a:p>
          </p:txBody>
        </p:sp>
        <p:sp>
          <p:nvSpPr>
            <p:cNvPr id="50" name="Arc 49"/>
            <p:cNvSpPr/>
            <p:nvPr/>
          </p:nvSpPr>
          <p:spPr bwMode="auto">
            <a:xfrm rot="20700000">
              <a:off x="6049773" y="2919503"/>
              <a:ext cx="1232625" cy="838201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633182" y="2823865"/>
              <a:ext cx="67261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err="1" smtClean="0">
                  <a:solidFill>
                    <a:srgbClr val="FFFFFF"/>
                  </a:solidFill>
                  <a:latin typeface="Arial" charset="0"/>
                </a:rPr>
                <a:t>Dpq</a:t>
              </a:r>
              <a:endParaRPr lang="en-US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6600372" y="3581400"/>
              <a:ext cx="3898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P</a:t>
              </a:r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491886" y="2138065"/>
              <a:ext cx="4235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Q</a:t>
              </a:r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71810" y="4413181"/>
            <a:ext cx="4581190" cy="1454219"/>
            <a:chOff x="371810" y="4413181"/>
            <a:chExt cx="4581190" cy="1454219"/>
          </a:xfrm>
        </p:grpSpPr>
        <p:grpSp>
          <p:nvGrpSpPr>
            <p:cNvPr id="59" name="Group 58"/>
            <p:cNvGrpSpPr/>
            <p:nvPr/>
          </p:nvGrpSpPr>
          <p:grpSpPr>
            <a:xfrm>
              <a:off x="381154" y="4413181"/>
              <a:ext cx="3549370" cy="471714"/>
              <a:chOff x="914400" y="4709886"/>
              <a:chExt cx="3549370" cy="471714"/>
            </a:xfrm>
          </p:grpSpPr>
          <p:sp>
            <p:nvSpPr>
              <p:cNvPr id="56" name="Rectangle 55"/>
              <p:cNvSpPr/>
              <p:nvPr/>
            </p:nvSpPr>
            <p:spPr>
              <a:xfrm>
                <a:off x="914400" y="4719935"/>
                <a:ext cx="354937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Dpq =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 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xpq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 +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y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pq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 baseline="30000" smtClean="0">
                  <a:solidFill>
                    <a:srgbClr val="FFFFFF"/>
                  </a:solidFill>
                </a:endParaRPr>
              </a:p>
            </p:txBody>
          </p:sp>
          <p:cxnSp>
            <p:nvCxnSpPr>
              <p:cNvPr id="58" name="Straight Connector 57"/>
              <p:cNvCxnSpPr/>
              <p:nvPr/>
            </p:nvCxnSpPr>
            <p:spPr bwMode="auto">
              <a:xfrm flipV="1">
                <a:off x="2195286" y="4709886"/>
                <a:ext cx="210312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72" name="Group 71"/>
            <p:cNvGrpSpPr/>
            <p:nvPr/>
          </p:nvGrpSpPr>
          <p:grpSpPr>
            <a:xfrm>
              <a:off x="371810" y="5405735"/>
              <a:ext cx="4581190" cy="461665"/>
              <a:chOff x="914400" y="4719935"/>
              <a:chExt cx="4581190" cy="461665"/>
            </a:xfrm>
          </p:grpSpPr>
          <p:sp>
            <p:nvSpPr>
              <p:cNvPr id="73" name="Rectangle 72"/>
              <p:cNvSpPr/>
              <p:nvPr/>
            </p:nvSpPr>
            <p:spPr>
              <a:xfrm>
                <a:off x="914400" y="4719935"/>
                <a:ext cx="45811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Dpq =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 (Xq – Xp)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 + (Yq – Yp)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 baseline="30000" smtClean="0">
                  <a:solidFill>
                    <a:srgbClr val="FFFFFF"/>
                  </a:solidFill>
                </a:endParaRPr>
              </a:p>
            </p:txBody>
          </p:sp>
          <p:cxnSp>
            <p:nvCxnSpPr>
              <p:cNvPr id="74" name="Straight Connector 73"/>
              <p:cNvCxnSpPr/>
              <p:nvPr/>
            </p:nvCxnSpPr>
            <p:spPr bwMode="auto">
              <a:xfrm flipV="1">
                <a:off x="2166258" y="4724400"/>
                <a:ext cx="310896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60" name="Group 59"/>
          <p:cNvGrpSpPr/>
          <p:nvPr/>
        </p:nvGrpSpPr>
        <p:grpSpPr>
          <a:xfrm>
            <a:off x="5515428" y="4191000"/>
            <a:ext cx="2804886" cy="1942123"/>
            <a:chOff x="5515428" y="4191000"/>
            <a:chExt cx="2804886" cy="1942123"/>
          </a:xfrm>
        </p:grpSpPr>
        <p:grpSp>
          <p:nvGrpSpPr>
            <p:cNvPr id="61" name="Group 55"/>
            <p:cNvGrpSpPr/>
            <p:nvPr/>
          </p:nvGrpSpPr>
          <p:grpSpPr>
            <a:xfrm>
              <a:off x="5515582" y="4191000"/>
              <a:ext cx="2714018" cy="922495"/>
              <a:chOff x="985552" y="4810649"/>
              <a:chExt cx="2714018" cy="922495"/>
            </a:xfrm>
          </p:grpSpPr>
          <p:sp>
            <p:nvSpPr>
              <p:cNvPr id="67" name="Rectangle 66"/>
              <p:cNvSpPr/>
              <p:nvPr/>
            </p:nvSpPr>
            <p:spPr>
              <a:xfrm>
                <a:off x="985552" y="5024735"/>
                <a:ext cx="181492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tan αpq =   </a:t>
                </a:r>
                <a:endParaRPr lang="en-US"/>
              </a:p>
            </p:txBody>
          </p:sp>
          <p:sp>
            <p:nvSpPr>
              <p:cNvPr id="68" name="Rectangle 67"/>
              <p:cNvSpPr/>
              <p:nvPr/>
            </p:nvSpPr>
            <p:spPr>
              <a:xfrm>
                <a:off x="2438400" y="4810649"/>
                <a:ext cx="12611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xpq</a:t>
                </a:r>
                <a:endParaRPr lang="en-US"/>
              </a:p>
            </p:txBody>
          </p:sp>
          <p:cxnSp>
            <p:nvCxnSpPr>
              <p:cNvPr id="69" name="Straight Connector 68"/>
              <p:cNvCxnSpPr/>
              <p:nvPr/>
            </p:nvCxnSpPr>
            <p:spPr bwMode="auto">
              <a:xfrm>
                <a:off x="2667000" y="5288870"/>
                <a:ext cx="76200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70" name="Rectangle 69"/>
              <p:cNvSpPr/>
              <p:nvPr/>
            </p:nvSpPr>
            <p:spPr>
              <a:xfrm>
                <a:off x="2614780" y="5271479"/>
                <a:ext cx="92044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y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pq</a:t>
                </a:r>
                <a:endParaRPr lang="en-US" sz="2400" smtClean="0"/>
              </a:p>
            </p:txBody>
          </p:sp>
        </p:grpSp>
        <p:grpSp>
          <p:nvGrpSpPr>
            <p:cNvPr id="75" name="Group 55"/>
            <p:cNvGrpSpPr/>
            <p:nvPr/>
          </p:nvGrpSpPr>
          <p:grpSpPr>
            <a:xfrm>
              <a:off x="5515428" y="5188019"/>
              <a:ext cx="2804886" cy="945104"/>
              <a:chOff x="985552" y="4810649"/>
              <a:chExt cx="2804886" cy="945104"/>
            </a:xfrm>
          </p:grpSpPr>
          <p:sp>
            <p:nvSpPr>
              <p:cNvPr id="76" name="Rectangle 75"/>
              <p:cNvSpPr/>
              <p:nvPr/>
            </p:nvSpPr>
            <p:spPr>
              <a:xfrm>
                <a:off x="985552" y="5024735"/>
                <a:ext cx="181492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tan αpq =   </a:t>
                </a:r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2529268" y="4810649"/>
                <a:ext cx="12611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Xq - Xp</a:t>
                </a:r>
                <a:endParaRPr lang="en-US"/>
              </a:p>
            </p:txBody>
          </p:sp>
          <p:cxnSp>
            <p:nvCxnSpPr>
              <p:cNvPr id="78" name="Straight Connector 77"/>
              <p:cNvCxnSpPr/>
              <p:nvPr/>
            </p:nvCxnSpPr>
            <p:spPr bwMode="auto">
              <a:xfrm>
                <a:off x="2589382" y="5288870"/>
                <a:ext cx="109728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79" name="Rectangle 78"/>
              <p:cNvSpPr/>
              <p:nvPr/>
            </p:nvSpPr>
            <p:spPr>
              <a:xfrm>
                <a:off x="2571392" y="5294088"/>
                <a:ext cx="11972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Yq - Yp</a:t>
                </a:r>
                <a:endParaRPr lang="en-US" sz="2400" smtClean="0"/>
              </a:p>
            </p:txBody>
          </p:sp>
        </p:grp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Ketentuan Perhitungan Azimut</a:t>
            </a:r>
            <a:endParaRPr lang="en-US" sz="3600">
              <a:solidFill>
                <a:srgbClr val="FFFF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38200" y="1219200"/>
          <a:ext cx="7696200" cy="2286000"/>
        </p:xfrm>
        <a:graphic>
          <a:graphicData uri="http://schemas.openxmlformats.org/drawingml/2006/table">
            <a:tbl>
              <a:tblPr firstRow="1">
                <a:tableStyleId>{616DA210-FB5B-4158-B5E0-FEB733F419BA}</a:tableStyleId>
              </a:tblPr>
              <a:tblGrid>
                <a:gridCol w="1676400"/>
                <a:gridCol w="1524000"/>
                <a:gridCol w="1600200"/>
                <a:gridCol w="2895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rgbClr val="FFFF00"/>
                          </a:solidFill>
                        </a:rPr>
                        <a:t>Xq – Xp </a:t>
                      </a:r>
                      <a:endParaRPr lang="en-US" sz="24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rgbClr val="FFFF00"/>
                          </a:solidFill>
                        </a:rPr>
                        <a:t>Yq – Yp </a:t>
                      </a:r>
                      <a:endParaRPr lang="en-US" sz="24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rgbClr val="FFFF00"/>
                          </a:solidFill>
                        </a:rPr>
                        <a:t>Kuadran</a:t>
                      </a:r>
                      <a:endParaRPr lang="en-US" sz="24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rgbClr val="FFFF00"/>
                          </a:solidFill>
                        </a:rPr>
                        <a:t>Azimut</a:t>
                      </a:r>
                      <a:endParaRPr lang="en-US" sz="24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positip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positip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I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400" smtClean="0"/>
                        <a:t>α</a:t>
                      </a:r>
                      <a:r>
                        <a:rPr lang="en-US" sz="2400" smtClean="0"/>
                        <a:t>pq</a:t>
                      </a:r>
                      <a:endParaRPr 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positip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negatip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II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400" smtClean="0"/>
                        <a:t>α</a:t>
                      </a:r>
                      <a:r>
                        <a:rPr lang="en-US" sz="2400" smtClean="0"/>
                        <a:t>pq</a:t>
                      </a:r>
                      <a:r>
                        <a:rPr lang="en-US" sz="2400" baseline="0" smtClean="0"/>
                        <a:t> (neg) + 180</a:t>
                      </a:r>
                      <a:r>
                        <a:rPr lang="en-US" sz="2400" baseline="30000" smtClean="0"/>
                        <a:t>o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negatip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negatip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III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400" smtClean="0"/>
                        <a:t>α</a:t>
                      </a:r>
                      <a:r>
                        <a:rPr lang="en-US" sz="2400" smtClean="0"/>
                        <a:t>pq</a:t>
                      </a:r>
                      <a:r>
                        <a:rPr lang="en-US" sz="2400" baseline="0" smtClean="0"/>
                        <a:t> (pos) + 180</a:t>
                      </a:r>
                      <a:r>
                        <a:rPr lang="en-US" sz="2400" baseline="30000" smtClean="0"/>
                        <a:t>o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negatip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positip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/>
                        <a:t>IV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400" smtClean="0"/>
                        <a:t>α</a:t>
                      </a:r>
                      <a:r>
                        <a:rPr lang="en-US" sz="2400" smtClean="0"/>
                        <a:t>pq</a:t>
                      </a:r>
                      <a:r>
                        <a:rPr lang="en-US" sz="2400" baseline="0" smtClean="0"/>
                        <a:t> (neg) + 360</a:t>
                      </a:r>
                      <a:r>
                        <a:rPr lang="en-US" sz="2400" baseline="30000" smtClean="0"/>
                        <a:t>o</a:t>
                      </a: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32" name="Group 131"/>
          <p:cNvGrpSpPr/>
          <p:nvPr/>
        </p:nvGrpSpPr>
        <p:grpSpPr>
          <a:xfrm>
            <a:off x="132135" y="3806370"/>
            <a:ext cx="1935121" cy="1999475"/>
            <a:chOff x="132135" y="3806370"/>
            <a:chExt cx="1935121" cy="1999475"/>
          </a:xfrm>
        </p:grpSpPr>
        <p:grpSp>
          <p:nvGrpSpPr>
            <p:cNvPr id="110" name="Group 109"/>
            <p:cNvGrpSpPr/>
            <p:nvPr/>
          </p:nvGrpSpPr>
          <p:grpSpPr>
            <a:xfrm>
              <a:off x="132135" y="3806370"/>
              <a:ext cx="1935121" cy="1561123"/>
              <a:chOff x="132135" y="3806370"/>
              <a:chExt cx="1935121" cy="1561123"/>
            </a:xfrm>
          </p:grpSpPr>
          <p:grpSp>
            <p:nvGrpSpPr>
              <p:cNvPr id="89" name="Group 88"/>
              <p:cNvGrpSpPr/>
              <p:nvPr/>
            </p:nvGrpSpPr>
            <p:grpSpPr>
              <a:xfrm>
                <a:off x="132135" y="3810000"/>
                <a:ext cx="1863192" cy="1371600"/>
                <a:chOff x="132135" y="3810000"/>
                <a:chExt cx="1863192" cy="1371600"/>
              </a:xfrm>
            </p:grpSpPr>
            <p:cxnSp>
              <p:nvCxnSpPr>
                <p:cNvPr id="61" name="Straight Connector 60"/>
                <p:cNvCxnSpPr/>
                <p:nvPr/>
              </p:nvCxnSpPr>
              <p:spPr bwMode="auto">
                <a:xfrm flipV="1">
                  <a:off x="440847" y="4948535"/>
                  <a:ext cx="155448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62" name="Straight Connector 61"/>
                <p:cNvCxnSpPr/>
                <p:nvPr/>
              </p:nvCxnSpPr>
              <p:spPr bwMode="auto">
                <a:xfrm rot="5400000" flipH="1" flipV="1">
                  <a:off x="-48476" y="4495800"/>
                  <a:ext cx="137160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60" name="Straight Connector 59"/>
                <p:cNvCxnSpPr/>
                <p:nvPr/>
              </p:nvCxnSpPr>
              <p:spPr bwMode="auto">
                <a:xfrm flipV="1">
                  <a:off x="655196" y="4191000"/>
                  <a:ext cx="1097280" cy="73152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70" name="Arc 69"/>
                <p:cNvSpPr/>
                <p:nvPr/>
              </p:nvSpPr>
              <p:spPr bwMode="auto">
                <a:xfrm rot="600000">
                  <a:off x="132135" y="4299858"/>
                  <a:ext cx="914400" cy="533400"/>
                </a:xfrm>
                <a:prstGeom prst="arc">
                  <a:avLst/>
                </a:pr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</p:grpSp>
          <p:sp>
            <p:nvSpPr>
              <p:cNvPr id="72" name="Rectangle 71"/>
              <p:cNvSpPr/>
              <p:nvPr/>
            </p:nvSpPr>
            <p:spPr>
              <a:xfrm>
                <a:off x="762000" y="3957935"/>
                <a:ext cx="7056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l-GR" sz="2400" baseline="0" smtClean="0">
                    <a:solidFill>
                      <a:srgbClr val="FFFFFF"/>
                    </a:solidFill>
                    <a:latin typeface="Arial"/>
                  </a:rPr>
                  <a:t>α</a:t>
                </a: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624114" y="4905828"/>
                <a:ext cx="3898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5" name="Rectangle 84"/>
              <p:cNvSpPr/>
              <p:nvPr/>
            </p:nvSpPr>
            <p:spPr>
              <a:xfrm>
                <a:off x="1643742" y="3806370"/>
                <a:ext cx="42351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128" name="Rectangle 127"/>
            <p:cNvSpPr/>
            <p:nvPr/>
          </p:nvSpPr>
          <p:spPr>
            <a:xfrm>
              <a:off x="471594" y="5405735"/>
              <a:ext cx="136768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baseline="0" smtClean="0">
                  <a:latin typeface="Arial"/>
                </a:rPr>
                <a:t>Kuadran I</a:t>
              </a:r>
              <a:endParaRPr lang="en-US" sz="2000" b="1" baseline="0">
                <a:latin typeface="Arial"/>
              </a:endParaRPr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2133600" y="3810000"/>
            <a:ext cx="1934843" cy="2000310"/>
            <a:chOff x="2133600" y="3810000"/>
            <a:chExt cx="1934843" cy="2000310"/>
          </a:xfrm>
        </p:grpSpPr>
        <p:grpSp>
          <p:nvGrpSpPr>
            <p:cNvPr id="88" name="Group 87"/>
            <p:cNvGrpSpPr/>
            <p:nvPr/>
          </p:nvGrpSpPr>
          <p:grpSpPr>
            <a:xfrm>
              <a:off x="2133600" y="3810000"/>
              <a:ext cx="1934843" cy="1447800"/>
              <a:chOff x="2516559" y="4267200"/>
              <a:chExt cx="1934843" cy="1447800"/>
            </a:xfrm>
          </p:grpSpPr>
          <p:cxnSp>
            <p:nvCxnSpPr>
              <p:cNvPr id="75" name="Straight Connector 74"/>
              <p:cNvCxnSpPr/>
              <p:nvPr/>
            </p:nvCxnSpPr>
            <p:spPr bwMode="auto">
              <a:xfrm flipV="1">
                <a:off x="2912162" y="4948535"/>
                <a:ext cx="146304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76" name="Straight Connector 75"/>
              <p:cNvCxnSpPr/>
              <p:nvPr/>
            </p:nvCxnSpPr>
            <p:spPr bwMode="auto">
              <a:xfrm rot="5400000" flipH="1" flipV="1">
                <a:off x="2377119" y="4953000"/>
                <a:ext cx="13716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79" name="Straight Connector 78"/>
              <p:cNvCxnSpPr/>
              <p:nvPr/>
            </p:nvCxnSpPr>
            <p:spPr bwMode="auto">
              <a:xfrm>
                <a:off x="3080791" y="4966062"/>
                <a:ext cx="1005840" cy="457200"/>
              </a:xfrm>
              <a:prstGeom prst="line">
                <a:avLst/>
              </a:prstGeom>
              <a:solidFill>
                <a:schemeClr val="accent1"/>
              </a:solidFill>
              <a:ln w="3810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81" name="Arc 80"/>
              <p:cNvSpPr/>
              <p:nvPr/>
            </p:nvSpPr>
            <p:spPr bwMode="auto">
              <a:xfrm rot="1200000">
                <a:off x="2516559" y="4679630"/>
                <a:ext cx="914400" cy="5334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3118872" y="4353449"/>
                <a:ext cx="7056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l-GR" sz="2400" baseline="0" smtClean="0">
                    <a:solidFill>
                      <a:srgbClr val="FFFFFF"/>
                    </a:solidFill>
                    <a:latin typeface="Arial"/>
                  </a:rPr>
                  <a:t>α</a:t>
                </a: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6" name="Rectangle 85"/>
              <p:cNvSpPr/>
              <p:nvPr/>
            </p:nvSpPr>
            <p:spPr>
              <a:xfrm>
                <a:off x="2705322" y="4894944"/>
                <a:ext cx="3898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7" name="Rectangle 86"/>
              <p:cNvSpPr/>
              <p:nvPr/>
            </p:nvSpPr>
            <p:spPr>
              <a:xfrm>
                <a:off x="4027888" y="5253335"/>
                <a:ext cx="42351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129" name="Rectangle 128"/>
            <p:cNvSpPr/>
            <p:nvPr/>
          </p:nvSpPr>
          <p:spPr>
            <a:xfrm>
              <a:off x="2590800" y="5410200"/>
              <a:ext cx="143821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baseline="0" smtClean="0">
                  <a:latin typeface="Arial"/>
                </a:rPr>
                <a:t>Kuadran II</a:t>
              </a:r>
              <a:endParaRPr lang="en-US" sz="2000" b="1" baseline="0">
                <a:latin typeface="Arial"/>
              </a:endParaRP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4343400" y="3810000"/>
            <a:ext cx="2162628" cy="1985796"/>
            <a:chOff x="4343400" y="3810000"/>
            <a:chExt cx="2162628" cy="1985796"/>
          </a:xfrm>
        </p:grpSpPr>
        <p:grpSp>
          <p:nvGrpSpPr>
            <p:cNvPr id="104" name="Group 103"/>
            <p:cNvGrpSpPr/>
            <p:nvPr/>
          </p:nvGrpSpPr>
          <p:grpSpPr>
            <a:xfrm>
              <a:off x="4343400" y="3810000"/>
              <a:ext cx="2162628" cy="1285351"/>
              <a:chOff x="4771572" y="3810000"/>
              <a:chExt cx="2162628" cy="1285351"/>
            </a:xfrm>
          </p:grpSpPr>
          <p:grpSp>
            <p:nvGrpSpPr>
              <p:cNvPr id="90" name="Group 89"/>
              <p:cNvGrpSpPr/>
              <p:nvPr/>
            </p:nvGrpSpPr>
            <p:grpSpPr>
              <a:xfrm>
                <a:off x="5044440" y="3810000"/>
                <a:ext cx="1737360" cy="1280160"/>
                <a:chOff x="-244953" y="4267200"/>
                <a:chExt cx="1737360" cy="1280160"/>
              </a:xfrm>
            </p:grpSpPr>
            <p:cxnSp>
              <p:nvCxnSpPr>
                <p:cNvPr id="91" name="Straight Connector 90"/>
                <p:cNvCxnSpPr/>
                <p:nvPr/>
              </p:nvCxnSpPr>
              <p:spPr bwMode="auto">
                <a:xfrm flipV="1">
                  <a:off x="-244953" y="4953000"/>
                  <a:ext cx="173736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92" name="Straight Connector 91"/>
                <p:cNvCxnSpPr/>
                <p:nvPr/>
              </p:nvCxnSpPr>
              <p:spPr bwMode="auto">
                <a:xfrm rot="5400000" flipH="1" flipV="1">
                  <a:off x="-2756" y="4907280"/>
                  <a:ext cx="128016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93" name="Straight Connector 92"/>
                <p:cNvCxnSpPr/>
                <p:nvPr/>
              </p:nvCxnSpPr>
              <p:spPr bwMode="auto">
                <a:xfrm flipV="1">
                  <a:off x="-213021" y="4953000"/>
                  <a:ext cx="822960" cy="548640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0" name="Group 99"/>
              <p:cNvGrpSpPr/>
              <p:nvPr/>
            </p:nvGrpSpPr>
            <p:grpSpPr>
              <a:xfrm>
                <a:off x="5562600" y="4176486"/>
                <a:ext cx="732972" cy="731520"/>
                <a:chOff x="5548086" y="4267200"/>
                <a:chExt cx="732972" cy="731520"/>
              </a:xfrm>
            </p:grpSpPr>
            <p:grpSp>
              <p:nvGrpSpPr>
                <p:cNvPr id="98" name="Group 97"/>
                <p:cNvGrpSpPr/>
                <p:nvPr/>
              </p:nvGrpSpPr>
              <p:grpSpPr>
                <a:xfrm>
                  <a:off x="5548086" y="4267200"/>
                  <a:ext cx="732972" cy="731520"/>
                  <a:chOff x="5548086" y="4129314"/>
                  <a:chExt cx="732972" cy="731520"/>
                </a:xfrm>
              </p:grpSpPr>
              <p:sp>
                <p:nvSpPr>
                  <p:cNvPr id="96" name="Arc 95"/>
                  <p:cNvSpPr/>
                  <p:nvPr/>
                </p:nvSpPr>
                <p:spPr bwMode="auto">
                  <a:xfrm>
                    <a:off x="5549538" y="4129314"/>
                    <a:ext cx="731520" cy="731520"/>
                  </a:xfrm>
                  <a:prstGeom prst="arc">
                    <a:avLst/>
                  </a:prstGeom>
                  <a:noFill/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800" b="0" i="0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ahoma" pitchFamily="34" charset="0"/>
                    </a:endParaRPr>
                  </a:p>
                </p:txBody>
              </p:sp>
              <p:sp>
                <p:nvSpPr>
                  <p:cNvPr id="97" name="Arc 96"/>
                  <p:cNvSpPr/>
                  <p:nvPr/>
                </p:nvSpPr>
                <p:spPr bwMode="auto">
                  <a:xfrm rot="5400000">
                    <a:off x="5548086" y="4129314"/>
                    <a:ext cx="731520" cy="731520"/>
                  </a:xfrm>
                  <a:prstGeom prst="arc">
                    <a:avLst/>
                  </a:prstGeom>
                  <a:noFill/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800" b="0" i="0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ahoma" pitchFamily="34" charset="0"/>
                    </a:endParaRPr>
                  </a:p>
                </p:txBody>
              </p:sp>
            </p:grpSp>
            <p:sp>
              <p:nvSpPr>
                <p:cNvPr id="99" name="Arc 98"/>
                <p:cNvSpPr/>
                <p:nvPr/>
              </p:nvSpPr>
              <p:spPr bwMode="auto">
                <a:xfrm rot="9742745">
                  <a:off x="5557019" y="4446089"/>
                  <a:ext cx="548640" cy="548640"/>
                </a:xfrm>
                <a:prstGeom prst="arc">
                  <a:avLst/>
                </a:pr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</p:grpSp>
          <p:sp>
            <p:nvSpPr>
              <p:cNvPr id="101" name="Rectangle 100"/>
              <p:cNvSpPr/>
              <p:nvPr/>
            </p:nvSpPr>
            <p:spPr>
              <a:xfrm>
                <a:off x="5568264" y="4106705"/>
                <a:ext cx="3898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102" name="Rectangle 101"/>
              <p:cNvSpPr/>
              <p:nvPr/>
            </p:nvSpPr>
            <p:spPr>
              <a:xfrm>
                <a:off x="4771572" y="4633686"/>
                <a:ext cx="42351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103" name="Rectangle 102"/>
              <p:cNvSpPr/>
              <p:nvPr/>
            </p:nvSpPr>
            <p:spPr>
              <a:xfrm>
                <a:off x="6228558" y="4572000"/>
                <a:ext cx="7056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l-GR" sz="2400" baseline="0" smtClean="0">
                    <a:solidFill>
                      <a:srgbClr val="FFFFFF"/>
                    </a:solidFill>
                    <a:latin typeface="Arial"/>
                  </a:rPr>
                  <a:t>α</a:t>
                </a: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130" name="Rectangle 129"/>
            <p:cNvSpPr/>
            <p:nvPr/>
          </p:nvSpPr>
          <p:spPr>
            <a:xfrm>
              <a:off x="4815114" y="5395686"/>
              <a:ext cx="15087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baseline="0" smtClean="0">
                  <a:latin typeface="Arial"/>
                </a:rPr>
                <a:t>Kuadran III</a:t>
              </a:r>
              <a:endParaRPr lang="en-US" sz="2000" b="1" baseline="0">
                <a:latin typeface="Arial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6736842" y="3806370"/>
            <a:ext cx="2102358" cy="2003940"/>
            <a:chOff x="6736842" y="3806370"/>
            <a:chExt cx="2102358" cy="2003940"/>
          </a:xfrm>
        </p:grpSpPr>
        <p:grpSp>
          <p:nvGrpSpPr>
            <p:cNvPr id="127" name="Group 126"/>
            <p:cNvGrpSpPr/>
            <p:nvPr/>
          </p:nvGrpSpPr>
          <p:grpSpPr>
            <a:xfrm>
              <a:off x="6736842" y="3806370"/>
              <a:ext cx="2102358" cy="1463040"/>
              <a:chOff x="7166712" y="4034970"/>
              <a:chExt cx="2102358" cy="1463040"/>
            </a:xfrm>
          </p:grpSpPr>
          <p:cxnSp>
            <p:nvCxnSpPr>
              <p:cNvPr id="116" name="Straight Connector 115"/>
              <p:cNvCxnSpPr/>
              <p:nvPr/>
            </p:nvCxnSpPr>
            <p:spPr bwMode="auto">
              <a:xfrm flipV="1">
                <a:off x="7166712" y="4952165"/>
                <a:ext cx="155448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7" name="Straight Connector 116"/>
              <p:cNvCxnSpPr/>
              <p:nvPr/>
            </p:nvCxnSpPr>
            <p:spPr bwMode="auto">
              <a:xfrm rot="5400000" flipH="1" flipV="1">
                <a:off x="7574279" y="4766490"/>
                <a:ext cx="146304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8" name="Straight Connector 117"/>
              <p:cNvCxnSpPr/>
              <p:nvPr/>
            </p:nvCxnSpPr>
            <p:spPr bwMode="auto">
              <a:xfrm>
                <a:off x="7471512" y="4360818"/>
                <a:ext cx="822960" cy="548640"/>
              </a:xfrm>
              <a:prstGeom prst="line">
                <a:avLst/>
              </a:prstGeom>
              <a:solidFill>
                <a:schemeClr val="accent1"/>
              </a:solidFill>
              <a:ln w="3810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13" name="Rectangle 112"/>
              <p:cNvSpPr/>
              <p:nvPr/>
            </p:nvSpPr>
            <p:spPr>
              <a:xfrm>
                <a:off x="8563428" y="5029200"/>
                <a:ext cx="7056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l-GR" sz="2400" baseline="0" smtClean="0">
                    <a:solidFill>
                      <a:srgbClr val="FFFFFF"/>
                    </a:solidFill>
                    <a:latin typeface="Arial"/>
                  </a:rPr>
                  <a:t>α</a:t>
                </a: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7948608" y="4909458"/>
                <a:ext cx="3898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P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7166712" y="4338935"/>
                <a:ext cx="42351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aseline="0" smtClean="0">
                    <a:solidFill>
                      <a:srgbClr val="FFFFFF"/>
                    </a:solidFill>
                    <a:latin typeface="Arial"/>
                  </a:rPr>
                  <a:t>Q</a:t>
                </a:r>
                <a:endParaRPr lang="en-US" sz="2400" baseline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122" name="Arc 121"/>
              <p:cNvSpPr/>
              <p:nvPr/>
            </p:nvSpPr>
            <p:spPr bwMode="auto">
              <a:xfrm rot="5400000">
                <a:off x="7940766" y="4557486"/>
                <a:ext cx="731520" cy="73152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23" name="Arc 122"/>
              <p:cNvSpPr/>
              <p:nvPr/>
            </p:nvSpPr>
            <p:spPr bwMode="auto">
              <a:xfrm>
                <a:off x="7940766" y="4555308"/>
                <a:ext cx="731520" cy="73152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24" name="Arc 123"/>
              <p:cNvSpPr/>
              <p:nvPr/>
            </p:nvSpPr>
            <p:spPr bwMode="auto">
              <a:xfrm rot="16200000" flipH="1">
                <a:off x="7942944" y="4557487"/>
                <a:ext cx="731520" cy="73152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26" name="Arc 125"/>
              <p:cNvSpPr/>
              <p:nvPr/>
            </p:nvSpPr>
            <p:spPr bwMode="auto">
              <a:xfrm rot="15142745">
                <a:off x="7858938" y="4785044"/>
                <a:ext cx="457200" cy="27432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sp>
          <p:nvSpPr>
            <p:cNvPr id="131" name="Rectangle 130"/>
            <p:cNvSpPr/>
            <p:nvPr/>
          </p:nvSpPr>
          <p:spPr>
            <a:xfrm>
              <a:off x="7134512" y="5410200"/>
              <a:ext cx="153920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baseline="0" smtClean="0">
                  <a:latin typeface="Arial"/>
                </a:rPr>
                <a:t>Kuadran IV</a:t>
              </a:r>
              <a:endParaRPr lang="en-US" sz="2000" b="1" baseline="0">
                <a:latin typeface="Arial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190500"/>
            <a:ext cx="2819400" cy="650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CONTOH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07602" y="1066800"/>
            <a:ext cx="7975633" cy="1376065"/>
            <a:chOff x="745854" y="1295400"/>
            <a:chExt cx="7975633" cy="1376065"/>
          </a:xfrm>
        </p:grpSpPr>
        <p:sp>
          <p:nvSpPr>
            <p:cNvPr id="8" name="Rectangle 7"/>
            <p:cNvSpPr/>
            <p:nvPr/>
          </p:nvSpPr>
          <p:spPr>
            <a:xfrm>
              <a:off x="762000" y="1295400"/>
              <a:ext cx="79594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Diketahui koordinat  A (3.755,303 m, 2.311,536 m) dan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62000" y="1752600"/>
              <a:ext cx="60692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koordinat B (3.467,901 m, 2.416,843 m) </a:t>
              </a:r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45854" y="2209800"/>
              <a:ext cx="42991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Jarak dan Azimut AB</a:t>
              </a:r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624114" y="2510135"/>
            <a:ext cx="13131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Jawab: </a:t>
            </a:r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762000" y="3124200"/>
            <a:ext cx="8002512" cy="1066800"/>
            <a:chOff x="762000" y="3124200"/>
            <a:chExt cx="8002512" cy="1066800"/>
          </a:xfrm>
        </p:grpSpPr>
        <p:sp>
          <p:nvSpPr>
            <p:cNvPr id="13" name="Rectangle 12"/>
            <p:cNvSpPr/>
            <p:nvPr/>
          </p:nvSpPr>
          <p:spPr>
            <a:xfrm>
              <a:off x="762000" y="3124200"/>
              <a:ext cx="800251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xab = 3.467,901 m - 3.755,303 m = - 287,402 m (neg) 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62000" y="3729335"/>
              <a:ext cx="79678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y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ab = 2.416,843 m - 2.311,536 m =   105,307 m  (pos) </a:t>
              </a:r>
              <a:endParaRPr lang="en-US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85800" y="4423230"/>
            <a:ext cx="5601020" cy="1520370"/>
            <a:chOff x="685800" y="4423230"/>
            <a:chExt cx="5601020" cy="1520370"/>
          </a:xfrm>
        </p:grpSpPr>
        <p:grpSp>
          <p:nvGrpSpPr>
            <p:cNvPr id="17" name="Group 16"/>
            <p:cNvGrpSpPr/>
            <p:nvPr/>
          </p:nvGrpSpPr>
          <p:grpSpPr>
            <a:xfrm>
              <a:off x="685800" y="4423230"/>
              <a:ext cx="5060809" cy="461665"/>
              <a:chOff x="685800" y="4423230"/>
              <a:chExt cx="5060809" cy="461665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685800" y="4423230"/>
                <a:ext cx="50608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Jarak AB = Dab =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 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xab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 +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yab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 baseline="30000" smtClean="0">
                  <a:solidFill>
                    <a:srgbClr val="FFFFFF"/>
                  </a:solidFill>
                </a:endParaRPr>
              </a:p>
            </p:txBody>
          </p:sp>
          <p:cxnSp>
            <p:nvCxnSpPr>
              <p:cNvPr id="16" name="Straight Connector 15"/>
              <p:cNvCxnSpPr/>
              <p:nvPr/>
            </p:nvCxnSpPr>
            <p:spPr bwMode="auto">
              <a:xfrm flipV="1">
                <a:off x="3561080" y="4438581"/>
                <a:ext cx="210312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8" name="Group 17"/>
            <p:cNvGrpSpPr/>
            <p:nvPr/>
          </p:nvGrpSpPr>
          <p:grpSpPr>
            <a:xfrm>
              <a:off x="685800" y="4953000"/>
              <a:ext cx="5601020" cy="461665"/>
              <a:chOff x="685800" y="4423230"/>
              <a:chExt cx="5601020" cy="46166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685800" y="4423230"/>
                <a:ext cx="560102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Jarak AB = 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 (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- 287,402)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 + (105,307 )</a:t>
                </a:r>
                <a:r>
                  <a:rPr lang="en-US" sz="2400" b="1" baseline="30000" smtClean="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 baseline="30000" smtClean="0">
                  <a:solidFill>
                    <a:srgbClr val="FFFFFF"/>
                  </a:solidFill>
                </a:endParaRPr>
              </a:p>
            </p:txBody>
          </p:sp>
          <p:cxnSp>
            <p:nvCxnSpPr>
              <p:cNvPr id="20" name="Straight Connector 19"/>
              <p:cNvCxnSpPr/>
              <p:nvPr/>
            </p:nvCxnSpPr>
            <p:spPr bwMode="auto">
              <a:xfrm flipV="1">
                <a:off x="2621280" y="4438581"/>
                <a:ext cx="356616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21" name="Rectangle 20"/>
            <p:cNvSpPr/>
            <p:nvPr/>
          </p:nvSpPr>
          <p:spPr>
            <a:xfrm>
              <a:off x="762000" y="5481935"/>
              <a:ext cx="341773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Jarak AB = 306.087 m 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62000" y="457200"/>
            <a:ext cx="4262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baseline="0" smtClean="0">
                <a:solidFill>
                  <a:srgbClr val="FFFF00"/>
                </a:solidFill>
                <a:latin typeface="Arial" charset="0"/>
              </a:rPr>
              <a:t>Menentukan azimut αab</a:t>
            </a:r>
            <a:endParaRPr lang="en-US" sz="2800">
              <a:solidFill>
                <a:srgbClr val="FFFF00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990600" y="1143000"/>
            <a:ext cx="7681911" cy="937009"/>
            <a:chOff x="1219200" y="1143000"/>
            <a:chExt cx="7681911" cy="937009"/>
          </a:xfrm>
        </p:grpSpPr>
        <p:grpSp>
          <p:nvGrpSpPr>
            <p:cNvPr id="5" name="Group 55"/>
            <p:cNvGrpSpPr/>
            <p:nvPr/>
          </p:nvGrpSpPr>
          <p:grpSpPr>
            <a:xfrm>
              <a:off x="1219200" y="1143000"/>
              <a:ext cx="7681911" cy="922495"/>
              <a:chOff x="985552" y="4810649"/>
              <a:chExt cx="7681911" cy="922495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985552" y="5024735"/>
                <a:ext cx="768191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tan αab =              =                      = </a:t>
                </a:r>
                <a:r>
                  <a:rPr lang="en-US" sz="2400" b="1" baseline="0" smtClean="0">
                    <a:latin typeface="+mn-lt"/>
                  </a:rPr>
                  <a:t>- 2.729182296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+mn-lt"/>
                  </a:rPr>
                  <a:t> (n)  </a:t>
                </a:r>
                <a:endParaRPr lang="en-US" b="1" baseline="0">
                  <a:latin typeface="+mn-lt"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438400" y="4810649"/>
                <a:ext cx="126117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</a:t>
                </a:r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xab</a:t>
                </a:r>
                <a:endParaRPr lang="en-US"/>
              </a:p>
            </p:txBody>
          </p:sp>
          <p:cxnSp>
            <p:nvCxnSpPr>
              <p:cNvPr id="8" name="Straight Connector 7"/>
              <p:cNvCxnSpPr/>
              <p:nvPr/>
            </p:nvCxnSpPr>
            <p:spPr bwMode="auto">
              <a:xfrm>
                <a:off x="2667000" y="5288870"/>
                <a:ext cx="76200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9" name="Rectangle 8"/>
              <p:cNvSpPr/>
              <p:nvPr/>
            </p:nvSpPr>
            <p:spPr>
              <a:xfrm>
                <a:off x="2614780" y="5271479"/>
                <a:ext cx="90441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yab</a:t>
                </a:r>
                <a:endParaRPr lang="en-US" sz="2400" smtClean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3709820" y="1157514"/>
              <a:ext cx="2357152" cy="922495"/>
              <a:chOff x="2595848" y="2430305"/>
              <a:chExt cx="2357152" cy="922495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2595848" y="2430305"/>
                <a:ext cx="2357152" cy="465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- 287,402 m </a:t>
                </a:r>
                <a:endParaRPr lang="en-US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3000828" y="2891135"/>
                <a:ext cx="165782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105,307 m</a:t>
                </a:r>
                <a:endParaRPr lang="en-US" sz="2400" smtClean="0"/>
              </a:p>
            </p:txBody>
          </p:sp>
          <p:cxnSp>
            <p:nvCxnSpPr>
              <p:cNvPr id="14" name="Straight Connector 13"/>
              <p:cNvCxnSpPr/>
              <p:nvPr/>
            </p:nvCxnSpPr>
            <p:spPr bwMode="auto">
              <a:xfrm>
                <a:off x="3073400" y="2895600"/>
                <a:ext cx="1554480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7" name="Rectangle 16"/>
          <p:cNvSpPr/>
          <p:nvPr/>
        </p:nvSpPr>
        <p:spPr>
          <a:xfrm>
            <a:off x="762000" y="2971800"/>
            <a:ext cx="7039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Karena 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  <a:sym typeface="Symbol"/>
              </a:rPr>
              <a:t>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xab negatip dan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  <a:sym typeface="Symbol"/>
              </a:rPr>
              <a:t> y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ab positip maka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azimut αab mengarah ke kuadran IV sehingga  </a:t>
            </a:r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990600" y="2286000"/>
            <a:ext cx="69717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αab = arctan (</a:t>
            </a:r>
            <a:r>
              <a:rPr lang="en-US" sz="2400" b="1" baseline="0" smtClean="0">
                <a:solidFill>
                  <a:srgbClr val="FFFFFF"/>
                </a:solidFill>
                <a:latin typeface="Arial"/>
              </a:rPr>
              <a:t>- 2.729182296)  = - 89,87665492 </a:t>
            </a:r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1066800" y="4038600"/>
            <a:ext cx="6293711" cy="1066800"/>
            <a:chOff x="1066800" y="4038600"/>
            <a:chExt cx="6293711" cy="1066800"/>
          </a:xfrm>
        </p:grpSpPr>
        <p:sp>
          <p:nvSpPr>
            <p:cNvPr id="20" name="Rectangle 19"/>
            <p:cNvSpPr/>
            <p:nvPr/>
          </p:nvSpPr>
          <p:spPr>
            <a:xfrm>
              <a:off x="1066800" y="4038600"/>
              <a:ext cx="62937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αab =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/>
                </a:rPr>
                <a:t>- 89,8766549  + 360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/>
                </a:rPr>
                <a:t> = 290,1233451</a:t>
              </a:r>
              <a:endParaRPr 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676400" y="4643735"/>
              <a:ext cx="21666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= 29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/>
                </a:rPr>
                <a:t>0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/>
                </a:rPr>
                <a:t> 07’ 24”</a:t>
              </a:r>
              <a:endParaRPr lang="en-US" smtClean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F734801-A5D8-4235-AB17-53C7A4D4B423}" type="datetime1">
              <a:rPr lang="en-US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1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A85449-A289-4D51-B83D-ED2D5CB97CFD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title"/>
          </p:nvPr>
        </p:nvSpPr>
        <p:spPr>
          <a:xfrm>
            <a:off x="3124200" y="228600"/>
            <a:ext cx="2819400" cy="6508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eaLnBrk="1" hangingPunct="1">
              <a:defRPr/>
            </a:pPr>
            <a:r>
              <a:rPr lang="en-US" sz="3600" b="1" smtClean="0">
                <a:solidFill>
                  <a:schemeClr val="tx1"/>
                </a:solidFill>
                <a:latin typeface="Tahoma" pitchFamily="34" charset="0"/>
              </a:rPr>
              <a:t>LATIHAN 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381000" y="1367135"/>
            <a:ext cx="7877628" cy="1376065"/>
            <a:chOff x="381000" y="1367135"/>
            <a:chExt cx="7877628" cy="1376065"/>
          </a:xfrm>
        </p:grpSpPr>
        <p:sp>
          <p:nvSpPr>
            <p:cNvPr id="12" name="Rectangle 11"/>
            <p:cNvSpPr/>
            <p:nvPr/>
          </p:nvSpPr>
          <p:spPr>
            <a:xfrm>
              <a:off x="381000" y="1367135"/>
              <a:ext cx="75296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1.  Koordinat titik K = (41.882,534 m, 37.125,826 m)</a:t>
              </a:r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91028" y="1828800"/>
              <a:ext cx="7467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Koordinat titik L = (39.257,004 m, 36.041,221 m)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6514" y="2281535"/>
              <a:ext cx="427533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Jarak dan Azimut KL</a:t>
              </a:r>
              <a:endParaRPr lang="en-US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81000" y="3119735"/>
            <a:ext cx="7877628" cy="1376065"/>
            <a:chOff x="381000" y="1367135"/>
            <a:chExt cx="7877628" cy="1376065"/>
          </a:xfrm>
        </p:grpSpPr>
        <p:sp>
          <p:nvSpPr>
            <p:cNvPr id="18" name="Rectangle 17"/>
            <p:cNvSpPr/>
            <p:nvPr/>
          </p:nvSpPr>
          <p:spPr>
            <a:xfrm>
              <a:off x="381000" y="1367135"/>
              <a:ext cx="722024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2.  Koordinat titik M = (3.425,567 m, 7.647,992 m)</a:t>
              </a:r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91028" y="1828800"/>
              <a:ext cx="7467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Koordinat titik N = (4.279,112 m, 6.067,651 m)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76514" y="2281535"/>
              <a:ext cx="434426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 Jarak dan Azimut MN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7698CD-3137-4CC6-A4A9-1EAB93402B6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0" y="220663"/>
            <a:ext cx="2957513" cy="769937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4400" b="1" kern="0" baseline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DISKUSI</a:t>
            </a:r>
          </a:p>
        </p:txBody>
      </p:sp>
      <p:sp>
        <p:nvSpPr>
          <p:cNvPr id="6" name="Rectangle 123"/>
          <p:cNvSpPr>
            <a:spLocks noChangeArrowheads="1"/>
          </p:cNvSpPr>
          <p:nvPr/>
        </p:nvSpPr>
        <p:spPr bwMode="auto">
          <a:xfrm>
            <a:off x="685800" y="1397000"/>
            <a:ext cx="79248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Pada awal pembuatan alat teodolit, sistem sudut vertikal adalah sudut helling. Lalu diproduksi teodolit menggunakan sudut zenit. Apa tujuannya? Mengapa sudut minus berusaha dihindari?</a:t>
            </a:r>
          </a:p>
        </p:txBody>
      </p:sp>
      <p:sp>
        <p:nvSpPr>
          <p:cNvPr id="7" name="Rectangle 123"/>
          <p:cNvSpPr>
            <a:spLocks noChangeArrowheads="1"/>
          </p:cNvSpPr>
          <p:nvPr/>
        </p:nvSpPr>
        <p:spPr bwMode="auto">
          <a:xfrm>
            <a:off x="685800" y="3016250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Jika anda diberikan suatu teodolit, bagaimana anda mengetahui bahwa sudut vertikalnya adalah sudut helling atau sudut zenit? 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4321175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Dalam pengukuran sudut datar, mengapa harus mengamat arah terlebih dulu? Mengapa tidak langsung mengukur sudut?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  <p:bldP spid="7" grpId="0" autoUpdateAnimBg="0"/>
      <p:bldP spid="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Penentuan Koordinat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1954650"/>
            <a:ext cx="373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0" smtClean="0">
                <a:latin typeface="Arial" charset="0"/>
              </a:rPr>
              <a:t>Pemotongan  </a:t>
            </a:r>
            <a:endParaRPr lang="en-US" sz="4000"/>
          </a:p>
        </p:txBody>
      </p:sp>
      <p:sp>
        <p:nvSpPr>
          <p:cNvPr id="7" name="Rectangle 6"/>
          <p:cNvSpPr/>
          <p:nvPr/>
        </p:nvSpPr>
        <p:spPr>
          <a:xfrm>
            <a:off x="1524000" y="2691825"/>
            <a:ext cx="2438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0" smtClean="0">
                <a:latin typeface="Arial" charset="0"/>
              </a:rPr>
              <a:t>Poligon</a:t>
            </a:r>
            <a:endParaRPr lang="en-US" sz="4000"/>
          </a:p>
        </p:txBody>
      </p:sp>
      <p:sp>
        <p:nvSpPr>
          <p:cNvPr id="8" name="Rectangle 7"/>
          <p:cNvSpPr/>
          <p:nvPr/>
        </p:nvSpPr>
        <p:spPr>
          <a:xfrm>
            <a:off x="2590800" y="3482983"/>
            <a:ext cx="3048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0" smtClean="0">
                <a:latin typeface="Arial" charset="0"/>
              </a:rPr>
              <a:t>Triangulasi</a:t>
            </a:r>
            <a:endParaRPr lang="en-US" sz="4000"/>
          </a:p>
        </p:txBody>
      </p:sp>
      <p:sp>
        <p:nvSpPr>
          <p:cNvPr id="9" name="Rectangle 8"/>
          <p:cNvSpPr/>
          <p:nvPr/>
        </p:nvSpPr>
        <p:spPr>
          <a:xfrm>
            <a:off x="3886200" y="4240650"/>
            <a:ext cx="2971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0" smtClean="0">
                <a:latin typeface="Arial" charset="0"/>
              </a:rPr>
              <a:t>Trilaterasi</a:t>
            </a:r>
            <a:endParaRPr lang="en-US" sz="4000"/>
          </a:p>
        </p:txBody>
      </p:sp>
      <p:sp>
        <p:nvSpPr>
          <p:cNvPr id="10" name="Rectangle 9"/>
          <p:cNvSpPr/>
          <p:nvPr/>
        </p:nvSpPr>
        <p:spPr>
          <a:xfrm>
            <a:off x="5867400" y="5054025"/>
            <a:ext cx="137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0" smtClean="0">
                <a:latin typeface="Arial" charset="0"/>
              </a:rPr>
              <a:t>GPS</a:t>
            </a:r>
            <a:endParaRPr lang="en-US" sz="4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5800" y="11430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Pemotongan Ke Depan/Muka</a:t>
            </a:r>
            <a:r>
              <a:rPr lang="en-US" sz="3200" b="1" baseline="0" smtClean="0">
                <a:latin typeface="Arial" charset="0"/>
              </a:rPr>
              <a:t>:</a:t>
            </a:r>
            <a:endParaRPr lang="en-US" sz="2800" b="1" baseline="0" smtClean="0"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Pemotongan</a:t>
            </a:r>
            <a:endParaRPr lang="en-US" sz="4400">
              <a:solidFill>
                <a:srgbClr val="FFFF00"/>
              </a:solidFill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533400" y="3200400"/>
            <a:ext cx="3048000" cy="2438400"/>
            <a:chOff x="457200" y="3733800"/>
            <a:chExt cx="3609474" cy="2438400"/>
          </a:xfrm>
        </p:grpSpPr>
        <p:grpSp>
          <p:nvGrpSpPr>
            <p:cNvPr id="20" name="Group 19"/>
            <p:cNvGrpSpPr/>
            <p:nvPr/>
          </p:nvGrpSpPr>
          <p:grpSpPr>
            <a:xfrm>
              <a:off x="457200" y="3733800"/>
              <a:ext cx="3609474" cy="2438400"/>
              <a:chOff x="3618614" y="990600"/>
              <a:chExt cx="4532828" cy="2438400"/>
            </a:xfrm>
          </p:grpSpPr>
          <p:sp>
            <p:nvSpPr>
              <p:cNvPr id="11" name="Freeform 10"/>
              <p:cNvSpPr/>
              <p:nvPr/>
            </p:nvSpPr>
            <p:spPr bwMode="auto">
              <a:xfrm>
                <a:off x="4281714" y="1364343"/>
                <a:ext cx="3120572" cy="1727200"/>
              </a:xfrm>
              <a:custGeom>
                <a:avLst/>
                <a:gdLst>
                  <a:gd name="connsiteX0" fmla="*/ 0 w 3120572"/>
                  <a:gd name="connsiteY0" fmla="*/ 1625600 h 1727200"/>
                  <a:gd name="connsiteX1" fmla="*/ 1306286 w 3120572"/>
                  <a:gd name="connsiteY1" fmla="*/ 0 h 1727200"/>
                  <a:gd name="connsiteX2" fmla="*/ 3120572 w 3120572"/>
                  <a:gd name="connsiteY2" fmla="*/ 1727200 h 1727200"/>
                  <a:gd name="connsiteX3" fmla="*/ 0 w 3120572"/>
                  <a:gd name="connsiteY3" fmla="*/ 1625600 h 1727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20572" h="1727200">
                    <a:moveTo>
                      <a:pt x="0" y="1625600"/>
                    </a:moveTo>
                    <a:lnTo>
                      <a:pt x="1306286" y="0"/>
                    </a:lnTo>
                    <a:lnTo>
                      <a:pt x="3120572" y="1727200"/>
                    </a:lnTo>
                    <a:lnTo>
                      <a:pt x="0" y="162560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2" name="Arc 11"/>
              <p:cNvSpPr/>
              <p:nvPr/>
            </p:nvSpPr>
            <p:spPr bwMode="auto">
              <a:xfrm>
                <a:off x="4194630" y="2634342"/>
                <a:ext cx="762000" cy="7620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3" name="Arc 12"/>
              <p:cNvSpPr/>
              <p:nvPr/>
            </p:nvSpPr>
            <p:spPr bwMode="auto">
              <a:xfrm flipH="1">
                <a:off x="6582228" y="2667000"/>
                <a:ext cx="762000" cy="7620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4" name="Isosceles Triangle 13"/>
              <p:cNvSpPr/>
              <p:nvPr/>
            </p:nvSpPr>
            <p:spPr bwMode="auto">
              <a:xfrm>
                <a:off x="4205514" y="2862942"/>
                <a:ext cx="182880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5" name="Isosceles Triangle 14"/>
              <p:cNvSpPr/>
              <p:nvPr/>
            </p:nvSpPr>
            <p:spPr bwMode="auto">
              <a:xfrm>
                <a:off x="7284720" y="2957286"/>
                <a:ext cx="182880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 bwMode="auto">
              <a:xfrm>
                <a:off x="5532846" y="1338942"/>
                <a:ext cx="91440" cy="91440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3618614" y="2757714"/>
                <a:ext cx="679924" cy="518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A</a:t>
                </a:r>
                <a:endParaRPr lang="en-US" sz="2800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480448" y="2753380"/>
                <a:ext cx="6709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B</a:t>
                </a:r>
                <a:endParaRPr lang="en-US" sz="280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958316" y="990600"/>
                <a:ext cx="42351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P</a:t>
                </a:r>
                <a:endParaRPr lang="en-US" sz="2800"/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1447800" y="5105400"/>
              <a:ext cx="40588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α</a:t>
              </a:r>
              <a:endParaRPr lang="en-US" sz="28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408035" y="5162752"/>
              <a:ext cx="3818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</a:t>
              </a:r>
              <a:endParaRPr lang="en-US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990600" y="1681853"/>
            <a:ext cx="7696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suatu titik (P) berdasarkan dua koordinat titik  (A dan B) dan pengukuran dua sudut (</a:t>
            </a:r>
            <a:r>
              <a:rPr lang="en-US" sz="2800" b="1" baseline="0" smtClean="0">
                <a:solidFill>
                  <a:srgbClr val="FFFFFF"/>
                </a:solidFill>
                <a:latin typeface="Arial" charset="0"/>
              </a:rPr>
              <a:t>α</a:t>
            </a:r>
            <a:r>
              <a:rPr lang="en-US" sz="2800" b="1" baseline="0" smtClean="0">
                <a:latin typeface="Arial" charset="0"/>
              </a:rPr>
              <a:t> dan </a:t>
            </a:r>
            <a:r>
              <a:rPr lang="en-US" sz="2800" b="1" baseline="0" smtClean="0">
                <a:latin typeface="Arial" charset="0"/>
                <a:sym typeface="Symbol"/>
              </a:rPr>
              <a:t></a:t>
            </a:r>
            <a:r>
              <a:rPr lang="en-US" sz="2800" b="1" baseline="0" smtClean="0">
                <a:latin typeface="Arial" charset="0"/>
              </a:rPr>
              <a:t>)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3628572" y="3352800"/>
            <a:ext cx="4905828" cy="2123420"/>
            <a:chOff x="3628572" y="3352800"/>
            <a:chExt cx="4905828" cy="2123420"/>
          </a:xfrm>
        </p:grpSpPr>
        <p:sp>
          <p:nvSpPr>
            <p:cNvPr id="21" name="Rectangle 20"/>
            <p:cNvSpPr/>
            <p:nvPr/>
          </p:nvSpPr>
          <p:spPr>
            <a:xfrm>
              <a:off x="3628572" y="3352800"/>
              <a:ext cx="20233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Diketahui :</a:t>
              </a:r>
              <a:endParaRPr lang="en-US" sz="280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024086" y="3839028"/>
              <a:ext cx="43471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A (xa, ya) dan B (xb, yb) </a:t>
              </a:r>
              <a:endParaRPr lang="en-US" sz="2800">
                <a:solidFill>
                  <a:srgbClr val="FFFFFF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633957" y="4353580"/>
              <a:ext cx="40767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Diukur sudut : α</a:t>
              </a:r>
              <a:r>
                <a:rPr lang="en-US" sz="2800" b="1" baseline="0" smtClean="0">
                  <a:latin typeface="Arial" charset="0"/>
                </a:rPr>
                <a:t> dan </a:t>
              </a:r>
              <a:r>
                <a:rPr lang="en-US" sz="2800" b="1" baseline="0" smtClean="0">
                  <a:latin typeface="Arial" charset="0"/>
                  <a:sym typeface="Symbol"/>
                </a:rPr>
                <a:t></a:t>
              </a:r>
              <a:endParaRPr lang="en-US" sz="280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649217" y="4953000"/>
              <a:ext cx="488518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Tentukan : koord. P (xp, yp)</a:t>
              </a:r>
              <a:endParaRPr lang="en-US" sz="28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823850" y="228600"/>
            <a:ext cx="55675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baseline="0" smtClean="0">
                <a:solidFill>
                  <a:srgbClr val="FFFF00"/>
                </a:solidFill>
                <a:latin typeface="Arial" charset="0"/>
              </a:rPr>
              <a:t>Prosedur Perhitungan</a:t>
            </a:r>
            <a:endParaRPr lang="en-US" sz="4000">
              <a:solidFill>
                <a:srgbClr val="FFFF00"/>
              </a:solidFill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533400" y="986135"/>
            <a:ext cx="2889595" cy="2442865"/>
            <a:chOff x="609600" y="376535"/>
            <a:chExt cx="2889595" cy="2442865"/>
          </a:xfrm>
        </p:grpSpPr>
        <p:grpSp>
          <p:nvGrpSpPr>
            <p:cNvPr id="5" name="Group 4"/>
            <p:cNvGrpSpPr/>
            <p:nvPr/>
          </p:nvGrpSpPr>
          <p:grpSpPr>
            <a:xfrm>
              <a:off x="609600" y="376535"/>
              <a:ext cx="2889595" cy="2442865"/>
              <a:chOff x="547437" y="3729335"/>
              <a:chExt cx="3421889" cy="2442865"/>
            </a:xfrm>
          </p:grpSpPr>
          <p:grpSp>
            <p:nvGrpSpPr>
              <p:cNvPr id="6" name="Group 19"/>
              <p:cNvGrpSpPr/>
              <p:nvPr/>
            </p:nvGrpSpPr>
            <p:grpSpPr>
              <a:xfrm>
                <a:off x="547437" y="3729335"/>
                <a:ext cx="3421889" cy="2442865"/>
                <a:chOff x="3731935" y="986135"/>
                <a:chExt cx="4297256" cy="2442865"/>
              </a:xfrm>
            </p:grpSpPr>
            <p:sp>
              <p:nvSpPr>
                <p:cNvPr id="9" name="Freeform 8"/>
                <p:cNvSpPr/>
                <p:nvPr/>
              </p:nvSpPr>
              <p:spPr bwMode="auto">
                <a:xfrm>
                  <a:off x="4281714" y="1364343"/>
                  <a:ext cx="3120572" cy="1727200"/>
                </a:xfrm>
                <a:custGeom>
                  <a:avLst/>
                  <a:gdLst>
                    <a:gd name="connsiteX0" fmla="*/ 0 w 3120572"/>
                    <a:gd name="connsiteY0" fmla="*/ 1625600 h 1727200"/>
                    <a:gd name="connsiteX1" fmla="*/ 1306286 w 3120572"/>
                    <a:gd name="connsiteY1" fmla="*/ 0 h 1727200"/>
                    <a:gd name="connsiteX2" fmla="*/ 3120572 w 3120572"/>
                    <a:gd name="connsiteY2" fmla="*/ 1727200 h 1727200"/>
                    <a:gd name="connsiteX3" fmla="*/ 0 w 3120572"/>
                    <a:gd name="connsiteY3" fmla="*/ 1625600 h 1727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20572" h="1727200">
                      <a:moveTo>
                        <a:pt x="0" y="1625600"/>
                      </a:moveTo>
                      <a:lnTo>
                        <a:pt x="1306286" y="0"/>
                      </a:lnTo>
                      <a:lnTo>
                        <a:pt x="3120572" y="1727200"/>
                      </a:lnTo>
                      <a:lnTo>
                        <a:pt x="0" y="1625600"/>
                      </a:lnTo>
                      <a:close/>
                    </a:path>
                  </a:pathLst>
                </a:cu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0" name="Arc 9"/>
                <p:cNvSpPr/>
                <p:nvPr/>
              </p:nvSpPr>
              <p:spPr bwMode="auto">
                <a:xfrm>
                  <a:off x="4194630" y="2634342"/>
                  <a:ext cx="762000" cy="762000"/>
                </a:xfrm>
                <a:prstGeom prst="arc">
                  <a:avLst/>
                </a:pr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1" name="Arc 10"/>
                <p:cNvSpPr/>
                <p:nvPr/>
              </p:nvSpPr>
              <p:spPr bwMode="auto">
                <a:xfrm flipH="1">
                  <a:off x="6582228" y="2667000"/>
                  <a:ext cx="762000" cy="762000"/>
                </a:xfrm>
                <a:prstGeom prst="arc">
                  <a:avLst/>
                </a:pr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2" name="Isosceles Triangle 11"/>
                <p:cNvSpPr/>
                <p:nvPr/>
              </p:nvSpPr>
              <p:spPr bwMode="auto">
                <a:xfrm>
                  <a:off x="4205514" y="2862942"/>
                  <a:ext cx="182880" cy="182880"/>
                </a:xfrm>
                <a:prstGeom prst="triangl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3" name="Isosceles Triangle 12"/>
                <p:cNvSpPr/>
                <p:nvPr/>
              </p:nvSpPr>
              <p:spPr bwMode="auto">
                <a:xfrm>
                  <a:off x="7284720" y="2957286"/>
                  <a:ext cx="182880" cy="182880"/>
                </a:xfrm>
                <a:prstGeom prst="triangl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4" name="Oval 13"/>
                <p:cNvSpPr/>
                <p:nvPr/>
              </p:nvSpPr>
              <p:spPr bwMode="auto">
                <a:xfrm>
                  <a:off x="5532846" y="1338942"/>
                  <a:ext cx="91440" cy="91440"/>
                </a:xfrm>
                <a:prstGeom prst="ellips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15" name="Rectangle 14"/>
                <p:cNvSpPr/>
                <p:nvPr/>
              </p:nvSpPr>
              <p:spPr>
                <a:xfrm>
                  <a:off x="3731935" y="2757714"/>
                  <a:ext cx="679924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A</a:t>
                  </a:r>
                  <a:endParaRPr lang="en-US" sz="2400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>
                  <a:off x="7358197" y="2753380"/>
                  <a:ext cx="670994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B</a:t>
                  </a:r>
                  <a:endParaRPr lang="en-US" sz="2400"/>
                </a:p>
              </p:txBody>
            </p:sp>
            <p:sp>
              <p:nvSpPr>
                <p:cNvPr id="17" name="Rectangle 16"/>
                <p:cNvSpPr/>
                <p:nvPr/>
              </p:nvSpPr>
              <p:spPr>
                <a:xfrm>
                  <a:off x="5545066" y="986135"/>
                  <a:ext cx="579765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1" baseline="0" smtClean="0">
                      <a:solidFill>
                        <a:srgbClr val="FFFFFF"/>
                      </a:solidFill>
                      <a:latin typeface="Arial" charset="0"/>
                    </a:rPr>
                    <a:t>P</a:t>
                  </a:r>
                  <a:endParaRPr lang="en-US" sz="2400"/>
                </a:p>
              </p:txBody>
            </p:sp>
          </p:grpSp>
          <p:sp>
            <p:nvSpPr>
              <p:cNvPr id="7" name="Rectangle 6"/>
              <p:cNvSpPr/>
              <p:nvPr/>
            </p:nvSpPr>
            <p:spPr>
              <a:xfrm>
                <a:off x="1080173" y="5329535"/>
                <a:ext cx="44268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α</a:t>
                </a:r>
                <a:endParaRPr lang="en-US" sz="2400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2853725" y="5376707"/>
                <a:ext cx="41800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</a:t>
                </a:r>
                <a:endParaRPr lang="en-US" sz="2400"/>
              </a:p>
            </p:txBody>
          </p:sp>
        </p:grpSp>
        <p:cxnSp>
          <p:nvCxnSpPr>
            <p:cNvPr id="19" name="Straight Arrow Connector 18"/>
            <p:cNvCxnSpPr/>
            <p:nvPr/>
          </p:nvCxnSpPr>
          <p:spPr bwMode="auto">
            <a:xfrm flipV="1">
              <a:off x="990600" y="914400"/>
              <a:ext cx="1588" cy="146304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0" name="Rectangle 19"/>
            <p:cNvSpPr/>
            <p:nvPr/>
          </p:nvSpPr>
          <p:spPr>
            <a:xfrm>
              <a:off x="914400" y="1229380"/>
              <a:ext cx="67358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α</a:t>
              </a:r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ap</a:t>
              </a:r>
              <a:endParaRPr lang="en-US" sz="2000"/>
            </a:p>
          </p:txBody>
        </p:sp>
        <p:sp>
          <p:nvSpPr>
            <p:cNvPr id="21" name="Arc 20"/>
            <p:cNvSpPr/>
            <p:nvPr/>
          </p:nvSpPr>
          <p:spPr bwMode="auto">
            <a:xfrm rot="-2280000">
              <a:off x="1004640" y="1650628"/>
              <a:ext cx="274320" cy="54864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263478" y="1581090"/>
              <a:ext cx="6415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dap</a:t>
              </a:r>
              <a:endParaRPr lang="en-US" sz="200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597306" y="2057400"/>
              <a:ext cx="6415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baseline="0" smtClean="0">
                  <a:solidFill>
                    <a:srgbClr val="FFFFFF"/>
                  </a:solidFill>
                  <a:latin typeface="Arial" charset="0"/>
                </a:rPr>
                <a:t>dab</a:t>
              </a:r>
              <a:endParaRPr lang="en-US" sz="2000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3505201" y="1138534"/>
            <a:ext cx="5257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a.  Hitung sudut P = 180</a:t>
            </a:r>
            <a:r>
              <a:rPr lang="en-US" sz="2400" b="1" baseline="30000" smtClean="0">
                <a:solidFill>
                  <a:srgbClr val="FFFFFF"/>
                </a:solidFill>
                <a:latin typeface="Arial" charset="0"/>
              </a:rPr>
              <a:t>o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 – (α + 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  <a:sym typeface="Symbol"/>
              </a:rPr>
              <a:t>)</a:t>
            </a:r>
            <a:endParaRPr lang="en-US" sz="2400" b="1" baseline="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5800" y="4267200"/>
            <a:ext cx="6112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e.  Hitung jarak dap dengan rumus sinus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85800" y="3424535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d.  Hitung jarak dab berdasarkan koordinat A dan B</a:t>
            </a:r>
          </a:p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      dab = 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  <a:sym typeface="Symbol"/>
              </a:rPr>
              <a:t> (xb – xa)</a:t>
            </a:r>
            <a:r>
              <a:rPr lang="en-US" sz="2400" b="1" baseline="30000" smtClean="0">
                <a:solidFill>
                  <a:srgbClr val="FFFFFF"/>
                </a:solidFill>
                <a:latin typeface="Arial" charset="0"/>
                <a:sym typeface="Symbol"/>
              </a:rPr>
              <a:t>2</a:t>
            </a:r>
            <a:r>
              <a:rPr lang="en-US" sz="2400" b="1" baseline="0" smtClean="0">
                <a:solidFill>
                  <a:srgbClr val="FFFFFF"/>
                </a:solidFill>
                <a:latin typeface="Arial" charset="0"/>
                <a:sym typeface="Symbol"/>
              </a:rPr>
              <a:t> + (yb – ya)</a:t>
            </a:r>
            <a:r>
              <a:rPr lang="en-US" sz="2400" b="1" baseline="30000" smtClean="0">
                <a:solidFill>
                  <a:srgbClr val="FFFFFF"/>
                </a:solidFill>
                <a:latin typeface="Arial" charset="0"/>
                <a:sym typeface="Symbol"/>
              </a:rPr>
              <a:t>2</a:t>
            </a:r>
            <a:endParaRPr lang="en-US" sz="2400" b="1" baseline="3000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85800" y="48006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f.   Xp = Xa + dap sin αap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490686" y="2891135"/>
            <a:ext cx="52148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c.  Hitung azimut αap = αab – α     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505200" y="1642408"/>
            <a:ext cx="533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b.  Hitung azimut αab berdasarkan koordinat  A dan B </a:t>
            </a:r>
          </a:p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     tan αab = (xb – xa) / (yb – ya)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17572" y="5329535"/>
            <a:ext cx="39306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/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g.  Yp = Ya + dap cos αap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24200" y="339725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LATIHAN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81000" y="1367135"/>
            <a:ext cx="7877628" cy="1376065"/>
            <a:chOff x="381000" y="1367135"/>
            <a:chExt cx="7877628" cy="1376065"/>
          </a:xfrm>
        </p:grpSpPr>
        <p:sp>
          <p:nvSpPr>
            <p:cNvPr id="7" name="Rectangle 6"/>
            <p:cNvSpPr/>
            <p:nvPr/>
          </p:nvSpPr>
          <p:spPr>
            <a:xfrm>
              <a:off x="381000" y="1367135"/>
              <a:ext cx="75296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1.  Koordinat titik K = (52.672,514 m, 37.455,021 m)</a:t>
              </a: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91028" y="1828800"/>
              <a:ext cx="7467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Koordinat titik L = (52.327,674 m, 36.991,227 m)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76514" y="2281535"/>
              <a:ext cx="73288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Sudut  K = 62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37’ 11”  dan sudut L = 54</a:t>
              </a:r>
              <a:r>
                <a:rPr lang="en-US" sz="2400" b="1" baseline="30000" smtClean="0">
                  <a:solidFill>
                    <a:srgbClr val="FFFFFF"/>
                  </a:solidFill>
                  <a:latin typeface="Arial" charset="0"/>
                </a:rPr>
                <a:t>o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 29’ 42” </a:t>
              </a:r>
              <a:endParaRPr lang="en-US"/>
            </a:p>
          </p:txBody>
        </p:sp>
      </p:grpSp>
      <p:grpSp>
        <p:nvGrpSpPr>
          <p:cNvPr id="17" name="Group 19"/>
          <p:cNvGrpSpPr/>
          <p:nvPr/>
        </p:nvGrpSpPr>
        <p:grpSpPr>
          <a:xfrm>
            <a:off x="1320304" y="2967335"/>
            <a:ext cx="3048000" cy="2442865"/>
            <a:chOff x="3618614" y="986135"/>
            <a:chExt cx="4532825" cy="2442865"/>
          </a:xfrm>
        </p:grpSpPr>
        <p:sp>
          <p:nvSpPr>
            <p:cNvPr id="20" name="Freeform 8"/>
            <p:cNvSpPr/>
            <p:nvPr/>
          </p:nvSpPr>
          <p:spPr bwMode="auto">
            <a:xfrm>
              <a:off x="4281714" y="1364343"/>
              <a:ext cx="3120572" cy="1727200"/>
            </a:xfrm>
            <a:custGeom>
              <a:avLst/>
              <a:gdLst>
                <a:gd name="connsiteX0" fmla="*/ 0 w 3120572"/>
                <a:gd name="connsiteY0" fmla="*/ 1625600 h 1727200"/>
                <a:gd name="connsiteX1" fmla="*/ 1306286 w 3120572"/>
                <a:gd name="connsiteY1" fmla="*/ 0 h 1727200"/>
                <a:gd name="connsiteX2" fmla="*/ 3120572 w 3120572"/>
                <a:gd name="connsiteY2" fmla="*/ 1727200 h 1727200"/>
                <a:gd name="connsiteX3" fmla="*/ 0 w 3120572"/>
                <a:gd name="connsiteY3" fmla="*/ 1625600 h 172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20572" h="1727200">
                  <a:moveTo>
                    <a:pt x="0" y="1625600"/>
                  </a:moveTo>
                  <a:lnTo>
                    <a:pt x="1306286" y="0"/>
                  </a:lnTo>
                  <a:lnTo>
                    <a:pt x="3120572" y="1727200"/>
                  </a:lnTo>
                  <a:lnTo>
                    <a:pt x="0" y="1625600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1" name="Arc 20"/>
            <p:cNvSpPr/>
            <p:nvPr/>
          </p:nvSpPr>
          <p:spPr bwMode="auto">
            <a:xfrm>
              <a:off x="4194630" y="2634342"/>
              <a:ext cx="762000" cy="76200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2" name="Arc 21"/>
            <p:cNvSpPr/>
            <p:nvPr/>
          </p:nvSpPr>
          <p:spPr bwMode="auto">
            <a:xfrm flipH="1">
              <a:off x="6582228" y="2667000"/>
              <a:ext cx="762000" cy="76200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 bwMode="auto">
            <a:xfrm>
              <a:off x="4205514" y="2862942"/>
              <a:ext cx="182880" cy="18288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 bwMode="auto">
            <a:xfrm>
              <a:off x="7284720" y="2957286"/>
              <a:ext cx="182880" cy="18288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5532846" y="1338942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18614" y="2814935"/>
              <a:ext cx="6799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K</a:t>
              </a:r>
              <a:endParaRPr lang="en-US" sz="240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480446" y="2891135"/>
              <a:ext cx="67099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L</a:t>
              </a:r>
              <a:endParaRPr lang="en-US" sz="240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545066" y="986135"/>
              <a:ext cx="6560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M</a:t>
              </a:r>
              <a:endParaRPr lang="en-US" sz="2400"/>
            </a:p>
          </p:txBody>
        </p:sp>
      </p:grpSp>
      <p:sp>
        <p:nvSpPr>
          <p:cNvPr id="29" name="Rectangle 28"/>
          <p:cNvSpPr/>
          <p:nvPr/>
        </p:nvSpPr>
        <p:spPr>
          <a:xfrm>
            <a:off x="4903104" y="2819400"/>
            <a:ext cx="2335896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Tentukan 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a.  Sudut M 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b.  Azimut KL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c.  Azimut KM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d.  Jarak KL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e.  Jarak KM</a:t>
            </a:r>
          </a:p>
          <a:p>
            <a:r>
              <a:rPr lang="en-US" sz="2400" b="1" baseline="0" smtClean="0">
                <a:solidFill>
                  <a:srgbClr val="FFFFFF"/>
                </a:solidFill>
                <a:latin typeface="Arial" charset="0"/>
              </a:rPr>
              <a:t>f.  Koordinat 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85800" y="11430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Pemotongan Ke Belakang</a:t>
            </a:r>
            <a:r>
              <a:rPr lang="en-US" sz="3200" b="1" baseline="0" smtClean="0">
                <a:latin typeface="Arial" charset="0"/>
              </a:rPr>
              <a:t>:</a:t>
            </a:r>
            <a:endParaRPr lang="en-US" sz="2800" b="1" baseline="0" smtClean="0"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Pemotongan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90600" y="1681853"/>
            <a:ext cx="7696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suatu titik (P) berda-sarkan tiga koordinat titik  (A, B dan C) dan pengukuran dua sudut (</a:t>
            </a:r>
            <a:r>
              <a:rPr lang="en-US" sz="2800" b="1" baseline="0" smtClean="0">
                <a:solidFill>
                  <a:srgbClr val="FFFFFF"/>
                </a:solidFill>
                <a:latin typeface="Arial" charset="0"/>
              </a:rPr>
              <a:t>α</a:t>
            </a:r>
            <a:r>
              <a:rPr lang="en-US" sz="2800" b="1" baseline="0" smtClean="0">
                <a:latin typeface="Arial" charset="0"/>
              </a:rPr>
              <a:t> dan </a:t>
            </a:r>
            <a:r>
              <a:rPr lang="en-US" sz="2800" b="1" baseline="0" smtClean="0">
                <a:latin typeface="Arial" charset="0"/>
                <a:sym typeface="Symbol"/>
              </a:rPr>
              <a:t></a:t>
            </a:r>
            <a:r>
              <a:rPr lang="en-US" sz="2800" b="1" baseline="0" smtClean="0">
                <a:latin typeface="Arial" charset="0"/>
              </a:rPr>
              <a:t>)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780972" y="3352800"/>
            <a:ext cx="4905828" cy="2123420"/>
            <a:chOff x="3628572" y="3352800"/>
            <a:chExt cx="4905828" cy="2123420"/>
          </a:xfrm>
        </p:grpSpPr>
        <p:sp>
          <p:nvSpPr>
            <p:cNvPr id="22" name="Rectangle 21"/>
            <p:cNvSpPr/>
            <p:nvPr/>
          </p:nvSpPr>
          <p:spPr>
            <a:xfrm>
              <a:off x="3628572" y="3352800"/>
              <a:ext cx="20233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Diketahui :</a:t>
              </a:r>
              <a:endParaRPr lang="en-US" sz="28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024086" y="3839028"/>
              <a:ext cx="436048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B (xb, yb) dan C (xc, yc) </a:t>
              </a:r>
              <a:endParaRPr lang="en-US" sz="2800">
                <a:solidFill>
                  <a:srgbClr val="FFFFFF"/>
                </a:solidFill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633957" y="4353580"/>
              <a:ext cx="40767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Diukur sudut : α</a:t>
              </a:r>
              <a:r>
                <a:rPr lang="en-US" sz="2800" b="1" baseline="0" smtClean="0">
                  <a:latin typeface="Arial" charset="0"/>
                </a:rPr>
                <a:t> dan </a:t>
              </a:r>
              <a:r>
                <a:rPr lang="en-US" sz="2800" b="1" baseline="0" smtClean="0">
                  <a:latin typeface="Arial" charset="0"/>
                  <a:sym typeface="Symbol"/>
                </a:rPr>
                <a:t></a:t>
              </a:r>
              <a:endParaRPr lang="en-US" sz="280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649217" y="4953000"/>
              <a:ext cx="488518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Tentukan : koord. P (xp, yp)</a:t>
              </a:r>
              <a:endParaRPr lang="en-US" sz="280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687802" y="3362980"/>
              <a:ext cx="196989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FF"/>
                  </a:solidFill>
                  <a:latin typeface="Arial" charset="0"/>
                </a:rPr>
                <a:t>A (xa, ya), </a:t>
              </a:r>
              <a:endParaRPr lang="en-US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3400" y="3124200"/>
            <a:ext cx="2971800" cy="2819400"/>
            <a:chOff x="533400" y="3124200"/>
            <a:chExt cx="2971800" cy="2819400"/>
          </a:xfrm>
        </p:grpSpPr>
        <p:grpSp>
          <p:nvGrpSpPr>
            <p:cNvPr id="43" name="Group 42"/>
            <p:cNvGrpSpPr/>
            <p:nvPr/>
          </p:nvGrpSpPr>
          <p:grpSpPr>
            <a:xfrm>
              <a:off x="533400" y="3124200"/>
              <a:ext cx="2971800" cy="2819400"/>
              <a:chOff x="533400" y="3124200"/>
              <a:chExt cx="2971800" cy="2819400"/>
            </a:xfrm>
          </p:grpSpPr>
          <p:grpSp>
            <p:nvGrpSpPr>
              <p:cNvPr id="32" name="Group 31"/>
              <p:cNvGrpSpPr/>
              <p:nvPr/>
            </p:nvGrpSpPr>
            <p:grpSpPr>
              <a:xfrm>
                <a:off x="762000" y="3505200"/>
                <a:ext cx="2496457" cy="2206172"/>
                <a:chOff x="725714" y="3570514"/>
                <a:chExt cx="2496457" cy="2206172"/>
              </a:xfrm>
            </p:grpSpPr>
            <p:sp>
              <p:nvSpPr>
                <p:cNvPr id="29" name="Freeform 28"/>
                <p:cNvSpPr/>
                <p:nvPr/>
              </p:nvSpPr>
              <p:spPr bwMode="auto">
                <a:xfrm>
                  <a:off x="725714" y="3570514"/>
                  <a:ext cx="2496457" cy="2206172"/>
                </a:xfrm>
                <a:custGeom>
                  <a:avLst/>
                  <a:gdLst>
                    <a:gd name="connsiteX0" fmla="*/ 0 w 2496457"/>
                    <a:gd name="connsiteY0" fmla="*/ 508000 h 2206172"/>
                    <a:gd name="connsiteX1" fmla="*/ 1233715 w 2496457"/>
                    <a:gd name="connsiteY1" fmla="*/ 0 h 2206172"/>
                    <a:gd name="connsiteX2" fmla="*/ 2496457 w 2496457"/>
                    <a:gd name="connsiteY2" fmla="*/ 609600 h 2206172"/>
                    <a:gd name="connsiteX3" fmla="*/ 841829 w 2496457"/>
                    <a:gd name="connsiteY3" fmla="*/ 2206172 h 2206172"/>
                    <a:gd name="connsiteX4" fmla="*/ 0 w 2496457"/>
                    <a:gd name="connsiteY4" fmla="*/ 508000 h 22061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96457" h="2206172">
                      <a:moveTo>
                        <a:pt x="0" y="508000"/>
                      </a:moveTo>
                      <a:lnTo>
                        <a:pt x="1233715" y="0"/>
                      </a:lnTo>
                      <a:lnTo>
                        <a:pt x="2496457" y="609600"/>
                      </a:lnTo>
                      <a:lnTo>
                        <a:pt x="841829" y="2206172"/>
                      </a:lnTo>
                      <a:lnTo>
                        <a:pt x="0" y="508000"/>
                      </a:lnTo>
                      <a:close/>
                    </a:path>
                  </a:pathLst>
                </a:cu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cxnSp>
              <p:nvCxnSpPr>
                <p:cNvPr id="31" name="Straight Connector 30"/>
                <p:cNvCxnSpPr>
                  <a:stCxn id="29" idx="3"/>
                  <a:endCxn id="29" idx="1"/>
                </p:cNvCxnSpPr>
                <p:nvPr/>
              </p:nvCxnSpPr>
              <p:spPr bwMode="auto">
                <a:xfrm flipV="1">
                  <a:off x="1567543" y="3570514"/>
                  <a:ext cx="391887" cy="2206172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33" name="Rectangle 32"/>
              <p:cNvSpPr/>
              <p:nvPr/>
            </p:nvSpPr>
            <p:spPr>
              <a:xfrm>
                <a:off x="533400" y="3439180"/>
                <a:ext cx="45720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A</a:t>
                </a:r>
                <a:endParaRPr lang="en-US" sz="280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2063405" y="3124200"/>
                <a:ext cx="45119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B</a:t>
                </a:r>
                <a:endParaRPr lang="en-US" sz="2800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3054005" y="3591580"/>
                <a:ext cx="45119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C</a:t>
                </a:r>
                <a:endParaRPr lang="en-US" sz="2800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1066800" y="5420380"/>
                <a:ext cx="45119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P</a:t>
                </a:r>
                <a:endParaRPr lang="en-US" sz="2800"/>
              </a:p>
            </p:txBody>
          </p:sp>
          <p:sp>
            <p:nvSpPr>
              <p:cNvPr id="37" name="Arc 36"/>
              <p:cNvSpPr/>
              <p:nvPr/>
            </p:nvSpPr>
            <p:spPr bwMode="auto">
              <a:xfrm rot="17640000">
                <a:off x="1371728" y="4844142"/>
                <a:ext cx="512390" cy="7620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8" name="Arc 37"/>
              <p:cNvSpPr/>
              <p:nvPr/>
            </p:nvSpPr>
            <p:spPr bwMode="auto">
              <a:xfrm rot="19680000">
                <a:off x="1686970" y="4936525"/>
                <a:ext cx="512390" cy="7620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1295400" y="4444294"/>
                <a:ext cx="4058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α</a:t>
                </a:r>
                <a:endParaRPr lang="en-US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1828800" y="4419600"/>
                <a:ext cx="38183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  <a:sym typeface="Symbol"/>
                  </a:rPr>
                  <a:t></a:t>
                </a:r>
                <a:endParaRPr lang="en-US"/>
              </a:p>
            </p:txBody>
          </p:sp>
        </p:grpSp>
        <p:sp>
          <p:nvSpPr>
            <p:cNvPr id="45" name="Isosceles Triangle 44"/>
            <p:cNvSpPr/>
            <p:nvPr/>
          </p:nvSpPr>
          <p:spPr bwMode="auto">
            <a:xfrm>
              <a:off x="700314" y="3900714"/>
              <a:ext cx="122974" cy="18288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6" name="Isosceles Triangle 45"/>
            <p:cNvSpPr/>
            <p:nvPr/>
          </p:nvSpPr>
          <p:spPr bwMode="auto">
            <a:xfrm>
              <a:off x="1934426" y="3418116"/>
              <a:ext cx="122974" cy="18288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 bwMode="auto">
            <a:xfrm>
              <a:off x="3197168" y="4022634"/>
              <a:ext cx="122974" cy="18288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49" name="Oval 48"/>
          <p:cNvSpPr/>
          <p:nvPr/>
        </p:nvSpPr>
        <p:spPr bwMode="auto">
          <a:xfrm>
            <a:off x="1556657" y="5595258"/>
            <a:ext cx="137160" cy="13716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Poligon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143000"/>
            <a:ext cx="373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Poligon Terbuka</a:t>
            </a:r>
            <a:r>
              <a:rPr lang="en-US" sz="3200" b="1" baseline="0" smtClean="0">
                <a:latin typeface="Arial" charset="0"/>
              </a:rPr>
              <a:t>:</a:t>
            </a:r>
            <a:endParaRPr lang="en-US" sz="2800" b="1" baseline="0" smtClean="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676400"/>
            <a:ext cx="8305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beberapa titik (A, B, dan C) secara terbuka berdasarkan dua koordinat awal  (P dan Q) dan dua koordinat akhir (R dan S) dan pengukuran sudut dan jarak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943600" y="4913293"/>
            <a:ext cx="2685351" cy="95410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Akan dibahas </a:t>
            </a:r>
          </a:p>
          <a:p>
            <a:r>
              <a:rPr lang="en-US" sz="2800" b="1" baseline="0" smtClean="0">
                <a:latin typeface="Arial" charset="0"/>
              </a:rPr>
              <a:t>secara khusus</a:t>
            </a:r>
            <a:endParaRPr lang="en-US"/>
          </a:p>
        </p:txBody>
      </p:sp>
      <p:grpSp>
        <p:nvGrpSpPr>
          <p:cNvPr id="45" name="Group 44"/>
          <p:cNvGrpSpPr/>
          <p:nvPr/>
        </p:nvGrpSpPr>
        <p:grpSpPr>
          <a:xfrm>
            <a:off x="290286" y="3670002"/>
            <a:ext cx="7024914" cy="2182884"/>
            <a:chOff x="899886" y="3303516"/>
            <a:chExt cx="7024914" cy="2182884"/>
          </a:xfrm>
        </p:grpSpPr>
        <p:grpSp>
          <p:nvGrpSpPr>
            <p:cNvPr id="24" name="Group 23"/>
            <p:cNvGrpSpPr/>
            <p:nvPr/>
          </p:nvGrpSpPr>
          <p:grpSpPr>
            <a:xfrm>
              <a:off x="899886" y="3519714"/>
              <a:ext cx="7024914" cy="1966686"/>
              <a:chOff x="533400" y="3534228"/>
              <a:chExt cx="7024914" cy="2028372"/>
            </a:xfrm>
          </p:grpSpPr>
          <p:sp>
            <p:nvSpPr>
              <p:cNvPr id="9" name="Freeform 8"/>
              <p:cNvSpPr/>
              <p:nvPr/>
            </p:nvSpPr>
            <p:spPr bwMode="auto">
              <a:xfrm>
                <a:off x="838200" y="3657600"/>
                <a:ext cx="6492240" cy="1371600"/>
              </a:xfrm>
              <a:custGeom>
                <a:avLst/>
                <a:gdLst>
                  <a:gd name="connsiteX0" fmla="*/ 0 w 6865257"/>
                  <a:gd name="connsiteY0" fmla="*/ 29028 h 1669143"/>
                  <a:gd name="connsiteX1" fmla="*/ 1088571 w 6865257"/>
                  <a:gd name="connsiteY1" fmla="*/ 1364343 h 1669143"/>
                  <a:gd name="connsiteX2" fmla="*/ 2235200 w 6865257"/>
                  <a:gd name="connsiteY2" fmla="*/ 159657 h 1669143"/>
                  <a:gd name="connsiteX3" fmla="*/ 3512457 w 6865257"/>
                  <a:gd name="connsiteY3" fmla="*/ 1669143 h 1669143"/>
                  <a:gd name="connsiteX4" fmla="*/ 4949371 w 6865257"/>
                  <a:gd name="connsiteY4" fmla="*/ 957943 h 1669143"/>
                  <a:gd name="connsiteX5" fmla="*/ 5384800 w 6865257"/>
                  <a:gd name="connsiteY5" fmla="*/ 0 h 1669143"/>
                  <a:gd name="connsiteX6" fmla="*/ 6865257 w 6865257"/>
                  <a:gd name="connsiteY6" fmla="*/ 232228 h 1669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865257" h="1669143">
                    <a:moveTo>
                      <a:pt x="0" y="29028"/>
                    </a:moveTo>
                    <a:lnTo>
                      <a:pt x="1088571" y="1364343"/>
                    </a:lnTo>
                    <a:lnTo>
                      <a:pt x="2235200" y="159657"/>
                    </a:lnTo>
                    <a:lnTo>
                      <a:pt x="3512457" y="1669143"/>
                    </a:lnTo>
                    <a:lnTo>
                      <a:pt x="4949371" y="957943"/>
                    </a:lnTo>
                    <a:lnTo>
                      <a:pt x="5384800" y="0"/>
                    </a:lnTo>
                    <a:lnTo>
                      <a:pt x="6865257" y="232228"/>
                    </a:lnTo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533400" y="3696808"/>
                <a:ext cx="42351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P</a:t>
                </a:r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676400" y="4810780"/>
                <a:ext cx="46358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Q</a:t>
                </a:r>
                <a:endParaRPr lang="en-US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5824886" y="3733800"/>
                <a:ext cx="4443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R</a:t>
                </a:r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7134800" y="3900714"/>
                <a:ext cx="42351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S</a:t>
                </a:r>
                <a:endParaRPr lang="en-US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743200" y="3896380"/>
                <a:ext cx="4443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A</a:t>
                </a:r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3975248" y="5039380"/>
                <a:ext cx="4443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5390390" y="4448628"/>
                <a:ext cx="4443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C</a:t>
                </a:r>
                <a:endParaRPr lang="en-US"/>
              </a:p>
            </p:txBody>
          </p:sp>
          <p:sp>
            <p:nvSpPr>
              <p:cNvPr id="17" name="Isosceles Triangle 16"/>
              <p:cNvSpPr/>
              <p:nvPr/>
            </p:nvSpPr>
            <p:spPr bwMode="auto">
              <a:xfrm>
                <a:off x="762000" y="3581400"/>
                <a:ext cx="122974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8" name="Isosceles Triangle 17"/>
              <p:cNvSpPr/>
              <p:nvPr/>
            </p:nvSpPr>
            <p:spPr bwMode="auto">
              <a:xfrm>
                <a:off x="1796540" y="4662714"/>
                <a:ext cx="122974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9" name="Isosceles Triangle 18"/>
              <p:cNvSpPr/>
              <p:nvPr/>
            </p:nvSpPr>
            <p:spPr bwMode="auto">
              <a:xfrm>
                <a:off x="5853284" y="3534228"/>
                <a:ext cx="122974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 bwMode="auto">
              <a:xfrm>
                <a:off x="7297454" y="3744684"/>
                <a:ext cx="122974" cy="182880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 bwMode="auto">
              <a:xfrm>
                <a:off x="2885442" y="3734710"/>
                <a:ext cx="91440" cy="94308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 bwMode="auto">
              <a:xfrm>
                <a:off x="4101012" y="4949826"/>
                <a:ext cx="91440" cy="94308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 bwMode="auto">
              <a:xfrm>
                <a:off x="5468982" y="4357914"/>
                <a:ext cx="91440" cy="94308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sp>
          <p:nvSpPr>
            <p:cNvPr id="26" name="Arc 25"/>
            <p:cNvSpPr/>
            <p:nvPr/>
          </p:nvSpPr>
          <p:spPr bwMode="auto">
            <a:xfrm rot="-2700000">
              <a:off x="1832327" y="4318825"/>
              <a:ext cx="822960" cy="82296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7" name="Arc 26"/>
            <p:cNvSpPr/>
            <p:nvPr/>
          </p:nvSpPr>
          <p:spPr bwMode="auto">
            <a:xfrm rot="-2040000">
              <a:off x="4103813" y="4637946"/>
              <a:ext cx="822960" cy="82296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8" name="Arc 27"/>
            <p:cNvSpPr/>
            <p:nvPr/>
          </p:nvSpPr>
          <p:spPr bwMode="auto">
            <a:xfrm rot="-5100000">
              <a:off x="5550273" y="4135107"/>
              <a:ext cx="822960" cy="82296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pSp>
          <p:nvGrpSpPr>
            <p:cNvPr id="40" name="Group 39"/>
            <p:cNvGrpSpPr/>
            <p:nvPr/>
          </p:nvGrpSpPr>
          <p:grpSpPr>
            <a:xfrm rot="2820000">
              <a:off x="3033486" y="3464576"/>
              <a:ext cx="548640" cy="558798"/>
              <a:chOff x="6537960" y="4241802"/>
              <a:chExt cx="548640" cy="558798"/>
            </a:xfrm>
          </p:grpSpPr>
          <p:sp>
            <p:nvSpPr>
              <p:cNvPr id="37" name="Arc 36"/>
              <p:cNvSpPr/>
              <p:nvPr/>
            </p:nvSpPr>
            <p:spPr bwMode="auto">
              <a:xfrm>
                <a:off x="6537960" y="4251960"/>
                <a:ext cx="546471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8" name="Arc 37"/>
              <p:cNvSpPr/>
              <p:nvPr/>
            </p:nvSpPr>
            <p:spPr bwMode="auto">
              <a:xfrm rot="16200000">
                <a:off x="6539045" y="4253045"/>
                <a:ext cx="548639" cy="54647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9" name="Arc 38"/>
              <p:cNvSpPr/>
              <p:nvPr/>
            </p:nvSpPr>
            <p:spPr bwMode="auto">
              <a:xfrm rot="10800000">
                <a:off x="6537961" y="4241802"/>
                <a:ext cx="548639" cy="54647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 rot="1140000">
              <a:off x="6001148" y="3303516"/>
              <a:ext cx="548640" cy="558798"/>
              <a:chOff x="6537960" y="4241802"/>
              <a:chExt cx="548640" cy="558798"/>
            </a:xfrm>
          </p:grpSpPr>
          <p:sp>
            <p:nvSpPr>
              <p:cNvPr id="42" name="Arc 41"/>
              <p:cNvSpPr/>
              <p:nvPr/>
            </p:nvSpPr>
            <p:spPr bwMode="auto">
              <a:xfrm>
                <a:off x="6537960" y="4251960"/>
                <a:ext cx="546471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43" name="Arc 42"/>
              <p:cNvSpPr/>
              <p:nvPr/>
            </p:nvSpPr>
            <p:spPr bwMode="auto">
              <a:xfrm rot="16200000">
                <a:off x="6539045" y="4253045"/>
                <a:ext cx="548639" cy="54647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44" name="Arc 43"/>
              <p:cNvSpPr/>
              <p:nvPr/>
            </p:nvSpPr>
            <p:spPr bwMode="auto">
              <a:xfrm rot="10800000">
                <a:off x="6537961" y="4241802"/>
                <a:ext cx="548639" cy="54647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Poligon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1430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Poligon Tertutup</a:t>
            </a:r>
            <a:r>
              <a:rPr lang="en-US" sz="3200" b="1" baseline="0" smtClean="0">
                <a:latin typeface="Arial" charset="0"/>
              </a:rPr>
              <a:t>:</a:t>
            </a:r>
            <a:endParaRPr lang="en-US" sz="2800" b="1" baseline="0" smtClean="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1676400"/>
            <a:ext cx="8001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beberapa titik (B, C, D, E dan F) secara tertutup berdasarkan satu koordinat awal  (A) dan azimut awal (</a:t>
            </a:r>
            <a:r>
              <a:rPr lang="en-US" sz="2800" b="1" baseline="0" smtClean="0">
                <a:solidFill>
                  <a:srgbClr val="FFFFFF"/>
                </a:solidFill>
                <a:latin typeface="Arial" charset="0"/>
              </a:rPr>
              <a:t>αab) </a:t>
            </a:r>
            <a:r>
              <a:rPr lang="en-US" sz="2800" b="1" baseline="0" smtClean="0">
                <a:latin typeface="Arial" charset="0"/>
              </a:rPr>
              <a:t>dan pengukuran sudut dan jarak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239449" y="3998893"/>
            <a:ext cx="2685351" cy="95410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Akan dibahas </a:t>
            </a:r>
          </a:p>
          <a:p>
            <a:r>
              <a:rPr lang="en-US" sz="2800" b="1" baseline="0" smtClean="0">
                <a:latin typeface="Arial" charset="0"/>
              </a:rPr>
              <a:t>secara khusus</a:t>
            </a:r>
            <a:endParaRPr lang="en-US"/>
          </a:p>
        </p:txBody>
      </p:sp>
      <p:grpSp>
        <p:nvGrpSpPr>
          <p:cNvPr id="58" name="Group 57"/>
          <p:cNvGrpSpPr/>
          <p:nvPr/>
        </p:nvGrpSpPr>
        <p:grpSpPr>
          <a:xfrm>
            <a:off x="1333860" y="3657600"/>
            <a:ext cx="3238140" cy="2348572"/>
            <a:chOff x="1294674" y="3697512"/>
            <a:chExt cx="3238140" cy="2348572"/>
          </a:xfrm>
        </p:grpSpPr>
        <p:grpSp>
          <p:nvGrpSpPr>
            <p:cNvPr id="21" name="Group 20"/>
            <p:cNvGrpSpPr/>
            <p:nvPr/>
          </p:nvGrpSpPr>
          <p:grpSpPr>
            <a:xfrm>
              <a:off x="1294674" y="3788229"/>
              <a:ext cx="2943498" cy="2079171"/>
              <a:chOff x="913674" y="3733800"/>
              <a:chExt cx="2943498" cy="2079171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1143000" y="3783895"/>
                <a:ext cx="2714172" cy="2029076"/>
                <a:chOff x="1447800" y="3783895"/>
                <a:chExt cx="2714172" cy="2029076"/>
              </a:xfrm>
            </p:grpSpPr>
            <p:sp>
              <p:nvSpPr>
                <p:cNvPr id="26" name="Freeform 25"/>
                <p:cNvSpPr/>
                <p:nvPr/>
              </p:nvSpPr>
              <p:spPr bwMode="auto">
                <a:xfrm>
                  <a:off x="1447800" y="3810000"/>
                  <a:ext cx="2714172" cy="2002971"/>
                </a:xfrm>
                <a:custGeom>
                  <a:avLst/>
                  <a:gdLst>
                    <a:gd name="connsiteX0" fmla="*/ 0 w 2714172"/>
                    <a:gd name="connsiteY0" fmla="*/ 1030514 h 2002971"/>
                    <a:gd name="connsiteX1" fmla="*/ 827315 w 2714172"/>
                    <a:gd name="connsiteY1" fmla="*/ 0 h 2002971"/>
                    <a:gd name="connsiteX2" fmla="*/ 2191658 w 2714172"/>
                    <a:gd name="connsiteY2" fmla="*/ 29028 h 2002971"/>
                    <a:gd name="connsiteX3" fmla="*/ 2714172 w 2714172"/>
                    <a:gd name="connsiteY3" fmla="*/ 1190171 h 2002971"/>
                    <a:gd name="connsiteX4" fmla="*/ 1538515 w 2714172"/>
                    <a:gd name="connsiteY4" fmla="*/ 2002971 h 2002971"/>
                    <a:gd name="connsiteX5" fmla="*/ 275772 w 2714172"/>
                    <a:gd name="connsiteY5" fmla="*/ 1785257 h 2002971"/>
                    <a:gd name="connsiteX6" fmla="*/ 0 w 2714172"/>
                    <a:gd name="connsiteY6" fmla="*/ 1030514 h 20029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714172" h="2002971">
                      <a:moveTo>
                        <a:pt x="0" y="1030514"/>
                      </a:moveTo>
                      <a:lnTo>
                        <a:pt x="827315" y="0"/>
                      </a:lnTo>
                      <a:lnTo>
                        <a:pt x="2191658" y="29028"/>
                      </a:lnTo>
                      <a:lnTo>
                        <a:pt x="2714172" y="1190171"/>
                      </a:lnTo>
                      <a:lnTo>
                        <a:pt x="1538515" y="2002971"/>
                      </a:lnTo>
                      <a:lnTo>
                        <a:pt x="275772" y="1785257"/>
                      </a:lnTo>
                      <a:lnTo>
                        <a:pt x="0" y="1030514"/>
                      </a:lnTo>
                      <a:close/>
                    </a:path>
                  </a:pathLst>
                </a:cu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1507820" y="4603951"/>
                  <a:ext cx="44435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A</a:t>
                  </a:r>
                  <a:endParaRPr lang="en-US"/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2133600" y="3831771"/>
                  <a:ext cx="44435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3276600" y="3783895"/>
                  <a:ext cx="44435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C</a:t>
                  </a:r>
                  <a:endParaRPr lang="en-US"/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3672114" y="4640943"/>
                  <a:ext cx="44435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D</a:t>
                  </a:r>
                  <a:endParaRPr lang="en-US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>
                  <a:off x="2743200" y="5267980"/>
                  <a:ext cx="423514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E</a:t>
                  </a:r>
                  <a:endParaRPr lang="en-US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>
                  <a:off x="1676400" y="5105400"/>
                  <a:ext cx="404278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 baseline="0" smtClean="0">
                      <a:solidFill>
                        <a:srgbClr val="FFFFFF"/>
                      </a:solidFill>
                      <a:latin typeface="Arial" charset="0"/>
                    </a:rPr>
                    <a:t>F</a:t>
                  </a:r>
                  <a:endParaRPr lang="en-US"/>
                </a:p>
              </p:txBody>
            </p:sp>
          </p:grpSp>
          <p:cxnSp>
            <p:nvCxnSpPr>
              <p:cNvPr id="17" name="Straight Arrow Connector 16"/>
              <p:cNvCxnSpPr/>
              <p:nvPr/>
            </p:nvCxnSpPr>
            <p:spPr bwMode="auto">
              <a:xfrm flipV="1">
                <a:off x="1144666" y="3900714"/>
                <a:ext cx="0" cy="914400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18" name="Arc 17"/>
              <p:cNvSpPr/>
              <p:nvPr/>
            </p:nvSpPr>
            <p:spPr bwMode="auto">
              <a:xfrm rot="-660000">
                <a:off x="913674" y="4282685"/>
                <a:ext cx="548640" cy="4572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081314" y="3733800"/>
                <a:ext cx="80502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α</a:t>
                </a:r>
                <a:r>
                  <a:rPr lang="en-US" sz="2000" b="1" baseline="0" smtClean="0">
                    <a:solidFill>
                      <a:srgbClr val="FFFFFF"/>
                    </a:solidFill>
                    <a:latin typeface="Arial" charset="0"/>
                  </a:rPr>
                  <a:t>ab</a:t>
                </a:r>
                <a:r>
                  <a:rPr lang="en-US" sz="2800" b="1" baseline="0" smtClean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endParaRPr lang="en-US"/>
              </a:p>
            </p:txBody>
          </p:sp>
          <p:sp>
            <p:nvSpPr>
              <p:cNvPr id="20" name="Isosceles Triangle 19"/>
              <p:cNvSpPr/>
              <p:nvPr/>
            </p:nvSpPr>
            <p:spPr bwMode="auto">
              <a:xfrm>
                <a:off x="1084944" y="4699482"/>
                <a:ext cx="122974" cy="177318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sp>
          <p:nvSpPr>
            <p:cNvPr id="23" name="Oval 22"/>
            <p:cNvSpPr/>
            <p:nvPr/>
          </p:nvSpPr>
          <p:spPr bwMode="auto">
            <a:xfrm>
              <a:off x="2329542" y="3810000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 bwMode="auto">
            <a:xfrm>
              <a:off x="3642360" y="3842658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4204788" y="4999446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 bwMode="auto">
            <a:xfrm>
              <a:off x="3000828" y="5808618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 bwMode="auto">
            <a:xfrm>
              <a:off x="1751874" y="5591628"/>
              <a:ext cx="91440" cy="9144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pSp>
          <p:nvGrpSpPr>
            <p:cNvPr id="40" name="Group 39"/>
            <p:cNvGrpSpPr/>
            <p:nvPr/>
          </p:nvGrpSpPr>
          <p:grpSpPr>
            <a:xfrm rot="14880000" flipV="1">
              <a:off x="3984174" y="4822612"/>
              <a:ext cx="548640" cy="548640"/>
              <a:chOff x="6172200" y="3505200"/>
              <a:chExt cx="914401" cy="914401"/>
            </a:xfrm>
          </p:grpSpPr>
          <p:sp>
            <p:nvSpPr>
              <p:cNvPr id="37" name="Arc 36"/>
              <p:cNvSpPr/>
              <p:nvPr/>
            </p:nvSpPr>
            <p:spPr bwMode="auto">
              <a:xfrm>
                <a:off x="6172200" y="3505200"/>
                <a:ext cx="914400" cy="9144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8" name="Arc 37"/>
              <p:cNvSpPr/>
              <p:nvPr/>
            </p:nvSpPr>
            <p:spPr bwMode="auto">
              <a:xfrm rot="16200000">
                <a:off x="6172200" y="3505201"/>
                <a:ext cx="914400" cy="9144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39" name="Arc 38"/>
              <p:cNvSpPr/>
              <p:nvPr/>
            </p:nvSpPr>
            <p:spPr bwMode="auto">
              <a:xfrm rot="10800000">
                <a:off x="6172201" y="3505200"/>
                <a:ext cx="914400" cy="9144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 rot="-1380000">
              <a:off x="2149224" y="3697512"/>
              <a:ext cx="548639" cy="548640"/>
              <a:chOff x="6324600" y="4328160"/>
              <a:chExt cx="548639" cy="548640"/>
            </a:xfrm>
          </p:grpSpPr>
          <p:sp>
            <p:nvSpPr>
              <p:cNvPr id="42" name="Arc 41"/>
              <p:cNvSpPr/>
              <p:nvPr/>
            </p:nvSpPr>
            <p:spPr bwMode="auto">
              <a:xfrm>
                <a:off x="6324600" y="4328160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43" name="Arc 42"/>
              <p:cNvSpPr/>
              <p:nvPr/>
            </p:nvSpPr>
            <p:spPr bwMode="auto">
              <a:xfrm rot="16200000">
                <a:off x="6324600" y="4328161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 rot="2100000" flipH="1">
              <a:off x="3347465" y="3752923"/>
              <a:ext cx="548639" cy="548640"/>
              <a:chOff x="6324600" y="4328160"/>
              <a:chExt cx="548639" cy="548640"/>
            </a:xfrm>
          </p:grpSpPr>
          <p:sp>
            <p:nvSpPr>
              <p:cNvPr id="47" name="Arc 46"/>
              <p:cNvSpPr/>
              <p:nvPr/>
            </p:nvSpPr>
            <p:spPr bwMode="auto">
              <a:xfrm>
                <a:off x="6324600" y="4328160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48" name="Arc 47"/>
              <p:cNvSpPr/>
              <p:nvPr/>
            </p:nvSpPr>
            <p:spPr bwMode="auto">
              <a:xfrm rot="16200000">
                <a:off x="6324600" y="4328161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 rot="10140000" flipH="1">
              <a:off x="2764089" y="5497444"/>
              <a:ext cx="548639" cy="548640"/>
              <a:chOff x="6324600" y="4328160"/>
              <a:chExt cx="548639" cy="548640"/>
            </a:xfrm>
          </p:grpSpPr>
          <p:sp>
            <p:nvSpPr>
              <p:cNvPr id="50" name="Arc 49"/>
              <p:cNvSpPr/>
              <p:nvPr/>
            </p:nvSpPr>
            <p:spPr bwMode="auto">
              <a:xfrm>
                <a:off x="6324600" y="4328160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51" name="Arc 50"/>
              <p:cNvSpPr/>
              <p:nvPr/>
            </p:nvSpPr>
            <p:spPr bwMode="auto">
              <a:xfrm rot="16200000">
                <a:off x="6324600" y="4328161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 rot="2340000" flipV="1">
              <a:off x="1600599" y="5260305"/>
              <a:ext cx="548639" cy="548640"/>
              <a:chOff x="6324600" y="4328160"/>
              <a:chExt cx="548639" cy="548640"/>
            </a:xfrm>
          </p:grpSpPr>
          <p:sp>
            <p:nvSpPr>
              <p:cNvPr id="53" name="Arc 52"/>
              <p:cNvSpPr/>
              <p:nvPr/>
            </p:nvSpPr>
            <p:spPr bwMode="auto">
              <a:xfrm>
                <a:off x="6324600" y="4328160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54" name="Arc 53"/>
              <p:cNvSpPr/>
              <p:nvPr/>
            </p:nvSpPr>
            <p:spPr bwMode="auto">
              <a:xfrm rot="16200000">
                <a:off x="6324600" y="4328161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 rot="6180000" flipV="1">
              <a:off x="1396602" y="4618186"/>
              <a:ext cx="548639" cy="548640"/>
              <a:chOff x="6324600" y="4328160"/>
              <a:chExt cx="548639" cy="548640"/>
            </a:xfrm>
          </p:grpSpPr>
          <p:sp>
            <p:nvSpPr>
              <p:cNvPr id="56" name="Arc 55"/>
              <p:cNvSpPr/>
              <p:nvPr/>
            </p:nvSpPr>
            <p:spPr bwMode="auto">
              <a:xfrm>
                <a:off x="6324600" y="4328160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57" name="Arc 56"/>
              <p:cNvSpPr/>
              <p:nvPr/>
            </p:nvSpPr>
            <p:spPr bwMode="auto">
              <a:xfrm rot="16200000">
                <a:off x="6324600" y="4328161"/>
                <a:ext cx="548639" cy="54863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</p:grp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Triangulasi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1232118"/>
            <a:ext cx="7239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titik menggunakan rangkaian jaringan segitiga dan pengukuran sudut titik segitiga dan pengukuran dua garis basis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284226" y="3222116"/>
            <a:ext cx="5573774" cy="2492884"/>
            <a:chOff x="594797" y="2928257"/>
            <a:chExt cx="5573774" cy="2492884"/>
          </a:xfrm>
        </p:grpSpPr>
        <p:grpSp>
          <p:nvGrpSpPr>
            <p:cNvPr id="26" name="Group 25"/>
            <p:cNvGrpSpPr/>
            <p:nvPr/>
          </p:nvGrpSpPr>
          <p:grpSpPr>
            <a:xfrm>
              <a:off x="914400" y="2928257"/>
              <a:ext cx="5254171" cy="1872343"/>
              <a:chOff x="1059543" y="2728686"/>
              <a:chExt cx="5254171" cy="1872343"/>
            </a:xfrm>
          </p:grpSpPr>
          <p:sp>
            <p:nvSpPr>
              <p:cNvPr id="7" name="Freeform 6"/>
              <p:cNvSpPr/>
              <p:nvPr/>
            </p:nvSpPr>
            <p:spPr bwMode="auto">
              <a:xfrm>
                <a:off x="1066800" y="2743200"/>
                <a:ext cx="1465943" cy="1393372"/>
              </a:xfrm>
              <a:custGeom>
                <a:avLst/>
                <a:gdLst>
                  <a:gd name="connsiteX0" fmla="*/ 0 w 1465943"/>
                  <a:gd name="connsiteY0" fmla="*/ 1001486 h 1393372"/>
                  <a:gd name="connsiteX1" fmla="*/ 827314 w 1465943"/>
                  <a:gd name="connsiteY1" fmla="*/ 0 h 1393372"/>
                  <a:gd name="connsiteX2" fmla="*/ 1465943 w 1465943"/>
                  <a:gd name="connsiteY2" fmla="*/ 1393372 h 1393372"/>
                  <a:gd name="connsiteX3" fmla="*/ 0 w 1465943"/>
                  <a:gd name="connsiteY3" fmla="*/ 1001486 h 1393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65943" h="1393372">
                    <a:moveTo>
                      <a:pt x="0" y="1001486"/>
                    </a:moveTo>
                    <a:lnTo>
                      <a:pt x="827314" y="0"/>
                    </a:lnTo>
                    <a:lnTo>
                      <a:pt x="1465943" y="1393372"/>
                    </a:lnTo>
                    <a:lnTo>
                      <a:pt x="0" y="1001486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Freeform 9"/>
              <p:cNvSpPr/>
              <p:nvPr/>
            </p:nvSpPr>
            <p:spPr bwMode="auto">
              <a:xfrm>
                <a:off x="1901371" y="2728686"/>
                <a:ext cx="1654629" cy="1407885"/>
              </a:xfrm>
              <a:custGeom>
                <a:avLst/>
                <a:gdLst>
                  <a:gd name="connsiteX0" fmla="*/ 0 w 1654629"/>
                  <a:gd name="connsiteY0" fmla="*/ 0 h 1407885"/>
                  <a:gd name="connsiteX1" fmla="*/ 638629 w 1654629"/>
                  <a:gd name="connsiteY1" fmla="*/ 1407885 h 1407885"/>
                  <a:gd name="connsiteX2" fmla="*/ 1654629 w 1654629"/>
                  <a:gd name="connsiteY2" fmla="*/ 667657 h 1407885"/>
                  <a:gd name="connsiteX3" fmla="*/ 0 w 1654629"/>
                  <a:gd name="connsiteY3" fmla="*/ 0 h 14078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54629" h="1407885">
                    <a:moveTo>
                      <a:pt x="0" y="0"/>
                    </a:moveTo>
                    <a:lnTo>
                      <a:pt x="638629" y="1407885"/>
                    </a:lnTo>
                    <a:lnTo>
                      <a:pt x="1654629" y="667657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2" name="Freeform 11"/>
              <p:cNvSpPr/>
              <p:nvPr/>
            </p:nvSpPr>
            <p:spPr bwMode="auto">
              <a:xfrm>
                <a:off x="1930400" y="2743200"/>
                <a:ext cx="3091543" cy="653143"/>
              </a:xfrm>
              <a:custGeom>
                <a:avLst/>
                <a:gdLst>
                  <a:gd name="connsiteX0" fmla="*/ 0 w 3091543"/>
                  <a:gd name="connsiteY0" fmla="*/ 0 h 653143"/>
                  <a:gd name="connsiteX1" fmla="*/ 1640114 w 3091543"/>
                  <a:gd name="connsiteY1" fmla="*/ 653143 h 653143"/>
                  <a:gd name="connsiteX2" fmla="*/ 3091543 w 3091543"/>
                  <a:gd name="connsiteY2" fmla="*/ 159657 h 653143"/>
                  <a:gd name="connsiteX3" fmla="*/ 0 w 3091543"/>
                  <a:gd name="connsiteY3" fmla="*/ 0 h 653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91543" h="653143">
                    <a:moveTo>
                      <a:pt x="0" y="0"/>
                    </a:moveTo>
                    <a:lnTo>
                      <a:pt x="1640114" y="653143"/>
                    </a:lnTo>
                    <a:lnTo>
                      <a:pt x="3091543" y="159657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 bwMode="auto">
              <a:xfrm>
                <a:off x="3541486" y="2902857"/>
                <a:ext cx="1480457" cy="1698172"/>
              </a:xfrm>
              <a:custGeom>
                <a:avLst/>
                <a:gdLst>
                  <a:gd name="connsiteX0" fmla="*/ 0 w 1480457"/>
                  <a:gd name="connsiteY0" fmla="*/ 508000 h 1698172"/>
                  <a:gd name="connsiteX1" fmla="*/ 827314 w 1480457"/>
                  <a:gd name="connsiteY1" fmla="*/ 1698172 h 1698172"/>
                  <a:gd name="connsiteX2" fmla="*/ 1480457 w 1480457"/>
                  <a:gd name="connsiteY2" fmla="*/ 0 h 1698172"/>
                  <a:gd name="connsiteX3" fmla="*/ 0 w 1480457"/>
                  <a:gd name="connsiteY3" fmla="*/ 508000 h 169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80457" h="1698172">
                    <a:moveTo>
                      <a:pt x="0" y="508000"/>
                    </a:moveTo>
                    <a:lnTo>
                      <a:pt x="827314" y="1698172"/>
                    </a:lnTo>
                    <a:lnTo>
                      <a:pt x="1480457" y="0"/>
                    </a:lnTo>
                    <a:lnTo>
                      <a:pt x="0" y="50800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 bwMode="auto">
              <a:xfrm>
                <a:off x="2525486" y="3396343"/>
                <a:ext cx="1843314" cy="1204686"/>
              </a:xfrm>
              <a:custGeom>
                <a:avLst/>
                <a:gdLst>
                  <a:gd name="connsiteX0" fmla="*/ 0 w 1843314"/>
                  <a:gd name="connsiteY0" fmla="*/ 754743 h 1204686"/>
                  <a:gd name="connsiteX1" fmla="*/ 1016000 w 1843314"/>
                  <a:gd name="connsiteY1" fmla="*/ 0 h 1204686"/>
                  <a:gd name="connsiteX2" fmla="*/ 1843314 w 1843314"/>
                  <a:gd name="connsiteY2" fmla="*/ 1204686 h 1204686"/>
                  <a:gd name="connsiteX3" fmla="*/ 0 w 1843314"/>
                  <a:gd name="connsiteY3" fmla="*/ 754743 h 1204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43314" h="1204686">
                    <a:moveTo>
                      <a:pt x="0" y="754743"/>
                    </a:moveTo>
                    <a:lnTo>
                      <a:pt x="1016000" y="0"/>
                    </a:lnTo>
                    <a:lnTo>
                      <a:pt x="1843314" y="1204686"/>
                    </a:lnTo>
                    <a:lnTo>
                      <a:pt x="0" y="754743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4383314" y="2902857"/>
                <a:ext cx="1930400" cy="1683657"/>
              </a:xfrm>
              <a:custGeom>
                <a:avLst/>
                <a:gdLst>
                  <a:gd name="connsiteX0" fmla="*/ 0 w 1930400"/>
                  <a:gd name="connsiteY0" fmla="*/ 1683657 h 1683657"/>
                  <a:gd name="connsiteX1" fmla="*/ 638629 w 1930400"/>
                  <a:gd name="connsiteY1" fmla="*/ 0 h 1683657"/>
                  <a:gd name="connsiteX2" fmla="*/ 1930400 w 1930400"/>
                  <a:gd name="connsiteY2" fmla="*/ 609600 h 1683657"/>
                  <a:gd name="connsiteX3" fmla="*/ 0 w 1930400"/>
                  <a:gd name="connsiteY3" fmla="*/ 1683657 h 168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30400" h="1683657">
                    <a:moveTo>
                      <a:pt x="0" y="1683657"/>
                    </a:moveTo>
                    <a:lnTo>
                      <a:pt x="638629" y="0"/>
                    </a:lnTo>
                    <a:lnTo>
                      <a:pt x="1930400" y="609600"/>
                    </a:lnTo>
                    <a:lnTo>
                      <a:pt x="0" y="1683657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1059543" y="2728686"/>
                <a:ext cx="841828" cy="1030514"/>
              </a:xfrm>
              <a:custGeom>
                <a:avLst/>
                <a:gdLst>
                  <a:gd name="connsiteX0" fmla="*/ 841828 w 841828"/>
                  <a:gd name="connsiteY0" fmla="*/ 0 h 1030514"/>
                  <a:gd name="connsiteX1" fmla="*/ 203200 w 841828"/>
                  <a:gd name="connsiteY1" fmla="*/ 406400 h 1030514"/>
                  <a:gd name="connsiteX2" fmla="*/ 0 w 841828"/>
                  <a:gd name="connsiteY2" fmla="*/ 1030514 h 1030514"/>
                  <a:gd name="connsiteX3" fmla="*/ 841828 w 841828"/>
                  <a:gd name="connsiteY3" fmla="*/ 0 h 1030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1828" h="1030514">
                    <a:moveTo>
                      <a:pt x="841828" y="0"/>
                    </a:moveTo>
                    <a:lnTo>
                      <a:pt x="203200" y="406400"/>
                    </a:lnTo>
                    <a:lnTo>
                      <a:pt x="0" y="1030514"/>
                    </a:lnTo>
                    <a:lnTo>
                      <a:pt x="841828" y="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1088571" y="2743200"/>
                <a:ext cx="798286" cy="986971"/>
              </a:xfrm>
              <a:custGeom>
                <a:avLst/>
                <a:gdLst>
                  <a:gd name="connsiteX0" fmla="*/ 0 w 798286"/>
                  <a:gd name="connsiteY0" fmla="*/ 986971 h 986971"/>
                  <a:gd name="connsiteX1" fmla="*/ 798286 w 798286"/>
                  <a:gd name="connsiteY1" fmla="*/ 0 h 986971"/>
                  <a:gd name="connsiteX2" fmla="*/ 522515 w 798286"/>
                  <a:gd name="connsiteY2" fmla="*/ 682171 h 986971"/>
                  <a:gd name="connsiteX3" fmla="*/ 0 w 798286"/>
                  <a:gd name="connsiteY3" fmla="*/ 986971 h 986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8286" h="986971">
                    <a:moveTo>
                      <a:pt x="0" y="986971"/>
                    </a:moveTo>
                    <a:lnTo>
                      <a:pt x="798286" y="0"/>
                    </a:lnTo>
                    <a:lnTo>
                      <a:pt x="522515" y="682171"/>
                    </a:lnTo>
                    <a:lnTo>
                      <a:pt x="0" y="986971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9" name="Straight Connector 18"/>
              <p:cNvCxnSpPr>
                <a:stCxn id="16" idx="1"/>
                <a:endCxn id="17" idx="2"/>
              </p:cNvCxnSpPr>
              <p:nvPr/>
            </p:nvCxnSpPr>
            <p:spPr bwMode="auto">
              <a:xfrm>
                <a:off x="1262743" y="3135086"/>
                <a:ext cx="348343" cy="290285"/>
              </a:xfrm>
              <a:prstGeom prst="line">
                <a:avLst/>
              </a:prstGeom>
              <a:solidFill>
                <a:schemeClr val="accent1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1" name="Freeform 20"/>
              <p:cNvSpPr/>
              <p:nvPr/>
            </p:nvSpPr>
            <p:spPr bwMode="auto">
              <a:xfrm>
                <a:off x="5021943" y="2917371"/>
                <a:ext cx="1291771" cy="609600"/>
              </a:xfrm>
              <a:custGeom>
                <a:avLst/>
                <a:gdLst>
                  <a:gd name="connsiteX0" fmla="*/ 0 w 1291771"/>
                  <a:gd name="connsiteY0" fmla="*/ 0 h 609600"/>
                  <a:gd name="connsiteX1" fmla="*/ 435428 w 1291771"/>
                  <a:gd name="connsiteY1" fmla="*/ 449943 h 609600"/>
                  <a:gd name="connsiteX2" fmla="*/ 1291771 w 1291771"/>
                  <a:gd name="connsiteY2" fmla="*/ 609600 h 609600"/>
                  <a:gd name="connsiteX3" fmla="*/ 740228 w 1291771"/>
                  <a:gd name="connsiteY3" fmla="*/ 101600 h 609600"/>
                  <a:gd name="connsiteX4" fmla="*/ 0 w 1291771"/>
                  <a:gd name="connsiteY4" fmla="*/ 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1771" h="609600">
                    <a:moveTo>
                      <a:pt x="0" y="0"/>
                    </a:moveTo>
                    <a:lnTo>
                      <a:pt x="435428" y="449943"/>
                    </a:lnTo>
                    <a:lnTo>
                      <a:pt x="1291771" y="609600"/>
                    </a:lnTo>
                    <a:lnTo>
                      <a:pt x="740228" y="10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23" name="Straight Connector 22"/>
              <p:cNvCxnSpPr>
                <a:stCxn id="21" idx="1"/>
                <a:endCxn id="21" idx="3"/>
              </p:cNvCxnSpPr>
              <p:nvPr/>
            </p:nvCxnSpPr>
            <p:spPr bwMode="auto">
              <a:xfrm flipV="1">
                <a:off x="5457371" y="3018971"/>
                <a:ext cx="304800" cy="348343"/>
              </a:xfrm>
              <a:prstGeom prst="line">
                <a:avLst/>
              </a:prstGeom>
              <a:solidFill>
                <a:schemeClr val="accent1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28" name="Straight Arrow Connector 27"/>
            <p:cNvCxnSpPr/>
            <p:nvPr/>
          </p:nvCxnSpPr>
          <p:spPr bwMode="auto">
            <a:xfrm rot="5400000" flipH="1" flipV="1">
              <a:off x="562428" y="3962400"/>
              <a:ext cx="1143000" cy="762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0" name="Rectangle 29"/>
            <p:cNvSpPr/>
            <p:nvPr/>
          </p:nvSpPr>
          <p:spPr>
            <a:xfrm>
              <a:off x="594797" y="4572000"/>
              <a:ext cx="100540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garis </a:t>
              </a:r>
            </a:p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basis</a:t>
              </a:r>
              <a:endParaRPr lang="en-US" sz="2400"/>
            </a:p>
          </p:txBody>
        </p:sp>
        <p:cxnSp>
          <p:nvCxnSpPr>
            <p:cNvPr id="31" name="Straight Arrow Connector 30"/>
            <p:cNvCxnSpPr/>
            <p:nvPr/>
          </p:nvCxnSpPr>
          <p:spPr bwMode="auto">
            <a:xfrm rot="5400000" flipH="1" flipV="1">
              <a:off x="4858656" y="3980544"/>
              <a:ext cx="1143000" cy="762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2" name="Rectangle 31"/>
            <p:cNvSpPr/>
            <p:nvPr/>
          </p:nvSpPr>
          <p:spPr>
            <a:xfrm>
              <a:off x="4891025" y="4590144"/>
              <a:ext cx="100540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garis </a:t>
              </a:r>
            </a:p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basis</a:t>
              </a:r>
              <a:endParaRPr lang="en-US" sz="24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23258" y="268069"/>
            <a:ext cx="70249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Trilaterasi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1434405"/>
            <a:ext cx="7239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Penentuan koordinat titik menggunakan rangkaian jaringan segitiga dan pengukuran jarak titik segitiga 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1611086" y="3222116"/>
            <a:ext cx="5246914" cy="1872343"/>
            <a:chOff x="1611086" y="3222116"/>
            <a:chExt cx="5246914" cy="1872343"/>
          </a:xfrm>
        </p:grpSpPr>
        <p:sp>
          <p:nvSpPr>
            <p:cNvPr id="13" name="Freeform 6"/>
            <p:cNvSpPr/>
            <p:nvPr/>
          </p:nvSpPr>
          <p:spPr bwMode="auto">
            <a:xfrm>
              <a:off x="1611086" y="3236630"/>
              <a:ext cx="1465943" cy="1393372"/>
            </a:xfrm>
            <a:custGeom>
              <a:avLst/>
              <a:gdLst>
                <a:gd name="connsiteX0" fmla="*/ 0 w 1465943"/>
                <a:gd name="connsiteY0" fmla="*/ 1001486 h 1393372"/>
                <a:gd name="connsiteX1" fmla="*/ 827314 w 1465943"/>
                <a:gd name="connsiteY1" fmla="*/ 0 h 1393372"/>
                <a:gd name="connsiteX2" fmla="*/ 1465943 w 1465943"/>
                <a:gd name="connsiteY2" fmla="*/ 1393372 h 1393372"/>
                <a:gd name="connsiteX3" fmla="*/ 0 w 1465943"/>
                <a:gd name="connsiteY3" fmla="*/ 1001486 h 1393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65943" h="1393372">
                  <a:moveTo>
                    <a:pt x="0" y="1001486"/>
                  </a:moveTo>
                  <a:lnTo>
                    <a:pt x="827314" y="0"/>
                  </a:lnTo>
                  <a:lnTo>
                    <a:pt x="1465943" y="1393372"/>
                  </a:lnTo>
                  <a:lnTo>
                    <a:pt x="0" y="1001486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2445657" y="3222116"/>
              <a:ext cx="1654629" cy="1407885"/>
            </a:xfrm>
            <a:custGeom>
              <a:avLst/>
              <a:gdLst>
                <a:gd name="connsiteX0" fmla="*/ 0 w 1654629"/>
                <a:gd name="connsiteY0" fmla="*/ 0 h 1407885"/>
                <a:gd name="connsiteX1" fmla="*/ 638629 w 1654629"/>
                <a:gd name="connsiteY1" fmla="*/ 1407885 h 1407885"/>
                <a:gd name="connsiteX2" fmla="*/ 1654629 w 1654629"/>
                <a:gd name="connsiteY2" fmla="*/ 667657 h 1407885"/>
                <a:gd name="connsiteX3" fmla="*/ 0 w 1654629"/>
                <a:gd name="connsiteY3" fmla="*/ 0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4629" h="1407885">
                  <a:moveTo>
                    <a:pt x="0" y="0"/>
                  </a:moveTo>
                  <a:lnTo>
                    <a:pt x="638629" y="1407885"/>
                  </a:lnTo>
                  <a:lnTo>
                    <a:pt x="1654629" y="66765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2474686" y="3236630"/>
              <a:ext cx="3091543" cy="653143"/>
            </a:xfrm>
            <a:custGeom>
              <a:avLst/>
              <a:gdLst>
                <a:gd name="connsiteX0" fmla="*/ 0 w 3091543"/>
                <a:gd name="connsiteY0" fmla="*/ 0 h 653143"/>
                <a:gd name="connsiteX1" fmla="*/ 1640114 w 3091543"/>
                <a:gd name="connsiteY1" fmla="*/ 653143 h 653143"/>
                <a:gd name="connsiteX2" fmla="*/ 3091543 w 3091543"/>
                <a:gd name="connsiteY2" fmla="*/ 159657 h 653143"/>
                <a:gd name="connsiteX3" fmla="*/ 0 w 3091543"/>
                <a:gd name="connsiteY3" fmla="*/ 0 h 65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91543" h="653143">
                  <a:moveTo>
                    <a:pt x="0" y="0"/>
                  </a:moveTo>
                  <a:lnTo>
                    <a:pt x="1640114" y="653143"/>
                  </a:lnTo>
                  <a:lnTo>
                    <a:pt x="3091543" y="15965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4085772" y="3396287"/>
              <a:ext cx="1480457" cy="1698172"/>
            </a:xfrm>
            <a:custGeom>
              <a:avLst/>
              <a:gdLst>
                <a:gd name="connsiteX0" fmla="*/ 0 w 1480457"/>
                <a:gd name="connsiteY0" fmla="*/ 508000 h 1698172"/>
                <a:gd name="connsiteX1" fmla="*/ 827314 w 1480457"/>
                <a:gd name="connsiteY1" fmla="*/ 1698172 h 1698172"/>
                <a:gd name="connsiteX2" fmla="*/ 1480457 w 1480457"/>
                <a:gd name="connsiteY2" fmla="*/ 0 h 1698172"/>
                <a:gd name="connsiteX3" fmla="*/ 0 w 1480457"/>
                <a:gd name="connsiteY3" fmla="*/ 508000 h 169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0457" h="1698172">
                  <a:moveTo>
                    <a:pt x="0" y="508000"/>
                  </a:moveTo>
                  <a:lnTo>
                    <a:pt x="827314" y="1698172"/>
                  </a:lnTo>
                  <a:lnTo>
                    <a:pt x="1480457" y="0"/>
                  </a:lnTo>
                  <a:lnTo>
                    <a:pt x="0" y="508000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3069772" y="3889773"/>
              <a:ext cx="1843314" cy="1204686"/>
            </a:xfrm>
            <a:custGeom>
              <a:avLst/>
              <a:gdLst>
                <a:gd name="connsiteX0" fmla="*/ 0 w 1843314"/>
                <a:gd name="connsiteY0" fmla="*/ 754743 h 1204686"/>
                <a:gd name="connsiteX1" fmla="*/ 1016000 w 1843314"/>
                <a:gd name="connsiteY1" fmla="*/ 0 h 1204686"/>
                <a:gd name="connsiteX2" fmla="*/ 1843314 w 1843314"/>
                <a:gd name="connsiteY2" fmla="*/ 1204686 h 1204686"/>
                <a:gd name="connsiteX3" fmla="*/ 0 w 1843314"/>
                <a:gd name="connsiteY3" fmla="*/ 754743 h 1204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3314" h="1204686">
                  <a:moveTo>
                    <a:pt x="0" y="754743"/>
                  </a:moveTo>
                  <a:lnTo>
                    <a:pt x="1016000" y="0"/>
                  </a:lnTo>
                  <a:lnTo>
                    <a:pt x="1843314" y="1204686"/>
                  </a:lnTo>
                  <a:lnTo>
                    <a:pt x="0" y="754743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4927600" y="3396287"/>
              <a:ext cx="1930400" cy="1683657"/>
            </a:xfrm>
            <a:custGeom>
              <a:avLst/>
              <a:gdLst>
                <a:gd name="connsiteX0" fmla="*/ 0 w 1930400"/>
                <a:gd name="connsiteY0" fmla="*/ 1683657 h 1683657"/>
                <a:gd name="connsiteX1" fmla="*/ 638629 w 1930400"/>
                <a:gd name="connsiteY1" fmla="*/ 0 h 1683657"/>
                <a:gd name="connsiteX2" fmla="*/ 1930400 w 1930400"/>
                <a:gd name="connsiteY2" fmla="*/ 609600 h 1683657"/>
                <a:gd name="connsiteX3" fmla="*/ 0 w 1930400"/>
                <a:gd name="connsiteY3" fmla="*/ 1683657 h 168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0400" h="1683657">
                  <a:moveTo>
                    <a:pt x="0" y="1683657"/>
                  </a:moveTo>
                  <a:lnTo>
                    <a:pt x="638629" y="0"/>
                  </a:lnTo>
                  <a:lnTo>
                    <a:pt x="1930400" y="609600"/>
                  </a:lnTo>
                  <a:lnTo>
                    <a:pt x="0" y="1683657"/>
                  </a:lnTo>
                  <a:close/>
                </a:path>
              </a:pathLst>
            </a:cu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cxnSp>
          <p:nvCxnSpPr>
            <p:cNvPr id="25" name="Straight Connector 24"/>
            <p:cNvCxnSpPr>
              <a:stCxn id="13" idx="0"/>
              <a:endCxn id="17" idx="1"/>
            </p:cNvCxnSpPr>
            <p:nvPr/>
          </p:nvCxnSpPr>
          <p:spPr bwMode="auto">
            <a:xfrm flipV="1">
              <a:off x="1611086" y="3889773"/>
              <a:ext cx="2474686" cy="34834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/>
            <p:cNvCxnSpPr>
              <a:stCxn id="17" idx="1"/>
              <a:endCxn id="18" idx="2"/>
            </p:cNvCxnSpPr>
            <p:nvPr/>
          </p:nvCxnSpPr>
          <p:spPr bwMode="auto">
            <a:xfrm>
              <a:off x="4085772" y="3889773"/>
              <a:ext cx="2772228" cy="116114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238828" y="152400"/>
            <a:ext cx="46191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GPS</a:t>
            </a:r>
            <a:endParaRPr lang="en-US" sz="4400">
              <a:solidFill>
                <a:srgbClr val="FFFF00"/>
              </a:solidFill>
            </a:endParaRPr>
          </a:p>
        </p:txBody>
      </p:sp>
      <p:pic>
        <p:nvPicPr>
          <p:cNvPr id="5122" name="Picture 2" descr="E:\MATA KULIAH\SEMESTER GANJIL\ILMU UKUR TANAH\Gambar Alat Ukur\realtime_diff_g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954533"/>
            <a:ext cx="7086600" cy="491286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057400" y="1688473"/>
            <a:ext cx="5181600" cy="158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5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TINGGI DAN BEDA TINGGI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grpSp>
        <p:nvGrpSpPr>
          <p:cNvPr id="52" name="Group 51"/>
          <p:cNvGrpSpPr/>
          <p:nvPr/>
        </p:nvGrpSpPr>
        <p:grpSpPr>
          <a:xfrm>
            <a:off x="1019628" y="2819400"/>
            <a:ext cx="6900479" cy="847130"/>
            <a:chOff x="1019628" y="2819400"/>
            <a:chExt cx="6900479" cy="847130"/>
          </a:xfrm>
        </p:grpSpPr>
        <p:sp>
          <p:nvSpPr>
            <p:cNvPr id="35" name="Rectangle 34"/>
            <p:cNvSpPr/>
            <p:nvPr/>
          </p:nvSpPr>
          <p:spPr>
            <a:xfrm>
              <a:off x="1021195" y="2819400"/>
              <a:ext cx="686162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 = Tinggi / elevasi A terhadap bidang acuan</a:t>
              </a:r>
              <a:endParaRPr lang="en-US" sz="240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019628" y="3204865"/>
              <a:ext cx="69004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Hb = Tinggi / elevasi B terhadap bidang acuan</a:t>
              </a:r>
              <a:endParaRPr lang="en-US" sz="240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807506" y="228600"/>
            <a:ext cx="7574494" cy="2514600"/>
            <a:chOff x="807506" y="457200"/>
            <a:chExt cx="7574494" cy="2779217"/>
          </a:xfrm>
        </p:grpSpPr>
        <p:grpSp>
          <p:nvGrpSpPr>
            <p:cNvPr id="34" name="Group 33"/>
            <p:cNvGrpSpPr/>
            <p:nvPr/>
          </p:nvGrpSpPr>
          <p:grpSpPr>
            <a:xfrm>
              <a:off x="807506" y="457200"/>
              <a:ext cx="7574494" cy="2779217"/>
              <a:chOff x="807506" y="1309914"/>
              <a:chExt cx="7574494" cy="2779217"/>
            </a:xfrm>
          </p:grpSpPr>
          <p:grpSp>
            <p:nvGrpSpPr>
              <p:cNvPr id="20" name="Group 19"/>
              <p:cNvGrpSpPr/>
              <p:nvPr/>
            </p:nvGrpSpPr>
            <p:grpSpPr>
              <a:xfrm>
                <a:off x="973232" y="1752600"/>
                <a:ext cx="7408768" cy="1813560"/>
                <a:chOff x="820832" y="2306544"/>
                <a:chExt cx="7408768" cy="2272828"/>
              </a:xfrm>
            </p:grpSpPr>
            <p:sp>
              <p:nvSpPr>
                <p:cNvPr id="6" name="Freeform 5"/>
                <p:cNvSpPr/>
                <p:nvPr/>
              </p:nvSpPr>
              <p:spPr bwMode="auto">
                <a:xfrm>
                  <a:off x="820832" y="2306544"/>
                  <a:ext cx="7408768" cy="1147856"/>
                </a:xfrm>
                <a:custGeom>
                  <a:avLst/>
                  <a:gdLst>
                    <a:gd name="connsiteX0" fmla="*/ 64539 w 7408768"/>
                    <a:gd name="connsiteY0" fmla="*/ 683399 h 1147856"/>
                    <a:gd name="connsiteX1" fmla="*/ 340311 w 7408768"/>
                    <a:gd name="connsiteY1" fmla="*/ 654370 h 1147856"/>
                    <a:gd name="connsiteX2" fmla="*/ 427397 w 7408768"/>
                    <a:gd name="connsiteY2" fmla="*/ 625342 h 1147856"/>
                    <a:gd name="connsiteX3" fmla="*/ 470939 w 7408768"/>
                    <a:gd name="connsiteY3" fmla="*/ 596313 h 1147856"/>
                    <a:gd name="connsiteX4" fmla="*/ 558025 w 7408768"/>
                    <a:gd name="connsiteY4" fmla="*/ 509227 h 1147856"/>
                    <a:gd name="connsiteX5" fmla="*/ 572539 w 7408768"/>
                    <a:gd name="connsiteY5" fmla="*/ 465685 h 1147856"/>
                    <a:gd name="connsiteX6" fmla="*/ 659625 w 7408768"/>
                    <a:gd name="connsiteY6" fmla="*/ 422142 h 1147856"/>
                    <a:gd name="connsiteX7" fmla="*/ 732197 w 7408768"/>
                    <a:gd name="connsiteY7" fmla="*/ 407627 h 1147856"/>
                    <a:gd name="connsiteX8" fmla="*/ 833797 w 7408768"/>
                    <a:gd name="connsiteY8" fmla="*/ 378599 h 1147856"/>
                    <a:gd name="connsiteX9" fmla="*/ 1022482 w 7408768"/>
                    <a:gd name="connsiteY9" fmla="*/ 393113 h 1147856"/>
                    <a:gd name="connsiteX10" fmla="*/ 1066025 w 7408768"/>
                    <a:gd name="connsiteY10" fmla="*/ 378599 h 1147856"/>
                    <a:gd name="connsiteX11" fmla="*/ 1283739 w 7408768"/>
                    <a:gd name="connsiteY11" fmla="*/ 364085 h 1147856"/>
                    <a:gd name="connsiteX12" fmla="*/ 1370825 w 7408768"/>
                    <a:gd name="connsiteY12" fmla="*/ 335056 h 1147856"/>
                    <a:gd name="connsiteX13" fmla="*/ 1443397 w 7408768"/>
                    <a:gd name="connsiteY13" fmla="*/ 262485 h 1147856"/>
                    <a:gd name="connsiteX14" fmla="*/ 1530482 w 7408768"/>
                    <a:gd name="connsiteY14" fmla="*/ 189913 h 1147856"/>
                    <a:gd name="connsiteX15" fmla="*/ 1559511 w 7408768"/>
                    <a:gd name="connsiteY15" fmla="*/ 146370 h 1147856"/>
                    <a:gd name="connsiteX16" fmla="*/ 1646597 w 7408768"/>
                    <a:gd name="connsiteY16" fmla="*/ 117342 h 1147856"/>
                    <a:gd name="connsiteX17" fmla="*/ 2052997 w 7408768"/>
                    <a:gd name="connsiteY17" fmla="*/ 88313 h 1147856"/>
                    <a:gd name="connsiteX18" fmla="*/ 2169111 w 7408768"/>
                    <a:gd name="connsiteY18" fmla="*/ 131856 h 1147856"/>
                    <a:gd name="connsiteX19" fmla="*/ 2256197 w 7408768"/>
                    <a:gd name="connsiteY19" fmla="*/ 160885 h 1147856"/>
                    <a:gd name="connsiteX20" fmla="*/ 2357797 w 7408768"/>
                    <a:gd name="connsiteY20" fmla="*/ 262485 h 1147856"/>
                    <a:gd name="connsiteX21" fmla="*/ 2502939 w 7408768"/>
                    <a:gd name="connsiteY21" fmla="*/ 422142 h 1147856"/>
                    <a:gd name="connsiteX22" fmla="*/ 2633568 w 7408768"/>
                    <a:gd name="connsiteY22" fmla="*/ 523742 h 1147856"/>
                    <a:gd name="connsiteX23" fmla="*/ 2677111 w 7408768"/>
                    <a:gd name="connsiteY23" fmla="*/ 581799 h 1147856"/>
                    <a:gd name="connsiteX24" fmla="*/ 2720654 w 7408768"/>
                    <a:gd name="connsiteY24" fmla="*/ 683399 h 1147856"/>
                    <a:gd name="connsiteX25" fmla="*/ 2764197 w 7408768"/>
                    <a:gd name="connsiteY25" fmla="*/ 726942 h 1147856"/>
                    <a:gd name="connsiteX26" fmla="*/ 2836768 w 7408768"/>
                    <a:gd name="connsiteY26" fmla="*/ 814027 h 1147856"/>
                    <a:gd name="connsiteX27" fmla="*/ 2923854 w 7408768"/>
                    <a:gd name="connsiteY27" fmla="*/ 843056 h 1147856"/>
                    <a:gd name="connsiteX28" fmla="*/ 3185111 w 7408768"/>
                    <a:gd name="connsiteY28" fmla="*/ 872085 h 1147856"/>
                    <a:gd name="connsiteX29" fmla="*/ 3214139 w 7408768"/>
                    <a:gd name="connsiteY29" fmla="*/ 915627 h 1147856"/>
                    <a:gd name="connsiteX30" fmla="*/ 3315739 w 7408768"/>
                    <a:gd name="connsiteY30" fmla="*/ 1002713 h 1147856"/>
                    <a:gd name="connsiteX31" fmla="*/ 3359282 w 7408768"/>
                    <a:gd name="connsiteY31" fmla="*/ 1017227 h 1147856"/>
                    <a:gd name="connsiteX32" fmla="*/ 3460882 w 7408768"/>
                    <a:gd name="connsiteY32" fmla="*/ 1046256 h 1147856"/>
                    <a:gd name="connsiteX33" fmla="*/ 3518939 w 7408768"/>
                    <a:gd name="connsiteY33" fmla="*/ 1118827 h 1147856"/>
                    <a:gd name="connsiteX34" fmla="*/ 3606025 w 7408768"/>
                    <a:gd name="connsiteY34" fmla="*/ 1147856 h 1147856"/>
                    <a:gd name="connsiteX35" fmla="*/ 3693111 w 7408768"/>
                    <a:gd name="connsiteY35" fmla="*/ 1133342 h 1147856"/>
                    <a:gd name="connsiteX36" fmla="*/ 3736654 w 7408768"/>
                    <a:gd name="connsiteY36" fmla="*/ 1118827 h 1147856"/>
                    <a:gd name="connsiteX37" fmla="*/ 4012425 w 7408768"/>
                    <a:gd name="connsiteY37" fmla="*/ 1104313 h 1147856"/>
                    <a:gd name="connsiteX38" fmla="*/ 4201111 w 7408768"/>
                    <a:gd name="connsiteY38" fmla="*/ 1075285 h 1147856"/>
                    <a:gd name="connsiteX39" fmla="*/ 4244654 w 7408768"/>
                    <a:gd name="connsiteY39" fmla="*/ 1046256 h 1147856"/>
                    <a:gd name="connsiteX40" fmla="*/ 4273682 w 7408768"/>
                    <a:gd name="connsiteY40" fmla="*/ 1002713 h 1147856"/>
                    <a:gd name="connsiteX41" fmla="*/ 4360768 w 7408768"/>
                    <a:gd name="connsiteY41" fmla="*/ 959170 h 1147856"/>
                    <a:gd name="connsiteX42" fmla="*/ 4636539 w 7408768"/>
                    <a:gd name="connsiteY42" fmla="*/ 915627 h 1147856"/>
                    <a:gd name="connsiteX43" fmla="*/ 4694597 w 7408768"/>
                    <a:gd name="connsiteY43" fmla="*/ 828542 h 1147856"/>
                    <a:gd name="connsiteX44" fmla="*/ 4723625 w 7408768"/>
                    <a:gd name="connsiteY44" fmla="*/ 784999 h 1147856"/>
                    <a:gd name="connsiteX45" fmla="*/ 4767168 w 7408768"/>
                    <a:gd name="connsiteY45" fmla="*/ 755970 h 1147856"/>
                    <a:gd name="connsiteX46" fmla="*/ 4854254 w 7408768"/>
                    <a:gd name="connsiteY46" fmla="*/ 654370 h 1147856"/>
                    <a:gd name="connsiteX47" fmla="*/ 4897797 w 7408768"/>
                    <a:gd name="connsiteY47" fmla="*/ 639856 h 1147856"/>
                    <a:gd name="connsiteX48" fmla="*/ 5579968 w 7408768"/>
                    <a:gd name="connsiteY48" fmla="*/ 639856 h 1147856"/>
                    <a:gd name="connsiteX49" fmla="*/ 5638025 w 7408768"/>
                    <a:gd name="connsiteY49" fmla="*/ 596313 h 1147856"/>
                    <a:gd name="connsiteX50" fmla="*/ 5696082 w 7408768"/>
                    <a:gd name="connsiteY50" fmla="*/ 567285 h 1147856"/>
                    <a:gd name="connsiteX51" fmla="*/ 5739625 w 7408768"/>
                    <a:gd name="connsiteY51" fmla="*/ 509227 h 1147856"/>
                    <a:gd name="connsiteX52" fmla="*/ 5812197 w 7408768"/>
                    <a:gd name="connsiteY52" fmla="*/ 436656 h 1147856"/>
                    <a:gd name="connsiteX53" fmla="*/ 5870254 w 7408768"/>
                    <a:gd name="connsiteY53" fmla="*/ 349570 h 1147856"/>
                    <a:gd name="connsiteX54" fmla="*/ 5884768 w 7408768"/>
                    <a:gd name="connsiteY54" fmla="*/ 262485 h 1147856"/>
                    <a:gd name="connsiteX55" fmla="*/ 5899282 w 7408768"/>
                    <a:gd name="connsiteY55" fmla="*/ 146370 h 1147856"/>
                    <a:gd name="connsiteX56" fmla="*/ 5971854 w 7408768"/>
                    <a:gd name="connsiteY56" fmla="*/ 73799 h 1147856"/>
                    <a:gd name="connsiteX57" fmla="*/ 6015397 w 7408768"/>
                    <a:gd name="connsiteY57" fmla="*/ 59285 h 1147856"/>
                    <a:gd name="connsiteX58" fmla="*/ 6392768 w 7408768"/>
                    <a:gd name="connsiteY58" fmla="*/ 44770 h 1147856"/>
                    <a:gd name="connsiteX59" fmla="*/ 6508882 w 7408768"/>
                    <a:gd name="connsiteY59" fmla="*/ 44770 h 1147856"/>
                    <a:gd name="connsiteX60" fmla="*/ 6697568 w 7408768"/>
                    <a:gd name="connsiteY60" fmla="*/ 204427 h 1147856"/>
                    <a:gd name="connsiteX61" fmla="*/ 6973339 w 7408768"/>
                    <a:gd name="connsiteY61" fmla="*/ 218942 h 1147856"/>
                    <a:gd name="connsiteX62" fmla="*/ 7031397 w 7408768"/>
                    <a:gd name="connsiteY62" fmla="*/ 320542 h 1147856"/>
                    <a:gd name="connsiteX63" fmla="*/ 7089454 w 7408768"/>
                    <a:gd name="connsiteY63" fmla="*/ 407627 h 1147856"/>
                    <a:gd name="connsiteX64" fmla="*/ 7162025 w 7408768"/>
                    <a:gd name="connsiteY64" fmla="*/ 480199 h 1147856"/>
                    <a:gd name="connsiteX65" fmla="*/ 7205568 w 7408768"/>
                    <a:gd name="connsiteY65" fmla="*/ 494713 h 1147856"/>
                    <a:gd name="connsiteX66" fmla="*/ 7408768 w 7408768"/>
                    <a:gd name="connsiteY66" fmla="*/ 494713 h 1147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7408768" h="1147856">
                      <a:moveTo>
                        <a:pt x="64539" y="683399"/>
                      </a:moveTo>
                      <a:cubicBezTo>
                        <a:pt x="199971" y="638256"/>
                        <a:pt x="0" y="700776"/>
                        <a:pt x="340311" y="654370"/>
                      </a:cubicBezTo>
                      <a:cubicBezTo>
                        <a:pt x="370629" y="650236"/>
                        <a:pt x="427397" y="625342"/>
                        <a:pt x="427397" y="625342"/>
                      </a:cubicBezTo>
                      <a:cubicBezTo>
                        <a:pt x="441911" y="615666"/>
                        <a:pt x="457901" y="607902"/>
                        <a:pt x="470939" y="596313"/>
                      </a:cubicBezTo>
                      <a:cubicBezTo>
                        <a:pt x="501622" y="569039"/>
                        <a:pt x="558025" y="509227"/>
                        <a:pt x="558025" y="509227"/>
                      </a:cubicBezTo>
                      <a:cubicBezTo>
                        <a:pt x="562863" y="494713"/>
                        <a:pt x="562982" y="477632"/>
                        <a:pt x="572539" y="465685"/>
                      </a:cubicBezTo>
                      <a:cubicBezTo>
                        <a:pt x="590277" y="443512"/>
                        <a:pt x="633330" y="428716"/>
                        <a:pt x="659625" y="422142"/>
                      </a:cubicBezTo>
                      <a:cubicBezTo>
                        <a:pt x="683558" y="416159"/>
                        <a:pt x="708115" y="412979"/>
                        <a:pt x="732197" y="407627"/>
                      </a:cubicBezTo>
                      <a:cubicBezTo>
                        <a:pt x="786875" y="395476"/>
                        <a:pt x="785305" y="394762"/>
                        <a:pt x="833797" y="378599"/>
                      </a:cubicBezTo>
                      <a:cubicBezTo>
                        <a:pt x="896692" y="383437"/>
                        <a:pt x="959401" y="393113"/>
                        <a:pt x="1022482" y="393113"/>
                      </a:cubicBezTo>
                      <a:cubicBezTo>
                        <a:pt x="1037781" y="393113"/>
                        <a:pt x="1050819" y="380289"/>
                        <a:pt x="1066025" y="378599"/>
                      </a:cubicBezTo>
                      <a:cubicBezTo>
                        <a:pt x="1138313" y="370567"/>
                        <a:pt x="1211168" y="368923"/>
                        <a:pt x="1283739" y="364085"/>
                      </a:cubicBezTo>
                      <a:cubicBezTo>
                        <a:pt x="1312768" y="354409"/>
                        <a:pt x="1353852" y="360516"/>
                        <a:pt x="1370825" y="335056"/>
                      </a:cubicBezTo>
                      <a:cubicBezTo>
                        <a:pt x="1424047" y="255224"/>
                        <a:pt x="1370823" y="322963"/>
                        <a:pt x="1443397" y="262485"/>
                      </a:cubicBezTo>
                      <a:cubicBezTo>
                        <a:pt x="1555159" y="169349"/>
                        <a:pt x="1422366" y="261991"/>
                        <a:pt x="1530482" y="189913"/>
                      </a:cubicBezTo>
                      <a:cubicBezTo>
                        <a:pt x="1540158" y="175399"/>
                        <a:pt x="1544718" y="155615"/>
                        <a:pt x="1559511" y="146370"/>
                      </a:cubicBezTo>
                      <a:cubicBezTo>
                        <a:pt x="1585459" y="130153"/>
                        <a:pt x="1646597" y="117342"/>
                        <a:pt x="1646597" y="117342"/>
                      </a:cubicBezTo>
                      <a:cubicBezTo>
                        <a:pt x="1822609" y="0"/>
                        <a:pt x="1698937" y="56126"/>
                        <a:pt x="2052997" y="88313"/>
                      </a:cubicBezTo>
                      <a:cubicBezTo>
                        <a:pt x="2178693" y="119736"/>
                        <a:pt x="2042615" y="81257"/>
                        <a:pt x="2169111" y="131856"/>
                      </a:cubicBezTo>
                      <a:cubicBezTo>
                        <a:pt x="2197521" y="143220"/>
                        <a:pt x="2256197" y="160885"/>
                        <a:pt x="2256197" y="160885"/>
                      </a:cubicBezTo>
                      <a:cubicBezTo>
                        <a:pt x="2322741" y="260700"/>
                        <a:pt x="2281157" y="236937"/>
                        <a:pt x="2357797" y="262485"/>
                      </a:cubicBezTo>
                      <a:cubicBezTo>
                        <a:pt x="2400099" y="318889"/>
                        <a:pt x="2443585" y="382573"/>
                        <a:pt x="2502939" y="422142"/>
                      </a:cubicBezTo>
                      <a:cubicBezTo>
                        <a:pt x="2568459" y="465821"/>
                        <a:pt x="2588092" y="470687"/>
                        <a:pt x="2633568" y="523742"/>
                      </a:cubicBezTo>
                      <a:cubicBezTo>
                        <a:pt x="2649311" y="542109"/>
                        <a:pt x="2662597" y="562447"/>
                        <a:pt x="2677111" y="581799"/>
                      </a:cubicBezTo>
                      <a:cubicBezTo>
                        <a:pt x="2688956" y="617335"/>
                        <a:pt x="2698233" y="652010"/>
                        <a:pt x="2720654" y="683399"/>
                      </a:cubicBezTo>
                      <a:cubicBezTo>
                        <a:pt x="2732585" y="700102"/>
                        <a:pt x="2751056" y="711173"/>
                        <a:pt x="2764197" y="726942"/>
                      </a:cubicBezTo>
                      <a:cubicBezTo>
                        <a:pt x="2790677" y="758719"/>
                        <a:pt x="2797286" y="792092"/>
                        <a:pt x="2836768" y="814027"/>
                      </a:cubicBezTo>
                      <a:cubicBezTo>
                        <a:pt x="2863516" y="828887"/>
                        <a:pt x="2894825" y="833380"/>
                        <a:pt x="2923854" y="843056"/>
                      </a:cubicBezTo>
                      <a:cubicBezTo>
                        <a:pt x="3036394" y="880569"/>
                        <a:pt x="2952147" y="856553"/>
                        <a:pt x="3185111" y="872085"/>
                      </a:cubicBezTo>
                      <a:cubicBezTo>
                        <a:pt x="3194787" y="886599"/>
                        <a:pt x="3202972" y="902226"/>
                        <a:pt x="3214139" y="915627"/>
                      </a:cubicBezTo>
                      <a:cubicBezTo>
                        <a:pt x="3237536" y="943703"/>
                        <a:pt x="3285162" y="985240"/>
                        <a:pt x="3315739" y="1002713"/>
                      </a:cubicBezTo>
                      <a:cubicBezTo>
                        <a:pt x="3329023" y="1010304"/>
                        <a:pt x="3344571" y="1013024"/>
                        <a:pt x="3359282" y="1017227"/>
                      </a:cubicBezTo>
                      <a:cubicBezTo>
                        <a:pt x="3486857" y="1053677"/>
                        <a:pt x="3356481" y="1011456"/>
                        <a:pt x="3460882" y="1046256"/>
                      </a:cubicBezTo>
                      <a:cubicBezTo>
                        <a:pt x="3476621" y="1093472"/>
                        <a:pt x="3467560" y="1095992"/>
                        <a:pt x="3518939" y="1118827"/>
                      </a:cubicBezTo>
                      <a:cubicBezTo>
                        <a:pt x="3546901" y="1131254"/>
                        <a:pt x="3606025" y="1147856"/>
                        <a:pt x="3606025" y="1147856"/>
                      </a:cubicBezTo>
                      <a:cubicBezTo>
                        <a:pt x="3635054" y="1143018"/>
                        <a:pt x="3664383" y="1139726"/>
                        <a:pt x="3693111" y="1133342"/>
                      </a:cubicBezTo>
                      <a:cubicBezTo>
                        <a:pt x="3708046" y="1130023"/>
                        <a:pt x="3721417" y="1120212"/>
                        <a:pt x="3736654" y="1118827"/>
                      </a:cubicBezTo>
                      <a:cubicBezTo>
                        <a:pt x="3828327" y="1110493"/>
                        <a:pt x="3920501" y="1109151"/>
                        <a:pt x="4012425" y="1104313"/>
                      </a:cubicBezTo>
                      <a:cubicBezTo>
                        <a:pt x="4030361" y="1102071"/>
                        <a:pt x="4167867" y="1087752"/>
                        <a:pt x="4201111" y="1075285"/>
                      </a:cubicBezTo>
                      <a:cubicBezTo>
                        <a:pt x="4217444" y="1069160"/>
                        <a:pt x="4230140" y="1055932"/>
                        <a:pt x="4244654" y="1046256"/>
                      </a:cubicBezTo>
                      <a:cubicBezTo>
                        <a:pt x="4254330" y="1031742"/>
                        <a:pt x="4261347" y="1015048"/>
                        <a:pt x="4273682" y="1002713"/>
                      </a:cubicBezTo>
                      <a:cubicBezTo>
                        <a:pt x="4308545" y="967850"/>
                        <a:pt x="4319454" y="976876"/>
                        <a:pt x="4360768" y="959170"/>
                      </a:cubicBezTo>
                      <a:cubicBezTo>
                        <a:pt x="4508174" y="895996"/>
                        <a:pt x="4315567" y="937026"/>
                        <a:pt x="4636539" y="915627"/>
                      </a:cubicBezTo>
                      <a:lnTo>
                        <a:pt x="4694597" y="828542"/>
                      </a:lnTo>
                      <a:cubicBezTo>
                        <a:pt x="4704273" y="814028"/>
                        <a:pt x="4709111" y="794675"/>
                        <a:pt x="4723625" y="784999"/>
                      </a:cubicBezTo>
                      <a:cubicBezTo>
                        <a:pt x="4738139" y="775323"/>
                        <a:pt x="4754833" y="768305"/>
                        <a:pt x="4767168" y="755970"/>
                      </a:cubicBezTo>
                      <a:cubicBezTo>
                        <a:pt x="4807409" y="715729"/>
                        <a:pt x="4806858" y="685967"/>
                        <a:pt x="4854254" y="654370"/>
                      </a:cubicBezTo>
                      <a:cubicBezTo>
                        <a:pt x="4866984" y="645883"/>
                        <a:pt x="4883283" y="644694"/>
                        <a:pt x="4897797" y="639856"/>
                      </a:cubicBezTo>
                      <a:cubicBezTo>
                        <a:pt x="5061293" y="645911"/>
                        <a:pt x="5400157" y="669824"/>
                        <a:pt x="5579968" y="639856"/>
                      </a:cubicBezTo>
                      <a:cubicBezTo>
                        <a:pt x="5603829" y="635879"/>
                        <a:pt x="5617512" y="609134"/>
                        <a:pt x="5638025" y="596313"/>
                      </a:cubicBezTo>
                      <a:cubicBezTo>
                        <a:pt x="5656373" y="584846"/>
                        <a:pt x="5676730" y="576961"/>
                        <a:pt x="5696082" y="567285"/>
                      </a:cubicBezTo>
                      <a:cubicBezTo>
                        <a:pt x="5710596" y="547932"/>
                        <a:pt x="5723554" y="527307"/>
                        <a:pt x="5739625" y="509227"/>
                      </a:cubicBezTo>
                      <a:cubicBezTo>
                        <a:pt x="5762353" y="483658"/>
                        <a:pt x="5790534" y="463133"/>
                        <a:pt x="5812197" y="436656"/>
                      </a:cubicBezTo>
                      <a:cubicBezTo>
                        <a:pt x="5834289" y="409654"/>
                        <a:pt x="5870254" y="349570"/>
                        <a:pt x="5870254" y="349570"/>
                      </a:cubicBezTo>
                      <a:cubicBezTo>
                        <a:pt x="5875092" y="320542"/>
                        <a:pt x="5880606" y="291618"/>
                        <a:pt x="5884768" y="262485"/>
                      </a:cubicBezTo>
                      <a:cubicBezTo>
                        <a:pt x="5890284" y="223871"/>
                        <a:pt x="5889019" y="184002"/>
                        <a:pt x="5899282" y="146370"/>
                      </a:cubicBezTo>
                      <a:cubicBezTo>
                        <a:pt x="5908449" y="112758"/>
                        <a:pt x="5943334" y="88058"/>
                        <a:pt x="5971854" y="73799"/>
                      </a:cubicBezTo>
                      <a:cubicBezTo>
                        <a:pt x="5985538" y="66957"/>
                        <a:pt x="6000134" y="60338"/>
                        <a:pt x="6015397" y="59285"/>
                      </a:cubicBezTo>
                      <a:cubicBezTo>
                        <a:pt x="6140982" y="50624"/>
                        <a:pt x="6266978" y="49608"/>
                        <a:pt x="6392768" y="44770"/>
                      </a:cubicBezTo>
                      <a:cubicBezTo>
                        <a:pt x="6434369" y="30903"/>
                        <a:pt x="6462177" y="13633"/>
                        <a:pt x="6508882" y="44770"/>
                      </a:cubicBezTo>
                      <a:cubicBezTo>
                        <a:pt x="6529439" y="58475"/>
                        <a:pt x="6647636" y="201799"/>
                        <a:pt x="6697568" y="204427"/>
                      </a:cubicBezTo>
                      <a:lnTo>
                        <a:pt x="6973339" y="218942"/>
                      </a:lnTo>
                      <a:cubicBezTo>
                        <a:pt x="7073753" y="369562"/>
                        <a:pt x="6920911" y="136400"/>
                        <a:pt x="7031397" y="320542"/>
                      </a:cubicBezTo>
                      <a:cubicBezTo>
                        <a:pt x="7049347" y="350458"/>
                        <a:pt x="7070102" y="378599"/>
                        <a:pt x="7089454" y="407627"/>
                      </a:cubicBezTo>
                      <a:cubicBezTo>
                        <a:pt x="7118483" y="451170"/>
                        <a:pt x="7113643" y="456008"/>
                        <a:pt x="7162025" y="480199"/>
                      </a:cubicBezTo>
                      <a:cubicBezTo>
                        <a:pt x="7175709" y="487041"/>
                        <a:pt x="7190295" y="493815"/>
                        <a:pt x="7205568" y="494713"/>
                      </a:cubicBezTo>
                      <a:cubicBezTo>
                        <a:pt x="7273184" y="498690"/>
                        <a:pt x="7341035" y="494713"/>
                        <a:pt x="7408768" y="494713"/>
                      </a:cubicBezTo>
                    </a:path>
                  </a:pathLst>
                </a:custGeom>
                <a:noFill/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8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pitchFamily="34" charset="0"/>
                  </a:endParaRPr>
                </a:p>
              </p:txBody>
            </p:sp>
            <p:cxnSp>
              <p:nvCxnSpPr>
                <p:cNvPr id="8" name="Straight Connector 7"/>
                <p:cNvCxnSpPr/>
                <p:nvPr/>
              </p:nvCxnSpPr>
              <p:spPr bwMode="auto">
                <a:xfrm flipV="1">
                  <a:off x="896256" y="4572000"/>
                  <a:ext cx="7223760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" name="Straight Connector 9"/>
                <p:cNvCxnSpPr>
                  <a:stCxn id="6" idx="0"/>
                </p:cNvCxnSpPr>
                <p:nvPr/>
              </p:nvCxnSpPr>
              <p:spPr bwMode="auto">
                <a:xfrm>
                  <a:off x="885371" y="2989943"/>
                  <a:ext cx="0" cy="1582057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" name="Straight Connector 13"/>
                <p:cNvCxnSpPr/>
                <p:nvPr/>
              </p:nvCxnSpPr>
              <p:spPr bwMode="auto">
                <a:xfrm>
                  <a:off x="6781800" y="2362200"/>
                  <a:ext cx="0" cy="219456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5" name="Straight Connector 14"/>
                <p:cNvCxnSpPr/>
                <p:nvPr/>
              </p:nvCxnSpPr>
              <p:spPr bwMode="auto">
                <a:xfrm>
                  <a:off x="2590800" y="2402041"/>
                  <a:ext cx="0" cy="2177331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7" name="Straight Connector 16"/>
                <p:cNvCxnSpPr/>
                <p:nvPr/>
              </p:nvCxnSpPr>
              <p:spPr bwMode="auto">
                <a:xfrm>
                  <a:off x="4038600" y="3261513"/>
                  <a:ext cx="0" cy="126056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8" name="Straight Connector 17"/>
                <p:cNvCxnSpPr/>
                <p:nvPr/>
              </p:nvCxnSpPr>
              <p:spPr bwMode="auto">
                <a:xfrm>
                  <a:off x="5471886" y="3271365"/>
                  <a:ext cx="0" cy="126056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" name="Straight Connector 18"/>
                <p:cNvCxnSpPr/>
                <p:nvPr/>
              </p:nvCxnSpPr>
              <p:spPr bwMode="auto">
                <a:xfrm>
                  <a:off x="8077200" y="2819400"/>
                  <a:ext cx="0" cy="173736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21" name="Rectangle 20"/>
              <p:cNvSpPr/>
              <p:nvPr/>
            </p:nvSpPr>
            <p:spPr>
              <a:xfrm>
                <a:off x="2527448" y="1324428"/>
                <a:ext cx="407484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B</a:t>
                </a:r>
                <a:endParaRPr lang="en-US" sz="2400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807506" y="1838980"/>
                <a:ext cx="407484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A</a:t>
                </a:r>
                <a:endParaRPr lang="en-US" sz="2400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3975248" y="1976866"/>
                <a:ext cx="407484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C</a:t>
                </a:r>
                <a:endParaRPr lang="en-US" sz="2400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299676" y="1980496"/>
                <a:ext cx="407484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D</a:t>
                </a:r>
                <a:endParaRPr lang="en-US" sz="240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6703934" y="1309914"/>
                <a:ext cx="389850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E</a:t>
                </a:r>
                <a:endParaRPr lang="en-US" sz="240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8005658" y="1610380"/>
                <a:ext cx="372218" cy="5102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F</a:t>
                </a:r>
                <a:endParaRPr lang="en-US" sz="2400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6899072" y="2720722"/>
                <a:ext cx="57900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He</a:t>
                </a:r>
                <a:endParaRPr lang="en-US" sz="2400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7697767" y="2738735"/>
                <a:ext cx="51007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Hf</a:t>
                </a:r>
                <a:endParaRPr lang="en-US" sz="2400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591628" y="2738735"/>
                <a:ext cx="5950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Hd</a:t>
                </a:r>
                <a:endParaRPr lang="en-US" sz="2400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143828" y="2743200"/>
                <a:ext cx="57900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Hc</a:t>
                </a:r>
                <a:endParaRPr lang="en-US" sz="2400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2697595" y="2743200"/>
                <a:ext cx="5950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Hb</a:t>
                </a:r>
                <a:endParaRPr lang="en-US" sz="2400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976137" y="2743200"/>
                <a:ext cx="57900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Ha</a:t>
                </a:r>
                <a:endParaRPr lang="en-US" sz="240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971800" y="3627466"/>
                <a:ext cx="324063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baseline="0" smtClean="0">
                    <a:solidFill>
                      <a:srgbClr val="FFFFFF"/>
                    </a:solidFill>
                    <a:latin typeface="Arial" charset="0"/>
                  </a:rPr>
                  <a:t>Bidang Acuan Tinggi</a:t>
                </a:r>
                <a:endParaRPr lang="en-US" sz="2400"/>
              </a:p>
            </p:txBody>
          </p:sp>
        </p:grpSp>
        <p:cxnSp>
          <p:nvCxnSpPr>
            <p:cNvPr id="39" name="Straight Connector 38"/>
            <p:cNvCxnSpPr/>
            <p:nvPr/>
          </p:nvCxnSpPr>
          <p:spPr bwMode="auto">
            <a:xfrm rot="16200000" flipH="1">
              <a:off x="1890016" y="616495"/>
              <a:ext cx="0" cy="169164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0" name="Rectangle 39"/>
            <p:cNvSpPr/>
            <p:nvPr/>
          </p:nvSpPr>
          <p:spPr>
            <a:xfrm>
              <a:off x="1828800" y="1066800"/>
              <a:ext cx="8258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b="1" baseline="0" smtClean="0">
                  <a:solidFill>
                    <a:srgbClr val="FFFFFF"/>
                  </a:solidFill>
                  <a:latin typeface="Arial" charset="0"/>
                </a:rPr>
                <a:t>Hab </a:t>
              </a:r>
              <a:endParaRPr lang="en-US"/>
            </a:p>
          </p:txBody>
        </p:sp>
        <p:cxnSp>
          <p:nvCxnSpPr>
            <p:cNvPr id="41" name="Straight Connector 40"/>
            <p:cNvCxnSpPr/>
            <p:nvPr/>
          </p:nvCxnSpPr>
          <p:spPr bwMode="auto">
            <a:xfrm rot="16200000" flipH="1">
              <a:off x="3459480" y="961573"/>
              <a:ext cx="0" cy="13716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2" name="Rectangle 41"/>
            <p:cNvSpPr/>
            <p:nvPr/>
          </p:nvSpPr>
          <p:spPr>
            <a:xfrm>
              <a:off x="2877456" y="1095828"/>
              <a:ext cx="8258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b="1" baseline="0" smtClean="0">
                  <a:solidFill>
                    <a:srgbClr val="FFFFFF"/>
                  </a:solidFill>
                  <a:latin typeface="Arial" charset="0"/>
                </a:rPr>
                <a:t>Hbc </a:t>
              </a:r>
              <a:endParaRPr lang="en-US"/>
            </a:p>
          </p:txBody>
        </p:sp>
        <p:sp>
          <p:nvSpPr>
            <p:cNvPr id="43" name="Left Brace 42"/>
            <p:cNvSpPr/>
            <p:nvPr/>
          </p:nvSpPr>
          <p:spPr bwMode="auto">
            <a:xfrm>
              <a:off x="2575560" y="1020354"/>
              <a:ext cx="91440" cy="41148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44" name="Left Brace 43"/>
            <p:cNvSpPr/>
            <p:nvPr/>
          </p:nvSpPr>
          <p:spPr bwMode="auto">
            <a:xfrm flipH="1">
              <a:off x="2819400" y="974634"/>
              <a:ext cx="91440" cy="640080"/>
            </a:xfrm>
            <a:prstGeom prst="leftBrac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021195" y="3733800"/>
            <a:ext cx="7306822" cy="1228130"/>
            <a:chOff x="1021195" y="3733800"/>
            <a:chExt cx="7306822" cy="1228130"/>
          </a:xfrm>
        </p:grpSpPr>
        <p:sp>
          <p:nvSpPr>
            <p:cNvPr id="37" name="Rectangle 36"/>
            <p:cNvSpPr/>
            <p:nvPr/>
          </p:nvSpPr>
          <p:spPr>
            <a:xfrm>
              <a:off x="1021195" y="3733800"/>
              <a:ext cx="63301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Hab = Hb – Ha = Beda tinggi titik A dan B</a:t>
              </a:r>
              <a:endParaRPr lang="en-US" sz="240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447800" y="4114800"/>
              <a:ext cx="660289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Jika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Hab positip = titik B lebih tinggi dari A</a:t>
              </a:r>
              <a:endParaRPr lang="en-US" sz="240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447800" y="4500265"/>
              <a:ext cx="68802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Jika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Hab negatip = titik B lebih rendah dari A</a:t>
              </a:r>
              <a:endParaRPr lang="en-US" sz="2400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019628" y="5029200"/>
            <a:ext cx="6868914" cy="918865"/>
            <a:chOff x="1019628" y="5029200"/>
            <a:chExt cx="6868914" cy="918865"/>
          </a:xfrm>
        </p:grpSpPr>
        <p:sp>
          <p:nvSpPr>
            <p:cNvPr id="48" name="Rectangle 47"/>
            <p:cNvSpPr/>
            <p:nvPr/>
          </p:nvSpPr>
          <p:spPr>
            <a:xfrm>
              <a:off x="1032178" y="5029200"/>
              <a:ext cx="68563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Hf = Ha +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Hab +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Hbc +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Hcd +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Hde +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Hef </a:t>
              </a:r>
              <a:endParaRPr lang="en-US" sz="240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019628" y="5481935"/>
              <a:ext cx="23118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Hf – Ha =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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</a:t>
              </a:r>
              <a:endParaRPr lang="en-US" sz="240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4332035" y="5486400"/>
              <a:ext cx="344036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Hakhir – Hawal = 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  <a:sym typeface="Symbol"/>
                </a:rPr>
                <a:t> </a:t>
              </a:r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</a:t>
              </a:r>
              <a:endParaRPr lang="en-US" sz="2400"/>
            </a:p>
          </p:txBody>
        </p:sp>
        <p:sp>
          <p:nvSpPr>
            <p:cNvPr id="51" name="Right Arrow 50"/>
            <p:cNvSpPr/>
            <p:nvPr/>
          </p:nvSpPr>
          <p:spPr bwMode="auto">
            <a:xfrm>
              <a:off x="3581400" y="5577114"/>
              <a:ext cx="533400" cy="228600"/>
            </a:xfrm>
            <a:prstGeom prst="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24200" y="228600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j-ea"/>
                <a:cs typeface="+mj-cs"/>
              </a:rPr>
              <a:t>LATIHAN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81000" y="1295400"/>
            <a:ext cx="7877628" cy="1376065"/>
            <a:chOff x="381000" y="1367135"/>
            <a:chExt cx="7877628" cy="1376065"/>
          </a:xfrm>
        </p:grpSpPr>
        <p:sp>
          <p:nvSpPr>
            <p:cNvPr id="7" name="Rectangle 6"/>
            <p:cNvSpPr/>
            <p:nvPr/>
          </p:nvSpPr>
          <p:spPr>
            <a:xfrm>
              <a:off x="381000" y="1367135"/>
              <a:ext cx="67686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1.  Tinggi A = 425,506 m, tinggi B = 422,198 m</a:t>
              </a: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91028" y="1828800"/>
              <a:ext cx="74676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tinggi C = 426,885 m dan tinggi D = 428,875 m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76514" y="2281535"/>
              <a:ext cx="691509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Hitunglah beda tinggi AB, AC, AD, CA, dan DB</a:t>
              </a:r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81000" y="2819400"/>
            <a:ext cx="8001000" cy="1376065"/>
            <a:chOff x="381000" y="1367135"/>
            <a:chExt cx="8001000" cy="1376065"/>
          </a:xfrm>
        </p:grpSpPr>
        <p:sp>
          <p:nvSpPr>
            <p:cNvPr id="11" name="Rectangle 10"/>
            <p:cNvSpPr/>
            <p:nvPr/>
          </p:nvSpPr>
          <p:spPr>
            <a:xfrm>
              <a:off x="381000" y="1367135"/>
              <a:ext cx="76965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2.  Tinggi A = 425,506 m, beda tinggi AB = – 2,775 m</a:t>
              </a:r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91028" y="1828800"/>
              <a:ext cx="75909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beda tinggi BC = 4,129 m, beda tinggi CD = 0,543 m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76514" y="2281535"/>
              <a:ext cx="42466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Hitunglah tinggi B, C, dan D</a:t>
              </a:r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81000" y="4343400"/>
            <a:ext cx="8001000" cy="1376065"/>
            <a:chOff x="381000" y="1367135"/>
            <a:chExt cx="8001000" cy="1376065"/>
          </a:xfrm>
        </p:grpSpPr>
        <p:sp>
          <p:nvSpPr>
            <p:cNvPr id="15" name="Rectangle 14"/>
            <p:cNvSpPr/>
            <p:nvPr/>
          </p:nvSpPr>
          <p:spPr>
            <a:xfrm>
              <a:off x="381000" y="1367135"/>
              <a:ext cx="77194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3.  Tinggi C = 783,341 m, beda tinggi AB = – 1,643 m</a:t>
              </a:r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91028" y="1828800"/>
              <a:ext cx="75909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beda tinggi BC = 2,145 m, beda tinggi CD = 2,201 m</a:t>
              </a: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76514" y="2281535"/>
              <a:ext cx="423526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solidFill>
                    <a:srgbClr val="FFFFFF"/>
                  </a:solidFill>
                  <a:latin typeface="Arial" charset="0"/>
                </a:rPr>
                <a:t>Hitunglah tinggi A, B, dan D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00200" y="304800"/>
            <a:ext cx="6019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Metode Pengukuran Beda Tinggi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0" y="2082225"/>
            <a:ext cx="396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latin typeface="Arial" charset="0"/>
              </a:rPr>
              <a:t>Metode Barometri</a:t>
            </a:r>
            <a:endParaRPr lang="en-US" sz="3200"/>
          </a:p>
        </p:txBody>
      </p:sp>
      <p:sp>
        <p:nvSpPr>
          <p:cNvPr id="7" name="Rectangle 6"/>
          <p:cNvSpPr/>
          <p:nvPr/>
        </p:nvSpPr>
        <p:spPr>
          <a:xfrm>
            <a:off x="990600" y="3097650"/>
            <a:ext cx="4343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latin typeface="Arial" charset="0"/>
              </a:rPr>
              <a:t>Metode Trigonometri</a:t>
            </a:r>
            <a:endParaRPr lang="en-US" sz="3200"/>
          </a:p>
        </p:txBody>
      </p:sp>
      <p:sp>
        <p:nvSpPr>
          <p:cNvPr id="8" name="Rectangle 7"/>
          <p:cNvSpPr/>
          <p:nvPr/>
        </p:nvSpPr>
        <p:spPr>
          <a:xfrm>
            <a:off x="990600" y="4038600"/>
            <a:ext cx="4343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latin typeface="Arial" charset="0"/>
              </a:rPr>
              <a:t>Metode Waterpasing</a:t>
            </a:r>
            <a:endParaRPr lang="en-US" sz="32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981200" y="304800"/>
            <a:ext cx="5105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Metode Barometri</a:t>
            </a:r>
            <a:endParaRPr lang="en-US" sz="3600">
              <a:solidFill>
                <a:srgbClr val="FFFF00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62000" y="1219200"/>
            <a:ext cx="3124200" cy="3124199"/>
            <a:chOff x="762000" y="1219200"/>
            <a:chExt cx="3657600" cy="3411308"/>
          </a:xfrm>
        </p:grpSpPr>
        <p:pic>
          <p:nvPicPr>
            <p:cNvPr id="5" name="Picture 2" descr="E:\MATA KULIAH\SEMESTER GANJIL\ILMU UKUR TANAH\Gambar Alat Ukur\barigo_altimetre_20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66800" y="1219200"/>
              <a:ext cx="3027815" cy="2743200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762000" y="4107288"/>
              <a:ext cx="36576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6350" lvl="1" algn="ctr"/>
              <a:r>
                <a:rPr lang="en-US" sz="2400" b="1" baseline="0" smtClean="0">
                  <a:latin typeface="Arial" charset="0"/>
                </a:rPr>
                <a:t>Altimeter Manual</a:t>
              </a:r>
              <a:endParaRPr lang="en-US" sz="240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72000" y="1219200"/>
            <a:ext cx="3352800" cy="3429000"/>
            <a:chOff x="4522572" y="1219200"/>
            <a:chExt cx="4077730" cy="4534765"/>
          </a:xfrm>
        </p:grpSpPr>
        <p:pic>
          <p:nvPicPr>
            <p:cNvPr id="2050" name="Picture 2" descr="E:\MATA KULIAH\SEMESTER GANJIL\ILMU UKUR TANAH\Gambar Alat Ukur\altimeter digital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53000" y="1219200"/>
              <a:ext cx="3086878" cy="3781425"/>
            </a:xfrm>
            <a:prstGeom prst="rect">
              <a:avLst/>
            </a:prstGeom>
            <a:noFill/>
          </p:spPr>
        </p:pic>
        <p:sp>
          <p:nvSpPr>
            <p:cNvPr id="9" name="Rectangle 8"/>
            <p:cNvSpPr/>
            <p:nvPr/>
          </p:nvSpPr>
          <p:spPr>
            <a:xfrm>
              <a:off x="4522572" y="5143425"/>
              <a:ext cx="4077730" cy="6105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6350" lvl="1" algn="ctr"/>
              <a:r>
                <a:rPr lang="en-US" sz="2400" b="1" baseline="0" smtClean="0">
                  <a:latin typeface="Arial" charset="0"/>
                </a:rPr>
                <a:t>Altimeter Digital</a:t>
              </a:r>
              <a:endParaRPr lang="en-US" sz="240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685800" y="4807803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lvl="1"/>
            <a:r>
              <a:rPr lang="en-US" sz="2400" b="1" baseline="0" smtClean="0">
                <a:latin typeface="Arial" charset="0"/>
              </a:rPr>
              <a:t>Penentuan beda tinggi dengan metode barometris </a:t>
            </a:r>
          </a:p>
          <a:p>
            <a:pPr marL="6350" lvl="1"/>
            <a:r>
              <a:rPr lang="en-US" sz="2400" b="1" baseline="0" smtClean="0">
                <a:latin typeface="Arial" charset="0"/>
              </a:rPr>
              <a:t>Alatnya disebut Altimeter </a:t>
            </a:r>
            <a:endParaRPr lang="en-US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76400" y="191869"/>
            <a:ext cx="579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Metode Trigonometri</a:t>
            </a:r>
            <a:endParaRPr lang="en-US" sz="3600">
              <a:solidFill>
                <a:srgbClr val="FFFF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057400" y="1019628"/>
            <a:ext cx="5486399" cy="3247572"/>
            <a:chOff x="1828800" y="1095828"/>
            <a:chExt cx="6159123" cy="3694723"/>
          </a:xfrm>
        </p:grpSpPr>
        <p:pic>
          <p:nvPicPr>
            <p:cNvPr id="3074" name="Picture 2" descr="E:\MATA KULIAH\SEMESTER GANJIL\ILMU UKUR TANAH\Gambar Alat Ukur\TL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28800" y="1600200"/>
              <a:ext cx="5410200" cy="2667000"/>
            </a:xfrm>
            <a:prstGeom prst="rect">
              <a:avLst/>
            </a:prstGeom>
            <a:noFill/>
          </p:spPr>
        </p:pic>
        <p:sp>
          <p:nvSpPr>
            <p:cNvPr id="7" name="Rectangle 6"/>
            <p:cNvSpPr/>
            <p:nvPr/>
          </p:nvSpPr>
          <p:spPr>
            <a:xfrm>
              <a:off x="5972628" y="1095828"/>
              <a:ext cx="201529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Rambu Ukur</a:t>
              </a:r>
              <a:endParaRPr lang="en-US" sz="240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301523" y="4328886"/>
              <a:ext cx="13560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Teodolit</a:t>
              </a:r>
              <a:endParaRPr lang="en-US" sz="240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762000" y="5257800"/>
            <a:ext cx="4419600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b="1" baseline="0" smtClean="0">
                <a:latin typeface="Arial" charset="0"/>
              </a:rPr>
              <a:t>Akan dibahas secara khusus</a:t>
            </a:r>
            <a:endParaRPr lang="en-US" sz="2400"/>
          </a:p>
        </p:txBody>
      </p:sp>
      <p:sp>
        <p:nvSpPr>
          <p:cNvPr id="12" name="Rectangle 11"/>
          <p:cNvSpPr/>
          <p:nvPr/>
        </p:nvSpPr>
        <p:spPr>
          <a:xfrm>
            <a:off x="685800" y="4343400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lvl="1"/>
            <a:r>
              <a:rPr lang="en-US" sz="2400" b="1" baseline="0" smtClean="0">
                <a:latin typeface="Arial" charset="0"/>
              </a:rPr>
              <a:t>Penentuan beda tinggi dengan metode segitiga </a:t>
            </a:r>
          </a:p>
          <a:p>
            <a:pPr marL="6350" lvl="1"/>
            <a:r>
              <a:rPr lang="en-US" sz="2400" b="1" baseline="0" smtClean="0">
                <a:latin typeface="Arial" charset="0"/>
              </a:rPr>
              <a:t>Alat yang digunakan teodolit dan rambu ukur</a:t>
            </a:r>
            <a:endParaRPr lang="en-US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76400" y="268069"/>
            <a:ext cx="579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Metode Waterpassing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0" y="5329535"/>
            <a:ext cx="4419600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b="1" baseline="0" smtClean="0">
                <a:latin typeface="Arial" charset="0"/>
              </a:rPr>
              <a:t>Akan dibahas secara khusus</a:t>
            </a:r>
            <a:endParaRPr lang="en-US" sz="2400"/>
          </a:p>
        </p:txBody>
      </p:sp>
      <p:sp>
        <p:nvSpPr>
          <p:cNvPr id="11" name="Rectangle 10"/>
          <p:cNvSpPr/>
          <p:nvPr/>
        </p:nvSpPr>
        <p:spPr>
          <a:xfrm>
            <a:off x="685800" y="4343400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lvl="1"/>
            <a:r>
              <a:rPr lang="en-US" sz="2400" b="1" baseline="0" smtClean="0">
                <a:latin typeface="Arial" charset="0"/>
              </a:rPr>
              <a:t>Penentuan beda tinggi dengan metode garis datar</a:t>
            </a:r>
          </a:p>
          <a:p>
            <a:pPr marL="6350" lvl="1"/>
            <a:r>
              <a:rPr lang="en-US" sz="2400" b="1" baseline="0" smtClean="0">
                <a:latin typeface="Arial" charset="0"/>
              </a:rPr>
              <a:t>Alat yang waterpasdan rambu ukur</a:t>
            </a:r>
            <a:endParaRPr lang="en-US" sz="2400"/>
          </a:p>
        </p:txBody>
      </p:sp>
      <p:grpSp>
        <p:nvGrpSpPr>
          <p:cNvPr id="14" name="Group 13"/>
          <p:cNvGrpSpPr/>
          <p:nvPr/>
        </p:nvGrpSpPr>
        <p:grpSpPr>
          <a:xfrm>
            <a:off x="1719942" y="1120391"/>
            <a:ext cx="5747658" cy="3146809"/>
            <a:chOff x="1934028" y="957942"/>
            <a:chExt cx="5747658" cy="3146809"/>
          </a:xfrm>
        </p:grpSpPr>
        <p:sp>
          <p:nvSpPr>
            <p:cNvPr id="8" name="Rectangle 7"/>
            <p:cNvSpPr/>
            <p:nvPr/>
          </p:nvSpPr>
          <p:spPr>
            <a:xfrm>
              <a:off x="5886510" y="957942"/>
              <a:ext cx="1795176" cy="4057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Rambu Ukur</a:t>
              </a:r>
              <a:endParaRPr lang="en-US" sz="24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976914" y="3643086"/>
              <a:ext cx="15598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Waterpas</a:t>
              </a:r>
              <a:endParaRPr lang="en-US" sz="2400"/>
            </a:p>
          </p:txBody>
        </p:sp>
        <p:pic>
          <p:nvPicPr>
            <p:cNvPr id="4098" name="Picture 2" descr="E:\MATA KULIAH\SEMESTER GANJIL\ILMU UKUR TANAH\Gambar Alat Ukur\wp1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38400" y="1447800"/>
              <a:ext cx="4724400" cy="2057400"/>
            </a:xfrm>
            <a:prstGeom prst="rect">
              <a:avLst/>
            </a:prstGeom>
            <a:noFill/>
          </p:spPr>
        </p:pic>
        <p:sp>
          <p:nvSpPr>
            <p:cNvPr id="13" name="Rectangle 12"/>
            <p:cNvSpPr/>
            <p:nvPr/>
          </p:nvSpPr>
          <p:spPr>
            <a:xfrm>
              <a:off x="1934028" y="976086"/>
              <a:ext cx="1795176" cy="4057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baseline="0" smtClean="0">
                  <a:latin typeface="Arial" charset="0"/>
                </a:rPr>
                <a:t>Rambu Ukur</a:t>
              </a:r>
              <a:endParaRPr lang="en-US" sz="24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52600" y="1828800"/>
            <a:ext cx="5638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6000" b="1" baseline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PERALATAN UKUR TANAH</a:t>
            </a:r>
            <a:endParaRPr lang="en-US" sz="6000" b="1" baseline="0">
              <a:solidFill>
                <a:srgbClr val="FFFF00"/>
              </a:solidFill>
              <a:latin typeface="Arial" charset="0"/>
              <a:cs typeface="Times New Roman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971800" y="228600"/>
            <a:ext cx="3200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TEODOLIT</a:t>
            </a:r>
            <a:endParaRPr lang="en-US" sz="4400">
              <a:solidFill>
                <a:srgbClr val="FFFF00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19314" y="1310640"/>
            <a:ext cx="1981200" cy="4023360"/>
            <a:chOff x="319314" y="1310640"/>
            <a:chExt cx="1981200" cy="4023360"/>
          </a:xfrm>
        </p:grpSpPr>
        <p:pic>
          <p:nvPicPr>
            <p:cNvPr id="5123" name="Picture 3" descr="E:\MATA KULIAH\SEMESTER GANJIL\ILMU UKUR TANAH\Gambar Alat Ukur\teodolit T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7200" y="1310640"/>
              <a:ext cx="1735929" cy="3031764"/>
            </a:xfrm>
            <a:prstGeom prst="rect">
              <a:avLst/>
            </a:prstGeom>
            <a:noFill/>
          </p:spPr>
        </p:pic>
        <p:sp>
          <p:nvSpPr>
            <p:cNvPr id="9" name="Rectangle 8"/>
            <p:cNvSpPr/>
            <p:nvPr/>
          </p:nvSpPr>
          <p:spPr>
            <a:xfrm>
              <a:off x="319314" y="4503003"/>
              <a:ext cx="1981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baseline="0" smtClean="0">
                  <a:latin typeface="Arial" charset="0"/>
                </a:rPr>
                <a:t>TEODOLIT MANUAL</a:t>
              </a:r>
              <a:endParaRPr lang="en-US" sz="240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532744" y="1310640"/>
            <a:ext cx="3062514" cy="4023360"/>
            <a:chOff x="2532744" y="1310640"/>
            <a:chExt cx="3062514" cy="4023360"/>
          </a:xfrm>
        </p:grpSpPr>
        <p:pic>
          <p:nvPicPr>
            <p:cNvPr id="5122" name="Picture 2" descr="E:\MATA KULIAH\SEMESTER GANJIL\ILMU UKUR TANAH\Gambar Alat Ukur\teodolit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32744" y="1310640"/>
              <a:ext cx="3062514" cy="3048903"/>
            </a:xfrm>
            <a:prstGeom prst="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2971800" y="4503003"/>
              <a:ext cx="1981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baseline="0" smtClean="0">
                  <a:latin typeface="Arial" charset="0"/>
                </a:rPr>
                <a:t>TEODOLIT DIGITAL</a:t>
              </a:r>
              <a:endParaRPr lang="en-US" sz="240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881914" y="1310640"/>
            <a:ext cx="3108960" cy="4023360"/>
            <a:chOff x="5881914" y="1310640"/>
            <a:chExt cx="3108960" cy="4023360"/>
          </a:xfrm>
        </p:grpSpPr>
        <p:pic>
          <p:nvPicPr>
            <p:cNvPr id="5124" name="Picture 4" descr="E:\MATA KULIAH\SEMESTER GANJIL\ILMU UKUR TANAH\Gambar Alat Ukur\Total stasion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881914" y="1310640"/>
              <a:ext cx="3108960" cy="3108960"/>
            </a:xfrm>
            <a:prstGeom prst="rect">
              <a:avLst/>
            </a:prstGeom>
            <a:noFill/>
          </p:spPr>
        </p:pic>
        <p:sp>
          <p:nvSpPr>
            <p:cNvPr id="11" name="Rectangle 10"/>
            <p:cNvSpPr/>
            <p:nvPr/>
          </p:nvSpPr>
          <p:spPr>
            <a:xfrm>
              <a:off x="5943600" y="4503003"/>
              <a:ext cx="28956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baseline="0" smtClean="0">
                  <a:latin typeface="Arial" charset="0"/>
                </a:rPr>
                <a:t>TEODOLIT TOTAL STATION</a:t>
              </a:r>
              <a:endParaRPr lang="en-US" sz="24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228600"/>
            <a:ext cx="3657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WATERPAS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76400" y="5039380"/>
            <a:ext cx="5867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baseline="0" smtClean="0">
                <a:latin typeface="Arial" charset="0"/>
              </a:rPr>
              <a:t>WATERPAS  AUTOMATIC  LEVEL</a:t>
            </a:r>
            <a:endParaRPr lang="en-US" sz="2800"/>
          </a:p>
        </p:txBody>
      </p:sp>
      <p:pic>
        <p:nvPicPr>
          <p:cNvPr id="6146" name="Picture 2" descr="E:\MATA KULIAH\SEMESTER GANJIL\ILMU UKUR TANAH\Gambar Alat Ukur\waterp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4900" y="1556266"/>
            <a:ext cx="3162300" cy="3162300"/>
          </a:xfrm>
          <a:prstGeom prst="rect">
            <a:avLst/>
          </a:prstGeom>
          <a:noFill/>
        </p:spPr>
      </p:pic>
      <p:pic>
        <p:nvPicPr>
          <p:cNvPr id="6147" name="Picture 3" descr="E:\MATA KULIAH\SEMESTER GANJIL\ILMU UKUR TANAH\Gambar Alat Ukur\WATERPA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570555"/>
            <a:ext cx="3197787" cy="310896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95400" y="152400"/>
            <a:ext cx="6629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EDM</a:t>
            </a:r>
            <a:r>
              <a:rPr lang="en-US" sz="2800" b="1" baseline="0">
                <a:solidFill>
                  <a:srgbClr val="FFFF00"/>
                </a:solidFill>
                <a:latin typeface="Arial" charset="0"/>
              </a:rPr>
              <a:t> </a:t>
            </a:r>
            <a:endParaRPr lang="en-US" sz="2800" b="1" baseline="0" smtClean="0">
              <a:solidFill>
                <a:srgbClr val="FFFF00"/>
              </a:solidFill>
              <a:latin typeface="Arial" charset="0"/>
            </a:endParaRPr>
          </a:p>
          <a:p>
            <a:pPr algn="ctr"/>
            <a:r>
              <a:rPr lang="en-US" sz="2800" b="1" baseline="0" smtClean="0">
                <a:solidFill>
                  <a:srgbClr val="FFFF00"/>
                </a:solidFill>
                <a:latin typeface="Arial" charset="0"/>
              </a:rPr>
              <a:t>(Electonic Distance Measurement)</a:t>
            </a:r>
            <a:endParaRPr lang="en-US" sz="4400" b="1" baseline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7170" name="Picture 2" descr="E:\MATA KULIAH\SEMESTER GANJIL\ILMU UKUR TANAH\Gambar Alat Ukur\teodolit dan ED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651277"/>
            <a:ext cx="1905000" cy="3911323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76719" y="1809952"/>
            <a:ext cx="982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EDM</a:t>
            </a:r>
            <a:endParaRPr lang="en-US" sz="2800"/>
          </a:p>
        </p:txBody>
      </p:sp>
      <p:sp>
        <p:nvSpPr>
          <p:cNvPr id="8" name="Rectangle 7"/>
          <p:cNvSpPr/>
          <p:nvPr/>
        </p:nvSpPr>
        <p:spPr>
          <a:xfrm>
            <a:off x="3492138" y="3686628"/>
            <a:ext cx="1555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baseline="0" smtClean="0">
                <a:latin typeface="Arial" charset="0"/>
              </a:rPr>
              <a:t>Teodolit</a:t>
            </a:r>
            <a:endParaRPr lang="en-US" sz="2800"/>
          </a:p>
        </p:txBody>
      </p:sp>
      <p:sp>
        <p:nvSpPr>
          <p:cNvPr id="9" name="Right Arrow 8"/>
          <p:cNvSpPr/>
          <p:nvPr/>
        </p:nvSpPr>
        <p:spPr bwMode="auto">
          <a:xfrm>
            <a:off x="5212080" y="1905000"/>
            <a:ext cx="731520" cy="3048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Right Arrow 9"/>
          <p:cNvSpPr/>
          <p:nvPr/>
        </p:nvSpPr>
        <p:spPr bwMode="auto">
          <a:xfrm>
            <a:off x="5212080" y="3810000"/>
            <a:ext cx="731520" cy="3048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pic>
        <p:nvPicPr>
          <p:cNvPr id="2050" name="Picture 2" descr="E:\MATA KULIAH\SEMESTER GANJIL\ILMU UKUR TANAH\Gambar Alat Ukur\Ukur Tanah\ED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752600"/>
            <a:ext cx="2427600" cy="2266950"/>
          </a:xfrm>
          <a:prstGeom prst="rect">
            <a:avLst/>
          </a:prstGeom>
          <a:noFill/>
        </p:spPr>
      </p:pic>
      <p:sp>
        <p:nvSpPr>
          <p:cNvPr id="12" name="Right Arrow 11"/>
          <p:cNvSpPr/>
          <p:nvPr/>
        </p:nvSpPr>
        <p:spPr bwMode="auto">
          <a:xfrm flipH="1">
            <a:off x="3200400" y="1905000"/>
            <a:ext cx="731520" cy="3048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 animBg="1"/>
      <p:bldP spid="10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752600" y="228600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0" smtClean="0">
                <a:solidFill>
                  <a:srgbClr val="FFFF00"/>
                </a:solidFill>
                <a:latin typeface="Arial" charset="0"/>
              </a:rPr>
              <a:t>GPS</a:t>
            </a:r>
            <a:r>
              <a:rPr lang="en-US" sz="2800" b="1" baseline="0" smtClean="0">
                <a:solidFill>
                  <a:srgbClr val="FFFF00"/>
                </a:solidFill>
                <a:latin typeface="Arial" charset="0"/>
              </a:rPr>
              <a:t> </a:t>
            </a:r>
          </a:p>
          <a:p>
            <a:pPr algn="ctr"/>
            <a:r>
              <a:rPr lang="en-US" sz="2800" b="1" baseline="0" smtClean="0">
                <a:solidFill>
                  <a:srgbClr val="FFFF00"/>
                </a:solidFill>
                <a:latin typeface="Arial" charset="0"/>
              </a:rPr>
              <a:t>(Global Positioning System)</a:t>
            </a:r>
            <a:endParaRPr lang="en-US" sz="4400" b="1" baseline="0" smtClean="0">
              <a:solidFill>
                <a:srgbClr val="FFFF00"/>
              </a:solidFill>
              <a:latin typeface="Arial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838201" y="1676400"/>
            <a:ext cx="3473196" cy="3952220"/>
            <a:chOff x="838201" y="1676400"/>
            <a:chExt cx="3473196" cy="3952220"/>
          </a:xfrm>
        </p:grpSpPr>
        <p:pic>
          <p:nvPicPr>
            <p:cNvPr id="9218" name="Picture 2" descr="E:\MATA KULIAH\SEMESTER GANJIL\ILMU UKUR TANAH\Gambar Alat Ukur\garmin-gps-review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38201" y="1676400"/>
              <a:ext cx="3473196" cy="3276600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1318786" y="5105400"/>
              <a:ext cx="25202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00"/>
                  </a:solidFill>
                  <a:latin typeface="Arial" charset="0"/>
                </a:rPr>
                <a:t>GPS Navigasi</a:t>
              </a:r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105400" y="1676400"/>
            <a:ext cx="2579552" cy="3952220"/>
            <a:chOff x="5480758" y="1676400"/>
            <a:chExt cx="2579552" cy="3952220"/>
          </a:xfrm>
        </p:grpSpPr>
        <p:pic>
          <p:nvPicPr>
            <p:cNvPr id="9219" name="Picture 3" descr="E:\MATA KULIAH\SEMESTER GANJIL\ILMU UKUR TANAH\Gambar Alat Ukur\geodetic-gps-thumb12112750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03875" y="1676400"/>
              <a:ext cx="2397125" cy="3192224"/>
            </a:xfrm>
            <a:prstGeom prst="rect">
              <a:avLst/>
            </a:prstGeom>
            <a:noFill/>
          </p:spPr>
        </p:pic>
        <p:sp>
          <p:nvSpPr>
            <p:cNvPr id="9" name="Rectangle 8"/>
            <p:cNvSpPr/>
            <p:nvPr/>
          </p:nvSpPr>
          <p:spPr>
            <a:xfrm>
              <a:off x="5480758" y="5105400"/>
              <a:ext cx="25795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baseline="0" smtClean="0">
                  <a:solidFill>
                    <a:srgbClr val="FFFF00"/>
                  </a:solidFill>
                  <a:latin typeface="Arial" charset="0"/>
                </a:rPr>
                <a:t>GPS Geodetik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47686" y="228600"/>
            <a:ext cx="441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PERLENGKAPAN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066800"/>
            <a:ext cx="205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Statip / Tripod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8194" name="Picture 2" descr="E:\MATA KULIAH\SEMESTER GANJIL\ILMU UKUR TANAH\Gambar Alat Ukur\Stati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362200"/>
            <a:ext cx="2209800" cy="32004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3200400" y="1066800"/>
            <a:ext cx="2209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Rambu Ukur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8195" name="Picture 3" descr="E:\MATA KULIAH\SEMESTER GANJIL\ILMU UKUR TANAH\Gambar Alat Ukur\rambu.jpg"/>
          <p:cNvPicPr>
            <a:picLocks noChangeAspect="1" noChangeArrowheads="1"/>
          </p:cNvPicPr>
          <p:nvPr/>
        </p:nvPicPr>
        <p:blipFill>
          <a:blip r:embed="rId3"/>
          <a:srcRect l="26347" r="23353"/>
          <a:stretch>
            <a:fillRect/>
          </a:stretch>
        </p:blipFill>
        <p:spPr bwMode="auto">
          <a:xfrm>
            <a:off x="3429000" y="2383064"/>
            <a:ext cx="1752600" cy="3484336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867400" y="1320225"/>
            <a:ext cx="220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Pita Ukur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1026" name="Picture 2" descr="E:\MATA KULIAH\SEMESTER GANJIL\ILMU UKUR TANAH\Gambar Alat Ukur\Ukur Tanah\pita uk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2409372"/>
            <a:ext cx="1981200" cy="293217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47686" y="344269"/>
            <a:ext cx="441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PERLENGKAPAN</a:t>
            </a:r>
            <a:endParaRPr lang="en-US" sz="3600">
              <a:solidFill>
                <a:srgbClr val="FFFF00"/>
              </a:solidFill>
            </a:endParaRPr>
          </a:p>
        </p:txBody>
      </p:sp>
      <p:pic>
        <p:nvPicPr>
          <p:cNvPr id="4098" name="Picture 2" descr="E:\MATA KULIAH\SEMESTER GANJIL\ILMU UKUR TANAH\Gambar Alat Ukur\Ukur Tanah\unting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948" y="1905000"/>
            <a:ext cx="1972974" cy="32004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304800" y="1143000"/>
            <a:ext cx="2971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Unting-unting</a:t>
            </a:r>
            <a:endParaRPr lang="en-US" sz="320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05200" y="1168926"/>
            <a:ext cx="2057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Kompas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4099" name="Picture 3" descr="E:\MATA KULIAH\SEMESTER GANJIL\ILMU UKUR TANAH\Gambar Alat Ukur\Ukur Tanah\komp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3919" y="1930926"/>
            <a:ext cx="2211081" cy="2717274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6553200" y="1172028"/>
            <a:ext cx="205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Meteran Saku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4100" name="Picture 4" descr="E:\MATA KULIAH\SEMESTER GANJIL\ILMU UKUR TANAH\Gambar Alat Ukur\meteran sak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2362200"/>
            <a:ext cx="2447925" cy="244248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74024-6D98-44F7-98C9-CE693B5893FC}" type="datetime1">
              <a:rPr lang="en-US" smtClean="0"/>
              <a:pPr>
                <a:defRPr/>
              </a:pPr>
              <a:t>3/16/2020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B30B8-228D-4299-9364-4DC1C0AA4DC9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47686" y="344269"/>
            <a:ext cx="441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baseline="0" smtClean="0">
                <a:solidFill>
                  <a:srgbClr val="FFFF00"/>
                </a:solidFill>
                <a:latin typeface="Arial" charset="0"/>
              </a:rPr>
              <a:t>PERLENGKAPAN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143000"/>
            <a:ext cx="1981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Payung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6146" name="Picture 2" descr="E:\MATA KULIAH\SEMESTER GANJIL\ILMU UKUR TANAH\Gambar Alat Ukur\payu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81200"/>
            <a:ext cx="2514600" cy="274796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886200" y="1219200"/>
            <a:ext cx="1981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Palu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6147" name="Picture 3" descr="E:\MATA KULIAH\SEMESTER GANJIL\ILMU UKUR TANAH\Gambar Alat Ukur\pal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9525" y="1905000"/>
            <a:ext cx="2352675" cy="2805112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6477000" y="1219200"/>
            <a:ext cx="1981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baseline="0" smtClean="0">
                <a:solidFill>
                  <a:srgbClr val="FFFF00"/>
                </a:solidFill>
                <a:latin typeface="Arial" charset="0"/>
              </a:rPr>
              <a:t>Paku</a:t>
            </a:r>
            <a:endParaRPr lang="en-US" sz="3200">
              <a:solidFill>
                <a:srgbClr val="FFFF00"/>
              </a:solidFill>
            </a:endParaRPr>
          </a:p>
        </p:txBody>
      </p:sp>
      <p:pic>
        <p:nvPicPr>
          <p:cNvPr id="6148" name="Picture 4" descr="E:\MATA KULIAH\SEMESTER GANJIL\ILMU UKUR TANAH\Gambar Alat Ukur\pak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905000"/>
            <a:ext cx="2133600" cy="24384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9043180-619A-4B84-85B9-E20F314623A2}" type="datetime1">
              <a:rPr lang="en-US"/>
              <a:pPr>
                <a:defRPr/>
              </a:pPr>
              <a:t>3/16/2020</a:t>
            </a:fld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7D93C4-0B0E-4BD2-916F-6550D819ADC9}" type="slidenum">
              <a:rPr lang="id-ID"/>
              <a:pPr>
                <a:defRPr/>
              </a:pPr>
              <a:t>41</a:t>
            </a:fld>
            <a:endParaRPr lang="id-ID"/>
          </a:p>
        </p:txBody>
      </p:sp>
      <p:sp>
        <p:nvSpPr>
          <p:cNvPr id="173066" name="Rectangle 10"/>
          <p:cNvSpPr>
            <a:spLocks noChangeArrowheads="1"/>
          </p:cNvSpPr>
          <p:nvPr/>
        </p:nvSpPr>
        <p:spPr bwMode="auto">
          <a:xfrm>
            <a:off x="1295400" y="971550"/>
            <a:ext cx="65532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defRPr/>
            </a:pPr>
            <a:r>
              <a:rPr lang="en-US" sz="3600" b="1" baseline="0" dirty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SEKIAN KULIAH BAB </a:t>
            </a:r>
            <a:r>
              <a:rPr lang="en-US" sz="3600" b="1" baseline="0" dirty="0" smtClean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2 </a:t>
            </a:r>
            <a:br>
              <a:rPr lang="en-US" sz="3600" b="1" baseline="0" dirty="0" smtClean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en-US" sz="3600" b="1" baseline="0" dirty="0" smtClean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DAN </a:t>
            </a:r>
            <a:r>
              <a:rPr lang="en-US" sz="3600" b="1" baseline="0" dirty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3600" b="1" baseline="0" dirty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en-US" sz="3600" b="1" baseline="0" dirty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LANJUTKAN KE BAB </a:t>
            </a:r>
            <a:r>
              <a:rPr lang="en-US" sz="3600" b="1" baseline="0" dirty="0" smtClean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</a:t>
            </a:r>
            <a:endParaRPr lang="en-US" sz="3600" b="1" baseline="0" dirty="0">
              <a:solidFill>
                <a:srgbClr val="FFFA2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173068" name="Picture 12" descr="pe0184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1088" y="3168650"/>
            <a:ext cx="4583112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6" grpId="0" autoUpdateAnimBg="0"/>
    </p:bldLst>
  </p:timing>
</p:sld>
</file>

<file path=ppt/theme/theme1.xml><?xml version="1.0" encoding="utf-8"?>
<a:theme xmlns:a="http://schemas.openxmlformats.org/drawingml/2006/main" name="1_Mountain Top">
  <a:themeElements>
    <a:clrScheme name="">
      <a:dk1>
        <a:srgbClr val="663300"/>
      </a:dk1>
      <a:lt1>
        <a:srgbClr val="FFFFFF"/>
      </a:lt1>
      <a:dk2>
        <a:srgbClr val="0000FF"/>
      </a:dk2>
      <a:lt2>
        <a:srgbClr val="FFFFFF"/>
      </a:lt2>
      <a:accent1>
        <a:srgbClr val="89C4FF"/>
      </a:accent1>
      <a:accent2>
        <a:srgbClr val="00008C"/>
      </a:accent2>
      <a:accent3>
        <a:srgbClr val="AAAAFF"/>
      </a:accent3>
      <a:accent4>
        <a:srgbClr val="DADADA"/>
      </a:accent4>
      <a:accent5>
        <a:srgbClr val="C4DEFF"/>
      </a:accent5>
      <a:accent6>
        <a:srgbClr val="00007E"/>
      </a:accent6>
      <a:hlink>
        <a:srgbClr val="990000"/>
      </a:hlink>
      <a:folHlink>
        <a:srgbClr val="C0C0C0"/>
      </a:folHlink>
    </a:clrScheme>
    <a:fontScheme name="1_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untain Top 10">
        <a:dk1>
          <a:srgbClr val="482400"/>
        </a:dk1>
        <a:lt1>
          <a:srgbClr val="FFFFFF"/>
        </a:lt1>
        <a:dk2>
          <a:srgbClr val="0066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AAB8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lobe">
  <a:themeElements>
    <a:clrScheme name="">
      <a:dk1>
        <a:srgbClr val="663300"/>
      </a:dk1>
      <a:lt1>
        <a:srgbClr val="FFFFFF"/>
      </a:lt1>
      <a:dk2>
        <a:srgbClr val="0000FF"/>
      </a:dk2>
      <a:lt2>
        <a:srgbClr val="FFFFFF"/>
      </a:lt2>
      <a:accent1>
        <a:srgbClr val="89C4FF"/>
      </a:accent1>
      <a:accent2>
        <a:srgbClr val="00008C"/>
      </a:accent2>
      <a:accent3>
        <a:srgbClr val="AAAAFF"/>
      </a:accent3>
      <a:accent4>
        <a:srgbClr val="DADADA"/>
      </a:accent4>
      <a:accent5>
        <a:srgbClr val="C4DEFF"/>
      </a:accent5>
      <a:accent6>
        <a:srgbClr val="00007E"/>
      </a:accent6>
      <a:hlink>
        <a:srgbClr val="990000"/>
      </a:hlink>
      <a:folHlink>
        <a:srgbClr val="C0C0C0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4899</TotalTime>
  <Words>1748</Words>
  <Application>Microsoft Office PowerPoint</Application>
  <PresentationFormat>On-screen Show (4:3)</PresentationFormat>
  <Paragraphs>453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1_Mountain Top</vt:lpstr>
      <vt:lpstr>Globe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LATIHAN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FAKULTAS TEKNIK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PENGINDERAAN JAUH</dc:title>
  <dc:creator>LAB UKUR TANAH</dc:creator>
  <cp:lastModifiedBy>Windows User</cp:lastModifiedBy>
  <cp:revision>490</cp:revision>
  <dcterms:created xsi:type="dcterms:W3CDTF">2003-09-17T10:33:32Z</dcterms:created>
  <dcterms:modified xsi:type="dcterms:W3CDTF">2020-03-16T08:52:38Z</dcterms:modified>
</cp:coreProperties>
</file>