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18"/>
  </p:handoutMasterIdLst>
  <p:sldIdLst>
    <p:sldId id="256" r:id="rId3"/>
    <p:sldId id="259" r:id="rId4"/>
    <p:sldId id="270" r:id="rId5"/>
    <p:sldId id="269" r:id="rId6"/>
    <p:sldId id="267" r:id="rId7"/>
    <p:sldId id="268" r:id="rId8"/>
    <p:sldId id="271" r:id="rId9"/>
    <p:sldId id="272" r:id="rId10"/>
    <p:sldId id="273" r:id="rId11"/>
    <p:sldId id="261" r:id="rId12"/>
    <p:sldId id="262" r:id="rId13"/>
    <p:sldId id="263" r:id="rId14"/>
    <p:sldId id="264" r:id="rId15"/>
    <p:sldId id="274" r:id="rId16"/>
    <p:sldId id="265" r:id="rId17"/>
  </p:sldIdLst>
  <p:sldSz cx="9144000" cy="6858000" type="screen4x3"/>
  <p:notesSz cx="7086600" cy="902462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8" y="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01294-0267-44B3-ABC0-4EA7F4F6B70A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57250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8" y="857250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C84824-3A19-432D-BEDF-3BB2280FB82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A524F-3688-449D-A7AF-2E2729D8F18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5A58131-E174-4F82-85BC-8662724B54B1}" type="datetimeFigureOut">
              <a:rPr lang="en-US" smtClean="0"/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A4A524F-3688-449D-A7AF-2E2729D8F189}" type="slidenum">
              <a:rPr lang="en-US" smtClean="0"/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anose="05020102010507070707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Universitas</a:t>
            </a:r>
            <a:r>
              <a:rPr lang="en-US" dirty="0" smtClean="0"/>
              <a:t> PGRI Semarang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GEOLOGI TEKNIK</a:t>
            </a:r>
            <a:endParaRPr lang="en-US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579358"/>
            <a:ext cx="8297528" cy="68941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C. </a:t>
            </a:r>
            <a:r>
              <a:rPr lang="en-US" sz="2800" b="1" dirty="0" err="1" smtClean="0">
                <a:solidFill>
                  <a:srgbClr val="FFC000"/>
                </a:solidFill>
              </a:rPr>
              <a:t>Batuan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Metamorfik</a:t>
            </a:r>
            <a:endParaRPr lang="en-US" sz="2000" dirty="0" smtClean="0"/>
          </a:p>
          <a:p>
            <a:r>
              <a:rPr lang="en-US" sz="2000" dirty="0" err="1" smtClean="0"/>
              <a:t>Perubahan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kelompok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mengalami</a:t>
            </a:r>
            <a:r>
              <a:rPr lang="en-US" sz="2000" dirty="0" smtClean="0"/>
              <a:t> </a:t>
            </a:r>
            <a:r>
              <a:rPr lang="en-US" sz="2000" dirty="0" err="1" smtClean="0"/>
              <a:t>tekanan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temperatur</a:t>
            </a:r>
            <a:endParaRPr lang="en-US" sz="2000" dirty="0" smtClean="0"/>
          </a:p>
          <a:p>
            <a:r>
              <a:rPr lang="en-US" sz="2000" dirty="0" err="1" smtClean="0"/>
              <a:t>berbeda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tekanan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temperatur</a:t>
            </a:r>
            <a:r>
              <a:rPr lang="en-US" sz="2000" dirty="0" smtClean="0"/>
              <a:t> </a:t>
            </a:r>
            <a:r>
              <a:rPr lang="en-US" sz="2000" dirty="0" err="1" smtClean="0"/>
              <a:t>saat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pertama</a:t>
            </a:r>
            <a:r>
              <a:rPr lang="en-US" sz="2000" dirty="0" smtClean="0"/>
              <a:t> </a:t>
            </a:r>
            <a:r>
              <a:rPr lang="en-US" sz="2000" dirty="0" err="1" smtClean="0"/>
              <a:t>kalinya</a:t>
            </a:r>
            <a:r>
              <a:rPr lang="en-US" sz="2000" dirty="0" smtClean="0"/>
              <a:t>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 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sz="2000" b="1" dirty="0" err="1" smtClean="0">
                <a:solidFill>
                  <a:schemeClr val="accent4">
                    <a:lumMod val="50000"/>
                  </a:schemeClr>
                </a:solidFill>
              </a:rPr>
              <a:t>Tipe</a:t>
            </a:r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accent4">
                    <a:lumMod val="50000"/>
                  </a:schemeClr>
                </a:solidFill>
              </a:rPr>
              <a:t>metamorfik</a:t>
            </a:r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accent4">
                    <a:lumMod val="50000"/>
                  </a:schemeClr>
                </a:solidFill>
              </a:rPr>
              <a:t>menjadi</a:t>
            </a:r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</a:rPr>
              <a:t>  :</a:t>
            </a:r>
            <a:endParaRPr lang="en-US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457200" indent="-457200">
              <a:buAutoNum type="arabicPeriod"/>
            </a:pPr>
            <a:r>
              <a:rPr lang="en-US" sz="2000" b="1" dirty="0" err="1" smtClean="0"/>
              <a:t>Metamorfosa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Kataklastik</a:t>
            </a:r>
            <a:r>
              <a:rPr lang="en-US" sz="2000" b="1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metamorfosa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diakibatkan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deformasi</a:t>
            </a:r>
            <a:r>
              <a:rPr lang="en-US" sz="2000" dirty="0" smtClean="0"/>
              <a:t> </a:t>
            </a:r>
            <a:r>
              <a:rPr lang="en-US" sz="2000" dirty="0" err="1" smtClean="0"/>
              <a:t>mekanis</a:t>
            </a:r>
            <a:r>
              <a:rPr lang="en-US" sz="2000" dirty="0" smtClean="0"/>
              <a:t>,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dua</a:t>
            </a:r>
            <a:r>
              <a:rPr lang="en-US" sz="2000" dirty="0" smtClean="0"/>
              <a:t> </a:t>
            </a:r>
            <a:r>
              <a:rPr lang="en-US" sz="2000" dirty="0" err="1" smtClean="0"/>
              <a:t>blok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yang</a:t>
            </a:r>
            <a:endParaRPr lang="en-US" sz="2000" dirty="0" smtClean="0"/>
          </a:p>
          <a:p>
            <a:pPr marL="457200" indent="-457200"/>
            <a:r>
              <a:rPr lang="en-US" sz="2000" b="1" dirty="0" smtClean="0"/>
              <a:t>	</a:t>
            </a:r>
            <a:r>
              <a:rPr lang="en-US" sz="2000" dirty="0" err="1" smtClean="0"/>
              <a:t>mengalami</a:t>
            </a:r>
            <a:r>
              <a:rPr lang="en-US" sz="2000" dirty="0" smtClean="0"/>
              <a:t> </a:t>
            </a:r>
            <a:r>
              <a:rPr lang="en-US" sz="2000" dirty="0" err="1" smtClean="0"/>
              <a:t>pergeseran</a:t>
            </a:r>
            <a:r>
              <a:rPr lang="en-US" sz="2000" dirty="0" smtClean="0"/>
              <a:t> </a:t>
            </a:r>
            <a:r>
              <a:rPr lang="en-US" sz="2000" dirty="0" err="1" smtClean="0"/>
              <a:t>disepanjang</a:t>
            </a:r>
            <a:r>
              <a:rPr lang="en-US" sz="2000" dirty="0" smtClean="0"/>
              <a:t> </a:t>
            </a:r>
            <a:r>
              <a:rPr lang="en-US" sz="2000" dirty="0" err="1" smtClean="0"/>
              <a:t>zona</a:t>
            </a:r>
            <a:r>
              <a:rPr lang="en-US" sz="2000" dirty="0" smtClean="0"/>
              <a:t> </a:t>
            </a:r>
            <a:r>
              <a:rPr lang="en-US" sz="2000" dirty="0" err="1" smtClean="0"/>
              <a:t>patahan</a:t>
            </a:r>
            <a:endParaRPr lang="en-US" sz="2000" dirty="0" smtClean="0"/>
          </a:p>
          <a:p>
            <a:pPr marL="457200" indent="-457200">
              <a:buAutoNum type="arabicPeriod" startAt="2"/>
            </a:pPr>
            <a:r>
              <a:rPr lang="en-US" sz="2000" b="1" dirty="0" err="1" smtClean="0"/>
              <a:t>Metamorfosa</a:t>
            </a:r>
            <a:r>
              <a:rPr lang="en-US" sz="2000" b="1" dirty="0" smtClean="0"/>
              <a:t> Burial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metamorfosa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apabila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berada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kedalaman</a:t>
            </a:r>
            <a:r>
              <a:rPr lang="en-US" sz="2000" dirty="0" smtClean="0"/>
              <a:t> </a:t>
            </a:r>
            <a:r>
              <a:rPr lang="en-US" sz="2000" dirty="0" err="1" smtClean="0"/>
              <a:t>tertentu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temperatur</a:t>
            </a:r>
            <a:r>
              <a:rPr lang="en-US" sz="2000" dirty="0" smtClean="0"/>
              <a:t> </a:t>
            </a:r>
            <a:r>
              <a:rPr lang="en-US" sz="2000" dirty="0" err="1" smtClean="0"/>
              <a:t>diatas</a:t>
            </a:r>
            <a:r>
              <a:rPr lang="en-US" sz="2000" dirty="0" smtClean="0"/>
              <a:t> 300</a:t>
            </a:r>
            <a:r>
              <a:rPr lang="en-US" sz="2000" baseline="30000" dirty="0" smtClean="0"/>
              <a:t>o</a:t>
            </a:r>
            <a:r>
              <a:rPr lang="en-US" sz="2000" dirty="0" smtClean="0"/>
              <a:t>C </a:t>
            </a:r>
            <a:r>
              <a:rPr lang="en-US" sz="2000" dirty="0" err="1" smtClean="0"/>
              <a:t>serta</a:t>
            </a:r>
            <a:r>
              <a:rPr lang="en-US" sz="2000" dirty="0" smtClean="0"/>
              <a:t> </a:t>
            </a:r>
            <a:r>
              <a:rPr lang="en-US" sz="2000" dirty="0" err="1" smtClean="0"/>
              <a:t>absennya</a:t>
            </a:r>
            <a:r>
              <a:rPr lang="en-US" sz="2000" dirty="0" smtClean="0"/>
              <a:t> </a:t>
            </a:r>
            <a:r>
              <a:rPr lang="en-US" sz="2000" dirty="0" err="1" smtClean="0"/>
              <a:t>tekanan</a:t>
            </a:r>
            <a:r>
              <a:rPr lang="en-US" sz="2000" dirty="0" smtClean="0"/>
              <a:t> </a:t>
            </a:r>
            <a:r>
              <a:rPr lang="en-US" sz="2000" dirty="0" err="1" smtClean="0"/>
              <a:t>diferensial</a:t>
            </a:r>
            <a:endParaRPr lang="en-US" sz="2000" dirty="0" smtClean="0"/>
          </a:p>
          <a:p>
            <a:pPr marL="457200" indent="-457200">
              <a:buAutoNum type="arabicPeriod" startAt="3"/>
            </a:pPr>
            <a:r>
              <a:rPr lang="en-US" sz="2000" b="1" dirty="0" err="1" smtClean="0"/>
              <a:t>Metamorfosa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Kontak</a:t>
            </a:r>
            <a:r>
              <a:rPr lang="en-US" sz="2000" b="1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metamorfosa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didekat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intrusi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kenaikan</a:t>
            </a:r>
            <a:r>
              <a:rPr lang="en-US" sz="2000" dirty="0" smtClean="0"/>
              <a:t> </a:t>
            </a:r>
            <a:r>
              <a:rPr lang="en-US" sz="2000" dirty="0" err="1" smtClean="0"/>
              <a:t>temperatur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yang </a:t>
            </a:r>
            <a:r>
              <a:rPr lang="en-US" sz="2000" dirty="0" err="1" smtClean="0"/>
              <a:t>tinggi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berhubungan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intrusi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endParaRPr lang="en-US" sz="2000" dirty="0" smtClean="0"/>
          </a:p>
          <a:p>
            <a:pPr marL="457200" indent="-457200">
              <a:buAutoNum type="arabicPeriod" startAt="4"/>
            </a:pPr>
            <a:r>
              <a:rPr lang="en-US" sz="2000" dirty="0" err="1" smtClean="0"/>
              <a:t>Metamorfosa</a:t>
            </a:r>
            <a:r>
              <a:rPr lang="en-US" sz="2000" dirty="0" smtClean="0"/>
              <a:t> Regional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metamorfosa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wilayah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yang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luas</a:t>
            </a:r>
            <a:r>
              <a:rPr lang="en-US" sz="2000" dirty="0" smtClean="0"/>
              <a:t> </a:t>
            </a:r>
            <a:r>
              <a:rPr lang="en-US" sz="2000" dirty="0" err="1" smtClean="0"/>
              <a:t>dimana</a:t>
            </a:r>
            <a:r>
              <a:rPr lang="en-US" sz="2000" dirty="0" smtClean="0"/>
              <a:t> </a:t>
            </a:r>
            <a:r>
              <a:rPr lang="en-US" sz="2000" dirty="0" err="1" smtClean="0"/>
              <a:t>tingkat</a:t>
            </a:r>
            <a:r>
              <a:rPr lang="en-US" sz="2000" dirty="0" smtClean="0"/>
              <a:t> </a:t>
            </a:r>
            <a:r>
              <a:rPr lang="en-US" sz="2000" dirty="0" err="1" smtClean="0"/>
              <a:t>deformasi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tinggi</a:t>
            </a:r>
            <a:r>
              <a:rPr lang="en-US" sz="2000" dirty="0" smtClean="0"/>
              <a:t> </a:t>
            </a:r>
            <a:r>
              <a:rPr lang="en-US" sz="2000" dirty="0" err="1" smtClean="0"/>
              <a:t>dibawah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r>
              <a:rPr lang="en-US" sz="2000" dirty="0" smtClean="0"/>
              <a:t>	</a:t>
            </a:r>
            <a:r>
              <a:rPr lang="en-US" sz="2000" dirty="0" err="1" smtClean="0"/>
              <a:t>tekanan</a:t>
            </a:r>
            <a:r>
              <a:rPr lang="en-US" sz="2000" dirty="0" smtClean="0"/>
              <a:t> </a:t>
            </a:r>
            <a:r>
              <a:rPr lang="en-US" sz="2000" dirty="0" err="1" smtClean="0"/>
              <a:t>diferensial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457200" indent="-457200"/>
            <a:endParaRPr lang="en-US" sz="20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Geologi Teknik\Batuan &amp; Identifikasi\Metamorf\New+Picture+%284%29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1603" y="1428736"/>
            <a:ext cx="6088105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eologi Teknik\Batuan &amp; Identifikasi\Metamorf\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14" y="1571612"/>
            <a:ext cx="7099916" cy="29432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85794"/>
            <a:ext cx="7698582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DERAJAT METAMORFOSA</a:t>
            </a:r>
            <a:endParaRPr lang="en-US" b="1" dirty="0" smtClean="0">
              <a:solidFill>
                <a:srgbClr val="FFC000"/>
              </a:solidFill>
            </a:endParaRPr>
          </a:p>
          <a:p>
            <a:endParaRPr lang="en-US" b="1" dirty="0" smtClean="0">
              <a:solidFill>
                <a:srgbClr val="FFC000"/>
              </a:solidFill>
            </a:endParaRPr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yang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diagenesa</a:t>
            </a:r>
            <a:r>
              <a:rPr lang="en-US" dirty="0" smtClean="0"/>
              <a:t>, </a:t>
            </a:r>
            <a:endParaRPr lang="en-US" dirty="0" smtClean="0"/>
          </a:p>
          <a:p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3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derajat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endParaRPr lang="en-US" dirty="0" smtClean="0"/>
          </a:p>
          <a:p>
            <a:r>
              <a:rPr lang="en-US" dirty="0" err="1" smtClean="0"/>
              <a:t>derajat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,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. </a:t>
            </a:r>
            <a:endParaRPr lang="en-US" dirty="0" smtClean="0"/>
          </a:p>
          <a:p>
            <a:r>
              <a:rPr lang="en-US" dirty="0" err="1" smtClean="0"/>
              <a:t>Sedangkan</a:t>
            </a:r>
            <a:r>
              <a:rPr lang="en-US" dirty="0" smtClean="0"/>
              <a:t> </a:t>
            </a:r>
            <a:r>
              <a:rPr lang="en-US" dirty="0" err="1" smtClean="0"/>
              <a:t>batas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peleburan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smtClean="0"/>
              <a:t>air yang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endParaRPr lang="en-US" dirty="0" smtClean="0"/>
          </a:p>
          <a:p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yang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3 </a:t>
            </a:r>
            <a:r>
              <a:rPr lang="en-US" dirty="0" err="1" smtClean="0"/>
              <a:t>faktor</a:t>
            </a:r>
            <a:r>
              <a:rPr lang="en-US" dirty="0" smtClean="0"/>
              <a:t> :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dirty="0" err="1" smtClean="0"/>
              <a:t>fluida</a:t>
            </a:r>
            <a:r>
              <a:rPr lang="en-US" dirty="0" smtClean="0"/>
              <a:t> (</a:t>
            </a:r>
            <a:r>
              <a:rPr lang="en-US" dirty="0" err="1" smtClean="0"/>
              <a:t>terutama</a:t>
            </a:r>
            <a:r>
              <a:rPr lang="en-US" dirty="0" smtClean="0"/>
              <a:t> air)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Temperatur</a:t>
            </a:r>
            <a:r>
              <a:rPr lang="en-US" dirty="0" smtClean="0"/>
              <a:t>, </a:t>
            </a:r>
            <a:r>
              <a:rPr lang="en-US" dirty="0" err="1" smtClean="0"/>
              <a:t>reaksi</a:t>
            </a:r>
            <a:r>
              <a:rPr lang="en-US" dirty="0" smtClean="0"/>
              <a:t> </a:t>
            </a:r>
            <a:r>
              <a:rPr lang="en-US" dirty="0" err="1" smtClean="0"/>
              <a:t>kimia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endParaRPr lang="en-US" dirty="0" smtClean="0"/>
          </a:p>
          <a:p>
            <a:pPr marL="342900" indent="-342900"/>
            <a:r>
              <a:rPr lang="en-US" dirty="0" smtClean="0"/>
              <a:t>	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endParaRPr lang="en-US" dirty="0" smtClean="0"/>
          </a:p>
          <a:p>
            <a:pPr marL="342900" indent="-342900">
              <a:buAutoNum type="arabicPeriod" startAt="3"/>
            </a:pPr>
            <a:r>
              <a:rPr lang="en-US" dirty="0" err="1" smtClean="0"/>
              <a:t>Waktu</a:t>
            </a:r>
            <a:r>
              <a:rPr lang="en-US" dirty="0" smtClean="0"/>
              <a:t>,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yang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endParaRPr lang="en-US" dirty="0" smtClean="0"/>
          </a:p>
          <a:p>
            <a:pPr marL="342900" indent="-342900"/>
            <a:r>
              <a:rPr lang="en-US" dirty="0" smtClean="0"/>
              <a:t>	</a:t>
            </a:r>
            <a:r>
              <a:rPr lang="en-US" dirty="0" err="1" smtClean="0"/>
              <a:t>cukup</a:t>
            </a:r>
            <a:r>
              <a:rPr lang="en-US" dirty="0" smtClean="0"/>
              <a:t> lama (</a:t>
            </a:r>
            <a:r>
              <a:rPr lang="en-US" dirty="0" err="1" smtClean="0"/>
              <a:t>ribuan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jutaan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)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857232"/>
            <a:ext cx="73581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Metamorfosa</a:t>
            </a:r>
            <a:r>
              <a:rPr lang="en-US" b="1" dirty="0" smtClean="0"/>
              <a:t> </a:t>
            </a:r>
            <a:r>
              <a:rPr lang="en-US" b="1" dirty="0" err="1" smtClean="0"/>
              <a:t>derajat</a:t>
            </a:r>
            <a:r>
              <a:rPr lang="en-US" b="1" dirty="0" smtClean="0"/>
              <a:t> </a:t>
            </a:r>
            <a:r>
              <a:rPr lang="en-US" b="1" dirty="0" err="1" smtClean="0"/>
              <a:t>rendah</a:t>
            </a:r>
            <a:r>
              <a:rPr lang="en-US" b="1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smtClean="0"/>
              <a:t>200-300o</a:t>
            </a:r>
            <a:r>
              <a:rPr lang="en-US" baseline="30000" dirty="0" smtClean="0"/>
              <a:t>0</a:t>
            </a:r>
            <a:r>
              <a:rPr lang="en-US" dirty="0" smtClean="0"/>
              <a:t>C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relatif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. </a:t>
            </a:r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r>
              <a:rPr lang="en-US" dirty="0" smtClean="0"/>
              <a:t> </a:t>
            </a:r>
            <a:r>
              <a:rPr lang="en-US" dirty="0" err="1" smtClean="0"/>
              <a:t>metamorf</a:t>
            </a:r>
            <a:r>
              <a:rPr lang="en-US" dirty="0" smtClean="0"/>
              <a:t> </a:t>
            </a:r>
            <a:r>
              <a:rPr lang="en-US" dirty="0" err="1" smtClean="0"/>
              <a:t>derajat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berlimpahnya</a:t>
            </a:r>
            <a:r>
              <a:rPr lang="en-US" dirty="0" smtClean="0"/>
              <a:t> mineral-mineral hydrous. </a:t>
            </a:r>
            <a:r>
              <a:rPr lang="en-US" dirty="0" err="1" smtClean="0"/>
              <a:t>Contoh</a:t>
            </a:r>
            <a:r>
              <a:rPr lang="en-US" dirty="0" smtClean="0"/>
              <a:t> : mineral </a:t>
            </a:r>
            <a:r>
              <a:rPr lang="en-US" dirty="0" err="1" smtClean="0"/>
              <a:t>lempung</a:t>
            </a:r>
            <a:r>
              <a:rPr lang="en-US" dirty="0" smtClean="0"/>
              <a:t>, serpentine, chlorite</a:t>
            </a:r>
            <a:endParaRPr lang="en-US" dirty="0" smtClean="0"/>
          </a:p>
          <a:p>
            <a:endParaRPr lang="en-US" dirty="0" smtClean="0"/>
          </a:p>
          <a:p>
            <a:r>
              <a:rPr lang="en-US" b="1" dirty="0" err="1" smtClean="0"/>
              <a:t>Metamorfosa</a:t>
            </a:r>
            <a:r>
              <a:rPr lang="en-US" b="1" dirty="0" smtClean="0"/>
              <a:t> </a:t>
            </a:r>
            <a:r>
              <a:rPr lang="en-US" b="1" dirty="0" err="1" smtClean="0"/>
              <a:t>derajat</a:t>
            </a:r>
            <a:r>
              <a:rPr lang="en-US" b="1" dirty="0" smtClean="0"/>
              <a:t> </a:t>
            </a:r>
            <a:r>
              <a:rPr lang="en-US" b="1" dirty="0" err="1" smtClean="0"/>
              <a:t>tinggi</a:t>
            </a:r>
            <a:r>
              <a:rPr lang="en-US" b="1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smtClean="0"/>
              <a:t>320o</a:t>
            </a:r>
            <a:r>
              <a:rPr lang="en-US" baseline="30000" dirty="0" smtClean="0"/>
              <a:t>0</a:t>
            </a:r>
            <a:r>
              <a:rPr lang="en-US" dirty="0" smtClean="0"/>
              <a:t>C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relatif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. </a:t>
            </a:r>
            <a:r>
              <a:rPr lang="en-US" dirty="0" err="1" smtClean="0"/>
              <a:t>Contoh</a:t>
            </a:r>
            <a:r>
              <a:rPr lang="en-US" dirty="0" smtClean="0"/>
              <a:t> : muscovite, </a:t>
            </a:r>
            <a:r>
              <a:rPr lang="en-US" dirty="0" err="1" smtClean="0"/>
              <a:t>biotite</a:t>
            </a:r>
            <a:r>
              <a:rPr lang="en-US" dirty="0" smtClean="0"/>
              <a:t>, pyroxene, garnet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Faktor-faktor</a:t>
            </a:r>
            <a:r>
              <a:rPr lang="en-US" dirty="0" smtClean="0"/>
              <a:t> </a:t>
            </a:r>
            <a:r>
              <a:rPr lang="en-US" dirty="0" err="1" smtClean="0"/>
              <a:t>Pengendali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endParaRPr lang="en-US" dirty="0" smtClean="0"/>
          </a:p>
          <a:p>
            <a:r>
              <a:rPr lang="en-US" b="1" dirty="0" smtClean="0"/>
              <a:t>1.   </a:t>
            </a:r>
            <a:r>
              <a:rPr lang="en-US" b="1" dirty="0" err="1" smtClean="0"/>
              <a:t>Temperatur</a:t>
            </a:r>
            <a:endParaRPr lang="en-US" b="1" dirty="0" smtClean="0"/>
          </a:p>
          <a:p>
            <a:pPr marL="457200" indent="-190500"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Naiknya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seiring</a:t>
            </a:r>
            <a:r>
              <a:rPr lang="en-US" dirty="0" smtClean="0"/>
              <a:t> </a:t>
            </a:r>
            <a:r>
              <a:rPr lang="en-US" dirty="0" err="1" smtClean="0"/>
              <a:t>kedalaman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gradient geothermal </a:t>
            </a:r>
            <a:endParaRPr lang="en-US" dirty="0" smtClean="0"/>
          </a:p>
          <a:p>
            <a:pPr marL="457200" indent="-190500">
              <a:buFont typeface="Arial" panose="020B0604020202020204" pitchFamily="34" charset="0"/>
              <a:buChar char="•"/>
            </a:pP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intrusi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endParaRPr lang="en-US" dirty="0" smtClean="0"/>
          </a:p>
          <a:p>
            <a:pPr marL="342900" indent="-342900">
              <a:buAutoNum type="arabicPeriod" startAt="2"/>
            </a:pPr>
            <a:r>
              <a:rPr lang="en-US" b="1" dirty="0" err="1" smtClean="0"/>
              <a:t>Tekanan</a:t>
            </a:r>
            <a:endParaRPr lang="en-US" b="1" dirty="0" smtClean="0"/>
          </a:p>
          <a:p>
            <a:pPr marL="457200" indent="-190500">
              <a:buFont typeface="Arial" panose="020B0604020202020204" pitchFamily="34" charset="0"/>
              <a:buChar char="•"/>
            </a:pP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kedalaman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endParaRPr lang="en-US" dirty="0" smtClean="0"/>
          </a:p>
          <a:p>
            <a:pPr marL="457200" indent="-190500">
              <a:buFont typeface="Arial" panose="020B0604020202020204" pitchFamily="34" charset="0"/>
              <a:buChar char="•"/>
            </a:pP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deferensial</a:t>
            </a:r>
            <a:r>
              <a:rPr lang="en-US" dirty="0" smtClean="0"/>
              <a:t> </a:t>
            </a:r>
            <a:r>
              <a:rPr lang="en-US" dirty="0" err="1" smtClean="0"/>
              <a:t>hadir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berdampak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endParaRPr lang="en-US" dirty="0" smtClean="0"/>
          </a:p>
          <a:p>
            <a:pPr marL="457200" indent="-190500">
              <a:buFont typeface="Arial" panose="020B0604020202020204" pitchFamily="34" charset="0"/>
              <a:buChar char="•"/>
            </a:pPr>
            <a:r>
              <a:rPr lang="en-US" dirty="0" smtClean="0"/>
              <a:t>Mineral-mineral yang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kristal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mineral yang </a:t>
            </a:r>
            <a:r>
              <a:rPr lang="en-US" dirty="0" err="1" smtClean="0"/>
              <a:t>tumbuh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diferensial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orientasi</a:t>
            </a:r>
            <a:endParaRPr lang="en-US" dirty="0" smtClean="0"/>
          </a:p>
          <a:p>
            <a:pPr marL="457200" indent="-190500">
              <a:buFont typeface="Arial" panose="020B0604020202020204" pitchFamily="34" charset="0"/>
              <a:buChar char="•"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eologi Teknik\Batuan &amp; Identifikasi\Metamorf\clip_image042_thumb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1604" y="3714752"/>
            <a:ext cx="5210192" cy="2687728"/>
          </a:xfrm>
          <a:prstGeom prst="rect">
            <a:avLst/>
          </a:prstGeom>
          <a:noFill/>
        </p:spPr>
      </p:pic>
      <p:pic>
        <p:nvPicPr>
          <p:cNvPr id="1027" name="Picture 3" descr="D:\Geologi Teknik\Batuan &amp; Identifikasi\Metamorf\clip_image040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3" y="571480"/>
            <a:ext cx="5072098" cy="2950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14356"/>
            <a:ext cx="75009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C000"/>
                </a:solidFill>
              </a:rPr>
              <a:t>LANJUTAN</a:t>
            </a:r>
            <a:endParaRPr lang="en-US" sz="2400" dirty="0" smtClean="0">
              <a:solidFill>
                <a:srgbClr val="FFC000"/>
              </a:solidFill>
            </a:endParaRPr>
          </a:p>
          <a:p>
            <a:endParaRPr lang="en-US" sz="2400" dirty="0" smtClean="0">
              <a:solidFill>
                <a:srgbClr val="FFC000"/>
              </a:solidFill>
            </a:endParaRPr>
          </a:p>
          <a:p>
            <a:r>
              <a:rPr lang="en-US" dirty="0" smtClean="0"/>
              <a:t>3. </a:t>
            </a:r>
            <a:r>
              <a:rPr lang="en-US" dirty="0" err="1" smtClean="0"/>
              <a:t>Fasa</a:t>
            </a:r>
            <a:r>
              <a:rPr lang="en-US" dirty="0" smtClean="0"/>
              <a:t> </a:t>
            </a:r>
            <a:r>
              <a:rPr lang="en-US" dirty="0" err="1" smtClean="0"/>
              <a:t>Fluida</a:t>
            </a:r>
            <a:endParaRPr lang="en-US" dirty="0" smtClean="0"/>
          </a:p>
          <a:p>
            <a:pPr marL="266700"/>
            <a:r>
              <a:rPr lang="en-US" dirty="0" err="1" smtClean="0"/>
              <a:t>Keberadaan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rongga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butir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diisi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larutan</a:t>
            </a:r>
            <a:r>
              <a:rPr lang="en-US" dirty="0" smtClean="0"/>
              <a:t> </a:t>
            </a:r>
            <a:r>
              <a:rPr lang="en-US" dirty="0" err="1" smtClean="0"/>
              <a:t>fluida</a:t>
            </a:r>
            <a:r>
              <a:rPr lang="en-US" dirty="0" smtClean="0"/>
              <a:t>, yang </a:t>
            </a:r>
            <a:r>
              <a:rPr lang="en-US" dirty="0" err="1" smtClean="0"/>
              <a:t>umumnya</a:t>
            </a:r>
            <a:r>
              <a:rPr lang="en-US" dirty="0" smtClean="0"/>
              <a:t> H2O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4. </a:t>
            </a:r>
            <a:r>
              <a:rPr lang="en-US" dirty="0" err="1" smtClean="0"/>
              <a:t>Waktu</a:t>
            </a:r>
            <a:endParaRPr lang="en-US" dirty="0" smtClean="0"/>
          </a:p>
          <a:p>
            <a:pPr marL="266700"/>
            <a:r>
              <a:rPr lang="en-US" dirty="0" err="1" smtClean="0"/>
              <a:t>Reaksi</a:t>
            </a:r>
            <a:r>
              <a:rPr lang="en-US" dirty="0" smtClean="0"/>
              <a:t> </a:t>
            </a:r>
            <a:r>
              <a:rPr lang="en-US" dirty="0" err="1" smtClean="0"/>
              <a:t>kimia</a:t>
            </a:r>
            <a:r>
              <a:rPr lang="en-US" dirty="0" smtClean="0"/>
              <a:t> yang </a:t>
            </a:r>
            <a:r>
              <a:rPr lang="en-US" dirty="0" err="1" smtClean="0"/>
              <a:t>terlihat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, </a:t>
            </a:r>
            <a:r>
              <a:rPr lang="en-US" dirty="0" err="1" smtClean="0"/>
              <a:t>selama</a:t>
            </a:r>
            <a:r>
              <a:rPr lang="en-US" dirty="0" smtClean="0"/>
              <a:t> re-</a:t>
            </a:r>
            <a:r>
              <a:rPr lang="en-US" dirty="0" err="1" smtClean="0"/>
              <a:t>kristalisasi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pertumbuhan</a:t>
            </a:r>
            <a:r>
              <a:rPr lang="en-US" dirty="0" smtClean="0"/>
              <a:t> mineral-mineral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lambat</a:t>
            </a:r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714356"/>
            <a:ext cx="750099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C000"/>
                </a:solidFill>
              </a:rPr>
              <a:t>PERUBAHAN TEKTUR BATUAN TERHADAP </a:t>
            </a:r>
            <a:endParaRPr lang="en-US" sz="2400" b="1" dirty="0" smtClean="0">
              <a:solidFill>
                <a:srgbClr val="FFC000"/>
              </a:solidFill>
            </a:endParaRPr>
          </a:p>
          <a:p>
            <a:r>
              <a:rPr lang="en-US" sz="2400" b="1" dirty="0" smtClean="0">
                <a:solidFill>
                  <a:srgbClr val="FFC000"/>
                </a:solidFill>
              </a:rPr>
              <a:t>METAMORFOSA</a:t>
            </a:r>
            <a:endParaRPr lang="en-US" sz="2400" b="1" dirty="0" smtClean="0">
              <a:solidFill>
                <a:srgbClr val="FFC000"/>
              </a:solidFill>
            </a:endParaRPr>
          </a:p>
          <a:p>
            <a:endParaRPr lang="en-US" sz="2400" dirty="0" smtClean="0">
              <a:solidFill>
                <a:srgbClr val="FFC000"/>
              </a:solidFill>
            </a:endParaRPr>
          </a:p>
          <a:p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, 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  <a:r>
              <a:rPr lang="en-US" dirty="0" err="1" smtClean="0"/>
              <a:t>disebabkan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batuan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Meningkatnya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butir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Foliasi</a:t>
            </a:r>
            <a:r>
              <a:rPr lang="en-US" dirty="0" smtClean="0"/>
              <a:t>. </a:t>
            </a:r>
            <a:r>
              <a:rPr lang="en-US" dirty="0" err="1" smtClean="0"/>
              <a:t>Meningkatnya</a:t>
            </a:r>
            <a:r>
              <a:rPr lang="en-US" dirty="0" smtClean="0"/>
              <a:t> </a:t>
            </a:r>
            <a:r>
              <a:rPr lang="en-US" dirty="0" err="1" smtClean="0"/>
              <a:t>pembentukan</a:t>
            </a:r>
            <a:r>
              <a:rPr lang="en-US" dirty="0" smtClean="0"/>
              <a:t> mineral </a:t>
            </a:r>
            <a:r>
              <a:rPr lang="en-US" dirty="0" err="1" smtClean="0"/>
              <a:t>pipih</a:t>
            </a:r>
            <a:r>
              <a:rPr lang="en-US" dirty="0" smtClean="0"/>
              <a:t> (</a:t>
            </a:r>
            <a:r>
              <a:rPr lang="en-US" dirty="0" err="1" smtClean="0"/>
              <a:t>slaty</a:t>
            </a:r>
            <a:r>
              <a:rPr lang="en-US" dirty="0" smtClean="0"/>
              <a:t>) </a:t>
            </a:r>
            <a:r>
              <a:rPr lang="en-US" dirty="0" err="1" smtClean="0"/>
              <a:t>maka</a:t>
            </a:r>
            <a:r>
              <a:rPr lang="en-US" dirty="0" smtClean="0"/>
              <a:t> mineral-mineral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berorientasi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mengarah</a:t>
            </a:r>
            <a:r>
              <a:rPr lang="en-US" dirty="0" smtClean="0"/>
              <a:t> </a:t>
            </a:r>
            <a:r>
              <a:rPr lang="en-US" dirty="0" err="1" smtClean="0"/>
              <a:t>tegak</a:t>
            </a:r>
            <a:r>
              <a:rPr lang="en-US" dirty="0" smtClean="0"/>
              <a:t> </a:t>
            </a:r>
            <a:r>
              <a:rPr lang="en-US" dirty="0" err="1" smtClean="0"/>
              <a:t>lurus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maksimal</a:t>
            </a:r>
            <a:r>
              <a:rPr lang="en-US" dirty="0" smtClean="0"/>
              <a:t>.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Gneissic Banding. </a:t>
            </a:r>
            <a:r>
              <a:rPr lang="en-US" dirty="0" err="1" smtClean="0"/>
              <a:t>Pada</a:t>
            </a:r>
            <a:r>
              <a:rPr lang="en-US" dirty="0" smtClean="0"/>
              <a:t> mineral </a:t>
            </a:r>
            <a:r>
              <a:rPr lang="en-US" dirty="0" err="1" smtClean="0"/>
              <a:t>derajat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(Mg-Fe</a:t>
            </a:r>
            <a:r>
              <a:rPr lang="en-US" dirty="0" smtClean="0"/>
              <a:t>) </a:t>
            </a:r>
            <a:r>
              <a:rPr lang="en-US" dirty="0" err="1" smtClean="0"/>
              <a:t>cenderung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memisahkan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mineral </a:t>
            </a:r>
            <a:r>
              <a:rPr lang="en-US" dirty="0" err="1" smtClean="0"/>
              <a:t>berwarna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terang</a:t>
            </a:r>
            <a:r>
              <a:rPr lang="en-US" dirty="0" smtClean="0"/>
              <a:t> (</a:t>
            </a:r>
            <a:r>
              <a:rPr lang="en-US" dirty="0" smtClean="0"/>
              <a:t>feldspar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kuarsa</a:t>
            </a:r>
            <a:r>
              <a:rPr lang="en-US" dirty="0" smtClean="0"/>
              <a:t>)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Porphyroblastic</a:t>
            </a:r>
            <a:r>
              <a:rPr lang="en-US" dirty="0" smtClean="0"/>
              <a:t>. </a:t>
            </a:r>
            <a:r>
              <a:rPr lang="en-US" dirty="0" err="1" smtClean="0"/>
              <a:t>Ketika</a:t>
            </a:r>
            <a:r>
              <a:rPr lang="en-US" dirty="0" smtClean="0"/>
              <a:t> mineral </a:t>
            </a:r>
            <a:r>
              <a:rPr lang="en-US" dirty="0" err="1" smtClean="0"/>
              <a:t>metamorf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, </a:t>
            </a:r>
            <a:r>
              <a:rPr lang="en-US" dirty="0" err="1" smtClean="0"/>
              <a:t>pertumbuhannya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kristal</a:t>
            </a:r>
            <a:r>
              <a:rPr lang="en-US" dirty="0" smtClean="0"/>
              <a:t> yang </a:t>
            </a:r>
            <a:r>
              <a:rPr lang="en-US" dirty="0" err="1" smtClean="0"/>
              <a:t>sempurna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diantara</a:t>
            </a:r>
            <a:r>
              <a:rPr lang="en-US" dirty="0" smtClean="0"/>
              <a:t> </a:t>
            </a:r>
            <a:r>
              <a:rPr lang="en-US" dirty="0" err="1" smtClean="0"/>
              <a:t>matriknya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Granoblastik</a:t>
            </a:r>
            <a:r>
              <a:rPr lang="en-US" dirty="0" smtClean="0"/>
              <a:t>. </a:t>
            </a:r>
            <a:r>
              <a:rPr lang="en-US" dirty="0" err="1" smtClean="0"/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metamorfosa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yang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kenaikan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 lama, </a:t>
            </a:r>
            <a:r>
              <a:rPr lang="en-US" dirty="0" err="1" smtClean="0"/>
              <a:t>batuan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tekstur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granular.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142986"/>
            <a:ext cx="578773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solidFill>
                  <a:schemeClr val="accent4">
                    <a:lumMod val="50000"/>
                  </a:schemeClr>
                </a:solidFill>
              </a:rPr>
              <a:t>Tekstur</a:t>
            </a:r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4">
                    <a:lumMod val="50000"/>
                  </a:schemeClr>
                </a:solidFill>
              </a:rPr>
              <a:t>Sisa</a:t>
            </a:r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</a:rPr>
              <a:t>/Relic texture/palimpsest :</a:t>
            </a:r>
            <a:endParaRPr lang="en-US" sz="22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342900" indent="-342900">
              <a:buAutoNum type="alphaLcPeriod"/>
            </a:pPr>
            <a:r>
              <a:rPr lang="en-US" sz="2000" dirty="0" err="1" smtClean="0"/>
              <a:t>Blastoporfiritik</a:t>
            </a:r>
            <a:r>
              <a:rPr lang="en-US" sz="2000" dirty="0" smtClean="0"/>
              <a:t>, </a:t>
            </a:r>
            <a:r>
              <a:rPr lang="en-US" sz="2000" dirty="0" err="1" smtClean="0"/>
              <a:t>sisa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 </a:t>
            </a:r>
            <a:r>
              <a:rPr lang="en-US" sz="2000" dirty="0" err="1" smtClean="0"/>
              <a:t>porfiritik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asal</a:t>
            </a:r>
            <a:r>
              <a:rPr lang="en-US" sz="2000" dirty="0" smtClean="0"/>
              <a:t> (</a:t>
            </a:r>
            <a:r>
              <a:rPr lang="en-US" sz="2000" dirty="0" err="1" smtClean="0"/>
              <a:t>beku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Blastofitik</a:t>
            </a:r>
            <a:r>
              <a:rPr lang="en-US" sz="2000" dirty="0" smtClean="0"/>
              <a:t>, </a:t>
            </a:r>
            <a:r>
              <a:rPr lang="en-US" sz="2000" dirty="0" err="1" smtClean="0"/>
              <a:t>sisa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r>
              <a:rPr lang="en-US" sz="2000" dirty="0" err="1" smtClean="0"/>
              <a:t>ofitik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asal</a:t>
            </a:r>
            <a:r>
              <a:rPr lang="en-US" sz="2000" dirty="0" smtClean="0"/>
              <a:t> (</a:t>
            </a:r>
            <a:r>
              <a:rPr lang="en-US" sz="2000" dirty="0" err="1" smtClean="0"/>
              <a:t>beku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endParaRPr lang="en-US" sz="2000" dirty="0"/>
          </a:p>
          <a:p>
            <a:pPr marL="342900" indent="-342900"/>
            <a:r>
              <a:rPr lang="en-US" sz="2200" b="1" dirty="0" err="1" smtClean="0">
                <a:solidFill>
                  <a:schemeClr val="accent4">
                    <a:lumMod val="50000"/>
                  </a:schemeClr>
                </a:solidFill>
              </a:rPr>
              <a:t>Struktur</a:t>
            </a:r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4">
                    <a:lumMod val="50000"/>
                  </a:schemeClr>
                </a:solidFill>
              </a:rPr>
              <a:t>batuan</a:t>
            </a:r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4">
                    <a:lumMod val="50000"/>
                  </a:schemeClr>
                </a:solidFill>
              </a:rPr>
              <a:t>metamorfik</a:t>
            </a:r>
            <a:endParaRPr lang="en-US" sz="22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342900" indent="-342900">
              <a:buAutoNum type="alphaLcPeriod"/>
            </a:pPr>
            <a:r>
              <a:rPr lang="en-US" sz="2000" dirty="0" smtClean="0"/>
              <a:t>Schistose/</a:t>
            </a:r>
            <a:r>
              <a:rPr lang="en-US" sz="2000" dirty="0" err="1" smtClean="0"/>
              <a:t>foliasi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smtClean="0"/>
              <a:t>Gneissose/</a:t>
            </a:r>
            <a:r>
              <a:rPr lang="en-US" sz="2000" dirty="0" err="1" smtClean="0"/>
              <a:t>gneissik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Hornfelsik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Kataklastik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Flaser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Augen</a:t>
            </a:r>
            <a:endParaRPr lang="en-US" sz="2000" dirty="0" smtClean="0"/>
          </a:p>
          <a:p>
            <a:pPr marL="342900" indent="-342900"/>
            <a:endParaRPr lang="en-US" dirty="0"/>
          </a:p>
          <a:p>
            <a:pPr marL="342900" indent="-342900"/>
            <a:endParaRPr lang="en-US" dirty="0" smtClean="0"/>
          </a:p>
          <a:p>
            <a:pPr marL="342900" indent="-342900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071547"/>
            <a:ext cx="5403787" cy="41857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rgbClr val="FFC000"/>
                </a:solidFill>
              </a:rPr>
              <a:t>Klasifikasi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Batuan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Metamorfik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endParaRPr lang="en-US" dirty="0" smtClean="0"/>
          </a:p>
          <a:p>
            <a:r>
              <a:rPr lang="en-US" sz="2000" b="1" dirty="0" err="1" smtClean="0"/>
              <a:t>Dibagi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berdasarkan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tekstur</a:t>
            </a:r>
            <a:r>
              <a:rPr lang="en-US" sz="2000" b="1" dirty="0" smtClean="0"/>
              <a:t> :</a:t>
            </a:r>
            <a:endParaRPr lang="en-US" sz="2000" b="1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Batu</a:t>
            </a:r>
            <a:r>
              <a:rPr lang="en-US" sz="2000" dirty="0" smtClean="0"/>
              <a:t> </a:t>
            </a:r>
            <a:r>
              <a:rPr lang="en-US" sz="2000" dirty="0" err="1" smtClean="0"/>
              <a:t>sabak</a:t>
            </a:r>
            <a:r>
              <a:rPr lang="en-US" sz="2000" dirty="0" smtClean="0"/>
              <a:t> (slate)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Filit</a:t>
            </a:r>
            <a:r>
              <a:rPr lang="en-US" sz="2000" dirty="0" smtClean="0"/>
              <a:t> (</a:t>
            </a:r>
            <a:r>
              <a:rPr lang="en-US" sz="2000" dirty="0" err="1" smtClean="0"/>
              <a:t>phyllite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 </a:t>
            </a:r>
            <a:r>
              <a:rPr lang="en-US" sz="2000" dirty="0" err="1" smtClean="0"/>
              <a:t>Sekis</a:t>
            </a:r>
            <a:r>
              <a:rPr lang="en-US" sz="2000" dirty="0" smtClean="0"/>
              <a:t> (schist)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 </a:t>
            </a:r>
            <a:r>
              <a:rPr lang="en-US" sz="2000" dirty="0" err="1" smtClean="0"/>
              <a:t>Gneis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Hornfels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Amfibolit</a:t>
            </a:r>
            <a:r>
              <a:rPr lang="en-US" sz="2000" dirty="0" smtClean="0"/>
              <a:t> (</a:t>
            </a:r>
            <a:r>
              <a:rPr lang="en-US" sz="2000" dirty="0" err="1" smtClean="0"/>
              <a:t>amphibolite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Granulit</a:t>
            </a:r>
            <a:r>
              <a:rPr lang="en-US" sz="2000" dirty="0" smtClean="0"/>
              <a:t> (</a:t>
            </a:r>
            <a:r>
              <a:rPr lang="en-US" sz="2000" dirty="0" err="1" smtClean="0"/>
              <a:t>granulite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Minonit</a:t>
            </a:r>
            <a:r>
              <a:rPr lang="en-US" sz="2000" dirty="0" smtClean="0"/>
              <a:t> (</a:t>
            </a:r>
            <a:r>
              <a:rPr lang="en-US" sz="2000" dirty="0" err="1" smtClean="0"/>
              <a:t>myllonite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Kataklasit</a:t>
            </a:r>
            <a:r>
              <a:rPr lang="en-US" sz="2000" dirty="0" smtClean="0"/>
              <a:t> (</a:t>
            </a:r>
            <a:r>
              <a:rPr lang="en-US" sz="2000" dirty="0" err="1" smtClean="0"/>
              <a:t>cataclasite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Filonit</a:t>
            </a:r>
            <a:r>
              <a:rPr lang="en-US" sz="2000" dirty="0" smtClean="0"/>
              <a:t> (</a:t>
            </a:r>
            <a:r>
              <a:rPr lang="en-US" sz="2000" dirty="0" err="1" smtClean="0"/>
              <a:t>phyllonite</a:t>
            </a:r>
            <a:r>
              <a:rPr lang="en-US" sz="2000" dirty="0" smtClean="0"/>
              <a:t>)	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1000108"/>
            <a:ext cx="3649332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Dibagi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Berdasarkan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struktur</a:t>
            </a:r>
            <a:endParaRPr lang="en-US" sz="2000" b="1" dirty="0" smtClean="0"/>
          </a:p>
          <a:p>
            <a:r>
              <a:rPr lang="en-US" sz="2000" dirty="0" smtClean="0"/>
              <a:t>- </a:t>
            </a:r>
            <a:r>
              <a:rPr lang="en-US" sz="2000" dirty="0" err="1" smtClean="0"/>
              <a:t>Berfoliasi</a:t>
            </a:r>
            <a:endParaRPr lang="en-US" sz="2000" dirty="0" smtClean="0"/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43042" y="1857367"/>
          <a:ext cx="6000792" cy="3929086"/>
        </p:xfrm>
        <a:graphic>
          <a:graphicData uri="http://schemas.openxmlformats.org/drawingml/2006/table">
            <a:tbl>
              <a:tblPr/>
              <a:tblGrid>
                <a:gridCol w="801776"/>
                <a:gridCol w="1039804"/>
                <a:gridCol w="526166"/>
                <a:gridCol w="488581"/>
                <a:gridCol w="538694"/>
                <a:gridCol w="476055"/>
                <a:gridCol w="488581"/>
                <a:gridCol w="450999"/>
                <a:gridCol w="1190136"/>
              </a:tblGrid>
              <a:tr h="5117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Struktur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Tekstur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Komposisi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Nama Batuan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175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Sekistose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Sangat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Batu sabak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703">
                <a:tc vMerge="1"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halus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it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en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330175">
                <a:tc vMerge="1"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Halus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ar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Filit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1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b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330175">
                <a:tc vMerge="1"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Kasar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Sekis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1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M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f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3962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Banded (Gneissis)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u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m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i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175">
                <a:tc vMerge="1"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Kasar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Gneis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175">
                <a:tc v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F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175">
                <a:tc vMerge="1"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071546"/>
            <a:ext cx="21120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Tidak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Berfoliasi</a:t>
            </a:r>
            <a:endParaRPr lang="en-US" sz="2000" b="1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524000" y="2071678"/>
          <a:ext cx="6096000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0678"/>
                <a:gridCol w="2373322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Tekstur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Kompasisi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Nama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Batuan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Kasar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Fragmen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batuan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terdeformasi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Metakonglomerat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Halus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sampai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kasar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Kuarts</a:t>
                      </a:r>
                      <a:r>
                        <a:rPr lang="en-US" baseline="0" dirty="0" smtClean="0"/>
                        <a:t> </a:t>
                      </a:r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Kalsit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atau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dolomit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Kuartsit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Marmer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Geologi Teknik\Batuan &amp; Identifikasi\Metamorf\pembentukan-bumi-18-72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Siklus Batuan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428860" y="1571612"/>
            <a:ext cx="4131960" cy="364333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1538" y="1000108"/>
            <a:ext cx="21822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FFC000"/>
                </a:solidFill>
              </a:rPr>
              <a:t>Siklus</a:t>
            </a:r>
            <a:r>
              <a:rPr lang="en-US" sz="2400" b="1" dirty="0" smtClean="0">
                <a:solidFill>
                  <a:srgbClr val="FFC000"/>
                </a:solidFill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</a:rPr>
              <a:t>Batuan</a:t>
            </a:r>
            <a:endParaRPr lang="en-US" sz="2400" b="1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5643578"/>
            <a:ext cx="73913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BB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; BS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; BM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Metamorfik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0</TotalTime>
  <Words>4662</Words>
  <Application>WPS Presentation</Application>
  <PresentationFormat>On-screen Show (4:3)</PresentationFormat>
  <Paragraphs>311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SimSun</vt:lpstr>
      <vt:lpstr>Wingdings</vt:lpstr>
      <vt:lpstr>Wingdings 2</vt:lpstr>
      <vt:lpstr>Wingdings 2</vt:lpstr>
      <vt:lpstr>Calibri</vt:lpstr>
      <vt:lpstr>Constantia</vt:lpstr>
      <vt:lpstr>Microsoft YaHei</vt:lpstr>
      <vt:lpstr>Arial Unicode MS</vt:lpstr>
      <vt:lpstr>Paper</vt:lpstr>
      <vt:lpstr>GEOLOGI TEKNIK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GEOLOGI TEKNIK</dc:title>
  <dc:creator>Donny Ariawan</dc:creator>
  <cp:lastModifiedBy>LENOVO</cp:lastModifiedBy>
  <cp:revision>18</cp:revision>
  <dcterms:created xsi:type="dcterms:W3CDTF">2014-10-14T11:15:00Z</dcterms:created>
  <dcterms:modified xsi:type="dcterms:W3CDTF">2020-10-06T14:17:32Z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1033-11.2.0.9684</vt:lpwstr>
  </property>
</Properties>
</file>