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117"/>
  </p:notesMasterIdLst>
  <p:sldIdLst>
    <p:sldId id="326" r:id="rId2"/>
    <p:sldId id="258" r:id="rId3"/>
    <p:sldId id="327" r:id="rId4"/>
    <p:sldId id="259" r:id="rId5"/>
    <p:sldId id="360" r:id="rId6"/>
    <p:sldId id="328" r:id="rId7"/>
    <p:sldId id="260" r:id="rId8"/>
    <p:sldId id="261" r:id="rId9"/>
    <p:sldId id="361" r:id="rId10"/>
    <p:sldId id="262" r:id="rId11"/>
    <p:sldId id="329" r:id="rId12"/>
    <p:sldId id="362" r:id="rId13"/>
    <p:sldId id="263" r:id="rId14"/>
    <p:sldId id="363" r:id="rId15"/>
    <p:sldId id="264" r:id="rId16"/>
    <p:sldId id="330" r:id="rId17"/>
    <p:sldId id="265" r:id="rId18"/>
    <p:sldId id="266" r:id="rId19"/>
    <p:sldId id="331" r:id="rId20"/>
    <p:sldId id="267" r:id="rId21"/>
    <p:sldId id="364" r:id="rId22"/>
    <p:sldId id="333" r:id="rId23"/>
    <p:sldId id="334" r:id="rId24"/>
    <p:sldId id="269" r:id="rId25"/>
    <p:sldId id="270" r:id="rId26"/>
    <p:sldId id="335" r:id="rId27"/>
    <p:sldId id="271" r:id="rId28"/>
    <p:sldId id="336" r:id="rId29"/>
    <p:sldId id="272" r:id="rId30"/>
    <p:sldId id="273" r:id="rId31"/>
    <p:sldId id="337" r:id="rId32"/>
    <p:sldId id="274" r:id="rId33"/>
    <p:sldId id="275" r:id="rId34"/>
    <p:sldId id="276" r:id="rId35"/>
    <p:sldId id="277" r:id="rId36"/>
    <p:sldId id="338" r:id="rId37"/>
    <p:sldId id="278" r:id="rId38"/>
    <p:sldId id="279" r:id="rId39"/>
    <p:sldId id="280" r:id="rId40"/>
    <p:sldId id="339" r:id="rId41"/>
    <p:sldId id="281" r:id="rId42"/>
    <p:sldId id="282" r:id="rId43"/>
    <p:sldId id="366" r:id="rId44"/>
    <p:sldId id="340" r:id="rId45"/>
    <p:sldId id="283" r:id="rId46"/>
    <p:sldId id="284" r:id="rId47"/>
    <p:sldId id="341" r:id="rId48"/>
    <p:sldId id="285" r:id="rId49"/>
    <p:sldId id="286" r:id="rId50"/>
    <p:sldId id="342" r:id="rId51"/>
    <p:sldId id="287" r:id="rId52"/>
    <p:sldId id="288" r:id="rId53"/>
    <p:sldId id="367" r:id="rId54"/>
    <p:sldId id="289" r:id="rId55"/>
    <p:sldId id="343" r:id="rId56"/>
    <p:sldId id="368" r:id="rId57"/>
    <p:sldId id="290" r:id="rId58"/>
    <p:sldId id="344" r:id="rId59"/>
    <p:sldId id="291" r:id="rId60"/>
    <p:sldId id="370" r:id="rId61"/>
    <p:sldId id="292" r:id="rId62"/>
    <p:sldId id="293" r:id="rId63"/>
    <p:sldId id="371" r:id="rId64"/>
    <p:sldId id="294" r:id="rId65"/>
    <p:sldId id="345" r:id="rId66"/>
    <p:sldId id="372" r:id="rId67"/>
    <p:sldId id="295" r:id="rId68"/>
    <p:sldId id="296" r:id="rId69"/>
    <p:sldId id="297" r:id="rId70"/>
    <p:sldId id="346" r:id="rId71"/>
    <p:sldId id="298" r:id="rId72"/>
    <p:sldId id="299" r:id="rId73"/>
    <p:sldId id="300" r:id="rId74"/>
    <p:sldId id="347" r:id="rId75"/>
    <p:sldId id="348" r:id="rId76"/>
    <p:sldId id="301" r:id="rId77"/>
    <p:sldId id="302" r:id="rId78"/>
    <p:sldId id="349" r:id="rId79"/>
    <p:sldId id="303" r:id="rId80"/>
    <p:sldId id="304" r:id="rId81"/>
    <p:sldId id="350" r:id="rId82"/>
    <p:sldId id="305" r:id="rId83"/>
    <p:sldId id="351" r:id="rId84"/>
    <p:sldId id="306" r:id="rId85"/>
    <p:sldId id="352" r:id="rId86"/>
    <p:sldId id="307" r:id="rId87"/>
    <p:sldId id="308" r:id="rId88"/>
    <p:sldId id="354" r:id="rId89"/>
    <p:sldId id="353" r:id="rId90"/>
    <p:sldId id="373" r:id="rId91"/>
    <p:sldId id="309" r:id="rId92"/>
    <p:sldId id="310" r:id="rId93"/>
    <p:sldId id="355" r:id="rId94"/>
    <p:sldId id="374" r:id="rId95"/>
    <p:sldId id="311" r:id="rId96"/>
    <p:sldId id="356" r:id="rId97"/>
    <p:sldId id="312" r:id="rId98"/>
    <p:sldId id="313" r:id="rId99"/>
    <p:sldId id="314" r:id="rId100"/>
    <p:sldId id="375" r:id="rId101"/>
    <p:sldId id="315" r:id="rId102"/>
    <p:sldId id="357" r:id="rId103"/>
    <p:sldId id="316" r:id="rId104"/>
    <p:sldId id="317" r:id="rId105"/>
    <p:sldId id="358" r:id="rId106"/>
    <p:sldId id="318" r:id="rId107"/>
    <p:sldId id="319" r:id="rId108"/>
    <p:sldId id="320" r:id="rId109"/>
    <p:sldId id="376" r:id="rId110"/>
    <p:sldId id="321" r:id="rId111"/>
    <p:sldId id="325" r:id="rId112"/>
    <p:sldId id="359" r:id="rId113"/>
    <p:sldId id="322" r:id="rId114"/>
    <p:sldId id="323" r:id="rId115"/>
    <p:sldId id="377" r:id="rId1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7" autoAdjust="0"/>
    <p:restoredTop sz="92593" autoAdjust="0"/>
  </p:normalViewPr>
  <p:slideViewPr>
    <p:cSldViewPr>
      <p:cViewPr>
        <p:scale>
          <a:sx n="40" d="100"/>
          <a:sy n="40" d="100"/>
        </p:scale>
        <p:origin x="-2028" y="-81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2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2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7545D1B-9EA1-45E0-888F-171C995393B1}" type="datetimeFigureOut">
              <a:rPr lang="en-US"/>
              <a:pPr>
                <a:defRPr/>
              </a:pPr>
              <a:t>5/5/2015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D03F15D-EAF2-4E07-B841-14CFCA76E6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id-ID" smtClean="0"/>
              <a:t>Yang bisa menghasilkan energi C, H, S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218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9B62382-6D94-4DF2-8C02-CA42C0C3CA8E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8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28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DFCADD-6B07-4EE8-B99B-9ED4525C6B27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39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79/21=3.76</a:t>
            </a:r>
            <a:endParaRPr lang="en-US" smtClean="0"/>
          </a:p>
        </p:txBody>
      </p:sp>
      <p:sp>
        <p:nvSpPr>
          <p:cNvPr id="1239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3B333D-9F0D-4C9E-B39C-13250592D83E}" type="slidenum">
              <a:rPr lang="en-US" smtClean="0"/>
              <a:pPr/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49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d-ID" smtClean="0"/>
              <a:t>Rumus Vf</a:t>
            </a:r>
          </a:p>
          <a:p>
            <a:pPr eaLnBrk="1" hangingPunct="1"/>
            <a:r>
              <a:rPr lang="id-ID" smtClean="0"/>
              <a:t>Vf = volume asap basah</a:t>
            </a:r>
            <a:endParaRPr lang="en-US" smtClean="0"/>
          </a:p>
        </p:txBody>
      </p:sp>
      <p:sp>
        <p:nvSpPr>
          <p:cNvPr id="1249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B64BA23-A2D3-4D42-B377-9A40E112A67E}" type="slidenum">
              <a:rPr lang="en-US" smtClean="0"/>
              <a:pPr/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D79F76-E437-4C32-995F-C844F8AAB4AF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69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1269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CE849B7-44A2-4D2A-8897-E828EC459689}" type="slidenum">
              <a:rPr lang="en-US" smtClean="0"/>
              <a:pPr/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80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1280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5633F3B-BC54-468C-961E-BB6064B7B6C1}" type="slidenum">
              <a:rPr lang="en-US" smtClean="0"/>
              <a:pPr/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90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E9B5DB2-B06B-44A6-B7A8-986D8A8834D9}" type="slidenum">
              <a:rPr lang="en-US" smtClean="0"/>
              <a:pPr/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b="1" smtClean="0"/>
              <a:t>Disosiasi</a:t>
            </a:r>
            <a:r>
              <a:rPr lang="en-US" smtClean="0"/>
              <a:t> adalah penguraian suatu zat menjadi beberapa zat lain yang lebih sederhana.</a:t>
            </a:r>
          </a:p>
        </p:txBody>
      </p:sp>
      <p:sp>
        <p:nvSpPr>
          <p:cNvPr id="1300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68C2F4-2CE0-469A-AE1F-49EBF3EB29C3}" type="slidenum">
              <a:rPr lang="en-US" smtClean="0"/>
              <a:pPr/>
              <a:t>45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10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Penentuan e dilakukan dg bantuan detektor/sensor O2 atau CO2+SO2</a:t>
            </a:r>
          </a:p>
          <a:p>
            <a:r>
              <a:rPr lang="id-ID" smtClean="0"/>
              <a:t>Didalam gas buang harus ada sensor</a:t>
            </a:r>
          </a:p>
          <a:p>
            <a:endParaRPr lang="en-US" smtClean="0"/>
          </a:p>
        </p:txBody>
      </p:sp>
      <p:sp>
        <p:nvSpPr>
          <p:cNvPr id="1310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480AA3B-1449-4737-8DCE-F06D72F39957}" type="slidenum">
              <a:rPr lang="en-US" smtClean="0"/>
              <a:pPr/>
              <a:t>55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2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u="sng" smtClean="0"/>
              <a:t>O</a:t>
            </a:r>
            <a:r>
              <a:rPr lang="en-US" smtClean="0"/>
              <a:t>’</a:t>
            </a:r>
            <a:r>
              <a:rPr lang="id-ID" smtClean="0"/>
              <a:t> = jumlah oksigen yang terbaca sensor O2 pd gas buang</a:t>
            </a:r>
          </a:p>
          <a:p>
            <a:r>
              <a:rPr lang="id-ID" smtClean="0"/>
              <a:t>Sensor O utk menghitung jumlah udara yang ikut dlm gas buang</a:t>
            </a:r>
            <a:endParaRPr lang="en-US" smtClean="0"/>
          </a:p>
        </p:txBody>
      </p:sp>
      <p:sp>
        <p:nvSpPr>
          <p:cNvPr id="132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487E01D-3538-4421-9809-C7FBE8982E68}" type="slidenum">
              <a:rPr lang="en-US" smtClean="0"/>
              <a:pPr/>
              <a:t>56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33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B5A5907-A3D4-4160-AF5E-A6D88B6C73A6}" type="slidenum">
              <a:rPr lang="en-US" smtClean="0"/>
              <a:pPr/>
              <a:t>57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41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u="sng" smtClean="0">
                <a:cs typeface="Times New Roman" pitchFamily="18" charset="0"/>
              </a:rPr>
              <a:t>V</a:t>
            </a:r>
            <a:r>
              <a:rPr lang="en-US" u="sng" smtClean="0">
                <a:cs typeface="Times New Roman" pitchFamily="18" charset="0"/>
              </a:rPr>
              <a:t>CO</a:t>
            </a:r>
            <a:r>
              <a:rPr lang="en-US" u="sng" baseline="-25000" smtClean="0">
                <a:cs typeface="Times New Roman" pitchFamily="18" charset="0"/>
              </a:rPr>
              <a:t>2</a:t>
            </a:r>
            <a:r>
              <a:rPr lang="en-US" smtClean="0">
                <a:cs typeface="Times New Roman" pitchFamily="18" charset="0"/>
              </a:rPr>
              <a:t>’ + </a:t>
            </a:r>
            <a:r>
              <a:rPr lang="en-US" u="sng" smtClean="0">
                <a:cs typeface="Times New Roman" pitchFamily="18" charset="0"/>
              </a:rPr>
              <a:t>SO</a:t>
            </a:r>
            <a:r>
              <a:rPr lang="en-US" u="sng" baseline="-25000" smtClean="0">
                <a:cs typeface="Times New Roman" pitchFamily="18" charset="0"/>
              </a:rPr>
              <a:t>2</a:t>
            </a:r>
            <a:r>
              <a:rPr lang="en-US" u="sng" smtClean="0">
                <a:cs typeface="Times New Roman" pitchFamily="18" charset="0"/>
              </a:rPr>
              <a:t>’</a:t>
            </a:r>
            <a:r>
              <a:rPr lang="en-US" smtClean="0">
                <a:cs typeface="Times New Roman" pitchFamily="18" charset="0"/>
              </a:rPr>
              <a:t> </a:t>
            </a:r>
            <a:r>
              <a:rPr lang="id-ID" smtClean="0">
                <a:cs typeface="Times New Roman" pitchFamily="18" charset="0"/>
              </a:rPr>
              <a:t>= VCO2+VSO2</a:t>
            </a:r>
            <a:endParaRPr lang="en-US" smtClean="0"/>
          </a:p>
        </p:txBody>
      </p:sp>
      <p:sp>
        <p:nvSpPr>
          <p:cNvPr id="1341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884E94D-D77F-485B-B418-B577CA8158E2}" type="slidenum">
              <a:rPr lang="en-US" smtClean="0"/>
              <a:pPr/>
              <a:t>59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51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CO2 dan SO2 sedikit jadi asumsi hanya dr pembakaran saja</a:t>
            </a:r>
          </a:p>
          <a:p>
            <a:endParaRPr lang="en-US" smtClean="0"/>
          </a:p>
        </p:txBody>
      </p:sp>
      <p:sp>
        <p:nvSpPr>
          <p:cNvPr id="135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F7EC02-3743-4FBF-B344-9389E79F8093}" type="slidenum">
              <a:rPr lang="en-US" smtClean="0"/>
              <a:pPr/>
              <a:t>60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61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Syarat: komposisi BB hrus diketahui, hrs mmpunyai sensor baik O2 atau CO2+SO2 utk mengetahui pembakaran itu baik/tdk apapun jenis BB</a:t>
            </a:r>
            <a:endParaRPr lang="en-US" smtClean="0"/>
          </a:p>
        </p:txBody>
      </p:sp>
      <p:sp>
        <p:nvSpPr>
          <p:cNvPr id="136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2FC147-0EA6-4A22-BD55-04CB5E3900A3}" type="slidenum">
              <a:rPr lang="en-US" smtClean="0"/>
              <a:pPr/>
              <a:t>62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7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Pembakaran dari CO memerlukan  vol V/2 oksigen</a:t>
            </a:r>
          </a:p>
          <a:p>
            <a:r>
              <a:rPr lang="id-ID" smtClean="0"/>
              <a:t>CO + ½ O2 </a:t>
            </a:r>
            <a:r>
              <a:rPr lang="id-ID" smtClean="0">
                <a:sym typeface="Wingdings" pitchFamily="2" charset="2"/>
              </a:rPr>
              <a:t> CO2</a:t>
            </a:r>
            <a:endParaRPr lang="en-US" smtClean="0"/>
          </a:p>
        </p:txBody>
      </p:sp>
      <p:sp>
        <p:nvSpPr>
          <p:cNvPr id="137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722E441-20D6-4761-9983-73C1323EEDD2}" type="slidenum">
              <a:rPr lang="en-US" smtClean="0"/>
              <a:pPr/>
              <a:t>78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82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Va=100/21 VO2</a:t>
            </a:r>
          </a:p>
          <a:p>
            <a:r>
              <a:rPr lang="id-ID" smtClean="0"/>
              <a:t>VO2 = 21/100 Va</a:t>
            </a:r>
            <a:endParaRPr lang="en-US" smtClean="0"/>
          </a:p>
        </p:txBody>
      </p:sp>
      <p:sp>
        <p:nvSpPr>
          <p:cNvPr id="1382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D7413A-F256-412B-91FF-C160EB3AE9D2}" type="slidenum">
              <a:rPr lang="en-US" smtClean="0"/>
              <a:pPr/>
              <a:t>79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9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id-ID" smtClean="0"/>
              <a:t>Misal punya BB batu bara, operator hanya perlu punya sensor O2, SO2+CO2 kmdn mengupayakan digeser di titik A</a:t>
            </a:r>
            <a:endParaRPr lang="en-US" smtClean="0"/>
          </a:p>
        </p:txBody>
      </p:sp>
      <p:sp>
        <p:nvSpPr>
          <p:cNvPr id="139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511126-F39A-4B60-B170-30C08D874DAA}" type="slidenum">
              <a:rPr lang="en-US" smtClean="0"/>
              <a:pPr/>
              <a:t>115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6471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46472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FF457-AFCE-49A6-950D-9CEFB0CB44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A407CA-17B6-4D58-827B-141BC657EE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1E1559-258E-43DE-9276-F93CC2A167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E82D3-F9C2-4780-940F-37C9A5D9BB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73D7B-1692-45AC-AE6F-B2502566B1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2F577-F608-4142-87C9-EE73333EF6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EF3EA-F34E-43DF-AC61-2FF54C1953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D47D0-C43A-4B0C-A134-5B7349588B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471461-4B5D-4242-A5AC-1B32528471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4DE352-229C-485F-A900-95029FC2AF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A0836-A1DE-454D-928B-841D5B4A86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5BB55-F326-438C-8C7A-6B3585D9A7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145411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2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3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4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5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6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7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8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19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0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1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2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3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4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5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6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7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8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29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0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1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2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3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4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5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6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7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8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39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40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41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42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43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5444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45445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5446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5447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5448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5449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fld id="{0058BF70-9FAB-401E-BF10-70969459B6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84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8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9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1.v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17.bin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oleObject" Target="../embeddings/oleObject19.bin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oleObject" Target="../embeddings/oleObject20.bin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21.bin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23.bin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4" Type="http://schemas.openxmlformats.org/officeDocument/2006/relationships/oleObject" Target="../embeddings/oleObject26.bin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oleObject" Target="../embeddings/oleObject31.bin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4" Type="http://schemas.openxmlformats.org/officeDocument/2006/relationships/oleObject" Target="../embeddings/oleObject37.bin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0.v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457200"/>
            <a:ext cx="8763000" cy="6400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2.1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/</a:t>
            </a:r>
            <a:r>
              <a:rPr lang="en-US" dirty="0" err="1" smtClean="0"/>
              <a:t>Cair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komposisi</a:t>
            </a:r>
            <a:r>
              <a:rPr lang="en-US" dirty="0" smtClean="0"/>
              <a:t> yang </a:t>
            </a:r>
            <a:r>
              <a:rPr lang="en-US" dirty="0" err="1" smtClean="0"/>
              <a:t>didefinisikan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oleh</a:t>
            </a:r>
            <a:r>
              <a:rPr lang="en-US" dirty="0" smtClean="0"/>
              <a:t> C, H, O, S, N</a:t>
            </a:r>
          </a:p>
        </p:txBody>
      </p:sp>
      <p:graphicFrame>
        <p:nvGraphicFramePr>
          <p:cNvPr id="105516" name="Group 44"/>
          <p:cNvGraphicFramePr>
            <a:graphicFrameLocks noGrp="1"/>
          </p:cNvGraphicFramePr>
          <p:nvPr/>
        </p:nvGraphicFramePr>
        <p:xfrm>
          <a:off x="914400" y="1344613"/>
          <a:ext cx="6629400" cy="3074987"/>
        </p:xfrm>
        <a:graphic>
          <a:graphicData uri="http://schemas.openxmlformats.org/drawingml/2006/table">
            <a:tbl>
              <a:tblPr/>
              <a:tblGrid>
                <a:gridCol w="6629400"/>
              </a:tblGrid>
              <a:tr h="931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          +    O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          CO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 mol                 1 mol                             1 mol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02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+  ½ O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        H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O</a:t>
                      </a:r>
                      <a:endParaRPr kumimoji="0" lang="en-US" sz="2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 mol                 ½  mol                             1 mol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28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         +    O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          SO</a:t>
                      </a: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 mol                 1  mol                             1 mol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5487" name="AutoShape 15"/>
          <p:cNvSpPr>
            <a:spLocks noChangeArrowheads="1"/>
          </p:cNvSpPr>
          <p:nvPr/>
        </p:nvSpPr>
        <p:spPr bwMode="auto">
          <a:xfrm>
            <a:off x="3886200" y="16002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490" name="AutoShape 18"/>
          <p:cNvSpPr>
            <a:spLocks noChangeArrowheads="1"/>
          </p:cNvSpPr>
          <p:nvPr/>
        </p:nvSpPr>
        <p:spPr bwMode="auto">
          <a:xfrm>
            <a:off x="3962400" y="25146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5491" name="AutoShape 19"/>
          <p:cNvSpPr>
            <a:spLocks noChangeArrowheads="1"/>
          </p:cNvSpPr>
          <p:nvPr/>
        </p:nvSpPr>
        <p:spPr bwMode="auto">
          <a:xfrm>
            <a:off x="4038600" y="35052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5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5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05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05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05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54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5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5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87" grpId="0" animBg="1"/>
      <p:bldP spid="105490" grpId="0" animBg="1"/>
      <p:bldP spid="10549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6324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Menunjukan bahwa: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Pembakaran teoritis dari 1 mol C memerlukan 1 mol oksigen dan memberikan 1 mol CO</a:t>
            </a:r>
            <a:r>
              <a:rPr lang="en-US" baseline="-25000" smtClean="0"/>
              <a:t>2</a:t>
            </a:r>
          </a:p>
          <a:p>
            <a:pPr eaLnBrk="1" hangingPunct="1">
              <a:buFontTx/>
              <a:buNone/>
              <a:defRPr/>
            </a:pPr>
            <a:endParaRPr lang="en-US" baseline="-25000" smtClean="0"/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Pembakaran teoritis dari 1 mol Hidrogen memerlukan ½ mol O</a:t>
            </a:r>
            <a:r>
              <a:rPr lang="en-US" baseline="-25000" smtClean="0"/>
              <a:t>2</a:t>
            </a:r>
            <a:r>
              <a:rPr lang="en-US" smtClean="0"/>
              <a:t> dan memberikan 1 mol H</a:t>
            </a:r>
            <a:r>
              <a:rPr lang="en-US" baseline="-25000" smtClean="0"/>
              <a:t>2</a:t>
            </a:r>
            <a:r>
              <a:rPr lang="en-US" smtClean="0"/>
              <a:t>O</a:t>
            </a:r>
          </a:p>
          <a:p>
            <a:pPr eaLnBrk="1" hangingPunct="1">
              <a:buFontTx/>
              <a:buNone/>
              <a:defRPr/>
            </a:pPr>
            <a:endParaRPr lang="en-US" smtClean="0"/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Pembakaran teoritis 1 mol S memerlukan 1 mol O</a:t>
            </a:r>
            <a:r>
              <a:rPr lang="en-US" baseline="-25000" smtClean="0"/>
              <a:t>2</a:t>
            </a:r>
            <a:r>
              <a:rPr lang="en-US" smtClean="0"/>
              <a:t> dan memberikan 1 mol SO</a:t>
            </a:r>
            <a:r>
              <a:rPr lang="en-US" baseline="-25000" smtClean="0"/>
              <a:t>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838200"/>
            <a:ext cx="9144000" cy="5791200"/>
          </a:xfrm>
        </p:spPr>
        <p:txBody>
          <a:bodyPr/>
          <a:lstStyle/>
          <a:p>
            <a:pPr marL="609600" indent="-609600" eaLnBrk="1" hangingPunct="1">
              <a:buFontTx/>
              <a:buNone/>
              <a:defRPr/>
            </a:pPr>
            <a:r>
              <a:rPr lang="en-US" smtClean="0"/>
              <a:t>Atau ada dalam 1 kg bahan bakar</a:t>
            </a:r>
          </a:p>
          <a:p>
            <a:pPr marL="609600" indent="-609600" eaLnBrk="1" hangingPunct="1">
              <a:buFontTx/>
              <a:buNone/>
              <a:defRPr/>
            </a:pPr>
            <a:endParaRPr lang="en-US" u="sng" smtClean="0"/>
          </a:p>
          <a:p>
            <a:pPr marL="609600" indent="-609600" eaLnBrk="1" hangingPunct="1">
              <a:buFontTx/>
              <a:buNone/>
              <a:defRPr/>
            </a:pPr>
            <a:r>
              <a:rPr lang="en-US" smtClean="0"/>
              <a:t>		C kg dari karbon : </a:t>
            </a:r>
          </a:p>
          <a:p>
            <a:pPr marL="609600" indent="-609600" eaLnBrk="1" hangingPunct="1">
              <a:buFontTx/>
              <a:buNone/>
              <a:defRPr/>
            </a:pPr>
            <a:endParaRPr lang="en-US" smtClean="0"/>
          </a:p>
          <a:p>
            <a:pPr marL="609600" indent="-609600" eaLnBrk="1" hangingPunct="1">
              <a:buFontTx/>
              <a:buNone/>
              <a:defRPr/>
            </a:pPr>
            <a:endParaRPr lang="en-US" smtClean="0"/>
          </a:p>
          <a:p>
            <a:pPr marL="609600" indent="-609600" eaLnBrk="1" hangingPunct="1">
              <a:buFontTx/>
              <a:buNone/>
              <a:defRPr/>
            </a:pPr>
            <a:r>
              <a:rPr lang="en-US" smtClean="0"/>
              <a:t>		H kg dari hidrogen:</a:t>
            </a:r>
          </a:p>
          <a:p>
            <a:pPr marL="609600" indent="-609600" eaLnBrk="1" hangingPunct="1">
              <a:buFontTx/>
              <a:buNone/>
              <a:defRPr/>
            </a:pPr>
            <a:endParaRPr lang="en-US" smtClean="0"/>
          </a:p>
          <a:p>
            <a:pPr marL="609600" indent="-609600" eaLnBrk="1" hangingPunct="1">
              <a:buFontTx/>
              <a:buNone/>
              <a:defRPr/>
            </a:pPr>
            <a:endParaRPr lang="en-US" smtClean="0"/>
          </a:p>
          <a:p>
            <a:pPr marL="609600" indent="-609600" eaLnBrk="1" hangingPunct="1">
              <a:buFontTx/>
              <a:buNone/>
              <a:defRPr/>
            </a:pPr>
            <a:r>
              <a:rPr lang="en-US" smtClean="0"/>
              <a:t>		S kg dari sulfur: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6500" name="Object 4"/>
          <p:cNvGraphicFramePr>
            <a:graphicFrameLocks noChangeAspect="1"/>
          </p:cNvGraphicFramePr>
          <p:nvPr/>
        </p:nvGraphicFramePr>
        <p:xfrm>
          <a:off x="5334000" y="1752600"/>
          <a:ext cx="1524000" cy="884238"/>
        </p:xfrm>
        <a:graphic>
          <a:graphicData uri="http://schemas.openxmlformats.org/presentationml/2006/ole">
            <p:oleObj spid="_x0000_s5124" name="Equation" r:id="rId4" imgW="571252" imgH="393529" progId="Equation.3">
              <p:embed/>
            </p:oleObj>
          </a:graphicData>
        </a:graphic>
      </p:graphicFrame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6502" name="Object 6"/>
          <p:cNvGraphicFramePr>
            <a:graphicFrameLocks noChangeAspect="1"/>
          </p:cNvGraphicFramePr>
          <p:nvPr/>
        </p:nvGraphicFramePr>
        <p:xfrm>
          <a:off x="5181600" y="3505200"/>
          <a:ext cx="1447800" cy="942975"/>
        </p:xfrm>
        <a:graphic>
          <a:graphicData uri="http://schemas.openxmlformats.org/presentationml/2006/ole">
            <p:oleObj spid="_x0000_s5126" name="Equation" r:id="rId5" imgW="507780" imgH="393529" progId="Equation.3">
              <p:embed/>
            </p:oleObj>
          </a:graphicData>
        </a:graphic>
      </p:graphicFrame>
      <p:sp>
        <p:nvSpPr>
          <p:cNvPr id="512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6504" name="Object 8"/>
          <p:cNvGraphicFramePr>
            <a:graphicFrameLocks noChangeAspect="1"/>
          </p:cNvGraphicFramePr>
          <p:nvPr/>
        </p:nvGraphicFramePr>
        <p:xfrm>
          <a:off x="5257800" y="5410200"/>
          <a:ext cx="1371600" cy="922338"/>
        </p:xfrm>
        <a:graphic>
          <a:graphicData uri="http://schemas.openxmlformats.org/presentationml/2006/ole">
            <p:oleObj spid="_x0000_s5128" name="Equation" r:id="rId6" imgW="583947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64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64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500"/>
                                        <p:tgtEl>
                                          <p:spTgt spid="1064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6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838200"/>
            <a:ext cx="8686800" cy="6019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mtClean="0"/>
              <a:t>Sehingga pembakaran 1 kg bahan bakar akan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Memerlukan 				             oksigen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yang mana mewakili suatu volume</a:t>
            </a:r>
          </a:p>
        </p:txBody>
      </p:sp>
      <p:sp>
        <p:nvSpPr>
          <p:cNvPr id="614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4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49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5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51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615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8689" name="Object 17"/>
          <p:cNvGraphicFramePr>
            <a:graphicFrameLocks noChangeAspect="1"/>
          </p:cNvGraphicFramePr>
          <p:nvPr/>
        </p:nvGraphicFramePr>
        <p:xfrm>
          <a:off x="2667000" y="1600200"/>
          <a:ext cx="4648200" cy="1023938"/>
        </p:xfrm>
        <a:graphic>
          <a:graphicData uri="http://schemas.openxmlformats.org/presentationml/2006/ole">
            <p:oleObj spid="_x0000_s6153" name="Equation" r:id="rId3" imgW="1765300" imgH="431800" progId="Equation.3">
              <p:embed/>
            </p:oleObj>
          </a:graphicData>
        </a:graphic>
      </p:graphicFrame>
      <p:sp>
        <p:nvSpPr>
          <p:cNvPr id="615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8691" name="Object 19"/>
          <p:cNvGraphicFramePr>
            <a:graphicFrameLocks noChangeAspect="1"/>
          </p:cNvGraphicFramePr>
          <p:nvPr/>
        </p:nvGraphicFramePr>
        <p:xfrm>
          <a:off x="1143000" y="4648200"/>
          <a:ext cx="5715000" cy="1074738"/>
        </p:xfrm>
        <a:graphic>
          <a:graphicData uri="http://schemas.openxmlformats.org/presentationml/2006/ole">
            <p:oleObj spid="_x0000_s6155" name="Equation" r:id="rId4" imgW="22733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371600"/>
            <a:ext cx="8915400" cy="47593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Tetapi setiap Nm</a:t>
            </a:r>
            <a:r>
              <a:rPr lang="en-US" baseline="30000" smtClean="0"/>
              <a:t>3</a:t>
            </a:r>
            <a:r>
              <a:rPr lang="en-US" smtClean="0"/>
              <a:t> oksigen setara dengan 4.76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Nm</a:t>
            </a:r>
            <a:r>
              <a:rPr lang="en-US" baseline="30000" smtClean="0"/>
              <a:t>3</a:t>
            </a:r>
            <a:r>
              <a:rPr lang="en-US" smtClean="0"/>
              <a:t> udara sehingga menghasilkan suatu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persamaan bahwa untuk membakar 1 kg bahan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bakar diperlukan udara: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defRPr/>
            </a:pPr>
            <a:endParaRPr lang="en-US" sz="2800" smtClean="0"/>
          </a:p>
        </p:txBody>
      </p:sp>
      <p:graphicFrame>
        <p:nvGraphicFramePr>
          <p:cNvPr id="165892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295400" y="4114800"/>
          <a:ext cx="6400800" cy="1571625"/>
        </p:xfrm>
        <a:graphic>
          <a:graphicData uri="http://schemas.openxmlformats.org/presentationml/2006/ole">
            <p:oleObj spid="_x0000_s7171" name="Equation" r:id="rId3" imgW="2794000" imgH="685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5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5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5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5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</p:txBody>
      </p:sp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>
            <a:off x="0" y="381000"/>
            <a:ext cx="9144000" cy="5913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Contoh </a:t>
            </a:r>
          </a:p>
          <a:p>
            <a:pPr>
              <a:defRPr/>
            </a:pPr>
            <a:endParaRPr lang="en-US" sz="32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Berapa volume udara yang diperlukan untuk </a:t>
            </a:r>
          </a:p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membakar karbon dan cairan dari destilasi “petrol </a:t>
            </a:r>
          </a:p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karbon”</a:t>
            </a:r>
          </a:p>
          <a:p>
            <a:pPr>
              <a:defRPr/>
            </a:pPr>
            <a:endParaRPr lang="en-US" sz="32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>
              <a:defRPr/>
            </a:pPr>
            <a:r>
              <a:rPr lang="en-US" sz="32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Karbon</a:t>
            </a:r>
          </a:p>
          <a:p>
            <a:pPr>
              <a:defRPr/>
            </a:pPr>
            <a:endParaRPr lang="en-US" sz="32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>
              <a:defRPr/>
            </a:pPr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C	    h	       O           n     	s          d	</a:t>
            </a:r>
          </a:p>
          <a:p>
            <a:pPr>
              <a:defRPr/>
            </a:pPr>
            <a:endParaRPr lang="en-US" sz="28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pPr>
              <a:defRPr/>
            </a:pPr>
            <a:r>
              <a:rPr lang="en-US" sz="28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0.847	 0.042    0.039     0.021    0.013	 0.039     kg/kg</a:t>
            </a:r>
          </a:p>
          <a:p>
            <a:pPr eaLnBrk="1" hangingPunct="1">
              <a:spcBef>
                <a:spcPct val="50000"/>
              </a:spcBef>
              <a:buClr>
                <a:schemeClr val="hlink"/>
              </a:buClr>
              <a:buSzPct val="65000"/>
              <a:buFont typeface="Wingdings" pitchFamily="2" charset="2"/>
              <a:buNone/>
              <a:defRPr/>
            </a:pPr>
            <a:endParaRPr lang="en-US" sz="2800"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7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7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7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75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7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7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5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75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75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75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75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75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75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75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75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7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7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7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75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charRg st="120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7526">
                                            <p:txEl>
                                              <p:charRg st="120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7526">
                                            <p:txEl>
                                              <p:charRg st="120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7526">
                                            <p:txEl>
                                              <p:charRg st="120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7526">
                                            <p:txEl>
                                              <p:charRg st="120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>
                                            <p:txEl>
                                              <p:charRg st="168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7526">
                                            <p:txEl>
                                              <p:charRg st="168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7526">
                                            <p:txEl>
                                              <p:charRg st="168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7526">
                                            <p:txEl>
                                              <p:charRg st="168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7526">
                                            <p:txEl>
                                              <p:charRg st="168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05000"/>
            <a:ext cx="9144000" cy="4191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3600" smtClean="0"/>
              <a:t>Residu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36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C		     h	       n	       s 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 	 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0.842	 0.126   0.004     0.028	kg/kg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0"/>
            <a:ext cx="77724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Untuk karbon</a:t>
            </a:r>
            <a:r>
              <a:rPr lang="en-US" sz="360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36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a</a:t>
            </a:r>
            <a:r>
              <a:rPr lang="en-US" smtClean="0"/>
              <a:t> </a:t>
            </a:r>
            <a:r>
              <a:rPr lang="en-US" baseline="30000" smtClean="0"/>
              <a:t>=</a:t>
            </a:r>
            <a:r>
              <a:rPr lang="en-US" smtClean="0"/>
              <a:t> (8.89 x 0.847) + (26.67 x 0.042) +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3.33 (0.013 - 0.039)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 = 8.564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Untuk residu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a </a:t>
            </a:r>
            <a:r>
              <a:rPr lang="en-US" smtClean="0"/>
              <a:t>= (8.89 x 0.842) + (26.67 x 0.126) +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(3.33 x 0.028)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= 10.940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7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9144000" cy="4038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Perhitungan Volume Asap yang Dihasilkan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Persamaan pembakaran menunjukkan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bahwa 1 kg bahan yang terbakar menghasilkan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gas-gas dengan menggunakan oksigen.</a:t>
            </a:r>
          </a:p>
          <a:p>
            <a:pPr eaLnBrk="1" hangingPunct="1"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7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7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7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7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Yang menunjukkan volume total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1229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2895600" y="277813"/>
          <a:ext cx="2851150" cy="3560762"/>
        </p:xfrm>
        <a:graphic>
          <a:graphicData uri="http://schemas.openxmlformats.org/presentationml/2006/ole">
            <p:oleObj spid="_x0000_s12292" name="Equation" r:id="rId3" imgW="1003300" imgH="1625600" progId="Equation.3">
              <p:embed/>
            </p:oleObj>
          </a:graphicData>
        </a:graphic>
      </p:graphicFrame>
      <p:sp>
        <p:nvSpPr>
          <p:cNvPr id="1229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1073150" y="5027613"/>
          <a:ext cx="6386513" cy="1147762"/>
        </p:xfrm>
        <a:graphic>
          <a:graphicData uri="http://schemas.openxmlformats.org/presentationml/2006/ole">
            <p:oleObj spid="_x0000_s12294" name="Equation" r:id="rId4" imgW="19050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752600"/>
            <a:ext cx="8763000" cy="5105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Tetapi dalam volume ini, perlu menambahkan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volume N</a:t>
            </a:r>
            <a:r>
              <a:rPr lang="en-US" baseline="-25000" smtClean="0"/>
              <a:t>2</a:t>
            </a:r>
            <a:r>
              <a:rPr lang="en-US" smtClean="0"/>
              <a:t> yang ada dalam udara pembakaran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yang mempunyai kuantitas 3.76 x volume VO</a:t>
            </a:r>
            <a:r>
              <a:rPr lang="en-US" baseline="-25000" smtClean="0"/>
              <a:t>2</a:t>
            </a:r>
            <a:r>
              <a:rPr lang="en-US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sehingga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1331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8548" name="Object 4"/>
          <p:cNvGraphicFramePr>
            <a:graphicFrameLocks noChangeAspect="1"/>
          </p:cNvGraphicFramePr>
          <p:nvPr/>
        </p:nvGraphicFramePr>
        <p:xfrm>
          <a:off x="1219200" y="4343400"/>
          <a:ext cx="6629400" cy="1265238"/>
        </p:xfrm>
        <a:graphic>
          <a:graphicData uri="http://schemas.openxmlformats.org/presentationml/2006/ole">
            <p:oleObj spid="_x0000_s13316" name="Equation" r:id="rId4" imgW="22479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8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85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85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91440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Dengan demikian secara teoritis, pembakaran 1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kg dari bahan bakar akan menghasilkan volume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asap sebanyak: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f </a:t>
            </a:r>
            <a:r>
              <a:rPr lang="en-US" smtClean="0"/>
              <a:t>= 8.89 C + 32.27 h + 3.33 S + 0.8 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- 2.63 O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eaLnBrk="1" hangingPunct="1"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8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8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457200"/>
            <a:ext cx="9144000" cy="5943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Nilai-nilai</a:t>
            </a:r>
            <a:r>
              <a:rPr lang="en-US" dirty="0" smtClean="0"/>
              <a:t> di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menganggap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relatif</a:t>
            </a:r>
            <a:r>
              <a:rPr lang="en-US" dirty="0" smtClean="0"/>
              <a:t> </a:t>
            </a:r>
            <a:endParaRPr lang="id-ID" dirty="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3796" name="Object 4"/>
          <p:cNvGraphicFramePr>
            <a:graphicFrameLocks noChangeAspect="1"/>
          </p:cNvGraphicFramePr>
          <p:nvPr/>
        </p:nvGraphicFramePr>
        <p:xfrm>
          <a:off x="866775" y="1343025"/>
          <a:ext cx="7334250" cy="3795713"/>
        </p:xfrm>
        <a:graphic>
          <a:graphicData uri="http://schemas.openxmlformats.org/presentationml/2006/ole">
            <p:oleObj spid="_x0000_s15364" name="Equation" r:id="rId3" imgW="2895600" imgH="16764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7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7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8839200" cy="4267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Jika bahan bakar ini mengacu pada proporsi air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w, akan perlu menambah pada volume total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asap suatu volume uap air sama dengan</a:t>
            </a:r>
          </a:p>
          <a:p>
            <a:pPr algn="just" eaLnBrk="1" hangingPunct="1"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defRPr/>
            </a:pPr>
            <a:endParaRPr lang="en-US" sz="2800" smtClean="0"/>
          </a:p>
        </p:txBody>
      </p:sp>
      <p:graphicFrame>
        <p:nvGraphicFramePr>
          <p:cNvPr id="169988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295400" y="3581400"/>
          <a:ext cx="6019800" cy="1277938"/>
        </p:xfrm>
        <a:graphic>
          <a:graphicData uri="http://schemas.openxmlformats.org/presentationml/2006/ole">
            <p:oleObj spid="_x0000_s16387" name="Equation" r:id="rId3" imgW="18542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9144000" cy="4800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Dengan menggunakan formula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f </a:t>
            </a:r>
            <a:r>
              <a:rPr lang="en-US" smtClean="0"/>
              <a:t>= 8.89 C + 32.27 h + 3.33 S + 0.8 n - 2.63 O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      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Pada dua bahan bakar sebelumnya, kita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mendapatkan:</a:t>
            </a: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 eaLnBrk="1" hangingPunct="1">
              <a:buFontTx/>
              <a:buChar char="-"/>
              <a:defRPr/>
            </a:pPr>
            <a:r>
              <a:rPr lang="en-US" smtClean="0"/>
              <a:t>Untuk karbon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		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f </a:t>
            </a:r>
            <a:r>
              <a:rPr lang="en-US" smtClean="0"/>
              <a:t>=  (8.89 x 0.847) + (32.27 x 0.042) +  	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		(3.33 x 0.013) + (0.8 x 0.021) – (2.63 x 	 0.039)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	= 8.843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algn="just" eaLnBrk="1" hangingPunct="1">
              <a:buFontTx/>
              <a:buNone/>
              <a:defRPr/>
            </a:pPr>
            <a:endParaRPr lang="en-US" smtClean="0"/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Untuk bahan hasil destilasi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		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f </a:t>
            </a:r>
            <a:r>
              <a:rPr lang="en-US" smtClean="0"/>
              <a:t>= (8.89 x 0.842) + (32.27 x 0.126) + 			(3.33 x 0.028) + (0.8 x 0.004) 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	 = 11.647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95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95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914400"/>
            <a:ext cx="9144000" cy="53340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mtClean="0"/>
              <a:t>Catatan:</a:t>
            </a:r>
          </a:p>
          <a:p>
            <a:pPr algn="just" eaLnBrk="1" hangingPunct="1">
              <a:buFontTx/>
              <a:buNone/>
              <a:defRPr/>
            </a:pPr>
            <a:endParaRPr lang="en-US" smtClean="0"/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Kita menganggap pada umumnya dalam praktek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bahwa kita mempunyai asap pembakaran kering,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dengan mengandaikan bahwa asap air berada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keseluruhannya dalam keadaan mengembun.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Jadi pada suatu volume yang dapat diabaikan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dibandingkan dengan yang lain yang membentuk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gas.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715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Pembakaran hidrogen yang ada dalam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bahan bakar jadi hanya meninggalkan dalam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asap “azote” dari udara pembakarannya. Kita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harus, dalam hal ini, mengurangi V</a:t>
            </a:r>
            <a:r>
              <a:rPr lang="en-US" baseline="-25000" smtClean="0"/>
              <a:t>f</a:t>
            </a:r>
            <a:r>
              <a:rPr lang="en-US" smtClean="0"/>
              <a:t> dengan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volume uap air yang mana hasil dari pembakaran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hidrogen, atau </a:t>
            </a: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6868" name="Object 4"/>
          <p:cNvGraphicFramePr>
            <a:graphicFrameLocks noChangeAspect="1"/>
          </p:cNvGraphicFramePr>
          <p:nvPr/>
        </p:nvGraphicFramePr>
        <p:xfrm>
          <a:off x="660400" y="3962400"/>
          <a:ext cx="7824788" cy="1009650"/>
        </p:xfrm>
        <a:graphic>
          <a:graphicData uri="http://schemas.openxmlformats.org/presentationml/2006/ole">
            <p:oleObj spid="_x0000_s20484" name="Equation" r:id="rId3" imgW="19050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6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6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0"/>
            <a:ext cx="9144000" cy="4114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sehingga ekspresi volume asap kering (dengan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demikian kita menuliskan V</a:t>
            </a:r>
            <a:r>
              <a:rPr lang="en-US" baseline="-25000" smtClean="0"/>
              <a:t>s</a:t>
            </a:r>
            <a:r>
              <a:rPr lang="en-US" smtClean="0"/>
              <a:t>) yang dihasilkan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oleh 1 kg bahan bakar adalah: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s</a:t>
            </a:r>
            <a:r>
              <a:rPr lang="en-US" smtClean="0"/>
              <a:t> = 8.89 C + 21.07 h + 3.33 S + 0.8 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- 2.63 O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0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0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0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05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5410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2.2 Bahan Bakar Gas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	   Di sini V</a:t>
            </a:r>
            <a:r>
              <a:rPr lang="en-US" baseline="-25000" smtClean="0"/>
              <a:t>a</a:t>
            </a:r>
            <a:r>
              <a:rPr lang="en-US" smtClean="0"/>
              <a:t> dan V</a:t>
            </a:r>
            <a:r>
              <a:rPr lang="en-US" baseline="-25000" smtClean="0"/>
              <a:t>s </a:t>
            </a:r>
            <a:r>
              <a:rPr lang="en-US" smtClean="0"/>
              <a:t>akan diekspresikan dalam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  <a:r>
              <a:rPr lang="en-US" smtClean="0"/>
              <a:t>. Kita mempertimbangkan suatu bahan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bakar gas, yang mana komposisi dalam volume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didefinisikan oleh: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    		CO, h, CH</a:t>
            </a:r>
            <a:r>
              <a:rPr lang="en-US" baseline="-25000" smtClean="0"/>
              <a:t>4</a:t>
            </a:r>
            <a:r>
              <a:rPr lang="en-US" smtClean="0"/>
              <a:t>, </a:t>
            </a:r>
            <a:r>
              <a:rPr lang="el-GR" smtClean="0">
                <a:cs typeface="Times New Roman" pitchFamily="18" charset="0"/>
              </a:rPr>
              <a:t>Σ</a:t>
            </a:r>
            <a:r>
              <a:rPr lang="en-US" smtClean="0">
                <a:cs typeface="Times New Roman" pitchFamily="18" charset="0"/>
              </a:rPr>
              <a:t>C</a:t>
            </a:r>
            <a:r>
              <a:rPr lang="en-US" baseline="-25000" smtClean="0">
                <a:cs typeface="Times New Roman" pitchFamily="18" charset="0"/>
              </a:rPr>
              <a:t>m</a:t>
            </a:r>
            <a:r>
              <a:rPr lang="en-US" smtClean="0">
                <a:cs typeface="Times New Roman" pitchFamily="18" charset="0"/>
              </a:rPr>
              <a:t>h</a:t>
            </a:r>
            <a:r>
              <a:rPr lang="en-US" baseline="-25000" smtClean="0">
                <a:cs typeface="Times New Roman" pitchFamily="18" charset="0"/>
              </a:rPr>
              <a:t>P</a:t>
            </a:r>
            <a:r>
              <a:rPr lang="en-US" smtClean="0">
                <a:cs typeface="Times New Roman" pitchFamily="18" charset="0"/>
              </a:rPr>
              <a:t>, CO</a:t>
            </a:r>
            <a:r>
              <a:rPr lang="en-US" baseline="-25000" smtClean="0">
                <a:cs typeface="Times New Roman" pitchFamily="18" charset="0"/>
              </a:rPr>
              <a:t>2</a:t>
            </a:r>
            <a:r>
              <a:rPr lang="en-US" smtClean="0">
                <a:cs typeface="Times New Roman" pitchFamily="18" charset="0"/>
              </a:rPr>
              <a:t>, O, n, W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>
                <a:latin typeface="Times New Roman" pitchFamily="18" charset="0"/>
                <a:cs typeface="Times New Roman" pitchFamily="18" charset="0"/>
              </a:rPr>
              <a:t>		</a:t>
            </a:r>
            <a:endParaRPr lang="el-GR" baseline="-2500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2286000"/>
            <a:ext cx="8839200" cy="3124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Komponen-komponen</a:t>
            </a:r>
            <a:r>
              <a:rPr lang="en-US" dirty="0" smtClean="0">
                <a:cs typeface="Times New Roman" pitchFamily="18" charset="0"/>
              </a:rPr>
              <a:t> yang </a:t>
            </a:r>
            <a:r>
              <a:rPr lang="en-US" dirty="0" err="1" smtClean="0">
                <a:cs typeface="Times New Roman" pitchFamily="18" charset="0"/>
              </a:rPr>
              <a:t>dapat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terbakar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adalah</a:t>
            </a:r>
            <a:r>
              <a:rPr lang="en-US" dirty="0" smtClean="0">
                <a:cs typeface="Times New Roman" pitchFamily="18" charset="0"/>
              </a:rPr>
              <a:t> CO, H</a:t>
            </a:r>
            <a:r>
              <a:rPr lang="en-US" baseline="-25000" dirty="0" smtClean="0">
                <a:cs typeface="Times New Roman" pitchFamily="18" charset="0"/>
              </a:rPr>
              <a:t>2</a:t>
            </a:r>
            <a:r>
              <a:rPr lang="en-US" dirty="0" smtClean="0">
                <a:cs typeface="Times New Roman" pitchFamily="18" charset="0"/>
              </a:rPr>
              <a:t>, CH</a:t>
            </a:r>
            <a:r>
              <a:rPr lang="en-US" baseline="-25000" dirty="0" smtClean="0">
                <a:cs typeface="Times New Roman" pitchFamily="18" charset="0"/>
              </a:rPr>
              <a:t>4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l-GR" dirty="0" smtClean="0">
                <a:cs typeface="Times New Roman" pitchFamily="18" charset="0"/>
              </a:rPr>
              <a:t>Σ</a:t>
            </a:r>
            <a:r>
              <a:rPr lang="en-US" dirty="0" err="1" smtClean="0">
                <a:cs typeface="Times New Roman" pitchFamily="18" charset="0"/>
              </a:rPr>
              <a:t>C</a:t>
            </a:r>
            <a:r>
              <a:rPr lang="en-US" baseline="-25000" dirty="0" err="1" smtClean="0">
                <a:cs typeface="Times New Roman" pitchFamily="18" charset="0"/>
              </a:rPr>
              <a:t>m</a:t>
            </a:r>
            <a:r>
              <a:rPr lang="en-US" dirty="0" err="1" smtClean="0">
                <a:cs typeface="Times New Roman" pitchFamily="18" charset="0"/>
              </a:rPr>
              <a:t>h</a:t>
            </a:r>
            <a:r>
              <a:rPr lang="en-US" baseline="-25000" dirty="0" err="1" smtClean="0">
                <a:cs typeface="Times New Roman" pitchFamily="18" charset="0"/>
              </a:rPr>
              <a:t>P</a:t>
            </a:r>
            <a:r>
              <a:rPr lang="en-US" baseline="-25000" dirty="0" smtClean="0"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yang </a:t>
            </a:r>
            <a:r>
              <a:rPr lang="en-US" dirty="0" err="1" smtClean="0">
                <a:cs typeface="Times New Roman" pitchFamily="18" charset="0"/>
              </a:rPr>
              <a:t>mana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persamaan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pembakaran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masing-masing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adalah</a:t>
            </a:r>
            <a:r>
              <a:rPr lang="en-US" dirty="0" smtClean="0">
                <a:cs typeface="Times New Roman" pitchFamily="18" charset="0"/>
              </a:rPr>
              <a:t>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l-GR" baseline="-25000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2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2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</a:t>
            </a:r>
            <a:r>
              <a:rPr lang="en-US" smtClean="0">
                <a:cs typeface="Times New Roman" pitchFamily="18" charset="0"/>
              </a:rPr>
              <a:t>	</a:t>
            </a:r>
          </a:p>
        </p:txBody>
      </p:sp>
      <p:graphicFrame>
        <p:nvGraphicFramePr>
          <p:cNvPr id="114769" name="Group 81"/>
          <p:cNvGraphicFramePr>
            <a:graphicFrameLocks noGrp="1"/>
          </p:cNvGraphicFramePr>
          <p:nvPr/>
        </p:nvGraphicFramePr>
        <p:xfrm>
          <a:off x="228600" y="1219200"/>
          <a:ext cx="8915400" cy="5145087"/>
        </p:xfrm>
        <a:graphic>
          <a:graphicData uri="http://schemas.openxmlformats.org/drawingml/2006/table">
            <a:tbl>
              <a:tblPr/>
              <a:tblGrid>
                <a:gridCol w="8915400"/>
              </a:tblGrid>
              <a:tr h="116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CO          +    ½ 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        CO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 vol                          ½  vol                             1 vol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+    ½ 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        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O</a:t>
                      </a:r>
                      <a:endParaRPr kumimoji="0" lang="en-US" sz="32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 vol                         ½  vol                              1 vol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+     2 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          CO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       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    2 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1 vol                        2  vol                       1 vol                      2 vol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20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Σ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P         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+     3.67 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               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2.45 CO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   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+  2.45H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1 vol                        3.67  vol                    2.45 vol              2.45 vol</a:t>
                      </a: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4734" name="AutoShape 46"/>
          <p:cNvSpPr>
            <a:spLocks noChangeArrowheads="1"/>
          </p:cNvSpPr>
          <p:nvPr/>
        </p:nvSpPr>
        <p:spPr bwMode="auto">
          <a:xfrm>
            <a:off x="4267200" y="1524000"/>
            <a:ext cx="990600" cy="228600"/>
          </a:xfrm>
          <a:prstGeom prst="rightArrow">
            <a:avLst>
              <a:gd name="adj1" fmla="val 50000"/>
              <a:gd name="adj2" fmla="val 10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735" name="AutoShape 47"/>
          <p:cNvSpPr>
            <a:spLocks noChangeArrowheads="1"/>
          </p:cNvSpPr>
          <p:nvPr/>
        </p:nvSpPr>
        <p:spPr bwMode="auto">
          <a:xfrm>
            <a:off x="4267200" y="2590800"/>
            <a:ext cx="990600" cy="228600"/>
          </a:xfrm>
          <a:prstGeom prst="rightArrow">
            <a:avLst>
              <a:gd name="adj1" fmla="val 50000"/>
              <a:gd name="adj2" fmla="val 10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736" name="AutoShape 48"/>
          <p:cNvSpPr>
            <a:spLocks noChangeArrowheads="1"/>
          </p:cNvSpPr>
          <p:nvPr/>
        </p:nvSpPr>
        <p:spPr bwMode="auto">
          <a:xfrm>
            <a:off x="4267200" y="3810000"/>
            <a:ext cx="990600" cy="228600"/>
          </a:xfrm>
          <a:prstGeom prst="rightArrow">
            <a:avLst>
              <a:gd name="adj1" fmla="val 50000"/>
              <a:gd name="adj2" fmla="val 10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4737" name="AutoShape 49"/>
          <p:cNvSpPr>
            <a:spLocks noChangeArrowheads="1"/>
          </p:cNvSpPr>
          <p:nvPr/>
        </p:nvSpPr>
        <p:spPr bwMode="auto">
          <a:xfrm>
            <a:off x="4343400" y="4876800"/>
            <a:ext cx="990600" cy="228600"/>
          </a:xfrm>
          <a:prstGeom prst="rightArrow">
            <a:avLst>
              <a:gd name="adj1" fmla="val 50000"/>
              <a:gd name="adj2" fmla="val 10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4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47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7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4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4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47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47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4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4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47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47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47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47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47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47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4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4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34" grpId="0" animBg="1"/>
      <p:bldP spid="114735" grpId="0" animBg="1"/>
      <p:bldP spid="114736" grpId="0" animBg="1"/>
      <p:bldP spid="11473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81000"/>
            <a:ext cx="9144000" cy="6172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Pengujian dari persamaan ini menunjukkan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bahwa: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Pembakaran dari suatu volume sembarang V dari CO memerlukan suatu volume V/2 oksigen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Pembakaran dari suatu volume sembarang V dari H</a:t>
            </a:r>
            <a:r>
              <a:rPr lang="en-US" baseline="-25000" smtClean="0"/>
              <a:t>2</a:t>
            </a:r>
            <a:r>
              <a:rPr lang="en-US" smtClean="0"/>
              <a:t> memerlukan suatu volume V/2 oksigen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Pembakaran dari suatu volume sembarang V dari CH</a:t>
            </a:r>
            <a:r>
              <a:rPr lang="en-US" baseline="-25000" smtClean="0"/>
              <a:t>4</a:t>
            </a:r>
            <a:r>
              <a:rPr lang="en-US" smtClean="0"/>
              <a:t> memerlukan suatu volume 2V oksigen</a:t>
            </a:r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Pembakaran dari suatu volume sembarang V dari hidrokarbon </a:t>
            </a:r>
            <a:r>
              <a:rPr lang="el-GR" smtClean="0">
                <a:latin typeface="Times New Roman" pitchFamily="18" charset="0"/>
                <a:cs typeface="Times New Roman" pitchFamily="18" charset="0"/>
              </a:rPr>
              <a:t>Σ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baseline="-2500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baseline="-2500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mtClean="0"/>
              <a:t> memerlukan suatu volume 3.67 V oksigen.</a:t>
            </a:r>
          </a:p>
          <a:p>
            <a:pPr eaLnBrk="1" hangingPunct="1">
              <a:defRPr/>
            </a:pPr>
            <a:endParaRPr lang="en-US" smtClean="0"/>
          </a:p>
          <a:p>
            <a:pPr algn="just" eaLnBrk="1" hangingPunct="1">
              <a:buFontTx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57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57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62484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mtClean="0"/>
              <a:t>Pembakaran 1 Nm</a:t>
            </a:r>
            <a:r>
              <a:rPr lang="en-US" baseline="30000" smtClean="0"/>
              <a:t>3</a:t>
            </a:r>
            <a:r>
              <a:rPr lang="en-US" smtClean="0"/>
              <a:t> dari gas akan memerlukan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suatu volume oksigen sama dengan:</a:t>
            </a:r>
          </a:p>
          <a:p>
            <a:pPr algn="just" eaLnBrk="1" hangingPunct="1">
              <a:buFontTx/>
              <a:buNone/>
              <a:defRPr/>
            </a:pPr>
            <a:endParaRPr lang="en-US" smtClean="0"/>
          </a:p>
          <a:p>
            <a:pPr eaLnBrk="1" hangingPunct="1">
              <a:buFontTx/>
              <a:buNone/>
              <a:defRPr/>
            </a:pPr>
            <a:endParaRPr lang="en-US" smtClean="0"/>
          </a:p>
          <a:p>
            <a:pPr eaLnBrk="1" hangingPunct="1">
              <a:buFontTx/>
              <a:buNone/>
              <a:defRPr/>
            </a:pPr>
            <a:endParaRPr lang="en-US" smtClean="0"/>
          </a:p>
          <a:p>
            <a:pPr eaLnBrk="1" hangingPunct="1">
              <a:buFontTx/>
              <a:buNone/>
              <a:defRPr/>
            </a:pPr>
            <a:r>
              <a:rPr lang="en-US" smtClean="0"/>
              <a:t>Tetapi sebagian oksigen yang diperlukan,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diketahui 0 Nm</a:t>
            </a:r>
            <a:r>
              <a:rPr lang="en-US" baseline="30000" smtClean="0"/>
              <a:t>3</a:t>
            </a:r>
            <a:r>
              <a:rPr lang="en-US" smtClean="0"/>
              <a:t>/ Nm</a:t>
            </a:r>
            <a:r>
              <a:rPr lang="en-US" baseline="30000" smtClean="0"/>
              <a:t>3</a:t>
            </a:r>
            <a:r>
              <a:rPr lang="en-US" smtClean="0"/>
              <a:t>, sudah berada dalam gas 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yang dapat terbakar tersebut, sehingga volume 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oksigen yang dibutuhkan oleh udara pembakaran 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berkurang</a:t>
            </a:r>
          </a:p>
          <a:p>
            <a:pPr eaLnBrk="1" hangingPunct="1">
              <a:buFontTx/>
              <a:buNone/>
              <a:defRPr/>
            </a:pPr>
            <a:endParaRPr lang="en-US" smtClean="0"/>
          </a:p>
        </p:txBody>
      </p:sp>
      <p:sp>
        <p:nvSpPr>
          <p:cNvPr id="26627" name="Rectangle 6"/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9941" name="Object 5"/>
          <p:cNvGraphicFramePr>
            <a:graphicFrameLocks noChangeAspect="1"/>
          </p:cNvGraphicFramePr>
          <p:nvPr/>
        </p:nvGraphicFramePr>
        <p:xfrm>
          <a:off x="609600" y="2057400"/>
          <a:ext cx="7086600" cy="1216025"/>
        </p:xfrm>
        <a:graphic>
          <a:graphicData uri="http://schemas.openxmlformats.org/presentationml/2006/ole">
            <p:oleObj spid="_x0000_s26628" name="Equation" r:id="rId3" imgW="22733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9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9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9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81000"/>
            <a:ext cx="87630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36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Setiap Nm</a:t>
            </a:r>
            <a:r>
              <a:rPr lang="en-US" baseline="30000" smtClean="0"/>
              <a:t>3</a:t>
            </a:r>
            <a:r>
              <a:rPr lang="en-US" smtClean="0"/>
              <a:t> oksigen yang mana bersesuaian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dengan 4.76 Nm</a:t>
            </a:r>
            <a:r>
              <a:rPr lang="en-US" baseline="30000" smtClean="0"/>
              <a:t>3 </a:t>
            </a:r>
            <a:r>
              <a:rPr lang="en-US" smtClean="0"/>
              <a:t>udara. Hal ini menyebabkan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bahwa volume total minimum udara yang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diperlukan untuk membakar 1 Nm</a:t>
            </a:r>
            <a:r>
              <a:rPr lang="en-US" baseline="30000" smtClean="0"/>
              <a:t>3</a:t>
            </a:r>
            <a:r>
              <a:rPr lang="en-US" smtClean="0"/>
              <a:t> gas adalah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a</a:t>
            </a:r>
            <a:r>
              <a:rPr lang="en-US" smtClean="0"/>
              <a:t> = 4.76 VO</a:t>
            </a:r>
            <a:r>
              <a:rPr lang="en-US" baseline="-25000" smtClean="0"/>
              <a:t>2.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baseline="-25000" smtClean="0"/>
          </a:p>
        </p:txBody>
      </p:sp>
      <p:sp>
        <p:nvSpPr>
          <p:cNvPr id="2765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652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7653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40973" name="Object 13"/>
          <p:cNvGraphicFramePr>
            <a:graphicFrameLocks noChangeAspect="1"/>
          </p:cNvGraphicFramePr>
          <p:nvPr/>
        </p:nvGraphicFramePr>
        <p:xfrm>
          <a:off x="914400" y="762000"/>
          <a:ext cx="7696200" cy="1128713"/>
        </p:xfrm>
        <a:graphic>
          <a:graphicData uri="http://schemas.openxmlformats.org/presentationml/2006/ole">
            <p:oleObj spid="_x0000_s27654" name="Equation" r:id="rId3" imgW="28575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6172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Untuk penentuan gas buang, kita akan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menyamakan perhitungan seperti pada bahan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bakar padat atau cair.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Gas buang atau asap terdiri: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dari CO</a:t>
            </a:r>
            <a:r>
              <a:rPr lang="en-US" baseline="-25000" smtClean="0"/>
              <a:t>2</a:t>
            </a:r>
            <a:r>
              <a:rPr lang="en-US" smtClean="0"/>
              <a:t> yang berasal dari bahan bakar sendiri demikian juga dari pembakaran CO dan hidrokarburan 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dari uap air yang berasal dari bahan bakar sendiri demikian juga dari pembakaran hidrogen bebas dan hidrokarburan</a:t>
            </a:r>
            <a:endParaRPr lang="en-US" baseline="-2500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87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87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87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87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8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8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8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87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8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8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8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87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6553200"/>
          </a:xfrm>
        </p:spPr>
        <p:txBody>
          <a:bodyPr/>
          <a:lstStyle/>
          <a:p>
            <a:pPr algn="just" eaLnBrk="1" hangingPunct="1">
              <a:buFontTx/>
              <a:buChar char="-"/>
              <a:defRPr/>
            </a:pPr>
            <a:r>
              <a:rPr lang="en-US" dirty="0" err="1" smtClean="0"/>
              <a:t>dari</a:t>
            </a:r>
            <a:r>
              <a:rPr lang="en-US" dirty="0" smtClean="0"/>
              <a:t> “azote” </a:t>
            </a:r>
            <a:r>
              <a:rPr lang="id-ID" dirty="0" smtClean="0"/>
              <a:t>(N</a:t>
            </a:r>
            <a:r>
              <a:rPr lang="id-ID" baseline="-25000" dirty="0" smtClean="0"/>
              <a:t>2</a:t>
            </a:r>
            <a:r>
              <a:rPr lang="id-ID" dirty="0" smtClean="0"/>
              <a:t>) </a:t>
            </a:r>
            <a:r>
              <a:rPr lang="en-US" dirty="0" smtClean="0"/>
              <a:t>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endParaRPr lang="en-US" dirty="0" smtClean="0"/>
          </a:p>
          <a:p>
            <a:pPr algn="just" eaLnBrk="1" hangingPunct="1">
              <a:buFontTx/>
              <a:buNone/>
              <a:defRPr/>
            </a:pPr>
            <a:endParaRPr lang="en-US" dirty="0" smtClean="0"/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persamaan-persamaan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ada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segera</a:t>
            </a:r>
            <a:endParaRPr lang="en-US" dirty="0" smtClean="0"/>
          </a:p>
          <a:p>
            <a:pPr eaLnBrk="1" hangingPunct="1">
              <a:buFontTx/>
              <a:buNone/>
              <a:defRPr/>
            </a:pPr>
            <a:endParaRPr lang="en-US" dirty="0" smtClean="0"/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- </a:t>
            </a:r>
            <a:r>
              <a:rPr lang="en-US" dirty="0" err="1" smtClean="0"/>
              <a:t>Untuk</a:t>
            </a:r>
            <a:r>
              <a:rPr lang="en-US" dirty="0" smtClean="0"/>
              <a:t> volume CO</a:t>
            </a:r>
            <a:r>
              <a:rPr lang="en-US" baseline="-25000" dirty="0" smtClean="0"/>
              <a:t>2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		CO</a:t>
            </a:r>
            <a:r>
              <a:rPr lang="en-US" baseline="-25000" dirty="0" smtClean="0"/>
              <a:t>2 </a:t>
            </a:r>
            <a:r>
              <a:rPr lang="en-US" dirty="0" smtClean="0"/>
              <a:t>+ CO + CH</a:t>
            </a:r>
            <a:r>
              <a:rPr lang="en-US" baseline="-25000" dirty="0" smtClean="0"/>
              <a:t>4 </a:t>
            </a:r>
            <a:r>
              <a:rPr lang="en-US" dirty="0" smtClean="0"/>
              <a:t>+ 2,45 </a:t>
            </a:r>
            <a:r>
              <a:rPr lang="el-GR" dirty="0" smtClean="0">
                <a:cs typeface="Times New Roman" pitchFamily="18" charset="0"/>
              </a:rPr>
              <a:t>Σ</a:t>
            </a:r>
            <a:r>
              <a:rPr lang="en-US" dirty="0" err="1" smtClean="0">
                <a:cs typeface="Times New Roman" pitchFamily="18" charset="0"/>
              </a:rPr>
              <a:t>C</a:t>
            </a:r>
            <a:r>
              <a:rPr lang="en-US" baseline="-25000" dirty="0" err="1" smtClean="0">
                <a:cs typeface="Times New Roman" pitchFamily="18" charset="0"/>
              </a:rPr>
              <a:t>m</a:t>
            </a:r>
            <a:r>
              <a:rPr lang="en-US" dirty="0" err="1" smtClean="0">
                <a:cs typeface="Times New Roman" pitchFamily="18" charset="0"/>
              </a:rPr>
              <a:t>h</a:t>
            </a:r>
            <a:r>
              <a:rPr lang="en-US" baseline="-25000" dirty="0" err="1" smtClean="0">
                <a:cs typeface="Times New Roman" pitchFamily="18" charset="0"/>
              </a:rPr>
              <a:t>P</a:t>
            </a:r>
            <a:r>
              <a:rPr lang="en-US" baseline="-25000" dirty="0" smtClean="0">
                <a:cs typeface="Times New Roman" pitchFamily="18" charset="0"/>
              </a:rPr>
              <a:t>   </a:t>
            </a:r>
            <a:r>
              <a:rPr lang="en-US" dirty="0" smtClean="0">
                <a:cs typeface="Times New Roman" pitchFamily="18" charset="0"/>
              </a:rPr>
              <a:t>Nm</a:t>
            </a:r>
            <a:r>
              <a:rPr lang="en-US" baseline="30000" dirty="0" smtClean="0">
                <a:cs typeface="Times New Roman" pitchFamily="18" charset="0"/>
              </a:rPr>
              <a:t>3</a:t>
            </a:r>
            <a:r>
              <a:rPr lang="en-US" dirty="0" smtClean="0">
                <a:cs typeface="Times New Roman" pitchFamily="18" charset="0"/>
              </a:rPr>
              <a:t>/Nm</a:t>
            </a:r>
            <a:r>
              <a:rPr lang="en-US" baseline="30000" dirty="0" smtClean="0">
                <a:cs typeface="Times New Roman" pitchFamily="18" charset="0"/>
              </a:rPr>
              <a:t>3</a:t>
            </a:r>
          </a:p>
          <a:p>
            <a:pPr eaLnBrk="1" hangingPunct="1">
              <a:buFontTx/>
              <a:buNone/>
              <a:defRPr/>
            </a:pPr>
            <a:endParaRPr lang="en-US" baseline="30000" dirty="0" smtClean="0"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US" dirty="0" err="1" smtClean="0">
                <a:cs typeface="Times New Roman" pitchFamily="18" charset="0"/>
              </a:rPr>
              <a:t>Untuk</a:t>
            </a:r>
            <a:r>
              <a:rPr lang="en-US" dirty="0" smtClean="0">
                <a:cs typeface="Times New Roman" pitchFamily="18" charset="0"/>
              </a:rPr>
              <a:t> volume </a:t>
            </a:r>
            <a:r>
              <a:rPr lang="en-US" dirty="0" err="1" smtClean="0">
                <a:cs typeface="Times New Roman" pitchFamily="18" charset="0"/>
              </a:rPr>
              <a:t>uap</a:t>
            </a:r>
            <a:r>
              <a:rPr lang="en-US" dirty="0" smtClean="0">
                <a:cs typeface="Times New Roman" pitchFamily="18" charset="0"/>
              </a:rPr>
              <a:t> air</a:t>
            </a:r>
          </a:p>
          <a:p>
            <a:pPr eaLnBrk="1" hangingPunct="1">
              <a:buFontTx/>
              <a:buNone/>
              <a:defRPr/>
            </a:pPr>
            <a:r>
              <a:rPr lang="en-US" dirty="0" smtClean="0">
                <a:cs typeface="Times New Roman" pitchFamily="18" charset="0"/>
              </a:rPr>
              <a:t>		W + h + 2CH</a:t>
            </a:r>
            <a:r>
              <a:rPr lang="en-US" baseline="-25000" dirty="0" smtClean="0">
                <a:cs typeface="Times New Roman" pitchFamily="18" charset="0"/>
              </a:rPr>
              <a:t>4</a:t>
            </a:r>
            <a:r>
              <a:rPr lang="en-US" dirty="0" smtClean="0">
                <a:cs typeface="Times New Roman" pitchFamily="18" charset="0"/>
              </a:rPr>
              <a:t> + </a:t>
            </a:r>
            <a:r>
              <a:rPr lang="en-US" dirty="0" smtClean="0"/>
              <a:t>2,45 </a:t>
            </a:r>
            <a:r>
              <a:rPr lang="el-GR" dirty="0" smtClean="0">
                <a:cs typeface="Times New Roman" pitchFamily="18" charset="0"/>
              </a:rPr>
              <a:t>Σ</a:t>
            </a:r>
            <a:r>
              <a:rPr lang="en-US" dirty="0" err="1" smtClean="0">
                <a:cs typeface="Times New Roman" pitchFamily="18" charset="0"/>
              </a:rPr>
              <a:t>C</a:t>
            </a:r>
            <a:r>
              <a:rPr lang="en-US" baseline="-25000" dirty="0" err="1" smtClean="0">
                <a:cs typeface="Times New Roman" pitchFamily="18" charset="0"/>
              </a:rPr>
              <a:t>m</a:t>
            </a:r>
            <a:r>
              <a:rPr lang="en-US" dirty="0" err="1" smtClean="0">
                <a:cs typeface="Times New Roman" pitchFamily="18" charset="0"/>
              </a:rPr>
              <a:t>h</a:t>
            </a:r>
            <a:r>
              <a:rPr lang="en-US" baseline="-25000" dirty="0" err="1" smtClean="0">
                <a:cs typeface="Times New Roman" pitchFamily="18" charset="0"/>
              </a:rPr>
              <a:t>P</a:t>
            </a:r>
            <a:r>
              <a:rPr lang="en-US" baseline="-25000" dirty="0" smtClean="0">
                <a:cs typeface="Times New Roman" pitchFamily="18" charset="0"/>
              </a:rPr>
              <a:t>   </a:t>
            </a:r>
            <a:r>
              <a:rPr lang="en-US" dirty="0" smtClean="0">
                <a:cs typeface="Times New Roman" pitchFamily="18" charset="0"/>
              </a:rPr>
              <a:t>Nm</a:t>
            </a:r>
            <a:r>
              <a:rPr lang="en-US" baseline="30000" dirty="0" smtClean="0">
                <a:cs typeface="Times New Roman" pitchFamily="18" charset="0"/>
              </a:rPr>
              <a:t>3</a:t>
            </a:r>
            <a:r>
              <a:rPr lang="en-US" dirty="0" smtClean="0">
                <a:cs typeface="Times New Roman" pitchFamily="18" charset="0"/>
              </a:rPr>
              <a:t>/Nm</a:t>
            </a:r>
            <a:r>
              <a:rPr lang="en-US" baseline="30000" dirty="0" smtClean="0">
                <a:cs typeface="Times New Roman" pitchFamily="18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9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9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8392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smtClean="0">
                <a:cs typeface="Times New Roman" pitchFamily="18" charset="0"/>
              </a:rPr>
              <a:t>Untuk volume “azote”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		n + 3.76 VO</a:t>
            </a:r>
            <a:r>
              <a:rPr lang="en-US" baseline="-25000" smtClean="0">
                <a:cs typeface="Times New Roman" pitchFamily="18" charset="0"/>
              </a:rPr>
              <a:t>2</a:t>
            </a:r>
            <a:r>
              <a:rPr lang="en-US" smtClean="0">
                <a:cs typeface="Times New Roman" pitchFamily="18" charset="0"/>
              </a:rPr>
              <a:t> = n + 0.79 V</a:t>
            </a:r>
            <a:r>
              <a:rPr lang="en-US" baseline="-25000" smtClean="0">
                <a:cs typeface="Times New Roman" pitchFamily="18" charset="0"/>
              </a:rPr>
              <a:t>a</a:t>
            </a:r>
            <a:r>
              <a:rPr lang="en-US" smtClean="0">
                <a:cs typeface="Times New Roman" pitchFamily="18" charset="0"/>
              </a:rPr>
              <a:t> Nm</a:t>
            </a:r>
            <a:r>
              <a:rPr lang="en-US" baseline="30000" smtClean="0">
                <a:cs typeface="Times New Roman" pitchFamily="18" charset="0"/>
              </a:rPr>
              <a:t>3</a:t>
            </a:r>
            <a:r>
              <a:rPr lang="en-US" smtClean="0">
                <a:cs typeface="Times New Roman" pitchFamily="18" charset="0"/>
              </a:rPr>
              <a:t>/Nm</a:t>
            </a:r>
            <a:r>
              <a:rPr lang="en-US" baseline="30000" smtClean="0">
                <a:cs typeface="Times New Roman" pitchFamily="18" charset="0"/>
              </a:rPr>
              <a:t>3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baseline="300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baseline="300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Jadi akhirnya kita akan mempunyai: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V</a:t>
            </a:r>
            <a:r>
              <a:rPr lang="en-US" baseline="-25000" smtClean="0"/>
              <a:t>f </a:t>
            </a:r>
            <a:r>
              <a:rPr lang="en-US" smtClean="0"/>
              <a:t>= w + h + CO</a:t>
            </a:r>
            <a:r>
              <a:rPr lang="en-US" baseline="-25000" smtClean="0"/>
              <a:t>2 </a:t>
            </a:r>
            <a:r>
              <a:rPr lang="en-US" smtClean="0"/>
              <a:t>+ CO + 3CH</a:t>
            </a:r>
            <a:r>
              <a:rPr lang="en-US" baseline="-25000" smtClean="0"/>
              <a:t>4 </a:t>
            </a:r>
            <a:r>
              <a:rPr lang="en-US" smtClean="0"/>
              <a:t>+ 4.90 </a:t>
            </a:r>
            <a:r>
              <a:rPr lang="el-GR" smtClean="0">
                <a:cs typeface="Times New Roman" pitchFamily="18" charset="0"/>
              </a:rPr>
              <a:t>Σ</a:t>
            </a:r>
            <a:r>
              <a:rPr lang="en-US" smtClean="0">
                <a:cs typeface="Times New Roman" pitchFamily="18" charset="0"/>
              </a:rPr>
              <a:t>C</a:t>
            </a:r>
            <a:r>
              <a:rPr lang="en-US" baseline="-25000" smtClean="0">
                <a:cs typeface="Times New Roman" pitchFamily="18" charset="0"/>
              </a:rPr>
              <a:t>m</a:t>
            </a:r>
            <a:r>
              <a:rPr lang="en-US" smtClean="0">
                <a:cs typeface="Times New Roman" pitchFamily="18" charset="0"/>
              </a:rPr>
              <a:t>h</a:t>
            </a:r>
            <a:r>
              <a:rPr lang="en-US" baseline="-25000" smtClean="0">
                <a:cs typeface="Times New Roman" pitchFamily="18" charset="0"/>
              </a:rPr>
              <a:t>P                             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baseline="-25000" smtClean="0">
                <a:cs typeface="Times New Roman" pitchFamily="18" charset="0"/>
              </a:rPr>
              <a:t>		   </a:t>
            </a:r>
            <a:r>
              <a:rPr lang="en-US" smtClean="0">
                <a:cs typeface="Times New Roman" pitchFamily="18" charset="0"/>
              </a:rPr>
              <a:t>+ n + 0.79 V</a:t>
            </a:r>
            <a:r>
              <a:rPr lang="en-US" baseline="-25000" smtClean="0">
                <a:cs typeface="Times New Roman" pitchFamily="18" charset="0"/>
              </a:rPr>
              <a:t>a</a:t>
            </a:r>
            <a:endParaRPr lang="en-US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98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98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98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9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9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9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98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9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9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9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98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447800"/>
            <a:ext cx="9144000" cy="4343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Seperti penggunaan dalam praktek, jika kita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mempertimbangkan asap buang kering, ekspresi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sebelumnya dari V</a:t>
            </a:r>
            <a:r>
              <a:rPr lang="en-US" baseline="-25000" smtClean="0">
                <a:cs typeface="Times New Roman" pitchFamily="18" charset="0"/>
              </a:rPr>
              <a:t>f</a:t>
            </a:r>
            <a:r>
              <a:rPr lang="en-US" smtClean="0">
                <a:cs typeface="Times New Roman" pitchFamily="18" charset="0"/>
              </a:rPr>
              <a:t> dikurangi, setelah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pengurangan volume uap air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V</a:t>
            </a:r>
            <a:r>
              <a:rPr lang="en-US" baseline="-25000" smtClean="0">
                <a:cs typeface="Times New Roman" pitchFamily="18" charset="0"/>
              </a:rPr>
              <a:t>s</a:t>
            </a:r>
            <a:r>
              <a:rPr lang="en-US" smtClean="0">
                <a:cs typeface="Times New Roman" pitchFamily="18" charset="0"/>
              </a:rPr>
              <a:t> = CO</a:t>
            </a:r>
            <a:r>
              <a:rPr lang="en-US" baseline="-25000" smtClean="0">
                <a:cs typeface="Times New Roman" pitchFamily="18" charset="0"/>
              </a:rPr>
              <a:t>2 </a:t>
            </a:r>
            <a:r>
              <a:rPr lang="en-US" smtClean="0">
                <a:cs typeface="Times New Roman" pitchFamily="18" charset="0"/>
              </a:rPr>
              <a:t>+ CO + CH</a:t>
            </a:r>
            <a:r>
              <a:rPr lang="en-US" baseline="-25000" smtClean="0">
                <a:cs typeface="Times New Roman" pitchFamily="18" charset="0"/>
              </a:rPr>
              <a:t>4 </a:t>
            </a:r>
            <a:r>
              <a:rPr lang="en-US" smtClean="0">
                <a:cs typeface="Times New Roman" pitchFamily="18" charset="0"/>
              </a:rPr>
              <a:t>+ 2.45 </a:t>
            </a:r>
            <a:r>
              <a:rPr lang="el-GR" smtClean="0">
                <a:cs typeface="Times New Roman" pitchFamily="18" charset="0"/>
              </a:rPr>
              <a:t>Σ</a:t>
            </a:r>
            <a:r>
              <a:rPr lang="en-US" smtClean="0">
                <a:cs typeface="Times New Roman" pitchFamily="18" charset="0"/>
              </a:rPr>
              <a:t>C</a:t>
            </a:r>
            <a:r>
              <a:rPr lang="en-US" baseline="-25000" smtClean="0">
                <a:cs typeface="Times New Roman" pitchFamily="18" charset="0"/>
              </a:rPr>
              <a:t>m</a:t>
            </a:r>
            <a:r>
              <a:rPr lang="en-US" smtClean="0">
                <a:cs typeface="Times New Roman" pitchFamily="18" charset="0"/>
              </a:rPr>
              <a:t>h</a:t>
            </a:r>
            <a:r>
              <a:rPr lang="en-US" baseline="-25000" smtClean="0">
                <a:cs typeface="Times New Roman" pitchFamily="18" charset="0"/>
              </a:rPr>
              <a:t>P </a:t>
            </a:r>
            <a:r>
              <a:rPr lang="en-US" smtClean="0">
                <a:cs typeface="Times New Roman" pitchFamily="18" charset="0"/>
              </a:rPr>
              <a:t>+ 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+ 0.79 V</a:t>
            </a:r>
            <a:r>
              <a:rPr lang="en-US" baseline="-25000" smtClean="0">
                <a:cs typeface="Times New Roman" pitchFamily="18" charset="0"/>
              </a:rPr>
              <a:t>a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aseline="-25000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0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30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533400"/>
            <a:ext cx="9220200" cy="6324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Contoh: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Menentukan volume udara dan volume asap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pembakaran dari suatu gas yang mempunyai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komposisi sebagai berikut: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graphicFrame>
        <p:nvGraphicFramePr>
          <p:cNvPr id="44098" name="Group 66"/>
          <p:cNvGraphicFramePr>
            <a:graphicFrameLocks noGrp="1"/>
          </p:cNvGraphicFramePr>
          <p:nvPr/>
        </p:nvGraphicFramePr>
        <p:xfrm>
          <a:off x="1066800" y="3810000"/>
          <a:ext cx="7696200" cy="2895600"/>
        </p:xfrm>
        <a:graphic>
          <a:graphicData uri="http://schemas.openxmlformats.org/drawingml/2006/table">
            <a:tbl>
              <a:tblPr/>
              <a:tblGrid>
                <a:gridCol w="3848100"/>
                <a:gridCol w="3848100"/>
              </a:tblGrid>
              <a:tr h="723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CO = 0.080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CO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= 0.032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 = 0.480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 = 0.050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= 0.275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O = 0.013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3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Σ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C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m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en-US" sz="32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p</a:t>
                      </a: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Times New Roman" pitchFamily="18" charset="0"/>
                        </a:rPr>
                        <a:t>= 0.03</a:t>
                      </a:r>
                      <a:endParaRPr kumimoji="0" lang="en-US" sz="32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  <a:cs typeface="Times New Roman" pitchFamily="18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W = 0.040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990600"/>
            <a:ext cx="8686800" cy="5867400"/>
          </a:xfrm>
        </p:spPr>
        <p:txBody>
          <a:bodyPr/>
          <a:lstStyle/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Penerapan formula sebelumnya: memberikan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VO</a:t>
            </a:r>
            <a:r>
              <a:rPr lang="en-US" baseline="-25000" smtClean="0">
                <a:cs typeface="Times New Roman" pitchFamily="18" charset="0"/>
              </a:rPr>
              <a:t>2</a:t>
            </a:r>
            <a:r>
              <a:rPr lang="en-US" smtClean="0">
                <a:cs typeface="Times New Roman" pitchFamily="18" charset="0"/>
              </a:rPr>
              <a:t> = </a:t>
            </a:r>
            <a:r>
              <a:rPr lang="en-US" u="sng" smtClean="0">
                <a:cs typeface="Times New Roman" pitchFamily="18" charset="0"/>
              </a:rPr>
              <a:t>0.80</a:t>
            </a:r>
            <a:r>
              <a:rPr lang="en-US" smtClean="0">
                <a:cs typeface="Times New Roman" pitchFamily="18" charset="0"/>
              </a:rPr>
              <a:t> + </a:t>
            </a:r>
            <a:r>
              <a:rPr lang="en-US" u="sng" smtClean="0">
                <a:cs typeface="Times New Roman" pitchFamily="18" charset="0"/>
              </a:rPr>
              <a:t>0.480</a:t>
            </a:r>
            <a:r>
              <a:rPr lang="en-US" smtClean="0">
                <a:cs typeface="Times New Roman" pitchFamily="18" charset="0"/>
              </a:rPr>
              <a:t> + 2 x 0.275 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       2	     2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     + 3.67 x 0.03 - 0.013 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    	  = 0.927 Nm</a:t>
            </a:r>
            <a:r>
              <a:rPr lang="en-US" baseline="30000" smtClean="0">
                <a:cs typeface="Times New Roman" pitchFamily="18" charset="0"/>
              </a:rPr>
              <a:t>3</a:t>
            </a:r>
            <a:r>
              <a:rPr lang="en-US" smtClean="0">
                <a:cs typeface="Times New Roman" pitchFamily="18" charset="0"/>
              </a:rPr>
              <a:t>/Nm</a:t>
            </a:r>
            <a:r>
              <a:rPr lang="en-US" baseline="30000" smtClean="0">
                <a:cs typeface="Times New Roman" pitchFamily="18" charset="0"/>
              </a:rPr>
              <a:t>3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endParaRPr lang="en-US" baseline="-25000" smtClean="0">
              <a:cs typeface="Times New Roman" pitchFamily="18" charset="0"/>
            </a:endParaRP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/>
              <a:t>dimana 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/>
              <a:t>    V</a:t>
            </a:r>
            <a:r>
              <a:rPr lang="en-US" baseline="-25000" smtClean="0"/>
              <a:t>a</a:t>
            </a:r>
            <a:r>
              <a:rPr lang="en-US" smtClean="0"/>
              <a:t> = 0.927 x 4.76 = 4.412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  <a:r>
              <a:rPr lang="en-US" sz="2400" baseline="30000" smtClean="0"/>
              <a:t>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1600" baseline="30000" smtClean="0"/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08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08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08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08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08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08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0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0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0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08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943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4000" smtClean="0"/>
              <a:t>		</a:t>
            </a:r>
            <a:r>
              <a:rPr lang="en-US" smtClean="0"/>
              <a:t>V</a:t>
            </a:r>
            <a:r>
              <a:rPr lang="en-US" baseline="-25000" smtClean="0"/>
              <a:t>f</a:t>
            </a:r>
            <a:r>
              <a:rPr lang="en-US" smtClean="0"/>
              <a:t> = 0.04 + 0.480 + 0.032 + 0.080 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/>
              <a:t>		    	+ (3 x 0.275) + (4.90 x 0.030) + 0.05 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/>
              <a:t>		   	 + (0.79 x 4.412)</a:t>
            </a:r>
          </a:p>
          <a:p>
            <a:pPr eaLnBrk="1" hangingPunct="1">
              <a:lnSpc>
                <a:spcPct val="95000"/>
              </a:lnSpc>
              <a:buFont typeface="Wingdings" pitchFamily="2" charset="2"/>
              <a:buNone/>
              <a:defRPr/>
            </a:pPr>
            <a:r>
              <a:rPr lang="en-US" smtClean="0"/>
              <a:t>       	    = 5.139 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  <a:r>
              <a:rPr lang="en-US" sz="400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z="28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Atau jika kita menganggap gas buangnya kering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	V</a:t>
            </a:r>
            <a:r>
              <a:rPr lang="en-US" baseline="-25000" smtClean="0"/>
              <a:t>s</a:t>
            </a:r>
            <a:r>
              <a:rPr lang="en-US" smtClean="0"/>
              <a:t> = 0.032 + 0.080 + 0.275 + (2.45 x 0.030)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          + 0.05 + (0.79 x 4.412)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       = 3.995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  <a:r>
              <a:rPr lang="en-US" smtClean="0"/>
              <a:t> 	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0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0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0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0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0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0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52400"/>
            <a:ext cx="9144000" cy="6553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2.3 Formula </a:t>
            </a:r>
            <a:r>
              <a:rPr lang="en-US" dirty="0" err="1" smtClean="0"/>
              <a:t>Empiris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formula </a:t>
            </a:r>
            <a:r>
              <a:rPr lang="en-US" dirty="0" err="1" smtClean="0"/>
              <a:t>empiris</a:t>
            </a:r>
            <a:r>
              <a:rPr lang="en-US" dirty="0" smtClean="0"/>
              <a:t>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memungkinkan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pendekatan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komposisinya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diketahui</a:t>
            </a:r>
            <a:r>
              <a:rPr lang="en-US" dirty="0" smtClean="0"/>
              <a:t>,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begitu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formula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ditetapkan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rangka</a:t>
            </a:r>
            <a:r>
              <a:rPr lang="en-US" dirty="0" smtClean="0"/>
              <a:t> </a:t>
            </a:r>
            <a:r>
              <a:rPr lang="en-US" dirty="0" err="1" smtClean="0"/>
              <a:t>menghitung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B0F0"/>
                </a:solidFill>
              </a:rPr>
              <a:t>volume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udara</a:t>
            </a:r>
            <a:r>
              <a:rPr lang="en-US" dirty="0" smtClean="0">
                <a:solidFill>
                  <a:srgbClr val="00B0F0"/>
                </a:solidFill>
              </a:rPr>
              <a:t>, </a:t>
            </a: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asap</a:t>
            </a:r>
            <a:r>
              <a:rPr lang="en-US" dirty="0" smtClean="0">
                <a:solidFill>
                  <a:srgbClr val="00B0F0"/>
                </a:solidFill>
              </a:rPr>
              <a:t>, </a:t>
            </a: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f</a:t>
            </a:r>
            <a:r>
              <a:rPr lang="en-US" dirty="0" smtClean="0">
                <a:solidFill>
                  <a:srgbClr val="00B0F0"/>
                </a:solidFill>
              </a:rPr>
              <a:t> (</a:t>
            </a:r>
            <a:r>
              <a:rPr lang="en-US" dirty="0" err="1" smtClean="0">
                <a:solidFill>
                  <a:srgbClr val="00B0F0"/>
                </a:solidFill>
              </a:rPr>
              <a:t>basah</a:t>
            </a:r>
            <a:r>
              <a:rPr lang="en-US" dirty="0" smtClean="0">
                <a:solidFill>
                  <a:srgbClr val="00B0F0"/>
                </a:solidFill>
              </a:rPr>
              <a:t>)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teoritis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panasnya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0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0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0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60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457200"/>
            <a:ext cx="8915400" cy="6400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Diantara formula-formula ini, kita menuliskan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sebagai berikut, yang diturunkan oleh Rosin dan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Fehling.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smtClean="0"/>
              <a:t>Untuk bahan bakar padat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a</a:t>
            </a:r>
            <a:r>
              <a:rPr lang="en-US" smtClean="0"/>
              <a:t> = 101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+ 0.5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f</a:t>
            </a:r>
            <a:r>
              <a:rPr lang="en-US" smtClean="0"/>
              <a:t> = 89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+ 1.65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smtClean="0"/>
              <a:t>Untuk bahan bakar cair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a</a:t>
            </a:r>
            <a:r>
              <a:rPr lang="en-US" smtClean="0"/>
              <a:t> = 85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 </a:t>
            </a:r>
            <a:r>
              <a:rPr lang="en-US" smtClean="0"/>
              <a:t>+ 2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f</a:t>
            </a:r>
            <a:r>
              <a:rPr lang="en-US" smtClean="0"/>
              <a:t> = 111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 Nm</a:t>
            </a:r>
            <a:r>
              <a:rPr lang="en-US" baseline="30000" smtClean="0"/>
              <a:t>3</a:t>
            </a:r>
            <a:r>
              <a:rPr lang="en-US" smtClean="0"/>
              <a:t>/kg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71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1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1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71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1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1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1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1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1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1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1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762000"/>
            <a:ext cx="8610600" cy="5638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smtClean="0"/>
              <a:t>Untuk bahan bakar gas (miskin) I</a:t>
            </a:r>
            <a:r>
              <a:rPr lang="en-US" baseline="-25000" smtClean="0"/>
              <a:t>po</a:t>
            </a:r>
            <a:r>
              <a:rPr lang="en-US" smtClean="0"/>
              <a:t> &lt; 3000 kcal/Nm</a:t>
            </a:r>
            <a:r>
              <a:rPr lang="en-US" baseline="30000" smtClean="0"/>
              <a:t>3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baseline="3000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a</a:t>
            </a:r>
            <a:r>
              <a:rPr lang="en-US" smtClean="0"/>
              <a:t> = 87.5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  <a:endParaRPr lang="en-US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f</a:t>
            </a:r>
            <a:r>
              <a:rPr lang="en-US" smtClean="0"/>
              <a:t> = 72.5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+ I 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smtClean="0"/>
              <a:t>Untuk 	bahan bakar gas (kaya) (I</a:t>
            </a:r>
            <a:r>
              <a:rPr lang="en-US" baseline="-25000" smtClean="0"/>
              <a:t>po </a:t>
            </a:r>
            <a:r>
              <a:rPr lang="en-US" smtClean="0"/>
              <a:t>&gt; 4000 kcal/Nm</a:t>
            </a:r>
            <a:r>
              <a:rPr lang="en-US" baseline="30000" smtClean="0"/>
              <a:t>3</a:t>
            </a:r>
            <a:r>
              <a:rPr lang="en-US" smtClean="0"/>
              <a:t>)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a</a:t>
            </a:r>
            <a:r>
              <a:rPr lang="en-US" smtClean="0"/>
              <a:t> = 109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– 0.25 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  <a:endParaRPr lang="en-US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V</a:t>
            </a:r>
            <a:r>
              <a:rPr lang="en-US" baseline="-25000" smtClean="0"/>
              <a:t>f</a:t>
            </a:r>
            <a:r>
              <a:rPr lang="en-US" smtClean="0"/>
              <a:t> = 114 x 10</a:t>
            </a:r>
            <a:r>
              <a:rPr lang="en-US" baseline="30000" smtClean="0"/>
              <a:t>-5</a:t>
            </a:r>
            <a:r>
              <a:rPr lang="en-US" smtClean="0"/>
              <a:t> I</a:t>
            </a:r>
            <a:r>
              <a:rPr lang="en-US" baseline="-25000" smtClean="0"/>
              <a:t>po</a:t>
            </a:r>
            <a:r>
              <a:rPr lang="en-US" smtClean="0"/>
              <a:t> + 0.25 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baseline="30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8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81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8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8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81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formula–formula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baseline="-25000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mengacu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kemamp</a:t>
            </a:r>
            <a:r>
              <a:rPr lang="id-ID" dirty="0" smtClean="0"/>
              <a:t>u</a:t>
            </a:r>
            <a:r>
              <a:rPr lang="en-US" dirty="0" smtClean="0"/>
              <a:t>an </a:t>
            </a:r>
            <a:r>
              <a:rPr lang="en-US" dirty="0" err="1" smtClean="0"/>
              <a:t>inferiur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tekanan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smtClean="0"/>
              <a:t>1 kg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1 Nm</a:t>
            </a:r>
            <a:r>
              <a:rPr lang="en-US" baseline="30000" dirty="0" smtClean="0"/>
              <a:t>3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gas.</a:t>
            </a:r>
          </a:p>
          <a:p>
            <a:pPr algn="just" eaLnBrk="1" hangingPunct="1">
              <a:buFontTx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Kita </a:t>
            </a:r>
            <a:r>
              <a:rPr lang="en-US" dirty="0" err="1" smtClean="0"/>
              <a:t>mengaplikasikan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terakhir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		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dirty="0" smtClean="0"/>
              <a:t> = 4.412 Nm</a:t>
            </a:r>
            <a:r>
              <a:rPr lang="en-US" baseline="30000" dirty="0" smtClean="0"/>
              <a:t>3</a:t>
            </a:r>
            <a:r>
              <a:rPr lang="en-US" dirty="0" smtClean="0"/>
              <a:t>/Nm</a:t>
            </a:r>
            <a:r>
              <a:rPr lang="en-US" baseline="30000" dirty="0" smtClean="0"/>
              <a:t>3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		</a:t>
            </a:r>
            <a:r>
              <a:rPr lang="en-US" dirty="0" err="1" smtClean="0"/>
              <a:t>V</a:t>
            </a:r>
            <a:r>
              <a:rPr lang="en-US" baseline="-25000" dirty="0" err="1" smtClean="0"/>
              <a:t>f</a:t>
            </a:r>
            <a:r>
              <a:rPr lang="en-US" dirty="0" smtClean="0"/>
              <a:t> = 5.13</a:t>
            </a:r>
            <a:r>
              <a:rPr lang="id-ID" dirty="0" smtClean="0"/>
              <a:t>9</a:t>
            </a:r>
            <a:r>
              <a:rPr lang="en-US" dirty="0" smtClean="0"/>
              <a:t> Nm</a:t>
            </a:r>
            <a:r>
              <a:rPr lang="en-US" baseline="30000" dirty="0" smtClean="0"/>
              <a:t>3</a:t>
            </a:r>
            <a:r>
              <a:rPr lang="en-US" dirty="0" smtClean="0"/>
              <a:t>/Nm</a:t>
            </a:r>
            <a:r>
              <a:rPr lang="en-US" baseline="30000" dirty="0" smtClean="0"/>
              <a:t>3</a:t>
            </a:r>
          </a:p>
          <a:p>
            <a:pPr algn="just" eaLnBrk="1" hangingPunct="1">
              <a:buFontTx/>
              <a:buNone/>
              <a:defRPr/>
            </a:pPr>
            <a:endParaRPr lang="en-US" dirty="0" smtClean="0"/>
          </a:p>
          <a:p>
            <a:pPr eaLnBrk="1" hangingPunct="1"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1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1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1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1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1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1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1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1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1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18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18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18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18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18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9144000" cy="62484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Kemampuan panas dari gas ini dihitung menurut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komposisinya adalah I</a:t>
            </a:r>
            <a:r>
              <a:rPr lang="en-US" baseline="-25000" smtClean="0"/>
              <a:t>po</a:t>
            </a:r>
            <a:r>
              <a:rPr lang="en-US" smtClean="0"/>
              <a:t> = 4338 kcal/Nm</a:t>
            </a:r>
            <a:r>
              <a:rPr lang="en-US" baseline="30000" smtClean="0"/>
              <a:t>3</a:t>
            </a:r>
            <a:r>
              <a:rPr lang="en-US" smtClean="0"/>
              <a:t>. Jika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kita memasukkan nilai ini pada formula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cocok, kita mendapatkan: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Tx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a</a:t>
            </a:r>
            <a:r>
              <a:rPr lang="en-US" smtClean="0"/>
              <a:t> = 109 x 10</a:t>
            </a:r>
            <a:r>
              <a:rPr lang="en-US" baseline="30000" smtClean="0"/>
              <a:t>-5</a:t>
            </a:r>
            <a:r>
              <a:rPr lang="en-US" smtClean="0"/>
              <a:t> x 4338 – 0.25 = 4.478 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f</a:t>
            </a:r>
            <a:r>
              <a:rPr lang="en-US" smtClean="0"/>
              <a:t> = 114 x 10</a:t>
            </a:r>
            <a:r>
              <a:rPr lang="en-US" baseline="30000" smtClean="0"/>
              <a:t>-5</a:t>
            </a:r>
            <a:r>
              <a:rPr lang="en-US" smtClean="0"/>
              <a:t> x 4338 + 0.25 = 5.195 Nm</a:t>
            </a:r>
            <a:r>
              <a:rPr lang="en-US" baseline="30000" smtClean="0"/>
              <a:t>3</a:t>
            </a:r>
            <a:r>
              <a:rPr lang="en-US" smtClean="0"/>
              <a:t>/Nm</a:t>
            </a:r>
            <a:r>
              <a:rPr lang="en-US" baseline="30000" smtClean="0"/>
              <a:t>3</a:t>
            </a:r>
          </a:p>
          <a:p>
            <a:pPr eaLnBrk="1" hangingPunct="1">
              <a:buFontTx/>
              <a:buNone/>
              <a:defRPr/>
            </a:pPr>
            <a:endParaRPr lang="en-US" baseline="30000" smtClean="0"/>
          </a:p>
          <a:p>
            <a:pPr eaLnBrk="1" hangingPunct="1">
              <a:buFontTx/>
              <a:buNone/>
              <a:defRPr/>
            </a:pPr>
            <a:r>
              <a:rPr lang="en-US" smtClean="0"/>
              <a:t>Kecocokan antara dua pasang hasil adalah sangat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dekat untuk perhitungan sebelum proyek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dilakukan.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9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9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9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9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9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9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9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9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9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9144000" cy="6629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3. </a:t>
            </a:r>
            <a:r>
              <a:rPr lang="en-US" dirty="0" err="1" smtClean="0"/>
              <a:t>Pembakaran</a:t>
            </a:r>
            <a:r>
              <a:rPr lang="en-US" dirty="0" smtClean="0"/>
              <a:t> Riel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3.1 </a:t>
            </a: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: </a:t>
            </a:r>
            <a:r>
              <a:rPr lang="en-US" dirty="0" err="1" smtClean="0"/>
              <a:t>Kekurangan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		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membicarakan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>
                <a:solidFill>
                  <a:srgbClr val="00B0F0"/>
                </a:solidFill>
              </a:rPr>
              <a:t>proses </a:t>
            </a:r>
            <a:r>
              <a:rPr lang="en-US" dirty="0" err="1" smtClean="0">
                <a:solidFill>
                  <a:srgbClr val="00B0F0"/>
                </a:solidFill>
              </a:rPr>
              <a:t>pembakaran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sifatnya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teoritis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atau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stoechiometric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mana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berlangsung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benar</a:t>
            </a:r>
            <a:r>
              <a:rPr lang="en-US" dirty="0" smtClean="0">
                <a:solidFill>
                  <a:srgbClr val="00B0F0"/>
                </a:solidFill>
              </a:rPr>
              <a:t>-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benar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memenuhi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persamaan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reaksi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memperhitungkan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/</a:t>
            </a:r>
            <a:r>
              <a:rPr lang="en-US" dirty="0" err="1" smtClean="0"/>
              <a:t>kuantitas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(</a:t>
            </a:r>
            <a:r>
              <a:rPr lang="en-US" dirty="0" err="1" smtClean="0"/>
              <a:t>bahan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)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yang </a:t>
            </a:r>
            <a:r>
              <a:rPr lang="en-US" dirty="0" err="1" smtClean="0"/>
              <a:t>bersesuaian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persamaan-persamaan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1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1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0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1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17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144000" cy="45720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, </a:t>
            </a:r>
            <a:r>
              <a:rPr lang="en-US" dirty="0" err="1" smtClean="0"/>
              <a:t>perbandingan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Bahan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yang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stoechieometric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komposisi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asap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hasil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pembakaran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menjadi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berbeda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dengan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asap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hasil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pembakaran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dihitung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secara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teoritis</a:t>
            </a:r>
            <a:r>
              <a:rPr lang="en-US" dirty="0" smtClean="0"/>
              <a:t>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endParaRPr lang="en-US" sz="800" dirty="0" smtClean="0"/>
          </a:p>
        </p:txBody>
      </p:sp>
      <p:sp>
        <p:nvSpPr>
          <p:cNvPr id="4198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609600"/>
            <a:ext cx="9144000" cy="5943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riel </a:t>
            </a:r>
            <a:r>
              <a:rPr lang="en-US" dirty="0" err="1" smtClean="0"/>
              <a:t>dicirikan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perbandingan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B0F0"/>
                </a:solidFill>
              </a:rPr>
              <a:t>volume </a:t>
            </a:r>
            <a:r>
              <a:rPr lang="en-US" dirty="0" err="1" smtClean="0">
                <a:solidFill>
                  <a:srgbClr val="00B0F0"/>
                </a:solidFill>
              </a:rPr>
              <a:t>udara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secara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efektif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digunakan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a</a:t>
            </a:r>
            <a:r>
              <a:rPr lang="en-US" dirty="0" smtClean="0">
                <a:solidFill>
                  <a:srgbClr val="00B0F0"/>
                </a:solidFill>
              </a:rPr>
              <a:t>’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endParaRPr lang="en-US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700" dirty="0" smtClean="0"/>
              <a:t>	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ditentukan</a:t>
            </a:r>
            <a:r>
              <a:rPr lang="en-US" dirty="0" smtClean="0"/>
              <a:t> (1 kg </a:t>
            </a:r>
            <a:r>
              <a:rPr lang="en-US" dirty="0" err="1" smtClean="0"/>
              <a:t>atau</a:t>
            </a:r>
            <a:r>
              <a:rPr lang="en-US" dirty="0" smtClean="0"/>
              <a:t> 1 Nm</a:t>
            </a:r>
            <a:r>
              <a:rPr lang="en-US" baseline="30000" dirty="0" smtClean="0"/>
              <a:t>3</a:t>
            </a:r>
            <a:r>
              <a:rPr lang="en-US" dirty="0" smtClean="0"/>
              <a:t>)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B0F0"/>
                </a:solidFill>
              </a:rPr>
              <a:t>volume </a:t>
            </a:r>
            <a:r>
              <a:rPr lang="en-US" dirty="0" err="1" smtClean="0">
                <a:solidFill>
                  <a:srgbClr val="00B0F0"/>
                </a:solidFill>
              </a:rPr>
              <a:t>udara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diperlukan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,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>
                <a:solidFill>
                  <a:srgbClr val="00B0F0"/>
                </a:solidFill>
              </a:rPr>
              <a:t>sama</a:t>
            </a:r>
            <a:r>
              <a:rPr lang="en-US" dirty="0" smtClean="0"/>
              <a:t>. </a:t>
            </a:r>
            <a:r>
              <a:rPr lang="en-US" dirty="0" err="1" smtClean="0"/>
              <a:t>Perbandingan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	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= </a:t>
            </a:r>
            <a:r>
              <a:rPr lang="en-US" u="sng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r>
              <a:rPr lang="en-US" u="sng" dirty="0" smtClean="0">
                <a:cs typeface="Times New Roman" pitchFamily="18" charset="0"/>
              </a:rPr>
              <a:t>’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disebut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					      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endParaRPr lang="en-US" baseline="-25000" dirty="0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Koefisien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kelebihan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udara</a:t>
            </a:r>
            <a:r>
              <a:rPr lang="en-US" dirty="0" smtClean="0">
                <a:cs typeface="Times New Roman" pitchFamily="18" charset="0"/>
              </a:rPr>
              <a:t> (</a:t>
            </a:r>
            <a:r>
              <a:rPr lang="en-US" dirty="0" err="1" smtClean="0">
                <a:cs typeface="Times New Roman" pitchFamily="18" charset="0"/>
              </a:rPr>
              <a:t>perbandingan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udara</a:t>
            </a:r>
            <a:r>
              <a:rPr lang="en-US" dirty="0" smtClean="0">
                <a:cs typeface="Times New Roman" pitchFamily="18" charset="0"/>
              </a:rPr>
              <a:t>)</a:t>
            </a:r>
            <a:endParaRPr lang="el-GR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2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2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2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2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2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2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381000"/>
            <a:ext cx="9144000" cy="6248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Jika 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&gt;1, kita mendapatkan pembakaran yang 	       kelebihan udara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&lt;1, kita mendapatkan pembakaran yang 	  	kekurangan udara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=1, kita mendapatkan pembakaran netral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Kita menyebut kelebihan udara dan kita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menuliskan pada umumnya oleh e	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 					(</a:t>
            </a:r>
            <a:r>
              <a:rPr lang="en-US" smtClean="0">
                <a:cs typeface="Times New Roman" pitchFamily="18" charset="0"/>
              </a:rPr>
              <a:t>diekspresikan dalam persen)		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800" smtClean="0"/>
          </a:p>
        </p:txBody>
      </p:sp>
      <p:sp>
        <p:nvSpPr>
          <p:cNvPr id="44035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403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52235" name="Object 11"/>
          <p:cNvGraphicFramePr>
            <a:graphicFrameLocks noChangeAspect="1"/>
          </p:cNvGraphicFramePr>
          <p:nvPr>
            <p:ph sz="half" idx="2"/>
          </p:nvPr>
        </p:nvGraphicFramePr>
        <p:xfrm>
          <a:off x="381000" y="5181600"/>
          <a:ext cx="3048000" cy="1260475"/>
        </p:xfrm>
        <a:graphic>
          <a:graphicData uri="http://schemas.openxmlformats.org/presentationml/2006/ole">
            <p:oleObj spid="_x0000_s44037" name="Equation" r:id="rId3" imgW="990170" imgH="431613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2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2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Sehingga dapat diturunkan: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	       atau e = 100 (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-1)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dan dapat dilihat bahwa e positif atau negatif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bergantung 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 di atas atau di bawah 1.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</p:txBody>
      </p:sp>
      <p:sp>
        <p:nvSpPr>
          <p:cNvPr id="4505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54276" name="Object 4"/>
          <p:cNvGraphicFramePr>
            <a:graphicFrameLocks noChangeAspect="1"/>
          </p:cNvGraphicFramePr>
          <p:nvPr/>
        </p:nvGraphicFramePr>
        <p:xfrm>
          <a:off x="152400" y="868363"/>
          <a:ext cx="3124200" cy="1249362"/>
        </p:xfrm>
        <a:graphic>
          <a:graphicData uri="http://schemas.openxmlformats.org/presentationml/2006/ole">
            <p:oleObj spid="_x0000_s45060" name="Equation" r:id="rId3" imgW="723586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42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2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839200" cy="4572000"/>
          </a:xfrm>
        </p:spPr>
        <p:txBody>
          <a:bodyPr/>
          <a:lstStyle/>
          <a:p>
            <a:pPr algn="just" eaLnBrk="1" hangingPunct="1">
              <a:buFontTx/>
              <a:buChar char="-"/>
              <a:defRPr/>
            </a:pPr>
            <a:r>
              <a:rPr lang="en-US" dirty="0" err="1" smtClean="0">
                <a:cs typeface="Times New Roman" pitchFamily="18" charset="0"/>
              </a:rPr>
              <a:t>Jika</a:t>
            </a:r>
            <a:r>
              <a:rPr lang="en-US" dirty="0" smtClean="0">
                <a:cs typeface="Times New Roman" pitchFamily="18" charset="0"/>
              </a:rPr>
              <a:t> e </a:t>
            </a:r>
            <a:r>
              <a:rPr lang="en-US" dirty="0" err="1" smtClean="0">
                <a:cs typeface="Times New Roman" pitchFamily="18" charset="0"/>
              </a:rPr>
              <a:t>lebih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besar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dari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nol</a:t>
            </a: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r>
              <a:rPr lang="en-US" dirty="0" smtClean="0">
                <a:cs typeface="Times New Roman" pitchFamily="18" charset="0"/>
              </a:rPr>
              <a:t>		</a:t>
            </a:r>
            <a:r>
              <a:rPr lang="en-US" dirty="0" err="1" smtClean="0">
                <a:cs typeface="Times New Roman" pitchFamily="18" charset="0"/>
              </a:rPr>
              <a:t>Jika</a:t>
            </a:r>
            <a:r>
              <a:rPr lang="en-US" dirty="0" smtClean="0">
                <a:cs typeface="Times New Roman" pitchFamily="18" charset="0"/>
              </a:rPr>
              <a:t> e </a:t>
            </a:r>
            <a:r>
              <a:rPr lang="en-US" dirty="0" err="1" smtClean="0">
                <a:cs typeface="Times New Roman" pitchFamily="18" charset="0"/>
              </a:rPr>
              <a:t>lebih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besar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dari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nol</a:t>
            </a:r>
            <a:r>
              <a:rPr lang="en-US" dirty="0" smtClean="0">
                <a:cs typeface="Times New Roman" pitchFamily="18" charset="0"/>
              </a:rPr>
              <a:t>, </a:t>
            </a:r>
            <a:r>
              <a:rPr lang="en-US" dirty="0" err="1" smtClean="0">
                <a:cs typeface="Times New Roman" pitchFamily="18" charset="0"/>
              </a:rPr>
              <a:t>dan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jika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kita</a:t>
            </a: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mengandaikan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pembakarannya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lengkap</a:t>
            </a:r>
            <a:r>
              <a:rPr lang="en-US" dirty="0" smtClean="0">
                <a:cs typeface="Times New Roman" pitchFamily="18" charset="0"/>
              </a:rPr>
              <a:t>, </a:t>
            </a: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akan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menemukan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kembali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dalam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asap</a:t>
            </a:r>
            <a:r>
              <a:rPr lang="en-US" dirty="0" smtClean="0">
                <a:cs typeface="Times New Roman" pitchFamily="18" charset="0"/>
              </a:rPr>
              <a:t> gas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buang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,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udara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yang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tidak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digunakan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sedangkan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kandungan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CO</a:t>
            </a:r>
            <a:r>
              <a:rPr lang="en-US" baseline="-25000" dirty="0" smtClean="0">
                <a:solidFill>
                  <a:srgbClr val="00B0F0"/>
                </a:solidFill>
                <a:cs typeface="Times New Roman" pitchFamily="18" charset="0"/>
              </a:rPr>
              <a:t>2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dalam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gas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buang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akan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lebih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rendah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daripada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pembakaran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teoritis</a:t>
            </a:r>
            <a:r>
              <a:rPr lang="en-US" dirty="0" smtClean="0">
                <a:cs typeface="Times New Roman" pitchFamily="18" charset="0"/>
              </a:rPr>
              <a:t>.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6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6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6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6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6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6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6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629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>
                <a:cs typeface="Times New Roman" pitchFamily="18" charset="0"/>
              </a:rPr>
              <a:t>		</a:t>
            </a:r>
            <a:r>
              <a:rPr lang="en-US" dirty="0" err="1" smtClean="0">
                <a:cs typeface="Times New Roman" pitchFamily="18" charset="0"/>
              </a:rPr>
              <a:t>Sebenarnya</a:t>
            </a:r>
            <a:r>
              <a:rPr lang="en-US" dirty="0" smtClean="0">
                <a:cs typeface="Times New Roman" pitchFamily="18" charset="0"/>
              </a:rPr>
              <a:t>, </a:t>
            </a:r>
            <a:r>
              <a:rPr lang="en-US" dirty="0" err="1" smtClean="0">
                <a:cs typeface="Times New Roman" pitchFamily="18" charset="0"/>
              </a:rPr>
              <a:t>pembakaran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tidak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pernah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sempurna</a:t>
            </a:r>
            <a:r>
              <a:rPr lang="en-US" dirty="0" smtClean="0">
                <a:cs typeface="Times New Roman" pitchFamily="18" charset="0"/>
              </a:rPr>
              <a:t>, </a:t>
            </a:r>
            <a:r>
              <a:rPr lang="en-US" dirty="0" err="1" smtClean="0">
                <a:cs typeface="Times New Roman" pitchFamily="18" charset="0"/>
              </a:rPr>
              <a:t>karena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walaupun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ketelitian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ditetapkan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dan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peralatan</a:t>
            </a:r>
            <a:r>
              <a:rPr lang="en-US" dirty="0" smtClean="0">
                <a:cs typeface="Times New Roman" pitchFamily="18" charset="0"/>
              </a:rPr>
              <a:t> yang  </a:t>
            </a:r>
            <a:r>
              <a:rPr lang="en-US" dirty="0" err="1" smtClean="0">
                <a:cs typeface="Times New Roman" pitchFamily="18" charset="0"/>
              </a:rPr>
              <a:t>disesuaikan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untuk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menjamin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suatu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kontak</a:t>
            </a:r>
            <a:r>
              <a:rPr lang="en-US" dirty="0" smtClean="0">
                <a:cs typeface="Times New Roman" pitchFamily="18" charset="0"/>
              </a:rPr>
              <a:t> yang </a:t>
            </a:r>
            <a:r>
              <a:rPr lang="en-US" dirty="0" err="1" smtClean="0">
                <a:cs typeface="Times New Roman" pitchFamily="18" charset="0"/>
              </a:rPr>
              <a:t>intim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antara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n-US" dirty="0" err="1" smtClean="0"/>
              <a:t>pembakar</a:t>
            </a:r>
            <a:r>
              <a:rPr lang="en-US" dirty="0" smtClean="0"/>
              <a:t>,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hilang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total, </a:t>
            </a:r>
            <a:r>
              <a:rPr lang="en-US" dirty="0" err="1" smtClean="0"/>
              <a:t>sehingga</a:t>
            </a:r>
            <a:r>
              <a:rPr lang="en-US" dirty="0" smtClean="0"/>
              <a:t> gas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sedikit</a:t>
            </a:r>
            <a:r>
              <a:rPr lang="en-US" dirty="0" smtClean="0">
                <a:solidFill>
                  <a:srgbClr val="00B0F0"/>
                </a:solidFill>
              </a:rPr>
              <a:t> CO yang </a:t>
            </a:r>
            <a:r>
              <a:rPr lang="en-US" dirty="0" err="1" smtClean="0">
                <a:solidFill>
                  <a:srgbClr val="00B0F0"/>
                </a:solidFill>
              </a:rPr>
              <a:t>berasal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dari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pembakaran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tidak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lengkap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dari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karbon</a:t>
            </a:r>
            <a:r>
              <a:rPr lang="en-US" dirty="0" smtClean="0"/>
              <a:t>,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bersesuaian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	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	C + ½ O</a:t>
            </a:r>
            <a:r>
              <a:rPr lang="en-US" baseline="-25000" dirty="0" smtClean="0"/>
              <a:t>2                </a:t>
            </a:r>
            <a:r>
              <a:rPr lang="en-US" dirty="0" smtClean="0"/>
              <a:t>CO</a:t>
            </a:r>
          </a:p>
        </p:txBody>
      </p:sp>
      <p:sp>
        <p:nvSpPr>
          <p:cNvPr id="126980" name="AutoShape 4"/>
          <p:cNvSpPr>
            <a:spLocks noChangeArrowheads="1"/>
          </p:cNvSpPr>
          <p:nvPr/>
        </p:nvSpPr>
        <p:spPr bwMode="auto">
          <a:xfrm>
            <a:off x="4191000" y="6096000"/>
            <a:ext cx="762000" cy="228600"/>
          </a:xfrm>
          <a:prstGeom prst="rightArrow">
            <a:avLst>
              <a:gd name="adj1" fmla="val 50000"/>
              <a:gd name="adj2" fmla="val 8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6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6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6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6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6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6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6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6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6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6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69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69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69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69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6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6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6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6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6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69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69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69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697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800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Dilain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mengetahui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temperatur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pembakaran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tinggi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smtClean="0"/>
              <a:t>CO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terdisosiasi</a:t>
            </a:r>
            <a:r>
              <a:rPr lang="en-US" dirty="0" smtClean="0"/>
              <a:t> yang </a:t>
            </a:r>
            <a:r>
              <a:rPr lang="en-US" dirty="0" err="1" smtClean="0"/>
              <a:t>bersesuaian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	CO2          CO + ½ O</a:t>
            </a:r>
            <a:r>
              <a:rPr lang="en-US" baseline="-25000" dirty="0" smtClean="0"/>
              <a:t>2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baseline="-25000" dirty="0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penyebab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keberadaan</a:t>
            </a:r>
            <a:r>
              <a:rPr lang="en-US" dirty="0" smtClean="0"/>
              <a:t> CO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gas </a:t>
            </a:r>
            <a:r>
              <a:rPr lang="en-US" dirty="0" err="1" smtClean="0"/>
              <a:t>buang</a:t>
            </a:r>
            <a:r>
              <a:rPr lang="en-US" dirty="0" smtClean="0"/>
              <a:t>, </a:t>
            </a:r>
            <a:r>
              <a:rPr lang="en-US" dirty="0" err="1" smtClean="0"/>
              <a:t>walaupun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penuh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Oksigen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baseline="-250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</p:txBody>
      </p:sp>
      <p:grpSp>
        <p:nvGrpSpPr>
          <p:cNvPr id="55304" name="Group 8"/>
          <p:cNvGrpSpPr>
            <a:grpSpLocks/>
          </p:cNvGrpSpPr>
          <p:nvPr/>
        </p:nvGrpSpPr>
        <p:grpSpPr bwMode="auto">
          <a:xfrm>
            <a:off x="2743200" y="3124200"/>
            <a:ext cx="838200" cy="152400"/>
            <a:chOff x="1680" y="3456"/>
            <a:chExt cx="528" cy="96"/>
          </a:xfrm>
        </p:grpSpPr>
        <p:sp>
          <p:nvSpPr>
            <p:cNvPr id="48132" name="Line 6"/>
            <p:cNvSpPr>
              <a:spLocks noChangeShapeType="1"/>
            </p:cNvSpPr>
            <p:nvPr/>
          </p:nvSpPr>
          <p:spPr bwMode="auto">
            <a:xfrm>
              <a:off x="1680" y="3456"/>
              <a:ext cx="528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8133" name="Line 7"/>
            <p:cNvSpPr>
              <a:spLocks noChangeShapeType="1"/>
            </p:cNvSpPr>
            <p:nvPr/>
          </p:nvSpPr>
          <p:spPr bwMode="auto">
            <a:xfrm flipH="1">
              <a:off x="1680" y="3552"/>
              <a:ext cx="528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52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2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52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553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dirty="0" err="1" smtClean="0"/>
              <a:t>Jika</a:t>
            </a:r>
            <a:r>
              <a:rPr lang="en-US" dirty="0" smtClean="0"/>
              <a:t> e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nol</a:t>
            </a:r>
            <a:endParaRPr lang="en-US" dirty="0" smtClean="0"/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 		</a:t>
            </a:r>
            <a:r>
              <a:rPr lang="en-US" dirty="0" err="1" smtClean="0"/>
              <a:t>jika</a:t>
            </a:r>
            <a:r>
              <a:rPr lang="en-US" dirty="0" smtClean="0"/>
              <a:t> e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nol</a:t>
            </a:r>
            <a:r>
              <a:rPr lang="en-US" dirty="0" smtClean="0"/>
              <a:t>,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tidak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menyediakan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jumlah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udara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cukup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membakar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secara</a:t>
            </a:r>
            <a:r>
              <a:rPr lang="en-US" dirty="0" smtClean="0"/>
              <a:t> total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komponen-komponen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bakar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komponen-komponen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didapatkan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terbakar</a:t>
            </a:r>
            <a:r>
              <a:rPr lang="en-US" dirty="0" smtClean="0"/>
              <a:t>,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(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)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gas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kabut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B0F0"/>
                </a:solidFill>
              </a:rPr>
              <a:t>gas yang </a:t>
            </a:r>
            <a:r>
              <a:rPr lang="en-US" dirty="0" err="1" smtClean="0">
                <a:solidFill>
                  <a:srgbClr val="00B0F0"/>
                </a:solidFill>
              </a:rPr>
              <a:t>masih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dapat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terbakar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lagi</a:t>
            </a:r>
            <a:r>
              <a:rPr lang="en-US" dirty="0" smtClean="0">
                <a:solidFill>
                  <a:srgbClr val="00B0F0"/>
                </a:solidFill>
              </a:rPr>
              <a:t> (CO, </a:t>
            </a:r>
            <a:r>
              <a:rPr lang="en-US" dirty="0" err="1" smtClean="0">
                <a:solidFill>
                  <a:srgbClr val="00B0F0"/>
                </a:solidFill>
              </a:rPr>
              <a:t>hidrokarburan</a:t>
            </a:r>
            <a:r>
              <a:rPr lang="en-US" dirty="0" smtClean="0">
                <a:solidFill>
                  <a:srgbClr val="00B0F0"/>
                </a:solidFill>
              </a:rPr>
              <a:t>)</a:t>
            </a:r>
            <a:r>
              <a:rPr lang="en-US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Fraksi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keseluruhannya</a:t>
            </a:r>
            <a:r>
              <a:rPr lang="en-US" dirty="0" smtClean="0"/>
              <a:t>,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smtClean="0"/>
              <a:t>CO</a:t>
            </a:r>
            <a:r>
              <a:rPr lang="en-US" baseline="-25000" dirty="0" smtClean="0"/>
              <a:t>2</a:t>
            </a:r>
            <a:r>
              <a:rPr lang="en-US" dirty="0" smtClean="0"/>
              <a:t>,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smtClean="0">
                <a:solidFill>
                  <a:srgbClr val="00B0F0"/>
                </a:solidFill>
              </a:rPr>
              <a:t>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adalah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lebih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kecil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.</a:t>
            </a:r>
          </a:p>
          <a:p>
            <a:pPr algn="just" eaLnBrk="1" hangingPunct="1">
              <a:buFontTx/>
              <a:buNone/>
              <a:defRPr/>
            </a:pPr>
            <a:endParaRPr lang="en-US" dirty="0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Walaupun</a:t>
            </a:r>
            <a:r>
              <a:rPr lang="en-US" dirty="0" smtClean="0"/>
              <a:t>,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berlangsung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ketidakbenaran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menghalangi</a:t>
            </a:r>
            <a:r>
              <a:rPr lang="en-US" dirty="0" smtClean="0"/>
              <a:t> </a:t>
            </a:r>
            <a:r>
              <a:rPr lang="en-US" dirty="0" err="1" smtClean="0"/>
              <a:t>keberadaan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gas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buang</a:t>
            </a:r>
            <a:r>
              <a:rPr lang="en-US" dirty="0" smtClean="0"/>
              <a:t>, ok</a:t>
            </a:r>
            <a:r>
              <a:rPr lang="id-ID" dirty="0" smtClean="0"/>
              <a:t>s</a:t>
            </a:r>
            <a:r>
              <a:rPr lang="en-US" dirty="0" err="1" smtClean="0"/>
              <a:t>igen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80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80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80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80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80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80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80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80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80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80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80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80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80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80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80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81000"/>
            <a:ext cx="9144000" cy="6248400"/>
          </a:xfrm>
        </p:spPr>
        <p:txBody>
          <a:bodyPr/>
          <a:lstStyle/>
          <a:p>
            <a:pPr algn="just" eaLnBrk="1" hangingPunct="1">
              <a:buFontTx/>
              <a:buChar char="-"/>
              <a:defRPr/>
            </a:pPr>
            <a:r>
              <a:rPr lang="en-US" dirty="0" err="1" smtClean="0"/>
              <a:t>pertama</a:t>
            </a:r>
            <a:r>
              <a:rPr lang="en-US" dirty="0" smtClean="0"/>
              <a:t>,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fraksi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melewati</a:t>
            </a:r>
            <a:r>
              <a:rPr lang="en-US" dirty="0" smtClean="0"/>
              <a:t>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tanpa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masuk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dalam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reaksi</a:t>
            </a:r>
            <a:r>
              <a:rPr lang="en-US" dirty="0" smtClean="0"/>
              <a:t>.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smtClean="0"/>
              <a:t>(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: </a:t>
            </a:r>
            <a:r>
              <a:rPr lang="en-US" dirty="0" err="1" smtClean="0"/>
              <a:t>ruang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terlalu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dingin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pencampuran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benar-benar</a:t>
            </a:r>
            <a:r>
              <a:rPr lang="en-US" dirty="0" smtClean="0"/>
              <a:t> </a:t>
            </a:r>
            <a:r>
              <a:rPr lang="en-US" dirty="0" err="1" smtClean="0"/>
              <a:t>direa</a:t>
            </a:r>
            <a:r>
              <a:rPr lang="id-ID" dirty="0" smtClean="0"/>
              <a:t>li</a:t>
            </a:r>
            <a:r>
              <a:rPr lang="en-US" dirty="0" err="1" smtClean="0"/>
              <a:t>sasi</a:t>
            </a:r>
            <a:r>
              <a:rPr lang="en-US" dirty="0" smtClean="0"/>
              <a:t>).</a:t>
            </a:r>
          </a:p>
          <a:p>
            <a:pPr algn="just" eaLnBrk="1" hangingPunct="1">
              <a:buFontTx/>
              <a:buNone/>
              <a:defRPr/>
            </a:pPr>
            <a:endParaRPr lang="en-US" dirty="0" smtClean="0"/>
          </a:p>
          <a:p>
            <a:pPr eaLnBrk="1" hangingPunct="1">
              <a:buFontTx/>
              <a:buChar char="-"/>
              <a:defRPr/>
            </a:pPr>
            <a:r>
              <a:rPr lang="en-US" dirty="0" err="1" smtClean="0"/>
              <a:t>kedua</a:t>
            </a:r>
            <a:r>
              <a:rPr lang="en-US" dirty="0" smtClean="0"/>
              <a:t>: </a:t>
            </a:r>
            <a:r>
              <a:rPr lang="en-US" dirty="0" err="1" smtClean="0"/>
              <a:t>fraksi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karbon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CO,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sebagian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dari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udara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smtClean="0"/>
              <a:t>yang </a:t>
            </a:r>
            <a:r>
              <a:rPr lang="en-US" dirty="0" err="1" smtClean="0"/>
              <a:t>dibutuhkan</a:t>
            </a:r>
            <a:r>
              <a:rPr lang="en-US" dirty="0" smtClean="0"/>
              <a:t>.</a:t>
            </a:r>
          </a:p>
          <a:p>
            <a:pPr algn="just" eaLnBrk="1" hangingPunct="1">
              <a:buFontTx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7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7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3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609600"/>
            <a:ext cx="9144000" cy="5791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US" dirty="0" smtClean="0"/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	</a:t>
            </a:r>
            <a:r>
              <a:rPr lang="id-ID" dirty="0" smtClean="0"/>
              <a:t>S</a:t>
            </a:r>
            <a:r>
              <a:rPr lang="en-US" dirty="0" err="1" smtClean="0"/>
              <a:t>ecara</a:t>
            </a:r>
            <a:r>
              <a:rPr lang="en-US" dirty="0" smtClean="0"/>
              <a:t> </a:t>
            </a:r>
            <a:r>
              <a:rPr lang="en-US" dirty="0" err="1" smtClean="0"/>
              <a:t>definitif</a:t>
            </a:r>
            <a:r>
              <a:rPr lang="en-US" dirty="0" smtClean="0"/>
              <a:t>,</a:t>
            </a:r>
            <a:r>
              <a:rPr lang="id-ID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 smtClean="0"/>
              <a:t>nampak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id-ID" dirty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yang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proporsi</a:t>
            </a:r>
            <a:r>
              <a:rPr lang="en-US" dirty="0" smtClean="0">
                <a:solidFill>
                  <a:srgbClr val="00B0F0"/>
                </a:solidFill>
              </a:rPr>
              <a:t> 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 yang paling </a:t>
            </a:r>
            <a:r>
              <a:rPr lang="en-US" dirty="0" err="1" smtClean="0">
                <a:solidFill>
                  <a:srgbClr val="00B0F0"/>
                </a:solidFill>
              </a:rPr>
              <a:t>tinggi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dalam</a:t>
            </a:r>
            <a:r>
              <a:rPr lang="en-US" dirty="0" smtClean="0">
                <a:solidFill>
                  <a:srgbClr val="00B0F0"/>
                </a:solidFill>
              </a:rPr>
              <a:t> gas </a:t>
            </a:r>
            <a:r>
              <a:rPr lang="en-US" dirty="0" err="1" smtClean="0">
                <a:solidFill>
                  <a:srgbClr val="00B0F0"/>
                </a:solidFill>
              </a:rPr>
              <a:t>buang</a:t>
            </a:r>
            <a:r>
              <a:rPr lang="en-US" dirty="0" smtClean="0"/>
              <a:t>.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endParaRPr lang="en-US" dirty="0" smtClean="0"/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Apa-apa</a:t>
            </a:r>
            <a:r>
              <a:rPr lang="en-US" dirty="0" smtClean="0"/>
              <a:t> yang </a:t>
            </a:r>
            <a:r>
              <a:rPr lang="en-US" dirty="0" err="1" smtClean="0"/>
              <a:t>mendahului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memungkinkan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 </a:t>
            </a:r>
            <a:r>
              <a:rPr lang="en-US" dirty="0" err="1" smtClean="0"/>
              <a:t>kepentingan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analisa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mengendalikan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pembakaran</a:t>
            </a:r>
            <a:r>
              <a:rPr lang="en-US" dirty="0" smtClean="0"/>
              <a:t>.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066800"/>
            <a:ext cx="8458200" cy="4495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Analisa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prinsipnya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n-US" dirty="0" err="1" smtClean="0"/>
              <a:t>kandungan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CO</a:t>
            </a:r>
            <a:r>
              <a:rPr lang="en-US" baseline="-25000" dirty="0" smtClean="0"/>
              <a:t>2</a:t>
            </a:r>
            <a:r>
              <a:rPr lang="en-US" dirty="0" smtClean="0"/>
              <a:t>, SO</a:t>
            </a:r>
            <a:r>
              <a:rPr lang="en-US" baseline="-25000" dirty="0" smtClean="0"/>
              <a:t>2</a:t>
            </a:r>
            <a:r>
              <a:rPr lang="en-US" dirty="0" smtClean="0"/>
              <a:t>, 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CO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keadaan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praktek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menjumlahkan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b="1" dirty="0" smtClean="0">
                <a:solidFill>
                  <a:srgbClr val="00B0F0"/>
                </a:solidFill>
              </a:rPr>
              <a:t>CO</a:t>
            </a:r>
            <a:r>
              <a:rPr lang="en-US" b="1" baseline="-25000" dirty="0" smtClean="0">
                <a:solidFill>
                  <a:srgbClr val="00B0F0"/>
                </a:solidFill>
              </a:rPr>
              <a:t>2</a:t>
            </a:r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dan</a:t>
            </a:r>
            <a:r>
              <a:rPr lang="en-US" b="1" dirty="0" smtClean="0">
                <a:solidFill>
                  <a:srgbClr val="00B0F0"/>
                </a:solidFill>
              </a:rPr>
              <a:t> SO</a:t>
            </a:r>
            <a:r>
              <a:rPr lang="en-US" b="1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/>
              <a:t>, </a:t>
            </a:r>
            <a:r>
              <a:rPr lang="en-US" dirty="0" err="1" smtClean="0"/>
              <a:t>kesalahan</a:t>
            </a:r>
            <a:r>
              <a:rPr lang="en-US" dirty="0" smtClean="0"/>
              <a:t>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ditimbulkan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penyederhanaan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diabaikan</a:t>
            </a:r>
            <a:r>
              <a:rPr lang="en-US" dirty="0" smtClean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9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9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9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9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9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9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9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686800" cy="6553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Riel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	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riel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dicirikan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koefisien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l-GR" dirty="0" smtClean="0">
                <a:cs typeface="Times New Roman" pitchFamily="18" charset="0"/>
              </a:rPr>
              <a:t>λ</a:t>
            </a:r>
            <a:r>
              <a:rPr lang="en-US" dirty="0" smtClean="0">
                <a:cs typeface="Times New Roman" pitchFamily="18" charset="0"/>
              </a:rPr>
              <a:t>, </a:t>
            </a:r>
            <a:r>
              <a:rPr lang="en-US" dirty="0" err="1" smtClean="0">
                <a:cs typeface="Times New Roman" pitchFamily="18" charset="0"/>
              </a:rPr>
              <a:t>tujuan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penelitian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dari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suatu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pembakaran</a:t>
            </a:r>
            <a:r>
              <a:rPr lang="en-US" dirty="0" smtClean="0">
                <a:cs typeface="Times New Roman" pitchFamily="18" charset="0"/>
              </a:rPr>
              <a:t> riel </a:t>
            </a:r>
            <a:r>
              <a:rPr lang="en-US" dirty="0" err="1" smtClean="0">
                <a:cs typeface="Times New Roman" pitchFamily="18" charset="0"/>
              </a:rPr>
              <a:t>adalah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penentuan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nilai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Koefisien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ini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dari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analisa</a:t>
            </a:r>
            <a:r>
              <a:rPr lang="en-US" dirty="0" smtClean="0">
                <a:cs typeface="Times New Roman" pitchFamily="18" charset="0"/>
              </a:rPr>
              <a:t> gas </a:t>
            </a:r>
            <a:r>
              <a:rPr lang="en-US" dirty="0" err="1" smtClean="0">
                <a:cs typeface="Times New Roman" pitchFamily="18" charset="0"/>
              </a:rPr>
              <a:t>buang</a:t>
            </a:r>
            <a:r>
              <a:rPr lang="en-US" dirty="0" smtClean="0">
                <a:cs typeface="Times New Roman" pitchFamily="18" charset="0"/>
              </a:rPr>
              <a:t>. Kita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Mengandaikan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tentu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saja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telah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mengetahui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komposisi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bahan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bakar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yang </a:t>
            </a:r>
            <a:r>
              <a:rPr lang="en-US" dirty="0" err="1" smtClean="0">
                <a:cs typeface="Times New Roman" pitchFamily="18" charset="0"/>
              </a:rPr>
              <a:t>dituliskan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dalam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keadaan</a:t>
            </a:r>
            <a:r>
              <a:rPr lang="en-US" dirty="0" smtClean="0"/>
              <a:t> </a:t>
            </a:r>
            <a:r>
              <a:rPr lang="en-US" dirty="0" err="1" smtClean="0"/>
              <a:t>murni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Konsekuensinya</a:t>
            </a:r>
            <a:r>
              <a:rPr lang="en-US" dirty="0" smtClean="0"/>
              <a:t> volume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volume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teoritis</a:t>
            </a:r>
            <a:r>
              <a:rPr lang="en-US" dirty="0" smtClean="0"/>
              <a:t>.</a:t>
            </a:r>
            <a:endParaRPr lang="en-US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9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3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3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93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93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648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l-GR" dirty="0" smtClean="0">
                <a:cs typeface="Times New Roman" pitchFamily="18" charset="0"/>
              </a:rPr>
              <a:t>λ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dapat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dilakukan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dengan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cara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perhitungan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atau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dengan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bantuan</a:t>
            </a:r>
            <a:r>
              <a:rPr lang="en-US" dirty="0" smtClean="0">
                <a:cs typeface="Times New Roman" pitchFamily="18" charset="0"/>
              </a:rPr>
              <a:t> diagram.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Penentuan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l-GR" dirty="0" smtClean="0">
                <a:solidFill>
                  <a:srgbClr val="00B0F0"/>
                </a:solidFill>
                <a:cs typeface="Times New Roman" pitchFamily="18" charset="0"/>
              </a:rPr>
              <a:t>λ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(e)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dengan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perhitungan</a:t>
            </a:r>
            <a:endParaRPr lang="en-US" dirty="0" smtClean="0">
              <a:solidFill>
                <a:srgbClr val="00B0F0"/>
              </a:solidFill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>
                <a:cs typeface="Times New Roman" pitchFamily="18" charset="0"/>
              </a:rPr>
              <a:t>		</a:t>
            </a:r>
            <a:r>
              <a:rPr lang="en-US" dirty="0" err="1" smtClean="0">
                <a:cs typeface="Times New Roman" pitchFamily="18" charset="0"/>
              </a:rPr>
              <a:t>Sebelumnya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mempertimbangkan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pembakaran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dengan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kelebihan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udara</a:t>
            </a:r>
            <a:r>
              <a:rPr lang="en-US" dirty="0" smtClean="0">
                <a:cs typeface="Times New Roman" pitchFamily="18" charset="0"/>
              </a:rPr>
              <a:t> (</a:t>
            </a:r>
            <a:r>
              <a:rPr lang="el-GR" dirty="0" smtClean="0">
                <a:cs typeface="Times New Roman" pitchFamily="18" charset="0"/>
              </a:rPr>
              <a:t>λ</a:t>
            </a:r>
            <a:r>
              <a:rPr lang="en-US" dirty="0" smtClean="0">
                <a:cs typeface="Times New Roman" pitchFamily="18" charset="0"/>
              </a:rPr>
              <a:t>&gt;1) </a:t>
            </a:r>
            <a:r>
              <a:rPr lang="en-US" dirty="0" err="1" smtClean="0">
                <a:cs typeface="Times New Roman" pitchFamily="18" charset="0"/>
              </a:rPr>
              <a:t>dan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diandaikan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secara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lengkap</a:t>
            </a:r>
            <a:r>
              <a:rPr lang="en-US" dirty="0" smtClean="0">
                <a:cs typeface="Times New Roman" pitchFamily="18" charset="0"/>
              </a:rPr>
              <a:t> (</a:t>
            </a:r>
            <a:r>
              <a:rPr lang="en-US" dirty="0" err="1" smtClean="0">
                <a:cs typeface="Times New Roman" pitchFamily="18" charset="0"/>
              </a:rPr>
              <a:t>tanpa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adanya</a:t>
            </a:r>
            <a:r>
              <a:rPr lang="en-US" dirty="0" smtClean="0">
                <a:cs typeface="Times New Roman" pitchFamily="18" charset="0"/>
              </a:rPr>
              <a:t> CO </a:t>
            </a:r>
            <a:r>
              <a:rPr lang="en-US" dirty="0" err="1" smtClean="0">
                <a:cs typeface="Times New Roman" pitchFamily="18" charset="0"/>
              </a:rPr>
              <a:t>dalam</a:t>
            </a:r>
            <a:r>
              <a:rPr lang="en-US" dirty="0" smtClean="0">
                <a:cs typeface="Times New Roman" pitchFamily="18" charset="0"/>
              </a:rPr>
              <a:t> gas </a:t>
            </a:r>
            <a:r>
              <a:rPr lang="en-US" dirty="0" err="1" smtClean="0">
                <a:cs typeface="Times New Roman" pitchFamily="18" charset="0"/>
              </a:rPr>
              <a:t>buang</a:t>
            </a:r>
            <a:r>
              <a:rPr lang="en-US" dirty="0" smtClean="0">
                <a:cs typeface="Times New Roman" pitchFamily="18" charset="0"/>
              </a:rPr>
              <a:t>).		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>
                <a:cs typeface="Times New Roman" pitchFamily="18" charset="0"/>
              </a:rPr>
              <a:t>		</a:t>
            </a:r>
            <a:endParaRPr lang="el-GR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0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0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144000" cy="40386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		Volume udara yang digunakan untuk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membakar satuan jumlah dari bahan bakar (1 kg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atau 1 Nm</a:t>
            </a:r>
            <a:r>
              <a:rPr lang="en-US" baseline="30000" smtClean="0">
                <a:cs typeface="Times New Roman" pitchFamily="18" charset="0"/>
              </a:rPr>
              <a:t>3</a:t>
            </a:r>
            <a:r>
              <a:rPr lang="en-US" smtClean="0">
                <a:cs typeface="Times New Roman" pitchFamily="18" charset="0"/>
              </a:rPr>
              <a:t>) </a:t>
            </a:r>
            <a:r>
              <a:rPr lang="en-US" smtClean="0"/>
              <a:t>menurut definisi dari 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, adalah sama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dengan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V</a:t>
            </a:r>
            <a:r>
              <a:rPr lang="en-US" baseline="-25000" smtClean="0">
                <a:cs typeface="Times New Roman" pitchFamily="18" charset="0"/>
              </a:rPr>
              <a:t>a</a:t>
            </a:r>
            <a:r>
              <a:rPr lang="en-US" smtClean="0">
                <a:latin typeface="Times New Roman"/>
                <a:cs typeface="Times New Roman" pitchFamily="18" charset="0"/>
              </a:rPr>
              <a:t>’</a:t>
            </a:r>
            <a:r>
              <a:rPr lang="en-US" smtClean="0">
                <a:cs typeface="Times New Roman" pitchFamily="18" charset="0"/>
              </a:rPr>
              <a:t> = 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V</a:t>
            </a:r>
            <a:r>
              <a:rPr lang="en-US" baseline="-25000" smtClean="0">
                <a:cs typeface="Times New Roman" pitchFamily="18" charset="0"/>
              </a:rPr>
              <a:t>a</a:t>
            </a:r>
            <a:r>
              <a:rPr lang="en-US" smtClean="0">
                <a:cs typeface="Times New Roman" pitchFamily="18" charset="0"/>
              </a:rPr>
              <a:t> = (1+ </a:t>
            </a:r>
            <a:r>
              <a:rPr lang="en-US" u="sng" smtClean="0">
                <a:cs typeface="Times New Roman" pitchFamily="18" charset="0"/>
              </a:rPr>
              <a:t> e  </a:t>
            </a:r>
            <a:r>
              <a:rPr lang="en-US" smtClean="0">
                <a:cs typeface="Times New Roman" pitchFamily="18" charset="0"/>
              </a:rPr>
              <a:t>) V</a:t>
            </a:r>
            <a:r>
              <a:rPr lang="en-US" baseline="-25000" smtClean="0">
                <a:cs typeface="Times New Roman" pitchFamily="18" charset="0"/>
              </a:rPr>
              <a:t>a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			  100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7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7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7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7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7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7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7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71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7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7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7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71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715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</a:t>
            </a:r>
            <a:r>
              <a:rPr lang="en-US" dirty="0" err="1" smtClean="0">
                <a:cs typeface="Times New Roman" pitchFamily="18" charset="0"/>
              </a:rPr>
              <a:t>Bila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V</a:t>
            </a:r>
            <a:r>
              <a:rPr lang="en-US" baseline="-25000" dirty="0" smtClean="0">
                <a:solidFill>
                  <a:srgbClr val="00B0F0"/>
                </a:solidFill>
                <a:cs typeface="Times New Roman" pitchFamily="18" charset="0"/>
              </a:rPr>
              <a:t>s</a:t>
            </a:r>
            <a:r>
              <a:rPr lang="en-US" dirty="0" smtClean="0">
                <a:solidFill>
                  <a:srgbClr val="00B0F0"/>
                </a:solidFill>
                <a:latin typeface="Times New Roman"/>
                <a:cs typeface="Times New Roman" pitchFamily="18" charset="0"/>
              </a:rPr>
              <a:t>’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adalah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volume gas </a:t>
            </a: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buang</a:t>
            </a:r>
            <a:r>
              <a:rPr lang="en-US" dirty="0" smtClean="0">
                <a:solidFill>
                  <a:srgbClr val="00B0F0"/>
                </a:solidFill>
                <a:cs typeface="Times New Roman" pitchFamily="18" charset="0"/>
              </a:rPr>
              <a:t>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solidFill>
                  <a:srgbClr val="00B0F0"/>
                </a:solidFill>
                <a:cs typeface="Times New Roman" pitchFamily="18" charset="0"/>
              </a:rPr>
              <a:t>dihasilkan</a:t>
            </a:r>
            <a:r>
              <a:rPr lang="en-US" dirty="0" smtClean="0">
                <a:cs typeface="Times New Roman" pitchFamily="18" charset="0"/>
              </a:rPr>
              <a:t>, </a:t>
            </a:r>
            <a:r>
              <a:rPr lang="en-US" dirty="0" err="1" smtClean="0">
                <a:cs typeface="Times New Roman" pitchFamily="18" charset="0"/>
              </a:rPr>
              <a:t>maka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tentu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saja</a:t>
            </a:r>
            <a:r>
              <a:rPr lang="en-US" dirty="0" smtClean="0">
                <a:cs typeface="Times New Roman" pitchFamily="18" charset="0"/>
              </a:rPr>
              <a:t> volume </a:t>
            </a:r>
            <a:r>
              <a:rPr lang="en-US" dirty="0" err="1" smtClean="0">
                <a:cs typeface="Times New Roman" pitchFamily="18" charset="0"/>
              </a:rPr>
              <a:t>ini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akan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sama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dengan</a:t>
            </a:r>
            <a:r>
              <a:rPr lang="en-US" dirty="0" smtClean="0">
                <a:cs typeface="Times New Roman" pitchFamily="18" charset="0"/>
              </a:rPr>
              <a:t> volume </a:t>
            </a:r>
            <a:r>
              <a:rPr lang="en-US" dirty="0" err="1" smtClean="0">
                <a:cs typeface="Times New Roman" pitchFamily="18" charset="0"/>
              </a:rPr>
              <a:t>teoritis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s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ditambah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dengan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udara</a:t>
            </a:r>
            <a:r>
              <a:rPr lang="en-US" dirty="0" smtClean="0">
                <a:cs typeface="Times New Roman" pitchFamily="18" charset="0"/>
              </a:rPr>
              <a:t> yang </a:t>
            </a:r>
            <a:r>
              <a:rPr lang="en-US" dirty="0" err="1" smtClean="0">
                <a:cs typeface="Times New Roman" pitchFamily="18" charset="0"/>
              </a:rPr>
              <a:t>dibawa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oleh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kelebihan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udara</a:t>
            </a:r>
            <a:r>
              <a:rPr lang="en-US" dirty="0" smtClean="0">
                <a:cs typeface="Times New Roman" pitchFamily="18" charset="0"/>
              </a:rPr>
              <a:t> , </a:t>
            </a:r>
            <a:r>
              <a:rPr lang="en-US" dirty="0" err="1" smtClean="0">
                <a:cs typeface="Times New Roman" pitchFamily="18" charset="0"/>
              </a:rPr>
              <a:t>karena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mengandaikan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pembakaran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lengkap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sama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dengan</a:t>
            </a: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    	        	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r>
              <a:rPr lang="en-US" dirty="0" smtClean="0">
                <a:latin typeface="Times New Roman"/>
                <a:cs typeface="Times New Roman" pitchFamily="18" charset="0"/>
              </a:rPr>
              <a:t>’</a:t>
            </a:r>
            <a:r>
              <a:rPr lang="en-US" dirty="0" smtClean="0">
                <a:cs typeface="Times New Roman" pitchFamily="18" charset="0"/>
              </a:rPr>
              <a:t> -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r>
              <a:rPr lang="en-US" dirty="0" smtClean="0">
                <a:cs typeface="Times New Roman" pitchFamily="18" charset="0"/>
              </a:rPr>
              <a:t> = (</a:t>
            </a:r>
            <a:r>
              <a:rPr lang="el-GR" dirty="0" smtClean="0">
                <a:cs typeface="Times New Roman" pitchFamily="18" charset="0"/>
              </a:rPr>
              <a:t>λ</a:t>
            </a:r>
            <a:r>
              <a:rPr lang="en-US" dirty="0" smtClean="0">
                <a:cs typeface="Times New Roman" pitchFamily="18" charset="0"/>
              </a:rPr>
              <a:t>-1)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endParaRPr lang="en-US" baseline="-25000" dirty="0" smtClean="0"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4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>
                <a:cs typeface="Times New Roman" pitchFamily="18" charset="0"/>
              </a:rPr>
              <a:t>Jadi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mempunyai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	V</a:t>
            </a:r>
            <a:r>
              <a:rPr lang="en-US" baseline="-25000" dirty="0" smtClean="0">
                <a:cs typeface="Times New Roman" pitchFamily="18" charset="0"/>
              </a:rPr>
              <a:t>s</a:t>
            </a:r>
            <a:r>
              <a:rPr lang="en-US" dirty="0" smtClean="0">
                <a:latin typeface="Times New Roman"/>
                <a:cs typeface="Times New Roman" pitchFamily="18" charset="0"/>
              </a:rPr>
              <a:t>’</a:t>
            </a:r>
            <a:r>
              <a:rPr lang="en-US" dirty="0" smtClean="0">
                <a:cs typeface="Times New Roman" pitchFamily="18" charset="0"/>
              </a:rPr>
              <a:t> =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s</a:t>
            </a:r>
            <a:r>
              <a:rPr lang="en-US" baseline="-25000" dirty="0" smtClean="0"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+ (</a:t>
            </a:r>
            <a:r>
              <a:rPr lang="el-GR" dirty="0" smtClean="0">
                <a:cs typeface="Times New Roman" pitchFamily="18" charset="0"/>
              </a:rPr>
              <a:t>λ</a:t>
            </a:r>
            <a:r>
              <a:rPr lang="en-US" dirty="0" smtClean="0">
                <a:cs typeface="Times New Roman" pitchFamily="18" charset="0"/>
              </a:rPr>
              <a:t>-1)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	     =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s</a:t>
            </a:r>
            <a:r>
              <a:rPr lang="en-US" dirty="0" smtClean="0">
                <a:cs typeface="Times New Roman" pitchFamily="18" charset="0"/>
              </a:rPr>
              <a:t> +   </a:t>
            </a:r>
            <a:r>
              <a:rPr lang="en-US" u="sng" dirty="0" smtClean="0">
                <a:cs typeface="Times New Roman" pitchFamily="18" charset="0"/>
              </a:rPr>
              <a:t> e </a:t>
            </a:r>
            <a:r>
              <a:rPr lang="en-US" dirty="0" smtClean="0">
                <a:cs typeface="Times New Roman" pitchFamily="18" charset="0"/>
              </a:rPr>
              <a:t> 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r>
              <a:rPr lang="en-US" dirty="0" smtClean="0">
                <a:cs typeface="Times New Roman" pitchFamily="18" charset="0"/>
              </a:rPr>
              <a:t> Nm</a:t>
            </a:r>
            <a:r>
              <a:rPr lang="en-US" baseline="30000" dirty="0" smtClean="0">
                <a:cs typeface="Times New Roman" pitchFamily="18" charset="0"/>
              </a:rPr>
              <a:t>3</a:t>
            </a:r>
            <a:r>
              <a:rPr lang="en-US" dirty="0" smtClean="0">
                <a:cs typeface="Times New Roman" pitchFamily="18" charset="0"/>
              </a:rPr>
              <a:t>/kg 		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		          100			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		 </a:t>
            </a:r>
            <a:r>
              <a:rPr lang="en-US" dirty="0" err="1" smtClean="0">
                <a:cs typeface="Times New Roman" pitchFamily="18" charset="0"/>
              </a:rPr>
              <a:t>atau</a:t>
            </a:r>
            <a:r>
              <a:rPr lang="en-US" dirty="0" smtClean="0">
                <a:cs typeface="Times New Roman" pitchFamily="18" charset="0"/>
              </a:rPr>
              <a:t> Nm</a:t>
            </a:r>
            <a:r>
              <a:rPr lang="en-US" baseline="30000" dirty="0" smtClean="0">
                <a:cs typeface="Times New Roman" pitchFamily="18" charset="0"/>
              </a:rPr>
              <a:t>3</a:t>
            </a:r>
            <a:r>
              <a:rPr lang="en-US" dirty="0" smtClean="0">
                <a:cs typeface="Times New Roman" pitchFamily="18" charset="0"/>
              </a:rPr>
              <a:t>/Nm</a:t>
            </a:r>
            <a:r>
              <a:rPr lang="en-US" baseline="30000" dirty="0" smtClean="0">
                <a:cs typeface="Times New Roman" pitchFamily="18" charset="0"/>
              </a:rPr>
              <a:t>3			</a:t>
            </a:r>
            <a:endParaRPr lang="id-ID" baseline="30000" dirty="0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Penentuan</a:t>
            </a:r>
            <a:r>
              <a:rPr lang="en-US" dirty="0" smtClean="0"/>
              <a:t> e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CO</a:t>
            </a:r>
            <a:r>
              <a:rPr lang="en-US" baseline="-25000" dirty="0" smtClean="0"/>
              <a:t>2</a:t>
            </a:r>
            <a:r>
              <a:rPr lang="en-US" dirty="0" smtClean="0"/>
              <a:t> + SO</a:t>
            </a:r>
            <a:r>
              <a:rPr lang="en-US" baseline="-25000" dirty="0" smtClean="0"/>
              <a:t>2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0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0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0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0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0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0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0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00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0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0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0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00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30725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	 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O</a:t>
            </a:r>
            <a:r>
              <a:rPr lang="en-US" baseline="-25000" dirty="0" smtClean="0"/>
              <a:t>2</a:t>
            </a:r>
            <a:r>
              <a:rPr lang="en-US" dirty="0" smtClean="0"/>
              <a:t>,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	  </a:t>
            </a:r>
            <a:r>
              <a:rPr lang="en-US" dirty="0" err="1" smtClean="0"/>
              <a:t>nyatakan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u="sng" dirty="0" smtClean="0"/>
              <a:t>O</a:t>
            </a:r>
            <a:r>
              <a:rPr lang="en-US" dirty="0" smtClean="0"/>
              <a:t>’, </a:t>
            </a:r>
            <a:r>
              <a:rPr lang="en-US" dirty="0" err="1" smtClean="0"/>
              <a:t>kadar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         </a:t>
            </a:r>
            <a:r>
              <a:rPr lang="en-US" dirty="0" err="1" smtClean="0"/>
              <a:t>bersesuaian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yang </a:t>
            </a:r>
            <a:r>
              <a:rPr lang="en-US" dirty="0" err="1" smtClean="0"/>
              <a:t>mempunyai</a:t>
            </a:r>
            <a:r>
              <a:rPr lang="en-US" dirty="0" smtClean="0"/>
              <a:t> 	 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dirty="0" smtClean="0"/>
              <a:t>		 	</a:t>
            </a:r>
            <a:r>
              <a:rPr lang="en-US" u="sng" dirty="0" smtClean="0"/>
              <a:t>a</a:t>
            </a:r>
            <a:r>
              <a:rPr lang="en-US" dirty="0" smtClean="0"/>
              <a:t>’ = </a:t>
            </a:r>
            <a:r>
              <a:rPr lang="en-US" u="sng" dirty="0" smtClean="0"/>
              <a:t>100</a:t>
            </a:r>
            <a:r>
              <a:rPr lang="en-US" dirty="0" smtClean="0"/>
              <a:t>  </a:t>
            </a:r>
            <a:r>
              <a:rPr lang="en-US" u="sng" dirty="0" smtClean="0"/>
              <a:t>O</a:t>
            </a:r>
            <a:r>
              <a:rPr lang="en-US" dirty="0" smtClean="0"/>
              <a:t>’ = 4.76 </a:t>
            </a:r>
            <a:r>
              <a:rPr lang="en-US" u="sng" dirty="0" smtClean="0"/>
              <a:t>O</a:t>
            </a:r>
            <a:r>
              <a:rPr lang="id-ID" u="sng" dirty="0" smtClean="0"/>
              <a:t>’</a:t>
            </a:r>
            <a:r>
              <a:rPr lang="en-US" dirty="0" smtClean="0"/>
              <a:t>						21</a:t>
            </a:r>
          </a:p>
        </p:txBody>
      </p:sp>
      <p:sp>
        <p:nvSpPr>
          <p:cNvPr id="178180" name="AutoShape 4"/>
          <p:cNvSpPr>
            <a:spLocks noChangeArrowheads="1"/>
          </p:cNvSpPr>
          <p:nvPr/>
        </p:nvSpPr>
        <p:spPr bwMode="auto">
          <a:xfrm>
            <a:off x="152400" y="1752600"/>
            <a:ext cx="838200" cy="381000"/>
          </a:xfrm>
          <a:prstGeom prst="rightArrow">
            <a:avLst>
              <a:gd name="adj1" fmla="val 50000"/>
              <a:gd name="adj2" fmla="val 5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/>
              <a:t>`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8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8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8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8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mtClean="0"/>
              <a:t>dan akan didapatkan: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smtClean="0"/>
              <a:t>		</a:t>
            </a:r>
            <a:r>
              <a:rPr lang="en-US" u="sng" smtClean="0"/>
              <a:t>a</a:t>
            </a:r>
            <a:r>
              <a:rPr lang="en-US" smtClean="0"/>
              <a:t>’= 100 </a:t>
            </a:r>
            <a:r>
              <a:rPr lang="en-US" u="sng" smtClean="0"/>
              <a:t>V</a:t>
            </a:r>
            <a:r>
              <a:rPr lang="en-US" u="sng" baseline="-25000" smtClean="0"/>
              <a:t>s</a:t>
            </a:r>
            <a:r>
              <a:rPr lang="en-US" u="sng" smtClean="0"/>
              <a:t>’ - V</a:t>
            </a:r>
            <a:r>
              <a:rPr lang="en-US" u="sng" baseline="-25000" smtClean="0"/>
              <a:t>s</a:t>
            </a:r>
            <a:r>
              <a:rPr lang="en-US" smtClean="0"/>
              <a:t> 				    (35)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smtClean="0"/>
              <a:t>			        V</a:t>
            </a:r>
            <a:r>
              <a:rPr lang="en-US" baseline="-25000" smtClean="0"/>
              <a:t>s</a:t>
            </a:r>
            <a:r>
              <a:rPr lang="en-US" smtClean="0"/>
              <a:t>’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mtClean="0"/>
              <a:t>Penghilangan V</a:t>
            </a:r>
            <a:r>
              <a:rPr lang="en-US" baseline="-25000" smtClean="0"/>
              <a:t>S</a:t>
            </a:r>
            <a:r>
              <a:rPr lang="en-US" smtClean="0"/>
              <a:t>’ pada persamaan-persamaan di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mtClean="0"/>
              <a:t>atas membawa pada persamaan sebagai berikut: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/>
              <a:t>			e = 100 </a:t>
            </a:r>
            <a:r>
              <a:rPr lang="en-US" u="sng" smtClean="0"/>
              <a:t>V</a:t>
            </a:r>
            <a:r>
              <a:rPr lang="en-US" u="sng" baseline="-25000" smtClean="0"/>
              <a:t>s</a:t>
            </a:r>
            <a:r>
              <a:rPr lang="en-US" baseline="-25000" smtClean="0"/>
              <a:t>  </a:t>
            </a:r>
            <a:r>
              <a:rPr lang="en-US" smtClean="0"/>
              <a:t>-  </a:t>
            </a:r>
            <a:r>
              <a:rPr lang="en-US" u="sng" smtClean="0"/>
              <a:t>  O’  </a:t>
            </a:r>
            <a:r>
              <a:rPr lang="en-US" smtClean="0"/>
              <a:t>	    		    (36)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/>
              <a:t>				      V</a:t>
            </a:r>
            <a:r>
              <a:rPr lang="en-US" baseline="-25000" smtClean="0"/>
              <a:t>a	</a:t>
            </a:r>
            <a:r>
              <a:rPr lang="en-US" smtClean="0"/>
              <a:t>21-</a:t>
            </a:r>
            <a:r>
              <a:rPr lang="en-US" u="sng" smtClean="0"/>
              <a:t>O</a:t>
            </a:r>
            <a:r>
              <a:rPr lang="en-US" smtClean="0"/>
              <a:t>’</a:t>
            </a:r>
            <a:endParaRPr lang="en-US" baseline="-2500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baseline="-250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4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4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8839200" cy="4114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Pengetahuan komposisi bahan bakar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memungkinkan perhitungan V</a:t>
            </a:r>
            <a:r>
              <a:rPr lang="en-US" baseline="-25000" smtClean="0"/>
              <a:t>a</a:t>
            </a:r>
            <a:r>
              <a:rPr lang="en-US" smtClean="0"/>
              <a:t> dan V</a:t>
            </a:r>
            <a:r>
              <a:rPr lang="en-US" baseline="-25000" smtClean="0"/>
              <a:t>s</a:t>
            </a:r>
            <a:r>
              <a:rPr lang="en-US" smtClean="0"/>
              <a:t>, analisa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gas buang menghasilkan </a:t>
            </a:r>
            <a:r>
              <a:rPr lang="en-US" u="sng" smtClean="0"/>
              <a:t>O</a:t>
            </a:r>
            <a:r>
              <a:rPr lang="en-US" smtClean="0"/>
              <a:t>’ dimana e dengan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formula di atas dapat diketahui dan kemudian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	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 =1+ </a:t>
            </a:r>
            <a:r>
              <a:rPr lang="en-US" u="sng" smtClean="0">
                <a:cs typeface="Times New Roman" pitchFamily="18" charset="0"/>
              </a:rPr>
              <a:t>  e     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		  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1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1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1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1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1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4495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		  </a:t>
            </a:r>
            <a:r>
              <a:rPr lang="en-US" dirty="0" err="1" smtClean="0">
                <a:cs typeface="Times New Roman" pitchFamily="18" charset="0"/>
              </a:rPr>
              <a:t>jika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menggun</a:t>
            </a:r>
            <a:r>
              <a:rPr lang="id-ID" dirty="0" smtClean="0">
                <a:cs typeface="Times New Roman" pitchFamily="18" charset="0"/>
              </a:rPr>
              <a:t>a</a:t>
            </a:r>
            <a:r>
              <a:rPr lang="en-US" dirty="0" err="1" smtClean="0">
                <a:cs typeface="Times New Roman" pitchFamily="18" charset="0"/>
              </a:rPr>
              <a:t>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kadar</a:t>
            </a:r>
            <a:r>
              <a:rPr lang="en-US" dirty="0" smtClean="0">
                <a:cs typeface="Times New Roman" pitchFamily="18" charset="0"/>
              </a:rPr>
              <a:t> CO</a:t>
            </a:r>
            <a:r>
              <a:rPr lang="en-US" baseline="-25000" dirty="0" smtClean="0">
                <a:cs typeface="Times New Roman" pitchFamily="18" charset="0"/>
              </a:rPr>
              <a:t>2</a:t>
            </a:r>
            <a:r>
              <a:rPr lang="en-US" dirty="0" smtClean="0">
                <a:cs typeface="Times New Roman" pitchFamily="18" charset="0"/>
              </a:rPr>
              <a:t> + SO</a:t>
            </a:r>
            <a:r>
              <a:rPr lang="en-US" baseline="-25000" dirty="0" smtClean="0">
                <a:cs typeface="Times New Roman" pitchFamily="18" charset="0"/>
              </a:rPr>
              <a:t>2</a:t>
            </a:r>
            <a:r>
              <a:rPr lang="en-US" dirty="0" smtClean="0">
                <a:cs typeface="Times New Roman" pitchFamily="18" charset="0"/>
              </a:rPr>
              <a:t>, 	  yang </a:t>
            </a: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menyatakan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dengan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u="sng" dirty="0" smtClean="0">
                <a:cs typeface="Times New Roman" pitchFamily="18" charset="0"/>
              </a:rPr>
              <a:t>CO</a:t>
            </a:r>
            <a:r>
              <a:rPr lang="en-US" u="sng" baseline="-25000" dirty="0" smtClean="0">
                <a:cs typeface="Times New Roman" pitchFamily="18" charset="0"/>
              </a:rPr>
              <a:t>2</a:t>
            </a:r>
            <a:r>
              <a:rPr lang="en-US" u="sng" dirty="0" smtClean="0">
                <a:cs typeface="Times New Roman" pitchFamily="18" charset="0"/>
              </a:rPr>
              <a:t>’</a:t>
            </a:r>
            <a:r>
              <a:rPr lang="en-US" dirty="0" smtClean="0">
                <a:cs typeface="Times New Roman" pitchFamily="18" charset="0"/>
              </a:rPr>
              <a:t>   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  + </a:t>
            </a:r>
            <a:r>
              <a:rPr lang="en-US" u="sng" dirty="0" smtClean="0">
                <a:cs typeface="Times New Roman" pitchFamily="18" charset="0"/>
              </a:rPr>
              <a:t>SO</a:t>
            </a:r>
            <a:r>
              <a:rPr lang="en-US" u="sng" baseline="-25000" dirty="0" smtClean="0">
                <a:cs typeface="Times New Roman" pitchFamily="18" charset="0"/>
              </a:rPr>
              <a:t>2</a:t>
            </a:r>
            <a:r>
              <a:rPr lang="en-US" dirty="0" smtClean="0">
                <a:cs typeface="Times New Roman" pitchFamily="18" charset="0"/>
              </a:rPr>
              <a:t>’, </a:t>
            </a:r>
            <a:r>
              <a:rPr lang="en-US" dirty="0" err="1" smtClean="0">
                <a:cs typeface="Times New Roman" pitchFamily="18" charset="0"/>
              </a:rPr>
              <a:t>kita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akan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mempunyai</a:t>
            </a:r>
            <a:r>
              <a:rPr lang="en-US" dirty="0" smtClean="0">
                <a:cs typeface="Times New Roman" pitchFamily="18" charset="0"/>
              </a:rPr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  </a:t>
            </a:r>
            <a:r>
              <a:rPr lang="en-US" dirty="0" err="1" smtClean="0">
                <a:cs typeface="Times New Roman" pitchFamily="18" charset="0"/>
              </a:rPr>
              <a:t>persamaan</a:t>
            </a:r>
            <a:r>
              <a:rPr lang="en-US" dirty="0" smtClean="0">
                <a:cs typeface="Times New Roman" pitchFamily="18" charset="0"/>
              </a:rPr>
              <a:t>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	  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u="sng" dirty="0" smtClean="0">
                <a:cs typeface="Times New Roman" pitchFamily="18" charset="0"/>
              </a:rPr>
              <a:t>CO</a:t>
            </a:r>
            <a:r>
              <a:rPr lang="en-US" u="sng" baseline="-25000" dirty="0" smtClean="0">
                <a:cs typeface="Times New Roman" pitchFamily="18" charset="0"/>
              </a:rPr>
              <a:t>2</a:t>
            </a:r>
            <a:r>
              <a:rPr lang="en-US" dirty="0" smtClean="0">
                <a:cs typeface="Times New Roman" pitchFamily="18" charset="0"/>
              </a:rPr>
              <a:t>’ + </a:t>
            </a:r>
            <a:r>
              <a:rPr lang="en-US" u="sng" dirty="0" smtClean="0">
                <a:cs typeface="Times New Roman" pitchFamily="18" charset="0"/>
              </a:rPr>
              <a:t>SO</a:t>
            </a:r>
            <a:r>
              <a:rPr lang="en-US" u="sng" baseline="-25000" dirty="0" smtClean="0">
                <a:cs typeface="Times New Roman" pitchFamily="18" charset="0"/>
              </a:rPr>
              <a:t>2</a:t>
            </a:r>
            <a:r>
              <a:rPr lang="en-US" u="sng" dirty="0" smtClean="0">
                <a:cs typeface="Times New Roman" pitchFamily="18" charset="0"/>
              </a:rPr>
              <a:t>’</a:t>
            </a:r>
            <a:r>
              <a:rPr lang="en-US" dirty="0" smtClean="0">
                <a:cs typeface="Times New Roman" pitchFamily="18" charset="0"/>
              </a:rPr>
              <a:t> = 100 </a:t>
            </a:r>
            <a:r>
              <a:rPr lang="en-US" u="sng" dirty="0" smtClean="0">
                <a:cs typeface="Times New Roman" pitchFamily="18" charset="0"/>
              </a:rPr>
              <a:t>V</a:t>
            </a:r>
            <a:r>
              <a:rPr lang="id-ID" u="sng" dirty="0" smtClean="0">
                <a:cs typeface="Times New Roman" pitchFamily="18" charset="0"/>
              </a:rPr>
              <a:t>’</a:t>
            </a:r>
            <a:r>
              <a:rPr lang="en-US" u="sng" dirty="0" smtClean="0">
                <a:cs typeface="Times New Roman" pitchFamily="18" charset="0"/>
              </a:rPr>
              <a:t> </a:t>
            </a:r>
            <a:r>
              <a:rPr lang="en-US" u="sng" baseline="-25000" dirty="0" smtClean="0">
                <a:cs typeface="Times New Roman" pitchFamily="18" charset="0"/>
              </a:rPr>
              <a:t>CO2+SO2</a:t>
            </a: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dirty="0" smtClean="0">
                <a:cs typeface="Times New Roman" pitchFamily="18" charset="0"/>
              </a:rPr>
              <a:t>						             V</a:t>
            </a:r>
            <a:r>
              <a:rPr lang="en-US" baseline="-25000" dirty="0" smtClean="0">
                <a:cs typeface="Times New Roman" pitchFamily="18" charset="0"/>
              </a:rPr>
              <a:t>S</a:t>
            </a:r>
            <a:r>
              <a:rPr lang="en-US" dirty="0" smtClean="0">
                <a:cs typeface="Times New Roman" pitchFamily="18" charset="0"/>
              </a:rPr>
              <a:t>’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en-US" dirty="0" smtClean="0">
              <a:cs typeface="Times New Roman" pitchFamily="18" charset="0"/>
            </a:endParaRPr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228600" y="1524000"/>
            <a:ext cx="914400" cy="304800"/>
          </a:xfrm>
          <a:prstGeom prst="rightArrow">
            <a:avLst>
              <a:gd name="adj1" fmla="val 50000"/>
              <a:gd name="adj2" fmla="val 7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468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4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45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295400"/>
            <a:ext cx="9144000" cy="3962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id-ID" dirty="0" smtClean="0"/>
              <a:t>tsb</a:t>
            </a:r>
            <a:r>
              <a:rPr lang="en-US" dirty="0" smtClean="0"/>
              <a:t>, </a:t>
            </a:r>
            <a:r>
              <a:rPr lang="en-US" dirty="0" err="1" smtClean="0"/>
              <a:t>dengan</a:t>
            </a:r>
            <a:r>
              <a:rPr lang="id-ID" dirty="0" smtClean="0"/>
              <a:t> </a:t>
            </a:r>
            <a:r>
              <a:rPr lang="en-US" dirty="0" err="1" smtClean="0"/>
              <a:t>menggantikan</a:t>
            </a:r>
            <a:r>
              <a:rPr lang="en-US" dirty="0" smtClean="0"/>
              <a:t> V</a:t>
            </a:r>
            <a:r>
              <a:rPr lang="en-US" baseline="-25000" dirty="0" smtClean="0"/>
              <a:t>S</a:t>
            </a:r>
            <a:r>
              <a:rPr lang="en-US" dirty="0" smtClean="0"/>
              <a:t>’,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dapatkan</a:t>
            </a:r>
            <a:r>
              <a:rPr lang="en-US" dirty="0" smtClean="0"/>
              <a:t>:</a:t>
            </a:r>
          </a:p>
        </p:txBody>
      </p:sp>
      <p:graphicFrame>
        <p:nvGraphicFramePr>
          <p:cNvPr id="181252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000125" y="3657600"/>
          <a:ext cx="7369175" cy="1236663"/>
        </p:xfrm>
        <a:graphic>
          <a:graphicData uri="http://schemas.openxmlformats.org/presentationml/2006/ole">
            <p:oleObj spid="_x0000_s63491" name="Equation" r:id="rId4" imgW="3632200" imgH="609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1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953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menghitung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(e)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komposisi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diberikan</a:t>
            </a:r>
            <a:r>
              <a:rPr lang="en-US" dirty="0" smtClean="0"/>
              <a:t>, 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dirty="0" smtClean="0"/>
              <a:t> </a:t>
            </a:r>
            <a:r>
              <a:rPr lang="en-US" dirty="0" err="1" smtClean="0"/>
              <a:t>relatif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ditentukan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r>
              <a:rPr lang="en-US" dirty="0" smtClean="0"/>
              <a:t>,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id-ID" dirty="0" smtClean="0"/>
              <a:t>tsb</a:t>
            </a:r>
            <a:endParaRPr lang="en-US" dirty="0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menterjemahkan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hiperbola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(e)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(</a:t>
            </a:r>
            <a:r>
              <a:rPr lang="en-US" u="sng" dirty="0" smtClean="0"/>
              <a:t>CO</a:t>
            </a:r>
            <a:r>
              <a:rPr lang="en-US" baseline="-25000" dirty="0" smtClean="0"/>
              <a:t>2</a:t>
            </a:r>
            <a:r>
              <a:rPr lang="en-US" dirty="0" smtClean="0"/>
              <a:t>’+</a:t>
            </a:r>
            <a:r>
              <a:rPr lang="en-US" u="sng" dirty="0" smtClean="0"/>
              <a:t>SO</a:t>
            </a:r>
            <a:r>
              <a:rPr lang="en-US" baseline="-25000" dirty="0" smtClean="0"/>
              <a:t>2</a:t>
            </a:r>
            <a:r>
              <a:rPr lang="en-US" dirty="0" smtClean="0"/>
              <a:t>’)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didapatkan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analisa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55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55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876800"/>
          </a:xfrm>
        </p:spPr>
        <p:txBody>
          <a:bodyPr/>
          <a:lstStyle/>
          <a:p>
            <a:pPr eaLnBrk="1" hangingPunct="1">
              <a:buFontTx/>
              <a:buChar char="-"/>
              <a:defRPr/>
            </a:pPr>
            <a:r>
              <a:rPr lang="en-US" dirty="0" err="1" smtClean="0"/>
              <a:t>Penggunaan</a:t>
            </a:r>
            <a:r>
              <a:rPr lang="en-US" dirty="0" smtClean="0"/>
              <a:t> diagram:</a:t>
            </a:r>
          </a:p>
          <a:p>
            <a:pPr eaLnBrk="1" hangingPunct="1">
              <a:buFontTx/>
              <a:buChar char="-"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Bila</a:t>
            </a:r>
            <a:r>
              <a:rPr lang="en-US" dirty="0" smtClean="0"/>
              <a:t> 4 </a:t>
            </a:r>
            <a:r>
              <a:rPr lang="en-US" dirty="0" err="1" smtClean="0"/>
              <a:t>besaran</a:t>
            </a:r>
            <a:r>
              <a:rPr lang="en-US" dirty="0" smtClean="0"/>
              <a:t> yang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pertimbangan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:</a:t>
            </a:r>
          </a:p>
          <a:p>
            <a:pPr lvl="1" eaLnBrk="1" hangingPunct="1">
              <a:buFontTx/>
              <a:buChar char="-"/>
              <a:defRPr/>
            </a:pPr>
            <a:r>
              <a:rPr lang="en-US" sz="3200" dirty="0" smtClean="0"/>
              <a:t>Kadar (CO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+SO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)</a:t>
            </a:r>
          </a:p>
          <a:p>
            <a:pPr lvl="1" eaLnBrk="1" hangingPunct="1">
              <a:buFontTx/>
              <a:buChar char="-"/>
              <a:defRPr/>
            </a:pPr>
            <a:r>
              <a:rPr lang="en-US" sz="3200" dirty="0" smtClean="0"/>
              <a:t>Kadar (O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)</a:t>
            </a:r>
          </a:p>
          <a:p>
            <a:pPr lvl="1" eaLnBrk="1" hangingPunct="1">
              <a:buFontTx/>
              <a:buChar char="-"/>
              <a:defRPr/>
            </a:pPr>
            <a:r>
              <a:rPr lang="en-US" sz="3200" dirty="0" smtClean="0"/>
              <a:t>Kadar (CO)</a:t>
            </a:r>
          </a:p>
          <a:p>
            <a:pPr lvl="1" eaLnBrk="1" hangingPunct="1">
              <a:buFontTx/>
              <a:buChar char="-"/>
              <a:defRPr/>
            </a:pPr>
            <a:r>
              <a:rPr lang="en-US" sz="3200" dirty="0" err="1" smtClean="0"/>
              <a:t>Kelebihan</a:t>
            </a:r>
            <a:r>
              <a:rPr lang="en-US" sz="3200" dirty="0" smtClean="0"/>
              <a:t> </a:t>
            </a:r>
            <a:r>
              <a:rPr lang="en-US" sz="3200" dirty="0" err="1" smtClean="0"/>
              <a:t>udara</a:t>
            </a:r>
            <a:r>
              <a:rPr lang="en-US" sz="3200" dirty="0" smtClean="0"/>
              <a:t> (e)</a:t>
            </a:r>
            <a:r>
              <a:rPr lang="en-US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5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76400"/>
            <a:ext cx="9067800" cy="38100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US" smtClean="0"/>
              <a:t>Dua ditetapkan (sebagai contoh </a:t>
            </a:r>
            <a:r>
              <a:rPr lang="en-US" u="sng" smtClean="0"/>
              <a:t>CO</a:t>
            </a:r>
            <a:r>
              <a:rPr lang="en-US" u="sng" baseline="-25000" smtClean="0"/>
              <a:t>2</a:t>
            </a:r>
            <a:r>
              <a:rPr lang="en-US" smtClean="0"/>
              <a:t>’+</a:t>
            </a:r>
            <a:r>
              <a:rPr lang="en-US" u="sng" smtClean="0"/>
              <a:t>SO</a:t>
            </a:r>
            <a:r>
              <a:rPr lang="en-US" u="sng" baseline="-25000" smtClean="0"/>
              <a:t>2</a:t>
            </a:r>
            <a:r>
              <a:rPr lang="en-US" smtClean="0"/>
              <a:t>’ dan </a:t>
            </a:r>
          </a:p>
          <a:p>
            <a:pPr eaLnBrk="1" hangingPunct="1">
              <a:buFontTx/>
              <a:buNone/>
              <a:defRPr/>
            </a:pPr>
            <a:r>
              <a:rPr lang="en-US" u="sng" smtClean="0"/>
              <a:t>O</a:t>
            </a:r>
            <a:r>
              <a:rPr lang="en-US" u="sng" baseline="-25000" smtClean="0"/>
              <a:t>2</a:t>
            </a:r>
            <a:r>
              <a:rPr lang="en-US" smtClean="0"/>
              <a:t>’) dan bahwa komposisi dari bahan bakar 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diketahui, dua besaran lain dapat ditentukan </a:t>
            </a:r>
          </a:p>
          <a:p>
            <a:pPr eaLnBrk="1" hangingPunct="1">
              <a:buFontTx/>
              <a:buNone/>
              <a:defRPr/>
            </a:pPr>
            <a:r>
              <a:rPr lang="en-US" smtClean="0"/>
              <a:t>secara pasti (tanpa keraguan).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Pada pernyataan ini dibangun diagram-diagram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pembakaran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3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3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3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32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32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32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4419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Diagram Pembakaran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		Ada beberapa diagram pembakaran. Kita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akan membatasi dengan 2 diagram pembakaran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yang telah dikenal yaitu diagram </a:t>
            </a:r>
            <a:r>
              <a:rPr lang="en-US" u="sng" smtClean="0"/>
              <a:t>Ostwald</a:t>
            </a:r>
            <a:r>
              <a:rPr lang="en-US" smtClean="0"/>
              <a:t> dan 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diagram dari </a:t>
            </a:r>
            <a:r>
              <a:rPr lang="en-US" u="sng" smtClean="0"/>
              <a:t>Bunte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7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5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5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75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5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3962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smtClean="0"/>
              <a:t>Diagram Ostwald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endParaRPr lang="en-US" smtClean="0"/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Deskripsi: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Sebelum mendefinisikan aturan-aturan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pembuatan diagram Ostwald kita akan menguji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prinsip-prinsip dimana diagram ini diajukan.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8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8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8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8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915400" cy="42672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menetapkan</a:t>
            </a:r>
            <a:r>
              <a:rPr lang="en-US" dirty="0" smtClean="0"/>
              <a:t> formula-formula yang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memungkinkan</a:t>
            </a:r>
            <a:r>
              <a:rPr lang="en-US" dirty="0" smtClean="0"/>
              <a:t>,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volume </a:t>
            </a:r>
            <a:r>
              <a:rPr lang="en-US" dirty="0" err="1" smtClean="0"/>
              <a:t>udara</a:t>
            </a:r>
            <a:r>
              <a:rPr lang="en-US" dirty="0" smtClean="0"/>
              <a:t>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volume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V</a:t>
            </a:r>
            <a:r>
              <a:rPr lang="en-US" baseline="-25000" dirty="0" err="1" smtClean="0">
                <a:solidFill>
                  <a:srgbClr val="00B0F0"/>
                </a:solidFill>
              </a:rPr>
              <a:t>s</a:t>
            </a:r>
            <a:r>
              <a:rPr lang="en-US" dirty="0" smtClean="0"/>
              <a:t> yang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err="1" smtClean="0"/>
              <a:t>bersesuaian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1 kg </a:t>
            </a:r>
            <a:r>
              <a:rPr lang="en-US" dirty="0" err="1" smtClean="0"/>
              <a:t>atau</a:t>
            </a:r>
            <a:r>
              <a:rPr lang="en-US" dirty="0" smtClean="0"/>
              <a:t> 1 </a:t>
            </a:r>
          </a:p>
          <a:p>
            <a:pPr algn="just" eaLnBrk="1" hangingPunct="1">
              <a:buFontTx/>
              <a:buNone/>
              <a:defRPr/>
            </a:pPr>
            <a:r>
              <a:rPr lang="en-US" dirty="0" smtClean="0"/>
              <a:t>Nm</a:t>
            </a:r>
            <a:r>
              <a:rPr lang="en-US" baseline="30000" dirty="0" smtClean="0"/>
              <a:t>3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, </a:t>
            </a:r>
            <a:r>
              <a:rPr lang="en-US" dirty="0" err="1" smtClean="0"/>
              <a:t>cair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gas.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4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4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0"/>
            <a:ext cx="86106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Sekarang kita mempelajari, dengan cara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analog, suatu pembakaran riel dicirikan oleh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kelebihan udara e dan untuk menentukan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satu-satuan jumlah bahan bakar dan fungsi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dengan e: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Volume V</a:t>
            </a:r>
            <a:r>
              <a:rPr lang="en-US" baseline="-25000" smtClean="0"/>
              <a:t>a</a:t>
            </a:r>
            <a:r>
              <a:rPr lang="en-US" smtClean="0"/>
              <a:t>’ efektif udara diperlukan pada pembakaran</a:t>
            </a:r>
          </a:p>
          <a:p>
            <a:pPr algn="just" eaLnBrk="1" hangingPunct="1">
              <a:buFontTx/>
              <a:buChar char="-"/>
              <a:defRPr/>
            </a:pPr>
            <a:r>
              <a:rPr lang="en-US" smtClean="0"/>
              <a:t>Volume V</a:t>
            </a:r>
            <a:r>
              <a:rPr lang="en-US" baseline="-25000" smtClean="0"/>
              <a:t>s</a:t>
            </a:r>
            <a:r>
              <a:rPr lang="en-US" smtClean="0"/>
              <a:t>’ efektif gas buang yang dihasilkan</a:t>
            </a:r>
          </a:p>
          <a:p>
            <a:pPr algn="just" eaLnBrk="1" hangingPunct="1">
              <a:buFontTx/>
              <a:buNone/>
              <a:defRPr/>
            </a:pPr>
            <a:r>
              <a:rPr lang="en-US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6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86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6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6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86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04800"/>
            <a:ext cx="9144000" cy="6553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Komposisi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nilai-nilai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id-ID" dirty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r>
              <a:rPr lang="en-US" dirty="0" smtClean="0"/>
              <a:t> </a:t>
            </a:r>
            <a:r>
              <a:rPr lang="id-ID" dirty="0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terdefinisi</a:t>
            </a:r>
            <a:r>
              <a:rPr lang="en-US" dirty="0" smtClean="0"/>
              <a:t>.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	</a:t>
            </a:r>
            <a:r>
              <a:rPr lang="en-US" dirty="0" err="1" smtClean="0"/>
              <a:t>Sebelumnya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mempertimbangkan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cair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id-ID" dirty="0" smtClean="0"/>
              <a:t> </a:t>
            </a:r>
            <a:r>
              <a:rPr lang="en-US" dirty="0" err="1" smtClean="0"/>
              <a:t>komposisi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id-ID" dirty="0" smtClean="0"/>
              <a:t> </a:t>
            </a:r>
            <a:r>
              <a:rPr lang="id-ID" dirty="0"/>
              <a:t>v</a:t>
            </a:r>
            <a:r>
              <a:rPr lang="en-US" dirty="0" err="1" smtClean="0"/>
              <a:t>olume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yang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perlukan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id-ID" dirty="0"/>
              <a:t> </a:t>
            </a:r>
            <a:r>
              <a:rPr lang="en-US" dirty="0" err="1" smtClean="0"/>
              <a:t>membakar</a:t>
            </a:r>
            <a:r>
              <a:rPr lang="en-US" dirty="0" smtClean="0"/>
              <a:t> 1 kg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			</a:t>
            </a:r>
          </a:p>
          <a:p>
            <a:pPr eaLnBrk="1" hangingPunct="1">
              <a:lnSpc>
                <a:spcPct val="65000"/>
              </a:lnSpc>
              <a:buFontTx/>
              <a:buNone/>
              <a:defRPr/>
            </a:pPr>
            <a:r>
              <a:rPr lang="en-US" dirty="0" smtClean="0"/>
              <a:t>			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dirty="0" smtClean="0"/>
              <a:t>’= </a:t>
            </a:r>
            <a:r>
              <a:rPr lang="el-GR" dirty="0" smtClean="0">
                <a:cs typeface="Times New Roman" pitchFamily="18" charset="0"/>
              </a:rPr>
              <a:t>λ</a:t>
            </a:r>
            <a:r>
              <a:rPr lang="en-US" dirty="0" smtClean="0">
                <a:cs typeface="Times New Roman" pitchFamily="18" charset="0"/>
              </a:rPr>
              <a:t> 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r>
              <a:rPr lang="en-US" dirty="0" smtClean="0">
                <a:cs typeface="Times New Roman" pitchFamily="18" charset="0"/>
              </a:rPr>
              <a:t>= (1 +</a:t>
            </a:r>
            <a:r>
              <a:rPr lang="en-US" u="sng" dirty="0" smtClean="0">
                <a:cs typeface="Times New Roman" pitchFamily="18" charset="0"/>
              </a:rPr>
              <a:t> e  </a:t>
            </a:r>
            <a:r>
              <a:rPr lang="en-US" dirty="0" smtClean="0">
                <a:cs typeface="Times New Roman" pitchFamily="18" charset="0"/>
              </a:rPr>
              <a:t>)</a:t>
            </a:r>
            <a:r>
              <a:rPr lang="en-US" dirty="0" err="1" smtClean="0">
                <a:cs typeface="Times New Roman" pitchFamily="18" charset="0"/>
              </a:rPr>
              <a:t>V</a:t>
            </a:r>
            <a:r>
              <a:rPr lang="en-US" baseline="-25000" dirty="0" err="1" smtClean="0">
                <a:cs typeface="Times New Roman" pitchFamily="18" charset="0"/>
              </a:rPr>
              <a:t>a</a:t>
            </a:r>
            <a:endParaRPr lang="en-US" baseline="-25000" dirty="0" smtClean="0"/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dirty="0" smtClean="0"/>
              <a:t>					        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915400" cy="5791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Kita </a:t>
            </a:r>
            <a:r>
              <a:rPr lang="en-US" dirty="0" err="1" smtClean="0"/>
              <a:t>menetapkan</a:t>
            </a:r>
            <a:r>
              <a:rPr lang="en-US" dirty="0" smtClean="0"/>
              <a:t> </a:t>
            </a:r>
            <a:r>
              <a:rPr lang="en-US" dirty="0" err="1" smtClean="0"/>
              <a:t>bersesuaian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d-ID" dirty="0" smtClean="0"/>
              <a:t>h</a:t>
            </a:r>
            <a:r>
              <a:rPr lang="en-US" dirty="0" err="1" smtClean="0"/>
              <a:t>asil</a:t>
            </a:r>
            <a:r>
              <a:rPr lang="en-US" dirty="0" smtClean="0"/>
              <a:t> </a:t>
            </a:r>
            <a:r>
              <a:rPr lang="en-US" dirty="0" err="1" smtClean="0"/>
              <a:t>percobaan</a:t>
            </a:r>
            <a:r>
              <a:rPr lang="en-US" dirty="0" smtClean="0"/>
              <a:t> yang </a:t>
            </a:r>
            <a:r>
              <a:rPr lang="en-US" dirty="0" err="1" smtClean="0"/>
              <a:t>disebutkan</a:t>
            </a:r>
            <a:r>
              <a:rPr lang="en-US" dirty="0" smtClean="0"/>
              <a:t> </a:t>
            </a:r>
            <a:r>
              <a:rPr lang="en-US" dirty="0" err="1" smtClean="0"/>
              <a:t>sebelumnya</a:t>
            </a:r>
            <a:r>
              <a:rPr lang="en-US" dirty="0" smtClean="0"/>
              <a:t>,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B0F0"/>
                </a:solidFill>
              </a:rPr>
              <a:t>hidrogen</a:t>
            </a:r>
            <a:r>
              <a:rPr lang="en-US" dirty="0" smtClean="0">
                <a:solidFill>
                  <a:srgbClr val="00B0F0"/>
                </a:solidFill>
              </a:rPr>
              <a:t>, </a:t>
            </a:r>
            <a:r>
              <a:rPr lang="en-US" dirty="0" err="1" smtClean="0">
                <a:solidFill>
                  <a:srgbClr val="00B0F0"/>
                </a:solidFill>
              </a:rPr>
              <a:t>hidrokarburan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dan</a:t>
            </a:r>
            <a:r>
              <a:rPr lang="en-US" dirty="0" smtClean="0">
                <a:solidFill>
                  <a:srgbClr val="00B0F0"/>
                </a:solidFill>
              </a:rPr>
              <a:t> sulfur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terbakar</a:t>
            </a:r>
            <a:r>
              <a:rPr lang="en-US" dirty="0" smtClean="0"/>
              <a:t> </a:t>
            </a:r>
            <a:r>
              <a:rPr lang="en-US" dirty="0" err="1" smtClean="0"/>
              <a:t>keseluruhannya</a:t>
            </a:r>
            <a:r>
              <a:rPr lang="en-US" dirty="0" smtClean="0"/>
              <a:t>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sebaliknya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karbon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menjadi</a:t>
            </a:r>
            <a:r>
              <a:rPr lang="en-US" dirty="0" smtClean="0"/>
              <a:t> CO</a:t>
            </a:r>
            <a:r>
              <a:rPr lang="id-ID" dirty="0" smtClean="0"/>
              <a:t>. </a:t>
            </a:r>
            <a:r>
              <a:rPr lang="en-US" dirty="0" smtClean="0"/>
              <a:t>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id-ID" dirty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campuran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B0F0"/>
                </a:solidFill>
              </a:rPr>
              <a:t>CO, 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, SO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, 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dan</a:t>
            </a:r>
            <a:r>
              <a:rPr lang="en-US" dirty="0" smtClean="0">
                <a:solidFill>
                  <a:srgbClr val="00B0F0"/>
                </a:solidFill>
              </a:rPr>
              <a:t> N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0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0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6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0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6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5791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Pembakaran lengkap dari karbon terjadi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bersesuaian dengan persamaan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	C + O</a:t>
            </a:r>
            <a:r>
              <a:rPr lang="en-US" baseline="-25000" smtClean="0"/>
              <a:t>2</a:t>
            </a:r>
            <a:r>
              <a:rPr lang="en-US" smtClean="0"/>
              <a:t>             CO</a:t>
            </a:r>
            <a:r>
              <a:rPr lang="en-US" baseline="-25000" smtClean="0"/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aseline="-2500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baseline="-25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dan pembakaran tidak lengkap mengikuti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persamaan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	C + ½ O</a:t>
            </a:r>
            <a:r>
              <a:rPr lang="en-US" baseline="-25000" smtClean="0"/>
              <a:t>2</a:t>
            </a:r>
            <a:r>
              <a:rPr lang="en-US" smtClean="0"/>
              <a:t>              CO</a:t>
            </a:r>
          </a:p>
        </p:txBody>
      </p:sp>
      <p:sp>
        <p:nvSpPr>
          <p:cNvPr id="149508" name="AutoShape 4"/>
          <p:cNvSpPr>
            <a:spLocks noChangeArrowheads="1"/>
          </p:cNvSpPr>
          <p:nvPr/>
        </p:nvSpPr>
        <p:spPr bwMode="auto">
          <a:xfrm>
            <a:off x="4343400" y="27432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9" name="AutoShape 5"/>
          <p:cNvSpPr>
            <a:spLocks noChangeArrowheads="1"/>
          </p:cNvSpPr>
          <p:nvPr/>
        </p:nvSpPr>
        <p:spPr bwMode="auto">
          <a:xfrm>
            <a:off x="4876800" y="5791200"/>
            <a:ext cx="1066800" cy="228600"/>
          </a:xfrm>
          <a:prstGeom prst="rightArrow">
            <a:avLst>
              <a:gd name="adj1" fmla="val 50000"/>
              <a:gd name="adj2" fmla="val 1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9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9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9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9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9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9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9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9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9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9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8" grpId="0" animBg="1"/>
      <p:bldP spid="14950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304800"/>
            <a:ext cx="8458200" cy="6553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kesimpulan-kesimpulan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karbon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CO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CO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volume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yang </a:t>
            </a:r>
            <a:r>
              <a:rPr lang="en-US" dirty="0" err="1" smtClean="0"/>
              <a:t>dihasilkan</a:t>
            </a:r>
            <a:r>
              <a:rPr lang="id-ID" dirty="0" smtClean="0"/>
              <a:t> maka </a:t>
            </a:r>
            <a:r>
              <a:rPr lang="en-US" dirty="0" smtClean="0">
                <a:solidFill>
                  <a:srgbClr val="00B0F0"/>
                </a:solidFill>
              </a:rPr>
              <a:t>volume total (CO+CO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) yang </a:t>
            </a:r>
            <a:r>
              <a:rPr lang="en-US" dirty="0" err="1" smtClean="0">
                <a:solidFill>
                  <a:srgbClr val="00B0F0"/>
                </a:solidFill>
              </a:rPr>
              <a:t>ada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dalam</a:t>
            </a:r>
            <a:r>
              <a:rPr lang="en-US" dirty="0" smtClean="0">
                <a:solidFill>
                  <a:srgbClr val="00B0F0"/>
                </a:solidFill>
              </a:rPr>
              <a:t> gas </a:t>
            </a:r>
            <a:r>
              <a:rPr lang="en-US" dirty="0" err="1" smtClean="0">
                <a:solidFill>
                  <a:srgbClr val="00B0F0"/>
                </a:solidFill>
              </a:rPr>
              <a:t>buang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akan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selalu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sama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dengan</a:t>
            </a:r>
            <a:r>
              <a:rPr lang="en-US" dirty="0" smtClean="0">
                <a:solidFill>
                  <a:srgbClr val="00B0F0"/>
                </a:solidFill>
              </a:rPr>
              <a:t> volume CO</a:t>
            </a:r>
            <a:r>
              <a:rPr lang="en-US" baseline="-25000" dirty="0" smtClean="0">
                <a:solidFill>
                  <a:srgbClr val="00B0F0"/>
                </a:solidFill>
              </a:rPr>
              <a:t>2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pada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pembakaran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secara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teoritis</a:t>
            </a:r>
            <a:r>
              <a:rPr lang="en-US" dirty="0" smtClean="0"/>
              <a:t>. 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838200"/>
            <a:ext cx="8534400" cy="5257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2.Persamaan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fraksi</a:t>
            </a:r>
            <a:r>
              <a:rPr lang="en-US" dirty="0" smtClean="0"/>
              <a:t> </a:t>
            </a:r>
            <a:r>
              <a:rPr lang="en-US" dirty="0" err="1" smtClean="0"/>
              <a:t>karbon</a:t>
            </a:r>
            <a:r>
              <a:rPr lang="en-US" dirty="0" smtClean="0"/>
              <a:t> 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,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separuh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	yang </a:t>
            </a:r>
            <a:r>
              <a:rPr lang="en-US" dirty="0" err="1" smtClean="0"/>
              <a:t>diperlukan</a:t>
            </a:r>
            <a:r>
              <a:rPr lang="en-US" dirty="0" smtClean="0"/>
              <a:t>,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½ volume </a:t>
            </a:r>
            <a:r>
              <a:rPr lang="en-US" dirty="0" err="1" smtClean="0"/>
              <a:t>oksigen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 </a:t>
            </a:r>
            <a:r>
              <a:rPr lang="en-US" dirty="0" err="1" smtClean="0"/>
              <a:t>membentuk</a:t>
            </a:r>
            <a:r>
              <a:rPr lang="en-US" dirty="0" smtClean="0"/>
              <a:t> 1 volume CO. </a:t>
            </a:r>
            <a:r>
              <a:rPr lang="en-US" dirty="0" smtClean="0">
                <a:solidFill>
                  <a:srgbClr val="00B0F0"/>
                </a:solidFill>
              </a:rPr>
              <a:t>Volume </a:t>
            </a:r>
            <a:r>
              <a:rPr lang="en-US" dirty="0" err="1" smtClean="0">
                <a:solidFill>
                  <a:srgbClr val="00B0F0"/>
                </a:solidFill>
              </a:rPr>
              <a:t>oksigen</a:t>
            </a:r>
            <a:r>
              <a:rPr lang="en-US" dirty="0" smtClean="0">
                <a:solidFill>
                  <a:srgbClr val="00B0F0"/>
                </a:solidFill>
              </a:rPr>
              <a:t> yang </a:t>
            </a:r>
            <a:r>
              <a:rPr lang="en-US" dirty="0" err="1" smtClean="0">
                <a:solidFill>
                  <a:srgbClr val="00B0F0"/>
                </a:solidFill>
              </a:rPr>
              <a:t>tidak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tergabung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adalah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sama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dengan</a:t>
            </a:r>
            <a:r>
              <a:rPr lang="en-US" dirty="0" smtClean="0">
                <a:solidFill>
                  <a:srgbClr val="00B0F0"/>
                </a:solidFill>
              </a:rPr>
              <a:t> ½ volume, </a:t>
            </a:r>
            <a:r>
              <a:rPr lang="en-US" dirty="0" err="1" smtClean="0">
                <a:solidFill>
                  <a:srgbClr val="00B0F0"/>
                </a:solidFill>
              </a:rPr>
              <a:t>dengan</a:t>
            </a:r>
            <a:r>
              <a:rPr lang="en-US" dirty="0" smtClean="0">
                <a:solidFill>
                  <a:srgbClr val="00B0F0"/>
                </a:solidFill>
              </a:rPr>
              <a:t> kata lain ½ </a:t>
            </a:r>
            <a:r>
              <a:rPr lang="en-US" dirty="0" err="1" smtClean="0">
                <a:solidFill>
                  <a:srgbClr val="00B0F0"/>
                </a:solidFill>
              </a:rPr>
              <a:t>dari</a:t>
            </a:r>
            <a:r>
              <a:rPr lang="en-US" dirty="0" smtClean="0">
                <a:solidFill>
                  <a:srgbClr val="00B0F0"/>
                </a:solidFill>
              </a:rPr>
              <a:t>  volume CO yang </a:t>
            </a:r>
            <a:r>
              <a:rPr lang="en-US" dirty="0" err="1" smtClean="0">
                <a:solidFill>
                  <a:srgbClr val="00B0F0"/>
                </a:solidFill>
              </a:rPr>
              <a:t>dibentuk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19200"/>
            <a:ext cx="8686800" cy="4191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a</a:t>
            </a:r>
            <a:r>
              <a:rPr lang="en-US" smtClean="0"/>
              <a:t>,V</a:t>
            </a:r>
            <a:r>
              <a:rPr lang="en-US" baseline="-25000" smtClean="0"/>
              <a:t>s</a:t>
            </a:r>
            <a:r>
              <a:rPr lang="en-US" smtClean="0"/>
              <a:t>,V</a:t>
            </a:r>
            <a:r>
              <a:rPr lang="en-US" baseline="-25000" smtClean="0"/>
              <a:t>a</a:t>
            </a:r>
            <a:r>
              <a:rPr lang="en-US" smtClean="0"/>
              <a:t>’,V</a:t>
            </a:r>
            <a:r>
              <a:rPr lang="en-US" baseline="-25000" smtClean="0"/>
              <a:t>s</a:t>
            </a:r>
            <a:r>
              <a:rPr lang="en-US" smtClean="0"/>
              <a:t>’ yang mana mempunyai nilai yang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			  diketahui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O2</a:t>
            </a:r>
            <a:r>
              <a:rPr lang="en-US" smtClean="0"/>
              <a:t>’		: volume oksigen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V’</a:t>
            </a:r>
            <a:r>
              <a:rPr lang="en-US" baseline="-25000" smtClean="0"/>
              <a:t>CO2+SO2	</a:t>
            </a:r>
            <a:r>
              <a:rPr lang="en-US" smtClean="0"/>
              <a:t>: volume total dari CO</a:t>
            </a:r>
            <a:r>
              <a:rPr lang="en-US" baseline="-25000" smtClean="0"/>
              <a:t>2</a:t>
            </a:r>
            <a:r>
              <a:rPr lang="en-US" smtClean="0"/>
              <a:t>+SO</a:t>
            </a:r>
            <a:r>
              <a:rPr lang="en-US" baseline="-25000" smtClean="0"/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V’</a:t>
            </a:r>
            <a:r>
              <a:rPr lang="en-US" baseline="-25000" smtClean="0"/>
              <a:t>CO		</a:t>
            </a:r>
            <a:r>
              <a:rPr lang="en-US" smtClean="0"/>
              <a:t>: volume CO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066800"/>
            <a:ext cx="8458200" cy="5791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Dalam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1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kg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. Kadar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vol</a:t>
            </a:r>
            <a:r>
              <a:rPr lang="id-ID" dirty="0" smtClean="0"/>
              <a:t>ume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dirty="0" smtClean="0"/>
              <a:t>			</a:t>
            </a:r>
            <a:r>
              <a:rPr lang="en-US" u="sng" dirty="0" smtClean="0"/>
              <a:t>O</a:t>
            </a:r>
            <a:r>
              <a:rPr lang="en-US" dirty="0" smtClean="0"/>
              <a:t>’ = </a:t>
            </a:r>
            <a:r>
              <a:rPr lang="en-US" u="sng" dirty="0" smtClean="0"/>
              <a:t>V</a:t>
            </a:r>
            <a:r>
              <a:rPr lang="en-US" u="sng" baseline="-25000" dirty="0" smtClean="0"/>
              <a:t>O2</a:t>
            </a:r>
            <a:r>
              <a:rPr lang="en-US" u="sng" dirty="0" smtClean="0"/>
              <a:t>’</a:t>
            </a:r>
            <a:endParaRPr lang="en-US" dirty="0" smtClean="0"/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dirty="0" smtClean="0"/>
              <a:t>				 V</a:t>
            </a:r>
            <a:r>
              <a:rPr lang="en-US" baseline="-25000" dirty="0" smtClean="0"/>
              <a:t>S</a:t>
            </a:r>
            <a:r>
              <a:rPr lang="en-US" baseline="30000" dirty="0" smtClean="0"/>
              <a:t>’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		</a:t>
            </a:r>
            <a:r>
              <a:rPr lang="en-US" u="sng" dirty="0" smtClean="0"/>
              <a:t>CO</a:t>
            </a:r>
            <a:r>
              <a:rPr lang="en-US" u="sng" baseline="-25000" dirty="0" smtClean="0"/>
              <a:t>2</a:t>
            </a:r>
            <a:r>
              <a:rPr lang="en-US" dirty="0" smtClean="0"/>
              <a:t>’+</a:t>
            </a:r>
            <a:r>
              <a:rPr lang="en-US" u="sng" dirty="0" smtClean="0"/>
              <a:t>SO</a:t>
            </a:r>
            <a:r>
              <a:rPr lang="en-US" u="sng" baseline="-25000" dirty="0" smtClean="0"/>
              <a:t>2</a:t>
            </a:r>
            <a:r>
              <a:rPr lang="en-US" dirty="0" smtClean="0"/>
              <a:t>’=</a:t>
            </a:r>
            <a:r>
              <a:rPr lang="en-US" u="sng" dirty="0" smtClean="0"/>
              <a:t>V’</a:t>
            </a:r>
            <a:r>
              <a:rPr lang="en-US" u="sng" baseline="-25000" dirty="0" smtClean="0"/>
              <a:t>CO2+SO2</a:t>
            </a:r>
            <a:endParaRPr lang="en-US" u="sng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					V</a:t>
            </a:r>
            <a:r>
              <a:rPr lang="en-US" baseline="-25000" dirty="0" smtClean="0"/>
              <a:t>S</a:t>
            </a:r>
            <a:r>
              <a:rPr lang="en-US" baseline="30000" dirty="0" smtClean="0"/>
              <a:t>’</a:t>
            </a:r>
            <a:endParaRPr lang="en-US" dirty="0" smtClean="0"/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dirty="0" smtClean="0"/>
              <a:t>			CO’=</a:t>
            </a:r>
            <a:r>
              <a:rPr lang="en-US" u="sng" dirty="0" smtClean="0"/>
              <a:t>V’CO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en-US" dirty="0" smtClean="0"/>
              <a:t>				  V</a:t>
            </a:r>
            <a:r>
              <a:rPr lang="en-US" baseline="-25000" dirty="0" smtClean="0"/>
              <a:t>S</a:t>
            </a:r>
            <a:r>
              <a:rPr lang="en-US" dirty="0" smtClean="0"/>
              <a:t>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0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0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0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0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0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0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0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05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053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28600"/>
            <a:ext cx="8382000" cy="6629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Expresi dari V’</a:t>
            </a:r>
            <a:r>
              <a:rPr lang="en-US" baseline="-25000" smtClean="0"/>
              <a:t>CO2+SO2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aseline="-25000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Volume V</a:t>
            </a:r>
            <a:r>
              <a:rPr lang="en-US" baseline="-25000" smtClean="0"/>
              <a:t>CO2+SO2</a:t>
            </a:r>
            <a:r>
              <a:rPr lang="en-US" smtClean="0"/>
              <a:t> dalam gas buang dari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pembakaran teoritis adalah: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yang mana bersesuaian dengan suatu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kandungan dalam desimal:</a:t>
            </a:r>
          </a:p>
        </p:txBody>
      </p:sp>
      <p:sp>
        <p:nvSpPr>
          <p:cNvPr id="7885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1556" name="Object 4"/>
          <p:cNvGraphicFramePr>
            <a:graphicFrameLocks noChangeAspect="1"/>
          </p:cNvGraphicFramePr>
          <p:nvPr/>
        </p:nvGraphicFramePr>
        <p:xfrm>
          <a:off x="1600200" y="2419350"/>
          <a:ext cx="4495800" cy="1149350"/>
        </p:xfrm>
        <a:graphic>
          <a:graphicData uri="http://schemas.openxmlformats.org/presentationml/2006/ole">
            <p:oleObj spid="_x0000_s78852" name="Equation" r:id="rId3" imgW="1676400" imgH="431800" progId="Equation.3">
              <p:embed/>
            </p:oleObj>
          </a:graphicData>
        </a:graphic>
      </p:graphicFrame>
      <p:sp>
        <p:nvSpPr>
          <p:cNvPr id="7885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78854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1560" name="Object 8"/>
          <p:cNvGraphicFramePr>
            <a:graphicFrameLocks noChangeAspect="1"/>
          </p:cNvGraphicFramePr>
          <p:nvPr/>
        </p:nvGraphicFramePr>
        <p:xfrm>
          <a:off x="1752600" y="5434013"/>
          <a:ext cx="6553200" cy="1423987"/>
        </p:xfrm>
        <a:graphic>
          <a:graphicData uri="http://schemas.openxmlformats.org/presentationml/2006/ole">
            <p:oleObj spid="_x0000_s78855" name="Equation" r:id="rId4" imgW="2984500" imgH="647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1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1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1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1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1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1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838200"/>
            <a:ext cx="8534400" cy="6172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Volume </a:t>
            </a:r>
            <a:r>
              <a:rPr lang="en-US" dirty="0" err="1" smtClean="0"/>
              <a:t>dari</a:t>
            </a:r>
            <a:r>
              <a:rPr lang="en-US" dirty="0" smtClean="0"/>
              <a:t> CO</a:t>
            </a:r>
            <a:r>
              <a:rPr lang="en-US" baseline="-25000" dirty="0" smtClean="0"/>
              <a:t>2</a:t>
            </a:r>
            <a:r>
              <a:rPr lang="en-US" dirty="0" smtClean="0"/>
              <a:t>+SO</a:t>
            </a:r>
            <a:r>
              <a:rPr lang="en-US" baseline="-25000" dirty="0" smtClean="0"/>
              <a:t>2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kering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riel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volume V</a:t>
            </a:r>
            <a:r>
              <a:rPr lang="en-US" baseline="-25000" dirty="0" smtClean="0"/>
              <a:t>SO2+CO2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teoritis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K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dirty="0" smtClean="0"/>
              <a:t>/100, </a:t>
            </a:r>
            <a:r>
              <a:rPr lang="en-US" dirty="0" err="1" smtClean="0"/>
              <a:t>dikurangi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volume CO yang </a:t>
            </a:r>
            <a:r>
              <a:rPr lang="en-US" dirty="0" err="1" smtClean="0"/>
              <a:t>bersesuaian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fraksi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karbon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terbakar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lengkap</a:t>
            </a:r>
            <a:r>
              <a:rPr lang="en-US" dirty="0" smtClean="0"/>
              <a:t> .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          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dirty="0" smtClean="0"/>
              <a:t>            </a:t>
            </a:r>
            <a:r>
              <a:rPr lang="en-US" dirty="0" smtClean="0">
                <a:solidFill>
                  <a:srgbClr val="00B0F0"/>
                </a:solidFill>
              </a:rPr>
              <a:t>V’</a:t>
            </a:r>
            <a:r>
              <a:rPr lang="en-US" baseline="-25000" dirty="0" smtClean="0">
                <a:solidFill>
                  <a:srgbClr val="00B0F0"/>
                </a:solidFill>
              </a:rPr>
              <a:t>CO2+SO2 </a:t>
            </a:r>
            <a:r>
              <a:rPr lang="en-US" dirty="0" smtClean="0">
                <a:solidFill>
                  <a:srgbClr val="00B0F0"/>
                </a:solidFill>
              </a:rPr>
              <a:t>= </a:t>
            </a:r>
            <a:r>
              <a:rPr lang="en-US" u="sng" dirty="0" smtClean="0">
                <a:solidFill>
                  <a:srgbClr val="00B0F0"/>
                </a:solidFill>
              </a:rPr>
              <a:t>K </a:t>
            </a:r>
            <a:r>
              <a:rPr lang="en-US" u="sng" dirty="0" err="1" smtClean="0">
                <a:solidFill>
                  <a:srgbClr val="00B0F0"/>
                </a:solidFill>
              </a:rPr>
              <a:t>V</a:t>
            </a:r>
            <a:r>
              <a:rPr lang="en-US" u="sng" baseline="-25000" dirty="0" err="1" smtClean="0">
                <a:solidFill>
                  <a:srgbClr val="00B0F0"/>
                </a:solidFill>
              </a:rPr>
              <a:t>s</a:t>
            </a:r>
            <a:r>
              <a:rPr lang="en-US" dirty="0" smtClean="0">
                <a:solidFill>
                  <a:srgbClr val="00B0F0"/>
                </a:solidFill>
              </a:rPr>
              <a:t> - V’</a:t>
            </a:r>
            <a:r>
              <a:rPr lang="en-US" baseline="-25000" dirty="0" smtClean="0">
                <a:solidFill>
                  <a:srgbClr val="00B0F0"/>
                </a:solidFill>
              </a:rPr>
              <a:t>CO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dirty="0" smtClean="0">
                <a:solidFill>
                  <a:srgbClr val="00B0F0"/>
                </a:solidFill>
              </a:rPr>
              <a:t>				      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47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47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90600"/>
            <a:ext cx="8458200" cy="5791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Expresi dari V’</a:t>
            </a:r>
            <a:r>
              <a:rPr lang="en-US" baseline="-25000" smtClean="0"/>
              <a:t>O2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Oksigen yang terdapat dalam gas buang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berasal:</a:t>
            </a:r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sebagian dari pembakaran udara. Kita menyediakan volume udara V</a:t>
            </a:r>
            <a:r>
              <a:rPr lang="en-US" baseline="-25000" smtClean="0"/>
              <a:t>a</a:t>
            </a:r>
            <a:r>
              <a:rPr lang="en-US" smtClean="0"/>
              <a:t>’ = 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V</a:t>
            </a:r>
            <a:r>
              <a:rPr lang="en-US" baseline="-25000" smtClean="0">
                <a:cs typeface="Times New Roman" pitchFamily="18" charset="0"/>
              </a:rPr>
              <a:t>a</a:t>
            </a:r>
            <a:r>
              <a:rPr lang="en-US" smtClean="0">
                <a:cs typeface="Times New Roman" pitchFamily="18" charset="0"/>
              </a:rPr>
              <a:t> </a:t>
            </a:r>
          </a:p>
          <a:p>
            <a:pPr eaLnBrk="1" hangingPunct="1"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	jadi suatu kelebihan udara: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           V</a:t>
            </a:r>
            <a:r>
              <a:rPr lang="en-US" baseline="-25000" smtClean="0">
                <a:cs typeface="Times New Roman" pitchFamily="18" charset="0"/>
              </a:rPr>
              <a:t>a</a:t>
            </a:r>
            <a:r>
              <a:rPr lang="en-US" smtClean="0">
                <a:cs typeface="Times New Roman" pitchFamily="18" charset="0"/>
              </a:rPr>
              <a:t>’ – V</a:t>
            </a:r>
            <a:r>
              <a:rPr lang="en-US" baseline="-25000" smtClean="0">
                <a:cs typeface="Times New Roman" pitchFamily="18" charset="0"/>
              </a:rPr>
              <a:t>a </a:t>
            </a:r>
            <a:r>
              <a:rPr lang="en-US" smtClean="0">
                <a:cs typeface="Times New Roman" pitchFamily="18" charset="0"/>
              </a:rPr>
              <a:t>= (</a:t>
            </a:r>
            <a:r>
              <a:rPr lang="el-GR" smtClean="0">
                <a:cs typeface="Times New Roman" pitchFamily="18" charset="0"/>
              </a:rPr>
              <a:t>λ</a:t>
            </a:r>
            <a:r>
              <a:rPr lang="en-US" smtClean="0">
                <a:cs typeface="Times New Roman" pitchFamily="18" charset="0"/>
              </a:rPr>
              <a:t>-1) V</a:t>
            </a:r>
            <a:r>
              <a:rPr lang="en-US" baseline="-25000" smtClean="0">
                <a:cs typeface="Times New Roman" pitchFamily="18" charset="0"/>
              </a:rPr>
              <a:t>a</a:t>
            </a:r>
            <a:r>
              <a:rPr lang="en-US" smtClean="0">
                <a:cs typeface="Times New Roman" pitchFamily="18" charset="0"/>
              </a:rPr>
              <a:t>= </a:t>
            </a:r>
            <a:r>
              <a:rPr lang="en-US" u="sng" smtClean="0">
                <a:cs typeface="Times New Roman" pitchFamily="18" charset="0"/>
              </a:rPr>
              <a:t>  e  </a:t>
            </a:r>
            <a:r>
              <a:rPr lang="en-US" smtClean="0">
                <a:cs typeface="Times New Roman" pitchFamily="18" charset="0"/>
              </a:rPr>
              <a:t> V</a:t>
            </a:r>
            <a:r>
              <a:rPr lang="en-US" baseline="-25000" smtClean="0">
                <a:cs typeface="Times New Roman" pitchFamily="18" charset="0"/>
              </a:rPr>
              <a:t>a</a:t>
            </a:r>
          </a:p>
          <a:p>
            <a:pPr eaLnBrk="1" hangingPunct="1">
              <a:lnSpc>
                <a:spcPct val="60000"/>
              </a:lnSpc>
              <a:buFont typeface="Wingdings" pitchFamily="2" charset="2"/>
              <a:buNone/>
              <a:defRPr/>
            </a:pPr>
            <a:r>
              <a:rPr lang="en-US" baseline="-25000" smtClean="0">
                <a:cs typeface="Times New Roman" pitchFamily="18" charset="0"/>
              </a:rPr>
              <a:t>						     </a:t>
            </a:r>
            <a:r>
              <a:rPr lang="en-US" smtClean="0">
                <a:cs typeface="Times New Roman" pitchFamily="18" charset="0"/>
              </a:rPr>
              <a:t>100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7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57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57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57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"/>
            <a:ext cx="8915400" cy="66294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Yang sama dengan        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					oksigen untuk setiap Nm</a:t>
            </a:r>
            <a:r>
              <a:rPr lang="en-US" baseline="30000" smtClean="0">
                <a:cs typeface="Times New Roman" pitchFamily="18" charset="0"/>
              </a:rPr>
              <a:t>3</a:t>
            </a:r>
            <a:r>
              <a:rPr lang="en-US" smtClean="0">
                <a:cs typeface="Times New Roman" pitchFamily="18" charset="0"/>
              </a:rPr>
              <a:t>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>
                <a:cs typeface="Times New Roman" pitchFamily="18" charset="0"/>
              </a:rPr>
              <a:t>                             gas buang.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US" smtClean="0">
                <a:cs typeface="Times New Roman" pitchFamily="18" charset="0"/>
              </a:rPr>
              <a:t>Sebagian lagi dari oksigen yang tidak digunakan karena pembakaran yang tidak lengkap dari karbon dalam CO; volume oksigen adalah sama </a:t>
            </a:r>
            <a:r>
              <a:rPr lang="en-US" u="sng" smtClean="0">
                <a:cs typeface="Times New Roman" pitchFamily="18" charset="0"/>
              </a:rPr>
              <a:t>V’CO</a:t>
            </a:r>
            <a:r>
              <a:rPr lang="en-US" smtClean="0">
                <a:cs typeface="Times New Roman" pitchFamily="18" charset="0"/>
              </a:rPr>
              <a:t>, seperti yang telah</a:t>
            </a:r>
          </a:p>
          <a:p>
            <a:pPr lvl="4" eaLnBrk="1" hangingPunct="1">
              <a:lnSpc>
                <a:spcPct val="60000"/>
              </a:lnSpc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		                      </a:t>
            </a:r>
            <a:r>
              <a:rPr lang="en-US" sz="3200" smtClean="0">
                <a:cs typeface="Times New Roman" pitchFamily="18" charset="0"/>
              </a:rPr>
              <a:t>2 </a:t>
            </a:r>
            <a:r>
              <a:rPr lang="en-US" smtClean="0">
                <a:cs typeface="Times New Roman" pitchFamily="18" charset="0"/>
              </a:rPr>
              <a:t>	</a:t>
            </a:r>
            <a:endParaRPr lang="en-US" sz="3200" smtClean="0"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r>
              <a:rPr lang="en-US" smtClean="0">
                <a:cs typeface="Times New Roman" pitchFamily="18" charset="0"/>
              </a:rPr>
              <a:t> kita ketahui pada paragraf sebelumnya.</a:t>
            </a:r>
            <a:endParaRPr lang="el-GR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US" smtClean="0"/>
          </a:p>
        </p:txBody>
      </p:sp>
      <p:sp>
        <p:nvSpPr>
          <p:cNvPr id="8192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2582" name="Object 6"/>
          <p:cNvGraphicFramePr>
            <a:graphicFrameLocks noChangeAspect="1"/>
          </p:cNvGraphicFramePr>
          <p:nvPr/>
        </p:nvGraphicFramePr>
        <p:xfrm>
          <a:off x="762000" y="838200"/>
          <a:ext cx="2590800" cy="1312863"/>
        </p:xfrm>
        <a:graphic>
          <a:graphicData uri="http://schemas.openxmlformats.org/presentationml/2006/ole">
            <p:oleObj spid="_x0000_s81924" name="Equation" r:id="rId4" imgW="774364" imgH="393529" progId="Equation.3">
              <p:embed/>
            </p:oleObj>
          </a:graphicData>
        </a:graphic>
      </p:graphicFrame>
      <p:sp>
        <p:nvSpPr>
          <p:cNvPr id="8192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2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2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2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2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2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2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9144000" cy="6858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B0F0"/>
                </a:solidFill>
              </a:rPr>
              <a:t>Volume total </a:t>
            </a:r>
            <a:r>
              <a:rPr lang="en-US" dirty="0" err="1" smtClean="0">
                <a:solidFill>
                  <a:srgbClr val="00B0F0"/>
                </a:solidFill>
              </a:rPr>
              <a:t>oksigen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pembakaran</a:t>
            </a:r>
            <a:r>
              <a:rPr lang="en-US" dirty="0" smtClean="0"/>
              <a:t> riel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V</a:t>
            </a:r>
            <a:r>
              <a:rPr lang="en-US" baseline="-25000" dirty="0" smtClean="0"/>
              <a:t>s</a:t>
            </a:r>
            <a:r>
              <a:rPr lang="en-US" dirty="0" smtClean="0"/>
              <a:t>’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en-US" dirty="0" smtClean="0"/>
              <a:t>Volume total </a:t>
            </a:r>
            <a:r>
              <a:rPr lang="en-US" dirty="0" err="1" smtClean="0"/>
              <a:t>dari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V</a:t>
            </a:r>
            <a:r>
              <a:rPr lang="en-US" baseline="-25000" dirty="0" smtClean="0"/>
              <a:t>s</a:t>
            </a:r>
            <a:r>
              <a:rPr lang="en-US" dirty="0" smtClean="0"/>
              <a:t>’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: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dirty="0" smtClean="0"/>
              <a:t>Volume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teoritis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en-US" dirty="0" smtClean="0"/>
              <a:t>Volume </a:t>
            </a:r>
            <a:r>
              <a:rPr lang="en-US" dirty="0" err="1" smtClean="0"/>
              <a:t>oksigen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tergabung</a:t>
            </a:r>
            <a:r>
              <a:rPr lang="en-US" dirty="0" smtClean="0"/>
              <a:t> </a:t>
            </a:r>
            <a:r>
              <a:rPr lang="en-US" u="sng" dirty="0" smtClean="0"/>
              <a:t>V’CO</a:t>
            </a:r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en-US" dirty="0" smtClean="0"/>
              <a:t>									   2</a:t>
            </a:r>
          </a:p>
          <a:p>
            <a:pPr eaLnBrk="1" hangingPunct="1">
              <a:lnSpc>
                <a:spcPct val="60000"/>
              </a:lnSpc>
              <a:buFontTx/>
              <a:buChar char="-"/>
              <a:defRPr/>
            </a:pPr>
            <a:r>
              <a:rPr lang="en-US" dirty="0" smtClean="0"/>
              <a:t>Volume </a:t>
            </a:r>
            <a:r>
              <a:rPr lang="en-US" dirty="0" err="1" smtClean="0"/>
              <a:t>kelebihan</a:t>
            </a:r>
            <a:r>
              <a:rPr lang="en-US" dirty="0" smtClean="0"/>
              <a:t> </a:t>
            </a:r>
            <a:r>
              <a:rPr lang="en-US" dirty="0" err="1" smtClean="0"/>
              <a:t>udara</a:t>
            </a:r>
            <a:r>
              <a:rPr lang="en-US" dirty="0" smtClean="0"/>
              <a:t>      </a:t>
            </a:r>
            <a:r>
              <a:rPr lang="id-ID" u="sng" dirty="0"/>
              <a:t>e</a:t>
            </a:r>
            <a:endParaRPr lang="en-US" u="sng" baseline="-25000" dirty="0" smtClean="0"/>
          </a:p>
          <a:p>
            <a:pPr eaLnBrk="1" hangingPunct="1">
              <a:lnSpc>
                <a:spcPct val="60000"/>
              </a:lnSpc>
              <a:buFontTx/>
              <a:buNone/>
              <a:defRPr/>
            </a:pPr>
            <a:r>
              <a:rPr lang="en-US" dirty="0" smtClean="0"/>
              <a:t>						    100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endParaRPr lang="en-US" baseline="-25000" dirty="0" smtClean="0"/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76804" name="Object 4"/>
          <p:cNvGraphicFramePr>
            <a:graphicFrameLocks noChangeAspect="1"/>
          </p:cNvGraphicFramePr>
          <p:nvPr/>
        </p:nvGraphicFramePr>
        <p:xfrm>
          <a:off x="533400" y="1371600"/>
          <a:ext cx="7924800" cy="1004888"/>
        </p:xfrm>
        <a:graphic>
          <a:graphicData uri="http://schemas.openxmlformats.org/presentationml/2006/ole">
            <p:oleObj spid="_x0000_s82948" name="Equation" r:id="rId4" imgW="30734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8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68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68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68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680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68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68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68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68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3400"/>
            <a:ext cx="9144000" cy="5562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Jadi kita mempunyai: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Jika kita mengajukan: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8397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77828" name="Object 4"/>
          <p:cNvGraphicFramePr>
            <a:graphicFrameLocks noChangeAspect="1"/>
          </p:cNvGraphicFramePr>
          <p:nvPr/>
        </p:nvGraphicFramePr>
        <p:xfrm>
          <a:off x="3276600" y="1371600"/>
          <a:ext cx="3581400" cy="985838"/>
        </p:xfrm>
        <a:graphic>
          <a:graphicData uri="http://schemas.openxmlformats.org/presentationml/2006/ole">
            <p:oleObj spid="_x0000_s83972" name="Equation" r:id="rId3" imgW="1422400" imgH="393700" progId="Equation.3">
              <p:embed/>
            </p:oleObj>
          </a:graphicData>
        </a:graphic>
      </p:graphicFrame>
      <p:sp>
        <p:nvSpPr>
          <p:cNvPr id="8397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3974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77832" name="Object 8"/>
          <p:cNvGraphicFramePr>
            <a:graphicFrameLocks noChangeAspect="1"/>
          </p:cNvGraphicFramePr>
          <p:nvPr/>
        </p:nvGraphicFramePr>
        <p:xfrm>
          <a:off x="3429000" y="3886200"/>
          <a:ext cx="2895600" cy="2052638"/>
        </p:xfrm>
        <a:graphic>
          <a:graphicData uri="http://schemas.openxmlformats.org/presentationml/2006/ole">
            <p:oleObj spid="_x0000_s83975" name="Equation" r:id="rId4" imgW="977900" imgH="6985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7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Kandungan masing-masing dalam desimal dari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O</a:t>
            </a:r>
            <a:r>
              <a:rPr lang="en-US" baseline="-25000" smtClean="0"/>
              <a:t>2</a:t>
            </a:r>
            <a:r>
              <a:rPr lang="en-US" smtClean="0"/>
              <a:t>, CO</a:t>
            </a:r>
            <a:r>
              <a:rPr lang="en-US" baseline="-25000" smtClean="0"/>
              <a:t>2</a:t>
            </a:r>
            <a:r>
              <a:rPr lang="en-US" smtClean="0"/>
              <a:t>+SO</a:t>
            </a:r>
            <a:r>
              <a:rPr lang="en-US" baseline="-25000" smtClean="0"/>
              <a:t>2 </a:t>
            </a:r>
            <a:r>
              <a:rPr lang="en-US" smtClean="0"/>
              <a:t>dan CO dalam gas buang dari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pembakaran nyata mempunyai persamaan-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persamaan:</a:t>
            </a:r>
          </a:p>
          <a:p>
            <a:pPr eaLnBrk="1" hangingPunct="1">
              <a:defRPr/>
            </a:pPr>
            <a:endParaRPr lang="en-US" smtClean="0"/>
          </a:p>
        </p:txBody>
      </p:sp>
      <p:sp>
        <p:nvSpPr>
          <p:cNvPr id="84995" name="Rectangle 6"/>
          <p:cNvSpPr>
            <a:spLocks noChangeArrowheads="1"/>
          </p:cNvSpPr>
          <p:nvPr/>
        </p:nvSpPr>
        <p:spPr bwMode="auto">
          <a:xfrm>
            <a:off x="0" y="23669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3605" name="Object 5"/>
          <p:cNvGraphicFramePr>
            <a:graphicFrameLocks noChangeAspect="1"/>
          </p:cNvGraphicFramePr>
          <p:nvPr/>
        </p:nvGraphicFramePr>
        <p:xfrm>
          <a:off x="2219325" y="2501900"/>
          <a:ext cx="5768975" cy="4219575"/>
        </p:xfrm>
        <a:graphic>
          <a:graphicData uri="http://schemas.openxmlformats.org/presentationml/2006/ole">
            <p:oleObj spid="_x0000_s84996" name="Equation" r:id="rId3" imgW="2921000" imgH="21336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457200"/>
            <a:ext cx="9144000" cy="6400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komposisi</a:t>
            </a:r>
            <a:r>
              <a:rPr lang="en-US" dirty="0" smtClean="0"/>
              <a:t> yang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diketahui</a:t>
            </a:r>
            <a:r>
              <a:rPr lang="en-US" dirty="0" smtClean="0"/>
              <a:t>,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dirty="0" smtClean="0"/>
              <a:t>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</a:t>
            </a:r>
            <a:r>
              <a:rPr lang="en-US" dirty="0" err="1" smtClean="0"/>
              <a:t>menghitungnya</a:t>
            </a:r>
            <a:r>
              <a:rPr lang="en-US" dirty="0" smtClean="0"/>
              <a:t>. </a:t>
            </a:r>
            <a:r>
              <a:rPr lang="en-US" dirty="0" err="1" smtClean="0"/>
              <a:t>Ekspresi-ekspresi</a:t>
            </a:r>
            <a:r>
              <a:rPr lang="en-US" dirty="0" smtClean="0"/>
              <a:t> x, y, z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bergantung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parameter V’</a:t>
            </a:r>
            <a:r>
              <a:rPr lang="en-US" baseline="-25000" dirty="0" smtClean="0"/>
              <a:t>CO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e.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	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V’</a:t>
            </a:r>
            <a:r>
              <a:rPr lang="en-US" baseline="-25000" dirty="0" smtClean="0"/>
              <a:t>CO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pers</a:t>
            </a:r>
            <a:r>
              <a:rPr lang="en-US" dirty="0" smtClean="0"/>
              <a:t> (</a:t>
            </a:r>
            <a:r>
              <a:rPr lang="id-ID" dirty="0" smtClean="0"/>
              <a:t>x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(</a:t>
            </a:r>
            <a:r>
              <a:rPr lang="id-ID" dirty="0" smtClean="0"/>
              <a:t>y</a:t>
            </a:r>
            <a:r>
              <a:rPr lang="en-US" dirty="0" smtClean="0"/>
              <a:t>),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bentuk</a:t>
            </a:r>
            <a:r>
              <a:rPr lang="en-US" dirty="0" smtClean="0"/>
              <a:t>:	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en-US" dirty="0" smtClean="0"/>
              <a:t> 	y = f (e) – g (e) x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8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8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8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8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8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885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19200"/>
            <a:ext cx="8915400" cy="5029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Dalam suatu penyajian pada koordinat kartesien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x, y, yang mana adalah persamaan dari suatu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kelompok (∆) garis V yang mana masing-masing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berhubungan  pada suatu nilai dari parameter e.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 ini membentuk keluarga e = C</a:t>
            </a:r>
            <a:r>
              <a:rPr lang="en-US" baseline="30000" smtClean="0"/>
              <a:t>te</a:t>
            </a:r>
            <a:r>
              <a:rPr lang="en-US" smtClean="0"/>
              <a:t> dan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membentuk sumber utama dari diagram (garis-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 kelebihan udara atau garis kekurangan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udara)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4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4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46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4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304800"/>
            <a:ext cx="8991600" cy="6553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		Sekarang  kita menghilangkan terminologi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V</a:t>
            </a:r>
            <a:r>
              <a:rPr lang="en-US" baseline="-25000" smtClean="0"/>
              <a:t>CO</a:t>
            </a:r>
            <a:r>
              <a:rPr lang="en-US" smtClean="0"/>
              <a:t>’ dan e diantara 3 persamaan di atas; kita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mendapatkan suatu hubungan dalam bentuk: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Dimana </a:t>
            </a:r>
            <a:r>
              <a:rPr lang="el-GR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mtClean="0">
                <a:cs typeface="Times New Roman" pitchFamily="18" charset="0"/>
              </a:rPr>
              <a:t>, </a:t>
            </a:r>
            <a:r>
              <a:rPr lang="el-GR" smtClean="0">
                <a:cs typeface="Times New Roman" pitchFamily="18" charset="0"/>
              </a:rPr>
              <a:t>β</a:t>
            </a:r>
            <a:r>
              <a:rPr lang="en-US" smtClean="0">
                <a:cs typeface="Times New Roman" pitchFamily="18" charset="0"/>
              </a:rPr>
              <a:t> dan </a:t>
            </a:r>
            <a:r>
              <a:rPr lang="el-GR" smtClean="0">
                <a:cs typeface="Times New Roman" pitchFamily="18" charset="0"/>
              </a:rPr>
              <a:t>γ</a:t>
            </a:r>
            <a:r>
              <a:rPr lang="en-US" smtClean="0"/>
              <a:t>  merupakan konstanta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Hubungan ini diubah dalam bentuk </a:t>
            </a:r>
          </a:p>
        </p:txBody>
      </p:sp>
      <p:sp>
        <p:nvSpPr>
          <p:cNvPr id="8806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79876" name="Object 4"/>
          <p:cNvGraphicFramePr>
            <a:graphicFrameLocks noChangeAspect="1"/>
          </p:cNvGraphicFramePr>
          <p:nvPr/>
        </p:nvGraphicFramePr>
        <p:xfrm>
          <a:off x="1981200" y="2051050"/>
          <a:ext cx="4800600" cy="996950"/>
        </p:xfrm>
        <a:graphic>
          <a:graphicData uri="http://schemas.openxmlformats.org/presentationml/2006/ole">
            <p:oleObj spid="_x0000_s88068" name="Equation" r:id="rId3" imgW="965200" imgH="203200" progId="Equation.3">
              <p:embed/>
            </p:oleObj>
          </a:graphicData>
        </a:graphic>
      </p:graphicFrame>
      <p:sp>
        <p:nvSpPr>
          <p:cNvPr id="8806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88070" name="Rectangle 9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79880" name="Object 8"/>
          <p:cNvGraphicFramePr>
            <a:graphicFrameLocks noChangeAspect="1"/>
          </p:cNvGraphicFramePr>
          <p:nvPr/>
        </p:nvGraphicFramePr>
        <p:xfrm>
          <a:off x="3276600" y="5334000"/>
          <a:ext cx="2895600" cy="987425"/>
        </p:xfrm>
        <a:graphic>
          <a:graphicData uri="http://schemas.openxmlformats.org/presentationml/2006/ole">
            <p:oleObj spid="_x0000_s88071" name="Equation" r:id="rId4" imgW="12573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8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9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9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8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8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98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8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839200" cy="5334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Menyajikan untuk setiap nilai-nilai dari suatu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 dalam koordinat x – y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Garis-garis (D) dari keluarga ini Z = C</a:t>
            </a:r>
            <a:r>
              <a:rPr lang="en-US" baseline="30000" smtClean="0"/>
              <a:t>te</a:t>
            </a:r>
            <a:r>
              <a:rPr lang="en-US" smtClean="0"/>
              <a:t>  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mana mempunyai suatu gradien yang seragam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–b/a, jadi adalah saling paralel diantara mereka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dan membentuk sumber kedua dari diagram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(garis-garis dengan kadar CO sama)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5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5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5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5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5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5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5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9067800" cy="4876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Diantara garis-garis dari dua keluarga ini, satu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dalam setiap keluarga (kelompok) menyajikan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kepentingan khusus, garis fundamental adalah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(∆</a:t>
            </a:r>
            <a:r>
              <a:rPr lang="en-US" baseline="-25000" smtClean="0"/>
              <a:t>o</a:t>
            </a:r>
            <a:r>
              <a:rPr lang="en-US" smtClean="0"/>
              <a:t>) e = 0, yang mana berhubungan dengan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pembakaran secara teoritis, dan garis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fundamental (D</a:t>
            </a:r>
            <a:r>
              <a:rPr lang="en-US" baseline="-25000" smtClean="0"/>
              <a:t>o</a:t>
            </a:r>
            <a:r>
              <a:rPr lang="en-US" smtClean="0"/>
              <a:t>)z = 0, yang mana berhubungan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pada pembakaran lengkap, artinya tanpa adanya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08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0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08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8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8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08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08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08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533400"/>
            <a:ext cx="8763000" cy="59436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smtClean="0"/>
              <a:t>Kita menunjukkan dengan mudah bahwa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smtClean="0"/>
              <a:t>Garis-garis (∆</a:t>
            </a:r>
            <a:r>
              <a:rPr lang="en-US" baseline="-25000" smtClean="0"/>
              <a:t>o</a:t>
            </a:r>
            <a:r>
              <a:rPr lang="en-US" smtClean="0"/>
              <a:t>) dan (D</a:t>
            </a:r>
            <a:r>
              <a:rPr lang="en-US" baseline="-25000" smtClean="0"/>
              <a:t>o</a:t>
            </a:r>
            <a:r>
              <a:rPr lang="en-US" smtClean="0"/>
              <a:t>) berpotongan pada titiok A pada sumbu ordinat, yang mempunyai suatu nilai ordinat:                      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endParaRPr lang="en-US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smtClean="0"/>
              <a:t>	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smtClean="0"/>
              <a:t>	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smtClean="0"/>
              <a:t>	artinya kandungan CO</a:t>
            </a:r>
            <a:r>
              <a:rPr lang="en-US" baseline="-25000" smtClean="0"/>
              <a:t>2</a:t>
            </a:r>
            <a:r>
              <a:rPr lang="en-US" smtClean="0"/>
              <a:t>+SO</a:t>
            </a:r>
            <a:r>
              <a:rPr lang="en-US" baseline="-25000" smtClean="0"/>
              <a:t>2</a:t>
            </a:r>
            <a:r>
              <a:rPr lang="en-US" smtClean="0"/>
              <a:t> dalam gas buang pembakaran secara teoritis.</a:t>
            </a:r>
          </a:p>
        </p:txBody>
      </p:sp>
      <p:sp>
        <p:nvSpPr>
          <p:cNvPr id="9113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1924" name="Object 4"/>
          <p:cNvGraphicFramePr>
            <a:graphicFrameLocks noChangeAspect="1"/>
          </p:cNvGraphicFramePr>
          <p:nvPr/>
        </p:nvGraphicFramePr>
        <p:xfrm>
          <a:off x="2514600" y="3810000"/>
          <a:ext cx="3657600" cy="1096963"/>
        </p:xfrm>
        <a:graphic>
          <a:graphicData uri="http://schemas.openxmlformats.org/presentationml/2006/ole">
            <p:oleObj spid="_x0000_s91140" name="Equation" r:id="rId3" imgW="14605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90600"/>
            <a:ext cx="91440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2. Garis-garis (∆) semua melewati untuk suatu titik koordinat yang sama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Yang mana adalah sama, untuk semua bahan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bakar.</a:t>
            </a:r>
          </a:p>
        </p:txBody>
      </p:sp>
      <p:sp>
        <p:nvSpPr>
          <p:cNvPr id="9216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57700" name="Object 4"/>
          <p:cNvGraphicFramePr>
            <a:graphicFrameLocks noChangeAspect="1"/>
          </p:cNvGraphicFramePr>
          <p:nvPr/>
        </p:nvGraphicFramePr>
        <p:xfrm>
          <a:off x="3352800" y="2514600"/>
          <a:ext cx="2057400" cy="1379538"/>
        </p:xfrm>
        <a:graphic>
          <a:graphicData uri="http://schemas.openxmlformats.org/presentationml/2006/ole">
            <p:oleObj spid="_x0000_s92164" name="Equation" r:id="rId3" imgW="723586" imgH="482391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7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76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220200" cy="4495800"/>
          </a:xfrm>
        </p:spPr>
        <p:txBody>
          <a:bodyPr/>
          <a:lstStyle/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Namun demikian, titik ini yang mana terletak 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sangat jauh dari daerah diagram yang berguna, 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kita dapat menetapkan tanpa kesalahan yang 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dapat dicatat bahwa dalam daerah yang berguna 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ini garis-garis (∆) adalah paralel antara satu 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dengan yang lainnya</a:t>
            </a:r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6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6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6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2895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Kita berpikir bahwa catatan-catatan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mendahului cukup untuk membuat mengerti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secara jelas dasar-dasar dimana berpijaknya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diagram Ostwald.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5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5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5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5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14400"/>
            <a:ext cx="8763000" cy="54864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Diagram Ostwald maka disusun dengan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cara sbb: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yang mana telah membuat pilihan dari suatu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sistem sumbu-sumbu koordinat rectangular,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dimana pada absis dimuat kandungan oksigen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(dalam persen) (</a:t>
            </a:r>
            <a:r>
              <a:rPr lang="en-US" u="sng" smtClean="0"/>
              <a:t>O’</a:t>
            </a:r>
            <a:r>
              <a:rPr lang="en-US" smtClean="0"/>
              <a:t>) dan dalam ordinat dimuat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kandungan CO</a:t>
            </a:r>
            <a:r>
              <a:rPr lang="en-US" baseline="-25000" smtClean="0"/>
              <a:t>2</a:t>
            </a:r>
            <a:r>
              <a:rPr lang="en-US" smtClean="0"/>
              <a:t>+SO</a:t>
            </a:r>
            <a:r>
              <a:rPr lang="en-US" baseline="-25000" smtClean="0"/>
              <a:t>2</a:t>
            </a:r>
            <a:r>
              <a:rPr lang="en-US" smtClean="0"/>
              <a:t> dalam persen dari </a:t>
            </a:r>
            <a:r>
              <a:rPr lang="en-US" u="sng" smtClean="0"/>
              <a:t>gas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u="sng" smtClean="0"/>
              <a:t>buang</a:t>
            </a:r>
            <a:r>
              <a:rPr lang="en-US" smtClean="0"/>
              <a:t>, kita mensuperposisi di sana dua buah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keluarga garis yang berpotongan: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2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29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9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9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29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9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29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29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1143000"/>
            <a:ext cx="9144000" cy="4800600"/>
          </a:xfrm>
        </p:spPr>
        <p:txBody>
          <a:bodyPr/>
          <a:lstStyle/>
          <a:p>
            <a:pPr eaLnBrk="1" hangingPunct="1">
              <a:buFontTx/>
              <a:buChar char="-"/>
              <a:defRPr/>
            </a:pPr>
            <a:r>
              <a:rPr lang="en-US" smtClean="0"/>
              <a:t>Garis-garis (∆) dengan kelebihan/kekurangan udara yang sama (e = konstan), dengan garis fundamental yang khusus (∆</a:t>
            </a:r>
            <a:r>
              <a:rPr lang="en-US" baseline="-25000" smtClean="0"/>
              <a:t>o</a:t>
            </a:r>
            <a:r>
              <a:rPr lang="en-US" smtClean="0"/>
              <a:t>) dari pembakaran secara teoritis (e = 0)</a:t>
            </a:r>
          </a:p>
          <a:p>
            <a:pPr eaLnBrk="1" hangingPunct="1">
              <a:buFontTx/>
              <a:buNone/>
              <a:defRPr/>
            </a:pPr>
            <a:endParaRPr lang="en-US" smtClean="0"/>
          </a:p>
          <a:p>
            <a:pPr eaLnBrk="1" hangingPunct="1">
              <a:buFontTx/>
              <a:buChar char="-"/>
              <a:defRPr/>
            </a:pPr>
            <a:r>
              <a:rPr lang="en-US" smtClean="0"/>
              <a:t>Garis-garis (D) dengan kadar CO yang sama (z = konstan), dengan garis fundamental yang khusus (D</a:t>
            </a:r>
            <a:r>
              <a:rPr lang="en-US" baseline="-25000" smtClean="0"/>
              <a:t>o</a:t>
            </a:r>
            <a:r>
              <a:rPr lang="en-US" smtClean="0"/>
              <a:t>) dari pembakaran sempurna yang sifatnya beroksigen (z=0)</a:t>
            </a:r>
          </a:p>
          <a:p>
            <a:pPr eaLnBrk="1" hangingPunct="1">
              <a:buFontTx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362200"/>
            <a:ext cx="8763000" cy="3352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Suatu diagram yang dibuat untuk suatu bahan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bakar yang ditentukan, menunjukkan totalitas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mode-mode pembakran yang mungkin untuk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bahan bakar tersebut.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8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4648200"/>
          </a:xfrm>
        </p:spPr>
        <p:txBody>
          <a:bodyPr/>
          <a:lstStyle/>
          <a:p>
            <a:pPr marL="609600" indent="-609600" eaLnBrk="1" hangingPunct="1">
              <a:buFontTx/>
              <a:buChar char="-"/>
              <a:defRPr/>
            </a:pPr>
            <a:r>
              <a:rPr lang="en-US" smtClean="0"/>
              <a:t>Konstruksi dari diagram Ostwald</a:t>
            </a:r>
          </a:p>
          <a:p>
            <a:pPr marL="609600" indent="-609600" algn="just" eaLnBrk="1" hangingPunct="1">
              <a:buFontTx/>
              <a:buNone/>
              <a:defRPr/>
            </a:pPr>
            <a:r>
              <a:rPr lang="en-US" smtClean="0"/>
              <a:t>		 Komposisi dari bahan bakar yang dipertimbangkan yang mana diketahui, kita akan mengoperasikan dengan cara sbb:</a:t>
            </a:r>
          </a:p>
          <a:p>
            <a:pPr marL="609600" indent="-609600" algn="just" eaLnBrk="1" hangingPunct="1">
              <a:buFontTx/>
              <a:buNone/>
              <a:defRPr/>
            </a:pPr>
            <a:endParaRPr lang="en-US" smtClean="0"/>
          </a:p>
          <a:p>
            <a:pPr marL="990600" lvl="1" indent="-533400" algn="just" eaLnBrk="1" hangingPunct="1">
              <a:buFontTx/>
              <a:buAutoNum type="arabicPeriod"/>
              <a:defRPr/>
            </a:pPr>
            <a:r>
              <a:rPr lang="en-US" sz="3200" smtClean="0"/>
              <a:t>Kita akan memulai untuk menentukan nilai-nilai V</a:t>
            </a:r>
            <a:r>
              <a:rPr lang="en-US" sz="3200" baseline="-25000" smtClean="0"/>
              <a:t>CO2+SO2</a:t>
            </a:r>
            <a:r>
              <a:rPr lang="en-US" sz="3200" smtClean="0"/>
              <a:t>, V</a:t>
            </a:r>
            <a:r>
              <a:rPr lang="en-US" sz="3200" baseline="-25000" smtClean="0"/>
              <a:t>a</a:t>
            </a:r>
            <a:r>
              <a:rPr lang="en-US" sz="3200" smtClean="0"/>
              <a:t> dan V</a:t>
            </a:r>
            <a:r>
              <a:rPr lang="en-US" sz="3200" baseline="-25000" smtClean="0"/>
              <a:t>s</a:t>
            </a:r>
            <a:r>
              <a:rPr lang="en-US" sz="3200" smtClean="0"/>
              <a:t> dari pembakaran secara teoritis.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6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6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6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6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6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638800"/>
          </a:xfrm>
        </p:spPr>
        <p:txBody>
          <a:bodyPr/>
          <a:lstStyle/>
          <a:p>
            <a:pPr marL="609600" indent="-609600" eaLnBrk="1" hangingPunct="1">
              <a:buFontTx/>
              <a:buAutoNum type="arabicPeriod" startAt="2"/>
              <a:defRPr/>
            </a:pPr>
            <a:r>
              <a:rPr lang="en-US" smtClean="0"/>
              <a:t>Kandungan maksimal dari oksigen dalam gas buang 21% didapatkan untuk kelebihan udara yang tak terhingga.                          Kandungan ini ditunjukkan pada diagram oleh titik B (21)</a:t>
            </a:r>
          </a:p>
          <a:p>
            <a:pPr marL="609600" indent="-609600" eaLnBrk="1" hangingPunct="1">
              <a:buFontTx/>
              <a:buAutoNum type="arabicPeriod" startAt="2"/>
              <a:defRPr/>
            </a:pPr>
            <a:endParaRPr lang="en-US" smtClean="0"/>
          </a:p>
          <a:p>
            <a:pPr marL="609600" indent="-609600" eaLnBrk="1" hangingPunct="1">
              <a:buFontTx/>
              <a:buAutoNum type="arabicPeriod" startAt="2"/>
              <a:defRPr/>
            </a:pPr>
            <a:r>
              <a:rPr lang="en-US" smtClean="0"/>
              <a:t>Kita menentukan pada sumbu ordinat titik A</a:t>
            </a:r>
          </a:p>
          <a:p>
            <a:pPr marL="609600" indent="-609600" eaLnBrk="1" hangingPunct="1">
              <a:buFontTx/>
              <a:buAutoNum type="arabicPeriod"/>
              <a:defRPr/>
            </a:pPr>
            <a:endParaRPr lang="en-US" smtClean="0"/>
          </a:p>
          <a:p>
            <a:pPr marL="609600" indent="-609600" eaLnBrk="1" hangingPunct="1">
              <a:buFontTx/>
              <a:buNone/>
              <a:defRPr/>
            </a:pPr>
            <a:endParaRPr lang="en-US" smtClean="0"/>
          </a:p>
        </p:txBody>
      </p:sp>
      <p:sp>
        <p:nvSpPr>
          <p:cNvPr id="9933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4996" name="Object 4"/>
          <p:cNvGraphicFramePr>
            <a:graphicFrameLocks noChangeAspect="1"/>
          </p:cNvGraphicFramePr>
          <p:nvPr/>
        </p:nvGraphicFramePr>
        <p:xfrm>
          <a:off x="1905000" y="4876800"/>
          <a:ext cx="3581400" cy="1122363"/>
        </p:xfrm>
        <a:graphic>
          <a:graphicData uri="http://schemas.openxmlformats.org/presentationml/2006/ole">
            <p:oleObj spid="_x0000_s99332" name="Equation" r:id="rId3" imgW="14605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4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686800" cy="53340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Jika kita menghubungkan dengan suatu garis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pada titik-titik A dan B, semua titik-titik dari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 ini menunjukkan pembakaran sempurna/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lengkap, artinya terjadi dengan kandungan CO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= 0 % dalam gas buang. Jadi AB adalah garis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fundamental (D</a:t>
            </a:r>
            <a:r>
              <a:rPr lang="en-US" baseline="-25000" smtClean="0"/>
              <a:t>o</a:t>
            </a:r>
            <a:r>
              <a:rPr lang="en-US" smtClean="0"/>
              <a:t>) dari pembakaran sempurna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yang bersifat oksigen (tanpa CO). Untuk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semua titik-titik dari garis tersebut, kita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mempunyai Z = 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9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9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9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9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9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9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9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97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9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533400"/>
            <a:ext cx="8991600" cy="6477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4. </a:t>
            </a:r>
            <a:r>
              <a:rPr lang="en-US" dirty="0" err="1" smtClean="0"/>
              <a:t>Titik</a:t>
            </a:r>
            <a:r>
              <a:rPr lang="en-US" dirty="0" smtClean="0"/>
              <a:t> C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(∆</a:t>
            </a:r>
            <a:r>
              <a:rPr lang="en-US" baseline="-25000" dirty="0" smtClean="0"/>
              <a:t>0</a:t>
            </a:r>
            <a:r>
              <a:rPr lang="en-US" dirty="0" smtClean="0"/>
              <a:t>) </a:t>
            </a:r>
            <a:r>
              <a:rPr lang="en-US" dirty="0" err="1" smtClean="0"/>
              <a:t>memotong</a:t>
            </a:r>
            <a:r>
              <a:rPr lang="en-US" dirty="0" smtClean="0"/>
              <a:t> </a:t>
            </a:r>
            <a:r>
              <a:rPr lang="en-US" dirty="0" err="1" smtClean="0"/>
              <a:t>absis</a:t>
            </a:r>
            <a:r>
              <a:rPr lang="en-US" dirty="0" smtClean="0"/>
              <a:t>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   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y = 0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e = 0,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    </a:t>
            </a:r>
            <a:r>
              <a:rPr lang="en-US" dirty="0" err="1" smtClean="0"/>
              <a:t>persamaan</a:t>
            </a:r>
            <a:r>
              <a:rPr lang="en-US" dirty="0" smtClean="0"/>
              <a:t> (</a:t>
            </a:r>
            <a:r>
              <a:rPr lang="id-ID" dirty="0" smtClean="0"/>
              <a:t>2</a:t>
            </a:r>
            <a:r>
              <a:rPr lang="en-US" dirty="0" smtClean="0"/>
              <a:t>) </a:t>
            </a:r>
            <a:r>
              <a:rPr lang="en-US" dirty="0" err="1" smtClean="0"/>
              <a:t>sebelumnya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    </a:t>
            </a:r>
            <a:r>
              <a:rPr lang="en-US" dirty="0" err="1" smtClean="0"/>
              <a:t>memberikan</a:t>
            </a:r>
            <a:r>
              <a:rPr lang="en-US" dirty="0" smtClean="0"/>
              <a:t> 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dimana</a:t>
            </a:r>
            <a:r>
              <a:rPr lang="en-US" dirty="0" smtClean="0"/>
              <a:t>: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  <p:sp>
        <p:nvSpPr>
          <p:cNvPr id="10137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6020" name="Object 4"/>
          <p:cNvGraphicFramePr>
            <a:graphicFrameLocks noChangeAspect="1"/>
          </p:cNvGraphicFramePr>
          <p:nvPr/>
        </p:nvGraphicFramePr>
        <p:xfrm>
          <a:off x="2895600" y="3276600"/>
          <a:ext cx="2819400" cy="1081088"/>
        </p:xfrm>
        <a:graphic>
          <a:graphicData uri="http://schemas.openxmlformats.org/presentationml/2006/ole">
            <p:oleObj spid="_x0000_s101380" name="Equation" r:id="rId3" imgW="1016000" imgH="393700" progId="Equation.3">
              <p:embed/>
            </p:oleObj>
          </a:graphicData>
        </a:graphic>
      </p:graphicFrame>
      <p:sp>
        <p:nvSpPr>
          <p:cNvPr id="101381" name="Rectangle 7"/>
          <p:cNvSpPr>
            <a:spLocks noChangeArrowheads="1"/>
          </p:cNvSpPr>
          <p:nvPr/>
        </p:nvSpPr>
        <p:spPr bwMode="auto">
          <a:xfrm>
            <a:off x="0" y="304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6022" name="Object 6"/>
          <p:cNvGraphicFramePr>
            <a:graphicFrameLocks noChangeAspect="1"/>
          </p:cNvGraphicFramePr>
          <p:nvPr/>
        </p:nvGraphicFramePr>
        <p:xfrm>
          <a:off x="2895600" y="5334000"/>
          <a:ext cx="2514600" cy="1227138"/>
        </p:xfrm>
        <a:graphic>
          <a:graphicData uri="http://schemas.openxmlformats.org/presentationml/2006/ole">
            <p:oleObj spid="_x0000_s101382" name="Equation" r:id="rId4" imgW="799753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60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60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5410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Kita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bersesuaian</a:t>
            </a:r>
            <a:r>
              <a:rPr lang="en-US" dirty="0" smtClean="0"/>
              <a:t>,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absis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C,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V</a:t>
            </a:r>
            <a:r>
              <a:rPr lang="en-US" baseline="-25000" dirty="0" smtClean="0"/>
              <a:t>CO</a:t>
            </a:r>
            <a:r>
              <a:rPr lang="en-US" dirty="0" smtClean="0"/>
              <a:t>’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(</a:t>
            </a:r>
            <a:r>
              <a:rPr lang="id-ID" dirty="0" smtClean="0"/>
              <a:t>1</a:t>
            </a:r>
            <a:r>
              <a:rPr lang="en-US" dirty="0" smtClean="0"/>
              <a:t>),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perhitungan</a:t>
            </a:r>
            <a:r>
              <a:rPr lang="en-US" dirty="0" smtClean="0"/>
              <a:t> e = 0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  <p:sp>
        <p:nvSpPr>
          <p:cNvPr id="102403" name="Rectangle 5"/>
          <p:cNvSpPr>
            <a:spLocks noChangeArrowheads="1"/>
          </p:cNvSpPr>
          <p:nvPr/>
        </p:nvSpPr>
        <p:spPr bwMode="auto">
          <a:xfrm>
            <a:off x="0" y="3048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7044" name="Object 4"/>
          <p:cNvGraphicFramePr>
            <a:graphicFrameLocks noChangeAspect="1"/>
          </p:cNvGraphicFramePr>
          <p:nvPr/>
        </p:nvGraphicFramePr>
        <p:xfrm>
          <a:off x="731838" y="4267200"/>
          <a:ext cx="7754937" cy="1570038"/>
        </p:xfrm>
        <a:graphic>
          <a:graphicData uri="http://schemas.openxmlformats.org/presentationml/2006/ole">
            <p:oleObj spid="_x0000_s102404" name="Equation" r:id="rId3" imgW="3759200" imgH="762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371600"/>
            <a:ext cx="9144000" cy="4419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Garis CA adalah garis (∆</a:t>
            </a:r>
            <a:r>
              <a:rPr lang="en-US" baseline="-25000" smtClean="0"/>
              <a:t>0</a:t>
            </a:r>
            <a:r>
              <a:rPr lang="en-US" smtClean="0"/>
              <a:t>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Garis fundamental (D</a:t>
            </a:r>
            <a:r>
              <a:rPr lang="en-US" baseline="-25000" smtClean="0"/>
              <a:t>0</a:t>
            </a:r>
            <a:r>
              <a:rPr lang="en-US" smtClean="0"/>
              <a:t>) dan (∆</a:t>
            </a:r>
            <a:r>
              <a:rPr lang="en-US" baseline="-25000" smtClean="0"/>
              <a:t>0</a:t>
            </a:r>
            <a:r>
              <a:rPr lang="en-US" smtClean="0"/>
              <a:t>) digambar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sekali lagi, garis-garis D (Z= konstan) semuanya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adalah paralel dengan (D</a:t>
            </a:r>
            <a:r>
              <a:rPr lang="en-US" baseline="-25000" smtClean="0"/>
              <a:t>0</a:t>
            </a:r>
            <a:r>
              <a:rPr lang="en-US" smtClean="0"/>
              <a:t>) dan garis-garis (∆) (e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= konstan) semuanya paralel dengan ∆</a:t>
            </a:r>
            <a:r>
              <a:rPr lang="en-US" baseline="-25000" smtClean="0"/>
              <a:t>0</a:t>
            </a:r>
            <a:r>
              <a:rPr lang="en-US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8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80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80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0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80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3886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Garis-garis (D</a:t>
            </a:r>
            <a:r>
              <a:rPr lang="en-US" baseline="-25000" smtClean="0"/>
              <a:t>0</a:t>
            </a:r>
            <a:r>
              <a:rPr lang="en-US" smtClean="0"/>
              <a:t>) dan (∆</a:t>
            </a:r>
            <a:r>
              <a:rPr lang="en-US" baseline="-25000" smtClean="0"/>
              <a:t>0</a:t>
            </a:r>
            <a:r>
              <a:rPr lang="en-US" smtClean="0"/>
              <a:t>), dengan sumbu-sumbu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koordinat, membagi bidang dalam 2 zone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triangular: zone ACB yang mana semua titik-titik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bersesuaian dengan suatu pembakaran kelebihan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udara, dan zone ACO yang bersesuaian pada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suatu pembakaran dengan kekurangan udara.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7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7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7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7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9144000" cy="4648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5.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garis-garis</a:t>
            </a:r>
            <a:r>
              <a:rPr lang="en-US" dirty="0" smtClean="0"/>
              <a:t> D (Z = </a:t>
            </a:r>
            <a:r>
              <a:rPr lang="en-US" dirty="0" err="1" smtClean="0"/>
              <a:t>konstan</a:t>
            </a:r>
            <a:r>
              <a:rPr lang="en-US" dirty="0" smtClean="0"/>
              <a:t>)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mengamati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,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e = 0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hubungan-hubungan</a:t>
            </a:r>
            <a:r>
              <a:rPr lang="en-US" dirty="0" smtClean="0"/>
              <a:t> (</a:t>
            </a:r>
            <a:r>
              <a:rPr lang="en-US" dirty="0" err="1" smtClean="0"/>
              <a:t>persamaan-persamaan</a:t>
            </a:r>
            <a:r>
              <a:rPr lang="en-US" dirty="0" smtClean="0"/>
              <a:t>) </a:t>
            </a:r>
            <a:r>
              <a:rPr lang="id-ID" dirty="0" smtClean="0"/>
              <a:t>1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id-ID" dirty="0" smtClean="0"/>
              <a:t>3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dapatkan</a:t>
            </a:r>
            <a:r>
              <a:rPr lang="en-US" dirty="0" smtClean="0"/>
              <a:t> z = 2x, yang </a:t>
            </a:r>
            <a:r>
              <a:rPr lang="en-US" dirty="0" err="1" smtClean="0"/>
              <a:t>menunjukan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AC (e = 0) </a:t>
            </a:r>
            <a:r>
              <a:rPr lang="en-US" dirty="0" err="1" smtClean="0"/>
              <a:t>menunjukkan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mewakili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pembakaran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gas </a:t>
            </a:r>
            <a:r>
              <a:rPr lang="en-US" dirty="0" err="1" smtClean="0"/>
              <a:t>buang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kandungan</a:t>
            </a:r>
            <a:r>
              <a:rPr lang="en-US" dirty="0" smtClean="0"/>
              <a:t> CO </a:t>
            </a:r>
            <a:r>
              <a:rPr lang="en-US" dirty="0" err="1" smtClean="0"/>
              <a:t>adalah</a:t>
            </a:r>
            <a:r>
              <a:rPr lang="en-US" dirty="0" smtClean="0"/>
              <a:t> 2 x </a:t>
            </a: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638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		Dimana cara untuk mengkonstruksi, dengan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sangat mudah, kumpulan dari garis (D). Kita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memproyeksikan penurunan absis pada garis AC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secara paralel pada sumbu ordinat, yang mana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mendapatkan AC pada penurunan baru yang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mana setiap titik mendapatkan nomer double dari </a:t>
            </a:r>
          </a:p>
          <a:p>
            <a:pPr algn="just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nomer yang bersesuaian pada penurunan awal.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Garis-garis paralel pada D</a:t>
            </a:r>
            <a:r>
              <a:rPr lang="en-US" baseline="-25000" smtClean="0"/>
              <a:t>0</a:t>
            </a:r>
            <a:r>
              <a:rPr lang="en-US" smtClean="0"/>
              <a:t> dibuat oleh titik-titik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penurunan AC membentuk sekumpulan garis-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garis (D)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0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0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0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0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0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0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0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0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0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0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09600"/>
            <a:ext cx="9144000" cy="5715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6. Untuk menggambarkan garis (∆) e = konstan, yang mana persamaan umum adalah y = f(e) -g(e) x, karena garis-garis tersebut semuanya paralel pada ∆</a:t>
            </a:r>
            <a:r>
              <a:rPr lang="en-US" baseline="-25000" smtClean="0"/>
              <a:t>0</a:t>
            </a:r>
            <a:r>
              <a:rPr lang="en-US" smtClean="0"/>
              <a:t> , cukup untuk menentukan titik-titik potongnya dengan satu atau yang lain dari sumbu-sumbu koordinat. Titik-titik sumbu ordinat akan bersesuaian dengan  nilai y</a:t>
            </a:r>
            <a:r>
              <a:rPr lang="en-US" baseline="-25000" smtClean="0"/>
              <a:t>e</a:t>
            </a:r>
            <a:r>
              <a:rPr lang="en-US" smtClean="0"/>
              <a:t>= f(e), titik-titik sumbu absis pada nilai: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107523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0116" name="Object 4"/>
          <p:cNvGraphicFramePr>
            <a:graphicFrameLocks noChangeAspect="1"/>
          </p:cNvGraphicFramePr>
          <p:nvPr/>
        </p:nvGraphicFramePr>
        <p:xfrm>
          <a:off x="3200400" y="4953000"/>
          <a:ext cx="2133600" cy="1304925"/>
        </p:xfrm>
        <a:graphic>
          <a:graphicData uri="http://schemas.openxmlformats.org/presentationml/2006/ole">
            <p:oleObj spid="_x0000_s107524" name="Equation" r:id="rId3" imgW="685800" imgH="4191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0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533400"/>
            <a:ext cx="8915400" cy="60198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		Kita </a:t>
            </a:r>
            <a:r>
              <a:rPr lang="en-US" dirty="0" err="1" smtClean="0"/>
              <a:t>mengajukan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-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sumbu</a:t>
            </a:r>
            <a:r>
              <a:rPr lang="en-US" dirty="0" smtClean="0"/>
              <a:t> </a:t>
            </a:r>
            <a:r>
              <a:rPr lang="en-US" dirty="0" err="1" smtClean="0"/>
              <a:t>absis</a:t>
            </a:r>
            <a:r>
              <a:rPr lang="en-US" dirty="0" smtClean="0"/>
              <a:t>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mengoperasikan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penghilangan</a:t>
            </a:r>
            <a:r>
              <a:rPr lang="en-US" dirty="0" smtClean="0"/>
              <a:t> V’</a:t>
            </a:r>
            <a:r>
              <a:rPr lang="en-US" baseline="-25000" dirty="0" smtClean="0"/>
              <a:t>CO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 (</a:t>
            </a:r>
            <a:r>
              <a:rPr lang="id-ID" dirty="0" smtClean="0"/>
              <a:t>1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(</a:t>
            </a:r>
            <a:r>
              <a:rPr lang="id-ID" dirty="0" smtClean="0"/>
              <a:t>2</a:t>
            </a:r>
            <a:r>
              <a:rPr lang="en-US" dirty="0" smtClean="0"/>
              <a:t>)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aljabar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f(e) </a:t>
            </a:r>
            <a:r>
              <a:rPr lang="en-US" dirty="0" err="1" smtClean="0"/>
              <a:t>dan</a:t>
            </a:r>
            <a:r>
              <a:rPr lang="en-US" dirty="0" smtClean="0"/>
              <a:t> g(e)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memberikan</a:t>
            </a:r>
            <a:r>
              <a:rPr lang="en-US" dirty="0" smtClean="0"/>
              <a:t> e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ekspresi-ekspresi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seri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,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darinya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r>
              <a:rPr lang="en-US" dirty="0" smtClean="0"/>
              <a:t>-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persamaan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kumpulan</a:t>
            </a:r>
            <a:r>
              <a:rPr lang="en-US" dirty="0" smtClean="0"/>
              <a:t> ∆.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1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11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11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11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11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11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11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81000" y="381000"/>
            <a:ext cx="8331200" cy="62484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943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Proses ini membawa pada suatu perhitungan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yang cukup panjang yang dapat dihindari dengan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alasan-alasan sbb: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		Titik-titik yang dicari, perpotongan garis-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garis (∆) dengan sumbu absis, bersesuaian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dengan y = 0, yang mana memberikan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</p:txBody>
      </p:sp>
      <p:sp>
        <p:nvSpPr>
          <p:cNvPr id="11059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2164" name="Object 4"/>
          <p:cNvGraphicFramePr>
            <a:graphicFrameLocks noChangeAspect="1"/>
          </p:cNvGraphicFramePr>
          <p:nvPr/>
        </p:nvGraphicFramePr>
        <p:xfrm>
          <a:off x="3124200" y="5105400"/>
          <a:ext cx="2133600" cy="1041400"/>
        </p:xfrm>
        <a:graphic>
          <a:graphicData uri="http://schemas.openxmlformats.org/presentationml/2006/ole">
            <p:oleObj spid="_x0000_s110596" name="Equation" r:id="rId3" imgW="799753" imgH="39352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21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21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21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57200"/>
            <a:ext cx="9144000" cy="60198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menggantikan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persamaan</a:t>
            </a: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(</a:t>
            </a:r>
            <a:r>
              <a:rPr lang="id-ID" dirty="0" smtClean="0"/>
              <a:t>1</a:t>
            </a:r>
            <a:r>
              <a:rPr lang="en-US" dirty="0" smtClean="0"/>
              <a:t>),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dapatkan</a:t>
            </a:r>
            <a:r>
              <a:rPr lang="en-US" dirty="0" smtClean="0"/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K,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dirty="0" smtClean="0"/>
              <a:t>, 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dirty="0" smtClean="0"/>
              <a:t> yang </a:t>
            </a:r>
            <a:r>
              <a:rPr lang="en-US" dirty="0" err="1" smtClean="0"/>
              <a:t>mana</a:t>
            </a:r>
            <a:r>
              <a:rPr lang="en-US" dirty="0" smtClean="0"/>
              <a:t> </a:t>
            </a:r>
            <a:r>
              <a:rPr lang="en-US" dirty="0" err="1" smtClean="0"/>
              <a:t>diketahui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komposisi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bakar</a:t>
            </a:r>
            <a:r>
              <a:rPr lang="en-US" dirty="0" smtClean="0"/>
              <a:t>,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titik-titik</a:t>
            </a:r>
            <a:r>
              <a:rPr lang="en-US" dirty="0" smtClean="0"/>
              <a:t>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dicari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seri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e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dirty="0" smtClean="0"/>
              <a:t>yang </a:t>
            </a:r>
            <a:r>
              <a:rPr lang="en-US" dirty="0" err="1" smtClean="0"/>
              <a:t>dipilih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tepat</a:t>
            </a:r>
            <a:r>
              <a:rPr lang="en-US" dirty="0" smtClean="0"/>
              <a:t>. </a:t>
            </a:r>
          </a:p>
        </p:txBody>
      </p:sp>
      <p:sp>
        <p:nvSpPr>
          <p:cNvPr id="11161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3188" name="Object 4"/>
          <p:cNvGraphicFramePr>
            <a:graphicFrameLocks noChangeAspect="1"/>
          </p:cNvGraphicFramePr>
          <p:nvPr/>
        </p:nvGraphicFramePr>
        <p:xfrm>
          <a:off x="762000" y="1968500"/>
          <a:ext cx="7543800" cy="1841500"/>
        </p:xfrm>
        <a:graphic>
          <a:graphicData uri="http://schemas.openxmlformats.org/presentationml/2006/ole">
            <p:oleObj spid="_x0000_s111620" name="Equation" r:id="rId3" imgW="3124200" imgH="7620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31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31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31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1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31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31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31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1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31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31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31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31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305800" cy="32766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Nilai-nilai e negatif (kekurangan udara) akan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menghasilkan garis-garis (∆) di kiri dari (∆</a:t>
            </a:r>
            <a:r>
              <a:rPr lang="en-US" baseline="-25000" smtClean="0"/>
              <a:t>0</a:t>
            </a:r>
            <a:r>
              <a:rPr lang="en-US" smtClean="0"/>
              <a:t>),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nilai e positif (kelebihan udara) akan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menghasilkan garis-garis (∆) di kanan (∆</a:t>
            </a:r>
            <a:r>
              <a:rPr lang="en-US" baseline="-25000" smtClean="0"/>
              <a:t>0</a:t>
            </a:r>
            <a:r>
              <a:rPr lang="en-US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838200"/>
            <a:ext cx="8610600" cy="5064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Penerapan: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Kita mengaplikasikan hasil-hasil sebelumnya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pada konstruksi diagram Ostwald dari suatu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bahan bakar cair yang mempunyai komposisi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mtClean="0"/>
              <a:t>dalam massa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eaLnBrk="1" hangingPunct="1">
              <a:defRPr/>
            </a:pPr>
            <a:endParaRPr lang="en-US" sz="2800" smtClean="0"/>
          </a:p>
        </p:txBody>
      </p:sp>
      <p:graphicFrame>
        <p:nvGraphicFramePr>
          <p:cNvPr id="188420" name="Group 4"/>
          <p:cNvGraphicFramePr>
            <a:graphicFrameLocks noGrp="1"/>
          </p:cNvGraphicFramePr>
          <p:nvPr>
            <p:ph sz="half" idx="2"/>
          </p:nvPr>
        </p:nvGraphicFramePr>
        <p:xfrm>
          <a:off x="2438400" y="4724400"/>
          <a:ext cx="4648200" cy="1177925"/>
        </p:xfrm>
        <a:graphic>
          <a:graphicData uri="http://schemas.openxmlformats.org/drawingml/2006/table">
            <a:tbl>
              <a:tblPr/>
              <a:tblGrid>
                <a:gridCol w="2324100"/>
                <a:gridCol w="2324100"/>
              </a:tblGrid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C=0.854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O=0.004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8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 = 0.126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S= 0.016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8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8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84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8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448800" cy="502920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Kita secara suksesi akan mempunyai: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1.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mtClean="0"/>
              <a:t> </a:t>
            </a:r>
          </a:p>
        </p:txBody>
      </p:sp>
      <p:sp>
        <p:nvSpPr>
          <p:cNvPr id="114691" name="Rectangle 5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4692" name="Rectangle 6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4693" name="Rectangle 6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5293" name="Object 61"/>
          <p:cNvGraphicFramePr>
            <a:graphicFrameLocks noChangeAspect="1"/>
          </p:cNvGraphicFramePr>
          <p:nvPr/>
        </p:nvGraphicFramePr>
        <p:xfrm>
          <a:off x="533400" y="2895600"/>
          <a:ext cx="7848600" cy="915988"/>
        </p:xfrm>
        <a:graphic>
          <a:graphicData uri="http://schemas.openxmlformats.org/presentationml/2006/ole">
            <p:oleObj spid="_x0000_s114694" name="Equation" r:id="rId3" imgW="3340100" imgH="393700" progId="Equation.3">
              <p:embed/>
            </p:oleObj>
          </a:graphicData>
        </a:graphic>
      </p:graphicFrame>
      <p:sp>
        <p:nvSpPr>
          <p:cNvPr id="114695" name="Rectangle 6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endParaRPr lang="en-GB"/>
          </a:p>
        </p:txBody>
      </p:sp>
      <p:graphicFrame>
        <p:nvGraphicFramePr>
          <p:cNvPr id="95295" name="Object 63"/>
          <p:cNvGraphicFramePr>
            <a:graphicFrameLocks noChangeAspect="1"/>
          </p:cNvGraphicFramePr>
          <p:nvPr/>
        </p:nvGraphicFramePr>
        <p:xfrm>
          <a:off x="457200" y="4495800"/>
          <a:ext cx="8229600" cy="962025"/>
        </p:xfrm>
        <a:graphic>
          <a:graphicData uri="http://schemas.openxmlformats.org/presentationml/2006/ole">
            <p:oleObj spid="_x0000_s114696" name="Equation" r:id="rId4" imgW="33401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5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5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5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5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5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5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5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85800"/>
            <a:ext cx="8610600" cy="58674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dirty="0" err="1" smtClean="0"/>
              <a:t>dimana</a:t>
            </a:r>
            <a:endParaRPr lang="en-US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dirty="0" smtClean="0"/>
              <a:t>			V</a:t>
            </a:r>
            <a:r>
              <a:rPr lang="en-US" baseline="-25000" dirty="0" smtClean="0"/>
              <a:t>CO2+SO2 </a:t>
            </a:r>
            <a:r>
              <a:rPr lang="en-US" dirty="0" smtClean="0"/>
              <a:t>= 1.606 Nm</a:t>
            </a:r>
            <a:r>
              <a:rPr lang="en-US" baseline="30000" dirty="0" smtClean="0"/>
              <a:t>3</a:t>
            </a:r>
            <a:r>
              <a:rPr lang="en-US" dirty="0" smtClean="0"/>
              <a:t>/kg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dirty="0" smtClean="0"/>
              <a:t>			</a:t>
            </a:r>
            <a:r>
              <a:rPr lang="en-US" dirty="0" err="1" smtClean="0"/>
              <a:t>V</a:t>
            </a:r>
            <a:r>
              <a:rPr lang="en-US" baseline="-25000" dirty="0" err="1" smtClean="0"/>
              <a:t>a</a:t>
            </a:r>
            <a:r>
              <a:rPr lang="en-US" baseline="-25000" dirty="0" smtClean="0"/>
              <a:t>   </a:t>
            </a:r>
            <a:r>
              <a:rPr lang="en-US" dirty="0" smtClean="0"/>
              <a:t>= 10.992   		</a:t>
            </a:r>
            <a:endParaRPr lang="id-ID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id-ID" dirty="0"/>
              <a:t>	</a:t>
            </a:r>
            <a:r>
              <a:rPr lang="id-ID" dirty="0" smtClean="0"/>
              <a:t>	</a:t>
            </a:r>
            <a:r>
              <a:rPr lang="en-US" dirty="0" smtClean="0"/>
              <a:t>	</a:t>
            </a:r>
            <a:r>
              <a:rPr lang="en-US" dirty="0" err="1" smtClean="0"/>
              <a:t>V</a:t>
            </a:r>
            <a:r>
              <a:rPr lang="en-US" baseline="-25000" dirty="0" err="1" smtClean="0"/>
              <a:t>s</a:t>
            </a:r>
            <a:r>
              <a:rPr lang="en-US" baseline="-25000" dirty="0" smtClean="0"/>
              <a:t>   </a:t>
            </a:r>
            <a:r>
              <a:rPr lang="en-US" dirty="0" smtClean="0"/>
              <a:t>= 10.290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n-US" dirty="0" smtClean="0"/>
              <a:t>2. </a:t>
            </a:r>
            <a:r>
              <a:rPr lang="en-US" dirty="0" err="1" smtClean="0"/>
              <a:t>Ordinat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A 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  <p:sp>
        <p:nvSpPr>
          <p:cNvPr id="115715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571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5717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103435" name="Object 11"/>
          <p:cNvGraphicFramePr>
            <a:graphicFrameLocks noChangeAspect="1"/>
          </p:cNvGraphicFramePr>
          <p:nvPr/>
        </p:nvGraphicFramePr>
        <p:xfrm>
          <a:off x="457200" y="4648200"/>
          <a:ext cx="7924800" cy="1339850"/>
        </p:xfrm>
        <a:graphic>
          <a:graphicData uri="http://schemas.openxmlformats.org/presentationml/2006/ole">
            <p:oleObj spid="_x0000_s115718" name="Equation" r:id="rId3" imgW="2705100" imgH="457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34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34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4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4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4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3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762000"/>
            <a:ext cx="7772400" cy="5410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dimana garis fundamental AB (D</a:t>
            </a:r>
            <a:r>
              <a:rPr lang="en-US" baseline="-25000" smtClean="0"/>
              <a:t>0</a:t>
            </a:r>
            <a:r>
              <a:rPr lang="en-US" smtClean="0"/>
              <a:t>) yang 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menghubungkan titik A-B (X</a:t>
            </a:r>
            <a:r>
              <a:rPr lang="en-US" baseline="-25000" smtClean="0"/>
              <a:t>B </a:t>
            </a:r>
            <a:r>
              <a:rPr lang="en-US" smtClean="0"/>
              <a:t>= 21%)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3. Absis dari titik C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endParaRPr lang="en-US" smtClean="0"/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en-US" smtClean="0"/>
              <a:t>dimana garis fundamental AC (∆</a:t>
            </a:r>
            <a:r>
              <a:rPr lang="en-US" baseline="-25000" smtClean="0"/>
              <a:t>0</a:t>
            </a:r>
            <a:r>
              <a:rPr lang="en-US" sz="2800" smtClean="0"/>
              <a:t>)</a:t>
            </a:r>
          </a:p>
        </p:txBody>
      </p:sp>
      <p:graphicFrame>
        <p:nvGraphicFramePr>
          <p:cNvPr id="162820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2286000" y="3429000"/>
          <a:ext cx="5486400" cy="1084263"/>
        </p:xfrm>
        <a:graphic>
          <a:graphicData uri="http://schemas.openxmlformats.org/presentationml/2006/ole">
            <p:oleObj spid="_x0000_s116739" name="Equation" r:id="rId3" imgW="2184400" imgH="431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2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28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2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2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2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2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28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85800"/>
            <a:ext cx="9144000" cy="5410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4. </a:t>
            </a:r>
            <a:r>
              <a:rPr lang="en-US" dirty="0" err="1" smtClean="0"/>
              <a:t>Penentuan</a:t>
            </a:r>
            <a:r>
              <a:rPr lang="en-US" dirty="0" smtClean="0"/>
              <a:t> </a:t>
            </a:r>
            <a:r>
              <a:rPr lang="en-US" dirty="0" err="1" smtClean="0"/>
              <a:t>garis-garis</a:t>
            </a:r>
            <a:r>
              <a:rPr lang="en-US" dirty="0" smtClean="0"/>
              <a:t> (∆)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n-US" dirty="0" smtClean="0"/>
          </a:p>
        </p:txBody>
      </p:sp>
      <p:sp>
        <p:nvSpPr>
          <p:cNvPr id="117763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17764" name="Rectangle 22"/>
          <p:cNvSpPr>
            <a:spLocks noChangeArrowheads="1"/>
          </p:cNvSpPr>
          <p:nvPr/>
        </p:nvSpPr>
        <p:spPr bwMode="auto">
          <a:xfrm>
            <a:off x="0" y="30099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99349" name="Object 21"/>
          <p:cNvGraphicFramePr>
            <a:graphicFrameLocks noChangeAspect="1"/>
          </p:cNvGraphicFramePr>
          <p:nvPr/>
        </p:nvGraphicFramePr>
        <p:xfrm>
          <a:off x="228600" y="3063875"/>
          <a:ext cx="8667750" cy="1889125"/>
        </p:xfrm>
        <a:graphic>
          <a:graphicData uri="http://schemas.openxmlformats.org/presentationml/2006/ole">
            <p:oleObj spid="_x0000_s117765" name="Equation" r:id="rId3" imgW="3708400" imgH="838200" progId="Equation.3">
              <p:embed/>
            </p:oleObj>
          </a:graphicData>
        </a:graphic>
      </p:graphicFrame>
      <p:sp>
        <p:nvSpPr>
          <p:cNvPr id="117766" name="Rectangle 24"/>
          <p:cNvSpPr>
            <a:spLocks noChangeArrowheads="1"/>
          </p:cNvSpPr>
          <p:nvPr/>
        </p:nvSpPr>
        <p:spPr bwMode="auto">
          <a:xfrm>
            <a:off x="-76200" y="304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9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9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9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Dengan memberikan suatu seri nilai e sembarang antara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-30 dan 100 % kita dapatkan untuk nilai-nilai Xc dalam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800" smtClean="0"/>
              <a:t>tabel berikut: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sz="2800" smtClean="0"/>
          </a:p>
        </p:txBody>
      </p:sp>
      <p:graphicFrame>
        <p:nvGraphicFramePr>
          <p:cNvPr id="101463" name="Group 87"/>
          <p:cNvGraphicFramePr>
            <a:graphicFrameLocks noGrp="1"/>
          </p:cNvGraphicFramePr>
          <p:nvPr/>
        </p:nvGraphicFramePr>
        <p:xfrm>
          <a:off x="381000" y="1752600"/>
          <a:ext cx="8305800" cy="4800600"/>
        </p:xfrm>
        <a:graphic>
          <a:graphicData uri="http://schemas.openxmlformats.org/drawingml/2006/table">
            <a:tbl>
              <a:tblPr/>
              <a:tblGrid>
                <a:gridCol w="2076450"/>
                <a:gridCol w="2076450"/>
                <a:gridCol w="2076450"/>
                <a:gridCol w="2076450"/>
              </a:tblGrid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Nilai e (%)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Nilai Xe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Nilai e(%)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Nilai Xe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-30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1.41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13.32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-20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14.08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-10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15.46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7.23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16.38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8.47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17.53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18.22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19.01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1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12.36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19.44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CO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+SO</a:t>
                      </a:r>
                      <a:r>
                        <a:rPr kumimoji="0" lang="en-US" sz="24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19.72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228600"/>
            <a:ext cx="8340725" cy="6172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ance">
  <a:themeElements>
    <a:clrScheme name="Balance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Balance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alance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ance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ance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2922</TotalTime>
  <Words>2494</Words>
  <Application>Microsoft Office PowerPoint</Application>
  <PresentationFormat>On-screen Show (4:3)</PresentationFormat>
  <Paragraphs>959</Paragraphs>
  <Slides>115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115</vt:i4>
      </vt:variant>
    </vt:vector>
  </HeadingPairs>
  <TitlesOfParts>
    <vt:vector size="122" baseType="lpstr">
      <vt:lpstr>Arial</vt:lpstr>
      <vt:lpstr>Tahoma</vt:lpstr>
      <vt:lpstr>Wingdings</vt:lpstr>
      <vt:lpstr>Calibri</vt:lpstr>
      <vt:lpstr>Times New Roman</vt:lpstr>
      <vt:lpstr>Balance</vt:lpstr>
      <vt:lpstr>Microsoft Equation 3.0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Dewi Maya Maharani</dc:creator>
  <cp:lastModifiedBy>win7</cp:lastModifiedBy>
  <cp:revision>55</cp:revision>
  <dcterms:created xsi:type="dcterms:W3CDTF">2006-11-05T15:54:11Z</dcterms:created>
  <dcterms:modified xsi:type="dcterms:W3CDTF">2015-05-05T03:04:38Z</dcterms:modified>
</cp:coreProperties>
</file>