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39" r:id="rId3"/>
    <p:sldId id="336" r:id="rId4"/>
    <p:sldId id="316" r:id="rId5"/>
    <p:sldId id="337" r:id="rId6"/>
    <p:sldId id="338" r:id="rId7"/>
    <p:sldId id="341" r:id="rId8"/>
    <p:sldId id="342" r:id="rId9"/>
    <p:sldId id="343" r:id="rId10"/>
    <p:sldId id="353" r:id="rId11"/>
    <p:sldId id="354" r:id="rId12"/>
    <p:sldId id="344" r:id="rId13"/>
    <p:sldId id="345" r:id="rId14"/>
    <p:sldId id="346" r:id="rId15"/>
    <p:sldId id="347" r:id="rId16"/>
    <p:sldId id="348" r:id="rId17"/>
    <p:sldId id="349" r:id="rId18"/>
    <p:sldId id="350" r:id="rId19"/>
    <p:sldId id="351" r:id="rId20"/>
    <p:sldId id="352" r:id="rId21"/>
    <p:sldId id="340" r:id="rId22"/>
    <p:sldId id="335" r:id="rId23"/>
    <p:sldId id="355" r:id="rId24"/>
    <p:sldId id="359" r:id="rId25"/>
    <p:sldId id="360" r:id="rId26"/>
    <p:sldId id="361" r:id="rId27"/>
    <p:sldId id="362" r:id="rId28"/>
    <p:sldId id="363" r:id="rId29"/>
    <p:sldId id="364" r:id="rId30"/>
    <p:sldId id="365" r:id="rId31"/>
    <p:sldId id="366" r:id="rId32"/>
    <p:sldId id="367" r:id="rId33"/>
    <p:sldId id="356" r:id="rId34"/>
    <p:sldId id="357" r:id="rId35"/>
    <p:sldId id="358" r:id="rId36"/>
    <p:sldId id="368" r:id="rId37"/>
    <p:sldId id="369" r:id="rId38"/>
    <p:sldId id="370" r:id="rId39"/>
  </p:sldIdLst>
  <p:sldSz cx="13004800" cy="97536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677" autoAdjust="0"/>
  </p:normalViewPr>
  <p:slideViewPr>
    <p:cSldViewPr snapToGrid="0">
      <p:cViewPr varScale="1">
        <p:scale>
          <a:sx n="59" d="100"/>
          <a:sy n="59" d="100"/>
        </p:scale>
        <p:origin x="-102" y="-330"/>
      </p:cViewPr>
      <p:guideLst>
        <p:guide orient="horz" pos="3072"/>
        <p:guide pos="409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5600" y="1596249"/>
            <a:ext cx="9753600" cy="339569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5600" y="5122898"/>
            <a:ext cx="9753600" cy="23548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DDC4D-EC86-48E8-8092-5C8B266A36A7}" type="datetimeFigureOut">
              <a:rPr lang="en-GB"/>
              <a:pPr>
                <a:defRPr/>
              </a:pPr>
              <a:t>04/12/2019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9A192B-3488-4021-A676-2CBAE642A4F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64B9F-9EB2-4B5F-BB39-861AC937A3E2}" type="datetimeFigureOut">
              <a:rPr lang="en-GB"/>
              <a:pPr>
                <a:defRPr/>
              </a:pPr>
              <a:t>04/12/2019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50A1CB-90A3-4138-B169-05E88F16E43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307" y="2431629"/>
            <a:ext cx="11216640" cy="4057226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307" y="6527239"/>
            <a:ext cx="11216640" cy="213359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688A7-DB2D-4E2B-BFBF-482B563DB00A}" type="datetimeFigureOut">
              <a:rPr lang="en-GB"/>
              <a:pPr>
                <a:defRPr/>
              </a:pPr>
              <a:t>04/12/2019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C29C69-2759-4345-B11C-8E4A43CE355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4080" y="2596444"/>
            <a:ext cx="5527040" cy="618857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83680" y="2596444"/>
            <a:ext cx="5527040" cy="618857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F8AD3-23C5-4A8B-B213-FA10CDAC924C}" type="datetimeFigureOut">
              <a:rPr lang="en-GB"/>
              <a:pPr>
                <a:defRPr/>
              </a:pPr>
              <a:t>04/12/2019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D88390-F5D6-4BC7-B7FE-E4EAE4EB746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519291"/>
            <a:ext cx="11216640" cy="188524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5776" y="2390987"/>
            <a:ext cx="5501639" cy="117178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5776" y="3562773"/>
            <a:ext cx="5501639" cy="5240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83680" y="2390987"/>
            <a:ext cx="5528734" cy="117178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83680" y="3562773"/>
            <a:ext cx="5528734" cy="5240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72864-E383-40E8-946E-42865F60D546}" type="datetimeFigureOut">
              <a:rPr lang="en-GB"/>
              <a:pPr>
                <a:defRPr/>
              </a:pPr>
              <a:t>04/12/2019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B24197-D1FC-4262-9884-16BDA80A22C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2E715-2801-43DA-86BD-330AA3EA4ECE}" type="datetimeFigureOut">
              <a:rPr lang="en-GB"/>
              <a:pPr>
                <a:defRPr/>
              </a:pPr>
              <a:t>04/12/2019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9F5F3D-CB31-4ADE-A242-7B59CDB5A77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309D8-CBB1-45E9-93A2-25418ACCCA8D}" type="datetimeFigureOut">
              <a:rPr lang="en-GB"/>
              <a:pPr>
                <a:defRPr/>
              </a:pPr>
              <a:t>04/12/2019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9607AF-358F-4A68-8C9F-B6DC20BF0F2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8734" y="1404340"/>
            <a:ext cx="6583680" cy="693137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D5FCD-7559-46E0-B562-345702E0E561}" type="datetimeFigureOut">
              <a:rPr lang="en-GB"/>
              <a:pPr>
                <a:defRPr/>
              </a:pPr>
              <a:t>04/12/2019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842B88-FEB9-44C2-B0D5-B366F275AE4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528734" y="1404340"/>
            <a:ext cx="6583680" cy="693137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BBC93-725B-41C1-8A2C-BA7ABFCFC919}" type="datetimeFigureOut">
              <a:rPr lang="en-GB"/>
              <a:pPr>
                <a:defRPr/>
              </a:pPr>
              <a:t>04/12/2019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985054-8C31-48BA-B373-BFA8162878C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47440-9588-49A2-AABD-5C6BB4D522E3}" type="datetimeFigureOut">
              <a:rPr lang="en-GB"/>
              <a:pPr>
                <a:defRPr/>
              </a:pPr>
              <a:t>04/12/2019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438372-044D-4718-8917-DADE184E5C3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06560" y="519289"/>
            <a:ext cx="2804160" cy="82657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94080" y="519289"/>
            <a:ext cx="8249920" cy="82657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40A31-DC81-470A-A447-5ABBD4429C85}" type="datetimeFigureOut">
              <a:rPr lang="en-GB"/>
              <a:pPr>
                <a:defRPr/>
              </a:pPr>
              <a:t>04/12/2019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6268C-2AED-4847-B6EB-27F6D812C20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93763" y="519113"/>
            <a:ext cx="11217275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93763" y="2597150"/>
            <a:ext cx="11217275" cy="618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763" y="9040813"/>
            <a:ext cx="2925762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85E2759-4782-437C-8149-B8B632DDF8CF}" type="datetimeFigureOut">
              <a:rPr lang="en-GB"/>
              <a:pPr>
                <a:defRPr/>
              </a:pPr>
              <a:t>04/12/2019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08475" y="9040813"/>
            <a:ext cx="4387850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85275" y="9040813"/>
            <a:ext cx="2925763" cy="5191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BF6C276A-31E0-4BEE-B434-74EF87DC6C03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1.bp.blogspot.com/-k5UsgbQjcvk/WWBZXfRlaYI/AAAAAAAAAcM/nn3GwGGyBWQK1ZoXvHUSD3xpZ3B6vZ7wACK4BGAYYCw/s1600/genteng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3.bp.blogspot.com/-g2ofV7GOUGU/WWBZ33J9yGI/AAAAAAAAAcc/1K14IP66Oc8p93cfE-KgWnZNsZxZvg9fACK4BGAYYCw/s1600/toko_genteng_keramik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3.bp.blogspot.com/-6C6Z1-pKF6Q/WWBZxjICDaI/AAAAAAAAAcU/_93k03UyuTAu-nV-i-0o7LLs56t5z9F2gCK4BGAYYCw/s1600/erhaa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s://3.bp.blogspot.com/--IBK1IFSxe0/WWBaD5KZobI/AAAAAAAAAck/LwZq90ZO73MrFPVdCDXZFMe3f_SGGUKrQCK4BGAYYCw/s1600/genteng+sirap.jpg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s://2.bp.blogspot.com/-2zeOaOlow0Y/WWBaGdiq_BI/AAAAAAAAAcs/2FJe_3Q3dyseQcgbipB3wDQuArB90o6pgCK4BGAYYCw/s1600/kompasiana.com_.jpe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s://4.bp.blogspot.com/-QtAggxLEW7Q/WWBalG3RqXI/AAAAAAAAAc0/kAAlndNVCfswJsIaK11Xwq68ADRN4sySwCK4BGAYYCw/s1600/atap-ijuk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s://3.bp.blogspot.com/-WlLClmHui8o/WWBaqwtJEjI/AAAAAAAAAc8/OAucH-pu-tUhyuEpP-v_hIgnQd-2ePI_gCK4BGAYYCw/s1600/dak-beton.jpg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s://3.bp.blogspot.com/-chj-litEABQ/WWBathcuXNI/AAAAAAAAAdE/6-dzXWZ8MvgnpJrAcqkUmUJW6rHfwRGewCK4BGAYYCw/s1600/seng.png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s://2.bp.blogspot.com/-2QsE-0hR5DQ/WWBbGgkZqxI/AAAAAAAAAdU/LbbOPdac470Qvw-Wb6XW3gQ1zly4-jGEgCK4BGAYYCw/s1600/pvc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s://4.bp.blogspot.com/-KHyXkri_cYg/XFd7lcK4zqI/AAAAAAAAAdw/sNj81pTIWiIlAV12ui3WQ4XUETZ5qzZ5ACLcBGAs/s1600/all-roof-trusses.jpg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0943" y="1393180"/>
            <a:ext cx="12099207" cy="1943100"/>
          </a:xfrm>
        </p:spPr>
        <p:txBody>
          <a:bodyPr rtlCol="0">
            <a:noAutofit/>
          </a:bodyPr>
          <a:lstStyle/>
          <a:p>
            <a:pPr algn="l" fontAlgn="auto">
              <a:lnSpc>
                <a:spcPts val="5000"/>
              </a:lnSpc>
              <a:spcAft>
                <a:spcPts val="0"/>
              </a:spcAft>
              <a:defRPr/>
            </a:pPr>
            <a:r>
              <a:rPr lang="id-ID" sz="4400" dirty="0" smtClean="0">
                <a:solidFill>
                  <a:srgbClr val="FFFFFF"/>
                </a:solidFill>
                <a:latin typeface="Humanst521 Lt BT" pitchFamily="34" charset="0"/>
              </a:rPr>
              <a:t>Struktur Bangunan </a:t>
            </a:r>
            <a:r>
              <a:rPr lang="id-ID" sz="4400" dirty="0" smtClean="0">
                <a:solidFill>
                  <a:srgbClr val="FFFFFF"/>
                </a:solidFill>
                <a:latin typeface="Humanst521 Lt BT" pitchFamily="34" charset="0"/>
              </a:rPr>
              <a:t>Rendah-10</a:t>
            </a:r>
            <a: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  <a:t/>
            </a:r>
            <a:b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</a:br>
            <a:r>
              <a:rPr lang="id-ID" sz="6650" dirty="0" smtClean="0">
                <a:solidFill>
                  <a:srgbClr val="FFFF00"/>
                </a:solidFill>
                <a:latin typeface="EngraversGothic BT" pitchFamily="34" charset="0"/>
              </a:rPr>
              <a:t>Merancang Atap</a:t>
            </a:r>
            <a: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  <a:t/>
            </a:r>
            <a:b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</a:b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oleh: M. Agung Wahyudi, ST.MT.</a:t>
            </a:r>
            <a:endParaRPr lang="en-GB" sz="665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Pengertian Atap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Atap adalah bagian dari struktur bangunan yang melindungi dari terik panas matahari dan hujan sehingga penghuninya terlindung dan aman.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Dengan demikian di daerah tropis, atap merupakan bagian bangunan yang sangat penting karena curah hujan yang cukup deras dan panas matahari yang menyengat saling bergantian  setiap setengah tahun.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Dalam arsitektur tradisional, atap merupakan “mahkota” bagi sebuah rumah, sehingga bentuknya sangat beraneka ragam.</a:t>
            </a: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Fungsi Atap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Melindungi rumah &amp; penghuninya dari perubahan cuasa seperti hujan</a:t>
            </a: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, </a:t>
            </a: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petir, </a:t>
            </a: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angin</a:t>
            </a: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, salju, debu dll.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Menutup ruangan yang ada di bawahnya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Menahan radiasi panas yang berlebihan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Mencegah tampias air hujan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Mengurangi  pergerakan angin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Menerima berbagai beban &amp; menyalurkannya ke tanah melalui elemen bangunan lain</a:t>
            </a: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Menambah estetika bangunan</a:t>
            </a: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Merancang Atap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Denah dan atap adalah 2 hal yang harus terlebih dahulu disesuaikan karena saling berkaitan, atap berada diatas denah.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Walau demikian, bentuk denah tidak selalu identik dengan bidang ketertutupan atap.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Ada 2 macam  alternatif penyesuaian atap dengan denah:</a:t>
            </a:r>
          </a:p>
          <a:p>
            <a:pPr marL="1352550" indent="-742950">
              <a:buFont typeface="+mj-lt"/>
              <a:buAutoNum type="arabicPeriod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Bentuk atap sesuai dengan bentuk denah</a:t>
            </a:r>
          </a:p>
          <a:p>
            <a:pPr marL="1352550" indent="-742950">
              <a:buFont typeface="+mj-lt"/>
              <a:buAutoNum type="arabicPeriod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Bentuk atap tidak sama dengan bentuk denah</a:t>
            </a: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2927" y="5674847"/>
            <a:ext cx="6112042" cy="4078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62596" y="5642901"/>
            <a:ext cx="5939004" cy="4110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Bentuk Atap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11266" name="Picture 2" descr="Hasil gambar untuk bentuk dasar atap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85344" y="1851758"/>
            <a:ext cx="8619456" cy="6582132"/>
          </a:xfrm>
          <a:prstGeom prst="rect">
            <a:avLst/>
          </a:prstGeom>
          <a:noFill/>
        </p:spPr>
      </p:pic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58265" y="2633663"/>
            <a:ext cx="11529988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Atap pelana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Atap perisai/limasan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Atap kubah (</a:t>
            </a:r>
            <a:r>
              <a:rPr lang="id-ID" sz="3600" b="1" i="1" dirty="0" smtClean="0">
                <a:solidFill>
                  <a:srgbClr val="002060"/>
                </a:solidFill>
                <a:latin typeface="Humanst521 Lt BT" pitchFamily="34" charset="0"/>
              </a:rPr>
              <a:t>dome</a:t>
            </a: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)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Atap tajug/piramid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Atap datar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Atap miring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Atap kerucut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Atap lengkung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Atap dinamis.</a:t>
            </a: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Material </a:t>
            </a:r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Atap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Atap terdiri dari rangka atap &amp; penutup atap.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nst777 BT" pitchFamily="34" charset="0"/>
              </a:rPr>
              <a:t>Material rangka atap </a:t>
            </a: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a.l:</a:t>
            </a:r>
          </a:p>
          <a:p>
            <a:pPr marL="801688" indent="-449263">
              <a:buFont typeface="+mj-lt"/>
              <a:buAutoNum type="arabicPeriod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Material organik : kayu, bambu, rotan</a:t>
            </a:r>
          </a:p>
          <a:p>
            <a:pPr marL="801688" indent="-449263">
              <a:buFont typeface="+mj-lt"/>
              <a:buAutoNum type="arabicPeriod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Material anorganik: baja solid, baja ringan, beton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nst777 BT" pitchFamily="34" charset="0"/>
              </a:rPr>
              <a:t>Material penutup atap</a:t>
            </a: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:</a:t>
            </a:r>
          </a:p>
          <a:p>
            <a:pPr marL="801688" indent="-449263">
              <a:buFont typeface="+mj-lt"/>
              <a:buAutoNum type="arabicPeriod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Material organik: rumbia, ijuk, sirap</a:t>
            </a:r>
          </a:p>
          <a:p>
            <a:pPr marL="801688" indent="-449263">
              <a:buFont typeface="+mj-lt"/>
              <a:buAutoNum type="arabicPeriod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Material anorganik: tanah liat, keramik, b</a:t>
            </a: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itumen, metal, beton, fiber semen, plastik (</a:t>
            </a:r>
            <a:r>
              <a:rPr lang="id-ID" sz="3600" i="1" dirty="0" smtClean="0">
                <a:solidFill>
                  <a:srgbClr val="002060"/>
                </a:solidFill>
                <a:latin typeface="Humnst777 BT" pitchFamily="34" charset="0"/>
              </a:rPr>
              <a:t>PVC/polycarbonate</a:t>
            </a: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)</a:t>
            </a: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Material </a:t>
            </a:r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Atap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Atap terdiri dari rangka atap &amp; penutup atap.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nst777 BT" pitchFamily="34" charset="0"/>
              </a:rPr>
              <a:t>Material rangka atap </a:t>
            </a: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a.l:</a:t>
            </a:r>
          </a:p>
          <a:p>
            <a:pPr marL="801688" indent="-449263">
              <a:buFont typeface="+mj-lt"/>
              <a:buAutoNum type="arabicPeriod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Material organik : kayu, bambu, rotan</a:t>
            </a:r>
          </a:p>
          <a:p>
            <a:pPr marL="801688" indent="-449263">
              <a:buFont typeface="+mj-lt"/>
              <a:buAutoNum type="arabicPeriod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Material anorganik: baja solid, baja ringan, beton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nst777 BT" pitchFamily="34" charset="0"/>
              </a:rPr>
              <a:t>Material penutup atap</a:t>
            </a: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:</a:t>
            </a:r>
          </a:p>
          <a:p>
            <a:pPr marL="801688" indent="-449263">
              <a:buFont typeface="+mj-lt"/>
              <a:buAutoNum type="arabicPeriod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Material organik: rumbia, ijuk, sirap</a:t>
            </a:r>
          </a:p>
          <a:p>
            <a:pPr marL="801688" indent="-449263">
              <a:buFont typeface="+mj-lt"/>
              <a:buAutoNum type="arabicPeriod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Material anorganik: tanah liat, keramik, b</a:t>
            </a: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itumen, metal, beton, fiber semen, plastik (</a:t>
            </a:r>
            <a:r>
              <a:rPr lang="id-ID" sz="3600" i="1" dirty="0" smtClean="0">
                <a:solidFill>
                  <a:srgbClr val="002060"/>
                </a:solidFill>
                <a:latin typeface="Humnst777 BT" pitchFamily="34" charset="0"/>
              </a:rPr>
              <a:t>PVC/polycarbonate</a:t>
            </a: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)</a:t>
            </a: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Material </a:t>
            </a:r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Atap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5353777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/>
            <a:r>
              <a:rPr lang="id-ID" sz="3600" b="1" dirty="0" smtClean="0">
                <a:solidFill>
                  <a:srgbClr val="002060"/>
                </a:solidFill>
                <a:latin typeface="Humnst777 BT" pitchFamily="34" charset="0"/>
              </a:rPr>
              <a:t>Genteng tanah liat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Dibuat dari tanah liat yang dipress &amp; dibakar.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Paling banyak ditemui di berbagai daerah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Ukuran bervariasi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Dipasang dengan sistem interlocking (saling mengunci)</a:t>
            </a: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pic>
        <p:nvPicPr>
          <p:cNvPr id="4" name="Picture 3" descr="https://1.bp.blogspot.com/-k5UsgbQjcvk/WWBZXfRlaYI/AAAAAAAAAcM/nn3GwGGyBWQK1ZoXvHUSD3xpZ3B6vZ7wACK4BGAYYCw/s640/genteng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87452" y="1698871"/>
            <a:ext cx="6348495" cy="4204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Material </a:t>
            </a:r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Atap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5353777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/>
            <a:r>
              <a:rPr lang="id-ID" sz="3600" b="1" dirty="0" smtClean="0">
                <a:solidFill>
                  <a:srgbClr val="002060"/>
                </a:solidFill>
                <a:latin typeface="Humnst777 BT" pitchFamily="34" charset="0"/>
              </a:rPr>
              <a:t>Genteng keramik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Dibuat dari tanah liat khusus yang dipress &amp; dibakar dengan suhu yang sangat tinggi &amp; dilapisi glazur.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Lebih awet warnanya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Ukuran lebih besar drpd genteng tanah liat</a:t>
            </a: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pic>
        <p:nvPicPr>
          <p:cNvPr id="5" name="Picture 4" descr="https://3.bp.blogspot.com/-g2ofV7GOUGU/WWBZ33J9yGI/AAAAAAAAAcc/1K14IP66Oc8p93cfE-KgWnZNsZxZvg9fACK4BGAYYCw/s640/toko_genteng_keramik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34747" y="1576137"/>
            <a:ext cx="5253790" cy="5253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8" name="Picture 6" descr="Hasil gambar untuk genteng beton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15970" y="1"/>
            <a:ext cx="5288829" cy="2791326"/>
          </a:xfrm>
          <a:prstGeom prst="rect">
            <a:avLst/>
          </a:prstGeom>
          <a:noFill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Material </a:t>
            </a:r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Atap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7262788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/>
            <a:r>
              <a:rPr lang="id-ID" sz="3600" b="1" dirty="0" smtClean="0">
                <a:solidFill>
                  <a:srgbClr val="002060"/>
                </a:solidFill>
                <a:latin typeface="Humnst777 BT" pitchFamily="34" charset="0"/>
              </a:rPr>
              <a:t>Genteng Beton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Dibuat dari adonan beton yang dicetak bentuk genteng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Tahan lama 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bobotnya lebih berat sehingga struktur atapnya harus lebih kuat.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Warnanya abu2 sehingga harus dicat secara berkala</a:t>
            </a: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pic>
        <p:nvPicPr>
          <p:cNvPr id="33794" name="Picture 2" descr="Hasil gambar untuk genteng beton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31832" y="6267116"/>
            <a:ext cx="6972968" cy="3486484"/>
          </a:xfrm>
          <a:prstGeom prst="rect">
            <a:avLst/>
          </a:prstGeom>
          <a:noFill/>
        </p:spPr>
      </p:pic>
      <p:pic>
        <p:nvPicPr>
          <p:cNvPr id="33796" name="Picture 4" descr="Hasil gambar untuk genteng beton&quot;"/>
          <p:cNvPicPr>
            <a:picLocks noChangeAspect="1" noChangeArrowheads="1"/>
          </p:cNvPicPr>
          <p:nvPr/>
        </p:nvPicPr>
        <p:blipFill>
          <a:blip r:embed="rId4"/>
          <a:srcRect t="6796"/>
          <a:stretch>
            <a:fillRect/>
          </a:stretch>
        </p:blipFill>
        <p:spPr bwMode="auto">
          <a:xfrm>
            <a:off x="9611135" y="2855495"/>
            <a:ext cx="3393665" cy="3352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asil gambar untuk genteng metal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9528" y="336884"/>
            <a:ext cx="5905272" cy="3320716"/>
          </a:xfrm>
          <a:prstGeom prst="rect">
            <a:avLst/>
          </a:prstGeom>
          <a:noFill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Material </a:t>
            </a:r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Atap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7262788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/>
            <a:r>
              <a:rPr lang="id-ID" sz="3600" b="1" dirty="0" smtClean="0">
                <a:solidFill>
                  <a:srgbClr val="002060"/>
                </a:solidFill>
                <a:latin typeface="Humnst777 BT" pitchFamily="34" charset="0"/>
              </a:rPr>
              <a:t>Genteng Metal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Dibuat dari plat metal yang dibentuk profil genteng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Ukuran lebih lebar (satu unit berup beberapa cetakan beberapa genteng)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Kadang dilapisi pasir untuk mengurangi suara air hujan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Tahan lama</a:t>
            </a: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pic>
        <p:nvPicPr>
          <p:cNvPr id="34820" name="Picture 4" descr="Hasil gambar untuk genteng metal&quot;"/>
          <p:cNvPicPr>
            <a:picLocks noChangeAspect="1" noChangeArrowheads="1"/>
          </p:cNvPicPr>
          <p:nvPr/>
        </p:nvPicPr>
        <p:blipFill>
          <a:blip r:embed="rId3"/>
          <a:srcRect t="5041"/>
          <a:stretch>
            <a:fillRect/>
          </a:stretch>
        </p:blipFill>
        <p:spPr bwMode="auto">
          <a:xfrm>
            <a:off x="9047747" y="3691145"/>
            <a:ext cx="3957053" cy="60434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Material </a:t>
            </a:r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Atap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6749440" cy="6959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/>
            <a:r>
              <a:rPr lang="id-ID" sz="3600" b="1" dirty="0" smtClean="0">
                <a:solidFill>
                  <a:srgbClr val="002060"/>
                </a:solidFill>
                <a:latin typeface="Humnst777 BT" pitchFamily="34" charset="0"/>
              </a:rPr>
              <a:t>BITUMEN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Kadang disebut genteng aspal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Dibuat dari aspal, resin, serat organik &amp; bubuk kertas.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Berupa lembaran tipis 5mm yang dipotong2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Dipasang dengan cara dilem atau disekrup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Juga ada yang berbentuk gelombang &amp; bentuk genteng</a:t>
            </a: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pic>
        <p:nvPicPr>
          <p:cNvPr id="6" name="Picture 5" descr="https://3.bp.blogspot.com/-6C6Z1-pKF6Q/WWBZxjICDaI/AAAAAAAAAcU/_93k03UyuTAu-nV-i-0o7LLs56t5z9F2gCK4BGAYYCw/s640/erhaa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13558" y="0"/>
            <a:ext cx="4791242" cy="3449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Hasil gambar untuk atap onduline&quot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57937" y="6403867"/>
            <a:ext cx="4646863" cy="3349733"/>
          </a:xfrm>
          <a:prstGeom prst="rect">
            <a:avLst/>
          </a:prstGeom>
          <a:noFill/>
        </p:spPr>
      </p:pic>
      <p:pic>
        <p:nvPicPr>
          <p:cNvPr id="4102" name="Picture 6" descr="Hasil gambar untuk atap onduline&quot;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73978" y="3408438"/>
            <a:ext cx="4630821" cy="30555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Material </a:t>
            </a:r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Atap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5353777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/>
            <a:r>
              <a:rPr lang="id-ID" sz="3600" b="1" dirty="0" smtClean="0">
                <a:solidFill>
                  <a:srgbClr val="002060"/>
                </a:solidFill>
                <a:latin typeface="Humnst777 BT" pitchFamily="34" charset="0"/>
              </a:rPr>
              <a:t>SIRAP</a:t>
            </a:r>
            <a:endParaRPr lang="id-ID" sz="3600" b="1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Dibuat dari kayu yang dipotong tipis2 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Dipasang dengan cara disusun </a:t>
            </a:r>
            <a:r>
              <a:rPr lang="id-ID" sz="3600" i="1" dirty="0" smtClean="0">
                <a:solidFill>
                  <a:srgbClr val="002060"/>
                </a:solidFill>
                <a:latin typeface="Humnst777 BT" pitchFamily="34" charset="0"/>
              </a:rPr>
              <a:t>overlapping.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Dibuat dari kayu yang awet &amp; tahan cuaca (ulin, jati dll)</a:t>
            </a: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pic>
        <p:nvPicPr>
          <p:cNvPr id="5" name="Picture 4" descr="https://3.bp.blogspot.com/--IBK1IFSxe0/WWBaD5KZobI/AAAAAAAAAck/LwZq90ZO73MrFPVdCDXZFMe3f_SGGUKrQCK4BGAYYCw/s640/genteng%2Bsirap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97053" y="2145631"/>
            <a:ext cx="5888660" cy="4752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Material </a:t>
            </a:r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Atap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5786914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/>
            <a:r>
              <a:rPr lang="id-ID" sz="3600" b="1" dirty="0" smtClean="0">
                <a:solidFill>
                  <a:srgbClr val="002060"/>
                </a:solidFill>
                <a:latin typeface="Humnst777 BT" pitchFamily="34" charset="0"/>
              </a:rPr>
              <a:t>RUMBIA</a:t>
            </a:r>
            <a:endParaRPr lang="id-ID" sz="3600" b="1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Dibuat dari daun kelapa/palem yang dilipat dan disusun saling menumpuk.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Paling mudah berubah &amp; rusak sehingga memerlukan penggantian secara periodik</a:t>
            </a: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pic>
        <p:nvPicPr>
          <p:cNvPr id="6" name="Picture 5" descr="https://2.bp.blogspot.com/-2zeOaOlow0Y/WWBaGdiq_BI/AAAAAAAAAcs/2FJe_3Q3dyseQcgbipB3wDQuArB90o6pgCK4BGAYYCw/s640/kompasiana.com_.jpe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86864" y="3946358"/>
            <a:ext cx="5008192" cy="3601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asil gambar untuk atap rumbia&quot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38480" y="482975"/>
            <a:ext cx="5046669" cy="33860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Material </a:t>
            </a:r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Atap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5786914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/>
            <a:r>
              <a:rPr lang="id-ID" sz="3600" b="1" dirty="0" smtClean="0">
                <a:solidFill>
                  <a:srgbClr val="002060"/>
                </a:solidFill>
                <a:latin typeface="Humnst777 BT" pitchFamily="34" charset="0"/>
              </a:rPr>
              <a:t>IJUK</a:t>
            </a:r>
            <a:endParaRPr lang="id-ID" sz="3600" b="1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Dibuat dari pelepah pohon aren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Banyak digunakan pada bangunan tradisional.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Memerlukan penggantian berkala</a:t>
            </a: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pic>
        <p:nvPicPr>
          <p:cNvPr id="8" name="Picture 7" descr="https://4.bp.blogspot.com/-QtAggxLEW7Q/WWBalG3RqXI/AAAAAAAAAc0/kAAlndNVCfswJsIaK11Xwq68ADRN4sySwCK4BGAYYCw/s640/atap-ijuk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88061" y="4834130"/>
            <a:ext cx="4272213" cy="2844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Picture 2" descr="Hasil gambar untuk atap ijuk&quot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2881" y="575343"/>
            <a:ext cx="4029075" cy="4029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Material </a:t>
            </a:r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Atap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5786914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/>
            <a:r>
              <a:rPr lang="id-ID" sz="3600" b="1" dirty="0" smtClean="0">
                <a:solidFill>
                  <a:srgbClr val="002060"/>
                </a:solidFill>
                <a:latin typeface="Humnst777 BT" pitchFamily="34" charset="0"/>
              </a:rPr>
              <a:t>BETON</a:t>
            </a:r>
            <a:endParaRPr lang="id-ID" sz="3600" b="1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Dibuat dari semen, pasir dan batu split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bisa digunakan hingga kemiringan nol/datar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Memerlukan keahlian dalam pembuatan, namun bisa bertahan sangat lama</a:t>
            </a: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pic>
        <p:nvPicPr>
          <p:cNvPr id="6" name="Picture 5" descr="https://3.bp.blogspot.com/-WlLClmHui8o/WWBaqwtJEjI/AAAAAAAAAc8/OAucH-pu-tUhyuEpP-v_hIgnQd-2ePI_gCK4BGAYYCw/s640/dak-beton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23368" y="5236537"/>
            <a:ext cx="4448676" cy="1943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Material </a:t>
            </a:r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Atap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6909862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/>
            <a:r>
              <a:rPr lang="id-ID" sz="3600" b="1" dirty="0" smtClean="0">
                <a:solidFill>
                  <a:srgbClr val="002060"/>
                </a:solidFill>
                <a:latin typeface="Humnst777 BT" pitchFamily="34" charset="0"/>
              </a:rPr>
              <a:t>METAL</a:t>
            </a:r>
            <a:endParaRPr lang="id-ID" sz="3600" b="1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Dibuat dari material logam seperti baja, seng, aluminium dalam berbagai campuran (galvanis/galvalum, zincalume)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Ringan, kuat &amp; tahan lama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Karena tipis &amp; menyerap panas, ruangan lebih panas.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Insulasi suara kurang bagus karena tipis</a:t>
            </a: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pic>
        <p:nvPicPr>
          <p:cNvPr id="5" name="Picture 4" descr="https://3.bp.blogspot.com/-chj-litEABQ/WWBathcuXNI/AAAAAAAAAdE/6-dzXWZ8MvgnpJrAcqkUmUJW6rHfwRGewCK4BGAYYCw/s640/seng.pn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6762" y="2855495"/>
            <a:ext cx="5145633" cy="4299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Material </a:t>
            </a:r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Atap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6909862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/>
            <a:r>
              <a:rPr lang="id-ID" sz="3600" b="1" dirty="0" smtClean="0">
                <a:solidFill>
                  <a:srgbClr val="002060"/>
                </a:solidFill>
                <a:latin typeface="Humnst777 BT" pitchFamily="34" charset="0"/>
              </a:rPr>
              <a:t>FIBER SEMEN</a:t>
            </a:r>
            <a:endParaRPr lang="id-ID" sz="3600" b="1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Dahulu dibuat dari serat asbes, kini dari semen dicampur serat fiber.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Lebih tebal dari atap metal, tidak seawet atap metal namun insulasi suaranya lebih baik.</a:t>
            </a: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pic>
        <p:nvPicPr>
          <p:cNvPr id="28674" name="Picture 2" descr="Hasil gambar untuk atap fiber semen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794" y="2069432"/>
            <a:ext cx="5384006" cy="3589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Material </a:t>
            </a:r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Atap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6909862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/>
            <a:r>
              <a:rPr lang="id-ID" sz="3600" b="1" dirty="0" smtClean="0">
                <a:solidFill>
                  <a:srgbClr val="002060"/>
                </a:solidFill>
                <a:latin typeface="Humnst777 BT" pitchFamily="34" charset="0"/>
              </a:rPr>
              <a:t>PLASTIK (PVC, polycarbonate)</a:t>
            </a:r>
            <a:endParaRPr lang="id-ID" sz="3600" b="1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Dibuat dari plastik sehingga ringan, mudah dipasang &amp; cukup kuat.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Ruangan tidak sepanas atap metal, namun daya tahannya tidak sekuat atap metal.</a:t>
            </a: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pic>
        <p:nvPicPr>
          <p:cNvPr id="5" name="Picture 4" descr="https://2.bp.blogspot.com/-2QsE-0hR5DQ/WWBbGgkZqxI/AAAAAAAAAdU/LbbOPdac470Qvw-Wb6XW3gQ1zly4-jGEgCK4BGAYYCw/s640/pvc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29538" y="3525253"/>
            <a:ext cx="4975262" cy="3312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Picture 2" descr="Hasil gambar untuk atap pvc&quot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20095" y="0"/>
            <a:ext cx="4884705" cy="3268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Material </a:t>
            </a:r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Atap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6171925" cy="7841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/>
            <a:r>
              <a:rPr lang="id-ID" sz="3600" b="1" dirty="0" smtClean="0">
                <a:solidFill>
                  <a:srgbClr val="002060"/>
                </a:solidFill>
                <a:latin typeface="Humnst777 BT" pitchFamily="34" charset="0"/>
              </a:rPr>
              <a:t>KACA</a:t>
            </a:r>
            <a:endParaRPr lang="id-ID" sz="3600" b="1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Dibuat dari kaca yang tebal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Berfungsi untuk memasukkan cahaya matahari ke dalam bangunan (atap skylight)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Juga digunakan pada kanopi teras/pintu masuk</a:t>
            </a: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pic>
        <p:nvPicPr>
          <p:cNvPr id="32770" name="Picture 2" descr="Hasil gambar untuk atap kaca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18358" y="7196327"/>
            <a:ext cx="4486442" cy="2557273"/>
          </a:xfrm>
          <a:prstGeom prst="rect">
            <a:avLst/>
          </a:prstGeom>
          <a:noFill/>
        </p:spPr>
      </p:pic>
      <p:pic>
        <p:nvPicPr>
          <p:cNvPr id="32772" name="Picture 4" descr="Hasil gambar untuk atap kaca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06063" y="189016"/>
            <a:ext cx="4598737" cy="3436499"/>
          </a:xfrm>
          <a:prstGeom prst="rect">
            <a:avLst/>
          </a:prstGeom>
          <a:noFill/>
        </p:spPr>
      </p:pic>
      <p:pic>
        <p:nvPicPr>
          <p:cNvPr id="32774" name="Picture 6" descr="atap kaca"/>
          <p:cNvPicPr>
            <a:picLocks noChangeAspect="1" noChangeArrowheads="1"/>
          </p:cNvPicPr>
          <p:nvPr/>
        </p:nvPicPr>
        <p:blipFill>
          <a:blip r:embed="rId4"/>
          <a:srcRect l="10509" r="12804"/>
          <a:stretch>
            <a:fillRect/>
          </a:stretch>
        </p:blipFill>
        <p:spPr bwMode="auto">
          <a:xfrm>
            <a:off x="9063789" y="3628786"/>
            <a:ext cx="3941011" cy="34136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Konstruksi </a:t>
            </a:r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Atap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/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Atap terdiri 3 bagian: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Rangka atap (kuda-kuda)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Penutup atap</a:t>
            </a:r>
          </a:p>
          <a:p>
            <a:pPr marL="271463" indent="-271463">
              <a:spcAft>
                <a:spcPts val="600"/>
              </a:spcAft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Pelengkap atap (talang, listplank dll)</a:t>
            </a:r>
          </a:p>
          <a:p>
            <a:pPr marL="271463" indent="-271463"/>
            <a:r>
              <a:rPr lang="id-ID" sz="3600" b="1" dirty="0" smtClean="0">
                <a:solidFill>
                  <a:srgbClr val="002060"/>
                </a:solidFill>
                <a:latin typeface="Humnst777 BT" pitchFamily="34" charset="0"/>
              </a:rPr>
              <a:t>Syarat konstruksi atap: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Kuat menahan beban sendiri &amp; beban lain yang diterima.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Bahan penutup atap tahan terhadap cuaca 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Memiliki kemiringan sesuai dengan bahan penutup atapnya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Bentuk atap sesuai &amp; menambah nilai keindahan</a:t>
            </a:r>
          </a:p>
          <a:p>
            <a:pPr marL="271463" indent="-271463"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Rangka Atap (kuda-kuda)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5" name="Picture 4" descr="Berbagai Macam Bentuk Rangka Atap">
            <a:hlinkClick r:id="rId2"/>
          </p:cNvPr>
          <p:cNvPicPr/>
          <p:nvPr/>
        </p:nvPicPr>
        <p:blipFill>
          <a:blip r:embed="rId3"/>
          <a:srcRect b="56235"/>
          <a:stretch>
            <a:fillRect/>
          </a:stretch>
        </p:blipFill>
        <p:spPr bwMode="auto">
          <a:xfrm>
            <a:off x="0" y="2534654"/>
            <a:ext cx="6489030" cy="6063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Berbagai Macam Bentuk Rangka Atap">
            <a:hlinkClick r:id="rId2"/>
          </p:cNvPr>
          <p:cNvPicPr/>
          <p:nvPr/>
        </p:nvPicPr>
        <p:blipFill>
          <a:blip r:embed="rId3"/>
          <a:srcRect t="43730"/>
          <a:stretch>
            <a:fillRect/>
          </a:stretch>
        </p:blipFill>
        <p:spPr bwMode="auto">
          <a:xfrm>
            <a:off x="6515770" y="1540042"/>
            <a:ext cx="6489030" cy="779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Kuda-kuda Kayu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/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Atap terdiri 3 bagian: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Rangka atap (kuda-kuda)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Penutup atap</a:t>
            </a:r>
          </a:p>
          <a:p>
            <a:pPr marL="271463" indent="-271463">
              <a:spcAft>
                <a:spcPts val="600"/>
              </a:spcAft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Pelengkap atap (talang, listplank dll)</a:t>
            </a:r>
          </a:p>
          <a:p>
            <a:pPr marL="271463" indent="-271463"/>
            <a:r>
              <a:rPr lang="id-ID" sz="3600" b="1" dirty="0" smtClean="0">
                <a:solidFill>
                  <a:srgbClr val="002060"/>
                </a:solidFill>
                <a:latin typeface="Humnst777 BT" pitchFamily="34" charset="0"/>
              </a:rPr>
              <a:t>Syarat konstruksi atap: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Kuat menahan beban sendiri &amp; beban lain yang diterima.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Bahan penutup atap tahan terhadap cuaca 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Memiliki kemiringan sesuai dengan bahan penutup atapnya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Bentuk atap sesuai &amp; menambah nilai keindahan</a:t>
            </a:r>
          </a:p>
          <a:p>
            <a:pPr marL="271463" indent="-271463"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Kuda-kuda Kayu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15373" y="1706425"/>
            <a:ext cx="9679322" cy="7709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Kuda-kuda Kayu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2036" y="1909010"/>
            <a:ext cx="8804002" cy="6593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Kuda-kuda Kayu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5201" y="2149642"/>
            <a:ext cx="8572198" cy="6801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Kuda-kuda Kayu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59565" y="2369650"/>
            <a:ext cx="8441572" cy="6471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Kuda-kuda Kayu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03691" y="1528157"/>
            <a:ext cx="7928477" cy="7808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Kuda-kuda Kayu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6714" y="1509508"/>
            <a:ext cx="7999412" cy="7790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Kuda-kuda Kayu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8192" y="1620110"/>
            <a:ext cx="8023976" cy="7879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Kuda-kuda Kayu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/>
          <a:srcRect l="2093"/>
          <a:stretch>
            <a:fillRect/>
          </a:stretch>
        </p:blipFill>
        <p:spPr bwMode="auto">
          <a:xfrm>
            <a:off x="0" y="2212801"/>
            <a:ext cx="13004800" cy="754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04475" y="1278106"/>
            <a:ext cx="2600325" cy="296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436477" y="808120"/>
            <a:ext cx="22383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2381" y="0"/>
            <a:ext cx="7785851" cy="9795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Kuda-kuda Kayu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635919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Kuda-kuda Kayu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lum bright="-30000" contrast="40000"/>
          </a:blip>
          <a:srcRect/>
          <a:stretch>
            <a:fillRect/>
          </a:stretch>
        </p:blipFill>
        <p:spPr bwMode="auto">
          <a:xfrm>
            <a:off x="1647658" y="1291809"/>
            <a:ext cx="9309100" cy="8461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Kuda-kuda Kayu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lum bright="-30000" contrast="40000"/>
          </a:blip>
          <a:srcRect/>
          <a:stretch>
            <a:fillRect/>
          </a:stretch>
        </p:blipFill>
        <p:spPr bwMode="auto">
          <a:xfrm>
            <a:off x="0" y="1363578"/>
            <a:ext cx="12496007" cy="7482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Kuda-kuda Kayu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lum bright="-30000" contrast="40000"/>
          </a:blip>
          <a:srcRect/>
          <a:stretch>
            <a:fillRect/>
          </a:stretch>
        </p:blipFill>
        <p:spPr bwMode="auto">
          <a:xfrm>
            <a:off x="0" y="1304979"/>
            <a:ext cx="13004800" cy="7883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Kuda-kuda Kayu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94" y="1684421"/>
            <a:ext cx="13001406" cy="3651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54317"/>
            <a:ext cx="13081278" cy="393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Kuda-kuda Kayu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168"/>
            <a:ext cx="13026150" cy="6483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Kuda-kuda Kayu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1261" y="2185153"/>
            <a:ext cx="12288253" cy="7568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6274" y="1492104"/>
            <a:ext cx="10598618" cy="851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2441</TotalTime>
  <Words>887</Words>
  <Application>Microsoft Office PowerPoint</Application>
  <PresentationFormat>Custom</PresentationFormat>
  <Paragraphs>151</Paragraphs>
  <Slides>38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Office Theme</vt:lpstr>
      <vt:lpstr>Struktur Bangunan Rendah-10 Merancang Atap oleh: M. Agung Wahyudi, ST.MT.</vt:lpstr>
      <vt:lpstr>Pengertian Atap</vt:lpstr>
      <vt:lpstr>Fungsi Atap</vt:lpstr>
      <vt:lpstr>Merancang Atap</vt:lpstr>
      <vt:lpstr>Bentuk Atap</vt:lpstr>
      <vt:lpstr>Material Atap</vt:lpstr>
      <vt:lpstr>Material Atap</vt:lpstr>
      <vt:lpstr>Material Atap</vt:lpstr>
      <vt:lpstr>Material Atap</vt:lpstr>
      <vt:lpstr>Material Atap</vt:lpstr>
      <vt:lpstr>Material Atap</vt:lpstr>
      <vt:lpstr>Material Atap</vt:lpstr>
      <vt:lpstr>Material Atap</vt:lpstr>
      <vt:lpstr>Material Atap</vt:lpstr>
      <vt:lpstr>Material Atap</vt:lpstr>
      <vt:lpstr>Material Atap</vt:lpstr>
      <vt:lpstr>Material Atap</vt:lpstr>
      <vt:lpstr>Material Atap</vt:lpstr>
      <vt:lpstr>Material Atap</vt:lpstr>
      <vt:lpstr>Material Atap</vt:lpstr>
      <vt:lpstr>Konstruksi Atap</vt:lpstr>
      <vt:lpstr>Rangka Atap (kuda-kuda)</vt:lpstr>
      <vt:lpstr>Kuda-kuda Kayu</vt:lpstr>
      <vt:lpstr>Kuda-kuda Kayu</vt:lpstr>
      <vt:lpstr>Kuda-kuda Kayu</vt:lpstr>
      <vt:lpstr>Kuda-kuda Kayu</vt:lpstr>
      <vt:lpstr>Kuda-kuda Kayu</vt:lpstr>
      <vt:lpstr>Kuda-kuda Kayu</vt:lpstr>
      <vt:lpstr>Kuda-kuda Kayu</vt:lpstr>
      <vt:lpstr>Kuda-kuda Kayu</vt:lpstr>
      <vt:lpstr>Kuda-kuda Kayu</vt:lpstr>
      <vt:lpstr>Kuda-kuda Kayu</vt:lpstr>
      <vt:lpstr>Kuda-kuda Kayu</vt:lpstr>
      <vt:lpstr>Kuda-kuda Kayu</vt:lpstr>
      <vt:lpstr>Kuda-kuda Kayu</vt:lpstr>
      <vt:lpstr>Kuda-kuda Kayu</vt:lpstr>
      <vt:lpstr>Kuda-kuda Kayu</vt:lpstr>
      <vt:lpstr>Kuda-kuda Kayu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Your Title Here</dc:title>
  <dc:creator>Deepak Malhotra</dc:creator>
  <cp:lastModifiedBy>agung</cp:lastModifiedBy>
  <cp:revision>43</cp:revision>
  <dcterms:created xsi:type="dcterms:W3CDTF">2017-05-08T08:30:26Z</dcterms:created>
  <dcterms:modified xsi:type="dcterms:W3CDTF">2019-12-05T01:25:23Z</dcterms:modified>
</cp:coreProperties>
</file>