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148494-C515-44EB-B17B-8696617D48C2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7B3872C8-0DD2-4977-ACD7-D872DC317B84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  <a:ln w="57150">
          <a:solidFill>
            <a:srgbClr val="00B050"/>
          </a:solidFill>
        </a:ln>
      </dgm:spPr>
      <dgm:t>
        <a:bodyPr/>
        <a:lstStyle/>
        <a:p>
          <a:endParaRPr lang="id-ID" dirty="0"/>
        </a:p>
      </dgm:t>
    </dgm:pt>
    <dgm:pt modelId="{C8C16FD5-1424-4F3F-872E-809B58AED8E2}" type="parTrans" cxnId="{E1096A2B-9DFC-400F-A5BE-5A9D850228A6}">
      <dgm:prSet/>
      <dgm:spPr/>
      <dgm:t>
        <a:bodyPr/>
        <a:lstStyle/>
        <a:p>
          <a:endParaRPr lang="id-ID"/>
        </a:p>
      </dgm:t>
    </dgm:pt>
    <dgm:pt modelId="{DAF35AB7-E3A2-4254-9CE6-9D3957056688}" type="sibTrans" cxnId="{E1096A2B-9DFC-400F-A5BE-5A9D850228A6}">
      <dgm:prSet/>
      <dgm:spPr/>
      <dgm:t>
        <a:bodyPr/>
        <a:lstStyle/>
        <a:p>
          <a:endParaRPr lang="id-ID"/>
        </a:p>
      </dgm:t>
    </dgm:pt>
    <dgm:pt modelId="{37A19CA6-5FEA-4CF1-BBD4-5522C6178DCB}">
      <dgm:prSet phldrT="[Text]"/>
      <dgm:spPr>
        <a:ln w="57150">
          <a:solidFill>
            <a:srgbClr val="FF0000"/>
          </a:solidFill>
        </a:ln>
      </dgm:spPr>
      <dgm:t>
        <a:bodyPr/>
        <a:lstStyle/>
        <a:p>
          <a:r>
            <a:rPr lang="id-ID" dirty="0" smtClean="0"/>
            <a:t>Household and community fortification</a:t>
          </a:r>
          <a:endParaRPr lang="id-ID" dirty="0"/>
        </a:p>
      </dgm:t>
    </dgm:pt>
    <dgm:pt modelId="{13F8889E-B7FD-4028-8556-16D2C25095A4}" type="parTrans" cxnId="{C3E3A8F2-434D-4624-85C9-C2E58C6E19AE}">
      <dgm:prSet/>
      <dgm:spPr/>
      <dgm:t>
        <a:bodyPr/>
        <a:lstStyle/>
        <a:p>
          <a:endParaRPr lang="id-ID"/>
        </a:p>
      </dgm:t>
    </dgm:pt>
    <dgm:pt modelId="{C59EFABC-1B8B-4B1F-B4F6-EB94F062A25A}" type="sibTrans" cxnId="{C3E3A8F2-434D-4624-85C9-C2E58C6E19AE}">
      <dgm:prSet/>
      <dgm:spPr/>
      <dgm:t>
        <a:bodyPr/>
        <a:lstStyle/>
        <a:p>
          <a:endParaRPr lang="id-ID"/>
        </a:p>
      </dgm:t>
    </dgm:pt>
    <dgm:pt modelId="{83EC11D8-39E8-4B0F-BA33-90D573CDAD56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  <a:ln w="57150">
          <a:solidFill>
            <a:srgbClr val="FFFF00"/>
          </a:solidFill>
        </a:ln>
      </dgm:spPr>
      <dgm:t>
        <a:bodyPr/>
        <a:lstStyle/>
        <a:p>
          <a:endParaRPr lang="id-ID" dirty="0"/>
        </a:p>
      </dgm:t>
    </dgm:pt>
    <dgm:pt modelId="{A595312A-5962-4A8C-925F-580319735821}" type="parTrans" cxnId="{3F909B92-90E2-48B2-9A87-1517271F7C86}">
      <dgm:prSet/>
      <dgm:spPr/>
      <dgm:t>
        <a:bodyPr/>
        <a:lstStyle/>
        <a:p>
          <a:endParaRPr lang="id-ID"/>
        </a:p>
      </dgm:t>
    </dgm:pt>
    <dgm:pt modelId="{34DFB146-B019-41BF-82FC-2573D240FEF5}" type="sibTrans" cxnId="{3F909B92-90E2-48B2-9A87-1517271F7C86}">
      <dgm:prSet/>
      <dgm:spPr/>
      <dgm:t>
        <a:bodyPr/>
        <a:lstStyle/>
        <a:p>
          <a:endParaRPr lang="id-ID"/>
        </a:p>
      </dgm:t>
    </dgm:pt>
    <dgm:pt modelId="{598F36D5-7E61-4B10-9580-23F6210CF5F4}">
      <dgm:prSet phldrT="[Text]"/>
      <dgm:spPr>
        <a:ln w="57150">
          <a:solidFill>
            <a:srgbClr val="00B0F0"/>
          </a:solidFill>
        </a:ln>
      </dgm:spPr>
      <dgm:t>
        <a:bodyPr/>
        <a:lstStyle/>
        <a:p>
          <a:r>
            <a:rPr lang="id-ID" dirty="0" smtClean="0"/>
            <a:t>Biofortification of staple foods</a:t>
          </a:r>
          <a:endParaRPr lang="id-ID" dirty="0"/>
        </a:p>
      </dgm:t>
    </dgm:pt>
    <dgm:pt modelId="{6B4C0407-B32B-4B57-889A-27C07AB5628D}" type="parTrans" cxnId="{11C67786-AF57-4D6C-9FC7-C431281F6871}">
      <dgm:prSet/>
      <dgm:spPr/>
      <dgm:t>
        <a:bodyPr/>
        <a:lstStyle/>
        <a:p>
          <a:endParaRPr lang="id-ID"/>
        </a:p>
      </dgm:t>
    </dgm:pt>
    <dgm:pt modelId="{DBD4C198-0ADB-4ABB-AB47-F2D7DF8B0DD2}" type="sibTrans" cxnId="{11C67786-AF57-4D6C-9FC7-C431281F6871}">
      <dgm:prSet/>
      <dgm:spPr/>
      <dgm:t>
        <a:bodyPr/>
        <a:lstStyle/>
        <a:p>
          <a:endParaRPr lang="id-ID"/>
        </a:p>
      </dgm:t>
    </dgm:pt>
    <dgm:pt modelId="{3D32B0CE-F877-435C-9C68-5D5351E18502}" type="pres">
      <dgm:prSet presAssocID="{FC148494-C515-44EB-B17B-8696617D48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9520DDAA-D68E-4B86-85D4-1AC5325AD749}" type="pres">
      <dgm:prSet presAssocID="{7B3872C8-0DD2-4977-ACD7-D872DC317B84}" presName="composite" presStyleCnt="0"/>
      <dgm:spPr/>
    </dgm:pt>
    <dgm:pt modelId="{27A1087C-4A3F-4D3C-B6DB-E1EFDE3820FB}" type="pres">
      <dgm:prSet presAssocID="{7B3872C8-0DD2-4977-ACD7-D872DC317B84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CCA4B2C-B24D-4755-BFE6-9A9518D782D7}" type="pres">
      <dgm:prSet presAssocID="{7B3872C8-0DD2-4977-ACD7-D872DC317B84}" presName="descendantText" presStyleLbl="alignAcc1" presStyleIdx="0" presStyleCnt="2" custLinFactY="-6717" custLinFactNeighborX="3158" custLinFactNeighborY="-10000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3F0E9D0-D7BC-4838-A5B1-E116EE15FB29}" type="pres">
      <dgm:prSet presAssocID="{DAF35AB7-E3A2-4254-9CE6-9D3957056688}" presName="sp" presStyleCnt="0"/>
      <dgm:spPr/>
    </dgm:pt>
    <dgm:pt modelId="{D94E4FB5-F44E-4244-964B-6EE9617B605C}" type="pres">
      <dgm:prSet presAssocID="{83EC11D8-39E8-4B0F-BA33-90D573CDAD56}" presName="composite" presStyleCnt="0"/>
      <dgm:spPr/>
    </dgm:pt>
    <dgm:pt modelId="{4C1E1935-7FDF-476F-8500-A90C0102F229}" type="pres">
      <dgm:prSet presAssocID="{83EC11D8-39E8-4B0F-BA33-90D573CDAD56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1BA8872-5F8D-43FE-A247-CF045D328BE6}" type="pres">
      <dgm:prSet presAssocID="{83EC11D8-39E8-4B0F-BA33-90D573CDAD56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B4FAD41-36E6-4AFF-82F8-5670B1502612}" type="presOf" srcId="{7B3872C8-0DD2-4977-ACD7-D872DC317B84}" destId="{27A1087C-4A3F-4D3C-B6DB-E1EFDE3820FB}" srcOrd="0" destOrd="0" presId="urn:microsoft.com/office/officeart/2005/8/layout/chevron2"/>
    <dgm:cxn modelId="{C3E3A8F2-434D-4624-85C9-C2E58C6E19AE}" srcId="{7B3872C8-0DD2-4977-ACD7-D872DC317B84}" destId="{37A19CA6-5FEA-4CF1-BBD4-5522C6178DCB}" srcOrd="0" destOrd="0" parTransId="{13F8889E-B7FD-4028-8556-16D2C25095A4}" sibTransId="{C59EFABC-1B8B-4B1F-B4F6-EB94F062A25A}"/>
    <dgm:cxn modelId="{D8B2BF8E-427E-4763-AF8D-929C1F08B078}" type="presOf" srcId="{598F36D5-7E61-4B10-9580-23F6210CF5F4}" destId="{F1BA8872-5F8D-43FE-A247-CF045D328BE6}" srcOrd="0" destOrd="0" presId="urn:microsoft.com/office/officeart/2005/8/layout/chevron2"/>
    <dgm:cxn modelId="{E1096A2B-9DFC-400F-A5BE-5A9D850228A6}" srcId="{FC148494-C515-44EB-B17B-8696617D48C2}" destId="{7B3872C8-0DD2-4977-ACD7-D872DC317B84}" srcOrd="0" destOrd="0" parTransId="{C8C16FD5-1424-4F3F-872E-809B58AED8E2}" sibTransId="{DAF35AB7-E3A2-4254-9CE6-9D3957056688}"/>
    <dgm:cxn modelId="{294D3913-468F-4417-85D2-D9D00EB8FDD6}" type="presOf" srcId="{83EC11D8-39E8-4B0F-BA33-90D573CDAD56}" destId="{4C1E1935-7FDF-476F-8500-A90C0102F229}" srcOrd="0" destOrd="0" presId="urn:microsoft.com/office/officeart/2005/8/layout/chevron2"/>
    <dgm:cxn modelId="{FBCD4541-1193-4349-B4AA-0501BE9B8F40}" type="presOf" srcId="{FC148494-C515-44EB-B17B-8696617D48C2}" destId="{3D32B0CE-F877-435C-9C68-5D5351E18502}" srcOrd="0" destOrd="0" presId="urn:microsoft.com/office/officeart/2005/8/layout/chevron2"/>
    <dgm:cxn modelId="{11C67786-AF57-4D6C-9FC7-C431281F6871}" srcId="{83EC11D8-39E8-4B0F-BA33-90D573CDAD56}" destId="{598F36D5-7E61-4B10-9580-23F6210CF5F4}" srcOrd="0" destOrd="0" parTransId="{6B4C0407-B32B-4B57-889A-27C07AB5628D}" sibTransId="{DBD4C198-0ADB-4ABB-AB47-F2D7DF8B0DD2}"/>
    <dgm:cxn modelId="{3F909B92-90E2-48B2-9A87-1517271F7C86}" srcId="{FC148494-C515-44EB-B17B-8696617D48C2}" destId="{83EC11D8-39E8-4B0F-BA33-90D573CDAD56}" srcOrd="1" destOrd="0" parTransId="{A595312A-5962-4A8C-925F-580319735821}" sibTransId="{34DFB146-B019-41BF-82FC-2573D240FEF5}"/>
    <dgm:cxn modelId="{875F40FB-4DE3-4CC8-BBB0-C377CA9504F6}" type="presOf" srcId="{37A19CA6-5FEA-4CF1-BBD4-5522C6178DCB}" destId="{ECCA4B2C-B24D-4755-BFE6-9A9518D782D7}" srcOrd="0" destOrd="0" presId="urn:microsoft.com/office/officeart/2005/8/layout/chevron2"/>
    <dgm:cxn modelId="{AFC9FDA7-BA66-498E-BF2A-2CBEE60768C2}" type="presParOf" srcId="{3D32B0CE-F877-435C-9C68-5D5351E18502}" destId="{9520DDAA-D68E-4B86-85D4-1AC5325AD749}" srcOrd="0" destOrd="0" presId="urn:microsoft.com/office/officeart/2005/8/layout/chevron2"/>
    <dgm:cxn modelId="{1CC1BC17-8740-4BFB-9790-007C0D3905A8}" type="presParOf" srcId="{9520DDAA-D68E-4B86-85D4-1AC5325AD749}" destId="{27A1087C-4A3F-4D3C-B6DB-E1EFDE3820FB}" srcOrd="0" destOrd="0" presId="urn:microsoft.com/office/officeart/2005/8/layout/chevron2"/>
    <dgm:cxn modelId="{B61B259F-2ED7-481F-8D3C-ABE77C26C47A}" type="presParOf" srcId="{9520DDAA-D68E-4B86-85D4-1AC5325AD749}" destId="{ECCA4B2C-B24D-4755-BFE6-9A9518D782D7}" srcOrd="1" destOrd="0" presId="urn:microsoft.com/office/officeart/2005/8/layout/chevron2"/>
    <dgm:cxn modelId="{3B6044FC-3A3B-4EC0-8CD7-102EAF41E910}" type="presParOf" srcId="{3D32B0CE-F877-435C-9C68-5D5351E18502}" destId="{73F0E9D0-D7BC-4838-A5B1-E116EE15FB29}" srcOrd="1" destOrd="0" presId="urn:microsoft.com/office/officeart/2005/8/layout/chevron2"/>
    <dgm:cxn modelId="{8556237D-F0D1-4F79-9EA8-3ABF75941D3F}" type="presParOf" srcId="{3D32B0CE-F877-435C-9C68-5D5351E18502}" destId="{D94E4FB5-F44E-4244-964B-6EE9617B605C}" srcOrd="2" destOrd="0" presId="urn:microsoft.com/office/officeart/2005/8/layout/chevron2"/>
    <dgm:cxn modelId="{E2170B5D-5C58-418C-9132-225D577FB773}" type="presParOf" srcId="{D94E4FB5-F44E-4244-964B-6EE9617B605C}" destId="{4C1E1935-7FDF-476F-8500-A90C0102F229}" srcOrd="0" destOrd="0" presId="urn:microsoft.com/office/officeart/2005/8/layout/chevron2"/>
    <dgm:cxn modelId="{F339B50E-7698-4611-A394-0F3D6682DC77}" type="presParOf" srcId="{D94E4FB5-F44E-4244-964B-6EE9617B605C}" destId="{F1BA8872-5F8D-43FE-A247-CF045D328BE6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6B3CC-04A3-43A6-BA24-95BFA9D10CEF}" type="datetimeFigureOut">
              <a:rPr lang="id-ID" smtClean="0"/>
              <a:pPr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3BCA7-A9D3-453E-B518-63E1E848DBEF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Image result for food fortific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533392"/>
            <a:ext cx="2609850" cy="1752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488" y="2357430"/>
            <a:ext cx="6243654" cy="1470025"/>
          </a:xfrm>
        </p:spPr>
        <p:txBody>
          <a:bodyPr/>
          <a:lstStyle/>
          <a:p>
            <a:r>
              <a:rPr lang="id-ID" dirty="0"/>
              <a:t>Food fortification: basic principles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3929066"/>
            <a:ext cx="6400800" cy="107157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id-ID" sz="2400" dirty="0" smtClean="0">
                <a:solidFill>
                  <a:srgbClr val="00B050"/>
                </a:solidFill>
                <a:latin typeface="Bodoni MT" pitchFamily="18" charset="0"/>
              </a:rPr>
              <a:t>By Fafa Nurdyansyah</a:t>
            </a:r>
          </a:p>
          <a:p>
            <a:r>
              <a:rPr lang="id-ID" sz="2400" dirty="0" smtClean="0">
                <a:solidFill>
                  <a:srgbClr val="00B050"/>
                </a:solidFill>
                <a:latin typeface="Bodoni MT" pitchFamily="18" charset="0"/>
              </a:rPr>
              <a:t>Department of Food Tech. </a:t>
            </a:r>
          </a:p>
          <a:p>
            <a:r>
              <a:rPr lang="id-ID" sz="2400" dirty="0" smtClean="0">
                <a:solidFill>
                  <a:srgbClr val="00B050"/>
                </a:solidFill>
                <a:latin typeface="Bodoni MT" pitchFamily="18" charset="0"/>
              </a:rPr>
              <a:t>UPGRIS </a:t>
            </a:r>
            <a:r>
              <a:rPr lang="id-ID" sz="2400" dirty="0" smtClean="0">
                <a:solidFill>
                  <a:srgbClr val="00B050"/>
                </a:solidFill>
                <a:latin typeface="Bodoni MT" pitchFamily="18" charset="0"/>
              </a:rPr>
              <a:t>2018</a:t>
            </a:r>
            <a:endParaRPr lang="id-ID" sz="2400" dirty="0">
              <a:solidFill>
                <a:srgbClr val="00B050"/>
              </a:solidFill>
              <a:latin typeface="Bodoni MT" pitchFamily="18" charset="0"/>
            </a:endParaRPr>
          </a:p>
        </p:txBody>
      </p:sp>
      <p:pic>
        <p:nvPicPr>
          <p:cNvPr id="11266" name="Picture 2" descr="Image result for food fortification"/>
          <p:cNvPicPr>
            <a:picLocks noChangeAspect="1" noChangeArrowheads="1"/>
          </p:cNvPicPr>
          <p:nvPr/>
        </p:nvPicPr>
        <p:blipFill>
          <a:blip r:embed="rId3"/>
          <a:srcRect l="11905" t="11719" r="4761" b="-9050"/>
          <a:stretch>
            <a:fillRect/>
          </a:stretch>
        </p:blipFill>
        <p:spPr bwMode="auto">
          <a:xfrm>
            <a:off x="357158" y="857232"/>
            <a:ext cx="2857488" cy="2653382"/>
          </a:xfrm>
          <a:prstGeom prst="rect">
            <a:avLst/>
          </a:prstGeom>
          <a:noFill/>
        </p:spPr>
      </p:pic>
      <p:pic>
        <p:nvPicPr>
          <p:cNvPr id="11268" name="Picture 4" descr="Image result for food fortificati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57826"/>
            <a:ext cx="9144000" cy="1500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 result for food fortific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786058"/>
            <a:ext cx="6778919" cy="335758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500042"/>
            <a:ext cx="7215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600" dirty="0" smtClean="0">
                <a:latin typeface="Algerian" pitchFamily="82" charset="0"/>
              </a:rPr>
              <a:t>What is fortification? </a:t>
            </a:r>
          </a:p>
          <a:p>
            <a:r>
              <a:rPr lang="id-ID" sz="4400" dirty="0" smtClean="0"/>
              <a:t>OBJECTIVES????</a:t>
            </a:r>
            <a:endParaRPr lang="id-ID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result for food fortific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0"/>
            <a:ext cx="2857488" cy="2022716"/>
          </a:xfrm>
          <a:prstGeom prst="rect">
            <a:avLst/>
          </a:prstGeom>
          <a:noFill/>
        </p:spPr>
      </p:pic>
      <p:pic>
        <p:nvPicPr>
          <p:cNvPr id="6" name="Picture 11" descr="Image result for food fortificat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214818"/>
            <a:ext cx="2357454" cy="2357454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42844" y="714356"/>
            <a:ext cx="62058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5400" b="1" baseline="0" dirty="0" smtClean="0">
                <a:latin typeface="Bodoni MT" pitchFamily="18" charset="0"/>
              </a:rPr>
              <a:t>Types of fortification</a:t>
            </a:r>
            <a:endParaRPr lang="id-ID" sz="5400" dirty="0">
              <a:latin typeface="Bodoni M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2844" y="1714488"/>
            <a:ext cx="7092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Food fortification can take several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forms</a:t>
            </a:r>
            <a:r>
              <a:rPr lang="id-ID" sz="3200" dirty="0" smtClean="0">
                <a:latin typeface="Times New Roman" pitchFamily="18" charset="0"/>
                <a:cs typeface="Times New Roman" pitchFamily="18" charset="0"/>
              </a:rPr>
              <a:t> :</a:t>
            </a:r>
            <a:endParaRPr lang="id-ID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7158" y="2285992"/>
            <a:ext cx="67866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baseline="0" dirty="0" smtClean="0">
                <a:latin typeface="Times New Roman" pitchFamily="18" charset="0"/>
                <a:cs typeface="Times New Roman" pitchFamily="18" charset="0"/>
              </a:rPr>
              <a:t>Mass fortification is sometimes called “universal fortification”.</a:t>
            </a:r>
            <a:endParaRPr lang="id-ID" sz="3200" baseline="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3200" dirty="0" smtClean="0">
                <a:latin typeface="Times New Roman" pitchFamily="18" charset="0"/>
                <a:cs typeface="Times New Roman" pitchFamily="18" charset="0"/>
              </a:rPr>
              <a:t>Targetted fortification</a:t>
            </a:r>
            <a:r>
              <a:rPr lang="id-ID" sz="32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specific population or displaced population</a:t>
            </a:r>
            <a:endParaRPr lang="id-ID" sz="3200" baseline="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3200" baseline="0" dirty="0" smtClean="0">
                <a:latin typeface="Times New Roman" pitchFamily="18" charset="0"/>
                <a:cs typeface="Times New Roman" pitchFamily="18" charset="0"/>
              </a:rPr>
              <a:t>Market-driven fortification is sometimes called “industry-driven fortification”, “open-market” or</a:t>
            </a:r>
            <a:r>
              <a:rPr lang="id-ID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3200" baseline="0" dirty="0" smtClean="0">
                <a:latin typeface="Times New Roman" pitchFamily="18" charset="0"/>
                <a:cs typeface="Times New Roman" pitchFamily="18" charset="0"/>
              </a:rPr>
              <a:t>“free-market” fortification</a:t>
            </a:r>
            <a:endParaRPr lang="id-ID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AutoShape 6" descr="Image result for food fortifi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2"/>
          <a:srcRect l="15381" t="18750" r="13574" b="10000"/>
          <a:stretch>
            <a:fillRect/>
          </a:stretch>
        </p:blipFill>
        <p:spPr bwMode="auto">
          <a:xfrm>
            <a:off x="214282" y="500042"/>
            <a:ext cx="8631465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result for mass fortific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5214974" cy="435771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428604"/>
            <a:ext cx="8215370" cy="8309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d-ID" sz="4800" dirty="0" smtClean="0"/>
              <a:t>MASS FORTIFICATION</a:t>
            </a:r>
            <a:endParaRPr lang="id-ID" sz="4800" dirty="0"/>
          </a:p>
        </p:txBody>
      </p:sp>
      <p:sp>
        <p:nvSpPr>
          <p:cNvPr id="4" name="Rectangle 3"/>
          <p:cNvSpPr/>
          <p:nvPr/>
        </p:nvSpPr>
        <p:spPr>
          <a:xfrm>
            <a:off x="5929322" y="1530384"/>
            <a:ext cx="29289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T</a:t>
            </a:r>
            <a:r>
              <a:rPr lang="id-ID" sz="2800" dirty="0" smtClean="0"/>
              <a:t>he addition </a:t>
            </a:r>
            <a:r>
              <a:rPr lang="en-US" sz="2800" dirty="0" smtClean="0"/>
              <a:t>of </a:t>
            </a:r>
            <a:r>
              <a:rPr lang="en-US" sz="2800" dirty="0"/>
              <a:t>one or more micronutrients to </a:t>
            </a:r>
            <a:r>
              <a:rPr lang="en-US" sz="2800" dirty="0" smtClean="0"/>
              <a:t>foods</a:t>
            </a:r>
            <a:r>
              <a:rPr lang="id-ID" sz="2800" dirty="0" smtClean="0"/>
              <a:t> </a:t>
            </a:r>
            <a:r>
              <a:rPr lang="en-US" sz="2800" dirty="0" smtClean="0"/>
              <a:t>commonly </a:t>
            </a:r>
            <a:r>
              <a:rPr lang="en-US" sz="2800" dirty="0"/>
              <a:t>consumed by </a:t>
            </a:r>
            <a:r>
              <a:rPr lang="en-US" sz="2800" dirty="0" smtClean="0"/>
              <a:t>the</a:t>
            </a:r>
            <a:r>
              <a:rPr lang="id-ID" sz="2800" dirty="0" smtClean="0"/>
              <a:t> </a:t>
            </a:r>
            <a:r>
              <a:rPr lang="en-US" sz="2800" dirty="0" smtClean="0"/>
              <a:t>general</a:t>
            </a:r>
            <a:r>
              <a:rPr lang="id-ID" sz="2800" dirty="0" smtClean="0"/>
              <a:t> </a:t>
            </a:r>
            <a:r>
              <a:rPr lang="en-US" sz="2800" dirty="0" smtClean="0"/>
              <a:t>public</a:t>
            </a:r>
            <a:r>
              <a:rPr lang="en-US" sz="2800" dirty="0"/>
              <a:t>, such </a:t>
            </a:r>
            <a:r>
              <a:rPr lang="en-US" sz="2800" dirty="0" smtClean="0"/>
              <a:t>as</a:t>
            </a:r>
            <a:r>
              <a:rPr lang="id-ID" sz="2800" dirty="0" smtClean="0"/>
              <a:t> </a:t>
            </a:r>
            <a:r>
              <a:rPr lang="en-US" sz="2800" dirty="0" smtClean="0"/>
              <a:t>cereals</a:t>
            </a:r>
            <a:r>
              <a:rPr lang="en-US" sz="2800" dirty="0"/>
              <a:t>, condiments and </a:t>
            </a:r>
            <a:r>
              <a:rPr lang="en-US" sz="2800" dirty="0" smtClean="0"/>
              <a:t>milk</a:t>
            </a:r>
            <a:r>
              <a:rPr lang="id-ID" sz="2800" dirty="0" smtClean="0"/>
              <a:t>.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4348" y="642918"/>
            <a:ext cx="7929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In others, the population may not actually be </a:t>
            </a:r>
            <a:r>
              <a:rPr lang="en-US" sz="2800" dirty="0" smtClean="0"/>
              <a:t>deficient</a:t>
            </a:r>
            <a:r>
              <a:rPr lang="id-ID" sz="2800" dirty="0" smtClean="0"/>
              <a:t> </a:t>
            </a:r>
            <a:r>
              <a:rPr lang="en-US" sz="2800" dirty="0" smtClean="0"/>
              <a:t>according </a:t>
            </a:r>
            <a:r>
              <a:rPr lang="en-US" sz="2800" dirty="0"/>
              <a:t>to usual biochemical or dietary criteria, but are likely to benefit </a:t>
            </a:r>
            <a:r>
              <a:rPr lang="en-US" sz="2800" dirty="0" smtClean="0"/>
              <a:t>from</a:t>
            </a:r>
            <a:r>
              <a:rPr lang="id-ID" sz="2800" dirty="0" smtClean="0"/>
              <a:t> fortification</a:t>
            </a:r>
            <a:r>
              <a:rPr lang="id-ID" sz="2800" dirty="0"/>
              <a:t>.</a:t>
            </a:r>
          </a:p>
        </p:txBody>
      </p:sp>
      <p:sp>
        <p:nvSpPr>
          <p:cNvPr id="3" name="Down Arrow 2"/>
          <p:cNvSpPr/>
          <p:nvPr/>
        </p:nvSpPr>
        <p:spPr>
          <a:xfrm>
            <a:off x="4286248" y="2071678"/>
            <a:ext cx="642942" cy="785818"/>
          </a:xfrm>
          <a:prstGeom prst="downArrow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8434" name="Picture 2" descr="Image result for birth defects"/>
          <p:cNvPicPr>
            <a:picLocks noChangeAspect="1" noChangeArrowheads="1"/>
          </p:cNvPicPr>
          <p:nvPr/>
        </p:nvPicPr>
        <p:blipFill>
          <a:blip r:embed="rId2"/>
          <a:srcRect l="15189" r="15190"/>
          <a:stretch>
            <a:fillRect/>
          </a:stretch>
        </p:blipFill>
        <p:spPr bwMode="auto">
          <a:xfrm>
            <a:off x="428596" y="3000372"/>
            <a:ext cx="3929090" cy="2967444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572000" y="292893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/>
              <a:t>The mandatory addition of folic acid to wheat flour with a view </a:t>
            </a:r>
            <a:r>
              <a:rPr lang="en-US" sz="3200" dirty="0" smtClean="0"/>
              <a:t>to</a:t>
            </a:r>
            <a:r>
              <a:rPr lang="id-ID" sz="3200" dirty="0" smtClean="0"/>
              <a:t> </a:t>
            </a:r>
            <a:r>
              <a:rPr lang="en-US" sz="3200" dirty="0" smtClean="0"/>
              <a:t>lowering </a:t>
            </a:r>
            <a:r>
              <a:rPr lang="en-US" sz="3200" dirty="0"/>
              <a:t>the risk of birth defects</a:t>
            </a:r>
            <a:endParaRPr lang="id-ID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4348" y="428604"/>
            <a:ext cx="7929618" cy="92333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id-ID" sz="5400" dirty="0"/>
              <a:t>Targeted fortification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3916" t="37500" r="34082" b="23750"/>
          <a:stretch>
            <a:fillRect/>
          </a:stretch>
        </p:blipFill>
        <p:spPr bwMode="auto">
          <a:xfrm>
            <a:off x="-18468" y="1857364"/>
            <a:ext cx="916250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500034" y="5526961"/>
            <a:ext cx="72866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foods aimed at specific subgroups </a:t>
            </a:r>
            <a:r>
              <a:rPr lang="en-US" sz="2400" dirty="0" smtClean="0"/>
              <a:t>of</a:t>
            </a:r>
            <a:r>
              <a:rPr lang="id-ID" sz="2400" dirty="0" smtClean="0"/>
              <a:t> the </a:t>
            </a:r>
            <a:r>
              <a:rPr lang="id-ID" sz="2400" dirty="0"/>
              <a:t>population are fortified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868" y="285728"/>
            <a:ext cx="521497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800" dirty="0"/>
              <a:t>B</a:t>
            </a:r>
            <a:r>
              <a:rPr lang="en-US" sz="2800" dirty="0" err="1" smtClean="0"/>
              <a:t>lended</a:t>
            </a:r>
            <a:r>
              <a:rPr lang="en-US" sz="2800" dirty="0" smtClean="0"/>
              <a:t> </a:t>
            </a:r>
            <a:r>
              <a:rPr lang="en-US" sz="2800" dirty="0"/>
              <a:t>foods usually supply all or nearly all of the </a:t>
            </a:r>
            <a:r>
              <a:rPr lang="en-US" sz="2800" dirty="0" smtClean="0"/>
              <a:t>energy</a:t>
            </a:r>
            <a:r>
              <a:rPr lang="id-ID" sz="2800" dirty="0" smtClean="0"/>
              <a:t> </a:t>
            </a:r>
            <a:r>
              <a:rPr lang="en-US" sz="2800" dirty="0" smtClean="0"/>
              <a:t>and </a:t>
            </a:r>
            <a:r>
              <a:rPr lang="en-US" sz="2800" dirty="0"/>
              <a:t>protein intake of refugees and displaced individuals, especially in the </a:t>
            </a:r>
            <a:r>
              <a:rPr lang="en-US" sz="2800" dirty="0" smtClean="0"/>
              <a:t>earlier</a:t>
            </a:r>
            <a:r>
              <a:rPr lang="id-ID" sz="2800" dirty="0" smtClean="0"/>
              <a:t> </a:t>
            </a:r>
            <a:r>
              <a:rPr lang="en-US" sz="2800" dirty="0" smtClean="0"/>
              <a:t>stages </a:t>
            </a:r>
            <a:r>
              <a:rPr lang="en-US" sz="2800" dirty="0"/>
              <a:t>of dislocation, for historical reasons such foods may not always </a:t>
            </a:r>
            <a:r>
              <a:rPr lang="en-US" sz="2800" dirty="0" smtClean="0"/>
              <a:t>provide</a:t>
            </a:r>
            <a:r>
              <a:rPr lang="id-ID" sz="2800" dirty="0" smtClean="0"/>
              <a:t> </a:t>
            </a:r>
            <a:r>
              <a:rPr lang="en-US" sz="2800" dirty="0" smtClean="0"/>
              <a:t>adequate </a:t>
            </a:r>
            <a:r>
              <a:rPr lang="en-US" sz="2800" dirty="0"/>
              <a:t>amounts of all micronutrients</a:t>
            </a:r>
            <a:r>
              <a:rPr lang="en-US" sz="2800" dirty="0" smtClean="0"/>
              <a:t>.</a:t>
            </a:r>
            <a:endParaRPr lang="id-ID" sz="2800" dirty="0" smtClean="0"/>
          </a:p>
          <a:p>
            <a:pPr algn="just"/>
            <a:endParaRPr lang="id-ID" sz="2800" dirty="0"/>
          </a:p>
          <a:p>
            <a:pPr algn="just"/>
            <a:r>
              <a:rPr lang="id-ID" sz="2800" dirty="0"/>
              <a:t>Fortified </a:t>
            </a:r>
            <a:r>
              <a:rPr lang="id-ID" sz="2800" dirty="0" smtClean="0"/>
              <a:t>foods </a:t>
            </a:r>
            <a:r>
              <a:rPr lang="en-US" sz="2800" dirty="0" smtClean="0"/>
              <a:t>for displaced</a:t>
            </a:r>
            <a:r>
              <a:rPr lang="id-ID" sz="2800" dirty="0" smtClean="0"/>
              <a:t> </a:t>
            </a:r>
            <a:r>
              <a:rPr lang="en-US" sz="2800" dirty="0" smtClean="0"/>
              <a:t>persons </a:t>
            </a:r>
            <a:r>
              <a:rPr lang="en-US" sz="2800" dirty="0"/>
              <a:t>are often targeted </a:t>
            </a:r>
            <a:r>
              <a:rPr lang="en-US" sz="2800" dirty="0" smtClean="0"/>
              <a:t>at</a:t>
            </a:r>
            <a:r>
              <a:rPr lang="id-ID" sz="2800" dirty="0" smtClean="0"/>
              <a:t> </a:t>
            </a:r>
            <a:r>
              <a:rPr lang="en-US" sz="2800" dirty="0" smtClean="0"/>
              <a:t>children </a:t>
            </a:r>
            <a:r>
              <a:rPr lang="en-US" sz="2800" dirty="0"/>
              <a:t>and pregnant or </a:t>
            </a:r>
            <a:r>
              <a:rPr lang="en-US" sz="2800" dirty="0" smtClean="0"/>
              <a:t>lactating</a:t>
            </a:r>
            <a:r>
              <a:rPr lang="id-ID" sz="2800" dirty="0" smtClean="0"/>
              <a:t> women</a:t>
            </a:r>
            <a:endParaRPr lang="id-ID" sz="2800" dirty="0"/>
          </a:p>
        </p:txBody>
      </p:sp>
      <p:sp>
        <p:nvSpPr>
          <p:cNvPr id="20482" name="AutoShape 2" descr="Image result for BLENDED FOOD FOR CHILD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484" name="AutoShape 4" descr="Image result for BLENDED FOOD FOR CHILD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486" name="AutoShape 6" descr="Image result for BLENDED FOOD FOR CHILD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488" name="AutoShape 8" descr="Image result for BLENDED FOOD FOR CHILD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490" name="AutoShape 10" descr="Image result for BLENDED FOOD FOR CHILD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492" name="AutoShape 12" descr="Image result for BLENDED FOOD FOR CHILD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20493" name="Picture 13"/>
          <p:cNvPicPr>
            <a:picLocks noChangeAspect="1" noChangeArrowheads="1"/>
          </p:cNvPicPr>
          <p:nvPr/>
        </p:nvPicPr>
        <p:blipFill>
          <a:blip r:embed="rId2"/>
          <a:srcRect l="13183" t="25000" r="57520" b="8750"/>
          <a:stretch>
            <a:fillRect/>
          </a:stretch>
        </p:blipFill>
        <p:spPr bwMode="auto">
          <a:xfrm>
            <a:off x="357157" y="428604"/>
            <a:ext cx="2973365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result for market driven fortific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596" y="857232"/>
            <a:ext cx="84296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Market-driven fortification is more widespread in industrialized </a:t>
            </a:r>
            <a:r>
              <a:rPr lang="en-US" sz="2800" dirty="0" smtClean="0">
                <a:solidFill>
                  <a:srgbClr val="FF0000"/>
                </a:solidFill>
              </a:rPr>
              <a:t>countries,</a:t>
            </a:r>
            <a:r>
              <a:rPr lang="id-ID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whereas </a:t>
            </a:r>
            <a:r>
              <a:rPr lang="en-US" sz="2800" dirty="0">
                <a:solidFill>
                  <a:srgbClr val="FF0000"/>
                </a:solidFill>
              </a:rPr>
              <a:t>in most developing countries the public health impact of </a:t>
            </a:r>
            <a:r>
              <a:rPr lang="en-US" sz="2800" dirty="0" smtClean="0">
                <a:solidFill>
                  <a:srgbClr val="FF0000"/>
                </a:solidFill>
              </a:rPr>
              <a:t>market-driven</a:t>
            </a:r>
            <a:r>
              <a:rPr lang="id-ID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food </a:t>
            </a:r>
            <a:r>
              <a:rPr lang="en-US" sz="2800" dirty="0">
                <a:solidFill>
                  <a:srgbClr val="FF0000"/>
                </a:solidFill>
              </a:rPr>
              <a:t>interventions is still rather limited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22530" name="AutoShape 2" descr="Image result for market driven fortifi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532" name="AutoShape 4" descr="Image result for market driven fortifi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534" name="AutoShape 6" descr="Image result for market driven fortifi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22536" name="Picture 8" descr="https://encrypted-tbn0.gstatic.com/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214686"/>
            <a:ext cx="7215238" cy="3082228"/>
          </a:xfrm>
          <a:prstGeom prst="rect">
            <a:avLst/>
          </a:prstGeom>
          <a:noFill/>
        </p:spPr>
      </p:pic>
      <p:sp>
        <p:nvSpPr>
          <p:cNvPr id="22538" name="AutoShape 10" descr="Image result for market driven fortifi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785918" y="128586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214290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Other types of fortification</a:t>
            </a:r>
            <a:endParaRPr lang="id-ID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Image result for Household and community fortificati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9" y="5357826"/>
            <a:ext cx="2714612" cy="1500174"/>
          </a:xfrm>
          <a:prstGeom prst="rect">
            <a:avLst/>
          </a:prstGeom>
          <a:noFill/>
        </p:spPr>
      </p:pic>
      <p:pic>
        <p:nvPicPr>
          <p:cNvPr id="1028" name="Picture 4" descr="Image result for Household and community fortificatio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305424"/>
            <a:ext cx="3357554" cy="1552576"/>
          </a:xfrm>
          <a:prstGeom prst="rect">
            <a:avLst/>
          </a:prstGeom>
          <a:noFill/>
        </p:spPr>
      </p:pic>
      <p:pic>
        <p:nvPicPr>
          <p:cNvPr id="1030" name="Picture 6" descr="Image result for Household and community fortificatio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28992" y="5357826"/>
            <a:ext cx="2928958" cy="1500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1071546"/>
            <a:ext cx="6215106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800" dirty="0" smtClean="0"/>
              <a:t>Household and community fortification</a:t>
            </a:r>
            <a:endParaRPr lang="id-ID" sz="2800" dirty="0"/>
          </a:p>
        </p:txBody>
      </p:sp>
      <p:sp>
        <p:nvSpPr>
          <p:cNvPr id="4" name="Rounded Rectangle 3"/>
          <p:cNvSpPr/>
          <p:nvPr/>
        </p:nvSpPr>
        <p:spPr>
          <a:xfrm>
            <a:off x="1857356" y="2214554"/>
            <a:ext cx="6643734" cy="114300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Aparajita" pitchFamily="34" charset="0"/>
                <a:cs typeface="Aparajita" pitchFamily="34" charset="0"/>
              </a:rPr>
              <a:t>“Complementary Food Supplementation”</a:t>
            </a:r>
          </a:p>
        </p:txBody>
      </p:sp>
      <p:sp>
        <p:nvSpPr>
          <p:cNvPr id="5" name="Curved Left Arrow 4"/>
          <p:cNvSpPr/>
          <p:nvPr/>
        </p:nvSpPr>
        <p:spPr>
          <a:xfrm>
            <a:off x="7429520" y="1214422"/>
            <a:ext cx="642942" cy="857256"/>
          </a:xfrm>
          <a:prstGeom prst="curved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285852" y="3929066"/>
            <a:ext cx="2214578" cy="135732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/>
              <a:t>soluble or crushable tablets</a:t>
            </a:r>
            <a:endParaRPr lang="id-ID" sz="2400" dirty="0"/>
          </a:p>
        </p:txBody>
      </p:sp>
      <p:sp>
        <p:nvSpPr>
          <p:cNvPr id="7" name="Oval 6"/>
          <p:cNvSpPr/>
          <p:nvPr/>
        </p:nvSpPr>
        <p:spPr>
          <a:xfrm>
            <a:off x="3643306" y="4786322"/>
            <a:ext cx="2214578" cy="135732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/>
              <a:t>micronutrient-based powder</a:t>
            </a:r>
            <a:endParaRPr lang="id-ID" sz="2400" dirty="0"/>
          </a:p>
        </p:txBody>
      </p:sp>
      <p:sp>
        <p:nvSpPr>
          <p:cNvPr id="8" name="Oval 7"/>
          <p:cNvSpPr/>
          <p:nvPr/>
        </p:nvSpPr>
        <p:spPr>
          <a:xfrm>
            <a:off x="6000760" y="3857628"/>
            <a:ext cx="2214578" cy="135732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/>
              <a:t>micronutrient-rich spreads</a:t>
            </a:r>
            <a:endParaRPr lang="id-ID" sz="2400" dirty="0"/>
          </a:p>
        </p:txBody>
      </p:sp>
      <p:cxnSp>
        <p:nvCxnSpPr>
          <p:cNvPr id="10" name="Straight Arrow Connector 9"/>
          <p:cNvCxnSpPr>
            <a:stCxn id="4" idx="2"/>
            <a:endCxn id="7" idx="0"/>
          </p:cNvCxnSpPr>
          <p:nvPr/>
        </p:nvCxnSpPr>
        <p:spPr>
          <a:xfrm rot="5400000">
            <a:off x="4250529" y="3857628"/>
            <a:ext cx="1428760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4" idx="2"/>
            <a:endCxn id="6" idx="0"/>
          </p:cNvCxnSpPr>
          <p:nvPr/>
        </p:nvCxnSpPr>
        <p:spPr>
          <a:xfrm rot="5400000">
            <a:off x="3500430" y="2250273"/>
            <a:ext cx="571504" cy="27860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4" idx="2"/>
            <a:endCxn id="8" idx="0"/>
          </p:cNvCxnSpPr>
          <p:nvPr/>
        </p:nvCxnSpPr>
        <p:spPr>
          <a:xfrm rot="16200000" flipH="1">
            <a:off x="5893603" y="2643182"/>
            <a:ext cx="500066" cy="192882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14648" t="13750" r="13053" b="8750"/>
          <a:stretch>
            <a:fillRect/>
          </a:stretch>
        </p:blipFill>
        <p:spPr bwMode="auto">
          <a:xfrm>
            <a:off x="285719" y="428604"/>
            <a:ext cx="8643999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 descr="Image result for fortification staple foo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5604" name="AutoShape 4" descr="Image result for fortification staple foo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25606" name="Picture 6" descr="Image result for fortification staple foo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5053258"/>
            <a:ext cx="4500562" cy="180474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28596" y="2786058"/>
            <a:ext cx="82153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3200" dirty="0" smtClean="0"/>
              <a:t>T</a:t>
            </a:r>
            <a:r>
              <a:rPr lang="en-US" sz="3200" dirty="0" smtClean="0"/>
              <a:t>he breeding and genetic modification</a:t>
            </a:r>
            <a:r>
              <a:rPr lang="id-ID" sz="3200" dirty="0" smtClean="0"/>
              <a:t> </a:t>
            </a:r>
            <a:r>
              <a:rPr lang="en-US" sz="3200" dirty="0" smtClean="0"/>
              <a:t>of plants so as to improve their nutrient content and/or absorption is another</a:t>
            </a:r>
            <a:r>
              <a:rPr lang="id-ID" sz="3200" dirty="0" smtClean="0"/>
              <a:t> </a:t>
            </a:r>
            <a:r>
              <a:rPr lang="en-US" sz="3200" dirty="0" smtClean="0"/>
              <a:t>novel approach that is currently being considered</a:t>
            </a:r>
            <a:r>
              <a:rPr lang="id-ID" sz="3200" dirty="0" smtClean="0"/>
              <a:t>.</a:t>
            </a:r>
            <a:endParaRPr lang="id-ID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55721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Biofortification of Staple</a:t>
            </a:r>
          </a:p>
          <a:p>
            <a:r>
              <a:rPr lang="id-ID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Food</a:t>
            </a:r>
            <a:endParaRPr lang="id-ID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encrypted-tbn0.gstatic.com/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3"/>
            <a:ext cx="3071834" cy="1667279"/>
          </a:xfrm>
          <a:prstGeom prst="rect">
            <a:avLst/>
          </a:prstGeom>
          <a:noFill/>
        </p:spPr>
      </p:pic>
      <p:sp>
        <p:nvSpPr>
          <p:cNvPr id="27652" name="AutoShape 4" descr="Image result for legu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7654" name="AutoShape 6" descr="Image result for legu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7656" name="AutoShape 8" descr="Image result for legu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27658" name="Picture 10" descr="Image result for legum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285992"/>
            <a:ext cx="2343150" cy="1952625"/>
          </a:xfrm>
          <a:prstGeom prst="rect">
            <a:avLst/>
          </a:prstGeom>
          <a:noFill/>
        </p:spPr>
      </p:pic>
      <p:sp>
        <p:nvSpPr>
          <p:cNvPr id="7" name="Rounded Rectangle 6"/>
          <p:cNvSpPr/>
          <p:nvPr/>
        </p:nvSpPr>
        <p:spPr>
          <a:xfrm>
            <a:off x="4143372" y="2071678"/>
            <a:ext cx="2143140" cy="1143008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dirty="0" smtClean="0"/>
              <a:t>High Iron Content</a:t>
            </a:r>
            <a:endParaRPr lang="id-ID" sz="2800" dirty="0"/>
          </a:p>
        </p:txBody>
      </p:sp>
      <p:sp>
        <p:nvSpPr>
          <p:cNvPr id="27660" name="AutoShape 12" descr="Image result for carrots and sweet potato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7662" name="AutoShape 14" descr="Image result for carrots and sweet potato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7664" name="AutoShape 16" descr="Image result for carrots and sweet potato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7666" name="AutoShape 18" descr="Image result for carrots and sweet potato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27668" name="Picture 20" descr="Image result for carrots and sweet potato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4357694"/>
            <a:ext cx="2028825" cy="2257426"/>
          </a:xfrm>
          <a:prstGeom prst="rect">
            <a:avLst/>
          </a:prstGeom>
          <a:noFill/>
        </p:spPr>
      </p:pic>
      <p:sp>
        <p:nvSpPr>
          <p:cNvPr id="13" name="Rounded Rectangle 12"/>
          <p:cNvSpPr/>
          <p:nvPr/>
        </p:nvSpPr>
        <p:spPr>
          <a:xfrm>
            <a:off x="3428992" y="3071810"/>
            <a:ext cx="2143140" cy="1143008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sz="2800" dirty="0" smtClean="0"/>
              <a:t>β-</a:t>
            </a:r>
            <a:r>
              <a:rPr lang="id-ID" sz="2800" dirty="0" smtClean="0"/>
              <a:t>carotene</a:t>
            </a:r>
            <a:endParaRPr lang="id-ID" sz="2800" dirty="0"/>
          </a:p>
        </p:txBody>
      </p:sp>
      <p:sp>
        <p:nvSpPr>
          <p:cNvPr id="14" name="Rounded Rectangle 13"/>
          <p:cNvSpPr/>
          <p:nvPr/>
        </p:nvSpPr>
        <p:spPr>
          <a:xfrm>
            <a:off x="4143372" y="4000504"/>
            <a:ext cx="2143140" cy="1143008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dirty="0" smtClean="0"/>
              <a:t>High Zinc</a:t>
            </a:r>
            <a:endParaRPr lang="id-ID" sz="2800" dirty="0"/>
          </a:p>
        </p:txBody>
      </p:sp>
      <p:sp>
        <p:nvSpPr>
          <p:cNvPr id="15" name="Rectangle 14"/>
          <p:cNvSpPr/>
          <p:nvPr/>
        </p:nvSpPr>
        <p:spPr>
          <a:xfrm>
            <a:off x="6786578" y="2357430"/>
            <a:ext cx="2071702" cy="2246769"/>
          </a:xfrm>
          <a:prstGeom prst="rect">
            <a:avLst/>
          </a:prstGeom>
          <a:ln w="28575">
            <a:solidFill>
              <a:srgbClr val="00B05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id-ID" sz="2800" dirty="0" smtClean="0"/>
              <a:t>Safety, </a:t>
            </a:r>
          </a:p>
          <a:p>
            <a:r>
              <a:rPr lang="id-ID" sz="2800" dirty="0" smtClean="0"/>
              <a:t>Cost and Impact</a:t>
            </a:r>
          </a:p>
          <a:p>
            <a:r>
              <a:rPr lang="id-ID" sz="2800" dirty="0" smtClean="0"/>
              <a:t>on The Environment</a:t>
            </a:r>
            <a:endParaRPr lang="id-ID" sz="2800" dirty="0"/>
          </a:p>
        </p:txBody>
      </p:sp>
      <p:sp>
        <p:nvSpPr>
          <p:cNvPr id="16" name="Right Arrow 15"/>
          <p:cNvSpPr/>
          <p:nvPr/>
        </p:nvSpPr>
        <p:spPr>
          <a:xfrm>
            <a:off x="5857884" y="3286124"/>
            <a:ext cx="785818" cy="42862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42984"/>
            <a:ext cx="9144000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d-ID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Legal considerations: </a:t>
            </a:r>
          </a:p>
          <a:p>
            <a:pPr algn="ctr"/>
            <a:r>
              <a:rPr lang="id-ID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mandatory versus voluntary fortification</a:t>
            </a:r>
            <a:endParaRPr lang="id-ID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8674" name="Picture 2" descr="Image result for mandatory vs volunta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3429000"/>
            <a:ext cx="3245229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315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Food fortification: basic principles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Toshiba</dc:creator>
  <cp:lastModifiedBy>Toshiba</cp:lastModifiedBy>
  <cp:revision>38</cp:revision>
  <dcterms:created xsi:type="dcterms:W3CDTF">2016-09-26T03:20:50Z</dcterms:created>
  <dcterms:modified xsi:type="dcterms:W3CDTF">2018-09-10T06:28:04Z</dcterms:modified>
</cp:coreProperties>
</file>