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5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E1D"/>
    <a:srgbClr val="2597FF"/>
    <a:srgbClr val="D68B1C"/>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06" autoAdjust="0"/>
    <p:restoredTop sz="94660"/>
  </p:normalViewPr>
  <p:slideViewPr>
    <p:cSldViewPr>
      <p:cViewPr varScale="1">
        <p:scale>
          <a:sx n="48" d="100"/>
          <a:sy n="48" d="100"/>
        </p:scale>
        <p:origin x="1128" y="4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48965" y="4192525"/>
            <a:ext cx="8246070" cy="1221640"/>
          </a:xfrm>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448966" y="5566870"/>
            <a:ext cx="8246070" cy="458115"/>
          </a:xfrm>
        </p:spPr>
        <p:txBody>
          <a:bodyPr>
            <a:normAutofit/>
          </a:bodyPr>
          <a:lstStyle>
            <a:lvl1pPr marL="0" indent="0" algn="r">
              <a:buNone/>
              <a:defRPr sz="2800">
                <a:solidFill>
                  <a:schemeClr val="bg1">
                    <a:lumMod val="6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5/2/2018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458115"/>
          </a:xfrm>
        </p:spPr>
        <p:txBody>
          <a:bodyPr>
            <a:normAutofit/>
          </a:bodyPr>
          <a:lstStyle>
            <a:lvl1pPr algn="r">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48965" y="205465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5/2/2018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08" y="527605"/>
            <a:ext cx="6871725" cy="763525"/>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823309" y="1443835"/>
            <a:ext cx="6871725"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5/2/2018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5/2/2018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5/2/2018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596540"/>
            <a:ext cx="8229600" cy="532180"/>
          </a:xfrm>
        </p:spPr>
        <p:txBody>
          <a:bodyPr>
            <a:normAutofit/>
          </a:bodyPr>
          <a:lstStyle>
            <a:lvl1pPr algn="r">
              <a:defRPr sz="3600">
                <a:solidFill>
                  <a:srgbClr val="FFC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188317"/>
            <a:ext cx="4040188" cy="639762"/>
          </a:xfrm>
        </p:spPr>
        <p:txBody>
          <a:bodyPr anchor="b"/>
          <a:lstStyle>
            <a:lvl1pPr marL="0" indent="0">
              <a:buNone/>
              <a:defRPr sz="2400" b="1">
                <a:solidFill>
                  <a:srgbClr val="FFC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81818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188317"/>
            <a:ext cx="4041775" cy="639762"/>
          </a:xfrm>
        </p:spPr>
        <p:txBody>
          <a:bodyPr anchor="b"/>
          <a:lstStyle>
            <a:lvl1pPr marL="0" indent="0">
              <a:buNone/>
              <a:defRPr sz="2400" b="1">
                <a:solidFill>
                  <a:srgbClr val="FFC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81818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5/2/2018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5/2/2018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5/2/2018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5/2/2018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5/2/2018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5/2/2018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5/2/2018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5/2/2018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id-ID" sz="4200" b="1" dirty="0" smtClean="0"/>
              <a:t>PPh pasal 23</a:t>
            </a:r>
            <a:endParaRPr lang="en-US" sz="4200" b="1" dirty="0"/>
          </a:p>
        </p:txBody>
      </p:sp>
      <p:sp>
        <p:nvSpPr>
          <p:cNvPr id="3" name="Subtitle 2"/>
          <p:cNvSpPr>
            <a:spLocks noGrp="1"/>
          </p:cNvSpPr>
          <p:nvPr>
            <p:ph type="subTitle" idx="1"/>
          </p:nvPr>
        </p:nvSpPr>
        <p:spPr>
          <a:xfrm>
            <a:off x="448966" y="5566870"/>
            <a:ext cx="8246070" cy="763525"/>
          </a:xfrm>
        </p:spPr>
        <p:txBody>
          <a:bodyPr>
            <a:normAutofit fontScale="40000" lnSpcReduction="20000"/>
          </a:bodyPr>
          <a:lstStyle/>
          <a:p>
            <a:r>
              <a:rPr lang="id-ID" dirty="0" smtClean="0"/>
              <a:t>Present by</a:t>
            </a:r>
          </a:p>
          <a:p>
            <a:r>
              <a:rPr lang="id-ID" dirty="0" smtClean="0"/>
              <a:t>Wulan Indri Widiar</a:t>
            </a:r>
          </a:p>
          <a:p>
            <a:r>
              <a:rPr lang="id-ID" dirty="0" smtClean="0"/>
              <a:t>Pendidikan Ekonomi </a:t>
            </a:r>
          </a:p>
          <a:p>
            <a:r>
              <a:rPr lang="id-ID" dirty="0" smtClean="0"/>
              <a:t>UPGRIS</a:t>
            </a:r>
          </a:p>
          <a:p>
            <a:endParaRPr lang="en-US" dirty="0"/>
          </a:p>
        </p:txBody>
      </p:sp>
    </p:spTree>
    <p:extLst>
      <p:ext uri="{BB962C8B-B14F-4D97-AF65-F5344CB8AC3E}">
        <p14:creationId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id-ID" dirty="0" smtClean="0"/>
              <a:t>Sub Bab</a:t>
            </a:r>
            <a:endParaRPr lang="en-US" dirty="0"/>
          </a:p>
        </p:txBody>
      </p:sp>
      <p:sp>
        <p:nvSpPr>
          <p:cNvPr id="3" name="Content Placeholder 2"/>
          <p:cNvSpPr>
            <a:spLocks noGrp="1"/>
          </p:cNvSpPr>
          <p:nvPr>
            <p:ph idx="1"/>
          </p:nvPr>
        </p:nvSpPr>
        <p:spPr/>
        <p:txBody>
          <a:bodyPr/>
          <a:lstStyle/>
          <a:p>
            <a:r>
              <a:rPr lang="id-ID" dirty="0" smtClean="0"/>
              <a:t>Definisi</a:t>
            </a:r>
          </a:p>
          <a:p>
            <a:r>
              <a:rPr lang="id-ID" dirty="0" smtClean="0"/>
              <a:t>Pemotong dan Penerima Penghasilan yang dipotong PPh 23</a:t>
            </a:r>
          </a:p>
          <a:p>
            <a:r>
              <a:rPr lang="id-ID" dirty="0" smtClean="0"/>
              <a:t>Tarif dan Objek PPh pasal 23</a:t>
            </a:r>
          </a:p>
          <a:p>
            <a:r>
              <a:rPr lang="id-ID" dirty="0" smtClean="0"/>
              <a:t>Case</a:t>
            </a:r>
            <a:endParaRPr lang="en-US" dirty="0"/>
          </a:p>
        </p:txBody>
      </p:sp>
    </p:spTree>
    <p:extLst>
      <p:ext uri="{BB962C8B-B14F-4D97-AF65-F5344CB8AC3E}">
        <p14:creationId xmlns:p14="http://schemas.microsoft.com/office/powerpoint/2010/main" val="41033094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id-ID" dirty="0" smtClean="0"/>
              <a:t>PPh 23</a:t>
            </a:r>
            <a:endParaRPr lang="en-US" dirty="0"/>
          </a:p>
        </p:txBody>
      </p:sp>
      <p:sp>
        <p:nvSpPr>
          <p:cNvPr id="5" name="Content Placeholder 4"/>
          <p:cNvSpPr>
            <a:spLocks noGrp="1"/>
          </p:cNvSpPr>
          <p:nvPr>
            <p:ph idx="1"/>
          </p:nvPr>
        </p:nvSpPr>
        <p:spPr/>
        <p:txBody>
          <a:bodyPr/>
          <a:lstStyle/>
          <a:p>
            <a:r>
              <a:rPr lang="id-ID" dirty="0" smtClean="0"/>
              <a:t>Pajak yang dipotong atas penghasilan yang berasal dari modal, penyerahan jasa, atau hadiah dan penghargaan, selain yang telah dipotong PPh pasal 21.</a:t>
            </a:r>
            <a:endParaRPr lang="en-US" dirty="0" smtClean="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6015" y="222195"/>
            <a:ext cx="6871725" cy="763525"/>
          </a:xfrm>
        </p:spPr>
        <p:txBody>
          <a:bodyPr/>
          <a:lstStyle/>
          <a:p>
            <a:r>
              <a:rPr lang="id-ID" b="1" dirty="0" smtClean="0">
                <a:solidFill>
                  <a:srgbClr val="FFFF00"/>
                </a:solidFill>
              </a:rPr>
              <a:t>Pihak Pemotong</a:t>
            </a:r>
            <a:endParaRPr lang="id-ID" b="1" dirty="0">
              <a:solidFill>
                <a:srgbClr val="FFFF00"/>
              </a:solidFill>
            </a:endParaRPr>
          </a:p>
        </p:txBody>
      </p:sp>
      <p:sp>
        <p:nvSpPr>
          <p:cNvPr id="3" name="Content Placeholder 2"/>
          <p:cNvSpPr>
            <a:spLocks noGrp="1"/>
          </p:cNvSpPr>
          <p:nvPr>
            <p:ph idx="1"/>
          </p:nvPr>
        </p:nvSpPr>
        <p:spPr/>
        <p:txBody>
          <a:bodyPr/>
          <a:lstStyle/>
          <a:p>
            <a:r>
              <a:rPr lang="id-ID" dirty="0" smtClean="0"/>
              <a:t>Badan Pemerintah</a:t>
            </a:r>
          </a:p>
          <a:p>
            <a:r>
              <a:rPr lang="id-ID" dirty="0" smtClean="0"/>
              <a:t>Subjek pajak dalam negeri</a:t>
            </a:r>
          </a:p>
          <a:p>
            <a:r>
              <a:rPr lang="id-ID" dirty="0" smtClean="0"/>
              <a:t>Penyelenggara kegiatan</a:t>
            </a:r>
          </a:p>
          <a:p>
            <a:r>
              <a:rPr lang="id-ID" dirty="0" smtClean="0"/>
              <a:t>Bentuk Usaha Tetap</a:t>
            </a:r>
          </a:p>
          <a:p>
            <a:r>
              <a:rPr lang="id-ID" dirty="0" smtClean="0"/>
              <a:t>Perwakilan perusahaan luar negeri</a:t>
            </a:r>
          </a:p>
          <a:p>
            <a:r>
              <a:rPr lang="id-ID" dirty="0" smtClean="0"/>
              <a:t>WP OP dalam negeri ttyang ditunjuk Dirjen Pajak</a:t>
            </a:r>
            <a:endParaRPr lang="id-ID" dirty="0"/>
          </a:p>
        </p:txBody>
      </p:sp>
    </p:spTree>
    <p:extLst>
      <p:ext uri="{BB962C8B-B14F-4D97-AF65-F5344CB8AC3E}">
        <p14:creationId xmlns:p14="http://schemas.microsoft.com/office/powerpoint/2010/main" val="1171015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b="1" dirty="0" smtClean="0">
                <a:solidFill>
                  <a:srgbClr val="FFFF00"/>
                </a:solidFill>
              </a:rPr>
              <a:t>Penerima penghasilan yang dipotong PPh 23</a:t>
            </a:r>
            <a:endParaRPr lang="id-ID" b="1" dirty="0">
              <a:solidFill>
                <a:srgbClr val="FFFF00"/>
              </a:solidFill>
            </a:endParaRPr>
          </a:p>
        </p:txBody>
      </p:sp>
      <p:sp>
        <p:nvSpPr>
          <p:cNvPr id="3" name="Content Placeholder 2"/>
          <p:cNvSpPr>
            <a:spLocks noGrp="1"/>
          </p:cNvSpPr>
          <p:nvPr>
            <p:ph idx="1"/>
          </p:nvPr>
        </p:nvSpPr>
        <p:spPr/>
        <p:txBody>
          <a:bodyPr/>
          <a:lstStyle/>
          <a:p>
            <a:r>
              <a:rPr lang="id-ID" dirty="0" smtClean="0"/>
              <a:t>Wajib pajak dalam negeri</a:t>
            </a:r>
          </a:p>
          <a:p>
            <a:r>
              <a:rPr lang="id-ID" dirty="0" smtClean="0"/>
              <a:t>Bentuk Usaha Tetap (BUT)</a:t>
            </a:r>
            <a:endParaRPr lang="id-ID" dirty="0"/>
          </a:p>
        </p:txBody>
      </p:sp>
    </p:spTree>
    <p:extLst>
      <p:ext uri="{BB962C8B-B14F-4D97-AF65-F5344CB8AC3E}">
        <p14:creationId xmlns:p14="http://schemas.microsoft.com/office/powerpoint/2010/main" val="493082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solidFill>
                  <a:srgbClr val="FFFF00"/>
                </a:solidFill>
              </a:rPr>
              <a:t>Tarif PPh 23 dan Objek Pajak Pasal 23</a:t>
            </a:r>
            <a:endParaRPr lang="id-ID" b="1" dirty="0">
              <a:solidFill>
                <a:srgbClr val="FFFF00"/>
              </a:solidFill>
            </a:endParaRPr>
          </a:p>
        </p:txBody>
      </p:sp>
      <p:sp>
        <p:nvSpPr>
          <p:cNvPr id="3" name="Content Placeholder 2"/>
          <p:cNvSpPr>
            <a:spLocks noGrp="1"/>
          </p:cNvSpPr>
          <p:nvPr>
            <p:ph idx="1"/>
          </p:nvPr>
        </p:nvSpPr>
        <p:spPr/>
        <p:txBody>
          <a:bodyPr/>
          <a:lstStyle/>
          <a:p>
            <a:pPr marL="0" indent="0">
              <a:buNone/>
            </a:pPr>
            <a:r>
              <a:rPr lang="id-ID" dirty="0" smtClean="0"/>
              <a:t>Tarif 15% dari jumlah bruto atas :</a:t>
            </a:r>
          </a:p>
          <a:p>
            <a:pPr marL="514350" indent="-514350">
              <a:buFont typeface="+mj-lt"/>
              <a:buAutoNum type="arabicPeriod"/>
            </a:pPr>
            <a:r>
              <a:rPr lang="id-ID" dirty="0" smtClean="0"/>
              <a:t>Dividen </a:t>
            </a:r>
          </a:p>
          <a:p>
            <a:pPr marL="514350" indent="-514350">
              <a:buFont typeface="+mj-lt"/>
              <a:buAutoNum type="arabicPeriod"/>
            </a:pPr>
            <a:r>
              <a:rPr lang="id-ID" dirty="0" smtClean="0"/>
              <a:t>Hadiah, penghargaan, bonus</a:t>
            </a:r>
          </a:p>
          <a:p>
            <a:pPr marL="514350" indent="-514350">
              <a:buFont typeface="+mj-lt"/>
              <a:buAutoNum type="arabicPeriod"/>
            </a:pPr>
            <a:r>
              <a:rPr lang="id-ID" dirty="0" smtClean="0"/>
              <a:t>Royalti</a:t>
            </a:r>
          </a:p>
          <a:p>
            <a:pPr marL="514350" indent="-514350">
              <a:buFont typeface="+mj-lt"/>
              <a:buAutoNum type="arabicPeriod"/>
            </a:pPr>
            <a:r>
              <a:rPr lang="id-ID" smtClean="0"/>
              <a:t>Bunga termasuk premium, diskonto,  dan imbalan karena jaminan pengembalian utang.</a:t>
            </a:r>
            <a:endParaRPr lang="id-ID" dirty="0" smtClean="0"/>
          </a:p>
          <a:p>
            <a:pPr marL="514350" indent="-514350">
              <a:buFont typeface="+mj-lt"/>
              <a:buAutoNum type="arabicPeriod"/>
            </a:pPr>
            <a:endParaRPr lang="id-ID" dirty="0" smtClean="0"/>
          </a:p>
          <a:p>
            <a:pPr marL="0" indent="0">
              <a:buNone/>
            </a:pPr>
            <a:endParaRPr lang="id-ID" dirty="0" smtClean="0"/>
          </a:p>
          <a:p>
            <a:pPr marL="0" indent="0">
              <a:buNone/>
            </a:pPr>
            <a:endParaRPr lang="id-ID" dirty="0"/>
          </a:p>
        </p:txBody>
      </p:sp>
    </p:spTree>
    <p:extLst>
      <p:ext uri="{BB962C8B-B14F-4D97-AF65-F5344CB8AC3E}">
        <p14:creationId xmlns:p14="http://schemas.microsoft.com/office/powerpoint/2010/main" val="2705597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solidFill>
                  <a:srgbClr val="FFFF00"/>
                </a:solidFill>
              </a:rPr>
              <a:t>Tarif PPh 23 dan Objek Pajak Pasal 23</a:t>
            </a:r>
          </a:p>
        </p:txBody>
      </p:sp>
      <p:sp>
        <p:nvSpPr>
          <p:cNvPr id="3" name="Content Placeholder 2"/>
          <p:cNvSpPr>
            <a:spLocks noGrp="1"/>
          </p:cNvSpPr>
          <p:nvPr>
            <p:ph idx="1"/>
          </p:nvPr>
        </p:nvSpPr>
        <p:spPr/>
        <p:txBody>
          <a:bodyPr/>
          <a:lstStyle/>
          <a:p>
            <a:pPr marL="514350" indent="-514350">
              <a:buFont typeface="+mj-lt"/>
              <a:buAutoNum type="arabicPeriod"/>
            </a:pPr>
            <a:r>
              <a:rPr lang="id-ID" dirty="0" smtClean="0"/>
              <a:t>Tarif 2% dari jumlah bruto atas sewa dan penghasilan lain yang berkaitan dengan penggunaan harta kecuali sewa tanah dan/atau bangunan.</a:t>
            </a:r>
          </a:p>
          <a:p>
            <a:pPr marL="514350" indent="-514350">
              <a:buFont typeface="+mj-lt"/>
              <a:buAutoNum type="arabicPeriod"/>
            </a:pPr>
            <a:r>
              <a:rPr lang="id-ID" dirty="0" smtClean="0"/>
              <a:t>Tarif 2% dari jumlah bruto atas imbalan jasa teknik, jasa manajemen, jasa konstruksi dan jasa konsultan.</a:t>
            </a:r>
            <a:endParaRPr lang="id-ID" dirty="0"/>
          </a:p>
        </p:txBody>
      </p:sp>
    </p:spTree>
    <p:extLst>
      <p:ext uri="{BB962C8B-B14F-4D97-AF65-F5344CB8AC3E}">
        <p14:creationId xmlns:p14="http://schemas.microsoft.com/office/powerpoint/2010/main" val="1110372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solidFill>
                  <a:srgbClr val="FFFF00"/>
                </a:solidFill>
              </a:rPr>
              <a:t>Tarif PPh 23 dan Objek Pajak Pasal 23</a:t>
            </a:r>
            <a:endParaRPr lang="id-ID" dirty="0"/>
          </a:p>
        </p:txBody>
      </p:sp>
      <p:sp>
        <p:nvSpPr>
          <p:cNvPr id="3" name="Content Placeholder 2"/>
          <p:cNvSpPr>
            <a:spLocks noGrp="1"/>
          </p:cNvSpPr>
          <p:nvPr>
            <p:ph idx="1"/>
          </p:nvPr>
        </p:nvSpPr>
        <p:spPr/>
        <p:txBody>
          <a:bodyPr>
            <a:normAutofit fontScale="62500" lnSpcReduction="20000"/>
          </a:bodyPr>
          <a:lstStyle/>
          <a:p>
            <a:pPr marL="0" indent="0">
              <a:buNone/>
            </a:pPr>
            <a:r>
              <a:rPr lang="id-ID" dirty="0" smtClean="0"/>
              <a:t>Tarif 2% dari jumlah bruto atas imbalan jasa lainnya adalah yang diuraikan dalam Peraturan Menteri Keuangan No. 141/PMK.03/2015 </a:t>
            </a:r>
          </a:p>
          <a:p>
            <a:pPr marL="514350" indent="-514350">
              <a:buFont typeface="+mj-lt"/>
              <a:buAutoNum type="arabicPeriod"/>
            </a:pPr>
            <a:r>
              <a:rPr lang="id-ID" dirty="0" smtClean="0"/>
              <a:t>Penilai</a:t>
            </a:r>
          </a:p>
          <a:p>
            <a:pPr marL="514350" indent="-514350">
              <a:buFont typeface="+mj-lt"/>
              <a:buAutoNum type="arabicPeriod"/>
            </a:pPr>
            <a:r>
              <a:rPr lang="id-ID" dirty="0" smtClean="0"/>
              <a:t>Akuntansi, pembukuan, dan atestasi laporan keuangan.</a:t>
            </a:r>
          </a:p>
          <a:p>
            <a:pPr marL="514350" indent="-514350">
              <a:buFont typeface="+mj-lt"/>
              <a:buAutoNum type="arabicPeriod"/>
            </a:pPr>
            <a:r>
              <a:rPr lang="id-ID" dirty="0" smtClean="0"/>
              <a:t>Perencanaan kota dan arsitektur</a:t>
            </a:r>
          </a:p>
          <a:p>
            <a:pPr marL="514350" indent="-514350">
              <a:buFont typeface="+mj-lt"/>
              <a:buAutoNum type="arabicPeriod"/>
            </a:pPr>
            <a:r>
              <a:rPr lang="id-ID" dirty="0" smtClean="0"/>
              <a:t>Perancang (</a:t>
            </a:r>
            <a:r>
              <a:rPr lang="id-ID" i="1" dirty="0" smtClean="0"/>
              <a:t>design)</a:t>
            </a:r>
          </a:p>
          <a:p>
            <a:pPr marL="514350" indent="-514350">
              <a:buFont typeface="+mj-lt"/>
              <a:buAutoNum type="arabicPeriod"/>
            </a:pPr>
            <a:r>
              <a:rPr lang="id-ID" dirty="0" smtClean="0"/>
              <a:t>Penambangan dan jasa penunjang di bidang usaha panas bumi dan penambangan minyak dan gas bumi.</a:t>
            </a:r>
          </a:p>
          <a:p>
            <a:pPr marL="514350" indent="-514350">
              <a:buFont typeface="+mj-lt"/>
              <a:buAutoNum type="arabicPeriod"/>
            </a:pPr>
            <a:r>
              <a:rPr lang="id-ID" dirty="0" smtClean="0"/>
              <a:t>Penebangan hutan</a:t>
            </a:r>
          </a:p>
          <a:p>
            <a:pPr marL="514350" indent="-514350">
              <a:buFont typeface="+mj-lt"/>
              <a:buAutoNum type="arabicPeriod"/>
            </a:pPr>
            <a:r>
              <a:rPr lang="id-ID" dirty="0" smtClean="0"/>
              <a:t>Perantaran dan/atau keagenan.</a:t>
            </a:r>
          </a:p>
          <a:p>
            <a:pPr marL="514350" indent="-514350">
              <a:buFont typeface="+mj-lt"/>
              <a:buAutoNum type="arabicPeriod"/>
            </a:pPr>
            <a:r>
              <a:rPr lang="id-ID" dirty="0" smtClean="0"/>
              <a:t>Kustodian</a:t>
            </a:r>
          </a:p>
          <a:p>
            <a:pPr marL="514350" indent="-514350">
              <a:buFont typeface="+mj-lt"/>
              <a:buAutoNum type="arabicPeriod"/>
            </a:pPr>
            <a:r>
              <a:rPr lang="id-ID" dirty="0" smtClean="0"/>
              <a:t>Pembuat dan Pengolahan website</a:t>
            </a:r>
          </a:p>
          <a:p>
            <a:pPr marL="514350" indent="-514350">
              <a:buFont typeface="+mj-lt"/>
              <a:buAutoNum type="arabicPeriod"/>
            </a:pPr>
            <a:r>
              <a:rPr lang="id-ID" dirty="0" smtClean="0"/>
              <a:t>Tester</a:t>
            </a:r>
          </a:p>
          <a:p>
            <a:pPr marL="514350" indent="-514350">
              <a:buFont typeface="+mj-lt"/>
              <a:buAutoNum type="arabicPeriod"/>
            </a:pPr>
            <a:r>
              <a:rPr lang="id-ID" dirty="0" smtClean="0"/>
              <a:t>Pelatihan atau kursus</a:t>
            </a:r>
          </a:p>
          <a:p>
            <a:pPr marL="514350" indent="-514350">
              <a:buFont typeface="+mj-lt"/>
              <a:buAutoNum type="arabicPeriod"/>
            </a:pPr>
            <a:r>
              <a:rPr lang="id-ID" dirty="0" smtClean="0"/>
              <a:t>dll</a:t>
            </a:r>
            <a:endParaRPr lang="id-ID" dirty="0"/>
          </a:p>
        </p:txBody>
      </p:sp>
    </p:spTree>
    <p:extLst>
      <p:ext uri="{BB962C8B-B14F-4D97-AF65-F5344CB8AC3E}">
        <p14:creationId xmlns:p14="http://schemas.microsoft.com/office/powerpoint/2010/main" val="2237072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r>
              <a:rPr lang="id-ID" dirty="0" smtClean="0"/>
              <a:t>Bagi wajib pajak yang tidak ber NPWP akan dipotong </a:t>
            </a:r>
            <a:r>
              <a:rPr lang="id-ID" i="1" dirty="0" smtClean="0">
                <a:solidFill>
                  <a:srgbClr val="FFFF00"/>
                </a:solidFill>
              </a:rPr>
              <a:t>100% lebih tinggi </a:t>
            </a:r>
            <a:r>
              <a:rPr lang="id-ID" dirty="0" smtClean="0"/>
              <a:t>dari tarif PPh pasal 23.</a:t>
            </a:r>
          </a:p>
        </p:txBody>
      </p:sp>
    </p:spTree>
    <p:extLst>
      <p:ext uri="{BB962C8B-B14F-4D97-AF65-F5344CB8AC3E}">
        <p14:creationId xmlns:p14="http://schemas.microsoft.com/office/powerpoint/2010/main" val="1101854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70000" lnSpcReduction="20000"/>
          </a:bodyPr>
          <a:lstStyle/>
          <a:p>
            <a:pPr marL="0" indent="0">
              <a:buNone/>
            </a:pPr>
            <a:r>
              <a:rPr lang="id-ID" dirty="0"/>
              <a:t>Jumlah bruto adalah seluruh jumlah penghasilan yang dibayarkan, disediakan untuk dibayarkan, atau telah jatuh tempo pembayarannya oleh badan pemerintah, subjek pajak dalam negeri, penyelenggara kegiatan, bentuk usaha tetap, atau perwakilan perusahaan luar negeri lainnya kepada Wajib Pajak dalam negeri atau bentuk usaha tetap, tidak termasuk</a:t>
            </a:r>
            <a:r>
              <a:rPr lang="id-ID" dirty="0" smtClean="0"/>
              <a:t>:</a:t>
            </a:r>
          </a:p>
          <a:p>
            <a:pPr marL="514350" indent="-514350">
              <a:buFont typeface="+mj-lt"/>
              <a:buAutoNum type="arabicPeriod"/>
            </a:pPr>
            <a:r>
              <a:rPr lang="id-ID" dirty="0" smtClean="0"/>
              <a:t>Pembayaran gaji, upah, honorarium, tunjangan dan pembayaran lain sebagai imbalan sehubungan dengan pekerjaan yang dibayarkan oleh WP</a:t>
            </a:r>
          </a:p>
          <a:p>
            <a:pPr marL="514350" indent="-514350">
              <a:buFont typeface="+mj-lt"/>
              <a:buAutoNum type="arabicPeriod"/>
            </a:pPr>
            <a:r>
              <a:rPr lang="id-ID" dirty="0" smtClean="0"/>
              <a:t>Pembayaran atas pengadaan barang atau material</a:t>
            </a:r>
          </a:p>
          <a:p>
            <a:pPr marL="514350" indent="-514350">
              <a:buFont typeface="+mj-lt"/>
              <a:buAutoNum type="arabicPeriod"/>
            </a:pPr>
            <a:r>
              <a:rPr lang="id-ID" dirty="0" smtClean="0"/>
              <a:t>Pembayaran penggantian biaya (</a:t>
            </a:r>
            <a:r>
              <a:rPr lang="id-ID" i="1" dirty="0" smtClean="0"/>
              <a:t>reimbursement) </a:t>
            </a:r>
            <a:r>
              <a:rPr lang="id-ID" dirty="0" smtClean="0"/>
              <a:t>yaitu penggantian pembayaran sebesar jumlah yang nyata-nyata telah dibayarkan oleh pihak kedua kepada pihak ketiga (dibuktikan dengan faktur tagihan atau bukti pembayaran yang telah dibayarkan kepada pihak ketiga)</a:t>
            </a:r>
            <a:endParaRPr lang="id-ID" dirty="0"/>
          </a:p>
          <a:p>
            <a:pPr marL="0" indent="0">
              <a:buNone/>
            </a:pPr>
            <a:r>
              <a:rPr lang="id-ID" dirty="0" smtClean="0"/>
              <a:t> </a:t>
            </a:r>
            <a:endParaRPr lang="id-ID" dirty="0"/>
          </a:p>
        </p:txBody>
      </p:sp>
    </p:spTree>
    <p:extLst>
      <p:ext uri="{BB962C8B-B14F-4D97-AF65-F5344CB8AC3E}">
        <p14:creationId xmlns:p14="http://schemas.microsoft.com/office/powerpoint/2010/main" val="114773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Pengecualian PPh 23</a:t>
            </a:r>
            <a:endParaRPr lang="id-ID" dirty="0"/>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a:pPr>
            <a:r>
              <a:rPr lang="id-ID" dirty="0" smtClean="0"/>
              <a:t>Penghasilan yang dibayar atau berulang kepada bank</a:t>
            </a:r>
          </a:p>
          <a:p>
            <a:pPr marL="514350" indent="-514350">
              <a:buFont typeface="+mj-lt"/>
              <a:buAutoNum type="arabicPeriod"/>
            </a:pPr>
            <a:r>
              <a:rPr lang="id-ID" dirty="0" smtClean="0"/>
              <a:t>Sewa yang dibayar atau terutang sehubungan dengan sewa guna usaha dengan hak opsi</a:t>
            </a:r>
          </a:p>
          <a:p>
            <a:pPr marL="514350" indent="-514350">
              <a:buFont typeface="+mj-lt"/>
              <a:buAutoNum type="arabicPeriod"/>
            </a:pPr>
            <a:r>
              <a:rPr lang="id-ID" dirty="0" smtClean="0"/>
              <a:t>Dividen yangditerima oleh perseroan terbatas sebagai wajib pajak dalam negeri, koperasi, BUMN/BUMD, dari penyertaan modal pada badan usaha yang didirikan dan bertempat kedudukan di Indonesia dengan syarat: dividen berasal dari cadangan laba yang ditahan, SHU koperasi yang dibayarkan oleh koperasi kepada anggotanya.</a:t>
            </a:r>
          </a:p>
        </p:txBody>
      </p:sp>
    </p:spTree>
    <p:extLst>
      <p:ext uri="{BB962C8B-B14F-4D97-AF65-F5344CB8AC3E}">
        <p14:creationId xmlns:p14="http://schemas.microsoft.com/office/powerpoint/2010/main" val="1027844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CASE</a:t>
            </a:r>
            <a:endParaRPr lang="id-ID" dirty="0"/>
          </a:p>
        </p:txBody>
      </p:sp>
      <p:sp>
        <p:nvSpPr>
          <p:cNvPr id="3" name="Content Placeholder 2"/>
          <p:cNvSpPr>
            <a:spLocks noGrp="1"/>
          </p:cNvSpPr>
          <p:nvPr>
            <p:ph idx="1"/>
          </p:nvPr>
        </p:nvSpPr>
        <p:spPr>
          <a:xfrm>
            <a:off x="448965" y="1443835"/>
            <a:ext cx="8246069" cy="4275740"/>
          </a:xfrm>
        </p:spPr>
        <p:txBody>
          <a:bodyPr/>
          <a:lstStyle/>
          <a:p>
            <a:pPr marL="0" indent="0">
              <a:buNone/>
            </a:pPr>
            <a:r>
              <a:rPr lang="id-ID" dirty="0" smtClean="0"/>
              <a:t>PT. ONE MEDIA adalah perusahaan yang bergerak di bidang penerbitan buku dan percetakkan . Perusahaan ini melakukan transaksi yakni:</a:t>
            </a:r>
          </a:p>
          <a:p>
            <a:pPr>
              <a:buBlip>
                <a:blip r:embed="rId3"/>
              </a:buBlip>
            </a:pPr>
            <a:r>
              <a:rPr lang="id-ID" dirty="0" smtClean="0"/>
              <a:t>Pembayaran royalti tiga penulis: Titis sebesar Rp 52.000.000 dengan NPWP 02.456.XXX , Rajendra sebesar Rp 45.000.000 dengan NPWP 02.567.XXX, dan Fiska sebesar Rp 21.000.000 yang belum memiliki NPWP.</a:t>
            </a:r>
            <a:endParaRPr lang="id-ID" dirty="0"/>
          </a:p>
        </p:txBody>
      </p:sp>
    </p:spTree>
    <p:extLst>
      <p:ext uri="{BB962C8B-B14F-4D97-AF65-F5344CB8AC3E}">
        <p14:creationId xmlns:p14="http://schemas.microsoft.com/office/powerpoint/2010/main" val="1771927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Homework</a:t>
            </a:r>
            <a:endParaRPr lang="id-ID" dirty="0"/>
          </a:p>
        </p:txBody>
      </p:sp>
      <p:sp>
        <p:nvSpPr>
          <p:cNvPr id="3" name="Content Placeholder 2"/>
          <p:cNvSpPr>
            <a:spLocks noGrp="1"/>
          </p:cNvSpPr>
          <p:nvPr>
            <p:ph idx="1"/>
          </p:nvPr>
        </p:nvSpPr>
        <p:spPr/>
        <p:txBody>
          <a:bodyPr>
            <a:normAutofit lnSpcReduction="10000"/>
          </a:bodyPr>
          <a:lstStyle/>
          <a:p>
            <a:pPr marL="457200" indent="-457200">
              <a:buFont typeface="+mj-lt"/>
              <a:buAutoNum type="arabicPeriod"/>
            </a:pPr>
            <a:r>
              <a:rPr lang="id-ID" dirty="0"/>
              <a:t>PT. </a:t>
            </a:r>
            <a:r>
              <a:rPr lang="id-ID" dirty="0" smtClean="0"/>
              <a:t>LALA menandatangani </a:t>
            </a:r>
            <a:r>
              <a:rPr lang="id-ID" dirty="0"/>
              <a:t>sebuah kontrak untuk melaksanakan pengolahan limbah dengan teknik sanitary landfill di 12 lokasi dengan imbalan jasa sebesar Rp 40.000.000. Berapakah besar PPh 23 yang dipotong oleh klien terhadap PT. </a:t>
            </a:r>
            <a:r>
              <a:rPr lang="id-ID" dirty="0" smtClean="0"/>
              <a:t>LALA.</a:t>
            </a:r>
          </a:p>
          <a:p>
            <a:pPr marL="457200" indent="-457200">
              <a:buFont typeface="+mj-lt"/>
              <a:buAutoNum type="arabicPeriod"/>
            </a:pPr>
            <a:r>
              <a:rPr lang="id-ID" dirty="0" smtClean="0"/>
              <a:t>PT</a:t>
            </a:r>
            <a:r>
              <a:rPr lang="id-ID" dirty="0"/>
              <a:t>. </a:t>
            </a:r>
            <a:r>
              <a:rPr lang="id-ID" dirty="0" smtClean="0"/>
              <a:t>DIPSI </a:t>
            </a:r>
            <a:r>
              <a:rPr lang="id-ID" dirty="0"/>
              <a:t>membayarkan dividen kepada CV. </a:t>
            </a:r>
            <a:r>
              <a:rPr lang="id-ID" dirty="0" smtClean="0"/>
              <a:t>Rise </a:t>
            </a:r>
            <a:r>
              <a:rPr lang="id-ID" dirty="0"/>
              <a:t>sebesar Rp 200.000.000. Hitunglah PPh 23 yang dipotong PT. </a:t>
            </a:r>
            <a:r>
              <a:rPr lang="id-ID" dirty="0" smtClean="0"/>
              <a:t>DIPSI kepada CV. Rise.</a:t>
            </a:r>
            <a:endParaRPr lang="id-ID" dirty="0"/>
          </a:p>
          <a:p>
            <a:pPr marL="457200" indent="-457200">
              <a:buFont typeface="+mj-lt"/>
              <a:buAutoNum type="arabicPeriod"/>
            </a:pPr>
            <a:endParaRPr lang="id-ID" dirty="0"/>
          </a:p>
          <a:p>
            <a:pPr marL="0" indent="0">
              <a:buNone/>
            </a:pPr>
            <a:endParaRPr lang="id-ID" dirty="0"/>
          </a:p>
          <a:p>
            <a:endParaRPr lang="id-ID" dirty="0"/>
          </a:p>
        </p:txBody>
      </p:sp>
    </p:spTree>
    <p:extLst>
      <p:ext uri="{BB962C8B-B14F-4D97-AF65-F5344CB8AC3E}">
        <p14:creationId xmlns:p14="http://schemas.microsoft.com/office/powerpoint/2010/main" val="253042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l"/>
            <a:r>
              <a:rPr lang="id-ID" dirty="0" smtClean="0"/>
              <a:t>Summary</a:t>
            </a:r>
            <a:endParaRPr lang="en-US" dirty="0"/>
          </a:p>
        </p:txBody>
      </p:sp>
      <p:sp>
        <p:nvSpPr>
          <p:cNvPr id="5" name="Text Placeholder 4"/>
          <p:cNvSpPr>
            <a:spLocks noGrp="1"/>
          </p:cNvSpPr>
          <p:nvPr>
            <p:ph type="body" idx="1"/>
          </p:nvPr>
        </p:nvSpPr>
        <p:spPr/>
        <p:txBody>
          <a:bodyPr/>
          <a:lstStyle/>
          <a:p>
            <a:r>
              <a:rPr lang="en-US" smtClean="0"/>
              <a:t>Product A</a:t>
            </a:r>
            <a:endParaRPr lang="en-US"/>
          </a:p>
        </p:txBody>
      </p:sp>
      <p:sp>
        <p:nvSpPr>
          <p:cNvPr id="6" name="Content Placeholder 5"/>
          <p:cNvSpPr>
            <a:spLocks noGrp="1"/>
          </p:cNvSpPr>
          <p:nvPr>
            <p:ph sz="half" idx="2"/>
          </p:nvPr>
        </p:nvSpPr>
        <p:spPr/>
        <p:txBody>
          <a:bodyPr/>
          <a:lstStyle/>
          <a:p>
            <a:r>
              <a:rPr lang="en-US" dirty="0" smtClean="0"/>
              <a:t>Feature 1</a:t>
            </a:r>
          </a:p>
          <a:p>
            <a:r>
              <a:rPr lang="en-US" dirty="0" smtClean="0"/>
              <a:t>Feature 2</a:t>
            </a:r>
          </a:p>
          <a:p>
            <a:r>
              <a:rPr lang="en-US" dirty="0" smtClean="0"/>
              <a:t>Feature 3</a:t>
            </a:r>
            <a:endParaRPr lang="en-US" dirty="0"/>
          </a:p>
        </p:txBody>
      </p:sp>
      <p:sp>
        <p:nvSpPr>
          <p:cNvPr id="7" name="Text Placeholder 6"/>
          <p:cNvSpPr>
            <a:spLocks noGrp="1"/>
          </p:cNvSpPr>
          <p:nvPr>
            <p:ph type="body" sz="quarter" idx="3"/>
          </p:nvPr>
        </p:nvSpPr>
        <p:spPr/>
        <p:txBody>
          <a:bodyPr/>
          <a:lstStyle/>
          <a:p>
            <a:r>
              <a:rPr lang="en-US" smtClean="0"/>
              <a:t>Product B</a:t>
            </a:r>
            <a:endParaRPr lang="en-US"/>
          </a:p>
        </p:txBody>
      </p:sp>
      <p:sp>
        <p:nvSpPr>
          <p:cNvPr id="8" name="Content Placeholder 7"/>
          <p:cNvSpPr>
            <a:spLocks noGrp="1"/>
          </p:cNvSpPr>
          <p:nvPr>
            <p:ph sz="quarter" idx="4"/>
          </p:nvPr>
        </p:nvSpPr>
        <p:spPr/>
        <p:txBody>
          <a:bodyPr/>
          <a:lstStyle/>
          <a:p>
            <a:r>
              <a:rPr lang="en-US" smtClean="0"/>
              <a:t>Feature 1</a:t>
            </a:r>
          </a:p>
          <a:p>
            <a:r>
              <a:rPr lang="en-US" smtClean="0"/>
              <a:t>Feature 2</a:t>
            </a:r>
          </a:p>
          <a:p>
            <a:r>
              <a:rPr lang="en-US" smtClean="0"/>
              <a:t>Feature 3</a:t>
            </a:r>
            <a:endParaRPr lang="en-US"/>
          </a:p>
        </p:txBody>
      </p:sp>
    </p:spTree>
    <p:extLst>
      <p:ext uri="{BB962C8B-B14F-4D97-AF65-F5344CB8AC3E}">
        <p14:creationId xmlns:p14="http://schemas.microsoft.com/office/powerpoint/2010/main" val="41707837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TotalTime>
  <Words>602</Words>
  <Application>Microsoft Office PowerPoint</Application>
  <PresentationFormat>On-screen Show (4:3)</PresentationFormat>
  <Paragraphs>72</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PPh pasal 23</vt:lpstr>
      <vt:lpstr>Sub Bab</vt:lpstr>
      <vt:lpstr>PPh 23</vt:lpstr>
      <vt:lpstr>Pihak Pemotong</vt:lpstr>
      <vt:lpstr>Penerima penghasilan yang dipotong PPh 23</vt:lpstr>
      <vt:lpstr>Tarif PPh 23 dan Objek Pajak Pasal 23</vt:lpstr>
      <vt:lpstr>Tarif PPh 23 dan Objek Pajak Pasal 23</vt:lpstr>
      <vt:lpstr>Tarif PPh 23 dan Objek Pajak Pasal 23</vt:lpstr>
      <vt:lpstr>PowerPoint Presentation</vt:lpstr>
      <vt:lpstr>PowerPoint Presentation</vt:lpstr>
      <vt:lpstr>Pengecualian PPh 23</vt:lpstr>
      <vt:lpstr>CASE</vt:lpstr>
      <vt:lpstr>Homework</vt:lpstr>
      <vt:lpstr>Summary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ACER</cp:lastModifiedBy>
  <cp:revision>44</cp:revision>
  <dcterms:created xsi:type="dcterms:W3CDTF">2013-08-21T19:17:07Z</dcterms:created>
  <dcterms:modified xsi:type="dcterms:W3CDTF">2018-05-02T12:37:03Z</dcterms:modified>
</cp:coreProperties>
</file>