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90" r:id="rId14"/>
    <p:sldId id="269" r:id="rId15"/>
    <p:sldId id="270" r:id="rId16"/>
    <p:sldId id="271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7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/>
    <p:restoredTop sz="94590"/>
  </p:normalViewPr>
  <p:slideViewPr>
    <p:cSldViewPr snapToGrid="0" snapToObjects="1">
      <p:cViewPr>
        <p:scale>
          <a:sx n="78" d="100"/>
          <a:sy n="78" d="100"/>
        </p:scale>
        <p:origin x="94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45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05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5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391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79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888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631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0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62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35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03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05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393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5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61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554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035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E6C9653-6647-9C45-9CAB-404EE636A986}" type="datetimeFigureOut">
              <a:rPr lang="en-US" smtClean="0"/>
              <a:t>12/12/17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016BB6-8D33-4344-BB1E-8934E167E2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04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9042" y="0"/>
            <a:ext cx="4775652" cy="1465338"/>
          </a:xfrm>
        </p:spPr>
        <p:txBody>
          <a:bodyPr/>
          <a:lstStyle/>
          <a:p>
            <a:r>
              <a:rPr lang="en-US" dirty="0" smtClean="0"/>
              <a:t>System </a:t>
            </a:r>
            <a:r>
              <a:rPr lang="en-US" dirty="0" err="1" smtClean="0"/>
              <a:t>Oprasi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581140" y="6368143"/>
            <a:ext cx="3610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ADE RICKY ROZZAQI. S.</a:t>
            </a:r>
            <a:r>
              <a:rPr lang="en-US" dirty="0" err="1" smtClean="0"/>
              <a:t>Pd</a:t>
            </a:r>
            <a:r>
              <a:rPr lang="en-US" dirty="0" smtClean="0"/>
              <a:t>,.</a:t>
            </a:r>
            <a:r>
              <a:rPr lang="en-US" dirty="0" err="1" smtClean="0"/>
              <a:t>M.Kom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286499" y="2318658"/>
            <a:ext cx="38305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/>
              <a:t>Informatika</a:t>
            </a:r>
            <a:r>
              <a:rPr lang="en-US" sz="2400" b="1" dirty="0" smtClean="0"/>
              <a:t> </a:t>
            </a:r>
            <a:br>
              <a:rPr lang="en-US" sz="2400" b="1" dirty="0" smtClean="0"/>
            </a:br>
            <a:r>
              <a:rPr lang="en-US" sz="2400" b="1" dirty="0" err="1" smtClean="0"/>
              <a:t>Universitas</a:t>
            </a:r>
            <a:r>
              <a:rPr lang="en-US" sz="2400" b="1" dirty="0" smtClean="0"/>
              <a:t> PGRI Semarang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5912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smtClean="0"/>
              <a:t>Pendahuluan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5087" y="1768928"/>
            <a:ext cx="10018713" cy="355418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penghubung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. </a:t>
            </a:r>
            <a:r>
              <a:rPr lang="en-US" sz="2800" dirty="0" err="1"/>
              <a:t>Sebelum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, orang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mengunakan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sinyal</a:t>
            </a:r>
            <a:r>
              <a:rPr lang="en-US" sz="2800" dirty="0"/>
              <a:t> analog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sinyal</a:t>
            </a:r>
            <a:r>
              <a:rPr lang="en-US" sz="2800" dirty="0"/>
              <a:t> digital. </a:t>
            </a:r>
            <a:r>
              <a:rPr lang="en-US" sz="2800" dirty="0" err="1"/>
              <a:t>Seiring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berkembangnya</a:t>
            </a:r>
            <a:r>
              <a:rPr lang="en-US" sz="2800" dirty="0"/>
              <a:t> </a:t>
            </a:r>
            <a:r>
              <a:rPr lang="en-US" sz="2800" dirty="0" err="1"/>
              <a:t>pengetahuan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teknologi</a:t>
            </a:r>
            <a:r>
              <a:rPr lang="en-US" sz="2800" dirty="0"/>
              <a:t>,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keunggulan</a:t>
            </a:r>
            <a:r>
              <a:rPr lang="en-US" sz="2800" dirty="0"/>
              <a:t> </a:t>
            </a:r>
            <a:r>
              <a:rPr lang="en-US" sz="2800" dirty="0" err="1"/>
              <a:t>masing-masing</a:t>
            </a:r>
            <a:r>
              <a:rPr lang="en-US" sz="2800" dirty="0"/>
              <a:t>.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memahami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sebaiknya</a:t>
            </a:r>
            <a:r>
              <a:rPr lang="en-US" sz="2800" dirty="0"/>
              <a:t> </a:t>
            </a:r>
            <a:r>
              <a:rPr lang="en-US" sz="2800" dirty="0" err="1"/>
              <a:t>perlu</a:t>
            </a:r>
            <a:r>
              <a:rPr lang="en-US" sz="2800" dirty="0"/>
              <a:t> </a:t>
            </a:r>
            <a:r>
              <a:rPr lang="en-US" sz="2800" dirty="0" err="1"/>
              <a:t>diketahui</a:t>
            </a:r>
            <a:r>
              <a:rPr lang="en-US" sz="2800" dirty="0"/>
              <a:t> </a:t>
            </a:r>
            <a:r>
              <a:rPr lang="en-US" sz="2800" dirty="0" err="1"/>
              <a:t>terlebih</a:t>
            </a:r>
            <a:r>
              <a:rPr lang="en-US" sz="2800" dirty="0"/>
              <a:t> </a:t>
            </a:r>
            <a:r>
              <a:rPr lang="en-US" sz="2800" dirty="0" err="1"/>
              <a:t>dahulu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konsep</a:t>
            </a:r>
            <a:r>
              <a:rPr lang="en-US" sz="2800" dirty="0"/>
              <a:t> </a:t>
            </a:r>
            <a:r>
              <a:rPr lang="en-US" sz="2800" dirty="0" err="1"/>
              <a:t>dasar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</a:t>
            </a:r>
            <a:r>
              <a:rPr lang="en-US" sz="2800" dirty="0" err="1"/>
              <a:t>sendiri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dirty="0" err="1" smtClean="0"/>
              <a:t>Pengertian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7838" y="1645589"/>
            <a:ext cx="10018713" cy="36557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	</a:t>
            </a:r>
            <a:r>
              <a:rPr lang="en-US" sz="2800" b="1" dirty="0" err="1" smtClean="0"/>
              <a:t>Pengertian</a:t>
            </a:r>
            <a:r>
              <a:rPr lang="en-US" sz="2800" b="1" dirty="0" smtClean="0"/>
              <a:t> </a:t>
            </a:r>
            <a:r>
              <a:rPr lang="en-US" sz="2800" b="1" dirty="0" err="1"/>
              <a:t>sistem</a:t>
            </a:r>
            <a:r>
              <a:rPr lang="en-US" sz="2800" b="1" dirty="0"/>
              <a:t> </a:t>
            </a:r>
            <a:r>
              <a:rPr lang="en-US" sz="2800" b="1" dirty="0" err="1"/>
              <a:t>operasi</a:t>
            </a:r>
            <a:r>
              <a:rPr lang="en-US" sz="2800" dirty="0"/>
              <a:t> 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umum</a:t>
            </a:r>
            <a:r>
              <a:rPr lang="en-US" sz="2800" dirty="0"/>
              <a:t> </a:t>
            </a:r>
            <a:r>
              <a:rPr lang="en-US" sz="2800" dirty="0" err="1"/>
              <a:t>ialah</a:t>
            </a:r>
            <a:r>
              <a:rPr lang="en-US" sz="2800" dirty="0"/>
              <a:t> </a:t>
            </a:r>
            <a:r>
              <a:rPr lang="en-US" sz="2800" dirty="0" err="1"/>
              <a:t>pengelola</a:t>
            </a:r>
            <a:r>
              <a:rPr lang="en-US" sz="2800" dirty="0"/>
              <a:t> </a:t>
            </a:r>
            <a:r>
              <a:rPr lang="en-US" sz="2800" dirty="0" err="1"/>
              <a:t>seluruh</a:t>
            </a:r>
            <a:r>
              <a:rPr lang="en-US" sz="2800" dirty="0"/>
              <a:t> </a:t>
            </a:r>
            <a:r>
              <a:rPr lang="en-US" sz="2800" dirty="0" err="1"/>
              <a:t>sumber-daya</a:t>
            </a:r>
            <a:r>
              <a:rPr lang="en-US" sz="2800" dirty="0"/>
              <a:t> yang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menyediakan</a:t>
            </a:r>
            <a:r>
              <a:rPr lang="en-US" sz="2800" dirty="0"/>
              <a:t> </a:t>
            </a:r>
            <a:r>
              <a:rPr lang="en-US" sz="2800" dirty="0" err="1"/>
              <a:t>sekumpulan</a:t>
            </a:r>
            <a:r>
              <a:rPr lang="en-US" sz="2800" dirty="0"/>
              <a:t> </a:t>
            </a:r>
            <a:r>
              <a:rPr lang="en-US" sz="2800" dirty="0" err="1"/>
              <a:t>layanan</a:t>
            </a:r>
            <a:r>
              <a:rPr lang="en-US" sz="2800" dirty="0"/>
              <a:t> (system calls)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pemakai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memudahkan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menyamankan</a:t>
            </a:r>
            <a:r>
              <a:rPr lang="en-US" sz="2800" dirty="0"/>
              <a:t> </a:t>
            </a:r>
            <a:r>
              <a:rPr lang="en-US" sz="2800" dirty="0" err="1"/>
              <a:t>penggunaan</a:t>
            </a:r>
            <a:r>
              <a:rPr lang="en-US" sz="2800" dirty="0"/>
              <a:t>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pemanfaatan</a:t>
            </a:r>
            <a:r>
              <a:rPr lang="en-US" sz="2800" dirty="0"/>
              <a:t> </a:t>
            </a:r>
            <a:r>
              <a:rPr lang="en-US" sz="2800" dirty="0" err="1"/>
              <a:t>sumber-daya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7486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dirty="0" err="1" smtClean="0"/>
              <a:t>Fungsi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286361"/>
            <a:ext cx="10018713" cy="4967482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en-US" b="1" dirty="0" smtClean="0"/>
              <a:t>	</a:t>
            </a:r>
            <a:r>
              <a:rPr lang="en-US" sz="4200" dirty="0" err="1"/>
              <a:t>Sistem</a:t>
            </a:r>
            <a:r>
              <a:rPr lang="en-US" sz="4200" dirty="0"/>
              <a:t> </a:t>
            </a:r>
            <a:r>
              <a:rPr lang="en-US" sz="4200" dirty="0" err="1"/>
              <a:t>komputer</a:t>
            </a:r>
            <a:r>
              <a:rPr lang="en-US" sz="4200" dirty="0"/>
              <a:t> </a:t>
            </a:r>
            <a:r>
              <a:rPr lang="en-US" sz="4200" dirty="0" err="1"/>
              <a:t>pada</a:t>
            </a:r>
            <a:r>
              <a:rPr lang="en-US" sz="4200" dirty="0"/>
              <a:t> </a:t>
            </a:r>
            <a:r>
              <a:rPr lang="en-US" sz="4200" dirty="0" err="1"/>
              <a:t>dasarnya</a:t>
            </a:r>
            <a:r>
              <a:rPr lang="en-US" sz="4200" dirty="0"/>
              <a:t> </a:t>
            </a:r>
            <a:r>
              <a:rPr lang="en-US" sz="4200" dirty="0" err="1"/>
              <a:t>terdiri</a:t>
            </a:r>
            <a:r>
              <a:rPr lang="en-US" sz="4200" dirty="0"/>
              <a:t> </a:t>
            </a:r>
            <a:r>
              <a:rPr lang="en-US" sz="4200" dirty="0" err="1"/>
              <a:t>dari</a:t>
            </a:r>
            <a:r>
              <a:rPr lang="en-US" sz="4200" dirty="0"/>
              <a:t> </a:t>
            </a:r>
            <a:r>
              <a:rPr lang="en-US" sz="4200" dirty="0" err="1"/>
              <a:t>empat</a:t>
            </a:r>
            <a:r>
              <a:rPr lang="en-US" sz="4200" dirty="0"/>
              <a:t> </a:t>
            </a:r>
            <a:r>
              <a:rPr lang="en-US" sz="4200" dirty="0" err="1"/>
              <a:t>komponen</a:t>
            </a:r>
            <a:r>
              <a:rPr lang="en-US" sz="4200" dirty="0"/>
              <a:t> </a:t>
            </a:r>
            <a:r>
              <a:rPr lang="en-US" sz="4200" dirty="0" err="1"/>
              <a:t>utama</a:t>
            </a:r>
            <a:r>
              <a:rPr lang="en-US" sz="4200" dirty="0"/>
              <a:t>, </a:t>
            </a:r>
            <a:r>
              <a:rPr lang="en-US" sz="4200" dirty="0" err="1"/>
              <a:t>yaitu</a:t>
            </a:r>
            <a:r>
              <a:rPr lang="en-US" sz="4200" dirty="0"/>
              <a:t> </a:t>
            </a:r>
            <a:r>
              <a:rPr lang="en-US" sz="4200" dirty="0" err="1"/>
              <a:t>perangkat-keras</a:t>
            </a:r>
            <a:r>
              <a:rPr lang="en-US" sz="4200" dirty="0"/>
              <a:t>, program </a:t>
            </a:r>
            <a:r>
              <a:rPr lang="en-US" sz="4200" dirty="0" err="1"/>
              <a:t>aplikasi</a:t>
            </a:r>
            <a:r>
              <a:rPr lang="en-US" sz="4200" dirty="0"/>
              <a:t>, </a:t>
            </a:r>
            <a:r>
              <a:rPr lang="en-US" sz="4200" dirty="0" err="1"/>
              <a:t>sistem-operasi</a:t>
            </a:r>
            <a:r>
              <a:rPr lang="en-US" sz="4200" dirty="0"/>
              <a:t>, </a:t>
            </a:r>
            <a:r>
              <a:rPr lang="en-US" sz="4200" dirty="0" err="1"/>
              <a:t>dan</a:t>
            </a:r>
            <a:r>
              <a:rPr lang="en-US" sz="4200" dirty="0"/>
              <a:t> para </a:t>
            </a:r>
            <a:r>
              <a:rPr lang="en-US" sz="4200" dirty="0" err="1"/>
              <a:t>pengguna</a:t>
            </a:r>
            <a:r>
              <a:rPr lang="en-US" sz="4200" dirty="0"/>
              <a:t>. </a:t>
            </a:r>
            <a:r>
              <a:rPr lang="en-US" sz="4200" dirty="0" err="1"/>
              <a:t>Sistem</a:t>
            </a:r>
            <a:r>
              <a:rPr lang="en-US" sz="4200" dirty="0"/>
              <a:t> </a:t>
            </a:r>
            <a:r>
              <a:rPr lang="en-US" sz="4200" dirty="0" err="1"/>
              <a:t>operasi</a:t>
            </a:r>
            <a:r>
              <a:rPr lang="en-US" sz="4200" dirty="0"/>
              <a:t> </a:t>
            </a:r>
            <a:r>
              <a:rPr lang="en-US" sz="4200" dirty="0" err="1"/>
              <a:t>berfungsi</a:t>
            </a:r>
            <a:r>
              <a:rPr lang="en-US" sz="4200" dirty="0"/>
              <a:t> </a:t>
            </a:r>
            <a:r>
              <a:rPr lang="en-US" sz="4200" dirty="0" err="1"/>
              <a:t>untuk</a:t>
            </a:r>
            <a:r>
              <a:rPr lang="en-US" sz="4200" dirty="0"/>
              <a:t> </a:t>
            </a:r>
            <a:r>
              <a:rPr lang="en-US" sz="4200" dirty="0" err="1"/>
              <a:t>mengatur</a:t>
            </a:r>
            <a:r>
              <a:rPr lang="en-US" sz="4200" dirty="0"/>
              <a:t> </a:t>
            </a:r>
            <a:r>
              <a:rPr lang="en-US" sz="4200" dirty="0" err="1"/>
              <a:t>dan</a:t>
            </a:r>
            <a:r>
              <a:rPr lang="en-US" sz="4200" dirty="0"/>
              <a:t> </a:t>
            </a:r>
            <a:r>
              <a:rPr lang="en-US" sz="4200" dirty="0" err="1"/>
              <a:t>mengawasi</a:t>
            </a:r>
            <a:r>
              <a:rPr lang="en-US" sz="4200" dirty="0"/>
              <a:t> </a:t>
            </a:r>
            <a:r>
              <a:rPr lang="en-US" sz="4200" dirty="0" err="1"/>
              <a:t>penggunaan</a:t>
            </a:r>
            <a:r>
              <a:rPr lang="en-US" sz="4200" dirty="0"/>
              <a:t> </a:t>
            </a:r>
            <a:r>
              <a:rPr lang="en-US" sz="4200" dirty="0" err="1"/>
              <a:t>perangkat</a:t>
            </a:r>
            <a:r>
              <a:rPr lang="en-US" sz="4200" dirty="0"/>
              <a:t> </a:t>
            </a:r>
            <a:r>
              <a:rPr lang="en-US" sz="4200" dirty="0" err="1"/>
              <a:t>keras</a:t>
            </a:r>
            <a:r>
              <a:rPr lang="en-US" sz="4200" dirty="0"/>
              <a:t> </a:t>
            </a:r>
            <a:r>
              <a:rPr lang="en-US" sz="4200" dirty="0" err="1"/>
              <a:t>oleh</a:t>
            </a:r>
            <a:r>
              <a:rPr lang="en-US" sz="4200" dirty="0"/>
              <a:t> </a:t>
            </a:r>
            <a:r>
              <a:rPr lang="en-US" sz="4200" dirty="0" err="1"/>
              <a:t>berbagai</a:t>
            </a:r>
            <a:r>
              <a:rPr lang="en-US" sz="4200" dirty="0"/>
              <a:t> program </a:t>
            </a:r>
            <a:r>
              <a:rPr lang="en-US" sz="4200" dirty="0" err="1"/>
              <a:t>aplikasi</a:t>
            </a:r>
            <a:r>
              <a:rPr lang="en-US" sz="4200" dirty="0"/>
              <a:t> </a:t>
            </a:r>
            <a:r>
              <a:rPr lang="en-US" sz="4200" dirty="0" err="1"/>
              <a:t>serta</a:t>
            </a:r>
            <a:r>
              <a:rPr lang="en-US" sz="4200" dirty="0"/>
              <a:t> para </a:t>
            </a:r>
            <a:r>
              <a:rPr lang="en-US" sz="4200" dirty="0" err="1"/>
              <a:t>pengguna.Sistem</a:t>
            </a:r>
            <a:r>
              <a:rPr lang="en-US" sz="4200" dirty="0"/>
              <a:t> </a:t>
            </a:r>
            <a:r>
              <a:rPr lang="en-US" sz="4200" dirty="0" err="1"/>
              <a:t>operasi</a:t>
            </a:r>
            <a:r>
              <a:rPr lang="en-US" sz="4200" dirty="0"/>
              <a:t> </a:t>
            </a:r>
            <a:r>
              <a:rPr lang="en-US" sz="4200" dirty="0" err="1"/>
              <a:t>berfungsi</a:t>
            </a:r>
            <a:r>
              <a:rPr lang="en-US" sz="4200" dirty="0"/>
              <a:t> </a:t>
            </a:r>
            <a:r>
              <a:rPr lang="en-US" sz="4200" dirty="0" err="1"/>
              <a:t>ibarat</a:t>
            </a:r>
            <a:r>
              <a:rPr lang="en-US" sz="4200" dirty="0"/>
              <a:t> </a:t>
            </a:r>
            <a:r>
              <a:rPr lang="en-US" sz="4200" dirty="0" err="1"/>
              <a:t>pemerintah</a:t>
            </a:r>
            <a:r>
              <a:rPr lang="en-US" sz="4200" dirty="0"/>
              <a:t> </a:t>
            </a:r>
            <a:r>
              <a:rPr lang="en-US" sz="4200" dirty="0" err="1"/>
              <a:t>dalam</a:t>
            </a:r>
            <a:r>
              <a:rPr lang="en-US" sz="4200" dirty="0"/>
              <a:t> </a:t>
            </a:r>
            <a:r>
              <a:rPr lang="en-US" sz="4200" dirty="0" err="1"/>
              <a:t>suatu</a:t>
            </a:r>
            <a:r>
              <a:rPr lang="en-US" sz="4200" dirty="0"/>
              <a:t> </a:t>
            </a:r>
            <a:r>
              <a:rPr lang="en-US" sz="4200" dirty="0" err="1"/>
              <a:t>negara</a:t>
            </a:r>
            <a:r>
              <a:rPr lang="en-US" sz="4200" dirty="0"/>
              <a:t>, </a:t>
            </a:r>
            <a:r>
              <a:rPr lang="en-US" sz="4200" dirty="0" err="1"/>
              <a:t>dalam</a:t>
            </a:r>
            <a:r>
              <a:rPr lang="en-US" sz="4200" dirty="0"/>
              <a:t> </a:t>
            </a:r>
            <a:r>
              <a:rPr lang="en-US" sz="4200" dirty="0" err="1"/>
              <a:t>arti</a:t>
            </a:r>
            <a:r>
              <a:rPr lang="en-US" sz="4200" dirty="0"/>
              <a:t> </a:t>
            </a:r>
            <a:r>
              <a:rPr lang="en-US" sz="4200" dirty="0" err="1"/>
              <a:t>membuat</a:t>
            </a:r>
            <a:r>
              <a:rPr lang="en-US" sz="4200" dirty="0"/>
              <a:t> </a:t>
            </a:r>
            <a:r>
              <a:rPr lang="en-US" sz="4200" dirty="0" err="1"/>
              <a:t>kondisi</a:t>
            </a:r>
            <a:r>
              <a:rPr lang="en-US" sz="4200" dirty="0"/>
              <a:t> </a:t>
            </a:r>
            <a:r>
              <a:rPr lang="en-US" sz="4200" dirty="0" err="1"/>
              <a:t>komputer</a:t>
            </a:r>
            <a:r>
              <a:rPr lang="en-US" sz="4200" dirty="0"/>
              <a:t> agar </a:t>
            </a:r>
            <a:r>
              <a:rPr lang="en-US" sz="4200" dirty="0" err="1"/>
              <a:t>dapat</a:t>
            </a:r>
            <a:r>
              <a:rPr lang="en-US" sz="4200" dirty="0"/>
              <a:t> </a:t>
            </a:r>
            <a:r>
              <a:rPr lang="en-US" sz="4200" dirty="0" err="1"/>
              <a:t>menjalankan</a:t>
            </a:r>
            <a:r>
              <a:rPr lang="en-US" sz="4200" dirty="0"/>
              <a:t> program </a:t>
            </a:r>
            <a:r>
              <a:rPr lang="en-US" sz="4200" dirty="0" err="1"/>
              <a:t>secara</a:t>
            </a:r>
            <a:r>
              <a:rPr lang="en-US" sz="4200" dirty="0"/>
              <a:t> </a:t>
            </a:r>
            <a:r>
              <a:rPr lang="en-US" sz="4200" dirty="0" err="1"/>
              <a:t>benar</a:t>
            </a:r>
            <a:r>
              <a:rPr lang="en-US" sz="4200" dirty="0"/>
              <a:t>. </a:t>
            </a:r>
            <a:r>
              <a:rPr lang="en-US" sz="4200" dirty="0" err="1"/>
              <a:t>Untuk</a:t>
            </a:r>
            <a:r>
              <a:rPr lang="en-US" sz="4200" dirty="0"/>
              <a:t> </a:t>
            </a:r>
            <a:r>
              <a:rPr lang="en-US" sz="4200" dirty="0" err="1"/>
              <a:t>menghindari</a:t>
            </a:r>
            <a:r>
              <a:rPr lang="en-US" sz="4200" dirty="0"/>
              <a:t> </a:t>
            </a:r>
            <a:r>
              <a:rPr lang="en-US" sz="4200" dirty="0" err="1"/>
              <a:t>konflik</a:t>
            </a:r>
            <a:r>
              <a:rPr lang="en-US" sz="4200" dirty="0"/>
              <a:t> yang </a:t>
            </a:r>
            <a:r>
              <a:rPr lang="en-US" sz="4200" dirty="0" err="1"/>
              <a:t>terjadi</a:t>
            </a:r>
            <a:r>
              <a:rPr lang="en-US" sz="4200" dirty="0"/>
              <a:t> </a:t>
            </a:r>
            <a:r>
              <a:rPr lang="en-US" sz="4200" dirty="0" err="1"/>
              <a:t>pada</a:t>
            </a:r>
            <a:r>
              <a:rPr lang="en-US" sz="4200" dirty="0"/>
              <a:t> </a:t>
            </a:r>
            <a:r>
              <a:rPr lang="en-US" sz="4200" dirty="0" err="1"/>
              <a:t>saat</a:t>
            </a:r>
            <a:r>
              <a:rPr lang="en-US" sz="4200" dirty="0"/>
              <a:t> </a:t>
            </a:r>
            <a:r>
              <a:rPr lang="en-US" sz="4200" dirty="0" err="1"/>
              <a:t>pengguna</a:t>
            </a:r>
            <a:r>
              <a:rPr lang="en-US" sz="4200" dirty="0"/>
              <a:t> </a:t>
            </a:r>
            <a:r>
              <a:rPr lang="en-US" sz="4200" dirty="0" err="1"/>
              <a:t>menggunakan</a:t>
            </a:r>
            <a:r>
              <a:rPr lang="en-US" sz="4200" dirty="0"/>
              <a:t> </a:t>
            </a:r>
            <a:r>
              <a:rPr lang="en-US" sz="4200" dirty="0" err="1"/>
              <a:t>sumber-daya</a:t>
            </a:r>
            <a:r>
              <a:rPr lang="en-US" sz="4200" dirty="0"/>
              <a:t> yang </a:t>
            </a:r>
            <a:r>
              <a:rPr lang="en-US" sz="4200" dirty="0" err="1"/>
              <a:t>sama</a:t>
            </a:r>
            <a:r>
              <a:rPr lang="en-US" sz="4200" dirty="0"/>
              <a:t>, </a:t>
            </a:r>
            <a:r>
              <a:rPr lang="en-US" sz="4200" dirty="0" err="1"/>
              <a:t>sistem</a:t>
            </a:r>
            <a:r>
              <a:rPr lang="en-US" sz="4200" dirty="0"/>
              <a:t> </a:t>
            </a:r>
            <a:r>
              <a:rPr lang="en-US" sz="4200" dirty="0" err="1"/>
              <a:t>operasi</a:t>
            </a:r>
            <a:r>
              <a:rPr lang="en-US" sz="4200" dirty="0"/>
              <a:t> </a:t>
            </a:r>
            <a:r>
              <a:rPr lang="en-US" sz="4200" dirty="0" err="1"/>
              <a:t>mengatur</a:t>
            </a:r>
            <a:r>
              <a:rPr lang="en-US" sz="4200" dirty="0"/>
              <a:t> </a:t>
            </a:r>
            <a:r>
              <a:rPr lang="en-US" sz="4200" dirty="0" err="1"/>
              <a:t>pengguna</a:t>
            </a:r>
            <a:r>
              <a:rPr lang="en-US" sz="4200" dirty="0"/>
              <a:t> </a:t>
            </a:r>
            <a:r>
              <a:rPr lang="en-US" sz="4200" dirty="0" err="1"/>
              <a:t>mana</a:t>
            </a:r>
            <a:r>
              <a:rPr lang="en-US" sz="4200" dirty="0"/>
              <a:t> yang </a:t>
            </a:r>
            <a:r>
              <a:rPr lang="en-US" sz="4200" dirty="0" err="1"/>
              <a:t>dapat</a:t>
            </a:r>
            <a:r>
              <a:rPr lang="en-US" sz="4200" dirty="0"/>
              <a:t> </a:t>
            </a:r>
            <a:r>
              <a:rPr lang="en-US" sz="4200" dirty="0" err="1"/>
              <a:t>mengakses</a:t>
            </a:r>
            <a:r>
              <a:rPr lang="en-US" sz="4200" dirty="0"/>
              <a:t> </a:t>
            </a:r>
            <a:r>
              <a:rPr lang="en-US" sz="4200" dirty="0" err="1"/>
              <a:t>suatu</a:t>
            </a:r>
            <a:r>
              <a:rPr lang="en-US" sz="4200" dirty="0"/>
              <a:t> </a:t>
            </a:r>
            <a:r>
              <a:rPr lang="en-US" sz="4200" dirty="0" err="1"/>
              <a:t>sumber-daya</a:t>
            </a:r>
            <a:r>
              <a:rPr lang="en-US" sz="4200" dirty="0"/>
              <a:t>. </a:t>
            </a:r>
            <a:r>
              <a:rPr lang="en-US" sz="4200" dirty="0" err="1"/>
              <a:t>Sistem</a:t>
            </a:r>
            <a:r>
              <a:rPr lang="en-US" sz="4200" dirty="0"/>
              <a:t> </a:t>
            </a:r>
            <a:r>
              <a:rPr lang="en-US" sz="4200" dirty="0" err="1"/>
              <a:t>operasi</a:t>
            </a:r>
            <a:r>
              <a:rPr lang="en-US" sz="4200" dirty="0"/>
              <a:t> </a:t>
            </a:r>
            <a:r>
              <a:rPr lang="en-US" sz="4200" dirty="0" err="1"/>
              <a:t>juga</a:t>
            </a:r>
            <a:r>
              <a:rPr lang="en-US" sz="4200" dirty="0"/>
              <a:t> </a:t>
            </a:r>
            <a:r>
              <a:rPr lang="en-US" sz="4200" dirty="0" err="1"/>
              <a:t>sering</a:t>
            </a:r>
            <a:r>
              <a:rPr lang="en-US" sz="4200" dirty="0"/>
              <a:t> </a:t>
            </a:r>
            <a:r>
              <a:rPr lang="en-US" sz="4200" dirty="0" err="1"/>
              <a:t>disebut</a:t>
            </a:r>
            <a:r>
              <a:rPr lang="en-US" sz="4200" dirty="0"/>
              <a:t> resource allocator. </a:t>
            </a:r>
            <a:r>
              <a:rPr lang="en-US" sz="4200" dirty="0" err="1"/>
              <a:t>Satu</a:t>
            </a:r>
            <a:r>
              <a:rPr lang="en-US" sz="4200" dirty="0"/>
              <a:t> </a:t>
            </a:r>
            <a:r>
              <a:rPr lang="en-US" sz="4200" dirty="0" err="1"/>
              <a:t>lagi</a:t>
            </a:r>
            <a:r>
              <a:rPr lang="en-US" sz="4200" dirty="0"/>
              <a:t> </a:t>
            </a:r>
            <a:r>
              <a:rPr lang="en-US" sz="4200" dirty="0" err="1"/>
              <a:t>fungsi</a:t>
            </a:r>
            <a:r>
              <a:rPr lang="en-US" sz="4200" dirty="0"/>
              <a:t> </a:t>
            </a:r>
            <a:r>
              <a:rPr lang="en-US" sz="4200" dirty="0" err="1"/>
              <a:t>penting</a:t>
            </a:r>
            <a:r>
              <a:rPr lang="en-US" sz="4200" dirty="0"/>
              <a:t> </a:t>
            </a:r>
            <a:r>
              <a:rPr lang="en-US" sz="4200" dirty="0" err="1"/>
              <a:t>sistem</a:t>
            </a:r>
            <a:r>
              <a:rPr lang="en-US" sz="4200" dirty="0"/>
              <a:t> </a:t>
            </a:r>
            <a:r>
              <a:rPr lang="en-US" sz="4200" dirty="0" err="1"/>
              <a:t>operasi</a:t>
            </a:r>
            <a:r>
              <a:rPr lang="en-US" sz="4200" dirty="0"/>
              <a:t> </a:t>
            </a:r>
            <a:r>
              <a:rPr lang="en-US" sz="4200" dirty="0" err="1"/>
              <a:t>ialah</a:t>
            </a:r>
            <a:r>
              <a:rPr lang="en-US" sz="4200" dirty="0"/>
              <a:t> </a:t>
            </a:r>
            <a:r>
              <a:rPr lang="en-US" sz="4200" dirty="0" err="1"/>
              <a:t>sebagai</a:t>
            </a:r>
            <a:r>
              <a:rPr lang="en-US" sz="4200" dirty="0"/>
              <a:t> program </a:t>
            </a:r>
            <a:r>
              <a:rPr lang="en-US" sz="4200" dirty="0" err="1"/>
              <a:t>pengendali</a:t>
            </a:r>
            <a:r>
              <a:rPr lang="en-US" sz="4200" dirty="0"/>
              <a:t> yang </a:t>
            </a:r>
            <a:r>
              <a:rPr lang="en-US" sz="4200" dirty="0" err="1"/>
              <a:t>bertujuan</a:t>
            </a:r>
            <a:r>
              <a:rPr lang="en-US" sz="4200" dirty="0"/>
              <a:t> </a:t>
            </a:r>
            <a:r>
              <a:rPr lang="en-US" sz="4200" dirty="0" err="1"/>
              <a:t>untuk</a:t>
            </a:r>
            <a:r>
              <a:rPr lang="en-US" sz="4200" dirty="0"/>
              <a:t> </a:t>
            </a:r>
            <a:r>
              <a:rPr lang="en-US" sz="4200" dirty="0" err="1"/>
              <a:t>menghindari</a:t>
            </a:r>
            <a:r>
              <a:rPr lang="en-US" sz="4200" dirty="0"/>
              <a:t> </a:t>
            </a:r>
            <a:r>
              <a:rPr lang="en-US" sz="4200" dirty="0" err="1"/>
              <a:t>kekeliruan</a:t>
            </a:r>
            <a:r>
              <a:rPr lang="en-US" sz="4200" dirty="0"/>
              <a:t> (error) </a:t>
            </a:r>
            <a:r>
              <a:rPr lang="en-US" sz="4200" dirty="0" err="1"/>
              <a:t>dan</a:t>
            </a:r>
            <a:r>
              <a:rPr lang="en-US" sz="4200" dirty="0"/>
              <a:t> </a:t>
            </a:r>
            <a:r>
              <a:rPr lang="en-US" sz="4200" dirty="0" err="1"/>
              <a:t>penggunaan</a:t>
            </a:r>
            <a:r>
              <a:rPr lang="en-US" sz="4200" dirty="0"/>
              <a:t> </a:t>
            </a:r>
            <a:r>
              <a:rPr lang="en-US" sz="4200" dirty="0" err="1"/>
              <a:t>komputer</a:t>
            </a:r>
            <a:r>
              <a:rPr lang="en-US" sz="4200" dirty="0"/>
              <a:t> yang </a:t>
            </a:r>
            <a:r>
              <a:rPr lang="en-US" sz="4200" dirty="0" err="1"/>
              <a:t>tidak</a:t>
            </a:r>
            <a:r>
              <a:rPr lang="en-US" sz="4200" dirty="0"/>
              <a:t> </a:t>
            </a:r>
            <a:r>
              <a:rPr lang="en-US" sz="4200" dirty="0" err="1"/>
              <a:t>perlu</a:t>
            </a:r>
            <a:r>
              <a:rPr lang="en-US" sz="4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5373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b="1" dirty="0" err="1" smtClean="0"/>
              <a:t>Tujuan</a:t>
            </a:r>
            <a:r>
              <a:rPr lang="en-US" b="1" dirty="0" smtClean="0"/>
              <a:t> </a:t>
            </a:r>
            <a:r>
              <a:rPr lang="en-US" b="1" dirty="0" err="1" smtClean="0"/>
              <a:t>Mempelajari</a:t>
            </a:r>
            <a:r>
              <a:rPr lang="en-US" b="1" dirty="0" smtClean="0"/>
              <a:t> </a:t>
            </a:r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Operasi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agar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merancang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memodifikasi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, agar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, </a:t>
            </a:r>
            <a:r>
              <a:rPr lang="en-US" dirty="0" err="1"/>
              <a:t>memaksimalkan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agar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diterapkan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aplikasi-aplikasi</a:t>
            </a:r>
            <a:r>
              <a:rPr lang="en-US" dirty="0"/>
              <a:t> lain.</a:t>
            </a:r>
          </a:p>
        </p:txBody>
      </p:sp>
    </p:spTree>
    <p:extLst>
      <p:ext uri="{BB962C8B-B14F-4D97-AF65-F5344CB8AC3E}">
        <p14:creationId xmlns:p14="http://schemas.microsoft.com/office/powerpoint/2010/main" val="76065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 smtClean="0"/>
              <a:t>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Struktur</a:t>
            </a:r>
            <a:r>
              <a:rPr lang="en-US" dirty="0"/>
              <a:t> I/O.</a:t>
            </a:r>
          </a:p>
          <a:p>
            <a:pPr lvl="1"/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Storage Hierarchy.</a:t>
            </a:r>
          </a:p>
          <a:p>
            <a:pPr lvl="1"/>
            <a:r>
              <a:rPr lang="en-US" dirty="0" err="1"/>
              <a:t>Proteksi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2255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pPr algn="ctr"/>
            <a:r>
              <a:rPr lang="en-US" b="1" dirty="0" smtClean="0"/>
              <a:t>System </a:t>
            </a:r>
            <a:r>
              <a:rPr lang="en-US" b="1" dirty="0" err="1" smtClean="0"/>
              <a:t>Oprasi</a:t>
            </a:r>
            <a:r>
              <a:rPr lang="en-US" b="1" dirty="0" smtClean="0"/>
              <a:t> </a:t>
            </a:r>
            <a:r>
              <a:rPr lang="en-US" b="1" dirty="0" err="1" smtClean="0"/>
              <a:t>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2281" y="1866899"/>
            <a:ext cx="10018713" cy="4191001"/>
          </a:xfrm>
        </p:spPr>
        <p:txBody>
          <a:bodyPr>
            <a:normAutofit/>
          </a:bodyPr>
          <a:lstStyle/>
          <a:p>
            <a:r>
              <a:rPr lang="en-US" b="1" dirty="0" err="1"/>
              <a:t>Struktur</a:t>
            </a:r>
            <a:r>
              <a:rPr lang="en-US" b="1" dirty="0"/>
              <a:t> I/O </a:t>
            </a:r>
            <a:endParaRPr lang="en-US" b="1" dirty="0" smtClean="0"/>
          </a:p>
          <a:p>
            <a:r>
              <a:rPr lang="en-US" b="1" dirty="0" err="1" smtClean="0"/>
              <a:t>Interupsi</a:t>
            </a:r>
            <a:r>
              <a:rPr lang="en-US" b="1" dirty="0" smtClean="0"/>
              <a:t> </a:t>
            </a:r>
            <a:r>
              <a:rPr lang="en-US" b="1" dirty="0"/>
              <a:t>I/O </a:t>
            </a:r>
            <a:endParaRPr lang="en-US" b="1" dirty="0" smtClean="0"/>
          </a:p>
          <a:p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/>
              <a:t>DMA </a:t>
            </a:r>
            <a:endParaRPr lang="en-US" b="1" dirty="0" smtClean="0"/>
          </a:p>
          <a:p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/>
              <a:t>Penyimpanan</a:t>
            </a:r>
            <a:r>
              <a:rPr lang="en-US" b="1" dirty="0"/>
              <a:t> </a:t>
            </a:r>
            <a:endParaRPr lang="en-US" b="1" dirty="0" smtClean="0"/>
          </a:p>
          <a:p>
            <a:r>
              <a:rPr lang="en-US" b="1" dirty="0" err="1" smtClean="0"/>
              <a:t>Memori</a:t>
            </a:r>
            <a:r>
              <a:rPr lang="en-US" b="1" dirty="0" smtClean="0"/>
              <a:t> </a:t>
            </a:r>
            <a:r>
              <a:rPr lang="en-US" b="1" dirty="0" err="1" smtClean="0"/>
              <a:t>Utama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59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pPr algn="ctr"/>
            <a:r>
              <a:rPr lang="en-US" b="1" dirty="0" smtClean="0"/>
              <a:t>System </a:t>
            </a:r>
            <a:r>
              <a:rPr lang="en-US" b="1" dirty="0" err="1" smtClean="0"/>
              <a:t>Oprasi</a:t>
            </a:r>
            <a:r>
              <a:rPr lang="en-US" b="1" dirty="0" smtClean="0"/>
              <a:t> </a:t>
            </a:r>
            <a:r>
              <a:rPr lang="en-US" b="1" dirty="0" err="1" smtClean="0"/>
              <a:t>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077686"/>
            <a:ext cx="10500861" cy="5600699"/>
          </a:xfrm>
        </p:spPr>
        <p:txBody>
          <a:bodyPr>
            <a:normAutofit/>
          </a:bodyPr>
          <a:lstStyle/>
          <a:p>
            <a:pPr algn="just"/>
            <a:r>
              <a:rPr lang="en-US" b="1" dirty="0" err="1"/>
              <a:t>Struktur</a:t>
            </a:r>
            <a:r>
              <a:rPr lang="en-US" b="1" dirty="0"/>
              <a:t> I/O </a:t>
            </a:r>
            <a:endParaRPr lang="en-US" b="1" dirty="0" smtClean="0"/>
          </a:p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membahas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I/O, </a:t>
            </a:r>
            <a:r>
              <a:rPr lang="en-US" dirty="0" err="1"/>
              <a:t>interupsi</a:t>
            </a:r>
            <a:r>
              <a:rPr lang="en-US" dirty="0"/>
              <a:t> I/O, </a:t>
            </a:r>
            <a:r>
              <a:rPr lang="en-US" dirty="0" err="1"/>
              <a:t>dan</a:t>
            </a:r>
            <a:r>
              <a:rPr lang="en-US" dirty="0"/>
              <a:t> DMA,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penangananinterupsi</a:t>
            </a:r>
            <a:r>
              <a:rPr lang="en-US" dirty="0"/>
              <a:t>.</a:t>
            </a:r>
          </a:p>
          <a:p>
            <a:pPr algn="just"/>
            <a:r>
              <a:rPr lang="en-US" b="1" dirty="0" err="1"/>
              <a:t>Interupsi</a:t>
            </a:r>
            <a:r>
              <a:rPr lang="en-US" b="1" dirty="0"/>
              <a:t> I/O </a:t>
            </a:r>
            <a:endParaRPr lang="en-US" b="1" dirty="0" smtClean="0"/>
          </a:p>
          <a:p>
            <a:pPr marL="457200" lvl="1" indent="0" algn="just">
              <a:buNone/>
            </a:pPr>
            <a:r>
              <a:rPr lang="en-US" b="1" dirty="0"/>
              <a:t>	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memulai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I/O, CPU me-load register yang </a:t>
            </a:r>
            <a:r>
              <a:rPr lang="en-US" dirty="0" err="1"/>
              <a:t>bersesuaian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device controller. </a:t>
            </a:r>
            <a:r>
              <a:rPr lang="en-US" dirty="0" err="1"/>
              <a:t>Sebaliknyadevice</a:t>
            </a:r>
            <a:r>
              <a:rPr lang="en-US" dirty="0"/>
              <a:t> controller </a:t>
            </a:r>
            <a:r>
              <a:rPr lang="en-US" dirty="0" err="1"/>
              <a:t>memeriksa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 register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I/O </a:t>
            </a:r>
            <a:r>
              <a:rPr lang="en-US" dirty="0" err="1"/>
              <a:t>dijalankan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kemungkinan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synchronous I/O </a:t>
            </a:r>
            <a:r>
              <a:rPr lang="en-US" dirty="0" err="1"/>
              <a:t>dan</a:t>
            </a:r>
            <a:r>
              <a:rPr lang="en-US" dirty="0"/>
              <a:t> asynchronous I/O. </a:t>
            </a:r>
            <a:r>
              <a:rPr lang="en-US" dirty="0" err="1"/>
              <a:t>Pada</a:t>
            </a:r>
            <a:r>
              <a:rPr lang="en-US" dirty="0"/>
              <a:t> synchronous I/O, </a:t>
            </a:r>
            <a:r>
              <a:rPr lang="en-US" dirty="0" err="1"/>
              <a:t>kendali</a:t>
            </a:r>
            <a:r>
              <a:rPr lang="en-US" dirty="0"/>
              <a:t> </a:t>
            </a:r>
            <a:r>
              <a:rPr lang="en-US" dirty="0" err="1"/>
              <a:t>dikembalikan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proses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proses I/O </a:t>
            </a:r>
            <a:r>
              <a:rPr lang="en-US" dirty="0" err="1"/>
              <a:t>selesai</a:t>
            </a:r>
            <a:r>
              <a:rPr lang="en-US" dirty="0"/>
              <a:t> </a:t>
            </a:r>
            <a:r>
              <a:rPr lang="en-US" dirty="0" err="1"/>
              <a:t>dikerjakan</a:t>
            </a:r>
            <a:r>
              <a:rPr lang="en-US" dirty="0"/>
              <a:t>.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asynchronous I/O, </a:t>
            </a:r>
            <a:r>
              <a:rPr lang="en-US" dirty="0" err="1"/>
              <a:t>kendali</a:t>
            </a:r>
            <a:r>
              <a:rPr lang="en-US" dirty="0"/>
              <a:t> </a:t>
            </a:r>
            <a:r>
              <a:rPr lang="en-US" dirty="0" err="1"/>
              <a:t>dikembalikan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proses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menunggu</a:t>
            </a:r>
            <a:r>
              <a:rPr lang="en-US" dirty="0"/>
              <a:t> proses I/O </a:t>
            </a:r>
            <a:r>
              <a:rPr lang="en-US" dirty="0" err="1"/>
              <a:t>selesai</a:t>
            </a:r>
            <a:r>
              <a:rPr lang="en-US" dirty="0"/>
              <a:t>. </a:t>
            </a:r>
            <a:r>
              <a:rPr lang="en-US" dirty="0" err="1"/>
              <a:t>Sehingga</a:t>
            </a:r>
            <a:r>
              <a:rPr lang="en-US" dirty="0"/>
              <a:t> proses I/O </a:t>
            </a:r>
            <a:r>
              <a:rPr lang="en-US" dirty="0" err="1"/>
              <a:t>dan</a:t>
            </a:r>
            <a:r>
              <a:rPr lang="en-US" dirty="0"/>
              <a:t> proses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dijalankan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bersamaan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648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pPr algn="ctr"/>
            <a:r>
              <a:rPr lang="en-US" b="1" dirty="0" smtClean="0"/>
              <a:t>System </a:t>
            </a:r>
            <a:r>
              <a:rPr lang="en-US" b="1" dirty="0" err="1" smtClean="0"/>
              <a:t>Oprasi</a:t>
            </a:r>
            <a:r>
              <a:rPr lang="en-US" b="1" dirty="0" smtClean="0"/>
              <a:t> </a:t>
            </a:r>
            <a:r>
              <a:rPr lang="en-US" b="1" dirty="0" err="1" smtClean="0"/>
              <a:t>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286361"/>
            <a:ext cx="10707690" cy="5441010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/>
              <a:t>DMA </a:t>
            </a:r>
            <a:endParaRPr lang="en-US" b="1" dirty="0" smtClean="0"/>
          </a:p>
          <a:p>
            <a:pPr marL="241300" indent="0" algn="just">
              <a:buNone/>
            </a:pPr>
            <a:r>
              <a:rPr lang="en-US" dirty="0" smtClean="0"/>
              <a:t>Direct </a:t>
            </a:r>
            <a:r>
              <a:rPr lang="en-US" dirty="0"/>
              <a:t>Memory Access (DMA)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metoda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I/O </a:t>
            </a:r>
            <a:r>
              <a:rPr lang="en-US" dirty="0" err="1"/>
              <a:t>dimana</a:t>
            </a:r>
            <a:r>
              <a:rPr lang="en-US" dirty="0"/>
              <a:t> device controller </a:t>
            </a:r>
            <a:r>
              <a:rPr lang="en-US" dirty="0" err="1"/>
              <a:t>langsungberhubungan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campur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CPU. </a:t>
            </a:r>
            <a:r>
              <a:rPr lang="en-US" dirty="0" err="1"/>
              <a:t>Setelah</a:t>
            </a:r>
            <a:r>
              <a:rPr lang="en-US" dirty="0"/>
              <a:t> men-set buffers, pointers, </a:t>
            </a:r>
            <a:r>
              <a:rPr lang="en-US" dirty="0" err="1"/>
              <a:t>dan</a:t>
            </a:r>
            <a:r>
              <a:rPr lang="en-US" dirty="0"/>
              <a:t> counters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I/O, device controller </a:t>
            </a:r>
            <a:r>
              <a:rPr lang="en-US" dirty="0" err="1"/>
              <a:t>mentransfer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data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campur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CPU. DMA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I/O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.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interupsi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,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interupsi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byte (word).</a:t>
            </a:r>
          </a:p>
          <a:p>
            <a:pPr algn="just"/>
            <a:r>
              <a:rPr lang="en-US" b="1" dirty="0" err="1"/>
              <a:t>Struktur</a:t>
            </a:r>
            <a:r>
              <a:rPr lang="en-US" b="1" dirty="0"/>
              <a:t> </a:t>
            </a:r>
            <a:r>
              <a:rPr lang="en-US" b="1" dirty="0" err="1"/>
              <a:t>Penyimpanan</a:t>
            </a:r>
            <a:r>
              <a:rPr lang="en-US" b="1" dirty="0"/>
              <a:t> </a:t>
            </a:r>
            <a:endParaRPr lang="en-US" b="1" dirty="0" smtClean="0"/>
          </a:p>
          <a:p>
            <a:pPr marL="241300" indent="0" algn="just">
              <a:buNone/>
            </a:pPr>
            <a:r>
              <a:rPr lang="en-US" dirty="0" smtClean="0"/>
              <a:t>Program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(</a:t>
            </a:r>
            <a:r>
              <a:rPr lang="en-US" dirty="0" err="1"/>
              <a:t>biasanya</a:t>
            </a:r>
            <a:r>
              <a:rPr lang="en-US" dirty="0"/>
              <a:t> RAM)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dijalankan</a:t>
            </a:r>
            <a:r>
              <a:rPr lang="en-US" dirty="0"/>
              <a:t>. </a:t>
            </a:r>
            <a:r>
              <a:rPr lang="en-US" dirty="0" err="1"/>
              <a:t>Memoriutama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satu-satunya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diakses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prosesor.Idealnya</a:t>
            </a:r>
            <a:r>
              <a:rPr lang="en-US" dirty="0"/>
              <a:t> program </a:t>
            </a:r>
            <a:r>
              <a:rPr lang="en-US" dirty="0" err="1"/>
              <a:t>dan</a:t>
            </a:r>
            <a:r>
              <a:rPr lang="en-US" dirty="0"/>
              <a:t> data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 </a:t>
            </a:r>
            <a:r>
              <a:rPr lang="en-US" dirty="0" err="1"/>
              <a:t>permanen.Namun</a:t>
            </a:r>
            <a:r>
              <a:rPr lang="en-US" dirty="0"/>
              <a:t> </a:t>
            </a:r>
            <a:r>
              <a:rPr lang="en-US" dirty="0" err="1"/>
              <a:t>demikian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 smtClean="0"/>
              <a:t>:</a:t>
            </a:r>
          </a:p>
          <a:p>
            <a:pPr marL="860425" indent="-619125" algn="just">
              <a:buNone/>
            </a:pPr>
            <a:r>
              <a:rPr lang="en-US" dirty="0"/>
              <a:t>	</a:t>
            </a:r>
            <a:r>
              <a:rPr lang="en-US" dirty="0" smtClean="0"/>
              <a:t>–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data </a:t>
            </a:r>
            <a:r>
              <a:rPr lang="en-US" dirty="0" err="1"/>
              <a:t>dan</a:t>
            </a:r>
            <a:r>
              <a:rPr lang="en-US" dirty="0"/>
              <a:t> program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 smtClean="0"/>
              <a:t>.</a:t>
            </a:r>
          </a:p>
          <a:p>
            <a:pPr marL="903288" indent="0">
              <a:buNone/>
            </a:pPr>
            <a:r>
              <a:rPr lang="en-US" dirty="0" smtClean="0"/>
              <a:t>–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volatile,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permanen</a:t>
            </a:r>
            <a:r>
              <a:rPr lang="en-US" dirty="0"/>
              <a:t>,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dimatikanmaka</a:t>
            </a:r>
            <a:r>
              <a:rPr lang="en-US" dirty="0"/>
              <a:t> data yang </a:t>
            </a:r>
            <a:r>
              <a:rPr lang="en-US" dirty="0" err="1"/>
              <a:t>tersimpan</a:t>
            </a:r>
            <a:r>
              <a:rPr lang="en-US" dirty="0"/>
              <a:t> di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hilang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681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529" y="-239031"/>
            <a:ext cx="10515600" cy="921234"/>
          </a:xfrm>
        </p:spPr>
        <p:txBody>
          <a:bodyPr/>
          <a:lstStyle/>
          <a:p>
            <a:pPr algn="ctr"/>
            <a:r>
              <a:rPr lang="en-US" b="1" dirty="0" smtClean="0"/>
              <a:t>System </a:t>
            </a:r>
            <a:r>
              <a:rPr lang="en-US" b="1" dirty="0" err="1" smtClean="0"/>
              <a:t>Oprasi</a:t>
            </a:r>
            <a:r>
              <a:rPr lang="en-US" b="1" dirty="0" smtClean="0"/>
              <a:t> </a:t>
            </a:r>
            <a:r>
              <a:rPr lang="en-US" b="1" dirty="0" err="1" smtClean="0"/>
              <a:t>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6581" y="2340427"/>
            <a:ext cx="10018713" cy="3124201"/>
          </a:xfrm>
        </p:spPr>
        <p:txBody>
          <a:bodyPr>
            <a:noAutofit/>
          </a:bodyPr>
          <a:lstStyle/>
          <a:p>
            <a:r>
              <a:rPr lang="en-US" b="1" dirty="0" err="1" smtClean="0"/>
              <a:t>Memori</a:t>
            </a:r>
            <a:r>
              <a:rPr lang="en-US" b="1" dirty="0" smtClean="0"/>
              <a:t> </a:t>
            </a:r>
            <a:r>
              <a:rPr lang="en-US" b="1" dirty="0" err="1" smtClean="0"/>
              <a:t>Utama</a:t>
            </a:r>
            <a:endParaRPr lang="en-US" b="1" dirty="0" smtClean="0"/>
          </a:p>
          <a:p>
            <a:pPr marL="236538" indent="0"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register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diakses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prosesor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instruksi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data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dieksekusi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di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smtClean="0"/>
              <a:t>register.</a:t>
            </a:r>
          </a:p>
          <a:p>
            <a:pPr marL="22225" indent="0" algn="just">
              <a:buNone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mempermudah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I/O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arsitektur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fasilitas</a:t>
            </a:r>
            <a:r>
              <a:rPr lang="en-US" dirty="0"/>
              <a:t> </a:t>
            </a:r>
            <a:r>
              <a:rPr lang="en-US" dirty="0" err="1"/>
              <a:t>pemetaan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I/O.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di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dipetakan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device register. </a:t>
            </a:r>
            <a:r>
              <a:rPr lang="en-US" dirty="0" err="1"/>
              <a:t>Membaca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data </a:t>
            </a:r>
            <a:r>
              <a:rPr lang="en-US" dirty="0" err="1"/>
              <a:t>ditransfer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device register.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 yang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video controller.</a:t>
            </a:r>
          </a:p>
          <a:p>
            <a:pPr marL="11113" indent="0" algn="just">
              <a:buNone/>
            </a:pPr>
            <a:r>
              <a:rPr lang="en-US" dirty="0" smtClean="0"/>
              <a:t>Register </a:t>
            </a:r>
            <a:r>
              <a:rPr lang="en-US" dirty="0"/>
              <a:t>yang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prosesor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diakses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1 clock cycle.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register </a:t>
            </a:r>
            <a:r>
              <a:rPr lang="en-US" dirty="0" err="1"/>
              <a:t>merupakan</a:t>
            </a:r>
            <a:r>
              <a:rPr lang="en-US" dirty="0"/>
              <a:t> media </a:t>
            </a:r>
            <a:r>
              <a:rPr lang="en-US" dirty="0" err="1"/>
              <a:t>penyimpanan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paling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yang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lama.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mengatasi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, </a:t>
            </a:r>
            <a:r>
              <a:rPr lang="en-US" dirty="0" err="1"/>
              <a:t>dibuatlah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penyangga</a:t>
            </a:r>
            <a:r>
              <a:rPr lang="en-US" dirty="0"/>
              <a:t> (buffer) </a:t>
            </a:r>
            <a:r>
              <a:rPr lang="en-US" dirty="0" err="1"/>
              <a:t>penyimpanan</a:t>
            </a:r>
            <a:r>
              <a:rPr lang="en-US" dirty="0"/>
              <a:t> yang </a:t>
            </a:r>
            <a:r>
              <a:rPr lang="en-US" dirty="0" err="1"/>
              <a:t>disebut</a:t>
            </a:r>
            <a:r>
              <a:rPr lang="en-US" dirty="0"/>
              <a:t> cache.</a:t>
            </a:r>
          </a:p>
        </p:txBody>
      </p:sp>
    </p:spTree>
    <p:extLst>
      <p:ext uri="{BB962C8B-B14F-4D97-AF65-F5344CB8AC3E}">
        <p14:creationId xmlns:p14="http://schemas.microsoft.com/office/powerpoint/2010/main" val="476667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0"/>
            <a:ext cx="10515600" cy="921234"/>
          </a:xfrm>
        </p:spPr>
        <p:txBody>
          <a:bodyPr/>
          <a:lstStyle/>
          <a:p>
            <a:r>
              <a:rPr lang="en-US" b="1" dirty="0" smtClean="0"/>
              <a:t>Magnetic Disk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0253" y="1523999"/>
            <a:ext cx="10018713" cy="312420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smtClean="0"/>
              <a:t>Magnetic </a:t>
            </a:r>
            <a:r>
              <a:rPr lang="en-US" sz="2800" dirty="0"/>
              <a:t>Disk </a:t>
            </a:r>
            <a:r>
              <a:rPr lang="en-US" sz="2800" dirty="0" err="1"/>
              <a:t>berperan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secondary storage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modern. Magnetic </a:t>
            </a:r>
            <a:r>
              <a:rPr lang="en-US" sz="2800" dirty="0" err="1"/>
              <a:t>Diskdisusun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piringan-piringan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CD. </a:t>
            </a:r>
            <a:r>
              <a:rPr lang="en-US" sz="2800" dirty="0" err="1"/>
              <a:t>Kedua</a:t>
            </a:r>
            <a:r>
              <a:rPr lang="en-US" sz="2800" dirty="0"/>
              <a:t> </a:t>
            </a:r>
            <a:r>
              <a:rPr lang="en-US" sz="2800" dirty="0" err="1"/>
              <a:t>permukaan</a:t>
            </a:r>
            <a:r>
              <a:rPr lang="en-US" sz="2800" dirty="0"/>
              <a:t> </a:t>
            </a:r>
            <a:r>
              <a:rPr lang="en-US" sz="2800" dirty="0" err="1"/>
              <a:t>piringan</a:t>
            </a:r>
            <a:r>
              <a:rPr lang="en-US" sz="2800" dirty="0"/>
              <a:t> </a:t>
            </a:r>
            <a:r>
              <a:rPr lang="en-US" sz="2800" dirty="0" err="1"/>
              <a:t>diselimuti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bahan-bahanmagnetik</a:t>
            </a:r>
            <a:r>
              <a:rPr lang="en-US" sz="2800" dirty="0"/>
              <a:t>. </a:t>
            </a:r>
            <a:r>
              <a:rPr lang="en-US" sz="2800" dirty="0" err="1"/>
              <a:t>Permukaan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piringan</a:t>
            </a:r>
            <a:r>
              <a:rPr lang="en-US" sz="2800" dirty="0"/>
              <a:t> </a:t>
            </a:r>
            <a:r>
              <a:rPr lang="en-US" sz="2800" dirty="0" err="1"/>
              <a:t>dibagi-bagi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track yang </a:t>
            </a:r>
            <a:r>
              <a:rPr lang="en-US" sz="2800" dirty="0" err="1"/>
              <a:t>memutar</a:t>
            </a:r>
            <a:r>
              <a:rPr lang="en-US" sz="2800" dirty="0"/>
              <a:t>, yang </a:t>
            </a: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dibagi</a:t>
            </a:r>
            <a:r>
              <a:rPr lang="en-US" sz="2800" dirty="0"/>
              <a:t> </a:t>
            </a:r>
            <a:r>
              <a:rPr lang="en-US" sz="2800" dirty="0" err="1"/>
              <a:t>lagi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sektor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1499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271" y="0"/>
            <a:ext cx="10515600" cy="921234"/>
          </a:xfrm>
        </p:spPr>
        <p:txBody>
          <a:bodyPr/>
          <a:lstStyle/>
          <a:p>
            <a:r>
              <a:rPr lang="en-US" b="1" dirty="0" smtClean="0"/>
              <a:t>Storage Hierarchy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4757" y="1574377"/>
            <a:ext cx="10597243" cy="48906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/>
              <a:t>	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/>
              <a:t>storage hierarchy structure, data yang </a:t>
            </a:r>
            <a:r>
              <a:rPr lang="en-US" sz="2800" dirty="0" err="1"/>
              <a:t>sama</a:t>
            </a:r>
            <a:r>
              <a:rPr lang="en-US" sz="2800" dirty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tampil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level </a:t>
            </a:r>
            <a:r>
              <a:rPr lang="en-US" sz="2800" dirty="0" err="1"/>
              <a:t>berbeda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sistempenyimpanan</a:t>
            </a:r>
            <a:r>
              <a:rPr lang="en-US" sz="2800" dirty="0"/>
              <a:t>.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smtClean="0"/>
              <a:t>: </a:t>
            </a:r>
          </a:p>
          <a:p>
            <a:pPr marL="211138" indent="0" algn="just">
              <a:buNone/>
            </a:pPr>
            <a:r>
              <a:rPr lang="en-US" sz="2800" dirty="0" smtClean="0"/>
              <a:t>integer </a:t>
            </a:r>
            <a:r>
              <a:rPr lang="en-US" sz="2800" dirty="0"/>
              <a:t>A </a:t>
            </a:r>
            <a:r>
              <a:rPr lang="en-US" sz="2800" dirty="0" err="1"/>
              <a:t>berlokasi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bekas</a:t>
            </a:r>
            <a:r>
              <a:rPr lang="en-US" sz="2800" dirty="0"/>
              <a:t> B yang </a:t>
            </a:r>
            <a:r>
              <a:rPr lang="en-US" sz="2800" dirty="0" err="1"/>
              <a:t>ditambahkan</a:t>
            </a:r>
            <a:r>
              <a:rPr lang="en-US" sz="2800" dirty="0"/>
              <a:t> 1,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asumsibekas</a:t>
            </a:r>
            <a:r>
              <a:rPr lang="en-US" sz="2800" dirty="0"/>
              <a:t> B </a:t>
            </a:r>
            <a:r>
              <a:rPr lang="en-US" sz="2800" dirty="0" err="1"/>
              <a:t>terletak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magnetic disk.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penambahan</a:t>
            </a:r>
            <a:r>
              <a:rPr lang="en-US" sz="2800" dirty="0"/>
              <a:t> </a:t>
            </a:r>
            <a:r>
              <a:rPr lang="en-US" sz="2800" dirty="0" err="1"/>
              <a:t>diproses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pertama</a:t>
            </a:r>
            <a:r>
              <a:rPr lang="en-US" sz="2800" dirty="0"/>
              <a:t> kali </a:t>
            </a:r>
            <a:r>
              <a:rPr lang="en-US" sz="2800" dirty="0" err="1"/>
              <a:t>mengeluarkan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I/O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menduplikat</a:t>
            </a:r>
            <a:r>
              <a:rPr lang="en-US" sz="2800" dirty="0"/>
              <a:t> disk block </a:t>
            </a:r>
            <a:r>
              <a:rPr lang="en-US" sz="2800" dirty="0" err="1"/>
              <a:t>pada</a:t>
            </a:r>
            <a:r>
              <a:rPr lang="en-US" sz="2800" dirty="0"/>
              <a:t> A yang </a:t>
            </a:r>
            <a:r>
              <a:rPr lang="en-US" sz="2800" dirty="0" err="1"/>
              <a:t>terletak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utama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diikuti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kemungkinan</a:t>
            </a:r>
            <a:r>
              <a:rPr lang="en-US" sz="2800" dirty="0"/>
              <a:t> </a:t>
            </a:r>
            <a:r>
              <a:rPr lang="en-US" sz="2800" dirty="0" err="1"/>
              <a:t>penduplikatan</a:t>
            </a:r>
            <a:r>
              <a:rPr lang="en-US" sz="2800" dirty="0"/>
              <a:t> A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cache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penduplikatan</a:t>
            </a:r>
            <a:r>
              <a:rPr lang="en-US" sz="2800" dirty="0"/>
              <a:t> A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internal register.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penduplikatan</a:t>
            </a:r>
            <a:r>
              <a:rPr lang="en-US" sz="2800" dirty="0"/>
              <a:t> A </a:t>
            </a:r>
            <a:r>
              <a:rPr lang="en-US" sz="2800" dirty="0" err="1"/>
              <a:t>terjadi</a:t>
            </a:r>
            <a:r>
              <a:rPr lang="en-US" sz="2800" dirty="0"/>
              <a:t> di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tempat</a:t>
            </a:r>
            <a:r>
              <a:rPr lang="en-US" sz="2800" dirty="0"/>
              <a:t>. </a:t>
            </a:r>
            <a:r>
              <a:rPr lang="en-US" sz="2800" dirty="0" err="1"/>
              <a:t>Pertama</a:t>
            </a:r>
            <a:r>
              <a:rPr lang="en-US" sz="2800" dirty="0"/>
              <a:t> </a:t>
            </a:r>
            <a:r>
              <a:rPr lang="en-US" sz="2800" dirty="0" err="1"/>
              <a:t>terjadi</a:t>
            </a:r>
            <a:r>
              <a:rPr lang="en-US" sz="2800" dirty="0"/>
              <a:t> di internal register </a:t>
            </a:r>
            <a:r>
              <a:rPr lang="en-US" sz="2800" dirty="0" err="1"/>
              <a:t>dimana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A </a:t>
            </a:r>
            <a:r>
              <a:rPr lang="en-US" sz="2800" dirty="0" err="1"/>
              <a:t>berbeda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yang di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penyimpanan</a:t>
            </a:r>
            <a:r>
              <a:rPr lang="en-US" sz="2800" dirty="0"/>
              <a:t>. Dan </a:t>
            </a:r>
            <a:r>
              <a:rPr lang="en-US" sz="2800" dirty="0" err="1"/>
              <a:t>nilai</a:t>
            </a:r>
            <a:r>
              <a:rPr lang="en-US" sz="2800" dirty="0"/>
              <a:t> di A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kembali</a:t>
            </a:r>
            <a:r>
              <a:rPr lang="en-US" sz="2800" dirty="0"/>
              <a:t> </a:t>
            </a:r>
            <a:r>
              <a:rPr lang="en-US" sz="2800" dirty="0" err="1"/>
              <a:t>sama</a:t>
            </a:r>
            <a:r>
              <a:rPr lang="en-US" sz="2800" dirty="0"/>
              <a:t> </a:t>
            </a:r>
            <a:r>
              <a:rPr lang="en-US" sz="2800" dirty="0" err="1"/>
              <a:t>ketika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</a:t>
            </a:r>
            <a:r>
              <a:rPr lang="en-US" sz="2800" dirty="0" err="1"/>
              <a:t>baru</a:t>
            </a:r>
            <a:r>
              <a:rPr lang="en-US" sz="2800" dirty="0"/>
              <a:t> </a:t>
            </a:r>
            <a:r>
              <a:rPr lang="en-US" sz="2800" dirty="0" err="1"/>
              <a:t>ditulis</a:t>
            </a:r>
            <a:r>
              <a:rPr lang="en-US" sz="2800" dirty="0"/>
              <a:t> </a:t>
            </a:r>
            <a:r>
              <a:rPr lang="en-US" sz="2800" dirty="0" err="1"/>
              <a:t>ulang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magnetic disk.</a:t>
            </a:r>
          </a:p>
          <a:p>
            <a:pPr marL="0" indent="0" algn="just">
              <a:buNone/>
            </a:pP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981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271" y="0"/>
            <a:ext cx="10515600" cy="921234"/>
          </a:xfrm>
        </p:spPr>
        <p:txBody>
          <a:bodyPr/>
          <a:lstStyle/>
          <a:p>
            <a:r>
              <a:rPr lang="en-US" b="1" dirty="0" smtClean="0"/>
              <a:t>Storage Hierarchy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4885" y="1208314"/>
            <a:ext cx="10091057" cy="39503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dirty="0" smtClean="0"/>
              <a:t>	</a:t>
            </a:r>
            <a:r>
              <a:rPr lang="en-US" sz="2800" dirty="0" smtClean="0"/>
              <a:t>	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/>
              <a:t>kondisi</a:t>
            </a:r>
            <a:r>
              <a:rPr lang="en-US" sz="2800" dirty="0"/>
              <a:t> multi </a:t>
            </a:r>
            <a:r>
              <a:rPr lang="en-US" sz="2800" dirty="0" err="1"/>
              <a:t>prosesor</a:t>
            </a:r>
            <a:r>
              <a:rPr lang="en-US" sz="2800" dirty="0"/>
              <a:t>, </a:t>
            </a:r>
            <a:r>
              <a:rPr lang="en-US" sz="2800" dirty="0" err="1"/>
              <a:t>situasi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rumit</a:t>
            </a:r>
            <a:r>
              <a:rPr lang="en-US" sz="2800" dirty="0"/>
              <a:t>. Hal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disebabkan</a:t>
            </a:r>
            <a:r>
              <a:rPr lang="en-US" sz="2800" dirty="0"/>
              <a:t> </a:t>
            </a:r>
            <a:r>
              <a:rPr lang="en-US" sz="2800" dirty="0" err="1"/>
              <a:t>masing-masingprosesor</a:t>
            </a:r>
            <a:r>
              <a:rPr lang="en-US" sz="2800" dirty="0"/>
              <a:t> </a:t>
            </a:r>
            <a:r>
              <a:rPr lang="en-US" sz="2800" dirty="0" err="1"/>
              <a:t>mempunyai</a:t>
            </a:r>
            <a:r>
              <a:rPr lang="en-US" sz="2800" dirty="0"/>
              <a:t> local cache.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kondisi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/>
              <a:t>duplikat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A </a:t>
            </a:r>
            <a:r>
              <a:rPr lang="en-US" sz="2800" dirty="0" err="1"/>
              <a:t>mungkin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di </a:t>
            </a:r>
            <a:r>
              <a:rPr lang="en-US" sz="2800" dirty="0" err="1"/>
              <a:t>beberapa</a:t>
            </a:r>
            <a:r>
              <a:rPr lang="en-US" sz="2800" dirty="0"/>
              <a:t> cache. </a:t>
            </a:r>
            <a:r>
              <a:rPr lang="en-US" sz="2800" dirty="0" err="1"/>
              <a:t>Karena</a:t>
            </a:r>
            <a:r>
              <a:rPr lang="en-US" sz="2800" dirty="0"/>
              <a:t> CPU (register-register)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dijalankan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bersamaan</a:t>
            </a:r>
            <a:r>
              <a:rPr lang="en-US" sz="2800" dirty="0"/>
              <a:t>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memastikan</a:t>
            </a:r>
            <a:r>
              <a:rPr lang="en-US" sz="2800" dirty="0"/>
              <a:t> 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A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cache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mengubah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A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cache yang </a:t>
            </a:r>
            <a:r>
              <a:rPr lang="en-US" sz="2800" dirty="0" err="1"/>
              <a:t>ada</a:t>
            </a:r>
            <a:r>
              <a:rPr lang="en-US" sz="2800" dirty="0"/>
              <a:t>. Hal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Cache Coherency.</a:t>
            </a:r>
          </a:p>
        </p:txBody>
      </p:sp>
    </p:spTree>
    <p:extLst>
      <p:ext uri="{BB962C8B-B14F-4D97-AF65-F5344CB8AC3E}">
        <p14:creationId xmlns:p14="http://schemas.microsoft.com/office/powerpoint/2010/main" val="577721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515600" cy="921234"/>
          </a:xfrm>
        </p:spPr>
        <p:txBody>
          <a:bodyPr/>
          <a:lstStyle/>
          <a:p>
            <a:r>
              <a:rPr lang="en-US" b="1" dirty="0" err="1" smtClean="0"/>
              <a:t>Proteksi</a:t>
            </a:r>
            <a:r>
              <a:rPr lang="en-US" b="1" dirty="0" smtClean="0"/>
              <a:t> </a:t>
            </a:r>
            <a:r>
              <a:rPr lang="en-US" b="1" dirty="0" err="1" smtClean="0"/>
              <a:t>Perangkat</a:t>
            </a:r>
            <a:r>
              <a:rPr lang="en-US" b="1" dirty="0" smtClean="0"/>
              <a:t> </a:t>
            </a:r>
            <a:r>
              <a:rPr lang="en-US" b="1" dirty="0" err="1" smtClean="0"/>
              <a:t>Keras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197" y="1436915"/>
            <a:ext cx="10018713" cy="4631871"/>
          </a:xfrm>
        </p:spPr>
        <p:txBody>
          <a:bodyPr>
            <a:noAutofit/>
          </a:bodyPr>
          <a:lstStyle/>
          <a:p>
            <a:pPr algn="just"/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terdahulu</a:t>
            </a:r>
            <a:r>
              <a:rPr lang="en-US" dirty="0"/>
              <a:t> </a:t>
            </a:r>
            <a:r>
              <a:rPr lang="en-US" dirty="0" err="1"/>
              <a:t>berjenis</a:t>
            </a:r>
            <a:r>
              <a:rPr lang="en-US" dirty="0"/>
              <a:t> programmer-operated systems.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dioperasikan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konsul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(</a:t>
            </a:r>
            <a:r>
              <a:rPr lang="en-US" dirty="0" err="1"/>
              <a:t>pengguna</a:t>
            </a:r>
            <a:r>
              <a:rPr lang="en-US" dirty="0"/>
              <a:t>)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melengkapi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. Akan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lahir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alih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.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monitor yang proses I/O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alih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, </a:t>
            </a:r>
            <a:r>
              <a:rPr lang="en-US" dirty="0" err="1"/>
              <a:t>padahal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utilisasi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,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sepanjangprogram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simultan</a:t>
            </a:r>
            <a:r>
              <a:rPr lang="en-US" dirty="0"/>
              <a:t>. </a:t>
            </a:r>
            <a:r>
              <a:rPr lang="en-US" dirty="0" err="1"/>
              <a:t>Pengertian</a:t>
            </a:r>
            <a:r>
              <a:rPr lang="en-US" dirty="0"/>
              <a:t> spooling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program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dikerjakan</a:t>
            </a:r>
            <a:r>
              <a:rPr lang="en-US" dirty="0"/>
              <a:t> </a:t>
            </a:r>
            <a:r>
              <a:rPr lang="en-US" dirty="0" err="1"/>
              <a:t>walau</a:t>
            </a:r>
            <a:r>
              <a:rPr lang="en-US" dirty="0"/>
              <a:t> pun I/</a:t>
            </a:r>
            <a:r>
              <a:rPr lang="en-US" dirty="0" err="1"/>
              <a:t>Omasih</a:t>
            </a:r>
            <a:r>
              <a:rPr lang="en-US" dirty="0"/>
              <a:t> </a:t>
            </a:r>
            <a:r>
              <a:rPr lang="en-US" dirty="0" err="1"/>
              <a:t>mengerjakan</a:t>
            </a:r>
            <a:r>
              <a:rPr lang="en-US" dirty="0"/>
              <a:t> proses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disk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bersamaan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data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proses. </a:t>
            </a:r>
            <a:r>
              <a:rPr lang="en-US" dirty="0" err="1"/>
              <a:t>Pengertian</a:t>
            </a:r>
            <a:r>
              <a:rPr lang="en-US" dirty="0"/>
              <a:t> multi programming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menjalankan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program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247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b="1" dirty="0" err="1" smtClean="0"/>
              <a:t>Operasi</a:t>
            </a:r>
            <a:r>
              <a:rPr lang="en-US" b="1" dirty="0" smtClean="0"/>
              <a:t> Dual Mode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1711325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/>
              <a:t>memastikan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berjalan</a:t>
            </a:r>
            <a:r>
              <a:rPr lang="en-US" sz="2800" dirty="0"/>
              <a:t> </a:t>
            </a:r>
            <a:r>
              <a:rPr lang="en-US" sz="2800" dirty="0" err="1"/>
              <a:t>baik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melindungi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, program, </a:t>
            </a:r>
            <a:r>
              <a:rPr lang="en-US" sz="2800" dirty="0" err="1"/>
              <a:t>dan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 program-program yang </a:t>
            </a:r>
            <a:r>
              <a:rPr lang="en-US" sz="2800" dirty="0" err="1"/>
              <a:t>salah</a:t>
            </a:r>
            <a:r>
              <a:rPr lang="en-US" sz="2800" dirty="0"/>
              <a:t>. </a:t>
            </a:r>
            <a:r>
              <a:rPr lang="en-US" sz="2800" dirty="0" err="1"/>
              <a:t>Proteksi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memerlukan</a:t>
            </a:r>
            <a:r>
              <a:rPr lang="en-US" sz="2800" dirty="0"/>
              <a:t> share resources. Hal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dilakukan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</a:t>
            </a:r>
            <a:r>
              <a:rPr lang="en-US" sz="2800" dirty="0" err="1"/>
              <a:t>menyediakan</a:t>
            </a:r>
            <a:r>
              <a:rPr lang="en-US" sz="2800" dirty="0"/>
              <a:t> </a:t>
            </a:r>
            <a:r>
              <a:rPr lang="en-US" sz="2800" dirty="0" err="1"/>
              <a:t>pendukung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 yang </a:t>
            </a:r>
            <a:r>
              <a:rPr lang="en-US" sz="2800" dirty="0" err="1"/>
              <a:t>mengizinkan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membedakan</a:t>
            </a:r>
            <a:r>
              <a:rPr lang="en-US" sz="2800" dirty="0"/>
              <a:t> mode </a:t>
            </a:r>
            <a:r>
              <a:rPr lang="en-US" sz="2800" dirty="0" err="1"/>
              <a:t>pengeksekusian</a:t>
            </a:r>
            <a:r>
              <a:rPr lang="en-US" sz="2800" dirty="0"/>
              <a:t> </a:t>
            </a:r>
            <a:r>
              <a:rPr lang="en-US" sz="2800" dirty="0" err="1"/>
              <a:t>program.Mode</a:t>
            </a:r>
            <a:r>
              <a:rPr lang="en-US" sz="2800" dirty="0"/>
              <a:t> yang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butuhkan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dua</a:t>
            </a:r>
            <a:r>
              <a:rPr lang="en-US" sz="2800" dirty="0"/>
              <a:t> mode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:</a:t>
            </a:r>
          </a:p>
          <a:p>
            <a:pPr marL="520700" indent="0" algn="just">
              <a:buNone/>
            </a:pPr>
            <a:r>
              <a:rPr lang="en-US" sz="2800" dirty="0"/>
              <a:t>• Mode Monitor</a:t>
            </a:r>
            <a:r>
              <a:rPr lang="en-US" sz="2800" dirty="0" smtClean="0"/>
              <a:t>.</a:t>
            </a:r>
          </a:p>
          <a:p>
            <a:pPr marL="520700" indent="0" algn="just">
              <a:buNone/>
            </a:pPr>
            <a:r>
              <a:rPr lang="en-US" sz="2800" dirty="0" smtClean="0"/>
              <a:t>• </a:t>
            </a:r>
            <a:r>
              <a:rPr lang="en-US" sz="2800" dirty="0"/>
              <a:t>Mode </a:t>
            </a:r>
            <a:r>
              <a:rPr lang="en-US" sz="2800" dirty="0" err="1"/>
              <a:t>Pengguna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319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r>
              <a:rPr lang="en-US" b="1" dirty="0" err="1" smtClean="0"/>
              <a:t>Proteksi</a:t>
            </a:r>
            <a:r>
              <a:rPr lang="en-US" b="1" dirty="0" smtClean="0"/>
              <a:t> I/O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2357" y="1613354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mengacaukan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instruksi</a:t>
            </a:r>
            <a:r>
              <a:rPr lang="en-US" sz="2800" dirty="0"/>
              <a:t> I/O </a:t>
            </a:r>
            <a:r>
              <a:rPr lang="en-US" sz="2800" dirty="0" err="1"/>
              <a:t>ilegal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mengakses</a:t>
            </a:r>
            <a:r>
              <a:rPr lang="en-US" sz="2800" dirty="0"/>
              <a:t> </a:t>
            </a:r>
            <a:r>
              <a:rPr lang="en-US" sz="2800" dirty="0" err="1"/>
              <a:t>lokasi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</a:t>
            </a:r>
            <a:r>
              <a:rPr lang="en-US" sz="2800" dirty="0" err="1"/>
              <a:t>hendak</a:t>
            </a:r>
            <a:r>
              <a:rPr lang="en-US" sz="2800" dirty="0"/>
              <a:t> </a:t>
            </a:r>
            <a:r>
              <a:rPr lang="en-US" sz="2800" dirty="0" err="1"/>
              <a:t>melepaskan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prosesor</a:t>
            </a:r>
            <a:r>
              <a:rPr lang="en-US" sz="2800" dirty="0"/>
              <a:t>.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mencegahnya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menganggap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instruksi</a:t>
            </a:r>
            <a:r>
              <a:rPr lang="en-US" sz="2800" dirty="0"/>
              <a:t> I/O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privilidge</a:t>
            </a:r>
            <a:r>
              <a:rPr lang="en-US" sz="2800" dirty="0"/>
              <a:t> instruction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mengerjakan</a:t>
            </a:r>
            <a:r>
              <a:rPr lang="en-US" sz="2800" dirty="0"/>
              <a:t> </a:t>
            </a:r>
            <a:r>
              <a:rPr lang="en-US" sz="2800" dirty="0" err="1"/>
              <a:t>instruksi</a:t>
            </a:r>
            <a:r>
              <a:rPr lang="en-US" sz="2800" dirty="0"/>
              <a:t> I/O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langsung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tapi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lewat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terlebih</a:t>
            </a:r>
            <a:r>
              <a:rPr lang="en-US" sz="2800" dirty="0"/>
              <a:t> </a:t>
            </a:r>
            <a:r>
              <a:rPr lang="en-US" sz="2800" dirty="0" err="1"/>
              <a:t>dahulu</a:t>
            </a:r>
            <a:r>
              <a:rPr lang="en-US" sz="2800" dirty="0"/>
              <a:t>. </a:t>
            </a:r>
            <a:r>
              <a:rPr lang="en-US" sz="2800" dirty="0" err="1"/>
              <a:t>Proteksi</a:t>
            </a:r>
            <a:r>
              <a:rPr lang="en-US" sz="2800" dirty="0"/>
              <a:t> I/O </a:t>
            </a:r>
            <a:r>
              <a:rPr lang="en-US" sz="2800" dirty="0" err="1"/>
              <a:t>dikatakan</a:t>
            </a:r>
            <a:r>
              <a:rPr lang="en-US" sz="2800" dirty="0"/>
              <a:t> </a:t>
            </a:r>
            <a:r>
              <a:rPr lang="en-US" sz="2800" dirty="0" err="1"/>
              <a:t>selesai</a:t>
            </a:r>
            <a:r>
              <a:rPr lang="en-US" sz="2800" dirty="0"/>
              <a:t> </a:t>
            </a: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dipastikan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menyentuh</a:t>
            </a:r>
            <a:r>
              <a:rPr lang="en-US" sz="2800" dirty="0"/>
              <a:t> mode monitor. </a:t>
            </a: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hal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terjadi</a:t>
            </a:r>
            <a:r>
              <a:rPr lang="en-US" sz="2800" dirty="0"/>
              <a:t> </a:t>
            </a:r>
            <a:r>
              <a:rPr lang="en-US" sz="2800" dirty="0" err="1"/>
              <a:t>proteksi</a:t>
            </a:r>
            <a:r>
              <a:rPr lang="en-US" sz="2800" dirty="0"/>
              <a:t> I/O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dikompromikan</a:t>
            </a:r>
            <a:r>
              <a:rPr lang="en-US" sz="2800" dirty="0"/>
              <a:t>.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79895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21234"/>
          </a:xfrm>
        </p:spPr>
        <p:txBody>
          <a:bodyPr/>
          <a:lstStyle/>
          <a:p>
            <a:r>
              <a:rPr lang="en-US" b="1" dirty="0" err="1" smtClean="0"/>
              <a:t>Proteksi</a:t>
            </a:r>
            <a:r>
              <a:rPr lang="en-US" b="1" dirty="0" smtClean="0"/>
              <a:t> </a:t>
            </a:r>
            <a:r>
              <a:rPr lang="en-US" b="1" dirty="0" err="1" smtClean="0"/>
              <a:t>Memori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6658" y="1688676"/>
            <a:ext cx="10515600" cy="4351338"/>
          </a:xfrm>
        </p:spPr>
        <p:txBody>
          <a:bodyPr>
            <a:noAutofit/>
          </a:bodyPr>
          <a:lstStyle/>
          <a:p>
            <a:pPr algn="just"/>
            <a:r>
              <a:rPr lang="en-US" sz="2800" dirty="0" smtClean="0"/>
              <a:t>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proteksi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 </a:t>
            </a:r>
            <a:r>
              <a:rPr lang="en-US" sz="2800" dirty="0" err="1"/>
              <a:t>ialah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proteksi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pembatasan</a:t>
            </a:r>
            <a:r>
              <a:rPr lang="en-US" sz="2800" dirty="0"/>
              <a:t> </a:t>
            </a:r>
            <a:r>
              <a:rPr lang="en-US" sz="2800" dirty="0" err="1"/>
              <a:t>penggunaan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. </a:t>
            </a:r>
            <a:r>
              <a:rPr lang="en-US" sz="2800" dirty="0" err="1"/>
              <a:t>Disini</a:t>
            </a:r>
            <a:r>
              <a:rPr lang="en-US" sz="2800" dirty="0"/>
              <a:t> </a:t>
            </a:r>
            <a:r>
              <a:rPr lang="en-US" sz="2800" dirty="0" err="1"/>
              <a:t>diperlukan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istilah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/>
              <a:t>Base Register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alamat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fisik</a:t>
            </a:r>
            <a:r>
              <a:rPr lang="en-US" sz="2800" dirty="0"/>
              <a:t> </a:t>
            </a:r>
            <a:r>
              <a:rPr lang="en-US" sz="2800" dirty="0" err="1"/>
              <a:t>awal</a:t>
            </a:r>
            <a:r>
              <a:rPr lang="en-US" sz="2800" dirty="0"/>
              <a:t> yang </a:t>
            </a:r>
            <a:r>
              <a:rPr lang="en-US" sz="2800" dirty="0" err="1"/>
              <a:t>dialokasikan</a:t>
            </a:r>
            <a:r>
              <a:rPr lang="en-US" sz="2800" dirty="0"/>
              <a:t>/ </a:t>
            </a:r>
            <a:r>
              <a:rPr lang="en-US" sz="2800" dirty="0" err="1"/>
              <a:t>boleh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/>
              <a:t>Limit Register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nilai</a:t>
            </a:r>
            <a:r>
              <a:rPr lang="en-US" sz="2800" dirty="0"/>
              <a:t> </a:t>
            </a:r>
            <a:r>
              <a:rPr lang="en-US" sz="2800" dirty="0" err="1"/>
              <a:t>batas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alamat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fisik</a:t>
            </a:r>
            <a:r>
              <a:rPr lang="en-US" sz="2800" dirty="0"/>
              <a:t> </a:t>
            </a:r>
            <a:r>
              <a:rPr lang="en-US" sz="2800" dirty="0" err="1"/>
              <a:t>awal</a:t>
            </a:r>
            <a:r>
              <a:rPr lang="en-US" sz="2800" dirty="0"/>
              <a:t> yang </a:t>
            </a:r>
            <a:r>
              <a:rPr lang="en-US" sz="2800" dirty="0" err="1"/>
              <a:t>dialokasikan</a:t>
            </a:r>
            <a:r>
              <a:rPr lang="en-US" sz="2800" dirty="0"/>
              <a:t>/</a:t>
            </a:r>
            <a:r>
              <a:rPr lang="en-US" sz="2800" dirty="0" err="1"/>
              <a:t>boleh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Proteksi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Keras.Sebagai</a:t>
            </a:r>
            <a:r>
              <a:rPr lang="en-US" sz="2800" dirty="0"/>
              <a:t>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dibatasi</a:t>
            </a:r>
            <a:r>
              <a:rPr lang="en-US" sz="2800" dirty="0"/>
              <a:t> </a:t>
            </a:r>
            <a:r>
              <a:rPr lang="en-US" sz="2800" dirty="0" err="1"/>
              <a:t>mempunyai</a:t>
            </a:r>
            <a:r>
              <a:rPr lang="en-US" sz="2800" dirty="0"/>
              <a:t> base register 300040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mempunyai</a:t>
            </a:r>
            <a:r>
              <a:rPr lang="en-US" sz="2800" dirty="0"/>
              <a:t> </a:t>
            </a:r>
            <a:r>
              <a:rPr lang="en-US" sz="2800" dirty="0" err="1"/>
              <a:t>limitregister</a:t>
            </a:r>
            <a:r>
              <a:rPr lang="en-US" sz="2800" dirty="0"/>
              <a:t> 120900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diperbolehkan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alamat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fisik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300040 </a:t>
            </a:r>
            <a:r>
              <a:rPr lang="en-US" sz="2800" dirty="0" err="1"/>
              <a:t>hingga</a:t>
            </a:r>
            <a:r>
              <a:rPr lang="en-US" sz="2800" dirty="0"/>
              <a:t> 420940 </a:t>
            </a:r>
            <a:r>
              <a:rPr lang="en-US" sz="2800" dirty="0" err="1"/>
              <a:t>saja</a:t>
            </a:r>
            <a:r>
              <a:rPr lang="en-US" sz="2800" dirty="0"/>
              <a:t>.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322667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0328" y="0"/>
            <a:ext cx="10515600" cy="92123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 smtClean="0"/>
              <a:t>Sistem</a:t>
            </a:r>
            <a:r>
              <a:rPr lang="en-US" b="1" dirty="0" smtClean="0"/>
              <a:t> Operasi1.3.1. </a:t>
            </a:r>
            <a:r>
              <a:rPr lang="en-US" b="1" dirty="0" err="1" smtClean="0"/>
              <a:t>Komponen-komponen</a:t>
            </a:r>
            <a:r>
              <a:rPr lang="en-US" b="1" dirty="0" smtClean="0"/>
              <a:t> </a:t>
            </a:r>
            <a:r>
              <a:rPr lang="en-US" b="1" dirty="0" err="1" smtClean="0"/>
              <a:t>Sistem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1939926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kenyataannya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AviSilberschatz</a:t>
            </a:r>
            <a:r>
              <a:rPr lang="en-US" dirty="0"/>
              <a:t>, Peter Galvin, </a:t>
            </a:r>
            <a:r>
              <a:rPr lang="en-US" dirty="0" err="1"/>
              <a:t>dan</a:t>
            </a:r>
            <a:r>
              <a:rPr lang="en-US" dirty="0"/>
              <a:t> Greg Gagne,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modern </a:t>
            </a:r>
            <a:r>
              <a:rPr lang="en-US" dirty="0" err="1"/>
              <a:t>mempunyaikomponen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536575" indent="-211138"/>
            <a:r>
              <a:rPr lang="en-US" dirty="0" err="1"/>
              <a:t>Managemen</a:t>
            </a:r>
            <a:r>
              <a:rPr lang="en-US" dirty="0"/>
              <a:t> Proses.</a:t>
            </a:r>
          </a:p>
          <a:p>
            <a:pPr marL="536575" indent="-211138"/>
            <a:r>
              <a:rPr lang="en-US" dirty="0" err="1"/>
              <a:t>Managemen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.</a:t>
            </a:r>
          </a:p>
          <a:p>
            <a:pPr marL="536575" indent="-211138"/>
            <a:r>
              <a:rPr lang="en-US" dirty="0" err="1"/>
              <a:t>Managemen</a:t>
            </a:r>
            <a:r>
              <a:rPr lang="en-US" dirty="0"/>
              <a:t> Secondary-Storage.</a:t>
            </a:r>
          </a:p>
          <a:p>
            <a:pPr marL="536575" indent="-211138"/>
            <a:r>
              <a:rPr lang="en-US" dirty="0" err="1"/>
              <a:t>Managemen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I/O.</a:t>
            </a:r>
          </a:p>
          <a:p>
            <a:pPr marL="536575" indent="-211138"/>
            <a:r>
              <a:rPr lang="en-US" dirty="0" err="1"/>
              <a:t>Managemen</a:t>
            </a:r>
            <a:r>
              <a:rPr lang="en-US" dirty="0"/>
              <a:t> </a:t>
            </a:r>
            <a:r>
              <a:rPr lang="en-US" dirty="0" err="1"/>
              <a:t>Berkas</a:t>
            </a:r>
            <a:r>
              <a:rPr lang="en-US" dirty="0"/>
              <a:t>.</a:t>
            </a:r>
          </a:p>
          <a:p>
            <a:pPr marL="536575" indent="-211138"/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Proteksi</a:t>
            </a:r>
            <a:r>
              <a:rPr lang="en-US" dirty="0"/>
              <a:t>.</a:t>
            </a:r>
          </a:p>
          <a:p>
            <a:pPr marL="536575" indent="-211138"/>
            <a:r>
              <a:rPr lang="en-US" dirty="0" err="1"/>
              <a:t>Jaringan</a:t>
            </a:r>
            <a:r>
              <a:rPr lang="en-US" dirty="0"/>
              <a:t>.</a:t>
            </a:r>
          </a:p>
          <a:p>
            <a:pPr marL="536575" indent="-211138"/>
            <a:r>
              <a:rPr lang="en-US" dirty="0"/>
              <a:t>Command-Interpreter system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748064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Managemen</a:t>
            </a:r>
            <a:r>
              <a:rPr lang="en-US" b="1" dirty="0" smtClean="0"/>
              <a:t> Proses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1727654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smtClean="0"/>
              <a:t>Proses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program </a:t>
            </a:r>
            <a:r>
              <a:rPr lang="en-US" dirty="0" err="1"/>
              <a:t>sedang</a:t>
            </a:r>
            <a:r>
              <a:rPr lang="en-US" dirty="0"/>
              <a:t> di </a:t>
            </a:r>
            <a:r>
              <a:rPr lang="en-US" dirty="0" err="1"/>
              <a:t>eksekusi</a:t>
            </a:r>
            <a:r>
              <a:rPr lang="en-US" dirty="0"/>
              <a:t>. </a:t>
            </a:r>
            <a:r>
              <a:rPr lang="en-US" dirty="0" err="1"/>
              <a:t>Sebuah</a:t>
            </a:r>
            <a:r>
              <a:rPr lang="en-US" dirty="0"/>
              <a:t> proses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menyelesaikan</a:t>
            </a:r>
            <a:r>
              <a:rPr lang="en-US" dirty="0"/>
              <a:t> </a:t>
            </a:r>
            <a:r>
              <a:rPr lang="en-US" dirty="0" err="1"/>
              <a:t>tugasnya</a:t>
            </a:r>
            <a:r>
              <a:rPr lang="en-US" dirty="0"/>
              <a:t>.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CPU time, </a:t>
            </a:r>
            <a:r>
              <a:rPr lang="en-US" dirty="0" err="1"/>
              <a:t>memori</a:t>
            </a:r>
            <a:r>
              <a:rPr lang="en-US" dirty="0"/>
              <a:t>, </a:t>
            </a:r>
            <a:r>
              <a:rPr lang="en-US" dirty="0" err="1"/>
              <a:t>berkas-berkas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perangkat-perangkat</a:t>
            </a:r>
            <a:r>
              <a:rPr lang="en-US" dirty="0"/>
              <a:t> I/O.</a:t>
            </a:r>
          </a:p>
          <a:p>
            <a:pPr marL="0" indent="0" algn="just">
              <a:buNone/>
            </a:pP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aktivitas-aktivitas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managemen</a:t>
            </a:r>
            <a:r>
              <a:rPr lang="en-US" dirty="0"/>
              <a:t> </a:t>
            </a:r>
            <a:r>
              <a:rPr lang="en-US" dirty="0" err="1"/>
              <a:t>prosesseperti</a:t>
            </a:r>
            <a:r>
              <a:rPr lang="en-US" dirty="0"/>
              <a:t>:</a:t>
            </a:r>
          </a:p>
          <a:p>
            <a:pPr marL="895350" indent="-212725"/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penghapusan</a:t>
            </a:r>
            <a:r>
              <a:rPr lang="en-US" dirty="0"/>
              <a:t> proses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proses.</a:t>
            </a:r>
          </a:p>
          <a:p>
            <a:pPr marL="895350" indent="-212725"/>
            <a:r>
              <a:rPr lang="en-US" dirty="0" err="1"/>
              <a:t>Menunda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melanjutkan</a:t>
            </a:r>
            <a:r>
              <a:rPr lang="en-US" dirty="0"/>
              <a:t> proses.</a:t>
            </a:r>
          </a:p>
          <a:p>
            <a:pPr marL="895350" indent="-212725"/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proses </a:t>
            </a:r>
            <a:r>
              <a:rPr lang="en-US" dirty="0" err="1"/>
              <a:t>sinkronisasi</a:t>
            </a:r>
            <a:r>
              <a:rPr lang="en-US" dirty="0"/>
              <a:t>.</a:t>
            </a:r>
          </a:p>
          <a:p>
            <a:pPr marL="895350" indent="-212725"/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proses </a:t>
            </a:r>
            <a:r>
              <a:rPr lang="en-US" dirty="0" err="1"/>
              <a:t>komunikasi</a:t>
            </a:r>
            <a:r>
              <a:rPr lang="en-US" dirty="0"/>
              <a:t>.</a:t>
            </a:r>
          </a:p>
          <a:p>
            <a:pPr marL="895350" indent="-212725"/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penanganan</a:t>
            </a:r>
            <a:r>
              <a:rPr lang="en-US" dirty="0"/>
              <a:t> deadlock.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13502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0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Managemen</a:t>
            </a:r>
            <a:r>
              <a:rPr lang="en-US" b="1" dirty="0" smtClean="0"/>
              <a:t> </a:t>
            </a:r>
            <a:r>
              <a:rPr lang="en-US" b="1" dirty="0" err="1" smtClean="0"/>
              <a:t>Memori</a:t>
            </a:r>
            <a:r>
              <a:rPr lang="en-US" b="1" dirty="0" smtClean="0"/>
              <a:t> </a:t>
            </a:r>
            <a:r>
              <a:rPr lang="en-US" b="1" dirty="0" err="1" smtClean="0"/>
              <a:t>Utama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1629682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err="1" smtClean="0"/>
              <a:t>Memori</a:t>
            </a:r>
            <a:r>
              <a:rPr lang="en-US" dirty="0" smtClean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array yang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word </a:t>
            </a:r>
            <a:r>
              <a:rPr lang="en-US" dirty="0" err="1"/>
              <a:t>atau</a:t>
            </a:r>
            <a:r>
              <a:rPr lang="en-US" dirty="0"/>
              <a:t> byte, yang </a:t>
            </a:r>
            <a:r>
              <a:rPr lang="en-US" dirty="0" err="1"/>
              <a:t>ukurannya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ratusan</a:t>
            </a:r>
            <a:r>
              <a:rPr lang="en-US" dirty="0"/>
              <a:t>, </a:t>
            </a:r>
            <a:r>
              <a:rPr lang="en-US" dirty="0" err="1"/>
              <a:t>ribuan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jutaan</a:t>
            </a:r>
            <a:r>
              <a:rPr lang="en-US" dirty="0"/>
              <a:t>. </a:t>
            </a:r>
            <a:r>
              <a:rPr lang="en-US" dirty="0" err="1"/>
              <a:t>Setiap</a:t>
            </a:r>
            <a:r>
              <a:rPr lang="en-US" dirty="0"/>
              <a:t> word </a:t>
            </a:r>
            <a:r>
              <a:rPr lang="en-US" dirty="0" err="1"/>
              <a:t>atau</a:t>
            </a:r>
            <a:r>
              <a:rPr lang="en-US" dirty="0"/>
              <a:t> byte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tersendiri</a:t>
            </a:r>
            <a:r>
              <a:rPr lang="en-US" dirty="0"/>
              <a:t>.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yang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CPU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I/O.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data yang </a:t>
            </a:r>
            <a:r>
              <a:rPr lang="en-US" dirty="0" err="1"/>
              <a:t>sementara</a:t>
            </a:r>
            <a:r>
              <a:rPr lang="en-US" dirty="0"/>
              <a:t> (volatile), </a:t>
            </a:r>
            <a:r>
              <a:rPr lang="en-US" dirty="0" err="1"/>
              <a:t>artinya</a:t>
            </a:r>
            <a:r>
              <a:rPr lang="en-US" dirty="0"/>
              <a:t> data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hilang</a:t>
            </a:r>
            <a:r>
              <a:rPr lang="en-US" dirty="0"/>
              <a:t> </a:t>
            </a:r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dimatikan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aktivitas-aktivitas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managemen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:</a:t>
            </a:r>
          </a:p>
          <a:p>
            <a:pPr marL="682625" indent="-244475" algn="just"/>
            <a:r>
              <a:rPr lang="en-US" dirty="0" err="1"/>
              <a:t>Menjaga</a:t>
            </a:r>
            <a:r>
              <a:rPr lang="en-US" dirty="0"/>
              <a:t> track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yang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menggunakannya</a:t>
            </a:r>
            <a:r>
              <a:rPr lang="en-US" dirty="0"/>
              <a:t>.</a:t>
            </a:r>
          </a:p>
          <a:p>
            <a:pPr marL="682625" indent="-244475" algn="just"/>
            <a:r>
              <a:rPr lang="en-US" dirty="0" err="1"/>
              <a:t>Memilih</a:t>
            </a:r>
            <a:r>
              <a:rPr lang="en-US" dirty="0"/>
              <a:t> program yang </a:t>
            </a:r>
            <a:r>
              <a:rPr lang="en-US" dirty="0" err="1"/>
              <a:t>akan</a:t>
            </a:r>
            <a:r>
              <a:rPr lang="en-US" dirty="0"/>
              <a:t> di-load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.</a:t>
            </a:r>
          </a:p>
          <a:p>
            <a:pPr marL="682625" indent="-244475" algn="just"/>
            <a:r>
              <a:rPr lang="en-US" dirty="0" err="1"/>
              <a:t>Mengalokasikan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meng-dealokasikan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6495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Managemen</a:t>
            </a:r>
            <a:r>
              <a:rPr lang="en-US" b="1" dirty="0" smtClean="0"/>
              <a:t> Secondary-Storage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0714" y="1727654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smtClean="0"/>
              <a:t>Data </a:t>
            </a:r>
            <a:r>
              <a:rPr lang="en-US" sz="2800" dirty="0"/>
              <a:t>yang </a:t>
            </a:r>
            <a:r>
              <a:rPr lang="en-US" sz="2800" dirty="0" err="1"/>
              <a:t>disimpan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utama</a:t>
            </a:r>
            <a:r>
              <a:rPr lang="en-US" sz="2800" dirty="0"/>
              <a:t> </a:t>
            </a:r>
            <a:r>
              <a:rPr lang="en-US" sz="2800" dirty="0" err="1"/>
              <a:t>bersifat</a:t>
            </a:r>
            <a:r>
              <a:rPr lang="en-US" sz="2800" dirty="0"/>
              <a:t> </a:t>
            </a:r>
            <a:r>
              <a:rPr lang="en-US" sz="2800" dirty="0" err="1"/>
              <a:t>sementara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jumlahnya</a:t>
            </a:r>
            <a:r>
              <a:rPr lang="en-US" sz="2800" dirty="0"/>
              <a:t> </a:t>
            </a:r>
            <a:r>
              <a:rPr lang="en-US" sz="2800" dirty="0" err="1"/>
              <a:t>sangat</a:t>
            </a:r>
            <a:r>
              <a:rPr lang="en-US" sz="2800" dirty="0"/>
              <a:t> </a:t>
            </a:r>
            <a:r>
              <a:rPr lang="en-US" sz="2800" dirty="0" err="1"/>
              <a:t>kecil</a:t>
            </a:r>
            <a:r>
              <a:rPr lang="en-US" sz="2800" dirty="0"/>
              <a:t>.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,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meyimpan</a:t>
            </a:r>
            <a:r>
              <a:rPr lang="en-US" sz="2800" dirty="0"/>
              <a:t> </a:t>
            </a:r>
            <a:r>
              <a:rPr lang="en-US" sz="2800" dirty="0" err="1"/>
              <a:t>keseluruhan</a:t>
            </a:r>
            <a:r>
              <a:rPr lang="en-US" sz="2800" dirty="0"/>
              <a:t> data </a:t>
            </a:r>
            <a:r>
              <a:rPr lang="en-US" sz="2800" dirty="0" err="1"/>
              <a:t>dan</a:t>
            </a:r>
            <a:r>
              <a:rPr lang="en-US" sz="2800" dirty="0"/>
              <a:t> program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dibutuhkan</a:t>
            </a:r>
            <a:r>
              <a:rPr lang="en-US" sz="2800" dirty="0"/>
              <a:t> secondary-storage yang </a:t>
            </a:r>
            <a:r>
              <a:rPr lang="en-US" sz="2800" dirty="0" err="1"/>
              <a:t>bersifat</a:t>
            </a:r>
            <a:r>
              <a:rPr lang="en-US" sz="2800" dirty="0"/>
              <a:t> </a:t>
            </a:r>
            <a:r>
              <a:rPr lang="en-US" sz="2800" dirty="0" err="1"/>
              <a:t>permanen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menampung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data.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secondary-storage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harddisk</a:t>
            </a:r>
            <a:r>
              <a:rPr lang="en-US" sz="2800" dirty="0"/>
              <a:t>, </a:t>
            </a:r>
            <a:r>
              <a:rPr lang="en-US" sz="2800" dirty="0" err="1"/>
              <a:t>disket</a:t>
            </a:r>
            <a:r>
              <a:rPr lang="en-US" sz="2800" dirty="0"/>
              <a:t>, </a:t>
            </a:r>
            <a:r>
              <a:rPr lang="en-US" sz="2800" dirty="0" err="1"/>
              <a:t>dll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bertanggung-jawab</a:t>
            </a:r>
            <a:r>
              <a:rPr lang="en-US" sz="2800" dirty="0"/>
              <a:t>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  <a:r>
              <a:rPr lang="en-US" sz="2800" dirty="0" err="1"/>
              <a:t>aktivitas-aktivitas</a:t>
            </a:r>
            <a:r>
              <a:rPr lang="en-US" sz="2800" dirty="0"/>
              <a:t> yang </a:t>
            </a:r>
            <a:r>
              <a:rPr lang="en-US" sz="2800" dirty="0" err="1"/>
              <a:t>berkaitan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disk-</a:t>
            </a:r>
            <a:r>
              <a:rPr lang="en-US" sz="2800" dirty="0" err="1"/>
              <a:t>managementseperti</a:t>
            </a:r>
            <a:r>
              <a:rPr lang="en-US" sz="2800" dirty="0"/>
              <a:t>: free-space management, </a:t>
            </a:r>
            <a:r>
              <a:rPr lang="en-US" sz="2800" dirty="0" err="1"/>
              <a:t>alokasi</a:t>
            </a:r>
            <a:r>
              <a:rPr lang="en-US" sz="2800" dirty="0"/>
              <a:t> </a:t>
            </a:r>
            <a:r>
              <a:rPr lang="en-US" sz="2800" dirty="0" err="1"/>
              <a:t>penyimpanan</a:t>
            </a:r>
            <a:r>
              <a:rPr lang="en-US" sz="2800" dirty="0"/>
              <a:t>, </a:t>
            </a:r>
            <a:r>
              <a:rPr lang="en-US" sz="2800" dirty="0" err="1"/>
              <a:t>penjadualan</a:t>
            </a:r>
            <a:r>
              <a:rPr lang="en-US" sz="2800" dirty="0"/>
              <a:t> disk.</a:t>
            </a:r>
          </a:p>
        </p:txBody>
      </p:sp>
    </p:spTree>
    <p:extLst>
      <p:ext uri="{BB962C8B-B14F-4D97-AF65-F5344CB8AC3E}">
        <p14:creationId xmlns:p14="http://schemas.microsoft.com/office/powerpoint/2010/main" val="6726553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Managemen</a:t>
            </a:r>
            <a:r>
              <a:rPr lang="en-US" b="1" dirty="0" smtClean="0"/>
              <a:t> </a:t>
            </a:r>
            <a:r>
              <a:rPr lang="en-US" b="1" dirty="0" err="1" smtClean="0"/>
              <a:t>Sistem</a:t>
            </a:r>
            <a:r>
              <a:rPr lang="en-US" b="1" dirty="0" smtClean="0"/>
              <a:t> I/O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2357" y="1678668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Sering</a:t>
            </a:r>
            <a:r>
              <a:rPr lang="en-US" sz="2800" dirty="0" smtClean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 device manager. </a:t>
            </a:r>
            <a:r>
              <a:rPr lang="en-US" sz="2800" dirty="0" err="1"/>
              <a:t>Menyediakan</a:t>
            </a:r>
            <a:r>
              <a:rPr lang="en-US" sz="2800" dirty="0"/>
              <a:t> “device driver” yang </a:t>
            </a:r>
            <a:r>
              <a:rPr lang="en-US" sz="2800" dirty="0" err="1"/>
              <a:t>umum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I/O </a:t>
            </a:r>
            <a:r>
              <a:rPr lang="en-US" sz="2800" dirty="0" err="1"/>
              <a:t>dapatseragam</a:t>
            </a:r>
            <a:r>
              <a:rPr lang="en-US" sz="2800" dirty="0"/>
              <a:t> (</a:t>
            </a:r>
            <a:r>
              <a:rPr lang="en-US" sz="2800" dirty="0" err="1"/>
              <a:t>membuka</a:t>
            </a:r>
            <a:r>
              <a:rPr lang="en-US" sz="2800" dirty="0"/>
              <a:t>, </a:t>
            </a:r>
            <a:r>
              <a:rPr lang="en-US" sz="2800" dirty="0" err="1"/>
              <a:t>membaca</a:t>
            </a:r>
            <a:r>
              <a:rPr lang="en-US" sz="2800" dirty="0"/>
              <a:t>, </a:t>
            </a:r>
            <a:r>
              <a:rPr lang="en-US" sz="2800" dirty="0" err="1"/>
              <a:t>menulis</a:t>
            </a:r>
            <a:r>
              <a:rPr lang="en-US" sz="2800" dirty="0"/>
              <a:t>, </a:t>
            </a:r>
            <a:r>
              <a:rPr lang="en-US" sz="2800" dirty="0" err="1"/>
              <a:t>menutup</a:t>
            </a:r>
            <a:r>
              <a:rPr lang="en-US" sz="2800" dirty="0"/>
              <a:t>). </a:t>
            </a:r>
            <a:r>
              <a:rPr lang="en-US" sz="2800" dirty="0" err="1"/>
              <a:t>Contoh</a:t>
            </a:r>
            <a:r>
              <a:rPr lang="en-US" sz="2800" dirty="0"/>
              <a:t>: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yang </a:t>
            </a:r>
            <a:r>
              <a:rPr lang="en-US" sz="2800" dirty="0" err="1"/>
              <a:t>sama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membaca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hard-disk, CD-ROM </a:t>
            </a:r>
            <a:r>
              <a:rPr lang="en-US" sz="2800" dirty="0" err="1"/>
              <a:t>dan</a:t>
            </a:r>
            <a:r>
              <a:rPr lang="en-US" sz="2800" dirty="0"/>
              <a:t> floppy disk.</a:t>
            </a:r>
          </a:p>
          <a:p>
            <a:pPr marL="0" indent="0" algn="just">
              <a:buNone/>
            </a:pP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I/O:</a:t>
            </a:r>
          </a:p>
          <a:p>
            <a:pPr marL="406400" indent="-211138" algn="just"/>
            <a:r>
              <a:rPr lang="en-US" sz="2800" dirty="0"/>
              <a:t>Buffer: </a:t>
            </a:r>
            <a:r>
              <a:rPr lang="en-US" sz="2800" dirty="0" err="1"/>
              <a:t>menampung</a:t>
            </a:r>
            <a:r>
              <a:rPr lang="en-US" sz="2800" dirty="0"/>
              <a:t> </a:t>
            </a:r>
            <a:r>
              <a:rPr lang="en-US" sz="2800" dirty="0" err="1"/>
              <a:t>sementara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/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I/O.</a:t>
            </a:r>
          </a:p>
          <a:p>
            <a:pPr marL="406400" indent="-211138" algn="just"/>
            <a:r>
              <a:rPr lang="en-US" sz="2800" dirty="0"/>
              <a:t>Spooling: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penjadualan</a:t>
            </a:r>
            <a:r>
              <a:rPr lang="en-US" sz="2800" dirty="0"/>
              <a:t> </a:t>
            </a:r>
            <a:r>
              <a:rPr lang="en-US" sz="2800" dirty="0" err="1"/>
              <a:t>pemakaian</a:t>
            </a:r>
            <a:r>
              <a:rPr lang="en-US" sz="2800" dirty="0"/>
              <a:t> I/O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supaya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efisien</a:t>
            </a:r>
            <a:r>
              <a:rPr lang="en-US" sz="2800" dirty="0"/>
              <a:t> (</a:t>
            </a:r>
            <a:r>
              <a:rPr lang="en-US" sz="2800" dirty="0" err="1"/>
              <a:t>antrian</a:t>
            </a:r>
            <a:r>
              <a:rPr lang="en-US" sz="2800" dirty="0"/>
              <a:t> </a:t>
            </a:r>
            <a:r>
              <a:rPr lang="en-US" sz="2800" dirty="0" err="1"/>
              <a:t>dsb</a:t>
            </a:r>
            <a:r>
              <a:rPr lang="en-US" sz="2800" dirty="0"/>
              <a:t>.).</a:t>
            </a:r>
          </a:p>
          <a:p>
            <a:pPr marL="406400" indent="-211138" algn="just"/>
            <a:r>
              <a:rPr lang="en-US" sz="2800" dirty="0" err="1"/>
              <a:t>Menyediakan</a:t>
            </a:r>
            <a:r>
              <a:rPr lang="en-US" sz="2800" dirty="0"/>
              <a:t> driver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“</a:t>
            </a:r>
            <a:r>
              <a:rPr lang="en-US" sz="2800" dirty="0" err="1"/>
              <a:t>rinci</a:t>
            </a:r>
            <a:r>
              <a:rPr lang="en-US" sz="2800" dirty="0"/>
              <a:t>”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 I/O </a:t>
            </a:r>
            <a:r>
              <a:rPr lang="en-US" sz="2800" dirty="0" err="1"/>
              <a:t>tertentu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62667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Managemen</a:t>
            </a:r>
            <a:r>
              <a:rPr lang="en-US" b="1" dirty="0" smtClean="0"/>
              <a:t> </a:t>
            </a:r>
            <a:r>
              <a:rPr lang="en-US" b="1" dirty="0" err="1" smtClean="0"/>
              <a:t>Berkas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6658" y="1727654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Berkas</a:t>
            </a:r>
            <a:r>
              <a:rPr lang="en-US" sz="2800" dirty="0" smtClean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kumpulan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yang </a:t>
            </a:r>
            <a:r>
              <a:rPr lang="en-US" sz="2800" dirty="0" err="1"/>
              <a:t>berhubungan</a:t>
            </a:r>
            <a:r>
              <a:rPr lang="en-US" sz="2800" dirty="0"/>
              <a:t>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tujuan</a:t>
            </a:r>
            <a:r>
              <a:rPr lang="en-US" sz="2800" dirty="0"/>
              <a:t> </a:t>
            </a:r>
            <a:r>
              <a:rPr lang="en-US" sz="2800" dirty="0" err="1"/>
              <a:t>pembuat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. </a:t>
            </a:r>
            <a:r>
              <a:rPr lang="en-US" sz="2800" dirty="0" err="1"/>
              <a:t>Berkas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mempunyai</a:t>
            </a:r>
            <a:r>
              <a:rPr lang="en-US" sz="2800" dirty="0"/>
              <a:t> </a:t>
            </a:r>
            <a:r>
              <a:rPr lang="en-US" sz="2800" dirty="0" err="1"/>
              <a:t>struktur</a:t>
            </a:r>
            <a:r>
              <a:rPr lang="en-US" sz="2800" dirty="0"/>
              <a:t> yang </a:t>
            </a:r>
            <a:r>
              <a:rPr lang="en-US" sz="2800" dirty="0" err="1"/>
              <a:t>bersifat</a:t>
            </a:r>
            <a:r>
              <a:rPr lang="en-US" sz="2800" dirty="0"/>
              <a:t> </a:t>
            </a:r>
            <a:r>
              <a:rPr lang="en-US" sz="2800" dirty="0" err="1"/>
              <a:t>hirarkis</a:t>
            </a:r>
            <a:r>
              <a:rPr lang="en-US" sz="2800" dirty="0"/>
              <a:t> (</a:t>
            </a:r>
            <a:r>
              <a:rPr lang="en-US" sz="2800" dirty="0" err="1"/>
              <a:t>direktori</a:t>
            </a:r>
            <a:r>
              <a:rPr lang="en-US" sz="2800" dirty="0"/>
              <a:t>, volume, </a:t>
            </a:r>
            <a:r>
              <a:rPr lang="en-US" sz="2800" dirty="0" err="1"/>
              <a:t>dll</a:t>
            </a:r>
            <a:r>
              <a:rPr lang="en-US" sz="2800" dirty="0"/>
              <a:t>.).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bertanggung-jawab</a:t>
            </a:r>
            <a:r>
              <a:rPr lang="en-US" sz="2800" dirty="0"/>
              <a:t>:</a:t>
            </a:r>
          </a:p>
          <a:p>
            <a:pPr marL="635000" indent="-212725" algn="just"/>
            <a:r>
              <a:rPr lang="en-US" sz="2800" dirty="0" err="1"/>
              <a:t>Pembuatan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penghapusan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.</a:t>
            </a:r>
          </a:p>
          <a:p>
            <a:pPr marL="635000" indent="-212725" algn="just"/>
            <a:r>
              <a:rPr lang="en-US" sz="2800" dirty="0" err="1"/>
              <a:t>Pembuatan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penghapusan</a:t>
            </a:r>
            <a:r>
              <a:rPr lang="en-US" sz="2800" dirty="0"/>
              <a:t> </a:t>
            </a:r>
            <a:r>
              <a:rPr lang="en-US" sz="2800" dirty="0" err="1"/>
              <a:t>direktori</a:t>
            </a:r>
            <a:r>
              <a:rPr lang="en-US" sz="2800" dirty="0"/>
              <a:t>.</a:t>
            </a:r>
          </a:p>
          <a:p>
            <a:pPr marL="635000" indent="-212725" algn="just"/>
            <a:r>
              <a:rPr lang="en-US" sz="2800" dirty="0" err="1"/>
              <a:t>Mendukung</a:t>
            </a:r>
            <a:r>
              <a:rPr lang="en-US" sz="2800" dirty="0"/>
              <a:t> </a:t>
            </a:r>
            <a:r>
              <a:rPr lang="en-US" sz="2800" dirty="0" err="1"/>
              <a:t>manipulasi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direktori</a:t>
            </a:r>
            <a:r>
              <a:rPr lang="en-US" sz="2800" dirty="0"/>
              <a:t>.</a:t>
            </a:r>
          </a:p>
          <a:p>
            <a:pPr marL="635000" indent="-212725" algn="just"/>
            <a:r>
              <a:rPr lang="en-US" sz="2800" dirty="0" err="1"/>
              <a:t>Memetakan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secondary storage.</a:t>
            </a:r>
          </a:p>
          <a:p>
            <a:pPr marL="635000" indent="-212725"/>
            <a:r>
              <a:rPr lang="en-US" sz="2800" dirty="0" err="1"/>
              <a:t>Membackup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media </a:t>
            </a:r>
            <a:r>
              <a:rPr lang="en-US" sz="2800" dirty="0" err="1"/>
              <a:t>penyimpanan</a:t>
            </a:r>
            <a:r>
              <a:rPr lang="en-US" sz="2800" dirty="0"/>
              <a:t> yang </a:t>
            </a:r>
            <a:r>
              <a:rPr lang="en-US" sz="2800" dirty="0" err="1"/>
              <a:t>perma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48349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Proteksi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015" y="1548039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Proteksi</a:t>
            </a:r>
            <a:r>
              <a:rPr lang="en-US" sz="2800" dirty="0" smtClean="0"/>
              <a:t> </a:t>
            </a:r>
            <a:r>
              <a:rPr lang="en-US" sz="2800" dirty="0" err="1"/>
              <a:t>mengacu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mekanisme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mengontrol</a:t>
            </a:r>
            <a:r>
              <a:rPr lang="en-US" sz="2800" dirty="0"/>
              <a:t> </a:t>
            </a:r>
            <a:r>
              <a:rPr lang="en-US" sz="2800" dirty="0" err="1"/>
              <a:t>akses</a:t>
            </a:r>
            <a:r>
              <a:rPr lang="en-US" sz="2800" dirty="0"/>
              <a:t> yang </a:t>
            </a:r>
            <a:r>
              <a:rPr lang="en-US" sz="2800" dirty="0" err="1"/>
              <a:t>dilakukan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program, </a:t>
            </a:r>
            <a:r>
              <a:rPr lang="en-US" sz="2800" dirty="0" err="1"/>
              <a:t>prosesor,atau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sumber</a:t>
            </a:r>
            <a:r>
              <a:rPr lang="en-US" sz="2800" dirty="0"/>
              <a:t> </a:t>
            </a:r>
            <a:r>
              <a:rPr lang="en-US" sz="2800" dirty="0" err="1"/>
              <a:t>daya</a:t>
            </a:r>
            <a:r>
              <a:rPr lang="en-US" sz="2800" dirty="0"/>
              <a:t>. </a:t>
            </a:r>
            <a:r>
              <a:rPr lang="en-US" sz="2800" dirty="0" err="1"/>
              <a:t>Mekanisme</a:t>
            </a:r>
            <a:r>
              <a:rPr lang="en-US" sz="2800" dirty="0"/>
              <a:t> </a:t>
            </a:r>
            <a:r>
              <a:rPr lang="en-US" sz="2800" dirty="0" err="1"/>
              <a:t>proteksi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:</a:t>
            </a:r>
          </a:p>
          <a:p>
            <a:pPr marL="682625" indent="-227013" algn="just"/>
            <a:r>
              <a:rPr lang="en-US" sz="2800" dirty="0" err="1"/>
              <a:t>membedakan</a:t>
            </a:r>
            <a:r>
              <a:rPr lang="en-US" sz="2800" dirty="0"/>
              <a:t>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penggunaan</a:t>
            </a:r>
            <a:r>
              <a:rPr lang="en-US" sz="2800" dirty="0"/>
              <a:t> yang </a:t>
            </a:r>
            <a:r>
              <a:rPr lang="en-US" sz="2800" dirty="0" err="1"/>
              <a:t>sudah</a:t>
            </a:r>
            <a:r>
              <a:rPr lang="en-US" sz="2800" dirty="0"/>
              <a:t> </a:t>
            </a:r>
            <a:r>
              <a:rPr lang="en-US" sz="2800" dirty="0" err="1"/>
              <a:t>diberi</a:t>
            </a:r>
            <a:r>
              <a:rPr lang="en-US" sz="2800" dirty="0"/>
              <a:t> </a:t>
            </a:r>
            <a:r>
              <a:rPr lang="en-US" sz="2800" dirty="0" err="1"/>
              <a:t>izin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yang </a:t>
            </a:r>
            <a:r>
              <a:rPr lang="en-US" sz="2800" dirty="0" err="1"/>
              <a:t>belum</a:t>
            </a:r>
            <a:r>
              <a:rPr lang="en-US" sz="2800" dirty="0"/>
              <a:t>.</a:t>
            </a:r>
          </a:p>
          <a:p>
            <a:pPr marL="682625" indent="-227013" algn="just"/>
            <a:r>
              <a:rPr lang="en-US" sz="2800" dirty="0"/>
              <a:t>specify the controls to be imposed.</a:t>
            </a:r>
          </a:p>
          <a:p>
            <a:pPr marL="682625" indent="-227013" algn="just"/>
            <a:r>
              <a:rPr lang="en-US" sz="2800" dirty="0"/>
              <a:t>provide a means of enforcement.</a:t>
            </a:r>
          </a:p>
        </p:txBody>
      </p:sp>
    </p:spTree>
    <p:extLst>
      <p:ext uri="{BB962C8B-B14F-4D97-AF65-F5344CB8AC3E}">
        <p14:creationId xmlns:p14="http://schemas.microsoft.com/office/powerpoint/2010/main" val="16306349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Jaringan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2743" y="172765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/>
              <a:t>terdistribusi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sekumpulan</a:t>
            </a:r>
            <a:r>
              <a:rPr lang="en-US" sz="2800" dirty="0"/>
              <a:t> </a:t>
            </a:r>
            <a:r>
              <a:rPr lang="en-US" sz="2800" dirty="0" err="1"/>
              <a:t>prosesor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berbagi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clock. </a:t>
            </a:r>
            <a:r>
              <a:rPr lang="en-US" sz="2800" dirty="0" err="1"/>
              <a:t>Tiap</a:t>
            </a:r>
            <a:r>
              <a:rPr lang="en-US" sz="2800" dirty="0"/>
              <a:t> </a:t>
            </a:r>
            <a:r>
              <a:rPr lang="en-US" sz="2800" dirty="0" err="1"/>
              <a:t>prosesor</a:t>
            </a:r>
            <a:r>
              <a:rPr lang="en-US" sz="2800" dirty="0"/>
              <a:t> </a:t>
            </a:r>
            <a:r>
              <a:rPr lang="en-US" sz="2800" dirty="0" err="1"/>
              <a:t>mempunyai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sendiri</a:t>
            </a:r>
            <a:r>
              <a:rPr lang="en-US" sz="2800" dirty="0"/>
              <a:t>. </a:t>
            </a:r>
            <a:r>
              <a:rPr lang="en-US" sz="2800" dirty="0" err="1"/>
              <a:t>Prosesor-prosesor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terhubung</a:t>
            </a:r>
            <a:r>
              <a:rPr lang="en-US" sz="2800" dirty="0"/>
              <a:t> </a:t>
            </a:r>
            <a:r>
              <a:rPr lang="en-US" sz="2800" dirty="0" err="1"/>
              <a:t>melalui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komunikasi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terdistribusi</a:t>
            </a:r>
            <a:r>
              <a:rPr lang="en-US" sz="2800" dirty="0"/>
              <a:t> </a:t>
            </a:r>
            <a:r>
              <a:rPr lang="en-US" sz="2800" dirty="0" err="1"/>
              <a:t>menyediakan</a:t>
            </a:r>
            <a:r>
              <a:rPr lang="en-US" sz="2800" dirty="0"/>
              <a:t> </a:t>
            </a:r>
            <a:r>
              <a:rPr lang="en-US" sz="2800" dirty="0" err="1"/>
              <a:t>akses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bermacam</a:t>
            </a:r>
            <a:r>
              <a:rPr lang="en-US" sz="2800" dirty="0"/>
              <a:t> </a:t>
            </a:r>
            <a:r>
              <a:rPr lang="en-US" sz="2800" dirty="0" err="1"/>
              <a:t>sumber-daya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. </a:t>
            </a:r>
            <a:r>
              <a:rPr lang="en-US" sz="2800" dirty="0" err="1"/>
              <a:t>Akses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menyebabkan</a:t>
            </a:r>
            <a:r>
              <a:rPr lang="en-US" sz="2800" dirty="0"/>
              <a:t>:</a:t>
            </a:r>
          </a:p>
          <a:p>
            <a:pPr marL="503238" indent="-211138"/>
            <a:r>
              <a:rPr lang="en-US" sz="2800" dirty="0"/>
              <a:t>Computation speed-up.</a:t>
            </a:r>
          </a:p>
          <a:p>
            <a:pPr marL="503238" indent="-211138"/>
            <a:r>
              <a:rPr lang="en-US" sz="2800" dirty="0"/>
              <a:t>Increased data availability.</a:t>
            </a:r>
          </a:p>
          <a:p>
            <a:pPr marL="503238" indent="-211138"/>
            <a:r>
              <a:rPr lang="en-US" sz="2800" dirty="0"/>
              <a:t>Enhanced reliability.</a:t>
            </a:r>
          </a:p>
        </p:txBody>
      </p:sp>
    </p:spTree>
    <p:extLst>
      <p:ext uri="{BB962C8B-B14F-4D97-AF65-F5344CB8AC3E}">
        <p14:creationId xmlns:p14="http://schemas.microsoft.com/office/powerpoint/2010/main" val="1874799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smtClean="0"/>
              <a:t>Command-Interpreter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5270" y="1727654"/>
            <a:ext cx="10368644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menunggu</a:t>
            </a:r>
            <a:r>
              <a:rPr lang="en-US" sz="2800" dirty="0"/>
              <a:t> </a:t>
            </a:r>
            <a:r>
              <a:rPr lang="en-US" sz="2800" dirty="0" err="1"/>
              <a:t>instruksi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(command driven). Program yang </a:t>
            </a:r>
            <a:r>
              <a:rPr lang="en-US" sz="2800" dirty="0" err="1"/>
              <a:t>membaca</a:t>
            </a:r>
            <a:r>
              <a:rPr lang="en-US" sz="2800" dirty="0"/>
              <a:t> </a:t>
            </a:r>
            <a:r>
              <a:rPr lang="en-US" sz="2800" dirty="0" err="1"/>
              <a:t>instruksi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mengartikan</a:t>
            </a:r>
            <a:r>
              <a:rPr lang="en-US" sz="2800" dirty="0"/>
              <a:t> control statements </a:t>
            </a:r>
            <a:r>
              <a:rPr lang="en-US" sz="2800" dirty="0" err="1"/>
              <a:t>umumnya</a:t>
            </a:r>
            <a:r>
              <a:rPr lang="en-US" sz="2800" dirty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: control-card interpreter, command-line interpreter, </a:t>
            </a:r>
            <a:r>
              <a:rPr lang="en-US" sz="2800" dirty="0" err="1"/>
              <a:t>dan</a:t>
            </a:r>
            <a:r>
              <a:rPr lang="en-US" sz="2800" dirty="0"/>
              <a:t> UNIX shell. Command-Interpreter System </a:t>
            </a:r>
            <a:r>
              <a:rPr lang="en-US" sz="2800" dirty="0" err="1"/>
              <a:t>sangat</a:t>
            </a:r>
            <a:r>
              <a:rPr lang="en-US" sz="2800" dirty="0"/>
              <a:t> </a:t>
            </a:r>
            <a:r>
              <a:rPr lang="en-US" sz="2800" dirty="0" err="1"/>
              <a:t>bervariasi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yang lain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disesuaikan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tujuan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teknologi</a:t>
            </a:r>
            <a:r>
              <a:rPr lang="en-US" sz="2800" dirty="0"/>
              <a:t> I/O devices yang </a:t>
            </a:r>
            <a:r>
              <a:rPr lang="en-US" sz="2800" dirty="0" err="1"/>
              <a:t>ada</a:t>
            </a:r>
            <a:r>
              <a:rPr lang="en-US" sz="2800" dirty="0"/>
              <a:t>. </a:t>
            </a:r>
            <a:r>
              <a:rPr lang="en-US" sz="2800" dirty="0" err="1"/>
              <a:t>Contohnya</a:t>
            </a:r>
            <a:r>
              <a:rPr lang="en-US" sz="2800" dirty="0"/>
              <a:t>: CLI, Windows, Pen-based (touch), </a:t>
            </a:r>
            <a:r>
              <a:rPr lang="en-US" sz="2800" dirty="0" err="1"/>
              <a:t>dan</a:t>
            </a:r>
            <a:r>
              <a:rPr lang="en-US" sz="2800" dirty="0"/>
              <a:t> lain-lain.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85618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Layanan</a:t>
            </a:r>
            <a:r>
              <a:rPr lang="en-US" b="1" dirty="0" smtClean="0"/>
              <a:t> </a:t>
            </a:r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Operasi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9328" y="1286361"/>
            <a:ext cx="10907486" cy="504912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dirty="0"/>
              <a:t>	</a:t>
            </a:r>
            <a:r>
              <a:rPr lang="en-US" dirty="0" err="1" smtClean="0"/>
              <a:t>Eksekusi</a:t>
            </a:r>
            <a:r>
              <a:rPr lang="en-US" dirty="0" smtClean="0"/>
              <a:t> </a:t>
            </a:r>
            <a:r>
              <a:rPr lang="en-US" dirty="0"/>
              <a:t>program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“load” program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menjalankanprogram</a:t>
            </a:r>
            <a:r>
              <a:rPr lang="en-US" dirty="0"/>
              <a:t>. </a:t>
            </a:r>
            <a:r>
              <a:rPr lang="en-US" dirty="0" err="1"/>
              <a:t>Operasi</a:t>
            </a:r>
            <a:r>
              <a:rPr lang="en-US" dirty="0"/>
              <a:t> I/O: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mengakses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,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I/O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.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manipulasi</a:t>
            </a:r>
            <a:r>
              <a:rPr lang="en-US" dirty="0"/>
              <a:t> </a:t>
            </a:r>
            <a:r>
              <a:rPr lang="en-US" dirty="0" err="1"/>
              <a:t>berkas</a:t>
            </a:r>
            <a:r>
              <a:rPr lang="en-US" dirty="0"/>
              <a:t> </a:t>
            </a:r>
            <a:r>
              <a:rPr lang="en-US" dirty="0" err="1"/>
              <a:t>dalah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program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berkas</a:t>
            </a:r>
            <a:r>
              <a:rPr lang="en-US" dirty="0"/>
              <a:t> (</a:t>
            </a:r>
            <a:r>
              <a:rPr lang="en-US" dirty="0" err="1"/>
              <a:t>membaca</a:t>
            </a:r>
            <a:r>
              <a:rPr lang="en-US" dirty="0"/>
              <a:t>, </a:t>
            </a:r>
            <a:r>
              <a:rPr lang="en-US" dirty="0" err="1"/>
              <a:t>menulis</a:t>
            </a:r>
            <a:r>
              <a:rPr lang="en-US" dirty="0"/>
              <a:t>, </a:t>
            </a:r>
            <a:r>
              <a:rPr lang="en-US" dirty="0" err="1"/>
              <a:t>membuat</a:t>
            </a:r>
            <a:r>
              <a:rPr lang="en-US" dirty="0"/>
              <a:t>, and </a:t>
            </a:r>
            <a:r>
              <a:rPr lang="en-US" dirty="0" err="1"/>
              <a:t>menghapus</a:t>
            </a:r>
            <a:r>
              <a:rPr lang="en-US" dirty="0"/>
              <a:t> </a:t>
            </a:r>
            <a:r>
              <a:rPr lang="en-US" dirty="0" err="1"/>
              <a:t>berkas</a:t>
            </a:r>
            <a:r>
              <a:rPr lang="en-US" dirty="0"/>
              <a:t>).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pertukaran</a:t>
            </a:r>
            <a:r>
              <a:rPr lang="en-US" dirty="0"/>
              <a:t> data/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proses yang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). </a:t>
            </a:r>
            <a:r>
              <a:rPr lang="en-US" dirty="0" err="1"/>
              <a:t>Deteksi</a:t>
            </a:r>
            <a:r>
              <a:rPr lang="en-US" dirty="0"/>
              <a:t> error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menjaga</a:t>
            </a:r>
            <a:r>
              <a:rPr lang="en-US" dirty="0"/>
              <a:t> </a:t>
            </a:r>
            <a:r>
              <a:rPr lang="en-US" dirty="0" err="1"/>
              <a:t>kestabilan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mendeteksi</a:t>
            </a:r>
            <a:r>
              <a:rPr lang="en-US" dirty="0"/>
              <a:t> “error”,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 </a:t>
            </a:r>
            <a:r>
              <a:rPr lang="en-US" dirty="0" err="1"/>
              <a:t>mau</a:t>
            </a:r>
            <a:r>
              <a:rPr lang="en-US" dirty="0"/>
              <a:t> pun </a:t>
            </a:r>
            <a:r>
              <a:rPr lang="en-US" dirty="0" err="1"/>
              <a:t>operasi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Efesisensi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:</a:t>
            </a:r>
          </a:p>
          <a:p>
            <a:pPr marL="635000" indent="-212725" algn="just"/>
            <a:r>
              <a:rPr lang="en-US" dirty="0"/>
              <a:t> Resource allocator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mengalokasikan</a:t>
            </a:r>
            <a:r>
              <a:rPr lang="en-US" dirty="0"/>
              <a:t> </a:t>
            </a:r>
            <a:r>
              <a:rPr lang="en-US" dirty="0" err="1"/>
              <a:t>sumber-daya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job yang </a:t>
            </a:r>
            <a:r>
              <a:rPr lang="en-US" dirty="0" err="1"/>
              <a:t>jalanpada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yang </a:t>
            </a:r>
            <a:r>
              <a:rPr lang="en-US" dirty="0" err="1"/>
              <a:t>bersamaan</a:t>
            </a:r>
            <a:r>
              <a:rPr lang="en-US" dirty="0"/>
              <a:t>.</a:t>
            </a:r>
          </a:p>
          <a:p>
            <a:pPr marL="635000" indent="-212725" algn="just"/>
            <a:r>
              <a:rPr lang="en-US" dirty="0" err="1"/>
              <a:t>Proteksi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dikendalikan</a:t>
            </a:r>
            <a:r>
              <a:rPr lang="en-US" dirty="0"/>
              <a:t> (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dikontrol</a:t>
            </a:r>
            <a:r>
              <a:rPr lang="en-US" dirty="0"/>
              <a:t> </a:t>
            </a:r>
            <a:r>
              <a:rPr lang="en-US" dirty="0" err="1"/>
              <a:t>aksesnya</a:t>
            </a:r>
            <a:r>
              <a:rPr lang="en-US" dirty="0"/>
              <a:t> </a:t>
            </a:r>
            <a:r>
              <a:rPr lang="en-US" dirty="0" err="1"/>
              <a:t>kesistem</a:t>
            </a:r>
            <a:r>
              <a:rPr lang="en-US" dirty="0"/>
              <a:t>).</a:t>
            </a:r>
          </a:p>
          <a:p>
            <a:pPr marL="635000" indent="-212725" algn="just"/>
            <a:r>
              <a:rPr lang="en-US" dirty="0"/>
              <a:t>Accounting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merekam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, </a:t>
            </a:r>
            <a:r>
              <a:rPr lang="en-US" dirty="0" err="1"/>
              <a:t>jatah</a:t>
            </a:r>
            <a:r>
              <a:rPr lang="en-US" dirty="0"/>
              <a:t> </a:t>
            </a:r>
            <a:r>
              <a:rPr lang="en-US" dirty="0" err="1"/>
              <a:t>pemakaian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(</a:t>
            </a:r>
            <a:r>
              <a:rPr lang="en-US" dirty="0" err="1"/>
              <a:t>keadilan</a:t>
            </a:r>
            <a:r>
              <a:rPr lang="en-US" dirty="0"/>
              <a:t> </a:t>
            </a:r>
            <a:r>
              <a:rPr lang="en-US" dirty="0" err="1"/>
              <a:t>ataukebijaksanaan</a:t>
            </a:r>
            <a:r>
              <a:rPr lang="en-US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0518589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smtClean="0"/>
              <a:t>System Calls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729" y="1286360"/>
            <a:ext cx="10515600" cy="5098111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dirty="0" smtClean="0"/>
              <a:t>System </a:t>
            </a:r>
            <a:r>
              <a:rPr lang="en-US" dirty="0"/>
              <a:t>call </a:t>
            </a:r>
            <a:r>
              <a:rPr lang="en-US" dirty="0" err="1"/>
              <a:t>menyediakan</a:t>
            </a:r>
            <a:r>
              <a:rPr lang="en-US" dirty="0"/>
              <a:t> interface </a:t>
            </a:r>
            <a:r>
              <a:rPr lang="en-US" dirty="0" err="1"/>
              <a:t>antara</a:t>
            </a:r>
            <a:r>
              <a:rPr lang="en-US" dirty="0"/>
              <a:t> program (program </a:t>
            </a:r>
            <a:r>
              <a:rPr lang="en-US" dirty="0" err="1"/>
              <a:t>pengguna</a:t>
            </a:r>
            <a:r>
              <a:rPr lang="en-US" dirty="0"/>
              <a:t> yang </a:t>
            </a:r>
            <a:r>
              <a:rPr lang="en-US" dirty="0" err="1"/>
              <a:t>berjalan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OS.System</a:t>
            </a:r>
            <a:r>
              <a:rPr lang="en-US" dirty="0"/>
              <a:t> call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jembatan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proses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. System call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bahasaassembly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mengendalikan</a:t>
            </a:r>
            <a:r>
              <a:rPr lang="en-US" dirty="0"/>
              <a:t> </a:t>
            </a:r>
            <a:r>
              <a:rPr lang="en-US" dirty="0" err="1"/>
              <a:t>mesin</a:t>
            </a:r>
            <a:r>
              <a:rPr lang="en-US" dirty="0"/>
              <a:t> (C). </a:t>
            </a:r>
            <a:r>
              <a:rPr lang="en-US" dirty="0" err="1"/>
              <a:t>Contoh</a:t>
            </a:r>
            <a:r>
              <a:rPr lang="en-US" dirty="0"/>
              <a:t>: UNIX </a:t>
            </a:r>
            <a:r>
              <a:rPr lang="en-US" dirty="0" err="1"/>
              <a:t>menyediakansystem</a:t>
            </a:r>
            <a:r>
              <a:rPr lang="en-US" dirty="0"/>
              <a:t> call: read, write =&gt; </a:t>
            </a:r>
            <a:r>
              <a:rPr lang="en-US" dirty="0" err="1"/>
              <a:t>operasi</a:t>
            </a:r>
            <a:r>
              <a:rPr lang="en-US" dirty="0"/>
              <a:t> I/O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berkas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program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data (parameter) </a:t>
            </a:r>
            <a:r>
              <a:rPr lang="en-US" dirty="0" err="1"/>
              <a:t>ke</a:t>
            </a:r>
            <a:r>
              <a:rPr lang="en-US" dirty="0"/>
              <a:t> OS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dipanggil</a:t>
            </a:r>
            <a:r>
              <a:rPr lang="en-US" dirty="0"/>
              <a:t>.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UNIX: read(buffer, </a:t>
            </a:r>
            <a:r>
              <a:rPr lang="en-US" dirty="0" err="1"/>
              <a:t>max_size</a:t>
            </a:r>
            <a:r>
              <a:rPr lang="en-US" dirty="0"/>
              <a:t>, </a:t>
            </a:r>
            <a:r>
              <a:rPr lang="en-US" dirty="0" err="1"/>
              <a:t>file_id</a:t>
            </a:r>
            <a:r>
              <a:rPr lang="en-US" dirty="0"/>
              <a:t>);</a:t>
            </a:r>
          </a:p>
          <a:p>
            <a:pPr marL="0" indent="0" algn="just">
              <a:buNone/>
            </a:pP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parameter </a:t>
            </a:r>
            <a:r>
              <a:rPr lang="en-US" dirty="0" err="1"/>
              <a:t>dari</a:t>
            </a:r>
            <a:r>
              <a:rPr lang="en-US" dirty="0"/>
              <a:t> program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:</a:t>
            </a:r>
          </a:p>
          <a:p>
            <a:pPr marL="373063" indent="-211138" algn="just"/>
            <a:r>
              <a:rPr lang="en-US" dirty="0" err="1"/>
              <a:t>Melalui</a:t>
            </a:r>
            <a:r>
              <a:rPr lang="en-US" dirty="0"/>
              <a:t> registers (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di CPU).</a:t>
            </a:r>
          </a:p>
          <a:p>
            <a:pPr marL="373063" indent="-211138" algn="just"/>
            <a:r>
              <a:rPr lang="en-US" dirty="0" err="1"/>
              <a:t>Menyimpan</a:t>
            </a:r>
            <a:r>
              <a:rPr lang="en-US" dirty="0"/>
              <a:t> parameter </a:t>
            </a:r>
            <a:r>
              <a:rPr lang="en-US" dirty="0" err="1"/>
              <a:t>pada</a:t>
            </a:r>
            <a:r>
              <a:rPr lang="en-US" dirty="0"/>
              <a:t> data </a:t>
            </a:r>
            <a:r>
              <a:rPr lang="en-US" dirty="0" err="1"/>
              <a:t>struktur</a:t>
            </a:r>
            <a:r>
              <a:rPr lang="en-US" dirty="0"/>
              <a:t> (table) di </a:t>
            </a:r>
            <a:r>
              <a:rPr lang="en-US" dirty="0" err="1"/>
              <a:t>memori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table </a:t>
            </a:r>
            <a:r>
              <a:rPr lang="en-US" dirty="0" err="1"/>
              <a:t>tsb</a:t>
            </a:r>
            <a:r>
              <a:rPr lang="en-US" dirty="0"/>
              <a:t> </a:t>
            </a:r>
            <a:r>
              <a:rPr lang="en-US" dirty="0" err="1"/>
              <a:t>ditunjuk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pointeryang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di register.</a:t>
            </a:r>
          </a:p>
          <a:p>
            <a:pPr marL="373063" indent="-211138" algn="just"/>
            <a:r>
              <a:rPr lang="en-US" dirty="0"/>
              <a:t>Push (store) </a:t>
            </a:r>
            <a:r>
              <a:rPr lang="en-US" dirty="0" err="1"/>
              <a:t>melalui</a:t>
            </a:r>
            <a:r>
              <a:rPr lang="en-US" dirty="0"/>
              <a:t> “stack”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OS </a:t>
            </a:r>
            <a:r>
              <a:rPr lang="en-US" dirty="0" err="1"/>
              <a:t>mengambilnya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pop </a:t>
            </a:r>
            <a:r>
              <a:rPr lang="en-US" dirty="0" err="1"/>
              <a:t>pada</a:t>
            </a:r>
            <a:r>
              <a:rPr lang="en-US" dirty="0"/>
              <a:t> stack </a:t>
            </a:r>
            <a:r>
              <a:rPr lang="en-US" dirty="0" err="1"/>
              <a:t>tsb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93722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Mesin</a:t>
            </a:r>
            <a:r>
              <a:rPr lang="en-US" b="1" dirty="0" smtClean="0"/>
              <a:t> Virtual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100" y="1453243"/>
            <a:ext cx="9116786" cy="48822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Sebuah</a:t>
            </a:r>
            <a:r>
              <a:rPr lang="en-US" sz="2800" dirty="0" smtClean="0"/>
              <a:t> </a:t>
            </a:r>
            <a:r>
              <a:rPr lang="en-US" sz="2800" dirty="0" err="1"/>
              <a:t>mesin</a:t>
            </a:r>
            <a:r>
              <a:rPr lang="en-US" sz="2800" dirty="0"/>
              <a:t> virtual (Virtual Machine)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misalkan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program =&gt; </a:t>
            </a:r>
            <a:r>
              <a:rPr lang="en-US" sz="2800" dirty="0" err="1"/>
              <a:t>controlprogram</a:t>
            </a:r>
            <a:r>
              <a:rPr lang="en-US" sz="2800" dirty="0"/>
              <a:t> yang </a:t>
            </a:r>
            <a:r>
              <a:rPr lang="en-US" sz="2800" dirty="0" err="1"/>
              <a:t>mengatur</a:t>
            </a:r>
            <a:r>
              <a:rPr lang="en-US" sz="2800" dirty="0"/>
              <a:t> </a:t>
            </a:r>
            <a:r>
              <a:rPr lang="en-US" sz="2800" dirty="0" err="1"/>
              <a:t>pemakaian</a:t>
            </a:r>
            <a:r>
              <a:rPr lang="en-US" sz="2800" dirty="0"/>
              <a:t> </a:t>
            </a:r>
            <a:r>
              <a:rPr lang="en-US" sz="2800" dirty="0" err="1"/>
              <a:t>sumber</a:t>
            </a:r>
            <a:r>
              <a:rPr lang="en-US" sz="2800" dirty="0"/>
              <a:t> </a:t>
            </a:r>
            <a:r>
              <a:rPr lang="en-US" sz="2800" dirty="0" err="1"/>
              <a:t>daya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. Control program = trap System call + </a:t>
            </a:r>
            <a:r>
              <a:rPr lang="en-US" sz="2800" dirty="0" err="1"/>
              <a:t>akses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. Control program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fasilitas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proses </a:t>
            </a:r>
            <a:r>
              <a:rPr lang="en-US" sz="2800" dirty="0" err="1"/>
              <a:t>pengguna</a:t>
            </a:r>
            <a:r>
              <a:rPr lang="en-US" sz="2800" dirty="0"/>
              <a:t>.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/>
              <a:t>jatah</a:t>
            </a:r>
            <a:r>
              <a:rPr lang="en-US" sz="2800" dirty="0"/>
              <a:t> CPU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. </a:t>
            </a:r>
            <a:r>
              <a:rPr lang="en-US" sz="2800" dirty="0" err="1"/>
              <a:t>Menyediakan</a:t>
            </a:r>
            <a:r>
              <a:rPr lang="en-US" sz="2800" dirty="0"/>
              <a:t> interface “</a:t>
            </a:r>
            <a:r>
              <a:rPr lang="en-US" sz="2800" dirty="0" err="1"/>
              <a:t>identik</a:t>
            </a:r>
            <a:r>
              <a:rPr lang="en-US" sz="2800" dirty="0"/>
              <a:t>”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disediakan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 =&gt; sharing devices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proses.</a:t>
            </a:r>
          </a:p>
        </p:txBody>
      </p:sp>
    </p:spTree>
    <p:extLst>
      <p:ext uri="{BB962C8B-B14F-4D97-AF65-F5344CB8AC3E}">
        <p14:creationId xmlns:p14="http://schemas.microsoft.com/office/powerpoint/2010/main" val="9939676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Mesin</a:t>
            </a:r>
            <a:r>
              <a:rPr lang="en-US" b="1" dirty="0" smtClean="0"/>
              <a:t> Virtual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53243"/>
            <a:ext cx="9688286" cy="488224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/>
              <a:t>Mesin</a:t>
            </a:r>
            <a:r>
              <a:rPr lang="en-US" sz="2800" dirty="0"/>
              <a:t> Virtual (MV) (MV) =&gt; control program yang minimal MV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ilusi</a:t>
            </a:r>
            <a:r>
              <a:rPr lang="en-US" sz="2800" dirty="0"/>
              <a:t> </a:t>
            </a:r>
            <a:r>
              <a:rPr lang="en-US" sz="2800" dirty="0" err="1"/>
              <a:t>multitasking:seolah-olah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prosesor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 </a:t>
            </a:r>
            <a:r>
              <a:rPr lang="en-US" sz="2800" dirty="0" err="1"/>
              <a:t>ekslusif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MV. MV </a:t>
            </a:r>
            <a:r>
              <a:rPr lang="en-US" sz="2800" dirty="0" err="1"/>
              <a:t>memilah</a:t>
            </a:r>
            <a:r>
              <a:rPr lang="en-US" sz="2800" dirty="0"/>
              <a:t> </a:t>
            </a:r>
            <a:r>
              <a:rPr lang="en-US" sz="2800" dirty="0" err="1"/>
              <a:t>fungsi</a:t>
            </a:r>
            <a:r>
              <a:rPr lang="en-US" sz="2800" dirty="0"/>
              <a:t> multitasking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implementasi</a:t>
            </a:r>
            <a:r>
              <a:rPr lang="en-US" sz="2800" dirty="0"/>
              <a:t> extended machine (</a:t>
            </a:r>
            <a:r>
              <a:rPr lang="en-US" sz="2800" dirty="0" err="1"/>
              <a:t>tergantung</a:t>
            </a:r>
            <a:r>
              <a:rPr lang="en-US" sz="2800" dirty="0"/>
              <a:t> proses </a:t>
            </a:r>
            <a:r>
              <a:rPr lang="en-US" sz="2800" dirty="0" err="1"/>
              <a:t>pengguna</a:t>
            </a:r>
            <a:r>
              <a:rPr lang="en-US" sz="2800" dirty="0"/>
              <a:t>) =&gt; flexible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mudah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pengaturan</a:t>
            </a:r>
            <a:r>
              <a:rPr lang="en-US" sz="2800" dirty="0"/>
              <a:t>. </a:t>
            </a: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diberikan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MV =&gt; </a:t>
            </a:r>
            <a:r>
              <a:rPr lang="en-US" sz="2800" dirty="0" err="1"/>
              <a:t>bebas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menjalankan</a:t>
            </a:r>
            <a:r>
              <a:rPr lang="en-US" sz="2800" dirty="0"/>
              <a:t> OS (kernel) yang  </a:t>
            </a:r>
            <a:r>
              <a:rPr lang="en-US" sz="2800" dirty="0" err="1"/>
              <a:t>diinginkan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MV </a:t>
            </a:r>
            <a:r>
              <a:rPr lang="en-US" sz="2800" dirty="0" err="1"/>
              <a:t>tersebut</a:t>
            </a:r>
            <a:r>
              <a:rPr lang="en-US" sz="2800" dirty="0"/>
              <a:t>. </a:t>
            </a:r>
            <a:r>
              <a:rPr lang="en-US" sz="2800" dirty="0" err="1"/>
              <a:t>Potensi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OS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. </a:t>
            </a:r>
            <a:r>
              <a:rPr lang="en-US" sz="2800" dirty="0" err="1"/>
              <a:t>Contoh</a:t>
            </a:r>
            <a:r>
              <a:rPr lang="en-US" sz="2800" dirty="0"/>
              <a:t>: IBM VM370: </a:t>
            </a:r>
            <a:r>
              <a:rPr lang="en-US" sz="2800" dirty="0" err="1"/>
              <a:t>menyediakan</a:t>
            </a:r>
            <a:r>
              <a:rPr lang="en-US" sz="2800" dirty="0"/>
              <a:t> MV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OS: CMS (</a:t>
            </a:r>
            <a:r>
              <a:rPr lang="en-US" sz="2800" dirty="0" err="1"/>
              <a:t>interaktif</a:t>
            </a:r>
            <a:r>
              <a:rPr lang="en-US" sz="2800" dirty="0"/>
              <a:t>), MVS, CICS, </a:t>
            </a:r>
            <a:r>
              <a:rPr lang="en-US" sz="2800" dirty="0" err="1"/>
              <a:t>dll</a:t>
            </a:r>
            <a:r>
              <a:rPr lang="en-US" sz="2800" dirty="0"/>
              <a:t>. </a:t>
            </a:r>
            <a:r>
              <a:rPr lang="en-US" sz="2800" dirty="0" err="1"/>
              <a:t>Masalah</a:t>
            </a:r>
            <a:r>
              <a:rPr lang="en-US" sz="2800" dirty="0"/>
              <a:t>: Sharing disk =&gt; OS </a:t>
            </a:r>
            <a:r>
              <a:rPr lang="en-US" sz="2800" dirty="0" err="1"/>
              <a:t>mempunyai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berkas</a:t>
            </a:r>
            <a:r>
              <a:rPr lang="en-US" sz="2800" dirty="0"/>
              <a:t> yang </a:t>
            </a:r>
            <a:r>
              <a:rPr lang="en-US" sz="2800" dirty="0" err="1"/>
              <a:t>mungkin</a:t>
            </a:r>
            <a:r>
              <a:rPr lang="en-US" sz="2800" dirty="0"/>
              <a:t> </a:t>
            </a:r>
            <a:r>
              <a:rPr lang="en-US" sz="2800" dirty="0" err="1"/>
              <a:t>berbeda</a:t>
            </a:r>
            <a:r>
              <a:rPr lang="en-US" sz="2800" dirty="0"/>
              <a:t>. IBM: virtual disk (minidisk) yang </a:t>
            </a:r>
            <a:r>
              <a:rPr lang="en-US" sz="2800" dirty="0" err="1"/>
              <a:t>dialokasikan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melalui</a:t>
            </a:r>
            <a:r>
              <a:rPr lang="en-US" sz="2800" dirty="0"/>
              <a:t> MV.</a:t>
            </a:r>
          </a:p>
        </p:txBody>
      </p:sp>
    </p:spTree>
    <p:extLst>
      <p:ext uri="{BB962C8B-B14F-4D97-AF65-F5344CB8AC3E}">
        <p14:creationId xmlns:p14="http://schemas.microsoft.com/office/powerpoint/2010/main" val="11526457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Mesin</a:t>
            </a:r>
            <a:r>
              <a:rPr lang="en-US" b="1" dirty="0" smtClean="0"/>
              <a:t> Virtual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0586" y="1453243"/>
            <a:ext cx="9639300" cy="48822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err="1"/>
              <a:t>Konsep</a:t>
            </a:r>
            <a:r>
              <a:rPr lang="en-US" sz="3200" dirty="0"/>
              <a:t> MV </a:t>
            </a:r>
            <a:r>
              <a:rPr lang="en-US" sz="3200" dirty="0" err="1"/>
              <a:t>menyediakan</a:t>
            </a:r>
            <a:r>
              <a:rPr lang="en-US" sz="3200" dirty="0"/>
              <a:t> </a:t>
            </a:r>
            <a:r>
              <a:rPr lang="en-US" sz="3200" dirty="0" err="1"/>
              <a:t>proteksi</a:t>
            </a:r>
            <a:r>
              <a:rPr lang="en-US" sz="3200" dirty="0"/>
              <a:t> yang </a:t>
            </a:r>
            <a:r>
              <a:rPr lang="en-US" sz="3200" dirty="0" err="1"/>
              <a:t>lengkap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sumberdaya</a:t>
            </a:r>
            <a:r>
              <a:rPr lang="en-US" sz="3200" dirty="0"/>
              <a:t> </a:t>
            </a:r>
            <a:r>
              <a:rPr lang="en-US" sz="3200" dirty="0" err="1"/>
              <a:t>sistem</a:t>
            </a:r>
            <a:r>
              <a:rPr lang="en-US" sz="3200" dirty="0"/>
              <a:t>, </a:t>
            </a:r>
            <a:r>
              <a:rPr lang="en-US" sz="3200" dirty="0" err="1"/>
              <a:t>dikarenakan</a:t>
            </a:r>
            <a:r>
              <a:rPr lang="en-US" sz="3200" dirty="0"/>
              <a:t> </a:t>
            </a:r>
            <a:r>
              <a:rPr lang="en-US" sz="3200" dirty="0" err="1"/>
              <a:t>tiap</a:t>
            </a:r>
            <a:r>
              <a:rPr lang="en-US" sz="3200" dirty="0"/>
              <a:t> </a:t>
            </a:r>
            <a:r>
              <a:rPr lang="en-US" sz="3200" dirty="0" err="1"/>
              <a:t>MVterpisah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MV yang lain. </a:t>
            </a:r>
            <a:r>
              <a:rPr lang="en-US" sz="3200" dirty="0" err="1"/>
              <a:t>Namun</a:t>
            </a:r>
            <a:r>
              <a:rPr lang="en-US" sz="3200" dirty="0"/>
              <a:t>, </a:t>
            </a:r>
            <a:r>
              <a:rPr lang="en-US" sz="3200" dirty="0" err="1"/>
              <a:t>hal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menyebabkan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adanya</a:t>
            </a:r>
            <a:r>
              <a:rPr lang="en-US" sz="3200" dirty="0"/>
              <a:t> sharing </a:t>
            </a:r>
            <a:r>
              <a:rPr lang="en-US" sz="3200" dirty="0" err="1"/>
              <a:t>sumberdaya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langsung</a:t>
            </a:r>
            <a:r>
              <a:rPr lang="en-US" sz="3200" dirty="0"/>
              <a:t>. MV </a:t>
            </a:r>
            <a:r>
              <a:rPr lang="en-US" sz="3200" dirty="0" err="1"/>
              <a:t>merupakan</a:t>
            </a:r>
            <a:r>
              <a:rPr lang="en-US" sz="3200" dirty="0"/>
              <a:t> </a:t>
            </a:r>
            <a:r>
              <a:rPr lang="en-US" sz="3200" dirty="0" err="1"/>
              <a:t>alat</a:t>
            </a:r>
            <a:r>
              <a:rPr lang="en-US" sz="3200" dirty="0"/>
              <a:t> yang </a:t>
            </a:r>
            <a:r>
              <a:rPr lang="en-US" sz="3200" dirty="0" err="1"/>
              <a:t>tepat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penelitian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pengembangan</a:t>
            </a:r>
            <a:r>
              <a:rPr lang="en-US" sz="3200" dirty="0"/>
              <a:t> </a:t>
            </a:r>
            <a:r>
              <a:rPr lang="en-US" sz="3200" dirty="0" err="1"/>
              <a:t>sistem</a:t>
            </a:r>
            <a:r>
              <a:rPr lang="en-US" sz="3200" dirty="0"/>
              <a:t> </a:t>
            </a:r>
            <a:r>
              <a:rPr lang="en-US" sz="3200" dirty="0" err="1"/>
              <a:t>operasi</a:t>
            </a:r>
            <a:r>
              <a:rPr lang="en-US" sz="3200" dirty="0"/>
              <a:t>. </a:t>
            </a:r>
            <a:r>
              <a:rPr lang="en-US" sz="3200" dirty="0" err="1"/>
              <a:t>Konsep</a:t>
            </a:r>
            <a:r>
              <a:rPr lang="en-US" sz="3200" dirty="0"/>
              <a:t> MV </a:t>
            </a:r>
            <a:r>
              <a:rPr lang="en-US" sz="3200" dirty="0" err="1"/>
              <a:t>susah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diimplementasi</a:t>
            </a:r>
            <a:r>
              <a:rPr lang="en-US" sz="3200" dirty="0"/>
              <a:t> </a:t>
            </a:r>
            <a:r>
              <a:rPr lang="en-US" sz="3200" dirty="0" err="1"/>
              <a:t>sehubungan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usaha</a:t>
            </a:r>
            <a:r>
              <a:rPr lang="en-US" sz="3200" dirty="0"/>
              <a:t> yang </a:t>
            </a:r>
            <a:r>
              <a:rPr lang="en-US" sz="3200" dirty="0" err="1"/>
              <a:t>diperlukan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menyediakan</a:t>
            </a:r>
            <a:r>
              <a:rPr lang="en-US" sz="3200" dirty="0"/>
              <a:t> </a:t>
            </a:r>
            <a:r>
              <a:rPr lang="en-US" sz="3200" dirty="0" err="1"/>
              <a:t>duplikasi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mesin</a:t>
            </a:r>
            <a:r>
              <a:rPr lang="en-US" sz="3200" dirty="0"/>
              <a:t> </a:t>
            </a:r>
            <a:r>
              <a:rPr lang="en-US" sz="3200" dirty="0" err="1"/>
              <a:t>utama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97236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>
            <a:normAutofit/>
          </a:bodyPr>
          <a:lstStyle/>
          <a:p>
            <a:r>
              <a:rPr lang="en-US" b="1" dirty="0" smtClean="0"/>
              <a:t>System Generation (SYSGEN)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9186" y="1453243"/>
            <a:ext cx="10303328" cy="4882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dirancang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dijalankan</a:t>
            </a:r>
            <a:r>
              <a:rPr lang="en-US" sz="2800" dirty="0"/>
              <a:t> di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jenis</a:t>
            </a:r>
            <a:r>
              <a:rPr lang="en-US" sz="2800" dirty="0"/>
              <a:t> </a:t>
            </a:r>
            <a:r>
              <a:rPr lang="en-US" sz="2800" dirty="0" err="1"/>
              <a:t>mesin</a:t>
            </a:r>
            <a:r>
              <a:rPr lang="en-US" sz="2800" dirty="0"/>
              <a:t>; </a:t>
            </a:r>
            <a:r>
              <a:rPr lang="en-US" sz="2800" dirty="0" err="1"/>
              <a:t>sistemnya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di </a:t>
            </a:r>
            <a:r>
              <a:rPr lang="en-US" sz="2800" dirty="0" err="1"/>
              <a:t>konfigurasi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tiap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. Program SYSGEN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konfigurasi</a:t>
            </a:r>
            <a:r>
              <a:rPr lang="en-US" sz="2800" dirty="0"/>
              <a:t> </a:t>
            </a:r>
            <a:r>
              <a:rPr lang="en-US" sz="2800" dirty="0" err="1"/>
              <a:t>khusus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.</a:t>
            </a:r>
          </a:p>
          <a:p>
            <a:pPr marL="503238" indent="-211138"/>
            <a:r>
              <a:rPr lang="en-US" sz="2800" dirty="0"/>
              <a:t>Booting: </a:t>
            </a:r>
            <a:r>
              <a:rPr lang="en-US" sz="2800" dirty="0" err="1"/>
              <a:t>memulai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me-load kernel.</a:t>
            </a:r>
          </a:p>
          <a:p>
            <a:pPr marL="503238" indent="-211138"/>
            <a:r>
              <a:rPr lang="en-US" sz="2800" dirty="0"/>
              <a:t>Bootstrap program: </a:t>
            </a:r>
            <a:r>
              <a:rPr lang="en-US" sz="2800" dirty="0" err="1"/>
              <a:t>kode</a:t>
            </a:r>
            <a:r>
              <a:rPr lang="en-US" sz="2800" dirty="0"/>
              <a:t> yang </a:t>
            </a:r>
            <a:r>
              <a:rPr lang="en-US" sz="2800" dirty="0" err="1"/>
              <a:t>disimpan</a:t>
            </a:r>
            <a:r>
              <a:rPr lang="en-US" sz="2800" dirty="0"/>
              <a:t> di code ROM yang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menempatkan</a:t>
            </a:r>
            <a:r>
              <a:rPr lang="en-US" sz="2800" dirty="0"/>
              <a:t> </a:t>
            </a:r>
            <a:r>
              <a:rPr lang="en-US" sz="2800" dirty="0" err="1"/>
              <a:t>kernel,memasukkannya</a:t>
            </a:r>
            <a:r>
              <a:rPr lang="en-US" sz="2800" dirty="0"/>
              <a:t> </a:t>
            </a:r>
            <a:r>
              <a:rPr lang="en-US" sz="2800" dirty="0" err="1"/>
              <a:t>kedalam</a:t>
            </a:r>
            <a:r>
              <a:rPr lang="en-US" sz="2800" dirty="0"/>
              <a:t> </a:t>
            </a:r>
            <a:r>
              <a:rPr lang="en-US" sz="2800" dirty="0" err="1"/>
              <a:t>memori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memulai</a:t>
            </a:r>
            <a:r>
              <a:rPr lang="en-US" sz="2800" dirty="0"/>
              <a:t> </a:t>
            </a:r>
            <a:r>
              <a:rPr lang="en-US" sz="2800" dirty="0" err="1"/>
              <a:t>eksekusinya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72113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258" y="2798082"/>
            <a:ext cx="10515600" cy="1325563"/>
          </a:xfrm>
        </p:spPr>
        <p:txBody>
          <a:bodyPr/>
          <a:lstStyle/>
          <a:p>
            <a:pPr algn="ctr"/>
            <a:r>
              <a:rPr lang="en-US" dirty="0" smtClean="0"/>
              <a:t>SEKIAN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1320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262</TotalTime>
  <Words>1462</Words>
  <Application>Microsoft Macintosh PowerPoint</Application>
  <PresentationFormat>Widescreen</PresentationFormat>
  <Paragraphs>139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Corbel</vt:lpstr>
      <vt:lpstr>Arial</vt:lpstr>
      <vt:lpstr>Parallax</vt:lpstr>
      <vt:lpstr>System Oprasi</vt:lpstr>
      <vt:lpstr>Pendahuluan</vt:lpstr>
      <vt:lpstr>Pengertian</vt:lpstr>
      <vt:lpstr>Fungsi</vt:lpstr>
      <vt:lpstr>Tujuan Mempelajari Sistem Operasi</vt:lpstr>
      <vt:lpstr>Struktur Komputer</vt:lpstr>
      <vt:lpstr>System Oprasi Komputer</vt:lpstr>
      <vt:lpstr>System Oprasi Komputer</vt:lpstr>
      <vt:lpstr>System Oprasi Komputer</vt:lpstr>
      <vt:lpstr>System Oprasi Komputer</vt:lpstr>
      <vt:lpstr>Magnetic Disk</vt:lpstr>
      <vt:lpstr>Storage Hierarchy</vt:lpstr>
      <vt:lpstr>Storage Hierarchy</vt:lpstr>
      <vt:lpstr>Proteksi Perangkat Keras</vt:lpstr>
      <vt:lpstr>Operasi Dual Mode</vt:lpstr>
      <vt:lpstr>Proteksi I/O</vt:lpstr>
      <vt:lpstr>Proteksi Memori</vt:lpstr>
      <vt:lpstr>Struktur Sistem Operasi1.3.1. Komponen-komponen Sistem</vt:lpstr>
      <vt:lpstr>Managemen Proses</vt:lpstr>
      <vt:lpstr>Managemen Memori Utama</vt:lpstr>
      <vt:lpstr>Managemen Secondary-Storage</vt:lpstr>
      <vt:lpstr>Managemen Sistem I/O</vt:lpstr>
      <vt:lpstr>Managemen Berkas</vt:lpstr>
      <vt:lpstr>Sistem Proteksi</vt:lpstr>
      <vt:lpstr>Jaringan</vt:lpstr>
      <vt:lpstr>Command-Interpreter System</vt:lpstr>
      <vt:lpstr>Layanan Sistem Operasi</vt:lpstr>
      <vt:lpstr>System Calls</vt:lpstr>
      <vt:lpstr>Mesin Virtual</vt:lpstr>
      <vt:lpstr>Mesin Virtual</vt:lpstr>
      <vt:lpstr>Mesin Virtual</vt:lpstr>
      <vt:lpstr>System Generation (SYSGEN)</vt:lpstr>
      <vt:lpstr>SEKIAN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 Oprasi</dc:title>
  <dc:creator>Microsoft Office User</dc:creator>
  <cp:lastModifiedBy>Microsoft Office User</cp:lastModifiedBy>
  <cp:revision>10</cp:revision>
  <dcterms:created xsi:type="dcterms:W3CDTF">2017-12-12T02:59:27Z</dcterms:created>
  <dcterms:modified xsi:type="dcterms:W3CDTF">2017-12-12T07:22:09Z</dcterms:modified>
</cp:coreProperties>
</file>