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6" r:id="rId2"/>
    <p:sldId id="261" r:id="rId3"/>
    <p:sldId id="262" r:id="rId4"/>
    <p:sldId id="286" r:id="rId5"/>
    <p:sldId id="264" r:id="rId6"/>
    <p:sldId id="265" r:id="rId7"/>
    <p:sldId id="266" r:id="rId8"/>
    <p:sldId id="267" r:id="rId9"/>
    <p:sldId id="268" r:id="rId10"/>
    <p:sldId id="269" r:id="rId11"/>
    <p:sldId id="270" r:id="rId12"/>
    <p:sldId id="271" r:id="rId13"/>
    <p:sldId id="272" r:id="rId14"/>
    <p:sldId id="273" r:id="rId15"/>
    <p:sldId id="274" r:id="rId16"/>
    <p:sldId id="275" r:id="rId17"/>
    <p:sldId id="287" r:id="rId18"/>
    <p:sldId id="277" r:id="rId19"/>
    <p:sldId id="278" r:id="rId20"/>
    <p:sldId id="279" r:id="rId21"/>
    <p:sldId id="280" r:id="rId22"/>
    <p:sldId id="281" r:id="rId23"/>
    <p:sldId id="282" r:id="rId24"/>
    <p:sldId id="283" r:id="rId25"/>
    <p:sldId id="285" r:id="rId26"/>
  </p:sldIdLst>
  <p:sldSz cx="9144000" cy="6858000" type="screen4x3"/>
  <p:notesSz cx="6858000" cy="9144000"/>
  <p:defaultTextStyle>
    <a:defPPr>
      <a:defRPr lang="en-US"/>
    </a:defPPr>
    <a:lvl1pPr algn="l" rtl="0" fontAlgn="base">
      <a:spcBef>
        <a:spcPct val="0"/>
      </a:spcBef>
      <a:spcAft>
        <a:spcPct val="0"/>
      </a:spcAft>
      <a:defRPr sz="2400" kern="1200">
        <a:solidFill>
          <a:schemeClr val="tx1"/>
        </a:solidFill>
        <a:latin typeface="Arial" charset="0"/>
        <a:ea typeface="+mn-ea"/>
        <a:cs typeface="+mn-cs"/>
      </a:defRPr>
    </a:lvl1pPr>
    <a:lvl2pPr marL="457200" algn="l" rtl="0" fontAlgn="base">
      <a:spcBef>
        <a:spcPct val="0"/>
      </a:spcBef>
      <a:spcAft>
        <a:spcPct val="0"/>
      </a:spcAft>
      <a:defRPr sz="2400" kern="1200">
        <a:solidFill>
          <a:schemeClr val="tx1"/>
        </a:solidFill>
        <a:latin typeface="Arial" charset="0"/>
        <a:ea typeface="+mn-ea"/>
        <a:cs typeface="+mn-cs"/>
      </a:defRPr>
    </a:lvl2pPr>
    <a:lvl3pPr marL="914400" algn="l" rtl="0" fontAlgn="base">
      <a:spcBef>
        <a:spcPct val="0"/>
      </a:spcBef>
      <a:spcAft>
        <a:spcPct val="0"/>
      </a:spcAft>
      <a:defRPr sz="2400" kern="1200">
        <a:solidFill>
          <a:schemeClr val="tx1"/>
        </a:solidFill>
        <a:latin typeface="Arial" charset="0"/>
        <a:ea typeface="+mn-ea"/>
        <a:cs typeface="+mn-cs"/>
      </a:defRPr>
    </a:lvl3pPr>
    <a:lvl4pPr marL="1371600" algn="l" rtl="0" fontAlgn="base">
      <a:spcBef>
        <a:spcPct val="0"/>
      </a:spcBef>
      <a:spcAft>
        <a:spcPct val="0"/>
      </a:spcAft>
      <a:defRPr sz="2400" kern="1200">
        <a:solidFill>
          <a:schemeClr val="tx1"/>
        </a:solidFill>
        <a:latin typeface="Arial" charset="0"/>
        <a:ea typeface="+mn-ea"/>
        <a:cs typeface="+mn-cs"/>
      </a:defRPr>
    </a:lvl4pPr>
    <a:lvl5pPr marL="1828800" algn="l" rtl="0" fontAlgn="base">
      <a:spcBef>
        <a:spcPct val="0"/>
      </a:spcBef>
      <a:spcAft>
        <a:spcPct val="0"/>
      </a:spcAft>
      <a:defRPr sz="2400" kern="1200">
        <a:solidFill>
          <a:schemeClr val="tx1"/>
        </a:solidFill>
        <a:latin typeface="Arial" charset="0"/>
        <a:ea typeface="+mn-ea"/>
        <a:cs typeface="+mn-cs"/>
      </a:defRPr>
    </a:lvl5pPr>
    <a:lvl6pPr marL="2286000" algn="l" defTabSz="914400" rtl="0" eaLnBrk="1" latinLnBrk="0" hangingPunct="1">
      <a:defRPr sz="2400" kern="1200">
        <a:solidFill>
          <a:schemeClr val="tx1"/>
        </a:solidFill>
        <a:latin typeface="Arial" charset="0"/>
        <a:ea typeface="+mn-ea"/>
        <a:cs typeface="+mn-cs"/>
      </a:defRPr>
    </a:lvl6pPr>
    <a:lvl7pPr marL="2743200" algn="l" defTabSz="914400" rtl="0" eaLnBrk="1" latinLnBrk="0" hangingPunct="1">
      <a:defRPr sz="2400" kern="1200">
        <a:solidFill>
          <a:schemeClr val="tx1"/>
        </a:solidFill>
        <a:latin typeface="Arial" charset="0"/>
        <a:ea typeface="+mn-ea"/>
        <a:cs typeface="+mn-cs"/>
      </a:defRPr>
    </a:lvl7pPr>
    <a:lvl8pPr marL="3200400" algn="l" defTabSz="914400" rtl="0" eaLnBrk="1" latinLnBrk="0" hangingPunct="1">
      <a:defRPr sz="2400" kern="1200">
        <a:solidFill>
          <a:schemeClr val="tx1"/>
        </a:solidFill>
        <a:latin typeface="Arial" charset="0"/>
        <a:ea typeface="+mn-ea"/>
        <a:cs typeface="+mn-cs"/>
      </a:defRPr>
    </a:lvl8pPr>
    <a:lvl9pPr marL="3657600" algn="l" defTabSz="914400" rtl="0" eaLnBrk="1" latinLnBrk="0" hangingPunct="1">
      <a:defRPr sz="2400"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40E08"/>
    <a:srgbClr val="B92D14"/>
    <a:srgbClr val="35759D"/>
    <a:srgbClr val="35B19D"/>
    <a:srgbClr val="000000"/>
    <a:srgbClr val="FFFF00"/>
    <a:srgbClr val="491403"/>
    <a:srgbClr val="3A100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0" autoAdjust="0"/>
    <p:restoredTop sz="94494" autoAdjust="0"/>
  </p:normalViewPr>
  <p:slideViewPr>
    <p:cSldViewPr>
      <p:cViewPr varScale="1">
        <p:scale>
          <a:sx n="72" d="100"/>
          <a:sy n="72" d="100"/>
        </p:scale>
        <p:origin x="1392" y="54"/>
      </p:cViewPr>
      <p:guideLst>
        <p:guide orient="horz" pos="2160"/>
        <p:guide pos="2880"/>
      </p:guideLst>
    </p:cSldViewPr>
  </p:slideViewPr>
  <p:notesTextViewPr>
    <p:cViewPr>
      <p:scale>
        <a:sx n="100" d="100"/>
        <a:sy n="100" d="100"/>
      </p:scale>
      <p:origin x="0" y="0"/>
    </p:cViewPr>
  </p:notesTextViewPr>
  <p:sorterViewPr>
    <p:cViewPr varScale="1">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192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en-US"/>
          </a:p>
        </p:txBody>
      </p:sp>
      <p:sp>
        <p:nvSpPr>
          <p:cNvPr id="81923"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n-US"/>
          </a:p>
        </p:txBody>
      </p:sp>
      <p:sp>
        <p:nvSpPr>
          <p:cNvPr id="8192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81925"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81926"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n-US"/>
          </a:p>
        </p:txBody>
      </p:sp>
      <p:sp>
        <p:nvSpPr>
          <p:cNvPr id="81927"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EA4FE7DE-EE82-44A4-BF62-024D4D3F7275}" type="slidenum">
              <a:rPr lang="en-US"/>
              <a:pPr/>
              <a:t>‹#›</a:t>
            </a:fld>
            <a:endParaRPr lang="en-US"/>
          </a:p>
        </p:txBody>
      </p:sp>
    </p:spTree>
    <p:extLst>
      <p:ext uri="{BB962C8B-B14F-4D97-AF65-F5344CB8AC3E}">
        <p14:creationId xmlns:p14="http://schemas.microsoft.com/office/powerpoint/2010/main" val="735627324"/>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1FAA5DA-6181-40DB-91FA-BD785117A0C9}" type="slidenum">
              <a:rPr lang="en-US"/>
              <a:pPr/>
              <a:t>1</a:t>
            </a:fld>
            <a:endParaRPr lang="en-US"/>
          </a:p>
        </p:txBody>
      </p:sp>
      <p:sp>
        <p:nvSpPr>
          <p:cNvPr id="107522" name="Rectangle 2"/>
          <p:cNvSpPr>
            <a:spLocks noGrp="1" noRot="1" noChangeAspect="1" noChangeArrowheads="1" noTextEdit="1"/>
          </p:cNvSpPr>
          <p:nvPr>
            <p:ph type="sldImg"/>
          </p:nvPr>
        </p:nvSpPr>
        <p:spPr>
          <a:ln/>
        </p:spPr>
      </p:sp>
      <p:sp>
        <p:nvSpPr>
          <p:cNvPr id="107523" name="Rectangle 3"/>
          <p:cNvSpPr>
            <a:spLocks noGrp="1" noChangeArrowheads="1"/>
          </p:cNvSpPr>
          <p:nvPr>
            <p:ph type="body" idx="1"/>
          </p:nvPr>
        </p:nvSpPr>
        <p:spPr/>
        <p:txBody>
          <a:bodyPr/>
          <a:lstStyle/>
          <a:p>
            <a:endParaRPr lang="ru-RU"/>
          </a:p>
        </p:txBody>
      </p:sp>
    </p:spTree>
    <p:extLst>
      <p:ext uri="{BB962C8B-B14F-4D97-AF65-F5344CB8AC3E}">
        <p14:creationId xmlns:p14="http://schemas.microsoft.com/office/powerpoint/2010/main" val="249082314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609600" y="5181600"/>
            <a:ext cx="7543800" cy="704850"/>
          </a:xfrm>
        </p:spPr>
        <p:txBody>
          <a:bodyPr/>
          <a:lstStyle>
            <a:lvl1pPr>
              <a:defRPr sz="4000"/>
            </a:lvl1pPr>
          </a:lstStyle>
          <a:p>
            <a:r>
              <a:rPr lang="en-US" smtClean="0"/>
              <a:t>Click to edit Master title style</a:t>
            </a:r>
            <a:endParaRPr lang="en-US"/>
          </a:p>
        </p:txBody>
      </p:sp>
      <p:sp>
        <p:nvSpPr>
          <p:cNvPr id="3075" name="Rectangle 3"/>
          <p:cNvSpPr>
            <a:spLocks noGrp="1" noChangeArrowheads="1"/>
          </p:cNvSpPr>
          <p:nvPr>
            <p:ph type="subTitle" idx="1"/>
          </p:nvPr>
        </p:nvSpPr>
        <p:spPr>
          <a:xfrm>
            <a:off x="609600" y="5791200"/>
            <a:ext cx="7543800" cy="685800"/>
          </a:xfrm>
        </p:spPr>
        <p:txBody>
          <a:bodyPr/>
          <a:lstStyle>
            <a:lvl1pPr marL="0" indent="0">
              <a:buFontTx/>
              <a:buNone/>
              <a:defRPr sz="2800"/>
            </a:lvl1pPr>
          </a:lstStyle>
          <a:p>
            <a:r>
              <a:rPr lang="en-US" smtClean="0"/>
              <a:t>Click to edit Master subtitle style</a:t>
            </a: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990600" y="2133600"/>
            <a:ext cx="3581400" cy="4267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724400" y="2133600"/>
            <a:ext cx="3581400" cy="4267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343650" y="381000"/>
            <a:ext cx="1962150" cy="60198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381000"/>
            <a:ext cx="5734050" cy="60198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381000"/>
            <a:ext cx="7315200" cy="71596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990600" y="2133600"/>
            <a:ext cx="7315200" cy="426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rtl="0" eaLnBrk="1" fontAlgn="base" hangingPunct="1">
        <a:spcBef>
          <a:spcPct val="0"/>
        </a:spcBef>
        <a:spcAft>
          <a:spcPct val="0"/>
        </a:spcAft>
        <a:defRPr sz="4400">
          <a:solidFill>
            <a:schemeClr val="tx1"/>
          </a:solidFill>
          <a:latin typeface="+mj-lt"/>
          <a:ea typeface="+mj-ea"/>
          <a:cs typeface="+mj-cs"/>
        </a:defRPr>
      </a:lvl1pPr>
      <a:lvl2pPr algn="l" rtl="0" eaLnBrk="1" fontAlgn="base" hangingPunct="1">
        <a:spcBef>
          <a:spcPct val="0"/>
        </a:spcBef>
        <a:spcAft>
          <a:spcPct val="0"/>
        </a:spcAft>
        <a:defRPr sz="4400">
          <a:solidFill>
            <a:schemeClr val="tx1"/>
          </a:solidFill>
          <a:latin typeface="Microsoft Sans Serif" pitchFamily="34" charset="0"/>
        </a:defRPr>
      </a:lvl2pPr>
      <a:lvl3pPr algn="l" rtl="0" eaLnBrk="1" fontAlgn="base" hangingPunct="1">
        <a:spcBef>
          <a:spcPct val="0"/>
        </a:spcBef>
        <a:spcAft>
          <a:spcPct val="0"/>
        </a:spcAft>
        <a:defRPr sz="4400">
          <a:solidFill>
            <a:schemeClr val="tx1"/>
          </a:solidFill>
          <a:latin typeface="Microsoft Sans Serif" pitchFamily="34" charset="0"/>
        </a:defRPr>
      </a:lvl3pPr>
      <a:lvl4pPr algn="l" rtl="0" eaLnBrk="1" fontAlgn="base" hangingPunct="1">
        <a:spcBef>
          <a:spcPct val="0"/>
        </a:spcBef>
        <a:spcAft>
          <a:spcPct val="0"/>
        </a:spcAft>
        <a:defRPr sz="4400">
          <a:solidFill>
            <a:schemeClr val="tx1"/>
          </a:solidFill>
          <a:latin typeface="Microsoft Sans Serif" pitchFamily="34" charset="0"/>
        </a:defRPr>
      </a:lvl4pPr>
      <a:lvl5pPr algn="l" rtl="0" eaLnBrk="1" fontAlgn="base" hangingPunct="1">
        <a:spcBef>
          <a:spcPct val="0"/>
        </a:spcBef>
        <a:spcAft>
          <a:spcPct val="0"/>
        </a:spcAft>
        <a:defRPr sz="4400">
          <a:solidFill>
            <a:schemeClr val="tx1"/>
          </a:solidFill>
          <a:latin typeface="Microsoft Sans Serif" pitchFamily="34" charset="0"/>
        </a:defRPr>
      </a:lvl5pPr>
      <a:lvl6pPr marL="457200" algn="l" rtl="0" eaLnBrk="1" fontAlgn="base" hangingPunct="1">
        <a:spcBef>
          <a:spcPct val="0"/>
        </a:spcBef>
        <a:spcAft>
          <a:spcPct val="0"/>
        </a:spcAft>
        <a:defRPr sz="4400">
          <a:solidFill>
            <a:schemeClr val="tx1"/>
          </a:solidFill>
          <a:latin typeface="Microsoft Sans Serif" pitchFamily="34" charset="0"/>
        </a:defRPr>
      </a:lvl6pPr>
      <a:lvl7pPr marL="914400" algn="l" rtl="0" eaLnBrk="1" fontAlgn="base" hangingPunct="1">
        <a:spcBef>
          <a:spcPct val="0"/>
        </a:spcBef>
        <a:spcAft>
          <a:spcPct val="0"/>
        </a:spcAft>
        <a:defRPr sz="4400">
          <a:solidFill>
            <a:schemeClr val="tx1"/>
          </a:solidFill>
          <a:latin typeface="Microsoft Sans Serif" pitchFamily="34" charset="0"/>
        </a:defRPr>
      </a:lvl7pPr>
      <a:lvl8pPr marL="1371600" algn="l" rtl="0" eaLnBrk="1" fontAlgn="base" hangingPunct="1">
        <a:spcBef>
          <a:spcPct val="0"/>
        </a:spcBef>
        <a:spcAft>
          <a:spcPct val="0"/>
        </a:spcAft>
        <a:defRPr sz="4400">
          <a:solidFill>
            <a:schemeClr val="tx1"/>
          </a:solidFill>
          <a:latin typeface="Microsoft Sans Serif" pitchFamily="34" charset="0"/>
        </a:defRPr>
      </a:lvl8pPr>
      <a:lvl9pPr marL="1828800" algn="l" rtl="0" eaLnBrk="1" fontAlgn="base" hangingPunct="1">
        <a:spcBef>
          <a:spcPct val="0"/>
        </a:spcBef>
        <a:spcAft>
          <a:spcPct val="0"/>
        </a:spcAft>
        <a:defRPr sz="4400">
          <a:solidFill>
            <a:schemeClr val="tx1"/>
          </a:solidFill>
          <a:latin typeface="Microsoft Sans Serif" pitchFamily="34"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053" name="Rectangle 5"/>
          <p:cNvSpPr>
            <a:spLocks noGrp="1" noChangeArrowheads="1"/>
          </p:cNvSpPr>
          <p:nvPr>
            <p:ph type="ctrTitle"/>
          </p:nvPr>
        </p:nvSpPr>
        <p:spPr>
          <a:xfrm>
            <a:off x="514064" y="4000504"/>
            <a:ext cx="6391292" cy="1885946"/>
          </a:xfrm>
        </p:spPr>
        <p:txBody>
          <a:bodyPr/>
          <a:lstStyle/>
          <a:p>
            <a:r>
              <a:rPr lang="en-US" dirty="0" smtClean="0"/>
              <a:t>Planning and Requirement </a:t>
            </a:r>
            <a:r>
              <a:rPr lang="en-US" dirty="0" err="1" smtClean="0"/>
              <a:t>Datawarehouse</a:t>
            </a:r>
            <a:endParaRPr lang="ru-RU"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a:xfrm>
            <a:off x="539750" y="115888"/>
            <a:ext cx="7308850" cy="1241410"/>
          </a:xfrm>
          <a:noFill/>
          <a:ln/>
        </p:spPr>
        <p:txBody>
          <a:bodyPr lIns="90488" tIns="44450" rIns="90488" bIns="44450" anchor="b"/>
          <a:lstStyle/>
          <a:p>
            <a:r>
              <a:rPr lang="en-AU" b="1" dirty="0" err="1">
                <a:solidFill>
                  <a:srgbClr val="993300"/>
                </a:solidFill>
                <a:cs typeface="Times New Roman" pitchFamily="18" charset="0"/>
              </a:rPr>
              <a:t>Perancangan</a:t>
            </a:r>
            <a:r>
              <a:rPr lang="en-AU" b="1" dirty="0">
                <a:solidFill>
                  <a:srgbClr val="993300"/>
                </a:solidFill>
                <a:cs typeface="Times New Roman" pitchFamily="18" charset="0"/>
              </a:rPr>
              <a:t> Data </a:t>
            </a:r>
            <a:r>
              <a:rPr lang="en-AU" b="1" dirty="0" smtClean="0">
                <a:solidFill>
                  <a:srgbClr val="993300"/>
                </a:solidFill>
                <a:cs typeface="Times New Roman" pitchFamily="18" charset="0"/>
              </a:rPr>
              <a:t>Warehouse</a:t>
            </a:r>
            <a:r>
              <a:rPr lang="en-GB" b="1" dirty="0" smtClean="0"/>
              <a:t> </a:t>
            </a:r>
            <a:endParaRPr lang="en-GB" b="1" dirty="0"/>
          </a:p>
        </p:txBody>
      </p:sp>
      <p:sp>
        <p:nvSpPr>
          <p:cNvPr id="34819" name="Rectangle 3"/>
          <p:cNvSpPr>
            <a:spLocks noGrp="1" noChangeArrowheads="1"/>
          </p:cNvSpPr>
          <p:nvPr>
            <p:ph type="body" idx="1"/>
          </p:nvPr>
        </p:nvSpPr>
        <p:spPr>
          <a:xfrm>
            <a:off x="214282" y="1557358"/>
            <a:ext cx="8047068" cy="4800600"/>
          </a:xfrm>
          <a:noFill/>
          <a:ln/>
        </p:spPr>
        <p:txBody>
          <a:bodyPr lIns="90488" tIns="44450" rIns="90488" bIns="44450"/>
          <a:lstStyle/>
          <a:p>
            <a:pPr algn="just"/>
            <a:r>
              <a:rPr lang="en-AU" b="1" dirty="0" err="1">
                <a:solidFill>
                  <a:srgbClr val="0066FF"/>
                </a:solidFill>
                <a:latin typeface="Times" pitchFamily="18" charset="0"/>
                <a:cs typeface="Times New Roman" pitchFamily="18" charset="0"/>
              </a:rPr>
              <a:t>Untuk</a:t>
            </a:r>
            <a:r>
              <a:rPr lang="en-AU" b="1" dirty="0">
                <a:solidFill>
                  <a:srgbClr val="0066FF"/>
                </a:solidFill>
                <a:latin typeface="Times" pitchFamily="18" charset="0"/>
                <a:cs typeface="Times New Roman" pitchFamily="18" charset="0"/>
              </a:rPr>
              <a:t> </a:t>
            </a:r>
            <a:r>
              <a:rPr lang="en-AU" b="1" dirty="0" err="1">
                <a:solidFill>
                  <a:srgbClr val="0066FF"/>
                </a:solidFill>
                <a:latin typeface="Times" pitchFamily="18" charset="0"/>
                <a:cs typeface="Times New Roman" pitchFamily="18" charset="0"/>
              </a:rPr>
              <a:t>memulai</a:t>
            </a:r>
            <a:r>
              <a:rPr lang="en-AU" b="1" dirty="0">
                <a:solidFill>
                  <a:srgbClr val="0066FF"/>
                </a:solidFill>
                <a:latin typeface="Times" pitchFamily="18" charset="0"/>
                <a:cs typeface="Times New Roman" pitchFamily="18" charset="0"/>
              </a:rPr>
              <a:t> </a:t>
            </a:r>
            <a:r>
              <a:rPr lang="en-AU" b="1" dirty="0" err="1">
                <a:solidFill>
                  <a:srgbClr val="0066FF"/>
                </a:solidFill>
                <a:latin typeface="Times" pitchFamily="18" charset="0"/>
                <a:cs typeface="Times New Roman" pitchFamily="18" charset="0"/>
              </a:rPr>
              <a:t>proyek</a:t>
            </a:r>
            <a:r>
              <a:rPr lang="en-AU" b="1" dirty="0">
                <a:solidFill>
                  <a:srgbClr val="0066FF"/>
                </a:solidFill>
                <a:latin typeface="Times" pitchFamily="18" charset="0"/>
                <a:cs typeface="Times New Roman" pitchFamily="18" charset="0"/>
              </a:rPr>
              <a:t> data </a:t>
            </a:r>
            <a:r>
              <a:rPr lang="en-AU" b="1" dirty="0" smtClean="0">
                <a:solidFill>
                  <a:srgbClr val="0066FF"/>
                </a:solidFill>
                <a:latin typeface="Times" pitchFamily="18" charset="0"/>
                <a:cs typeface="Times New Roman" pitchFamily="18" charset="0"/>
              </a:rPr>
              <a:t>warehouse, </a:t>
            </a:r>
            <a:r>
              <a:rPr lang="en-AU" b="1" dirty="0" err="1">
                <a:solidFill>
                  <a:srgbClr val="0066FF"/>
                </a:solidFill>
                <a:latin typeface="Times" pitchFamily="18" charset="0"/>
                <a:cs typeface="Times New Roman" pitchFamily="18" charset="0"/>
              </a:rPr>
              <a:t>dibutuhkan</a:t>
            </a:r>
            <a:r>
              <a:rPr lang="en-AU" b="1" dirty="0">
                <a:solidFill>
                  <a:srgbClr val="0066FF"/>
                </a:solidFill>
                <a:latin typeface="Times" pitchFamily="18" charset="0"/>
                <a:cs typeface="Times New Roman" pitchFamily="18" charset="0"/>
              </a:rPr>
              <a:t> </a:t>
            </a:r>
            <a:r>
              <a:rPr lang="en-AU" b="1" dirty="0" err="1">
                <a:solidFill>
                  <a:srgbClr val="0066FF"/>
                </a:solidFill>
                <a:latin typeface="Times" pitchFamily="18" charset="0"/>
                <a:cs typeface="Times New Roman" pitchFamily="18" charset="0"/>
              </a:rPr>
              <a:t>untuk</a:t>
            </a:r>
            <a:r>
              <a:rPr lang="en-AU" b="1" dirty="0">
                <a:solidFill>
                  <a:srgbClr val="0066FF"/>
                </a:solidFill>
                <a:latin typeface="Times" pitchFamily="18" charset="0"/>
                <a:cs typeface="Times New Roman" pitchFamily="18" charset="0"/>
              </a:rPr>
              <a:t> </a:t>
            </a:r>
            <a:r>
              <a:rPr lang="en-AU" b="1" dirty="0" err="1">
                <a:solidFill>
                  <a:srgbClr val="0066FF"/>
                </a:solidFill>
                <a:latin typeface="Times" pitchFamily="18" charset="0"/>
                <a:cs typeface="Times New Roman" pitchFamily="18" charset="0"/>
              </a:rPr>
              <a:t>menjawab</a:t>
            </a:r>
            <a:r>
              <a:rPr lang="en-AU" b="1" dirty="0">
                <a:solidFill>
                  <a:srgbClr val="0066FF"/>
                </a:solidFill>
                <a:latin typeface="Times" pitchFamily="18" charset="0"/>
                <a:cs typeface="Times New Roman" pitchFamily="18" charset="0"/>
              </a:rPr>
              <a:t> </a:t>
            </a:r>
            <a:r>
              <a:rPr lang="en-AU" b="1" dirty="0" err="1">
                <a:solidFill>
                  <a:srgbClr val="0066FF"/>
                </a:solidFill>
                <a:latin typeface="Times" pitchFamily="18" charset="0"/>
                <a:cs typeface="Times New Roman" pitchFamily="18" charset="0"/>
              </a:rPr>
              <a:t>pertanyaan</a:t>
            </a:r>
            <a:r>
              <a:rPr lang="en-AU" b="1" dirty="0">
                <a:solidFill>
                  <a:srgbClr val="0066FF"/>
                </a:solidFill>
                <a:latin typeface="Times" pitchFamily="18" charset="0"/>
                <a:cs typeface="Times New Roman" pitchFamily="18" charset="0"/>
              </a:rPr>
              <a:t> :</a:t>
            </a:r>
          </a:p>
          <a:p>
            <a:pPr lvl="1" algn="just">
              <a:lnSpc>
                <a:spcPct val="10000"/>
              </a:lnSpc>
            </a:pPr>
            <a:endParaRPr lang="en-AU" b="1" dirty="0">
              <a:solidFill>
                <a:srgbClr val="0066FF"/>
              </a:solidFill>
              <a:latin typeface="Times" pitchFamily="18" charset="0"/>
              <a:cs typeface="Times New Roman" pitchFamily="18" charset="0"/>
            </a:endParaRPr>
          </a:p>
          <a:p>
            <a:pPr lvl="1" algn="just"/>
            <a:r>
              <a:rPr lang="en-AU" sz="2400" b="1" dirty="0" err="1">
                <a:solidFill>
                  <a:srgbClr val="33CC33"/>
                </a:solidFill>
                <a:latin typeface="Tahoma" pitchFamily="34" charset="0"/>
                <a:cs typeface="Times New Roman" pitchFamily="18" charset="0"/>
              </a:rPr>
              <a:t>Kebutuhan</a:t>
            </a:r>
            <a:r>
              <a:rPr lang="en-AU" sz="2400" b="1" dirty="0">
                <a:solidFill>
                  <a:srgbClr val="33CC33"/>
                </a:solidFill>
                <a:latin typeface="Tahoma" pitchFamily="34" charset="0"/>
                <a:cs typeface="Times New Roman" pitchFamily="18" charset="0"/>
              </a:rPr>
              <a:t> user  mana yang </a:t>
            </a:r>
            <a:r>
              <a:rPr lang="en-AU" sz="2400" b="1" dirty="0" err="1">
                <a:solidFill>
                  <a:srgbClr val="33CC33"/>
                </a:solidFill>
                <a:latin typeface="Tahoma" pitchFamily="34" charset="0"/>
                <a:cs typeface="Times New Roman" pitchFamily="18" charset="0"/>
              </a:rPr>
              <a:t>penting</a:t>
            </a:r>
            <a:r>
              <a:rPr lang="en-AU" sz="2400" b="1" dirty="0">
                <a:solidFill>
                  <a:srgbClr val="33CC33"/>
                </a:solidFill>
                <a:latin typeface="Tahoma" pitchFamily="34" charset="0"/>
                <a:cs typeface="Times New Roman" pitchFamily="18" charset="0"/>
              </a:rPr>
              <a:t> </a:t>
            </a:r>
            <a:r>
              <a:rPr lang="en-AU" sz="2400" b="1" dirty="0" err="1">
                <a:solidFill>
                  <a:srgbClr val="33CC33"/>
                </a:solidFill>
                <a:latin typeface="Tahoma" pitchFamily="34" charset="0"/>
                <a:cs typeface="Times New Roman" pitchFamily="18" charset="0"/>
              </a:rPr>
              <a:t>dan</a:t>
            </a:r>
            <a:r>
              <a:rPr lang="en-AU" sz="2400" b="1" dirty="0">
                <a:solidFill>
                  <a:srgbClr val="33CC33"/>
                </a:solidFill>
                <a:latin typeface="Tahoma" pitchFamily="34" charset="0"/>
                <a:cs typeface="Times New Roman" pitchFamily="18" charset="0"/>
              </a:rPr>
              <a:t> data </a:t>
            </a:r>
            <a:r>
              <a:rPr lang="en-AU" sz="2400" b="1" dirty="0" err="1">
                <a:solidFill>
                  <a:srgbClr val="33CC33"/>
                </a:solidFill>
                <a:latin typeface="Tahoma" pitchFamily="34" charset="0"/>
                <a:cs typeface="Times New Roman" pitchFamily="18" charset="0"/>
              </a:rPr>
              <a:t>pertama</a:t>
            </a:r>
            <a:r>
              <a:rPr lang="en-AU" sz="2400" b="1" dirty="0">
                <a:solidFill>
                  <a:srgbClr val="33CC33"/>
                </a:solidFill>
                <a:latin typeface="Tahoma" pitchFamily="34" charset="0"/>
                <a:cs typeface="Times New Roman" pitchFamily="18" charset="0"/>
              </a:rPr>
              <a:t> mana yang </a:t>
            </a:r>
            <a:r>
              <a:rPr lang="en-AU" sz="2400" b="1" dirty="0" err="1">
                <a:solidFill>
                  <a:srgbClr val="33CC33"/>
                </a:solidFill>
                <a:latin typeface="Tahoma" pitchFamily="34" charset="0"/>
                <a:cs typeface="Times New Roman" pitchFamily="18" charset="0"/>
              </a:rPr>
              <a:t>pertama</a:t>
            </a:r>
            <a:r>
              <a:rPr lang="en-AU" sz="2400" b="1" dirty="0">
                <a:solidFill>
                  <a:srgbClr val="33CC33"/>
                </a:solidFill>
                <a:latin typeface="Tahoma" pitchFamily="34" charset="0"/>
                <a:cs typeface="Times New Roman" pitchFamily="18" charset="0"/>
              </a:rPr>
              <a:t> </a:t>
            </a:r>
            <a:r>
              <a:rPr lang="en-AU" sz="2400" b="1" dirty="0" err="1">
                <a:solidFill>
                  <a:srgbClr val="33CC33"/>
                </a:solidFill>
                <a:latin typeface="Tahoma" pitchFamily="34" charset="0"/>
                <a:cs typeface="Times New Roman" pitchFamily="18" charset="0"/>
              </a:rPr>
              <a:t>dipertimbangkan</a:t>
            </a:r>
            <a:r>
              <a:rPr lang="en-AU" sz="2400" b="1" dirty="0">
                <a:solidFill>
                  <a:srgbClr val="33CC33"/>
                </a:solidFill>
                <a:latin typeface="Tahoma" pitchFamily="34" charset="0"/>
                <a:cs typeface="Times New Roman" pitchFamily="18" charset="0"/>
              </a:rPr>
              <a:t>  ? </a:t>
            </a:r>
          </a:p>
          <a:p>
            <a:pPr lvl="1" algn="just"/>
            <a:r>
              <a:rPr lang="en-AU" sz="2400" b="1" dirty="0" err="1">
                <a:solidFill>
                  <a:srgbClr val="33CC33"/>
                </a:solidFill>
                <a:latin typeface="Tahoma" pitchFamily="34" charset="0"/>
                <a:cs typeface="Times New Roman" pitchFamily="18" charset="0"/>
              </a:rPr>
              <a:t>Akankah</a:t>
            </a:r>
            <a:r>
              <a:rPr lang="en-AU" sz="2400" b="1" dirty="0">
                <a:solidFill>
                  <a:srgbClr val="33CC33"/>
                </a:solidFill>
                <a:latin typeface="Tahoma" pitchFamily="34" charset="0"/>
                <a:cs typeface="Times New Roman" pitchFamily="18" charset="0"/>
              </a:rPr>
              <a:t>  </a:t>
            </a:r>
            <a:r>
              <a:rPr lang="en-AU" sz="2400" b="1" dirty="0" err="1">
                <a:solidFill>
                  <a:srgbClr val="33CC33"/>
                </a:solidFill>
                <a:latin typeface="Tahoma" pitchFamily="34" charset="0"/>
                <a:cs typeface="Times New Roman" pitchFamily="18" charset="0"/>
              </a:rPr>
              <a:t>proyek</a:t>
            </a:r>
            <a:r>
              <a:rPr lang="en-AU" sz="2400" b="1" dirty="0">
                <a:solidFill>
                  <a:srgbClr val="33CC33"/>
                </a:solidFill>
                <a:latin typeface="Tahoma" pitchFamily="34" charset="0"/>
                <a:cs typeface="Times New Roman" pitchFamily="18" charset="0"/>
              </a:rPr>
              <a:t> </a:t>
            </a:r>
            <a:r>
              <a:rPr lang="en-AU" sz="2400" b="1" dirty="0" err="1">
                <a:solidFill>
                  <a:srgbClr val="33CC33"/>
                </a:solidFill>
                <a:latin typeface="Tahoma" pitchFamily="34" charset="0"/>
                <a:cs typeface="Times New Roman" pitchFamily="18" charset="0"/>
              </a:rPr>
              <a:t>akan</a:t>
            </a:r>
            <a:r>
              <a:rPr lang="en-AU" sz="2400" b="1" dirty="0">
                <a:solidFill>
                  <a:srgbClr val="33CC33"/>
                </a:solidFill>
                <a:latin typeface="Tahoma" pitchFamily="34" charset="0"/>
                <a:cs typeface="Times New Roman" pitchFamily="18" charset="0"/>
              </a:rPr>
              <a:t> </a:t>
            </a:r>
            <a:r>
              <a:rPr lang="en-AU" sz="2400" b="1" dirty="0" err="1">
                <a:solidFill>
                  <a:srgbClr val="33CC33"/>
                </a:solidFill>
                <a:latin typeface="Tahoma" pitchFamily="34" charset="0"/>
                <a:cs typeface="Times New Roman" pitchFamily="18" charset="0"/>
              </a:rPr>
              <a:t>di</a:t>
            </a:r>
            <a:r>
              <a:rPr lang="en-AU" sz="2400" b="1" dirty="0">
                <a:solidFill>
                  <a:srgbClr val="33CC33"/>
                </a:solidFill>
                <a:latin typeface="Tahoma" pitchFamily="34" charset="0"/>
                <a:cs typeface="Times New Roman" pitchFamily="18" charset="0"/>
              </a:rPr>
              <a:t> scaled down </a:t>
            </a:r>
            <a:r>
              <a:rPr lang="en-AU" sz="2400" b="1" dirty="0" err="1">
                <a:solidFill>
                  <a:srgbClr val="33CC33"/>
                </a:solidFill>
                <a:latin typeface="Tahoma" pitchFamily="34" charset="0"/>
                <a:cs typeface="Times New Roman" pitchFamily="18" charset="0"/>
              </a:rPr>
              <a:t>kedalam</a:t>
            </a:r>
            <a:r>
              <a:rPr lang="en-AU" sz="2400" b="1" dirty="0">
                <a:solidFill>
                  <a:srgbClr val="33CC33"/>
                </a:solidFill>
                <a:latin typeface="Tahoma" pitchFamily="34" charset="0"/>
                <a:cs typeface="Times New Roman" pitchFamily="18" charset="0"/>
              </a:rPr>
              <a:t> </a:t>
            </a:r>
            <a:r>
              <a:rPr lang="en-AU" sz="2400" b="1" dirty="0" err="1">
                <a:solidFill>
                  <a:srgbClr val="33CC33"/>
                </a:solidFill>
                <a:latin typeface="Tahoma" pitchFamily="34" charset="0"/>
                <a:cs typeface="Times New Roman" pitchFamily="18" charset="0"/>
              </a:rPr>
              <a:t>sesuatu</a:t>
            </a:r>
            <a:r>
              <a:rPr lang="en-AU" sz="2400" b="1" dirty="0">
                <a:solidFill>
                  <a:srgbClr val="33CC33"/>
                </a:solidFill>
                <a:latin typeface="Tahoma" pitchFamily="34" charset="0"/>
                <a:cs typeface="Times New Roman" pitchFamily="18" charset="0"/>
              </a:rPr>
              <a:t> yang </a:t>
            </a:r>
            <a:r>
              <a:rPr lang="en-AU" sz="2400" b="1" dirty="0" err="1">
                <a:solidFill>
                  <a:srgbClr val="33CC33"/>
                </a:solidFill>
                <a:latin typeface="Tahoma" pitchFamily="34" charset="0"/>
                <a:cs typeface="Times New Roman" pitchFamily="18" charset="0"/>
              </a:rPr>
              <a:t>lebih</a:t>
            </a:r>
            <a:r>
              <a:rPr lang="en-AU" sz="2400" b="1" dirty="0">
                <a:solidFill>
                  <a:srgbClr val="33CC33"/>
                </a:solidFill>
                <a:latin typeface="Tahoma" pitchFamily="34" charset="0"/>
                <a:cs typeface="Times New Roman" pitchFamily="18" charset="0"/>
              </a:rPr>
              <a:t>   manageable?</a:t>
            </a:r>
          </a:p>
          <a:p>
            <a:pPr lvl="1" algn="just"/>
            <a:r>
              <a:rPr lang="en-AU" sz="2400" b="1" dirty="0" err="1">
                <a:solidFill>
                  <a:srgbClr val="33CC33"/>
                </a:solidFill>
                <a:latin typeface="Tahoma" pitchFamily="34" charset="0"/>
                <a:cs typeface="Times New Roman" pitchFamily="18" charset="0"/>
              </a:rPr>
              <a:t>Akankah</a:t>
            </a:r>
            <a:r>
              <a:rPr lang="en-AU" sz="2400" b="1" dirty="0">
                <a:solidFill>
                  <a:srgbClr val="33CC33"/>
                </a:solidFill>
                <a:latin typeface="Tahoma" pitchFamily="34" charset="0"/>
                <a:cs typeface="Times New Roman" pitchFamily="18" charset="0"/>
              </a:rPr>
              <a:t> </a:t>
            </a:r>
            <a:r>
              <a:rPr lang="en-AU" sz="2400" b="1" dirty="0" err="1">
                <a:solidFill>
                  <a:srgbClr val="33CC33"/>
                </a:solidFill>
                <a:latin typeface="Tahoma" pitchFamily="34" charset="0"/>
                <a:cs typeface="Times New Roman" pitchFamily="18" charset="0"/>
              </a:rPr>
              <a:t>kapabilitas</a:t>
            </a:r>
            <a:r>
              <a:rPr lang="en-AU" sz="2400" b="1" dirty="0">
                <a:solidFill>
                  <a:srgbClr val="33CC33"/>
                </a:solidFill>
                <a:latin typeface="Tahoma" pitchFamily="34" charset="0"/>
                <a:cs typeface="Times New Roman" pitchFamily="18" charset="0"/>
              </a:rPr>
              <a:t> </a:t>
            </a:r>
            <a:r>
              <a:rPr lang="en-AU" sz="2400" b="1" dirty="0" err="1">
                <a:solidFill>
                  <a:srgbClr val="33CC33"/>
                </a:solidFill>
                <a:latin typeface="Tahoma" pitchFamily="34" charset="0"/>
                <a:cs typeface="Times New Roman" pitchFamily="18" charset="0"/>
              </a:rPr>
              <a:t>infrastruktur</a:t>
            </a:r>
            <a:r>
              <a:rPr lang="en-AU" sz="2400" b="1" dirty="0">
                <a:solidFill>
                  <a:srgbClr val="33CC33"/>
                </a:solidFill>
                <a:latin typeface="Tahoma" pitchFamily="34" charset="0"/>
                <a:cs typeface="Times New Roman" pitchFamily="18" charset="0"/>
              </a:rPr>
              <a:t> </a:t>
            </a:r>
            <a:r>
              <a:rPr lang="en-AU" sz="2400" b="1" dirty="0" err="1">
                <a:solidFill>
                  <a:srgbClr val="33CC33"/>
                </a:solidFill>
                <a:latin typeface="Tahoma" pitchFamily="34" charset="0"/>
                <a:cs typeface="Times New Roman" pitchFamily="18" charset="0"/>
              </a:rPr>
              <a:t>skala</a:t>
            </a:r>
            <a:r>
              <a:rPr lang="en-AU" sz="2400" b="1" dirty="0">
                <a:solidFill>
                  <a:srgbClr val="33CC33"/>
                </a:solidFill>
                <a:latin typeface="Tahoma" pitchFamily="34" charset="0"/>
                <a:cs typeface="Times New Roman" pitchFamily="18" charset="0"/>
              </a:rPr>
              <a:t> </a:t>
            </a:r>
            <a:r>
              <a:rPr lang="en-AU" sz="2400" b="1" dirty="0" err="1">
                <a:solidFill>
                  <a:srgbClr val="33CC33"/>
                </a:solidFill>
                <a:latin typeface="Tahoma" pitchFamily="34" charset="0"/>
                <a:cs typeface="Times New Roman" pitchFamily="18" charset="0"/>
              </a:rPr>
              <a:t>proyek</a:t>
            </a:r>
            <a:r>
              <a:rPr lang="en-AU" sz="2400" b="1" dirty="0">
                <a:solidFill>
                  <a:srgbClr val="33CC33"/>
                </a:solidFill>
                <a:latin typeface="Tahoma" pitchFamily="34" charset="0"/>
                <a:cs typeface="Times New Roman" pitchFamily="18" charset="0"/>
              </a:rPr>
              <a:t> </a:t>
            </a:r>
            <a:r>
              <a:rPr lang="en-AU" sz="2400" b="1" dirty="0" err="1">
                <a:solidFill>
                  <a:srgbClr val="33CC33"/>
                </a:solidFill>
                <a:latin typeface="Tahoma" pitchFamily="34" charset="0"/>
                <a:cs typeface="Times New Roman" pitchFamily="18" charset="0"/>
              </a:rPr>
              <a:t>dapat</a:t>
            </a:r>
            <a:r>
              <a:rPr lang="en-AU" sz="2400" b="1" dirty="0">
                <a:solidFill>
                  <a:srgbClr val="33CC33"/>
                </a:solidFill>
                <a:latin typeface="Tahoma" pitchFamily="34" charset="0"/>
                <a:cs typeface="Times New Roman" pitchFamily="18" charset="0"/>
              </a:rPr>
              <a:t> </a:t>
            </a:r>
            <a:r>
              <a:rPr lang="en-AU" sz="2400" b="1" dirty="0" err="1">
                <a:solidFill>
                  <a:srgbClr val="33CC33"/>
                </a:solidFill>
                <a:latin typeface="Tahoma" pitchFamily="34" charset="0"/>
                <a:cs typeface="Times New Roman" pitchFamily="18" charset="0"/>
              </a:rPr>
              <a:t>diimplementasikan</a:t>
            </a:r>
            <a:r>
              <a:rPr lang="en-AU" sz="2400" b="1" dirty="0">
                <a:solidFill>
                  <a:srgbClr val="33CC33"/>
                </a:solidFill>
                <a:latin typeface="Tahoma" pitchFamily="34" charset="0"/>
                <a:cs typeface="Times New Roman" pitchFamily="18" charset="0"/>
              </a:rPr>
              <a:t> </a:t>
            </a:r>
            <a:r>
              <a:rPr lang="en-AU" sz="2400" b="1" dirty="0" err="1">
                <a:solidFill>
                  <a:srgbClr val="33CC33"/>
                </a:solidFill>
                <a:latin typeface="Tahoma" pitchFamily="34" charset="0"/>
                <a:cs typeface="Times New Roman" pitchFamily="18" charset="0"/>
              </a:rPr>
              <a:t>pada</a:t>
            </a:r>
            <a:r>
              <a:rPr lang="en-AU" sz="2400" b="1" dirty="0">
                <a:solidFill>
                  <a:srgbClr val="33CC33"/>
                </a:solidFill>
                <a:latin typeface="Tahoma" pitchFamily="34" charset="0"/>
                <a:cs typeface="Times New Roman" pitchFamily="18" charset="0"/>
              </a:rPr>
              <a:t> </a:t>
            </a:r>
            <a:r>
              <a:rPr lang="en-AU" sz="2400" b="1" dirty="0" err="1">
                <a:solidFill>
                  <a:srgbClr val="33CC33"/>
                </a:solidFill>
                <a:latin typeface="Tahoma" pitchFamily="34" charset="0"/>
                <a:cs typeface="Times New Roman" pitchFamily="18" charset="0"/>
              </a:rPr>
              <a:t>skala</a:t>
            </a:r>
            <a:r>
              <a:rPr lang="en-AU" sz="2400" b="1" dirty="0">
                <a:solidFill>
                  <a:srgbClr val="33CC33"/>
                </a:solidFill>
                <a:latin typeface="Tahoma" pitchFamily="34" charset="0"/>
                <a:cs typeface="Times New Roman" pitchFamily="18" charset="0"/>
              </a:rPr>
              <a:t> </a:t>
            </a:r>
            <a:r>
              <a:rPr lang="en-AU" sz="2400" b="1" dirty="0" err="1">
                <a:solidFill>
                  <a:srgbClr val="33CC33"/>
                </a:solidFill>
                <a:latin typeface="Tahoma" pitchFamily="34" charset="0"/>
                <a:cs typeface="Times New Roman" pitchFamily="18" charset="0"/>
              </a:rPr>
              <a:t>penuh</a:t>
            </a:r>
            <a:r>
              <a:rPr lang="en-AU" sz="2400" b="1" dirty="0">
                <a:solidFill>
                  <a:srgbClr val="33CC33"/>
                </a:solidFill>
                <a:latin typeface="Tahoma" pitchFamily="34" charset="0"/>
                <a:cs typeface="Times New Roman" pitchFamily="18" charset="0"/>
              </a:rPr>
              <a:t> </a:t>
            </a:r>
            <a:r>
              <a:rPr lang="en-AU" sz="2400" b="1" dirty="0" err="1">
                <a:solidFill>
                  <a:srgbClr val="33CC33"/>
                </a:solidFill>
                <a:latin typeface="Tahoma" pitchFamily="34" charset="0"/>
                <a:cs typeface="Times New Roman" pitchFamily="18" charset="0"/>
              </a:rPr>
              <a:t>perusahaan</a:t>
            </a:r>
            <a:r>
              <a:rPr lang="en-AU" sz="2400" b="1" dirty="0">
                <a:solidFill>
                  <a:srgbClr val="33CC33"/>
                </a:solidFill>
                <a:latin typeface="Tahoma" pitchFamily="34" charset="0"/>
                <a:cs typeface="Times New Roman" pitchFamily="18" charset="0"/>
              </a:rPr>
              <a:t> ?    </a:t>
            </a:r>
          </a:p>
          <a:p>
            <a:pPr lvl="1" algn="just">
              <a:buFontTx/>
              <a:buNone/>
            </a:pPr>
            <a:endParaRPr lang="en-GB" sz="2400" b="1" dirty="0">
              <a:solidFill>
                <a:srgbClr val="33CC33"/>
              </a:solidFill>
              <a:latin typeface="Tahoma" pitchFamily="34" charset="0"/>
            </a:endParaRP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34819">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499"/>
                                          </p:stCondLst>
                                        </p:cTn>
                                        <p:tgtEl>
                                          <p:spTgt spid="34819">
                                            <p:txEl>
                                              <p:pRg st="2" end="2"/>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499"/>
                                          </p:stCondLst>
                                        </p:cTn>
                                        <p:tgtEl>
                                          <p:spTgt spid="34819">
                                            <p:txEl>
                                              <p:pRg st="3" end="3"/>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499"/>
                                          </p:stCondLst>
                                        </p:cTn>
                                        <p:tgtEl>
                                          <p:spTgt spid="34819">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9" grpId="0" build="p" autoUpdateAnimBg="0"/>
    </p:bld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a:xfrm>
            <a:off x="539750" y="115888"/>
            <a:ext cx="7308850" cy="1527162"/>
          </a:xfrm>
          <a:noFill/>
          <a:ln/>
        </p:spPr>
        <p:txBody>
          <a:bodyPr lIns="90488" tIns="44450" rIns="90488" bIns="44450" anchor="b"/>
          <a:lstStyle/>
          <a:p>
            <a:r>
              <a:rPr lang="en-AU" b="1" dirty="0" err="1">
                <a:solidFill>
                  <a:srgbClr val="993300"/>
                </a:solidFill>
                <a:cs typeface="Times New Roman" pitchFamily="18" charset="0"/>
              </a:rPr>
              <a:t>Perancangan</a:t>
            </a:r>
            <a:r>
              <a:rPr lang="en-AU" b="1" dirty="0">
                <a:solidFill>
                  <a:srgbClr val="993300"/>
                </a:solidFill>
                <a:cs typeface="Times New Roman" pitchFamily="18" charset="0"/>
              </a:rPr>
              <a:t> Data </a:t>
            </a:r>
            <a:r>
              <a:rPr lang="en-AU" b="1" dirty="0" smtClean="0">
                <a:solidFill>
                  <a:srgbClr val="993300"/>
                </a:solidFill>
                <a:cs typeface="Times New Roman" pitchFamily="18" charset="0"/>
              </a:rPr>
              <a:t>Warehouse</a:t>
            </a:r>
            <a:endParaRPr lang="en-GB" b="1" dirty="0">
              <a:solidFill>
                <a:srgbClr val="993300"/>
              </a:solidFill>
            </a:endParaRPr>
          </a:p>
        </p:txBody>
      </p:sp>
      <p:sp>
        <p:nvSpPr>
          <p:cNvPr id="37891" name="Rectangle 3"/>
          <p:cNvSpPr>
            <a:spLocks noGrp="1" noChangeArrowheads="1"/>
          </p:cNvSpPr>
          <p:nvPr>
            <p:ph type="body" idx="1"/>
          </p:nvPr>
        </p:nvSpPr>
        <p:spPr>
          <a:xfrm>
            <a:off x="708025" y="2132856"/>
            <a:ext cx="7727950" cy="4315152"/>
          </a:xfrm>
          <a:noFill/>
          <a:ln/>
        </p:spPr>
        <p:txBody>
          <a:bodyPr lIns="90488" tIns="44450" rIns="90488" bIns="44450"/>
          <a:lstStyle/>
          <a:p>
            <a:pPr algn="just">
              <a:lnSpc>
                <a:spcPct val="90000"/>
              </a:lnSpc>
            </a:pPr>
            <a:r>
              <a:rPr lang="en-AU" sz="2400" b="1" dirty="0" err="1">
                <a:solidFill>
                  <a:srgbClr val="33CC33"/>
                </a:solidFill>
                <a:latin typeface="Tahoma" pitchFamily="34" charset="0"/>
                <a:cs typeface="Times New Roman" pitchFamily="18" charset="0"/>
              </a:rPr>
              <a:t>Pengumpulan</a:t>
            </a:r>
            <a:r>
              <a:rPr lang="en-AU" sz="2400" b="1" dirty="0">
                <a:solidFill>
                  <a:srgbClr val="33CC33"/>
                </a:solidFill>
                <a:latin typeface="Tahoma" pitchFamily="34" charset="0"/>
                <a:cs typeface="Times New Roman" pitchFamily="18" charset="0"/>
              </a:rPr>
              <a:t> </a:t>
            </a:r>
            <a:r>
              <a:rPr lang="en-AU" sz="2400" b="1" dirty="0" err="1">
                <a:solidFill>
                  <a:srgbClr val="33CC33"/>
                </a:solidFill>
                <a:latin typeface="Tahoma" pitchFamily="34" charset="0"/>
                <a:cs typeface="Times New Roman" pitchFamily="18" charset="0"/>
              </a:rPr>
              <a:t>dan</a:t>
            </a:r>
            <a:r>
              <a:rPr lang="en-AU" sz="2400" b="1" dirty="0">
                <a:solidFill>
                  <a:srgbClr val="33CC33"/>
                </a:solidFill>
                <a:latin typeface="Tahoma" pitchFamily="34" charset="0"/>
                <a:cs typeface="Times New Roman" pitchFamily="18" charset="0"/>
              </a:rPr>
              <a:t> </a:t>
            </a:r>
            <a:r>
              <a:rPr lang="en-AU" sz="2400" b="1" dirty="0" err="1">
                <a:solidFill>
                  <a:srgbClr val="33CC33"/>
                </a:solidFill>
                <a:latin typeface="Tahoma" pitchFamily="34" charset="0"/>
                <a:cs typeface="Times New Roman" pitchFamily="18" charset="0"/>
              </a:rPr>
              <a:t>analisis</a:t>
            </a:r>
            <a:r>
              <a:rPr lang="en-AU" sz="2400" b="1" dirty="0">
                <a:solidFill>
                  <a:srgbClr val="33CC33"/>
                </a:solidFill>
                <a:latin typeface="Tahoma" pitchFamily="34" charset="0"/>
                <a:cs typeface="Times New Roman" pitchFamily="18" charset="0"/>
              </a:rPr>
              <a:t> </a:t>
            </a:r>
            <a:r>
              <a:rPr lang="en-AU" sz="2400" b="1" dirty="0" err="1">
                <a:solidFill>
                  <a:srgbClr val="33CC33"/>
                </a:solidFill>
                <a:latin typeface="Tahoma" pitchFamily="34" charset="0"/>
                <a:cs typeface="Times New Roman" pitchFamily="18" charset="0"/>
              </a:rPr>
              <a:t>kebutuhan</a:t>
            </a:r>
            <a:r>
              <a:rPr lang="en-AU" sz="2400" b="1" dirty="0">
                <a:solidFill>
                  <a:srgbClr val="33CC33"/>
                </a:solidFill>
                <a:latin typeface="Tahoma" pitchFamily="34" charset="0"/>
                <a:cs typeface="Times New Roman" pitchFamily="18" charset="0"/>
              </a:rPr>
              <a:t> </a:t>
            </a:r>
            <a:r>
              <a:rPr lang="en-AU" sz="2400" b="1" dirty="0" err="1">
                <a:solidFill>
                  <a:srgbClr val="33CC33"/>
                </a:solidFill>
                <a:latin typeface="Tahoma" pitchFamily="34" charset="0"/>
                <a:cs typeface="Times New Roman" pitchFamily="18" charset="0"/>
              </a:rPr>
              <a:t>dari</a:t>
            </a:r>
            <a:r>
              <a:rPr lang="en-AU" sz="2400" b="1" dirty="0">
                <a:solidFill>
                  <a:srgbClr val="33CC33"/>
                </a:solidFill>
                <a:latin typeface="Tahoma" pitchFamily="34" charset="0"/>
                <a:cs typeface="Times New Roman" pitchFamily="18" charset="0"/>
              </a:rPr>
              <a:t> </a:t>
            </a:r>
            <a:r>
              <a:rPr lang="en-AU" sz="2400" b="1" dirty="0" err="1">
                <a:solidFill>
                  <a:srgbClr val="33CC33"/>
                </a:solidFill>
                <a:latin typeface="Tahoma" pitchFamily="34" charset="0"/>
                <a:cs typeface="Times New Roman" pitchFamily="18" charset="0"/>
              </a:rPr>
              <a:t>proyek</a:t>
            </a:r>
            <a:r>
              <a:rPr lang="en-AU" sz="2400" b="1" dirty="0">
                <a:solidFill>
                  <a:srgbClr val="33CC33"/>
                </a:solidFill>
                <a:latin typeface="Tahoma" pitchFamily="34" charset="0"/>
                <a:cs typeface="Times New Roman" pitchFamily="18" charset="0"/>
              </a:rPr>
              <a:t> data warehouse </a:t>
            </a:r>
            <a:r>
              <a:rPr lang="en-AU" sz="2400" b="1" dirty="0" err="1">
                <a:solidFill>
                  <a:srgbClr val="33CC33"/>
                </a:solidFill>
                <a:latin typeface="Tahoma" pitchFamily="34" charset="0"/>
                <a:cs typeface="Times New Roman" pitchFamily="18" charset="0"/>
              </a:rPr>
              <a:t>dengan</a:t>
            </a:r>
            <a:r>
              <a:rPr lang="en-AU" sz="2400" b="1" dirty="0">
                <a:solidFill>
                  <a:srgbClr val="33CC33"/>
                </a:solidFill>
                <a:latin typeface="Tahoma" pitchFamily="34" charset="0"/>
                <a:cs typeface="Times New Roman" pitchFamily="18" charset="0"/>
              </a:rPr>
              <a:t> </a:t>
            </a:r>
            <a:r>
              <a:rPr lang="en-AU" sz="2400" b="1" dirty="0" err="1">
                <a:solidFill>
                  <a:srgbClr val="33CC33"/>
                </a:solidFill>
                <a:latin typeface="Tahoma" pitchFamily="34" charset="0"/>
                <a:cs typeface="Times New Roman" pitchFamily="18" charset="0"/>
              </a:rPr>
              <a:t>melakukan</a:t>
            </a:r>
            <a:r>
              <a:rPr lang="en-AU" sz="2400" b="1" dirty="0">
                <a:solidFill>
                  <a:srgbClr val="33CC33"/>
                </a:solidFill>
                <a:latin typeface="Tahoma" pitchFamily="34" charset="0"/>
                <a:cs typeface="Times New Roman" pitchFamily="18" charset="0"/>
              </a:rPr>
              <a:t> interview </a:t>
            </a:r>
            <a:r>
              <a:rPr lang="en-AU" sz="2400" b="1" dirty="0" err="1">
                <a:solidFill>
                  <a:srgbClr val="33CC33"/>
                </a:solidFill>
                <a:latin typeface="Tahoma" pitchFamily="34" charset="0"/>
                <a:cs typeface="Times New Roman" pitchFamily="18" charset="0"/>
              </a:rPr>
              <a:t>pada</a:t>
            </a:r>
            <a:r>
              <a:rPr lang="en-AU" sz="2400" b="1" dirty="0">
                <a:solidFill>
                  <a:srgbClr val="33CC33"/>
                </a:solidFill>
                <a:latin typeface="Tahoma" pitchFamily="34" charset="0"/>
                <a:cs typeface="Times New Roman" pitchFamily="18" charset="0"/>
              </a:rPr>
              <a:t> staff (</a:t>
            </a:r>
            <a:r>
              <a:rPr lang="en-AU" sz="2400" b="1" dirty="0" err="1">
                <a:solidFill>
                  <a:srgbClr val="33CC33"/>
                </a:solidFill>
                <a:latin typeface="Tahoma" pitchFamily="34" charset="0"/>
                <a:cs typeface="Times New Roman" pitchFamily="18" charset="0"/>
              </a:rPr>
              <a:t>sebagai</a:t>
            </a:r>
            <a:r>
              <a:rPr lang="en-AU" sz="2400" b="1" dirty="0">
                <a:solidFill>
                  <a:srgbClr val="33CC33"/>
                </a:solidFill>
                <a:latin typeface="Tahoma" pitchFamily="34" charset="0"/>
                <a:cs typeface="Times New Roman" pitchFamily="18" charset="0"/>
              </a:rPr>
              <a:t> marketing users, finance users, and sales users) </a:t>
            </a:r>
            <a:r>
              <a:rPr lang="en-AU" sz="2400" b="1" dirty="0" err="1">
                <a:solidFill>
                  <a:srgbClr val="33CC33"/>
                </a:solidFill>
                <a:latin typeface="Tahoma" pitchFamily="34" charset="0"/>
                <a:cs typeface="Times New Roman" pitchFamily="18" charset="0"/>
              </a:rPr>
              <a:t>untuk</a:t>
            </a:r>
            <a:r>
              <a:rPr lang="en-AU" sz="2400" b="1" dirty="0">
                <a:solidFill>
                  <a:srgbClr val="33CC33"/>
                </a:solidFill>
                <a:latin typeface="Tahoma" pitchFamily="34" charset="0"/>
                <a:cs typeface="Times New Roman" pitchFamily="18" charset="0"/>
              </a:rPr>
              <a:t> </a:t>
            </a:r>
            <a:r>
              <a:rPr lang="en-AU" sz="2400" b="1" dirty="0" err="1">
                <a:solidFill>
                  <a:srgbClr val="33CC33"/>
                </a:solidFill>
                <a:latin typeface="Tahoma" pitchFamily="34" charset="0"/>
                <a:cs typeface="Times New Roman" pitchFamily="18" charset="0"/>
              </a:rPr>
              <a:t>menentukan</a:t>
            </a:r>
            <a:r>
              <a:rPr lang="en-AU" sz="2400" b="1" dirty="0">
                <a:solidFill>
                  <a:srgbClr val="33CC33"/>
                </a:solidFill>
                <a:latin typeface="Tahoma" pitchFamily="34" charset="0"/>
                <a:cs typeface="Times New Roman" pitchFamily="18" charset="0"/>
              </a:rPr>
              <a:t> </a:t>
            </a:r>
            <a:r>
              <a:rPr lang="en-AU" sz="2400" b="1" dirty="0" err="1">
                <a:solidFill>
                  <a:srgbClr val="33CC33"/>
                </a:solidFill>
                <a:latin typeface="Tahoma" pitchFamily="34" charset="0"/>
                <a:cs typeface="Times New Roman" pitchFamily="18" charset="0"/>
              </a:rPr>
              <a:t>prioritas</a:t>
            </a:r>
            <a:r>
              <a:rPr lang="en-AU" sz="2400" b="1" dirty="0">
                <a:solidFill>
                  <a:srgbClr val="33CC33"/>
                </a:solidFill>
                <a:latin typeface="Tahoma" pitchFamily="34" charset="0"/>
                <a:cs typeface="Times New Roman" pitchFamily="18" charset="0"/>
              </a:rPr>
              <a:t> yang </a:t>
            </a:r>
            <a:r>
              <a:rPr lang="en-AU" sz="2400" b="1" dirty="0" err="1">
                <a:solidFill>
                  <a:srgbClr val="33CC33"/>
                </a:solidFill>
                <a:latin typeface="Tahoma" pitchFamily="34" charset="0"/>
                <a:cs typeface="Times New Roman" pitchFamily="18" charset="0"/>
              </a:rPr>
              <a:t>harus</a:t>
            </a:r>
            <a:r>
              <a:rPr lang="en-AU" sz="2400" b="1" dirty="0">
                <a:solidFill>
                  <a:srgbClr val="33CC33"/>
                </a:solidFill>
                <a:latin typeface="Tahoma" pitchFamily="34" charset="0"/>
                <a:cs typeface="Times New Roman" pitchFamily="18" charset="0"/>
              </a:rPr>
              <a:t> </a:t>
            </a:r>
            <a:r>
              <a:rPr lang="en-AU" sz="2400" b="1" dirty="0" err="1">
                <a:solidFill>
                  <a:srgbClr val="33CC33"/>
                </a:solidFill>
                <a:latin typeface="Tahoma" pitchFamily="34" charset="0"/>
                <a:cs typeface="Times New Roman" pitchFamily="18" charset="0"/>
              </a:rPr>
              <a:t>dicapai</a:t>
            </a:r>
            <a:r>
              <a:rPr lang="en-AU" sz="2400" b="1" dirty="0">
                <a:solidFill>
                  <a:srgbClr val="33CC33"/>
                </a:solidFill>
                <a:latin typeface="Tahoma" pitchFamily="34" charset="0"/>
                <a:cs typeface="Times New Roman" pitchFamily="18" charset="0"/>
              </a:rPr>
              <a:t> </a:t>
            </a:r>
            <a:r>
              <a:rPr lang="en-AU" sz="2400" b="1" dirty="0" err="1">
                <a:solidFill>
                  <a:srgbClr val="33CC33"/>
                </a:solidFill>
                <a:latin typeface="Tahoma" pitchFamily="34" charset="0"/>
                <a:cs typeface="Times New Roman" pitchFamily="18" charset="0"/>
              </a:rPr>
              <a:t>oleh</a:t>
            </a:r>
            <a:r>
              <a:rPr lang="en-AU" sz="2400" b="1" dirty="0">
                <a:solidFill>
                  <a:srgbClr val="33CC33"/>
                </a:solidFill>
                <a:latin typeface="Tahoma" pitchFamily="34" charset="0"/>
                <a:cs typeface="Times New Roman" pitchFamily="18" charset="0"/>
              </a:rPr>
              <a:t>  data warehouse.</a:t>
            </a:r>
            <a:r>
              <a:rPr lang="en-GB" sz="2400" b="1" dirty="0">
                <a:solidFill>
                  <a:srgbClr val="33CC33"/>
                </a:solidFill>
                <a:latin typeface="Tahoma" pitchFamily="34" charset="0"/>
              </a:rPr>
              <a:t> </a:t>
            </a:r>
          </a:p>
          <a:p>
            <a:pPr algn="just">
              <a:lnSpc>
                <a:spcPct val="90000"/>
              </a:lnSpc>
            </a:pPr>
            <a:r>
              <a:rPr lang="en-US" sz="2400" b="1" dirty="0" err="1" smtClean="0">
                <a:solidFill>
                  <a:srgbClr val="33CC33"/>
                </a:solidFill>
                <a:latin typeface="Tahoma" pitchFamily="34" charset="0"/>
                <a:cs typeface="Times New Roman" pitchFamily="18" charset="0"/>
              </a:rPr>
              <a:t>Pada</a:t>
            </a:r>
            <a:r>
              <a:rPr lang="en-US" sz="2400" b="1" dirty="0" smtClean="0">
                <a:solidFill>
                  <a:srgbClr val="33CC33"/>
                </a:solidFill>
                <a:latin typeface="Tahoma" pitchFamily="34" charset="0"/>
                <a:cs typeface="Times New Roman" pitchFamily="18" charset="0"/>
              </a:rPr>
              <a:t> </a:t>
            </a:r>
            <a:r>
              <a:rPr lang="en-US" sz="2400" b="1" dirty="0" err="1">
                <a:solidFill>
                  <a:srgbClr val="33CC33"/>
                </a:solidFill>
                <a:latin typeface="Tahoma" pitchFamily="34" charset="0"/>
                <a:cs typeface="Times New Roman" pitchFamily="18" charset="0"/>
              </a:rPr>
              <a:t>saat</a:t>
            </a:r>
            <a:r>
              <a:rPr lang="en-US" sz="2400" b="1" dirty="0">
                <a:solidFill>
                  <a:srgbClr val="33CC33"/>
                </a:solidFill>
                <a:latin typeface="Tahoma" pitchFamily="34" charset="0"/>
                <a:cs typeface="Times New Roman" pitchFamily="18" charset="0"/>
              </a:rPr>
              <a:t> </a:t>
            </a:r>
            <a:r>
              <a:rPr lang="en-US" sz="2400" b="1" dirty="0" err="1">
                <a:solidFill>
                  <a:srgbClr val="33CC33"/>
                </a:solidFill>
                <a:latin typeface="Tahoma" pitchFamily="34" charset="0"/>
                <a:cs typeface="Times New Roman" pitchFamily="18" charset="0"/>
              </a:rPr>
              <a:t>bersamaan</a:t>
            </a:r>
            <a:r>
              <a:rPr lang="en-US" sz="2400" b="1" dirty="0">
                <a:solidFill>
                  <a:srgbClr val="33CC33"/>
                </a:solidFill>
                <a:latin typeface="Tahoma" pitchFamily="34" charset="0"/>
                <a:cs typeface="Times New Roman" pitchFamily="18" charset="0"/>
              </a:rPr>
              <a:t>, </a:t>
            </a:r>
            <a:r>
              <a:rPr lang="en-US" sz="2400" b="1" dirty="0" err="1">
                <a:solidFill>
                  <a:srgbClr val="33CC33"/>
                </a:solidFill>
                <a:latin typeface="Tahoma" pitchFamily="34" charset="0"/>
                <a:cs typeface="Times New Roman" pitchFamily="18" charset="0"/>
              </a:rPr>
              <a:t>pewawancara</a:t>
            </a:r>
            <a:r>
              <a:rPr lang="en-US" sz="2400" b="1" dirty="0">
                <a:solidFill>
                  <a:srgbClr val="33CC33"/>
                </a:solidFill>
                <a:latin typeface="Tahoma" pitchFamily="34" charset="0"/>
                <a:cs typeface="Times New Roman" pitchFamily="18" charset="0"/>
              </a:rPr>
              <a:t> </a:t>
            </a:r>
            <a:r>
              <a:rPr lang="en-US" sz="2400" b="1" dirty="0" err="1">
                <a:solidFill>
                  <a:srgbClr val="33CC33"/>
                </a:solidFill>
                <a:latin typeface="Tahoma" pitchFamily="34" charset="0"/>
                <a:cs typeface="Times New Roman" pitchFamily="18" charset="0"/>
              </a:rPr>
              <a:t>menuntun</a:t>
            </a:r>
            <a:r>
              <a:rPr lang="en-US" sz="2400" b="1" dirty="0">
                <a:solidFill>
                  <a:srgbClr val="33CC33"/>
                </a:solidFill>
                <a:latin typeface="Tahoma" pitchFamily="34" charset="0"/>
                <a:cs typeface="Times New Roman" pitchFamily="18" charset="0"/>
              </a:rPr>
              <a:t> </a:t>
            </a:r>
            <a:r>
              <a:rPr lang="en-US" sz="2400" b="1" dirty="0" err="1">
                <a:solidFill>
                  <a:srgbClr val="33CC33"/>
                </a:solidFill>
                <a:latin typeface="Tahoma" pitchFamily="34" charset="0"/>
                <a:cs typeface="Times New Roman" pitchFamily="18" charset="0"/>
              </a:rPr>
              <a:t>responsibilitas</a:t>
            </a:r>
            <a:r>
              <a:rPr lang="en-US" sz="2400" b="1" dirty="0">
                <a:solidFill>
                  <a:srgbClr val="33CC33"/>
                </a:solidFill>
                <a:latin typeface="Tahoma" pitchFamily="34" charset="0"/>
                <a:cs typeface="Times New Roman" pitchFamily="18" charset="0"/>
              </a:rPr>
              <a:t> staff </a:t>
            </a:r>
            <a:r>
              <a:rPr lang="en-US" sz="2400" b="1" dirty="0" err="1">
                <a:solidFill>
                  <a:srgbClr val="33CC33"/>
                </a:solidFill>
                <a:latin typeface="Tahoma" pitchFamily="34" charset="0"/>
                <a:cs typeface="Times New Roman" pitchFamily="18" charset="0"/>
              </a:rPr>
              <a:t>terhadap</a:t>
            </a:r>
            <a:r>
              <a:rPr lang="en-US" sz="2400" b="1" dirty="0">
                <a:solidFill>
                  <a:srgbClr val="33CC33"/>
                </a:solidFill>
                <a:latin typeface="Tahoma" pitchFamily="34" charset="0"/>
                <a:cs typeface="Times New Roman" pitchFamily="18" charset="0"/>
              </a:rPr>
              <a:t> </a:t>
            </a:r>
            <a:r>
              <a:rPr lang="en-US" sz="2400" b="1" dirty="0" err="1">
                <a:solidFill>
                  <a:srgbClr val="33CC33"/>
                </a:solidFill>
                <a:latin typeface="Tahoma" pitchFamily="34" charset="0"/>
                <a:cs typeface="Times New Roman" pitchFamily="18" charset="0"/>
              </a:rPr>
              <a:t>sistem</a:t>
            </a:r>
            <a:r>
              <a:rPr lang="en-US" sz="2400" b="1" dirty="0">
                <a:solidFill>
                  <a:srgbClr val="33CC33"/>
                </a:solidFill>
                <a:latin typeface="Tahoma" pitchFamily="34" charset="0"/>
                <a:cs typeface="Times New Roman" pitchFamily="18" charset="0"/>
              </a:rPr>
              <a:t> </a:t>
            </a:r>
            <a:r>
              <a:rPr lang="en-US" sz="2400" b="1" dirty="0" err="1">
                <a:solidFill>
                  <a:srgbClr val="33CC33"/>
                </a:solidFill>
                <a:latin typeface="Tahoma" pitchFamily="34" charset="0"/>
                <a:cs typeface="Times New Roman" pitchFamily="18" charset="0"/>
              </a:rPr>
              <a:t>operasional</a:t>
            </a:r>
            <a:r>
              <a:rPr lang="en-US" sz="2400" b="1" dirty="0">
                <a:solidFill>
                  <a:srgbClr val="33CC33"/>
                </a:solidFill>
                <a:latin typeface="Tahoma" pitchFamily="34" charset="0"/>
                <a:cs typeface="Times New Roman" pitchFamily="18" charset="0"/>
              </a:rPr>
              <a:t> </a:t>
            </a:r>
            <a:r>
              <a:rPr lang="en-US" sz="2400" b="1" dirty="0" err="1">
                <a:solidFill>
                  <a:srgbClr val="33CC33"/>
                </a:solidFill>
                <a:latin typeface="Tahoma" pitchFamily="34" charset="0"/>
                <a:cs typeface="Times New Roman" pitchFamily="18" charset="0"/>
              </a:rPr>
              <a:t>guna</a:t>
            </a:r>
            <a:r>
              <a:rPr lang="en-US" sz="2400" b="1" dirty="0">
                <a:solidFill>
                  <a:srgbClr val="33CC33"/>
                </a:solidFill>
                <a:latin typeface="Tahoma" pitchFamily="34" charset="0"/>
                <a:cs typeface="Times New Roman" pitchFamily="18" charset="0"/>
              </a:rPr>
              <a:t> </a:t>
            </a:r>
            <a:r>
              <a:rPr lang="en-US" sz="2400" b="1" dirty="0" err="1">
                <a:solidFill>
                  <a:srgbClr val="33CC33"/>
                </a:solidFill>
                <a:latin typeface="Tahoma" pitchFamily="34" charset="0"/>
                <a:cs typeface="Times New Roman" pitchFamily="18" charset="0"/>
              </a:rPr>
              <a:t>mengidentifikasi</a:t>
            </a:r>
            <a:r>
              <a:rPr lang="en-US" sz="2400" b="1" dirty="0">
                <a:solidFill>
                  <a:srgbClr val="33CC33"/>
                </a:solidFill>
                <a:latin typeface="Tahoma" pitchFamily="34" charset="0"/>
                <a:cs typeface="Times New Roman" pitchFamily="18" charset="0"/>
              </a:rPr>
              <a:t> </a:t>
            </a:r>
            <a:r>
              <a:rPr lang="en-US" sz="2400" b="1" dirty="0" err="1">
                <a:solidFill>
                  <a:srgbClr val="33CC33"/>
                </a:solidFill>
                <a:latin typeface="Tahoma" pitchFamily="34" charset="0"/>
                <a:cs typeface="Times New Roman" pitchFamily="18" charset="0"/>
              </a:rPr>
              <a:t>sumber</a:t>
            </a:r>
            <a:r>
              <a:rPr lang="en-US" sz="2400" b="1" dirty="0">
                <a:solidFill>
                  <a:srgbClr val="33CC33"/>
                </a:solidFill>
                <a:latin typeface="Tahoma" pitchFamily="34" charset="0"/>
                <a:cs typeface="Times New Roman" pitchFamily="18" charset="0"/>
              </a:rPr>
              <a:t> data </a:t>
            </a:r>
            <a:r>
              <a:rPr lang="en-US" sz="2400" b="1" dirty="0" err="1">
                <a:solidFill>
                  <a:srgbClr val="33CC33"/>
                </a:solidFill>
                <a:latin typeface="Tahoma" pitchFamily="34" charset="0"/>
                <a:cs typeface="Times New Roman" pitchFamily="18" charset="0"/>
              </a:rPr>
              <a:t>secara</a:t>
            </a:r>
            <a:r>
              <a:rPr lang="en-US" sz="2400" b="1" dirty="0">
                <a:solidFill>
                  <a:srgbClr val="33CC33"/>
                </a:solidFill>
                <a:latin typeface="Tahoma" pitchFamily="34" charset="0"/>
                <a:cs typeface="Times New Roman" pitchFamily="18" charset="0"/>
              </a:rPr>
              <a:t> </a:t>
            </a:r>
            <a:r>
              <a:rPr lang="en-US" sz="2400" b="1" dirty="0" err="1">
                <a:solidFill>
                  <a:srgbClr val="33CC33"/>
                </a:solidFill>
                <a:latin typeface="Tahoma" pitchFamily="34" charset="0"/>
                <a:cs typeface="Times New Roman" pitchFamily="18" charset="0"/>
              </a:rPr>
              <a:t>jelas</a:t>
            </a:r>
            <a:r>
              <a:rPr lang="en-US" sz="2400" b="1" dirty="0">
                <a:solidFill>
                  <a:srgbClr val="33CC33"/>
                </a:solidFill>
                <a:latin typeface="Tahoma" pitchFamily="34" charset="0"/>
                <a:cs typeface="Times New Roman" pitchFamily="18" charset="0"/>
              </a:rPr>
              <a:t>, valid, </a:t>
            </a:r>
            <a:r>
              <a:rPr lang="en-US" sz="2400" b="1" dirty="0" err="1">
                <a:solidFill>
                  <a:srgbClr val="33CC33"/>
                </a:solidFill>
                <a:latin typeface="Tahoma" pitchFamily="34" charset="0"/>
                <a:cs typeface="Times New Roman" pitchFamily="18" charset="0"/>
              </a:rPr>
              <a:t>dan</a:t>
            </a:r>
            <a:r>
              <a:rPr lang="en-US" sz="2400" b="1" dirty="0">
                <a:solidFill>
                  <a:srgbClr val="33CC33"/>
                </a:solidFill>
                <a:latin typeface="Tahoma" pitchFamily="34" charset="0"/>
                <a:cs typeface="Times New Roman" pitchFamily="18" charset="0"/>
              </a:rPr>
              <a:t> </a:t>
            </a:r>
            <a:r>
              <a:rPr lang="en-US" sz="2400" b="1" dirty="0" err="1">
                <a:solidFill>
                  <a:srgbClr val="33CC33"/>
                </a:solidFill>
                <a:latin typeface="Tahoma" pitchFamily="34" charset="0"/>
                <a:cs typeface="Times New Roman" pitchFamily="18" charset="0"/>
              </a:rPr>
              <a:t>konsistensi</a:t>
            </a:r>
            <a:r>
              <a:rPr lang="en-US" sz="2400" b="1" dirty="0">
                <a:solidFill>
                  <a:srgbClr val="33CC33"/>
                </a:solidFill>
                <a:latin typeface="Tahoma" pitchFamily="34" charset="0"/>
                <a:cs typeface="Times New Roman" pitchFamily="18" charset="0"/>
              </a:rPr>
              <a:t> data </a:t>
            </a:r>
            <a:r>
              <a:rPr lang="en-US" sz="2400" b="1" dirty="0" err="1">
                <a:solidFill>
                  <a:srgbClr val="33CC33"/>
                </a:solidFill>
                <a:latin typeface="Tahoma" pitchFamily="34" charset="0"/>
                <a:cs typeface="Times New Roman" pitchFamily="18" charset="0"/>
              </a:rPr>
              <a:t>untuk</a:t>
            </a:r>
            <a:r>
              <a:rPr lang="en-US" sz="2400" b="1" dirty="0">
                <a:solidFill>
                  <a:srgbClr val="33CC33"/>
                </a:solidFill>
                <a:latin typeface="Tahoma" pitchFamily="34" charset="0"/>
                <a:cs typeface="Times New Roman" pitchFamily="18" charset="0"/>
              </a:rPr>
              <a:t> </a:t>
            </a:r>
            <a:r>
              <a:rPr lang="en-US" sz="2400" b="1" dirty="0" err="1">
                <a:solidFill>
                  <a:srgbClr val="33CC33"/>
                </a:solidFill>
                <a:latin typeface="Tahoma" pitchFamily="34" charset="0"/>
                <a:cs typeface="Times New Roman" pitchFamily="18" charset="0"/>
              </a:rPr>
              <a:t>menyuport</a:t>
            </a:r>
            <a:r>
              <a:rPr lang="en-US" sz="2400" b="1" dirty="0">
                <a:solidFill>
                  <a:srgbClr val="33CC33"/>
                </a:solidFill>
                <a:latin typeface="Tahoma" pitchFamily="34" charset="0"/>
                <a:cs typeface="Times New Roman" pitchFamily="18" charset="0"/>
              </a:rPr>
              <a:t> </a:t>
            </a:r>
            <a:r>
              <a:rPr lang="en-US" sz="2400" b="1" dirty="0" err="1">
                <a:solidFill>
                  <a:srgbClr val="33CC33"/>
                </a:solidFill>
                <a:latin typeface="Tahoma" pitchFamily="34" charset="0"/>
                <a:cs typeface="Times New Roman" pitchFamily="18" charset="0"/>
              </a:rPr>
              <a:t>beberapa</a:t>
            </a:r>
            <a:r>
              <a:rPr lang="en-US" sz="2400" b="1" dirty="0">
                <a:solidFill>
                  <a:srgbClr val="33CC33"/>
                </a:solidFill>
                <a:latin typeface="Tahoma" pitchFamily="34" charset="0"/>
                <a:cs typeface="Times New Roman" pitchFamily="18" charset="0"/>
              </a:rPr>
              <a:t> </a:t>
            </a:r>
            <a:r>
              <a:rPr lang="en-US" sz="2400" b="1" dirty="0" err="1">
                <a:solidFill>
                  <a:srgbClr val="33CC33"/>
                </a:solidFill>
                <a:latin typeface="Tahoma" pitchFamily="34" charset="0"/>
                <a:cs typeface="Times New Roman" pitchFamily="18" charset="0"/>
              </a:rPr>
              <a:t>tahun</a:t>
            </a:r>
            <a:r>
              <a:rPr lang="en-US" sz="2400" b="1" dirty="0">
                <a:solidFill>
                  <a:srgbClr val="33CC33"/>
                </a:solidFill>
                <a:latin typeface="Tahoma" pitchFamily="34" charset="0"/>
                <a:cs typeface="Times New Roman" pitchFamily="18" charset="0"/>
              </a:rPr>
              <a:t> </a:t>
            </a:r>
            <a:r>
              <a:rPr lang="en-US" sz="2400" b="1" dirty="0" err="1">
                <a:solidFill>
                  <a:srgbClr val="33CC33"/>
                </a:solidFill>
                <a:latin typeface="Tahoma" pitchFamily="34" charset="0"/>
                <a:cs typeface="Times New Roman" pitchFamily="18" charset="0"/>
              </a:rPr>
              <a:t>mendatang</a:t>
            </a:r>
            <a:r>
              <a:rPr lang="en-US" sz="2400" b="1" dirty="0">
                <a:solidFill>
                  <a:srgbClr val="33CC33"/>
                </a:solidFill>
                <a:latin typeface="Tahoma" pitchFamily="34" charset="0"/>
                <a:cs typeface="Times New Roman" pitchFamily="18" charset="0"/>
              </a:rPr>
              <a:t>.   </a:t>
            </a:r>
            <a:endParaRPr lang="en-GB" sz="2400" b="1" dirty="0">
              <a:solidFill>
                <a:srgbClr val="33CC33"/>
              </a:solidFill>
              <a:latin typeface="Tahoma" pitchFamily="34" charset="0"/>
            </a:endParaRP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3789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37891">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1" grpId="0" build="p" autoUpdateAnimBg="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90600" y="2133600"/>
            <a:ext cx="6438920" cy="1438276"/>
          </a:xfrm>
        </p:spPr>
        <p:txBody>
          <a:bodyPr/>
          <a:lstStyle/>
          <a:p>
            <a:pPr>
              <a:buNone/>
            </a:pPr>
            <a:r>
              <a:rPr lang="en-US" sz="4000" dirty="0" smtClean="0"/>
              <a:t>Why </a:t>
            </a:r>
            <a:r>
              <a:rPr lang="en-US" sz="4000" dirty="0" err="1" smtClean="0"/>
              <a:t>Datawarehouse</a:t>
            </a:r>
            <a:r>
              <a:rPr lang="en-US" sz="4000" dirty="0" smtClean="0"/>
              <a:t>?</a:t>
            </a:r>
            <a:endParaRPr lang="en-US" sz="4000"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457200" y="381000"/>
            <a:ext cx="7315200" cy="1404926"/>
          </a:xfrm>
        </p:spPr>
        <p:txBody>
          <a:bodyPr/>
          <a:lstStyle/>
          <a:p>
            <a:pPr eaLnBrk="1" hangingPunct="1"/>
            <a:r>
              <a:rPr lang="en-US" dirty="0" err="1" smtClean="0"/>
              <a:t>Kebutuhan</a:t>
            </a:r>
            <a:r>
              <a:rPr lang="en-US" dirty="0" smtClean="0"/>
              <a:t> </a:t>
            </a:r>
            <a:r>
              <a:rPr lang="en-US" dirty="0" err="1" smtClean="0"/>
              <a:t>untuk</a:t>
            </a:r>
            <a:r>
              <a:rPr lang="en-US" dirty="0" smtClean="0"/>
              <a:t> Data Warehouse</a:t>
            </a:r>
          </a:p>
        </p:txBody>
      </p:sp>
      <p:sp>
        <p:nvSpPr>
          <p:cNvPr id="4099" name="Rectangle 3"/>
          <p:cNvSpPr>
            <a:spLocks noGrp="1" noChangeArrowheads="1"/>
          </p:cNvSpPr>
          <p:nvPr>
            <p:ph type="body" idx="1"/>
          </p:nvPr>
        </p:nvSpPr>
        <p:spPr/>
        <p:txBody>
          <a:bodyPr/>
          <a:lstStyle/>
          <a:p>
            <a:pPr algn="just" eaLnBrk="1" hangingPunct="1">
              <a:buFont typeface="Wingdings" pitchFamily="2" charset="2"/>
              <a:buNone/>
            </a:pPr>
            <a:r>
              <a:rPr lang="en-US" sz="2000" b="1" dirty="0" err="1" smtClean="0">
                <a:solidFill>
                  <a:srgbClr val="000000"/>
                </a:solidFill>
                <a:latin typeface="Arial" charset="0"/>
                <a:cs typeface="Times New Roman" pitchFamily="18" charset="0"/>
              </a:rPr>
              <a:t>Tujuan</a:t>
            </a:r>
            <a:endParaRPr lang="en-US" sz="2000" b="1" dirty="0" smtClean="0">
              <a:cs typeface="Times New Roman" pitchFamily="18" charset="0"/>
            </a:endParaRPr>
          </a:p>
          <a:p>
            <a:pPr eaLnBrk="1" hangingPunct="1"/>
            <a:r>
              <a:rPr lang="en-US" sz="2000" b="1" dirty="0" err="1" smtClean="0">
                <a:solidFill>
                  <a:srgbClr val="000000"/>
                </a:solidFill>
                <a:latin typeface="Arial" charset="0"/>
                <a:cs typeface="Times New Roman" pitchFamily="18" charset="0"/>
              </a:rPr>
              <a:t>Memahami</a:t>
            </a:r>
            <a:r>
              <a:rPr lang="en-US" sz="2000" b="1" dirty="0" smtClean="0">
                <a:solidFill>
                  <a:srgbClr val="000000"/>
                </a:solidFill>
                <a:latin typeface="Arial" charset="0"/>
                <a:cs typeface="Times New Roman" pitchFamily="18" charset="0"/>
              </a:rPr>
              <a:t> </a:t>
            </a:r>
            <a:r>
              <a:rPr lang="en-US" sz="2000" b="1" dirty="0" err="1" smtClean="0">
                <a:solidFill>
                  <a:srgbClr val="000000"/>
                </a:solidFill>
                <a:latin typeface="Arial" charset="0"/>
                <a:cs typeface="Times New Roman" pitchFamily="18" charset="0"/>
              </a:rPr>
              <a:t>kebutuhan</a:t>
            </a:r>
            <a:r>
              <a:rPr lang="en-US" sz="2000" b="1" dirty="0" smtClean="0">
                <a:solidFill>
                  <a:srgbClr val="000000"/>
                </a:solidFill>
                <a:latin typeface="Arial" charset="0"/>
                <a:cs typeface="Times New Roman" pitchFamily="18" charset="0"/>
              </a:rPr>
              <a:t> </a:t>
            </a:r>
            <a:r>
              <a:rPr lang="en-US" sz="2000" b="1" dirty="0" err="1" smtClean="0">
                <a:solidFill>
                  <a:srgbClr val="000000"/>
                </a:solidFill>
                <a:latin typeface="Arial" charset="0"/>
                <a:cs typeface="Times New Roman" pitchFamily="18" charset="0"/>
              </a:rPr>
              <a:t>untuk</a:t>
            </a:r>
            <a:r>
              <a:rPr lang="en-US" sz="2000" b="1" dirty="0" smtClean="0">
                <a:solidFill>
                  <a:srgbClr val="000000"/>
                </a:solidFill>
                <a:latin typeface="Arial" charset="0"/>
                <a:cs typeface="Times New Roman" pitchFamily="18" charset="0"/>
              </a:rPr>
              <a:t> </a:t>
            </a:r>
            <a:r>
              <a:rPr lang="en-US" sz="2000" b="1" dirty="0" err="1" smtClean="0">
                <a:solidFill>
                  <a:srgbClr val="000000"/>
                </a:solidFill>
                <a:latin typeface="Arial" charset="0"/>
                <a:cs typeface="Times New Roman" pitchFamily="18" charset="0"/>
              </a:rPr>
              <a:t>informasi</a:t>
            </a:r>
            <a:r>
              <a:rPr lang="en-US" sz="2000" b="1" dirty="0" smtClean="0">
                <a:solidFill>
                  <a:srgbClr val="000000"/>
                </a:solidFill>
                <a:latin typeface="Arial" charset="0"/>
                <a:cs typeface="Times New Roman" pitchFamily="18" charset="0"/>
              </a:rPr>
              <a:t> </a:t>
            </a:r>
            <a:r>
              <a:rPr lang="en-US" sz="2000" b="1" dirty="0" err="1" smtClean="0">
                <a:solidFill>
                  <a:srgbClr val="000000"/>
                </a:solidFill>
                <a:latin typeface="Arial" charset="0"/>
                <a:cs typeface="Times New Roman" pitchFamily="18" charset="0"/>
              </a:rPr>
              <a:t>strategis</a:t>
            </a:r>
            <a:r>
              <a:rPr lang="en-US" sz="2000" b="1" dirty="0" smtClean="0"/>
              <a:t>.</a:t>
            </a:r>
          </a:p>
          <a:p>
            <a:pPr algn="just" eaLnBrk="1" hangingPunct="1"/>
            <a:r>
              <a:rPr lang="en-US" sz="2000" b="1" dirty="0" err="1" smtClean="0">
                <a:solidFill>
                  <a:srgbClr val="000000"/>
                </a:solidFill>
                <a:latin typeface="Arial" charset="0"/>
                <a:cs typeface="Times New Roman" pitchFamily="18" charset="0"/>
              </a:rPr>
              <a:t>Mengenali</a:t>
            </a:r>
            <a:r>
              <a:rPr lang="en-US" sz="2000" b="1" dirty="0" smtClean="0">
                <a:solidFill>
                  <a:srgbClr val="000000"/>
                </a:solidFill>
                <a:latin typeface="Arial" charset="0"/>
                <a:cs typeface="Times New Roman" pitchFamily="18" charset="0"/>
              </a:rPr>
              <a:t>  </a:t>
            </a:r>
            <a:r>
              <a:rPr lang="en-US" sz="2000" b="1" dirty="0" err="1" smtClean="0">
                <a:solidFill>
                  <a:srgbClr val="000000"/>
                </a:solidFill>
                <a:latin typeface="Arial" charset="0"/>
                <a:cs typeface="Times New Roman" pitchFamily="18" charset="0"/>
              </a:rPr>
              <a:t>krisis</a:t>
            </a:r>
            <a:r>
              <a:rPr lang="en-US" sz="2000" b="1" dirty="0" smtClean="0">
                <a:solidFill>
                  <a:srgbClr val="000000"/>
                </a:solidFill>
                <a:latin typeface="Arial" charset="0"/>
                <a:cs typeface="Times New Roman" pitchFamily="18" charset="0"/>
              </a:rPr>
              <a:t> </a:t>
            </a:r>
            <a:r>
              <a:rPr lang="en-US" sz="2000" b="1" dirty="0" err="1" smtClean="0">
                <a:solidFill>
                  <a:srgbClr val="000000"/>
                </a:solidFill>
                <a:latin typeface="Arial" charset="0"/>
                <a:cs typeface="Times New Roman" pitchFamily="18" charset="0"/>
              </a:rPr>
              <a:t>informasi</a:t>
            </a:r>
            <a:r>
              <a:rPr lang="en-US" sz="2000" b="1" dirty="0" smtClean="0">
                <a:solidFill>
                  <a:srgbClr val="000000"/>
                </a:solidFill>
                <a:latin typeface="Arial" charset="0"/>
                <a:cs typeface="Times New Roman" pitchFamily="18" charset="0"/>
              </a:rPr>
              <a:t> </a:t>
            </a:r>
            <a:r>
              <a:rPr lang="en-US" sz="2000" b="1" dirty="0" err="1" smtClean="0">
                <a:solidFill>
                  <a:srgbClr val="000000"/>
                </a:solidFill>
                <a:latin typeface="Arial" charset="0"/>
                <a:cs typeface="Times New Roman" pitchFamily="18" charset="0"/>
              </a:rPr>
              <a:t>pada</a:t>
            </a:r>
            <a:r>
              <a:rPr lang="en-US" sz="2000" b="1" dirty="0" smtClean="0">
                <a:solidFill>
                  <a:srgbClr val="000000"/>
                </a:solidFill>
                <a:latin typeface="Arial" charset="0"/>
                <a:cs typeface="Times New Roman" pitchFamily="18" charset="0"/>
              </a:rPr>
              <a:t> </a:t>
            </a:r>
            <a:r>
              <a:rPr lang="en-US" sz="2000" b="1" dirty="0" err="1" smtClean="0">
                <a:solidFill>
                  <a:srgbClr val="000000"/>
                </a:solidFill>
                <a:latin typeface="Arial" charset="0"/>
                <a:cs typeface="Times New Roman" pitchFamily="18" charset="0"/>
              </a:rPr>
              <a:t>tiap-tiap</a:t>
            </a:r>
            <a:r>
              <a:rPr lang="en-US" sz="2000" b="1" dirty="0" smtClean="0">
                <a:solidFill>
                  <a:srgbClr val="000000"/>
                </a:solidFill>
                <a:latin typeface="Arial" charset="0"/>
                <a:cs typeface="Times New Roman" pitchFamily="18" charset="0"/>
              </a:rPr>
              <a:t> </a:t>
            </a:r>
            <a:r>
              <a:rPr lang="en-US" sz="2000" b="1" dirty="0" err="1" smtClean="0">
                <a:solidFill>
                  <a:srgbClr val="000000"/>
                </a:solidFill>
                <a:latin typeface="Arial" charset="0"/>
                <a:cs typeface="Times New Roman" pitchFamily="18" charset="0"/>
              </a:rPr>
              <a:t>perusahaan</a:t>
            </a:r>
            <a:endParaRPr lang="en-US" sz="2000" b="1" dirty="0" smtClean="0">
              <a:cs typeface="Times New Roman" pitchFamily="18" charset="0"/>
            </a:endParaRPr>
          </a:p>
          <a:p>
            <a:pPr algn="just" eaLnBrk="1" hangingPunct="1"/>
            <a:r>
              <a:rPr lang="en-US" sz="2000" b="1" dirty="0" err="1" smtClean="0">
                <a:solidFill>
                  <a:srgbClr val="000000"/>
                </a:solidFill>
                <a:latin typeface="Arial" charset="0"/>
                <a:cs typeface="Times New Roman" pitchFamily="18" charset="0"/>
              </a:rPr>
              <a:t>Membedakan</a:t>
            </a:r>
            <a:r>
              <a:rPr lang="en-US" sz="2000" b="1" dirty="0" smtClean="0">
                <a:solidFill>
                  <a:srgbClr val="000000"/>
                </a:solidFill>
                <a:latin typeface="Arial" charset="0"/>
                <a:cs typeface="Times New Roman" pitchFamily="18" charset="0"/>
              </a:rPr>
              <a:t>  </a:t>
            </a:r>
            <a:r>
              <a:rPr lang="en-US" sz="2000" b="1" dirty="0" err="1" smtClean="0">
                <a:solidFill>
                  <a:srgbClr val="000000"/>
                </a:solidFill>
                <a:latin typeface="Arial" charset="0"/>
                <a:cs typeface="Times New Roman" pitchFamily="18" charset="0"/>
              </a:rPr>
              <a:t>antara</a:t>
            </a:r>
            <a:r>
              <a:rPr lang="en-US" sz="2000" b="1" dirty="0" smtClean="0">
                <a:solidFill>
                  <a:srgbClr val="000000"/>
                </a:solidFill>
                <a:latin typeface="Arial" charset="0"/>
                <a:cs typeface="Times New Roman" pitchFamily="18" charset="0"/>
              </a:rPr>
              <a:t> </a:t>
            </a:r>
            <a:r>
              <a:rPr lang="en-US" sz="2000" b="1" dirty="0" err="1" smtClean="0">
                <a:solidFill>
                  <a:srgbClr val="000000"/>
                </a:solidFill>
                <a:latin typeface="Arial" charset="0"/>
                <a:cs typeface="Times New Roman" pitchFamily="18" charset="0"/>
              </a:rPr>
              <a:t>operasional</a:t>
            </a:r>
            <a:r>
              <a:rPr lang="en-US" sz="2000" b="1" dirty="0" smtClean="0">
                <a:solidFill>
                  <a:srgbClr val="000000"/>
                </a:solidFill>
                <a:latin typeface="Arial" charset="0"/>
                <a:cs typeface="Times New Roman" pitchFamily="18" charset="0"/>
              </a:rPr>
              <a:t> </a:t>
            </a:r>
            <a:r>
              <a:rPr lang="en-US" sz="2000" b="1" dirty="0" err="1" smtClean="0">
                <a:solidFill>
                  <a:srgbClr val="000000"/>
                </a:solidFill>
                <a:latin typeface="Arial" charset="0"/>
                <a:cs typeface="Times New Roman" pitchFamily="18" charset="0"/>
              </a:rPr>
              <a:t>dan</a:t>
            </a:r>
            <a:r>
              <a:rPr lang="en-US" sz="2000" b="1" dirty="0" smtClean="0">
                <a:solidFill>
                  <a:srgbClr val="000000"/>
                </a:solidFill>
                <a:latin typeface="Arial" charset="0"/>
                <a:cs typeface="Times New Roman" pitchFamily="18" charset="0"/>
              </a:rPr>
              <a:t> informational </a:t>
            </a:r>
            <a:r>
              <a:rPr lang="en-US" sz="2000" b="1" dirty="0" err="1" smtClean="0">
                <a:solidFill>
                  <a:srgbClr val="000000"/>
                </a:solidFill>
                <a:latin typeface="Arial" charset="0"/>
                <a:cs typeface="Times New Roman" pitchFamily="18" charset="0"/>
              </a:rPr>
              <a:t>sistem</a:t>
            </a:r>
            <a:endParaRPr lang="en-US" sz="2000" b="1" dirty="0" smtClean="0">
              <a:cs typeface="Times New Roman" pitchFamily="18" charset="0"/>
            </a:endParaRPr>
          </a:p>
          <a:p>
            <a:pPr algn="just" eaLnBrk="1" hangingPunct="1"/>
            <a:r>
              <a:rPr lang="en-US" sz="2000" b="1" dirty="0" err="1" smtClean="0">
                <a:solidFill>
                  <a:srgbClr val="000000"/>
                </a:solidFill>
                <a:latin typeface="Arial" charset="0"/>
                <a:cs typeface="Arial" charset="0"/>
              </a:rPr>
              <a:t>Mengapa</a:t>
            </a:r>
            <a:r>
              <a:rPr lang="en-US" sz="2000" b="1" dirty="0" smtClean="0">
                <a:solidFill>
                  <a:srgbClr val="000000"/>
                </a:solidFill>
                <a:latin typeface="Arial" charset="0"/>
                <a:cs typeface="Arial" charset="0"/>
              </a:rPr>
              <a:t> </a:t>
            </a:r>
            <a:r>
              <a:rPr lang="en-US" sz="2000" b="1" dirty="0" err="1" smtClean="0">
                <a:solidFill>
                  <a:srgbClr val="000000"/>
                </a:solidFill>
                <a:latin typeface="Arial" charset="0"/>
                <a:cs typeface="Arial" charset="0"/>
              </a:rPr>
              <a:t>dimasa</a:t>
            </a:r>
            <a:r>
              <a:rPr lang="en-US" sz="2000" b="1" dirty="0" smtClean="0">
                <a:solidFill>
                  <a:srgbClr val="000000"/>
                </a:solidFill>
                <a:latin typeface="Arial" charset="0"/>
                <a:cs typeface="Arial" charset="0"/>
              </a:rPr>
              <a:t> </a:t>
            </a:r>
            <a:r>
              <a:rPr lang="en-US" sz="2000" b="1" dirty="0" err="1" smtClean="0">
                <a:solidFill>
                  <a:srgbClr val="000000"/>
                </a:solidFill>
                <a:latin typeface="Arial" charset="0"/>
                <a:cs typeface="Arial" charset="0"/>
              </a:rPr>
              <a:t>lalu</a:t>
            </a:r>
            <a:r>
              <a:rPr lang="en-US" sz="2000" b="1" dirty="0" smtClean="0">
                <a:solidFill>
                  <a:srgbClr val="000000"/>
                </a:solidFill>
                <a:latin typeface="Arial" charset="0"/>
                <a:cs typeface="Arial" charset="0"/>
              </a:rPr>
              <a:t>  </a:t>
            </a:r>
            <a:r>
              <a:rPr lang="en-US" sz="2000" b="1" dirty="0" err="1" smtClean="0">
                <a:solidFill>
                  <a:srgbClr val="000000"/>
                </a:solidFill>
                <a:latin typeface="Arial" charset="0"/>
                <a:cs typeface="Arial" charset="0"/>
              </a:rPr>
              <a:t>usaha</a:t>
            </a:r>
            <a:r>
              <a:rPr lang="en-US" sz="2000" b="1" dirty="0" smtClean="0">
                <a:solidFill>
                  <a:srgbClr val="000000"/>
                </a:solidFill>
                <a:latin typeface="Arial" charset="0"/>
                <a:cs typeface="Arial" charset="0"/>
              </a:rPr>
              <a:t> </a:t>
            </a:r>
            <a:r>
              <a:rPr lang="en-US" sz="2000" b="1" dirty="0" err="1" smtClean="0">
                <a:solidFill>
                  <a:srgbClr val="000000"/>
                </a:solidFill>
                <a:latin typeface="Arial" charset="0"/>
                <a:cs typeface="Arial" charset="0"/>
              </a:rPr>
              <a:t>untuk</a:t>
            </a:r>
            <a:r>
              <a:rPr lang="en-US" sz="2000" b="1" dirty="0" smtClean="0">
                <a:solidFill>
                  <a:srgbClr val="000000"/>
                </a:solidFill>
                <a:latin typeface="Arial" charset="0"/>
                <a:cs typeface="Arial" charset="0"/>
              </a:rPr>
              <a:t> </a:t>
            </a:r>
            <a:r>
              <a:rPr lang="en-US" sz="2000" b="1" dirty="0" err="1" smtClean="0">
                <a:solidFill>
                  <a:srgbClr val="000000"/>
                </a:solidFill>
                <a:latin typeface="Arial" charset="0"/>
                <a:cs typeface="Arial" charset="0"/>
              </a:rPr>
              <a:t>menyediakan</a:t>
            </a:r>
            <a:r>
              <a:rPr lang="en-US" sz="2000" b="1" dirty="0" smtClean="0">
                <a:solidFill>
                  <a:srgbClr val="000000"/>
                </a:solidFill>
                <a:latin typeface="Arial" charset="0"/>
                <a:cs typeface="Arial" charset="0"/>
              </a:rPr>
              <a:t> </a:t>
            </a:r>
            <a:r>
              <a:rPr lang="en-US" sz="2000" b="1" dirty="0" err="1" smtClean="0">
                <a:solidFill>
                  <a:srgbClr val="000000"/>
                </a:solidFill>
                <a:latin typeface="Arial" charset="0"/>
                <a:cs typeface="Arial" charset="0"/>
              </a:rPr>
              <a:t>informasi</a:t>
            </a:r>
            <a:r>
              <a:rPr lang="en-US" sz="2000" b="1" dirty="0" smtClean="0">
                <a:solidFill>
                  <a:srgbClr val="000000"/>
                </a:solidFill>
                <a:latin typeface="Arial" charset="0"/>
                <a:cs typeface="Arial" charset="0"/>
              </a:rPr>
              <a:t> </a:t>
            </a:r>
            <a:r>
              <a:rPr lang="en-US" sz="2000" b="1" dirty="0" err="1" smtClean="0">
                <a:solidFill>
                  <a:srgbClr val="000000"/>
                </a:solidFill>
                <a:latin typeface="Arial" charset="0"/>
                <a:cs typeface="Arial" charset="0"/>
              </a:rPr>
              <a:t>strategis</a:t>
            </a:r>
            <a:r>
              <a:rPr lang="en-US" sz="2000" b="1" dirty="0" smtClean="0">
                <a:solidFill>
                  <a:srgbClr val="000000"/>
                </a:solidFill>
                <a:latin typeface="Arial" charset="0"/>
                <a:cs typeface="Arial" charset="0"/>
              </a:rPr>
              <a:t> </a:t>
            </a:r>
            <a:r>
              <a:rPr lang="en-US" sz="2000" b="1" dirty="0" err="1" smtClean="0">
                <a:solidFill>
                  <a:srgbClr val="000000"/>
                </a:solidFill>
                <a:latin typeface="Arial" charset="0"/>
                <a:cs typeface="Arial" charset="0"/>
              </a:rPr>
              <a:t>mengalami</a:t>
            </a:r>
            <a:r>
              <a:rPr lang="en-US" sz="2000" b="1" dirty="0" smtClean="0">
                <a:solidFill>
                  <a:srgbClr val="000000"/>
                </a:solidFill>
                <a:latin typeface="Arial" charset="0"/>
                <a:cs typeface="Arial" charset="0"/>
              </a:rPr>
              <a:t> </a:t>
            </a:r>
            <a:r>
              <a:rPr lang="en-US" sz="2000" b="1" dirty="0" err="1" smtClean="0">
                <a:solidFill>
                  <a:srgbClr val="000000"/>
                </a:solidFill>
                <a:latin typeface="Arial" charset="0"/>
                <a:cs typeface="Arial" charset="0"/>
              </a:rPr>
              <a:t>kegagalan</a:t>
            </a:r>
            <a:endParaRPr lang="en-US" sz="2000" b="1" dirty="0" smtClean="0">
              <a:cs typeface="Times New Roman" pitchFamily="18" charset="0"/>
            </a:endParaRPr>
          </a:p>
          <a:p>
            <a:pPr algn="just" eaLnBrk="1" hangingPunct="1"/>
            <a:r>
              <a:rPr lang="en-US" sz="2000" b="1" dirty="0" smtClean="0">
                <a:solidFill>
                  <a:srgbClr val="000000"/>
                </a:solidFill>
                <a:latin typeface="Arial" charset="0"/>
                <a:cs typeface="Arial" charset="0"/>
              </a:rPr>
              <a:t>Data warehouse  </a:t>
            </a:r>
            <a:r>
              <a:rPr lang="en-US" sz="2000" b="1" dirty="0" err="1" smtClean="0">
                <a:solidFill>
                  <a:srgbClr val="000000"/>
                </a:solidFill>
                <a:latin typeface="Arial" charset="0"/>
                <a:cs typeface="Arial" charset="0"/>
              </a:rPr>
              <a:t>menjadi</a:t>
            </a:r>
            <a:r>
              <a:rPr lang="en-US" sz="2000" b="1" dirty="0" smtClean="0">
                <a:solidFill>
                  <a:srgbClr val="000000"/>
                </a:solidFill>
                <a:latin typeface="Arial" charset="0"/>
                <a:cs typeface="Arial" charset="0"/>
              </a:rPr>
              <a:t> </a:t>
            </a:r>
            <a:r>
              <a:rPr lang="en-US" sz="2000" b="1" dirty="0" err="1" smtClean="0">
                <a:solidFill>
                  <a:srgbClr val="000000"/>
                </a:solidFill>
                <a:latin typeface="Arial" charset="0"/>
                <a:cs typeface="Arial" charset="0"/>
              </a:rPr>
              <a:t>solusi</a:t>
            </a:r>
            <a:r>
              <a:rPr lang="en-US" sz="2000" b="1" dirty="0" smtClean="0">
                <a:solidFill>
                  <a:srgbClr val="000000"/>
                </a:solidFill>
                <a:latin typeface="Arial" charset="0"/>
                <a:cs typeface="Arial" charset="0"/>
              </a:rPr>
              <a:t> yang </a:t>
            </a:r>
            <a:r>
              <a:rPr lang="en-US" sz="2000" b="1" dirty="0" err="1" smtClean="0">
                <a:solidFill>
                  <a:srgbClr val="000000"/>
                </a:solidFill>
                <a:latin typeface="Arial" charset="0"/>
                <a:cs typeface="Arial" charset="0"/>
              </a:rPr>
              <a:t>sehat</a:t>
            </a:r>
            <a:endParaRPr lang="en-US" sz="2000" b="1" dirty="0" smtClean="0">
              <a:cs typeface="Times New Roman" pitchFamily="18" charset="0"/>
            </a:endParaRPr>
          </a:p>
          <a:p>
            <a:pPr algn="just" eaLnBrk="1" hangingPunct="1">
              <a:buFont typeface="Wingdings" pitchFamily="2" charset="2"/>
              <a:buNone/>
            </a:pPr>
            <a:r>
              <a:rPr lang="en-US" sz="2000" b="1" dirty="0" smtClean="0">
                <a:solidFill>
                  <a:srgbClr val="000000"/>
                </a:solidFill>
                <a:latin typeface="Arial" charset="0"/>
                <a:cs typeface="Arial" charset="0"/>
              </a:rPr>
              <a:t> </a:t>
            </a:r>
            <a:endParaRPr lang="en-US" sz="2000" b="1" dirty="0" smtClean="0">
              <a:cs typeface="Times New Roman" pitchFamily="18" charset="0"/>
            </a:endParaRPr>
          </a:p>
          <a:p>
            <a:pPr eaLnBrk="1" hangingPunct="1">
              <a:buFont typeface="Wingdings" pitchFamily="2" charset="2"/>
              <a:buNone/>
            </a:pPr>
            <a:endParaRPr lang="en-US" sz="2000" b="1" dirty="0" smtClean="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467544" y="836712"/>
            <a:ext cx="7315200" cy="715963"/>
          </a:xfrm>
        </p:spPr>
        <p:txBody>
          <a:bodyPr/>
          <a:lstStyle/>
          <a:p>
            <a:pPr eaLnBrk="1" hangingPunct="1"/>
            <a:r>
              <a:rPr lang="en-US" sz="3200" b="1" dirty="0" smtClean="0">
                <a:solidFill>
                  <a:srgbClr val="000000"/>
                </a:solidFill>
                <a:latin typeface="Arial" charset="0"/>
                <a:cs typeface="Times New Roman" pitchFamily="18" charset="0"/>
              </a:rPr>
              <a:t>*</a:t>
            </a:r>
            <a:r>
              <a:rPr lang="en-US" sz="3200" b="1" dirty="0" err="1" smtClean="0">
                <a:solidFill>
                  <a:srgbClr val="000000"/>
                </a:solidFill>
                <a:latin typeface="Arial" charset="0"/>
                <a:cs typeface="Times New Roman" pitchFamily="18" charset="0"/>
              </a:rPr>
              <a:t>Memahami</a:t>
            </a:r>
            <a:r>
              <a:rPr lang="en-US" sz="3200" b="1" dirty="0" smtClean="0">
                <a:solidFill>
                  <a:srgbClr val="000000"/>
                </a:solidFill>
                <a:latin typeface="Arial" charset="0"/>
                <a:cs typeface="Times New Roman" pitchFamily="18" charset="0"/>
              </a:rPr>
              <a:t> </a:t>
            </a:r>
            <a:r>
              <a:rPr lang="en-US" sz="3200" b="1" dirty="0" err="1" smtClean="0">
                <a:solidFill>
                  <a:srgbClr val="000000"/>
                </a:solidFill>
                <a:latin typeface="Arial" charset="0"/>
                <a:cs typeface="Times New Roman" pitchFamily="18" charset="0"/>
              </a:rPr>
              <a:t>kebutuhan</a:t>
            </a:r>
            <a:r>
              <a:rPr lang="en-US" sz="3200" b="1" dirty="0" smtClean="0">
                <a:solidFill>
                  <a:srgbClr val="000000"/>
                </a:solidFill>
                <a:latin typeface="Arial" charset="0"/>
                <a:cs typeface="Times New Roman" pitchFamily="18" charset="0"/>
              </a:rPr>
              <a:t> </a:t>
            </a:r>
            <a:r>
              <a:rPr lang="en-US" sz="3200" b="1" dirty="0" err="1" smtClean="0">
                <a:solidFill>
                  <a:srgbClr val="000000"/>
                </a:solidFill>
                <a:latin typeface="Arial" charset="0"/>
                <a:cs typeface="Times New Roman" pitchFamily="18" charset="0"/>
              </a:rPr>
              <a:t>untuk</a:t>
            </a:r>
            <a:r>
              <a:rPr lang="en-US" sz="3200" b="1" dirty="0" smtClean="0">
                <a:solidFill>
                  <a:srgbClr val="000000"/>
                </a:solidFill>
                <a:latin typeface="Arial" charset="0"/>
                <a:cs typeface="Times New Roman" pitchFamily="18" charset="0"/>
              </a:rPr>
              <a:t> </a:t>
            </a:r>
            <a:r>
              <a:rPr lang="en-US" sz="3200" b="1" dirty="0" err="1" smtClean="0">
                <a:solidFill>
                  <a:srgbClr val="000000"/>
                </a:solidFill>
                <a:latin typeface="Arial" charset="0"/>
                <a:cs typeface="Times New Roman" pitchFamily="18" charset="0"/>
              </a:rPr>
              <a:t>informasi</a:t>
            </a:r>
            <a:r>
              <a:rPr lang="en-US" sz="3200" b="1" dirty="0" smtClean="0">
                <a:solidFill>
                  <a:srgbClr val="000000"/>
                </a:solidFill>
                <a:latin typeface="Arial" charset="0"/>
                <a:cs typeface="Times New Roman" pitchFamily="18" charset="0"/>
              </a:rPr>
              <a:t> </a:t>
            </a:r>
            <a:r>
              <a:rPr lang="en-US" sz="3200" b="1" dirty="0" err="1" smtClean="0">
                <a:solidFill>
                  <a:srgbClr val="000000"/>
                </a:solidFill>
                <a:latin typeface="Arial" charset="0"/>
                <a:cs typeface="Times New Roman" pitchFamily="18" charset="0"/>
              </a:rPr>
              <a:t>strategis</a:t>
            </a:r>
            <a:r>
              <a:rPr lang="en-US" sz="3200" b="1" dirty="0" smtClean="0">
                <a:solidFill>
                  <a:srgbClr val="000000"/>
                </a:solidFill>
                <a:latin typeface="Arial" charset="0"/>
                <a:cs typeface="Times New Roman" pitchFamily="18" charset="0"/>
              </a:rPr>
              <a:t>*</a:t>
            </a:r>
            <a:endParaRPr lang="en-US" sz="3200" b="1" dirty="0" smtClean="0"/>
          </a:p>
        </p:txBody>
      </p:sp>
      <p:sp>
        <p:nvSpPr>
          <p:cNvPr id="5123" name="Rectangle 3"/>
          <p:cNvSpPr>
            <a:spLocks noGrp="1" noChangeArrowheads="1"/>
          </p:cNvSpPr>
          <p:nvPr>
            <p:ph type="body" idx="1"/>
          </p:nvPr>
        </p:nvSpPr>
        <p:spPr>
          <a:xfrm>
            <a:off x="914400" y="1988840"/>
            <a:ext cx="7315200" cy="4535760"/>
          </a:xfrm>
        </p:spPr>
        <p:txBody>
          <a:bodyPr/>
          <a:lstStyle/>
          <a:p>
            <a:pPr algn="just" eaLnBrk="1" hangingPunct="1">
              <a:lnSpc>
                <a:spcPct val="90000"/>
              </a:lnSpc>
              <a:buFont typeface="Wingdings" pitchFamily="2" charset="2"/>
              <a:buNone/>
            </a:pPr>
            <a:r>
              <a:rPr lang="en-US" sz="2000" b="1" dirty="0" smtClean="0">
                <a:latin typeface="Arial" charset="0"/>
                <a:cs typeface="Arial" charset="0"/>
              </a:rPr>
              <a:t>History </a:t>
            </a:r>
            <a:r>
              <a:rPr lang="en-US" sz="2000" b="1" dirty="0" err="1" smtClean="0">
                <a:latin typeface="Arial" charset="0"/>
                <a:cs typeface="Arial" charset="0"/>
              </a:rPr>
              <a:t>dibangunnya</a:t>
            </a:r>
            <a:r>
              <a:rPr lang="en-US" sz="2000" b="1" dirty="0" smtClean="0">
                <a:latin typeface="Arial" charset="0"/>
                <a:cs typeface="Arial" charset="0"/>
              </a:rPr>
              <a:t> </a:t>
            </a:r>
            <a:r>
              <a:rPr lang="en-US" sz="2000" b="1" dirty="0" err="1" smtClean="0">
                <a:latin typeface="Arial" charset="0"/>
                <a:cs typeface="Arial" charset="0"/>
              </a:rPr>
              <a:t>DataWarehouse</a:t>
            </a:r>
            <a:r>
              <a:rPr lang="en-US" sz="2000" b="1" dirty="0" smtClean="0">
                <a:latin typeface="Arial" charset="0"/>
                <a:cs typeface="Arial" charset="0"/>
              </a:rPr>
              <a:t> :</a:t>
            </a:r>
            <a:r>
              <a:rPr lang="en-US" sz="2000" b="1" dirty="0" smtClean="0"/>
              <a:t> </a:t>
            </a:r>
          </a:p>
          <a:p>
            <a:pPr algn="just" eaLnBrk="1" hangingPunct="1">
              <a:lnSpc>
                <a:spcPct val="90000"/>
              </a:lnSpc>
            </a:pPr>
            <a:r>
              <a:rPr lang="en-US" sz="2000" b="1" dirty="0" err="1" smtClean="0">
                <a:latin typeface="Arial" charset="0"/>
                <a:cs typeface="Arial" charset="0"/>
              </a:rPr>
              <a:t>Pada</a:t>
            </a:r>
            <a:r>
              <a:rPr lang="en-US" sz="2000" b="1" dirty="0" smtClean="0">
                <a:latin typeface="Arial" charset="0"/>
                <a:cs typeface="Arial" charset="0"/>
              </a:rPr>
              <a:t> </a:t>
            </a:r>
            <a:r>
              <a:rPr lang="en-US" sz="2000" b="1" dirty="0" err="1" smtClean="0">
                <a:latin typeface="Arial" charset="0"/>
                <a:cs typeface="Arial" charset="0"/>
              </a:rPr>
              <a:t>th.</a:t>
            </a:r>
            <a:r>
              <a:rPr lang="en-US" sz="2000" b="1" dirty="0" smtClean="0">
                <a:latin typeface="Arial" charset="0"/>
                <a:cs typeface="Arial" charset="0"/>
              </a:rPr>
              <a:t> 1990 </a:t>
            </a:r>
            <a:r>
              <a:rPr lang="en-US" sz="2000" b="1" dirty="0" err="1" smtClean="0">
                <a:latin typeface="Arial" charset="0"/>
                <a:cs typeface="Arial" charset="0"/>
              </a:rPr>
              <a:t>bisnis</a:t>
            </a:r>
            <a:r>
              <a:rPr lang="en-US" sz="2000" b="1" dirty="0" smtClean="0">
                <a:latin typeface="Arial" charset="0"/>
                <a:cs typeface="Arial" charset="0"/>
              </a:rPr>
              <a:t> </a:t>
            </a:r>
            <a:r>
              <a:rPr lang="en-US" sz="2000" b="1" dirty="0" err="1" smtClean="0">
                <a:latin typeface="Arial" charset="0"/>
                <a:cs typeface="Arial" charset="0"/>
              </a:rPr>
              <a:t>semakin</a:t>
            </a:r>
            <a:r>
              <a:rPr lang="en-US" sz="2000" b="1" dirty="0" smtClean="0">
                <a:latin typeface="Arial" charset="0"/>
                <a:cs typeface="Arial" charset="0"/>
              </a:rPr>
              <a:t> </a:t>
            </a:r>
            <a:r>
              <a:rPr lang="en-US" sz="2000" b="1" dirty="0" err="1" smtClean="0">
                <a:latin typeface="Arial" charset="0"/>
                <a:cs typeface="Arial" charset="0"/>
              </a:rPr>
              <a:t>komplek</a:t>
            </a:r>
            <a:r>
              <a:rPr lang="en-US" sz="2000" b="1" dirty="0" smtClean="0">
                <a:latin typeface="Arial" charset="0"/>
                <a:cs typeface="Arial" charset="0"/>
              </a:rPr>
              <a:t>, </a:t>
            </a:r>
            <a:r>
              <a:rPr lang="en-US" sz="2000" b="1" dirty="0" err="1" smtClean="0">
                <a:latin typeface="Arial" charset="0"/>
                <a:cs typeface="Arial" charset="0"/>
              </a:rPr>
              <a:t>perusahaan</a:t>
            </a:r>
            <a:r>
              <a:rPr lang="en-US" sz="2000" b="1" dirty="0" smtClean="0">
                <a:latin typeface="Arial" charset="0"/>
                <a:cs typeface="Arial" charset="0"/>
              </a:rPr>
              <a:t> </a:t>
            </a:r>
            <a:r>
              <a:rPr lang="en-US" sz="2000" b="1" dirty="0" err="1" smtClean="0">
                <a:latin typeface="Arial" charset="0"/>
                <a:cs typeface="Arial" charset="0"/>
              </a:rPr>
              <a:t>tersebar</a:t>
            </a:r>
            <a:r>
              <a:rPr lang="en-US" sz="2000" b="1" dirty="0" smtClean="0">
                <a:latin typeface="Arial" charset="0"/>
                <a:cs typeface="Arial" charset="0"/>
              </a:rPr>
              <a:t> </a:t>
            </a:r>
            <a:r>
              <a:rPr lang="en-US" sz="2000" b="1" dirty="0" err="1" smtClean="0">
                <a:latin typeface="Arial" charset="0"/>
                <a:cs typeface="Arial" charset="0"/>
              </a:rPr>
              <a:t>secara</a:t>
            </a:r>
            <a:r>
              <a:rPr lang="en-US" sz="2000" b="1" dirty="0" smtClean="0">
                <a:latin typeface="Arial" charset="0"/>
                <a:cs typeface="Arial" charset="0"/>
              </a:rPr>
              <a:t> global </a:t>
            </a:r>
            <a:r>
              <a:rPr lang="en-US" sz="2000" b="1" dirty="0" err="1" smtClean="0">
                <a:latin typeface="Arial" charset="0"/>
                <a:cs typeface="Arial" charset="0"/>
              </a:rPr>
              <a:t>dan</a:t>
            </a:r>
            <a:r>
              <a:rPr lang="en-US" sz="2000" b="1" dirty="0" smtClean="0">
                <a:latin typeface="Arial" charset="0"/>
                <a:cs typeface="Arial" charset="0"/>
              </a:rPr>
              <a:t> </a:t>
            </a:r>
            <a:r>
              <a:rPr lang="en-US" sz="2000" b="1" dirty="0" err="1" smtClean="0">
                <a:latin typeface="Arial" charset="0"/>
                <a:cs typeface="Arial" charset="0"/>
              </a:rPr>
              <a:t>kompetisi</a:t>
            </a:r>
            <a:r>
              <a:rPr lang="en-US" sz="2000" b="1" dirty="0" smtClean="0">
                <a:latin typeface="Arial" charset="0"/>
                <a:cs typeface="Arial" charset="0"/>
              </a:rPr>
              <a:t> </a:t>
            </a:r>
            <a:r>
              <a:rPr lang="en-US" sz="2000" b="1" dirty="0" err="1" smtClean="0">
                <a:latin typeface="Arial" charset="0"/>
                <a:cs typeface="Arial" charset="0"/>
              </a:rPr>
              <a:t>yg</a:t>
            </a:r>
            <a:r>
              <a:rPr lang="en-US" sz="2000" b="1" dirty="0" smtClean="0">
                <a:latin typeface="Arial" charset="0"/>
                <a:cs typeface="Arial" charset="0"/>
              </a:rPr>
              <a:t> </a:t>
            </a:r>
            <a:r>
              <a:rPr lang="en-US" sz="2000" b="1" dirty="0" err="1" smtClean="0">
                <a:latin typeface="Arial" charset="0"/>
                <a:cs typeface="Arial" charset="0"/>
              </a:rPr>
              <a:t>berat</a:t>
            </a:r>
            <a:r>
              <a:rPr lang="en-US" sz="2000" b="1" dirty="0" smtClean="0">
                <a:latin typeface="Arial" charset="0"/>
                <a:cs typeface="Arial" charset="0"/>
              </a:rPr>
              <a:t>.</a:t>
            </a:r>
            <a:r>
              <a:rPr lang="en-US" sz="2000" b="1" dirty="0" smtClean="0"/>
              <a:t> </a:t>
            </a:r>
          </a:p>
          <a:p>
            <a:pPr algn="just" eaLnBrk="1" hangingPunct="1">
              <a:lnSpc>
                <a:spcPct val="90000"/>
              </a:lnSpc>
            </a:pPr>
            <a:r>
              <a:rPr lang="en-US" sz="2000" b="1" dirty="0" smtClean="0">
                <a:latin typeface="Arial" charset="0"/>
                <a:cs typeface="Arial" charset="0"/>
              </a:rPr>
              <a:t>Usaha </a:t>
            </a:r>
            <a:r>
              <a:rPr lang="en-US" sz="2000" b="1" dirty="0" err="1" smtClean="0">
                <a:latin typeface="Arial" charset="0"/>
                <a:cs typeface="Arial" charset="0"/>
              </a:rPr>
              <a:t>bisnis</a:t>
            </a:r>
            <a:r>
              <a:rPr lang="en-US" sz="2000" b="1" dirty="0" smtClean="0">
                <a:latin typeface="Arial" charset="0"/>
                <a:cs typeface="Arial" charset="0"/>
              </a:rPr>
              <a:t> </a:t>
            </a:r>
            <a:r>
              <a:rPr lang="en-US" sz="2000" b="1" dirty="0" err="1" smtClean="0">
                <a:latin typeface="Arial" charset="0"/>
                <a:cs typeface="Arial" charset="0"/>
              </a:rPr>
              <a:t>executif</a:t>
            </a:r>
            <a:r>
              <a:rPr lang="en-US" sz="2000" b="1" dirty="0" smtClean="0">
                <a:latin typeface="Arial" charset="0"/>
                <a:cs typeface="Arial" charset="0"/>
              </a:rPr>
              <a:t> </a:t>
            </a:r>
            <a:r>
              <a:rPr lang="en-US" sz="2000" b="1" dirty="0" err="1" smtClean="0">
                <a:latin typeface="Arial" charset="0"/>
                <a:cs typeface="Arial" charset="0"/>
              </a:rPr>
              <a:t>menjadi</a:t>
            </a:r>
            <a:r>
              <a:rPr lang="en-US" sz="2000" b="1" dirty="0" smtClean="0">
                <a:latin typeface="Arial" charset="0"/>
                <a:cs typeface="Arial" charset="0"/>
              </a:rPr>
              <a:t> </a:t>
            </a:r>
            <a:r>
              <a:rPr lang="en-US" sz="2000" b="1" dirty="0" err="1" smtClean="0">
                <a:latin typeface="Arial" charset="0"/>
                <a:cs typeface="Arial" charset="0"/>
              </a:rPr>
              <a:t>tersebar</a:t>
            </a:r>
            <a:r>
              <a:rPr lang="en-US" sz="2000" b="1" dirty="0" smtClean="0">
                <a:latin typeface="Arial" charset="0"/>
                <a:cs typeface="Arial" charset="0"/>
              </a:rPr>
              <a:t> </a:t>
            </a:r>
            <a:r>
              <a:rPr lang="en-US" sz="2000" b="1" dirty="0" err="1" smtClean="0">
                <a:latin typeface="Arial" charset="0"/>
                <a:cs typeface="Arial" charset="0"/>
              </a:rPr>
              <a:t>dalam</a:t>
            </a:r>
            <a:r>
              <a:rPr lang="en-US" sz="2000" b="1" dirty="0" smtClean="0">
                <a:latin typeface="Arial" charset="0"/>
                <a:cs typeface="Arial" charset="0"/>
              </a:rPr>
              <a:t> </a:t>
            </a:r>
            <a:r>
              <a:rPr lang="en-US" sz="2000" b="1" dirty="0" err="1" smtClean="0">
                <a:latin typeface="Arial" charset="0"/>
                <a:cs typeface="Arial" charset="0"/>
              </a:rPr>
              <a:t>persaingan</a:t>
            </a:r>
            <a:r>
              <a:rPr lang="en-US" sz="2000" b="1" dirty="0" smtClean="0">
                <a:latin typeface="Arial" charset="0"/>
                <a:cs typeface="Arial" charset="0"/>
              </a:rPr>
              <a:t> </a:t>
            </a:r>
            <a:r>
              <a:rPr lang="en-US" sz="2000" b="1" dirty="0" err="1" smtClean="0">
                <a:latin typeface="Arial" charset="0"/>
                <a:cs typeface="Arial" charset="0"/>
              </a:rPr>
              <a:t>informasi</a:t>
            </a:r>
            <a:r>
              <a:rPr lang="en-US" sz="2000" b="1" dirty="0" smtClean="0">
                <a:latin typeface="Arial" charset="0"/>
                <a:cs typeface="Arial" charset="0"/>
              </a:rPr>
              <a:t>.</a:t>
            </a:r>
            <a:r>
              <a:rPr lang="en-US" sz="2000" b="1" dirty="0" smtClean="0"/>
              <a:t> </a:t>
            </a:r>
          </a:p>
          <a:p>
            <a:pPr algn="just" eaLnBrk="1" hangingPunct="1">
              <a:lnSpc>
                <a:spcPct val="90000"/>
              </a:lnSpc>
            </a:pPr>
            <a:r>
              <a:rPr lang="en-US" sz="2000" b="1" dirty="0" err="1" smtClean="0">
                <a:latin typeface="Arial" charset="0"/>
                <a:cs typeface="Arial" charset="0"/>
              </a:rPr>
              <a:t>Sistem</a:t>
            </a:r>
            <a:r>
              <a:rPr lang="en-US" sz="2000" b="1" dirty="0" smtClean="0">
                <a:latin typeface="Arial" charset="0"/>
                <a:cs typeface="Arial" charset="0"/>
              </a:rPr>
              <a:t> </a:t>
            </a:r>
            <a:r>
              <a:rPr lang="en-US" sz="2000" b="1" dirty="0" err="1" smtClean="0">
                <a:latin typeface="Arial" charset="0"/>
                <a:cs typeface="Arial" charset="0"/>
              </a:rPr>
              <a:t>operasional</a:t>
            </a:r>
            <a:r>
              <a:rPr lang="en-US" sz="2000" b="1" dirty="0" smtClean="0">
                <a:latin typeface="Arial" charset="0"/>
                <a:cs typeface="Arial" charset="0"/>
              </a:rPr>
              <a:t> </a:t>
            </a:r>
            <a:r>
              <a:rPr lang="en-US" sz="2000" b="1" dirty="0" err="1" smtClean="0">
                <a:latin typeface="Arial" charset="0"/>
                <a:cs typeface="Arial" charset="0"/>
              </a:rPr>
              <a:t>menyediakan</a:t>
            </a:r>
            <a:r>
              <a:rPr lang="en-US" sz="2000" b="1" dirty="0" smtClean="0">
                <a:latin typeface="Arial" charset="0"/>
                <a:cs typeface="Arial" charset="0"/>
              </a:rPr>
              <a:t> </a:t>
            </a:r>
            <a:r>
              <a:rPr lang="en-US" sz="2000" b="1" dirty="0" err="1" smtClean="0">
                <a:latin typeface="Arial" charset="0"/>
                <a:cs typeface="Arial" charset="0"/>
              </a:rPr>
              <a:t>informasi</a:t>
            </a:r>
            <a:r>
              <a:rPr lang="en-US" sz="2000" b="1" dirty="0" smtClean="0">
                <a:latin typeface="Arial" charset="0"/>
                <a:cs typeface="Arial" charset="0"/>
              </a:rPr>
              <a:t> </a:t>
            </a:r>
            <a:r>
              <a:rPr lang="en-US" sz="2000" b="1" dirty="0" err="1" smtClean="0">
                <a:latin typeface="Arial" charset="0"/>
                <a:cs typeface="Arial" charset="0"/>
              </a:rPr>
              <a:t>untuk</a:t>
            </a:r>
            <a:r>
              <a:rPr lang="en-US" sz="2000" b="1" dirty="0" smtClean="0">
                <a:latin typeface="Arial" charset="0"/>
                <a:cs typeface="Arial" charset="0"/>
              </a:rPr>
              <a:t> </a:t>
            </a:r>
            <a:r>
              <a:rPr lang="en-US" sz="2000" b="1" dirty="0" err="1" smtClean="0">
                <a:latin typeface="Arial" charset="0"/>
                <a:cs typeface="Arial" charset="0"/>
              </a:rPr>
              <a:t>menjalankan</a:t>
            </a:r>
            <a:r>
              <a:rPr lang="en-US" sz="2000" b="1" dirty="0" smtClean="0">
                <a:latin typeface="Arial" charset="0"/>
                <a:cs typeface="Arial" charset="0"/>
              </a:rPr>
              <a:t> </a:t>
            </a:r>
            <a:r>
              <a:rPr lang="en-US" sz="2000" b="1" dirty="0" err="1" smtClean="0">
                <a:latin typeface="Arial" charset="0"/>
                <a:cs typeface="Arial" charset="0"/>
              </a:rPr>
              <a:t>operasi</a:t>
            </a:r>
            <a:r>
              <a:rPr lang="en-US" sz="2000" b="1" dirty="0" smtClean="0">
                <a:latin typeface="Arial" charset="0"/>
                <a:cs typeface="Arial" charset="0"/>
              </a:rPr>
              <a:t> </a:t>
            </a:r>
            <a:r>
              <a:rPr lang="en-US" sz="2000" b="1" dirty="0" err="1" smtClean="0">
                <a:latin typeface="Arial" charset="0"/>
                <a:cs typeface="Arial" charset="0"/>
              </a:rPr>
              <a:t>sehari-hari</a:t>
            </a:r>
            <a:r>
              <a:rPr lang="en-US" sz="2000" b="1" dirty="0" smtClean="0">
                <a:latin typeface="Arial" charset="0"/>
                <a:cs typeface="Arial" charset="0"/>
              </a:rPr>
              <a:t>, </a:t>
            </a:r>
            <a:r>
              <a:rPr lang="en-US" sz="2000" b="1" dirty="0" err="1" smtClean="0">
                <a:latin typeface="Arial" charset="0"/>
                <a:cs typeface="Arial" charset="0"/>
              </a:rPr>
              <a:t>tetapi</a:t>
            </a:r>
            <a:r>
              <a:rPr lang="en-US" sz="2000" b="1" dirty="0" smtClean="0">
                <a:latin typeface="Arial" charset="0"/>
                <a:cs typeface="Arial" charset="0"/>
              </a:rPr>
              <a:t> executive </a:t>
            </a:r>
            <a:r>
              <a:rPr lang="en-US" sz="2000" b="1" dirty="0" err="1" smtClean="0">
                <a:latin typeface="Arial" charset="0"/>
                <a:cs typeface="Arial" charset="0"/>
              </a:rPr>
              <a:t>memerlukan</a:t>
            </a:r>
            <a:r>
              <a:rPr lang="en-US" sz="2000" b="1" dirty="0" smtClean="0">
                <a:latin typeface="Arial" charset="0"/>
                <a:cs typeface="Arial" charset="0"/>
              </a:rPr>
              <a:t> </a:t>
            </a:r>
            <a:r>
              <a:rPr lang="en-US" sz="2000" b="1" dirty="0" err="1" smtClean="0">
                <a:latin typeface="Arial" charset="0"/>
                <a:cs typeface="Arial" charset="0"/>
              </a:rPr>
              <a:t>berbagai</a:t>
            </a:r>
            <a:r>
              <a:rPr lang="en-US" sz="2000" b="1" dirty="0" smtClean="0">
                <a:latin typeface="Arial" charset="0"/>
                <a:cs typeface="Arial" charset="0"/>
              </a:rPr>
              <a:t> </a:t>
            </a:r>
            <a:r>
              <a:rPr lang="en-US" sz="2000" b="1" dirty="0" err="1" smtClean="0">
                <a:latin typeface="Arial" charset="0"/>
                <a:cs typeface="Arial" charset="0"/>
              </a:rPr>
              <a:t>macam</a:t>
            </a:r>
            <a:r>
              <a:rPr lang="en-US" sz="2000" b="1" dirty="0" smtClean="0">
                <a:latin typeface="Arial" charset="0"/>
                <a:cs typeface="Arial" charset="0"/>
              </a:rPr>
              <a:t> </a:t>
            </a:r>
            <a:r>
              <a:rPr lang="en-US" sz="2000" b="1" dirty="0" err="1" smtClean="0">
                <a:latin typeface="Arial" charset="0"/>
                <a:cs typeface="Arial" charset="0"/>
              </a:rPr>
              <a:t>jenis</a:t>
            </a:r>
            <a:r>
              <a:rPr lang="en-US" sz="2000" b="1" dirty="0" smtClean="0">
                <a:latin typeface="Arial" charset="0"/>
                <a:cs typeface="Arial" charset="0"/>
              </a:rPr>
              <a:t> </a:t>
            </a:r>
            <a:r>
              <a:rPr lang="en-US" sz="2000" b="1" dirty="0" err="1" smtClean="0">
                <a:latin typeface="Arial" charset="0"/>
                <a:cs typeface="Arial" charset="0"/>
              </a:rPr>
              <a:t>informasi</a:t>
            </a:r>
            <a:r>
              <a:rPr lang="en-US" sz="2000" b="1" dirty="0" smtClean="0">
                <a:latin typeface="Arial" charset="0"/>
                <a:cs typeface="Arial" charset="0"/>
              </a:rPr>
              <a:t> yang </a:t>
            </a:r>
            <a:r>
              <a:rPr lang="en-US" sz="2000" b="1" dirty="0" err="1" smtClean="0">
                <a:latin typeface="Arial" charset="0"/>
                <a:cs typeface="Arial" charset="0"/>
              </a:rPr>
              <a:t>dapat</a:t>
            </a:r>
            <a:r>
              <a:rPr lang="en-US" sz="2000" b="1" dirty="0" smtClean="0">
                <a:latin typeface="Arial" charset="0"/>
                <a:cs typeface="Arial" charset="0"/>
              </a:rPr>
              <a:t> </a:t>
            </a:r>
            <a:r>
              <a:rPr lang="en-US" sz="2000" b="1" dirty="0" err="1" smtClean="0">
                <a:latin typeface="Arial" charset="0"/>
                <a:cs typeface="Arial" charset="0"/>
              </a:rPr>
              <a:t>mendukung</a:t>
            </a:r>
            <a:r>
              <a:rPr lang="en-US" sz="2000" b="1" dirty="0" smtClean="0">
                <a:latin typeface="Arial" charset="0"/>
                <a:cs typeface="Arial" charset="0"/>
              </a:rPr>
              <a:t> </a:t>
            </a:r>
            <a:r>
              <a:rPr lang="en-US" sz="2000" b="1" dirty="0" err="1" smtClean="0">
                <a:latin typeface="Arial" charset="0"/>
                <a:cs typeface="Arial" charset="0"/>
              </a:rPr>
              <a:t>dalam</a:t>
            </a:r>
            <a:r>
              <a:rPr lang="en-US" sz="2000" b="1" dirty="0" smtClean="0">
                <a:latin typeface="Arial" charset="0"/>
                <a:cs typeface="Arial" charset="0"/>
              </a:rPr>
              <a:t> </a:t>
            </a:r>
            <a:r>
              <a:rPr lang="en-US" sz="2000" b="1" dirty="0" err="1" smtClean="0">
                <a:latin typeface="Arial" charset="0"/>
                <a:cs typeface="Arial" charset="0"/>
              </a:rPr>
              <a:t>pengambilan</a:t>
            </a:r>
            <a:r>
              <a:rPr lang="en-US" sz="2000" b="1" dirty="0" smtClean="0">
                <a:latin typeface="Arial" charset="0"/>
                <a:cs typeface="Arial" charset="0"/>
              </a:rPr>
              <a:t> </a:t>
            </a:r>
            <a:r>
              <a:rPr lang="en-US" sz="2000" b="1" dirty="0" err="1" smtClean="0">
                <a:latin typeface="Arial" charset="0"/>
                <a:cs typeface="Arial" charset="0"/>
              </a:rPr>
              <a:t>keputusan</a:t>
            </a:r>
            <a:r>
              <a:rPr lang="en-US" sz="2000" b="1" dirty="0" smtClean="0">
                <a:latin typeface="Arial" charset="0"/>
                <a:cs typeface="Arial" charset="0"/>
              </a:rPr>
              <a:t> yang </a:t>
            </a:r>
            <a:r>
              <a:rPr lang="en-US" sz="2000" b="1" dirty="0" err="1" smtClean="0">
                <a:latin typeface="Arial" charset="0"/>
                <a:cs typeface="Arial" charset="0"/>
              </a:rPr>
              <a:t>strategis</a:t>
            </a:r>
            <a:r>
              <a:rPr lang="en-US" sz="2000" b="1" dirty="0" smtClean="0">
                <a:latin typeface="Arial" charset="0"/>
                <a:cs typeface="Arial" charset="0"/>
              </a:rPr>
              <a:t>.</a:t>
            </a:r>
            <a:r>
              <a:rPr lang="en-US" sz="2000" b="1" dirty="0" smtClean="0"/>
              <a:t> </a:t>
            </a:r>
          </a:p>
          <a:p>
            <a:pPr algn="just" eaLnBrk="1" hangingPunct="1">
              <a:lnSpc>
                <a:spcPct val="90000"/>
              </a:lnSpc>
            </a:pPr>
            <a:r>
              <a:rPr lang="en-US" sz="2000" b="1" dirty="0" err="1" smtClean="0">
                <a:latin typeface="Arial" charset="0"/>
                <a:cs typeface="Arial" charset="0"/>
              </a:rPr>
              <a:t>Sistem</a:t>
            </a:r>
            <a:r>
              <a:rPr lang="en-US" sz="2000" b="1" dirty="0" smtClean="0">
                <a:latin typeface="Arial" charset="0"/>
                <a:cs typeface="Arial" charset="0"/>
              </a:rPr>
              <a:t> </a:t>
            </a:r>
            <a:r>
              <a:rPr lang="en-US" sz="2000" b="1" dirty="0" err="1" smtClean="0">
                <a:latin typeface="Arial" charset="0"/>
                <a:cs typeface="Arial" charset="0"/>
              </a:rPr>
              <a:t>operasional</a:t>
            </a:r>
            <a:r>
              <a:rPr lang="en-US" sz="2000" b="1" dirty="0" smtClean="0">
                <a:latin typeface="Arial" charset="0"/>
                <a:cs typeface="Arial" charset="0"/>
              </a:rPr>
              <a:t> </a:t>
            </a:r>
            <a:r>
              <a:rPr lang="en-US" sz="2000" b="1" dirty="0" err="1" smtClean="0">
                <a:latin typeface="Arial" charset="0"/>
                <a:cs typeface="Arial" charset="0"/>
              </a:rPr>
              <a:t>sangat</a:t>
            </a:r>
            <a:r>
              <a:rPr lang="en-US" sz="2000" b="1" dirty="0" smtClean="0">
                <a:latin typeface="Arial" charset="0"/>
                <a:cs typeface="Arial" charset="0"/>
              </a:rPr>
              <a:t> </a:t>
            </a:r>
            <a:r>
              <a:rPr lang="en-US" sz="2000" b="1" dirty="0" err="1" smtClean="0">
                <a:latin typeface="Arial" charset="0"/>
                <a:cs typeface="Arial" charset="0"/>
              </a:rPr>
              <a:t>penting</a:t>
            </a:r>
            <a:r>
              <a:rPr lang="en-US" sz="2000" b="1" dirty="0" smtClean="0">
                <a:latin typeface="Arial" charset="0"/>
                <a:cs typeface="Arial" charset="0"/>
              </a:rPr>
              <a:t> </a:t>
            </a:r>
            <a:r>
              <a:rPr lang="en-US" sz="2000" b="1" dirty="0" err="1" smtClean="0">
                <a:latin typeface="Arial" charset="0"/>
                <a:cs typeface="Arial" charset="0"/>
              </a:rPr>
              <a:t>untuk</a:t>
            </a:r>
            <a:r>
              <a:rPr lang="en-US" sz="2000" b="1" dirty="0" smtClean="0">
                <a:latin typeface="Arial" charset="0"/>
                <a:cs typeface="Arial" charset="0"/>
              </a:rPr>
              <a:t> </a:t>
            </a:r>
            <a:r>
              <a:rPr lang="en-US" sz="2000" b="1" dirty="0" err="1" smtClean="0">
                <a:latin typeface="Arial" charset="0"/>
                <a:cs typeface="Arial" charset="0"/>
              </a:rPr>
              <a:t>perusahaan</a:t>
            </a:r>
            <a:r>
              <a:rPr lang="en-US" sz="2000" b="1" dirty="0" smtClean="0">
                <a:latin typeface="Arial" charset="0"/>
                <a:cs typeface="Arial" charset="0"/>
              </a:rPr>
              <a:t>, </a:t>
            </a:r>
            <a:r>
              <a:rPr lang="en-US" sz="2000" b="1" dirty="0" err="1" smtClean="0">
                <a:latin typeface="Arial" charset="0"/>
                <a:cs typeface="Arial" charset="0"/>
              </a:rPr>
              <a:t>namun</a:t>
            </a:r>
            <a:r>
              <a:rPr lang="en-US" sz="2000" b="1" dirty="0" smtClean="0">
                <a:latin typeface="Arial" charset="0"/>
                <a:cs typeface="Arial" charset="0"/>
              </a:rPr>
              <a:t> </a:t>
            </a:r>
            <a:r>
              <a:rPr lang="en-US" sz="2000" b="1" dirty="0" err="1" smtClean="0">
                <a:latin typeface="Arial" charset="0"/>
                <a:cs typeface="Arial" charset="0"/>
              </a:rPr>
              <a:t>tidak</a:t>
            </a:r>
            <a:r>
              <a:rPr lang="en-US" sz="2000" b="1" dirty="0" smtClean="0">
                <a:latin typeface="Arial" charset="0"/>
                <a:cs typeface="Arial" charset="0"/>
              </a:rPr>
              <a:t> </a:t>
            </a:r>
            <a:r>
              <a:rPr lang="en-US" sz="2000" b="1" dirty="0" err="1" smtClean="0">
                <a:latin typeface="Arial" charset="0"/>
                <a:cs typeface="Arial" charset="0"/>
              </a:rPr>
              <a:t>dapat</a:t>
            </a:r>
            <a:r>
              <a:rPr lang="en-US" sz="2000" b="1" dirty="0" smtClean="0">
                <a:latin typeface="Arial" charset="0"/>
                <a:cs typeface="Arial" charset="0"/>
              </a:rPr>
              <a:t> </a:t>
            </a:r>
            <a:r>
              <a:rPr lang="en-US" sz="2000" b="1" dirty="0" err="1" smtClean="0">
                <a:latin typeface="Arial" charset="0"/>
                <a:cs typeface="Arial" charset="0"/>
              </a:rPr>
              <a:t>menyediakan</a:t>
            </a:r>
            <a:r>
              <a:rPr lang="en-US" sz="2000" b="1" dirty="0" smtClean="0">
                <a:latin typeface="Arial" charset="0"/>
                <a:cs typeface="Arial" charset="0"/>
              </a:rPr>
              <a:t> </a:t>
            </a:r>
            <a:r>
              <a:rPr lang="en-US" sz="2000" b="1" dirty="0" err="1" smtClean="0">
                <a:latin typeface="Arial" charset="0"/>
                <a:cs typeface="Arial" charset="0"/>
              </a:rPr>
              <a:t>informasi</a:t>
            </a:r>
            <a:r>
              <a:rPr lang="en-US" sz="2000" b="1" dirty="0" smtClean="0">
                <a:latin typeface="Arial" charset="0"/>
                <a:cs typeface="Arial" charset="0"/>
              </a:rPr>
              <a:t> yang </a:t>
            </a:r>
            <a:r>
              <a:rPr lang="en-US" sz="2000" b="1" dirty="0" err="1" smtClean="0">
                <a:latin typeface="Arial" charset="0"/>
                <a:cs typeface="Arial" charset="0"/>
              </a:rPr>
              <a:t>strategis</a:t>
            </a:r>
            <a:r>
              <a:rPr lang="en-US" sz="2000" b="1" dirty="0" smtClean="0">
                <a:latin typeface="Arial" charset="0"/>
                <a:cs typeface="Arial" charset="0"/>
              </a:rPr>
              <a:t>. </a:t>
            </a:r>
            <a:r>
              <a:rPr lang="en-US" sz="2000" b="1" dirty="0" err="1" smtClean="0">
                <a:latin typeface="Arial" charset="0"/>
                <a:cs typeface="Arial" charset="0"/>
              </a:rPr>
              <a:t>Oleh</a:t>
            </a:r>
            <a:r>
              <a:rPr lang="en-US" sz="2000" b="1" dirty="0" smtClean="0">
                <a:latin typeface="Arial" charset="0"/>
                <a:cs typeface="Arial" charset="0"/>
              </a:rPr>
              <a:t> </a:t>
            </a:r>
            <a:r>
              <a:rPr lang="en-US" sz="2000" b="1" dirty="0" err="1" smtClean="0">
                <a:latin typeface="Arial" charset="0"/>
                <a:cs typeface="Arial" charset="0"/>
              </a:rPr>
              <a:t>karena</a:t>
            </a:r>
            <a:r>
              <a:rPr lang="en-US" sz="2000" b="1" dirty="0" smtClean="0">
                <a:latin typeface="Arial" charset="0"/>
                <a:cs typeface="Arial" charset="0"/>
              </a:rPr>
              <a:t> </a:t>
            </a:r>
            <a:r>
              <a:rPr lang="en-US" sz="2000" b="1" dirty="0" err="1" smtClean="0">
                <a:latin typeface="Arial" charset="0"/>
                <a:cs typeface="Arial" charset="0"/>
              </a:rPr>
              <a:t>itu</a:t>
            </a:r>
            <a:r>
              <a:rPr lang="en-US" sz="2000" b="1" dirty="0" smtClean="0">
                <a:latin typeface="Arial" charset="0"/>
                <a:cs typeface="Arial" charset="0"/>
              </a:rPr>
              <a:t>, </a:t>
            </a:r>
            <a:r>
              <a:rPr lang="en-US" sz="2000" b="1" dirty="0" err="1" smtClean="0">
                <a:latin typeface="Arial" charset="0"/>
                <a:cs typeface="Arial" charset="0"/>
              </a:rPr>
              <a:t>perusahaan</a:t>
            </a:r>
            <a:r>
              <a:rPr lang="en-US" sz="2000" b="1" dirty="0" smtClean="0">
                <a:latin typeface="Arial" charset="0"/>
                <a:cs typeface="Arial" charset="0"/>
              </a:rPr>
              <a:t> </a:t>
            </a:r>
            <a:r>
              <a:rPr lang="en-US" sz="2000" b="1" dirty="0" err="1" smtClean="0">
                <a:latin typeface="Arial" charset="0"/>
                <a:cs typeface="Arial" charset="0"/>
              </a:rPr>
              <a:t>perlu</a:t>
            </a:r>
            <a:r>
              <a:rPr lang="en-US" sz="2000" b="1" dirty="0" smtClean="0">
                <a:latin typeface="Arial" charset="0"/>
                <a:cs typeface="Arial" charset="0"/>
              </a:rPr>
              <a:t> </a:t>
            </a:r>
            <a:r>
              <a:rPr lang="en-US" sz="2000" b="1" dirty="0" err="1" smtClean="0">
                <a:latin typeface="Arial" charset="0"/>
                <a:cs typeface="Arial" charset="0"/>
              </a:rPr>
              <a:t>mengarah</a:t>
            </a:r>
            <a:r>
              <a:rPr lang="en-US" sz="2000" b="1" dirty="0" smtClean="0">
                <a:latin typeface="Arial" charset="0"/>
                <a:cs typeface="Arial" charset="0"/>
              </a:rPr>
              <a:t> </a:t>
            </a:r>
            <a:r>
              <a:rPr lang="en-US" sz="2000" b="1" dirty="0" err="1" smtClean="0">
                <a:latin typeface="Arial" charset="0"/>
                <a:cs typeface="Arial" charset="0"/>
              </a:rPr>
              <a:t>kepada</a:t>
            </a:r>
            <a:r>
              <a:rPr lang="en-US" sz="2000" b="1" dirty="0" smtClean="0">
                <a:latin typeface="Arial" charset="0"/>
                <a:cs typeface="Arial" charset="0"/>
              </a:rPr>
              <a:t> </a:t>
            </a:r>
            <a:r>
              <a:rPr lang="en-US" sz="2000" b="1" dirty="0" err="1" smtClean="0">
                <a:latin typeface="Arial" charset="0"/>
                <a:cs typeface="Arial" charset="0"/>
              </a:rPr>
              <a:t>cara</a:t>
            </a:r>
            <a:r>
              <a:rPr lang="en-US" sz="2000" b="1" dirty="0" smtClean="0">
                <a:latin typeface="Arial" charset="0"/>
                <a:cs typeface="Arial" charset="0"/>
              </a:rPr>
              <a:t> yang </a:t>
            </a:r>
            <a:r>
              <a:rPr lang="en-US" sz="2000" b="1" dirty="0" err="1" smtClean="0">
                <a:latin typeface="Arial" charset="0"/>
                <a:cs typeface="Arial" charset="0"/>
              </a:rPr>
              <a:t>baru</a:t>
            </a:r>
            <a:r>
              <a:rPr lang="en-US" sz="2000" b="1" dirty="0" smtClean="0">
                <a:latin typeface="Arial" charset="0"/>
                <a:cs typeface="Arial" charset="0"/>
              </a:rPr>
              <a:t> </a:t>
            </a:r>
            <a:r>
              <a:rPr lang="en-US" sz="2000" b="1" dirty="0" err="1" smtClean="0">
                <a:latin typeface="Arial" charset="0"/>
                <a:cs typeface="Arial" charset="0"/>
              </a:rPr>
              <a:t>dalam</a:t>
            </a:r>
            <a:r>
              <a:rPr lang="en-US" sz="2000" b="1" dirty="0" smtClean="0">
                <a:latin typeface="Arial" charset="0"/>
                <a:cs typeface="Arial" charset="0"/>
              </a:rPr>
              <a:t> </a:t>
            </a:r>
            <a:r>
              <a:rPr lang="en-US" sz="2000" b="1" dirty="0" err="1" smtClean="0">
                <a:latin typeface="Arial" charset="0"/>
                <a:cs typeface="Arial" charset="0"/>
              </a:rPr>
              <a:t>memperoleh</a:t>
            </a:r>
            <a:r>
              <a:rPr lang="en-US" sz="2000" b="1" dirty="0" smtClean="0">
                <a:latin typeface="Arial" charset="0"/>
                <a:cs typeface="Arial" charset="0"/>
              </a:rPr>
              <a:t> </a:t>
            </a:r>
            <a:r>
              <a:rPr lang="en-US" sz="2000" b="1" dirty="0" err="1" smtClean="0">
                <a:latin typeface="Arial" charset="0"/>
                <a:cs typeface="Arial" charset="0"/>
              </a:rPr>
              <a:t>informasi</a:t>
            </a:r>
            <a:r>
              <a:rPr lang="en-US" sz="2000" b="1" dirty="0" smtClean="0">
                <a:latin typeface="Arial" charset="0"/>
                <a:cs typeface="Arial" charset="0"/>
              </a:rPr>
              <a:t> yang </a:t>
            </a:r>
            <a:r>
              <a:rPr lang="en-US" sz="2000" b="1" dirty="0" err="1" smtClean="0">
                <a:latin typeface="Arial" charset="0"/>
                <a:cs typeface="Arial" charset="0"/>
              </a:rPr>
              <a:t>strategis</a:t>
            </a:r>
            <a:endParaRPr lang="en-US" sz="2000" b="1" dirty="0" smtClean="0"/>
          </a:p>
          <a:p>
            <a:pPr algn="just" eaLnBrk="1" hangingPunct="1">
              <a:lnSpc>
                <a:spcPct val="90000"/>
              </a:lnSpc>
            </a:pPr>
            <a:endParaRPr lang="en-US" sz="2000" b="1" dirty="0" smtClean="0">
              <a:cs typeface="Times New Roman" pitchFamily="18" charset="0"/>
            </a:endParaRPr>
          </a:p>
          <a:p>
            <a:pPr algn="just" eaLnBrk="1" hangingPunct="1">
              <a:lnSpc>
                <a:spcPct val="90000"/>
              </a:lnSpc>
            </a:pPr>
            <a:endParaRPr lang="en-US" sz="2000" b="1" dirty="0" smtClean="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457200" y="404664"/>
            <a:ext cx="7139136" cy="1262050"/>
          </a:xfrm>
        </p:spPr>
        <p:txBody>
          <a:bodyPr/>
          <a:lstStyle/>
          <a:p>
            <a:pPr eaLnBrk="1" hangingPunct="1"/>
            <a:r>
              <a:rPr lang="en-US" sz="2000" b="1" dirty="0" err="1" smtClean="0">
                <a:latin typeface="Arial" charset="0"/>
                <a:cs typeface="Arial" charset="0"/>
              </a:rPr>
              <a:t>Pada</a:t>
            </a:r>
            <a:r>
              <a:rPr lang="en-US" sz="2000" b="1" dirty="0" smtClean="0">
                <a:latin typeface="Arial" charset="0"/>
                <a:cs typeface="Arial" charset="0"/>
              </a:rPr>
              <a:t> </a:t>
            </a:r>
            <a:r>
              <a:rPr lang="en-US" sz="2000" b="1" dirty="0" err="1" smtClean="0">
                <a:latin typeface="Arial" charset="0"/>
                <a:cs typeface="Arial" charset="0"/>
              </a:rPr>
              <a:t>tahun</a:t>
            </a:r>
            <a:r>
              <a:rPr lang="en-US" sz="2000" b="1" dirty="0" smtClean="0">
                <a:latin typeface="Arial" charset="0"/>
                <a:cs typeface="Arial" charset="0"/>
              </a:rPr>
              <a:t> 1990 </a:t>
            </a:r>
            <a:r>
              <a:rPr lang="en-US" sz="2000" b="1" dirty="0" err="1" smtClean="0">
                <a:latin typeface="Arial" charset="0"/>
                <a:cs typeface="Arial" charset="0"/>
              </a:rPr>
              <a:t>Organisasi</a:t>
            </a:r>
            <a:r>
              <a:rPr lang="en-US" sz="2000" b="1" dirty="0" smtClean="0">
                <a:latin typeface="Arial" charset="0"/>
                <a:cs typeface="Arial" charset="0"/>
              </a:rPr>
              <a:t> </a:t>
            </a:r>
            <a:r>
              <a:rPr lang="en-US" sz="2000" b="1" dirty="0" err="1" smtClean="0">
                <a:latin typeface="Arial" charset="0"/>
                <a:cs typeface="Arial" charset="0"/>
              </a:rPr>
              <a:t>mulai</a:t>
            </a:r>
            <a:r>
              <a:rPr lang="en-US" sz="2000" b="1" dirty="0" smtClean="0">
                <a:latin typeface="Arial" charset="0"/>
                <a:cs typeface="Arial" charset="0"/>
              </a:rPr>
              <a:t> </a:t>
            </a:r>
            <a:r>
              <a:rPr lang="en-US" sz="2000" b="1" dirty="0" err="1" smtClean="0">
                <a:latin typeface="Arial" charset="0"/>
                <a:cs typeface="Arial" charset="0"/>
              </a:rPr>
              <a:t>mendaptkan</a:t>
            </a:r>
            <a:r>
              <a:rPr lang="en-US" sz="2000" b="1" dirty="0" smtClean="0">
                <a:latin typeface="Arial" charset="0"/>
                <a:cs typeface="Arial" charset="0"/>
              </a:rPr>
              <a:t> </a:t>
            </a:r>
            <a:r>
              <a:rPr lang="en-US" sz="2000" b="1" dirty="0" err="1" smtClean="0">
                <a:latin typeface="Arial" charset="0"/>
                <a:cs typeface="Arial" charset="0"/>
              </a:rPr>
              <a:t>keuntungan</a:t>
            </a:r>
            <a:r>
              <a:rPr lang="en-US" sz="2000" b="1" dirty="0" smtClean="0">
                <a:latin typeface="Arial" charset="0"/>
                <a:cs typeface="Arial" charset="0"/>
              </a:rPr>
              <a:t> </a:t>
            </a:r>
            <a:r>
              <a:rPr lang="en-US" sz="2000" b="1" dirty="0" err="1" smtClean="0">
                <a:latin typeface="Arial" charset="0"/>
                <a:cs typeface="Arial" charset="0"/>
              </a:rPr>
              <a:t>kompetitif</a:t>
            </a:r>
            <a:r>
              <a:rPr lang="en-US" sz="2000" b="1" dirty="0" smtClean="0">
                <a:latin typeface="Arial" charset="0"/>
                <a:cs typeface="Arial" charset="0"/>
              </a:rPr>
              <a:t>. </a:t>
            </a:r>
            <a:br>
              <a:rPr lang="en-US" sz="2000" b="1" dirty="0" smtClean="0">
                <a:latin typeface="Arial" charset="0"/>
                <a:cs typeface="Arial" charset="0"/>
              </a:rPr>
            </a:br>
            <a:r>
              <a:rPr lang="en-US" sz="2000" b="1" dirty="0" err="1" smtClean="0">
                <a:latin typeface="Arial" charset="0"/>
                <a:cs typeface="Arial" charset="0"/>
              </a:rPr>
              <a:t>C</a:t>
            </a:r>
            <a:r>
              <a:rPr lang="en-US" sz="2000" b="1" dirty="0" err="1" smtClean="0">
                <a:latin typeface="Arial" charset="0"/>
                <a:cs typeface="Times New Roman" pitchFamily="18" charset="0"/>
              </a:rPr>
              <a:t>ontoh</a:t>
            </a:r>
            <a:r>
              <a:rPr lang="en-US" sz="2000" b="1" dirty="0" smtClean="0">
                <a:latin typeface="Arial" charset="0"/>
                <a:cs typeface="Times New Roman" pitchFamily="18" charset="0"/>
              </a:rPr>
              <a:t> area yang </a:t>
            </a:r>
            <a:r>
              <a:rPr lang="en-US" sz="2000" b="1" dirty="0" err="1" smtClean="0">
                <a:latin typeface="Arial" charset="0"/>
                <a:cs typeface="Times New Roman" pitchFamily="18" charset="0"/>
              </a:rPr>
              <a:t>strategis</a:t>
            </a:r>
            <a:r>
              <a:rPr lang="en-US" sz="2000" b="1" dirty="0" smtClean="0">
                <a:latin typeface="Arial" charset="0"/>
                <a:cs typeface="Arial" charset="0"/>
              </a:rPr>
              <a:t> </a:t>
            </a:r>
            <a:r>
              <a:rPr lang="en-US" sz="2000" b="1" dirty="0" err="1" smtClean="0">
                <a:latin typeface="Arial" charset="0"/>
                <a:cs typeface="Arial" charset="0"/>
              </a:rPr>
              <a:t>dalam</a:t>
            </a:r>
            <a:r>
              <a:rPr lang="en-US" sz="2000" b="1" dirty="0" smtClean="0">
                <a:latin typeface="Arial" charset="0"/>
                <a:cs typeface="Arial" charset="0"/>
              </a:rPr>
              <a:t> </a:t>
            </a:r>
            <a:r>
              <a:rPr lang="en-US" sz="2000" b="1" dirty="0" err="1" smtClean="0">
                <a:latin typeface="Arial" charset="0"/>
                <a:cs typeface="Arial" charset="0"/>
              </a:rPr>
              <a:t>penggunaan</a:t>
            </a:r>
            <a:r>
              <a:rPr lang="en-US" sz="2000" b="1" dirty="0" smtClean="0">
                <a:latin typeface="Arial" charset="0"/>
                <a:cs typeface="Arial" charset="0"/>
              </a:rPr>
              <a:t> </a:t>
            </a:r>
            <a:r>
              <a:rPr lang="en-US" sz="2000" b="1" dirty="0" err="1" smtClean="0">
                <a:latin typeface="Arial" charset="0"/>
                <a:cs typeface="Times New Roman" pitchFamily="18" charset="0"/>
              </a:rPr>
              <a:t>datawarehouse</a:t>
            </a:r>
            <a:r>
              <a:rPr lang="en-US" sz="2000" b="1" dirty="0" smtClean="0">
                <a:latin typeface="Arial" charset="0"/>
                <a:cs typeface="Arial" charset="0"/>
              </a:rPr>
              <a:t> </a:t>
            </a:r>
          </a:p>
        </p:txBody>
      </p:sp>
      <p:sp>
        <p:nvSpPr>
          <p:cNvPr id="6147" name="Rectangle 3"/>
          <p:cNvSpPr>
            <a:spLocks noGrp="1" noChangeArrowheads="1"/>
          </p:cNvSpPr>
          <p:nvPr>
            <p:ph type="body" sz="half" idx="1"/>
          </p:nvPr>
        </p:nvSpPr>
        <p:spPr>
          <a:xfrm>
            <a:off x="457200" y="2276872"/>
            <a:ext cx="3810000" cy="4114800"/>
          </a:xfrm>
        </p:spPr>
        <p:txBody>
          <a:bodyPr/>
          <a:lstStyle/>
          <a:p>
            <a:pPr algn="just" eaLnBrk="1" hangingPunct="1"/>
            <a:r>
              <a:rPr lang="en-US" sz="2400" b="1" dirty="0" smtClean="0">
                <a:solidFill>
                  <a:srgbClr val="000000"/>
                </a:solidFill>
                <a:latin typeface="Arial" charset="0"/>
                <a:cs typeface="Arial" charset="0"/>
              </a:rPr>
              <a:t>Retail</a:t>
            </a:r>
            <a:endParaRPr lang="en-US" sz="2400" b="1" dirty="0" smtClean="0">
              <a:cs typeface="Times New Roman" pitchFamily="18" charset="0"/>
            </a:endParaRPr>
          </a:p>
          <a:p>
            <a:pPr lvl="1" algn="just" eaLnBrk="1" hangingPunct="1"/>
            <a:r>
              <a:rPr lang="en-US" sz="2000" b="1" dirty="0" err="1" smtClean="0">
                <a:solidFill>
                  <a:srgbClr val="000000"/>
                </a:solidFill>
                <a:latin typeface="Arial" charset="0"/>
                <a:cs typeface="Arial" charset="0"/>
              </a:rPr>
              <a:t>Kesetiaan</a:t>
            </a:r>
            <a:r>
              <a:rPr lang="en-US" sz="2000" b="1" dirty="0" smtClean="0">
                <a:solidFill>
                  <a:srgbClr val="000000"/>
                </a:solidFill>
                <a:latin typeface="Arial" charset="0"/>
                <a:cs typeface="Arial" charset="0"/>
              </a:rPr>
              <a:t> </a:t>
            </a:r>
            <a:r>
              <a:rPr lang="en-US" sz="2000" b="1" dirty="0" err="1" smtClean="0">
                <a:solidFill>
                  <a:srgbClr val="000000"/>
                </a:solidFill>
                <a:latin typeface="Arial" charset="0"/>
                <a:cs typeface="Arial" charset="0"/>
              </a:rPr>
              <a:t>Pelanggan</a:t>
            </a:r>
            <a:endParaRPr lang="en-US" sz="2000" b="1" dirty="0" smtClean="0">
              <a:solidFill>
                <a:srgbClr val="000000"/>
              </a:solidFill>
              <a:latin typeface="Arial" charset="0"/>
              <a:cs typeface="Arial" charset="0"/>
            </a:endParaRPr>
          </a:p>
          <a:p>
            <a:pPr lvl="1" algn="just" eaLnBrk="1" hangingPunct="1"/>
            <a:r>
              <a:rPr lang="en-US" sz="2000" b="1" dirty="0" err="1" smtClean="0">
                <a:solidFill>
                  <a:srgbClr val="000000"/>
                </a:solidFill>
                <a:latin typeface="Arial" charset="0"/>
                <a:cs typeface="Arial" charset="0"/>
              </a:rPr>
              <a:t>Perencanaan</a:t>
            </a:r>
            <a:r>
              <a:rPr lang="en-US" sz="2000" b="1" dirty="0" smtClean="0">
                <a:solidFill>
                  <a:srgbClr val="000000"/>
                </a:solidFill>
                <a:latin typeface="Arial" charset="0"/>
                <a:cs typeface="Arial" charset="0"/>
              </a:rPr>
              <a:t>  </a:t>
            </a:r>
            <a:r>
              <a:rPr lang="en-US" sz="2000" b="1" dirty="0" err="1" smtClean="0">
                <a:solidFill>
                  <a:srgbClr val="000000"/>
                </a:solidFill>
                <a:latin typeface="Arial" charset="0"/>
                <a:cs typeface="Arial" charset="0"/>
              </a:rPr>
              <a:t>penjualan</a:t>
            </a:r>
            <a:r>
              <a:rPr lang="en-US" sz="2000" b="1" dirty="0" smtClean="0"/>
              <a:t> </a:t>
            </a:r>
          </a:p>
          <a:p>
            <a:pPr algn="just" eaLnBrk="1" hangingPunct="1"/>
            <a:r>
              <a:rPr lang="en-US" sz="2400" b="1" dirty="0" err="1" smtClean="0">
                <a:solidFill>
                  <a:srgbClr val="000000"/>
                </a:solidFill>
                <a:latin typeface="Arial" charset="0"/>
                <a:cs typeface="Arial" charset="0"/>
              </a:rPr>
              <a:t>Pabrik</a:t>
            </a:r>
            <a:endParaRPr lang="en-US" sz="2400" b="1" dirty="0" smtClean="0">
              <a:solidFill>
                <a:srgbClr val="000000"/>
              </a:solidFill>
              <a:latin typeface="Arial" charset="0"/>
              <a:cs typeface="Arial" charset="0"/>
            </a:endParaRPr>
          </a:p>
          <a:p>
            <a:pPr lvl="1" algn="just" eaLnBrk="1" hangingPunct="1"/>
            <a:r>
              <a:rPr lang="en-US" sz="2000" b="1" dirty="0" err="1" smtClean="0">
                <a:solidFill>
                  <a:srgbClr val="000000"/>
                </a:solidFill>
                <a:latin typeface="Arial" charset="0"/>
                <a:cs typeface="Arial" charset="0"/>
              </a:rPr>
              <a:t>Pengurangan</a:t>
            </a:r>
            <a:r>
              <a:rPr lang="en-US" sz="2000" b="1" dirty="0" smtClean="0">
                <a:solidFill>
                  <a:srgbClr val="000000"/>
                </a:solidFill>
                <a:latin typeface="Arial" charset="0"/>
                <a:cs typeface="Arial" charset="0"/>
              </a:rPr>
              <a:t> </a:t>
            </a:r>
            <a:r>
              <a:rPr lang="en-US" sz="2000" b="1" dirty="0" err="1" smtClean="0">
                <a:solidFill>
                  <a:srgbClr val="000000"/>
                </a:solidFill>
                <a:latin typeface="Arial" charset="0"/>
                <a:cs typeface="Arial" charset="0"/>
              </a:rPr>
              <a:t>Harga</a:t>
            </a:r>
            <a:endParaRPr lang="en-US" sz="2000" b="1" dirty="0" smtClean="0">
              <a:cs typeface="Times New Roman" pitchFamily="18" charset="0"/>
            </a:endParaRPr>
          </a:p>
          <a:p>
            <a:pPr lvl="1" algn="just" eaLnBrk="1" hangingPunct="1"/>
            <a:r>
              <a:rPr lang="en-US" sz="2000" b="1" dirty="0" err="1" smtClean="0">
                <a:solidFill>
                  <a:srgbClr val="000000"/>
                </a:solidFill>
                <a:latin typeface="Arial" charset="0"/>
                <a:cs typeface="Arial" charset="0"/>
              </a:rPr>
              <a:t>Manajemen</a:t>
            </a:r>
            <a:r>
              <a:rPr lang="en-US" sz="2000" b="1" dirty="0" smtClean="0">
                <a:solidFill>
                  <a:srgbClr val="000000"/>
                </a:solidFill>
                <a:latin typeface="Arial" charset="0"/>
                <a:cs typeface="Arial" charset="0"/>
              </a:rPr>
              <a:t> </a:t>
            </a:r>
            <a:r>
              <a:rPr lang="en-US" sz="2000" b="1" dirty="0" err="1" smtClean="0">
                <a:solidFill>
                  <a:srgbClr val="000000"/>
                </a:solidFill>
                <a:latin typeface="Arial" charset="0"/>
                <a:cs typeface="Arial" charset="0"/>
              </a:rPr>
              <a:t>Logistik</a:t>
            </a:r>
            <a:endParaRPr lang="en-US" sz="2000" b="1" dirty="0" smtClean="0">
              <a:solidFill>
                <a:srgbClr val="000000"/>
              </a:solidFill>
              <a:latin typeface="Arial" charset="0"/>
              <a:cs typeface="Arial" charset="0"/>
            </a:endParaRPr>
          </a:p>
          <a:p>
            <a:pPr algn="just" eaLnBrk="1" hangingPunct="1"/>
            <a:r>
              <a:rPr lang="en-US" sz="2400" b="1" dirty="0" err="1" smtClean="0">
                <a:solidFill>
                  <a:srgbClr val="000000"/>
                </a:solidFill>
                <a:latin typeface="Arial" charset="0"/>
                <a:cs typeface="Arial" charset="0"/>
              </a:rPr>
              <a:t>Keuangan</a:t>
            </a:r>
            <a:endParaRPr lang="en-US" sz="2400" b="1" dirty="0" smtClean="0">
              <a:cs typeface="Times New Roman" pitchFamily="18" charset="0"/>
            </a:endParaRPr>
          </a:p>
          <a:p>
            <a:pPr lvl="1" algn="just" eaLnBrk="1" hangingPunct="1"/>
            <a:r>
              <a:rPr lang="en-US" sz="2000" b="1" dirty="0" err="1" smtClean="0">
                <a:solidFill>
                  <a:srgbClr val="000000"/>
                </a:solidFill>
                <a:latin typeface="Arial" charset="0"/>
                <a:cs typeface="Arial" charset="0"/>
              </a:rPr>
              <a:t>Manajemen</a:t>
            </a:r>
            <a:r>
              <a:rPr lang="en-US" sz="2000" b="1" dirty="0" smtClean="0">
                <a:solidFill>
                  <a:srgbClr val="000000"/>
                </a:solidFill>
                <a:latin typeface="Arial" charset="0"/>
                <a:cs typeface="Arial" charset="0"/>
              </a:rPr>
              <a:t> </a:t>
            </a:r>
            <a:r>
              <a:rPr lang="en-US" sz="2000" b="1" dirty="0" err="1" smtClean="0">
                <a:solidFill>
                  <a:srgbClr val="000000"/>
                </a:solidFill>
                <a:latin typeface="Arial" charset="0"/>
                <a:cs typeface="Arial" charset="0"/>
              </a:rPr>
              <a:t>resiko</a:t>
            </a:r>
            <a:endParaRPr lang="en-US" sz="2000" b="1" dirty="0" smtClean="0">
              <a:cs typeface="Times New Roman" pitchFamily="18" charset="0"/>
            </a:endParaRPr>
          </a:p>
          <a:p>
            <a:pPr lvl="1" algn="just" eaLnBrk="1" hangingPunct="1"/>
            <a:r>
              <a:rPr lang="en-US" sz="2000" b="1" dirty="0" err="1" smtClean="0">
                <a:solidFill>
                  <a:srgbClr val="000000"/>
                </a:solidFill>
                <a:latin typeface="Arial" charset="0"/>
                <a:cs typeface="Arial" charset="0"/>
              </a:rPr>
              <a:t>Pendeteksian</a:t>
            </a:r>
            <a:r>
              <a:rPr lang="en-US" sz="2000" b="1" dirty="0" smtClean="0">
                <a:solidFill>
                  <a:srgbClr val="000000"/>
                </a:solidFill>
                <a:latin typeface="Arial" charset="0"/>
                <a:cs typeface="Arial" charset="0"/>
              </a:rPr>
              <a:t> </a:t>
            </a:r>
            <a:r>
              <a:rPr lang="en-US" sz="2000" b="1" dirty="0" err="1" smtClean="0">
                <a:solidFill>
                  <a:srgbClr val="000000"/>
                </a:solidFill>
                <a:latin typeface="Arial" charset="0"/>
                <a:cs typeface="Arial" charset="0"/>
              </a:rPr>
              <a:t>Penipuan</a:t>
            </a:r>
            <a:endParaRPr lang="en-US" sz="2000" b="1" dirty="0" smtClean="0">
              <a:cs typeface="Times New Roman" pitchFamily="18" charset="0"/>
            </a:endParaRPr>
          </a:p>
          <a:p>
            <a:pPr algn="just" eaLnBrk="1" hangingPunct="1"/>
            <a:endParaRPr lang="en-US" sz="2400" b="1" dirty="0" smtClean="0">
              <a:cs typeface="Times New Roman" pitchFamily="18" charset="0"/>
            </a:endParaRPr>
          </a:p>
          <a:p>
            <a:pPr algn="just" eaLnBrk="1" hangingPunct="1">
              <a:buFont typeface="Wingdings" pitchFamily="2" charset="2"/>
              <a:buNone/>
            </a:pPr>
            <a:endParaRPr lang="en-US" sz="2400" b="1" dirty="0" smtClean="0">
              <a:cs typeface="Times New Roman" pitchFamily="18" charset="0"/>
            </a:endParaRPr>
          </a:p>
          <a:p>
            <a:pPr eaLnBrk="1" hangingPunct="1"/>
            <a:endParaRPr lang="en-US" sz="2400" b="1" dirty="0" smtClean="0"/>
          </a:p>
        </p:txBody>
      </p:sp>
      <p:sp>
        <p:nvSpPr>
          <p:cNvPr id="6148" name="Rectangle 4"/>
          <p:cNvSpPr>
            <a:spLocks noGrp="1" noChangeArrowheads="1"/>
          </p:cNvSpPr>
          <p:nvPr>
            <p:ph type="body" sz="half" idx="2"/>
          </p:nvPr>
        </p:nvSpPr>
        <p:spPr>
          <a:xfrm>
            <a:off x="4572000" y="2248339"/>
            <a:ext cx="4267200" cy="4114800"/>
          </a:xfrm>
        </p:spPr>
        <p:txBody>
          <a:bodyPr/>
          <a:lstStyle/>
          <a:p>
            <a:pPr algn="just" eaLnBrk="1" hangingPunct="1"/>
            <a:r>
              <a:rPr lang="en-US" sz="2400" b="1" dirty="0" smtClean="0">
                <a:solidFill>
                  <a:srgbClr val="000000"/>
                </a:solidFill>
                <a:latin typeface="Arial" charset="0"/>
                <a:cs typeface="Arial" charset="0"/>
              </a:rPr>
              <a:t>Perusahaan </a:t>
            </a:r>
            <a:r>
              <a:rPr lang="en-US" sz="2400" b="1" dirty="0" err="1" smtClean="0">
                <a:solidFill>
                  <a:srgbClr val="000000"/>
                </a:solidFill>
                <a:latin typeface="Arial" charset="0"/>
                <a:cs typeface="Arial" charset="0"/>
              </a:rPr>
              <a:t>penerbangan</a:t>
            </a:r>
            <a:endParaRPr lang="en-US" sz="2400" b="1" dirty="0" smtClean="0">
              <a:solidFill>
                <a:srgbClr val="000000"/>
              </a:solidFill>
              <a:latin typeface="Arial" charset="0"/>
              <a:cs typeface="Arial" charset="0"/>
            </a:endParaRPr>
          </a:p>
          <a:p>
            <a:pPr lvl="1" algn="just" eaLnBrk="1" hangingPunct="1"/>
            <a:r>
              <a:rPr lang="en-US" sz="2000" b="1" dirty="0" err="1" smtClean="0">
                <a:solidFill>
                  <a:srgbClr val="000000"/>
                </a:solidFill>
                <a:latin typeface="Arial" charset="0"/>
                <a:cs typeface="Arial" charset="0"/>
              </a:rPr>
              <a:t>Mengarahkan</a:t>
            </a:r>
            <a:r>
              <a:rPr lang="en-US" sz="2000" b="1" dirty="0" smtClean="0">
                <a:solidFill>
                  <a:srgbClr val="000000"/>
                </a:solidFill>
                <a:latin typeface="Arial" charset="0"/>
                <a:cs typeface="Arial" charset="0"/>
              </a:rPr>
              <a:t> </a:t>
            </a:r>
            <a:r>
              <a:rPr lang="en-US" sz="2000" b="1" dirty="0" err="1" smtClean="0">
                <a:solidFill>
                  <a:srgbClr val="000000"/>
                </a:solidFill>
                <a:latin typeface="Arial" charset="0"/>
                <a:cs typeface="Arial" charset="0"/>
              </a:rPr>
              <a:t>Profitabilitas</a:t>
            </a:r>
            <a:endParaRPr lang="en-US" sz="2000" b="1" dirty="0" smtClean="0">
              <a:cs typeface="Times New Roman" pitchFamily="18" charset="0"/>
            </a:endParaRPr>
          </a:p>
          <a:p>
            <a:pPr lvl="1" algn="just" eaLnBrk="1" hangingPunct="1"/>
            <a:r>
              <a:rPr lang="en-US" sz="2000" b="1" dirty="0" err="1" smtClean="0">
                <a:solidFill>
                  <a:srgbClr val="000000"/>
                </a:solidFill>
                <a:latin typeface="Arial" charset="0"/>
                <a:cs typeface="Arial" charset="0"/>
              </a:rPr>
              <a:t>Menghasilkan</a:t>
            </a:r>
            <a:r>
              <a:rPr lang="en-US" sz="2000" b="1" dirty="0" smtClean="0">
                <a:solidFill>
                  <a:srgbClr val="000000"/>
                </a:solidFill>
                <a:latin typeface="Arial" charset="0"/>
                <a:cs typeface="Arial" charset="0"/>
              </a:rPr>
              <a:t> </a:t>
            </a:r>
            <a:r>
              <a:rPr lang="en-US" sz="2000" b="1" dirty="0" err="1" smtClean="0">
                <a:solidFill>
                  <a:srgbClr val="000000"/>
                </a:solidFill>
                <a:latin typeface="Arial" charset="0"/>
                <a:cs typeface="Arial" charset="0"/>
              </a:rPr>
              <a:t>Manajemen</a:t>
            </a:r>
            <a:endParaRPr lang="en-US" sz="2000" b="1" dirty="0" smtClean="0">
              <a:solidFill>
                <a:srgbClr val="000000"/>
              </a:solidFill>
              <a:latin typeface="Arial" charset="0"/>
              <a:cs typeface="Arial" charset="0"/>
            </a:endParaRPr>
          </a:p>
          <a:p>
            <a:pPr marL="457200" lvl="1" indent="0" algn="just" eaLnBrk="1" hangingPunct="1">
              <a:buNone/>
            </a:pPr>
            <a:endParaRPr lang="en-US" sz="2000" b="1" dirty="0" smtClean="0">
              <a:solidFill>
                <a:srgbClr val="000000"/>
              </a:solidFill>
              <a:latin typeface="Arial" charset="0"/>
              <a:cs typeface="Arial" charset="0"/>
            </a:endParaRPr>
          </a:p>
          <a:p>
            <a:pPr algn="just" eaLnBrk="1" hangingPunct="1"/>
            <a:r>
              <a:rPr lang="en-US" sz="2400" b="1" dirty="0" err="1" smtClean="0">
                <a:solidFill>
                  <a:schemeClr val="tx1">
                    <a:lumMod val="50000"/>
                  </a:schemeClr>
                </a:solidFill>
                <a:cs typeface="Times New Roman" pitchFamily="18" charset="0"/>
              </a:rPr>
              <a:t>Peralatan</a:t>
            </a:r>
            <a:endParaRPr lang="en-US" sz="2400" b="1" dirty="0" smtClean="0">
              <a:solidFill>
                <a:schemeClr val="tx1">
                  <a:lumMod val="50000"/>
                </a:schemeClr>
              </a:solidFill>
              <a:cs typeface="Times New Roman" pitchFamily="18" charset="0"/>
            </a:endParaRPr>
          </a:p>
          <a:p>
            <a:pPr lvl="1" algn="just" eaLnBrk="1" hangingPunct="1"/>
            <a:r>
              <a:rPr lang="en-US" sz="2000" b="1" dirty="0" smtClean="0">
                <a:solidFill>
                  <a:srgbClr val="000000"/>
                </a:solidFill>
                <a:latin typeface="Arial" charset="0"/>
                <a:cs typeface="Arial" charset="0"/>
              </a:rPr>
              <a:t>Asset </a:t>
            </a:r>
            <a:r>
              <a:rPr lang="en-US" sz="2000" b="1" dirty="0" err="1" smtClean="0">
                <a:solidFill>
                  <a:srgbClr val="000000"/>
                </a:solidFill>
                <a:latin typeface="Arial" charset="0"/>
                <a:cs typeface="Arial" charset="0"/>
              </a:rPr>
              <a:t>Manajemen</a:t>
            </a:r>
            <a:endParaRPr lang="en-US" sz="2000" b="1" dirty="0" smtClean="0">
              <a:cs typeface="Times New Roman" pitchFamily="18" charset="0"/>
            </a:endParaRPr>
          </a:p>
          <a:p>
            <a:pPr lvl="1" algn="just" eaLnBrk="1" hangingPunct="1"/>
            <a:r>
              <a:rPr lang="en-US" sz="2000" b="1" dirty="0" err="1" smtClean="0">
                <a:solidFill>
                  <a:srgbClr val="000000"/>
                </a:solidFill>
                <a:latin typeface="Arial" charset="0"/>
                <a:cs typeface="Arial" charset="0"/>
              </a:rPr>
              <a:t>Sumber</a:t>
            </a:r>
            <a:r>
              <a:rPr lang="en-US" sz="2000" b="1" dirty="0" smtClean="0">
                <a:solidFill>
                  <a:srgbClr val="000000"/>
                </a:solidFill>
                <a:latin typeface="Arial" charset="0"/>
                <a:cs typeface="Arial" charset="0"/>
              </a:rPr>
              <a:t> </a:t>
            </a:r>
            <a:r>
              <a:rPr lang="en-US" sz="2000" b="1" dirty="0" err="1" smtClean="0">
                <a:solidFill>
                  <a:srgbClr val="000000"/>
                </a:solidFill>
                <a:latin typeface="Arial" charset="0"/>
                <a:cs typeface="Arial" charset="0"/>
              </a:rPr>
              <a:t>daya</a:t>
            </a:r>
            <a:r>
              <a:rPr lang="en-US" sz="2000" b="1" dirty="0" smtClean="0">
                <a:solidFill>
                  <a:srgbClr val="000000"/>
                </a:solidFill>
                <a:latin typeface="Arial" charset="0"/>
                <a:cs typeface="Arial" charset="0"/>
              </a:rPr>
              <a:t> </a:t>
            </a:r>
            <a:r>
              <a:rPr lang="en-US" sz="2000" b="1" dirty="0" err="1" smtClean="0">
                <a:solidFill>
                  <a:srgbClr val="000000"/>
                </a:solidFill>
                <a:latin typeface="Arial" charset="0"/>
                <a:cs typeface="Arial" charset="0"/>
              </a:rPr>
              <a:t>Manajemen</a:t>
            </a:r>
            <a:endParaRPr lang="en-US" sz="2000" b="1" dirty="0" smtClean="0">
              <a:cs typeface="Times New Roman" pitchFamily="18" charset="0"/>
            </a:endParaRPr>
          </a:p>
          <a:p>
            <a:pPr algn="just" eaLnBrk="1" hangingPunct="1"/>
            <a:r>
              <a:rPr lang="en-US" sz="2400" b="1" dirty="0" err="1" smtClean="0">
                <a:solidFill>
                  <a:srgbClr val="000000"/>
                </a:solidFill>
                <a:latin typeface="Arial" charset="0"/>
                <a:cs typeface="Arial" charset="0"/>
              </a:rPr>
              <a:t>Pemerintah</a:t>
            </a:r>
            <a:endParaRPr lang="en-US" sz="2400" b="1" dirty="0" smtClean="0">
              <a:cs typeface="Times New Roman" pitchFamily="18" charset="0"/>
            </a:endParaRPr>
          </a:p>
          <a:p>
            <a:pPr lvl="1" algn="just" eaLnBrk="1" hangingPunct="1"/>
            <a:r>
              <a:rPr lang="en-US" sz="2000" b="1" dirty="0" err="1" smtClean="0">
                <a:solidFill>
                  <a:srgbClr val="000000"/>
                </a:solidFill>
                <a:latin typeface="Arial" charset="0"/>
                <a:cs typeface="Arial" charset="0"/>
              </a:rPr>
              <a:t>Perencanaan</a:t>
            </a:r>
            <a:r>
              <a:rPr lang="en-US" sz="2000" b="1" dirty="0" smtClean="0">
                <a:solidFill>
                  <a:srgbClr val="000000"/>
                </a:solidFill>
                <a:latin typeface="Arial" charset="0"/>
                <a:cs typeface="Arial" charset="0"/>
              </a:rPr>
              <a:t> </a:t>
            </a:r>
            <a:r>
              <a:rPr lang="en-US" sz="2000" b="1" dirty="0" err="1" smtClean="0">
                <a:solidFill>
                  <a:srgbClr val="000000"/>
                </a:solidFill>
                <a:latin typeface="Arial" charset="0"/>
                <a:cs typeface="Arial" charset="0"/>
              </a:rPr>
              <a:t>tenaga</a:t>
            </a:r>
            <a:r>
              <a:rPr lang="en-US" sz="2000" b="1" dirty="0" smtClean="0">
                <a:solidFill>
                  <a:srgbClr val="000000"/>
                </a:solidFill>
                <a:latin typeface="Arial" charset="0"/>
                <a:cs typeface="Arial" charset="0"/>
              </a:rPr>
              <a:t> </a:t>
            </a:r>
            <a:r>
              <a:rPr lang="en-US" sz="2000" b="1" dirty="0" err="1" smtClean="0">
                <a:solidFill>
                  <a:srgbClr val="000000"/>
                </a:solidFill>
                <a:latin typeface="Arial" charset="0"/>
                <a:cs typeface="Arial" charset="0"/>
              </a:rPr>
              <a:t>kerja</a:t>
            </a:r>
            <a:endParaRPr lang="en-US" sz="2000" b="1" dirty="0" smtClean="0">
              <a:cs typeface="Times New Roman" pitchFamily="18" charset="0"/>
            </a:endParaRPr>
          </a:p>
          <a:p>
            <a:pPr lvl="1" algn="just" eaLnBrk="1" hangingPunct="1"/>
            <a:r>
              <a:rPr lang="en-US" sz="2000" b="1" dirty="0" err="1" smtClean="0">
                <a:solidFill>
                  <a:srgbClr val="000000"/>
                </a:solidFill>
                <a:latin typeface="Arial" charset="0"/>
                <a:cs typeface="Arial" charset="0"/>
              </a:rPr>
              <a:t>Pengendalian</a:t>
            </a:r>
            <a:r>
              <a:rPr lang="en-US" sz="2000" b="1" dirty="0" smtClean="0">
                <a:solidFill>
                  <a:srgbClr val="000000"/>
                </a:solidFill>
                <a:latin typeface="Arial" charset="0"/>
                <a:cs typeface="Arial" charset="0"/>
              </a:rPr>
              <a:t> </a:t>
            </a:r>
            <a:r>
              <a:rPr lang="en-US" sz="2000" b="1" dirty="0" err="1" smtClean="0">
                <a:solidFill>
                  <a:srgbClr val="000000"/>
                </a:solidFill>
                <a:latin typeface="Arial" charset="0"/>
                <a:cs typeface="Arial" charset="0"/>
              </a:rPr>
              <a:t>Harga</a:t>
            </a:r>
            <a:endParaRPr lang="en-US" sz="2000" b="1" dirty="0" smtClean="0">
              <a:solidFill>
                <a:srgbClr val="000000"/>
              </a:solidFill>
              <a:latin typeface="Arial" charset="0"/>
              <a:cs typeface="Arial"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381131" y="620688"/>
            <a:ext cx="7143800" cy="1080120"/>
          </a:xfrm>
        </p:spPr>
        <p:txBody>
          <a:bodyPr/>
          <a:lstStyle/>
          <a:p>
            <a:pPr eaLnBrk="1" hangingPunct="1"/>
            <a:r>
              <a:rPr lang="en-US" sz="2000" b="1" dirty="0" err="1" smtClean="0">
                <a:cs typeface="Times New Roman" pitchFamily="18" charset="0"/>
              </a:rPr>
              <a:t>Informasi</a:t>
            </a:r>
            <a:r>
              <a:rPr lang="en-US" sz="2000" b="1" dirty="0" smtClean="0">
                <a:cs typeface="Times New Roman" pitchFamily="18" charset="0"/>
              </a:rPr>
              <a:t> </a:t>
            </a:r>
            <a:r>
              <a:rPr lang="en-US" sz="2000" b="1" dirty="0" err="1" smtClean="0">
                <a:cs typeface="Times New Roman" pitchFamily="18" charset="0"/>
              </a:rPr>
              <a:t>strategis</a:t>
            </a:r>
            <a:r>
              <a:rPr lang="en-US" sz="2000" b="1" dirty="0" smtClean="0">
                <a:cs typeface="Times New Roman" pitchFamily="18" charset="0"/>
              </a:rPr>
              <a:t> </a:t>
            </a:r>
            <a:r>
              <a:rPr lang="en-US" sz="2000" b="1" dirty="0" err="1" smtClean="0">
                <a:cs typeface="Times New Roman" pitchFamily="18" charset="0"/>
              </a:rPr>
              <a:t>digunakan</a:t>
            </a:r>
            <a:r>
              <a:rPr lang="en-US" sz="2000" b="1" dirty="0" smtClean="0">
                <a:cs typeface="Times New Roman" pitchFamily="18" charset="0"/>
              </a:rPr>
              <a:t> </a:t>
            </a:r>
            <a:r>
              <a:rPr lang="en-US" sz="2000" b="1" dirty="0" err="1" smtClean="0">
                <a:cs typeface="Times New Roman" pitchFamily="18" charset="0"/>
              </a:rPr>
              <a:t>untuk</a:t>
            </a:r>
            <a:r>
              <a:rPr lang="en-US" sz="2000" b="1" dirty="0" smtClean="0">
                <a:cs typeface="Times New Roman" pitchFamily="18" charset="0"/>
              </a:rPr>
              <a:t> </a:t>
            </a:r>
            <a:r>
              <a:rPr lang="en-US" sz="2000" b="1" dirty="0" err="1" smtClean="0">
                <a:cs typeface="Times New Roman" pitchFamily="18" charset="0"/>
              </a:rPr>
              <a:t>mencapai</a:t>
            </a:r>
            <a:r>
              <a:rPr lang="en-US" sz="2000" b="1" dirty="0" smtClean="0">
                <a:cs typeface="Times New Roman" pitchFamily="18" charset="0"/>
              </a:rPr>
              <a:t> </a:t>
            </a:r>
            <a:r>
              <a:rPr lang="en-US" sz="2000" b="1" dirty="0" err="1" smtClean="0">
                <a:cs typeface="Times New Roman" pitchFamily="18" charset="0"/>
              </a:rPr>
              <a:t>tujuan</a:t>
            </a:r>
            <a:r>
              <a:rPr lang="en-US" sz="2000" b="1" dirty="0" smtClean="0">
                <a:cs typeface="Times New Roman" pitchFamily="18" charset="0"/>
              </a:rPr>
              <a:t> </a:t>
            </a:r>
            <a:r>
              <a:rPr lang="en-US" sz="2000" b="1" dirty="0" err="1" smtClean="0">
                <a:cs typeface="Times New Roman" pitchFamily="18" charset="0"/>
              </a:rPr>
              <a:t>bisnis</a:t>
            </a:r>
            <a:r>
              <a:rPr lang="en-US" sz="2000" b="1" dirty="0" smtClean="0">
                <a:cs typeface="Times New Roman" pitchFamily="18" charset="0"/>
              </a:rPr>
              <a:t>.</a:t>
            </a:r>
            <a:br>
              <a:rPr lang="en-US" sz="2000" b="1" dirty="0" smtClean="0">
                <a:cs typeface="Times New Roman" pitchFamily="18" charset="0"/>
              </a:rPr>
            </a:br>
            <a:r>
              <a:rPr lang="en-US" sz="2000" b="1" dirty="0" err="1" smtClean="0">
                <a:cs typeface="Times New Roman" pitchFamily="18" charset="0"/>
              </a:rPr>
              <a:t>Contoh-contoh</a:t>
            </a:r>
            <a:r>
              <a:rPr lang="en-US" sz="2000" b="1" dirty="0" smtClean="0">
                <a:cs typeface="Times New Roman" pitchFamily="18" charset="0"/>
              </a:rPr>
              <a:t> </a:t>
            </a:r>
            <a:r>
              <a:rPr lang="en-US" sz="2000" b="1" dirty="0" err="1" smtClean="0">
                <a:cs typeface="Times New Roman" pitchFamily="18" charset="0"/>
              </a:rPr>
              <a:t>tujuan</a:t>
            </a:r>
            <a:r>
              <a:rPr lang="en-US" sz="2000" b="1" dirty="0" smtClean="0">
                <a:cs typeface="Times New Roman" pitchFamily="18" charset="0"/>
              </a:rPr>
              <a:t> </a:t>
            </a:r>
            <a:r>
              <a:rPr lang="en-US" sz="2000" b="1" dirty="0" err="1" smtClean="0">
                <a:cs typeface="Times New Roman" pitchFamily="18" charset="0"/>
              </a:rPr>
              <a:t>Bisnis</a:t>
            </a:r>
            <a:r>
              <a:rPr lang="en-US" sz="2000" b="1" dirty="0" smtClean="0">
                <a:cs typeface="Times New Roman" pitchFamily="18" charset="0"/>
              </a:rPr>
              <a:t> : </a:t>
            </a:r>
          </a:p>
        </p:txBody>
      </p:sp>
      <p:sp>
        <p:nvSpPr>
          <p:cNvPr id="7171" name="Rectangle 3"/>
          <p:cNvSpPr>
            <a:spLocks noGrp="1" noChangeArrowheads="1"/>
          </p:cNvSpPr>
          <p:nvPr>
            <p:ph type="body" idx="1"/>
          </p:nvPr>
        </p:nvSpPr>
        <p:spPr>
          <a:xfrm>
            <a:off x="371395" y="1988840"/>
            <a:ext cx="8153400" cy="4154488"/>
          </a:xfrm>
        </p:spPr>
        <p:txBody>
          <a:bodyPr/>
          <a:lstStyle/>
          <a:p>
            <a:pPr marL="609600" indent="-609600" algn="just" eaLnBrk="1" hangingPunct="1">
              <a:lnSpc>
                <a:spcPct val="90000"/>
              </a:lnSpc>
              <a:buFont typeface="Wingdings" pitchFamily="2" charset="2"/>
              <a:buAutoNum type="arabicPeriod"/>
            </a:pPr>
            <a:r>
              <a:rPr lang="en-US" sz="2000" b="1" dirty="0" err="1" smtClean="0">
                <a:solidFill>
                  <a:srgbClr val="000000"/>
                </a:solidFill>
                <a:latin typeface="Arial" charset="0"/>
                <a:cs typeface="Times New Roman" pitchFamily="18" charset="0"/>
              </a:rPr>
              <a:t>Mempertahankan</a:t>
            </a:r>
            <a:r>
              <a:rPr lang="en-US" sz="2000" b="1" dirty="0" smtClean="0">
                <a:solidFill>
                  <a:srgbClr val="000000"/>
                </a:solidFill>
                <a:latin typeface="Arial" charset="0"/>
                <a:cs typeface="Times New Roman" pitchFamily="18" charset="0"/>
              </a:rPr>
              <a:t> </a:t>
            </a:r>
            <a:r>
              <a:rPr lang="en-US" sz="2000" b="1" dirty="0" err="1" smtClean="0">
                <a:solidFill>
                  <a:srgbClr val="000000"/>
                </a:solidFill>
                <a:latin typeface="Arial" charset="0"/>
                <a:cs typeface="Times New Roman" pitchFamily="18" charset="0"/>
              </a:rPr>
              <a:t>pelanggan</a:t>
            </a:r>
            <a:r>
              <a:rPr lang="en-US" sz="2000" b="1" dirty="0" smtClean="0">
                <a:solidFill>
                  <a:srgbClr val="000000"/>
                </a:solidFill>
                <a:latin typeface="Arial" charset="0"/>
                <a:cs typeface="Times New Roman" pitchFamily="18" charset="0"/>
              </a:rPr>
              <a:t> </a:t>
            </a:r>
            <a:r>
              <a:rPr lang="en-US" sz="2000" b="1" dirty="0" err="1" smtClean="0">
                <a:solidFill>
                  <a:srgbClr val="000000"/>
                </a:solidFill>
                <a:latin typeface="Arial" charset="0"/>
                <a:cs typeface="Times New Roman" pitchFamily="18" charset="0"/>
              </a:rPr>
              <a:t>saat</a:t>
            </a:r>
            <a:r>
              <a:rPr lang="en-US" sz="2000" b="1" dirty="0" smtClean="0">
                <a:solidFill>
                  <a:srgbClr val="000000"/>
                </a:solidFill>
                <a:latin typeface="Arial" charset="0"/>
                <a:cs typeface="Times New Roman" pitchFamily="18" charset="0"/>
              </a:rPr>
              <a:t> </a:t>
            </a:r>
            <a:r>
              <a:rPr lang="en-US" sz="2000" b="1" dirty="0" err="1" smtClean="0">
                <a:solidFill>
                  <a:srgbClr val="000000"/>
                </a:solidFill>
                <a:latin typeface="Arial" charset="0"/>
                <a:cs typeface="Times New Roman" pitchFamily="18" charset="0"/>
              </a:rPr>
              <a:t>ini</a:t>
            </a:r>
            <a:r>
              <a:rPr lang="en-US" sz="2000" b="1" dirty="0" smtClean="0">
                <a:solidFill>
                  <a:srgbClr val="000000"/>
                </a:solidFill>
                <a:latin typeface="Arial" charset="0"/>
                <a:cs typeface="Times New Roman" pitchFamily="18" charset="0"/>
              </a:rPr>
              <a:t>.</a:t>
            </a:r>
          </a:p>
          <a:p>
            <a:pPr marL="609600" indent="-609600" algn="just" eaLnBrk="1" hangingPunct="1">
              <a:lnSpc>
                <a:spcPct val="90000"/>
              </a:lnSpc>
              <a:buFont typeface="Wingdings" pitchFamily="2" charset="2"/>
              <a:buAutoNum type="arabicPeriod"/>
            </a:pPr>
            <a:r>
              <a:rPr lang="en-US" sz="2000" b="1" dirty="0" err="1" smtClean="0">
                <a:solidFill>
                  <a:srgbClr val="000000"/>
                </a:solidFill>
                <a:latin typeface="Times New Roman" pitchFamily="18" charset="0"/>
                <a:cs typeface="Times New Roman" pitchFamily="18" charset="0"/>
              </a:rPr>
              <a:t>M</a:t>
            </a:r>
            <a:r>
              <a:rPr lang="en-US" sz="2000" b="1" dirty="0" err="1" smtClean="0">
                <a:solidFill>
                  <a:srgbClr val="000000"/>
                </a:solidFill>
                <a:latin typeface="Arial" charset="0"/>
                <a:cs typeface="Times New Roman" pitchFamily="18" charset="0"/>
              </a:rPr>
              <a:t>eningkatkan</a:t>
            </a:r>
            <a:r>
              <a:rPr lang="en-US" sz="2000" b="1" dirty="0" smtClean="0">
                <a:solidFill>
                  <a:srgbClr val="000000"/>
                </a:solidFill>
                <a:latin typeface="Arial" charset="0"/>
                <a:cs typeface="Times New Roman" pitchFamily="18" charset="0"/>
              </a:rPr>
              <a:t> </a:t>
            </a:r>
            <a:r>
              <a:rPr lang="en-US" sz="2000" b="1" dirty="0" err="1" smtClean="0">
                <a:solidFill>
                  <a:srgbClr val="000000"/>
                </a:solidFill>
                <a:latin typeface="Arial" charset="0"/>
                <a:cs typeface="Times New Roman" pitchFamily="18" charset="0"/>
              </a:rPr>
              <a:t>pelanggan</a:t>
            </a:r>
            <a:r>
              <a:rPr lang="en-US" sz="2000" b="1" dirty="0" smtClean="0">
                <a:solidFill>
                  <a:srgbClr val="000000"/>
                </a:solidFill>
                <a:latin typeface="Arial" charset="0"/>
                <a:cs typeface="Times New Roman" pitchFamily="18" charset="0"/>
              </a:rPr>
              <a:t> </a:t>
            </a:r>
            <a:r>
              <a:rPr lang="en-US" sz="2000" b="1" dirty="0" err="1" smtClean="0">
                <a:solidFill>
                  <a:srgbClr val="000000"/>
                </a:solidFill>
                <a:latin typeface="Arial" charset="0"/>
                <a:cs typeface="Times New Roman" pitchFamily="18" charset="0"/>
              </a:rPr>
              <a:t>sebesar</a:t>
            </a:r>
            <a:r>
              <a:rPr lang="en-US" sz="2000" b="1" dirty="0" smtClean="0">
                <a:solidFill>
                  <a:srgbClr val="000000"/>
                </a:solidFill>
                <a:latin typeface="Arial" charset="0"/>
                <a:cs typeface="Times New Roman" pitchFamily="18" charset="0"/>
              </a:rPr>
              <a:t> 15% </a:t>
            </a:r>
            <a:r>
              <a:rPr lang="en-US" sz="2000" b="1" dirty="0" err="1" smtClean="0">
                <a:solidFill>
                  <a:srgbClr val="000000"/>
                </a:solidFill>
                <a:latin typeface="Arial" charset="0"/>
                <a:cs typeface="Times New Roman" pitchFamily="18" charset="0"/>
              </a:rPr>
              <a:t>lebih</a:t>
            </a:r>
            <a:r>
              <a:rPr lang="en-US" sz="2000" b="1" dirty="0" smtClean="0">
                <a:solidFill>
                  <a:srgbClr val="000000"/>
                </a:solidFill>
                <a:latin typeface="Arial" charset="0"/>
                <a:cs typeface="Times New Roman" pitchFamily="18" charset="0"/>
              </a:rPr>
              <a:t> </a:t>
            </a:r>
            <a:r>
              <a:rPr lang="en-US" sz="2000" b="1" dirty="0" err="1" smtClean="0">
                <a:solidFill>
                  <a:srgbClr val="000000"/>
                </a:solidFill>
                <a:latin typeface="Arial" charset="0"/>
                <a:cs typeface="Times New Roman" pitchFamily="18" charset="0"/>
              </a:rPr>
              <a:t>dalam</a:t>
            </a:r>
            <a:r>
              <a:rPr lang="en-US" sz="2000" b="1" dirty="0" smtClean="0">
                <a:solidFill>
                  <a:srgbClr val="000000"/>
                </a:solidFill>
                <a:latin typeface="Arial" charset="0"/>
                <a:cs typeface="Times New Roman" pitchFamily="18" charset="0"/>
              </a:rPr>
              <a:t> 5 </a:t>
            </a:r>
            <a:r>
              <a:rPr lang="en-US" sz="2000" b="1" dirty="0" err="1" smtClean="0">
                <a:solidFill>
                  <a:srgbClr val="000000"/>
                </a:solidFill>
                <a:latin typeface="Arial" charset="0"/>
                <a:cs typeface="Times New Roman" pitchFamily="18" charset="0"/>
              </a:rPr>
              <a:t>th</a:t>
            </a:r>
            <a:r>
              <a:rPr lang="en-US" sz="2000" b="1" dirty="0" smtClean="0">
                <a:solidFill>
                  <a:srgbClr val="000000"/>
                </a:solidFill>
                <a:latin typeface="Arial" charset="0"/>
                <a:cs typeface="Times New Roman" pitchFamily="18" charset="0"/>
              </a:rPr>
              <a:t> </a:t>
            </a:r>
            <a:r>
              <a:rPr lang="en-US" sz="2000" b="1" dirty="0" err="1" smtClean="0">
                <a:solidFill>
                  <a:srgbClr val="000000"/>
                </a:solidFill>
                <a:latin typeface="Arial" charset="0"/>
                <a:cs typeface="Times New Roman" pitchFamily="18" charset="0"/>
              </a:rPr>
              <a:t>kedepan</a:t>
            </a:r>
            <a:r>
              <a:rPr lang="en-US" sz="2000" b="1" dirty="0" smtClean="0">
                <a:solidFill>
                  <a:srgbClr val="000000"/>
                </a:solidFill>
                <a:latin typeface="Arial" charset="0"/>
                <a:cs typeface="Times New Roman" pitchFamily="18" charset="0"/>
              </a:rPr>
              <a:t>.</a:t>
            </a:r>
          </a:p>
          <a:p>
            <a:pPr marL="609600" indent="-609600" algn="just" eaLnBrk="1" hangingPunct="1">
              <a:lnSpc>
                <a:spcPct val="90000"/>
              </a:lnSpc>
              <a:buFont typeface="Wingdings" pitchFamily="2" charset="2"/>
              <a:buAutoNum type="arabicPeriod"/>
            </a:pPr>
            <a:r>
              <a:rPr lang="en-US" sz="2000" b="1" dirty="0" err="1" smtClean="0">
                <a:solidFill>
                  <a:srgbClr val="000000"/>
                </a:solidFill>
                <a:latin typeface="Arial" charset="0"/>
                <a:cs typeface="Times New Roman" pitchFamily="18" charset="0"/>
              </a:rPr>
              <a:t>Penguasaan</a:t>
            </a:r>
            <a:r>
              <a:rPr lang="en-US" sz="2000" b="1" dirty="0" smtClean="0">
                <a:solidFill>
                  <a:srgbClr val="000000"/>
                </a:solidFill>
                <a:latin typeface="Arial" charset="0"/>
                <a:cs typeface="Times New Roman" pitchFamily="18" charset="0"/>
              </a:rPr>
              <a:t> </a:t>
            </a:r>
            <a:r>
              <a:rPr lang="en-US" sz="2000" b="1" dirty="0" err="1" smtClean="0">
                <a:solidFill>
                  <a:srgbClr val="000000"/>
                </a:solidFill>
                <a:latin typeface="Arial" charset="0"/>
                <a:cs typeface="Times New Roman" pitchFamily="18" charset="0"/>
              </a:rPr>
              <a:t>keuntungan</a:t>
            </a:r>
            <a:r>
              <a:rPr lang="en-US" sz="2000" b="1" dirty="0" smtClean="0">
                <a:solidFill>
                  <a:srgbClr val="000000"/>
                </a:solidFill>
                <a:latin typeface="Arial" charset="0"/>
                <a:cs typeface="Times New Roman" pitchFamily="18" charset="0"/>
              </a:rPr>
              <a:t> </a:t>
            </a:r>
            <a:r>
              <a:rPr lang="en-US" sz="2000" b="1" dirty="0" err="1" smtClean="0">
                <a:solidFill>
                  <a:srgbClr val="000000"/>
                </a:solidFill>
                <a:latin typeface="Arial" charset="0"/>
                <a:cs typeface="Times New Roman" pitchFamily="18" charset="0"/>
              </a:rPr>
              <a:t>pasar</a:t>
            </a:r>
            <a:r>
              <a:rPr lang="en-US" sz="2000" b="1" dirty="0" smtClean="0">
                <a:solidFill>
                  <a:srgbClr val="000000"/>
                </a:solidFill>
                <a:latin typeface="Arial" charset="0"/>
                <a:cs typeface="Times New Roman" pitchFamily="18" charset="0"/>
              </a:rPr>
              <a:t> </a:t>
            </a:r>
            <a:r>
              <a:rPr lang="en-US" sz="2000" b="1" dirty="0" err="1" smtClean="0">
                <a:solidFill>
                  <a:srgbClr val="000000"/>
                </a:solidFill>
                <a:latin typeface="Arial" charset="0"/>
                <a:cs typeface="Times New Roman" pitchFamily="18" charset="0"/>
              </a:rPr>
              <a:t>sebesar</a:t>
            </a:r>
            <a:r>
              <a:rPr lang="en-US" sz="2000" b="1" dirty="0" smtClean="0">
                <a:solidFill>
                  <a:srgbClr val="000000"/>
                </a:solidFill>
                <a:latin typeface="Arial" charset="0"/>
                <a:cs typeface="Times New Roman" pitchFamily="18" charset="0"/>
              </a:rPr>
              <a:t> 10% </a:t>
            </a:r>
            <a:r>
              <a:rPr lang="en-US" sz="2000" b="1" dirty="0" err="1" smtClean="0">
                <a:solidFill>
                  <a:srgbClr val="000000"/>
                </a:solidFill>
                <a:latin typeface="Arial" charset="0"/>
                <a:cs typeface="Times New Roman" pitchFamily="18" charset="0"/>
              </a:rPr>
              <a:t>dalam</a:t>
            </a:r>
            <a:r>
              <a:rPr lang="en-US" sz="2000" b="1" dirty="0" smtClean="0">
                <a:solidFill>
                  <a:srgbClr val="000000"/>
                </a:solidFill>
                <a:latin typeface="Arial" charset="0"/>
                <a:cs typeface="Times New Roman" pitchFamily="18" charset="0"/>
              </a:rPr>
              <a:t> 3 </a:t>
            </a:r>
            <a:r>
              <a:rPr lang="en-US" sz="2000" b="1" dirty="0" err="1" smtClean="0">
                <a:solidFill>
                  <a:srgbClr val="000000"/>
                </a:solidFill>
                <a:latin typeface="Arial" charset="0"/>
                <a:cs typeface="Times New Roman" pitchFamily="18" charset="0"/>
              </a:rPr>
              <a:t>th</a:t>
            </a:r>
            <a:r>
              <a:rPr lang="en-US" sz="2000" b="1" dirty="0" smtClean="0">
                <a:solidFill>
                  <a:srgbClr val="000000"/>
                </a:solidFill>
                <a:latin typeface="Arial" charset="0"/>
                <a:cs typeface="Times New Roman" pitchFamily="18" charset="0"/>
              </a:rPr>
              <a:t> </a:t>
            </a:r>
            <a:r>
              <a:rPr lang="en-US" sz="2000" b="1" dirty="0" err="1" smtClean="0">
                <a:solidFill>
                  <a:srgbClr val="000000"/>
                </a:solidFill>
                <a:latin typeface="Arial" charset="0"/>
                <a:cs typeface="Times New Roman" pitchFamily="18" charset="0"/>
              </a:rPr>
              <a:t>kedepan</a:t>
            </a:r>
            <a:r>
              <a:rPr lang="en-US" sz="2000" b="1" dirty="0" smtClean="0">
                <a:solidFill>
                  <a:srgbClr val="000000"/>
                </a:solidFill>
                <a:latin typeface="Arial" charset="0"/>
                <a:cs typeface="Times New Roman" pitchFamily="18" charset="0"/>
              </a:rPr>
              <a:t>.</a:t>
            </a:r>
          </a:p>
          <a:p>
            <a:pPr marL="609600" indent="-609600" algn="just" eaLnBrk="1" hangingPunct="1">
              <a:lnSpc>
                <a:spcPct val="90000"/>
              </a:lnSpc>
              <a:buFont typeface="Wingdings" pitchFamily="2" charset="2"/>
              <a:buAutoNum type="arabicPeriod"/>
            </a:pPr>
            <a:r>
              <a:rPr lang="en-US" sz="2000" b="1" dirty="0" err="1" smtClean="0">
                <a:solidFill>
                  <a:srgbClr val="000000"/>
                </a:solidFill>
                <a:latin typeface="Arial" charset="0"/>
                <a:cs typeface="Times New Roman" pitchFamily="18" charset="0"/>
              </a:rPr>
              <a:t>Meningkatkan</a:t>
            </a:r>
            <a:r>
              <a:rPr lang="en-US" sz="2000" b="1" dirty="0" smtClean="0">
                <a:solidFill>
                  <a:srgbClr val="000000"/>
                </a:solidFill>
                <a:latin typeface="Arial" charset="0"/>
                <a:cs typeface="Times New Roman" pitchFamily="18" charset="0"/>
              </a:rPr>
              <a:t> </a:t>
            </a:r>
            <a:r>
              <a:rPr lang="en-US" sz="2000" b="1" dirty="0" err="1" smtClean="0">
                <a:solidFill>
                  <a:srgbClr val="000000"/>
                </a:solidFill>
                <a:latin typeface="Arial" charset="0"/>
                <a:cs typeface="Times New Roman" pitchFamily="18" charset="0"/>
              </a:rPr>
              <a:t>mutu</a:t>
            </a:r>
            <a:r>
              <a:rPr lang="en-US" sz="2000" b="1" dirty="0" smtClean="0">
                <a:solidFill>
                  <a:srgbClr val="000000"/>
                </a:solidFill>
                <a:latin typeface="Arial" charset="0"/>
                <a:cs typeface="Times New Roman" pitchFamily="18" charset="0"/>
              </a:rPr>
              <a:t> </a:t>
            </a:r>
            <a:r>
              <a:rPr lang="en-US" sz="2000" b="1" dirty="0" err="1" smtClean="0">
                <a:solidFill>
                  <a:srgbClr val="000000"/>
                </a:solidFill>
                <a:latin typeface="Arial" charset="0"/>
                <a:cs typeface="Times New Roman" pitchFamily="18" charset="0"/>
              </a:rPr>
              <a:t>produk</a:t>
            </a:r>
            <a:r>
              <a:rPr lang="en-US" sz="2000" b="1" dirty="0" smtClean="0">
                <a:solidFill>
                  <a:srgbClr val="000000"/>
                </a:solidFill>
                <a:latin typeface="Arial" charset="0"/>
                <a:cs typeface="Times New Roman" pitchFamily="18" charset="0"/>
              </a:rPr>
              <a:t>.</a:t>
            </a:r>
          </a:p>
          <a:p>
            <a:pPr marL="609600" indent="-609600" algn="just" eaLnBrk="1" hangingPunct="1">
              <a:lnSpc>
                <a:spcPct val="90000"/>
              </a:lnSpc>
              <a:buFont typeface="Wingdings" pitchFamily="2" charset="2"/>
              <a:buAutoNum type="arabicPeriod"/>
            </a:pPr>
            <a:r>
              <a:rPr lang="en-US" sz="2000" b="1" dirty="0" err="1" smtClean="0">
                <a:solidFill>
                  <a:srgbClr val="000000"/>
                </a:solidFill>
                <a:latin typeface="Arial" charset="0"/>
                <a:cs typeface="Times New Roman" pitchFamily="18" charset="0"/>
              </a:rPr>
              <a:t>Meningkatkan</a:t>
            </a:r>
            <a:r>
              <a:rPr lang="en-US" sz="2000" b="1" dirty="0" smtClean="0">
                <a:solidFill>
                  <a:srgbClr val="000000"/>
                </a:solidFill>
                <a:latin typeface="Arial" charset="0"/>
                <a:cs typeface="Times New Roman" pitchFamily="18" charset="0"/>
              </a:rPr>
              <a:t> </a:t>
            </a:r>
            <a:r>
              <a:rPr lang="en-US" sz="2000" b="1" dirty="0" err="1" smtClean="0">
                <a:solidFill>
                  <a:srgbClr val="000000"/>
                </a:solidFill>
                <a:latin typeface="Arial" charset="0"/>
                <a:cs typeface="Times New Roman" pitchFamily="18" charset="0"/>
              </a:rPr>
              <a:t>layanan</a:t>
            </a:r>
            <a:r>
              <a:rPr lang="en-US" sz="2000" b="1" dirty="0" smtClean="0">
                <a:solidFill>
                  <a:srgbClr val="000000"/>
                </a:solidFill>
                <a:latin typeface="Arial" charset="0"/>
                <a:cs typeface="Times New Roman" pitchFamily="18" charset="0"/>
              </a:rPr>
              <a:t> </a:t>
            </a:r>
            <a:r>
              <a:rPr lang="en-US" sz="2000" b="1" dirty="0" err="1" smtClean="0">
                <a:solidFill>
                  <a:srgbClr val="000000"/>
                </a:solidFill>
                <a:latin typeface="Arial" charset="0"/>
                <a:cs typeface="Times New Roman" pitchFamily="18" charset="0"/>
              </a:rPr>
              <a:t>pelanggan</a:t>
            </a:r>
            <a:r>
              <a:rPr lang="en-US" sz="2000" b="1" dirty="0" smtClean="0">
                <a:solidFill>
                  <a:srgbClr val="000000"/>
                </a:solidFill>
                <a:latin typeface="Arial" charset="0"/>
                <a:cs typeface="Times New Roman" pitchFamily="18" charset="0"/>
              </a:rPr>
              <a:t> </a:t>
            </a:r>
            <a:r>
              <a:rPr lang="en-US" sz="2000" b="1" dirty="0" err="1" smtClean="0">
                <a:solidFill>
                  <a:srgbClr val="000000"/>
                </a:solidFill>
                <a:latin typeface="Arial" charset="0"/>
                <a:cs typeface="Times New Roman" pitchFamily="18" charset="0"/>
              </a:rPr>
              <a:t>dalam</a:t>
            </a:r>
            <a:r>
              <a:rPr lang="en-US" sz="2000" b="1" dirty="0" smtClean="0">
                <a:solidFill>
                  <a:srgbClr val="000000"/>
                </a:solidFill>
                <a:latin typeface="Arial" charset="0"/>
                <a:cs typeface="Times New Roman" pitchFamily="18" charset="0"/>
              </a:rPr>
              <a:t> </a:t>
            </a:r>
            <a:r>
              <a:rPr lang="en-US" sz="2000" b="1" dirty="0" err="1" smtClean="0">
                <a:solidFill>
                  <a:srgbClr val="000000"/>
                </a:solidFill>
                <a:latin typeface="Arial" charset="0"/>
                <a:cs typeface="Times New Roman" pitchFamily="18" charset="0"/>
              </a:rPr>
              <a:t>hal</a:t>
            </a:r>
            <a:r>
              <a:rPr lang="en-US" sz="2000" b="1" dirty="0" smtClean="0">
                <a:solidFill>
                  <a:srgbClr val="000000"/>
                </a:solidFill>
                <a:latin typeface="Arial" charset="0"/>
                <a:cs typeface="Times New Roman" pitchFamily="18" charset="0"/>
              </a:rPr>
              <a:t> </a:t>
            </a:r>
            <a:r>
              <a:rPr lang="en-US" sz="2000" b="1" dirty="0" err="1" smtClean="0">
                <a:solidFill>
                  <a:srgbClr val="000000"/>
                </a:solidFill>
                <a:latin typeface="Arial" charset="0"/>
                <a:cs typeface="Times New Roman" pitchFamily="18" charset="0"/>
              </a:rPr>
              <a:t>pengiriman</a:t>
            </a:r>
            <a:r>
              <a:rPr lang="en-US" sz="2000" b="1" dirty="0" smtClean="0">
                <a:solidFill>
                  <a:srgbClr val="000000"/>
                </a:solidFill>
                <a:latin typeface="Arial" charset="0"/>
                <a:cs typeface="Times New Roman" pitchFamily="18" charset="0"/>
              </a:rPr>
              <a:t>.</a:t>
            </a:r>
          </a:p>
          <a:p>
            <a:pPr marL="609600" indent="-609600" algn="just" eaLnBrk="1" hangingPunct="1">
              <a:lnSpc>
                <a:spcPct val="90000"/>
              </a:lnSpc>
              <a:buFont typeface="Wingdings" pitchFamily="2" charset="2"/>
              <a:buAutoNum type="arabicPeriod"/>
            </a:pPr>
            <a:r>
              <a:rPr lang="en-US" sz="2000" b="1" dirty="0" err="1" smtClean="0">
                <a:solidFill>
                  <a:srgbClr val="000000"/>
                </a:solidFill>
                <a:latin typeface="Arial" charset="0"/>
                <a:cs typeface="Times New Roman" pitchFamily="18" charset="0"/>
              </a:rPr>
              <a:t>Membawa</a:t>
            </a:r>
            <a:r>
              <a:rPr lang="en-US" sz="2000" b="1" dirty="0" smtClean="0">
                <a:solidFill>
                  <a:srgbClr val="000000"/>
                </a:solidFill>
                <a:latin typeface="Arial" charset="0"/>
                <a:cs typeface="Times New Roman" pitchFamily="18" charset="0"/>
              </a:rPr>
              <a:t> 3 </a:t>
            </a:r>
            <a:r>
              <a:rPr lang="en-US" sz="2000" b="1" dirty="0" err="1" smtClean="0">
                <a:solidFill>
                  <a:srgbClr val="000000"/>
                </a:solidFill>
                <a:latin typeface="Arial" charset="0"/>
                <a:cs typeface="Times New Roman" pitchFamily="18" charset="0"/>
              </a:rPr>
              <a:t>produk</a:t>
            </a:r>
            <a:r>
              <a:rPr lang="en-US" sz="2000" b="1" dirty="0" smtClean="0">
                <a:solidFill>
                  <a:srgbClr val="000000"/>
                </a:solidFill>
                <a:latin typeface="Arial" charset="0"/>
                <a:cs typeface="Times New Roman" pitchFamily="18" charset="0"/>
              </a:rPr>
              <a:t> </a:t>
            </a:r>
            <a:r>
              <a:rPr lang="en-US" sz="2000" b="1" dirty="0" err="1" smtClean="0">
                <a:solidFill>
                  <a:srgbClr val="000000"/>
                </a:solidFill>
                <a:latin typeface="Arial" charset="0"/>
                <a:cs typeface="Times New Roman" pitchFamily="18" charset="0"/>
              </a:rPr>
              <a:t>baru</a:t>
            </a:r>
            <a:r>
              <a:rPr lang="en-US" sz="2000" b="1" dirty="0" smtClean="0">
                <a:solidFill>
                  <a:srgbClr val="000000"/>
                </a:solidFill>
                <a:latin typeface="Arial" charset="0"/>
                <a:cs typeface="Times New Roman" pitchFamily="18" charset="0"/>
              </a:rPr>
              <a:t> </a:t>
            </a:r>
            <a:r>
              <a:rPr lang="en-US" sz="2000" b="1" dirty="0" err="1" smtClean="0">
                <a:solidFill>
                  <a:srgbClr val="000000"/>
                </a:solidFill>
                <a:latin typeface="Arial" charset="0"/>
                <a:cs typeface="Times New Roman" pitchFamily="18" charset="0"/>
              </a:rPr>
              <a:t>kepasar</a:t>
            </a:r>
            <a:r>
              <a:rPr lang="en-US" sz="2000" b="1" dirty="0" smtClean="0">
                <a:solidFill>
                  <a:srgbClr val="000000"/>
                </a:solidFill>
                <a:latin typeface="Arial" charset="0"/>
                <a:cs typeface="Times New Roman" pitchFamily="18" charset="0"/>
              </a:rPr>
              <a:t> </a:t>
            </a:r>
            <a:r>
              <a:rPr lang="en-US" sz="2000" b="1" dirty="0" err="1" smtClean="0">
                <a:solidFill>
                  <a:srgbClr val="000000"/>
                </a:solidFill>
                <a:latin typeface="Arial" charset="0"/>
                <a:cs typeface="Times New Roman" pitchFamily="18" charset="0"/>
              </a:rPr>
              <a:t>dalam</a:t>
            </a:r>
            <a:r>
              <a:rPr lang="en-US" sz="2000" b="1" dirty="0" smtClean="0">
                <a:solidFill>
                  <a:srgbClr val="000000"/>
                </a:solidFill>
                <a:latin typeface="Arial" charset="0"/>
                <a:cs typeface="Times New Roman" pitchFamily="18" charset="0"/>
              </a:rPr>
              <a:t> 3 </a:t>
            </a:r>
            <a:r>
              <a:rPr lang="en-US" sz="2000" b="1" dirty="0" err="1" smtClean="0">
                <a:solidFill>
                  <a:srgbClr val="000000"/>
                </a:solidFill>
                <a:latin typeface="Arial" charset="0"/>
                <a:cs typeface="Times New Roman" pitchFamily="18" charset="0"/>
              </a:rPr>
              <a:t>th.</a:t>
            </a:r>
            <a:endParaRPr lang="en-US" sz="2000" b="1" dirty="0" smtClean="0">
              <a:solidFill>
                <a:srgbClr val="000000"/>
              </a:solidFill>
              <a:latin typeface="Arial" charset="0"/>
              <a:cs typeface="Times New Roman" pitchFamily="18" charset="0"/>
            </a:endParaRPr>
          </a:p>
          <a:p>
            <a:pPr marL="609600" indent="-609600" algn="just" eaLnBrk="1" hangingPunct="1">
              <a:lnSpc>
                <a:spcPct val="90000"/>
              </a:lnSpc>
              <a:buFont typeface="Wingdings" pitchFamily="2" charset="2"/>
              <a:buAutoNum type="arabicPeriod"/>
            </a:pPr>
            <a:r>
              <a:rPr lang="en-US" sz="2000" b="1" dirty="0" err="1" smtClean="0">
                <a:solidFill>
                  <a:srgbClr val="000000"/>
                </a:solidFill>
                <a:latin typeface="Arial" charset="0"/>
                <a:cs typeface="Times New Roman" pitchFamily="18" charset="0"/>
              </a:rPr>
              <a:t>Meningkatkan</a:t>
            </a:r>
            <a:r>
              <a:rPr lang="en-US" sz="2000" b="1" dirty="0" smtClean="0">
                <a:solidFill>
                  <a:srgbClr val="000000"/>
                </a:solidFill>
                <a:latin typeface="Arial" charset="0"/>
                <a:cs typeface="Times New Roman" pitchFamily="18" charset="0"/>
              </a:rPr>
              <a:t> </a:t>
            </a:r>
            <a:r>
              <a:rPr lang="en-US" sz="2000" b="1" dirty="0" err="1" smtClean="0">
                <a:solidFill>
                  <a:srgbClr val="000000"/>
                </a:solidFill>
                <a:latin typeface="Arial" charset="0"/>
                <a:cs typeface="Times New Roman" pitchFamily="18" charset="0"/>
              </a:rPr>
              <a:t>penjualan</a:t>
            </a:r>
            <a:r>
              <a:rPr lang="en-US" sz="2000" b="1" dirty="0" smtClean="0">
                <a:solidFill>
                  <a:srgbClr val="000000"/>
                </a:solidFill>
                <a:latin typeface="Arial" charset="0"/>
                <a:cs typeface="Times New Roman" pitchFamily="18" charset="0"/>
              </a:rPr>
              <a:t> </a:t>
            </a:r>
            <a:r>
              <a:rPr lang="en-US" sz="2000" b="1" dirty="0" err="1" smtClean="0">
                <a:solidFill>
                  <a:srgbClr val="000000"/>
                </a:solidFill>
                <a:latin typeface="Arial" charset="0"/>
                <a:cs typeface="Times New Roman" pitchFamily="18" charset="0"/>
              </a:rPr>
              <a:t>sebesar</a:t>
            </a:r>
            <a:r>
              <a:rPr lang="en-US" sz="2000" b="1" dirty="0" smtClean="0">
                <a:solidFill>
                  <a:srgbClr val="000000"/>
                </a:solidFill>
                <a:latin typeface="Arial" charset="0"/>
                <a:cs typeface="Times New Roman" pitchFamily="18" charset="0"/>
              </a:rPr>
              <a:t> 15% </a:t>
            </a:r>
            <a:r>
              <a:rPr lang="en-US" sz="2000" b="1" dirty="0" err="1" smtClean="0">
                <a:solidFill>
                  <a:srgbClr val="000000"/>
                </a:solidFill>
                <a:latin typeface="Arial" charset="0"/>
                <a:cs typeface="Times New Roman" pitchFamily="18" charset="0"/>
              </a:rPr>
              <a:t>dalam</a:t>
            </a:r>
            <a:r>
              <a:rPr lang="en-US" sz="2000" b="1" dirty="0" smtClean="0">
                <a:solidFill>
                  <a:srgbClr val="000000"/>
                </a:solidFill>
                <a:latin typeface="Arial" charset="0"/>
                <a:cs typeface="Times New Roman" pitchFamily="18" charset="0"/>
              </a:rPr>
              <a:t> </a:t>
            </a:r>
            <a:r>
              <a:rPr lang="en-US" sz="2000" b="1" dirty="0" err="1" smtClean="0">
                <a:solidFill>
                  <a:srgbClr val="000000"/>
                </a:solidFill>
                <a:latin typeface="Arial" charset="0"/>
                <a:cs typeface="Times New Roman" pitchFamily="18" charset="0"/>
              </a:rPr>
              <a:t>definisi</a:t>
            </a:r>
            <a:r>
              <a:rPr lang="en-US" sz="2000" b="1" dirty="0" smtClean="0">
                <a:solidFill>
                  <a:srgbClr val="000000"/>
                </a:solidFill>
                <a:latin typeface="Arial" charset="0"/>
                <a:cs typeface="Times New Roman" pitchFamily="18" charset="0"/>
              </a:rPr>
              <a:t> north earth.</a:t>
            </a:r>
          </a:p>
          <a:p>
            <a:pPr marL="609600" indent="-609600" eaLnBrk="1" hangingPunct="1">
              <a:lnSpc>
                <a:spcPct val="90000"/>
              </a:lnSpc>
              <a:buFont typeface="Wingdings" pitchFamily="2" charset="2"/>
              <a:buNone/>
            </a:pPr>
            <a:r>
              <a:rPr lang="en-US" sz="2000" b="1" dirty="0" smtClean="0">
                <a:latin typeface="Arial" charset="0"/>
                <a:cs typeface="Arial" charset="0"/>
              </a:rPr>
              <a:t> </a:t>
            </a:r>
            <a:endParaRPr lang="en-US" sz="2000" b="1" dirty="0" smtClean="0">
              <a:cs typeface="Times New Roman" pitchFamily="18" charset="0"/>
            </a:endParaRPr>
          </a:p>
          <a:p>
            <a:pPr marL="609600" indent="-609600" eaLnBrk="1" hangingPunct="1">
              <a:lnSpc>
                <a:spcPct val="90000"/>
              </a:lnSpc>
            </a:pPr>
            <a:endParaRPr lang="en-US" sz="2000" b="1" dirty="0" smtClean="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683568" y="1196752"/>
            <a:ext cx="7315200" cy="715963"/>
          </a:xfrm>
        </p:spPr>
        <p:txBody>
          <a:bodyPr/>
          <a:lstStyle/>
          <a:p>
            <a:pPr eaLnBrk="1" hangingPunct="1"/>
            <a:r>
              <a:rPr lang="en-US" sz="2000" b="1" dirty="0" err="1" smtClean="0">
                <a:latin typeface="Arial" charset="0"/>
                <a:cs typeface="Arial" charset="0"/>
              </a:rPr>
              <a:t>Kebutuhan</a:t>
            </a:r>
            <a:r>
              <a:rPr lang="en-US" sz="2000" b="1" dirty="0" smtClean="0">
                <a:latin typeface="Arial" charset="0"/>
                <a:cs typeface="Arial" charset="0"/>
              </a:rPr>
              <a:t> </a:t>
            </a:r>
            <a:r>
              <a:rPr lang="en-US" sz="2000" b="1" dirty="0" err="1" smtClean="0">
                <a:latin typeface="Arial" charset="0"/>
                <a:cs typeface="Arial" charset="0"/>
              </a:rPr>
              <a:t>informasi</a:t>
            </a:r>
            <a:r>
              <a:rPr lang="en-US" sz="2000" b="1" dirty="0" smtClean="0">
                <a:latin typeface="Arial" charset="0"/>
                <a:cs typeface="Arial" charset="0"/>
              </a:rPr>
              <a:t> </a:t>
            </a:r>
            <a:r>
              <a:rPr lang="en-US" sz="2000" b="1" dirty="0" err="1" smtClean="0">
                <a:latin typeface="Arial" charset="0"/>
                <a:cs typeface="Arial" charset="0"/>
              </a:rPr>
              <a:t>dalam</a:t>
            </a:r>
            <a:r>
              <a:rPr lang="en-US" sz="2000" b="1" dirty="0" smtClean="0">
                <a:latin typeface="Arial" charset="0"/>
                <a:cs typeface="Arial" charset="0"/>
              </a:rPr>
              <a:t> </a:t>
            </a:r>
            <a:r>
              <a:rPr lang="en-US" sz="2000" b="1" dirty="0" err="1" smtClean="0">
                <a:latin typeface="Arial" charset="0"/>
                <a:cs typeface="Arial" charset="0"/>
              </a:rPr>
              <a:t>mencapai</a:t>
            </a:r>
            <a:r>
              <a:rPr lang="en-US" sz="2000" b="1" dirty="0" smtClean="0">
                <a:latin typeface="Arial" charset="0"/>
                <a:cs typeface="Arial" charset="0"/>
              </a:rPr>
              <a:t> </a:t>
            </a:r>
            <a:r>
              <a:rPr lang="en-US" sz="2000" b="1" dirty="0" err="1" smtClean="0">
                <a:latin typeface="Arial" charset="0"/>
                <a:cs typeface="Arial" charset="0"/>
              </a:rPr>
              <a:t>tujuan</a:t>
            </a:r>
            <a:r>
              <a:rPr lang="en-US" sz="2000" b="1" dirty="0" smtClean="0">
                <a:latin typeface="Arial" charset="0"/>
                <a:cs typeface="Arial" charset="0"/>
              </a:rPr>
              <a:t> :</a:t>
            </a:r>
            <a:r>
              <a:rPr lang="en-US" sz="2000" b="1" dirty="0" smtClean="0">
                <a:cs typeface="Times New Roman" pitchFamily="18" charset="0"/>
              </a:rPr>
              <a:t/>
            </a:r>
            <a:br>
              <a:rPr lang="en-US" sz="2000" b="1" dirty="0" smtClean="0">
                <a:cs typeface="Times New Roman" pitchFamily="18" charset="0"/>
              </a:rPr>
            </a:br>
            <a:endParaRPr lang="en-US" sz="2000" b="1" dirty="0" smtClean="0">
              <a:cs typeface="Times New Roman" pitchFamily="18" charset="0"/>
            </a:endParaRPr>
          </a:p>
        </p:txBody>
      </p:sp>
      <p:sp>
        <p:nvSpPr>
          <p:cNvPr id="8195" name="Rectangle 3"/>
          <p:cNvSpPr>
            <a:spLocks noGrp="1" noChangeArrowheads="1"/>
          </p:cNvSpPr>
          <p:nvPr>
            <p:ph type="body" idx="1"/>
          </p:nvPr>
        </p:nvSpPr>
        <p:spPr>
          <a:xfrm>
            <a:off x="914400" y="2132856"/>
            <a:ext cx="7315200" cy="4267200"/>
          </a:xfrm>
        </p:spPr>
        <p:txBody>
          <a:bodyPr/>
          <a:lstStyle/>
          <a:p>
            <a:pPr algn="just" eaLnBrk="1" hangingPunct="1">
              <a:lnSpc>
                <a:spcPct val="90000"/>
              </a:lnSpc>
            </a:pPr>
            <a:r>
              <a:rPr lang="en-US" sz="1800" b="1" dirty="0" err="1" smtClean="0">
                <a:latin typeface="Arial" charset="0"/>
                <a:cs typeface="Arial" charset="0"/>
              </a:rPr>
              <a:t>Perolehan</a:t>
            </a:r>
            <a:r>
              <a:rPr lang="en-US" sz="1800" b="1" dirty="0" smtClean="0">
                <a:latin typeface="Arial" charset="0"/>
                <a:cs typeface="Arial" charset="0"/>
              </a:rPr>
              <a:t> </a:t>
            </a:r>
            <a:r>
              <a:rPr lang="en-US" sz="1800" b="1" dirty="0" err="1" smtClean="0">
                <a:latin typeface="Arial" charset="0"/>
                <a:cs typeface="Arial" charset="0"/>
              </a:rPr>
              <a:t>pengetahuan</a:t>
            </a:r>
            <a:r>
              <a:rPr lang="en-US" sz="1800" b="1" dirty="0" smtClean="0">
                <a:latin typeface="Arial" charset="0"/>
                <a:cs typeface="Arial" charset="0"/>
              </a:rPr>
              <a:t> yang </a:t>
            </a:r>
            <a:r>
              <a:rPr lang="en-US" sz="1800" b="1" dirty="0" err="1" smtClean="0">
                <a:latin typeface="Arial" charset="0"/>
                <a:cs typeface="Arial" charset="0"/>
              </a:rPr>
              <a:t>lebih</a:t>
            </a:r>
            <a:r>
              <a:rPr lang="en-US" sz="1800" b="1" dirty="0" smtClean="0">
                <a:latin typeface="Arial" charset="0"/>
                <a:cs typeface="Arial" charset="0"/>
              </a:rPr>
              <a:t> </a:t>
            </a:r>
            <a:r>
              <a:rPr lang="en-US" sz="1800" b="1" dirty="0" err="1" smtClean="0">
                <a:latin typeface="Arial" charset="0"/>
                <a:cs typeface="Arial" charset="0"/>
              </a:rPr>
              <a:t>dari</a:t>
            </a:r>
            <a:r>
              <a:rPr lang="en-US" sz="1800" b="1" dirty="0" smtClean="0">
                <a:latin typeface="Arial" charset="0"/>
                <a:cs typeface="Arial" charset="0"/>
              </a:rPr>
              <a:t> </a:t>
            </a:r>
            <a:r>
              <a:rPr lang="en-US" sz="1800" b="1" dirty="0" err="1" smtClean="0">
                <a:latin typeface="Arial" charset="0"/>
                <a:cs typeface="Arial" charset="0"/>
              </a:rPr>
              <a:t>operasi</a:t>
            </a:r>
            <a:r>
              <a:rPr lang="en-US" sz="1800" b="1" dirty="0" smtClean="0">
                <a:latin typeface="Arial" charset="0"/>
                <a:cs typeface="Arial" charset="0"/>
              </a:rPr>
              <a:t> </a:t>
            </a:r>
            <a:r>
              <a:rPr lang="en-US" sz="1800" b="1" dirty="0" err="1" smtClean="0">
                <a:latin typeface="Arial" charset="0"/>
                <a:cs typeface="Arial" charset="0"/>
              </a:rPr>
              <a:t>perusahaan</a:t>
            </a:r>
            <a:r>
              <a:rPr lang="en-US" sz="1800" b="1" dirty="0" smtClean="0">
                <a:latin typeface="Arial" charset="0"/>
                <a:cs typeface="Arial" charset="0"/>
              </a:rPr>
              <a:t> </a:t>
            </a:r>
            <a:r>
              <a:rPr lang="en-US" sz="1800" b="1" dirty="0" err="1" smtClean="0">
                <a:latin typeface="Arial" charset="0"/>
                <a:cs typeface="Arial" charset="0"/>
              </a:rPr>
              <a:t>mereka</a:t>
            </a:r>
            <a:r>
              <a:rPr lang="en-US" sz="1800" b="1" dirty="0" smtClean="0">
                <a:latin typeface="Arial" charset="0"/>
                <a:cs typeface="Arial" charset="0"/>
              </a:rPr>
              <a:t>.</a:t>
            </a:r>
            <a:r>
              <a:rPr lang="en-US" sz="1800" b="1" dirty="0" smtClean="0"/>
              <a:t> </a:t>
            </a:r>
          </a:p>
          <a:p>
            <a:pPr algn="just" eaLnBrk="1" hangingPunct="1">
              <a:lnSpc>
                <a:spcPct val="90000"/>
              </a:lnSpc>
            </a:pPr>
            <a:r>
              <a:rPr lang="en-US" sz="1800" b="1" dirty="0" err="1" smtClean="0">
                <a:latin typeface="Arial" charset="0"/>
                <a:cs typeface="Arial" charset="0"/>
              </a:rPr>
              <a:t>Mempelajari</a:t>
            </a:r>
            <a:r>
              <a:rPr lang="en-US" sz="1800" b="1" dirty="0" smtClean="0">
                <a:latin typeface="Arial" charset="0"/>
                <a:cs typeface="Arial" charset="0"/>
              </a:rPr>
              <a:t> factor </a:t>
            </a:r>
            <a:r>
              <a:rPr lang="en-US" sz="1800" b="1" dirty="0" err="1" smtClean="0">
                <a:latin typeface="Arial" charset="0"/>
                <a:cs typeface="Arial" charset="0"/>
              </a:rPr>
              <a:t>kunci</a:t>
            </a:r>
            <a:r>
              <a:rPr lang="en-US" sz="1800" b="1" dirty="0" smtClean="0">
                <a:latin typeface="Arial" charset="0"/>
                <a:cs typeface="Arial" charset="0"/>
              </a:rPr>
              <a:t> </a:t>
            </a:r>
            <a:r>
              <a:rPr lang="en-US" sz="1800" b="1" dirty="0" err="1" smtClean="0">
                <a:latin typeface="Arial" charset="0"/>
                <a:cs typeface="Arial" charset="0"/>
              </a:rPr>
              <a:t>usaha</a:t>
            </a:r>
            <a:r>
              <a:rPr lang="en-US" sz="1800" b="1" dirty="0" smtClean="0">
                <a:latin typeface="Arial" charset="0"/>
                <a:cs typeface="Arial" charset="0"/>
              </a:rPr>
              <a:t> </a:t>
            </a:r>
            <a:r>
              <a:rPr lang="en-US" sz="1800" b="1" dirty="0" err="1" smtClean="0">
                <a:latin typeface="Arial" charset="0"/>
                <a:cs typeface="Arial" charset="0"/>
              </a:rPr>
              <a:t>dan</a:t>
            </a:r>
            <a:r>
              <a:rPr lang="en-US" sz="1800" b="1" dirty="0" smtClean="0">
                <a:latin typeface="Arial" charset="0"/>
                <a:cs typeface="Arial" charset="0"/>
              </a:rPr>
              <a:t> </a:t>
            </a:r>
            <a:r>
              <a:rPr lang="en-US" sz="1800" b="1" dirty="0" err="1" smtClean="0">
                <a:latin typeface="Arial" charset="0"/>
                <a:cs typeface="Arial" charset="0"/>
              </a:rPr>
              <a:t>bagaimana</a:t>
            </a:r>
            <a:r>
              <a:rPr lang="en-US" sz="1800" b="1" dirty="0" smtClean="0">
                <a:latin typeface="Arial" charset="0"/>
                <a:cs typeface="Arial" charset="0"/>
              </a:rPr>
              <a:t> </a:t>
            </a:r>
            <a:r>
              <a:rPr lang="en-US" sz="1800" b="1" dirty="0" err="1" smtClean="0">
                <a:latin typeface="Arial" charset="0"/>
                <a:cs typeface="Arial" charset="0"/>
              </a:rPr>
              <a:t>pengaruhnya</a:t>
            </a:r>
            <a:r>
              <a:rPr lang="en-US" sz="1800" b="1" dirty="0" smtClean="0">
                <a:latin typeface="Arial" charset="0"/>
                <a:cs typeface="Arial" charset="0"/>
              </a:rPr>
              <a:t> </a:t>
            </a:r>
            <a:r>
              <a:rPr lang="en-US" sz="1800" b="1" dirty="0" err="1" smtClean="0">
                <a:latin typeface="Arial" charset="0"/>
                <a:cs typeface="Arial" charset="0"/>
              </a:rPr>
              <a:t>terhadap</a:t>
            </a:r>
            <a:r>
              <a:rPr lang="en-US" sz="1800" b="1" dirty="0" smtClean="0">
                <a:latin typeface="Arial" charset="0"/>
                <a:cs typeface="Arial" charset="0"/>
              </a:rPr>
              <a:t> yang </a:t>
            </a:r>
            <a:r>
              <a:rPr lang="en-US" sz="1800" b="1" dirty="0" err="1" smtClean="0">
                <a:latin typeface="Arial" charset="0"/>
                <a:cs typeface="Arial" charset="0"/>
              </a:rPr>
              <a:t>lainnya</a:t>
            </a:r>
            <a:r>
              <a:rPr lang="en-US" sz="1800" b="1" dirty="0" smtClean="0">
                <a:latin typeface="Arial" charset="0"/>
                <a:cs typeface="Arial" charset="0"/>
              </a:rPr>
              <a:t>.</a:t>
            </a:r>
            <a:r>
              <a:rPr lang="en-US" sz="1800" b="1" dirty="0" smtClean="0"/>
              <a:t> </a:t>
            </a:r>
          </a:p>
          <a:p>
            <a:pPr algn="just" eaLnBrk="1" hangingPunct="1">
              <a:lnSpc>
                <a:spcPct val="90000"/>
              </a:lnSpc>
            </a:pPr>
            <a:r>
              <a:rPr lang="en-US" sz="1800" b="1" dirty="0" err="1" smtClean="0">
                <a:latin typeface="Arial" charset="0"/>
                <a:cs typeface="Arial" charset="0"/>
              </a:rPr>
              <a:t>Membandingkan</a:t>
            </a:r>
            <a:r>
              <a:rPr lang="en-US" sz="1800" b="1" dirty="0" smtClean="0">
                <a:latin typeface="Arial" charset="0"/>
                <a:cs typeface="Arial" charset="0"/>
              </a:rPr>
              <a:t> </a:t>
            </a:r>
            <a:r>
              <a:rPr lang="en-US" sz="1800" b="1" dirty="0" err="1" smtClean="0">
                <a:latin typeface="Arial" charset="0"/>
                <a:cs typeface="Arial" charset="0"/>
              </a:rPr>
              <a:t>performa</a:t>
            </a:r>
            <a:r>
              <a:rPr lang="en-US" sz="1800" b="1" dirty="0" smtClean="0">
                <a:latin typeface="Arial" charset="0"/>
                <a:cs typeface="Arial" charset="0"/>
              </a:rPr>
              <a:t> </a:t>
            </a:r>
            <a:r>
              <a:rPr lang="en-US" sz="1800" b="1" dirty="0" err="1" smtClean="0">
                <a:latin typeface="Arial" charset="0"/>
                <a:cs typeface="Arial" charset="0"/>
              </a:rPr>
              <a:t>perusahaannya</a:t>
            </a:r>
            <a:r>
              <a:rPr lang="en-US" sz="1800" b="1" dirty="0" smtClean="0">
                <a:latin typeface="Arial" charset="0"/>
                <a:cs typeface="Arial" charset="0"/>
              </a:rPr>
              <a:t> </a:t>
            </a:r>
            <a:r>
              <a:rPr lang="en-US" sz="1800" b="1" dirty="0" err="1" smtClean="0">
                <a:latin typeface="Arial" charset="0"/>
                <a:cs typeface="Arial" charset="0"/>
              </a:rPr>
              <a:t>terhadap</a:t>
            </a:r>
            <a:r>
              <a:rPr lang="en-US" sz="1800" b="1" dirty="0" smtClean="0">
                <a:latin typeface="Arial" charset="0"/>
                <a:cs typeface="Arial" charset="0"/>
              </a:rPr>
              <a:t> </a:t>
            </a:r>
            <a:r>
              <a:rPr lang="en-US" sz="1800" b="1" dirty="0" err="1" smtClean="0">
                <a:latin typeface="Arial" charset="0"/>
                <a:cs typeface="Arial" charset="0"/>
              </a:rPr>
              <a:t>kompetisi</a:t>
            </a:r>
            <a:r>
              <a:rPr lang="en-US" sz="1800" b="1" dirty="0" smtClean="0">
                <a:latin typeface="Arial" charset="0"/>
                <a:cs typeface="Arial" charset="0"/>
              </a:rPr>
              <a:t> </a:t>
            </a:r>
            <a:r>
              <a:rPr lang="en-US" sz="1800" b="1" dirty="0" err="1" smtClean="0">
                <a:latin typeface="Arial" charset="0"/>
                <a:cs typeface="Arial" charset="0"/>
              </a:rPr>
              <a:t>dan</a:t>
            </a:r>
            <a:r>
              <a:rPr lang="en-US" sz="1800" b="1" dirty="0" smtClean="0">
                <a:latin typeface="Arial" charset="0"/>
                <a:cs typeface="Arial" charset="0"/>
              </a:rPr>
              <a:t> </a:t>
            </a:r>
            <a:r>
              <a:rPr lang="en-US" sz="1800" b="1" dirty="0" err="1" smtClean="0">
                <a:latin typeface="Arial" charset="0"/>
                <a:cs typeface="Arial" charset="0"/>
              </a:rPr>
              <a:t>terhadap</a:t>
            </a:r>
            <a:r>
              <a:rPr lang="en-US" sz="1800" b="1" dirty="0" smtClean="0">
                <a:latin typeface="Arial" charset="0"/>
                <a:cs typeface="Arial" charset="0"/>
              </a:rPr>
              <a:t> </a:t>
            </a:r>
            <a:r>
              <a:rPr lang="en-US" sz="1800" b="1" dirty="0" err="1" smtClean="0">
                <a:latin typeface="Arial" charset="0"/>
                <a:cs typeface="Arial" charset="0"/>
              </a:rPr>
              <a:t>industri</a:t>
            </a:r>
            <a:r>
              <a:rPr lang="en-US" sz="1800" b="1" dirty="0" smtClean="0">
                <a:latin typeface="Arial" charset="0"/>
                <a:cs typeface="Arial" charset="0"/>
              </a:rPr>
              <a:t> black market.</a:t>
            </a:r>
            <a:r>
              <a:rPr lang="en-US" sz="1800" b="1" dirty="0" smtClean="0"/>
              <a:t> </a:t>
            </a:r>
          </a:p>
          <a:p>
            <a:pPr algn="just" eaLnBrk="1" hangingPunct="1">
              <a:lnSpc>
                <a:spcPct val="90000"/>
              </a:lnSpc>
            </a:pPr>
            <a:r>
              <a:rPr lang="en-US" sz="1800" b="1" dirty="0" err="1" smtClean="0">
                <a:latin typeface="Arial" charset="0"/>
                <a:cs typeface="Arial" charset="0"/>
              </a:rPr>
              <a:t>Memperhatikan</a:t>
            </a:r>
            <a:r>
              <a:rPr lang="en-US" sz="1800" b="1" dirty="0" smtClean="0">
                <a:latin typeface="Arial" charset="0"/>
                <a:cs typeface="Arial" charset="0"/>
              </a:rPr>
              <a:t> </a:t>
            </a:r>
            <a:r>
              <a:rPr lang="en-US" sz="1800" b="1" dirty="0" err="1" smtClean="0">
                <a:latin typeface="Arial" charset="0"/>
                <a:cs typeface="Arial" charset="0"/>
              </a:rPr>
              <a:t>pilihan</a:t>
            </a:r>
            <a:r>
              <a:rPr lang="en-US" sz="1800" b="1" dirty="0" smtClean="0">
                <a:latin typeface="Arial" charset="0"/>
                <a:cs typeface="Arial" charset="0"/>
              </a:rPr>
              <a:t> </a:t>
            </a:r>
            <a:r>
              <a:rPr lang="en-US" sz="1800" b="1" dirty="0" err="1" smtClean="0">
                <a:latin typeface="Arial" charset="0"/>
                <a:cs typeface="Arial" charset="0"/>
              </a:rPr>
              <a:t>dan</a:t>
            </a:r>
            <a:r>
              <a:rPr lang="en-US" sz="1800" b="1" dirty="0" smtClean="0">
                <a:latin typeface="Arial" charset="0"/>
                <a:cs typeface="Arial" charset="0"/>
              </a:rPr>
              <a:t> </a:t>
            </a:r>
            <a:r>
              <a:rPr lang="en-US" sz="1800" b="1" dirty="0" err="1" smtClean="0">
                <a:latin typeface="Arial" charset="0"/>
                <a:cs typeface="Arial" charset="0"/>
              </a:rPr>
              <a:t>kebutuhan</a:t>
            </a:r>
            <a:r>
              <a:rPr lang="en-US" sz="1800" b="1" dirty="0" smtClean="0">
                <a:latin typeface="Arial" charset="0"/>
                <a:cs typeface="Arial" charset="0"/>
              </a:rPr>
              <a:t> </a:t>
            </a:r>
            <a:r>
              <a:rPr lang="en-US" sz="1800" b="1" dirty="0" err="1" smtClean="0">
                <a:latin typeface="Arial" charset="0"/>
                <a:cs typeface="Arial" charset="0"/>
              </a:rPr>
              <a:t>konsumen</a:t>
            </a:r>
            <a:r>
              <a:rPr lang="en-US" sz="1800" b="1" dirty="0" smtClean="0">
                <a:latin typeface="Arial" charset="0"/>
                <a:cs typeface="Arial" charset="0"/>
              </a:rPr>
              <a:t>.</a:t>
            </a:r>
            <a:r>
              <a:rPr lang="en-US" sz="1800" b="1" dirty="0" smtClean="0"/>
              <a:t> </a:t>
            </a:r>
          </a:p>
          <a:p>
            <a:pPr algn="just" eaLnBrk="1" hangingPunct="1">
              <a:lnSpc>
                <a:spcPct val="90000"/>
              </a:lnSpc>
            </a:pPr>
            <a:r>
              <a:rPr lang="en-US" sz="1800" b="1" dirty="0" err="1" smtClean="0">
                <a:latin typeface="Arial" charset="0"/>
                <a:cs typeface="Arial" charset="0"/>
              </a:rPr>
              <a:t>kemunculan</a:t>
            </a:r>
            <a:r>
              <a:rPr lang="en-US" sz="1800" b="1" dirty="0" smtClean="0">
                <a:latin typeface="Arial" charset="0"/>
                <a:cs typeface="Arial" charset="0"/>
              </a:rPr>
              <a:t> </a:t>
            </a:r>
            <a:r>
              <a:rPr lang="en-US" sz="1800" b="1" dirty="0" err="1" smtClean="0">
                <a:latin typeface="Arial" charset="0"/>
                <a:cs typeface="Arial" charset="0"/>
              </a:rPr>
              <a:t>teknologi</a:t>
            </a:r>
            <a:r>
              <a:rPr lang="en-US" sz="1800" b="1" dirty="0" smtClean="0">
                <a:latin typeface="Arial" charset="0"/>
                <a:cs typeface="Arial" charset="0"/>
              </a:rPr>
              <a:t> </a:t>
            </a:r>
            <a:r>
              <a:rPr lang="en-US" sz="1800" b="1" dirty="0" err="1" smtClean="0">
                <a:latin typeface="Arial" charset="0"/>
                <a:cs typeface="Arial" charset="0"/>
              </a:rPr>
              <a:t>hasil</a:t>
            </a:r>
            <a:r>
              <a:rPr lang="en-US" sz="1800" b="1" dirty="0" smtClean="0">
                <a:latin typeface="Arial" charset="0"/>
                <a:cs typeface="Arial" charset="0"/>
              </a:rPr>
              <a:t> </a:t>
            </a:r>
            <a:r>
              <a:rPr lang="en-US" sz="1800" b="1" dirty="0" err="1" smtClean="0">
                <a:latin typeface="Arial" charset="0"/>
                <a:cs typeface="Arial" charset="0"/>
              </a:rPr>
              <a:t>penjualan</a:t>
            </a:r>
            <a:r>
              <a:rPr lang="en-US" sz="1800" b="1" dirty="0" smtClean="0">
                <a:latin typeface="Arial" charset="0"/>
                <a:cs typeface="Arial" charset="0"/>
              </a:rPr>
              <a:t> </a:t>
            </a:r>
            <a:r>
              <a:rPr lang="en-US" sz="1800" b="1" dirty="0" err="1" smtClean="0">
                <a:latin typeface="Arial" charset="0"/>
                <a:cs typeface="Arial" charset="0"/>
              </a:rPr>
              <a:t>dan</a:t>
            </a:r>
            <a:r>
              <a:rPr lang="en-US" sz="1800" b="1" dirty="0" smtClean="0">
                <a:latin typeface="Arial" charset="0"/>
                <a:cs typeface="Arial" charset="0"/>
              </a:rPr>
              <a:t> </a:t>
            </a:r>
            <a:r>
              <a:rPr lang="en-US" sz="1800" b="1" dirty="0" err="1" smtClean="0">
                <a:latin typeface="Arial" charset="0"/>
                <a:cs typeface="Arial" charset="0"/>
              </a:rPr>
              <a:t>pemasaran</a:t>
            </a:r>
            <a:r>
              <a:rPr lang="en-US" sz="1800" b="1" dirty="0" smtClean="0">
                <a:latin typeface="Arial" charset="0"/>
                <a:cs typeface="Arial" charset="0"/>
              </a:rPr>
              <a:t>.</a:t>
            </a:r>
            <a:r>
              <a:rPr lang="en-US" sz="1800" b="1" dirty="0" smtClean="0"/>
              <a:t> </a:t>
            </a:r>
          </a:p>
          <a:p>
            <a:pPr algn="just" eaLnBrk="1" hangingPunct="1">
              <a:lnSpc>
                <a:spcPct val="90000"/>
              </a:lnSpc>
            </a:pPr>
            <a:r>
              <a:rPr lang="en-US" sz="1800" b="1" dirty="0" smtClean="0">
                <a:latin typeface="Arial" charset="0"/>
                <a:cs typeface="Arial" charset="0"/>
              </a:rPr>
              <a:t>Tingkat </a:t>
            </a:r>
            <a:r>
              <a:rPr lang="en-US" sz="1800" b="1" dirty="0" err="1" smtClean="0">
                <a:latin typeface="Arial" charset="0"/>
                <a:cs typeface="Arial" charset="0"/>
              </a:rPr>
              <a:t>kualitas</a:t>
            </a:r>
            <a:r>
              <a:rPr lang="en-US" sz="1800" b="1" dirty="0" smtClean="0">
                <a:latin typeface="Arial" charset="0"/>
                <a:cs typeface="Arial" charset="0"/>
              </a:rPr>
              <a:t> </a:t>
            </a:r>
            <a:r>
              <a:rPr lang="en-US" sz="1800" b="1" dirty="0" err="1" smtClean="0">
                <a:latin typeface="Arial" charset="0"/>
                <a:cs typeface="Arial" charset="0"/>
              </a:rPr>
              <a:t>dan</a:t>
            </a:r>
            <a:r>
              <a:rPr lang="en-US" sz="1800" b="1" dirty="0" smtClean="0">
                <a:latin typeface="Arial" charset="0"/>
                <a:cs typeface="Arial" charset="0"/>
              </a:rPr>
              <a:t> </a:t>
            </a:r>
            <a:r>
              <a:rPr lang="en-US" sz="1800" b="1" dirty="0" err="1" smtClean="0">
                <a:latin typeface="Arial" charset="0"/>
                <a:cs typeface="Arial" charset="0"/>
              </a:rPr>
              <a:t>produk</a:t>
            </a:r>
            <a:r>
              <a:rPr lang="en-US" sz="1800" b="1" dirty="0" smtClean="0">
                <a:latin typeface="Arial" charset="0"/>
                <a:cs typeface="Arial" charset="0"/>
              </a:rPr>
              <a:t> </a:t>
            </a:r>
            <a:r>
              <a:rPr lang="en-US" sz="1800" b="1" dirty="0" err="1" smtClean="0">
                <a:latin typeface="Arial" charset="0"/>
                <a:cs typeface="Arial" charset="0"/>
              </a:rPr>
              <a:t>pelayanan</a:t>
            </a:r>
            <a:r>
              <a:rPr lang="en-US" sz="1800" b="1" dirty="0" smtClean="0">
                <a:latin typeface="Arial" charset="0"/>
                <a:cs typeface="Arial" charset="0"/>
              </a:rPr>
              <a:t>.</a:t>
            </a:r>
            <a:r>
              <a:rPr lang="en-US" sz="1800" b="1" dirty="0" smtClean="0"/>
              <a:t> </a:t>
            </a:r>
          </a:p>
          <a:p>
            <a:pPr algn="just" eaLnBrk="1" hangingPunct="1">
              <a:lnSpc>
                <a:spcPct val="90000"/>
              </a:lnSpc>
            </a:pPr>
            <a:r>
              <a:rPr lang="en-US" sz="1800" b="1" dirty="0" err="1" smtClean="0">
                <a:latin typeface="Arial" charset="0"/>
                <a:cs typeface="Arial" charset="0"/>
              </a:rPr>
              <a:t>Tipe</a:t>
            </a:r>
            <a:r>
              <a:rPr lang="en-US" sz="1800" b="1" dirty="0" smtClean="0">
                <a:latin typeface="Arial" charset="0"/>
                <a:cs typeface="Arial" charset="0"/>
              </a:rPr>
              <a:t> </a:t>
            </a:r>
            <a:r>
              <a:rPr lang="en-US" sz="1800" b="1" dirty="0" err="1" smtClean="0">
                <a:latin typeface="Arial" charset="0"/>
                <a:cs typeface="Arial" charset="0"/>
              </a:rPr>
              <a:t>informasi</a:t>
            </a:r>
            <a:r>
              <a:rPr lang="en-US" sz="1800" b="1" dirty="0" smtClean="0">
                <a:latin typeface="Arial" charset="0"/>
                <a:cs typeface="Arial" charset="0"/>
              </a:rPr>
              <a:t> yang </a:t>
            </a:r>
            <a:r>
              <a:rPr lang="en-US" sz="1800" b="1" dirty="0" err="1" smtClean="0">
                <a:latin typeface="Arial" charset="0"/>
                <a:cs typeface="Arial" charset="0"/>
              </a:rPr>
              <a:t>dibutuhkan</a:t>
            </a:r>
            <a:r>
              <a:rPr lang="en-US" sz="1800" b="1" dirty="0" smtClean="0">
                <a:latin typeface="Arial" charset="0"/>
                <a:cs typeface="Arial" charset="0"/>
              </a:rPr>
              <a:t> </a:t>
            </a:r>
            <a:r>
              <a:rPr lang="en-US" sz="1800" b="1" dirty="0" err="1" smtClean="0">
                <a:latin typeface="Arial" charset="0"/>
                <a:cs typeface="Arial" charset="0"/>
              </a:rPr>
              <a:t>dalam</a:t>
            </a:r>
            <a:r>
              <a:rPr lang="en-US" sz="1800" b="1" dirty="0" smtClean="0">
                <a:latin typeface="Arial" charset="0"/>
                <a:cs typeface="Arial" charset="0"/>
              </a:rPr>
              <a:t> </a:t>
            </a:r>
            <a:r>
              <a:rPr lang="en-US" sz="1800" b="1" dirty="0" err="1" smtClean="0">
                <a:latin typeface="Arial" charset="0"/>
                <a:cs typeface="Arial" charset="0"/>
              </a:rPr>
              <a:t>membuat</a:t>
            </a:r>
            <a:r>
              <a:rPr lang="en-US" sz="1800" b="1" dirty="0" smtClean="0">
                <a:latin typeface="Arial" charset="0"/>
                <a:cs typeface="Arial" charset="0"/>
              </a:rPr>
              <a:t> </a:t>
            </a:r>
            <a:r>
              <a:rPr lang="en-US" sz="1800" b="1" dirty="0" err="1" smtClean="0">
                <a:latin typeface="Arial" charset="0"/>
                <a:cs typeface="Arial" charset="0"/>
              </a:rPr>
              <a:t>keputusan</a:t>
            </a:r>
            <a:r>
              <a:rPr lang="en-US" sz="1800" b="1" dirty="0" smtClean="0">
                <a:latin typeface="Arial" charset="0"/>
                <a:cs typeface="Arial" charset="0"/>
              </a:rPr>
              <a:t> </a:t>
            </a:r>
            <a:r>
              <a:rPr lang="en-US" sz="1800" b="1" dirty="0" err="1" smtClean="0">
                <a:latin typeface="Arial" charset="0"/>
                <a:cs typeface="Arial" charset="0"/>
              </a:rPr>
              <a:t>meliputi</a:t>
            </a:r>
            <a:r>
              <a:rPr lang="en-US" sz="1800" b="1" dirty="0" smtClean="0">
                <a:latin typeface="Arial" charset="0"/>
                <a:cs typeface="Arial" charset="0"/>
              </a:rPr>
              <a:t> </a:t>
            </a:r>
            <a:r>
              <a:rPr lang="en-US" sz="1800" b="1" dirty="0" err="1" smtClean="0">
                <a:latin typeface="Arial" charset="0"/>
                <a:cs typeface="Arial" charset="0"/>
              </a:rPr>
              <a:t>tujuan</a:t>
            </a:r>
            <a:r>
              <a:rPr lang="en-US" sz="1800" b="1" dirty="0" smtClean="0">
                <a:latin typeface="Arial" charset="0"/>
                <a:cs typeface="Arial" charset="0"/>
              </a:rPr>
              <a:t> </a:t>
            </a:r>
            <a:r>
              <a:rPr lang="en-US" sz="1800" b="1" dirty="0" err="1" smtClean="0">
                <a:latin typeface="Arial" charset="0"/>
                <a:cs typeface="Arial" charset="0"/>
              </a:rPr>
              <a:t>dan</a:t>
            </a:r>
            <a:r>
              <a:rPr lang="en-US" sz="1800" b="1" dirty="0" smtClean="0">
                <a:latin typeface="Arial" charset="0"/>
                <a:cs typeface="Arial" charset="0"/>
              </a:rPr>
              <a:t> </a:t>
            </a:r>
            <a:r>
              <a:rPr lang="en-US" sz="1800" b="1" dirty="0" err="1" smtClean="0">
                <a:latin typeface="Arial" charset="0"/>
                <a:cs typeface="Arial" charset="0"/>
              </a:rPr>
              <a:t>strategi</a:t>
            </a:r>
            <a:r>
              <a:rPr lang="en-US" sz="1800" b="1" dirty="0" smtClean="0">
                <a:latin typeface="Arial" charset="0"/>
                <a:cs typeface="Arial" charset="0"/>
              </a:rPr>
              <a:t> </a:t>
            </a:r>
            <a:r>
              <a:rPr lang="en-US" sz="1800" b="1" dirty="0" err="1" smtClean="0">
                <a:latin typeface="Arial" charset="0"/>
                <a:cs typeface="Arial" charset="0"/>
              </a:rPr>
              <a:t>seluruh</a:t>
            </a:r>
            <a:r>
              <a:rPr lang="en-US" sz="1800" b="1" dirty="0" smtClean="0">
                <a:latin typeface="Arial" charset="0"/>
                <a:cs typeface="Arial" charset="0"/>
              </a:rPr>
              <a:t> </a:t>
            </a:r>
            <a:r>
              <a:rPr lang="en-US" sz="1800" b="1" dirty="0" err="1" smtClean="0">
                <a:latin typeface="Arial" charset="0"/>
                <a:cs typeface="Arial" charset="0"/>
              </a:rPr>
              <a:t>perusahaan</a:t>
            </a:r>
            <a:r>
              <a:rPr lang="en-US" sz="1800" b="1" dirty="0" smtClean="0">
                <a:latin typeface="Arial" charset="0"/>
                <a:cs typeface="Arial" charset="0"/>
              </a:rPr>
              <a:t>.</a:t>
            </a:r>
            <a:r>
              <a:rPr lang="en-US" sz="1800" b="1" dirty="0" smtClean="0"/>
              <a:t> </a:t>
            </a:r>
          </a:p>
          <a:p>
            <a:pPr algn="just" eaLnBrk="1" hangingPunct="1">
              <a:lnSpc>
                <a:spcPct val="90000"/>
              </a:lnSpc>
              <a:buFont typeface="Wingdings" pitchFamily="2" charset="2"/>
              <a:buNone/>
            </a:pPr>
            <a:endParaRPr lang="en-US" sz="1800" b="1" dirty="0" smtClean="0"/>
          </a:p>
          <a:p>
            <a:pPr marL="0" indent="0" algn="just" eaLnBrk="1" hangingPunct="1">
              <a:lnSpc>
                <a:spcPct val="90000"/>
              </a:lnSpc>
              <a:buFont typeface="Wingdings" pitchFamily="2" charset="2"/>
              <a:buNone/>
            </a:pPr>
            <a:r>
              <a:rPr lang="en-US" sz="1800" b="1" dirty="0" err="1" smtClean="0">
                <a:latin typeface="Arial" charset="0"/>
                <a:cs typeface="Arial" charset="0"/>
              </a:rPr>
              <a:t>Pengkombinasian</a:t>
            </a:r>
            <a:r>
              <a:rPr lang="en-US" sz="1800" b="1" dirty="0" smtClean="0">
                <a:latin typeface="Arial" charset="0"/>
                <a:cs typeface="Arial" charset="0"/>
              </a:rPr>
              <a:t> </a:t>
            </a:r>
            <a:r>
              <a:rPr lang="en-US" sz="1800" b="1" dirty="0" err="1" smtClean="0">
                <a:latin typeface="Arial" charset="0"/>
                <a:cs typeface="Arial" charset="0"/>
              </a:rPr>
              <a:t>semua</a:t>
            </a:r>
            <a:r>
              <a:rPr lang="en-US" sz="1800" b="1" dirty="0" smtClean="0">
                <a:latin typeface="Arial" charset="0"/>
                <a:cs typeface="Arial" charset="0"/>
              </a:rPr>
              <a:t> </a:t>
            </a:r>
            <a:r>
              <a:rPr lang="en-US" sz="1800" b="1" dirty="0" err="1" smtClean="0">
                <a:latin typeface="Arial" charset="0"/>
                <a:cs typeface="Arial" charset="0"/>
              </a:rPr>
              <a:t>tipe</a:t>
            </a:r>
            <a:r>
              <a:rPr lang="en-US" sz="1800" b="1" dirty="0" smtClean="0">
                <a:latin typeface="Arial" charset="0"/>
                <a:cs typeface="Arial" charset="0"/>
              </a:rPr>
              <a:t> </a:t>
            </a:r>
            <a:r>
              <a:rPr lang="en-US" sz="1800" b="1" dirty="0" err="1" smtClean="0">
                <a:latin typeface="Arial" charset="0"/>
                <a:cs typeface="Arial" charset="0"/>
              </a:rPr>
              <a:t>informasi</a:t>
            </a:r>
            <a:r>
              <a:rPr lang="en-US" sz="1800" b="1" dirty="0" smtClean="0">
                <a:latin typeface="Arial" charset="0"/>
                <a:cs typeface="Arial" charset="0"/>
              </a:rPr>
              <a:t> yang </a:t>
            </a:r>
            <a:r>
              <a:rPr lang="en-US" sz="1800" b="1" dirty="0" err="1" smtClean="0">
                <a:latin typeface="Arial" charset="0"/>
                <a:cs typeface="Arial" charset="0"/>
              </a:rPr>
              <a:t>esensial</a:t>
            </a:r>
            <a:r>
              <a:rPr lang="en-US" sz="1800" b="1" dirty="0" smtClean="0">
                <a:latin typeface="Arial" charset="0"/>
                <a:cs typeface="Arial" charset="0"/>
              </a:rPr>
              <a:t> </a:t>
            </a:r>
            <a:r>
              <a:rPr lang="en-US" sz="1800" b="1" dirty="0" err="1" smtClean="0">
                <a:latin typeface="Arial" charset="0"/>
                <a:cs typeface="Arial" charset="0"/>
              </a:rPr>
              <a:t>kedalam</a:t>
            </a:r>
            <a:r>
              <a:rPr lang="en-US" sz="1800" b="1" dirty="0" smtClean="0">
                <a:latin typeface="Arial" charset="0"/>
                <a:cs typeface="Arial" charset="0"/>
              </a:rPr>
              <a:t> </a:t>
            </a:r>
            <a:r>
              <a:rPr lang="en-US" sz="1800" b="1" dirty="0" err="1" smtClean="0">
                <a:latin typeface="Arial" charset="0"/>
                <a:cs typeface="Arial" charset="0"/>
              </a:rPr>
              <a:t>satu</a:t>
            </a:r>
            <a:r>
              <a:rPr lang="en-US" sz="1800" b="1" dirty="0" smtClean="0">
                <a:latin typeface="Arial" charset="0"/>
                <a:cs typeface="Arial" charset="0"/>
              </a:rPr>
              <a:t> </a:t>
            </a:r>
            <a:r>
              <a:rPr lang="en-US" sz="1800" b="1" dirty="0" err="1" smtClean="0">
                <a:latin typeface="Arial" charset="0"/>
                <a:cs typeface="Arial" charset="0"/>
              </a:rPr>
              <a:t>kelompok</a:t>
            </a:r>
            <a:r>
              <a:rPr lang="en-US" sz="1800" b="1" dirty="0" smtClean="0">
                <a:latin typeface="Arial" charset="0"/>
                <a:cs typeface="Arial" charset="0"/>
              </a:rPr>
              <a:t>, </a:t>
            </a:r>
            <a:r>
              <a:rPr lang="en-US" sz="1800" b="1" dirty="0" err="1" smtClean="0">
                <a:latin typeface="Arial" charset="0"/>
                <a:cs typeface="Arial" charset="0"/>
              </a:rPr>
              <a:t>disebut</a:t>
            </a:r>
            <a:r>
              <a:rPr lang="en-US" sz="1800" b="1" dirty="0" smtClean="0">
                <a:latin typeface="Arial" charset="0"/>
                <a:cs typeface="Arial" charset="0"/>
              </a:rPr>
              <a:t> </a:t>
            </a:r>
            <a:r>
              <a:rPr lang="en-US" sz="1800" b="1" dirty="0" err="1" smtClean="0">
                <a:latin typeface="Arial" charset="0"/>
                <a:cs typeface="Arial" charset="0"/>
              </a:rPr>
              <a:t>dengan</a:t>
            </a:r>
            <a:r>
              <a:rPr lang="en-US" sz="1800" b="1" dirty="0" smtClean="0">
                <a:latin typeface="Arial" charset="0"/>
                <a:cs typeface="Arial" charset="0"/>
              </a:rPr>
              <a:t> </a:t>
            </a:r>
            <a:r>
              <a:rPr lang="en-US" sz="1800" b="1" dirty="0" err="1" smtClean="0">
                <a:latin typeface="Arial" charset="0"/>
                <a:cs typeface="Arial" charset="0"/>
              </a:rPr>
              <a:t>konsentrasi</a:t>
            </a:r>
            <a:r>
              <a:rPr lang="en-US" sz="1800" b="1" dirty="0" smtClean="0">
                <a:latin typeface="Arial" charset="0"/>
                <a:cs typeface="Arial" charset="0"/>
              </a:rPr>
              <a:t> </a:t>
            </a:r>
            <a:r>
              <a:rPr lang="en-US" sz="1800" b="1" dirty="0" err="1" smtClean="0">
                <a:latin typeface="Arial" charset="0"/>
                <a:cs typeface="Arial" charset="0"/>
              </a:rPr>
              <a:t>strategi</a:t>
            </a:r>
            <a:r>
              <a:rPr lang="en-US" sz="1800" b="1" dirty="0" smtClean="0">
                <a:latin typeface="Arial" charset="0"/>
                <a:cs typeface="Arial" charset="0"/>
              </a:rPr>
              <a:t> </a:t>
            </a:r>
            <a:r>
              <a:rPr lang="en-US" sz="1800" b="1" dirty="0" err="1" smtClean="0">
                <a:latin typeface="Arial" charset="0"/>
                <a:cs typeface="Arial" charset="0"/>
              </a:rPr>
              <a:t>bisnis</a:t>
            </a:r>
            <a:r>
              <a:rPr lang="en-US" sz="1800" b="1" dirty="0" smtClean="0">
                <a:latin typeface="Arial" charset="0"/>
                <a:cs typeface="Arial" charset="0"/>
              </a:rPr>
              <a:t>.</a:t>
            </a:r>
            <a:endParaRPr lang="en-US" sz="1800" b="1" dirty="0" smtClean="0">
              <a:cs typeface="Times New Roman" pitchFamily="18" charset="0"/>
            </a:endParaRPr>
          </a:p>
          <a:p>
            <a:pPr algn="just" eaLnBrk="1" hangingPunct="1">
              <a:lnSpc>
                <a:spcPct val="90000"/>
              </a:lnSpc>
              <a:buFont typeface="Wingdings" pitchFamily="2" charset="2"/>
              <a:buNone/>
            </a:pPr>
            <a:endParaRPr lang="en-US" sz="1800" b="1" dirty="0" smtClean="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539552" y="836712"/>
            <a:ext cx="7315200" cy="787971"/>
          </a:xfrm>
        </p:spPr>
        <p:txBody>
          <a:bodyPr/>
          <a:lstStyle/>
          <a:p>
            <a:pPr eaLnBrk="1" hangingPunct="1"/>
            <a:r>
              <a:rPr lang="en-US" sz="2000" b="1" dirty="0" err="1" smtClean="0">
                <a:latin typeface="Arial" charset="0"/>
                <a:cs typeface="Arial" charset="0"/>
              </a:rPr>
              <a:t>Daftar</a:t>
            </a:r>
            <a:r>
              <a:rPr lang="en-US" sz="2000" b="1" dirty="0" smtClean="0">
                <a:latin typeface="Arial" charset="0"/>
                <a:cs typeface="Arial" charset="0"/>
              </a:rPr>
              <a:t> </a:t>
            </a:r>
            <a:r>
              <a:rPr lang="en-US" sz="2000" b="1" dirty="0" err="1" smtClean="0">
                <a:latin typeface="Arial" charset="0"/>
                <a:cs typeface="Arial" charset="0"/>
              </a:rPr>
              <a:t>Karakteristik</a:t>
            </a:r>
            <a:r>
              <a:rPr lang="en-US" sz="2000" b="1" dirty="0" smtClean="0">
                <a:latin typeface="Arial" charset="0"/>
                <a:cs typeface="Arial" charset="0"/>
              </a:rPr>
              <a:t> yang </a:t>
            </a:r>
            <a:r>
              <a:rPr lang="en-US" sz="2000" b="1" dirty="0" err="1" smtClean="0">
                <a:latin typeface="Arial" charset="0"/>
                <a:cs typeface="Arial" charset="0"/>
              </a:rPr>
              <a:t>diinginkan</a:t>
            </a:r>
            <a:r>
              <a:rPr lang="en-US" sz="2000" b="1" dirty="0" smtClean="0">
                <a:latin typeface="Arial" charset="0"/>
                <a:cs typeface="Arial" charset="0"/>
              </a:rPr>
              <a:t/>
            </a:r>
            <a:br>
              <a:rPr lang="en-US" sz="2000" b="1" dirty="0" smtClean="0">
                <a:latin typeface="Arial" charset="0"/>
                <a:cs typeface="Arial" charset="0"/>
              </a:rPr>
            </a:br>
            <a:r>
              <a:rPr lang="en-US" sz="2000" b="1" dirty="0" err="1" smtClean="0">
                <a:latin typeface="Arial" charset="0"/>
                <a:cs typeface="Arial" charset="0"/>
              </a:rPr>
              <a:t>Strategi</a:t>
            </a:r>
            <a:r>
              <a:rPr lang="en-US" sz="2000" b="1" dirty="0" smtClean="0">
                <a:latin typeface="Arial" charset="0"/>
                <a:cs typeface="Arial" charset="0"/>
              </a:rPr>
              <a:t> </a:t>
            </a:r>
            <a:r>
              <a:rPr lang="en-US" sz="2000" b="1" dirty="0" err="1" smtClean="0">
                <a:latin typeface="Arial" charset="0"/>
                <a:cs typeface="Arial" charset="0"/>
              </a:rPr>
              <a:t>Informasi</a:t>
            </a:r>
            <a:r>
              <a:rPr lang="en-US" sz="2000" b="1" dirty="0" smtClean="0">
                <a:latin typeface="Arial" charset="0"/>
                <a:cs typeface="Arial" charset="0"/>
              </a:rPr>
              <a:t>.</a:t>
            </a:r>
            <a:r>
              <a:rPr lang="en-US" sz="2000" b="1" dirty="0" smtClean="0">
                <a:cs typeface="Times New Roman" pitchFamily="18" charset="0"/>
              </a:rPr>
              <a:t/>
            </a:r>
            <a:br>
              <a:rPr lang="en-US" sz="2000" b="1" dirty="0" smtClean="0">
                <a:cs typeface="Times New Roman" pitchFamily="18" charset="0"/>
              </a:rPr>
            </a:br>
            <a:r>
              <a:rPr lang="en-US" sz="2000" b="1" dirty="0" smtClean="0">
                <a:latin typeface="Arial" charset="0"/>
                <a:cs typeface="Arial" charset="0"/>
              </a:rPr>
              <a:t> </a:t>
            </a:r>
            <a:r>
              <a:rPr lang="en-US" sz="2000" b="1" dirty="0" smtClean="0">
                <a:cs typeface="Times New Roman" pitchFamily="18" charset="0"/>
              </a:rPr>
              <a:t/>
            </a:r>
            <a:br>
              <a:rPr lang="en-US" sz="2000" b="1" dirty="0" smtClean="0">
                <a:cs typeface="Times New Roman" pitchFamily="18" charset="0"/>
              </a:rPr>
            </a:br>
            <a:endParaRPr lang="en-US" sz="2000" b="1" dirty="0" smtClean="0">
              <a:cs typeface="Times New Roman" pitchFamily="18" charset="0"/>
            </a:endParaRPr>
          </a:p>
        </p:txBody>
      </p:sp>
      <p:sp>
        <p:nvSpPr>
          <p:cNvPr id="9219" name="Rectangle 3"/>
          <p:cNvSpPr>
            <a:spLocks noGrp="1" noChangeArrowheads="1"/>
          </p:cNvSpPr>
          <p:nvPr>
            <p:ph type="body" sz="half" idx="1"/>
          </p:nvPr>
        </p:nvSpPr>
        <p:spPr>
          <a:xfrm>
            <a:off x="741378" y="2060848"/>
            <a:ext cx="3810000" cy="4114800"/>
          </a:xfrm>
        </p:spPr>
        <p:txBody>
          <a:bodyPr/>
          <a:lstStyle/>
          <a:p>
            <a:pPr eaLnBrk="1" hangingPunct="1"/>
            <a:r>
              <a:rPr lang="en-US" sz="1800" b="1" dirty="0" smtClean="0">
                <a:solidFill>
                  <a:schemeClr val="tx1">
                    <a:lumMod val="50000"/>
                  </a:schemeClr>
                </a:solidFill>
                <a:latin typeface="Arial" charset="0"/>
                <a:cs typeface="Arial" charset="0"/>
              </a:rPr>
              <a:t>INTEGRATED (INTEGRASI)</a:t>
            </a:r>
            <a:r>
              <a:rPr lang="en-US" sz="1800" b="1" dirty="0" smtClean="0">
                <a:solidFill>
                  <a:schemeClr val="tx1">
                    <a:lumMod val="50000"/>
                  </a:schemeClr>
                </a:solidFill>
              </a:rPr>
              <a:t> </a:t>
            </a:r>
          </a:p>
          <a:p>
            <a:pPr eaLnBrk="1" hangingPunct="1">
              <a:buFont typeface="Wingdings" pitchFamily="2" charset="2"/>
              <a:buNone/>
            </a:pPr>
            <a:endParaRPr lang="en-US" sz="1800" b="1" dirty="0" smtClean="0">
              <a:solidFill>
                <a:schemeClr val="tx1">
                  <a:lumMod val="50000"/>
                </a:schemeClr>
              </a:solidFill>
            </a:endParaRPr>
          </a:p>
          <a:p>
            <a:pPr eaLnBrk="1" hangingPunct="1"/>
            <a:r>
              <a:rPr lang="en-US" sz="1800" b="1" dirty="0" smtClean="0">
                <a:solidFill>
                  <a:schemeClr val="tx1">
                    <a:lumMod val="50000"/>
                  </a:schemeClr>
                </a:solidFill>
                <a:latin typeface="Arial" charset="0"/>
                <a:cs typeface="Arial" charset="0"/>
              </a:rPr>
              <a:t>DATA INTEGRITY (INTEGRITAS DATA)</a:t>
            </a:r>
            <a:r>
              <a:rPr lang="en-US" sz="1800" b="1" dirty="0" smtClean="0">
                <a:solidFill>
                  <a:schemeClr val="tx1">
                    <a:lumMod val="50000"/>
                  </a:schemeClr>
                </a:solidFill>
              </a:rPr>
              <a:t> </a:t>
            </a:r>
          </a:p>
          <a:p>
            <a:pPr eaLnBrk="1" hangingPunct="1">
              <a:buFont typeface="Wingdings" pitchFamily="2" charset="2"/>
              <a:buNone/>
            </a:pPr>
            <a:endParaRPr lang="en-US" sz="1800" b="1" dirty="0" smtClean="0">
              <a:solidFill>
                <a:schemeClr val="tx1">
                  <a:lumMod val="50000"/>
                </a:schemeClr>
              </a:solidFill>
            </a:endParaRPr>
          </a:p>
          <a:p>
            <a:pPr eaLnBrk="1" hangingPunct="1"/>
            <a:r>
              <a:rPr lang="en-US" sz="1800" b="1" dirty="0" smtClean="0">
                <a:solidFill>
                  <a:schemeClr val="tx1">
                    <a:lumMod val="50000"/>
                  </a:schemeClr>
                </a:solidFill>
                <a:latin typeface="Arial" charset="0"/>
                <a:cs typeface="Arial" charset="0"/>
              </a:rPr>
              <a:t>ACCESSIBLE (DAPAT DIAKSES)</a:t>
            </a:r>
            <a:r>
              <a:rPr lang="en-US" sz="1800" b="1" dirty="0" smtClean="0">
                <a:solidFill>
                  <a:schemeClr val="tx1">
                    <a:lumMod val="50000"/>
                  </a:schemeClr>
                </a:solidFill>
              </a:rPr>
              <a:t> </a:t>
            </a:r>
          </a:p>
          <a:p>
            <a:pPr eaLnBrk="1" hangingPunct="1"/>
            <a:endParaRPr lang="en-US" sz="1800" b="1" dirty="0" smtClean="0">
              <a:solidFill>
                <a:schemeClr val="tx1">
                  <a:lumMod val="50000"/>
                </a:schemeClr>
              </a:solidFill>
            </a:endParaRPr>
          </a:p>
          <a:p>
            <a:pPr eaLnBrk="1" hangingPunct="1"/>
            <a:r>
              <a:rPr lang="en-US" sz="1800" b="1" dirty="0" smtClean="0">
                <a:solidFill>
                  <a:schemeClr val="tx1">
                    <a:lumMod val="50000"/>
                  </a:schemeClr>
                </a:solidFill>
                <a:latin typeface="Arial" charset="0"/>
                <a:cs typeface="Arial" charset="0"/>
              </a:rPr>
              <a:t>CREDIBLE (TERPERCAYA)</a:t>
            </a:r>
            <a:r>
              <a:rPr lang="en-US" sz="1800" b="1" dirty="0" smtClean="0">
                <a:solidFill>
                  <a:schemeClr val="tx1">
                    <a:lumMod val="50000"/>
                  </a:schemeClr>
                </a:solidFill>
              </a:rPr>
              <a:t> </a:t>
            </a:r>
          </a:p>
          <a:p>
            <a:pPr eaLnBrk="1" hangingPunct="1">
              <a:buFont typeface="Wingdings" pitchFamily="2" charset="2"/>
              <a:buNone/>
            </a:pPr>
            <a:endParaRPr lang="en-US" sz="1800" b="1" dirty="0" smtClean="0">
              <a:solidFill>
                <a:schemeClr val="tx1">
                  <a:lumMod val="50000"/>
                </a:schemeClr>
              </a:solidFill>
            </a:endParaRPr>
          </a:p>
          <a:p>
            <a:pPr eaLnBrk="1" hangingPunct="1"/>
            <a:r>
              <a:rPr lang="en-US" sz="1800" b="1" dirty="0" smtClean="0">
                <a:solidFill>
                  <a:schemeClr val="tx1">
                    <a:lumMod val="50000"/>
                  </a:schemeClr>
                </a:solidFill>
                <a:latin typeface="Arial" charset="0"/>
                <a:cs typeface="Arial" charset="0"/>
              </a:rPr>
              <a:t>TIMELY (TEPAT WAKTU)</a:t>
            </a:r>
            <a:r>
              <a:rPr lang="en-US" sz="1800" b="1" dirty="0" smtClean="0">
                <a:solidFill>
                  <a:schemeClr val="tx1">
                    <a:lumMod val="50000"/>
                  </a:schemeClr>
                </a:solidFill>
              </a:rPr>
              <a:t> </a:t>
            </a:r>
          </a:p>
        </p:txBody>
      </p:sp>
      <p:sp>
        <p:nvSpPr>
          <p:cNvPr id="9220" name="Rectangle 4"/>
          <p:cNvSpPr>
            <a:spLocks noGrp="1" noChangeArrowheads="1"/>
          </p:cNvSpPr>
          <p:nvPr>
            <p:ph type="body" sz="half" idx="2"/>
          </p:nvPr>
        </p:nvSpPr>
        <p:spPr>
          <a:xfrm>
            <a:off x="4551378" y="2060848"/>
            <a:ext cx="4191000" cy="4114800"/>
          </a:xfrm>
        </p:spPr>
        <p:txBody>
          <a:bodyPr/>
          <a:lstStyle/>
          <a:p>
            <a:pPr eaLnBrk="1" hangingPunct="1">
              <a:lnSpc>
                <a:spcPct val="90000"/>
              </a:lnSpc>
            </a:pPr>
            <a:r>
              <a:rPr lang="en-US" sz="1800" b="1" dirty="0" err="1" smtClean="0">
                <a:solidFill>
                  <a:schemeClr val="tx1">
                    <a:lumMod val="50000"/>
                  </a:schemeClr>
                </a:solidFill>
                <a:latin typeface="Arial" charset="0"/>
                <a:cs typeface="Arial" charset="0"/>
              </a:rPr>
              <a:t>Harus</a:t>
            </a:r>
            <a:r>
              <a:rPr lang="en-US" sz="1800" b="1" dirty="0" smtClean="0">
                <a:solidFill>
                  <a:schemeClr val="tx1">
                    <a:lumMod val="50000"/>
                  </a:schemeClr>
                </a:solidFill>
                <a:latin typeface="Arial" charset="0"/>
                <a:cs typeface="Arial" charset="0"/>
              </a:rPr>
              <a:t> </a:t>
            </a:r>
            <a:r>
              <a:rPr lang="en-US" sz="1800" b="1" dirty="0" err="1" smtClean="0">
                <a:solidFill>
                  <a:schemeClr val="tx1">
                    <a:lumMod val="50000"/>
                  </a:schemeClr>
                </a:solidFill>
                <a:latin typeface="Arial" charset="0"/>
                <a:cs typeface="Arial" charset="0"/>
              </a:rPr>
              <a:t>mempunyai</a:t>
            </a:r>
            <a:r>
              <a:rPr lang="en-US" sz="1800" b="1" dirty="0" smtClean="0">
                <a:solidFill>
                  <a:schemeClr val="tx1">
                    <a:lumMod val="50000"/>
                  </a:schemeClr>
                </a:solidFill>
                <a:latin typeface="Arial" charset="0"/>
                <a:cs typeface="Arial" charset="0"/>
              </a:rPr>
              <a:t> </a:t>
            </a:r>
            <a:r>
              <a:rPr lang="en-US" sz="1800" b="1" dirty="0" err="1" smtClean="0">
                <a:solidFill>
                  <a:schemeClr val="tx1">
                    <a:lumMod val="50000"/>
                  </a:schemeClr>
                </a:solidFill>
                <a:latin typeface="Arial" charset="0"/>
                <a:cs typeface="Arial" charset="0"/>
              </a:rPr>
              <a:t>satu</a:t>
            </a:r>
            <a:r>
              <a:rPr lang="en-US" sz="1800" b="1" dirty="0" smtClean="0">
                <a:solidFill>
                  <a:schemeClr val="tx1">
                    <a:lumMod val="50000"/>
                  </a:schemeClr>
                </a:solidFill>
                <a:latin typeface="Arial" charset="0"/>
                <a:cs typeface="Arial" charset="0"/>
              </a:rPr>
              <a:t>, </a:t>
            </a:r>
            <a:r>
              <a:rPr lang="en-US" sz="1800" b="1" dirty="0" err="1" smtClean="0">
                <a:solidFill>
                  <a:schemeClr val="tx1">
                    <a:lumMod val="50000"/>
                  </a:schemeClr>
                </a:solidFill>
                <a:latin typeface="Arial" charset="0"/>
                <a:cs typeface="Arial" charset="0"/>
              </a:rPr>
              <a:t>pandangan</a:t>
            </a:r>
            <a:r>
              <a:rPr lang="en-US" sz="1800" b="1" dirty="0" smtClean="0">
                <a:solidFill>
                  <a:schemeClr val="tx1">
                    <a:lumMod val="50000"/>
                  </a:schemeClr>
                </a:solidFill>
                <a:latin typeface="Arial" charset="0"/>
                <a:cs typeface="Arial" charset="0"/>
              </a:rPr>
              <a:t> </a:t>
            </a:r>
            <a:r>
              <a:rPr lang="en-US" sz="1800" b="1" dirty="0" err="1" smtClean="0">
                <a:solidFill>
                  <a:schemeClr val="tx1">
                    <a:lumMod val="50000"/>
                  </a:schemeClr>
                </a:solidFill>
                <a:latin typeface="Arial" charset="0"/>
                <a:cs typeface="Arial" charset="0"/>
              </a:rPr>
              <a:t>terhadap</a:t>
            </a:r>
            <a:r>
              <a:rPr lang="en-US" sz="1800" b="1" dirty="0" smtClean="0">
                <a:solidFill>
                  <a:schemeClr val="tx1">
                    <a:lumMod val="50000"/>
                  </a:schemeClr>
                </a:solidFill>
                <a:latin typeface="Arial" charset="0"/>
                <a:cs typeface="Arial" charset="0"/>
              </a:rPr>
              <a:t> enterprise-wide.</a:t>
            </a:r>
            <a:r>
              <a:rPr lang="en-US" sz="1800" b="1" dirty="0" smtClean="0">
                <a:solidFill>
                  <a:schemeClr val="tx1">
                    <a:lumMod val="50000"/>
                  </a:schemeClr>
                </a:solidFill>
              </a:rPr>
              <a:t> </a:t>
            </a:r>
          </a:p>
          <a:p>
            <a:pPr eaLnBrk="1" hangingPunct="1">
              <a:lnSpc>
                <a:spcPct val="90000"/>
              </a:lnSpc>
            </a:pPr>
            <a:r>
              <a:rPr lang="en-US" sz="1800" b="1" dirty="0" err="1" smtClean="0">
                <a:solidFill>
                  <a:schemeClr val="tx1">
                    <a:lumMod val="50000"/>
                  </a:schemeClr>
                </a:solidFill>
                <a:latin typeface="Arial" charset="0"/>
                <a:cs typeface="Arial" charset="0"/>
              </a:rPr>
              <a:t>Informasi</a:t>
            </a:r>
            <a:r>
              <a:rPr lang="en-US" sz="1800" b="1" dirty="0" smtClean="0">
                <a:solidFill>
                  <a:schemeClr val="tx1">
                    <a:lumMod val="50000"/>
                  </a:schemeClr>
                </a:solidFill>
                <a:latin typeface="Arial" charset="0"/>
                <a:cs typeface="Arial" charset="0"/>
              </a:rPr>
              <a:t> </a:t>
            </a:r>
            <a:r>
              <a:rPr lang="en-US" sz="1800" b="1" dirty="0" err="1" smtClean="0">
                <a:solidFill>
                  <a:schemeClr val="tx1">
                    <a:lumMod val="50000"/>
                  </a:schemeClr>
                </a:solidFill>
                <a:latin typeface="Arial" charset="0"/>
                <a:cs typeface="Arial" charset="0"/>
              </a:rPr>
              <a:t>harus</a:t>
            </a:r>
            <a:r>
              <a:rPr lang="en-US" sz="1800" b="1" dirty="0" smtClean="0">
                <a:solidFill>
                  <a:schemeClr val="tx1">
                    <a:lumMod val="50000"/>
                  </a:schemeClr>
                </a:solidFill>
                <a:latin typeface="Arial" charset="0"/>
                <a:cs typeface="Arial" charset="0"/>
              </a:rPr>
              <a:t> </a:t>
            </a:r>
            <a:r>
              <a:rPr lang="en-US" sz="1800" b="1" dirty="0" err="1" smtClean="0">
                <a:solidFill>
                  <a:schemeClr val="tx1">
                    <a:lumMod val="50000"/>
                  </a:schemeClr>
                </a:solidFill>
                <a:latin typeface="Arial" charset="0"/>
                <a:cs typeface="Arial" charset="0"/>
              </a:rPr>
              <a:t>akurat</a:t>
            </a:r>
            <a:r>
              <a:rPr lang="en-US" sz="1800" b="1" dirty="0" smtClean="0">
                <a:solidFill>
                  <a:schemeClr val="tx1">
                    <a:lumMod val="50000"/>
                  </a:schemeClr>
                </a:solidFill>
                <a:latin typeface="Arial" charset="0"/>
                <a:cs typeface="Arial" charset="0"/>
              </a:rPr>
              <a:t> </a:t>
            </a:r>
            <a:r>
              <a:rPr lang="en-US" sz="1800" b="1" dirty="0" err="1" smtClean="0">
                <a:solidFill>
                  <a:schemeClr val="tx1">
                    <a:lumMod val="50000"/>
                  </a:schemeClr>
                </a:solidFill>
                <a:latin typeface="Arial" charset="0"/>
                <a:cs typeface="Arial" charset="0"/>
              </a:rPr>
              <a:t>dan</a:t>
            </a:r>
            <a:r>
              <a:rPr lang="en-US" sz="1800" b="1" dirty="0" smtClean="0">
                <a:solidFill>
                  <a:schemeClr val="tx1">
                    <a:lumMod val="50000"/>
                  </a:schemeClr>
                </a:solidFill>
                <a:latin typeface="Arial" charset="0"/>
                <a:cs typeface="Arial" charset="0"/>
              </a:rPr>
              <a:t> </a:t>
            </a:r>
            <a:r>
              <a:rPr lang="en-US" sz="1800" b="1" dirty="0" err="1" smtClean="0">
                <a:solidFill>
                  <a:schemeClr val="tx1">
                    <a:lumMod val="50000"/>
                  </a:schemeClr>
                </a:solidFill>
                <a:latin typeface="Arial" charset="0"/>
                <a:cs typeface="Arial" charset="0"/>
              </a:rPr>
              <a:t>harus</a:t>
            </a:r>
            <a:r>
              <a:rPr lang="en-US" sz="1800" b="1" dirty="0" smtClean="0">
                <a:solidFill>
                  <a:schemeClr val="tx1">
                    <a:lumMod val="50000"/>
                  </a:schemeClr>
                </a:solidFill>
                <a:latin typeface="Arial" charset="0"/>
                <a:cs typeface="Arial" charset="0"/>
              </a:rPr>
              <a:t> </a:t>
            </a:r>
            <a:r>
              <a:rPr lang="en-US" sz="1800" b="1" dirty="0" err="1" smtClean="0">
                <a:solidFill>
                  <a:schemeClr val="tx1">
                    <a:lumMod val="50000"/>
                  </a:schemeClr>
                </a:solidFill>
                <a:latin typeface="Arial" charset="0"/>
                <a:cs typeface="Arial" charset="0"/>
              </a:rPr>
              <a:t>menyesuaikan</a:t>
            </a:r>
            <a:r>
              <a:rPr lang="en-US" sz="1800" b="1" dirty="0" smtClean="0">
                <a:solidFill>
                  <a:schemeClr val="tx1">
                    <a:lumMod val="50000"/>
                  </a:schemeClr>
                </a:solidFill>
                <a:latin typeface="Arial" charset="0"/>
                <a:cs typeface="Arial" charset="0"/>
              </a:rPr>
              <a:t> </a:t>
            </a:r>
            <a:r>
              <a:rPr lang="en-US" sz="1800" b="1" dirty="0" err="1" smtClean="0">
                <a:solidFill>
                  <a:schemeClr val="tx1">
                    <a:lumMod val="50000"/>
                  </a:schemeClr>
                </a:solidFill>
                <a:latin typeface="Arial" charset="0"/>
                <a:cs typeface="Arial" charset="0"/>
              </a:rPr>
              <a:t>diri</a:t>
            </a:r>
            <a:r>
              <a:rPr lang="en-US" sz="1800" b="1" dirty="0" smtClean="0">
                <a:solidFill>
                  <a:schemeClr val="tx1">
                    <a:lumMod val="50000"/>
                  </a:schemeClr>
                </a:solidFill>
                <a:latin typeface="Arial" charset="0"/>
                <a:cs typeface="Arial" charset="0"/>
              </a:rPr>
              <a:t> </a:t>
            </a:r>
            <a:r>
              <a:rPr lang="en-US" sz="1800" b="1" dirty="0" err="1" smtClean="0">
                <a:solidFill>
                  <a:schemeClr val="tx1">
                    <a:lumMod val="50000"/>
                  </a:schemeClr>
                </a:solidFill>
                <a:latin typeface="Arial" charset="0"/>
                <a:cs typeface="Arial" charset="0"/>
              </a:rPr>
              <a:t>ke</a:t>
            </a:r>
            <a:r>
              <a:rPr lang="en-US" sz="1800" b="1" dirty="0" smtClean="0">
                <a:solidFill>
                  <a:schemeClr val="tx1">
                    <a:lumMod val="50000"/>
                  </a:schemeClr>
                </a:solidFill>
                <a:latin typeface="Arial" charset="0"/>
                <a:cs typeface="Arial" charset="0"/>
              </a:rPr>
              <a:t> </a:t>
            </a:r>
            <a:r>
              <a:rPr lang="en-US" sz="1800" b="1" dirty="0" err="1" smtClean="0">
                <a:solidFill>
                  <a:schemeClr val="tx1">
                    <a:lumMod val="50000"/>
                  </a:schemeClr>
                </a:solidFill>
                <a:latin typeface="Arial" charset="0"/>
                <a:cs typeface="Arial" charset="0"/>
              </a:rPr>
              <a:t>aturan</a:t>
            </a:r>
            <a:r>
              <a:rPr lang="en-US" sz="1800" b="1" dirty="0" smtClean="0">
                <a:solidFill>
                  <a:schemeClr val="tx1">
                    <a:lumMod val="50000"/>
                  </a:schemeClr>
                </a:solidFill>
                <a:latin typeface="Arial" charset="0"/>
                <a:cs typeface="Arial" charset="0"/>
              </a:rPr>
              <a:t> </a:t>
            </a:r>
            <a:r>
              <a:rPr lang="en-US" sz="1800" b="1" dirty="0" err="1" smtClean="0">
                <a:solidFill>
                  <a:schemeClr val="tx1">
                    <a:lumMod val="50000"/>
                  </a:schemeClr>
                </a:solidFill>
                <a:latin typeface="Arial" charset="0"/>
                <a:cs typeface="Arial" charset="0"/>
              </a:rPr>
              <a:t>bisnis</a:t>
            </a:r>
            <a:r>
              <a:rPr lang="en-US" sz="1800" b="1" dirty="0" smtClean="0">
                <a:solidFill>
                  <a:schemeClr val="tx1">
                    <a:lumMod val="50000"/>
                  </a:schemeClr>
                </a:solidFill>
                <a:latin typeface="Arial" charset="0"/>
                <a:cs typeface="Arial" charset="0"/>
              </a:rPr>
              <a:t>.</a:t>
            </a:r>
            <a:r>
              <a:rPr lang="en-US" sz="1800" b="1" dirty="0" smtClean="0">
                <a:solidFill>
                  <a:schemeClr val="tx1">
                    <a:lumMod val="50000"/>
                  </a:schemeClr>
                </a:solidFill>
              </a:rPr>
              <a:t> </a:t>
            </a:r>
          </a:p>
          <a:p>
            <a:pPr eaLnBrk="1" hangingPunct="1">
              <a:lnSpc>
                <a:spcPct val="90000"/>
              </a:lnSpc>
            </a:pPr>
            <a:r>
              <a:rPr lang="en-US" sz="1800" b="1" dirty="0" err="1" smtClean="0">
                <a:solidFill>
                  <a:schemeClr val="tx1">
                    <a:lumMod val="50000"/>
                  </a:schemeClr>
                </a:solidFill>
                <a:latin typeface="Arial" charset="0"/>
                <a:cs typeface="Arial" charset="0"/>
              </a:rPr>
              <a:t>Dapat</a:t>
            </a:r>
            <a:r>
              <a:rPr lang="en-US" sz="1800" b="1" dirty="0" smtClean="0">
                <a:solidFill>
                  <a:schemeClr val="tx1">
                    <a:lumMod val="50000"/>
                  </a:schemeClr>
                </a:solidFill>
                <a:latin typeface="Arial" charset="0"/>
                <a:cs typeface="Arial" charset="0"/>
              </a:rPr>
              <a:t> </a:t>
            </a:r>
            <a:r>
              <a:rPr lang="en-US" sz="1800" b="1" dirty="0" err="1" smtClean="0">
                <a:solidFill>
                  <a:schemeClr val="tx1">
                    <a:lumMod val="50000"/>
                  </a:schemeClr>
                </a:solidFill>
                <a:latin typeface="Arial" charset="0"/>
                <a:cs typeface="Arial" charset="0"/>
              </a:rPr>
              <a:t>dengan</a:t>
            </a:r>
            <a:r>
              <a:rPr lang="en-US" sz="1800" b="1" dirty="0" smtClean="0">
                <a:solidFill>
                  <a:schemeClr val="tx1">
                    <a:lumMod val="50000"/>
                  </a:schemeClr>
                </a:solidFill>
                <a:latin typeface="Arial" charset="0"/>
                <a:cs typeface="Arial" charset="0"/>
              </a:rPr>
              <a:t> </a:t>
            </a:r>
            <a:r>
              <a:rPr lang="en-US" sz="1800" b="1" dirty="0" err="1" smtClean="0">
                <a:solidFill>
                  <a:schemeClr val="tx1">
                    <a:lumMod val="50000"/>
                  </a:schemeClr>
                </a:solidFill>
                <a:latin typeface="Arial" charset="0"/>
                <a:cs typeface="Arial" charset="0"/>
              </a:rPr>
              <a:t>mudah</a:t>
            </a:r>
            <a:r>
              <a:rPr lang="en-US" sz="1800" b="1" dirty="0" smtClean="0">
                <a:solidFill>
                  <a:schemeClr val="tx1">
                    <a:lumMod val="50000"/>
                  </a:schemeClr>
                </a:solidFill>
                <a:latin typeface="Arial" charset="0"/>
                <a:cs typeface="Arial" charset="0"/>
              </a:rPr>
              <a:t> </a:t>
            </a:r>
            <a:r>
              <a:rPr lang="en-US" sz="1800" b="1" dirty="0" err="1" smtClean="0">
                <a:solidFill>
                  <a:schemeClr val="tx1">
                    <a:lumMod val="50000"/>
                  </a:schemeClr>
                </a:solidFill>
                <a:latin typeface="Arial" charset="0"/>
                <a:cs typeface="Arial" charset="0"/>
              </a:rPr>
              <a:t>diakses</a:t>
            </a:r>
            <a:r>
              <a:rPr lang="en-US" sz="1800" b="1" dirty="0" smtClean="0">
                <a:solidFill>
                  <a:schemeClr val="tx1">
                    <a:lumMod val="50000"/>
                  </a:schemeClr>
                </a:solidFill>
                <a:latin typeface="Arial" charset="0"/>
                <a:cs typeface="Arial" charset="0"/>
              </a:rPr>
              <a:t> </a:t>
            </a:r>
            <a:r>
              <a:rPr lang="en-US" sz="1800" b="1" dirty="0" err="1" smtClean="0">
                <a:solidFill>
                  <a:schemeClr val="tx1">
                    <a:lumMod val="50000"/>
                  </a:schemeClr>
                </a:solidFill>
                <a:latin typeface="Arial" charset="0"/>
                <a:cs typeface="Arial" charset="0"/>
              </a:rPr>
              <a:t>dengan</a:t>
            </a:r>
            <a:r>
              <a:rPr lang="en-US" sz="1800" b="1" dirty="0" smtClean="0">
                <a:solidFill>
                  <a:schemeClr val="tx1">
                    <a:lumMod val="50000"/>
                  </a:schemeClr>
                </a:solidFill>
                <a:latin typeface="Arial" charset="0"/>
                <a:cs typeface="Arial" charset="0"/>
              </a:rPr>
              <a:t> </a:t>
            </a:r>
            <a:r>
              <a:rPr lang="en-US" sz="1800" b="1" dirty="0" err="1" smtClean="0">
                <a:solidFill>
                  <a:schemeClr val="tx1">
                    <a:lumMod val="50000"/>
                  </a:schemeClr>
                </a:solidFill>
                <a:latin typeface="Arial" charset="0"/>
                <a:cs typeface="Arial" charset="0"/>
              </a:rPr>
              <a:t>akses</a:t>
            </a:r>
            <a:r>
              <a:rPr lang="en-US" sz="1800" b="1" dirty="0" smtClean="0">
                <a:solidFill>
                  <a:schemeClr val="tx1">
                    <a:lumMod val="50000"/>
                  </a:schemeClr>
                </a:solidFill>
                <a:latin typeface="Arial" charset="0"/>
                <a:cs typeface="Arial" charset="0"/>
              </a:rPr>
              <a:t> </a:t>
            </a:r>
            <a:r>
              <a:rPr lang="en-US" sz="1800" b="1" dirty="0" err="1" smtClean="0">
                <a:solidFill>
                  <a:schemeClr val="tx1">
                    <a:lumMod val="50000"/>
                  </a:schemeClr>
                </a:solidFill>
                <a:latin typeface="Arial" charset="0"/>
                <a:cs typeface="Arial" charset="0"/>
              </a:rPr>
              <a:t>alur</a:t>
            </a:r>
            <a:r>
              <a:rPr lang="en-US" sz="1800" b="1" dirty="0" smtClean="0">
                <a:solidFill>
                  <a:schemeClr val="tx1">
                    <a:lumMod val="50000"/>
                  </a:schemeClr>
                </a:solidFill>
                <a:latin typeface="Arial" charset="0"/>
                <a:cs typeface="Arial" charset="0"/>
              </a:rPr>
              <a:t>  </a:t>
            </a:r>
            <a:r>
              <a:rPr lang="en-US" sz="1800" b="1" dirty="0" err="1" smtClean="0">
                <a:solidFill>
                  <a:schemeClr val="tx1">
                    <a:lumMod val="50000"/>
                  </a:schemeClr>
                </a:solidFill>
                <a:latin typeface="Arial" charset="0"/>
                <a:cs typeface="Arial" charset="0"/>
              </a:rPr>
              <a:t>intuitif</a:t>
            </a:r>
            <a:r>
              <a:rPr lang="en-US" sz="1800" b="1" dirty="0" smtClean="0">
                <a:solidFill>
                  <a:schemeClr val="tx1">
                    <a:lumMod val="50000"/>
                  </a:schemeClr>
                </a:solidFill>
                <a:latin typeface="Arial" charset="0"/>
                <a:cs typeface="Arial" charset="0"/>
              </a:rPr>
              <a:t>, </a:t>
            </a:r>
            <a:r>
              <a:rPr lang="en-US" sz="1800" b="1" dirty="0" err="1" smtClean="0">
                <a:solidFill>
                  <a:schemeClr val="tx1">
                    <a:lumMod val="50000"/>
                  </a:schemeClr>
                </a:solidFill>
                <a:latin typeface="Arial" charset="0"/>
                <a:cs typeface="Arial" charset="0"/>
              </a:rPr>
              <a:t>dan</a:t>
            </a:r>
            <a:r>
              <a:rPr lang="en-US" sz="1800" b="1" dirty="0" smtClean="0">
                <a:solidFill>
                  <a:schemeClr val="tx1">
                    <a:lumMod val="50000"/>
                  </a:schemeClr>
                </a:solidFill>
                <a:latin typeface="Arial" charset="0"/>
                <a:cs typeface="Arial" charset="0"/>
              </a:rPr>
              <a:t> </a:t>
            </a:r>
            <a:r>
              <a:rPr lang="en-US" sz="1800" b="1" dirty="0" err="1" smtClean="0">
                <a:solidFill>
                  <a:schemeClr val="tx1">
                    <a:lumMod val="50000"/>
                  </a:schemeClr>
                </a:solidFill>
                <a:latin typeface="Arial" charset="0"/>
                <a:cs typeface="Arial" charset="0"/>
              </a:rPr>
              <a:t>mau</a:t>
            </a:r>
            <a:r>
              <a:rPr lang="en-US" sz="1800" b="1" dirty="0" smtClean="0">
                <a:solidFill>
                  <a:schemeClr val="tx1">
                    <a:lumMod val="50000"/>
                  </a:schemeClr>
                </a:solidFill>
                <a:latin typeface="Arial" charset="0"/>
                <a:cs typeface="Arial" charset="0"/>
              </a:rPr>
              <a:t> </a:t>
            </a:r>
            <a:r>
              <a:rPr lang="en-US" sz="1800" b="1" dirty="0" err="1" smtClean="0">
                <a:solidFill>
                  <a:schemeClr val="tx1">
                    <a:lumMod val="50000"/>
                  </a:schemeClr>
                </a:solidFill>
                <a:latin typeface="Arial" charset="0"/>
                <a:cs typeface="Arial" charset="0"/>
              </a:rPr>
              <a:t>mendengarkan</a:t>
            </a:r>
            <a:r>
              <a:rPr lang="en-US" sz="1800" b="1" dirty="0" smtClean="0">
                <a:solidFill>
                  <a:schemeClr val="tx1">
                    <a:lumMod val="50000"/>
                  </a:schemeClr>
                </a:solidFill>
                <a:latin typeface="Arial" charset="0"/>
                <a:cs typeface="Arial" charset="0"/>
              </a:rPr>
              <a:t> </a:t>
            </a:r>
            <a:r>
              <a:rPr lang="en-US" sz="1800" b="1" dirty="0" err="1" smtClean="0">
                <a:solidFill>
                  <a:schemeClr val="tx1">
                    <a:lumMod val="50000"/>
                  </a:schemeClr>
                </a:solidFill>
                <a:latin typeface="Arial" charset="0"/>
                <a:cs typeface="Arial" charset="0"/>
              </a:rPr>
              <a:t>untuk</a:t>
            </a:r>
            <a:r>
              <a:rPr lang="en-US" sz="1800" b="1" dirty="0" smtClean="0">
                <a:solidFill>
                  <a:schemeClr val="tx1">
                    <a:lumMod val="50000"/>
                  </a:schemeClr>
                </a:solidFill>
                <a:latin typeface="Arial" charset="0"/>
                <a:cs typeface="Arial" charset="0"/>
              </a:rPr>
              <a:t> </a:t>
            </a:r>
            <a:r>
              <a:rPr lang="en-US" sz="1800" b="1" dirty="0" err="1" smtClean="0">
                <a:solidFill>
                  <a:schemeClr val="tx1">
                    <a:lumMod val="50000"/>
                  </a:schemeClr>
                </a:solidFill>
                <a:latin typeface="Arial" charset="0"/>
                <a:cs typeface="Arial" charset="0"/>
              </a:rPr>
              <a:t>dianalisa</a:t>
            </a:r>
            <a:r>
              <a:rPr lang="en-US" sz="1800" b="1" dirty="0" smtClean="0">
                <a:solidFill>
                  <a:schemeClr val="tx1">
                    <a:lumMod val="50000"/>
                  </a:schemeClr>
                </a:solidFill>
                <a:latin typeface="Arial" charset="0"/>
                <a:cs typeface="Arial" charset="0"/>
              </a:rPr>
              <a:t>.</a:t>
            </a:r>
            <a:r>
              <a:rPr lang="en-US" sz="1800" b="1" dirty="0" smtClean="0">
                <a:solidFill>
                  <a:schemeClr val="tx1">
                    <a:lumMod val="50000"/>
                  </a:schemeClr>
                </a:solidFill>
              </a:rPr>
              <a:t> </a:t>
            </a:r>
          </a:p>
          <a:p>
            <a:pPr eaLnBrk="1" hangingPunct="1">
              <a:lnSpc>
                <a:spcPct val="90000"/>
              </a:lnSpc>
            </a:pPr>
            <a:r>
              <a:rPr lang="en-US" sz="1800" b="1" dirty="0" err="1" smtClean="0">
                <a:solidFill>
                  <a:schemeClr val="tx1">
                    <a:lumMod val="50000"/>
                  </a:schemeClr>
                </a:solidFill>
                <a:latin typeface="Arial" charset="0"/>
                <a:cs typeface="Arial" charset="0"/>
              </a:rPr>
              <a:t>Tiap-Tiap</a:t>
            </a:r>
            <a:r>
              <a:rPr lang="en-US" sz="1800" b="1" dirty="0" smtClean="0">
                <a:solidFill>
                  <a:schemeClr val="tx1">
                    <a:lumMod val="50000"/>
                  </a:schemeClr>
                </a:solidFill>
                <a:latin typeface="Arial" charset="0"/>
                <a:cs typeface="Arial" charset="0"/>
              </a:rPr>
              <a:t> </a:t>
            </a:r>
            <a:r>
              <a:rPr lang="en-US" sz="1800" b="1" dirty="0" err="1" smtClean="0">
                <a:solidFill>
                  <a:schemeClr val="tx1">
                    <a:lumMod val="50000"/>
                  </a:schemeClr>
                </a:solidFill>
                <a:latin typeface="Arial" charset="0"/>
                <a:cs typeface="Arial" charset="0"/>
              </a:rPr>
              <a:t>faktor</a:t>
            </a:r>
            <a:r>
              <a:rPr lang="en-US" sz="1800" b="1" dirty="0" smtClean="0">
                <a:solidFill>
                  <a:schemeClr val="tx1">
                    <a:lumMod val="50000"/>
                  </a:schemeClr>
                </a:solidFill>
                <a:latin typeface="Arial" charset="0"/>
                <a:cs typeface="Arial" charset="0"/>
              </a:rPr>
              <a:t> </a:t>
            </a:r>
            <a:r>
              <a:rPr lang="en-US" sz="1800" b="1" dirty="0" err="1" smtClean="0">
                <a:solidFill>
                  <a:schemeClr val="tx1">
                    <a:lumMod val="50000"/>
                  </a:schemeClr>
                </a:solidFill>
                <a:latin typeface="Arial" charset="0"/>
                <a:cs typeface="Arial" charset="0"/>
              </a:rPr>
              <a:t>bisnis</a:t>
            </a:r>
            <a:r>
              <a:rPr lang="en-US" sz="1800" b="1" dirty="0" smtClean="0">
                <a:solidFill>
                  <a:schemeClr val="tx1">
                    <a:lumMod val="50000"/>
                  </a:schemeClr>
                </a:solidFill>
                <a:latin typeface="Arial" charset="0"/>
                <a:cs typeface="Arial" charset="0"/>
              </a:rPr>
              <a:t> </a:t>
            </a:r>
            <a:r>
              <a:rPr lang="en-US" sz="1800" b="1" dirty="0" err="1" smtClean="0">
                <a:solidFill>
                  <a:schemeClr val="tx1">
                    <a:lumMod val="50000"/>
                  </a:schemeClr>
                </a:solidFill>
                <a:latin typeface="Arial" charset="0"/>
                <a:cs typeface="Arial" charset="0"/>
              </a:rPr>
              <a:t>harus</a:t>
            </a:r>
            <a:r>
              <a:rPr lang="en-US" sz="1800" b="1" dirty="0" smtClean="0">
                <a:solidFill>
                  <a:schemeClr val="tx1">
                    <a:lumMod val="50000"/>
                  </a:schemeClr>
                </a:solidFill>
                <a:latin typeface="Arial" charset="0"/>
                <a:cs typeface="Arial" charset="0"/>
              </a:rPr>
              <a:t> </a:t>
            </a:r>
            <a:r>
              <a:rPr lang="en-US" sz="1800" b="1" dirty="0" err="1" smtClean="0">
                <a:solidFill>
                  <a:schemeClr val="tx1">
                    <a:lumMod val="50000"/>
                  </a:schemeClr>
                </a:solidFill>
                <a:latin typeface="Arial" charset="0"/>
                <a:cs typeface="Arial" charset="0"/>
              </a:rPr>
              <a:t>telah</a:t>
            </a:r>
            <a:r>
              <a:rPr lang="en-US" sz="1800" b="1" dirty="0" smtClean="0">
                <a:solidFill>
                  <a:schemeClr val="tx1">
                    <a:lumMod val="50000"/>
                  </a:schemeClr>
                </a:solidFill>
                <a:latin typeface="Arial" charset="0"/>
                <a:cs typeface="Arial" charset="0"/>
              </a:rPr>
              <a:t> </a:t>
            </a:r>
            <a:r>
              <a:rPr lang="en-US" sz="1800" b="1" dirty="0" err="1" smtClean="0">
                <a:solidFill>
                  <a:schemeClr val="tx1">
                    <a:lumMod val="50000"/>
                  </a:schemeClr>
                </a:solidFill>
                <a:latin typeface="Arial" charset="0"/>
                <a:cs typeface="Arial" charset="0"/>
              </a:rPr>
              <a:t>satu</a:t>
            </a:r>
            <a:r>
              <a:rPr lang="en-US" sz="1800" b="1" dirty="0" smtClean="0">
                <a:solidFill>
                  <a:schemeClr val="tx1">
                    <a:lumMod val="50000"/>
                  </a:schemeClr>
                </a:solidFill>
                <a:latin typeface="Arial" charset="0"/>
                <a:cs typeface="Arial" charset="0"/>
              </a:rPr>
              <a:t> </a:t>
            </a:r>
            <a:r>
              <a:rPr lang="en-US" sz="1800" b="1" dirty="0" err="1" smtClean="0">
                <a:solidFill>
                  <a:schemeClr val="tx1">
                    <a:lumMod val="50000"/>
                  </a:schemeClr>
                </a:solidFill>
                <a:latin typeface="Arial" charset="0"/>
                <a:cs typeface="Arial" charset="0"/>
              </a:rPr>
              <a:t>dan</a:t>
            </a:r>
            <a:r>
              <a:rPr lang="en-US" sz="1800" b="1" dirty="0" smtClean="0">
                <a:solidFill>
                  <a:schemeClr val="tx1">
                    <a:lumMod val="50000"/>
                  </a:schemeClr>
                </a:solidFill>
                <a:latin typeface="Arial" charset="0"/>
                <a:cs typeface="Arial" charset="0"/>
              </a:rPr>
              <a:t>  </a:t>
            </a:r>
            <a:r>
              <a:rPr lang="en-US" sz="1800" b="1" dirty="0" err="1" smtClean="0">
                <a:solidFill>
                  <a:schemeClr val="tx1">
                    <a:lumMod val="50000"/>
                  </a:schemeClr>
                </a:solidFill>
                <a:latin typeface="Arial" charset="0"/>
                <a:cs typeface="Arial" charset="0"/>
              </a:rPr>
              <a:t>hanya</a:t>
            </a:r>
            <a:r>
              <a:rPr lang="en-US" sz="1800" b="1" dirty="0" smtClean="0">
                <a:solidFill>
                  <a:schemeClr val="tx1">
                    <a:lumMod val="50000"/>
                  </a:schemeClr>
                </a:solidFill>
                <a:latin typeface="Arial" charset="0"/>
                <a:cs typeface="Arial" charset="0"/>
              </a:rPr>
              <a:t> </a:t>
            </a:r>
            <a:r>
              <a:rPr lang="en-US" sz="1800" b="1" dirty="0" err="1" smtClean="0">
                <a:solidFill>
                  <a:schemeClr val="tx1">
                    <a:lumMod val="50000"/>
                  </a:schemeClr>
                </a:solidFill>
                <a:latin typeface="Arial" charset="0"/>
                <a:cs typeface="Arial" charset="0"/>
              </a:rPr>
              <a:t>satu</a:t>
            </a:r>
            <a:r>
              <a:rPr lang="en-US" sz="1800" b="1" dirty="0" smtClean="0">
                <a:solidFill>
                  <a:schemeClr val="tx1">
                    <a:lumMod val="50000"/>
                  </a:schemeClr>
                </a:solidFill>
                <a:latin typeface="Arial" charset="0"/>
                <a:cs typeface="Arial" charset="0"/>
              </a:rPr>
              <a:t> </a:t>
            </a:r>
            <a:r>
              <a:rPr lang="en-US" sz="1800" b="1" dirty="0" err="1" smtClean="0">
                <a:solidFill>
                  <a:schemeClr val="tx1">
                    <a:lumMod val="50000"/>
                  </a:schemeClr>
                </a:solidFill>
                <a:latin typeface="Arial" charset="0"/>
                <a:cs typeface="Arial" charset="0"/>
              </a:rPr>
              <a:t>nilai</a:t>
            </a:r>
            <a:r>
              <a:rPr lang="en-US" sz="1800" b="1" dirty="0" smtClean="0">
                <a:solidFill>
                  <a:schemeClr val="tx1">
                    <a:lumMod val="50000"/>
                  </a:schemeClr>
                </a:solidFill>
                <a:latin typeface="Arial" charset="0"/>
                <a:cs typeface="Arial" charset="0"/>
              </a:rPr>
              <a:t>.</a:t>
            </a:r>
            <a:r>
              <a:rPr lang="en-US" sz="1800" b="1" dirty="0" smtClean="0">
                <a:solidFill>
                  <a:schemeClr val="tx1">
                    <a:lumMod val="50000"/>
                  </a:schemeClr>
                </a:solidFill>
              </a:rPr>
              <a:t> </a:t>
            </a:r>
          </a:p>
          <a:p>
            <a:pPr eaLnBrk="1" hangingPunct="1">
              <a:lnSpc>
                <a:spcPct val="90000"/>
              </a:lnSpc>
            </a:pPr>
            <a:r>
              <a:rPr lang="en-US" sz="1800" b="1" dirty="0" err="1" smtClean="0">
                <a:solidFill>
                  <a:schemeClr val="tx1">
                    <a:lumMod val="50000"/>
                  </a:schemeClr>
                </a:solidFill>
                <a:latin typeface="Arial" charset="0"/>
                <a:cs typeface="Arial" charset="0"/>
              </a:rPr>
              <a:t>Informasi</a:t>
            </a:r>
            <a:r>
              <a:rPr lang="en-US" sz="1800" b="1" dirty="0" smtClean="0">
                <a:solidFill>
                  <a:schemeClr val="tx1">
                    <a:lumMod val="50000"/>
                  </a:schemeClr>
                </a:solidFill>
                <a:latin typeface="Arial" charset="0"/>
                <a:cs typeface="Arial" charset="0"/>
              </a:rPr>
              <a:t> </a:t>
            </a:r>
            <a:r>
              <a:rPr lang="en-US" sz="1800" b="1" dirty="0" err="1" smtClean="0">
                <a:solidFill>
                  <a:schemeClr val="tx1">
                    <a:lumMod val="50000"/>
                  </a:schemeClr>
                </a:solidFill>
                <a:latin typeface="Arial" charset="0"/>
                <a:cs typeface="Arial" charset="0"/>
              </a:rPr>
              <a:t>harus</a:t>
            </a:r>
            <a:r>
              <a:rPr lang="en-US" sz="1800" b="1" dirty="0" smtClean="0">
                <a:solidFill>
                  <a:schemeClr val="tx1">
                    <a:lumMod val="50000"/>
                  </a:schemeClr>
                </a:solidFill>
                <a:latin typeface="Arial" charset="0"/>
                <a:cs typeface="Arial" charset="0"/>
              </a:rPr>
              <a:t> </a:t>
            </a:r>
            <a:r>
              <a:rPr lang="en-US" sz="1800" b="1" dirty="0" err="1" smtClean="0">
                <a:solidFill>
                  <a:schemeClr val="tx1">
                    <a:lumMod val="50000"/>
                  </a:schemeClr>
                </a:solidFill>
                <a:latin typeface="Arial" charset="0"/>
                <a:cs typeface="Arial" charset="0"/>
              </a:rPr>
              <a:t>tersedia</a:t>
            </a:r>
            <a:r>
              <a:rPr lang="en-US" sz="1800" b="1" dirty="0" smtClean="0">
                <a:solidFill>
                  <a:schemeClr val="tx1">
                    <a:lumMod val="50000"/>
                  </a:schemeClr>
                </a:solidFill>
                <a:latin typeface="Arial" charset="0"/>
                <a:cs typeface="Arial" charset="0"/>
              </a:rPr>
              <a:t> di </a:t>
            </a:r>
            <a:r>
              <a:rPr lang="en-US" sz="1800" b="1" dirty="0" err="1" smtClean="0">
                <a:solidFill>
                  <a:schemeClr val="tx1">
                    <a:lumMod val="50000"/>
                  </a:schemeClr>
                </a:solidFill>
                <a:latin typeface="Arial" charset="0"/>
                <a:cs typeface="Arial" charset="0"/>
              </a:rPr>
              <a:t>dalam</a:t>
            </a:r>
            <a:r>
              <a:rPr lang="en-US" sz="1800" b="1" dirty="0" smtClean="0">
                <a:solidFill>
                  <a:schemeClr val="tx1">
                    <a:lumMod val="50000"/>
                  </a:schemeClr>
                </a:solidFill>
                <a:latin typeface="Arial" charset="0"/>
                <a:cs typeface="Arial" charset="0"/>
              </a:rPr>
              <a:t> </a:t>
            </a:r>
            <a:r>
              <a:rPr lang="en-US" sz="1800" b="1" dirty="0" err="1" smtClean="0">
                <a:solidFill>
                  <a:schemeClr val="tx1">
                    <a:lumMod val="50000"/>
                  </a:schemeClr>
                </a:solidFill>
                <a:latin typeface="Arial" charset="0"/>
                <a:cs typeface="Arial" charset="0"/>
              </a:rPr>
              <a:t>batasan</a:t>
            </a:r>
            <a:r>
              <a:rPr lang="en-US" sz="1800" b="1" dirty="0" smtClean="0">
                <a:solidFill>
                  <a:schemeClr val="tx1">
                    <a:lumMod val="50000"/>
                  </a:schemeClr>
                </a:solidFill>
                <a:latin typeface="Arial" charset="0"/>
                <a:cs typeface="Arial" charset="0"/>
              </a:rPr>
              <a:t> </a:t>
            </a:r>
            <a:r>
              <a:rPr lang="en-US" sz="1800" b="1" dirty="0" err="1" smtClean="0">
                <a:solidFill>
                  <a:schemeClr val="tx1">
                    <a:lumMod val="50000"/>
                  </a:schemeClr>
                </a:solidFill>
                <a:latin typeface="Arial" charset="0"/>
                <a:cs typeface="Arial" charset="0"/>
              </a:rPr>
              <a:t>waktu</a:t>
            </a:r>
            <a:r>
              <a:rPr lang="en-US" sz="1800" b="1" dirty="0" smtClean="0">
                <a:solidFill>
                  <a:schemeClr val="tx1">
                    <a:lumMod val="50000"/>
                  </a:schemeClr>
                </a:solidFill>
                <a:latin typeface="Arial" charset="0"/>
                <a:cs typeface="Arial" charset="0"/>
              </a:rPr>
              <a:t> yang </a:t>
            </a:r>
            <a:r>
              <a:rPr lang="en-US" sz="1800" b="1" dirty="0" err="1" smtClean="0">
                <a:solidFill>
                  <a:schemeClr val="tx1">
                    <a:lumMod val="50000"/>
                  </a:schemeClr>
                </a:solidFill>
                <a:latin typeface="Arial" charset="0"/>
                <a:cs typeface="Arial" charset="0"/>
              </a:rPr>
              <a:t>yang</a:t>
            </a:r>
            <a:r>
              <a:rPr lang="en-US" sz="1800" b="1" dirty="0" smtClean="0">
                <a:solidFill>
                  <a:schemeClr val="tx1">
                    <a:lumMod val="50000"/>
                  </a:schemeClr>
                </a:solidFill>
                <a:latin typeface="Arial" charset="0"/>
                <a:cs typeface="Arial" charset="0"/>
              </a:rPr>
              <a:t> </a:t>
            </a:r>
            <a:r>
              <a:rPr lang="en-US" sz="1800" b="1" dirty="0" err="1" smtClean="0">
                <a:solidFill>
                  <a:schemeClr val="tx1">
                    <a:lumMod val="50000"/>
                  </a:schemeClr>
                </a:solidFill>
                <a:latin typeface="Arial" charset="0"/>
                <a:cs typeface="Arial" charset="0"/>
              </a:rPr>
              <a:t>ditetapkan</a:t>
            </a:r>
            <a:r>
              <a:rPr lang="en-US" sz="1800" b="1" dirty="0" smtClean="0">
                <a:solidFill>
                  <a:schemeClr val="tx1">
                    <a:lumMod val="50000"/>
                  </a:schemeClr>
                </a:solidFill>
                <a:latin typeface="Arial" charset="0"/>
                <a:cs typeface="Arial" charset="0"/>
              </a:rPr>
              <a:t>.</a:t>
            </a:r>
            <a:r>
              <a:rPr lang="en-US" sz="1800" b="1" dirty="0" smtClean="0">
                <a:solidFill>
                  <a:schemeClr val="tx1">
                    <a:lumMod val="50000"/>
                  </a:schemeClr>
                </a:solidFill>
              </a:rPr>
              <a:t> </a:t>
            </a:r>
          </a:p>
          <a:p>
            <a:pPr eaLnBrk="1" hangingPunct="1">
              <a:lnSpc>
                <a:spcPct val="90000"/>
              </a:lnSpc>
            </a:pPr>
            <a:endParaRPr lang="en-US" sz="1800" b="1" dirty="0" smtClean="0">
              <a:solidFill>
                <a:schemeClr val="tx1">
                  <a:lumMod val="50000"/>
                </a:schemeClr>
              </a:solidFill>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647564" y="1772816"/>
            <a:ext cx="7848872" cy="499939"/>
          </a:xfrm>
        </p:spPr>
        <p:txBody>
          <a:bodyPr/>
          <a:lstStyle/>
          <a:p>
            <a:pPr eaLnBrk="1" hangingPunct="1"/>
            <a:r>
              <a:rPr lang="en-US" sz="2400" b="1" dirty="0" err="1" smtClean="0">
                <a:cs typeface="Times New Roman" pitchFamily="18" charset="0"/>
              </a:rPr>
              <a:t>Mengenali</a:t>
            </a:r>
            <a:r>
              <a:rPr lang="en-US" sz="2400" b="1" dirty="0" smtClean="0">
                <a:cs typeface="Times New Roman" pitchFamily="18" charset="0"/>
              </a:rPr>
              <a:t>  </a:t>
            </a:r>
            <a:r>
              <a:rPr lang="en-US" sz="2400" b="1" dirty="0" err="1" smtClean="0">
                <a:cs typeface="Times New Roman" pitchFamily="18" charset="0"/>
              </a:rPr>
              <a:t>krisis</a:t>
            </a:r>
            <a:r>
              <a:rPr lang="en-US" sz="2400" b="1" dirty="0" smtClean="0">
                <a:cs typeface="Times New Roman" pitchFamily="18" charset="0"/>
              </a:rPr>
              <a:t> </a:t>
            </a:r>
            <a:r>
              <a:rPr lang="en-US" sz="2400" b="1" dirty="0" err="1" smtClean="0">
                <a:cs typeface="Times New Roman" pitchFamily="18" charset="0"/>
              </a:rPr>
              <a:t>informasi</a:t>
            </a:r>
            <a:r>
              <a:rPr lang="en-US" sz="2400" b="1" dirty="0" smtClean="0">
                <a:cs typeface="Times New Roman" pitchFamily="18" charset="0"/>
              </a:rPr>
              <a:t> </a:t>
            </a:r>
            <a:r>
              <a:rPr lang="en-US" sz="2400" b="1" dirty="0" err="1" smtClean="0">
                <a:cs typeface="Times New Roman" pitchFamily="18" charset="0"/>
              </a:rPr>
              <a:t>pada</a:t>
            </a:r>
            <a:r>
              <a:rPr lang="en-US" sz="2400" b="1" dirty="0" smtClean="0">
                <a:cs typeface="Times New Roman" pitchFamily="18" charset="0"/>
              </a:rPr>
              <a:t> </a:t>
            </a:r>
            <a:r>
              <a:rPr lang="en-US" sz="2400" b="1" dirty="0" err="1" smtClean="0">
                <a:cs typeface="Times New Roman" pitchFamily="18" charset="0"/>
              </a:rPr>
              <a:t>tiap-tiap</a:t>
            </a:r>
            <a:r>
              <a:rPr lang="en-US" sz="2400" b="1" dirty="0" smtClean="0">
                <a:cs typeface="Times New Roman" pitchFamily="18" charset="0"/>
              </a:rPr>
              <a:t> </a:t>
            </a:r>
            <a:r>
              <a:rPr lang="en-US" sz="2400" b="1" dirty="0" err="1" smtClean="0">
                <a:cs typeface="Times New Roman" pitchFamily="18" charset="0"/>
              </a:rPr>
              <a:t>perusahaan</a:t>
            </a:r>
            <a:r>
              <a:rPr lang="en-US" sz="2400" b="1" dirty="0" smtClean="0">
                <a:cs typeface="Times New Roman" pitchFamily="18" charset="0"/>
              </a:rPr>
              <a:t> :</a:t>
            </a:r>
            <a:r>
              <a:rPr lang="en-US" sz="2000" b="1" dirty="0" smtClean="0"/>
              <a:t> </a:t>
            </a:r>
            <a:br>
              <a:rPr lang="en-US" sz="2000" b="1" dirty="0" smtClean="0"/>
            </a:br>
            <a:r>
              <a:rPr lang="en-US" sz="2000" b="1" dirty="0" smtClean="0"/>
              <a:t/>
            </a:r>
            <a:br>
              <a:rPr lang="en-US" sz="2000" b="1" dirty="0" smtClean="0"/>
            </a:br>
            <a:r>
              <a:rPr lang="en-US" sz="2000" b="1" dirty="0" smtClean="0">
                <a:solidFill>
                  <a:srgbClr val="000000"/>
                </a:solidFill>
                <a:latin typeface="Arial" charset="0"/>
                <a:cs typeface="Arial" charset="0"/>
              </a:rPr>
              <a:t>2  </a:t>
            </a:r>
            <a:r>
              <a:rPr lang="en-US" sz="2000" b="1" dirty="0" err="1" smtClean="0">
                <a:solidFill>
                  <a:srgbClr val="000000"/>
                </a:solidFill>
                <a:latin typeface="Arial" charset="0"/>
                <a:cs typeface="Arial" charset="0"/>
              </a:rPr>
              <a:t>fakta</a:t>
            </a:r>
            <a:r>
              <a:rPr lang="en-US" sz="2000" b="1" dirty="0" smtClean="0">
                <a:solidFill>
                  <a:srgbClr val="000000"/>
                </a:solidFill>
                <a:latin typeface="Arial" charset="0"/>
                <a:cs typeface="Arial" charset="0"/>
              </a:rPr>
              <a:t> yang </a:t>
            </a:r>
            <a:r>
              <a:rPr lang="en-US" sz="2000" b="1" dirty="0" err="1" smtClean="0">
                <a:solidFill>
                  <a:srgbClr val="000000"/>
                </a:solidFill>
                <a:latin typeface="Arial" charset="0"/>
                <a:cs typeface="Arial" charset="0"/>
              </a:rPr>
              <a:t>ada</a:t>
            </a:r>
            <a:r>
              <a:rPr lang="en-US" sz="2000" b="1" dirty="0" smtClean="0">
                <a:solidFill>
                  <a:srgbClr val="000000"/>
                </a:solidFill>
                <a:latin typeface="Arial" charset="0"/>
                <a:cs typeface="Arial" charset="0"/>
              </a:rPr>
              <a:t> </a:t>
            </a:r>
            <a:r>
              <a:rPr lang="en-US" sz="2000" b="1" dirty="0" err="1" smtClean="0">
                <a:solidFill>
                  <a:srgbClr val="000000"/>
                </a:solidFill>
                <a:latin typeface="Arial" charset="0"/>
                <a:cs typeface="Arial" charset="0"/>
              </a:rPr>
              <a:t>berkaitan</a:t>
            </a:r>
            <a:r>
              <a:rPr lang="en-US" sz="2000" b="1" dirty="0" smtClean="0">
                <a:solidFill>
                  <a:srgbClr val="000000"/>
                </a:solidFill>
                <a:latin typeface="Arial" charset="0"/>
                <a:cs typeface="Arial" charset="0"/>
              </a:rPr>
              <a:t> </a:t>
            </a:r>
            <a:r>
              <a:rPr lang="en-US" sz="2000" b="1" dirty="0" err="1" smtClean="0">
                <a:solidFill>
                  <a:srgbClr val="000000"/>
                </a:solidFill>
                <a:latin typeface="Arial" charset="0"/>
                <a:cs typeface="Arial" charset="0"/>
              </a:rPr>
              <a:t>dengan</a:t>
            </a:r>
            <a:r>
              <a:rPr lang="en-US" sz="2000" b="1" dirty="0" smtClean="0">
                <a:solidFill>
                  <a:srgbClr val="000000"/>
                </a:solidFill>
                <a:latin typeface="Arial" charset="0"/>
                <a:cs typeface="Arial" charset="0"/>
              </a:rPr>
              <a:t> Data Perusahaan:</a:t>
            </a:r>
            <a:r>
              <a:rPr lang="en-US" sz="2000" b="1" dirty="0" smtClean="0"/>
              <a:t> </a:t>
            </a:r>
          </a:p>
        </p:txBody>
      </p:sp>
      <p:sp>
        <p:nvSpPr>
          <p:cNvPr id="10243" name="Rectangle 3"/>
          <p:cNvSpPr>
            <a:spLocks noGrp="1" noChangeArrowheads="1"/>
          </p:cNvSpPr>
          <p:nvPr>
            <p:ph type="body" idx="1"/>
          </p:nvPr>
        </p:nvSpPr>
        <p:spPr>
          <a:xfrm>
            <a:off x="611560" y="2996952"/>
            <a:ext cx="8382000" cy="2722637"/>
          </a:xfrm>
        </p:spPr>
        <p:txBody>
          <a:bodyPr/>
          <a:lstStyle/>
          <a:p>
            <a:pPr marL="609600" indent="-609600" algn="just" eaLnBrk="1" hangingPunct="1">
              <a:buFont typeface="Wingdings" pitchFamily="2" charset="2"/>
              <a:buAutoNum type="arabicPeriod"/>
            </a:pPr>
            <a:r>
              <a:rPr lang="en-US" sz="2000" b="1" dirty="0" err="1" smtClean="0">
                <a:solidFill>
                  <a:srgbClr val="000000"/>
                </a:solidFill>
                <a:latin typeface="Arial" charset="0"/>
                <a:cs typeface="Arial" charset="0"/>
              </a:rPr>
              <a:t>Mengorganisir</a:t>
            </a:r>
            <a:r>
              <a:rPr lang="en-US" sz="2000" b="1" dirty="0" smtClean="0">
                <a:solidFill>
                  <a:srgbClr val="000000"/>
                </a:solidFill>
                <a:latin typeface="Arial" charset="0"/>
                <a:cs typeface="Arial" charset="0"/>
              </a:rPr>
              <a:t> </a:t>
            </a:r>
            <a:r>
              <a:rPr lang="en-US" sz="2000" b="1" dirty="0" err="1" smtClean="0">
                <a:solidFill>
                  <a:srgbClr val="000000"/>
                </a:solidFill>
                <a:latin typeface="Arial" charset="0"/>
                <a:cs typeface="Arial" charset="0"/>
              </a:rPr>
              <a:t>banyak</a:t>
            </a:r>
            <a:r>
              <a:rPr lang="en-US" sz="2000" b="1" dirty="0" smtClean="0">
                <a:solidFill>
                  <a:srgbClr val="000000"/>
                </a:solidFill>
                <a:latin typeface="Arial" charset="0"/>
                <a:cs typeface="Arial" charset="0"/>
              </a:rPr>
              <a:t> data.</a:t>
            </a:r>
            <a:endParaRPr lang="en-US" sz="2000" b="1" dirty="0" smtClean="0">
              <a:cs typeface="Times New Roman" pitchFamily="18" charset="0"/>
            </a:endParaRPr>
          </a:p>
          <a:p>
            <a:pPr marL="609600" indent="-609600" algn="just" eaLnBrk="1" hangingPunct="1">
              <a:buFont typeface="Wingdings" pitchFamily="2" charset="2"/>
              <a:buAutoNum type="arabicPeriod"/>
            </a:pPr>
            <a:r>
              <a:rPr lang="en-US" sz="2000" b="1" dirty="0" err="1" smtClean="0">
                <a:solidFill>
                  <a:srgbClr val="000000"/>
                </a:solidFill>
                <a:latin typeface="Arial" charset="0"/>
                <a:cs typeface="Arial" charset="0"/>
              </a:rPr>
              <a:t>Sistem</a:t>
            </a:r>
            <a:r>
              <a:rPr lang="en-US" sz="2000" b="1" dirty="0" smtClean="0">
                <a:solidFill>
                  <a:srgbClr val="000000"/>
                </a:solidFill>
                <a:latin typeface="Arial" charset="0"/>
                <a:cs typeface="Arial" charset="0"/>
              </a:rPr>
              <a:t> </a:t>
            </a:r>
            <a:r>
              <a:rPr lang="en-US" sz="2000" b="1" dirty="0" err="1" smtClean="0">
                <a:solidFill>
                  <a:srgbClr val="000000"/>
                </a:solidFill>
                <a:latin typeface="Arial" charset="0"/>
                <a:cs typeface="Arial" charset="0"/>
              </a:rPr>
              <a:t>dan</a:t>
            </a:r>
            <a:r>
              <a:rPr lang="en-US" sz="2000" b="1" dirty="0" smtClean="0">
                <a:solidFill>
                  <a:srgbClr val="000000"/>
                </a:solidFill>
                <a:latin typeface="Arial" charset="0"/>
                <a:cs typeface="Arial" charset="0"/>
              </a:rPr>
              <a:t> </a:t>
            </a:r>
            <a:r>
              <a:rPr lang="en-US" sz="2000" b="1" dirty="0" err="1" smtClean="0">
                <a:solidFill>
                  <a:srgbClr val="000000"/>
                </a:solidFill>
                <a:latin typeface="Arial" charset="0"/>
                <a:cs typeface="Arial" charset="0"/>
              </a:rPr>
              <a:t>sumber</a:t>
            </a:r>
            <a:r>
              <a:rPr lang="en-US" sz="2000" b="1" dirty="0" smtClean="0">
                <a:solidFill>
                  <a:srgbClr val="000000"/>
                </a:solidFill>
                <a:latin typeface="Arial" charset="0"/>
                <a:cs typeface="Arial" charset="0"/>
              </a:rPr>
              <a:t> TI yang </a:t>
            </a:r>
            <a:r>
              <a:rPr lang="en-US" sz="2000" b="1" dirty="0" err="1" smtClean="0">
                <a:solidFill>
                  <a:srgbClr val="000000"/>
                </a:solidFill>
                <a:latin typeface="Arial" charset="0"/>
                <a:cs typeface="Arial" charset="0"/>
              </a:rPr>
              <a:t>tidak</a:t>
            </a:r>
            <a:r>
              <a:rPr lang="en-US" sz="2000" b="1" dirty="0" smtClean="0">
                <a:solidFill>
                  <a:srgbClr val="000000"/>
                </a:solidFill>
                <a:latin typeface="Arial" charset="0"/>
                <a:cs typeface="Arial" charset="0"/>
              </a:rPr>
              <a:t> </a:t>
            </a:r>
            <a:r>
              <a:rPr lang="en-US" sz="2000" b="1" dirty="0" err="1" smtClean="0">
                <a:solidFill>
                  <a:srgbClr val="000000"/>
                </a:solidFill>
                <a:latin typeface="Arial" charset="0"/>
                <a:cs typeface="Arial" charset="0"/>
              </a:rPr>
              <a:t>efektif</a:t>
            </a:r>
            <a:r>
              <a:rPr lang="en-US" sz="2000" b="1" dirty="0" smtClean="0">
                <a:solidFill>
                  <a:srgbClr val="000000"/>
                </a:solidFill>
                <a:latin typeface="Arial" charset="0"/>
                <a:cs typeface="Arial" charset="0"/>
              </a:rPr>
              <a:t> </a:t>
            </a:r>
            <a:r>
              <a:rPr lang="en-US" sz="2000" b="1" dirty="0" err="1" smtClean="0">
                <a:solidFill>
                  <a:srgbClr val="000000"/>
                </a:solidFill>
                <a:latin typeface="Arial" charset="0"/>
                <a:cs typeface="Arial" charset="0"/>
              </a:rPr>
              <a:t>dalam</a:t>
            </a:r>
            <a:r>
              <a:rPr lang="en-US" sz="2000" b="1" dirty="0" smtClean="0">
                <a:solidFill>
                  <a:srgbClr val="000000"/>
                </a:solidFill>
                <a:latin typeface="Arial" charset="0"/>
                <a:cs typeface="Arial" charset="0"/>
              </a:rPr>
              <a:t> </a:t>
            </a:r>
            <a:r>
              <a:rPr lang="en-US" sz="2000" b="1" dirty="0" err="1" smtClean="0">
                <a:solidFill>
                  <a:srgbClr val="000000"/>
                </a:solidFill>
                <a:latin typeface="Arial" charset="0"/>
                <a:cs typeface="Arial" charset="0"/>
              </a:rPr>
              <a:t>memproses</a:t>
            </a:r>
            <a:r>
              <a:rPr lang="en-US" sz="2000" b="1" dirty="0" smtClean="0">
                <a:solidFill>
                  <a:srgbClr val="000000"/>
                </a:solidFill>
                <a:latin typeface="Arial" charset="0"/>
                <a:cs typeface="Arial" charset="0"/>
              </a:rPr>
              <a:t> data yang </a:t>
            </a:r>
            <a:r>
              <a:rPr lang="en-US" sz="2000" b="1" dirty="0" err="1" smtClean="0">
                <a:solidFill>
                  <a:srgbClr val="000000"/>
                </a:solidFill>
                <a:latin typeface="Arial" charset="0"/>
                <a:cs typeface="Arial" charset="0"/>
              </a:rPr>
              <a:t>nantinya</a:t>
            </a:r>
            <a:r>
              <a:rPr lang="en-US" sz="2000" b="1" dirty="0" smtClean="0">
                <a:solidFill>
                  <a:srgbClr val="000000"/>
                </a:solidFill>
                <a:latin typeface="Arial" charset="0"/>
                <a:cs typeface="Arial" charset="0"/>
              </a:rPr>
              <a:t> </a:t>
            </a:r>
            <a:r>
              <a:rPr lang="en-US" sz="2000" b="1" dirty="0" err="1" smtClean="0">
                <a:solidFill>
                  <a:srgbClr val="000000"/>
                </a:solidFill>
                <a:latin typeface="Arial" charset="0"/>
                <a:cs typeface="Arial" charset="0"/>
              </a:rPr>
              <a:t>berguna</a:t>
            </a:r>
            <a:r>
              <a:rPr lang="en-US" sz="2000" b="1" dirty="0" smtClean="0">
                <a:solidFill>
                  <a:srgbClr val="000000"/>
                </a:solidFill>
                <a:latin typeface="Arial" charset="0"/>
                <a:cs typeface="Arial" charset="0"/>
              </a:rPr>
              <a:t> </a:t>
            </a:r>
            <a:r>
              <a:rPr lang="en-US" sz="2000" b="1" dirty="0" err="1" smtClean="0">
                <a:solidFill>
                  <a:srgbClr val="000000"/>
                </a:solidFill>
                <a:latin typeface="Arial" charset="0"/>
                <a:cs typeface="Arial" charset="0"/>
              </a:rPr>
              <a:t>dalam</a:t>
            </a:r>
            <a:r>
              <a:rPr lang="en-US" sz="2000" b="1" dirty="0" smtClean="0">
                <a:solidFill>
                  <a:srgbClr val="000000"/>
                </a:solidFill>
                <a:latin typeface="Arial" charset="0"/>
                <a:cs typeface="Arial" charset="0"/>
              </a:rPr>
              <a:t> </a:t>
            </a:r>
            <a:r>
              <a:rPr lang="en-US" sz="2000" b="1" dirty="0" err="1" smtClean="0">
                <a:solidFill>
                  <a:srgbClr val="000000"/>
                </a:solidFill>
                <a:latin typeface="Arial" charset="0"/>
                <a:cs typeface="Arial" charset="0"/>
              </a:rPr>
              <a:t>Strategi</a:t>
            </a:r>
            <a:r>
              <a:rPr lang="en-US" sz="2000" b="1" dirty="0" smtClean="0">
                <a:solidFill>
                  <a:srgbClr val="000000"/>
                </a:solidFill>
                <a:latin typeface="Arial" charset="0"/>
                <a:cs typeface="Arial" charset="0"/>
              </a:rPr>
              <a:t> </a:t>
            </a:r>
            <a:r>
              <a:rPr lang="en-US" sz="2000" b="1" dirty="0" err="1" smtClean="0">
                <a:solidFill>
                  <a:srgbClr val="000000"/>
                </a:solidFill>
                <a:latin typeface="Arial" charset="0"/>
                <a:cs typeface="Arial" charset="0"/>
              </a:rPr>
              <a:t>Informasi</a:t>
            </a:r>
            <a:r>
              <a:rPr lang="en-US" sz="2000" b="1" dirty="0" smtClean="0">
                <a:solidFill>
                  <a:srgbClr val="000000"/>
                </a:solidFill>
                <a:latin typeface="Arial" charset="0"/>
                <a:cs typeface="Arial" charset="0"/>
              </a:rPr>
              <a:t>.</a:t>
            </a:r>
          </a:p>
          <a:p>
            <a:pPr marL="609600" indent="-609600" algn="just" eaLnBrk="1" hangingPunct="1"/>
            <a:endParaRPr lang="en-US" sz="2000" b="1" dirty="0" smtClean="0">
              <a:solidFill>
                <a:srgbClr val="000000"/>
              </a:solidFill>
              <a:latin typeface="Arial" charset="0"/>
              <a:cs typeface="Arial" charset="0"/>
            </a:endParaRPr>
          </a:p>
          <a:p>
            <a:pPr marL="609600" indent="-609600" algn="just" eaLnBrk="1" hangingPunct="1"/>
            <a:r>
              <a:rPr lang="en-US" sz="2000" b="1" dirty="0" err="1" smtClean="0">
                <a:solidFill>
                  <a:srgbClr val="000000"/>
                </a:solidFill>
                <a:latin typeface="Arial" charset="0"/>
                <a:cs typeface="Arial" charset="0"/>
              </a:rPr>
              <a:t>Krisis</a:t>
            </a:r>
            <a:r>
              <a:rPr lang="en-US" sz="2000" b="1" dirty="0" smtClean="0">
                <a:solidFill>
                  <a:srgbClr val="000000"/>
                </a:solidFill>
                <a:latin typeface="Arial" charset="0"/>
                <a:cs typeface="Arial" charset="0"/>
              </a:rPr>
              <a:t> </a:t>
            </a:r>
            <a:r>
              <a:rPr lang="en-US" sz="2000" b="1" dirty="0" err="1" smtClean="0">
                <a:solidFill>
                  <a:srgbClr val="000000"/>
                </a:solidFill>
                <a:latin typeface="Arial" charset="0"/>
                <a:cs typeface="Arial" charset="0"/>
              </a:rPr>
              <a:t>Informasi</a:t>
            </a:r>
            <a:r>
              <a:rPr lang="en-US" sz="2000" b="1" dirty="0" smtClean="0">
                <a:solidFill>
                  <a:srgbClr val="000000"/>
                </a:solidFill>
                <a:latin typeface="Arial" charset="0"/>
                <a:cs typeface="Arial" charset="0"/>
              </a:rPr>
              <a:t> : </a:t>
            </a:r>
            <a:r>
              <a:rPr lang="en-US" sz="2000" b="1" dirty="0" err="1" smtClean="0">
                <a:solidFill>
                  <a:srgbClr val="000000"/>
                </a:solidFill>
                <a:latin typeface="Arial" charset="0"/>
                <a:cs typeface="Arial" charset="0"/>
              </a:rPr>
              <a:t>permasalahan</a:t>
            </a:r>
            <a:r>
              <a:rPr lang="en-US" sz="2000" b="1" dirty="0" smtClean="0">
                <a:solidFill>
                  <a:srgbClr val="000000"/>
                </a:solidFill>
                <a:latin typeface="Arial" charset="0"/>
                <a:cs typeface="Arial" charset="0"/>
              </a:rPr>
              <a:t> </a:t>
            </a:r>
            <a:r>
              <a:rPr lang="en-US" sz="2000" b="1" dirty="0" err="1" smtClean="0">
                <a:solidFill>
                  <a:srgbClr val="000000"/>
                </a:solidFill>
                <a:latin typeface="Arial" charset="0"/>
                <a:cs typeface="Arial" charset="0"/>
              </a:rPr>
              <a:t>timbul</a:t>
            </a:r>
            <a:r>
              <a:rPr lang="en-US" sz="2000" b="1" dirty="0" smtClean="0">
                <a:solidFill>
                  <a:srgbClr val="000000"/>
                </a:solidFill>
                <a:latin typeface="Arial" charset="0"/>
                <a:cs typeface="Arial" charset="0"/>
              </a:rPr>
              <a:t> </a:t>
            </a:r>
            <a:r>
              <a:rPr lang="en-US" sz="2000" b="1" dirty="0" err="1" smtClean="0">
                <a:solidFill>
                  <a:srgbClr val="000000"/>
                </a:solidFill>
                <a:latin typeface="Arial" charset="0"/>
                <a:cs typeface="Arial" charset="0"/>
              </a:rPr>
              <a:t>tidak</a:t>
            </a:r>
            <a:r>
              <a:rPr lang="en-US" sz="2000" b="1" dirty="0" smtClean="0">
                <a:solidFill>
                  <a:srgbClr val="000000"/>
                </a:solidFill>
                <a:latin typeface="Arial" charset="0"/>
                <a:cs typeface="Arial" charset="0"/>
              </a:rPr>
              <a:t> </a:t>
            </a:r>
            <a:r>
              <a:rPr lang="en-US" sz="2000" b="1" dirty="0" err="1" smtClean="0">
                <a:solidFill>
                  <a:srgbClr val="000000"/>
                </a:solidFill>
                <a:latin typeface="Arial" charset="0"/>
                <a:cs typeface="Arial" charset="0"/>
              </a:rPr>
              <a:t>disebabkan</a:t>
            </a:r>
            <a:r>
              <a:rPr lang="en-US" sz="2000" b="1" dirty="0" smtClean="0">
                <a:solidFill>
                  <a:srgbClr val="000000"/>
                </a:solidFill>
                <a:latin typeface="Arial" charset="0"/>
                <a:cs typeface="Arial" charset="0"/>
              </a:rPr>
              <a:t> </a:t>
            </a:r>
            <a:r>
              <a:rPr lang="en-US" sz="2000" b="1" dirty="0" err="1" smtClean="0">
                <a:solidFill>
                  <a:srgbClr val="000000"/>
                </a:solidFill>
                <a:latin typeface="Arial" charset="0"/>
                <a:cs typeface="Arial" charset="0"/>
              </a:rPr>
              <a:t>dari</a:t>
            </a:r>
            <a:r>
              <a:rPr lang="en-US" sz="2000" b="1" dirty="0" smtClean="0">
                <a:solidFill>
                  <a:srgbClr val="000000"/>
                </a:solidFill>
                <a:latin typeface="Arial" charset="0"/>
                <a:cs typeface="Arial" charset="0"/>
              </a:rPr>
              <a:t> </a:t>
            </a:r>
            <a:r>
              <a:rPr lang="en-US" sz="2000" b="1" dirty="0" err="1" smtClean="0">
                <a:solidFill>
                  <a:srgbClr val="000000"/>
                </a:solidFill>
                <a:latin typeface="Arial" charset="0"/>
                <a:cs typeface="Arial" charset="0"/>
              </a:rPr>
              <a:t>kapasitas</a:t>
            </a:r>
            <a:r>
              <a:rPr lang="en-US" sz="2000" b="1" dirty="0" smtClean="0">
                <a:solidFill>
                  <a:srgbClr val="000000"/>
                </a:solidFill>
                <a:latin typeface="Arial" charset="0"/>
                <a:cs typeface="Arial" charset="0"/>
              </a:rPr>
              <a:t> </a:t>
            </a:r>
            <a:r>
              <a:rPr lang="en-US" sz="2000" b="1" dirty="0" err="1" smtClean="0">
                <a:solidFill>
                  <a:srgbClr val="000000"/>
                </a:solidFill>
                <a:latin typeface="Arial" charset="0"/>
                <a:cs typeface="Arial" charset="0"/>
              </a:rPr>
              <a:t>jumlah</a:t>
            </a:r>
            <a:r>
              <a:rPr lang="en-US" sz="2000" b="1" dirty="0" smtClean="0">
                <a:solidFill>
                  <a:srgbClr val="000000"/>
                </a:solidFill>
                <a:latin typeface="Arial" charset="0"/>
                <a:cs typeface="Arial" charset="0"/>
              </a:rPr>
              <a:t> data yang </a:t>
            </a:r>
            <a:r>
              <a:rPr lang="en-US" sz="2000" b="1" dirty="0" err="1" smtClean="0">
                <a:solidFill>
                  <a:srgbClr val="000000"/>
                </a:solidFill>
                <a:latin typeface="Arial" charset="0"/>
                <a:cs typeface="Arial" charset="0"/>
              </a:rPr>
              <a:t>diterima</a:t>
            </a:r>
            <a:r>
              <a:rPr lang="en-US" sz="2000" b="1" dirty="0" smtClean="0">
                <a:solidFill>
                  <a:srgbClr val="000000"/>
                </a:solidFill>
                <a:latin typeface="Arial" charset="0"/>
                <a:cs typeface="Arial" charset="0"/>
              </a:rPr>
              <a:t>, </a:t>
            </a:r>
            <a:r>
              <a:rPr lang="en-US" sz="2000" b="1" dirty="0" err="1" smtClean="0">
                <a:solidFill>
                  <a:srgbClr val="000000"/>
                </a:solidFill>
                <a:latin typeface="Arial" charset="0"/>
                <a:cs typeface="Arial" charset="0"/>
              </a:rPr>
              <a:t>tetapi</a:t>
            </a:r>
            <a:r>
              <a:rPr lang="en-US" sz="2000" b="1" dirty="0" smtClean="0">
                <a:solidFill>
                  <a:srgbClr val="000000"/>
                </a:solidFill>
                <a:latin typeface="Arial" charset="0"/>
                <a:cs typeface="Arial" charset="0"/>
              </a:rPr>
              <a:t> </a:t>
            </a:r>
            <a:r>
              <a:rPr lang="en-US" sz="2000" b="1" dirty="0" err="1" smtClean="0">
                <a:solidFill>
                  <a:srgbClr val="000000"/>
                </a:solidFill>
                <a:latin typeface="Arial" charset="0"/>
                <a:cs typeface="Arial" charset="0"/>
              </a:rPr>
              <a:t>kualitas</a:t>
            </a:r>
            <a:r>
              <a:rPr lang="en-US" sz="2000" b="1" dirty="0" smtClean="0">
                <a:solidFill>
                  <a:srgbClr val="000000"/>
                </a:solidFill>
                <a:latin typeface="Arial" charset="0"/>
                <a:cs typeface="Arial" charset="0"/>
              </a:rPr>
              <a:t> data yang </a:t>
            </a:r>
            <a:r>
              <a:rPr lang="en-US" sz="2000" b="1" dirty="0" err="1" smtClean="0">
                <a:solidFill>
                  <a:srgbClr val="000000"/>
                </a:solidFill>
                <a:latin typeface="Arial" charset="0"/>
                <a:cs typeface="Arial" charset="0"/>
              </a:rPr>
              <a:t>menyangkut</a:t>
            </a:r>
            <a:r>
              <a:rPr lang="en-US" sz="2000" b="1" dirty="0" smtClean="0">
                <a:solidFill>
                  <a:srgbClr val="000000"/>
                </a:solidFill>
                <a:latin typeface="Arial" charset="0"/>
                <a:cs typeface="Arial" charset="0"/>
              </a:rPr>
              <a:t> integrity, </a:t>
            </a:r>
            <a:r>
              <a:rPr lang="en-US" sz="2000" b="1" dirty="0" err="1" smtClean="0">
                <a:solidFill>
                  <a:srgbClr val="000000"/>
                </a:solidFill>
                <a:latin typeface="Arial" charset="0"/>
                <a:cs typeface="Arial" charset="0"/>
              </a:rPr>
              <a:t>accesible</a:t>
            </a:r>
            <a:r>
              <a:rPr lang="en-US" sz="2000" b="1" dirty="0" smtClean="0">
                <a:solidFill>
                  <a:srgbClr val="000000"/>
                </a:solidFill>
                <a:latin typeface="Arial" charset="0"/>
                <a:cs typeface="Arial" charset="0"/>
              </a:rPr>
              <a:t>, credible, timely. </a:t>
            </a:r>
            <a:endParaRPr lang="en-US" sz="2000" b="1" dirty="0" smtClean="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539552" y="980728"/>
            <a:ext cx="7315200" cy="715963"/>
          </a:xfrm>
        </p:spPr>
        <p:txBody>
          <a:bodyPr/>
          <a:lstStyle/>
          <a:p>
            <a:pPr eaLnBrk="1" hangingPunct="1"/>
            <a:r>
              <a:rPr lang="en-US" sz="2000" b="1" dirty="0" err="1" smtClean="0">
                <a:solidFill>
                  <a:srgbClr val="000000"/>
                </a:solidFill>
                <a:latin typeface="Arial" charset="0"/>
                <a:cs typeface="Arial" charset="0"/>
              </a:rPr>
              <a:t>Faktor</a:t>
            </a:r>
            <a:r>
              <a:rPr lang="en-US" sz="2000" b="1" dirty="0" smtClean="0">
                <a:solidFill>
                  <a:srgbClr val="000000"/>
                </a:solidFill>
                <a:latin typeface="Arial" charset="0"/>
                <a:cs typeface="Arial" charset="0"/>
              </a:rPr>
              <a:t> </a:t>
            </a:r>
            <a:r>
              <a:rPr lang="en-US" sz="2000" b="1" dirty="0" err="1" smtClean="0">
                <a:solidFill>
                  <a:srgbClr val="000000"/>
                </a:solidFill>
                <a:latin typeface="Arial" charset="0"/>
                <a:cs typeface="Arial" charset="0"/>
              </a:rPr>
              <a:t>permasalahan</a:t>
            </a:r>
            <a:r>
              <a:rPr lang="en-US" sz="2000" b="1" dirty="0" smtClean="0">
                <a:solidFill>
                  <a:srgbClr val="000000"/>
                </a:solidFill>
                <a:latin typeface="Arial" charset="0"/>
                <a:cs typeface="Arial" charset="0"/>
              </a:rPr>
              <a:t> :</a:t>
            </a:r>
            <a:r>
              <a:rPr lang="en-US" sz="2000" b="1" dirty="0" smtClean="0"/>
              <a:t> </a:t>
            </a:r>
          </a:p>
        </p:txBody>
      </p:sp>
      <p:sp>
        <p:nvSpPr>
          <p:cNvPr id="11267" name="Rectangle 3"/>
          <p:cNvSpPr>
            <a:spLocks noGrp="1" noChangeArrowheads="1"/>
          </p:cNvSpPr>
          <p:nvPr>
            <p:ph type="body" idx="1"/>
          </p:nvPr>
        </p:nvSpPr>
        <p:spPr>
          <a:xfrm>
            <a:off x="678629" y="1988840"/>
            <a:ext cx="7786742" cy="4114800"/>
          </a:xfrm>
        </p:spPr>
        <p:txBody>
          <a:bodyPr/>
          <a:lstStyle/>
          <a:p>
            <a:pPr marL="609600" indent="-609600" algn="just" eaLnBrk="1" hangingPunct="1">
              <a:buFont typeface="Wingdings" pitchFamily="2" charset="2"/>
              <a:buAutoNum type="arabicPeriod"/>
            </a:pPr>
            <a:r>
              <a:rPr lang="en-US" sz="2000" b="1" dirty="0" smtClean="0">
                <a:solidFill>
                  <a:srgbClr val="000000"/>
                </a:solidFill>
                <a:latin typeface="Times New Roman" pitchFamily="18" charset="0"/>
                <a:cs typeface="Times New Roman" pitchFamily="18" charset="0"/>
              </a:rPr>
              <a:t>D</a:t>
            </a:r>
            <a:r>
              <a:rPr lang="en-US" sz="2000" b="1" dirty="0" smtClean="0">
                <a:solidFill>
                  <a:srgbClr val="000000"/>
                </a:solidFill>
                <a:latin typeface="Arial" charset="0"/>
                <a:cs typeface="Arial" charset="0"/>
              </a:rPr>
              <a:t>ata </a:t>
            </a:r>
            <a:r>
              <a:rPr lang="en-US" sz="2000" b="1" dirty="0" err="1" smtClean="0">
                <a:solidFill>
                  <a:srgbClr val="000000"/>
                </a:solidFill>
                <a:latin typeface="Arial" charset="0"/>
                <a:cs typeface="Arial" charset="0"/>
              </a:rPr>
              <a:t>perusahaan</a:t>
            </a:r>
            <a:r>
              <a:rPr lang="en-US" sz="2000" b="1" dirty="0" smtClean="0">
                <a:solidFill>
                  <a:srgbClr val="000000"/>
                </a:solidFill>
                <a:latin typeface="Arial" charset="0"/>
                <a:cs typeface="Arial" charset="0"/>
              </a:rPr>
              <a:t> </a:t>
            </a:r>
            <a:r>
              <a:rPr lang="en-US" sz="2000" b="1" dirty="0" err="1" smtClean="0">
                <a:solidFill>
                  <a:srgbClr val="000000"/>
                </a:solidFill>
                <a:latin typeface="Arial" charset="0"/>
                <a:cs typeface="Arial" charset="0"/>
              </a:rPr>
              <a:t>tersebar</a:t>
            </a:r>
            <a:r>
              <a:rPr lang="en-US" sz="2000" b="1" dirty="0" smtClean="0">
                <a:solidFill>
                  <a:srgbClr val="000000"/>
                </a:solidFill>
                <a:latin typeface="Arial" charset="0"/>
                <a:cs typeface="Arial" charset="0"/>
              </a:rPr>
              <a:t> </a:t>
            </a:r>
            <a:r>
              <a:rPr lang="en-US" sz="2000" b="1" dirty="0" err="1" smtClean="0">
                <a:solidFill>
                  <a:srgbClr val="000000"/>
                </a:solidFill>
                <a:latin typeface="Arial" charset="0"/>
                <a:cs typeface="Arial" charset="0"/>
              </a:rPr>
              <a:t>kebanyak</a:t>
            </a:r>
            <a:r>
              <a:rPr lang="en-US" sz="2000" b="1" dirty="0" smtClean="0">
                <a:solidFill>
                  <a:srgbClr val="000000"/>
                </a:solidFill>
                <a:latin typeface="Arial" charset="0"/>
                <a:cs typeface="Arial" charset="0"/>
              </a:rPr>
              <a:t> </a:t>
            </a:r>
            <a:r>
              <a:rPr lang="en-US" sz="2000" b="1" dirty="0" err="1" smtClean="0">
                <a:solidFill>
                  <a:srgbClr val="000000"/>
                </a:solidFill>
                <a:latin typeface="Arial" charset="0"/>
                <a:cs typeface="Arial" charset="0"/>
              </a:rPr>
              <a:t>tipe</a:t>
            </a:r>
            <a:r>
              <a:rPr lang="en-US" sz="2000" b="1" dirty="0" smtClean="0">
                <a:solidFill>
                  <a:srgbClr val="000000"/>
                </a:solidFill>
                <a:latin typeface="Arial" charset="0"/>
                <a:cs typeface="Arial" charset="0"/>
              </a:rPr>
              <a:t> system </a:t>
            </a:r>
            <a:r>
              <a:rPr lang="en-US" sz="2000" b="1" dirty="0" err="1" smtClean="0">
                <a:solidFill>
                  <a:srgbClr val="000000"/>
                </a:solidFill>
                <a:latin typeface="Arial" charset="0"/>
                <a:cs typeface="Arial" charset="0"/>
              </a:rPr>
              <a:t>dan</a:t>
            </a:r>
            <a:r>
              <a:rPr lang="en-US" sz="2000" b="1" dirty="0" smtClean="0">
                <a:solidFill>
                  <a:srgbClr val="000000"/>
                </a:solidFill>
                <a:latin typeface="Arial" charset="0"/>
                <a:cs typeface="Arial" charset="0"/>
              </a:rPr>
              <a:t> </a:t>
            </a:r>
            <a:r>
              <a:rPr lang="en-US" sz="2000" b="1" dirty="0" err="1" smtClean="0">
                <a:solidFill>
                  <a:srgbClr val="000000"/>
                </a:solidFill>
                <a:latin typeface="Arial" charset="0"/>
                <a:cs typeface="Arial" charset="0"/>
              </a:rPr>
              <a:t>struktur</a:t>
            </a:r>
            <a:r>
              <a:rPr lang="en-US" sz="2000" b="1" dirty="0" smtClean="0">
                <a:solidFill>
                  <a:srgbClr val="000000"/>
                </a:solidFill>
                <a:latin typeface="Arial" charset="0"/>
                <a:cs typeface="Arial" charset="0"/>
              </a:rPr>
              <a:t>   	yang </a:t>
            </a:r>
            <a:r>
              <a:rPr lang="en-US" sz="2000" b="1" dirty="0" err="1" smtClean="0">
                <a:solidFill>
                  <a:srgbClr val="000000"/>
                </a:solidFill>
                <a:latin typeface="Arial" charset="0"/>
                <a:cs typeface="Arial" charset="0"/>
              </a:rPr>
              <a:t>tidak</a:t>
            </a:r>
            <a:r>
              <a:rPr lang="en-US" sz="2000" b="1" dirty="0" smtClean="0">
                <a:solidFill>
                  <a:srgbClr val="000000"/>
                </a:solidFill>
                <a:latin typeface="Arial" charset="0"/>
                <a:cs typeface="Arial" charset="0"/>
              </a:rPr>
              <a:t> </a:t>
            </a:r>
            <a:r>
              <a:rPr lang="en-US" sz="2000" b="1" dirty="0" err="1" smtClean="0">
                <a:solidFill>
                  <a:srgbClr val="000000"/>
                </a:solidFill>
                <a:latin typeface="Arial" charset="0"/>
                <a:cs typeface="Arial" charset="0"/>
              </a:rPr>
              <a:t>kompitable</a:t>
            </a:r>
            <a:r>
              <a:rPr lang="en-US" sz="2000" b="1" dirty="0" smtClean="0">
                <a:solidFill>
                  <a:srgbClr val="000000"/>
                </a:solidFill>
                <a:latin typeface="Arial" charset="0"/>
                <a:cs typeface="Arial" charset="0"/>
              </a:rPr>
              <a:t>.</a:t>
            </a:r>
            <a:endParaRPr lang="en-US" sz="2000" b="1" dirty="0" smtClean="0">
              <a:cs typeface="Times New Roman" pitchFamily="18" charset="0"/>
            </a:endParaRPr>
          </a:p>
          <a:p>
            <a:pPr marL="609600" indent="-609600" algn="just" eaLnBrk="1" hangingPunct="1">
              <a:buFont typeface="Wingdings" pitchFamily="2" charset="2"/>
              <a:buAutoNum type="arabicPeriod"/>
            </a:pPr>
            <a:r>
              <a:rPr lang="en-US" sz="2000" b="1" dirty="0" err="1" smtClean="0">
                <a:solidFill>
                  <a:srgbClr val="000000"/>
                </a:solidFill>
                <a:latin typeface="Arial" charset="0"/>
                <a:cs typeface="Arial" charset="0"/>
              </a:rPr>
              <a:t>Sistem</a:t>
            </a:r>
            <a:r>
              <a:rPr lang="en-US" sz="2000" b="1" dirty="0" smtClean="0">
                <a:solidFill>
                  <a:srgbClr val="000000"/>
                </a:solidFill>
                <a:latin typeface="Arial" charset="0"/>
                <a:cs typeface="Arial" charset="0"/>
              </a:rPr>
              <a:t> proses </a:t>
            </a:r>
            <a:r>
              <a:rPr lang="en-US" sz="2000" b="1" dirty="0" err="1" smtClean="0">
                <a:solidFill>
                  <a:srgbClr val="000000"/>
                </a:solidFill>
                <a:latin typeface="Arial" charset="0"/>
                <a:cs typeface="Arial" charset="0"/>
              </a:rPr>
              <a:t>pemesanan</a:t>
            </a:r>
            <a:r>
              <a:rPr lang="en-US" sz="2000" b="1" dirty="0" smtClean="0">
                <a:solidFill>
                  <a:srgbClr val="000000"/>
                </a:solidFill>
                <a:latin typeface="Arial" charset="0"/>
                <a:cs typeface="Arial" charset="0"/>
              </a:rPr>
              <a:t> </a:t>
            </a:r>
            <a:r>
              <a:rPr lang="en-US" sz="2000" b="1" dirty="0" err="1" smtClean="0">
                <a:solidFill>
                  <a:srgbClr val="000000"/>
                </a:solidFill>
                <a:latin typeface="Arial" charset="0"/>
                <a:cs typeface="Arial" charset="0"/>
              </a:rPr>
              <a:t>mungkin</a:t>
            </a:r>
            <a:r>
              <a:rPr lang="en-US" sz="2000" b="1" dirty="0" smtClean="0">
                <a:solidFill>
                  <a:srgbClr val="000000"/>
                </a:solidFill>
                <a:latin typeface="Arial" charset="0"/>
                <a:cs typeface="Arial" charset="0"/>
              </a:rPr>
              <a:t> </a:t>
            </a:r>
            <a:r>
              <a:rPr lang="en-US" sz="2000" b="1" dirty="0" err="1" smtClean="0">
                <a:solidFill>
                  <a:srgbClr val="000000"/>
                </a:solidFill>
                <a:latin typeface="Arial" charset="0"/>
                <a:cs typeface="Arial" charset="0"/>
              </a:rPr>
              <a:t>dikembangkan</a:t>
            </a:r>
            <a:r>
              <a:rPr lang="en-US" sz="2000" b="1" dirty="0" smtClean="0">
                <a:solidFill>
                  <a:srgbClr val="000000"/>
                </a:solidFill>
                <a:latin typeface="Arial" charset="0"/>
                <a:cs typeface="Arial" charset="0"/>
              </a:rPr>
              <a:t> 20 </a:t>
            </a:r>
            <a:r>
              <a:rPr lang="en-US" sz="2000" b="1" dirty="0" err="1" smtClean="0">
                <a:solidFill>
                  <a:srgbClr val="000000"/>
                </a:solidFill>
                <a:latin typeface="Arial" charset="0"/>
                <a:cs typeface="Arial" charset="0"/>
              </a:rPr>
              <a:t>th</a:t>
            </a:r>
            <a:r>
              <a:rPr lang="en-US" sz="2000" b="1" dirty="0" smtClean="0">
                <a:solidFill>
                  <a:srgbClr val="000000"/>
                </a:solidFill>
                <a:latin typeface="Arial" charset="0"/>
                <a:cs typeface="Arial" charset="0"/>
              </a:rPr>
              <a:t> </a:t>
            </a:r>
            <a:r>
              <a:rPr lang="en-US" sz="2000" b="1" dirty="0" err="1" smtClean="0">
                <a:solidFill>
                  <a:srgbClr val="000000"/>
                </a:solidFill>
                <a:latin typeface="Arial" charset="0"/>
                <a:cs typeface="Arial" charset="0"/>
              </a:rPr>
              <a:t>yg</a:t>
            </a:r>
            <a:r>
              <a:rPr lang="en-US" sz="2000" b="1" dirty="0" smtClean="0">
                <a:solidFill>
                  <a:srgbClr val="000000"/>
                </a:solidFill>
                <a:latin typeface="Arial" charset="0"/>
                <a:cs typeface="Arial" charset="0"/>
              </a:rPr>
              <a:t> </a:t>
            </a:r>
            <a:r>
              <a:rPr lang="en-US" sz="2000" b="1" dirty="0" err="1" smtClean="0">
                <a:solidFill>
                  <a:srgbClr val="000000"/>
                </a:solidFill>
                <a:latin typeface="Arial" charset="0"/>
                <a:cs typeface="Arial" charset="0"/>
              </a:rPr>
              <a:t>lalu</a:t>
            </a:r>
            <a:r>
              <a:rPr lang="en-US" sz="2000" b="1" dirty="0" smtClean="0">
                <a:solidFill>
                  <a:srgbClr val="000000"/>
                </a:solidFill>
                <a:latin typeface="Arial" charset="0"/>
                <a:cs typeface="Arial" charset="0"/>
              </a:rPr>
              <a:t> </a:t>
            </a:r>
            <a:r>
              <a:rPr lang="en-US" sz="2000" b="1" dirty="0" err="1" smtClean="0">
                <a:solidFill>
                  <a:srgbClr val="000000"/>
                </a:solidFill>
                <a:latin typeface="Arial" charset="0"/>
                <a:cs typeface="Arial" charset="0"/>
              </a:rPr>
              <a:t>dan</a:t>
            </a:r>
            <a:r>
              <a:rPr lang="en-US" sz="2000" b="1" dirty="0" smtClean="0">
                <a:solidFill>
                  <a:srgbClr val="000000"/>
                </a:solidFill>
                <a:latin typeface="Arial" charset="0"/>
                <a:cs typeface="Arial" charset="0"/>
              </a:rPr>
              <a:t> </a:t>
            </a:r>
            <a:r>
              <a:rPr lang="en-US" sz="2000" b="1" dirty="0" err="1" smtClean="0">
                <a:solidFill>
                  <a:srgbClr val="000000"/>
                </a:solidFill>
                <a:latin typeface="Arial" charset="0"/>
                <a:cs typeface="Arial" charset="0"/>
              </a:rPr>
              <a:t>berjalan</a:t>
            </a:r>
            <a:r>
              <a:rPr lang="en-US" sz="2000" b="1" dirty="0" smtClean="0">
                <a:solidFill>
                  <a:srgbClr val="000000"/>
                </a:solidFill>
                <a:latin typeface="Arial" charset="0"/>
                <a:cs typeface="Arial" charset="0"/>
              </a:rPr>
              <a:t> </a:t>
            </a:r>
            <a:r>
              <a:rPr lang="en-US" sz="2000" b="1" dirty="0" err="1" smtClean="0">
                <a:solidFill>
                  <a:srgbClr val="000000"/>
                </a:solidFill>
                <a:latin typeface="Arial" charset="0"/>
                <a:cs typeface="Arial" charset="0"/>
              </a:rPr>
              <a:t>pada</a:t>
            </a:r>
            <a:r>
              <a:rPr lang="en-US" sz="2000" b="1" dirty="0" smtClean="0">
                <a:solidFill>
                  <a:srgbClr val="000000"/>
                </a:solidFill>
                <a:latin typeface="Arial" charset="0"/>
                <a:cs typeface="Arial" charset="0"/>
              </a:rPr>
              <a:t> mainframe lama.</a:t>
            </a:r>
            <a:endParaRPr lang="en-US" sz="2000" b="1" dirty="0" smtClean="0">
              <a:cs typeface="Times New Roman" pitchFamily="18" charset="0"/>
            </a:endParaRPr>
          </a:p>
          <a:p>
            <a:pPr marL="609600" indent="-609600" algn="just" eaLnBrk="1" hangingPunct="1">
              <a:buFont typeface="Wingdings" pitchFamily="2" charset="2"/>
              <a:buAutoNum type="arabicPeriod"/>
            </a:pPr>
            <a:r>
              <a:rPr lang="en-US" sz="2000" b="1" dirty="0" err="1" smtClean="0">
                <a:solidFill>
                  <a:srgbClr val="000000"/>
                </a:solidFill>
                <a:latin typeface="Arial" charset="0"/>
                <a:cs typeface="Arial" charset="0"/>
              </a:rPr>
              <a:t>Beberapa</a:t>
            </a:r>
            <a:r>
              <a:rPr lang="en-US" sz="2000" b="1" dirty="0" smtClean="0">
                <a:solidFill>
                  <a:srgbClr val="000000"/>
                </a:solidFill>
                <a:latin typeface="Arial" charset="0"/>
                <a:cs typeface="Arial" charset="0"/>
              </a:rPr>
              <a:t> data </a:t>
            </a:r>
            <a:r>
              <a:rPr lang="en-US" sz="2000" b="1" dirty="0" err="1" smtClean="0">
                <a:solidFill>
                  <a:srgbClr val="000000"/>
                </a:solidFill>
                <a:latin typeface="Arial" charset="0"/>
                <a:cs typeface="Arial" charset="0"/>
              </a:rPr>
              <a:t>disimpan</a:t>
            </a:r>
            <a:r>
              <a:rPr lang="en-US" sz="2000" b="1" dirty="0" smtClean="0">
                <a:solidFill>
                  <a:srgbClr val="000000"/>
                </a:solidFill>
                <a:latin typeface="Arial" charset="0"/>
                <a:cs typeface="Arial" charset="0"/>
              </a:rPr>
              <a:t> </a:t>
            </a:r>
            <a:r>
              <a:rPr lang="en-US" sz="2000" b="1" dirty="0" err="1" smtClean="0">
                <a:solidFill>
                  <a:srgbClr val="000000"/>
                </a:solidFill>
                <a:latin typeface="Arial" charset="0"/>
                <a:cs typeface="Arial" charset="0"/>
              </a:rPr>
              <a:t>dalam</a:t>
            </a:r>
            <a:r>
              <a:rPr lang="en-US" sz="2000" b="1" dirty="0" smtClean="0">
                <a:solidFill>
                  <a:srgbClr val="000000"/>
                </a:solidFill>
                <a:latin typeface="Arial" charset="0"/>
                <a:cs typeface="Arial" charset="0"/>
              </a:rPr>
              <a:t> file VSAM(virtual storage access method).</a:t>
            </a:r>
            <a:endParaRPr lang="en-US" sz="2000" b="1" dirty="0" smtClean="0">
              <a:cs typeface="Times New Roman" pitchFamily="18" charset="0"/>
            </a:endParaRPr>
          </a:p>
          <a:p>
            <a:pPr marL="609600" indent="-609600" algn="just" eaLnBrk="1" hangingPunct="1">
              <a:buFont typeface="Wingdings" pitchFamily="2" charset="2"/>
              <a:buAutoNum type="arabicPeriod"/>
            </a:pPr>
            <a:r>
              <a:rPr lang="en-US" sz="2000" b="1" dirty="0" smtClean="0">
                <a:solidFill>
                  <a:srgbClr val="000000"/>
                </a:solidFill>
                <a:latin typeface="Arial" charset="0"/>
                <a:cs typeface="Arial" charset="0"/>
              </a:rPr>
              <a:t>Data </a:t>
            </a:r>
            <a:r>
              <a:rPr lang="en-US" sz="2000" b="1" dirty="0" err="1" smtClean="0">
                <a:solidFill>
                  <a:srgbClr val="000000"/>
                </a:solidFill>
                <a:latin typeface="Arial" charset="0"/>
                <a:cs typeface="Arial" charset="0"/>
              </a:rPr>
              <a:t>pada</a:t>
            </a:r>
            <a:r>
              <a:rPr lang="en-US" sz="2000" b="1" dirty="0" smtClean="0">
                <a:solidFill>
                  <a:srgbClr val="000000"/>
                </a:solidFill>
                <a:latin typeface="Arial" charset="0"/>
                <a:cs typeface="Arial" charset="0"/>
              </a:rPr>
              <a:t> </a:t>
            </a:r>
            <a:r>
              <a:rPr lang="en-US" sz="2000" b="1" dirty="0" err="1" smtClean="0">
                <a:solidFill>
                  <a:srgbClr val="000000"/>
                </a:solidFill>
                <a:latin typeface="Arial" charset="0"/>
                <a:cs typeface="Arial" charset="0"/>
              </a:rPr>
              <a:t>perusahaan</a:t>
            </a:r>
            <a:r>
              <a:rPr lang="en-US" sz="2000" b="1" dirty="0" smtClean="0">
                <a:solidFill>
                  <a:srgbClr val="000000"/>
                </a:solidFill>
                <a:latin typeface="Arial" charset="0"/>
                <a:cs typeface="Arial" charset="0"/>
              </a:rPr>
              <a:t> </a:t>
            </a:r>
            <a:r>
              <a:rPr lang="en-US" sz="2000" b="1" dirty="0" err="1" smtClean="0">
                <a:solidFill>
                  <a:srgbClr val="000000"/>
                </a:solidFill>
                <a:latin typeface="Arial" charset="0"/>
                <a:cs typeface="Arial" charset="0"/>
              </a:rPr>
              <a:t>berada</a:t>
            </a:r>
            <a:r>
              <a:rPr lang="en-US" sz="2000" b="1" dirty="0" smtClean="0">
                <a:solidFill>
                  <a:srgbClr val="000000"/>
                </a:solidFill>
                <a:latin typeface="Arial" charset="0"/>
                <a:cs typeface="Arial" charset="0"/>
              </a:rPr>
              <a:t> </a:t>
            </a:r>
            <a:r>
              <a:rPr lang="en-US" sz="2000" b="1" dirty="0" err="1" smtClean="0">
                <a:solidFill>
                  <a:srgbClr val="000000"/>
                </a:solidFill>
                <a:latin typeface="Arial" charset="0"/>
                <a:cs typeface="Arial" charset="0"/>
              </a:rPr>
              <a:t>pada</a:t>
            </a:r>
            <a:r>
              <a:rPr lang="en-US" sz="2000" b="1" dirty="0" smtClean="0">
                <a:solidFill>
                  <a:srgbClr val="000000"/>
                </a:solidFill>
                <a:latin typeface="Arial" charset="0"/>
                <a:cs typeface="Arial" charset="0"/>
              </a:rPr>
              <a:t> </a:t>
            </a:r>
            <a:r>
              <a:rPr lang="en-US" sz="2000" b="1" dirty="0" err="1" smtClean="0">
                <a:solidFill>
                  <a:srgbClr val="000000"/>
                </a:solidFill>
                <a:latin typeface="Arial" charset="0"/>
                <a:cs typeface="Arial" charset="0"/>
              </a:rPr>
              <a:t>berbagai</a:t>
            </a:r>
            <a:r>
              <a:rPr lang="en-US" sz="2000" b="1" dirty="0" smtClean="0">
                <a:solidFill>
                  <a:srgbClr val="000000"/>
                </a:solidFill>
                <a:latin typeface="Arial" charset="0"/>
                <a:cs typeface="Arial" charset="0"/>
              </a:rPr>
              <a:t> </a:t>
            </a:r>
            <a:r>
              <a:rPr lang="en-US" sz="2000" b="1" dirty="0" err="1" smtClean="0">
                <a:solidFill>
                  <a:srgbClr val="000000"/>
                </a:solidFill>
                <a:latin typeface="Arial" charset="0"/>
                <a:cs typeface="Arial" charset="0"/>
              </a:rPr>
              <a:t>macam</a:t>
            </a:r>
            <a:r>
              <a:rPr lang="en-US" sz="2000" b="1" dirty="0" smtClean="0">
                <a:solidFill>
                  <a:srgbClr val="000000"/>
                </a:solidFill>
                <a:latin typeface="Arial" charset="0"/>
                <a:cs typeface="Arial" charset="0"/>
              </a:rPr>
              <a:t> system, 	</a:t>
            </a:r>
            <a:r>
              <a:rPr lang="en-US" sz="2000" b="1" dirty="0" err="1" smtClean="0">
                <a:solidFill>
                  <a:srgbClr val="000000"/>
                </a:solidFill>
                <a:latin typeface="Arial" charset="0"/>
                <a:cs typeface="Arial" charset="0"/>
              </a:rPr>
              <a:t>banyak</a:t>
            </a:r>
            <a:r>
              <a:rPr lang="en-US" sz="2000" b="1" dirty="0" smtClean="0">
                <a:solidFill>
                  <a:srgbClr val="000000"/>
                </a:solidFill>
                <a:latin typeface="Arial" charset="0"/>
                <a:cs typeface="Arial" charset="0"/>
              </a:rPr>
              <a:t> platform </a:t>
            </a:r>
            <a:r>
              <a:rPr lang="en-US" sz="2000" b="1" dirty="0" err="1" smtClean="0">
                <a:solidFill>
                  <a:srgbClr val="000000"/>
                </a:solidFill>
                <a:latin typeface="Arial" charset="0"/>
                <a:cs typeface="Arial" charset="0"/>
              </a:rPr>
              <a:t>dan</a:t>
            </a:r>
            <a:r>
              <a:rPr lang="en-US" sz="2000" b="1" dirty="0" smtClean="0">
                <a:solidFill>
                  <a:srgbClr val="000000"/>
                </a:solidFill>
                <a:latin typeface="Arial" charset="0"/>
                <a:cs typeface="Arial" charset="0"/>
              </a:rPr>
              <a:t> </a:t>
            </a:r>
            <a:r>
              <a:rPr lang="en-US" sz="2000" b="1" dirty="0" err="1" smtClean="0">
                <a:solidFill>
                  <a:srgbClr val="000000"/>
                </a:solidFill>
                <a:latin typeface="Arial" charset="0"/>
                <a:cs typeface="Arial" charset="0"/>
              </a:rPr>
              <a:t>struktur</a:t>
            </a:r>
            <a:r>
              <a:rPr lang="en-US" sz="2000" b="1" dirty="0" smtClean="0">
                <a:solidFill>
                  <a:srgbClr val="000000"/>
                </a:solidFill>
                <a:latin typeface="Arial" charset="0"/>
                <a:cs typeface="Arial" charset="0"/>
              </a:rPr>
              <a:t> yang </a:t>
            </a:r>
            <a:r>
              <a:rPr lang="en-US" sz="2000" b="1" dirty="0" err="1" smtClean="0">
                <a:solidFill>
                  <a:srgbClr val="000000"/>
                </a:solidFill>
                <a:latin typeface="Arial" charset="0"/>
                <a:cs typeface="Arial" charset="0"/>
              </a:rPr>
              <a:t>berbeda</a:t>
            </a:r>
            <a:r>
              <a:rPr lang="en-US" sz="2000" b="1" dirty="0" smtClean="0">
                <a:solidFill>
                  <a:srgbClr val="000000"/>
                </a:solidFill>
                <a:latin typeface="Arial" charset="0"/>
                <a:cs typeface="Arial" charset="0"/>
              </a:rPr>
              <a:t>.</a:t>
            </a:r>
          </a:p>
          <a:p>
            <a:pPr marL="609600" indent="-609600" algn="just" eaLnBrk="1" hangingPunct="1"/>
            <a:endParaRPr lang="en-US" sz="2000" b="1" dirty="0" smtClean="0">
              <a:solidFill>
                <a:srgbClr val="000000"/>
              </a:solidFill>
              <a:latin typeface="Arial" charset="0"/>
              <a:cs typeface="Arial" charset="0"/>
            </a:endParaRPr>
          </a:p>
          <a:p>
            <a:pPr marL="609600" indent="-609600" algn="just" eaLnBrk="1" hangingPunct="1"/>
            <a:r>
              <a:rPr lang="en-US" sz="2000" b="1" dirty="0" err="1" smtClean="0">
                <a:solidFill>
                  <a:srgbClr val="000000"/>
                </a:solidFill>
                <a:latin typeface="Arial" charset="0"/>
                <a:cs typeface="Arial" charset="0"/>
              </a:rPr>
              <a:t>Untuk</a:t>
            </a:r>
            <a:r>
              <a:rPr lang="en-US" sz="2000" b="1" dirty="0" smtClean="0">
                <a:solidFill>
                  <a:srgbClr val="000000"/>
                </a:solidFill>
                <a:latin typeface="Arial" charset="0"/>
                <a:cs typeface="Arial" charset="0"/>
              </a:rPr>
              <a:t> </a:t>
            </a:r>
            <a:r>
              <a:rPr lang="en-US" sz="2000" b="1" dirty="0" err="1" smtClean="0">
                <a:solidFill>
                  <a:srgbClr val="000000"/>
                </a:solidFill>
                <a:latin typeface="Arial" charset="0"/>
                <a:cs typeface="Arial" charset="0"/>
              </a:rPr>
              <a:t>membuat</a:t>
            </a:r>
            <a:r>
              <a:rPr lang="en-US" sz="2000" b="1" dirty="0" smtClean="0">
                <a:solidFill>
                  <a:srgbClr val="000000"/>
                </a:solidFill>
                <a:latin typeface="Arial" charset="0"/>
                <a:cs typeface="Arial" charset="0"/>
              </a:rPr>
              <a:t> </a:t>
            </a:r>
            <a:r>
              <a:rPr lang="en-US" sz="2000" b="1" dirty="0" err="1" smtClean="0">
                <a:solidFill>
                  <a:srgbClr val="000000"/>
                </a:solidFill>
                <a:latin typeface="Arial" charset="0"/>
                <a:cs typeface="Arial" charset="0"/>
              </a:rPr>
              <a:t>keputusan</a:t>
            </a:r>
            <a:r>
              <a:rPr lang="en-US" sz="2000" b="1" dirty="0" smtClean="0">
                <a:solidFill>
                  <a:srgbClr val="000000"/>
                </a:solidFill>
                <a:latin typeface="Arial" charset="0"/>
                <a:cs typeface="Arial" charset="0"/>
              </a:rPr>
              <a:t> </a:t>
            </a:r>
            <a:r>
              <a:rPr lang="en-US" sz="2000" b="1" dirty="0" err="1" smtClean="0">
                <a:solidFill>
                  <a:srgbClr val="000000"/>
                </a:solidFill>
                <a:latin typeface="Arial" charset="0"/>
                <a:cs typeface="Arial" charset="0"/>
              </a:rPr>
              <a:t>strategis</a:t>
            </a:r>
            <a:r>
              <a:rPr lang="en-US" sz="2000" b="1" dirty="0" smtClean="0">
                <a:solidFill>
                  <a:srgbClr val="000000"/>
                </a:solidFill>
                <a:latin typeface="Arial" charset="0"/>
                <a:cs typeface="Arial" charset="0"/>
              </a:rPr>
              <a:t> Manager &amp; Executive </a:t>
            </a:r>
            <a:r>
              <a:rPr lang="en-US" sz="2000" b="1" dirty="0" err="1" smtClean="0">
                <a:solidFill>
                  <a:srgbClr val="000000"/>
                </a:solidFill>
                <a:latin typeface="Arial" charset="0"/>
                <a:cs typeface="Arial" charset="0"/>
              </a:rPr>
              <a:t>harus</a:t>
            </a:r>
            <a:r>
              <a:rPr lang="en-US" sz="2000" b="1" dirty="0" smtClean="0">
                <a:solidFill>
                  <a:srgbClr val="000000"/>
                </a:solidFill>
                <a:latin typeface="Arial" charset="0"/>
                <a:cs typeface="Arial" charset="0"/>
              </a:rPr>
              <a:t> </a:t>
            </a:r>
            <a:r>
              <a:rPr lang="en-US" sz="2000" b="1" dirty="0" err="1" smtClean="0">
                <a:solidFill>
                  <a:srgbClr val="000000"/>
                </a:solidFill>
                <a:latin typeface="Arial" charset="0"/>
                <a:cs typeface="Arial" charset="0"/>
              </a:rPr>
              <a:t>melihat</a:t>
            </a:r>
            <a:r>
              <a:rPr lang="en-US" sz="2000" b="1" dirty="0" smtClean="0">
                <a:solidFill>
                  <a:srgbClr val="000000"/>
                </a:solidFill>
                <a:latin typeface="Arial" charset="0"/>
                <a:cs typeface="Arial" charset="0"/>
              </a:rPr>
              <a:t> data </a:t>
            </a:r>
            <a:r>
              <a:rPr lang="en-US" sz="2000" b="1" dirty="0" err="1" smtClean="0">
                <a:solidFill>
                  <a:srgbClr val="000000"/>
                </a:solidFill>
                <a:latin typeface="Arial" charset="0"/>
                <a:cs typeface="Arial" charset="0"/>
              </a:rPr>
              <a:t>yg</a:t>
            </a:r>
            <a:r>
              <a:rPr lang="en-US" sz="2000" b="1" dirty="0" smtClean="0">
                <a:solidFill>
                  <a:srgbClr val="000000"/>
                </a:solidFill>
                <a:latin typeface="Arial" charset="0"/>
                <a:cs typeface="Arial" charset="0"/>
              </a:rPr>
              <a:t> </a:t>
            </a:r>
            <a:r>
              <a:rPr lang="en-US" sz="2000" b="1" dirty="0" err="1" smtClean="0">
                <a:solidFill>
                  <a:srgbClr val="000000"/>
                </a:solidFill>
                <a:latin typeface="Arial" charset="0"/>
                <a:cs typeface="Arial" charset="0"/>
              </a:rPr>
              <a:t>berasal</a:t>
            </a:r>
            <a:r>
              <a:rPr lang="en-US" sz="2000" b="1" dirty="0" smtClean="0">
                <a:solidFill>
                  <a:srgbClr val="000000"/>
                </a:solidFill>
                <a:latin typeface="Arial" charset="0"/>
                <a:cs typeface="Arial" charset="0"/>
              </a:rPr>
              <a:t> </a:t>
            </a:r>
            <a:r>
              <a:rPr lang="en-US" sz="2000" b="1" dirty="0" err="1" smtClean="0">
                <a:solidFill>
                  <a:srgbClr val="000000"/>
                </a:solidFill>
                <a:latin typeface="Arial" charset="0"/>
                <a:cs typeface="Arial" charset="0"/>
              </a:rPr>
              <a:t>dari</a:t>
            </a:r>
            <a:r>
              <a:rPr lang="en-US" sz="2000" b="1" dirty="0" smtClean="0">
                <a:solidFill>
                  <a:srgbClr val="000000"/>
                </a:solidFill>
                <a:latin typeface="Arial" charset="0"/>
                <a:cs typeface="Arial" charset="0"/>
              </a:rPr>
              <a:t> data </a:t>
            </a:r>
            <a:r>
              <a:rPr lang="en-US" sz="2000" b="1" dirty="0" err="1" smtClean="0">
                <a:solidFill>
                  <a:srgbClr val="000000"/>
                </a:solidFill>
                <a:latin typeface="Arial" charset="0"/>
                <a:cs typeface="Arial" charset="0"/>
              </a:rPr>
              <a:t>yg</a:t>
            </a:r>
            <a:r>
              <a:rPr lang="en-US" sz="2000" b="1" dirty="0" smtClean="0">
                <a:solidFill>
                  <a:srgbClr val="000000"/>
                </a:solidFill>
                <a:latin typeface="Arial" charset="0"/>
                <a:cs typeface="Arial" charset="0"/>
              </a:rPr>
              <a:t> </a:t>
            </a:r>
            <a:r>
              <a:rPr lang="en-US" sz="2000" b="1" dirty="0" err="1" smtClean="0">
                <a:solidFill>
                  <a:srgbClr val="000000"/>
                </a:solidFill>
                <a:latin typeface="Arial" charset="0"/>
                <a:cs typeface="Arial" charset="0"/>
              </a:rPr>
              <a:t>berbeda</a:t>
            </a:r>
            <a:r>
              <a:rPr lang="en-US" sz="2000" b="1" dirty="0" smtClean="0">
                <a:solidFill>
                  <a:srgbClr val="000000"/>
                </a:solidFill>
                <a:latin typeface="Arial" charset="0"/>
                <a:cs typeface="Arial" charset="0"/>
              </a:rPr>
              <a:t>.</a:t>
            </a:r>
            <a:endParaRPr lang="en-US" sz="2000" b="1" dirty="0" smtClean="0">
              <a:cs typeface="Times New Roman" pitchFamily="18" charset="0"/>
            </a:endParaRPr>
          </a:p>
          <a:p>
            <a:pPr marL="609600" indent="-609600" eaLnBrk="1" hangingPunct="1"/>
            <a:endParaRPr lang="en-US" sz="2000" b="1" dirty="0" smtClean="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pPr eaLnBrk="1" hangingPunct="1"/>
            <a:r>
              <a:rPr lang="en-US" smtClean="0"/>
              <a:t>Perkembangan IT</a:t>
            </a:r>
          </a:p>
        </p:txBody>
      </p:sp>
      <p:pic>
        <p:nvPicPr>
          <p:cNvPr id="12291" name="Picture 4"/>
          <p:cNvPicPr>
            <a:picLocks noGrp="1" noChangeAspect="1" noChangeArrowheads="1"/>
          </p:cNvPicPr>
          <p:nvPr>
            <p:ph idx="1"/>
          </p:nvPr>
        </p:nvPicPr>
        <p:blipFill>
          <a:blip r:embed="rId2"/>
          <a:srcRect/>
          <a:stretch>
            <a:fillRect/>
          </a:stretch>
        </p:blipFill>
        <p:spPr>
          <a:xfrm>
            <a:off x="914400" y="1828800"/>
            <a:ext cx="7391400" cy="4619625"/>
          </a:xfrm>
          <a:noFill/>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467544" y="548680"/>
            <a:ext cx="4392488" cy="715963"/>
          </a:xfrm>
        </p:spPr>
        <p:txBody>
          <a:bodyPr/>
          <a:lstStyle/>
          <a:p>
            <a:pPr eaLnBrk="1" hangingPunct="1"/>
            <a:r>
              <a:rPr lang="en-US" dirty="0" smtClean="0"/>
              <a:t>History of DSS</a:t>
            </a:r>
          </a:p>
        </p:txBody>
      </p:sp>
      <p:sp>
        <p:nvSpPr>
          <p:cNvPr id="13315" name="Rectangle 3"/>
          <p:cNvSpPr>
            <a:spLocks noGrp="1" noChangeArrowheads="1"/>
          </p:cNvSpPr>
          <p:nvPr>
            <p:ph type="body" idx="1"/>
          </p:nvPr>
        </p:nvSpPr>
        <p:spPr>
          <a:xfrm>
            <a:off x="683568" y="1628800"/>
            <a:ext cx="7315200" cy="4267200"/>
          </a:xfrm>
        </p:spPr>
        <p:txBody>
          <a:bodyPr/>
          <a:lstStyle/>
          <a:p>
            <a:pPr algn="just" eaLnBrk="1" hangingPunct="1">
              <a:lnSpc>
                <a:spcPct val="80000"/>
              </a:lnSpc>
              <a:spcBef>
                <a:spcPts val="0"/>
              </a:spcBef>
            </a:pPr>
            <a:r>
              <a:rPr lang="en-US" sz="1800" b="1" i="1" dirty="0" smtClean="0"/>
              <a:t>Ad Hoc Reports. </a:t>
            </a:r>
            <a:r>
              <a:rPr lang="en-US" sz="1800" dirty="0" smtClean="0"/>
              <a:t>IT would write special </a:t>
            </a:r>
            <a:r>
              <a:rPr lang="en-US" sz="1800" dirty="0" err="1" smtClean="0"/>
              <a:t>programs,typically</a:t>
            </a:r>
            <a:r>
              <a:rPr lang="en-US" sz="1800" dirty="0" smtClean="0"/>
              <a:t> one for each request, and produce the ad hoc reports.</a:t>
            </a:r>
          </a:p>
          <a:p>
            <a:pPr algn="just" eaLnBrk="1" hangingPunct="1">
              <a:lnSpc>
                <a:spcPct val="80000"/>
              </a:lnSpc>
              <a:spcBef>
                <a:spcPts val="0"/>
              </a:spcBef>
            </a:pPr>
            <a:r>
              <a:rPr lang="en-US" sz="1800" b="1" i="1" dirty="0" smtClean="0"/>
              <a:t>Special Extract Programs. </a:t>
            </a:r>
            <a:r>
              <a:rPr lang="en-US" sz="1800" dirty="0" smtClean="0"/>
              <a:t>IT would write a suite of programs and run the programs periodically to extract data from the various applications.</a:t>
            </a:r>
          </a:p>
          <a:p>
            <a:pPr algn="just" eaLnBrk="1" hangingPunct="1">
              <a:lnSpc>
                <a:spcPct val="80000"/>
              </a:lnSpc>
              <a:spcBef>
                <a:spcPts val="0"/>
              </a:spcBef>
            </a:pPr>
            <a:r>
              <a:rPr lang="en-US" sz="1800" b="1" i="1" dirty="0" smtClean="0"/>
              <a:t>Small Applications. </a:t>
            </a:r>
            <a:r>
              <a:rPr lang="en-US" sz="1800" dirty="0" smtClean="0"/>
              <a:t>IT would create simple applications based on the extracted files. </a:t>
            </a:r>
          </a:p>
          <a:p>
            <a:pPr algn="just" eaLnBrk="1" hangingPunct="1">
              <a:lnSpc>
                <a:spcPct val="80000"/>
              </a:lnSpc>
              <a:spcBef>
                <a:spcPts val="0"/>
              </a:spcBef>
            </a:pPr>
            <a:r>
              <a:rPr lang="en-US" sz="1800" b="1" i="1" dirty="0" smtClean="0"/>
              <a:t>Information Centers. </a:t>
            </a:r>
            <a:r>
              <a:rPr lang="en-US" sz="1800" dirty="0" smtClean="0"/>
              <a:t>The information center typically was a place where users could go to request ad hoc reports or view special information on screens. These were predetermined reports or screens. </a:t>
            </a:r>
          </a:p>
          <a:p>
            <a:pPr algn="just" eaLnBrk="1" hangingPunct="1">
              <a:lnSpc>
                <a:spcPct val="80000"/>
              </a:lnSpc>
              <a:spcBef>
                <a:spcPts val="0"/>
              </a:spcBef>
            </a:pPr>
            <a:r>
              <a:rPr lang="en-US" sz="1800" b="1" i="1" dirty="0" smtClean="0"/>
              <a:t>Decision-Support Systems. </a:t>
            </a:r>
            <a:r>
              <a:rPr lang="en-US" sz="1800" dirty="0" smtClean="0"/>
              <a:t>companies began to build more sophisticated systems intended to provide strategic information. ability to print special reports. </a:t>
            </a:r>
          </a:p>
          <a:p>
            <a:pPr algn="just" eaLnBrk="1" hangingPunct="1">
              <a:lnSpc>
                <a:spcPct val="80000"/>
              </a:lnSpc>
              <a:spcBef>
                <a:spcPts val="0"/>
              </a:spcBef>
            </a:pPr>
            <a:r>
              <a:rPr lang="en-US" sz="1800" b="1" i="1" dirty="0" smtClean="0"/>
              <a:t>Executive Information Systems. </a:t>
            </a:r>
            <a:r>
              <a:rPr lang="en-US" sz="1800" dirty="0" smtClean="0"/>
              <a:t>This was an attempt to bring strategic information to the executive desktop. However, only preprogrammed screens and reports were available.</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395536" y="908720"/>
            <a:ext cx="7315200" cy="715963"/>
          </a:xfrm>
        </p:spPr>
        <p:txBody>
          <a:bodyPr/>
          <a:lstStyle/>
          <a:p>
            <a:pPr eaLnBrk="1" hangingPunct="1"/>
            <a:r>
              <a:rPr lang="en-US" sz="4000" b="1" dirty="0" smtClean="0"/>
              <a:t>Inability to Provide Information</a:t>
            </a:r>
            <a:endParaRPr lang="en-US" sz="4000" dirty="0" smtClean="0"/>
          </a:p>
        </p:txBody>
      </p:sp>
      <p:sp>
        <p:nvSpPr>
          <p:cNvPr id="14339" name="Rectangle 3"/>
          <p:cNvSpPr>
            <a:spLocks noGrp="1" noChangeArrowheads="1"/>
          </p:cNvSpPr>
          <p:nvPr>
            <p:ph type="body" idx="1"/>
          </p:nvPr>
        </p:nvSpPr>
        <p:spPr>
          <a:xfrm>
            <a:off x="827584" y="1916832"/>
            <a:ext cx="7315200" cy="4267200"/>
          </a:xfrm>
        </p:spPr>
        <p:txBody>
          <a:bodyPr/>
          <a:lstStyle/>
          <a:p>
            <a:pPr algn="just" eaLnBrk="1" hangingPunct="1">
              <a:lnSpc>
                <a:spcPct val="80000"/>
              </a:lnSpc>
            </a:pPr>
            <a:r>
              <a:rPr lang="en-US" sz="2000" dirty="0" smtClean="0"/>
              <a:t>IT receives too many ad hoc requests, resulting in a large overload. With limited resources,</a:t>
            </a:r>
          </a:p>
          <a:p>
            <a:pPr algn="just" eaLnBrk="1" hangingPunct="1">
              <a:lnSpc>
                <a:spcPct val="80000"/>
              </a:lnSpc>
            </a:pPr>
            <a:r>
              <a:rPr lang="en-US" sz="2000" dirty="0" smtClean="0"/>
              <a:t>Requests are not only too numerous, they also keep changing all the time. The users need more reports to expand and understand the earlier reports.</a:t>
            </a:r>
          </a:p>
          <a:p>
            <a:pPr algn="just" eaLnBrk="1" hangingPunct="1">
              <a:lnSpc>
                <a:spcPct val="80000"/>
              </a:lnSpc>
            </a:pPr>
            <a:r>
              <a:rPr lang="en-US" sz="2000" dirty="0" smtClean="0"/>
              <a:t>The users find that they get into the spiral of asking for more and more supplementary reports, so they sometimes adapt by asking for every possible combination, which only increases the IT load even further.</a:t>
            </a:r>
          </a:p>
          <a:p>
            <a:pPr algn="just" eaLnBrk="1" hangingPunct="1">
              <a:lnSpc>
                <a:spcPct val="80000"/>
              </a:lnSpc>
            </a:pPr>
            <a:r>
              <a:rPr lang="en-US" sz="2000" dirty="0" smtClean="0"/>
              <a:t>The users have to depend on IT to provide the information. They are not able to access the information themselves interactively.</a:t>
            </a:r>
          </a:p>
          <a:p>
            <a:pPr algn="just" eaLnBrk="1" hangingPunct="1">
              <a:lnSpc>
                <a:spcPct val="80000"/>
              </a:lnSpc>
            </a:pPr>
            <a:r>
              <a:rPr lang="en-US" sz="2000" dirty="0" smtClean="0"/>
              <a:t>The information environment ideally suited for making strategic decision making has to be very flexible and conducive for analysis. IT has been unable to provide such an environment.</a:t>
            </a:r>
          </a:p>
          <a:p>
            <a:pPr algn="just" eaLnBrk="1" hangingPunct="1">
              <a:lnSpc>
                <a:spcPct val="80000"/>
              </a:lnSpc>
              <a:buFont typeface="Wingdings" pitchFamily="2" charset="2"/>
              <a:buNone/>
            </a:pPr>
            <a:endParaRPr lang="en-US" sz="2000" dirty="0" smtClean="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457200" y="381000"/>
            <a:ext cx="7315200" cy="1619240"/>
          </a:xfrm>
        </p:spPr>
        <p:txBody>
          <a:bodyPr/>
          <a:lstStyle/>
          <a:p>
            <a:pPr eaLnBrk="1" hangingPunct="1"/>
            <a:r>
              <a:rPr lang="en-US" sz="4000" b="1" dirty="0" smtClean="0"/>
              <a:t>OPERATIONAL VERSUS DECISION-SUPPORT SYSTEMS</a:t>
            </a:r>
            <a:endParaRPr lang="en-US" sz="4000" dirty="0" smtClean="0"/>
          </a:p>
        </p:txBody>
      </p:sp>
      <p:pic>
        <p:nvPicPr>
          <p:cNvPr id="15363" name="Picture 4"/>
          <p:cNvPicPr>
            <a:picLocks noGrp="1" noChangeAspect="1" noChangeArrowheads="1"/>
          </p:cNvPicPr>
          <p:nvPr>
            <p:ph idx="1"/>
          </p:nvPr>
        </p:nvPicPr>
        <p:blipFill>
          <a:blip r:embed="rId2"/>
          <a:srcRect/>
          <a:stretch>
            <a:fillRect/>
          </a:stretch>
        </p:blipFill>
        <p:spPr>
          <a:xfrm>
            <a:off x="838200" y="1981200"/>
            <a:ext cx="7162800" cy="4651375"/>
          </a:xfrm>
          <a:noFill/>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980728"/>
            <a:ext cx="7315200" cy="715963"/>
          </a:xfrm>
        </p:spPr>
        <p:txBody>
          <a:bodyPr/>
          <a:lstStyle/>
          <a:p>
            <a:r>
              <a:rPr lang="en-US" sz="2800" b="1" dirty="0" err="1" smtClean="0">
                <a:latin typeface="Arial" charset="0"/>
                <a:cs typeface="Arial" charset="0"/>
              </a:rPr>
              <a:t>Membedakan</a:t>
            </a:r>
            <a:r>
              <a:rPr lang="en-US" sz="2800" b="1" dirty="0" smtClean="0">
                <a:latin typeface="Arial" charset="0"/>
                <a:cs typeface="Arial" charset="0"/>
              </a:rPr>
              <a:t>  </a:t>
            </a:r>
            <a:r>
              <a:rPr lang="en-US" sz="2800" b="1" dirty="0" err="1" smtClean="0">
                <a:latin typeface="Arial" charset="0"/>
                <a:cs typeface="Arial" charset="0"/>
              </a:rPr>
              <a:t>antara</a:t>
            </a:r>
            <a:r>
              <a:rPr lang="en-US" sz="2800" b="1" dirty="0" smtClean="0">
                <a:latin typeface="Arial" charset="0"/>
                <a:cs typeface="Arial" charset="0"/>
              </a:rPr>
              <a:t> </a:t>
            </a:r>
            <a:r>
              <a:rPr lang="en-US" sz="2800" b="1" dirty="0" err="1" smtClean="0">
                <a:latin typeface="Arial" charset="0"/>
                <a:cs typeface="Arial" charset="0"/>
              </a:rPr>
              <a:t>Sistem</a:t>
            </a:r>
            <a:r>
              <a:rPr lang="en-US" sz="2800" b="1" dirty="0" smtClean="0">
                <a:latin typeface="Arial" charset="0"/>
                <a:cs typeface="Arial" charset="0"/>
              </a:rPr>
              <a:t> </a:t>
            </a:r>
            <a:r>
              <a:rPr lang="en-US" sz="2800" b="1" dirty="0" err="1" smtClean="0">
                <a:latin typeface="Arial" charset="0"/>
                <a:cs typeface="Arial" charset="0"/>
              </a:rPr>
              <a:t>operasional</a:t>
            </a:r>
            <a:r>
              <a:rPr lang="en-US" sz="2800" b="1" dirty="0" smtClean="0">
                <a:latin typeface="Arial" charset="0"/>
                <a:cs typeface="Arial" charset="0"/>
              </a:rPr>
              <a:t> </a:t>
            </a:r>
            <a:r>
              <a:rPr lang="en-US" sz="2800" b="1" dirty="0" err="1" smtClean="0">
                <a:latin typeface="Arial" charset="0"/>
                <a:cs typeface="Arial" charset="0"/>
              </a:rPr>
              <a:t>dan</a:t>
            </a:r>
            <a:r>
              <a:rPr lang="en-US" sz="2800" b="1" dirty="0" smtClean="0">
                <a:latin typeface="Arial" charset="0"/>
                <a:cs typeface="Arial" charset="0"/>
              </a:rPr>
              <a:t> </a:t>
            </a:r>
            <a:r>
              <a:rPr lang="en-US" sz="2800" b="1" dirty="0" err="1" smtClean="0">
                <a:latin typeface="Arial" charset="0"/>
                <a:cs typeface="Arial" charset="0"/>
              </a:rPr>
              <a:t>sistem</a:t>
            </a:r>
            <a:r>
              <a:rPr lang="en-US" sz="2800" b="1" dirty="0" smtClean="0">
                <a:latin typeface="Arial" charset="0"/>
                <a:cs typeface="Arial" charset="0"/>
              </a:rPr>
              <a:t> </a:t>
            </a:r>
            <a:r>
              <a:rPr lang="en-US" sz="2800" b="1" dirty="0" err="1" smtClean="0">
                <a:latin typeface="Arial" charset="0"/>
                <a:cs typeface="Arial" charset="0"/>
              </a:rPr>
              <a:t>informasi</a:t>
            </a:r>
            <a:r>
              <a:rPr lang="en-US" sz="2800" b="1" dirty="0" smtClean="0"/>
              <a:t> </a:t>
            </a:r>
            <a:endParaRPr lang="en-US" sz="2800" dirty="0"/>
          </a:p>
        </p:txBody>
      </p:sp>
      <p:sp>
        <p:nvSpPr>
          <p:cNvPr id="3" name="Content Placeholder 2"/>
          <p:cNvSpPr>
            <a:spLocks noGrp="1"/>
          </p:cNvSpPr>
          <p:nvPr>
            <p:ph idx="1"/>
          </p:nvPr>
        </p:nvSpPr>
        <p:spPr/>
        <p:txBody>
          <a:bodyPr/>
          <a:lstStyle/>
          <a:p>
            <a:pPr algn="just"/>
            <a:r>
              <a:rPr lang="en-US" sz="2000" b="1" dirty="0" err="1" smtClean="0">
                <a:solidFill>
                  <a:srgbClr val="000000"/>
                </a:solidFill>
                <a:latin typeface="Arial" charset="0"/>
                <a:cs typeface="Arial" charset="0"/>
              </a:rPr>
              <a:t>Sistem</a:t>
            </a:r>
            <a:r>
              <a:rPr lang="en-US" sz="2000" b="1" dirty="0" smtClean="0">
                <a:solidFill>
                  <a:srgbClr val="000000"/>
                </a:solidFill>
                <a:latin typeface="Arial" charset="0"/>
                <a:cs typeface="Arial" charset="0"/>
              </a:rPr>
              <a:t> </a:t>
            </a:r>
            <a:r>
              <a:rPr lang="en-US" sz="2000" b="1" dirty="0" err="1" smtClean="0">
                <a:solidFill>
                  <a:srgbClr val="000000"/>
                </a:solidFill>
                <a:latin typeface="Arial" charset="0"/>
                <a:cs typeface="Arial" charset="0"/>
              </a:rPr>
              <a:t>Operasional</a:t>
            </a:r>
            <a:r>
              <a:rPr lang="en-US" sz="2000" b="1" dirty="0" smtClean="0">
                <a:solidFill>
                  <a:srgbClr val="000000"/>
                </a:solidFill>
                <a:latin typeface="Arial" charset="0"/>
                <a:cs typeface="Arial" charset="0"/>
              </a:rPr>
              <a:t> : </a:t>
            </a:r>
            <a:r>
              <a:rPr lang="en-US" sz="2000" b="1" dirty="0" err="1" smtClean="0">
                <a:solidFill>
                  <a:srgbClr val="000000"/>
                </a:solidFill>
                <a:latin typeface="Arial" charset="0"/>
                <a:cs typeface="Arial" charset="0"/>
              </a:rPr>
              <a:t>adalah</a:t>
            </a:r>
            <a:r>
              <a:rPr lang="en-US" sz="2000" b="1" dirty="0" smtClean="0">
                <a:solidFill>
                  <a:srgbClr val="000000"/>
                </a:solidFill>
                <a:latin typeface="Arial" charset="0"/>
                <a:cs typeface="Arial" charset="0"/>
              </a:rPr>
              <a:t> OLTP, </a:t>
            </a:r>
            <a:r>
              <a:rPr lang="en-US" sz="2000" b="1" dirty="0" err="1" smtClean="0">
                <a:solidFill>
                  <a:srgbClr val="000000"/>
                </a:solidFill>
                <a:latin typeface="Arial" charset="0"/>
                <a:cs typeface="Arial" charset="0"/>
              </a:rPr>
              <a:t>adalah</a:t>
            </a:r>
            <a:r>
              <a:rPr lang="en-US" sz="2000" b="1" dirty="0" smtClean="0">
                <a:solidFill>
                  <a:srgbClr val="000000"/>
                </a:solidFill>
                <a:latin typeface="Arial" charset="0"/>
                <a:cs typeface="Arial" charset="0"/>
              </a:rPr>
              <a:t> system yang </a:t>
            </a:r>
            <a:r>
              <a:rPr lang="en-US" sz="2000" b="1" dirty="0" err="1" smtClean="0">
                <a:solidFill>
                  <a:srgbClr val="000000"/>
                </a:solidFill>
                <a:latin typeface="Arial" charset="0"/>
                <a:cs typeface="Arial" charset="0"/>
              </a:rPr>
              <a:t>digunakan</a:t>
            </a:r>
            <a:r>
              <a:rPr lang="en-US" sz="2000" b="1" dirty="0" smtClean="0">
                <a:solidFill>
                  <a:srgbClr val="000000"/>
                </a:solidFill>
                <a:latin typeface="Arial" charset="0"/>
                <a:cs typeface="Arial" charset="0"/>
              </a:rPr>
              <a:t> </a:t>
            </a:r>
            <a:r>
              <a:rPr lang="en-US" sz="2000" b="1" dirty="0" err="1" smtClean="0">
                <a:solidFill>
                  <a:srgbClr val="000000"/>
                </a:solidFill>
                <a:latin typeface="Arial" charset="0"/>
                <a:cs typeface="Arial" charset="0"/>
              </a:rPr>
              <a:t>untuk</a:t>
            </a:r>
            <a:r>
              <a:rPr lang="en-US" sz="2000" b="1" dirty="0" smtClean="0">
                <a:solidFill>
                  <a:srgbClr val="000000"/>
                </a:solidFill>
                <a:latin typeface="Arial" charset="0"/>
                <a:cs typeface="Arial" charset="0"/>
              </a:rPr>
              <a:t> </a:t>
            </a:r>
            <a:r>
              <a:rPr lang="en-US" sz="2000" b="1" dirty="0" err="1" smtClean="0">
                <a:solidFill>
                  <a:srgbClr val="000000"/>
                </a:solidFill>
                <a:latin typeface="Arial" charset="0"/>
                <a:cs typeface="Arial" charset="0"/>
              </a:rPr>
              <a:t>menjalankan</a:t>
            </a:r>
            <a:r>
              <a:rPr lang="en-US" sz="2000" b="1" dirty="0" smtClean="0">
                <a:solidFill>
                  <a:srgbClr val="000000"/>
                </a:solidFill>
                <a:latin typeface="Arial" charset="0"/>
                <a:cs typeface="Arial" charset="0"/>
              </a:rPr>
              <a:t> </a:t>
            </a:r>
            <a:r>
              <a:rPr lang="en-US" sz="2000" b="1" dirty="0" err="1" smtClean="0">
                <a:solidFill>
                  <a:srgbClr val="000000"/>
                </a:solidFill>
                <a:latin typeface="Arial" charset="0"/>
                <a:cs typeface="Arial" charset="0"/>
              </a:rPr>
              <a:t>inti</a:t>
            </a:r>
            <a:r>
              <a:rPr lang="en-US" sz="2000" b="1" dirty="0" smtClean="0">
                <a:solidFill>
                  <a:srgbClr val="000000"/>
                </a:solidFill>
                <a:latin typeface="Arial" charset="0"/>
                <a:cs typeface="Arial" charset="0"/>
              </a:rPr>
              <a:t> </a:t>
            </a:r>
            <a:r>
              <a:rPr lang="en-US" sz="2000" b="1" dirty="0" err="1" smtClean="0">
                <a:solidFill>
                  <a:srgbClr val="000000"/>
                </a:solidFill>
                <a:latin typeface="Arial" charset="0"/>
                <a:cs typeface="Arial" charset="0"/>
              </a:rPr>
              <a:t>bisnis</a:t>
            </a:r>
            <a:r>
              <a:rPr lang="en-US" sz="2000" b="1" dirty="0" smtClean="0">
                <a:solidFill>
                  <a:srgbClr val="000000"/>
                </a:solidFill>
                <a:latin typeface="Arial" charset="0"/>
                <a:cs typeface="Arial" charset="0"/>
              </a:rPr>
              <a:t> </a:t>
            </a:r>
            <a:r>
              <a:rPr lang="en-US" sz="2000" b="1" dirty="0" err="1" smtClean="0">
                <a:solidFill>
                  <a:srgbClr val="000000"/>
                </a:solidFill>
                <a:latin typeface="Arial" charset="0"/>
                <a:cs typeface="Arial" charset="0"/>
              </a:rPr>
              <a:t>sehari-hari</a:t>
            </a:r>
            <a:r>
              <a:rPr lang="en-US" sz="2000" b="1" dirty="0" smtClean="0">
                <a:solidFill>
                  <a:srgbClr val="000000"/>
                </a:solidFill>
                <a:latin typeface="Arial" charset="0"/>
                <a:cs typeface="Arial" charset="0"/>
              </a:rPr>
              <a:t> </a:t>
            </a:r>
            <a:r>
              <a:rPr lang="en-US" sz="2000" b="1" dirty="0" err="1" smtClean="0">
                <a:solidFill>
                  <a:srgbClr val="000000"/>
                </a:solidFill>
                <a:latin typeface="Arial" charset="0"/>
                <a:cs typeface="Arial" charset="0"/>
              </a:rPr>
              <a:t>dalam</a:t>
            </a:r>
            <a:r>
              <a:rPr lang="en-US" sz="2000" b="1" dirty="0" smtClean="0">
                <a:solidFill>
                  <a:srgbClr val="000000"/>
                </a:solidFill>
                <a:latin typeface="Arial" charset="0"/>
                <a:cs typeface="Arial" charset="0"/>
              </a:rPr>
              <a:t> </a:t>
            </a:r>
            <a:r>
              <a:rPr lang="en-US" sz="2000" b="1" dirty="0" err="1" smtClean="0">
                <a:solidFill>
                  <a:srgbClr val="000000"/>
                </a:solidFill>
                <a:latin typeface="Arial" charset="0"/>
                <a:cs typeface="Arial" charset="0"/>
              </a:rPr>
              <a:t>perusahaan</a:t>
            </a:r>
            <a:r>
              <a:rPr lang="en-US" sz="2000" b="1" dirty="0" smtClean="0">
                <a:solidFill>
                  <a:srgbClr val="000000"/>
                </a:solidFill>
                <a:latin typeface="Arial" charset="0"/>
                <a:cs typeface="Arial" charset="0"/>
              </a:rPr>
              <a:t>. </a:t>
            </a:r>
            <a:r>
              <a:rPr lang="en-US" sz="2000" b="1" dirty="0" err="1" smtClean="0">
                <a:solidFill>
                  <a:srgbClr val="000000"/>
                </a:solidFill>
                <a:latin typeface="Arial" charset="0"/>
                <a:cs typeface="Arial" charset="0"/>
              </a:rPr>
              <a:t>Mereka</a:t>
            </a:r>
            <a:r>
              <a:rPr lang="en-US" sz="2000" b="1" dirty="0" smtClean="0">
                <a:solidFill>
                  <a:srgbClr val="000000"/>
                </a:solidFill>
                <a:latin typeface="Arial" charset="0"/>
                <a:cs typeface="Arial" charset="0"/>
              </a:rPr>
              <a:t> </a:t>
            </a:r>
            <a:r>
              <a:rPr lang="en-US" sz="2000" b="1" dirty="0" err="1" smtClean="0">
                <a:solidFill>
                  <a:srgbClr val="000000"/>
                </a:solidFill>
                <a:latin typeface="Arial" charset="0"/>
                <a:cs typeface="Arial" charset="0"/>
              </a:rPr>
              <a:t>disebut</a:t>
            </a:r>
            <a:r>
              <a:rPr lang="en-US" sz="2000" b="1" dirty="0" smtClean="0">
                <a:solidFill>
                  <a:srgbClr val="000000"/>
                </a:solidFill>
                <a:latin typeface="Arial" charset="0"/>
                <a:cs typeface="Arial" charset="0"/>
              </a:rPr>
              <a:t> bread-and butter system. </a:t>
            </a:r>
            <a:r>
              <a:rPr lang="en-US" sz="2000" b="1" dirty="0" err="1" smtClean="0">
                <a:solidFill>
                  <a:srgbClr val="000000"/>
                </a:solidFill>
                <a:latin typeface="Arial" charset="0"/>
                <a:cs typeface="Arial" charset="0"/>
              </a:rPr>
              <a:t>Sistem</a:t>
            </a:r>
            <a:r>
              <a:rPr lang="en-US" sz="2000" b="1" dirty="0" smtClean="0">
                <a:solidFill>
                  <a:srgbClr val="000000"/>
                </a:solidFill>
                <a:latin typeface="Arial" charset="0"/>
                <a:cs typeface="Arial" charset="0"/>
              </a:rPr>
              <a:t> </a:t>
            </a:r>
            <a:r>
              <a:rPr lang="en-US" sz="2000" b="1" dirty="0" err="1" smtClean="0">
                <a:solidFill>
                  <a:srgbClr val="000000"/>
                </a:solidFill>
                <a:latin typeface="Arial" charset="0"/>
                <a:cs typeface="Arial" charset="0"/>
              </a:rPr>
              <a:t>operasional</a:t>
            </a:r>
            <a:r>
              <a:rPr lang="en-US" sz="2000" b="1" dirty="0" smtClean="0">
                <a:solidFill>
                  <a:srgbClr val="000000"/>
                </a:solidFill>
                <a:latin typeface="Arial" charset="0"/>
                <a:cs typeface="Arial" charset="0"/>
              </a:rPr>
              <a:t> </a:t>
            </a:r>
            <a:r>
              <a:rPr lang="en-US" sz="2000" b="1" dirty="0" err="1" smtClean="0">
                <a:solidFill>
                  <a:srgbClr val="000000"/>
                </a:solidFill>
                <a:latin typeface="Arial" charset="0"/>
                <a:cs typeface="Arial" charset="0"/>
              </a:rPr>
              <a:t>membuat</a:t>
            </a:r>
            <a:r>
              <a:rPr lang="en-US" sz="2000" b="1" dirty="0" smtClean="0">
                <a:solidFill>
                  <a:srgbClr val="000000"/>
                </a:solidFill>
                <a:latin typeface="Arial" charset="0"/>
                <a:cs typeface="Arial" charset="0"/>
              </a:rPr>
              <a:t> </a:t>
            </a:r>
            <a:r>
              <a:rPr lang="en-US" sz="2000" b="1" dirty="0" err="1" smtClean="0">
                <a:solidFill>
                  <a:srgbClr val="000000"/>
                </a:solidFill>
                <a:latin typeface="Arial" charset="0"/>
                <a:cs typeface="Arial" charset="0"/>
              </a:rPr>
              <a:t>bisnis</a:t>
            </a:r>
            <a:r>
              <a:rPr lang="en-US" sz="2000" b="1" dirty="0" smtClean="0">
                <a:solidFill>
                  <a:srgbClr val="000000"/>
                </a:solidFill>
                <a:latin typeface="Arial" charset="0"/>
                <a:cs typeface="Arial" charset="0"/>
              </a:rPr>
              <a:t> </a:t>
            </a:r>
            <a:r>
              <a:rPr lang="en-US" sz="2000" b="1" dirty="0" err="1" smtClean="0">
                <a:solidFill>
                  <a:srgbClr val="000000"/>
                </a:solidFill>
                <a:latin typeface="Arial" charset="0"/>
                <a:cs typeface="Arial" charset="0"/>
              </a:rPr>
              <a:t>berjalan</a:t>
            </a:r>
            <a:r>
              <a:rPr lang="en-US" sz="2000" b="1" dirty="0" smtClean="0">
                <a:solidFill>
                  <a:srgbClr val="000000"/>
                </a:solidFill>
                <a:latin typeface="Arial" charset="0"/>
                <a:cs typeface="Arial" charset="0"/>
              </a:rPr>
              <a:t> </a:t>
            </a:r>
            <a:r>
              <a:rPr lang="en-US" sz="2000" b="1" dirty="0" err="1" smtClean="0">
                <a:solidFill>
                  <a:srgbClr val="000000"/>
                </a:solidFill>
                <a:latin typeface="Arial" charset="0"/>
                <a:cs typeface="Arial" charset="0"/>
              </a:rPr>
              <a:t>baik</a:t>
            </a:r>
            <a:r>
              <a:rPr lang="en-US" sz="2000" b="1" dirty="0" smtClean="0"/>
              <a:t> </a:t>
            </a:r>
          </a:p>
          <a:p>
            <a:pPr algn="just"/>
            <a:r>
              <a:rPr lang="en-US" sz="2000" b="1" dirty="0" smtClean="0">
                <a:solidFill>
                  <a:srgbClr val="000000"/>
                </a:solidFill>
                <a:latin typeface="Arial" charset="0"/>
                <a:cs typeface="Arial" charset="0"/>
              </a:rPr>
              <a:t>System </a:t>
            </a:r>
            <a:r>
              <a:rPr lang="en-US" sz="2000" b="1" dirty="0" err="1" smtClean="0">
                <a:solidFill>
                  <a:srgbClr val="000000"/>
                </a:solidFill>
                <a:latin typeface="Arial" charset="0"/>
                <a:cs typeface="Arial" charset="0"/>
              </a:rPr>
              <a:t>secara</a:t>
            </a:r>
            <a:r>
              <a:rPr lang="en-US" sz="2000" b="1" dirty="0" smtClean="0">
                <a:solidFill>
                  <a:srgbClr val="000000"/>
                </a:solidFill>
                <a:latin typeface="Arial" charset="0"/>
                <a:cs typeface="Arial" charset="0"/>
              </a:rPr>
              <a:t> </a:t>
            </a:r>
            <a:r>
              <a:rPr lang="en-US" sz="2000" b="1" dirty="0" err="1" smtClean="0">
                <a:solidFill>
                  <a:srgbClr val="000000"/>
                </a:solidFill>
                <a:latin typeface="Arial" charset="0"/>
                <a:cs typeface="Arial" charset="0"/>
              </a:rPr>
              <a:t>khusus</a:t>
            </a:r>
            <a:r>
              <a:rPr lang="en-US" sz="2000" b="1" dirty="0" smtClean="0">
                <a:solidFill>
                  <a:srgbClr val="000000"/>
                </a:solidFill>
                <a:latin typeface="Arial" charset="0"/>
                <a:cs typeface="Arial" charset="0"/>
              </a:rPr>
              <a:t> </a:t>
            </a:r>
            <a:r>
              <a:rPr lang="en-US" sz="2000" b="1" dirty="0" err="1" smtClean="0">
                <a:solidFill>
                  <a:srgbClr val="000000"/>
                </a:solidFill>
                <a:latin typeface="Arial" charset="0"/>
                <a:cs typeface="Arial" charset="0"/>
              </a:rPr>
              <a:t>mendapatkan</a:t>
            </a:r>
            <a:r>
              <a:rPr lang="en-US" sz="2000" b="1" dirty="0" smtClean="0">
                <a:solidFill>
                  <a:srgbClr val="000000"/>
                </a:solidFill>
                <a:latin typeface="Arial" charset="0"/>
                <a:cs typeface="Arial" charset="0"/>
              </a:rPr>
              <a:t> data </a:t>
            </a:r>
            <a:r>
              <a:rPr lang="en-US" sz="2000" b="1" dirty="0" err="1" smtClean="0">
                <a:solidFill>
                  <a:srgbClr val="000000"/>
                </a:solidFill>
                <a:latin typeface="Arial" charset="0"/>
                <a:cs typeface="Arial" charset="0"/>
              </a:rPr>
              <a:t>dalam</a:t>
            </a:r>
            <a:r>
              <a:rPr lang="en-US" sz="2000" b="1" dirty="0" smtClean="0">
                <a:solidFill>
                  <a:srgbClr val="000000"/>
                </a:solidFill>
                <a:latin typeface="Arial" charset="0"/>
                <a:cs typeface="Arial" charset="0"/>
              </a:rPr>
              <a:t> database, </a:t>
            </a:r>
            <a:r>
              <a:rPr lang="en-US" sz="2000" b="1" dirty="0" err="1" smtClean="0">
                <a:solidFill>
                  <a:srgbClr val="000000"/>
                </a:solidFill>
                <a:latin typeface="Arial" charset="0"/>
                <a:cs typeface="Arial" charset="0"/>
              </a:rPr>
              <a:t>masing-masing</a:t>
            </a:r>
            <a:r>
              <a:rPr lang="en-US" sz="2000" b="1" dirty="0" smtClean="0">
                <a:solidFill>
                  <a:srgbClr val="000000"/>
                </a:solidFill>
                <a:latin typeface="Arial" charset="0"/>
                <a:cs typeface="Arial" charset="0"/>
              </a:rPr>
              <a:t> </a:t>
            </a:r>
            <a:r>
              <a:rPr lang="en-US" sz="2000" b="1" dirty="0" err="1" smtClean="0">
                <a:solidFill>
                  <a:srgbClr val="000000"/>
                </a:solidFill>
                <a:latin typeface="Arial" charset="0"/>
                <a:cs typeface="Arial" charset="0"/>
              </a:rPr>
              <a:t>informasi</a:t>
            </a:r>
            <a:r>
              <a:rPr lang="en-US" sz="2000" b="1" dirty="0" smtClean="0">
                <a:solidFill>
                  <a:srgbClr val="000000"/>
                </a:solidFill>
                <a:latin typeface="Arial" charset="0"/>
                <a:cs typeface="Arial" charset="0"/>
              </a:rPr>
              <a:t> proses </a:t>
            </a:r>
            <a:r>
              <a:rPr lang="en-US" sz="2000" b="1" dirty="0" err="1" smtClean="0">
                <a:solidFill>
                  <a:srgbClr val="000000"/>
                </a:solidFill>
                <a:latin typeface="Arial" charset="0"/>
                <a:cs typeface="Arial" charset="0"/>
              </a:rPr>
              <a:t>transaksi</a:t>
            </a:r>
            <a:r>
              <a:rPr lang="en-US" sz="2000" b="1" dirty="0" smtClean="0">
                <a:solidFill>
                  <a:srgbClr val="000000"/>
                </a:solidFill>
                <a:latin typeface="Arial" charset="0"/>
                <a:cs typeface="Arial" charset="0"/>
              </a:rPr>
              <a:t> </a:t>
            </a:r>
            <a:r>
              <a:rPr lang="en-US" sz="2000" b="1" dirty="0" err="1" smtClean="0">
                <a:solidFill>
                  <a:srgbClr val="000000"/>
                </a:solidFill>
                <a:latin typeface="Arial" charset="0"/>
                <a:cs typeface="Arial" charset="0"/>
              </a:rPr>
              <a:t>tentang</a:t>
            </a:r>
            <a:r>
              <a:rPr lang="en-US" sz="2000" b="1" dirty="0" smtClean="0">
                <a:solidFill>
                  <a:srgbClr val="000000"/>
                </a:solidFill>
                <a:latin typeface="Arial" charset="0"/>
                <a:cs typeface="Arial" charset="0"/>
              </a:rPr>
              <a:t> entity </a:t>
            </a:r>
            <a:r>
              <a:rPr lang="en-US" sz="2000" b="1" dirty="0" err="1" smtClean="0">
                <a:solidFill>
                  <a:srgbClr val="000000"/>
                </a:solidFill>
                <a:latin typeface="Arial" charset="0"/>
                <a:cs typeface="Arial" charset="0"/>
              </a:rPr>
              <a:t>tunggal</a:t>
            </a:r>
            <a:r>
              <a:rPr lang="en-US" sz="2000" b="1" dirty="0" smtClean="0">
                <a:solidFill>
                  <a:srgbClr val="000000"/>
                </a:solidFill>
                <a:latin typeface="Arial" charset="0"/>
                <a:cs typeface="Arial" charset="0"/>
              </a:rPr>
              <a:t> </a:t>
            </a:r>
            <a:r>
              <a:rPr lang="en-US" sz="2000" b="1" dirty="0" err="1" smtClean="0">
                <a:solidFill>
                  <a:srgbClr val="000000"/>
                </a:solidFill>
                <a:latin typeface="Arial" charset="0"/>
                <a:cs typeface="Arial" charset="0"/>
              </a:rPr>
              <a:t>seperti</a:t>
            </a:r>
            <a:r>
              <a:rPr lang="en-US" sz="2000" b="1" dirty="0" smtClean="0">
                <a:solidFill>
                  <a:srgbClr val="000000"/>
                </a:solidFill>
                <a:latin typeface="Arial" charset="0"/>
                <a:cs typeface="Arial" charset="0"/>
              </a:rPr>
              <a:t> </a:t>
            </a:r>
            <a:r>
              <a:rPr lang="en-US" sz="2000" b="1" dirty="0" err="1" smtClean="0">
                <a:solidFill>
                  <a:srgbClr val="000000"/>
                </a:solidFill>
                <a:latin typeface="Arial" charset="0"/>
                <a:cs typeface="Arial" charset="0"/>
              </a:rPr>
              <a:t>pesanan</a:t>
            </a:r>
            <a:r>
              <a:rPr lang="en-US" sz="2000" b="1" dirty="0" smtClean="0">
                <a:solidFill>
                  <a:srgbClr val="000000"/>
                </a:solidFill>
                <a:latin typeface="Arial" charset="0"/>
                <a:cs typeface="Arial" charset="0"/>
              </a:rPr>
              <a:t> </a:t>
            </a:r>
            <a:r>
              <a:rPr lang="en-US" sz="2000" b="1" dirty="0" err="1" smtClean="0">
                <a:solidFill>
                  <a:srgbClr val="000000"/>
                </a:solidFill>
                <a:latin typeface="Arial" charset="0"/>
                <a:cs typeface="Arial" charset="0"/>
              </a:rPr>
              <a:t>tunggal</a:t>
            </a:r>
            <a:r>
              <a:rPr lang="en-US" sz="2000" b="1" dirty="0" smtClean="0">
                <a:solidFill>
                  <a:srgbClr val="000000"/>
                </a:solidFill>
                <a:latin typeface="Arial" charset="0"/>
                <a:cs typeface="Arial" charset="0"/>
              </a:rPr>
              <a:t>, </a:t>
            </a:r>
            <a:r>
              <a:rPr lang="en-US" sz="2000" b="1" dirty="0" err="1" smtClean="0">
                <a:solidFill>
                  <a:srgbClr val="000000"/>
                </a:solidFill>
                <a:latin typeface="Arial" charset="0"/>
                <a:cs typeface="Arial" charset="0"/>
              </a:rPr>
              <a:t>atau</a:t>
            </a:r>
            <a:r>
              <a:rPr lang="en-US" sz="2000" b="1" dirty="0" smtClean="0">
                <a:solidFill>
                  <a:srgbClr val="000000"/>
                </a:solidFill>
                <a:latin typeface="Arial" charset="0"/>
                <a:cs typeface="Arial" charset="0"/>
              </a:rPr>
              <a:t> </a:t>
            </a:r>
            <a:r>
              <a:rPr lang="en-US" sz="2000" b="1" dirty="0" err="1" smtClean="0">
                <a:solidFill>
                  <a:srgbClr val="000000"/>
                </a:solidFill>
                <a:latin typeface="Arial" charset="0"/>
                <a:cs typeface="Arial" charset="0"/>
              </a:rPr>
              <a:t>konsumen</a:t>
            </a:r>
            <a:r>
              <a:rPr lang="en-US" sz="2000" b="1" dirty="0" smtClean="0">
                <a:solidFill>
                  <a:srgbClr val="000000"/>
                </a:solidFill>
                <a:latin typeface="Arial" charset="0"/>
                <a:cs typeface="Arial" charset="0"/>
              </a:rPr>
              <a:t> </a:t>
            </a:r>
            <a:r>
              <a:rPr lang="en-US" sz="2000" b="1" dirty="0" err="1" smtClean="0">
                <a:solidFill>
                  <a:srgbClr val="000000"/>
                </a:solidFill>
                <a:latin typeface="Arial" charset="0"/>
                <a:cs typeface="Arial" charset="0"/>
              </a:rPr>
              <a:t>tunggal</a:t>
            </a:r>
            <a:r>
              <a:rPr lang="en-US" sz="2000" b="1" dirty="0" smtClean="0">
                <a:solidFill>
                  <a:srgbClr val="000000"/>
                </a:solidFill>
                <a:latin typeface="Arial" charset="0"/>
                <a:cs typeface="Arial" charset="0"/>
              </a:rPr>
              <a:t>.</a:t>
            </a:r>
          </a:p>
          <a:p>
            <a:pPr algn="just"/>
            <a:r>
              <a:rPr lang="en-US" sz="2000" b="1" dirty="0" err="1" smtClean="0">
                <a:solidFill>
                  <a:srgbClr val="000000"/>
                </a:solidFill>
                <a:latin typeface="Arial" charset="0"/>
                <a:cs typeface="Arial" charset="0"/>
              </a:rPr>
              <a:t>Sistem</a:t>
            </a:r>
            <a:r>
              <a:rPr lang="en-US" sz="2000" b="1" dirty="0" smtClean="0">
                <a:solidFill>
                  <a:srgbClr val="000000"/>
                </a:solidFill>
                <a:latin typeface="Arial" charset="0"/>
                <a:cs typeface="Arial" charset="0"/>
              </a:rPr>
              <a:t> </a:t>
            </a:r>
            <a:r>
              <a:rPr lang="en-US" sz="2000" b="1" dirty="0" err="1" smtClean="0">
                <a:solidFill>
                  <a:srgbClr val="000000"/>
                </a:solidFill>
                <a:latin typeface="Arial" charset="0"/>
                <a:cs typeface="Arial" charset="0"/>
              </a:rPr>
              <a:t>Informasi</a:t>
            </a:r>
            <a:r>
              <a:rPr lang="en-US" sz="2000" b="1" dirty="0" smtClean="0">
                <a:solidFill>
                  <a:srgbClr val="000000"/>
                </a:solidFill>
                <a:latin typeface="Arial" charset="0"/>
                <a:cs typeface="Arial" charset="0"/>
              </a:rPr>
              <a:t> : </a:t>
            </a:r>
            <a:r>
              <a:rPr lang="en-US" sz="2000" b="1" dirty="0" err="1" smtClean="0">
                <a:solidFill>
                  <a:srgbClr val="000000"/>
                </a:solidFill>
                <a:latin typeface="Arial" charset="0"/>
                <a:cs typeface="Arial" charset="0"/>
              </a:rPr>
              <a:t>Strukturisasi</a:t>
            </a:r>
            <a:r>
              <a:rPr lang="en-US" sz="2000" b="1" dirty="0" smtClean="0">
                <a:solidFill>
                  <a:srgbClr val="000000"/>
                </a:solidFill>
                <a:latin typeface="Arial" charset="0"/>
                <a:cs typeface="Arial" charset="0"/>
              </a:rPr>
              <a:t> </a:t>
            </a:r>
            <a:r>
              <a:rPr lang="en-US" sz="2000" b="1" dirty="0" err="1" smtClean="0">
                <a:solidFill>
                  <a:srgbClr val="000000"/>
                </a:solidFill>
                <a:latin typeface="Arial" charset="0"/>
                <a:cs typeface="Arial" charset="0"/>
              </a:rPr>
              <a:t>informasi</a:t>
            </a:r>
            <a:r>
              <a:rPr lang="en-US" sz="2000" b="1" dirty="0" smtClean="0">
                <a:solidFill>
                  <a:srgbClr val="000000"/>
                </a:solidFill>
                <a:latin typeface="Arial" charset="0"/>
                <a:cs typeface="Arial" charset="0"/>
              </a:rPr>
              <a:t> yang </a:t>
            </a:r>
            <a:r>
              <a:rPr lang="en-US" sz="2000" b="1" dirty="0" err="1" smtClean="0">
                <a:solidFill>
                  <a:srgbClr val="000000"/>
                </a:solidFill>
                <a:latin typeface="Arial" charset="0"/>
                <a:cs typeface="Arial" charset="0"/>
              </a:rPr>
              <a:t>utuh</a:t>
            </a:r>
            <a:r>
              <a:rPr lang="en-US" sz="2000" b="1" dirty="0" smtClean="0">
                <a:solidFill>
                  <a:srgbClr val="000000"/>
                </a:solidFill>
                <a:latin typeface="Arial" charset="0"/>
                <a:cs typeface="Arial" charset="0"/>
              </a:rPr>
              <a:t> </a:t>
            </a:r>
            <a:r>
              <a:rPr lang="en-US" sz="2000" b="1" dirty="0" err="1" smtClean="0">
                <a:solidFill>
                  <a:srgbClr val="000000"/>
                </a:solidFill>
                <a:latin typeface="Arial" charset="0"/>
                <a:cs typeface="Arial" charset="0"/>
              </a:rPr>
              <a:t>dan</a:t>
            </a:r>
            <a:r>
              <a:rPr lang="en-US" sz="2000" b="1" dirty="0" smtClean="0">
                <a:solidFill>
                  <a:srgbClr val="000000"/>
                </a:solidFill>
                <a:latin typeface="Arial" charset="0"/>
                <a:cs typeface="Arial" charset="0"/>
              </a:rPr>
              <a:t> </a:t>
            </a:r>
            <a:r>
              <a:rPr lang="en-US" sz="2000" b="1" dirty="0" err="1" smtClean="0">
                <a:solidFill>
                  <a:srgbClr val="000000"/>
                </a:solidFill>
                <a:latin typeface="Arial" charset="0"/>
                <a:cs typeface="Arial" charset="0"/>
              </a:rPr>
              <a:t>terintegrasi</a:t>
            </a:r>
            <a:r>
              <a:rPr lang="en-US" sz="2000" b="1" dirty="0" smtClean="0">
                <a:solidFill>
                  <a:srgbClr val="000000"/>
                </a:solidFill>
                <a:latin typeface="Arial" charset="0"/>
                <a:cs typeface="Arial" charset="0"/>
              </a:rPr>
              <a:t> </a:t>
            </a:r>
            <a:r>
              <a:rPr lang="en-US" sz="2000" b="1" dirty="0" err="1" smtClean="0">
                <a:solidFill>
                  <a:srgbClr val="000000"/>
                </a:solidFill>
                <a:latin typeface="Arial" charset="0"/>
                <a:cs typeface="Arial" charset="0"/>
              </a:rPr>
              <a:t>dalam</a:t>
            </a:r>
            <a:r>
              <a:rPr lang="en-US" sz="2000" b="1" dirty="0" smtClean="0">
                <a:solidFill>
                  <a:srgbClr val="000000"/>
                </a:solidFill>
                <a:latin typeface="Arial" charset="0"/>
                <a:cs typeface="Arial" charset="0"/>
              </a:rPr>
              <a:t> </a:t>
            </a:r>
            <a:r>
              <a:rPr lang="en-US" sz="2000" b="1" dirty="0" err="1" smtClean="0">
                <a:solidFill>
                  <a:srgbClr val="000000"/>
                </a:solidFill>
                <a:latin typeface="Arial" charset="0"/>
                <a:cs typeface="Arial" charset="0"/>
              </a:rPr>
              <a:t>sebuah</a:t>
            </a:r>
            <a:r>
              <a:rPr lang="en-US" sz="2000" b="1" dirty="0" smtClean="0">
                <a:solidFill>
                  <a:srgbClr val="000000"/>
                </a:solidFill>
                <a:latin typeface="Arial" charset="0"/>
                <a:cs typeface="Arial" charset="0"/>
              </a:rPr>
              <a:t> </a:t>
            </a:r>
            <a:r>
              <a:rPr lang="en-US" sz="2000" b="1" dirty="0" err="1" smtClean="0">
                <a:solidFill>
                  <a:srgbClr val="000000"/>
                </a:solidFill>
                <a:latin typeface="Arial" charset="0"/>
                <a:cs typeface="Arial" charset="0"/>
              </a:rPr>
              <a:t>organisasi</a:t>
            </a:r>
            <a:r>
              <a:rPr lang="en-US" sz="2000" b="1" dirty="0" smtClean="0">
                <a:solidFill>
                  <a:srgbClr val="000000"/>
                </a:solidFill>
                <a:latin typeface="Arial" charset="0"/>
                <a:cs typeface="Arial" charset="0"/>
              </a:rPr>
              <a:t>. Yang </a:t>
            </a:r>
            <a:r>
              <a:rPr lang="en-US" sz="2000" b="1" dirty="0" err="1" smtClean="0">
                <a:solidFill>
                  <a:srgbClr val="000000"/>
                </a:solidFill>
                <a:latin typeface="Arial" charset="0"/>
                <a:cs typeface="Arial" charset="0"/>
              </a:rPr>
              <a:t>digunakan</a:t>
            </a:r>
            <a:r>
              <a:rPr lang="en-US" sz="2000" b="1" dirty="0" smtClean="0">
                <a:solidFill>
                  <a:srgbClr val="000000"/>
                </a:solidFill>
                <a:latin typeface="Arial" charset="0"/>
                <a:cs typeface="Arial" charset="0"/>
              </a:rPr>
              <a:t> </a:t>
            </a:r>
            <a:r>
              <a:rPr lang="en-US" sz="2000" b="1" dirty="0" err="1" smtClean="0">
                <a:solidFill>
                  <a:srgbClr val="000000"/>
                </a:solidFill>
                <a:latin typeface="Arial" charset="0"/>
                <a:cs typeface="Arial" charset="0"/>
              </a:rPr>
              <a:t>dalam</a:t>
            </a:r>
            <a:r>
              <a:rPr lang="en-US" sz="2000" b="1" dirty="0" smtClean="0">
                <a:solidFill>
                  <a:srgbClr val="000000"/>
                </a:solidFill>
                <a:latin typeface="Arial" charset="0"/>
                <a:cs typeface="Arial" charset="0"/>
              </a:rPr>
              <a:t> </a:t>
            </a:r>
            <a:r>
              <a:rPr lang="en-US" sz="2000" b="1" dirty="0" err="1" smtClean="0">
                <a:solidFill>
                  <a:srgbClr val="000000"/>
                </a:solidFill>
                <a:latin typeface="Arial" charset="0"/>
                <a:cs typeface="Arial" charset="0"/>
              </a:rPr>
              <a:t>pembuatan</a:t>
            </a:r>
            <a:r>
              <a:rPr lang="en-US" sz="2000" b="1" dirty="0" smtClean="0">
                <a:solidFill>
                  <a:srgbClr val="000000"/>
                </a:solidFill>
                <a:latin typeface="Arial" charset="0"/>
                <a:cs typeface="Arial" charset="0"/>
              </a:rPr>
              <a:t> </a:t>
            </a:r>
            <a:r>
              <a:rPr lang="en-US" sz="2000" b="1" dirty="0" err="1" smtClean="0">
                <a:solidFill>
                  <a:srgbClr val="000000"/>
                </a:solidFill>
                <a:latin typeface="Arial" charset="0"/>
                <a:cs typeface="Arial" charset="0"/>
              </a:rPr>
              <a:t>keputusan</a:t>
            </a:r>
            <a:r>
              <a:rPr lang="en-US" sz="2000" b="1" dirty="0" smtClean="0">
                <a:solidFill>
                  <a:srgbClr val="000000"/>
                </a:solidFill>
                <a:latin typeface="Arial" charset="0"/>
                <a:cs typeface="Arial" charset="0"/>
              </a:rPr>
              <a:t> yang </a:t>
            </a:r>
            <a:r>
              <a:rPr lang="en-US" sz="2000" b="1" dirty="0" err="1" smtClean="0">
                <a:solidFill>
                  <a:srgbClr val="000000"/>
                </a:solidFill>
                <a:latin typeface="Arial" charset="0"/>
                <a:cs typeface="Arial" charset="0"/>
              </a:rPr>
              <a:t>strategis</a:t>
            </a:r>
            <a:r>
              <a:rPr lang="en-US" sz="2000" b="1" dirty="0" smtClean="0">
                <a:solidFill>
                  <a:srgbClr val="000000"/>
                </a:solidFill>
                <a:latin typeface="Arial" charset="0"/>
                <a:cs typeface="Arial" charset="0"/>
              </a:rPr>
              <a:t>.</a:t>
            </a:r>
            <a:endParaRPr lang="en-US" sz="2000" b="1" dirty="0" smtClean="0">
              <a:cs typeface="Times New Roman" pitchFamily="18" charset="0"/>
            </a:endParaRPr>
          </a:p>
          <a:p>
            <a:endParaRPr lang="en-US" sz="2000"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lstStyle/>
          <a:p>
            <a:pPr eaLnBrk="1" hangingPunct="1"/>
            <a:r>
              <a:rPr lang="en-US" smtClean="0"/>
              <a:t>Operational / Informasi</a:t>
            </a:r>
          </a:p>
        </p:txBody>
      </p:sp>
      <p:pic>
        <p:nvPicPr>
          <p:cNvPr id="17411" name="Picture 4"/>
          <p:cNvPicPr>
            <a:picLocks noGrp="1" noChangeAspect="1" noChangeArrowheads="1"/>
          </p:cNvPicPr>
          <p:nvPr>
            <p:ph idx="1"/>
          </p:nvPr>
        </p:nvPicPr>
        <p:blipFill>
          <a:blip r:embed="rId2"/>
          <a:srcRect/>
          <a:stretch>
            <a:fillRect/>
          </a:stretch>
        </p:blipFill>
        <p:spPr>
          <a:xfrm>
            <a:off x="500034" y="1414480"/>
            <a:ext cx="7543800" cy="4586288"/>
          </a:xfrm>
          <a:noFill/>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251520" y="764704"/>
            <a:ext cx="7643866" cy="1216029"/>
          </a:xfrm>
        </p:spPr>
        <p:txBody>
          <a:bodyPr/>
          <a:lstStyle/>
          <a:p>
            <a:pPr eaLnBrk="1" hangingPunct="1"/>
            <a:r>
              <a:rPr lang="en-US" sz="2800" b="1" dirty="0" smtClean="0">
                <a:solidFill>
                  <a:schemeClr val="tx1">
                    <a:lumMod val="50000"/>
                  </a:schemeClr>
                </a:solidFill>
                <a:latin typeface="Arial" charset="0"/>
                <a:cs typeface="Arial" charset="0"/>
              </a:rPr>
              <a:t>Data warehouse  </a:t>
            </a:r>
            <a:r>
              <a:rPr lang="en-US" sz="2800" b="1" dirty="0" err="1" smtClean="0">
                <a:solidFill>
                  <a:schemeClr val="tx1">
                    <a:lumMod val="50000"/>
                  </a:schemeClr>
                </a:solidFill>
                <a:latin typeface="Arial" charset="0"/>
                <a:cs typeface="Arial" charset="0"/>
              </a:rPr>
              <a:t>menjadi</a:t>
            </a:r>
            <a:r>
              <a:rPr lang="en-US" sz="2800" b="1" dirty="0" smtClean="0">
                <a:solidFill>
                  <a:schemeClr val="tx1">
                    <a:lumMod val="50000"/>
                  </a:schemeClr>
                </a:solidFill>
                <a:latin typeface="Arial" charset="0"/>
                <a:cs typeface="Arial" charset="0"/>
              </a:rPr>
              <a:t> </a:t>
            </a:r>
            <a:r>
              <a:rPr lang="en-US" sz="2800" b="1" dirty="0" err="1" smtClean="0">
                <a:solidFill>
                  <a:schemeClr val="tx1">
                    <a:lumMod val="50000"/>
                  </a:schemeClr>
                </a:solidFill>
                <a:latin typeface="Arial" charset="0"/>
                <a:cs typeface="Arial" charset="0"/>
              </a:rPr>
              <a:t>solusi</a:t>
            </a:r>
            <a:r>
              <a:rPr lang="en-US" sz="2800" b="1" dirty="0" smtClean="0">
                <a:solidFill>
                  <a:schemeClr val="tx1">
                    <a:lumMod val="50000"/>
                  </a:schemeClr>
                </a:solidFill>
                <a:latin typeface="Arial" charset="0"/>
                <a:cs typeface="Arial" charset="0"/>
              </a:rPr>
              <a:t> yang </a:t>
            </a:r>
            <a:r>
              <a:rPr lang="en-US" sz="2800" b="1" dirty="0" err="1" smtClean="0">
                <a:solidFill>
                  <a:schemeClr val="tx1">
                    <a:lumMod val="50000"/>
                  </a:schemeClr>
                </a:solidFill>
                <a:latin typeface="Arial" charset="0"/>
                <a:cs typeface="Arial" charset="0"/>
              </a:rPr>
              <a:t>sehat</a:t>
            </a:r>
            <a:r>
              <a:rPr lang="en-US" sz="2400" b="1" dirty="0" smtClean="0">
                <a:solidFill>
                  <a:schemeClr val="tx1">
                    <a:lumMod val="50000"/>
                  </a:schemeClr>
                </a:solidFill>
              </a:rPr>
              <a:t> </a:t>
            </a:r>
            <a:r>
              <a:rPr lang="en-US" sz="2400" b="1" dirty="0" smtClean="0"/>
              <a:t/>
            </a:r>
            <a:br>
              <a:rPr lang="en-US" sz="2400" b="1" dirty="0" smtClean="0"/>
            </a:br>
            <a:r>
              <a:rPr lang="en-US" sz="1800" b="1" u="sng" dirty="0" err="1" smtClean="0">
                <a:solidFill>
                  <a:srgbClr val="000000"/>
                </a:solidFill>
                <a:latin typeface="Arial" charset="0"/>
                <a:cs typeface="Arial" charset="0"/>
              </a:rPr>
              <a:t>Tipe</a:t>
            </a:r>
            <a:r>
              <a:rPr lang="en-US" sz="1800" b="1" u="sng" dirty="0" smtClean="0">
                <a:solidFill>
                  <a:srgbClr val="000000"/>
                </a:solidFill>
                <a:latin typeface="Arial" charset="0"/>
                <a:cs typeface="Arial" charset="0"/>
              </a:rPr>
              <a:t> </a:t>
            </a:r>
            <a:r>
              <a:rPr lang="en-US" sz="1800" b="1" u="sng" dirty="0" err="1" smtClean="0">
                <a:solidFill>
                  <a:srgbClr val="000000"/>
                </a:solidFill>
                <a:latin typeface="Arial" charset="0"/>
                <a:cs typeface="Arial" charset="0"/>
              </a:rPr>
              <a:t>baru</a:t>
            </a:r>
            <a:r>
              <a:rPr lang="en-US" sz="1800" b="1" u="sng" dirty="0" smtClean="0">
                <a:solidFill>
                  <a:srgbClr val="000000"/>
                </a:solidFill>
                <a:latin typeface="Arial" charset="0"/>
                <a:cs typeface="Arial" charset="0"/>
              </a:rPr>
              <a:t> </a:t>
            </a:r>
            <a:r>
              <a:rPr lang="en-US" sz="1800" b="1" u="sng" dirty="0" err="1" smtClean="0">
                <a:solidFill>
                  <a:srgbClr val="000000"/>
                </a:solidFill>
                <a:latin typeface="Arial" charset="0"/>
                <a:cs typeface="Arial" charset="0"/>
              </a:rPr>
              <a:t>dari</a:t>
            </a:r>
            <a:r>
              <a:rPr lang="en-US" sz="1800" b="1" u="sng" dirty="0" smtClean="0">
                <a:solidFill>
                  <a:srgbClr val="000000"/>
                </a:solidFill>
                <a:latin typeface="Arial" charset="0"/>
                <a:cs typeface="Arial" charset="0"/>
              </a:rPr>
              <a:t> System </a:t>
            </a:r>
            <a:r>
              <a:rPr lang="en-US" sz="1800" b="1" u="sng" dirty="0" err="1" smtClean="0">
                <a:solidFill>
                  <a:srgbClr val="000000"/>
                </a:solidFill>
                <a:latin typeface="Arial" charset="0"/>
                <a:cs typeface="Arial" charset="0"/>
              </a:rPr>
              <a:t>Envirenment</a:t>
            </a:r>
            <a:r>
              <a:rPr lang="en-US" sz="1800" b="1" u="sng" dirty="0" smtClean="0">
                <a:solidFill>
                  <a:srgbClr val="000000"/>
                </a:solidFill>
                <a:latin typeface="Arial" charset="0"/>
                <a:cs typeface="Arial" charset="0"/>
              </a:rPr>
              <a:t> :</a:t>
            </a:r>
            <a:r>
              <a:rPr lang="en-US" sz="1800" b="1" dirty="0" smtClean="0">
                <a:cs typeface="Times New Roman" pitchFamily="18" charset="0"/>
              </a:rPr>
              <a:t/>
            </a:r>
            <a:br>
              <a:rPr lang="en-US" sz="1800" b="1" dirty="0" smtClean="0">
                <a:cs typeface="Times New Roman" pitchFamily="18" charset="0"/>
              </a:rPr>
            </a:br>
            <a:r>
              <a:rPr lang="en-US" sz="1800" b="1" dirty="0" err="1" smtClean="0">
                <a:solidFill>
                  <a:srgbClr val="000000"/>
                </a:solidFill>
                <a:latin typeface="Arial" charset="0"/>
                <a:cs typeface="Arial" charset="0"/>
              </a:rPr>
              <a:t>Fiture</a:t>
            </a:r>
            <a:r>
              <a:rPr lang="en-US" sz="1800" b="1" dirty="0" smtClean="0">
                <a:solidFill>
                  <a:srgbClr val="000000"/>
                </a:solidFill>
                <a:latin typeface="Arial" charset="0"/>
                <a:cs typeface="Arial" charset="0"/>
              </a:rPr>
              <a:t> yang </a:t>
            </a:r>
            <a:r>
              <a:rPr lang="en-US" sz="1800" b="1" dirty="0" err="1" smtClean="0">
                <a:solidFill>
                  <a:srgbClr val="000000"/>
                </a:solidFill>
                <a:latin typeface="Arial" charset="0"/>
                <a:cs typeface="Arial" charset="0"/>
              </a:rPr>
              <a:t>digunakan</a:t>
            </a:r>
            <a:r>
              <a:rPr lang="en-US" sz="1800" b="1" dirty="0" smtClean="0">
                <a:solidFill>
                  <a:srgbClr val="000000"/>
                </a:solidFill>
                <a:latin typeface="Arial" charset="0"/>
                <a:cs typeface="Arial" charset="0"/>
              </a:rPr>
              <a:t> </a:t>
            </a:r>
            <a:r>
              <a:rPr lang="en-US" sz="1800" b="1" dirty="0" err="1" smtClean="0">
                <a:solidFill>
                  <a:srgbClr val="000000"/>
                </a:solidFill>
                <a:latin typeface="Arial" charset="0"/>
                <a:cs typeface="Arial" charset="0"/>
              </a:rPr>
              <a:t>dari</a:t>
            </a:r>
            <a:r>
              <a:rPr lang="en-US" sz="1800" b="1" dirty="0" smtClean="0">
                <a:solidFill>
                  <a:srgbClr val="000000"/>
                </a:solidFill>
                <a:latin typeface="Arial" charset="0"/>
                <a:cs typeface="Arial" charset="0"/>
              </a:rPr>
              <a:t> </a:t>
            </a:r>
            <a:r>
              <a:rPr lang="en-US" sz="1800" b="1" dirty="0" err="1" smtClean="0">
                <a:solidFill>
                  <a:srgbClr val="000000"/>
                </a:solidFill>
                <a:latin typeface="Arial" charset="0"/>
                <a:cs typeface="Arial" charset="0"/>
              </a:rPr>
              <a:t>tipe</a:t>
            </a:r>
            <a:r>
              <a:rPr lang="en-US" sz="1800" b="1" dirty="0" smtClean="0">
                <a:solidFill>
                  <a:srgbClr val="000000"/>
                </a:solidFill>
                <a:latin typeface="Arial" charset="0"/>
                <a:cs typeface="Arial" charset="0"/>
              </a:rPr>
              <a:t> </a:t>
            </a:r>
            <a:r>
              <a:rPr lang="en-US" sz="1800" b="1" dirty="0" err="1" smtClean="0">
                <a:solidFill>
                  <a:srgbClr val="000000"/>
                </a:solidFill>
                <a:latin typeface="Arial" charset="0"/>
                <a:cs typeface="Arial" charset="0"/>
              </a:rPr>
              <a:t>baru</a:t>
            </a:r>
            <a:r>
              <a:rPr lang="en-US" sz="1800" b="1" dirty="0" smtClean="0">
                <a:solidFill>
                  <a:srgbClr val="000000"/>
                </a:solidFill>
                <a:latin typeface="Arial" charset="0"/>
                <a:cs typeface="Arial" charset="0"/>
              </a:rPr>
              <a:t> </a:t>
            </a:r>
            <a:r>
              <a:rPr lang="en-US" sz="1800" b="1" dirty="0" err="1" smtClean="0">
                <a:solidFill>
                  <a:srgbClr val="000000"/>
                </a:solidFill>
                <a:latin typeface="Arial" charset="0"/>
                <a:cs typeface="Arial" charset="0"/>
              </a:rPr>
              <a:t>adalah</a:t>
            </a:r>
            <a:r>
              <a:rPr lang="en-US" sz="1800" b="1" dirty="0" smtClean="0">
                <a:solidFill>
                  <a:srgbClr val="000000"/>
                </a:solidFill>
                <a:latin typeface="Arial" charset="0"/>
                <a:cs typeface="Arial" charset="0"/>
              </a:rPr>
              <a:t> :</a:t>
            </a:r>
            <a:r>
              <a:rPr lang="en-US" sz="1800" b="1" dirty="0" smtClean="0">
                <a:cs typeface="Times New Roman" pitchFamily="18" charset="0"/>
              </a:rPr>
              <a:t/>
            </a:r>
            <a:br>
              <a:rPr lang="en-US" sz="1800" b="1" dirty="0" smtClean="0">
                <a:cs typeface="Times New Roman" pitchFamily="18" charset="0"/>
              </a:rPr>
            </a:br>
            <a:endParaRPr lang="en-US" sz="1800" b="1" dirty="0" smtClean="0">
              <a:cs typeface="Times New Roman" pitchFamily="18" charset="0"/>
            </a:endParaRPr>
          </a:p>
        </p:txBody>
      </p:sp>
      <p:sp>
        <p:nvSpPr>
          <p:cNvPr id="18435" name="Rectangle 3"/>
          <p:cNvSpPr>
            <a:spLocks noGrp="1" noChangeArrowheads="1"/>
          </p:cNvSpPr>
          <p:nvPr>
            <p:ph type="body" idx="1"/>
          </p:nvPr>
        </p:nvSpPr>
        <p:spPr/>
        <p:txBody>
          <a:bodyPr/>
          <a:lstStyle/>
          <a:p>
            <a:pPr eaLnBrk="1" hangingPunct="1">
              <a:lnSpc>
                <a:spcPct val="80000"/>
              </a:lnSpc>
            </a:pPr>
            <a:r>
              <a:rPr lang="en-US" sz="2400" smtClean="0"/>
              <a:t>Database designed for analytical tasks</a:t>
            </a:r>
          </a:p>
          <a:p>
            <a:pPr eaLnBrk="1" hangingPunct="1">
              <a:lnSpc>
                <a:spcPct val="80000"/>
              </a:lnSpc>
            </a:pPr>
            <a:r>
              <a:rPr lang="en-US" sz="2400" smtClean="0"/>
              <a:t>Data from multiple applications</a:t>
            </a:r>
          </a:p>
          <a:p>
            <a:pPr eaLnBrk="1" hangingPunct="1">
              <a:lnSpc>
                <a:spcPct val="80000"/>
              </a:lnSpc>
            </a:pPr>
            <a:r>
              <a:rPr lang="en-US" sz="2400" smtClean="0"/>
              <a:t>Easy to use and conducive to long interactive sessions by users</a:t>
            </a:r>
          </a:p>
          <a:p>
            <a:pPr eaLnBrk="1" hangingPunct="1">
              <a:lnSpc>
                <a:spcPct val="80000"/>
              </a:lnSpc>
            </a:pPr>
            <a:r>
              <a:rPr lang="en-US" sz="2400" smtClean="0"/>
              <a:t>Read-intensive data usage</a:t>
            </a:r>
          </a:p>
          <a:p>
            <a:pPr eaLnBrk="1" hangingPunct="1">
              <a:lnSpc>
                <a:spcPct val="80000"/>
              </a:lnSpc>
            </a:pPr>
            <a:r>
              <a:rPr lang="en-US" sz="2400" smtClean="0"/>
              <a:t>Direct interaction with the system by the users without IT assistance</a:t>
            </a:r>
          </a:p>
          <a:p>
            <a:pPr eaLnBrk="1" hangingPunct="1">
              <a:lnSpc>
                <a:spcPct val="80000"/>
              </a:lnSpc>
            </a:pPr>
            <a:r>
              <a:rPr lang="en-US" sz="2400" smtClean="0"/>
              <a:t>Content updated periodically and stable</a:t>
            </a:r>
          </a:p>
          <a:p>
            <a:pPr eaLnBrk="1" hangingPunct="1">
              <a:lnSpc>
                <a:spcPct val="80000"/>
              </a:lnSpc>
            </a:pPr>
            <a:r>
              <a:rPr lang="en-US" sz="2400" smtClean="0"/>
              <a:t>Content to include current and historical data</a:t>
            </a:r>
          </a:p>
          <a:p>
            <a:pPr eaLnBrk="1" hangingPunct="1">
              <a:lnSpc>
                <a:spcPct val="80000"/>
              </a:lnSpc>
            </a:pPr>
            <a:r>
              <a:rPr lang="en-US" sz="2400" smtClean="0"/>
              <a:t>Ability for users to run queries and get results online</a:t>
            </a:r>
          </a:p>
          <a:p>
            <a:pPr eaLnBrk="1" hangingPunct="1">
              <a:lnSpc>
                <a:spcPct val="80000"/>
              </a:lnSpc>
            </a:pPr>
            <a:r>
              <a:rPr lang="en-US" sz="2400" smtClean="0"/>
              <a:t>Ability for users to initiate reports</a:t>
            </a:r>
            <a:endParaRPr lang="en-US" sz="1400" b="1" smtClean="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395536" y="692696"/>
            <a:ext cx="7315200" cy="715963"/>
          </a:xfrm>
        </p:spPr>
        <p:txBody>
          <a:bodyPr/>
          <a:lstStyle/>
          <a:p>
            <a:pPr eaLnBrk="1" hangingPunct="1"/>
            <a:r>
              <a:rPr lang="en-US" sz="4000" b="1" dirty="0" smtClean="0"/>
              <a:t>Processing Requirements in the New Environment</a:t>
            </a:r>
            <a:endParaRPr lang="en-US" sz="4000" dirty="0" smtClean="0"/>
          </a:p>
        </p:txBody>
      </p:sp>
      <p:sp>
        <p:nvSpPr>
          <p:cNvPr id="19459" name="Rectangle 3"/>
          <p:cNvSpPr>
            <a:spLocks noGrp="1" noChangeArrowheads="1"/>
          </p:cNvSpPr>
          <p:nvPr>
            <p:ph type="body" idx="1"/>
          </p:nvPr>
        </p:nvSpPr>
        <p:spPr/>
        <p:txBody>
          <a:bodyPr/>
          <a:lstStyle/>
          <a:p>
            <a:pPr marL="533400" indent="-533400" algn="just" eaLnBrk="1" hangingPunct="1">
              <a:lnSpc>
                <a:spcPct val="90000"/>
              </a:lnSpc>
              <a:buFont typeface="Wingdings" pitchFamily="2" charset="2"/>
              <a:buAutoNum type="arabicPeriod"/>
            </a:pPr>
            <a:r>
              <a:rPr lang="en-US" sz="2800" dirty="0" smtClean="0"/>
              <a:t>Running of simple queries and reports against current and historical data</a:t>
            </a:r>
          </a:p>
          <a:p>
            <a:pPr marL="533400" indent="-533400" algn="just" eaLnBrk="1" hangingPunct="1">
              <a:lnSpc>
                <a:spcPct val="90000"/>
              </a:lnSpc>
              <a:buFont typeface="Wingdings" pitchFamily="2" charset="2"/>
              <a:buAutoNum type="arabicPeriod"/>
            </a:pPr>
            <a:r>
              <a:rPr lang="en-US" sz="2800" dirty="0" smtClean="0"/>
              <a:t>Ability to perform “what if ” analysis is many different ways</a:t>
            </a:r>
          </a:p>
          <a:p>
            <a:pPr marL="533400" indent="-533400" algn="just" eaLnBrk="1" hangingPunct="1">
              <a:lnSpc>
                <a:spcPct val="90000"/>
              </a:lnSpc>
              <a:buFont typeface="Wingdings" pitchFamily="2" charset="2"/>
              <a:buAutoNum type="arabicPeriod"/>
            </a:pPr>
            <a:r>
              <a:rPr lang="en-US" sz="2800" dirty="0" smtClean="0"/>
              <a:t>Ability to query, step back, analyze, and then continue the process to any desired length</a:t>
            </a:r>
          </a:p>
          <a:p>
            <a:pPr marL="533400" indent="-533400" algn="just" eaLnBrk="1" hangingPunct="1">
              <a:lnSpc>
                <a:spcPct val="90000"/>
              </a:lnSpc>
              <a:buFont typeface="Wingdings" pitchFamily="2" charset="2"/>
              <a:buAutoNum type="arabicPeriod"/>
            </a:pPr>
            <a:r>
              <a:rPr lang="en-US" sz="2800" dirty="0" smtClean="0"/>
              <a:t>Spot historical trends and apply them for future results</a:t>
            </a:r>
          </a:p>
          <a:p>
            <a:pPr marL="533400" indent="-533400" algn="just" eaLnBrk="1" hangingPunct="1">
              <a:lnSpc>
                <a:spcPct val="90000"/>
              </a:lnSpc>
              <a:buFont typeface="Wingdings" pitchFamily="2" charset="2"/>
              <a:buNone/>
            </a:pPr>
            <a:endParaRPr lang="en-US" sz="2800" dirty="0" smtClean="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p:txBody>
          <a:bodyPr/>
          <a:lstStyle/>
          <a:p>
            <a:pPr eaLnBrk="1" hangingPunct="1"/>
            <a:r>
              <a:rPr lang="en-US" sz="4000" b="1" smtClean="0"/>
              <a:t>Business Intelligence at the Data Warehouse</a:t>
            </a:r>
            <a:endParaRPr lang="en-US" sz="4000" smtClean="0"/>
          </a:p>
        </p:txBody>
      </p:sp>
      <p:pic>
        <p:nvPicPr>
          <p:cNvPr id="20483" name="Picture 4"/>
          <p:cNvPicPr>
            <a:picLocks noGrp="1" noChangeAspect="1" noChangeArrowheads="1"/>
          </p:cNvPicPr>
          <p:nvPr>
            <p:ph idx="1"/>
          </p:nvPr>
        </p:nvPicPr>
        <p:blipFill>
          <a:blip r:embed="rId2"/>
          <a:srcRect/>
          <a:stretch>
            <a:fillRect/>
          </a:stretch>
        </p:blipFill>
        <p:spPr>
          <a:xfrm>
            <a:off x="838200" y="1981200"/>
            <a:ext cx="7467600" cy="4433888"/>
          </a:xfrm>
          <a:noFill/>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Rectangle 3"/>
          <p:cNvSpPr>
            <a:spLocks noGrp="1" noChangeArrowheads="1"/>
          </p:cNvSpPr>
          <p:nvPr>
            <p:ph type="body" idx="1"/>
          </p:nvPr>
        </p:nvSpPr>
        <p:spPr>
          <a:xfrm>
            <a:off x="642910" y="1214422"/>
            <a:ext cx="7315200" cy="4267200"/>
          </a:xfrm>
        </p:spPr>
        <p:txBody>
          <a:bodyPr/>
          <a:lstStyle/>
          <a:p>
            <a:pPr eaLnBrk="1" hangingPunct="1">
              <a:lnSpc>
                <a:spcPct val="90000"/>
              </a:lnSpc>
              <a:buFont typeface="Wingdings" pitchFamily="2" charset="2"/>
              <a:buNone/>
            </a:pPr>
            <a:r>
              <a:rPr lang="en-US" sz="2400" b="1" dirty="0" smtClean="0"/>
              <a:t>Data Warehouse </a:t>
            </a:r>
            <a:r>
              <a:rPr lang="en-US" sz="2400" b="1" dirty="0" err="1" smtClean="0"/>
              <a:t>adalah</a:t>
            </a:r>
            <a:r>
              <a:rPr lang="en-US" sz="2400" b="1" dirty="0" smtClean="0"/>
              <a:t> </a:t>
            </a:r>
            <a:r>
              <a:rPr lang="en-US" sz="2400" b="1" dirty="0" err="1" smtClean="0"/>
              <a:t>sebuah</a:t>
            </a:r>
            <a:r>
              <a:rPr lang="en-US" sz="2400" b="1" dirty="0" smtClean="0"/>
              <a:t> </a:t>
            </a:r>
            <a:r>
              <a:rPr lang="en-US" sz="2400" b="1" dirty="0" err="1" smtClean="0"/>
              <a:t>Lingkungan</a:t>
            </a:r>
            <a:r>
              <a:rPr lang="en-US" sz="2400" b="1" dirty="0" smtClean="0"/>
              <a:t> </a:t>
            </a:r>
            <a:r>
              <a:rPr lang="en-US" sz="2400" b="1" dirty="0" err="1" smtClean="0"/>
              <a:t>informasi</a:t>
            </a:r>
            <a:r>
              <a:rPr lang="en-US" sz="2400" b="1" dirty="0" smtClean="0"/>
              <a:t> yang :</a:t>
            </a:r>
          </a:p>
          <a:p>
            <a:pPr eaLnBrk="1" hangingPunct="1">
              <a:lnSpc>
                <a:spcPct val="90000"/>
              </a:lnSpc>
            </a:pPr>
            <a:r>
              <a:rPr lang="en-US" sz="2400" dirty="0" smtClean="0"/>
              <a:t>Provides an integrated and total view of the enterprise</a:t>
            </a:r>
          </a:p>
          <a:p>
            <a:pPr eaLnBrk="1" hangingPunct="1">
              <a:lnSpc>
                <a:spcPct val="90000"/>
              </a:lnSpc>
            </a:pPr>
            <a:r>
              <a:rPr lang="en-US" sz="2400" dirty="0" smtClean="0"/>
              <a:t>Makes the enterprise’s current and historical information easily available for decision making</a:t>
            </a:r>
          </a:p>
          <a:p>
            <a:pPr eaLnBrk="1" hangingPunct="1">
              <a:lnSpc>
                <a:spcPct val="90000"/>
              </a:lnSpc>
            </a:pPr>
            <a:r>
              <a:rPr lang="en-US" sz="2400" dirty="0" smtClean="0"/>
              <a:t>Makes decision-support transactions possible without hindering operational systems</a:t>
            </a:r>
          </a:p>
          <a:p>
            <a:pPr eaLnBrk="1" hangingPunct="1">
              <a:lnSpc>
                <a:spcPct val="90000"/>
              </a:lnSpc>
            </a:pPr>
            <a:r>
              <a:rPr lang="en-US" sz="2400" dirty="0" smtClean="0"/>
              <a:t>Renders the organization’s information consistent</a:t>
            </a:r>
          </a:p>
          <a:p>
            <a:pPr eaLnBrk="1" hangingPunct="1">
              <a:lnSpc>
                <a:spcPct val="90000"/>
              </a:lnSpc>
            </a:pPr>
            <a:r>
              <a:rPr lang="en-US" sz="2400" dirty="0" smtClean="0"/>
              <a:t>Presents a flexible and interactive source of strategic information</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285720" y="1028704"/>
            <a:ext cx="8072494" cy="1500198"/>
          </a:xfrm>
        </p:spPr>
        <p:txBody>
          <a:bodyPr/>
          <a:lstStyle/>
          <a:p>
            <a:pPr eaLnBrk="1" hangingPunct="1"/>
            <a:r>
              <a:rPr lang="en-US" sz="4000" b="1" dirty="0" smtClean="0"/>
              <a:t>A Blend of Many Technologies - An Environment, Not a Product</a:t>
            </a:r>
            <a:endParaRPr lang="en-US" sz="4000" dirty="0" smtClean="0"/>
          </a:p>
        </p:txBody>
      </p:sp>
      <p:sp>
        <p:nvSpPr>
          <p:cNvPr id="22531" name="Rectangle 3"/>
          <p:cNvSpPr>
            <a:spLocks noGrp="1" noChangeArrowheads="1"/>
          </p:cNvSpPr>
          <p:nvPr>
            <p:ph type="body" idx="1"/>
          </p:nvPr>
        </p:nvSpPr>
        <p:spPr>
          <a:xfrm>
            <a:off x="819120" y="2733700"/>
            <a:ext cx="7315200" cy="2981316"/>
          </a:xfrm>
        </p:spPr>
        <p:txBody>
          <a:bodyPr/>
          <a:lstStyle/>
          <a:p>
            <a:pPr eaLnBrk="1" hangingPunct="1">
              <a:lnSpc>
                <a:spcPct val="90000"/>
              </a:lnSpc>
            </a:pPr>
            <a:r>
              <a:rPr lang="en-US" sz="2400" dirty="0" smtClean="0"/>
              <a:t>Take all the data from the operational systems</a:t>
            </a:r>
          </a:p>
          <a:p>
            <a:pPr eaLnBrk="1" hangingPunct="1">
              <a:lnSpc>
                <a:spcPct val="90000"/>
              </a:lnSpc>
            </a:pPr>
            <a:r>
              <a:rPr lang="en-US" sz="2400" dirty="0" smtClean="0"/>
              <a:t>Where necessary, include relevant data from outside, such as industry benchmark indicators</a:t>
            </a:r>
          </a:p>
          <a:p>
            <a:pPr eaLnBrk="1" hangingPunct="1">
              <a:lnSpc>
                <a:spcPct val="90000"/>
              </a:lnSpc>
            </a:pPr>
            <a:r>
              <a:rPr lang="en-US" sz="2400" dirty="0" smtClean="0"/>
              <a:t>Integrate all the data from the various sources</a:t>
            </a:r>
          </a:p>
          <a:p>
            <a:pPr eaLnBrk="1" hangingPunct="1">
              <a:lnSpc>
                <a:spcPct val="90000"/>
              </a:lnSpc>
            </a:pPr>
            <a:r>
              <a:rPr lang="en-US" sz="2400" dirty="0" smtClean="0"/>
              <a:t>Remove inconsistencies and transform the data</a:t>
            </a:r>
          </a:p>
          <a:p>
            <a:pPr eaLnBrk="1" hangingPunct="1">
              <a:lnSpc>
                <a:spcPct val="90000"/>
              </a:lnSpc>
            </a:pPr>
            <a:r>
              <a:rPr lang="en-US" sz="2400" dirty="0" smtClean="0"/>
              <a:t>Store the data in formats suitable for easy access for decision making</a:t>
            </a: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lstStyle/>
          <a:p>
            <a:pPr eaLnBrk="1" hangingPunct="1"/>
            <a:r>
              <a:rPr lang="en-US" smtClean="0"/>
              <a:t>Blend of many technology</a:t>
            </a:r>
          </a:p>
        </p:txBody>
      </p:sp>
      <p:pic>
        <p:nvPicPr>
          <p:cNvPr id="23555" name="Picture 4"/>
          <p:cNvPicPr>
            <a:picLocks noGrp="1" noChangeAspect="1" noChangeArrowheads="1"/>
          </p:cNvPicPr>
          <p:nvPr>
            <p:ph idx="1"/>
          </p:nvPr>
        </p:nvPicPr>
        <p:blipFill>
          <a:blip r:embed="rId2"/>
          <a:srcRect/>
          <a:stretch>
            <a:fillRect/>
          </a:stretch>
        </p:blipFill>
        <p:spPr>
          <a:xfrm>
            <a:off x="990600" y="1428736"/>
            <a:ext cx="6477000" cy="4800600"/>
          </a:xfrm>
          <a:noFill/>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Rectangle 3"/>
          <p:cNvSpPr>
            <a:spLocks noGrp="1" noChangeArrowheads="1"/>
          </p:cNvSpPr>
          <p:nvPr>
            <p:ph type="body" idx="1"/>
          </p:nvPr>
        </p:nvSpPr>
        <p:spPr>
          <a:xfrm>
            <a:off x="990600" y="2133600"/>
            <a:ext cx="5438788" cy="1581152"/>
          </a:xfrm>
        </p:spPr>
        <p:txBody>
          <a:bodyPr/>
          <a:lstStyle/>
          <a:p>
            <a:pPr eaLnBrk="1" hangingPunct="1">
              <a:buNone/>
            </a:pPr>
            <a:r>
              <a:rPr lang="en-US" sz="8800" b="1" dirty="0" smtClean="0">
                <a:latin typeface="Berylium" pitchFamily="2" charset="0"/>
              </a:rPr>
              <a:t>Thank You</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menulis">
  <a:themeElements>
    <a:clrScheme name="powerpoint-template-24 11">
      <a:dk1>
        <a:srgbClr val="4D4D4D"/>
      </a:dk1>
      <a:lt1>
        <a:srgbClr val="FFFFFF"/>
      </a:lt1>
      <a:dk2>
        <a:srgbClr val="4D4D4D"/>
      </a:dk2>
      <a:lt2>
        <a:srgbClr val="00629E"/>
      </a:lt2>
      <a:accent1>
        <a:srgbClr val="0077C0"/>
      </a:accent1>
      <a:accent2>
        <a:srgbClr val="0082D2"/>
      </a:accent2>
      <a:accent3>
        <a:srgbClr val="FFFFFF"/>
      </a:accent3>
      <a:accent4>
        <a:srgbClr val="404040"/>
      </a:accent4>
      <a:accent5>
        <a:srgbClr val="AABDDC"/>
      </a:accent5>
      <a:accent6>
        <a:srgbClr val="0075BE"/>
      </a:accent6>
      <a:hlink>
        <a:srgbClr val="008CE2"/>
      </a:hlink>
      <a:folHlink>
        <a:srgbClr val="DDDDDD"/>
      </a:folHlink>
    </a:clrScheme>
    <a:fontScheme name="powerpoint-template-24">
      <a:majorFont>
        <a:latin typeface="Microsoft Sans Serif"/>
        <a:ea typeface=""/>
        <a:cs typeface=""/>
      </a:majorFont>
      <a:minorFont>
        <a:latin typeface="Microsoft Sans Serif"/>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gradFill rotWithShape="1">
          <a:gsLst>
            <a:gs pos="0">
              <a:schemeClr val="bg2">
                <a:gamma/>
                <a:tint val="26667"/>
                <a:invGamma/>
              </a:schemeClr>
            </a:gs>
            <a:gs pos="100000">
              <a:schemeClr val="bg2">
                <a:alpha val="14999"/>
              </a:schemeClr>
            </a:gs>
          </a:gsLst>
          <a:lin ang="5400000" scaled="1"/>
        </a:gradFill>
        <a:ln w="9525" cap="flat" cmpd="sng" algn="ctr">
          <a:no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gradFill rotWithShape="1">
          <a:gsLst>
            <a:gs pos="0">
              <a:schemeClr val="bg2">
                <a:gamma/>
                <a:tint val="26667"/>
                <a:invGamma/>
              </a:schemeClr>
            </a:gs>
            <a:gs pos="100000">
              <a:schemeClr val="bg2">
                <a:alpha val="14999"/>
              </a:schemeClr>
            </a:gs>
          </a:gsLst>
          <a:lin ang="5400000" scaled="1"/>
        </a:gradFill>
        <a:ln w="9525" cap="flat" cmpd="sng" algn="ctr">
          <a:no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defRPr>
        </a:defPPr>
      </a:lstStyle>
    </a:lnDef>
  </a:objectDefaults>
  <a:extraClrSchemeLst>
    <a:extraClrScheme>
      <a:clrScheme name="powerpoint-template-24 1">
        <a:dk1>
          <a:srgbClr val="4D4D4D"/>
        </a:dk1>
        <a:lt1>
          <a:srgbClr val="FFFFFF"/>
        </a:lt1>
        <a:dk2>
          <a:srgbClr val="4D4D4D"/>
        </a:dk2>
        <a:lt2>
          <a:srgbClr val="CC0000"/>
        </a:lt2>
        <a:accent1>
          <a:srgbClr val="FF9933"/>
        </a:accent1>
        <a:accent2>
          <a:srgbClr val="009900"/>
        </a:accent2>
        <a:accent3>
          <a:srgbClr val="FFFFFF"/>
        </a:accent3>
        <a:accent4>
          <a:srgbClr val="404040"/>
        </a:accent4>
        <a:accent5>
          <a:srgbClr val="FFCAAD"/>
        </a:accent5>
        <a:accent6>
          <a:srgbClr val="008A00"/>
        </a:accent6>
        <a:hlink>
          <a:srgbClr val="3366FF"/>
        </a:hlink>
        <a:folHlink>
          <a:srgbClr val="DDDDDD"/>
        </a:folHlink>
      </a:clrScheme>
      <a:clrMap bg1="lt1" tx1="dk1" bg2="lt2" tx2="dk2" accent1="accent1" accent2="accent2" accent3="accent3" accent4="accent4" accent5="accent5" accent6="accent6" hlink="hlink" folHlink="folHlink"/>
    </a:extraClrScheme>
    <a:extraClrScheme>
      <a:clrScheme name="powerpoint-template-24 2">
        <a:dk1>
          <a:srgbClr val="4D4D4D"/>
        </a:dk1>
        <a:lt1>
          <a:srgbClr val="FFFFFF"/>
        </a:lt1>
        <a:dk2>
          <a:srgbClr val="4D4D4D"/>
        </a:dk2>
        <a:lt2>
          <a:srgbClr val="E84A25"/>
        </a:lt2>
        <a:accent1>
          <a:srgbClr val="ED6A24"/>
        </a:accent1>
        <a:accent2>
          <a:srgbClr val="F99E1C"/>
        </a:accent2>
        <a:accent3>
          <a:srgbClr val="FFFFFF"/>
        </a:accent3>
        <a:accent4>
          <a:srgbClr val="404040"/>
        </a:accent4>
        <a:accent5>
          <a:srgbClr val="F4B9AC"/>
        </a:accent5>
        <a:accent6>
          <a:srgbClr val="E28F18"/>
        </a:accent6>
        <a:hlink>
          <a:srgbClr val="F1B545"/>
        </a:hlink>
        <a:folHlink>
          <a:srgbClr val="DDDDDD"/>
        </a:folHlink>
      </a:clrScheme>
      <a:clrMap bg1="lt1" tx1="dk1" bg2="lt2" tx2="dk2" accent1="accent1" accent2="accent2" accent3="accent3" accent4="accent4" accent5="accent5" accent6="accent6" hlink="hlink" folHlink="folHlink"/>
    </a:extraClrScheme>
    <a:extraClrScheme>
      <a:clrScheme name="powerpoint-template-24 3">
        <a:dk1>
          <a:srgbClr val="4D4D4D"/>
        </a:dk1>
        <a:lt1>
          <a:srgbClr val="FFFFFF"/>
        </a:lt1>
        <a:dk2>
          <a:srgbClr val="4D4D4D"/>
        </a:dk2>
        <a:lt2>
          <a:srgbClr val="B92D14"/>
        </a:lt2>
        <a:accent1>
          <a:srgbClr val="D34E13"/>
        </a:accent1>
        <a:accent2>
          <a:srgbClr val="DC9009"/>
        </a:accent2>
        <a:accent3>
          <a:srgbClr val="FFFFFF"/>
        </a:accent3>
        <a:accent4>
          <a:srgbClr val="404040"/>
        </a:accent4>
        <a:accent5>
          <a:srgbClr val="E6B2AA"/>
        </a:accent5>
        <a:accent6>
          <a:srgbClr val="C78207"/>
        </a:accent6>
        <a:hlink>
          <a:srgbClr val="EEC633"/>
        </a:hlink>
        <a:folHlink>
          <a:srgbClr val="DDDDDD"/>
        </a:folHlink>
      </a:clrScheme>
      <a:clrMap bg1="lt1" tx1="dk1" bg2="lt2" tx2="dk2" accent1="accent1" accent2="accent2" accent3="accent3" accent4="accent4" accent5="accent5" accent6="accent6" hlink="hlink" folHlink="folHlink"/>
    </a:extraClrScheme>
    <a:extraClrScheme>
      <a:clrScheme name="powerpoint-template-24 4">
        <a:dk1>
          <a:srgbClr val="4D4D4D"/>
        </a:dk1>
        <a:lt1>
          <a:srgbClr val="FFFFFF"/>
        </a:lt1>
        <a:dk2>
          <a:srgbClr val="4D4D4D"/>
        </a:dk2>
        <a:lt2>
          <a:srgbClr val="AE6310"/>
        </a:lt2>
        <a:accent1>
          <a:srgbClr val="E79613"/>
        </a:accent1>
        <a:accent2>
          <a:srgbClr val="E1720D"/>
        </a:accent2>
        <a:accent3>
          <a:srgbClr val="FFFFFF"/>
        </a:accent3>
        <a:accent4>
          <a:srgbClr val="404040"/>
        </a:accent4>
        <a:accent5>
          <a:srgbClr val="F1C9AA"/>
        </a:accent5>
        <a:accent6>
          <a:srgbClr val="CC670B"/>
        </a:accent6>
        <a:hlink>
          <a:srgbClr val="C6470A"/>
        </a:hlink>
        <a:folHlink>
          <a:srgbClr val="DDDDDD"/>
        </a:folHlink>
      </a:clrScheme>
      <a:clrMap bg1="lt1" tx1="dk1" bg2="lt2" tx2="dk2" accent1="accent1" accent2="accent2" accent3="accent3" accent4="accent4" accent5="accent5" accent6="accent6" hlink="hlink" folHlink="folHlink"/>
    </a:extraClrScheme>
    <a:extraClrScheme>
      <a:clrScheme name="powerpoint-template-24 5">
        <a:dk1>
          <a:srgbClr val="4D4D4D"/>
        </a:dk1>
        <a:lt1>
          <a:srgbClr val="FFFFFF"/>
        </a:lt1>
        <a:dk2>
          <a:srgbClr val="4D4D4D"/>
        </a:dk2>
        <a:lt2>
          <a:srgbClr val="C75F06"/>
        </a:lt2>
        <a:accent1>
          <a:srgbClr val="E07D06"/>
        </a:accent1>
        <a:accent2>
          <a:srgbClr val="F2A016"/>
        </a:accent2>
        <a:accent3>
          <a:srgbClr val="FFFFFF"/>
        </a:accent3>
        <a:accent4>
          <a:srgbClr val="404040"/>
        </a:accent4>
        <a:accent5>
          <a:srgbClr val="EDBFAA"/>
        </a:accent5>
        <a:accent6>
          <a:srgbClr val="DB9113"/>
        </a:accent6>
        <a:hlink>
          <a:srgbClr val="F7C91C"/>
        </a:hlink>
        <a:folHlink>
          <a:srgbClr val="DDDDDD"/>
        </a:folHlink>
      </a:clrScheme>
      <a:clrMap bg1="lt1" tx1="dk1" bg2="lt2" tx2="dk2" accent1="accent1" accent2="accent2" accent3="accent3" accent4="accent4" accent5="accent5" accent6="accent6" hlink="hlink" folHlink="folHlink"/>
    </a:extraClrScheme>
    <a:extraClrScheme>
      <a:clrScheme name="powerpoint-template-24 6">
        <a:dk1>
          <a:srgbClr val="4D4D4D"/>
        </a:dk1>
        <a:lt1>
          <a:srgbClr val="FFFFFF"/>
        </a:lt1>
        <a:dk2>
          <a:srgbClr val="4D4D4D"/>
        </a:dk2>
        <a:lt2>
          <a:srgbClr val="CD5B12"/>
        </a:lt2>
        <a:accent1>
          <a:srgbClr val="E6721D"/>
        </a:accent1>
        <a:accent2>
          <a:srgbClr val="F09125"/>
        </a:accent2>
        <a:accent3>
          <a:srgbClr val="FFFFFF"/>
        </a:accent3>
        <a:accent4>
          <a:srgbClr val="404040"/>
        </a:accent4>
        <a:accent5>
          <a:srgbClr val="F0BCAB"/>
        </a:accent5>
        <a:accent6>
          <a:srgbClr val="D98320"/>
        </a:accent6>
        <a:hlink>
          <a:srgbClr val="F09731"/>
        </a:hlink>
        <a:folHlink>
          <a:srgbClr val="DDDDDD"/>
        </a:folHlink>
      </a:clrScheme>
      <a:clrMap bg1="lt1" tx1="dk1" bg2="lt2" tx2="dk2" accent1="accent1" accent2="accent2" accent3="accent3" accent4="accent4" accent5="accent5" accent6="accent6" hlink="hlink" folHlink="folHlink"/>
    </a:extraClrScheme>
    <a:extraClrScheme>
      <a:clrScheme name="powerpoint-template-24 7">
        <a:dk1>
          <a:srgbClr val="4D4D4D"/>
        </a:dk1>
        <a:lt1>
          <a:srgbClr val="FFFFFF"/>
        </a:lt1>
        <a:dk2>
          <a:srgbClr val="4D4D4D"/>
        </a:dk2>
        <a:lt2>
          <a:srgbClr val="BB5206"/>
        </a:lt2>
        <a:accent1>
          <a:srgbClr val="622C0A"/>
        </a:accent1>
        <a:accent2>
          <a:srgbClr val="E58218"/>
        </a:accent2>
        <a:accent3>
          <a:srgbClr val="FFFFFF"/>
        </a:accent3>
        <a:accent4>
          <a:srgbClr val="404040"/>
        </a:accent4>
        <a:accent5>
          <a:srgbClr val="B7ACAA"/>
        </a:accent5>
        <a:accent6>
          <a:srgbClr val="CF7515"/>
        </a:accent6>
        <a:hlink>
          <a:srgbClr val="8B3504"/>
        </a:hlink>
        <a:folHlink>
          <a:srgbClr val="DDDDDD"/>
        </a:folHlink>
      </a:clrScheme>
      <a:clrMap bg1="lt1" tx1="dk1" bg2="lt2" tx2="dk2" accent1="accent1" accent2="accent2" accent3="accent3" accent4="accent4" accent5="accent5" accent6="accent6" hlink="hlink" folHlink="folHlink"/>
    </a:extraClrScheme>
    <a:extraClrScheme>
      <a:clrScheme name="powerpoint-template-24 8">
        <a:dk1>
          <a:srgbClr val="4D4D4D"/>
        </a:dk1>
        <a:lt1>
          <a:srgbClr val="FFFFFF"/>
        </a:lt1>
        <a:dk2>
          <a:srgbClr val="4D4D4D"/>
        </a:dk2>
        <a:lt2>
          <a:srgbClr val="6C362C"/>
        </a:lt2>
        <a:accent1>
          <a:srgbClr val="CA7920"/>
        </a:accent1>
        <a:accent2>
          <a:srgbClr val="E4980F"/>
        </a:accent2>
        <a:accent3>
          <a:srgbClr val="FFFFFF"/>
        </a:accent3>
        <a:accent4>
          <a:srgbClr val="404040"/>
        </a:accent4>
        <a:accent5>
          <a:srgbClr val="E1BEAB"/>
        </a:accent5>
        <a:accent6>
          <a:srgbClr val="CF890C"/>
        </a:accent6>
        <a:hlink>
          <a:srgbClr val="F1AD04"/>
        </a:hlink>
        <a:folHlink>
          <a:srgbClr val="DDDDDD"/>
        </a:folHlink>
      </a:clrScheme>
      <a:clrMap bg1="lt1" tx1="dk1" bg2="lt2" tx2="dk2" accent1="accent1" accent2="accent2" accent3="accent3" accent4="accent4" accent5="accent5" accent6="accent6" hlink="hlink" folHlink="folHlink"/>
    </a:extraClrScheme>
    <a:extraClrScheme>
      <a:clrScheme name="powerpoint-template-24 9">
        <a:dk1>
          <a:srgbClr val="4D4D4D"/>
        </a:dk1>
        <a:lt1>
          <a:srgbClr val="FFFFFF"/>
        </a:lt1>
        <a:dk2>
          <a:srgbClr val="4D4D4D"/>
        </a:dk2>
        <a:lt2>
          <a:srgbClr val="C28E32"/>
        </a:lt2>
        <a:accent1>
          <a:srgbClr val="D89306"/>
        </a:accent1>
        <a:accent2>
          <a:srgbClr val="E19E06"/>
        </a:accent2>
        <a:accent3>
          <a:srgbClr val="FFFFFF"/>
        </a:accent3>
        <a:accent4>
          <a:srgbClr val="404040"/>
        </a:accent4>
        <a:accent5>
          <a:srgbClr val="E9C8AA"/>
        </a:accent5>
        <a:accent6>
          <a:srgbClr val="CC8F05"/>
        </a:accent6>
        <a:hlink>
          <a:srgbClr val="EFB206"/>
        </a:hlink>
        <a:folHlink>
          <a:srgbClr val="DDDDDD"/>
        </a:folHlink>
      </a:clrScheme>
      <a:clrMap bg1="lt1" tx1="dk1" bg2="lt2" tx2="dk2" accent1="accent1" accent2="accent2" accent3="accent3" accent4="accent4" accent5="accent5" accent6="accent6" hlink="hlink" folHlink="folHlink"/>
    </a:extraClrScheme>
    <a:extraClrScheme>
      <a:clrScheme name="powerpoint-template-24 10">
        <a:dk1>
          <a:srgbClr val="4D4D4D"/>
        </a:dk1>
        <a:lt1>
          <a:srgbClr val="FFFFFF"/>
        </a:lt1>
        <a:dk2>
          <a:srgbClr val="4D4D4D"/>
        </a:dk2>
        <a:lt2>
          <a:srgbClr val="00629E"/>
        </a:lt2>
        <a:accent1>
          <a:srgbClr val="0077C0"/>
        </a:accent1>
        <a:accent2>
          <a:srgbClr val="E4980F"/>
        </a:accent2>
        <a:accent3>
          <a:srgbClr val="FFFFFF"/>
        </a:accent3>
        <a:accent4>
          <a:srgbClr val="404040"/>
        </a:accent4>
        <a:accent5>
          <a:srgbClr val="AABDDC"/>
        </a:accent5>
        <a:accent6>
          <a:srgbClr val="CF890C"/>
        </a:accent6>
        <a:hlink>
          <a:srgbClr val="F1AD04"/>
        </a:hlink>
        <a:folHlink>
          <a:srgbClr val="DDDDDD"/>
        </a:folHlink>
      </a:clrScheme>
      <a:clrMap bg1="lt1" tx1="dk1" bg2="lt2" tx2="dk2" accent1="accent1" accent2="accent2" accent3="accent3" accent4="accent4" accent5="accent5" accent6="accent6" hlink="hlink" folHlink="folHlink"/>
    </a:extraClrScheme>
    <a:extraClrScheme>
      <a:clrScheme name="powerpoint-template-24 11">
        <a:dk1>
          <a:srgbClr val="4D4D4D"/>
        </a:dk1>
        <a:lt1>
          <a:srgbClr val="FFFFFF"/>
        </a:lt1>
        <a:dk2>
          <a:srgbClr val="4D4D4D"/>
        </a:dk2>
        <a:lt2>
          <a:srgbClr val="00629E"/>
        </a:lt2>
        <a:accent1>
          <a:srgbClr val="0077C0"/>
        </a:accent1>
        <a:accent2>
          <a:srgbClr val="0082D2"/>
        </a:accent2>
        <a:accent3>
          <a:srgbClr val="FFFFFF"/>
        </a:accent3>
        <a:accent4>
          <a:srgbClr val="404040"/>
        </a:accent4>
        <a:accent5>
          <a:srgbClr val="AABDDC"/>
        </a:accent5>
        <a:accent6>
          <a:srgbClr val="0075BE"/>
        </a:accent6>
        <a:hlink>
          <a:srgbClr val="008CE2"/>
        </a:hlink>
        <a:folHlink>
          <a:srgbClr val="DDDDDD"/>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menulis</Template>
  <TotalTime>400</TotalTime>
  <Words>1223</Words>
  <Application>Microsoft Office PowerPoint</Application>
  <PresentationFormat>On-screen Show (4:3)</PresentationFormat>
  <Paragraphs>143</Paragraphs>
  <Slides>25</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25</vt:i4>
      </vt:variant>
    </vt:vector>
  </HeadingPairs>
  <TitlesOfParts>
    <vt:vector size="33" baseType="lpstr">
      <vt:lpstr>Arial</vt:lpstr>
      <vt:lpstr>Berylium</vt:lpstr>
      <vt:lpstr>Microsoft Sans Serif</vt:lpstr>
      <vt:lpstr>Tahoma</vt:lpstr>
      <vt:lpstr>Times</vt:lpstr>
      <vt:lpstr>Times New Roman</vt:lpstr>
      <vt:lpstr>Wingdings</vt:lpstr>
      <vt:lpstr>menulis</vt:lpstr>
      <vt:lpstr>Planning and Requirement Datawarehouse</vt:lpstr>
      <vt:lpstr>Perancangan Data Warehouse </vt:lpstr>
      <vt:lpstr>Perancangan Data Warehouse</vt:lpstr>
      <vt:lpstr>PowerPoint Presentation</vt:lpstr>
      <vt:lpstr>Kebutuhan untuk Data Warehouse</vt:lpstr>
      <vt:lpstr>*Memahami kebutuhan untuk informasi strategis*</vt:lpstr>
      <vt:lpstr>Pada tahun 1990 Organisasi mulai mendaptkan keuntungan kompetitif.  Contoh area yang strategis dalam penggunaan datawarehouse </vt:lpstr>
      <vt:lpstr>Informasi strategis digunakan untuk mencapai tujuan bisnis. Contoh-contoh tujuan Bisnis : </vt:lpstr>
      <vt:lpstr>Kebutuhan informasi dalam mencapai tujuan : </vt:lpstr>
      <vt:lpstr>Daftar Karakteristik yang diinginkan Strategi Informasi.   </vt:lpstr>
      <vt:lpstr>Mengenali  krisis informasi pada tiap-tiap perusahaan :   2  fakta yang ada berkaitan dengan Data Perusahaan: </vt:lpstr>
      <vt:lpstr>Faktor permasalahan : </vt:lpstr>
      <vt:lpstr>Perkembangan IT</vt:lpstr>
      <vt:lpstr>History of DSS</vt:lpstr>
      <vt:lpstr>Inability to Provide Information</vt:lpstr>
      <vt:lpstr>OPERATIONAL VERSUS DECISION-SUPPORT SYSTEMS</vt:lpstr>
      <vt:lpstr>Membedakan  antara Sistem operasional dan sistem informasi </vt:lpstr>
      <vt:lpstr>Operational / Informasi</vt:lpstr>
      <vt:lpstr>Data warehouse  menjadi solusi yang sehat  Tipe baru dari System Envirenment : Fiture yang digunakan dari tipe baru adalah : </vt:lpstr>
      <vt:lpstr>Processing Requirements in the New Environment</vt:lpstr>
      <vt:lpstr>Business Intelligence at the Data Warehouse</vt:lpstr>
      <vt:lpstr>PowerPoint Presentation</vt:lpstr>
      <vt:lpstr>A Blend of Many Technologies - An Environment, Not a Product</vt:lpstr>
      <vt:lpstr>Blend of many technology</vt:lpstr>
      <vt:lpstr>PowerPoint Presentation</vt:lpstr>
    </vt:vector>
  </TitlesOfParts>
  <Company>StmkMdp</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dosen</dc:creator>
  <cp:lastModifiedBy>gue</cp:lastModifiedBy>
  <cp:revision>8</cp:revision>
  <dcterms:created xsi:type="dcterms:W3CDTF">2012-10-16T09:35:10Z</dcterms:created>
  <dcterms:modified xsi:type="dcterms:W3CDTF">2018-10-23T21:19:21Z</dcterms:modified>
</cp:coreProperties>
</file>