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68" r:id="rId1"/>
  </p:sldMasterIdLst>
  <p:sldIdLst>
    <p:sldId id="256" r:id="rId2"/>
    <p:sldId id="258" r:id="rId3"/>
    <p:sldId id="257"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1" d="100"/>
          <a:sy n="71" d="100"/>
        </p:scale>
        <p:origin x="61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smtClean="0"/>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DDA51639-B2D6-4652-B8C3-1B4C224A7BAF}" type="datetimeFigureOut">
              <a:rPr lang="en-US" dirty="0"/>
              <a:t>2/25/2021</a:t>
            </a:fld>
            <a:endParaRPr lang="en-US" dirty="0"/>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en-US" dirty="0"/>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4FAB73BC-B049-4115-A692-8D63A059BFB8}" type="slidenum">
              <a:rPr lang="en-US" dirty="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2FF5DD9-2C52-442D-92E2-8072C0C3D7CD}" type="datetimeFigureOut">
              <a:rPr lang="en-US" dirty="0"/>
              <a:t>2/25/2021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smtClean="0"/>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C44961B7-6B89-48AB-966F-622E2788EECC}" type="datetimeFigureOut">
              <a:rPr lang="en-US" dirty="0"/>
              <a:t>2/25/2021</a:t>
            </a:fld>
            <a:endParaRPr lang="en-US" dirty="0"/>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US" dirty="0"/>
          </a:p>
        </p:txBody>
      </p:sp>
      <p:sp>
        <p:nvSpPr>
          <p:cNvPr id="6" name="Slide Number Placeholder 5"/>
          <p:cNvSpPr>
            <a:spLocks noGrp="1"/>
          </p:cNvSpPr>
          <p:nvPr>
            <p:ph type="sldNum" sz="quarter" idx="12"/>
          </p:nvPr>
        </p:nvSpPr>
        <p:spPr>
          <a:xfrm>
            <a:off x="8604504" y="5211060"/>
            <a:ext cx="2112264" cy="228600"/>
          </a:xfrm>
        </p:spPr>
        <p:txBody>
          <a:bodyPr/>
          <a:lstStyle/>
          <a:p>
            <a:fld id="{4FAB73BC-B049-4115-A692-8D63A059BFB8}" type="slidenum">
              <a:rPr lang="en-US" dirty="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BD3D6FB-79CC-4683-A046-BBE785BA1BED}" type="datetimeFigureOut">
              <a:rPr lang="en-US" dirty="0"/>
              <a:t>2/25/2021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512B3E8-48F1-4B23-8498-D8A04A81EC9C}" type="datetimeFigureOut">
              <a:rPr lang="en-US" dirty="0"/>
              <a:t>2/25/2021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0B90D90-AA62-404D-A741-635B4370F9CB}" type="datetimeFigureOut">
              <a:rPr lang="en-US" dirty="0"/>
              <a:t>2/25/2021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7002E4-6836-46D1-9DBB-3C27C0DD3A89}" type="datetimeFigureOut">
              <a:rPr lang="en-US" dirty="0"/>
              <a:t>2/25/2021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smtClean="0"/>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1CF131DD-A141-4471-BCF9-C6073EDD7E20}" type="datetimeFigureOut">
              <a:rPr lang="en-US" dirty="0"/>
              <a:t>2/25/2021</a:t>
            </a:fld>
            <a:endParaRPr lang="en-US" dirty="0"/>
          </a:p>
        </p:txBody>
      </p:sp>
      <p:sp>
        <p:nvSpPr>
          <p:cNvPr id="9" name="Footer Placeholder 8"/>
          <p:cNvSpPr>
            <a:spLocks noGrp="1"/>
          </p:cNvSpPr>
          <p:nvPr>
            <p:ph type="ftr" sz="quarter" idx="11"/>
          </p:nvPr>
        </p:nvSpPr>
        <p:spPr/>
        <p:txBody>
          <a:bodyPr/>
          <a:lstStyle>
            <a:lvl1pPr algn="r">
              <a:defRPr/>
            </a:lvl1pPr>
          </a:lstStyle>
          <a:p>
            <a:endParaRPr lang="en-US" dirty="0"/>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4FAB73BC-B049-4115-A692-8D63A059BFB8}" type="slidenum">
              <a:rPr lang="en-US" dirty="0"/>
              <a:pPr/>
              <a:t>‹#›</a:t>
            </a:fld>
            <a:endParaRPr lang="en-US" dirty="0"/>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AB334A90-EB03-42F3-8859-2C2B2724C058}" type="datetimeFigureOut">
              <a:rPr lang="en-US" dirty="0"/>
              <a:t>2/25/2021</a:t>
            </a:fld>
            <a:endParaRPr lang="en-U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4FAB73BC-B049-4115-A692-8D63A059BFB8}" type="slidenum">
              <a:rPr lang="en-US" dirty="0"/>
              <a:pPr/>
              <a:t>‹#›</a:t>
            </a:fld>
            <a:endParaRPr lang="en-US" dirty="0"/>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11A6AA8-A04B-4104-9AE2-BD48D340E27F}" type="datetimeFigureOut">
              <a:rPr lang="en-US" dirty="0"/>
              <a:t>2/25/2021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4E0BF79-FAC6-4A96-8DE1-F7B82E2E1652}" type="datetimeFigureOut">
              <a:rPr lang="en-US" dirty="0"/>
              <a:t>2/25/2021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CBC48EC7-AF6A-48D3-8284-14BACBEBDD84}" type="datetimeFigureOut">
              <a:rPr lang="en-US" dirty="0"/>
              <a:t>2/25/2021</a:t>
            </a:fld>
            <a:endParaRPr lang="en-US" dirty="0"/>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sldNum="0" hdr="0" ftr="0" dt="0"/>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dirty="0" smtClean="0"/>
              <a:t>MANFAAT E-LEARNING</a:t>
            </a:r>
            <a:endParaRPr lang="en-US" sz="6000" dirty="0"/>
          </a:p>
        </p:txBody>
      </p:sp>
      <p:sp>
        <p:nvSpPr>
          <p:cNvPr id="3" name="Subtitle 2"/>
          <p:cNvSpPr>
            <a:spLocks noGrp="1"/>
          </p:cNvSpPr>
          <p:nvPr>
            <p:ph type="subTitle" idx="1"/>
          </p:nvPr>
        </p:nvSpPr>
        <p:spPr/>
        <p:txBody>
          <a:bodyPr/>
          <a:lstStyle/>
          <a:p>
            <a:r>
              <a:rPr lang="en-US" dirty="0" smtClean="0"/>
              <a:t>RAHMAT ROBI WALIYANSYAH, M.KOM.</a:t>
            </a:r>
            <a:endParaRPr lang="en-US" dirty="0"/>
          </a:p>
        </p:txBody>
      </p:sp>
    </p:spTree>
    <p:extLst>
      <p:ext uri="{BB962C8B-B14F-4D97-AF65-F5344CB8AC3E}">
        <p14:creationId xmlns:p14="http://schemas.microsoft.com/office/powerpoint/2010/main" val="58284716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06070" y="274678"/>
            <a:ext cx="8308395" cy="6314381"/>
          </a:xfrm>
          <a:prstGeom prst="rect">
            <a:avLst/>
          </a:prstGeom>
        </p:spPr>
      </p:pic>
    </p:spTree>
    <p:extLst>
      <p:ext uri="{BB962C8B-B14F-4D97-AF65-F5344CB8AC3E}">
        <p14:creationId xmlns:p14="http://schemas.microsoft.com/office/powerpoint/2010/main" val="36640615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err="1"/>
              <a:t>Manfaat</a:t>
            </a:r>
            <a:r>
              <a:rPr lang="en-US" b="1" dirty="0"/>
              <a:t> </a:t>
            </a:r>
            <a:r>
              <a:rPr lang="en-US" b="1" dirty="0" smtClean="0"/>
              <a:t>E-Learning </a:t>
            </a:r>
            <a:r>
              <a:rPr lang="en-US" b="1" dirty="0" err="1"/>
              <a:t>Dalam</a:t>
            </a:r>
            <a:r>
              <a:rPr lang="en-US" b="1" dirty="0"/>
              <a:t> </a:t>
            </a:r>
            <a:r>
              <a:rPr lang="en-US" b="1" dirty="0" err="1"/>
              <a:t>Pembelajaran</a:t>
            </a:r>
            <a:endParaRPr lang="en-US" b="1" dirty="0"/>
          </a:p>
        </p:txBody>
      </p:sp>
      <p:sp>
        <p:nvSpPr>
          <p:cNvPr id="3" name="Content Placeholder 2"/>
          <p:cNvSpPr>
            <a:spLocks noGrp="1"/>
          </p:cNvSpPr>
          <p:nvPr>
            <p:ph idx="1"/>
          </p:nvPr>
        </p:nvSpPr>
        <p:spPr/>
        <p:txBody>
          <a:bodyPr/>
          <a:lstStyle/>
          <a:p>
            <a:r>
              <a:rPr lang="nn-NO" sz="2400" b="1" dirty="0"/>
              <a:t>Pembelajaran lebih realistis dan </a:t>
            </a:r>
            <a:r>
              <a:rPr lang="nn-NO" sz="2400" b="1" dirty="0" smtClean="0"/>
              <a:t>kontekstual</a:t>
            </a:r>
          </a:p>
          <a:p>
            <a:pPr marL="0" indent="0" algn="just">
              <a:buNone/>
            </a:pPr>
            <a:r>
              <a:rPr lang="en-US" sz="2000" dirty="0" err="1" smtClean="0"/>
              <a:t>Dengan</a:t>
            </a:r>
            <a:r>
              <a:rPr lang="en-US" sz="2000" dirty="0" smtClean="0"/>
              <a:t> </a:t>
            </a:r>
            <a:r>
              <a:rPr lang="en-US" sz="2000" dirty="0" err="1"/>
              <a:t>menggunakan</a:t>
            </a:r>
            <a:r>
              <a:rPr lang="en-US" sz="2000" dirty="0"/>
              <a:t> video </a:t>
            </a:r>
            <a:r>
              <a:rPr lang="en-US" sz="2000" dirty="0" err="1"/>
              <a:t>sebagai</a:t>
            </a:r>
            <a:r>
              <a:rPr lang="en-US" sz="2000" dirty="0"/>
              <a:t> media </a:t>
            </a:r>
            <a:r>
              <a:rPr lang="en-US" sz="2000" dirty="0" err="1"/>
              <a:t>pembelajaran</a:t>
            </a:r>
            <a:r>
              <a:rPr lang="en-US" sz="2000" dirty="0"/>
              <a:t> </a:t>
            </a:r>
            <a:r>
              <a:rPr lang="en-US" sz="2000" dirty="0" err="1"/>
              <a:t>siswa</a:t>
            </a:r>
            <a:r>
              <a:rPr lang="en-US" sz="2000" dirty="0"/>
              <a:t> </a:t>
            </a:r>
            <a:r>
              <a:rPr lang="en-US" sz="2000" dirty="0" err="1"/>
              <a:t>bisa</a:t>
            </a:r>
            <a:r>
              <a:rPr lang="en-US" sz="2000" dirty="0"/>
              <a:t> </a:t>
            </a:r>
            <a:r>
              <a:rPr lang="en-US" sz="2000" dirty="0" err="1"/>
              <a:t>lebih</a:t>
            </a:r>
            <a:r>
              <a:rPr lang="en-US" sz="2000" dirty="0"/>
              <a:t> </a:t>
            </a:r>
            <a:r>
              <a:rPr lang="en-US" sz="2000" dirty="0" err="1"/>
              <a:t>memahami</a:t>
            </a:r>
            <a:r>
              <a:rPr lang="en-US" sz="2000" dirty="0"/>
              <a:t> </a:t>
            </a:r>
            <a:r>
              <a:rPr lang="en-US" sz="2000" dirty="0" err="1"/>
              <a:t>konsep</a:t>
            </a:r>
            <a:r>
              <a:rPr lang="en-US" sz="2000" dirty="0"/>
              <a:t> yang </a:t>
            </a:r>
            <a:r>
              <a:rPr lang="en-US" sz="2000" dirty="0" err="1"/>
              <a:t>dijelaskan</a:t>
            </a:r>
            <a:r>
              <a:rPr lang="en-US" sz="2000" dirty="0"/>
              <a:t> </a:t>
            </a:r>
            <a:r>
              <a:rPr lang="en-US" sz="2000" dirty="0" err="1"/>
              <a:t>oleh</a:t>
            </a:r>
            <a:r>
              <a:rPr lang="en-US" sz="2000" dirty="0"/>
              <a:t> </a:t>
            </a:r>
            <a:r>
              <a:rPr lang="en-US" sz="2000" dirty="0" err="1"/>
              <a:t>gurunya</a:t>
            </a:r>
            <a:r>
              <a:rPr lang="en-US" sz="2000" dirty="0"/>
              <a:t> </a:t>
            </a:r>
            <a:r>
              <a:rPr lang="en-US" sz="2000" dirty="0" err="1"/>
              <a:t>karena</a:t>
            </a:r>
            <a:r>
              <a:rPr lang="en-US" sz="2000" dirty="0"/>
              <a:t> </a:t>
            </a:r>
            <a:r>
              <a:rPr lang="en-US" sz="2000" dirty="0" err="1"/>
              <a:t>siswa</a:t>
            </a:r>
            <a:r>
              <a:rPr lang="en-US" sz="2000" dirty="0"/>
              <a:t> </a:t>
            </a:r>
            <a:r>
              <a:rPr lang="en-US" sz="2000" dirty="0" err="1"/>
              <a:t>bisa</a:t>
            </a:r>
            <a:r>
              <a:rPr lang="en-US" sz="2000" dirty="0"/>
              <a:t> </a:t>
            </a:r>
            <a:r>
              <a:rPr lang="en-US" sz="2000" dirty="0" err="1" smtClean="0"/>
              <a:t>menyaksikan</a:t>
            </a:r>
            <a:r>
              <a:rPr lang="en-US" sz="2000" dirty="0" smtClean="0"/>
              <a:t> </a:t>
            </a:r>
            <a:r>
              <a:rPr lang="en-US" sz="2000" dirty="0" err="1"/>
              <a:t>secara</a:t>
            </a:r>
            <a:r>
              <a:rPr lang="en-US" sz="2000" dirty="0"/>
              <a:t> </a:t>
            </a:r>
            <a:r>
              <a:rPr lang="en-US" sz="2000" dirty="0" err="1"/>
              <a:t>langsung</a:t>
            </a:r>
            <a:r>
              <a:rPr lang="en-US" sz="2000" dirty="0"/>
              <a:t> </a:t>
            </a:r>
            <a:r>
              <a:rPr lang="en-US" sz="2000" dirty="0" err="1"/>
              <a:t>melalui</a:t>
            </a:r>
            <a:r>
              <a:rPr lang="en-US" sz="2000" dirty="0"/>
              <a:t> </a:t>
            </a:r>
            <a:r>
              <a:rPr lang="en-US" sz="2000" dirty="0" err="1"/>
              <a:t>tayangan</a:t>
            </a:r>
            <a:r>
              <a:rPr lang="en-US" sz="2000" dirty="0"/>
              <a:t> video</a:t>
            </a:r>
            <a:r>
              <a:rPr lang="en-US" sz="2000" dirty="0" smtClean="0"/>
              <a:t>.</a:t>
            </a:r>
          </a:p>
          <a:p>
            <a:pPr marL="0" indent="0" algn="just">
              <a:buNone/>
            </a:pPr>
            <a:endParaRPr lang="en-US" sz="2000" dirty="0" smtClean="0"/>
          </a:p>
          <a:p>
            <a:pPr marL="0" indent="0" algn="just">
              <a:buNone/>
            </a:pPr>
            <a:r>
              <a:rPr lang="en-US" sz="2000" dirty="0"/>
              <a:t>Akan </a:t>
            </a:r>
            <a:r>
              <a:rPr lang="en-US" sz="2000" dirty="0" err="1"/>
              <a:t>tetapi</a:t>
            </a:r>
            <a:r>
              <a:rPr lang="en-US" sz="2000" dirty="0"/>
              <a:t> </a:t>
            </a:r>
            <a:r>
              <a:rPr lang="en-US" sz="2000" dirty="0" err="1"/>
              <a:t>beberapa</a:t>
            </a:r>
            <a:r>
              <a:rPr lang="en-US" sz="2000" dirty="0"/>
              <a:t> </a:t>
            </a:r>
            <a:r>
              <a:rPr lang="en-US" sz="2000" dirty="0" err="1"/>
              <a:t>materi</a:t>
            </a:r>
            <a:r>
              <a:rPr lang="en-US" sz="2000" dirty="0"/>
              <a:t> </a:t>
            </a:r>
            <a:r>
              <a:rPr lang="en-US" sz="2000" dirty="0" err="1"/>
              <a:t>pembelajaran</a:t>
            </a:r>
            <a:r>
              <a:rPr lang="en-US" sz="2000" dirty="0"/>
              <a:t> </a:t>
            </a:r>
            <a:r>
              <a:rPr lang="en-US" sz="2000" dirty="0" err="1"/>
              <a:t>sebenarnya</a:t>
            </a:r>
            <a:r>
              <a:rPr lang="en-US" sz="2000" dirty="0"/>
              <a:t> </a:t>
            </a:r>
            <a:r>
              <a:rPr lang="en-US" sz="2000" dirty="0" err="1"/>
              <a:t>juga</a:t>
            </a:r>
            <a:r>
              <a:rPr lang="en-US" sz="2000" dirty="0"/>
              <a:t> </a:t>
            </a:r>
            <a:r>
              <a:rPr lang="en-US" sz="2000" dirty="0" err="1"/>
              <a:t>ada</a:t>
            </a:r>
            <a:r>
              <a:rPr lang="en-US" sz="2000" dirty="0"/>
              <a:t> yang </a:t>
            </a:r>
            <a:r>
              <a:rPr lang="en-US" sz="2000" dirty="0" err="1"/>
              <a:t>cocok</a:t>
            </a:r>
            <a:r>
              <a:rPr lang="en-US" sz="2000" dirty="0"/>
              <a:t> </a:t>
            </a:r>
            <a:r>
              <a:rPr lang="en-US" sz="2000" dirty="0" err="1"/>
              <a:t>menggunakan</a:t>
            </a:r>
            <a:r>
              <a:rPr lang="en-US" sz="2000" dirty="0"/>
              <a:t> </a:t>
            </a:r>
            <a:r>
              <a:rPr lang="en-US" sz="2000" dirty="0" err="1"/>
              <a:t>metode</a:t>
            </a:r>
            <a:r>
              <a:rPr lang="en-US" sz="2000" dirty="0"/>
              <a:t> </a:t>
            </a:r>
            <a:r>
              <a:rPr lang="en-US" sz="2000" dirty="0" err="1"/>
              <a:t>konvensional</a:t>
            </a:r>
            <a:r>
              <a:rPr lang="en-US" sz="2000" dirty="0"/>
              <a:t> </a:t>
            </a:r>
            <a:r>
              <a:rPr lang="en-US" sz="2000" dirty="0" err="1"/>
              <a:t>dan</a:t>
            </a:r>
            <a:r>
              <a:rPr lang="en-US" sz="2000" dirty="0"/>
              <a:t> </a:t>
            </a:r>
            <a:r>
              <a:rPr lang="en-US" sz="2000" dirty="0" err="1"/>
              <a:t>sebagian</a:t>
            </a:r>
            <a:r>
              <a:rPr lang="en-US" sz="2000" dirty="0"/>
              <a:t> </a:t>
            </a:r>
            <a:r>
              <a:rPr lang="en-US" sz="2000" dirty="0" err="1"/>
              <a:t>lagi</a:t>
            </a:r>
            <a:r>
              <a:rPr lang="en-US" sz="2000" dirty="0"/>
              <a:t> </a:t>
            </a:r>
            <a:r>
              <a:rPr lang="en-US" sz="2000" dirty="0" err="1"/>
              <a:t>lebih</a:t>
            </a:r>
            <a:r>
              <a:rPr lang="en-US" sz="2000" dirty="0"/>
              <a:t> </a:t>
            </a:r>
            <a:r>
              <a:rPr lang="en-US" sz="2000" dirty="0" err="1"/>
              <a:t>cocok</a:t>
            </a:r>
            <a:r>
              <a:rPr lang="en-US" sz="2000" dirty="0"/>
              <a:t> </a:t>
            </a:r>
            <a:r>
              <a:rPr lang="en-US" sz="2000" dirty="0" err="1"/>
              <a:t>menggunakan</a:t>
            </a:r>
            <a:r>
              <a:rPr lang="en-US" sz="2000" dirty="0"/>
              <a:t> </a:t>
            </a:r>
            <a:r>
              <a:rPr lang="en-US" sz="2000" dirty="0" err="1"/>
              <a:t>pembelajaran</a:t>
            </a:r>
            <a:r>
              <a:rPr lang="en-US" sz="2000" dirty="0"/>
              <a:t> </a:t>
            </a:r>
            <a:r>
              <a:rPr lang="en-US" sz="2000" dirty="0" err="1"/>
              <a:t>dengan</a:t>
            </a:r>
            <a:r>
              <a:rPr lang="en-US" sz="2000" dirty="0"/>
              <a:t> </a:t>
            </a:r>
            <a:r>
              <a:rPr lang="en-US" sz="2000" dirty="0" err="1"/>
              <a:t>penerapan</a:t>
            </a:r>
            <a:r>
              <a:rPr lang="en-US" sz="2000" dirty="0"/>
              <a:t> E-learning.</a:t>
            </a:r>
          </a:p>
        </p:txBody>
      </p:sp>
    </p:spTree>
    <p:extLst>
      <p:ext uri="{BB962C8B-B14F-4D97-AF65-F5344CB8AC3E}">
        <p14:creationId xmlns:p14="http://schemas.microsoft.com/office/powerpoint/2010/main" val="395696196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err="1"/>
              <a:t>Manfaat</a:t>
            </a:r>
            <a:r>
              <a:rPr lang="en-US" b="1" dirty="0"/>
              <a:t> </a:t>
            </a:r>
            <a:r>
              <a:rPr lang="en-US" b="1" dirty="0" smtClean="0"/>
              <a:t>E-Learning </a:t>
            </a:r>
            <a:r>
              <a:rPr lang="en-US" b="1" dirty="0" err="1"/>
              <a:t>Dalam</a:t>
            </a:r>
            <a:r>
              <a:rPr lang="en-US" b="1" dirty="0"/>
              <a:t> </a:t>
            </a:r>
            <a:r>
              <a:rPr lang="en-US" b="1" dirty="0" err="1"/>
              <a:t>Pembelajaran</a:t>
            </a:r>
            <a:endParaRPr lang="en-US" b="1" dirty="0"/>
          </a:p>
        </p:txBody>
      </p:sp>
      <p:sp>
        <p:nvSpPr>
          <p:cNvPr id="3" name="Content Placeholder 2"/>
          <p:cNvSpPr>
            <a:spLocks noGrp="1"/>
          </p:cNvSpPr>
          <p:nvPr>
            <p:ph idx="1"/>
          </p:nvPr>
        </p:nvSpPr>
        <p:spPr>
          <a:xfrm>
            <a:off x="1066800" y="2103120"/>
            <a:ext cx="10058400" cy="4499386"/>
          </a:xfrm>
        </p:spPr>
        <p:txBody>
          <a:bodyPr/>
          <a:lstStyle/>
          <a:p>
            <a:pPr algn="just"/>
            <a:r>
              <a:rPr lang="nn-NO" sz="2400" b="1" dirty="0" smtClean="0"/>
              <a:t>Penggunaan </a:t>
            </a:r>
            <a:r>
              <a:rPr lang="nn-NO" sz="2400" b="1" dirty="0"/>
              <a:t>media E-Learning sangat efisien dan </a:t>
            </a:r>
            <a:r>
              <a:rPr lang="nn-NO" sz="2400" b="1" dirty="0" smtClean="0"/>
              <a:t>praktis</a:t>
            </a:r>
          </a:p>
          <a:p>
            <a:pPr marL="0" indent="0" algn="just">
              <a:buNone/>
            </a:pPr>
            <a:r>
              <a:rPr lang="nn-NO" sz="2000" dirty="0"/>
              <a:t>Jika biasanya guru harus membuat media pembelajaran dengan cara manual dan kemungkinan besar media pembelajaran yang dibuat tidak akan bertahan lama. Maka lain halnya jika dengan menggunakan media elektronik, selain media pembelajaran akan lebih tahan dan awet karena disimpan dalam bentuk file, selain itu untuk </a:t>
            </a:r>
            <a:r>
              <a:rPr lang="nn-NO" sz="2000" dirty="0" smtClean="0"/>
              <a:t>menggunakan.</a:t>
            </a:r>
          </a:p>
          <a:p>
            <a:pPr marL="0" indent="0" algn="just">
              <a:buNone/>
            </a:pPr>
            <a:endParaRPr lang="nn-NO" sz="2000" dirty="0" smtClean="0"/>
          </a:p>
          <a:p>
            <a:pPr marL="0" indent="0" algn="just">
              <a:buNone/>
            </a:pPr>
            <a:r>
              <a:rPr lang="nn-NO" sz="2000" dirty="0" smtClean="0"/>
              <a:t>E-learning </a:t>
            </a:r>
            <a:r>
              <a:rPr lang="nn-NO" sz="2000" dirty="0"/>
              <a:t>lebih mudah dan praktis. Hanya perlu menyalakan laptop atau komputer dan disambungkan dengan proyektor, siswa langsung bisa diperlihatkan materi-materi pelajaran yang akan dipelajari.</a:t>
            </a:r>
            <a:endParaRPr lang="nn-NO" sz="2000" dirty="0" smtClean="0"/>
          </a:p>
        </p:txBody>
      </p:sp>
    </p:spTree>
    <p:extLst>
      <p:ext uri="{BB962C8B-B14F-4D97-AF65-F5344CB8AC3E}">
        <p14:creationId xmlns:p14="http://schemas.microsoft.com/office/powerpoint/2010/main" val="225196998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err="1"/>
              <a:t>Manfaat</a:t>
            </a:r>
            <a:r>
              <a:rPr lang="en-US" b="1" dirty="0"/>
              <a:t> </a:t>
            </a:r>
            <a:r>
              <a:rPr lang="en-US" b="1" dirty="0" smtClean="0"/>
              <a:t>E-Learning </a:t>
            </a:r>
            <a:r>
              <a:rPr lang="en-US" b="1" dirty="0" err="1"/>
              <a:t>Dalam</a:t>
            </a:r>
            <a:r>
              <a:rPr lang="en-US" b="1" dirty="0"/>
              <a:t> </a:t>
            </a:r>
            <a:r>
              <a:rPr lang="en-US" b="1" dirty="0" err="1"/>
              <a:t>Pembelajaran</a:t>
            </a:r>
            <a:endParaRPr lang="en-US" b="1" dirty="0"/>
          </a:p>
        </p:txBody>
      </p:sp>
      <p:sp>
        <p:nvSpPr>
          <p:cNvPr id="3" name="Content Placeholder 2"/>
          <p:cNvSpPr>
            <a:spLocks noGrp="1"/>
          </p:cNvSpPr>
          <p:nvPr>
            <p:ph idx="1"/>
          </p:nvPr>
        </p:nvSpPr>
        <p:spPr>
          <a:xfrm>
            <a:off x="1066800" y="2103120"/>
            <a:ext cx="10058400" cy="4499386"/>
          </a:xfrm>
        </p:spPr>
        <p:txBody>
          <a:bodyPr/>
          <a:lstStyle/>
          <a:p>
            <a:pPr algn="just"/>
            <a:r>
              <a:rPr lang="nn-NO" sz="2400" b="1" dirty="0"/>
              <a:t>Penggunaan E-Learning bisa menghemat </a:t>
            </a:r>
            <a:r>
              <a:rPr lang="nn-NO" sz="2400" b="1" dirty="0" smtClean="0"/>
              <a:t>biaya</a:t>
            </a:r>
          </a:p>
          <a:p>
            <a:pPr marL="0" indent="0" algn="just">
              <a:buNone/>
            </a:pPr>
            <a:r>
              <a:rPr lang="nn-NO" sz="2000" dirty="0"/>
              <a:t>Dengan media E-Learning guru tidak perlu lagi susah payah membuat media pembelajaran, karena beberapa media telah tersedia dalam berbagai bentuk digital dan banyak tersedia di internet</a:t>
            </a:r>
            <a:r>
              <a:rPr lang="nn-NO" sz="2000" dirty="0" smtClean="0"/>
              <a:t>.</a:t>
            </a:r>
          </a:p>
          <a:p>
            <a:pPr marL="0" indent="0" algn="just">
              <a:buNone/>
            </a:pPr>
            <a:endParaRPr lang="nn-NO" sz="2000" dirty="0"/>
          </a:p>
          <a:p>
            <a:pPr marL="0" indent="0" algn="just">
              <a:buNone/>
            </a:pPr>
            <a:r>
              <a:rPr lang="nn-NO" sz="2000" dirty="0"/>
              <a:t>J</a:t>
            </a:r>
            <a:r>
              <a:rPr lang="nn-NO" sz="2000" dirty="0" smtClean="0"/>
              <a:t>ika </a:t>
            </a:r>
            <a:r>
              <a:rPr lang="nn-NO" sz="2000" dirty="0"/>
              <a:t>setiap kali akan mengajar guru harus membuat media pembelajaran, hal tersebut pastinya akan sedikit menguras biaya dan waktu.</a:t>
            </a:r>
            <a:endParaRPr lang="nn-NO" sz="2000" dirty="0" smtClean="0"/>
          </a:p>
        </p:txBody>
      </p:sp>
    </p:spTree>
    <p:extLst>
      <p:ext uri="{BB962C8B-B14F-4D97-AF65-F5344CB8AC3E}">
        <p14:creationId xmlns:p14="http://schemas.microsoft.com/office/powerpoint/2010/main" val="78448547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err="1"/>
              <a:t>Manfaat</a:t>
            </a:r>
            <a:r>
              <a:rPr lang="en-US" b="1" dirty="0"/>
              <a:t> </a:t>
            </a:r>
            <a:r>
              <a:rPr lang="en-US" b="1" dirty="0" smtClean="0"/>
              <a:t>E-Learning </a:t>
            </a:r>
            <a:r>
              <a:rPr lang="en-US" b="1" dirty="0" err="1"/>
              <a:t>Dalam</a:t>
            </a:r>
            <a:r>
              <a:rPr lang="en-US" b="1" dirty="0"/>
              <a:t> </a:t>
            </a:r>
            <a:r>
              <a:rPr lang="en-US" b="1" dirty="0" err="1"/>
              <a:t>Pembelajaran</a:t>
            </a:r>
            <a:endParaRPr lang="en-US" b="1" dirty="0"/>
          </a:p>
        </p:txBody>
      </p:sp>
      <p:sp>
        <p:nvSpPr>
          <p:cNvPr id="3" name="Content Placeholder 2"/>
          <p:cNvSpPr>
            <a:spLocks noGrp="1"/>
          </p:cNvSpPr>
          <p:nvPr>
            <p:ph idx="1"/>
          </p:nvPr>
        </p:nvSpPr>
        <p:spPr>
          <a:xfrm>
            <a:off x="1066800" y="2103120"/>
            <a:ext cx="10058400" cy="4499386"/>
          </a:xfrm>
        </p:spPr>
        <p:txBody>
          <a:bodyPr/>
          <a:lstStyle/>
          <a:p>
            <a:pPr algn="just"/>
            <a:r>
              <a:rPr lang="nn-NO" sz="2400" b="1" dirty="0"/>
              <a:t>E-Learning sebagai sumber </a:t>
            </a:r>
            <a:r>
              <a:rPr lang="nn-NO" sz="2400" b="1" dirty="0" smtClean="0"/>
              <a:t>belajar</a:t>
            </a:r>
          </a:p>
          <a:p>
            <a:pPr marL="0" indent="0" algn="just">
              <a:buNone/>
            </a:pPr>
            <a:r>
              <a:rPr lang="nn-NO" sz="2000" dirty="0"/>
              <a:t>Jika dulu sumber belajar adalah buku, majalah dan melalui kegiatan pembelajaran langsung di alam namun saat ini dengan keberadaan media elektronik telah merubah gaya belajar siswa yang dulunya bersifat konvensional menuju kearah yang lebih efektif dan praktis</a:t>
            </a:r>
            <a:r>
              <a:rPr lang="nn-NO" sz="2000" dirty="0" smtClean="0"/>
              <a:t>.</a:t>
            </a:r>
          </a:p>
          <a:p>
            <a:pPr marL="0" indent="0" algn="just">
              <a:buNone/>
            </a:pPr>
            <a:endParaRPr lang="nn-NO" sz="2000" dirty="0"/>
          </a:p>
          <a:p>
            <a:pPr marL="0" indent="0" algn="just">
              <a:buNone/>
            </a:pPr>
            <a:r>
              <a:rPr lang="nn-NO" sz="2000" dirty="0"/>
              <a:t>Media elektronik (E-learning)  memiliki berbagai kelebihan dibandingkan sumber belajar seperti buku, majalah dll yakni melalui media elektronik siswa bisa mengakses internet umtuk mencari materi pelajaran dari berbagai sumber sehingga pengetahuan siswa akan lebih kaya. Selain itu kemudahan dalam menemukan materi pelajaran melalui internet menjadi nilai plus tersendiri.</a:t>
            </a:r>
          </a:p>
        </p:txBody>
      </p:sp>
    </p:spTree>
    <p:extLst>
      <p:ext uri="{BB962C8B-B14F-4D97-AF65-F5344CB8AC3E}">
        <p14:creationId xmlns:p14="http://schemas.microsoft.com/office/powerpoint/2010/main" val="404185266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err="1"/>
              <a:t>Manfaat</a:t>
            </a:r>
            <a:r>
              <a:rPr lang="en-US" b="1" dirty="0"/>
              <a:t> </a:t>
            </a:r>
            <a:r>
              <a:rPr lang="en-US" b="1" dirty="0" smtClean="0"/>
              <a:t>E-Learning </a:t>
            </a:r>
            <a:r>
              <a:rPr lang="en-US" b="1" dirty="0" err="1"/>
              <a:t>Dalam</a:t>
            </a:r>
            <a:r>
              <a:rPr lang="en-US" b="1" dirty="0"/>
              <a:t> </a:t>
            </a:r>
            <a:r>
              <a:rPr lang="en-US" b="1" dirty="0" err="1"/>
              <a:t>Pembelajaran</a:t>
            </a:r>
            <a:endParaRPr lang="en-US" b="1" dirty="0"/>
          </a:p>
        </p:txBody>
      </p:sp>
      <p:sp>
        <p:nvSpPr>
          <p:cNvPr id="3" name="Content Placeholder 2"/>
          <p:cNvSpPr>
            <a:spLocks noGrp="1"/>
          </p:cNvSpPr>
          <p:nvPr>
            <p:ph idx="1"/>
          </p:nvPr>
        </p:nvSpPr>
        <p:spPr>
          <a:xfrm>
            <a:off x="1066800" y="2103120"/>
            <a:ext cx="10058400" cy="4499386"/>
          </a:xfrm>
        </p:spPr>
        <p:txBody>
          <a:bodyPr/>
          <a:lstStyle/>
          <a:p>
            <a:pPr algn="just"/>
            <a:r>
              <a:rPr lang="nn-NO" sz="2400" b="1" dirty="0"/>
              <a:t>Berfungsi sebagai media </a:t>
            </a:r>
            <a:r>
              <a:rPr lang="nn-NO" sz="2400" b="1" dirty="0" smtClean="0"/>
              <a:t>pembelajaran</a:t>
            </a:r>
          </a:p>
          <a:p>
            <a:pPr marL="0" indent="0" algn="just">
              <a:buNone/>
            </a:pPr>
            <a:r>
              <a:rPr lang="nn-NO" sz="2000" dirty="0" smtClean="0"/>
              <a:t>Dengan </a:t>
            </a:r>
            <a:r>
              <a:rPr lang="nn-NO" sz="2000" dirty="0"/>
              <a:t>adanya media pembelajaran elektronik materi pelajaran yang dulunya hanya dijelaskan dengan metode ceramah bisa disaksikan langsung dengan keberadaan internet melalui tayangan video misalnya melalui YouTube sehingga pembelajaran tidak terkesan sebatas konsep semata namun bisa membuat pembelajaran menjadi konkret sehingga pengalaman belajar siswa menjadi lebih berkesan.</a:t>
            </a:r>
          </a:p>
        </p:txBody>
      </p:sp>
    </p:spTree>
    <p:extLst>
      <p:ext uri="{BB962C8B-B14F-4D97-AF65-F5344CB8AC3E}">
        <p14:creationId xmlns:p14="http://schemas.microsoft.com/office/powerpoint/2010/main" val="1848413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err="1"/>
              <a:t>Manfaat</a:t>
            </a:r>
            <a:r>
              <a:rPr lang="en-US" b="1" dirty="0"/>
              <a:t> </a:t>
            </a:r>
            <a:r>
              <a:rPr lang="en-US" b="1" dirty="0" smtClean="0"/>
              <a:t>E-Learning </a:t>
            </a:r>
            <a:r>
              <a:rPr lang="en-US" b="1" dirty="0" err="1"/>
              <a:t>Dalam</a:t>
            </a:r>
            <a:r>
              <a:rPr lang="en-US" b="1" dirty="0"/>
              <a:t> </a:t>
            </a:r>
            <a:r>
              <a:rPr lang="en-US" b="1" dirty="0" err="1"/>
              <a:t>Pembelajaran</a:t>
            </a:r>
            <a:endParaRPr lang="en-US" b="1" dirty="0"/>
          </a:p>
        </p:txBody>
      </p:sp>
      <p:sp>
        <p:nvSpPr>
          <p:cNvPr id="3" name="Content Placeholder 2"/>
          <p:cNvSpPr>
            <a:spLocks noGrp="1"/>
          </p:cNvSpPr>
          <p:nvPr>
            <p:ph idx="1"/>
          </p:nvPr>
        </p:nvSpPr>
        <p:spPr>
          <a:xfrm>
            <a:off x="1066800" y="2103120"/>
            <a:ext cx="10058400" cy="4499386"/>
          </a:xfrm>
        </p:spPr>
        <p:txBody>
          <a:bodyPr/>
          <a:lstStyle/>
          <a:p>
            <a:pPr algn="just"/>
            <a:r>
              <a:rPr lang="nn-NO" sz="2400" b="1" dirty="0"/>
              <a:t>Membuat siswa lebih pekah dengan kemajuan </a:t>
            </a:r>
            <a:r>
              <a:rPr lang="nn-NO" sz="2400" b="1" dirty="0" smtClean="0"/>
              <a:t>teknologi</a:t>
            </a:r>
          </a:p>
          <a:p>
            <a:pPr marL="0" indent="0" algn="just">
              <a:buNone/>
            </a:pPr>
            <a:r>
              <a:rPr lang="nn-NO" sz="2000" dirty="0"/>
              <a:t>Media pembelajaran elektronik (E-learning)  adalah bukti kemajuan luar biasa dari peradaban manusia. Manfaat E-Learning bagi dunia pendidikan ialah melalui media pembelajaran elektronik (E-Learning) siswa akan menjadi lebih pekah terhadap teknologi sehingga mereka tidak gaptek (gagap teknologi</a:t>
            </a:r>
            <a:r>
              <a:rPr lang="nn-NO" sz="2000" dirty="0" smtClean="0"/>
              <a:t>).</a:t>
            </a:r>
          </a:p>
          <a:p>
            <a:pPr marL="0" indent="0" algn="just">
              <a:buNone/>
            </a:pPr>
            <a:endParaRPr lang="nn-NO" sz="2000" dirty="0"/>
          </a:p>
          <a:p>
            <a:pPr marL="0" indent="0" algn="just">
              <a:buNone/>
            </a:pPr>
            <a:r>
              <a:rPr lang="nn-NO" sz="2000" dirty="0"/>
              <a:t>Namun jika tidak digunakan dengan bijak dan kurang mendapatkan bimbingan dari orang guru maupun orang tua justru akan memberikan efek negatif bagi siswa. Sehingga siswa maupun guru sebaiknya lebih bijak dalam menggunakan media pembelajaran elektronik</a:t>
            </a:r>
            <a:endParaRPr lang="nn-NO" sz="2000" dirty="0" smtClean="0"/>
          </a:p>
        </p:txBody>
      </p:sp>
    </p:spTree>
    <p:extLst>
      <p:ext uri="{BB962C8B-B14F-4D97-AF65-F5344CB8AC3E}">
        <p14:creationId xmlns:p14="http://schemas.microsoft.com/office/powerpoint/2010/main" val="359662622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err="1"/>
              <a:t>Manfaat</a:t>
            </a:r>
            <a:r>
              <a:rPr lang="en-US" b="1" dirty="0"/>
              <a:t> </a:t>
            </a:r>
            <a:r>
              <a:rPr lang="en-US" b="1" dirty="0" smtClean="0"/>
              <a:t>E-Learning </a:t>
            </a:r>
            <a:r>
              <a:rPr lang="en-US" b="1" dirty="0" err="1"/>
              <a:t>Dalam</a:t>
            </a:r>
            <a:r>
              <a:rPr lang="en-US" b="1" dirty="0"/>
              <a:t> </a:t>
            </a:r>
            <a:r>
              <a:rPr lang="en-US" b="1" dirty="0" err="1"/>
              <a:t>Pembelajaran</a:t>
            </a:r>
            <a:endParaRPr lang="en-US" b="1" dirty="0"/>
          </a:p>
        </p:txBody>
      </p:sp>
      <p:sp>
        <p:nvSpPr>
          <p:cNvPr id="3" name="Content Placeholder 2"/>
          <p:cNvSpPr>
            <a:spLocks noGrp="1"/>
          </p:cNvSpPr>
          <p:nvPr>
            <p:ph idx="1"/>
          </p:nvPr>
        </p:nvSpPr>
        <p:spPr>
          <a:xfrm>
            <a:off x="1066800" y="2103120"/>
            <a:ext cx="10058400" cy="4499386"/>
          </a:xfrm>
        </p:spPr>
        <p:txBody>
          <a:bodyPr/>
          <a:lstStyle/>
          <a:p>
            <a:pPr algn="just"/>
            <a:r>
              <a:rPr lang="nn-NO" sz="2400" b="1" dirty="0"/>
              <a:t>Kelas </a:t>
            </a:r>
            <a:r>
              <a:rPr lang="nn-NO" sz="2400" b="1" dirty="0" smtClean="0"/>
              <a:t>online</a:t>
            </a:r>
          </a:p>
          <a:p>
            <a:pPr marL="0" indent="0" algn="just">
              <a:buNone/>
            </a:pPr>
            <a:r>
              <a:rPr lang="nn-NO" sz="2000" dirty="0" smtClean="0"/>
              <a:t>Jika </a:t>
            </a:r>
            <a:r>
              <a:rPr lang="nn-NO" sz="2000" dirty="0"/>
              <a:t>dulu untuk bisa mengikuti pembelajaran harus berada dalam kelas dan melakukan tatap mata langsung dengan guru maka dengan keberadaan media pembelajaran elektronik (E-Learning) khususnya komputer yang bisa digunakan untuk mengakses internet gaya belajar mengalami sedikit inovasi</a:t>
            </a:r>
            <a:r>
              <a:rPr lang="nn-NO" sz="2000" dirty="0" smtClean="0"/>
              <a:t>.</a:t>
            </a:r>
          </a:p>
          <a:p>
            <a:pPr marL="0" indent="0" algn="just">
              <a:buNone/>
            </a:pPr>
            <a:endParaRPr lang="nn-NO" sz="2000" dirty="0"/>
          </a:p>
          <a:p>
            <a:pPr marL="0" indent="0" algn="just">
              <a:buNone/>
            </a:pPr>
            <a:r>
              <a:rPr lang="nn-NO" sz="2000" dirty="0" smtClean="0"/>
              <a:t>Dengan </a:t>
            </a:r>
            <a:r>
              <a:rPr lang="nn-NO" sz="2000" dirty="0"/>
              <a:t>adanya internet siswa tidak harus untuk hadir dalam kelas untuk mengikuti pembelajaran melainkan bisa mengikuti pembelajaran melalui bantuan internet yakni melalui kelas online. Jadi kesempatan untuk mengenyam pendidikan yang layak semakin mudah dan efesien.</a:t>
            </a:r>
          </a:p>
        </p:txBody>
      </p:sp>
    </p:spTree>
    <p:extLst>
      <p:ext uri="{BB962C8B-B14F-4D97-AF65-F5344CB8AC3E}">
        <p14:creationId xmlns:p14="http://schemas.microsoft.com/office/powerpoint/2010/main" val="352312451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err="1"/>
              <a:t>Manfaat</a:t>
            </a:r>
            <a:r>
              <a:rPr lang="en-US" b="1" dirty="0"/>
              <a:t> </a:t>
            </a:r>
            <a:r>
              <a:rPr lang="en-US" b="1" dirty="0" smtClean="0"/>
              <a:t>E-Learning </a:t>
            </a:r>
            <a:r>
              <a:rPr lang="en-US" b="1" dirty="0" err="1"/>
              <a:t>Dalam</a:t>
            </a:r>
            <a:r>
              <a:rPr lang="en-US" b="1" dirty="0"/>
              <a:t> </a:t>
            </a:r>
            <a:r>
              <a:rPr lang="en-US" b="1" dirty="0" err="1"/>
              <a:t>Pembelajaran</a:t>
            </a:r>
            <a:endParaRPr lang="en-US" b="1" dirty="0"/>
          </a:p>
        </p:txBody>
      </p:sp>
      <p:sp>
        <p:nvSpPr>
          <p:cNvPr id="3" name="Content Placeholder 2"/>
          <p:cNvSpPr>
            <a:spLocks noGrp="1"/>
          </p:cNvSpPr>
          <p:nvPr>
            <p:ph idx="1"/>
          </p:nvPr>
        </p:nvSpPr>
        <p:spPr>
          <a:xfrm>
            <a:off x="1066800" y="2103120"/>
            <a:ext cx="10058400" cy="4499386"/>
          </a:xfrm>
        </p:spPr>
        <p:txBody>
          <a:bodyPr/>
          <a:lstStyle/>
          <a:p>
            <a:pPr algn="just"/>
            <a:r>
              <a:rPr lang="nn-NO" sz="2400" b="1" dirty="0"/>
              <a:t>Memudahkan pelaksanaan ujian </a:t>
            </a:r>
            <a:r>
              <a:rPr lang="nn-NO" sz="2400" b="1" dirty="0" smtClean="0"/>
              <a:t>nasional</a:t>
            </a:r>
          </a:p>
          <a:p>
            <a:pPr marL="0" indent="0" algn="just">
              <a:buNone/>
            </a:pPr>
            <a:r>
              <a:rPr lang="nn-NO" sz="2000" dirty="0"/>
              <a:t>Manfaat E-Learning Dalam Pembelajaran selanjutnya adalah dengan hadirnya pelaksanaan ujian nasional berbasis komputer yang selain menghemat biaya pelaksanaan ujian nasional juga meminimalisir kecurangan dalam ujian.</a:t>
            </a:r>
          </a:p>
          <a:p>
            <a:pPr marL="0" indent="0" algn="just">
              <a:buNone/>
            </a:pPr>
            <a:endParaRPr lang="nn-NO" sz="2000" dirty="0"/>
          </a:p>
          <a:p>
            <a:pPr marL="0" indent="0" algn="just">
              <a:buNone/>
            </a:pPr>
            <a:r>
              <a:rPr lang="nn-NO" sz="2000" dirty="0"/>
              <a:t>Ujian nasional berbasis komputer juga membuat proses pemeriksaan hasil ujian nasional yang selama ini membutuhkan waktu yang cukup lama menjadi lebih singkat dengan hasil yang akurat.</a:t>
            </a:r>
          </a:p>
        </p:txBody>
      </p:sp>
    </p:spTree>
    <p:extLst>
      <p:ext uri="{BB962C8B-B14F-4D97-AF65-F5344CB8AC3E}">
        <p14:creationId xmlns:p14="http://schemas.microsoft.com/office/powerpoint/2010/main" val="309868653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err="1"/>
              <a:t>Manfaat</a:t>
            </a:r>
            <a:r>
              <a:rPr lang="en-US" b="1" dirty="0"/>
              <a:t> </a:t>
            </a:r>
            <a:r>
              <a:rPr lang="en-US" b="1" dirty="0" smtClean="0"/>
              <a:t>E-Learning </a:t>
            </a:r>
            <a:r>
              <a:rPr lang="en-US" b="1" dirty="0" err="1"/>
              <a:t>Dalam</a:t>
            </a:r>
            <a:r>
              <a:rPr lang="en-US" b="1" dirty="0"/>
              <a:t> </a:t>
            </a:r>
            <a:r>
              <a:rPr lang="en-US" b="1" dirty="0" err="1"/>
              <a:t>Pembelajaran</a:t>
            </a:r>
            <a:endParaRPr lang="en-US" b="1" dirty="0"/>
          </a:p>
        </p:txBody>
      </p:sp>
      <p:sp>
        <p:nvSpPr>
          <p:cNvPr id="3" name="Content Placeholder 2"/>
          <p:cNvSpPr>
            <a:spLocks noGrp="1"/>
          </p:cNvSpPr>
          <p:nvPr>
            <p:ph idx="1"/>
          </p:nvPr>
        </p:nvSpPr>
        <p:spPr>
          <a:xfrm>
            <a:off x="1066800" y="2103120"/>
            <a:ext cx="10058400" cy="4499386"/>
          </a:xfrm>
        </p:spPr>
        <p:txBody>
          <a:bodyPr/>
          <a:lstStyle/>
          <a:p>
            <a:pPr algn="just"/>
            <a:r>
              <a:rPr lang="nn-NO" sz="2400" b="1" dirty="0"/>
              <a:t>Pembelajaran menjadi lebih meyenangkan</a:t>
            </a:r>
            <a:r>
              <a:rPr lang="nn-NO" sz="2400" b="1" dirty="0" smtClean="0"/>
              <a:t>.</a:t>
            </a:r>
          </a:p>
          <a:p>
            <a:pPr marL="0" indent="0" algn="just">
              <a:buNone/>
            </a:pPr>
            <a:r>
              <a:rPr lang="nn-NO" sz="2000" dirty="0"/>
              <a:t>Manfaat lain dari E-Learning Dalam Pembelajaran adalah bisa membuat suasana pembelajaran lebih meyenangkan, hal tersebut tak lepas dari banyaknya media pembelajaran yang bisa digunakan untuk membuat pelajaran menjadi lebih seru dan menyanangkan. misalnya saja pemutaran video-video bertema pendidikan.</a:t>
            </a:r>
          </a:p>
          <a:p>
            <a:pPr marL="0" indent="0" algn="just">
              <a:buNone/>
            </a:pPr>
            <a:endParaRPr lang="nn-NO" sz="2000" dirty="0"/>
          </a:p>
          <a:p>
            <a:pPr marL="0" indent="0" algn="just">
              <a:buNone/>
            </a:pPr>
            <a:r>
              <a:rPr lang="nn-NO" sz="2000" dirty="0"/>
              <a:t>Pembelajaran yang serius juga bisa diselingi dengan kegiatan menonton film, khusunya film yang memiliki banyak pesan-pesan positif bagi siswa, Dengan menonton film siswa tidak hanya disuguhi dengan materi yang berisfat audio maupun visual namun gabungan antara audio visual.</a:t>
            </a:r>
          </a:p>
        </p:txBody>
      </p:sp>
    </p:spTree>
    <p:extLst>
      <p:ext uri="{BB962C8B-B14F-4D97-AF65-F5344CB8AC3E}">
        <p14:creationId xmlns:p14="http://schemas.microsoft.com/office/powerpoint/2010/main" val="340570164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docProps/app.xml><?xml version="1.0" encoding="utf-8"?>
<Properties xmlns="http://schemas.openxmlformats.org/officeDocument/2006/extended-properties" xmlns:vt="http://schemas.openxmlformats.org/officeDocument/2006/docPropsVTypes">
  <Template>Savon</Template>
  <TotalTime>28</TotalTime>
  <Words>691</Words>
  <Application>Microsoft Office PowerPoint</Application>
  <PresentationFormat>Widescreen</PresentationFormat>
  <Paragraphs>45</Paragraphs>
  <Slides>11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Century Gothic</vt:lpstr>
      <vt:lpstr>Garamond</vt:lpstr>
      <vt:lpstr>Savon</vt:lpstr>
      <vt:lpstr>MANFAAT E-LEARNING</vt:lpstr>
      <vt:lpstr>PowerPoint Presentation</vt:lpstr>
      <vt:lpstr>Manfaat E-Learning Dalam Pembelajaran</vt:lpstr>
      <vt:lpstr>Manfaat E-Learning Dalam Pembelajaran</vt:lpstr>
      <vt:lpstr>Manfaat E-Learning Dalam Pembelajaran</vt:lpstr>
      <vt:lpstr>Manfaat E-Learning Dalam Pembelajaran</vt:lpstr>
      <vt:lpstr>Manfaat E-Learning Dalam Pembelajaran</vt:lpstr>
      <vt:lpstr>Manfaat E-Learning Dalam Pembelajaran</vt:lpstr>
      <vt:lpstr>Manfaat E-Learning Dalam Pembelajaran</vt:lpstr>
      <vt:lpstr>Manfaat E-Learning Dalam Pembelajaran</vt:lpstr>
      <vt:lpstr>Manfaat E-Learning Dalam Pembelajaran</vt:lpstr>
    </vt:vector>
  </TitlesOfParts>
  <Company>HP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FUNGSI DAN MANFAAT E-LEARNING</dc:title>
  <dc:creator>Robi</dc:creator>
  <cp:lastModifiedBy>Robi</cp:lastModifiedBy>
  <cp:revision>8</cp:revision>
  <dcterms:created xsi:type="dcterms:W3CDTF">2021-02-25T03:54:47Z</dcterms:created>
  <dcterms:modified xsi:type="dcterms:W3CDTF">2021-02-25T05:38:42Z</dcterms:modified>
</cp:coreProperties>
</file>