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96" r:id="rId4"/>
    <p:sldId id="259" r:id="rId5"/>
    <p:sldId id="260" r:id="rId6"/>
    <p:sldId id="261" r:id="rId7"/>
    <p:sldId id="262" r:id="rId8"/>
    <p:sldId id="265" r:id="rId9"/>
    <p:sldId id="297" r:id="rId10"/>
    <p:sldId id="266" r:id="rId11"/>
    <p:sldId id="298" r:id="rId12"/>
    <p:sldId id="268" r:id="rId1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95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CC5E07-3F53-4D7D-90A4-404E10F03D7D}" type="datetimeFigureOut">
              <a:rPr lang="id-ID" smtClean="0"/>
              <a:t>11/04/2019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6A3B9-D298-4196-B822-1F2A8ECCED7A}" type="slidenum">
              <a:rPr lang="id-ID" smtClean="0"/>
              <a:t>‹#›</a:t>
            </a:fld>
            <a:endParaRPr lang="id-ID"/>
          </a:p>
        </p:txBody>
      </p:sp>
    </p:spTree>
    <p:extLst>
      <p:ext uri="{BB962C8B-B14F-4D97-AF65-F5344CB8AC3E}">
        <p14:creationId xmlns:p14="http://schemas.microsoft.com/office/powerpoint/2010/main" val="963375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11/04/2019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876016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11/04/2019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20660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713309-A7CA-4AF2-A37F-5F4A9A545576}" type="datetimeFigureOut">
              <a:rPr lang="id-ID" smtClean="0"/>
              <a:t>11/04/2019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123363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D713309-A7CA-4AF2-A37F-5F4A9A545576}" type="datetimeFigureOut">
              <a:rPr lang="id-ID" smtClean="0"/>
              <a:t>11/04/2019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283217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D713309-A7CA-4AF2-A37F-5F4A9A545576}" type="datetimeFigureOut">
              <a:rPr lang="id-ID" smtClean="0"/>
              <a:t>11/04/2019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236628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D713309-A7CA-4AF2-A37F-5F4A9A545576}" type="datetimeFigureOut">
              <a:rPr lang="id-ID" smtClean="0"/>
              <a:t>11/04/2019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60362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713309-A7CA-4AF2-A37F-5F4A9A545576}" type="datetimeFigureOut">
              <a:rPr lang="id-ID" smtClean="0"/>
              <a:t>11/04/2019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388343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713309-A7CA-4AF2-A37F-5F4A9A545576}" type="datetimeFigureOut">
              <a:rPr lang="id-ID" smtClean="0"/>
              <a:t>11/04/2019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69672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713309-A7CA-4AF2-A37F-5F4A9A545576}" type="datetimeFigureOut">
              <a:rPr lang="id-ID" smtClean="0"/>
              <a:t>11/04/2019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209652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11/04/2019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769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11/04/2019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50222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713309-A7CA-4AF2-A37F-5F4A9A545576}" type="datetimeFigureOut">
              <a:rPr lang="id-ID" smtClean="0"/>
              <a:t>11/04/2019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F6355-C081-4FF4-906D-95B0AB2633DF}" type="slidenum">
              <a:rPr lang="id-ID" smtClean="0"/>
              <a:t>‹#›</a:t>
            </a:fld>
            <a:endParaRPr lang="id-ID"/>
          </a:p>
        </p:txBody>
      </p:sp>
    </p:spTree>
    <p:extLst>
      <p:ext uri="{BB962C8B-B14F-4D97-AF65-F5344CB8AC3E}">
        <p14:creationId xmlns:p14="http://schemas.microsoft.com/office/powerpoint/2010/main" val="25100078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980728"/>
            <a:ext cx="7772400" cy="1470025"/>
          </a:xfrm>
        </p:spPr>
        <p:txBody>
          <a:bodyPr/>
          <a:lstStyle/>
          <a:p>
            <a:r>
              <a:rPr lang="id-ID" dirty="0"/>
              <a:t>PENGELOLAAN DRAINASE SECARA TERPADU</a:t>
            </a:r>
          </a:p>
        </p:txBody>
      </p:sp>
    </p:spTree>
    <p:extLst>
      <p:ext uri="{BB962C8B-B14F-4D97-AF65-F5344CB8AC3E}">
        <p14:creationId xmlns:p14="http://schemas.microsoft.com/office/powerpoint/2010/main" val="2360859879"/>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normAutofit fontScale="90000"/>
          </a:bodyPr>
          <a:lstStyle/>
          <a:p>
            <a:r>
              <a:rPr lang="id-ID" dirty="0" smtClean="0"/>
              <a:t>Tahapan</a:t>
            </a:r>
            <a:br>
              <a:rPr lang="id-ID" dirty="0" smtClean="0"/>
            </a:br>
            <a:endParaRPr lang="id-ID" dirty="0"/>
          </a:p>
        </p:txBody>
      </p:sp>
      <p:sp>
        <p:nvSpPr>
          <p:cNvPr id="3" name="Content Placeholder 2"/>
          <p:cNvSpPr>
            <a:spLocks noGrp="1"/>
          </p:cNvSpPr>
          <p:nvPr>
            <p:ph idx="1"/>
          </p:nvPr>
        </p:nvSpPr>
        <p:spPr>
          <a:xfrm>
            <a:off x="467544" y="1268760"/>
            <a:ext cx="8229600" cy="5400600"/>
          </a:xfrm>
        </p:spPr>
        <p:txBody>
          <a:bodyPr>
            <a:normAutofit fontScale="77500" lnSpcReduction="20000"/>
          </a:bodyPr>
          <a:lstStyle/>
          <a:p>
            <a:pPr marL="971550" lvl="1" indent="-514350">
              <a:buAutoNum type="arabicPeriod"/>
            </a:pPr>
            <a:r>
              <a:rPr lang="id-ID" dirty="0" smtClean="0"/>
              <a:t>Menentukan </a:t>
            </a:r>
            <a:r>
              <a:rPr lang="id-ID" dirty="0"/>
              <a:t>Daerah Tangkapan Air (DTA) lokasi studi</a:t>
            </a:r>
            <a:r>
              <a:rPr lang="id-ID" dirty="0" smtClean="0"/>
              <a:t>.</a:t>
            </a:r>
          </a:p>
          <a:p>
            <a:pPr marL="971550" lvl="1" indent="-514350">
              <a:buAutoNum type="arabicPeriod"/>
            </a:pPr>
            <a:r>
              <a:rPr lang="id-ID" dirty="0" smtClean="0"/>
              <a:t>Menganalisa </a:t>
            </a:r>
            <a:r>
              <a:rPr lang="id-ID" dirty="0"/>
              <a:t>data curah hujan mulai tahun 1995-2014 (20 tahun</a:t>
            </a:r>
            <a:r>
              <a:rPr lang="id-ID" dirty="0" smtClean="0"/>
              <a:t>).</a:t>
            </a:r>
          </a:p>
          <a:p>
            <a:pPr marL="971550" lvl="1" indent="-514350">
              <a:buAutoNum type="arabicPeriod"/>
            </a:pPr>
            <a:r>
              <a:rPr lang="id-ID" dirty="0" smtClean="0"/>
              <a:t>Menghitung </a:t>
            </a:r>
            <a:r>
              <a:rPr lang="id-ID" dirty="0"/>
              <a:t>curah hujan rerata daerah dengan metode poligon Thiessen</a:t>
            </a:r>
            <a:r>
              <a:rPr lang="id-ID" dirty="0" smtClean="0"/>
              <a:t>.</a:t>
            </a:r>
          </a:p>
          <a:p>
            <a:pPr marL="971550" lvl="1" indent="-514350">
              <a:buAutoNum type="arabicPeriod"/>
            </a:pPr>
            <a:r>
              <a:rPr lang="id-ID" dirty="0" smtClean="0"/>
              <a:t>Menghitung </a:t>
            </a:r>
            <a:r>
              <a:rPr lang="id-ID" dirty="0"/>
              <a:t>curah hujan rancangan metode Log Pearson Type III</a:t>
            </a:r>
            <a:r>
              <a:rPr lang="id-ID" dirty="0" smtClean="0"/>
              <a:t>.</a:t>
            </a:r>
          </a:p>
          <a:p>
            <a:pPr marL="971550" lvl="1" indent="-514350">
              <a:buAutoNum type="arabicPeriod"/>
            </a:pPr>
            <a:r>
              <a:rPr lang="id-ID" dirty="0" smtClean="0"/>
              <a:t>Menghitung </a:t>
            </a:r>
            <a:r>
              <a:rPr lang="id-ID" dirty="0"/>
              <a:t>intensitas curah hujan dengan rumus Mononobe</a:t>
            </a:r>
            <a:r>
              <a:rPr lang="id-ID" dirty="0" smtClean="0"/>
              <a:t>.</a:t>
            </a:r>
          </a:p>
          <a:p>
            <a:pPr marL="971550" lvl="1" indent="-514350">
              <a:buAutoNum type="arabicPeriod"/>
            </a:pPr>
            <a:r>
              <a:rPr lang="id-ID" dirty="0" smtClean="0"/>
              <a:t>Menentukan </a:t>
            </a:r>
            <a:r>
              <a:rPr lang="id-ID" dirty="0"/>
              <a:t>jumlah tahun kala ulang kejadian banjir historis</a:t>
            </a:r>
            <a:r>
              <a:rPr lang="id-ID" dirty="0" smtClean="0"/>
              <a:t>.</a:t>
            </a:r>
          </a:p>
          <a:p>
            <a:pPr marL="971550" lvl="1" indent="-514350">
              <a:buAutoNum type="arabicPeriod"/>
            </a:pPr>
            <a:r>
              <a:rPr lang="id-ID" dirty="0" smtClean="0"/>
              <a:t>Menghitung </a:t>
            </a:r>
            <a:r>
              <a:rPr lang="id-ID" dirty="0"/>
              <a:t>debit air hujan menggunakan rumus rasional yang telah dimodifikasi</a:t>
            </a:r>
            <a:r>
              <a:rPr lang="id-ID" dirty="0" smtClean="0"/>
              <a:t>.</a:t>
            </a:r>
          </a:p>
          <a:p>
            <a:pPr marL="971550" lvl="1" indent="-514350">
              <a:buAutoNum type="arabicPeriod"/>
            </a:pPr>
            <a:r>
              <a:rPr lang="id-ID" dirty="0" smtClean="0"/>
              <a:t>Menghitungdebit </a:t>
            </a:r>
            <a:r>
              <a:rPr lang="id-ID" dirty="0"/>
              <a:t>air kotor atau buangan penduduk</a:t>
            </a:r>
            <a:r>
              <a:rPr lang="id-ID" dirty="0" smtClean="0"/>
              <a:t>.</a:t>
            </a:r>
          </a:p>
          <a:p>
            <a:pPr marL="971550" lvl="1" indent="-514350">
              <a:buAutoNum type="arabicPeriod"/>
            </a:pPr>
            <a:r>
              <a:rPr lang="id-ID" dirty="0" smtClean="0"/>
              <a:t>Menghitung </a:t>
            </a:r>
            <a:r>
              <a:rPr lang="id-ID" dirty="0"/>
              <a:t>debit total atau debit banjir rencana</a:t>
            </a:r>
            <a:r>
              <a:rPr lang="id-ID" dirty="0" smtClean="0"/>
              <a:t>.</a:t>
            </a:r>
          </a:p>
          <a:p>
            <a:pPr marL="971550" lvl="1" indent="-514350">
              <a:buAutoNum type="arabicPeriod"/>
            </a:pPr>
            <a:r>
              <a:rPr lang="id-ID" dirty="0" smtClean="0"/>
              <a:t>Menghitung </a:t>
            </a:r>
            <a:r>
              <a:rPr lang="id-ID" dirty="0"/>
              <a:t>kapasitas saluran eksisting</a:t>
            </a:r>
            <a:r>
              <a:rPr lang="id-ID" dirty="0" smtClean="0"/>
              <a:t>.</a:t>
            </a:r>
          </a:p>
          <a:p>
            <a:pPr marL="971550" lvl="1" indent="-514350">
              <a:buAutoNum type="arabicPeriod"/>
            </a:pPr>
            <a:r>
              <a:rPr lang="id-ID" dirty="0" smtClean="0"/>
              <a:t>Membandingkan </a:t>
            </a:r>
            <a:r>
              <a:rPr lang="id-ID" dirty="0"/>
              <a:t>kapasitas saluran eksisting dengan debit banjir rencana</a:t>
            </a:r>
            <a:endParaRPr lang="id-ID" dirty="0">
              <a:latin typeface="Book Antiqua" pitchFamily="18" charset="0"/>
            </a:endParaRPr>
          </a:p>
        </p:txBody>
      </p:sp>
    </p:spTree>
    <p:extLst>
      <p:ext uri="{BB962C8B-B14F-4D97-AF65-F5344CB8AC3E}">
        <p14:creationId xmlns:p14="http://schemas.microsoft.com/office/powerpoint/2010/main" val="230097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634082"/>
          </a:xfrm>
        </p:spPr>
        <p:txBody>
          <a:bodyPr>
            <a:normAutofit fontScale="90000"/>
          </a:bodyPr>
          <a:lstStyle/>
          <a:p>
            <a:r>
              <a:rPr lang="id-ID" dirty="0" smtClean="0"/>
              <a:t>Lanjutan</a:t>
            </a:r>
            <a:endParaRPr lang="id-ID" dirty="0"/>
          </a:p>
        </p:txBody>
      </p:sp>
      <p:sp>
        <p:nvSpPr>
          <p:cNvPr id="3" name="Content Placeholder 2"/>
          <p:cNvSpPr>
            <a:spLocks noGrp="1"/>
          </p:cNvSpPr>
          <p:nvPr>
            <p:ph idx="1"/>
          </p:nvPr>
        </p:nvSpPr>
        <p:spPr>
          <a:xfrm>
            <a:off x="467544" y="1340768"/>
            <a:ext cx="8280920" cy="4785395"/>
          </a:xfrm>
        </p:spPr>
        <p:txBody>
          <a:bodyPr>
            <a:normAutofit fontScale="77500" lnSpcReduction="20000"/>
          </a:bodyPr>
          <a:lstStyle/>
          <a:p>
            <a:pPr marL="514350" indent="-514350">
              <a:buFont typeface="+mj-lt"/>
              <a:buAutoNum type="arabicPeriod"/>
            </a:pPr>
            <a:r>
              <a:rPr lang="id-ID" dirty="0"/>
              <a:t>Membuat usulan rencana penanganan terpadu sesuai kondisi masing-masing DTA.</a:t>
            </a:r>
          </a:p>
          <a:p>
            <a:pPr marL="514350" indent="-514350">
              <a:buFont typeface="+mj-lt"/>
              <a:buAutoNum type="arabicPeriod"/>
            </a:pPr>
            <a:r>
              <a:rPr lang="id-ID" dirty="0"/>
              <a:t>Membuat pola operasi pintu airDTA.</a:t>
            </a:r>
          </a:p>
          <a:p>
            <a:pPr marL="514350" indent="-514350">
              <a:buFont typeface="+mj-lt"/>
              <a:buAutoNum type="arabicPeriod"/>
            </a:pPr>
            <a:r>
              <a:rPr lang="id-ID" dirty="0"/>
              <a:t>Merencanakan kolam tampungan drainase dan pola operasinya.</a:t>
            </a:r>
          </a:p>
          <a:p>
            <a:pPr marL="514350" indent="-514350">
              <a:buFont typeface="+mj-lt"/>
              <a:buAutoNum type="arabicPeriod"/>
            </a:pPr>
            <a:r>
              <a:rPr lang="id-ID" dirty="0"/>
              <a:t>Merencanakan saluran tersier baru.</a:t>
            </a:r>
          </a:p>
          <a:p>
            <a:pPr marL="514350" indent="-514350">
              <a:buFont typeface="+mj-lt"/>
              <a:buAutoNum type="arabicPeriod"/>
            </a:pPr>
            <a:r>
              <a:rPr lang="id-ID" dirty="0"/>
              <a:t>Mengevaluasi pompa banjir eksisting dan merencanakan pompa banjir baru beserta pola operasinya.</a:t>
            </a:r>
          </a:p>
          <a:p>
            <a:pPr marL="514350" indent="-514350">
              <a:buFont typeface="+mj-lt"/>
              <a:buAutoNum type="arabicPeriod"/>
            </a:pPr>
            <a:r>
              <a:rPr lang="id-ID" dirty="0"/>
              <a:t>Menghitung kemampuan Afvoer Sidokare dalam menerima tambahanvolume banjir dari lokasi studi.</a:t>
            </a:r>
          </a:p>
          <a:p>
            <a:pPr marL="514350" indent="-514350">
              <a:buFont typeface="+mj-lt"/>
              <a:buAutoNum type="arabicPeriod"/>
            </a:pPr>
            <a:r>
              <a:rPr lang="id-ID" dirty="0"/>
              <a:t>Menghitung reduksi banjir setelah dilakukan penanganan secara terpadu.</a:t>
            </a:r>
          </a:p>
          <a:p>
            <a:pPr marL="514350" indent="-514350">
              <a:buFont typeface="+mj-lt"/>
              <a:buAutoNum type="arabicPeriod"/>
            </a:pPr>
            <a:r>
              <a:rPr lang="id-ID" dirty="0"/>
              <a:t>Menghitung perkiraan biaya untuk penanganan terpadu</a:t>
            </a:r>
            <a:endParaRPr lang="id-ID" dirty="0">
              <a:latin typeface="Book Antiqua" pitchFamily="18" charset="0"/>
            </a:endParaRPr>
          </a:p>
        </p:txBody>
      </p:sp>
    </p:spTree>
    <p:extLst>
      <p:ext uri="{BB962C8B-B14F-4D97-AF65-F5344CB8AC3E}">
        <p14:creationId xmlns:p14="http://schemas.microsoft.com/office/powerpoint/2010/main" val="26773922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760640"/>
          </a:xfrm>
        </p:spPr>
        <p:txBody>
          <a:bodyPr>
            <a:normAutofit/>
          </a:bodyPr>
          <a:lstStyle/>
          <a:p>
            <a:pPr marL="457200" lvl="1" indent="0">
              <a:buNone/>
            </a:pPr>
            <a:r>
              <a:rPr lang="id-ID" dirty="0" smtClean="0"/>
              <a:t>Perhitungan </a:t>
            </a:r>
            <a:r>
              <a:rPr lang="id-ID" dirty="0"/>
              <a:t>curah hujan rerata </a:t>
            </a:r>
            <a:r>
              <a:rPr lang="id-ID" dirty="0" smtClean="0"/>
              <a:t>daerah dengan </a:t>
            </a:r>
            <a:r>
              <a:rPr lang="id-ID" dirty="0"/>
              <a:t>metode poligon Thiessendiperlukan untuk mengetahui pengaruh stasiun hujan tertentu,terhadap luasan daerah yang dipengaruhinya. Persamaannya sebagai berikut</a:t>
            </a:r>
            <a:r>
              <a:rPr lang="id-ID" dirty="0" smtClean="0"/>
              <a:t>:</a:t>
            </a:r>
          </a:p>
          <a:p>
            <a:pPr marL="457200" lvl="1" indent="0">
              <a:buNone/>
            </a:pPr>
            <a:endParaRPr lang="id-ID" sz="2800" dirty="0">
              <a:latin typeface="Book Antiqua" pitchFamily="18" charset="0"/>
            </a:endParaRPr>
          </a:p>
          <a:p>
            <a:pPr marL="0" indent="0">
              <a:buNone/>
            </a:pPr>
            <a:endParaRPr lang="id-ID" dirty="0">
              <a:latin typeface="Book Antiqua" pitchFamily="18" charset="0"/>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8611" t="44666" r="27917" b="48550"/>
          <a:stretch/>
        </p:blipFill>
        <p:spPr bwMode="auto">
          <a:xfrm>
            <a:off x="971600" y="3508913"/>
            <a:ext cx="5536794" cy="1000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80564" y="4509120"/>
            <a:ext cx="6399747" cy="923330"/>
          </a:xfrm>
          <a:prstGeom prst="rect">
            <a:avLst/>
          </a:prstGeom>
        </p:spPr>
        <p:txBody>
          <a:bodyPr wrap="square">
            <a:spAutoFit/>
          </a:bodyPr>
          <a:lstStyle/>
          <a:p>
            <a:r>
              <a:rPr lang="id-ID" dirty="0"/>
              <a:t>dengan:P̅= Hujan rerata daerah (mm)P1, P2, ..., Pn= Hujan pada stasiun 1, 2, ....., n (mm)A1, A2, ..., An= Luas daerah yang mewakili stasiun 1, 2, ...., n</a:t>
            </a:r>
          </a:p>
        </p:txBody>
      </p:sp>
    </p:spTree>
    <p:extLst>
      <p:ext uri="{BB962C8B-B14F-4D97-AF65-F5344CB8AC3E}">
        <p14:creationId xmlns:p14="http://schemas.microsoft.com/office/powerpoint/2010/main" val="4110424282"/>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80920" cy="4309939"/>
          </a:xfrm>
        </p:spPr>
        <p:txBody>
          <a:bodyPr>
            <a:normAutofit/>
          </a:bodyPr>
          <a:lstStyle/>
          <a:p>
            <a:pPr marL="457200" lvl="1" indent="0">
              <a:buNone/>
            </a:pPr>
            <a:r>
              <a:rPr lang="id-ID" sz="3200" dirty="0"/>
              <a:t>Curah Hujan Rancangan Metode Log Pearson Type IIICurah hujan rancangan metode Log Pearson Tipe III dapat digunakan pada semua sebaran data tanpa harus memenuhi syarat koefisien kepencengan (skewness) dan koefisien kepuncakan (kurtosis).Persamaannya sebagai berikut</a:t>
            </a:r>
            <a:r>
              <a:rPr lang="id-ID" sz="3200" dirty="0" smtClean="0"/>
              <a:t>: logX=logX</a:t>
            </a:r>
            <a:r>
              <a:rPr lang="id-ID" sz="3200" dirty="0"/>
              <a:t>̅+ G . </a:t>
            </a:r>
            <a:r>
              <a:rPr lang="id-ID" sz="3200" dirty="0" smtClean="0"/>
              <a:t>        Sd(2</a:t>
            </a:r>
            <a:r>
              <a:rPr lang="id-ID" sz="3200" dirty="0"/>
              <a:t>)</a:t>
            </a:r>
            <a:endParaRPr lang="id-ID" dirty="0">
              <a:latin typeface="Book Antiqua" pitchFamily="18" charset="0"/>
            </a:endParaRPr>
          </a:p>
        </p:txBody>
      </p:sp>
      <p:sp>
        <p:nvSpPr>
          <p:cNvPr id="4" name="Title 1"/>
          <p:cNvSpPr>
            <a:spLocks noGrp="1"/>
          </p:cNvSpPr>
          <p:nvPr>
            <p:ph type="title"/>
          </p:nvPr>
        </p:nvSpPr>
        <p:spPr>
          <a:xfrm>
            <a:off x="457200" y="274638"/>
            <a:ext cx="8291264" cy="634082"/>
          </a:xfrm>
        </p:spPr>
        <p:txBody>
          <a:bodyPr>
            <a:normAutofit fontScale="90000"/>
          </a:bodyPr>
          <a:lstStyle/>
          <a:p>
            <a:r>
              <a:rPr lang="id-ID" dirty="0"/>
              <a:t>Curah </a:t>
            </a:r>
            <a:r>
              <a:rPr lang="id-ID" dirty="0" smtClean="0"/>
              <a:t>Hujan </a:t>
            </a:r>
            <a:r>
              <a:rPr lang="id-ID" dirty="0"/>
              <a:t>Metode Log Pearson</a:t>
            </a:r>
          </a:p>
        </p:txBody>
      </p:sp>
    </p:spTree>
    <p:extLst>
      <p:ext uri="{BB962C8B-B14F-4D97-AF65-F5344CB8AC3E}">
        <p14:creationId xmlns:p14="http://schemas.microsoft.com/office/powerpoint/2010/main" val="1640415494"/>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832648"/>
          </a:xfrm>
        </p:spPr>
        <p:txBody>
          <a:bodyPr>
            <a:normAutofit/>
          </a:bodyPr>
          <a:lstStyle/>
          <a:p>
            <a:pPr marL="0" indent="0">
              <a:buNone/>
            </a:pPr>
            <a:r>
              <a:rPr lang="id-ID" dirty="0"/>
              <a:t>dengan</a:t>
            </a:r>
            <a:r>
              <a:rPr lang="id-ID" dirty="0" smtClean="0"/>
              <a:t>: log </a:t>
            </a:r>
            <a:r>
              <a:rPr lang="id-ID" dirty="0"/>
              <a:t>X= Nilai logaritma dari curah hujan rancangan dengan kala ulang </a:t>
            </a:r>
            <a:r>
              <a:rPr lang="id-ID" dirty="0" smtClean="0"/>
              <a:t>tertentu log </a:t>
            </a:r>
            <a:r>
              <a:rPr lang="id-ID" dirty="0"/>
              <a:t>X̅= Rata-rata logaritma dari hujan rata-rata maksimum </a:t>
            </a:r>
            <a:r>
              <a:rPr lang="id-ID" dirty="0" smtClean="0"/>
              <a:t>daerah G=Merupakan </a:t>
            </a:r>
            <a:r>
              <a:rPr lang="id-ID" dirty="0"/>
              <a:t>konstanta yang didapatkan dari tabel Log Pearson Type </a:t>
            </a:r>
            <a:r>
              <a:rPr lang="id-ID" dirty="0" smtClean="0"/>
              <a:t>III dari </a:t>
            </a:r>
            <a:r>
              <a:rPr lang="id-ID" dirty="0"/>
              <a:t>hubungan </a:t>
            </a:r>
            <a:r>
              <a:rPr lang="id-ID" dirty="0" smtClean="0"/>
              <a:t>antara Cs dan </a:t>
            </a:r>
            <a:r>
              <a:rPr lang="id-ID" dirty="0"/>
              <a:t>periode ulang (T).</a:t>
            </a:r>
            <a:endParaRPr lang="id-ID" dirty="0">
              <a:latin typeface="Book Antiqua" pitchFamily="18" charset="0"/>
            </a:endParaRPr>
          </a:p>
        </p:txBody>
      </p:sp>
    </p:spTree>
    <p:extLst>
      <p:ext uri="{BB962C8B-B14F-4D97-AF65-F5344CB8AC3E}">
        <p14:creationId xmlns:p14="http://schemas.microsoft.com/office/powerpoint/2010/main" val="3650768804"/>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72816"/>
            <a:ext cx="8229600" cy="4525963"/>
          </a:xfrm>
        </p:spPr>
        <p:txBody>
          <a:bodyPr/>
          <a:lstStyle/>
          <a:p>
            <a:pPr marL="0" indent="0">
              <a:buNone/>
            </a:pPr>
            <a:r>
              <a:rPr lang="id-ID" dirty="0" smtClean="0">
                <a:latin typeface="Book Antiqua" pitchFamily="18" charset="0"/>
              </a:rPr>
              <a:t> </a:t>
            </a:r>
            <a:endParaRPr lang="id-ID" dirty="0">
              <a:latin typeface="Book Antiqua" pitchFamily="18" charset="0"/>
            </a:endParaRPr>
          </a:p>
        </p:txBody>
      </p:sp>
      <p:sp>
        <p:nvSpPr>
          <p:cNvPr id="2" name="Rectangle 1"/>
          <p:cNvSpPr/>
          <p:nvPr/>
        </p:nvSpPr>
        <p:spPr>
          <a:xfrm>
            <a:off x="899592" y="692696"/>
            <a:ext cx="7488832" cy="4524315"/>
          </a:xfrm>
          <a:prstGeom prst="rect">
            <a:avLst/>
          </a:prstGeom>
        </p:spPr>
        <p:txBody>
          <a:bodyPr wrap="square">
            <a:spAutoFit/>
          </a:bodyPr>
          <a:lstStyle/>
          <a:p>
            <a:r>
              <a:rPr lang="id-ID" sz="3200" dirty="0"/>
              <a:t>dengan</a:t>
            </a:r>
            <a:r>
              <a:rPr lang="id-ID" sz="3200" dirty="0" smtClean="0"/>
              <a:t>:</a:t>
            </a:r>
          </a:p>
          <a:p>
            <a:r>
              <a:rPr lang="id-ID" sz="3200" dirty="0" smtClean="0"/>
              <a:t>log </a:t>
            </a:r>
            <a:r>
              <a:rPr lang="id-ID" sz="3200" dirty="0" smtClean="0"/>
              <a:t>X    =  Nilai </a:t>
            </a:r>
            <a:r>
              <a:rPr lang="id-ID" sz="3200" dirty="0"/>
              <a:t>logaritma dari curah hujan rancangan dengan kala ulang </a:t>
            </a:r>
            <a:r>
              <a:rPr lang="id-ID" sz="3200" dirty="0" smtClean="0"/>
              <a:t>tertentulog</a:t>
            </a:r>
          </a:p>
          <a:p>
            <a:r>
              <a:rPr lang="id-ID" sz="3200" dirty="0" smtClean="0"/>
              <a:t> </a:t>
            </a:r>
            <a:r>
              <a:rPr lang="id-ID" sz="3200" dirty="0" smtClean="0"/>
              <a:t>X  ̅</a:t>
            </a:r>
            <a:r>
              <a:rPr lang="id-ID" sz="3200" dirty="0"/>
              <a:t>= Rata-rata logaritma dari hujan rata-rata maksimum </a:t>
            </a:r>
            <a:r>
              <a:rPr lang="id-ID" sz="3200" dirty="0" smtClean="0"/>
              <a:t>daerah</a:t>
            </a:r>
          </a:p>
          <a:p>
            <a:r>
              <a:rPr lang="id-ID" sz="3200" dirty="0" smtClean="0"/>
              <a:t>G = Merupakan </a:t>
            </a:r>
            <a:r>
              <a:rPr lang="id-ID" sz="3200" dirty="0"/>
              <a:t>konstanta yang didapatkan dari tabel Log Pearson Type IIIdari hubungan antaraCsdan periode ulang (T</a:t>
            </a:r>
            <a:r>
              <a:rPr lang="id-ID" sz="3200" dirty="0" smtClean="0"/>
              <a:t>)</a:t>
            </a:r>
          </a:p>
          <a:p>
            <a:r>
              <a:rPr lang="id-ID" sz="3200" dirty="0" smtClean="0"/>
              <a:t>Sd = </a:t>
            </a:r>
            <a:r>
              <a:rPr lang="id-ID" sz="3200" dirty="0"/>
              <a:t>Simpangan baku</a:t>
            </a:r>
          </a:p>
        </p:txBody>
      </p:sp>
    </p:spTree>
    <p:extLst>
      <p:ext uri="{BB962C8B-B14F-4D97-AF65-F5344CB8AC3E}">
        <p14:creationId xmlns:p14="http://schemas.microsoft.com/office/powerpoint/2010/main" val="8808342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1062028"/>
            <a:ext cx="7560840" cy="5693866"/>
          </a:xfrm>
          <a:prstGeom prst="rect">
            <a:avLst/>
          </a:prstGeom>
        </p:spPr>
        <p:txBody>
          <a:bodyPr wrap="square">
            <a:spAutoFit/>
          </a:bodyPr>
          <a:lstStyle/>
          <a:p>
            <a:r>
              <a:rPr lang="id-ID" sz="2800" dirty="0" smtClean="0"/>
              <a:t>Intensitas </a:t>
            </a:r>
            <a:r>
              <a:rPr lang="id-ID" sz="2800" dirty="0"/>
              <a:t>hujan di kawasan perkotaan dapat dihitung dengan rumus Mononobe, sebagai berikut (Suhardjono, </a:t>
            </a:r>
            <a:r>
              <a:rPr lang="id-ID" sz="2800" dirty="0" smtClean="0"/>
              <a:t>2015):</a:t>
            </a:r>
          </a:p>
          <a:p>
            <a:endParaRPr lang="id-ID" sz="2800" dirty="0"/>
          </a:p>
          <a:p>
            <a:endParaRPr lang="id-ID" sz="2800" dirty="0" smtClean="0"/>
          </a:p>
          <a:p>
            <a:endParaRPr lang="id-ID" sz="2800" dirty="0" smtClean="0"/>
          </a:p>
          <a:p>
            <a:r>
              <a:rPr lang="id-ID" sz="2800" dirty="0" smtClean="0"/>
              <a:t>dengan:</a:t>
            </a:r>
          </a:p>
          <a:p>
            <a:r>
              <a:rPr lang="id-ID" sz="2800" dirty="0" smtClean="0"/>
              <a:t>I = </a:t>
            </a:r>
            <a:r>
              <a:rPr lang="id-ID" sz="2800" dirty="0" smtClean="0"/>
              <a:t> intensitas </a:t>
            </a:r>
            <a:r>
              <a:rPr lang="id-ID" sz="2800" dirty="0" smtClean="0"/>
              <a:t>hujan selama waktu konsentrasi </a:t>
            </a:r>
            <a:r>
              <a:rPr lang="id-ID" sz="2800" dirty="0" smtClean="0"/>
              <a:t>             (</a:t>
            </a:r>
            <a:r>
              <a:rPr lang="id-ID" sz="2800" dirty="0" smtClean="0"/>
              <a:t>mm/jam)</a:t>
            </a:r>
          </a:p>
          <a:p>
            <a:r>
              <a:rPr lang="id-ID" sz="2800" dirty="0" smtClean="0"/>
              <a:t>R24= curah hujan maksimum harian dalam 24 jam (mm/jam) dengan kala ulang tertentu</a:t>
            </a:r>
          </a:p>
          <a:p>
            <a:r>
              <a:rPr lang="id-ID" sz="2800" dirty="0" smtClean="0"/>
              <a:t>Tc= waktu konsentrasi (jam)</a:t>
            </a:r>
          </a:p>
          <a:p>
            <a:r>
              <a:rPr lang="id-ID" sz="2800" dirty="0" smtClean="0"/>
              <a:t>2/3= konstanta</a:t>
            </a:r>
            <a:endParaRPr lang="id-ID" sz="28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4861" t="55634" r="50417" b="37277"/>
          <a:stretch/>
        </p:blipFill>
        <p:spPr bwMode="auto">
          <a:xfrm>
            <a:off x="1609817" y="2492896"/>
            <a:ext cx="6428421"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003289" y="481446"/>
            <a:ext cx="3960571" cy="584775"/>
          </a:xfrm>
          <a:prstGeom prst="rect">
            <a:avLst/>
          </a:prstGeom>
        </p:spPr>
        <p:txBody>
          <a:bodyPr wrap="none">
            <a:spAutoFit/>
          </a:bodyPr>
          <a:lstStyle/>
          <a:p>
            <a:r>
              <a:rPr lang="id-ID" sz="3200" dirty="0" smtClean="0"/>
              <a:t>Intensitas curah hujan </a:t>
            </a:r>
            <a:endParaRPr lang="id-ID" sz="3200" dirty="0"/>
          </a:p>
        </p:txBody>
      </p:sp>
    </p:spTree>
    <p:extLst>
      <p:ext uri="{BB962C8B-B14F-4D97-AF65-F5344CB8AC3E}">
        <p14:creationId xmlns:p14="http://schemas.microsoft.com/office/powerpoint/2010/main" val="2392749991"/>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994122"/>
          </a:xfrm>
        </p:spPr>
        <p:txBody>
          <a:bodyPr>
            <a:normAutofit fontScale="90000"/>
          </a:bodyPr>
          <a:lstStyle/>
          <a:p>
            <a:r>
              <a:rPr lang="id-ID" b="1" dirty="0" smtClean="0"/>
              <a:t>Jumlah </a:t>
            </a:r>
            <a:r>
              <a:rPr lang="id-ID" b="1" dirty="0"/>
              <a:t>Tahun Kala Ulang</a:t>
            </a:r>
            <a:br>
              <a:rPr lang="id-ID" b="1" dirty="0"/>
            </a:br>
            <a:endParaRPr lang="id-ID" dirty="0"/>
          </a:p>
        </p:txBody>
      </p:sp>
      <p:sp>
        <p:nvSpPr>
          <p:cNvPr id="3" name="Content Placeholder 2"/>
          <p:cNvSpPr>
            <a:spLocks noGrp="1"/>
          </p:cNvSpPr>
          <p:nvPr>
            <p:ph idx="1"/>
          </p:nvPr>
        </p:nvSpPr>
        <p:spPr/>
        <p:txBody>
          <a:bodyPr>
            <a:normAutofit fontScale="62500" lnSpcReduction="20000"/>
          </a:bodyPr>
          <a:lstStyle/>
          <a:p>
            <a:pPr marL="0" indent="0">
              <a:buNone/>
            </a:pPr>
            <a:r>
              <a:rPr lang="id-ID" sz="5800" dirty="0" smtClean="0"/>
              <a:t>Perkiraan </a:t>
            </a:r>
            <a:r>
              <a:rPr lang="id-ID" sz="5800" dirty="0"/>
              <a:t>jumlah tahun </a:t>
            </a:r>
            <a:r>
              <a:rPr lang="id-ID" sz="5800" dirty="0" smtClean="0"/>
              <a:t>rancangan</a:t>
            </a:r>
            <a:br>
              <a:rPr lang="id-ID" sz="5800" dirty="0" smtClean="0"/>
            </a:br>
            <a:r>
              <a:rPr lang="id-ID" sz="5800" dirty="0" smtClean="0"/>
              <a:t>didasarkan </a:t>
            </a:r>
            <a:r>
              <a:rPr lang="id-ID" sz="5800" dirty="0"/>
              <a:t>pada volume banjir yang terjadi,</a:t>
            </a:r>
            <a:br>
              <a:rPr lang="id-ID" sz="5800" dirty="0"/>
            </a:br>
            <a:r>
              <a:rPr lang="id-ID" sz="5800" dirty="0"/>
              <a:t>dibagi dengan lama genangan yang </a:t>
            </a:r>
            <a:r>
              <a:rPr lang="id-ID" sz="5800" dirty="0" smtClean="0"/>
              <a:t>terjadi.</a:t>
            </a:r>
            <a:br>
              <a:rPr lang="id-ID" sz="5800" dirty="0" smtClean="0"/>
            </a:br>
            <a:r>
              <a:rPr lang="id-ID" sz="5800" dirty="0" smtClean="0"/>
              <a:t>Tahapan </a:t>
            </a:r>
            <a:r>
              <a:rPr lang="id-ID" sz="5800" dirty="0"/>
              <a:t>analisa penentuan kala ulang banjir</a:t>
            </a:r>
            <a:br>
              <a:rPr lang="id-ID" sz="5800" dirty="0"/>
            </a:br>
            <a:r>
              <a:rPr lang="id-ID" sz="5800" dirty="0"/>
              <a:t>historis, sebagai berikut:</a:t>
            </a:r>
            <a:br>
              <a:rPr lang="id-ID" sz="5800" dirty="0"/>
            </a:br>
            <a:r>
              <a:rPr lang="id-ID" sz="5800" dirty="0" smtClean="0"/>
              <a:t>1</a:t>
            </a:r>
            <a:r>
              <a:rPr lang="id-ID" dirty="0"/>
              <a:t/>
            </a:r>
            <a:br>
              <a:rPr lang="id-ID" dirty="0"/>
            </a:br>
            <a:endParaRPr lang="id-ID" dirty="0"/>
          </a:p>
        </p:txBody>
      </p:sp>
    </p:spTree>
    <p:extLst>
      <p:ext uri="{BB962C8B-B14F-4D97-AF65-F5344CB8AC3E}">
        <p14:creationId xmlns:p14="http://schemas.microsoft.com/office/powerpoint/2010/main" val="9161558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91264" cy="5577483"/>
          </a:xfrm>
        </p:spPr>
        <p:txBody>
          <a:bodyPr>
            <a:normAutofit fontScale="92500" lnSpcReduction="20000"/>
          </a:bodyPr>
          <a:lstStyle/>
          <a:p>
            <a:pPr marL="514350" indent="-514350">
              <a:buFont typeface="+mj-lt"/>
              <a:buAutoNum type="arabicPeriod"/>
            </a:pPr>
            <a:r>
              <a:rPr lang="id-ID" dirty="0" smtClean="0"/>
              <a:t>Menganalisa </a:t>
            </a:r>
            <a:r>
              <a:rPr lang="id-ID" dirty="0"/>
              <a:t>volume genangan sampai</a:t>
            </a:r>
            <a:br>
              <a:rPr lang="id-ID" dirty="0"/>
            </a:br>
            <a:r>
              <a:rPr lang="id-ID" dirty="0"/>
              <a:t>dengan elevasi banjir tertinggi</a:t>
            </a:r>
            <a:r>
              <a:rPr lang="id-ID" dirty="0" smtClean="0"/>
              <a:t>.</a:t>
            </a:r>
          </a:p>
          <a:p>
            <a:pPr marL="514350" indent="-514350">
              <a:buFont typeface="+mj-lt"/>
              <a:buAutoNum type="arabicPeriod"/>
            </a:pPr>
            <a:r>
              <a:rPr lang="id-ID" dirty="0" smtClean="0"/>
              <a:t>Menganalisa </a:t>
            </a:r>
            <a:r>
              <a:rPr lang="id-ID" dirty="0"/>
              <a:t>luas lahan yang tergenang</a:t>
            </a:r>
            <a:br>
              <a:rPr lang="id-ID" dirty="0"/>
            </a:br>
            <a:r>
              <a:rPr lang="id-ID" dirty="0"/>
              <a:t>dan tidak tergenang</a:t>
            </a:r>
            <a:r>
              <a:rPr lang="id-ID" dirty="0" smtClean="0"/>
              <a:t>.</a:t>
            </a:r>
          </a:p>
          <a:p>
            <a:pPr marL="514350" indent="-514350">
              <a:buFont typeface="+mj-lt"/>
              <a:buAutoNum type="arabicPeriod"/>
            </a:pPr>
            <a:r>
              <a:rPr lang="id-ID" dirty="0" smtClean="0"/>
              <a:t>Menghitung </a:t>
            </a:r>
            <a:r>
              <a:rPr lang="id-ID" dirty="0"/>
              <a:t>volume air yang ter-tampung</a:t>
            </a:r>
            <a:r>
              <a:rPr lang="id-ID" dirty="0" smtClean="0"/>
              <a:t>.</a:t>
            </a:r>
          </a:p>
          <a:p>
            <a:pPr marL="514350" indent="-514350">
              <a:buFont typeface="+mj-lt"/>
              <a:buAutoNum type="arabicPeriod"/>
            </a:pPr>
            <a:r>
              <a:rPr lang="id-ID" dirty="0" smtClean="0"/>
              <a:t>Menghitung </a:t>
            </a:r>
            <a:r>
              <a:rPr lang="id-ID" dirty="0"/>
              <a:t>kapasitas saluran drainase</a:t>
            </a:r>
            <a:br>
              <a:rPr lang="id-ID" dirty="0"/>
            </a:br>
            <a:r>
              <a:rPr lang="id-ID" dirty="0"/>
              <a:t>eksisting</a:t>
            </a:r>
            <a:r>
              <a:rPr lang="id-ID" dirty="0" smtClean="0"/>
              <a:t>.</a:t>
            </a:r>
          </a:p>
          <a:p>
            <a:pPr marL="514350" indent="-514350">
              <a:buFont typeface="+mj-lt"/>
              <a:buAutoNum type="arabicPeriod"/>
            </a:pPr>
            <a:r>
              <a:rPr lang="id-ID" dirty="0" smtClean="0"/>
              <a:t>Mengetahui </a:t>
            </a:r>
            <a:r>
              <a:rPr lang="id-ID" dirty="0"/>
              <a:t>volume air yang meluap/</a:t>
            </a:r>
            <a:br>
              <a:rPr lang="id-ID" dirty="0"/>
            </a:br>
            <a:r>
              <a:rPr lang="id-ID" dirty="0"/>
              <a:t>melimpas</a:t>
            </a:r>
            <a:r>
              <a:rPr lang="id-ID" dirty="0" smtClean="0"/>
              <a:t>.</a:t>
            </a:r>
          </a:p>
          <a:p>
            <a:pPr marL="514350" indent="-514350">
              <a:buFont typeface="+mj-lt"/>
              <a:buAutoNum type="arabicPeriod"/>
            </a:pPr>
            <a:r>
              <a:rPr lang="id-ID" dirty="0" smtClean="0"/>
              <a:t>Mengubah </a:t>
            </a:r>
            <a:r>
              <a:rPr lang="id-ID" dirty="0"/>
              <a:t>besarnya volume air menjadi</a:t>
            </a:r>
            <a:br>
              <a:rPr lang="id-ID" dirty="0"/>
            </a:br>
            <a:r>
              <a:rPr lang="id-ID" dirty="0"/>
              <a:t>debit banjir historis</a:t>
            </a:r>
            <a:r>
              <a:rPr lang="id-ID" dirty="0" smtClean="0"/>
              <a:t>.</a:t>
            </a:r>
          </a:p>
          <a:p>
            <a:pPr marL="514350" indent="-514350">
              <a:buFont typeface="+mj-lt"/>
              <a:buAutoNum type="arabicPeriod"/>
            </a:pPr>
            <a:r>
              <a:rPr lang="id-ID" dirty="0" smtClean="0"/>
              <a:t>Menentukan </a:t>
            </a:r>
            <a:r>
              <a:rPr lang="id-ID" dirty="0"/>
              <a:t>kala ulang banjir historis</a:t>
            </a:r>
            <a:br>
              <a:rPr lang="id-ID" dirty="0"/>
            </a:br>
            <a:r>
              <a:rPr lang="id-ID" dirty="0"/>
              <a:t>berdasarkan analisa intensitas hujan.</a:t>
            </a:r>
            <a:endParaRPr lang="id-ID" dirty="0">
              <a:latin typeface="Book Antiqua" pitchFamily="18" charset="0"/>
            </a:endParaRPr>
          </a:p>
        </p:txBody>
      </p:sp>
    </p:spTree>
    <p:extLst>
      <p:ext uri="{BB962C8B-B14F-4D97-AF65-F5344CB8AC3E}">
        <p14:creationId xmlns:p14="http://schemas.microsoft.com/office/powerpoint/2010/main" val="705835057"/>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7931224" cy="5505475"/>
          </a:xfrm>
        </p:spPr>
        <p:txBody>
          <a:bodyPr/>
          <a:lstStyle/>
          <a:p>
            <a:r>
              <a:rPr lang="id-ID" dirty="0"/>
              <a:t>Debit akibat hujan untuk drainase</a:t>
            </a:r>
            <a:br>
              <a:rPr lang="id-ID" dirty="0"/>
            </a:br>
            <a:r>
              <a:rPr lang="id-ID" dirty="0"/>
              <a:t>perkotaan biasanya dihitung menggunakan</a:t>
            </a:r>
            <a:br>
              <a:rPr lang="id-ID" dirty="0"/>
            </a:br>
            <a:r>
              <a:rPr lang="id-ID" dirty="0"/>
              <a:t>rumus Rasional. Di bawah ini rumus Rasional</a:t>
            </a:r>
            <a:br>
              <a:rPr lang="id-ID" dirty="0"/>
            </a:br>
            <a:r>
              <a:rPr lang="id-ID" dirty="0"/>
              <a:t>modifikasi (Suhardjono, 2015):</a:t>
            </a:r>
            <a:r>
              <a:rPr lang="id-ID" dirty="0"/>
              <a:t> </a:t>
            </a:r>
            <a:br>
              <a:rPr lang="id-ID" dirty="0"/>
            </a:br>
            <a:endParaRPr lang="id-ID" dirty="0"/>
          </a:p>
        </p:txBody>
      </p:sp>
      <p:graphicFrame>
        <p:nvGraphicFramePr>
          <p:cNvPr id="8" name="Table 7"/>
          <p:cNvGraphicFramePr>
            <a:graphicFrameLocks noGrp="1"/>
          </p:cNvGraphicFramePr>
          <p:nvPr>
            <p:extLst>
              <p:ext uri="{D42A27DB-BD31-4B8C-83A1-F6EECF244321}">
                <p14:modId xmlns:p14="http://schemas.microsoft.com/office/powerpoint/2010/main" val="392214551"/>
              </p:ext>
            </p:extLst>
          </p:nvPr>
        </p:nvGraphicFramePr>
        <p:xfrm>
          <a:off x="1043608" y="2803525"/>
          <a:ext cx="5184576" cy="697483"/>
        </p:xfrm>
        <a:graphic>
          <a:graphicData uri="http://schemas.openxmlformats.org/drawingml/2006/table">
            <a:tbl>
              <a:tblPr/>
              <a:tblGrid>
                <a:gridCol w="3954338"/>
                <a:gridCol w="1230238"/>
              </a:tblGrid>
              <a:tr h="697483">
                <a:tc>
                  <a:txBody>
                    <a:bodyPr/>
                    <a:lstStyle/>
                    <a:p>
                      <a:r>
                        <a:rPr lang="id-ID" sz="2400" b="0" i="0" dirty="0">
                          <a:solidFill>
                            <a:srgbClr val="000000"/>
                          </a:solidFill>
                          <a:effectLst/>
                          <a:latin typeface="Times New Roman"/>
                        </a:rPr>
                        <a:t>Q = 0,278 . Cs . C . I . A </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(4)</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9" name="Rectangle 3"/>
          <p:cNvSpPr>
            <a:spLocks noChangeArrowheads="1"/>
          </p:cNvSpPr>
          <p:nvPr/>
        </p:nvSpPr>
        <p:spPr bwMode="auto">
          <a:xfrm>
            <a:off x="3448050" y="3733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800" b="0" i="0" u="none" strike="noStrike" cap="none" normalizeH="0" baseline="0" smtClean="0">
                <a:ln>
                  <a:noFill/>
                </a:ln>
                <a:solidFill>
                  <a:schemeClr val="tx1"/>
                </a:solidFill>
                <a:effectLst/>
                <a:latin typeface="Arial" pitchFamily="34" charset="0"/>
                <a:cs typeface="Arial" pitchFamily="34" charset="0"/>
              </a:rPr>
              <a:t/>
            </a:r>
            <a:br>
              <a:rPr kumimoji="0" lang="id-ID" sz="1800" b="0" i="0" u="none" strike="noStrike" cap="none" normalizeH="0" baseline="0" smtClean="0">
                <a:ln>
                  <a:noFill/>
                </a:ln>
                <a:solidFill>
                  <a:schemeClr val="tx1"/>
                </a:solidFill>
                <a:effectLst/>
                <a:latin typeface="Arial" pitchFamily="34" charset="0"/>
                <a:cs typeface="Arial" pitchFamily="34" charset="0"/>
              </a:rPr>
            </a:br>
            <a:r>
              <a:rPr kumimoji="0" lang="id-ID" sz="1800" b="0" i="0" u="none" strike="noStrike" cap="none" normalizeH="0" baseline="0" smtClean="0">
                <a:ln>
                  <a:noFill/>
                </a:ln>
                <a:solidFill>
                  <a:schemeClr val="tx1"/>
                </a:solidFill>
                <a:effectLst/>
                <a:latin typeface="Arial" pitchFamily="34" charset="0"/>
                <a:cs typeface="Arial" pitchFamily="34" charset="0"/>
              </a:rPr>
              <a:t/>
            </a:r>
            <a:br>
              <a:rPr kumimoji="0" lang="id-ID" sz="1800" b="0" i="0" u="none" strike="noStrike" cap="none" normalizeH="0" baseline="0" smtClean="0">
                <a:ln>
                  <a:noFill/>
                </a:ln>
                <a:solidFill>
                  <a:schemeClr val="tx1"/>
                </a:solidFill>
                <a:effectLst/>
                <a:latin typeface="Arial" pitchFamily="34" charset="0"/>
                <a:cs typeface="Arial" pitchFamily="34" charset="0"/>
              </a:rPr>
            </a:b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136597159"/>
              </p:ext>
            </p:extLst>
          </p:nvPr>
        </p:nvGraphicFramePr>
        <p:xfrm>
          <a:off x="611560" y="3645024"/>
          <a:ext cx="8136904" cy="3072341"/>
        </p:xfrm>
        <a:graphic>
          <a:graphicData uri="http://schemas.openxmlformats.org/drawingml/2006/table">
            <a:tbl>
              <a:tblPr/>
              <a:tblGrid>
                <a:gridCol w="1872208"/>
                <a:gridCol w="952821"/>
                <a:gridCol w="5311875"/>
              </a:tblGrid>
              <a:tr h="576064">
                <a:tc>
                  <a:txBody>
                    <a:bodyPr/>
                    <a:lstStyle/>
                    <a:p>
                      <a:r>
                        <a:rPr lang="id-ID" sz="2400" b="0" i="0" dirty="0" smtClean="0">
                          <a:solidFill>
                            <a:srgbClr val="000000"/>
                          </a:solidFill>
                          <a:effectLst/>
                          <a:latin typeface="Times New Roman"/>
                        </a:rPr>
                        <a:t>dengan:Q </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 </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debit banjir rancangan (m3/dt)</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1519">
                <a:tc>
                  <a:txBody>
                    <a:bodyPr/>
                    <a:lstStyle/>
                    <a:p>
                      <a:r>
                        <a:rPr lang="id-ID" sz="2400" b="0" i="0">
                          <a:solidFill>
                            <a:srgbClr val="000000"/>
                          </a:solidFill>
                          <a:effectLst/>
                          <a:latin typeface="Times New Roman"/>
                        </a:rPr>
                        <a:t>C </a:t>
                      </a:r>
                      <a:endParaRPr lang="id-ID" sz="24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 </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koefisien limpasan</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24758">
                <a:tc>
                  <a:txBody>
                    <a:bodyPr/>
                    <a:lstStyle/>
                    <a:p>
                      <a:r>
                        <a:rPr lang="id-ID" sz="2400" b="0" i="0">
                          <a:solidFill>
                            <a:srgbClr val="000000"/>
                          </a:solidFill>
                          <a:effectLst/>
                          <a:latin typeface="Times New Roman"/>
                        </a:rPr>
                        <a:t>I </a:t>
                      </a:r>
                      <a:endParaRPr lang="id-ID" sz="24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a:solidFill>
                            <a:srgbClr val="000000"/>
                          </a:solidFill>
                          <a:effectLst/>
                          <a:latin typeface="Times New Roman"/>
                        </a:rPr>
                        <a:t>= </a:t>
                      </a:r>
                      <a:endParaRPr lang="id-ID" sz="24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id-ID" sz="2400" b="0" i="0" dirty="0">
                          <a:solidFill>
                            <a:srgbClr val="000000"/>
                          </a:solidFill>
                          <a:effectLst/>
                          <a:latin typeface="Times New Roman"/>
                        </a:rPr>
                        <a:t>intensitas hujan pada durasi yang</a:t>
                      </a:r>
                      <a:br>
                        <a:rPr lang="id-ID" sz="2400" b="0" i="0" dirty="0">
                          <a:solidFill>
                            <a:srgbClr val="000000"/>
                          </a:solidFill>
                          <a:effectLst/>
                          <a:latin typeface="Times New Roman"/>
                        </a:rPr>
                      </a:br>
                      <a:r>
                        <a:rPr lang="id-ID" sz="2400" b="0" i="0" dirty="0">
                          <a:solidFill>
                            <a:srgbClr val="000000"/>
                          </a:solidFill>
                          <a:effectLst/>
                          <a:latin typeface="Times New Roman"/>
                        </a:rPr>
                        <a:t>sama dengan waktu konsentrasi dan</a:t>
                      </a:r>
                      <a:br>
                        <a:rPr lang="id-ID" sz="2400" b="0" i="0" dirty="0">
                          <a:solidFill>
                            <a:srgbClr val="000000"/>
                          </a:solidFill>
                          <a:effectLst/>
                          <a:latin typeface="Times New Roman"/>
                        </a:rPr>
                      </a:br>
                      <a:r>
                        <a:rPr lang="id-ID" sz="2400" b="0" i="0" dirty="0">
                          <a:solidFill>
                            <a:srgbClr val="000000"/>
                          </a:solidFill>
                          <a:effectLst/>
                          <a:latin typeface="Times New Roman"/>
                        </a:rPr>
                        <a:t>pada periode ulang hujan tertentu</a:t>
                      </a:r>
                      <a:br>
                        <a:rPr lang="id-ID" sz="2400" b="0" i="0" dirty="0">
                          <a:solidFill>
                            <a:srgbClr val="000000"/>
                          </a:solidFill>
                          <a:effectLst/>
                          <a:latin typeface="Times New Roman"/>
                        </a:rPr>
                      </a:br>
                      <a:r>
                        <a:rPr lang="id-ID" sz="2400" b="0" i="0" dirty="0">
                          <a:solidFill>
                            <a:srgbClr val="000000"/>
                          </a:solidFill>
                          <a:effectLst/>
                          <a:latin typeface="Times New Roman"/>
                        </a:rPr>
                        <a:t>(mm/jam)</a:t>
                      </a:r>
                      <a:endParaRPr lang="id-ID" sz="24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1" name="Rectangle 4"/>
          <p:cNvSpPr>
            <a:spLocks noChangeArrowheads="1"/>
          </p:cNvSpPr>
          <p:nvPr/>
        </p:nvSpPr>
        <p:spPr bwMode="auto">
          <a:xfrm>
            <a:off x="3025775" y="2803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800" b="0" i="0" u="none" strike="noStrike" cap="none" normalizeH="0" baseline="0" smtClean="0">
                <a:ln>
                  <a:noFill/>
                </a:ln>
                <a:solidFill>
                  <a:schemeClr val="tx1"/>
                </a:solidFill>
                <a:effectLst/>
                <a:latin typeface="Arial" pitchFamily="34" charset="0"/>
                <a:cs typeface="Arial" pitchFamily="34" charset="0"/>
              </a:rPr>
              <a:t/>
            </a:r>
            <a:br>
              <a:rPr kumimoji="0" lang="id-ID" sz="1800" b="0" i="0" u="none" strike="noStrike" cap="none" normalizeH="0" baseline="0" smtClean="0">
                <a:ln>
                  <a:noFill/>
                </a:ln>
                <a:solidFill>
                  <a:schemeClr val="tx1"/>
                </a:solidFill>
                <a:effectLst/>
                <a:latin typeface="Arial" pitchFamily="34" charset="0"/>
                <a:cs typeface="Arial" pitchFamily="34" charset="0"/>
              </a:rPr>
            </a:br>
            <a:r>
              <a:rPr kumimoji="0" lang="id-ID" sz="1800" b="0" i="0" u="none" strike="noStrike" cap="none" normalizeH="0" baseline="0" smtClean="0">
                <a:ln>
                  <a:noFill/>
                </a:ln>
                <a:solidFill>
                  <a:schemeClr val="tx1"/>
                </a:solidFill>
                <a:effectLst/>
                <a:latin typeface="Arial" pitchFamily="34" charset="0"/>
                <a:cs typeface="Arial" pitchFamily="34" charset="0"/>
              </a:rPr>
              <a:t/>
            </a:r>
            <a:br>
              <a:rPr kumimoji="0" lang="id-ID" sz="1800" b="0" i="0" u="none" strike="noStrike" cap="none" normalizeH="0" baseline="0" smtClean="0">
                <a:ln>
                  <a:noFill/>
                </a:ln>
                <a:solidFill>
                  <a:schemeClr val="tx1"/>
                </a:solidFill>
                <a:effectLst/>
                <a:latin typeface="Arial" pitchFamily="34" charset="0"/>
                <a:cs typeface="Arial" pitchFamily="34" charset="0"/>
              </a:rPr>
            </a:b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191601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6048672"/>
          </a:xfrm>
        </p:spPr>
        <p:txBody>
          <a:bodyPr>
            <a:normAutofit/>
          </a:bodyPr>
          <a:lstStyle/>
          <a:p>
            <a:pPr marL="0" indent="0">
              <a:buNone/>
            </a:pPr>
            <a:r>
              <a:rPr lang="id-ID" dirty="0"/>
              <a:t>A = luas daerah pengaliran (km2)</a:t>
            </a:r>
            <a:br>
              <a:rPr lang="id-ID" dirty="0"/>
            </a:br>
            <a:r>
              <a:rPr lang="id-ID" dirty="0"/>
              <a:t>Cs = koefisien hambatan akibat</a:t>
            </a:r>
            <a:br>
              <a:rPr lang="id-ID" dirty="0"/>
            </a:br>
            <a:r>
              <a:rPr lang="id-ID" dirty="0"/>
              <a:t>tampungan</a:t>
            </a:r>
            <a:br>
              <a:rPr lang="id-ID" dirty="0"/>
            </a:br>
            <a:r>
              <a:rPr lang="id-ID" dirty="0"/>
              <a:t>0,278 = faktor konversi (agar satuan</a:t>
            </a:r>
            <a:br>
              <a:rPr lang="id-ID" dirty="0"/>
            </a:br>
            <a:r>
              <a:rPr lang="id-ID" dirty="0"/>
              <a:t>menjadi m3/dt)</a:t>
            </a:r>
            <a:r>
              <a:rPr lang="id-ID" dirty="0"/>
              <a:t> </a:t>
            </a:r>
            <a:br>
              <a:rPr lang="id-ID" dirty="0"/>
            </a:br>
            <a:endParaRPr lang="id-ID" dirty="0">
              <a:latin typeface="Book Antiqua" pitchFamily="18" charset="0"/>
            </a:endParaRPr>
          </a:p>
        </p:txBody>
      </p:sp>
    </p:spTree>
    <p:extLst>
      <p:ext uri="{BB962C8B-B14F-4D97-AF65-F5344CB8AC3E}">
        <p14:creationId xmlns:p14="http://schemas.microsoft.com/office/powerpoint/2010/main" val="2233238913"/>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TotalTime>
  <Words>503</Words>
  <Application>Microsoft Office PowerPoint</Application>
  <PresentationFormat>On-screen Show (4:3)</PresentationFormat>
  <Paragraphs>67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PENGELOLAAN DRAINASE SECARA TERPADU</vt:lpstr>
      <vt:lpstr>Tahapan </vt:lpstr>
      <vt:lpstr>Lanjutan</vt:lpstr>
      <vt:lpstr>PowerPoint Presentation</vt:lpstr>
      <vt:lpstr>Curah Hujan Metode Log Pearson</vt:lpstr>
      <vt:lpstr>PowerPoint Presentation</vt:lpstr>
      <vt:lpstr>PowerPoint Presentation</vt:lpstr>
      <vt:lpstr>PowerPoint Presentation</vt:lpstr>
      <vt:lpstr>Jumlah Tahun Kala Ulang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PENGENDALIAN BANJIR YANG DAPAT DILAKUKAN</dc:title>
  <dc:creator>Ragil</dc:creator>
  <cp:lastModifiedBy>Lenovo</cp:lastModifiedBy>
  <cp:revision>18</cp:revision>
  <dcterms:created xsi:type="dcterms:W3CDTF">2015-12-21T23:14:55Z</dcterms:created>
  <dcterms:modified xsi:type="dcterms:W3CDTF">2019-04-10T21:31:18Z</dcterms:modified>
</cp:coreProperties>
</file>