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00"/>
    <a:srgbClr val="660066"/>
    <a:srgbClr val="33CC33"/>
    <a:srgbClr val="CC0000"/>
    <a:srgbClr val="D016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EC9B5B4-E62A-4E3C-939B-2950B0D5DE78}" type="datetimeFigureOut">
              <a:rPr lang="id-ID" smtClean="0"/>
              <a:pPr/>
              <a:t>12/06/2012</a:t>
            </a:fld>
            <a:endParaRPr lang="id-ID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BFDDF1-02C0-45E0-8F9F-719D7B2CB98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42844" y="1142984"/>
            <a:ext cx="8786874" cy="457203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Metode pengembangan sikap dan perilaku melalui metode </a:t>
            </a:r>
            <a:r>
              <a:rPr lang="id-ID" sz="40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eksperimen</a:t>
            </a:r>
          </a:p>
          <a:p>
            <a:pPr algn="ctr"/>
            <a:endParaRPr lang="id-ID" sz="4000" dirty="0" smtClean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id-ID" sz="2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Dwi Prasetiyawati D.H.,S.Pd.,M.Pd.</a:t>
            </a:r>
            <a:endParaRPr lang="id-ID" sz="24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Hakikat metode eksperimen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Eksperimen / percobaan adalah suatu kegiatan yang didalamnya dilakukan percobaan dengan cara mengamati proses dan hasil percobaan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Menurut Supriyati : metode mengajar dan melakukan percobaan, lalu mengamati proses dan hasil percobaan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Menurut Syaiful Bafri Djamarah : metode pemberian kesempatan kepada anak didik perorangan / kelompok, untuk dilatih melakukan suatu proses / percobaan  </a:t>
            </a:r>
            <a:endParaRPr lang="id-ID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86800" cy="8382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 manfaat dan tujuan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714488"/>
            <a:ext cx="8686800" cy="4525963"/>
          </a:xfrm>
        </p:spPr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Menjelaskan tentang proses terjadinya sesuatu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Memberikan pengalaman kepada anak tentang proses terjadinya sesuatu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Membuktikan tentang kebenaran sesuatu</a:t>
            </a:r>
            <a:endParaRPr lang="id-ID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 aspek-aspek perkembangan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Aspek inrelektual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Bahasa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Fisik motorik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Seni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Sosial-emosional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Moral-agama</a:t>
            </a:r>
          </a:p>
          <a:p>
            <a:pPr>
              <a:buClrTx/>
              <a:buNone/>
            </a:pPr>
            <a:endParaRPr lang="id-ID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-142900"/>
            <a:ext cx="8686800" cy="8382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 kelebihan metode eksperimen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571480"/>
            <a:ext cx="8686800" cy="4525963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Metode ini dapat membuat anak didik lebih percaya atas kebenaran atau kesimpulan berdasarkan percobaannya sendiri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Anak didik dapat lebih mengembangkan sikap dan menyalurkan rasa ingin tahunya untuk mengadakan studi eksplorasi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Melalui metodi ini akan terbina manusia yang dapat mengembangkan inovasi baru dengan penemuan hasil percobaan dan diharapkan dapat bermanfaat bagi kesejahteraan hidup manusia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Menerapkan prinsip </a:t>
            </a:r>
            <a:r>
              <a:rPr lang="id-ID" sz="1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learning by experiencing </a:t>
            </a: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dalam belajar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Menerapkan prinsip belajar yang mengaktifkan anak secara utuh dimana keterlibatan proses </a:t>
            </a:r>
            <a:r>
              <a:rPr lang="id-ID" sz="1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inquiri </a:t>
            </a: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dan</a:t>
            </a:r>
            <a:r>
              <a:rPr lang="id-ID" sz="1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discovery </a:t>
            </a: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akan berlaku sepenuhnya dengan bimbingan sewajarnya dari guru sehingga proses mental, intelektual, dan emosional akan berjalan dengan semestinya yang menghasilkan produk pikiran yang yang konseptual dan realitis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Bersifat </a:t>
            </a:r>
            <a:r>
              <a:rPr lang="id-ID" sz="18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studen-centered,</a:t>
            </a: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artinya yang mengolah bahan/materi yang dipelajari adalah anak didik sendiri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Mengembangkan sikap berpikir ilmiah dan memberi kesempatan pada anak melakukan langkah-langkah/prosedur berpikir ilmiah sehingga anak dapat dibina menjadi seorang ilmuan cilik yang dapat menggunakan berbagai cara untuk menemukan konsep-konsep yang diperlukan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Menumbuhkan kepercayaan diri anak didik terhadap masalah yang akan dipecahkannya</a:t>
            </a:r>
            <a:endParaRPr lang="id-ID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686800" cy="8382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 kelemahan metode eksperimen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428736"/>
            <a:ext cx="8686800" cy="4525963"/>
          </a:xfrm>
        </p:spPr>
        <p:txBody>
          <a:bodyPr>
            <a:normAutofit fontScale="25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Alat-alat yang diperlukan dalam kegiatan eksperimen tidak tersedia dalam jumlah yang cukup sehingga tidak setiap anak didik memperoleh kesempatan untuk melakukan eksperimen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Jika eksperimen memerlukan proses hasil dengan jangka waktu yang lama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Kebanyakan metode ini hanya cocok untuk konsep sains/ilmu alam dan teknologi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Metode ini memerlukan alat, fasilitas dan bahan yang lengkap sehingga jika salah satu alatnya kurang maka eksperimen akan berjalan kurang baik/bahkan gagal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Faktor keselamatan kerja perlu diperhitungkan dengan matang terutama pada eksperimen yang menggunakan cairan kimia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Apabila pendidik belum cukup pengalaman kemungkinan hasilnya tidak sesuai harapan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id-ID" sz="8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Eksperimen yang memerlukan waktu panjang, tidak praktis dilaksanakan di sekolah</a:t>
            </a:r>
          </a:p>
          <a:p>
            <a:pPr>
              <a:buClrTx/>
              <a:buNone/>
            </a:pPr>
            <a:endParaRPr lang="id-ID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>
                <a:alpha val="57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 bentuk-bentuk eksperimen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686800" cy="452596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ClrTx/>
              <a:buFont typeface="+mj-lt"/>
              <a:buAutoNum type="arabi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Berdasarkan struktur kegiatan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Formal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Informal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Insidental</a:t>
            </a:r>
          </a:p>
          <a:p>
            <a:pPr marL="514350" indent="-514350">
              <a:buClrTx/>
              <a:buFont typeface="+mj-lt"/>
              <a:buAutoNum type="arabicPeriod" startAt="2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Berdasarkan kombinasi dengan metode belajar lain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Eksperimen tunggal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Eksperimen terintegrasi dalam metode pemecahan masalah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Eksperimen terintegrasi dalam metode demonstrasi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Eksperimen terintegrasi dalam metode estimasi</a:t>
            </a:r>
            <a:r>
              <a:rPr lang="id-ID" dirty="0" smtClean="0"/>
              <a:t>		</a:t>
            </a:r>
            <a:endParaRPr lang="id-ID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8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686800" cy="838200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 Teknik pengembangan perilaku dan   kemampuan dasar untuk anak usia 3-4 tahun melalui metode eksperimen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857364"/>
            <a:ext cx="8686800" cy="4525963"/>
          </a:xfrm>
        </p:spPr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id-ID" b="1" dirty="0" smtClean="0"/>
              <a:t>Kriteria kegiatan eksperimen untuk pembelajaran anak usia dini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Anak harus dapat menghasilkan suatu fenomena dengan melakukan sendiri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Anak harus dapat memvariasikan tindakannya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Reaksi objek harus dapat diamati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Reaksi objek harus segera</a:t>
            </a:r>
          </a:p>
          <a:p>
            <a:pPr marL="514350" indent="-514350">
              <a:buClrTx/>
              <a:buFont typeface="Wingdings" pitchFamily="2" charset="2"/>
              <a:buChar char="Ø"/>
            </a:pPr>
            <a:r>
              <a:rPr lang="id-ID" b="1" dirty="0" smtClean="0"/>
              <a:t>Prosedur dan langkah-langkah kegiatan</a:t>
            </a:r>
          </a:p>
          <a:p>
            <a:pPr marL="514350" indent="-514350">
              <a:buClrTx/>
              <a:buNone/>
            </a:pPr>
            <a:endParaRPr lang="id-ID" dirty="0" smtClean="0"/>
          </a:p>
          <a:p>
            <a:pPr>
              <a:buClrTx/>
              <a:buNone/>
            </a:pPr>
            <a:endParaRPr lang="id-ID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8686800" cy="838200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v"/>
            </a:pPr>
            <a:r>
              <a:rPr lang="id-ID" dirty="0" smtClean="0"/>
              <a:t>Implikasi dan penilaian pengembangan perilaku dan kemampuan anak usia 3-4 tahun melalui metode eksperimen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332037"/>
            <a:ext cx="8686800" cy="4525963"/>
          </a:xfrm>
        </p:spPr>
        <p:txBody>
          <a:bodyPr/>
          <a:lstStyle/>
          <a:p>
            <a:pPr marL="514350" indent="-514350">
              <a:buClrTx/>
              <a:buFont typeface="+mj-lt"/>
              <a:buAutoNum type="alphaL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Implikasi metode eksperimen untuk mengembangkan perilaku dan kemampuan dasar</a:t>
            </a:r>
          </a:p>
          <a:p>
            <a:pPr marL="514350" indent="-514350">
              <a:buClrTx/>
              <a:buFont typeface="+mj-lt"/>
              <a:buAutoNum type="alphaLcPeriod"/>
            </a:pPr>
            <a:r>
              <a:rPr lang="id-ID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Metode eksperimen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000240"/>
            <a:ext cx="8686800" cy="2071702"/>
          </a:xfrm>
        </p:spPr>
        <p:txBody>
          <a:bodyPr>
            <a:noAutofit/>
          </a:bodyPr>
          <a:lstStyle/>
          <a:p>
            <a:pPr algn="ctr"/>
            <a:r>
              <a:rPr lang="id-ID" sz="9600" dirty="0" smtClean="0">
                <a:solidFill>
                  <a:srgbClr val="FF0000"/>
                </a:solidFill>
                <a:latin typeface="Snap ITC" pitchFamily="82" charset="0"/>
              </a:rPr>
              <a:t>T</a:t>
            </a:r>
            <a:r>
              <a:rPr lang="id-ID" sz="9600" dirty="0" smtClean="0">
                <a:solidFill>
                  <a:srgbClr val="FFFF00"/>
                </a:solidFill>
                <a:latin typeface="Snap ITC" pitchFamily="82" charset="0"/>
              </a:rPr>
              <a:t>e</a:t>
            </a:r>
            <a:r>
              <a:rPr lang="id-ID" sz="9600" dirty="0" smtClean="0">
                <a:solidFill>
                  <a:srgbClr val="33CC33"/>
                </a:solidFill>
                <a:latin typeface="Snap ITC" pitchFamily="82" charset="0"/>
              </a:rPr>
              <a:t>r</a:t>
            </a:r>
            <a:r>
              <a:rPr lang="id-ID" sz="9600" dirty="0" smtClean="0">
                <a:solidFill>
                  <a:srgbClr val="00B0F0"/>
                </a:solidFill>
                <a:latin typeface="Snap ITC" pitchFamily="82" charset="0"/>
              </a:rPr>
              <a:t>i</a:t>
            </a:r>
            <a:r>
              <a:rPr lang="id-ID" sz="9600" dirty="0" smtClean="0">
                <a:solidFill>
                  <a:srgbClr val="FF0066"/>
                </a:solidFill>
                <a:latin typeface="Snap ITC" pitchFamily="82" charset="0"/>
              </a:rPr>
              <a:t>m</a:t>
            </a:r>
            <a:r>
              <a:rPr lang="id-ID" sz="9600" dirty="0" smtClean="0">
                <a:solidFill>
                  <a:srgbClr val="660066"/>
                </a:solidFill>
                <a:latin typeface="Snap ITC" pitchFamily="82" charset="0"/>
              </a:rPr>
              <a:t>a</a:t>
            </a:r>
            <a:r>
              <a:rPr lang="id-ID" sz="9600" dirty="0" smtClean="0">
                <a:solidFill>
                  <a:srgbClr val="CC0000"/>
                </a:solidFill>
                <a:latin typeface="Snap ITC" pitchFamily="82" charset="0"/>
              </a:rPr>
              <a:t> </a:t>
            </a:r>
            <a:r>
              <a:rPr lang="id-ID" sz="9600" dirty="0" smtClean="0">
                <a:solidFill>
                  <a:srgbClr val="00B0F0"/>
                </a:solidFill>
                <a:latin typeface="Snap ITC" pitchFamily="82" charset="0"/>
              </a:rPr>
              <a:t>k</a:t>
            </a:r>
            <a:r>
              <a:rPr lang="id-ID" sz="9600" dirty="0" smtClean="0">
                <a:solidFill>
                  <a:srgbClr val="CC0000"/>
                </a:solidFill>
                <a:latin typeface="Snap ITC" pitchFamily="82" charset="0"/>
              </a:rPr>
              <a:t>a</a:t>
            </a:r>
            <a:r>
              <a:rPr lang="id-ID" sz="9600" dirty="0" smtClean="0">
                <a:solidFill>
                  <a:srgbClr val="FFFF00"/>
                </a:solidFill>
                <a:latin typeface="Snap ITC" pitchFamily="82" charset="0"/>
              </a:rPr>
              <a:t>s</a:t>
            </a:r>
            <a:r>
              <a:rPr lang="id-ID" sz="9600" dirty="0" smtClean="0">
                <a:solidFill>
                  <a:srgbClr val="92D050"/>
                </a:solidFill>
                <a:latin typeface="Snap ITC" pitchFamily="82" charset="0"/>
              </a:rPr>
              <a:t>i</a:t>
            </a:r>
            <a:r>
              <a:rPr lang="id-ID" sz="9600" dirty="0" smtClean="0">
                <a:solidFill>
                  <a:srgbClr val="FF0066"/>
                </a:solidFill>
                <a:latin typeface="Snap ITC" pitchFamily="82" charset="0"/>
              </a:rPr>
              <a:t>h</a:t>
            </a:r>
            <a:endParaRPr lang="id-ID" sz="9600" dirty="0">
              <a:solidFill>
                <a:srgbClr val="FF0066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478</TotalTime>
  <Words>479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Trek</vt:lpstr>
      <vt:lpstr>Slide 1</vt:lpstr>
      <vt:lpstr>Hakikat metode eksperimen</vt:lpstr>
      <vt:lpstr> manfaat dan tujuan</vt:lpstr>
      <vt:lpstr> aspek-aspek perkembangan</vt:lpstr>
      <vt:lpstr> kelebihan metode eksperimen</vt:lpstr>
      <vt:lpstr> kelemahan metode eksperimen</vt:lpstr>
      <vt:lpstr> bentuk-bentuk eksperimen</vt:lpstr>
      <vt:lpstr> Teknik pengembangan perilaku dan   kemampuan dasar untuk anak usia 3-4 tahun melalui metode eksperimen</vt:lpstr>
      <vt:lpstr>Implikasi dan penilaian pengembangan perilaku dan kemampuan anak usia 3-4 tahun melalui metode eksperimen</vt:lpstr>
      <vt:lpstr>Terima 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Kelompok</dc:title>
  <dc:creator>WISE_cute</dc:creator>
  <cp:lastModifiedBy>TOSHIBA</cp:lastModifiedBy>
  <cp:revision>32</cp:revision>
  <dcterms:created xsi:type="dcterms:W3CDTF">2012-06-11T10:46:52Z</dcterms:created>
  <dcterms:modified xsi:type="dcterms:W3CDTF">2012-06-12T12:08:56Z</dcterms:modified>
</cp:coreProperties>
</file>