
<file path=[Content_Types].xml><?xml version="1.0" encoding="utf-8"?>
<Types xmlns="http://schemas.openxmlformats.org/package/2006/content-types">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3.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8" r:id="rId3"/>
    <p:sldMasterId id="2147483695" r:id="rId4"/>
  </p:sldMasterIdLst>
  <p:sldIdLst>
    <p:sldId id="256" r:id="rId5"/>
    <p:sldId id="257" r:id="rId6"/>
    <p:sldId id="259" r:id="rId7"/>
    <p:sldId id="261" r:id="rId8"/>
    <p:sldId id="262" r:id="rId9"/>
    <p:sldId id="263" r:id="rId10"/>
    <p:sldId id="264"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3.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7D125B5E-C4B6-4D82-915F-36655B63D140}" type="datetimeFigureOut">
              <a:rPr lang="id-ID" smtClean="0"/>
              <a:t>20/09/2017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E2EF525-694A-4BA4-99DB-D2E7B5AAD4CE}" type="slidenum">
              <a:rPr lang="id-ID" smtClean="0"/>
              <a:t>‹#›</a:t>
            </a:fld>
            <a:endParaRPr lang="id-ID"/>
          </a:p>
        </p:txBody>
      </p:sp>
    </p:spTree>
    <p:extLst>
      <p:ext uri="{BB962C8B-B14F-4D97-AF65-F5344CB8AC3E}">
        <p14:creationId xmlns:p14="http://schemas.microsoft.com/office/powerpoint/2010/main" val="4009209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7D125B5E-C4B6-4D82-915F-36655B63D140}" type="datetimeFigureOut">
              <a:rPr lang="id-ID" smtClean="0"/>
              <a:t>20/09/2017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E2EF525-694A-4BA4-99DB-D2E7B5AAD4CE}" type="slidenum">
              <a:rPr lang="id-ID" smtClean="0"/>
              <a:t>‹#›</a:t>
            </a:fld>
            <a:endParaRPr lang="id-ID"/>
          </a:p>
        </p:txBody>
      </p:sp>
    </p:spTree>
    <p:extLst>
      <p:ext uri="{BB962C8B-B14F-4D97-AF65-F5344CB8AC3E}">
        <p14:creationId xmlns:p14="http://schemas.microsoft.com/office/powerpoint/2010/main" val="2198886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D125B5E-C4B6-4D82-915F-36655B63D140}" type="datetimeFigureOut">
              <a:rPr lang="id-ID" smtClean="0"/>
              <a:t>20/09/2017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E2EF525-694A-4BA4-99DB-D2E7B5AAD4CE}" type="slidenum">
              <a:rPr lang="id-ID" smtClean="0"/>
              <a:t>‹#›</a:t>
            </a:fld>
            <a:endParaRPr lang="id-ID"/>
          </a:p>
        </p:txBody>
      </p:sp>
    </p:spTree>
    <p:extLst>
      <p:ext uri="{BB962C8B-B14F-4D97-AF65-F5344CB8AC3E}">
        <p14:creationId xmlns:p14="http://schemas.microsoft.com/office/powerpoint/2010/main" val="35174034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7D125B5E-C4B6-4D82-915F-36655B63D140}" type="datetimeFigureOut">
              <a:rPr lang="id-ID" smtClean="0"/>
              <a:t>20/09/2017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E2EF525-694A-4BA4-99DB-D2E7B5AAD4CE}" type="slidenum">
              <a:rPr lang="id-ID" smtClean="0"/>
              <a:t>‹#›</a:t>
            </a:fld>
            <a:endParaRPr lang="id-ID"/>
          </a:p>
        </p:txBody>
      </p:sp>
    </p:spTree>
    <p:extLst>
      <p:ext uri="{BB962C8B-B14F-4D97-AF65-F5344CB8AC3E}">
        <p14:creationId xmlns:p14="http://schemas.microsoft.com/office/powerpoint/2010/main" val="12534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7D125B5E-C4B6-4D82-915F-36655B63D140}" type="datetimeFigureOut">
              <a:rPr lang="id-ID" smtClean="0"/>
              <a:t>20/09/2017</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7E2EF525-694A-4BA4-99DB-D2E7B5AAD4CE}" type="slidenum">
              <a:rPr lang="id-ID" smtClean="0"/>
              <a:t>‹#›</a:t>
            </a:fld>
            <a:endParaRPr lang="id-ID"/>
          </a:p>
        </p:txBody>
      </p:sp>
    </p:spTree>
    <p:extLst>
      <p:ext uri="{BB962C8B-B14F-4D97-AF65-F5344CB8AC3E}">
        <p14:creationId xmlns:p14="http://schemas.microsoft.com/office/powerpoint/2010/main" val="3892591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7D125B5E-C4B6-4D82-915F-36655B63D140}" type="datetimeFigureOut">
              <a:rPr lang="id-ID" smtClean="0"/>
              <a:t>20/09/2017</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7E2EF525-694A-4BA4-99DB-D2E7B5AAD4CE}" type="slidenum">
              <a:rPr lang="id-ID" smtClean="0"/>
              <a:t>‹#›</a:t>
            </a:fld>
            <a:endParaRPr lang="id-ID"/>
          </a:p>
        </p:txBody>
      </p:sp>
    </p:spTree>
    <p:extLst>
      <p:ext uri="{BB962C8B-B14F-4D97-AF65-F5344CB8AC3E}">
        <p14:creationId xmlns:p14="http://schemas.microsoft.com/office/powerpoint/2010/main" val="5421403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125B5E-C4B6-4D82-915F-36655B63D140}" type="datetimeFigureOut">
              <a:rPr lang="id-ID" smtClean="0"/>
              <a:t>20/09/2017</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7E2EF525-694A-4BA4-99DB-D2E7B5AAD4CE}" type="slidenum">
              <a:rPr lang="id-ID" smtClean="0"/>
              <a:t>‹#›</a:t>
            </a:fld>
            <a:endParaRPr lang="id-ID"/>
          </a:p>
        </p:txBody>
      </p:sp>
    </p:spTree>
    <p:extLst>
      <p:ext uri="{BB962C8B-B14F-4D97-AF65-F5344CB8AC3E}">
        <p14:creationId xmlns:p14="http://schemas.microsoft.com/office/powerpoint/2010/main" val="41347652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125B5E-C4B6-4D82-915F-36655B63D140}" type="datetimeFigureOut">
              <a:rPr lang="id-ID" smtClean="0"/>
              <a:t>20/09/2017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E2EF525-694A-4BA4-99DB-D2E7B5AAD4CE}" type="slidenum">
              <a:rPr lang="id-ID" smtClean="0"/>
              <a:t>‹#›</a:t>
            </a:fld>
            <a:endParaRPr lang="id-ID"/>
          </a:p>
        </p:txBody>
      </p:sp>
    </p:spTree>
    <p:extLst>
      <p:ext uri="{BB962C8B-B14F-4D97-AF65-F5344CB8AC3E}">
        <p14:creationId xmlns:p14="http://schemas.microsoft.com/office/powerpoint/2010/main" val="478940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125B5E-C4B6-4D82-915F-36655B63D140}" type="datetimeFigureOut">
              <a:rPr lang="id-ID" smtClean="0"/>
              <a:t>20/09/2017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E2EF525-694A-4BA4-99DB-D2E7B5AAD4CE}" type="slidenum">
              <a:rPr lang="id-ID" smtClean="0"/>
              <a:t>‹#›</a:t>
            </a:fld>
            <a:endParaRPr lang="id-ID"/>
          </a:p>
        </p:txBody>
      </p:sp>
    </p:spTree>
    <p:extLst>
      <p:ext uri="{BB962C8B-B14F-4D97-AF65-F5344CB8AC3E}">
        <p14:creationId xmlns:p14="http://schemas.microsoft.com/office/powerpoint/2010/main" val="3220395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7D125B5E-C4B6-4D82-915F-36655B63D140}" type="datetimeFigureOut">
              <a:rPr lang="id-ID" smtClean="0"/>
              <a:t>20/09/2017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E2EF525-694A-4BA4-99DB-D2E7B5AAD4CE}" type="slidenum">
              <a:rPr lang="id-ID" smtClean="0"/>
              <a:t>‹#›</a:t>
            </a:fld>
            <a:endParaRPr lang="id-ID"/>
          </a:p>
        </p:txBody>
      </p:sp>
    </p:spTree>
    <p:extLst>
      <p:ext uri="{BB962C8B-B14F-4D97-AF65-F5344CB8AC3E}">
        <p14:creationId xmlns:p14="http://schemas.microsoft.com/office/powerpoint/2010/main" val="16748179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7D125B5E-C4B6-4D82-915F-36655B63D140}" type="datetimeFigureOut">
              <a:rPr lang="id-ID" smtClean="0"/>
              <a:t>20/09/2017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E2EF525-694A-4BA4-99DB-D2E7B5AAD4CE}" type="slidenum">
              <a:rPr lang="id-ID" smtClean="0"/>
              <a:t>‹#›</a:t>
            </a:fld>
            <a:endParaRPr lang="id-ID"/>
          </a:p>
        </p:txBody>
      </p:sp>
    </p:spTree>
    <p:extLst>
      <p:ext uri="{BB962C8B-B14F-4D97-AF65-F5344CB8AC3E}">
        <p14:creationId xmlns:p14="http://schemas.microsoft.com/office/powerpoint/2010/main" val="5966516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7"/>
          <p:cNvGrpSpPr>
            <a:grpSpLocks/>
          </p:cNvGrpSpPr>
          <p:nvPr/>
        </p:nvGrpSpPr>
        <p:grpSpPr bwMode="auto">
          <a:xfrm>
            <a:off x="-7938" y="-7938"/>
            <a:ext cx="9169401"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lumMod val="75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Date Placeholder 3"/>
          <p:cNvSpPr>
            <a:spLocks noGrp="1"/>
          </p:cNvSpPr>
          <p:nvPr>
            <p:ph type="dt" sz="half" idx="10"/>
          </p:nvPr>
        </p:nvSpPr>
        <p:spPr/>
        <p:txBody>
          <a:bodyPr/>
          <a:lstStyle>
            <a:lvl1pPr>
              <a:defRPr/>
            </a:lvl1pPr>
          </a:lstStyle>
          <a:p>
            <a:pPr>
              <a:defRPr/>
            </a:pPr>
            <a:endParaRPr lang="en-US">
              <a:solidFill>
                <a:prstClr val="white">
                  <a:tint val="75000"/>
                </a:prstClr>
              </a:solidFill>
            </a:endParaRPr>
          </a:p>
        </p:txBody>
      </p:sp>
      <p:sp>
        <p:nvSpPr>
          <p:cNvPr id="16"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endParaRPr>
          </a:p>
        </p:txBody>
      </p:sp>
      <p:sp>
        <p:nvSpPr>
          <p:cNvPr id="17" name="Slide Number Placeholder 5"/>
          <p:cNvSpPr>
            <a:spLocks noGrp="1"/>
          </p:cNvSpPr>
          <p:nvPr>
            <p:ph type="sldNum" sz="quarter" idx="12"/>
          </p:nvPr>
        </p:nvSpPr>
        <p:spPr/>
        <p:txBody>
          <a:bodyPr/>
          <a:lstStyle>
            <a:lvl1pPr>
              <a:defRPr/>
            </a:lvl1pPr>
          </a:lstStyle>
          <a:p>
            <a:fld id="{543F2B76-E5D2-4EB7-9101-2014D4ED2BD2}" type="slidenum">
              <a:rPr lang="en-US">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2224657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US">
              <a:solidFill>
                <a:prstClr val="white">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6A2F3A36-8E6B-450E-89D7-48E632145B35}" type="slidenum">
              <a:rPr lang="en-US">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36416325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solidFill>
                <a:prstClr val="white">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50BF0BCA-DFDA-4239-92BB-CAAAF370A1DE}" type="slidenum">
              <a:rPr lang="en-US">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12931839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US">
              <a:solidFill>
                <a:prstClr val="white">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70B404B4-1EFF-447C-A561-403CE7B38129}" type="slidenum">
              <a:rPr lang="en-US">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41615999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n-US">
              <a:solidFill>
                <a:prstClr val="white">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endParaRPr>
          </a:p>
        </p:txBody>
      </p:sp>
      <p:sp>
        <p:nvSpPr>
          <p:cNvPr id="9" name="Slide Number Placeholder 5"/>
          <p:cNvSpPr>
            <a:spLocks noGrp="1"/>
          </p:cNvSpPr>
          <p:nvPr>
            <p:ph type="sldNum" sz="quarter" idx="12"/>
          </p:nvPr>
        </p:nvSpPr>
        <p:spPr/>
        <p:txBody>
          <a:bodyPr/>
          <a:lstStyle>
            <a:lvl1pPr>
              <a:defRPr/>
            </a:lvl1pPr>
          </a:lstStyle>
          <a:p>
            <a:fld id="{E525D500-662C-4669-A251-DF19AC545291}" type="slidenum">
              <a:rPr lang="en-US">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19759636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endParaRPr lang="en-US">
              <a:solidFill>
                <a:prstClr val="white">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endParaRPr>
          </a:p>
        </p:txBody>
      </p:sp>
      <p:sp>
        <p:nvSpPr>
          <p:cNvPr id="5" name="Slide Number Placeholder 5"/>
          <p:cNvSpPr>
            <a:spLocks noGrp="1"/>
          </p:cNvSpPr>
          <p:nvPr>
            <p:ph type="sldNum" sz="quarter" idx="12"/>
          </p:nvPr>
        </p:nvSpPr>
        <p:spPr/>
        <p:txBody>
          <a:bodyPr/>
          <a:lstStyle>
            <a:lvl1pPr>
              <a:defRPr/>
            </a:lvl1pPr>
          </a:lstStyle>
          <a:p>
            <a:fld id="{519FE9EB-7D0E-4CB4-BB67-8BB01F8D8C88}" type="slidenum">
              <a:rPr lang="en-US">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35675702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solidFill>
                <a:prstClr val="white">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endParaRPr>
          </a:p>
        </p:txBody>
      </p:sp>
      <p:sp>
        <p:nvSpPr>
          <p:cNvPr id="4" name="Slide Number Placeholder 5"/>
          <p:cNvSpPr>
            <a:spLocks noGrp="1"/>
          </p:cNvSpPr>
          <p:nvPr>
            <p:ph type="sldNum" sz="quarter" idx="12"/>
          </p:nvPr>
        </p:nvSpPr>
        <p:spPr/>
        <p:txBody>
          <a:bodyPr/>
          <a:lstStyle>
            <a:lvl1pPr>
              <a:defRPr/>
            </a:lvl1pPr>
          </a:lstStyle>
          <a:p>
            <a:fld id="{D732C5B0-0906-4AD1-844A-B46307D8039A}" type="slidenum">
              <a:rPr lang="en-US">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11603263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solidFill>
                <a:prstClr val="white">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C123AE66-E155-4E8C-83C9-4CFECCA88DE7}" type="slidenum">
              <a:rPr lang="en-US">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19639125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solidFill>
                <a:prstClr val="white">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6D03D7A7-814F-4E31-ABAA-F024ADB5E0CB}" type="slidenum">
              <a:rPr lang="en-US">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29689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solidFill>
                <a:prstClr val="white">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38D11028-B4F7-42AA-AD9C-164CE5DB08EF}" type="slidenum">
              <a:rPr lang="en-US">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31103665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17"/>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0" fontAlgn="base" hangingPunct="0">
              <a:spcBef>
                <a:spcPct val="0"/>
              </a:spcBef>
              <a:spcAft>
                <a:spcPct val="0"/>
              </a:spcAft>
            </a:pPr>
            <a:r>
              <a:rPr lang="en-US" sz="8000" smtClean="0">
                <a:solidFill>
                  <a:srgbClr val="90C226"/>
                </a:solidFill>
                <a:latin typeface="Arial" charset="0"/>
              </a:rPr>
              <a:t>“</a:t>
            </a:r>
          </a:p>
        </p:txBody>
      </p:sp>
      <p:sp>
        <p:nvSpPr>
          <p:cNvPr id="6" name="TextBox 18"/>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0" fontAlgn="base" hangingPunct="0">
              <a:spcBef>
                <a:spcPct val="0"/>
              </a:spcBef>
              <a:spcAft>
                <a:spcPct val="0"/>
              </a:spcAft>
            </a:pPr>
            <a:r>
              <a:rPr lang="en-US" sz="8000" smtClean="0">
                <a:solidFill>
                  <a:srgbClr val="90C226"/>
                </a:solidFill>
                <a:latin typeface="Arial"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white">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white">
                  <a:tint val="75000"/>
                </a:prstClr>
              </a:solidFill>
            </a:endParaRPr>
          </a:p>
        </p:txBody>
      </p:sp>
      <p:sp>
        <p:nvSpPr>
          <p:cNvPr id="9" name="Slide Number Placeholder 5"/>
          <p:cNvSpPr>
            <a:spLocks noGrp="1"/>
          </p:cNvSpPr>
          <p:nvPr>
            <p:ph type="sldNum" sz="quarter" idx="16"/>
          </p:nvPr>
        </p:nvSpPr>
        <p:spPr/>
        <p:txBody>
          <a:bodyPr/>
          <a:lstStyle>
            <a:lvl1pPr>
              <a:defRPr/>
            </a:lvl1pPr>
          </a:lstStyle>
          <a:p>
            <a:fld id="{823353EF-698A-473A-9FDC-D9EA0FDCD3E7}" type="slidenum">
              <a:rPr lang="en-US">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17712219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solidFill>
                <a:prstClr val="white">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C8FDBB95-67D2-410A-9162-3338FD3FDC55}" type="slidenum">
              <a:rPr lang="en-US">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10050973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17"/>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0" fontAlgn="base" hangingPunct="0">
              <a:spcBef>
                <a:spcPct val="0"/>
              </a:spcBef>
              <a:spcAft>
                <a:spcPct val="0"/>
              </a:spcAft>
            </a:pPr>
            <a:r>
              <a:rPr lang="en-US" sz="8000" smtClean="0">
                <a:solidFill>
                  <a:srgbClr val="90C226"/>
                </a:solidFill>
                <a:latin typeface="Arial" charset="0"/>
              </a:rPr>
              <a:t>“</a:t>
            </a:r>
          </a:p>
        </p:txBody>
      </p:sp>
      <p:sp>
        <p:nvSpPr>
          <p:cNvPr id="6" name="TextBox 18"/>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0" fontAlgn="base" hangingPunct="0">
              <a:spcBef>
                <a:spcPct val="0"/>
              </a:spcBef>
              <a:spcAft>
                <a:spcPct val="0"/>
              </a:spcAft>
            </a:pPr>
            <a:r>
              <a:rPr lang="en-US" sz="8000" smtClean="0">
                <a:solidFill>
                  <a:srgbClr val="90C226"/>
                </a:solidFill>
                <a:latin typeface="Arial"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white">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white">
                  <a:tint val="75000"/>
                </a:prstClr>
              </a:solidFill>
            </a:endParaRPr>
          </a:p>
        </p:txBody>
      </p:sp>
      <p:sp>
        <p:nvSpPr>
          <p:cNvPr id="9" name="Slide Number Placeholder 5"/>
          <p:cNvSpPr>
            <a:spLocks noGrp="1"/>
          </p:cNvSpPr>
          <p:nvPr>
            <p:ph type="sldNum" sz="quarter" idx="16"/>
          </p:nvPr>
        </p:nvSpPr>
        <p:spPr/>
        <p:txBody>
          <a:bodyPr/>
          <a:lstStyle>
            <a:lvl1pPr>
              <a:defRPr/>
            </a:lvl1pPr>
          </a:lstStyle>
          <a:p>
            <a:fld id="{0417F2D9-BB68-4D69-9AAA-544F276616D3}" type="slidenum">
              <a:rPr lang="en-US">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210503510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white">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white">
                  <a:tint val="75000"/>
                </a:prstClr>
              </a:solidFill>
            </a:endParaRPr>
          </a:p>
        </p:txBody>
      </p:sp>
      <p:sp>
        <p:nvSpPr>
          <p:cNvPr id="7" name="Slide Number Placeholder 5"/>
          <p:cNvSpPr>
            <a:spLocks noGrp="1"/>
          </p:cNvSpPr>
          <p:nvPr>
            <p:ph type="sldNum" sz="quarter" idx="16"/>
          </p:nvPr>
        </p:nvSpPr>
        <p:spPr/>
        <p:txBody>
          <a:bodyPr/>
          <a:lstStyle>
            <a:lvl1pPr>
              <a:defRPr/>
            </a:lvl1pPr>
          </a:lstStyle>
          <a:p>
            <a:fld id="{5EA6ABF2-F6E5-481D-9BDD-FB1D7B79A7EA}" type="slidenum">
              <a:rPr lang="en-US">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26092976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US">
              <a:solidFill>
                <a:prstClr val="white">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E7D50EB9-E54B-467E-B2D8-C4B82E581150}" type="slidenum">
              <a:rPr lang="en-US">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275764975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US">
              <a:solidFill>
                <a:prstClr val="white">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white">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4E443694-37CF-49F0-860A-D1D12D77653C}" type="slidenum">
              <a:rPr lang="en-US">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137098057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smtClean="0"/>
              <a:t>Click to edit Master title style</a:t>
            </a:r>
            <a:endParaRPr lang="id-ID"/>
          </a:p>
        </p:txBody>
      </p:sp>
      <p:sp>
        <p:nvSpPr>
          <p:cNvPr id="3" name="Table Placeholder 2"/>
          <p:cNvSpPr>
            <a:spLocks noGrp="1"/>
          </p:cNvSpPr>
          <p:nvPr>
            <p:ph type="tbl" idx="1"/>
          </p:nvPr>
        </p:nvSpPr>
        <p:spPr>
          <a:xfrm>
            <a:off x="457200" y="1600200"/>
            <a:ext cx="8229600" cy="4530725"/>
          </a:xfrm>
        </p:spPr>
        <p:txBody>
          <a:bodyPr rtlCol="0">
            <a:normAutofit/>
          </a:bodyPr>
          <a:lstStyle/>
          <a:p>
            <a:pPr lvl="0"/>
            <a:endParaRPr lang="id-ID" noProof="0"/>
          </a:p>
        </p:txBody>
      </p:sp>
      <p:sp>
        <p:nvSpPr>
          <p:cNvPr id="4" name="Date Placeholder 3"/>
          <p:cNvSpPr>
            <a:spLocks noGrp="1"/>
          </p:cNvSpPr>
          <p:nvPr>
            <p:ph type="dt" sz="half" idx="10"/>
          </p:nvPr>
        </p:nvSpPr>
        <p:spPr>
          <a:xfrm>
            <a:off x="457200" y="6248400"/>
            <a:ext cx="2133600" cy="457200"/>
          </a:xfrm>
        </p:spPr>
        <p:txBody>
          <a:bodyPr/>
          <a:lstStyle>
            <a:lvl1pPr>
              <a:defRPr/>
            </a:lvl1pPr>
          </a:lstStyle>
          <a:p>
            <a:pPr>
              <a:defRPr/>
            </a:pPr>
            <a:endParaRPr lang="en-US">
              <a:solidFill>
                <a:prstClr val="white">
                  <a:tint val="75000"/>
                </a:prstClr>
              </a:solidFill>
            </a:endParaRPr>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pPr>
              <a:defRPr/>
            </a:pPr>
            <a:endParaRPr lang="en-US">
              <a:solidFill>
                <a:prstClr val="white">
                  <a:tint val="75000"/>
                </a:prstClr>
              </a:solidFill>
            </a:endParaRPr>
          </a:p>
        </p:txBody>
      </p:sp>
      <p:sp>
        <p:nvSpPr>
          <p:cNvPr id="6" name="Slide Number Placeholder 5"/>
          <p:cNvSpPr>
            <a:spLocks noGrp="1"/>
          </p:cNvSpPr>
          <p:nvPr>
            <p:ph type="sldNum" sz="quarter" idx="12"/>
          </p:nvPr>
        </p:nvSpPr>
        <p:spPr>
          <a:xfrm>
            <a:off x="6553200" y="6248400"/>
            <a:ext cx="2133600" cy="457200"/>
          </a:xfrm>
        </p:spPr>
        <p:txBody>
          <a:bodyPr/>
          <a:lstStyle>
            <a:lvl1pPr>
              <a:defRPr/>
            </a:lvl1pPr>
          </a:lstStyle>
          <a:p>
            <a:fld id="{3F5EE34B-B464-41C6-9ECC-0DA36332B869}" type="slidenum">
              <a:rPr lang="en-US">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28081050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0825" cy="6850063"/>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eaLnBrk="0" fontAlgn="base" hangingPunct="0">
                  <a:spcBef>
                    <a:spcPct val="0"/>
                  </a:spcBef>
                  <a:spcAft>
                    <a:spcPct val="0"/>
                  </a:spcAft>
                  <a:defRPr/>
                </a:pPr>
                <a:endParaRPr lang="id-ID">
                  <a:solidFill>
                    <a:srgbClr val="FFFFFF"/>
                  </a:solidFill>
                </a:endParaRPr>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eaLnBrk="0" fontAlgn="base" hangingPunct="0">
                  <a:spcBef>
                    <a:spcPct val="0"/>
                  </a:spcBef>
                  <a:spcAft>
                    <a:spcPct val="0"/>
                  </a:spcAft>
                  <a:defRPr/>
                </a:pPr>
                <a:endParaRPr lang="id-ID">
                  <a:solidFill>
                    <a:srgbClr val="FFFFFF"/>
                  </a:solidFill>
                </a:endParaRPr>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eaLnBrk="0" fontAlgn="base" hangingPunct="0">
                  <a:spcBef>
                    <a:spcPct val="0"/>
                  </a:spcBef>
                  <a:spcAft>
                    <a:spcPct val="0"/>
                  </a:spcAft>
                  <a:defRPr/>
                </a:pPr>
                <a:endParaRPr lang="id-ID">
                  <a:solidFill>
                    <a:srgbClr val="FFFFFF"/>
                  </a:solidFill>
                </a:endParaRPr>
              </a:p>
            </p:txBody>
          </p:sp>
          <p:sp>
            <p:nvSpPr>
              <p:cNvPr id="1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eaLnBrk="0" fontAlgn="base" hangingPunct="0">
                  <a:spcBef>
                    <a:spcPct val="0"/>
                  </a:spcBef>
                  <a:spcAft>
                    <a:spcPct val="0"/>
                  </a:spcAft>
                  <a:defRPr/>
                </a:pPr>
                <a:endParaRPr lang="id-ID">
                  <a:solidFill>
                    <a:srgbClr val="FFFFFF"/>
                  </a:solidFill>
                </a:endParaRPr>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eaLnBrk="0" fontAlgn="base" hangingPunct="0">
                  <a:spcBef>
                    <a:spcPct val="0"/>
                  </a:spcBef>
                  <a:spcAft>
                    <a:spcPct val="0"/>
                  </a:spcAft>
                  <a:defRPr/>
                </a:pPr>
                <a:endParaRPr lang="id-ID">
                  <a:solidFill>
                    <a:srgbClr val="FFFFFF"/>
                  </a:solidFill>
                </a:endParaRPr>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eaLnBrk="0" fontAlgn="base" hangingPunct="0">
                <a:spcBef>
                  <a:spcPct val="0"/>
                </a:spcBef>
                <a:spcAft>
                  <a:spcPct val="0"/>
                </a:spcAft>
                <a:defRPr/>
              </a:pPr>
              <a:endParaRPr lang="id-ID">
                <a:solidFill>
                  <a:srgbClr val="FFFFFF"/>
                </a:solidFill>
              </a:endParaRPr>
            </a:p>
          </p:txBody>
        </p:sp>
        <p:sp>
          <p:nvSpPr>
            <p:cNvPr id="7"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eaLnBrk="0" fontAlgn="base" hangingPunct="0">
                <a:spcBef>
                  <a:spcPct val="0"/>
                </a:spcBef>
                <a:spcAft>
                  <a:spcPct val="0"/>
                </a:spcAft>
                <a:defRPr/>
              </a:pPr>
              <a:endParaRPr lang="id-ID">
                <a:solidFill>
                  <a:srgbClr val="FFFFFF"/>
                </a:solidFill>
              </a:endParaRPr>
            </a:p>
          </p:txBody>
        </p:sp>
      </p:grpSp>
      <p:sp>
        <p:nvSpPr>
          <p:cNvPr id="22539" name="Rectangle 11"/>
          <p:cNvSpPr>
            <a:spLocks noGrp="1" noChangeArrowheads="1"/>
          </p:cNvSpPr>
          <p:nvPr>
            <p:ph type="ctrTitle" sz="quarter"/>
          </p:nvPr>
        </p:nvSpPr>
        <p:spPr>
          <a:xfrm>
            <a:off x="685800" y="1736725"/>
            <a:ext cx="7772400" cy="1920875"/>
          </a:xfrm>
        </p:spPr>
        <p:txBody>
          <a:bodyPr/>
          <a:lstStyle>
            <a:lvl1pPr>
              <a:defRPr sz="6000"/>
            </a:lvl1pPr>
          </a:lstStyle>
          <a:p>
            <a:r>
              <a:rPr lang="en-US"/>
              <a:t>Click to edit Master title style</a:t>
            </a:r>
          </a:p>
        </p:txBody>
      </p:sp>
      <p:sp>
        <p:nvSpPr>
          <p:cNvPr id="22540"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13" name="Rectangle 13"/>
          <p:cNvSpPr>
            <a:spLocks noGrp="1" noChangeArrowheads="1"/>
          </p:cNvSpPr>
          <p:nvPr>
            <p:ph type="dt" sz="quarter" idx="10"/>
          </p:nvPr>
        </p:nvSpPr>
        <p:spPr>
          <a:xfrm>
            <a:off x="457200" y="6248400"/>
            <a:ext cx="2133600" cy="476250"/>
          </a:xfrm>
        </p:spPr>
        <p:txBody>
          <a:bodyPr/>
          <a:lstStyle>
            <a:lvl1pPr>
              <a:defRPr smtClean="0"/>
            </a:lvl1pPr>
          </a:lstStyle>
          <a:p>
            <a:pPr>
              <a:defRPr/>
            </a:pPr>
            <a:fld id="{0495C525-A223-4FB3-BB9A-6742626B9248}" type="datetimeFigureOut">
              <a:rPr lang="id-ID">
                <a:solidFill>
                  <a:srgbClr val="FFFFFF"/>
                </a:solidFill>
              </a:rPr>
              <a:pPr>
                <a:defRPr/>
              </a:pPr>
              <a:t>20/09/2017</a:t>
            </a:fld>
            <a:endParaRPr lang="en-US">
              <a:solidFill>
                <a:srgbClr val="FFFFFF"/>
              </a:solidFill>
            </a:endParaRPr>
          </a:p>
        </p:txBody>
      </p:sp>
      <p:sp>
        <p:nvSpPr>
          <p:cNvPr id="14" name="Rectangle 14"/>
          <p:cNvSpPr>
            <a:spLocks noGrp="1" noChangeArrowheads="1"/>
          </p:cNvSpPr>
          <p:nvPr>
            <p:ph type="ftr" sz="quarter" idx="11"/>
          </p:nvPr>
        </p:nvSpPr>
        <p:spPr>
          <a:xfrm>
            <a:off x="3124200" y="6251575"/>
            <a:ext cx="2895600" cy="476250"/>
          </a:xfrm>
        </p:spPr>
        <p:txBody>
          <a:bodyPr/>
          <a:lstStyle>
            <a:lvl1pPr>
              <a:defRPr smtClean="0"/>
            </a:lvl1pPr>
          </a:lstStyle>
          <a:p>
            <a:pPr>
              <a:defRPr/>
            </a:pPr>
            <a:endParaRPr lang="en-US">
              <a:solidFill>
                <a:srgbClr val="FFFFFF"/>
              </a:solidFill>
            </a:endParaRPr>
          </a:p>
        </p:txBody>
      </p:sp>
      <p:sp>
        <p:nvSpPr>
          <p:cNvPr id="15" name="Rectangle 15"/>
          <p:cNvSpPr>
            <a:spLocks noGrp="1" noChangeArrowheads="1"/>
          </p:cNvSpPr>
          <p:nvPr>
            <p:ph type="sldNum" sz="quarter" idx="12"/>
          </p:nvPr>
        </p:nvSpPr>
        <p:spPr>
          <a:xfrm>
            <a:off x="6553200" y="6254750"/>
            <a:ext cx="2133600" cy="476250"/>
          </a:xfrm>
        </p:spPr>
        <p:txBody>
          <a:bodyPr/>
          <a:lstStyle>
            <a:lvl1pPr>
              <a:defRPr smtClean="0"/>
            </a:lvl1pPr>
          </a:lstStyle>
          <a:p>
            <a:pPr>
              <a:defRPr/>
            </a:pPr>
            <a:fld id="{F5D9EF3E-B85D-4EEB-BC6B-E52332C505D8}"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33624130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2"/>
          <p:cNvSpPr>
            <a:spLocks noGrp="1" noChangeArrowheads="1"/>
          </p:cNvSpPr>
          <p:nvPr>
            <p:ph type="dt" sz="half" idx="10"/>
          </p:nvPr>
        </p:nvSpPr>
        <p:spPr>
          <a:ln/>
        </p:spPr>
        <p:txBody>
          <a:bodyPr/>
          <a:lstStyle>
            <a:lvl1pPr>
              <a:defRPr/>
            </a:lvl1pPr>
          </a:lstStyle>
          <a:p>
            <a:pPr>
              <a:defRPr/>
            </a:pPr>
            <a:fld id="{01B7066D-BDC7-4852-9408-EA90C7514191}" type="datetimeFigureOut">
              <a:rPr lang="id-ID">
                <a:solidFill>
                  <a:srgbClr val="FFFFFF"/>
                </a:solidFill>
              </a:rPr>
              <a:pPr>
                <a:defRPr/>
              </a:pPr>
              <a:t>20/09/2017</a:t>
            </a:fld>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7B286B31-7B62-4FE6-9130-0DFE18DAB71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9984703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fld id="{63F016B2-6CC1-4615-9FCC-179B02FDF4FD}" type="datetimeFigureOut">
              <a:rPr lang="id-ID">
                <a:solidFill>
                  <a:srgbClr val="FFFFFF"/>
                </a:solidFill>
              </a:rPr>
              <a:pPr>
                <a:defRPr/>
              </a:pPr>
              <a:t>20/09/2017</a:t>
            </a:fld>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6755F8AA-B621-442B-BB64-F873517C3781}"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6633563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Rectangle 2"/>
          <p:cNvSpPr>
            <a:spLocks noGrp="1" noChangeArrowheads="1"/>
          </p:cNvSpPr>
          <p:nvPr>
            <p:ph type="dt" sz="half" idx="10"/>
          </p:nvPr>
        </p:nvSpPr>
        <p:spPr>
          <a:ln/>
        </p:spPr>
        <p:txBody>
          <a:bodyPr/>
          <a:lstStyle>
            <a:lvl1pPr>
              <a:defRPr/>
            </a:lvl1pPr>
          </a:lstStyle>
          <a:p>
            <a:pPr>
              <a:defRPr/>
            </a:pPr>
            <a:fld id="{EEBFCBC8-7557-48F9-8659-ADF817E254DA}" type="datetimeFigureOut">
              <a:rPr lang="id-ID">
                <a:solidFill>
                  <a:srgbClr val="FFFFFF"/>
                </a:solidFill>
              </a:rPr>
              <a:pPr>
                <a:defRPr/>
              </a:pPr>
              <a:t>20/09/2017</a:t>
            </a:fld>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E8915EE0-D658-4CF1-9474-A3ACA106143B}"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753788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Rectangle 2"/>
          <p:cNvSpPr>
            <a:spLocks noGrp="1" noChangeArrowheads="1"/>
          </p:cNvSpPr>
          <p:nvPr>
            <p:ph type="dt" sz="half" idx="10"/>
          </p:nvPr>
        </p:nvSpPr>
        <p:spPr>
          <a:ln/>
        </p:spPr>
        <p:txBody>
          <a:bodyPr/>
          <a:lstStyle>
            <a:lvl1pPr>
              <a:defRPr/>
            </a:lvl1pPr>
          </a:lstStyle>
          <a:p>
            <a:pPr>
              <a:defRPr/>
            </a:pPr>
            <a:fld id="{C4215157-8F11-4E6C-A3DB-BB33C4628746}" type="datetimeFigureOut">
              <a:rPr lang="id-ID">
                <a:solidFill>
                  <a:srgbClr val="FFFFFF"/>
                </a:solidFill>
              </a:rPr>
              <a:pPr>
                <a:defRPr/>
              </a:pPr>
              <a:t>20/09/2017</a:t>
            </a:fld>
            <a:endParaRPr lang="en-US">
              <a:solidFill>
                <a:srgbClr val="FFFFFF"/>
              </a:solidFill>
            </a:endParaRPr>
          </a:p>
        </p:txBody>
      </p:sp>
      <p:sp>
        <p:nvSpPr>
          <p:cNvPr id="8" name="Rectangle 3"/>
          <p:cNvSpPr>
            <a:spLocks noGrp="1" noChangeArrowheads="1"/>
          </p:cNvSpPr>
          <p:nvPr>
            <p:ph type="sldNum" sz="quarter" idx="11"/>
          </p:nvPr>
        </p:nvSpPr>
        <p:spPr>
          <a:ln/>
        </p:spPr>
        <p:txBody>
          <a:bodyPr/>
          <a:lstStyle>
            <a:lvl1pPr>
              <a:defRPr/>
            </a:lvl1pPr>
          </a:lstStyle>
          <a:p>
            <a:pPr>
              <a:defRPr/>
            </a:pPr>
            <a:fld id="{5804F320-3C85-4A9F-8CC6-992C3FB463DB}" type="slidenum">
              <a:rPr lang="en-US">
                <a:solidFill>
                  <a:srgbClr val="FFFFFF"/>
                </a:solidFill>
              </a:rPr>
              <a:pPr>
                <a:defRPr/>
              </a:pPr>
              <a:t>‹#›</a:t>
            </a:fld>
            <a:endParaRPr lang="en-US">
              <a:solidFill>
                <a:srgbClr val="FFFFFF"/>
              </a:solidFill>
            </a:endParaRPr>
          </a:p>
        </p:txBody>
      </p:sp>
      <p:sp>
        <p:nvSpPr>
          <p:cNvPr id="9"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3685274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Rectangle 2"/>
          <p:cNvSpPr>
            <a:spLocks noGrp="1" noChangeArrowheads="1"/>
          </p:cNvSpPr>
          <p:nvPr>
            <p:ph type="dt" sz="half" idx="10"/>
          </p:nvPr>
        </p:nvSpPr>
        <p:spPr>
          <a:ln/>
        </p:spPr>
        <p:txBody>
          <a:bodyPr/>
          <a:lstStyle>
            <a:lvl1pPr>
              <a:defRPr/>
            </a:lvl1pPr>
          </a:lstStyle>
          <a:p>
            <a:pPr>
              <a:defRPr/>
            </a:pPr>
            <a:fld id="{E4737CB0-5889-45B1-A8DF-768901551A13}" type="datetimeFigureOut">
              <a:rPr lang="id-ID">
                <a:solidFill>
                  <a:srgbClr val="FFFFFF"/>
                </a:solidFill>
              </a:rPr>
              <a:pPr>
                <a:defRPr/>
              </a:pPr>
              <a:t>20/09/2017</a:t>
            </a:fld>
            <a:endParaRPr lang="en-US">
              <a:solidFill>
                <a:srgbClr val="FFFFFF"/>
              </a:solidFill>
            </a:endParaRPr>
          </a:p>
        </p:txBody>
      </p:sp>
      <p:sp>
        <p:nvSpPr>
          <p:cNvPr id="4" name="Rectangle 3"/>
          <p:cNvSpPr>
            <a:spLocks noGrp="1" noChangeArrowheads="1"/>
          </p:cNvSpPr>
          <p:nvPr>
            <p:ph type="sldNum" sz="quarter" idx="11"/>
          </p:nvPr>
        </p:nvSpPr>
        <p:spPr>
          <a:ln/>
        </p:spPr>
        <p:txBody>
          <a:bodyPr/>
          <a:lstStyle>
            <a:lvl1pPr>
              <a:defRPr/>
            </a:lvl1pPr>
          </a:lstStyle>
          <a:p>
            <a:pPr>
              <a:defRPr/>
            </a:pPr>
            <a:fld id="{109403A0-EA1F-413B-82DC-E8C225719CEF}" type="slidenum">
              <a:rPr lang="en-US">
                <a:solidFill>
                  <a:srgbClr val="FFFFFF"/>
                </a:solidFill>
              </a:rPr>
              <a:pPr>
                <a:defRPr/>
              </a:pPr>
              <a:t>‹#›</a:t>
            </a:fld>
            <a:endParaRPr lang="en-US">
              <a:solidFill>
                <a:srgbClr val="FFFFFF"/>
              </a:solidFill>
            </a:endParaRPr>
          </a:p>
        </p:txBody>
      </p:sp>
      <p:sp>
        <p:nvSpPr>
          <p:cNvPr id="5"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40883395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fld id="{7467B80B-9983-41BF-B2DE-3380F8BAA6C3}" type="datetimeFigureOut">
              <a:rPr lang="id-ID">
                <a:solidFill>
                  <a:srgbClr val="FFFFFF"/>
                </a:solidFill>
              </a:rPr>
              <a:pPr>
                <a:defRPr/>
              </a:pPr>
              <a:t>20/09/2017</a:t>
            </a:fld>
            <a:endParaRPr lang="en-US">
              <a:solidFill>
                <a:srgbClr val="FFFFFF"/>
              </a:solidFill>
            </a:endParaRPr>
          </a:p>
        </p:txBody>
      </p:sp>
      <p:sp>
        <p:nvSpPr>
          <p:cNvPr id="3" name="Rectangle 3"/>
          <p:cNvSpPr>
            <a:spLocks noGrp="1" noChangeArrowheads="1"/>
          </p:cNvSpPr>
          <p:nvPr>
            <p:ph type="sldNum" sz="quarter" idx="11"/>
          </p:nvPr>
        </p:nvSpPr>
        <p:spPr>
          <a:ln/>
        </p:spPr>
        <p:txBody>
          <a:bodyPr/>
          <a:lstStyle>
            <a:lvl1pPr>
              <a:defRPr/>
            </a:lvl1pPr>
          </a:lstStyle>
          <a:p>
            <a:pPr>
              <a:defRPr/>
            </a:pPr>
            <a:fld id="{4F00BBA5-7222-4034-9EDA-E8787438D17E}" type="slidenum">
              <a:rPr lang="en-US">
                <a:solidFill>
                  <a:srgbClr val="FFFFFF"/>
                </a:solidFill>
              </a:rPr>
              <a:pPr>
                <a:defRPr/>
              </a:pPr>
              <a:t>‹#›</a:t>
            </a:fld>
            <a:endParaRPr lang="en-US">
              <a:solidFill>
                <a:srgbClr val="FFFFFF"/>
              </a:solidFill>
            </a:endParaRPr>
          </a:p>
        </p:txBody>
      </p:sp>
      <p:sp>
        <p:nvSpPr>
          <p:cNvPr id="4"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51765755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fld id="{ACFEBAC7-DB95-4DE8-8559-C28C3A3268D8}" type="datetimeFigureOut">
              <a:rPr lang="id-ID">
                <a:solidFill>
                  <a:srgbClr val="FFFFFF"/>
                </a:solidFill>
              </a:rPr>
              <a:pPr>
                <a:defRPr/>
              </a:pPr>
              <a:t>20/09/2017</a:t>
            </a:fld>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DFB7CB42-9107-470B-85D3-F0EB3F2F9810}"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419494641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d-ID"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fld id="{925F6743-1B19-4DA0-8663-E705FD508582}" type="datetimeFigureOut">
              <a:rPr lang="id-ID">
                <a:solidFill>
                  <a:srgbClr val="FFFFFF"/>
                </a:solidFill>
              </a:rPr>
              <a:pPr>
                <a:defRPr/>
              </a:pPr>
              <a:t>20/09/2017</a:t>
            </a:fld>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2FD25DF-D090-49F7-A126-53EB8DBDFE20}"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8528907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2"/>
          <p:cNvSpPr>
            <a:spLocks noGrp="1" noChangeArrowheads="1"/>
          </p:cNvSpPr>
          <p:nvPr>
            <p:ph type="dt" sz="half" idx="10"/>
          </p:nvPr>
        </p:nvSpPr>
        <p:spPr>
          <a:ln/>
        </p:spPr>
        <p:txBody>
          <a:bodyPr/>
          <a:lstStyle>
            <a:lvl1pPr>
              <a:defRPr/>
            </a:lvl1pPr>
          </a:lstStyle>
          <a:p>
            <a:pPr>
              <a:defRPr/>
            </a:pPr>
            <a:fld id="{52D7CA66-334B-4890-B120-B4178849C311}" type="datetimeFigureOut">
              <a:rPr lang="id-ID">
                <a:solidFill>
                  <a:srgbClr val="FFFFFF"/>
                </a:solidFill>
              </a:rPr>
              <a:pPr>
                <a:defRPr/>
              </a:pPr>
              <a:t>20/09/2017</a:t>
            </a:fld>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7BF194F0-8648-425D-A92E-8D154853EA8E}"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419473524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2"/>
          <p:cNvSpPr>
            <a:spLocks noGrp="1" noChangeArrowheads="1"/>
          </p:cNvSpPr>
          <p:nvPr>
            <p:ph type="dt" sz="half" idx="10"/>
          </p:nvPr>
        </p:nvSpPr>
        <p:spPr>
          <a:ln/>
        </p:spPr>
        <p:txBody>
          <a:bodyPr/>
          <a:lstStyle>
            <a:lvl1pPr>
              <a:defRPr/>
            </a:lvl1pPr>
          </a:lstStyle>
          <a:p>
            <a:pPr>
              <a:defRPr/>
            </a:pPr>
            <a:fld id="{4C29DF41-9B05-436A-8CB7-365F7E1AE7BC}" type="datetimeFigureOut">
              <a:rPr lang="id-ID">
                <a:solidFill>
                  <a:srgbClr val="FFFFFF"/>
                </a:solidFill>
              </a:rPr>
              <a:pPr>
                <a:defRPr/>
              </a:pPr>
              <a:t>20/09/2017</a:t>
            </a:fld>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5704CD4A-DED5-4955-863F-7F4B9DCC5722}"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9921130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id-ID"/>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Rectangle 2"/>
          <p:cNvSpPr>
            <a:spLocks noGrp="1" noChangeArrowheads="1"/>
          </p:cNvSpPr>
          <p:nvPr>
            <p:ph type="dt" sz="half" idx="10"/>
          </p:nvPr>
        </p:nvSpPr>
        <p:spPr>
          <a:ln/>
        </p:spPr>
        <p:txBody>
          <a:bodyPr/>
          <a:lstStyle>
            <a:lvl1pPr>
              <a:defRPr/>
            </a:lvl1pPr>
          </a:lstStyle>
          <a:p>
            <a:pPr>
              <a:defRPr/>
            </a:pPr>
            <a:fld id="{F1206041-1D33-4EE5-9581-1C8A91BCBF0F}" type="datetimeFigureOut">
              <a:rPr lang="id-ID">
                <a:solidFill>
                  <a:srgbClr val="FFFFFF"/>
                </a:solidFill>
              </a:rPr>
              <a:pPr>
                <a:defRPr/>
              </a:pPr>
              <a:t>20/09/2017</a:t>
            </a:fld>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C12A9852-6126-4FBE-9ED1-7E58EA84FAF3}"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59067397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id-ID"/>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Rectangle 2"/>
          <p:cNvSpPr>
            <a:spLocks noGrp="1" noChangeArrowheads="1"/>
          </p:cNvSpPr>
          <p:nvPr>
            <p:ph type="dt" sz="half" idx="10"/>
          </p:nvPr>
        </p:nvSpPr>
        <p:spPr>
          <a:ln/>
        </p:spPr>
        <p:txBody>
          <a:bodyPr/>
          <a:lstStyle>
            <a:lvl1pPr>
              <a:defRPr/>
            </a:lvl1pPr>
          </a:lstStyle>
          <a:p>
            <a:pPr>
              <a:defRPr/>
            </a:pPr>
            <a:fld id="{5DD01F16-0F9C-4BCD-B3DB-E973CAEE7265}" type="datetimeFigureOut">
              <a:rPr lang="id-ID">
                <a:solidFill>
                  <a:srgbClr val="FFFFFF"/>
                </a:solidFill>
              </a:rPr>
              <a:pPr>
                <a:defRPr/>
              </a:pPr>
              <a:t>20/09/2017</a:t>
            </a:fld>
            <a:endParaRPr lang="en-US">
              <a:solidFill>
                <a:srgbClr val="FFFFFF"/>
              </a:solidFill>
            </a:endParaRPr>
          </a:p>
        </p:txBody>
      </p:sp>
      <p:sp>
        <p:nvSpPr>
          <p:cNvPr id="7" name="Rectangle 3"/>
          <p:cNvSpPr>
            <a:spLocks noGrp="1" noChangeArrowheads="1"/>
          </p:cNvSpPr>
          <p:nvPr>
            <p:ph type="sldNum" sz="quarter" idx="11"/>
          </p:nvPr>
        </p:nvSpPr>
        <p:spPr>
          <a:ln/>
        </p:spPr>
        <p:txBody>
          <a:bodyPr/>
          <a:lstStyle>
            <a:lvl1pPr>
              <a:defRPr/>
            </a:lvl1pPr>
          </a:lstStyle>
          <a:p>
            <a:pPr>
              <a:defRPr/>
            </a:pPr>
            <a:fld id="{C8B2F18C-6D92-4A40-B30C-8755F758D986}" type="slidenum">
              <a:rPr lang="en-US">
                <a:solidFill>
                  <a:srgbClr val="FFFFFF"/>
                </a:solidFill>
              </a:rPr>
              <a:pPr>
                <a:defRPr/>
              </a:pPr>
              <a:t>‹#›</a:t>
            </a:fld>
            <a:endParaRPr lang="en-US">
              <a:solidFill>
                <a:srgbClr val="FFFFFF"/>
              </a:solidFill>
            </a:endParaRPr>
          </a:p>
        </p:txBody>
      </p:sp>
      <p:sp>
        <p:nvSpPr>
          <p:cNvPr id="8"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58555888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Rectangle 2"/>
          <p:cNvSpPr>
            <a:spLocks noGrp="1" noChangeArrowheads="1"/>
          </p:cNvSpPr>
          <p:nvPr>
            <p:ph type="dt" sz="half" idx="10"/>
          </p:nvPr>
        </p:nvSpPr>
        <p:spPr>
          <a:ln/>
        </p:spPr>
        <p:txBody>
          <a:bodyPr/>
          <a:lstStyle>
            <a:lvl1pPr>
              <a:defRPr/>
            </a:lvl1pPr>
          </a:lstStyle>
          <a:p>
            <a:pPr>
              <a:defRPr/>
            </a:pPr>
            <a:fld id="{73270C3E-9516-48D0-A7F9-F9118799D46B}" type="datetimeFigureOut">
              <a:rPr lang="id-ID">
                <a:solidFill>
                  <a:srgbClr val="FFFFFF"/>
                </a:solidFill>
              </a:rPr>
              <a:pPr>
                <a:defRPr/>
              </a:pPr>
              <a:t>20/09/2017</a:t>
            </a:fld>
            <a:endParaRPr lang="en-US">
              <a:solidFill>
                <a:srgbClr val="FFFFFF"/>
              </a:solidFill>
            </a:endParaRPr>
          </a:p>
        </p:txBody>
      </p:sp>
      <p:sp>
        <p:nvSpPr>
          <p:cNvPr id="7" name="Rectangle 3"/>
          <p:cNvSpPr>
            <a:spLocks noGrp="1" noChangeArrowheads="1"/>
          </p:cNvSpPr>
          <p:nvPr>
            <p:ph type="sldNum" sz="quarter" idx="11"/>
          </p:nvPr>
        </p:nvSpPr>
        <p:spPr>
          <a:ln/>
        </p:spPr>
        <p:txBody>
          <a:bodyPr/>
          <a:lstStyle>
            <a:lvl1pPr>
              <a:defRPr/>
            </a:lvl1pPr>
          </a:lstStyle>
          <a:p>
            <a:pPr>
              <a:defRPr/>
            </a:pPr>
            <a:fld id="{5B10199F-DB24-46FF-80AE-3F0A4E66DCA6}" type="slidenum">
              <a:rPr lang="en-US">
                <a:solidFill>
                  <a:srgbClr val="FFFFFF"/>
                </a:solidFill>
              </a:rPr>
              <a:pPr>
                <a:defRPr/>
              </a:pPr>
              <a:t>‹#›</a:t>
            </a:fld>
            <a:endParaRPr lang="en-US">
              <a:solidFill>
                <a:srgbClr val="FFFFFF"/>
              </a:solidFill>
            </a:endParaRPr>
          </a:p>
        </p:txBody>
      </p:sp>
      <p:sp>
        <p:nvSpPr>
          <p:cNvPr id="8"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2637809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AndTx" preserve="1">
  <p:cSld name="Title, 2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id-ID"/>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quarter" idx="2"/>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half" idx="3"/>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Rectangle 2"/>
          <p:cNvSpPr>
            <a:spLocks noGrp="1" noChangeArrowheads="1"/>
          </p:cNvSpPr>
          <p:nvPr>
            <p:ph type="dt" sz="half" idx="10"/>
          </p:nvPr>
        </p:nvSpPr>
        <p:spPr>
          <a:ln/>
        </p:spPr>
        <p:txBody>
          <a:bodyPr/>
          <a:lstStyle>
            <a:lvl1pPr>
              <a:defRPr/>
            </a:lvl1pPr>
          </a:lstStyle>
          <a:p>
            <a:pPr>
              <a:defRPr/>
            </a:pPr>
            <a:fld id="{C759C1E4-3F1E-44AC-BAFD-036D631F09C9}" type="datetimeFigureOut">
              <a:rPr lang="id-ID">
                <a:solidFill>
                  <a:srgbClr val="FFFFFF"/>
                </a:solidFill>
              </a:rPr>
              <a:pPr>
                <a:defRPr/>
              </a:pPr>
              <a:t>20/09/2017</a:t>
            </a:fld>
            <a:endParaRPr lang="en-US">
              <a:solidFill>
                <a:srgbClr val="FFFFFF"/>
              </a:solidFill>
            </a:endParaRPr>
          </a:p>
        </p:txBody>
      </p:sp>
      <p:sp>
        <p:nvSpPr>
          <p:cNvPr id="7" name="Rectangle 3"/>
          <p:cNvSpPr>
            <a:spLocks noGrp="1" noChangeArrowheads="1"/>
          </p:cNvSpPr>
          <p:nvPr>
            <p:ph type="sldNum" sz="quarter" idx="11"/>
          </p:nvPr>
        </p:nvSpPr>
        <p:spPr>
          <a:ln/>
        </p:spPr>
        <p:txBody>
          <a:bodyPr/>
          <a:lstStyle>
            <a:lvl1pPr>
              <a:defRPr/>
            </a:lvl1pPr>
          </a:lstStyle>
          <a:p>
            <a:pPr>
              <a:defRPr/>
            </a:pPr>
            <a:fld id="{8EFF40B6-B70A-4B41-A2AB-ACAA88CB3881}" type="slidenum">
              <a:rPr lang="en-US">
                <a:solidFill>
                  <a:srgbClr val="FFFFFF"/>
                </a:solidFill>
              </a:rPr>
              <a:pPr>
                <a:defRPr/>
              </a:pPr>
              <a:t>‹#›</a:t>
            </a:fld>
            <a:endParaRPr lang="en-US">
              <a:solidFill>
                <a:srgbClr val="FFFFFF"/>
              </a:solidFill>
            </a:endParaRPr>
          </a:p>
        </p:txBody>
      </p:sp>
      <p:sp>
        <p:nvSpPr>
          <p:cNvPr id="8"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5413199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Rectangle 2"/>
          <p:cNvSpPr>
            <a:spLocks noGrp="1" noChangeArrowheads="1"/>
          </p:cNvSpPr>
          <p:nvPr>
            <p:ph type="dt" sz="half" idx="10"/>
          </p:nvPr>
        </p:nvSpPr>
        <p:spPr>
          <a:ln/>
        </p:spPr>
        <p:txBody>
          <a:bodyPr/>
          <a:lstStyle>
            <a:lvl1pPr>
              <a:defRPr/>
            </a:lvl1pPr>
          </a:lstStyle>
          <a:p>
            <a:pPr>
              <a:defRPr/>
            </a:pPr>
            <a:fld id="{E768A88C-5300-4688-A35F-EF3F64F0F2F1}" type="datetimeFigureOut">
              <a:rPr lang="id-ID">
                <a:solidFill>
                  <a:srgbClr val="FFFFFF"/>
                </a:solidFill>
              </a:rPr>
              <a:pPr>
                <a:defRPr/>
              </a:pPr>
              <a:t>20/09/2017</a:t>
            </a:fld>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B6DDFFF3-A25C-4CE3-B778-7433CF9F2929}"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12212658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Line 2"/>
          <p:cNvSpPr>
            <a:spLocks noChangeShapeType="1"/>
          </p:cNvSpPr>
          <p:nvPr/>
        </p:nvSpPr>
        <p:spPr bwMode="auto">
          <a:xfrm>
            <a:off x="7315200" y="1066800"/>
            <a:ext cx="0" cy="4495800"/>
          </a:xfrm>
          <a:prstGeom prst="line">
            <a:avLst/>
          </a:prstGeom>
          <a:noFill/>
          <a:ln w="9525">
            <a:solidFill>
              <a:schemeClr val="tx1"/>
            </a:solidFill>
            <a:round/>
            <a:headEnd/>
            <a:tailEnd/>
          </a:ln>
          <a:effectLst/>
        </p:spPr>
        <p:txBody>
          <a:bodyPr/>
          <a:lstStyle/>
          <a:p>
            <a:pPr eaLnBrk="0" fontAlgn="base" hangingPunct="0">
              <a:spcBef>
                <a:spcPct val="0"/>
              </a:spcBef>
              <a:spcAft>
                <a:spcPct val="0"/>
              </a:spcAft>
              <a:defRPr/>
            </a:pPr>
            <a:endParaRPr lang="id-ID">
              <a:solidFill>
                <a:srgbClr val="000000"/>
              </a:solidFill>
              <a:latin typeface="Garamond" pitchFamily="18" charset="0"/>
            </a:endParaRPr>
          </a:p>
        </p:txBody>
      </p:sp>
      <p:grpSp>
        <p:nvGrpSpPr>
          <p:cNvPr id="5" name="Group 8"/>
          <p:cNvGrpSpPr>
            <a:grpSpLocks/>
          </p:cNvGrpSpPr>
          <p:nvPr/>
        </p:nvGrpSpPr>
        <p:grpSpPr bwMode="auto">
          <a:xfrm>
            <a:off x="7493000" y="2992438"/>
            <a:ext cx="1338263" cy="2189162"/>
            <a:chOff x="4704" y="1885"/>
            <a:chExt cx="843" cy="1379"/>
          </a:xfrm>
        </p:grpSpPr>
        <p:sp>
          <p:nvSpPr>
            <p:cNvPr id="6" name="Oval 9"/>
            <p:cNvSpPr>
              <a:spLocks noChangeArrowheads="1"/>
            </p:cNvSpPr>
            <p:nvPr/>
          </p:nvSpPr>
          <p:spPr bwMode="auto">
            <a:xfrm>
              <a:off x="4704" y="1885"/>
              <a:ext cx="127" cy="127"/>
            </a:xfrm>
            <a:prstGeom prst="ellipse">
              <a:avLst/>
            </a:prstGeom>
            <a:solidFill>
              <a:schemeClr val="tx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7" name="Oval 10"/>
            <p:cNvSpPr>
              <a:spLocks noChangeArrowheads="1"/>
            </p:cNvSpPr>
            <p:nvPr/>
          </p:nvSpPr>
          <p:spPr bwMode="auto">
            <a:xfrm>
              <a:off x="4883" y="1885"/>
              <a:ext cx="127" cy="127"/>
            </a:xfrm>
            <a:prstGeom prst="ellipse">
              <a:avLst/>
            </a:prstGeom>
            <a:solidFill>
              <a:schemeClr val="tx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8" name="Oval 11"/>
            <p:cNvSpPr>
              <a:spLocks noChangeArrowheads="1"/>
            </p:cNvSpPr>
            <p:nvPr/>
          </p:nvSpPr>
          <p:spPr bwMode="auto">
            <a:xfrm>
              <a:off x="5062" y="1885"/>
              <a:ext cx="127" cy="127"/>
            </a:xfrm>
            <a:prstGeom prst="ellipse">
              <a:avLst/>
            </a:prstGeom>
            <a:solidFill>
              <a:schemeClr val="tx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9" name="Oval 12"/>
            <p:cNvSpPr>
              <a:spLocks noChangeArrowheads="1"/>
            </p:cNvSpPr>
            <p:nvPr/>
          </p:nvSpPr>
          <p:spPr bwMode="auto">
            <a:xfrm>
              <a:off x="4704" y="2064"/>
              <a:ext cx="127" cy="127"/>
            </a:xfrm>
            <a:prstGeom prst="ellipse">
              <a:avLst/>
            </a:prstGeom>
            <a:solidFill>
              <a:schemeClr val="tx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10" name="Oval 13"/>
            <p:cNvSpPr>
              <a:spLocks noChangeArrowheads="1"/>
            </p:cNvSpPr>
            <p:nvPr/>
          </p:nvSpPr>
          <p:spPr bwMode="auto">
            <a:xfrm>
              <a:off x="4883" y="2064"/>
              <a:ext cx="127" cy="127"/>
            </a:xfrm>
            <a:prstGeom prst="ellipse">
              <a:avLst/>
            </a:prstGeom>
            <a:solidFill>
              <a:schemeClr val="tx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11" name="Oval 14"/>
            <p:cNvSpPr>
              <a:spLocks noChangeArrowheads="1"/>
            </p:cNvSpPr>
            <p:nvPr/>
          </p:nvSpPr>
          <p:spPr bwMode="auto">
            <a:xfrm>
              <a:off x="5062" y="2064"/>
              <a:ext cx="127" cy="127"/>
            </a:xfrm>
            <a:prstGeom prst="ellipse">
              <a:avLst/>
            </a:prstGeom>
            <a:solidFill>
              <a:schemeClr val="tx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12" name="Oval 15"/>
            <p:cNvSpPr>
              <a:spLocks noChangeArrowheads="1"/>
            </p:cNvSpPr>
            <p:nvPr/>
          </p:nvSpPr>
          <p:spPr bwMode="auto">
            <a:xfrm>
              <a:off x="5241" y="2064"/>
              <a:ext cx="127" cy="127"/>
            </a:xfrm>
            <a:prstGeom prst="ellipse">
              <a:avLst/>
            </a:prstGeom>
            <a:solidFill>
              <a:schemeClr val="accent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13" name="Oval 16"/>
            <p:cNvSpPr>
              <a:spLocks noChangeArrowheads="1"/>
            </p:cNvSpPr>
            <p:nvPr/>
          </p:nvSpPr>
          <p:spPr bwMode="auto">
            <a:xfrm>
              <a:off x="4704" y="2243"/>
              <a:ext cx="127" cy="127"/>
            </a:xfrm>
            <a:prstGeom prst="ellipse">
              <a:avLst/>
            </a:prstGeom>
            <a:solidFill>
              <a:schemeClr val="tx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14" name="Oval 17"/>
            <p:cNvSpPr>
              <a:spLocks noChangeArrowheads="1"/>
            </p:cNvSpPr>
            <p:nvPr/>
          </p:nvSpPr>
          <p:spPr bwMode="auto">
            <a:xfrm>
              <a:off x="4883" y="2243"/>
              <a:ext cx="127" cy="127"/>
            </a:xfrm>
            <a:prstGeom prst="ellipse">
              <a:avLst/>
            </a:prstGeom>
            <a:solidFill>
              <a:schemeClr val="tx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15" name="Oval 18"/>
            <p:cNvSpPr>
              <a:spLocks noChangeArrowheads="1"/>
            </p:cNvSpPr>
            <p:nvPr/>
          </p:nvSpPr>
          <p:spPr bwMode="auto">
            <a:xfrm>
              <a:off x="5062" y="2243"/>
              <a:ext cx="127" cy="127"/>
            </a:xfrm>
            <a:prstGeom prst="ellipse">
              <a:avLst/>
            </a:prstGeom>
            <a:solidFill>
              <a:schemeClr val="accent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16" name="Oval 19"/>
            <p:cNvSpPr>
              <a:spLocks noChangeArrowheads="1"/>
            </p:cNvSpPr>
            <p:nvPr/>
          </p:nvSpPr>
          <p:spPr bwMode="auto">
            <a:xfrm>
              <a:off x="5241" y="2243"/>
              <a:ext cx="127" cy="127"/>
            </a:xfrm>
            <a:prstGeom prst="ellipse">
              <a:avLst/>
            </a:prstGeom>
            <a:solidFill>
              <a:schemeClr val="accent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17" name="Oval 20"/>
            <p:cNvSpPr>
              <a:spLocks noChangeArrowheads="1"/>
            </p:cNvSpPr>
            <p:nvPr/>
          </p:nvSpPr>
          <p:spPr bwMode="auto">
            <a:xfrm>
              <a:off x="5420" y="2243"/>
              <a:ext cx="127" cy="127"/>
            </a:xfrm>
            <a:prstGeom prst="ellipse">
              <a:avLst/>
            </a:prstGeom>
            <a:solidFill>
              <a:schemeClr val="accent1"/>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18" name="Oval 21"/>
            <p:cNvSpPr>
              <a:spLocks noChangeArrowheads="1"/>
            </p:cNvSpPr>
            <p:nvPr/>
          </p:nvSpPr>
          <p:spPr bwMode="auto">
            <a:xfrm>
              <a:off x="4704" y="2421"/>
              <a:ext cx="127" cy="128"/>
            </a:xfrm>
            <a:prstGeom prst="ellipse">
              <a:avLst/>
            </a:prstGeom>
            <a:solidFill>
              <a:schemeClr val="tx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19" name="Oval 22"/>
            <p:cNvSpPr>
              <a:spLocks noChangeArrowheads="1"/>
            </p:cNvSpPr>
            <p:nvPr/>
          </p:nvSpPr>
          <p:spPr bwMode="auto">
            <a:xfrm>
              <a:off x="4883" y="2421"/>
              <a:ext cx="127" cy="128"/>
            </a:xfrm>
            <a:prstGeom prst="ellipse">
              <a:avLst/>
            </a:prstGeom>
            <a:solidFill>
              <a:schemeClr val="accent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20" name="Oval 23"/>
            <p:cNvSpPr>
              <a:spLocks noChangeArrowheads="1"/>
            </p:cNvSpPr>
            <p:nvPr/>
          </p:nvSpPr>
          <p:spPr bwMode="auto">
            <a:xfrm>
              <a:off x="5062" y="2421"/>
              <a:ext cx="127" cy="128"/>
            </a:xfrm>
            <a:prstGeom prst="ellipse">
              <a:avLst/>
            </a:prstGeom>
            <a:solidFill>
              <a:schemeClr val="accent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21" name="Oval 24"/>
            <p:cNvSpPr>
              <a:spLocks noChangeArrowheads="1"/>
            </p:cNvSpPr>
            <p:nvPr/>
          </p:nvSpPr>
          <p:spPr bwMode="auto">
            <a:xfrm>
              <a:off x="5241" y="2421"/>
              <a:ext cx="127" cy="128"/>
            </a:xfrm>
            <a:prstGeom prst="ellipse">
              <a:avLst/>
            </a:prstGeom>
            <a:solidFill>
              <a:schemeClr val="accent1"/>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22" name="Oval 25"/>
            <p:cNvSpPr>
              <a:spLocks noChangeArrowheads="1"/>
            </p:cNvSpPr>
            <p:nvPr/>
          </p:nvSpPr>
          <p:spPr bwMode="auto">
            <a:xfrm>
              <a:off x="4704" y="2600"/>
              <a:ext cx="127" cy="128"/>
            </a:xfrm>
            <a:prstGeom prst="ellipse">
              <a:avLst/>
            </a:prstGeom>
            <a:solidFill>
              <a:schemeClr val="accent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23" name="Oval 26"/>
            <p:cNvSpPr>
              <a:spLocks noChangeArrowheads="1"/>
            </p:cNvSpPr>
            <p:nvPr/>
          </p:nvSpPr>
          <p:spPr bwMode="auto">
            <a:xfrm>
              <a:off x="4883" y="2600"/>
              <a:ext cx="127" cy="128"/>
            </a:xfrm>
            <a:prstGeom prst="ellipse">
              <a:avLst/>
            </a:prstGeom>
            <a:solidFill>
              <a:schemeClr val="accent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24" name="Oval 27"/>
            <p:cNvSpPr>
              <a:spLocks noChangeArrowheads="1"/>
            </p:cNvSpPr>
            <p:nvPr/>
          </p:nvSpPr>
          <p:spPr bwMode="auto">
            <a:xfrm>
              <a:off x="5062" y="2600"/>
              <a:ext cx="127" cy="128"/>
            </a:xfrm>
            <a:prstGeom prst="ellipse">
              <a:avLst/>
            </a:prstGeom>
            <a:solidFill>
              <a:schemeClr val="accent1"/>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25" name="Oval 28"/>
            <p:cNvSpPr>
              <a:spLocks noChangeArrowheads="1"/>
            </p:cNvSpPr>
            <p:nvPr/>
          </p:nvSpPr>
          <p:spPr bwMode="auto">
            <a:xfrm>
              <a:off x="5241" y="2600"/>
              <a:ext cx="127" cy="128"/>
            </a:xfrm>
            <a:prstGeom prst="ellipse">
              <a:avLst/>
            </a:prstGeom>
            <a:solidFill>
              <a:schemeClr val="accent1"/>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26" name="Oval 29"/>
            <p:cNvSpPr>
              <a:spLocks noChangeArrowheads="1"/>
            </p:cNvSpPr>
            <p:nvPr/>
          </p:nvSpPr>
          <p:spPr bwMode="auto">
            <a:xfrm>
              <a:off x="5420" y="2600"/>
              <a:ext cx="127" cy="128"/>
            </a:xfrm>
            <a:prstGeom prst="ellipse">
              <a:avLst/>
            </a:prstGeom>
            <a:solidFill>
              <a:schemeClr val="folHlink"/>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27" name="Oval 30"/>
            <p:cNvSpPr>
              <a:spLocks noChangeArrowheads="1"/>
            </p:cNvSpPr>
            <p:nvPr/>
          </p:nvSpPr>
          <p:spPr bwMode="auto">
            <a:xfrm>
              <a:off x="4704" y="2779"/>
              <a:ext cx="127" cy="127"/>
            </a:xfrm>
            <a:prstGeom prst="ellipse">
              <a:avLst/>
            </a:prstGeom>
            <a:solidFill>
              <a:schemeClr val="accent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28" name="Oval 31"/>
            <p:cNvSpPr>
              <a:spLocks noChangeArrowheads="1"/>
            </p:cNvSpPr>
            <p:nvPr/>
          </p:nvSpPr>
          <p:spPr bwMode="auto">
            <a:xfrm>
              <a:off x="4883" y="2779"/>
              <a:ext cx="127" cy="127"/>
            </a:xfrm>
            <a:prstGeom prst="ellipse">
              <a:avLst/>
            </a:prstGeom>
            <a:solidFill>
              <a:schemeClr val="accent1"/>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29" name="Oval 32"/>
            <p:cNvSpPr>
              <a:spLocks noChangeArrowheads="1"/>
            </p:cNvSpPr>
            <p:nvPr/>
          </p:nvSpPr>
          <p:spPr bwMode="auto">
            <a:xfrm>
              <a:off x="5062" y="2779"/>
              <a:ext cx="127" cy="127"/>
            </a:xfrm>
            <a:prstGeom prst="ellipse">
              <a:avLst/>
            </a:prstGeom>
            <a:solidFill>
              <a:schemeClr val="accent1"/>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30" name="Oval 33"/>
            <p:cNvSpPr>
              <a:spLocks noChangeArrowheads="1"/>
            </p:cNvSpPr>
            <p:nvPr/>
          </p:nvSpPr>
          <p:spPr bwMode="auto">
            <a:xfrm>
              <a:off x="5241" y="2779"/>
              <a:ext cx="127" cy="127"/>
            </a:xfrm>
            <a:prstGeom prst="ellipse">
              <a:avLst/>
            </a:prstGeom>
            <a:solidFill>
              <a:schemeClr val="folHlink"/>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31" name="Oval 34"/>
            <p:cNvSpPr>
              <a:spLocks noChangeArrowheads="1"/>
            </p:cNvSpPr>
            <p:nvPr/>
          </p:nvSpPr>
          <p:spPr bwMode="auto">
            <a:xfrm>
              <a:off x="4704" y="2958"/>
              <a:ext cx="127" cy="127"/>
            </a:xfrm>
            <a:prstGeom prst="ellipse">
              <a:avLst/>
            </a:prstGeom>
            <a:solidFill>
              <a:schemeClr val="accent1"/>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32" name="Oval 35"/>
            <p:cNvSpPr>
              <a:spLocks noChangeArrowheads="1"/>
            </p:cNvSpPr>
            <p:nvPr/>
          </p:nvSpPr>
          <p:spPr bwMode="auto">
            <a:xfrm>
              <a:off x="4883" y="2958"/>
              <a:ext cx="127" cy="127"/>
            </a:xfrm>
            <a:prstGeom prst="ellipse">
              <a:avLst/>
            </a:prstGeom>
            <a:solidFill>
              <a:schemeClr val="accent1"/>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33" name="Oval 36"/>
            <p:cNvSpPr>
              <a:spLocks noChangeArrowheads="1"/>
            </p:cNvSpPr>
            <p:nvPr/>
          </p:nvSpPr>
          <p:spPr bwMode="auto">
            <a:xfrm>
              <a:off x="5062" y="2958"/>
              <a:ext cx="127" cy="127"/>
            </a:xfrm>
            <a:prstGeom prst="ellipse">
              <a:avLst/>
            </a:prstGeom>
            <a:solidFill>
              <a:schemeClr val="folHlink"/>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34" name="Oval 37"/>
            <p:cNvSpPr>
              <a:spLocks noChangeArrowheads="1"/>
            </p:cNvSpPr>
            <p:nvPr/>
          </p:nvSpPr>
          <p:spPr bwMode="auto">
            <a:xfrm>
              <a:off x="5241" y="2958"/>
              <a:ext cx="127" cy="127"/>
            </a:xfrm>
            <a:prstGeom prst="ellipse">
              <a:avLst/>
            </a:prstGeom>
            <a:solidFill>
              <a:schemeClr val="folHlink"/>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35" name="Oval 38"/>
            <p:cNvSpPr>
              <a:spLocks noChangeArrowheads="1"/>
            </p:cNvSpPr>
            <p:nvPr/>
          </p:nvSpPr>
          <p:spPr bwMode="auto">
            <a:xfrm>
              <a:off x="4883" y="3137"/>
              <a:ext cx="127" cy="127"/>
            </a:xfrm>
            <a:prstGeom prst="ellipse">
              <a:avLst/>
            </a:prstGeom>
            <a:solidFill>
              <a:schemeClr val="folHlink"/>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36" name="Oval 39"/>
            <p:cNvSpPr>
              <a:spLocks noChangeArrowheads="1"/>
            </p:cNvSpPr>
            <p:nvPr/>
          </p:nvSpPr>
          <p:spPr bwMode="auto">
            <a:xfrm>
              <a:off x="5241" y="3137"/>
              <a:ext cx="127" cy="127"/>
            </a:xfrm>
            <a:prstGeom prst="ellipse">
              <a:avLst/>
            </a:prstGeom>
            <a:solidFill>
              <a:schemeClr val="folHlink"/>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grpSp>
      <p:sp>
        <p:nvSpPr>
          <p:cNvPr id="37" name="Line 40"/>
          <p:cNvSpPr>
            <a:spLocks noChangeShapeType="1"/>
          </p:cNvSpPr>
          <p:nvPr/>
        </p:nvSpPr>
        <p:spPr bwMode="auto">
          <a:xfrm>
            <a:off x="304800" y="2819400"/>
            <a:ext cx="8229600" cy="0"/>
          </a:xfrm>
          <a:prstGeom prst="line">
            <a:avLst/>
          </a:prstGeom>
          <a:noFill/>
          <a:ln w="6350">
            <a:solidFill>
              <a:schemeClr val="tx1"/>
            </a:solidFill>
            <a:round/>
            <a:headEnd/>
            <a:tailEnd/>
          </a:ln>
          <a:effectLst/>
        </p:spPr>
        <p:txBody>
          <a:bodyP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7587" name="Rectangle 3"/>
          <p:cNvSpPr>
            <a:spLocks noGrp="1" noChangeArrowheads="1"/>
          </p:cNvSpPr>
          <p:nvPr>
            <p:ph type="ctrTitle"/>
          </p:nvPr>
        </p:nvSpPr>
        <p:spPr>
          <a:xfrm>
            <a:off x="315913" y="466725"/>
            <a:ext cx="6781800" cy="2133600"/>
          </a:xfrm>
        </p:spPr>
        <p:txBody>
          <a:bodyPr/>
          <a:lstStyle>
            <a:lvl1pPr algn="r">
              <a:defRPr sz="4800"/>
            </a:lvl1pPr>
          </a:lstStyle>
          <a:p>
            <a:r>
              <a:rPr lang="en-US" altLang="en-US"/>
              <a:t>Click to edit Master title style</a:t>
            </a:r>
          </a:p>
        </p:txBody>
      </p:sp>
      <p:sp>
        <p:nvSpPr>
          <p:cNvPr id="67588" name="Rectangle 4"/>
          <p:cNvSpPr>
            <a:spLocks noGrp="1" noChangeArrowheads="1"/>
          </p:cNvSpPr>
          <p:nvPr>
            <p:ph type="subTitle" idx="1"/>
          </p:nvPr>
        </p:nvSpPr>
        <p:spPr>
          <a:xfrm>
            <a:off x="849313" y="3049588"/>
            <a:ext cx="6248400" cy="2362200"/>
          </a:xfrm>
        </p:spPr>
        <p:txBody>
          <a:bodyPr/>
          <a:lstStyle>
            <a:lvl1pPr marL="0" indent="0" algn="r">
              <a:buFont typeface="Wingdings" pitchFamily="2" charset="2"/>
              <a:buNone/>
              <a:defRPr sz="3200"/>
            </a:lvl1pPr>
          </a:lstStyle>
          <a:p>
            <a:r>
              <a:rPr lang="en-US" altLang="en-US"/>
              <a:t>Click to edit Master subtitle style</a:t>
            </a:r>
          </a:p>
        </p:txBody>
      </p:sp>
      <p:sp>
        <p:nvSpPr>
          <p:cNvPr id="38" name="Rectangle 5"/>
          <p:cNvSpPr>
            <a:spLocks noGrp="1" noChangeArrowheads="1"/>
          </p:cNvSpPr>
          <p:nvPr>
            <p:ph type="dt" sz="half" idx="10"/>
          </p:nvPr>
        </p:nvSpPr>
        <p:spPr/>
        <p:txBody>
          <a:bodyPr/>
          <a:lstStyle>
            <a:lvl1pPr>
              <a:defRPr smtClean="0"/>
            </a:lvl1pPr>
          </a:lstStyle>
          <a:p>
            <a:pPr>
              <a:defRPr/>
            </a:pPr>
            <a:fld id="{6BF29019-9220-4360-95D0-CDC58DE3A885}" type="datetimeFigureOut">
              <a:rPr lang="id-ID">
                <a:solidFill>
                  <a:srgbClr val="000000"/>
                </a:solidFill>
              </a:rPr>
              <a:pPr>
                <a:defRPr/>
              </a:pPr>
              <a:t>20/09/2017</a:t>
            </a:fld>
            <a:endParaRPr lang="en-US" altLang="en-US">
              <a:solidFill>
                <a:srgbClr val="000000"/>
              </a:solidFill>
            </a:endParaRPr>
          </a:p>
        </p:txBody>
      </p:sp>
      <p:sp>
        <p:nvSpPr>
          <p:cNvPr id="39" name="Rectangle 6"/>
          <p:cNvSpPr>
            <a:spLocks noGrp="1" noChangeArrowheads="1"/>
          </p:cNvSpPr>
          <p:nvPr>
            <p:ph type="ftr" sz="quarter" idx="11"/>
          </p:nvPr>
        </p:nvSpPr>
        <p:spPr/>
        <p:txBody>
          <a:bodyPr/>
          <a:lstStyle>
            <a:lvl1pPr>
              <a:defRPr smtClean="0"/>
            </a:lvl1pPr>
          </a:lstStyle>
          <a:p>
            <a:pPr>
              <a:defRPr/>
            </a:pPr>
            <a:endParaRPr lang="en-US" altLang="en-US">
              <a:solidFill>
                <a:srgbClr val="000000"/>
              </a:solidFill>
            </a:endParaRPr>
          </a:p>
        </p:txBody>
      </p:sp>
      <p:sp>
        <p:nvSpPr>
          <p:cNvPr id="40" name="Rectangle 7"/>
          <p:cNvSpPr>
            <a:spLocks noGrp="1" noChangeArrowheads="1"/>
          </p:cNvSpPr>
          <p:nvPr>
            <p:ph type="sldNum" sz="quarter" idx="12"/>
          </p:nvPr>
        </p:nvSpPr>
        <p:spPr/>
        <p:txBody>
          <a:bodyPr/>
          <a:lstStyle>
            <a:lvl1pPr>
              <a:defRPr smtClean="0"/>
            </a:lvl1pPr>
          </a:lstStyle>
          <a:p>
            <a:pPr>
              <a:defRPr/>
            </a:pPr>
            <a:fld id="{1BE3ECF5-9CD7-4C8E-B126-214EDABF6EA4}"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74725148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5"/>
          <p:cNvSpPr>
            <a:spLocks noGrp="1" noChangeArrowheads="1"/>
          </p:cNvSpPr>
          <p:nvPr>
            <p:ph type="dt" sz="half" idx="10"/>
          </p:nvPr>
        </p:nvSpPr>
        <p:spPr>
          <a:ln/>
        </p:spPr>
        <p:txBody>
          <a:bodyPr/>
          <a:lstStyle>
            <a:lvl1pPr>
              <a:defRPr/>
            </a:lvl1pPr>
          </a:lstStyle>
          <a:p>
            <a:pPr>
              <a:defRPr/>
            </a:pPr>
            <a:fld id="{897B644B-0AFB-45D2-BB5E-857BF561E105}" type="datetimeFigureOut">
              <a:rPr lang="id-ID">
                <a:solidFill>
                  <a:srgbClr val="000000"/>
                </a:solidFill>
              </a:rPr>
              <a:pPr>
                <a:defRPr/>
              </a:pPr>
              <a:t>20/09/2017</a:t>
            </a:fld>
            <a:endParaRPr lang="en-US" altLang="en-US">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940B45AE-1A49-4CD9-908B-A67AF8F2EB9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06438731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fld id="{37BAE282-63FA-4B5B-8AE0-43E18221AC09}" type="datetimeFigureOut">
              <a:rPr lang="id-ID">
                <a:solidFill>
                  <a:srgbClr val="000000"/>
                </a:solidFill>
              </a:rPr>
              <a:pPr>
                <a:defRPr/>
              </a:pPr>
              <a:t>20/09/2017</a:t>
            </a:fld>
            <a:endParaRPr lang="en-US" altLang="en-US">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E511368E-A92F-47C7-A39A-89D1959A2574}"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9300971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Rectangle 5"/>
          <p:cNvSpPr>
            <a:spLocks noGrp="1" noChangeArrowheads="1"/>
          </p:cNvSpPr>
          <p:nvPr>
            <p:ph type="dt" sz="half" idx="10"/>
          </p:nvPr>
        </p:nvSpPr>
        <p:spPr>
          <a:ln/>
        </p:spPr>
        <p:txBody>
          <a:bodyPr/>
          <a:lstStyle>
            <a:lvl1pPr>
              <a:defRPr/>
            </a:lvl1pPr>
          </a:lstStyle>
          <a:p>
            <a:pPr>
              <a:defRPr/>
            </a:pPr>
            <a:fld id="{A5612440-90B6-4091-9F6A-FCB2E6233D4A}" type="datetimeFigureOut">
              <a:rPr lang="id-ID">
                <a:solidFill>
                  <a:srgbClr val="000000"/>
                </a:solidFill>
              </a:rPr>
              <a:pPr>
                <a:defRPr/>
              </a:pPr>
              <a:t>20/09/2017</a:t>
            </a:fld>
            <a:endParaRPr lang="en-US" altLang="en-US">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1E157BF4-0C71-437D-B56D-7F4E2C0D30E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4574560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Rectangle 5"/>
          <p:cNvSpPr>
            <a:spLocks noGrp="1" noChangeArrowheads="1"/>
          </p:cNvSpPr>
          <p:nvPr>
            <p:ph type="dt" sz="half" idx="10"/>
          </p:nvPr>
        </p:nvSpPr>
        <p:spPr>
          <a:ln/>
        </p:spPr>
        <p:txBody>
          <a:bodyPr/>
          <a:lstStyle>
            <a:lvl1pPr>
              <a:defRPr/>
            </a:lvl1pPr>
          </a:lstStyle>
          <a:p>
            <a:pPr>
              <a:defRPr/>
            </a:pPr>
            <a:fld id="{45DE3F93-8844-4BF3-935D-F79107EA8572}" type="datetimeFigureOut">
              <a:rPr lang="id-ID">
                <a:solidFill>
                  <a:srgbClr val="000000"/>
                </a:solidFill>
              </a:rPr>
              <a:pPr>
                <a:defRPr/>
              </a:pPr>
              <a:t>20/09/2017</a:t>
            </a:fld>
            <a:endParaRPr lang="en-US" altLang="en-US">
              <a:solidFill>
                <a:srgbClr val="000000"/>
              </a:solidFill>
            </a:endParaRPr>
          </a:p>
        </p:txBody>
      </p:sp>
      <p:sp>
        <p:nvSpPr>
          <p:cNvPr id="8" name="Rectangle 6"/>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9" name="Rectangle 7"/>
          <p:cNvSpPr>
            <a:spLocks noGrp="1" noChangeArrowheads="1"/>
          </p:cNvSpPr>
          <p:nvPr>
            <p:ph type="sldNum" sz="quarter" idx="12"/>
          </p:nvPr>
        </p:nvSpPr>
        <p:spPr>
          <a:ln/>
        </p:spPr>
        <p:txBody>
          <a:bodyPr/>
          <a:lstStyle>
            <a:lvl1pPr>
              <a:defRPr/>
            </a:lvl1pPr>
          </a:lstStyle>
          <a:p>
            <a:pPr>
              <a:defRPr/>
            </a:pPr>
            <a:fld id="{EF14BC16-6EB8-4FFC-8411-E581BA07DC8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5753509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Rectangle 5"/>
          <p:cNvSpPr>
            <a:spLocks noGrp="1" noChangeArrowheads="1"/>
          </p:cNvSpPr>
          <p:nvPr>
            <p:ph type="dt" sz="half" idx="10"/>
          </p:nvPr>
        </p:nvSpPr>
        <p:spPr>
          <a:ln/>
        </p:spPr>
        <p:txBody>
          <a:bodyPr/>
          <a:lstStyle>
            <a:lvl1pPr>
              <a:defRPr/>
            </a:lvl1pPr>
          </a:lstStyle>
          <a:p>
            <a:pPr>
              <a:defRPr/>
            </a:pPr>
            <a:fld id="{B483CEA2-A600-4D95-983E-FAC84C12074F}" type="datetimeFigureOut">
              <a:rPr lang="id-ID">
                <a:solidFill>
                  <a:srgbClr val="000000"/>
                </a:solidFill>
              </a:rPr>
              <a:pPr>
                <a:defRPr/>
              </a:pPr>
              <a:t>20/09/2017</a:t>
            </a:fld>
            <a:endParaRPr lang="en-US" altLang="en-US">
              <a:solidFill>
                <a:srgbClr val="000000"/>
              </a:solidFill>
            </a:endParaRPr>
          </a:p>
        </p:txBody>
      </p:sp>
      <p:sp>
        <p:nvSpPr>
          <p:cNvPr id="4" name="Rectangle 6"/>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5" name="Rectangle 7"/>
          <p:cNvSpPr>
            <a:spLocks noGrp="1" noChangeArrowheads="1"/>
          </p:cNvSpPr>
          <p:nvPr>
            <p:ph type="sldNum" sz="quarter" idx="12"/>
          </p:nvPr>
        </p:nvSpPr>
        <p:spPr>
          <a:ln/>
        </p:spPr>
        <p:txBody>
          <a:bodyPr/>
          <a:lstStyle>
            <a:lvl1pPr>
              <a:defRPr/>
            </a:lvl1pPr>
          </a:lstStyle>
          <a:p>
            <a:pPr>
              <a:defRPr/>
            </a:pPr>
            <a:fld id="{810D8D8F-5CD4-4B1D-98A8-44DA4094AB6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53515970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fld id="{E86A0622-C8BD-412F-B1F8-54DCCC173FF0}" type="datetimeFigureOut">
              <a:rPr lang="id-ID">
                <a:solidFill>
                  <a:srgbClr val="000000"/>
                </a:solidFill>
              </a:rPr>
              <a:pPr>
                <a:defRPr/>
              </a:pPr>
              <a:t>20/09/2017</a:t>
            </a:fld>
            <a:endParaRPr lang="en-US" altLang="en-US">
              <a:solidFill>
                <a:srgbClr val="000000"/>
              </a:solidFill>
            </a:endParaRPr>
          </a:p>
        </p:txBody>
      </p:sp>
      <p:sp>
        <p:nvSpPr>
          <p:cNvPr id="3" name="Rectangle 6"/>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4" name="Rectangle 7"/>
          <p:cNvSpPr>
            <a:spLocks noGrp="1" noChangeArrowheads="1"/>
          </p:cNvSpPr>
          <p:nvPr>
            <p:ph type="sldNum" sz="quarter" idx="12"/>
          </p:nvPr>
        </p:nvSpPr>
        <p:spPr>
          <a:ln/>
        </p:spPr>
        <p:txBody>
          <a:bodyPr/>
          <a:lstStyle>
            <a:lvl1pPr>
              <a:defRPr/>
            </a:lvl1pPr>
          </a:lstStyle>
          <a:p>
            <a:pPr>
              <a:defRPr/>
            </a:pPr>
            <a:fld id="{C10E22FF-4B8C-4B46-A680-E35F4334E2E6}"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85102796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fld id="{4E852E35-521D-4B94-8FFB-FCC70F24EC1C}" type="datetimeFigureOut">
              <a:rPr lang="id-ID">
                <a:solidFill>
                  <a:srgbClr val="000000"/>
                </a:solidFill>
              </a:rPr>
              <a:pPr>
                <a:defRPr/>
              </a:pPr>
              <a:t>20/09/2017</a:t>
            </a:fld>
            <a:endParaRPr lang="en-US" altLang="en-US">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92EE6DFC-7D0B-4449-81C5-6FD9D1AF117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49669859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d-ID"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fld id="{CA6964B2-C5D4-486E-85AD-616DBDCF5ABE}" type="datetimeFigureOut">
              <a:rPr lang="id-ID">
                <a:solidFill>
                  <a:srgbClr val="000000"/>
                </a:solidFill>
              </a:rPr>
              <a:pPr>
                <a:defRPr/>
              </a:pPr>
              <a:t>20/09/2017</a:t>
            </a:fld>
            <a:endParaRPr lang="en-US" altLang="en-US">
              <a:solidFill>
                <a:srgbClr val="000000"/>
              </a:solidFill>
            </a:endParaRPr>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7" name="Rectangle 7"/>
          <p:cNvSpPr>
            <a:spLocks noGrp="1" noChangeArrowheads="1"/>
          </p:cNvSpPr>
          <p:nvPr>
            <p:ph type="sldNum" sz="quarter" idx="12"/>
          </p:nvPr>
        </p:nvSpPr>
        <p:spPr>
          <a:ln/>
        </p:spPr>
        <p:txBody>
          <a:bodyPr/>
          <a:lstStyle>
            <a:lvl1pPr>
              <a:defRPr/>
            </a:lvl1pPr>
          </a:lstStyle>
          <a:p>
            <a:pPr>
              <a:defRPr/>
            </a:pPr>
            <a:fld id="{78E80A1D-4E86-44A3-95A9-AF64CE7D736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5126780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5"/>
          <p:cNvSpPr>
            <a:spLocks noGrp="1" noChangeArrowheads="1"/>
          </p:cNvSpPr>
          <p:nvPr>
            <p:ph type="dt" sz="half" idx="10"/>
          </p:nvPr>
        </p:nvSpPr>
        <p:spPr>
          <a:ln/>
        </p:spPr>
        <p:txBody>
          <a:bodyPr/>
          <a:lstStyle>
            <a:lvl1pPr>
              <a:defRPr/>
            </a:lvl1pPr>
          </a:lstStyle>
          <a:p>
            <a:pPr>
              <a:defRPr/>
            </a:pPr>
            <a:fld id="{328B1115-77C8-494A-8A77-724E4AB9B9EB}" type="datetimeFigureOut">
              <a:rPr lang="id-ID">
                <a:solidFill>
                  <a:srgbClr val="000000"/>
                </a:solidFill>
              </a:rPr>
              <a:pPr>
                <a:defRPr/>
              </a:pPr>
              <a:t>20/09/2017</a:t>
            </a:fld>
            <a:endParaRPr lang="en-US" altLang="en-US">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C0639053-3DFA-49D8-A25C-8C88E4657BB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38331477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2238"/>
            <a:ext cx="2057400" cy="6008687"/>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122238"/>
            <a:ext cx="6019800" cy="6008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5"/>
          <p:cNvSpPr>
            <a:spLocks noGrp="1" noChangeArrowheads="1"/>
          </p:cNvSpPr>
          <p:nvPr>
            <p:ph type="dt" sz="half" idx="10"/>
          </p:nvPr>
        </p:nvSpPr>
        <p:spPr>
          <a:ln/>
        </p:spPr>
        <p:txBody>
          <a:bodyPr/>
          <a:lstStyle>
            <a:lvl1pPr>
              <a:defRPr/>
            </a:lvl1pPr>
          </a:lstStyle>
          <a:p>
            <a:pPr>
              <a:defRPr/>
            </a:pPr>
            <a:fld id="{F917680A-BB51-4B4A-A8D9-752864A672E1}" type="datetimeFigureOut">
              <a:rPr lang="id-ID">
                <a:solidFill>
                  <a:srgbClr val="000000"/>
                </a:solidFill>
              </a:rPr>
              <a:pPr>
                <a:defRPr/>
              </a:pPr>
              <a:t>20/09/2017</a:t>
            </a:fld>
            <a:endParaRPr lang="en-US" altLang="en-US">
              <a:solidFill>
                <a:srgbClr val="000000"/>
              </a:solidFill>
            </a:endParaRPr>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en-US">
              <a:solidFill>
                <a:srgbClr val="000000"/>
              </a:solidFill>
            </a:endParaRPr>
          </a:p>
        </p:txBody>
      </p:sp>
      <p:sp>
        <p:nvSpPr>
          <p:cNvPr id="6" name="Rectangle 7"/>
          <p:cNvSpPr>
            <a:spLocks noGrp="1" noChangeArrowheads="1"/>
          </p:cNvSpPr>
          <p:nvPr>
            <p:ph type="sldNum" sz="quarter" idx="12"/>
          </p:nvPr>
        </p:nvSpPr>
        <p:spPr>
          <a:ln/>
        </p:spPr>
        <p:txBody>
          <a:bodyPr/>
          <a:lstStyle>
            <a:lvl1pPr>
              <a:defRPr/>
            </a:lvl1pPr>
          </a:lstStyle>
          <a:p>
            <a:pPr>
              <a:defRPr/>
            </a:pPr>
            <a:fld id="{D1C4962E-37B8-4D01-B0AD-9E52621E179E}"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853658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theme" Target="../theme/theme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4.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125B5E-C4B6-4D82-915F-36655B63D140}" type="datetimeFigureOut">
              <a:rPr lang="id-ID" smtClean="0"/>
              <a:t>20/09/2017</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2EF525-694A-4BA4-99DB-D2E7B5AAD4CE}" type="slidenum">
              <a:rPr lang="id-ID" smtClean="0"/>
              <a:t>‹#›</a:t>
            </a:fld>
            <a:endParaRPr lang="id-ID"/>
          </a:p>
        </p:txBody>
      </p:sp>
    </p:spTree>
    <p:extLst>
      <p:ext uri="{BB962C8B-B14F-4D97-AF65-F5344CB8AC3E}">
        <p14:creationId xmlns:p14="http://schemas.microsoft.com/office/powerpoint/2010/main" val="24275918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cxnSp>
          <p:nvCxnSpPr>
            <p:cNvPr id="7" name="Straight Connector 6"/>
            <p:cNvCxnSpPr/>
            <p:nvPr/>
          </p:nvCxnSpPr>
          <p:spPr>
            <a:xfrm flipV="1">
              <a:off x="5130497" y="4175239"/>
              <a:ext cx="4022902" cy="2683288"/>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7041932" y="-529"/>
              <a:ext cx="1219254" cy="685905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9" name="Freeform 8"/>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eaLnBrk="0" fontAlgn="base" hangingPunct="0">
              <a:spcBef>
                <a:spcPct val="0"/>
              </a:spcBef>
              <a:spcAft>
                <a:spcPct val="0"/>
              </a:spcAft>
              <a:defRPr/>
            </a:pPr>
            <a:endParaRPr lang="en-US">
              <a:solidFill>
                <a:prstClr val="white">
                  <a:tint val="75000"/>
                </a:prstClr>
              </a:solidFill>
              <a:latin typeface="Verdana" pitchFamily="34" charset="0"/>
            </a:endParaRPr>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eaLnBrk="0" fontAlgn="base" hangingPunct="0">
              <a:spcBef>
                <a:spcPct val="0"/>
              </a:spcBef>
              <a:spcAft>
                <a:spcPct val="0"/>
              </a:spcAft>
              <a:defRPr/>
            </a:pPr>
            <a:endParaRPr lang="en-US">
              <a:solidFill>
                <a:prstClr val="white">
                  <a:tint val="75000"/>
                </a:prstClr>
              </a:solidFill>
              <a:latin typeface="Verdana" pitchFamily="34" charset="0"/>
            </a:endParaRPr>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a:defRPr sz="900">
                <a:solidFill>
                  <a:schemeClr val="accent1"/>
                </a:solidFill>
              </a:defRPr>
            </a:lvl1pPr>
          </a:lstStyle>
          <a:p>
            <a:pPr eaLnBrk="0" fontAlgn="base" hangingPunct="0">
              <a:spcBef>
                <a:spcPct val="0"/>
              </a:spcBef>
              <a:spcAft>
                <a:spcPct val="0"/>
              </a:spcAft>
            </a:pPr>
            <a:fld id="{A4D028EC-D621-4838-AAA3-599D4C07367C}" type="slidenum">
              <a:rPr lang="en-US" smtClean="0">
                <a:solidFill>
                  <a:srgbClr val="90C226"/>
                </a:solidFill>
                <a:latin typeface="Verdana" pitchFamily="34" charset="0"/>
              </a:rPr>
              <a:pPr eaLnBrk="0" fontAlgn="base" hangingPunct="0">
                <a:spcBef>
                  <a:spcPct val="0"/>
                </a:spcBef>
                <a:spcAft>
                  <a:spcPct val="0"/>
                </a:spcAft>
              </a:pPr>
              <a:t>‹#›</a:t>
            </a:fld>
            <a:endParaRPr lang="en-US" smtClean="0">
              <a:solidFill>
                <a:srgbClr val="90C226"/>
              </a:solidFill>
              <a:latin typeface="Verdana" pitchFamily="34" charset="0"/>
            </a:endParaRPr>
          </a:p>
        </p:txBody>
      </p:sp>
    </p:spTree>
    <p:extLst>
      <p:ext uri="{BB962C8B-B14F-4D97-AF65-F5344CB8AC3E}">
        <p14:creationId xmlns:p14="http://schemas.microsoft.com/office/powerpoint/2010/main" val="281387975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fontAlgn="base">
        <a:spcBef>
          <a:spcPct val="0"/>
        </a:spcBef>
        <a:spcAft>
          <a:spcPct val="0"/>
        </a:spcAft>
        <a:defRPr sz="3600" kern="1200">
          <a:solidFill>
            <a:schemeClr val="accent1"/>
          </a:solidFill>
          <a:latin typeface="+mj-lt"/>
          <a:ea typeface="+mj-ea"/>
          <a:cs typeface="+mj-cs"/>
        </a:defRPr>
      </a:lvl1pPr>
      <a:lvl2pPr algn="l" defTabSz="457200" rtl="0" fontAlgn="base">
        <a:spcBef>
          <a:spcPct val="0"/>
        </a:spcBef>
        <a:spcAft>
          <a:spcPct val="0"/>
        </a:spcAft>
        <a:defRPr sz="3600">
          <a:solidFill>
            <a:schemeClr val="accent1"/>
          </a:solidFill>
          <a:latin typeface="Trebuchet MS" pitchFamily="34" charset="0"/>
        </a:defRPr>
      </a:lvl2pPr>
      <a:lvl3pPr algn="l" defTabSz="457200" rtl="0" fontAlgn="base">
        <a:spcBef>
          <a:spcPct val="0"/>
        </a:spcBef>
        <a:spcAft>
          <a:spcPct val="0"/>
        </a:spcAft>
        <a:defRPr sz="3600">
          <a:solidFill>
            <a:schemeClr val="accent1"/>
          </a:solidFill>
          <a:latin typeface="Trebuchet MS" pitchFamily="34" charset="0"/>
        </a:defRPr>
      </a:lvl3pPr>
      <a:lvl4pPr algn="l" defTabSz="457200" rtl="0" fontAlgn="base">
        <a:spcBef>
          <a:spcPct val="0"/>
        </a:spcBef>
        <a:spcAft>
          <a:spcPct val="0"/>
        </a:spcAft>
        <a:defRPr sz="3600">
          <a:solidFill>
            <a:schemeClr val="accent1"/>
          </a:solidFill>
          <a:latin typeface="Trebuchet MS" pitchFamily="34" charset="0"/>
        </a:defRPr>
      </a:lvl4pPr>
      <a:lvl5pPr algn="l" defTabSz="457200" rtl="0" fontAlgn="base">
        <a:spcBef>
          <a:spcPct val="0"/>
        </a:spcBef>
        <a:spcAft>
          <a:spcPct val="0"/>
        </a:spcAft>
        <a:defRPr sz="36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SzPct val="80000"/>
        <a:buFont typeface="Wingdings 3" pitchFamily="18" charset="2"/>
        <a:buChar char=""/>
        <a:defRPr kern="1200">
          <a:solidFill>
            <a:srgbClr val="FFFFFF"/>
          </a:solidFill>
          <a:latin typeface="+mn-lt"/>
          <a:ea typeface="+mn-ea"/>
          <a:cs typeface="+mn-cs"/>
        </a:defRPr>
      </a:lvl1pPr>
      <a:lvl2pPr marL="742950" indent="-285750" algn="l" defTabSz="457200" rtl="0" fontAlgn="base">
        <a:spcBef>
          <a:spcPts val="1000"/>
        </a:spcBef>
        <a:spcAft>
          <a:spcPct val="0"/>
        </a:spcAft>
        <a:buClr>
          <a:schemeClr val="accent1"/>
        </a:buClr>
        <a:buSzPct val="80000"/>
        <a:buFont typeface="Wingdings 3" pitchFamily="18" charset="2"/>
        <a:buChar char=""/>
        <a:defRPr sz="1600" kern="1200">
          <a:solidFill>
            <a:srgbClr val="FFFFFF"/>
          </a:solidFill>
          <a:latin typeface="+mn-lt"/>
          <a:ea typeface="+mn-ea"/>
          <a:cs typeface="+mn-cs"/>
        </a:defRPr>
      </a:lvl2pPr>
      <a:lvl3pPr marL="1143000" indent="-228600" algn="l" defTabSz="457200" rtl="0" fontAlgn="base">
        <a:spcBef>
          <a:spcPts val="1000"/>
        </a:spcBef>
        <a:spcAft>
          <a:spcPct val="0"/>
        </a:spcAft>
        <a:buClr>
          <a:schemeClr val="accent1"/>
        </a:buClr>
        <a:buSzPct val="80000"/>
        <a:buFont typeface="Wingdings 3" pitchFamily="18" charset="2"/>
        <a:buChar char=""/>
        <a:defRPr sz="1400" kern="1200">
          <a:solidFill>
            <a:srgbClr val="FFFFFF"/>
          </a:solidFill>
          <a:latin typeface="+mn-lt"/>
          <a:ea typeface="+mn-ea"/>
          <a:cs typeface="+mn-cs"/>
        </a:defRPr>
      </a:lvl3pPr>
      <a:lvl4pPr marL="16002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FFFFFF"/>
          </a:solidFill>
          <a:latin typeface="+mn-lt"/>
          <a:ea typeface="+mn-ea"/>
          <a:cs typeface="+mn-cs"/>
        </a:defRPr>
      </a:lvl4pPr>
      <a:lvl5pPr marL="20574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FFFFFF"/>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smtClean="0">
                <a:latin typeface="Arial" charset="0"/>
              </a:defRPr>
            </a:lvl1pPr>
          </a:lstStyle>
          <a:p>
            <a:pPr fontAlgn="base">
              <a:spcBef>
                <a:spcPct val="0"/>
              </a:spcBef>
              <a:spcAft>
                <a:spcPct val="0"/>
              </a:spcAft>
              <a:defRPr/>
            </a:pPr>
            <a:fld id="{67BABF11-BC18-4202-9779-3D50C8C99AC2}" type="datetimeFigureOut">
              <a:rPr lang="id-ID">
                <a:solidFill>
                  <a:srgbClr val="FFFFFF"/>
                </a:solidFill>
              </a:rPr>
              <a:pPr fontAlgn="base">
                <a:spcBef>
                  <a:spcPct val="0"/>
                </a:spcBef>
                <a:spcAft>
                  <a:spcPct val="0"/>
                </a:spcAft>
                <a:defRPr/>
              </a:pPr>
              <a:t>20/09/2017</a:t>
            </a:fld>
            <a:endParaRPr lang="en-US">
              <a:solidFill>
                <a:srgbClr val="FFFFFF"/>
              </a:solidFill>
            </a:endParaRPr>
          </a:p>
        </p:txBody>
      </p:sp>
      <p:sp>
        <p:nvSpPr>
          <p:cNvPr id="21507"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Arial" charset="0"/>
              </a:defRPr>
            </a:lvl1pPr>
          </a:lstStyle>
          <a:p>
            <a:pPr fontAlgn="base">
              <a:spcBef>
                <a:spcPct val="0"/>
              </a:spcBef>
              <a:spcAft>
                <a:spcPct val="0"/>
              </a:spcAft>
              <a:defRPr/>
            </a:pPr>
            <a:fld id="{16B9F4C9-26FF-4D82-8B05-26FB2E5DA54C}" type="slidenum">
              <a:rPr lang="en-US">
                <a:solidFill>
                  <a:srgbClr val="FFFFFF"/>
                </a:solidFill>
              </a:rPr>
              <a:pPr fontAlgn="base">
                <a:spcBef>
                  <a:spcPct val="0"/>
                </a:spcBef>
                <a:spcAft>
                  <a:spcPct val="0"/>
                </a:spcAft>
                <a:defRPr/>
              </a:pPr>
              <a:t>‹#›</a:t>
            </a:fld>
            <a:endParaRPr lang="en-US">
              <a:solidFill>
                <a:srgbClr val="FFFFFF"/>
              </a:solidFill>
            </a:endParaRPr>
          </a:p>
        </p:txBody>
      </p:sp>
      <p:grpSp>
        <p:nvGrpSpPr>
          <p:cNvPr id="2052" name="Group 4"/>
          <p:cNvGrpSpPr>
            <a:grpSpLocks/>
          </p:cNvGrpSpPr>
          <p:nvPr/>
        </p:nvGrpSpPr>
        <p:grpSpPr bwMode="auto">
          <a:xfrm>
            <a:off x="0" y="0"/>
            <a:ext cx="9140825" cy="6850063"/>
            <a:chOff x="0" y="0"/>
            <a:chExt cx="5758" cy="4315"/>
          </a:xfrm>
        </p:grpSpPr>
        <p:grpSp>
          <p:nvGrpSpPr>
            <p:cNvPr id="2056" name="Group 5"/>
            <p:cNvGrpSpPr>
              <a:grpSpLocks/>
            </p:cNvGrpSpPr>
            <p:nvPr userDrawn="1"/>
          </p:nvGrpSpPr>
          <p:grpSpPr bwMode="auto">
            <a:xfrm>
              <a:off x="1728" y="2230"/>
              <a:ext cx="4027" cy="2085"/>
              <a:chOff x="1728" y="2230"/>
              <a:chExt cx="4027" cy="2085"/>
            </a:xfrm>
          </p:grpSpPr>
          <p:sp>
            <p:nvSpPr>
              <p:cNvPr id="21510"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eaLnBrk="0" fontAlgn="base" hangingPunct="0">
                  <a:spcBef>
                    <a:spcPct val="0"/>
                  </a:spcBef>
                  <a:spcAft>
                    <a:spcPct val="0"/>
                  </a:spcAft>
                  <a:defRPr/>
                </a:pPr>
                <a:endParaRPr lang="id-ID">
                  <a:solidFill>
                    <a:srgbClr val="FFFFFF"/>
                  </a:solidFill>
                </a:endParaRPr>
              </a:p>
            </p:txBody>
          </p:sp>
          <p:sp>
            <p:nvSpPr>
              <p:cNvPr id="21511"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eaLnBrk="0" fontAlgn="base" hangingPunct="0">
                  <a:spcBef>
                    <a:spcPct val="0"/>
                  </a:spcBef>
                  <a:spcAft>
                    <a:spcPct val="0"/>
                  </a:spcAft>
                  <a:defRPr/>
                </a:pPr>
                <a:endParaRPr lang="id-ID">
                  <a:solidFill>
                    <a:srgbClr val="FFFFFF"/>
                  </a:solidFill>
                </a:endParaRPr>
              </a:p>
            </p:txBody>
          </p:sp>
          <p:sp>
            <p:nvSpPr>
              <p:cNvPr id="21512"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eaLnBrk="0" fontAlgn="base" hangingPunct="0">
                  <a:spcBef>
                    <a:spcPct val="0"/>
                  </a:spcBef>
                  <a:spcAft>
                    <a:spcPct val="0"/>
                  </a:spcAft>
                  <a:defRPr/>
                </a:pPr>
                <a:endParaRPr lang="id-ID">
                  <a:solidFill>
                    <a:srgbClr val="FFFFFF"/>
                  </a:solidFill>
                </a:endParaRPr>
              </a:p>
            </p:txBody>
          </p:sp>
          <p:sp>
            <p:nvSpPr>
              <p:cNvPr id="21513"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eaLnBrk="0" fontAlgn="base" hangingPunct="0">
                  <a:spcBef>
                    <a:spcPct val="0"/>
                  </a:spcBef>
                  <a:spcAft>
                    <a:spcPct val="0"/>
                  </a:spcAft>
                  <a:defRPr/>
                </a:pPr>
                <a:endParaRPr lang="id-ID">
                  <a:solidFill>
                    <a:srgbClr val="FFFFFF"/>
                  </a:solidFill>
                </a:endParaRPr>
              </a:p>
            </p:txBody>
          </p:sp>
          <p:sp>
            <p:nvSpPr>
              <p:cNvPr id="21514"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eaLnBrk="0" fontAlgn="base" hangingPunct="0">
                  <a:spcBef>
                    <a:spcPct val="0"/>
                  </a:spcBef>
                  <a:spcAft>
                    <a:spcPct val="0"/>
                  </a:spcAft>
                  <a:defRPr/>
                </a:pPr>
                <a:endParaRPr lang="id-ID">
                  <a:solidFill>
                    <a:srgbClr val="FFFFFF"/>
                  </a:solidFill>
                </a:endParaRPr>
              </a:p>
            </p:txBody>
          </p:sp>
        </p:grpSp>
        <p:sp>
          <p:nvSpPr>
            <p:cNvPr id="21515"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eaLnBrk="0" fontAlgn="base" hangingPunct="0">
                <a:spcBef>
                  <a:spcPct val="0"/>
                </a:spcBef>
                <a:spcAft>
                  <a:spcPct val="0"/>
                </a:spcAft>
                <a:defRPr/>
              </a:pPr>
              <a:endParaRPr lang="id-ID">
                <a:solidFill>
                  <a:srgbClr val="FFFFFF"/>
                </a:solidFill>
              </a:endParaRPr>
            </a:p>
          </p:txBody>
        </p:sp>
        <p:sp>
          <p:nvSpPr>
            <p:cNvPr id="21516"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eaLnBrk="0" fontAlgn="base" hangingPunct="0">
                <a:spcBef>
                  <a:spcPct val="0"/>
                </a:spcBef>
                <a:spcAft>
                  <a:spcPct val="0"/>
                </a:spcAft>
                <a:defRPr/>
              </a:pPr>
              <a:endParaRPr lang="id-ID">
                <a:solidFill>
                  <a:srgbClr val="FFFFFF"/>
                </a:solidFill>
              </a:endParaRPr>
            </a:p>
          </p:txBody>
        </p:sp>
      </p:grpSp>
      <p:sp>
        <p:nvSpPr>
          <p:cNvPr id="21517"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1518"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smtClean="0">
                <a:latin typeface="Arial" charset="0"/>
              </a:defRPr>
            </a:lvl1pPr>
          </a:lstStyle>
          <a:p>
            <a:pPr fontAlgn="base">
              <a:spcBef>
                <a:spcPct val="0"/>
              </a:spcBef>
              <a:spcAft>
                <a:spcPct val="0"/>
              </a:spcAft>
              <a:defRPr/>
            </a:pPr>
            <a:endParaRPr lang="en-US">
              <a:solidFill>
                <a:srgbClr val="FFFFFF"/>
              </a:solidFill>
            </a:endParaRPr>
          </a:p>
        </p:txBody>
      </p:sp>
      <p:sp>
        <p:nvSpPr>
          <p:cNvPr id="21519"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641197245"/>
      </p:ext>
    </p:extLst>
  </p:cSld>
  <p:clrMap bg1="dk2" tx1="lt1" bg2="dk1"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iming>
    <p:tnLst>
      <p:par>
        <p:cTn id="1" dur="indefinite" restart="never" nodeType="tmRoot"/>
      </p:par>
    </p:tnLst>
  </p:timing>
  <p:txStyles>
    <p:title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p:titleStyle>
    <p:bodyStyle>
      <a:lvl1pPr marL="342900" indent="-342900" algn="l" rtl="0" eaLnBrk="0" fontAlgn="base" hangingPunct="0">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Line 2"/>
          <p:cNvSpPr>
            <a:spLocks noChangeShapeType="1"/>
          </p:cNvSpPr>
          <p:nvPr/>
        </p:nvSpPr>
        <p:spPr bwMode="auto">
          <a:xfrm>
            <a:off x="7962900" y="152400"/>
            <a:ext cx="0" cy="1524000"/>
          </a:xfrm>
          <a:prstGeom prst="line">
            <a:avLst/>
          </a:prstGeom>
          <a:noFill/>
          <a:ln w="9525">
            <a:solidFill>
              <a:schemeClr val="tx1"/>
            </a:solidFill>
            <a:round/>
            <a:headEnd/>
            <a:tailEnd/>
          </a:ln>
          <a:effectLst/>
        </p:spPr>
        <p:txBody>
          <a:bodyP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3075" name="Rectangle 3"/>
          <p:cNvSpPr>
            <a:spLocks noGrp="1" noChangeArrowheads="1"/>
          </p:cNvSpPr>
          <p:nvPr>
            <p:ph type="title"/>
          </p:nvPr>
        </p:nvSpPr>
        <p:spPr bwMode="auto">
          <a:xfrm>
            <a:off x="457200" y="122238"/>
            <a:ext cx="75438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3076" name="Rectangle 4"/>
          <p:cNvSpPr>
            <a:spLocks noGrp="1" noChangeArrowheads="1"/>
          </p:cNvSpPr>
          <p:nvPr>
            <p:ph type="body" idx="1"/>
          </p:nvPr>
        </p:nvSpPr>
        <p:spPr bwMode="auto">
          <a:xfrm>
            <a:off x="457200" y="1719263"/>
            <a:ext cx="8229600" cy="441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66565" name="Rectangle 5"/>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smtClean="0">
                <a:latin typeface="+mn-lt"/>
              </a:defRPr>
            </a:lvl1pPr>
          </a:lstStyle>
          <a:p>
            <a:pPr fontAlgn="base">
              <a:spcBef>
                <a:spcPct val="0"/>
              </a:spcBef>
              <a:spcAft>
                <a:spcPct val="0"/>
              </a:spcAft>
              <a:defRPr/>
            </a:pPr>
            <a:fld id="{D4A48C89-A18D-42A6-BF4A-E74DF0C2BB0F}" type="datetimeFigureOut">
              <a:rPr lang="id-ID">
                <a:solidFill>
                  <a:srgbClr val="000000"/>
                </a:solidFill>
              </a:rPr>
              <a:pPr fontAlgn="base">
                <a:spcBef>
                  <a:spcPct val="0"/>
                </a:spcBef>
                <a:spcAft>
                  <a:spcPct val="0"/>
                </a:spcAft>
                <a:defRPr/>
              </a:pPr>
              <a:t>20/09/2017</a:t>
            </a:fld>
            <a:endParaRPr lang="en-US" altLang="en-US">
              <a:solidFill>
                <a:srgbClr val="000000"/>
              </a:solidFill>
            </a:endParaRPr>
          </a:p>
        </p:txBody>
      </p:sp>
      <p:sp>
        <p:nvSpPr>
          <p:cNvPr id="66566" name="Rectangle 6"/>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latin typeface="+mn-lt"/>
              </a:defRPr>
            </a:lvl1pPr>
          </a:lstStyle>
          <a:p>
            <a:pPr fontAlgn="base">
              <a:spcBef>
                <a:spcPct val="0"/>
              </a:spcBef>
              <a:spcAft>
                <a:spcPct val="0"/>
              </a:spcAft>
              <a:defRPr/>
            </a:pPr>
            <a:endParaRPr lang="en-US" altLang="en-US">
              <a:solidFill>
                <a:srgbClr val="000000"/>
              </a:solidFill>
            </a:endParaRPr>
          </a:p>
        </p:txBody>
      </p:sp>
      <p:sp>
        <p:nvSpPr>
          <p:cNvPr id="66567" name="Rectangle 7"/>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smtClean="0">
                <a:latin typeface="+mn-lt"/>
              </a:defRPr>
            </a:lvl1pPr>
          </a:lstStyle>
          <a:p>
            <a:pPr fontAlgn="base">
              <a:spcBef>
                <a:spcPct val="0"/>
              </a:spcBef>
              <a:spcAft>
                <a:spcPct val="0"/>
              </a:spcAft>
              <a:defRPr/>
            </a:pPr>
            <a:fld id="{DAFEF6CF-1AD0-460A-8D52-F2855634AC42}" type="slidenum">
              <a:rPr lang="en-US" altLang="en-US">
                <a:solidFill>
                  <a:srgbClr val="000000"/>
                </a:solidFill>
              </a:rPr>
              <a:pPr fontAlgn="base">
                <a:spcBef>
                  <a:spcPct val="0"/>
                </a:spcBef>
                <a:spcAft>
                  <a:spcPct val="0"/>
                </a:spcAft>
                <a:defRPr/>
              </a:pPr>
              <a:t>‹#›</a:t>
            </a:fld>
            <a:endParaRPr lang="en-US" altLang="en-US">
              <a:solidFill>
                <a:srgbClr val="000000"/>
              </a:solidFill>
            </a:endParaRPr>
          </a:p>
        </p:txBody>
      </p:sp>
      <p:grpSp>
        <p:nvGrpSpPr>
          <p:cNvPr id="3080" name="Group 8"/>
          <p:cNvGrpSpPr>
            <a:grpSpLocks/>
          </p:cNvGrpSpPr>
          <p:nvPr/>
        </p:nvGrpSpPr>
        <p:grpSpPr bwMode="auto">
          <a:xfrm>
            <a:off x="8153400" y="152400"/>
            <a:ext cx="792163" cy="1295400"/>
            <a:chOff x="5136" y="960"/>
            <a:chExt cx="528" cy="864"/>
          </a:xfrm>
        </p:grpSpPr>
        <p:sp>
          <p:nvSpPr>
            <p:cNvPr id="66569" name="Oval 9"/>
            <p:cNvSpPr>
              <a:spLocks noChangeArrowheads="1"/>
            </p:cNvSpPr>
            <p:nvPr/>
          </p:nvSpPr>
          <p:spPr bwMode="auto">
            <a:xfrm>
              <a:off x="5136" y="960"/>
              <a:ext cx="80" cy="80"/>
            </a:xfrm>
            <a:prstGeom prst="ellipse">
              <a:avLst/>
            </a:prstGeom>
            <a:solidFill>
              <a:schemeClr val="tx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70" name="Oval 10"/>
            <p:cNvSpPr>
              <a:spLocks noChangeArrowheads="1"/>
            </p:cNvSpPr>
            <p:nvPr/>
          </p:nvSpPr>
          <p:spPr bwMode="auto">
            <a:xfrm>
              <a:off x="5248" y="960"/>
              <a:ext cx="79" cy="80"/>
            </a:xfrm>
            <a:prstGeom prst="ellipse">
              <a:avLst/>
            </a:prstGeom>
            <a:solidFill>
              <a:schemeClr val="tx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71" name="Oval 11"/>
            <p:cNvSpPr>
              <a:spLocks noChangeArrowheads="1"/>
            </p:cNvSpPr>
            <p:nvPr/>
          </p:nvSpPr>
          <p:spPr bwMode="auto">
            <a:xfrm>
              <a:off x="5360" y="960"/>
              <a:ext cx="79" cy="80"/>
            </a:xfrm>
            <a:prstGeom prst="ellipse">
              <a:avLst/>
            </a:prstGeom>
            <a:solidFill>
              <a:schemeClr val="tx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72" name="Oval 12"/>
            <p:cNvSpPr>
              <a:spLocks noChangeArrowheads="1"/>
            </p:cNvSpPr>
            <p:nvPr/>
          </p:nvSpPr>
          <p:spPr bwMode="auto">
            <a:xfrm>
              <a:off x="5136" y="1072"/>
              <a:ext cx="80" cy="79"/>
            </a:xfrm>
            <a:prstGeom prst="ellipse">
              <a:avLst/>
            </a:prstGeom>
            <a:solidFill>
              <a:schemeClr val="tx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73" name="Oval 13"/>
            <p:cNvSpPr>
              <a:spLocks noChangeArrowheads="1"/>
            </p:cNvSpPr>
            <p:nvPr/>
          </p:nvSpPr>
          <p:spPr bwMode="auto">
            <a:xfrm>
              <a:off x="5248" y="1072"/>
              <a:ext cx="79" cy="79"/>
            </a:xfrm>
            <a:prstGeom prst="ellipse">
              <a:avLst/>
            </a:prstGeom>
            <a:solidFill>
              <a:schemeClr val="tx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74" name="Oval 14"/>
            <p:cNvSpPr>
              <a:spLocks noChangeArrowheads="1"/>
            </p:cNvSpPr>
            <p:nvPr/>
          </p:nvSpPr>
          <p:spPr bwMode="auto">
            <a:xfrm>
              <a:off x="5360" y="1072"/>
              <a:ext cx="79" cy="79"/>
            </a:xfrm>
            <a:prstGeom prst="ellipse">
              <a:avLst/>
            </a:prstGeom>
            <a:solidFill>
              <a:schemeClr val="tx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75" name="Oval 15"/>
            <p:cNvSpPr>
              <a:spLocks noChangeArrowheads="1"/>
            </p:cNvSpPr>
            <p:nvPr/>
          </p:nvSpPr>
          <p:spPr bwMode="auto">
            <a:xfrm>
              <a:off x="5472" y="1072"/>
              <a:ext cx="79" cy="79"/>
            </a:xfrm>
            <a:prstGeom prst="ellipse">
              <a:avLst/>
            </a:prstGeom>
            <a:solidFill>
              <a:schemeClr val="accent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76" name="Oval 16"/>
            <p:cNvSpPr>
              <a:spLocks noChangeArrowheads="1"/>
            </p:cNvSpPr>
            <p:nvPr/>
          </p:nvSpPr>
          <p:spPr bwMode="auto">
            <a:xfrm>
              <a:off x="5136" y="1184"/>
              <a:ext cx="80" cy="79"/>
            </a:xfrm>
            <a:prstGeom prst="ellipse">
              <a:avLst/>
            </a:prstGeom>
            <a:solidFill>
              <a:schemeClr val="tx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77" name="Oval 17"/>
            <p:cNvSpPr>
              <a:spLocks noChangeArrowheads="1"/>
            </p:cNvSpPr>
            <p:nvPr/>
          </p:nvSpPr>
          <p:spPr bwMode="auto">
            <a:xfrm>
              <a:off x="5248" y="1184"/>
              <a:ext cx="79" cy="79"/>
            </a:xfrm>
            <a:prstGeom prst="ellipse">
              <a:avLst/>
            </a:prstGeom>
            <a:solidFill>
              <a:schemeClr val="tx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78" name="Oval 18"/>
            <p:cNvSpPr>
              <a:spLocks noChangeArrowheads="1"/>
            </p:cNvSpPr>
            <p:nvPr/>
          </p:nvSpPr>
          <p:spPr bwMode="auto">
            <a:xfrm>
              <a:off x="5360" y="1184"/>
              <a:ext cx="79" cy="79"/>
            </a:xfrm>
            <a:prstGeom prst="ellipse">
              <a:avLst/>
            </a:prstGeom>
            <a:solidFill>
              <a:schemeClr val="accent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79" name="Oval 19"/>
            <p:cNvSpPr>
              <a:spLocks noChangeArrowheads="1"/>
            </p:cNvSpPr>
            <p:nvPr/>
          </p:nvSpPr>
          <p:spPr bwMode="auto">
            <a:xfrm>
              <a:off x="5472" y="1184"/>
              <a:ext cx="79" cy="79"/>
            </a:xfrm>
            <a:prstGeom prst="ellipse">
              <a:avLst/>
            </a:prstGeom>
            <a:solidFill>
              <a:schemeClr val="accent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80" name="Oval 20"/>
            <p:cNvSpPr>
              <a:spLocks noChangeArrowheads="1"/>
            </p:cNvSpPr>
            <p:nvPr/>
          </p:nvSpPr>
          <p:spPr bwMode="auto">
            <a:xfrm>
              <a:off x="5584" y="1184"/>
              <a:ext cx="80" cy="79"/>
            </a:xfrm>
            <a:prstGeom prst="ellipse">
              <a:avLst/>
            </a:prstGeom>
            <a:solidFill>
              <a:schemeClr val="accent1"/>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81" name="Oval 21"/>
            <p:cNvSpPr>
              <a:spLocks noChangeArrowheads="1"/>
            </p:cNvSpPr>
            <p:nvPr/>
          </p:nvSpPr>
          <p:spPr bwMode="auto">
            <a:xfrm>
              <a:off x="5136" y="1296"/>
              <a:ext cx="80" cy="80"/>
            </a:xfrm>
            <a:prstGeom prst="ellipse">
              <a:avLst/>
            </a:prstGeom>
            <a:solidFill>
              <a:schemeClr val="tx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82" name="Oval 22"/>
            <p:cNvSpPr>
              <a:spLocks noChangeArrowheads="1"/>
            </p:cNvSpPr>
            <p:nvPr/>
          </p:nvSpPr>
          <p:spPr bwMode="auto">
            <a:xfrm>
              <a:off x="5248" y="1296"/>
              <a:ext cx="79" cy="80"/>
            </a:xfrm>
            <a:prstGeom prst="ellipse">
              <a:avLst/>
            </a:prstGeom>
            <a:solidFill>
              <a:schemeClr val="accent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83" name="Oval 23"/>
            <p:cNvSpPr>
              <a:spLocks noChangeArrowheads="1"/>
            </p:cNvSpPr>
            <p:nvPr/>
          </p:nvSpPr>
          <p:spPr bwMode="auto">
            <a:xfrm>
              <a:off x="5360" y="1296"/>
              <a:ext cx="79" cy="80"/>
            </a:xfrm>
            <a:prstGeom prst="ellipse">
              <a:avLst/>
            </a:prstGeom>
            <a:solidFill>
              <a:schemeClr val="accent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84" name="Oval 24"/>
            <p:cNvSpPr>
              <a:spLocks noChangeArrowheads="1"/>
            </p:cNvSpPr>
            <p:nvPr/>
          </p:nvSpPr>
          <p:spPr bwMode="auto">
            <a:xfrm>
              <a:off x="5472" y="1296"/>
              <a:ext cx="79" cy="80"/>
            </a:xfrm>
            <a:prstGeom prst="ellipse">
              <a:avLst/>
            </a:prstGeom>
            <a:solidFill>
              <a:schemeClr val="accent1"/>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85" name="Oval 25"/>
            <p:cNvSpPr>
              <a:spLocks noChangeArrowheads="1"/>
            </p:cNvSpPr>
            <p:nvPr/>
          </p:nvSpPr>
          <p:spPr bwMode="auto">
            <a:xfrm>
              <a:off x="5136" y="1408"/>
              <a:ext cx="80" cy="80"/>
            </a:xfrm>
            <a:prstGeom prst="ellipse">
              <a:avLst/>
            </a:prstGeom>
            <a:solidFill>
              <a:schemeClr val="accent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86" name="Oval 26"/>
            <p:cNvSpPr>
              <a:spLocks noChangeArrowheads="1"/>
            </p:cNvSpPr>
            <p:nvPr/>
          </p:nvSpPr>
          <p:spPr bwMode="auto">
            <a:xfrm>
              <a:off x="5248" y="1408"/>
              <a:ext cx="79" cy="80"/>
            </a:xfrm>
            <a:prstGeom prst="ellipse">
              <a:avLst/>
            </a:prstGeom>
            <a:solidFill>
              <a:schemeClr val="accent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87" name="Oval 27"/>
            <p:cNvSpPr>
              <a:spLocks noChangeArrowheads="1"/>
            </p:cNvSpPr>
            <p:nvPr/>
          </p:nvSpPr>
          <p:spPr bwMode="auto">
            <a:xfrm>
              <a:off x="5360" y="1408"/>
              <a:ext cx="79" cy="80"/>
            </a:xfrm>
            <a:prstGeom prst="ellipse">
              <a:avLst/>
            </a:prstGeom>
            <a:solidFill>
              <a:schemeClr val="accent1"/>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88" name="Oval 28"/>
            <p:cNvSpPr>
              <a:spLocks noChangeArrowheads="1"/>
            </p:cNvSpPr>
            <p:nvPr/>
          </p:nvSpPr>
          <p:spPr bwMode="auto">
            <a:xfrm>
              <a:off x="5472" y="1408"/>
              <a:ext cx="79" cy="80"/>
            </a:xfrm>
            <a:prstGeom prst="ellipse">
              <a:avLst/>
            </a:prstGeom>
            <a:solidFill>
              <a:schemeClr val="accent1"/>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89" name="Oval 29"/>
            <p:cNvSpPr>
              <a:spLocks noChangeArrowheads="1"/>
            </p:cNvSpPr>
            <p:nvPr/>
          </p:nvSpPr>
          <p:spPr bwMode="auto">
            <a:xfrm>
              <a:off x="5584" y="1408"/>
              <a:ext cx="80" cy="80"/>
            </a:xfrm>
            <a:prstGeom prst="ellipse">
              <a:avLst/>
            </a:prstGeom>
            <a:solidFill>
              <a:schemeClr val="folHlink"/>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90" name="Oval 30"/>
            <p:cNvSpPr>
              <a:spLocks noChangeArrowheads="1"/>
            </p:cNvSpPr>
            <p:nvPr/>
          </p:nvSpPr>
          <p:spPr bwMode="auto">
            <a:xfrm>
              <a:off x="5136" y="1520"/>
              <a:ext cx="80" cy="79"/>
            </a:xfrm>
            <a:prstGeom prst="ellipse">
              <a:avLst/>
            </a:prstGeom>
            <a:solidFill>
              <a:schemeClr val="accent2"/>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91" name="Oval 31"/>
            <p:cNvSpPr>
              <a:spLocks noChangeArrowheads="1"/>
            </p:cNvSpPr>
            <p:nvPr/>
          </p:nvSpPr>
          <p:spPr bwMode="auto">
            <a:xfrm>
              <a:off x="5248" y="1520"/>
              <a:ext cx="79" cy="79"/>
            </a:xfrm>
            <a:prstGeom prst="ellipse">
              <a:avLst/>
            </a:prstGeom>
            <a:solidFill>
              <a:schemeClr val="accent1"/>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92" name="Oval 32"/>
            <p:cNvSpPr>
              <a:spLocks noChangeArrowheads="1"/>
            </p:cNvSpPr>
            <p:nvPr/>
          </p:nvSpPr>
          <p:spPr bwMode="auto">
            <a:xfrm>
              <a:off x="5360" y="1520"/>
              <a:ext cx="79" cy="79"/>
            </a:xfrm>
            <a:prstGeom prst="ellipse">
              <a:avLst/>
            </a:prstGeom>
            <a:solidFill>
              <a:schemeClr val="accent1"/>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93" name="Oval 33"/>
            <p:cNvSpPr>
              <a:spLocks noChangeArrowheads="1"/>
            </p:cNvSpPr>
            <p:nvPr/>
          </p:nvSpPr>
          <p:spPr bwMode="auto">
            <a:xfrm>
              <a:off x="5472" y="1520"/>
              <a:ext cx="79" cy="79"/>
            </a:xfrm>
            <a:prstGeom prst="ellipse">
              <a:avLst/>
            </a:prstGeom>
            <a:solidFill>
              <a:schemeClr val="folHlink"/>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94" name="Oval 34"/>
            <p:cNvSpPr>
              <a:spLocks noChangeArrowheads="1"/>
            </p:cNvSpPr>
            <p:nvPr/>
          </p:nvSpPr>
          <p:spPr bwMode="auto">
            <a:xfrm>
              <a:off x="5136" y="1632"/>
              <a:ext cx="80" cy="79"/>
            </a:xfrm>
            <a:prstGeom prst="ellipse">
              <a:avLst/>
            </a:prstGeom>
            <a:solidFill>
              <a:schemeClr val="accent1"/>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95" name="Oval 35"/>
            <p:cNvSpPr>
              <a:spLocks noChangeArrowheads="1"/>
            </p:cNvSpPr>
            <p:nvPr/>
          </p:nvSpPr>
          <p:spPr bwMode="auto">
            <a:xfrm>
              <a:off x="5248" y="1632"/>
              <a:ext cx="79" cy="79"/>
            </a:xfrm>
            <a:prstGeom prst="ellipse">
              <a:avLst/>
            </a:prstGeom>
            <a:solidFill>
              <a:schemeClr val="accent1"/>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96" name="Oval 36"/>
            <p:cNvSpPr>
              <a:spLocks noChangeArrowheads="1"/>
            </p:cNvSpPr>
            <p:nvPr/>
          </p:nvSpPr>
          <p:spPr bwMode="auto">
            <a:xfrm>
              <a:off x="5360" y="1632"/>
              <a:ext cx="79" cy="79"/>
            </a:xfrm>
            <a:prstGeom prst="ellipse">
              <a:avLst/>
            </a:prstGeom>
            <a:solidFill>
              <a:schemeClr val="folHlink"/>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97" name="Oval 37"/>
            <p:cNvSpPr>
              <a:spLocks noChangeArrowheads="1"/>
            </p:cNvSpPr>
            <p:nvPr/>
          </p:nvSpPr>
          <p:spPr bwMode="auto">
            <a:xfrm>
              <a:off x="5472" y="1632"/>
              <a:ext cx="79" cy="79"/>
            </a:xfrm>
            <a:prstGeom prst="ellipse">
              <a:avLst/>
            </a:prstGeom>
            <a:solidFill>
              <a:schemeClr val="folHlink"/>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98" name="Oval 38"/>
            <p:cNvSpPr>
              <a:spLocks noChangeArrowheads="1"/>
            </p:cNvSpPr>
            <p:nvPr/>
          </p:nvSpPr>
          <p:spPr bwMode="auto">
            <a:xfrm>
              <a:off x="5248" y="1744"/>
              <a:ext cx="79" cy="80"/>
            </a:xfrm>
            <a:prstGeom prst="ellipse">
              <a:avLst/>
            </a:prstGeom>
            <a:solidFill>
              <a:schemeClr val="folHlink"/>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sp>
          <p:nvSpPr>
            <p:cNvPr id="66599" name="Oval 39"/>
            <p:cNvSpPr>
              <a:spLocks noChangeArrowheads="1"/>
            </p:cNvSpPr>
            <p:nvPr/>
          </p:nvSpPr>
          <p:spPr bwMode="auto">
            <a:xfrm>
              <a:off x="5472" y="1744"/>
              <a:ext cx="79" cy="80"/>
            </a:xfrm>
            <a:prstGeom prst="ellipse">
              <a:avLst/>
            </a:prstGeom>
            <a:solidFill>
              <a:schemeClr val="folHlink"/>
            </a:solidFill>
            <a:ln w="9525">
              <a:noFill/>
              <a:round/>
              <a:headEnd/>
              <a:tailEnd/>
            </a:ln>
            <a:effectLst/>
          </p:spPr>
          <p:txBody>
            <a:bodyPr wrap="none" anchor="ctr"/>
            <a:lstStyle/>
            <a:p>
              <a:pPr eaLnBrk="0" fontAlgn="base" hangingPunct="0">
                <a:spcBef>
                  <a:spcPct val="0"/>
                </a:spcBef>
                <a:spcAft>
                  <a:spcPct val="0"/>
                </a:spcAft>
                <a:defRPr/>
              </a:pPr>
              <a:endParaRPr lang="id-ID">
                <a:solidFill>
                  <a:srgbClr val="000000"/>
                </a:solidFill>
                <a:latin typeface="Garamond" pitchFamily="18" charset="0"/>
              </a:endParaRPr>
            </a:p>
          </p:txBody>
        </p:sp>
      </p:grpSp>
    </p:spTree>
    <p:extLst>
      <p:ext uri="{BB962C8B-B14F-4D97-AF65-F5344CB8AC3E}">
        <p14:creationId xmlns:p14="http://schemas.microsoft.com/office/powerpoint/2010/main" val="2028270120"/>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Lst>
  <p:timing>
    <p:tnLst>
      <p:par>
        <p:cTn id="1" dur="indefinite" restart="never" nodeType="tmRoot"/>
      </p:par>
    </p:tnLst>
  </p:timing>
  <p:txStyles>
    <p:titleStyle>
      <a:lvl1pPr algn="l" rtl="0" eaLnBrk="0" fontAlgn="base" hangingPunct="0">
        <a:spcBef>
          <a:spcPct val="0"/>
        </a:spcBef>
        <a:spcAft>
          <a:spcPct val="0"/>
        </a:spcAft>
        <a:defRPr sz="3900" b="1">
          <a:solidFill>
            <a:schemeClr val="tx2"/>
          </a:solidFill>
          <a:latin typeface="+mj-lt"/>
          <a:ea typeface="+mj-ea"/>
          <a:cs typeface="+mj-cs"/>
        </a:defRPr>
      </a:lvl1pPr>
      <a:lvl2pPr algn="l" rtl="0" eaLnBrk="0" fontAlgn="base" hangingPunct="0">
        <a:spcBef>
          <a:spcPct val="0"/>
        </a:spcBef>
        <a:spcAft>
          <a:spcPct val="0"/>
        </a:spcAft>
        <a:defRPr sz="3900" b="1">
          <a:solidFill>
            <a:schemeClr val="tx2"/>
          </a:solidFill>
          <a:latin typeface="Arial" charset="0"/>
        </a:defRPr>
      </a:lvl2pPr>
      <a:lvl3pPr algn="l" rtl="0" eaLnBrk="0" fontAlgn="base" hangingPunct="0">
        <a:spcBef>
          <a:spcPct val="0"/>
        </a:spcBef>
        <a:spcAft>
          <a:spcPct val="0"/>
        </a:spcAft>
        <a:defRPr sz="3900" b="1">
          <a:solidFill>
            <a:schemeClr val="tx2"/>
          </a:solidFill>
          <a:latin typeface="Arial" charset="0"/>
        </a:defRPr>
      </a:lvl3pPr>
      <a:lvl4pPr algn="l" rtl="0" eaLnBrk="0" fontAlgn="base" hangingPunct="0">
        <a:spcBef>
          <a:spcPct val="0"/>
        </a:spcBef>
        <a:spcAft>
          <a:spcPct val="0"/>
        </a:spcAft>
        <a:defRPr sz="3900" b="1">
          <a:solidFill>
            <a:schemeClr val="tx2"/>
          </a:solidFill>
          <a:latin typeface="Arial" charset="0"/>
        </a:defRPr>
      </a:lvl4pPr>
      <a:lvl5pPr algn="l" rtl="0" eaLnBrk="0" fontAlgn="base" hangingPunct="0">
        <a:spcBef>
          <a:spcPct val="0"/>
        </a:spcBef>
        <a:spcAft>
          <a:spcPct val="0"/>
        </a:spcAft>
        <a:defRPr sz="3900" b="1">
          <a:solidFill>
            <a:schemeClr val="tx2"/>
          </a:solidFill>
          <a:latin typeface="Arial" charset="0"/>
        </a:defRPr>
      </a:lvl5pPr>
      <a:lvl6pPr marL="457200" algn="l" rtl="0" fontAlgn="base">
        <a:spcBef>
          <a:spcPct val="0"/>
        </a:spcBef>
        <a:spcAft>
          <a:spcPct val="0"/>
        </a:spcAft>
        <a:defRPr sz="3900" b="1">
          <a:solidFill>
            <a:schemeClr val="tx2"/>
          </a:solidFill>
          <a:latin typeface="Arial" charset="0"/>
        </a:defRPr>
      </a:lvl6pPr>
      <a:lvl7pPr marL="914400" algn="l" rtl="0" fontAlgn="base">
        <a:spcBef>
          <a:spcPct val="0"/>
        </a:spcBef>
        <a:spcAft>
          <a:spcPct val="0"/>
        </a:spcAft>
        <a:defRPr sz="3900" b="1">
          <a:solidFill>
            <a:schemeClr val="tx2"/>
          </a:solidFill>
          <a:latin typeface="Arial" charset="0"/>
        </a:defRPr>
      </a:lvl7pPr>
      <a:lvl8pPr marL="1371600" algn="l" rtl="0" fontAlgn="base">
        <a:spcBef>
          <a:spcPct val="0"/>
        </a:spcBef>
        <a:spcAft>
          <a:spcPct val="0"/>
        </a:spcAft>
        <a:defRPr sz="3900" b="1">
          <a:solidFill>
            <a:schemeClr val="tx2"/>
          </a:solidFill>
          <a:latin typeface="Arial" charset="0"/>
        </a:defRPr>
      </a:lvl8pPr>
      <a:lvl9pPr marL="1828800" algn="l" rtl="0" fontAlgn="base">
        <a:spcBef>
          <a:spcPct val="0"/>
        </a:spcBef>
        <a:spcAft>
          <a:spcPct val="0"/>
        </a:spcAft>
        <a:defRPr sz="3900" b="1">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l"/>
        <a:defRPr sz="3000">
          <a:solidFill>
            <a:schemeClr val="tx1"/>
          </a:solidFill>
          <a:latin typeface="+mn-lt"/>
          <a:ea typeface="+mn-ea"/>
          <a:cs typeface="+mn-cs"/>
        </a:defRPr>
      </a:lvl1pPr>
      <a:lvl2pPr marL="692150" indent="-347663" algn="l" rtl="0" eaLnBrk="0" fontAlgn="base" hangingPunct="0">
        <a:spcBef>
          <a:spcPct val="20000"/>
        </a:spcBef>
        <a:spcAft>
          <a:spcPct val="0"/>
        </a:spcAft>
        <a:buClr>
          <a:schemeClr val="accent2"/>
        </a:buClr>
        <a:buSzPct val="70000"/>
        <a:buFont typeface="Wingdings" pitchFamily="2" charset="2"/>
        <a:buChar char="l"/>
        <a:defRPr sz="2600">
          <a:solidFill>
            <a:schemeClr val="tx1"/>
          </a:solidFill>
          <a:latin typeface="+mn-lt"/>
        </a:defRPr>
      </a:lvl2pPr>
      <a:lvl3pPr marL="987425" indent="-293688" algn="l" rtl="0" eaLnBrk="0" fontAlgn="base" hangingPunct="0">
        <a:spcBef>
          <a:spcPct val="20000"/>
        </a:spcBef>
        <a:spcAft>
          <a:spcPct val="0"/>
        </a:spcAft>
        <a:buClr>
          <a:schemeClr val="accent1"/>
        </a:buClr>
        <a:buSzPct val="70000"/>
        <a:buFont typeface="Wingdings" pitchFamily="2" charset="2"/>
        <a:buChar char="l"/>
        <a:defRPr sz="2300">
          <a:solidFill>
            <a:schemeClr val="tx1"/>
          </a:solidFill>
          <a:latin typeface="+mn-lt"/>
        </a:defRPr>
      </a:lvl3pPr>
      <a:lvl4pPr marL="1281113" indent="-292100" algn="l" rtl="0" eaLnBrk="0" fontAlgn="base" hangingPunct="0">
        <a:spcBef>
          <a:spcPct val="20000"/>
        </a:spcBef>
        <a:spcAft>
          <a:spcPct val="0"/>
        </a:spcAft>
        <a:buClr>
          <a:schemeClr val="tx2"/>
        </a:buClr>
        <a:buSzPct val="75000"/>
        <a:buFont typeface="Wingdings" pitchFamily="2" charset="2"/>
        <a:buChar char="§"/>
        <a:defRPr sz="2000">
          <a:solidFill>
            <a:schemeClr val="tx1"/>
          </a:solidFill>
          <a:latin typeface="+mn-lt"/>
        </a:defRPr>
      </a:lvl4pPr>
      <a:lvl5pPr marL="1598613" indent="-315913" algn="l" rtl="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mn-lt"/>
        </a:defRPr>
      </a:lvl5pPr>
      <a:lvl6pPr marL="20558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6pPr>
      <a:lvl7pPr marL="25130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7pPr>
      <a:lvl8pPr marL="29702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8pPr>
      <a:lvl9pPr marL="34274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0.xml"/></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2.xml"/><Relationship Id="rId4" Type="http://schemas.openxmlformats.org/officeDocument/2006/relationships/image" Target="../media/image10.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3" Type="http://schemas.openxmlformats.org/officeDocument/2006/relationships/hyperlink" Target="http://id.wikipedia.org/wiki/Bintil_akar" TargetMode="External"/><Relationship Id="rId2" Type="http://schemas.openxmlformats.org/officeDocument/2006/relationships/hyperlink" Target="http://id.wikipedia.org/w/index.php?title=Fiksasi_nitrogen&amp;action=edit&amp;redlink=1" TargetMode="External"/><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42.xml"/><Relationship Id="rId4" Type="http://schemas.openxmlformats.org/officeDocument/2006/relationships/image" Target="../media/image13.jpeg"/></Relationships>
</file>

<file path=ppt/slides/_rels/slide4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4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7.xml.rels><?xml version="1.0" encoding="UTF-8" standalone="yes"?>
<Relationships xmlns="http://schemas.openxmlformats.org/package/2006/relationships"><Relationship Id="rId2" Type="http://schemas.openxmlformats.org/officeDocument/2006/relationships/hyperlink" Target="http://id.wikipedia.org/wiki/Kapri" TargetMode="External"/><Relationship Id="rId1" Type="http://schemas.openxmlformats.org/officeDocument/2006/relationships/slideLayout" Target="../slideLayouts/slideLayout30.xml"/></Relationships>
</file>

<file path=ppt/slides/_rels/slide4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4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1.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5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46.xml"/><Relationship Id="rId1" Type="http://schemas.openxmlformats.org/officeDocument/2006/relationships/vmlDrawing" Target="../drawings/vmlDrawing1.vml"/><Relationship Id="rId4" Type="http://schemas.openxmlformats.org/officeDocument/2006/relationships/image" Target="../media/image23.emf"/></Relationships>
</file>

<file path=ppt/slides/_rels/slide52.xml.rels><?xml version="1.0" encoding="UTF-8" standalone="yes"?>
<Relationships xmlns="http://schemas.openxmlformats.org/package/2006/relationships"><Relationship Id="rId8" Type="http://schemas.openxmlformats.org/officeDocument/2006/relationships/hyperlink" Target="http://id.wikipedia.org/wiki/Gizi" TargetMode="External"/><Relationship Id="rId3" Type="http://schemas.openxmlformats.org/officeDocument/2006/relationships/hyperlink" Target="http://id.wikipedia.org/wiki/Nitrogen" TargetMode="External"/><Relationship Id="rId7" Type="http://schemas.openxmlformats.org/officeDocument/2006/relationships/hyperlink" Target="http://id.wikipedia.org/wiki/Lemak" TargetMode="External"/><Relationship Id="rId2" Type="http://schemas.openxmlformats.org/officeDocument/2006/relationships/hyperlink" Target="http://id.wikipedia.org/w/index.php?title=Fotoperiodisme&amp;action=edit&amp;redlink=1" TargetMode="External"/><Relationship Id="rId1" Type="http://schemas.openxmlformats.org/officeDocument/2006/relationships/slideLayout" Target="../slideLayouts/slideLayout46.xml"/><Relationship Id="rId6" Type="http://schemas.openxmlformats.org/officeDocument/2006/relationships/hyperlink" Target="http://id.wikipedia.org/wiki/Protein" TargetMode="External"/><Relationship Id="rId5" Type="http://schemas.openxmlformats.org/officeDocument/2006/relationships/hyperlink" Target="http://id.wikipedia.org/wiki/Pakan" TargetMode="External"/><Relationship Id="rId10" Type="http://schemas.openxmlformats.org/officeDocument/2006/relationships/hyperlink" Target="http://id.wikipedia.org/wiki/Lesitin" TargetMode="External"/><Relationship Id="rId4" Type="http://schemas.openxmlformats.org/officeDocument/2006/relationships/hyperlink" Target="http://id.wikipedia.org/w/index.php?title=Pupuk_hijau&amp;action=edit&amp;redlink=1" TargetMode="External"/><Relationship Id="rId9" Type="http://schemas.openxmlformats.org/officeDocument/2006/relationships/hyperlink" Target="http://id.wikipedia.org/wiki/Vitamin" TargetMode="External"/></Relationships>
</file>

<file path=ppt/slides/_rels/slide5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43.xml"/></Relationships>
</file>

<file path=ppt/slides/_rels/slide54.xml.rels><?xml version="1.0" encoding="UTF-8" standalone="yes"?>
<Relationships xmlns="http://schemas.openxmlformats.org/package/2006/relationships"><Relationship Id="rId2" Type="http://schemas.openxmlformats.org/officeDocument/2006/relationships/hyperlink" Target="http://id.wikipedia.org/wiki/Anacardiaceae" TargetMode="External"/><Relationship Id="rId1" Type="http://schemas.openxmlformats.org/officeDocument/2006/relationships/slideLayout" Target="../slideLayouts/slideLayout30.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43.xml"/></Relationships>
</file>

<file path=ppt/slides/_rels/slide5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4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41.xml"/></Relationships>
</file>

<file path=ppt/slides/_rels/slide63.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hyperlink" Target="http://id.wikipedia.org/wiki/Daging" TargetMode="External"/><Relationship Id="rId7" Type="http://schemas.openxmlformats.org/officeDocument/2006/relationships/hyperlink" Target="http://id.wikipedia.org/wiki/Kue" TargetMode="External"/><Relationship Id="rId2" Type="http://schemas.openxmlformats.org/officeDocument/2006/relationships/hyperlink" Target="http://id.wikipedia.org/wiki/Kacang_tanah" TargetMode="External"/><Relationship Id="rId1" Type="http://schemas.openxmlformats.org/officeDocument/2006/relationships/slideLayout" Target="../slideLayouts/slideLayout40.xml"/><Relationship Id="rId6" Type="http://schemas.openxmlformats.org/officeDocument/2006/relationships/hyperlink" Target="http://id.wikipedia.org/wiki/Manis" TargetMode="External"/><Relationship Id="rId5" Type="http://schemas.openxmlformats.org/officeDocument/2006/relationships/hyperlink" Target="http://id.wikipedia.org/wiki/Rasa" TargetMode="External"/><Relationship Id="rId4" Type="http://schemas.openxmlformats.org/officeDocument/2006/relationships/hyperlink" Target="http://id.wikipedia.org/wiki/Telur" TargetMode="External"/><Relationship Id="rId9" Type="http://schemas.openxmlformats.org/officeDocument/2006/relationships/image" Target="../media/image33.jpe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41.xml"/></Relationships>
</file>

<file path=ppt/slides/_rels/slide7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4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id-ID" dirty="0"/>
          </a:p>
        </p:txBody>
      </p:sp>
      <p:sp>
        <p:nvSpPr>
          <p:cNvPr id="3" name="Subtitle 2"/>
          <p:cNvSpPr>
            <a:spLocks noGrp="1"/>
          </p:cNvSpPr>
          <p:nvPr>
            <p:ph type="subTitle" idx="1"/>
          </p:nvPr>
        </p:nvSpPr>
        <p:spPr>
          <a:xfrm>
            <a:off x="1619672" y="908720"/>
            <a:ext cx="6400800" cy="1057672"/>
          </a:xfrm>
        </p:spPr>
        <p:txBody>
          <a:bodyPr>
            <a:normAutofit/>
          </a:bodyPr>
          <a:lstStyle/>
          <a:p>
            <a:r>
              <a:rPr lang="id-ID" sz="4400" b="1" dirty="0" smtClean="0">
                <a:solidFill>
                  <a:schemeClr val="tx1"/>
                </a:solidFill>
                <a:latin typeface="Georgia" pitchFamily="18" charset="0"/>
              </a:rPr>
              <a:t>TEKNOLOGI LEGUM</a:t>
            </a:r>
            <a:endParaRPr lang="id-ID" sz="4400" b="1" dirty="0">
              <a:solidFill>
                <a:schemeClr val="tx1"/>
              </a:solidFill>
              <a:latin typeface="Georgia" pitchFamily="18" charset="0"/>
            </a:endParaRPr>
          </a:p>
        </p:txBody>
      </p:sp>
      <p:pic>
        <p:nvPicPr>
          <p:cNvPr id="1026" name="Picture 2" descr="C:\Users\Khoiron PC\Desktop\intro-legumes-phot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2276872"/>
            <a:ext cx="4320480" cy="2839173"/>
          </a:xfrm>
          <a:prstGeom prst="rect">
            <a:avLst/>
          </a:prstGeom>
          <a:noFill/>
          <a:extLst>
            <a:ext uri="{909E8E84-426E-40DD-AFC4-6F175D3DCCD1}">
              <a14:hiddenFill xmlns:a14="http://schemas.microsoft.com/office/drawing/2010/main">
                <a:solidFill>
                  <a:srgbClr val="FFFFFF"/>
                </a:solidFill>
              </a14:hiddenFill>
            </a:ext>
          </a:extLst>
        </p:spPr>
      </p:pic>
      <p:sp>
        <p:nvSpPr>
          <p:cNvPr id="5" name="Subtitle 2"/>
          <p:cNvSpPr txBox="1">
            <a:spLocks/>
          </p:cNvSpPr>
          <p:nvPr/>
        </p:nvSpPr>
        <p:spPr>
          <a:xfrm>
            <a:off x="1443608" y="5301208"/>
            <a:ext cx="6400800" cy="1057672"/>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id-ID" sz="1800" b="1" dirty="0" smtClean="0">
                <a:solidFill>
                  <a:schemeClr val="bg1">
                    <a:lumMod val="65000"/>
                  </a:schemeClr>
                </a:solidFill>
                <a:latin typeface="Georgia" pitchFamily="18" charset="0"/>
              </a:rPr>
              <a:t>M. Khoiron Ferdiansyah, STP., M.Sc</a:t>
            </a:r>
            <a:endParaRPr lang="id-ID" sz="1800" b="1" dirty="0">
              <a:solidFill>
                <a:schemeClr val="bg1">
                  <a:lumMod val="65000"/>
                </a:schemeClr>
              </a:solidFill>
              <a:latin typeface="Georgia" pitchFamily="18" charset="0"/>
            </a:endParaRPr>
          </a:p>
        </p:txBody>
      </p:sp>
    </p:spTree>
    <p:extLst>
      <p:ext uri="{BB962C8B-B14F-4D97-AF65-F5344CB8AC3E}">
        <p14:creationId xmlns:p14="http://schemas.microsoft.com/office/powerpoint/2010/main" val="24414790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607229727"/>
              </p:ext>
            </p:extLst>
          </p:nvPr>
        </p:nvGraphicFramePr>
        <p:xfrm>
          <a:off x="467544" y="1553702"/>
          <a:ext cx="8229600" cy="5135880"/>
        </p:xfrm>
        <a:graphic>
          <a:graphicData uri="http://schemas.openxmlformats.org/drawingml/2006/table">
            <a:tbl>
              <a:tblPr firstRow="1" bandRow="1">
                <a:tableStyleId>{5C22544A-7EE6-4342-B048-85BDC9FD1C3A}</a:tableStyleId>
              </a:tblPr>
              <a:tblGrid>
                <a:gridCol w="1440160"/>
                <a:gridCol w="3456384"/>
                <a:gridCol w="3333056"/>
              </a:tblGrid>
              <a:tr h="370840">
                <a:tc>
                  <a:txBody>
                    <a:bodyPr/>
                    <a:lstStyle/>
                    <a:p>
                      <a:r>
                        <a:rPr lang="id-ID" dirty="0" smtClean="0"/>
                        <a:t>Minggu</a:t>
                      </a:r>
                      <a:r>
                        <a:rPr lang="id-ID" baseline="0" dirty="0" smtClean="0"/>
                        <a:t> ke-</a:t>
                      </a:r>
                      <a:endParaRPr lang="id-ID" dirty="0"/>
                    </a:p>
                  </a:txBody>
                  <a:tcPr/>
                </a:tc>
                <a:tc>
                  <a:txBody>
                    <a:bodyPr/>
                    <a:lstStyle/>
                    <a:p>
                      <a:r>
                        <a:rPr lang="id-ID" dirty="0" smtClean="0"/>
                        <a:t>Materi</a:t>
                      </a:r>
                      <a:endParaRPr lang="id-ID" dirty="0"/>
                    </a:p>
                  </a:txBody>
                  <a:tcPr/>
                </a:tc>
                <a:tc>
                  <a:txBody>
                    <a:bodyPr/>
                    <a:lstStyle/>
                    <a:p>
                      <a:r>
                        <a:rPr lang="id-ID" dirty="0" smtClean="0"/>
                        <a:t>Proses</a:t>
                      </a:r>
                      <a:r>
                        <a:rPr lang="id-ID" baseline="0" dirty="0" smtClean="0"/>
                        <a:t> Pembelajaran</a:t>
                      </a:r>
                      <a:endParaRPr lang="id-ID" dirty="0"/>
                    </a:p>
                  </a:txBody>
                  <a:tcPr/>
                </a:tc>
              </a:tr>
              <a:tr h="370840">
                <a:tc>
                  <a:txBody>
                    <a:bodyPr/>
                    <a:lstStyle/>
                    <a:p>
                      <a:pPr algn="ctr"/>
                      <a:r>
                        <a:rPr lang="id-ID" dirty="0" smtClean="0"/>
                        <a:t>II</a:t>
                      </a:r>
                      <a:endParaRPr lang="id-ID" dirty="0"/>
                    </a:p>
                  </a:txBody>
                  <a:tcPr/>
                </a:tc>
                <a:tc>
                  <a:txBody>
                    <a:bodyPr/>
                    <a:lstStyle/>
                    <a:p>
                      <a:r>
                        <a:rPr lang="id-ID" dirty="0" smtClean="0"/>
                        <a:t>Jenis,</a:t>
                      </a:r>
                      <a:r>
                        <a:rPr lang="id-ID" baseline="0" dirty="0" smtClean="0"/>
                        <a:t> Sifat, dan Mutu Legum</a:t>
                      </a:r>
                      <a:endParaRPr lang="id-ID" dirty="0"/>
                    </a:p>
                  </a:txBody>
                  <a:tcPr/>
                </a:tc>
                <a:tc>
                  <a:txBody>
                    <a:bodyPr/>
                    <a:lstStyle/>
                    <a:p>
                      <a:r>
                        <a:rPr lang="id-ID" dirty="0" smtClean="0"/>
                        <a:t>Presentasi Dosen, Diskusi</a:t>
                      </a:r>
                      <a:endParaRPr lang="id-ID" dirty="0"/>
                    </a:p>
                  </a:txBody>
                  <a:tcPr/>
                </a:tc>
              </a:tr>
              <a:tr h="370840">
                <a:tc>
                  <a:txBody>
                    <a:bodyPr/>
                    <a:lstStyle/>
                    <a:p>
                      <a:pPr algn="ctr"/>
                      <a:r>
                        <a:rPr lang="id-ID" dirty="0" smtClean="0"/>
                        <a:t>III </a:t>
                      </a:r>
                      <a:endParaRPr lang="id-ID" dirty="0"/>
                    </a:p>
                  </a:txBody>
                  <a:tcPr/>
                </a:tc>
                <a:tc>
                  <a:txBody>
                    <a:bodyPr/>
                    <a:lstStyle/>
                    <a:p>
                      <a:r>
                        <a:rPr lang="id-ID" dirty="0" smtClean="0"/>
                        <a:t>Pengantar Teknologi Kedelai</a:t>
                      </a:r>
                    </a:p>
                    <a:p>
                      <a:r>
                        <a:rPr lang="id-ID" dirty="0" smtClean="0"/>
                        <a:t>Susu Kedelai</a:t>
                      </a:r>
                      <a:endParaRPr lang="id-ID"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d-ID" sz="1800" b="0" i="0" u="none" strike="noStrike" kern="1200" cap="none" spc="0" normalizeH="0" baseline="0" noProof="0" dirty="0" smtClean="0">
                          <a:ln>
                            <a:noFill/>
                          </a:ln>
                          <a:solidFill>
                            <a:prstClr val="black"/>
                          </a:solidFill>
                          <a:effectLst/>
                          <a:uLnTx/>
                          <a:uFillTx/>
                          <a:latin typeface="+mn-lt"/>
                          <a:ea typeface="+mn-ea"/>
                          <a:cs typeface="+mn-cs"/>
                        </a:rPr>
                        <a:t>Presentasi Dosen, Diskusi</a:t>
                      </a:r>
                      <a:endParaRPr kumimoji="0" lang="id-ID" sz="1800" b="0" i="0" u="none" strike="noStrike" kern="1200" cap="none" spc="0" normalizeH="0" baseline="0" noProof="0" dirty="0">
                        <a:ln>
                          <a:noFill/>
                        </a:ln>
                        <a:solidFill>
                          <a:prstClr val="black"/>
                        </a:solidFill>
                        <a:effectLst/>
                        <a:uLnTx/>
                        <a:uFillTx/>
                        <a:latin typeface="+mn-lt"/>
                        <a:ea typeface="+mn-ea"/>
                        <a:cs typeface="+mn-cs"/>
                      </a:endParaRPr>
                    </a:p>
                  </a:txBody>
                  <a:tcPr/>
                </a:tc>
              </a:tr>
              <a:tr h="370840">
                <a:tc>
                  <a:txBody>
                    <a:bodyPr/>
                    <a:lstStyle/>
                    <a:p>
                      <a:pPr algn="ctr"/>
                      <a:r>
                        <a:rPr lang="id-ID" dirty="0" smtClean="0"/>
                        <a:t>IV </a:t>
                      </a:r>
                      <a:endParaRPr lang="id-ID" dirty="0"/>
                    </a:p>
                  </a:txBody>
                  <a:tcPr/>
                </a:tc>
                <a:tc>
                  <a:txBody>
                    <a:bodyPr/>
                    <a:lstStyle/>
                    <a:p>
                      <a:r>
                        <a:rPr lang="id-ID" dirty="0" smtClean="0"/>
                        <a:t>Teknologi Konsentrat</a:t>
                      </a:r>
                    </a:p>
                    <a:p>
                      <a:r>
                        <a:rPr lang="id-ID" dirty="0" smtClean="0"/>
                        <a:t>Textured Vegetable Protein</a:t>
                      </a:r>
                      <a:endParaRPr lang="id-ID"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d-ID" sz="1800" b="0" i="0" u="none" strike="noStrike" kern="1200" cap="none" spc="0" normalizeH="0" baseline="0" noProof="0" dirty="0" smtClean="0">
                          <a:ln>
                            <a:noFill/>
                          </a:ln>
                          <a:solidFill>
                            <a:prstClr val="black"/>
                          </a:solidFill>
                          <a:effectLst/>
                          <a:uLnTx/>
                          <a:uFillTx/>
                          <a:latin typeface="+mn-lt"/>
                          <a:ea typeface="+mn-ea"/>
                          <a:cs typeface="+mn-cs"/>
                        </a:rPr>
                        <a:t>Presentasi Dosen, Diskusi</a:t>
                      </a:r>
                      <a:endParaRPr kumimoji="0" lang="id-ID" sz="1800" b="0" i="0" u="none" strike="noStrike" kern="1200" cap="none" spc="0" normalizeH="0" baseline="0" noProof="0" dirty="0">
                        <a:ln>
                          <a:noFill/>
                        </a:ln>
                        <a:solidFill>
                          <a:prstClr val="black"/>
                        </a:solidFill>
                        <a:effectLst/>
                        <a:uLnTx/>
                        <a:uFillTx/>
                        <a:latin typeface="+mn-lt"/>
                        <a:ea typeface="+mn-ea"/>
                        <a:cs typeface="+mn-cs"/>
                      </a:endParaRPr>
                    </a:p>
                  </a:txBody>
                  <a:tcPr/>
                </a:tc>
              </a:tr>
              <a:tr h="370840">
                <a:tc>
                  <a:txBody>
                    <a:bodyPr/>
                    <a:lstStyle/>
                    <a:p>
                      <a:pPr algn="ctr"/>
                      <a:r>
                        <a:rPr lang="id-ID" dirty="0" smtClean="0"/>
                        <a:t>V</a:t>
                      </a:r>
                      <a:r>
                        <a:rPr lang="id-ID" baseline="0" dirty="0" smtClean="0"/>
                        <a:t> </a:t>
                      </a:r>
                      <a:endParaRPr lang="id-ID" dirty="0" smtClean="0"/>
                    </a:p>
                    <a:p>
                      <a:pPr algn="ctr"/>
                      <a:endParaRPr lang="id-ID" dirty="0"/>
                    </a:p>
                  </a:txBody>
                  <a:tcPr/>
                </a:tc>
                <a:tc>
                  <a:txBody>
                    <a:bodyPr/>
                    <a:lstStyle/>
                    <a:p>
                      <a:r>
                        <a:rPr lang="id-ID" dirty="0" smtClean="0"/>
                        <a:t>Teknologi Kacang Tanah (1)</a:t>
                      </a:r>
                    </a:p>
                    <a:p>
                      <a:r>
                        <a:rPr lang="id-ID" dirty="0" smtClean="0"/>
                        <a:t>Teknologi</a:t>
                      </a:r>
                      <a:r>
                        <a:rPr lang="id-ID" baseline="0" dirty="0" smtClean="0"/>
                        <a:t> </a:t>
                      </a:r>
                      <a:r>
                        <a:rPr lang="id-ID" dirty="0" smtClean="0"/>
                        <a:t>Kacang Hijau (2</a:t>
                      </a:r>
                      <a:r>
                        <a:rPr lang="id-ID" dirty="0" smtClean="0"/>
                        <a:t>)</a:t>
                      </a:r>
                    </a:p>
                    <a:p>
                      <a:r>
                        <a:rPr lang="id-ID" dirty="0" smtClean="0"/>
                        <a:t>Teknologi</a:t>
                      </a:r>
                      <a:r>
                        <a:rPr lang="id-ID" baseline="0" dirty="0" smtClean="0"/>
                        <a:t> Kacang Panjang (3)</a:t>
                      </a:r>
                      <a:endParaRPr lang="id-ID"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dirty="0" smtClean="0"/>
                        <a:t>Presentasi Mahasiswa,</a:t>
                      </a:r>
                      <a:r>
                        <a:rPr lang="id-ID" baseline="0" dirty="0" smtClean="0"/>
                        <a:t> Diskusi</a:t>
                      </a:r>
                      <a:endParaRPr lang="id-ID" dirty="0"/>
                    </a:p>
                  </a:txBody>
                  <a:tcPr/>
                </a:tc>
              </a:tr>
              <a:tr h="370840">
                <a:tc>
                  <a:txBody>
                    <a:bodyPr/>
                    <a:lstStyle/>
                    <a:p>
                      <a:pPr algn="ctr"/>
                      <a:r>
                        <a:rPr lang="id-ID" dirty="0" smtClean="0"/>
                        <a:t>VI</a:t>
                      </a:r>
                      <a:endParaRPr lang="id-ID"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dirty="0" smtClean="0"/>
                        <a:t>Teknologi</a:t>
                      </a:r>
                      <a:r>
                        <a:rPr lang="id-ID" baseline="0" dirty="0" smtClean="0"/>
                        <a:t> Kacang Koro </a:t>
                      </a:r>
                      <a:r>
                        <a:rPr lang="id-ID" baseline="0" dirty="0" smtClean="0"/>
                        <a:t>(4)</a:t>
                      </a:r>
                      <a:endParaRPr lang="id-ID"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id-ID" baseline="0" dirty="0" smtClean="0"/>
                        <a:t>Teknologi Kacang Arab </a:t>
                      </a:r>
                      <a:r>
                        <a:rPr lang="id-ID" baseline="0" dirty="0" smtClean="0"/>
                        <a:t>(5)</a:t>
                      </a:r>
                      <a:endParaRPr lang="id-ID" dirty="0" smtClean="0"/>
                    </a:p>
                    <a:p>
                      <a:r>
                        <a:rPr lang="id-ID" dirty="0" smtClean="0"/>
                        <a:t>Teknologi Kacang Tunggak </a:t>
                      </a:r>
                      <a:r>
                        <a:rPr lang="id-ID" dirty="0" smtClean="0"/>
                        <a:t>(6)</a:t>
                      </a:r>
                      <a:endParaRPr lang="id-ID"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dirty="0" smtClean="0"/>
                        <a:t>Presentasi Mahasiswa,</a:t>
                      </a:r>
                      <a:r>
                        <a:rPr lang="id-ID" baseline="0" dirty="0" smtClean="0"/>
                        <a:t> Diskusi</a:t>
                      </a:r>
                      <a:endParaRPr lang="id-ID" dirty="0"/>
                    </a:p>
                  </a:txBody>
                  <a:tcPr/>
                </a:tc>
              </a:tr>
              <a:tr h="370840">
                <a:tc>
                  <a:txBody>
                    <a:bodyPr/>
                    <a:lstStyle/>
                    <a:p>
                      <a:pPr algn="ctr"/>
                      <a:r>
                        <a:rPr lang="id-ID" dirty="0" smtClean="0"/>
                        <a:t>VII</a:t>
                      </a:r>
                      <a:endParaRPr lang="id-ID"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dirty="0" smtClean="0"/>
                        <a:t>Teknologi</a:t>
                      </a:r>
                      <a:r>
                        <a:rPr lang="id-ID" baseline="0" dirty="0" smtClean="0"/>
                        <a:t> </a:t>
                      </a:r>
                      <a:r>
                        <a:rPr lang="id-ID" dirty="0" smtClean="0"/>
                        <a:t>Kacang Merah </a:t>
                      </a:r>
                      <a:r>
                        <a:rPr lang="id-ID" dirty="0" smtClean="0"/>
                        <a:t>(7)</a:t>
                      </a:r>
                      <a:endParaRPr lang="id-ID" dirty="0" smtClean="0"/>
                    </a:p>
                    <a:p>
                      <a:r>
                        <a:rPr lang="id-ID" dirty="0" smtClean="0"/>
                        <a:t>Teknologi Kacang Kapri </a:t>
                      </a:r>
                      <a:r>
                        <a:rPr lang="id-ID" dirty="0" smtClean="0"/>
                        <a:t>(8)</a:t>
                      </a:r>
                      <a:endParaRPr lang="id-ID" dirty="0" smtClean="0"/>
                    </a:p>
                    <a:p>
                      <a:r>
                        <a:rPr lang="id-ID" dirty="0" smtClean="0"/>
                        <a:t>Teknologi</a:t>
                      </a:r>
                      <a:r>
                        <a:rPr lang="id-ID" baseline="0" dirty="0" smtClean="0"/>
                        <a:t> </a:t>
                      </a:r>
                      <a:r>
                        <a:rPr lang="id-ID" dirty="0" smtClean="0"/>
                        <a:t>Kacang</a:t>
                      </a:r>
                      <a:r>
                        <a:rPr lang="id-ID" baseline="0" dirty="0" smtClean="0"/>
                        <a:t> Gude </a:t>
                      </a:r>
                      <a:r>
                        <a:rPr lang="id-ID" baseline="0" dirty="0" smtClean="0"/>
                        <a:t>(9)</a:t>
                      </a:r>
                      <a:endParaRPr lang="id-ID"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dirty="0" smtClean="0"/>
                        <a:t>Presentasi Mahasiswa,</a:t>
                      </a:r>
                      <a:r>
                        <a:rPr lang="id-ID" baseline="0" dirty="0" smtClean="0"/>
                        <a:t> Diskusi</a:t>
                      </a:r>
                      <a:endParaRPr lang="id-ID" dirty="0"/>
                    </a:p>
                  </a:txBody>
                  <a:tcPr/>
                </a:tc>
              </a:tr>
              <a:tr h="370840">
                <a:tc>
                  <a:txBody>
                    <a:bodyPr/>
                    <a:lstStyle/>
                    <a:p>
                      <a:pPr algn="ctr"/>
                      <a:r>
                        <a:rPr lang="id-ID" dirty="0" smtClean="0"/>
                        <a:t>VIII</a:t>
                      </a:r>
                      <a:endParaRPr lang="id-ID" dirty="0"/>
                    </a:p>
                  </a:txBody>
                  <a:tcPr/>
                </a:tc>
                <a:tc>
                  <a:txBody>
                    <a:bodyPr/>
                    <a:lstStyle/>
                    <a:p>
                      <a:r>
                        <a:rPr lang="id-ID" dirty="0" smtClean="0"/>
                        <a:t>UTS</a:t>
                      </a:r>
                      <a:endParaRPr lang="id-ID" dirty="0"/>
                    </a:p>
                  </a:txBody>
                  <a:tcPr/>
                </a:tc>
                <a:tc>
                  <a:txBody>
                    <a:bodyPr/>
                    <a:lstStyle/>
                    <a:p>
                      <a:r>
                        <a:rPr lang="id-ID" dirty="0" smtClean="0"/>
                        <a:t>-</a:t>
                      </a:r>
                      <a:endParaRPr lang="id-ID" dirty="0"/>
                    </a:p>
                  </a:txBody>
                  <a:tcPr/>
                </a:tc>
              </a:tr>
            </a:tbl>
          </a:graphicData>
        </a:graphic>
      </p:graphicFrame>
      <p:pic>
        <p:nvPicPr>
          <p:cNvPr id="5" name="Picture 2" descr="C:\Users\Khoiron PC\Desktop\121644-425x282-Peaslegum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1944216" cy="12900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699792" y="556464"/>
            <a:ext cx="4635372" cy="769441"/>
          </a:xfrm>
          <a:prstGeom prst="rect">
            <a:avLst/>
          </a:prstGeom>
          <a:noFill/>
        </p:spPr>
        <p:txBody>
          <a:bodyPr wrap="none" rtlCol="0">
            <a:spAutoFit/>
          </a:bodyPr>
          <a:lstStyle/>
          <a:p>
            <a:r>
              <a:rPr lang="id-ID" sz="4400" b="1" dirty="0" smtClean="0">
                <a:latin typeface="Bodoni MT" pitchFamily="18" charset="0"/>
              </a:rPr>
              <a:t>MATERI KULIAH</a:t>
            </a:r>
            <a:endParaRPr lang="id-ID" sz="4400" b="1" dirty="0">
              <a:latin typeface="Bodoni MT" pitchFamily="18" charset="0"/>
            </a:endParaRPr>
          </a:p>
        </p:txBody>
      </p:sp>
    </p:spTree>
    <p:extLst>
      <p:ext uri="{BB962C8B-B14F-4D97-AF65-F5344CB8AC3E}">
        <p14:creationId xmlns:p14="http://schemas.microsoft.com/office/powerpoint/2010/main" val="273645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Khoiron PC\Desktop\121644-425x282-Peaslegum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1944216" cy="129004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299832" y="556464"/>
            <a:ext cx="6615594" cy="738664"/>
          </a:xfrm>
          <a:prstGeom prst="rect">
            <a:avLst/>
          </a:prstGeom>
          <a:noFill/>
        </p:spPr>
        <p:txBody>
          <a:bodyPr wrap="none" rtlCol="0">
            <a:spAutoFit/>
          </a:bodyPr>
          <a:lstStyle/>
          <a:p>
            <a:r>
              <a:rPr lang="id-ID" sz="4200" b="1" dirty="0" smtClean="0">
                <a:solidFill>
                  <a:prstClr val="black"/>
                </a:solidFill>
                <a:latin typeface="Bodoni MT" pitchFamily="18" charset="0"/>
              </a:rPr>
              <a:t>PRESENTASI MAHASISWA</a:t>
            </a:r>
            <a:endParaRPr lang="id-ID" sz="4200" b="1" dirty="0">
              <a:solidFill>
                <a:prstClr val="black"/>
              </a:solidFill>
              <a:latin typeface="Bodoni MT" pitchFamily="18" charset="0"/>
            </a:endParaRPr>
          </a:p>
        </p:txBody>
      </p:sp>
      <p:sp>
        <p:nvSpPr>
          <p:cNvPr id="3" name="TextBox 2"/>
          <p:cNvSpPr txBox="1"/>
          <p:nvPr/>
        </p:nvSpPr>
        <p:spPr>
          <a:xfrm>
            <a:off x="966418" y="1844824"/>
            <a:ext cx="7272808" cy="3416320"/>
          </a:xfrm>
          <a:prstGeom prst="rect">
            <a:avLst/>
          </a:prstGeom>
          <a:noFill/>
        </p:spPr>
        <p:txBody>
          <a:bodyPr wrap="square" rtlCol="0">
            <a:spAutoFit/>
          </a:bodyPr>
          <a:lstStyle/>
          <a:p>
            <a:pPr marL="285750" indent="-285750">
              <a:buFontTx/>
              <a:buChar char="-"/>
            </a:pPr>
            <a:r>
              <a:rPr lang="id-ID" sz="2400" dirty="0" smtClean="0"/>
              <a:t>Presentasi tanpa membuat makalah</a:t>
            </a:r>
          </a:p>
          <a:p>
            <a:pPr marL="285750" indent="-285750">
              <a:buFontTx/>
              <a:buChar char="-"/>
            </a:pPr>
            <a:r>
              <a:rPr lang="id-ID" sz="2400" dirty="0" smtClean="0"/>
              <a:t>Bersumber dari jurnal penelitian </a:t>
            </a:r>
            <a:r>
              <a:rPr lang="id-ID" sz="2400" dirty="0" smtClean="0"/>
              <a:t>berbahasa indonesia/inggris </a:t>
            </a:r>
            <a:r>
              <a:rPr lang="id-ID" sz="2400" dirty="0" smtClean="0"/>
              <a:t>sesuai dengan tema </a:t>
            </a:r>
            <a:r>
              <a:rPr lang="id-ID" sz="2400" dirty="0" smtClean="0"/>
              <a:t>materi</a:t>
            </a:r>
          </a:p>
          <a:p>
            <a:pPr marL="285750" indent="-285750">
              <a:buFontTx/>
              <a:buChar char="-"/>
            </a:pPr>
            <a:r>
              <a:rPr lang="id-ID" sz="2400" dirty="0" smtClean="0"/>
              <a:t>Nilai jurnal berbahasa Inggris &gt; Indonesia</a:t>
            </a:r>
            <a:endParaRPr lang="id-ID" sz="2400" dirty="0" smtClean="0"/>
          </a:p>
          <a:p>
            <a:pPr marL="285750" indent="-285750">
              <a:buFontTx/>
              <a:buChar char="-"/>
            </a:pPr>
            <a:r>
              <a:rPr lang="id-ID" sz="2400" dirty="0" smtClean="0"/>
              <a:t>Jurnal harus dikonsultasikan dan disetujui oleh dosen max. H-3 presentasi</a:t>
            </a:r>
          </a:p>
          <a:p>
            <a:pPr marL="285750" indent="-285750">
              <a:buFontTx/>
              <a:buChar char="-"/>
            </a:pPr>
            <a:r>
              <a:rPr lang="id-ID" sz="2400" dirty="0" smtClean="0"/>
              <a:t>Penilaian diambil dr keaktifan mahasiswa saat presentasi</a:t>
            </a:r>
          </a:p>
          <a:p>
            <a:pPr marL="285750" indent="-285750">
              <a:buFontTx/>
              <a:buChar char="-"/>
            </a:pPr>
            <a:r>
              <a:rPr lang="id-ID" sz="2400" dirty="0" smtClean="0"/>
              <a:t>Ketidakdisplinan mempengaruhi penilaian</a:t>
            </a:r>
            <a:endParaRPr lang="id-ID" sz="2400" dirty="0"/>
          </a:p>
        </p:txBody>
      </p:sp>
    </p:spTree>
    <p:extLst>
      <p:ext uri="{BB962C8B-B14F-4D97-AF65-F5344CB8AC3E}">
        <p14:creationId xmlns:p14="http://schemas.microsoft.com/office/powerpoint/2010/main" val="12683173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117004" y="908720"/>
            <a:ext cx="7772400" cy="1736725"/>
          </a:xfrm>
        </p:spPr>
        <p:txBody>
          <a:bodyPr/>
          <a:lstStyle/>
          <a:p>
            <a:pPr algn="ctr"/>
            <a:r>
              <a:rPr lang="en-US" sz="3600" dirty="0" smtClean="0">
                <a:latin typeface="Arial Black" pitchFamily="34" charset="0"/>
              </a:rPr>
              <a:t>JENIS, SIFAT DAN MUTU </a:t>
            </a:r>
            <a:r>
              <a:rPr lang="id-ID" sz="3600" dirty="0" smtClean="0">
                <a:latin typeface="Arial Black" pitchFamily="34" charset="0"/>
              </a:rPr>
              <a:t>KACANG-KACANGAN (LEGUM)</a:t>
            </a:r>
            <a:endParaRPr lang="en-US" sz="3600" dirty="0" smtClean="0">
              <a:latin typeface="Arial Black" pitchFamily="34" charset="0"/>
            </a:endParaRPr>
          </a:p>
        </p:txBody>
      </p:sp>
      <p:pic>
        <p:nvPicPr>
          <p:cNvPr id="614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3212976"/>
            <a:ext cx="4191000" cy="25286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
        <p:nvSpPr>
          <p:cNvPr id="2" name="Subtitle 1"/>
          <p:cNvSpPr>
            <a:spLocks noGrp="1"/>
          </p:cNvSpPr>
          <p:nvPr>
            <p:ph type="subTitle" idx="1"/>
          </p:nvPr>
        </p:nvSpPr>
        <p:spPr/>
        <p:txBody>
          <a:bodyPr/>
          <a:lstStyle/>
          <a:p>
            <a:endParaRPr lang="id-ID"/>
          </a:p>
        </p:txBody>
      </p:sp>
    </p:spTree>
    <p:extLst>
      <p:ext uri="{BB962C8B-B14F-4D97-AF65-F5344CB8AC3E}">
        <p14:creationId xmlns:p14="http://schemas.microsoft.com/office/powerpoint/2010/main" val="11409982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8" name="Rectangle 6"/>
          <p:cNvSpPr>
            <a:spLocks noGrp="1" noChangeArrowheads="1"/>
          </p:cNvSpPr>
          <p:nvPr>
            <p:ph type="title"/>
          </p:nvPr>
        </p:nvSpPr>
        <p:spPr>
          <a:xfrm>
            <a:off x="179512" y="476672"/>
            <a:ext cx="8620125" cy="6097587"/>
          </a:xfrm>
        </p:spPr>
        <p:txBody>
          <a:bodyPr rtlCol="0">
            <a:normAutofit fontScale="90000"/>
          </a:bodyPr>
          <a:lstStyle/>
          <a:p>
            <a:pPr fontAlgn="auto">
              <a:spcAft>
                <a:spcPts val="0"/>
              </a:spcAft>
              <a:defRPr/>
            </a:pPr>
            <a:r>
              <a:rPr lang="en-US" dirty="0"/>
              <a:t>-</a:t>
            </a:r>
            <a:r>
              <a:rPr lang="en-US" dirty="0" err="1"/>
              <a:t>Termasuk</a:t>
            </a:r>
            <a:r>
              <a:rPr lang="en-US" dirty="0"/>
              <a:t> family </a:t>
            </a:r>
            <a:r>
              <a:rPr lang="en-US" dirty="0" err="1"/>
              <a:t>Leguminosae</a:t>
            </a:r>
            <a:r>
              <a:rPr lang="en-US" dirty="0"/>
              <a:t/>
            </a:r>
            <a:br>
              <a:rPr lang="en-US" dirty="0"/>
            </a:br>
            <a:r>
              <a:rPr lang="en-US" dirty="0"/>
              <a:t>- </a:t>
            </a:r>
            <a:r>
              <a:rPr lang="en-US" dirty="0" err="1"/>
              <a:t>Berbagai</a:t>
            </a:r>
            <a:r>
              <a:rPr lang="en-US" dirty="0"/>
              <a:t> </a:t>
            </a:r>
            <a:r>
              <a:rPr lang="en-US" dirty="0" err="1"/>
              <a:t>jenis</a:t>
            </a:r>
            <a:r>
              <a:rPr lang="en-US" dirty="0"/>
              <a:t> </a:t>
            </a:r>
            <a:r>
              <a:rPr lang="en-US" dirty="0" err="1"/>
              <a:t>yg</a:t>
            </a:r>
            <a:r>
              <a:rPr lang="en-US" dirty="0"/>
              <a:t> </a:t>
            </a:r>
            <a:r>
              <a:rPr lang="en-US" dirty="0" err="1"/>
              <a:t>dikenal</a:t>
            </a:r>
            <a:r>
              <a:rPr lang="en-US" dirty="0"/>
              <a:t> </a:t>
            </a:r>
            <a:r>
              <a:rPr lang="en-US" dirty="0" err="1"/>
              <a:t>adalah</a:t>
            </a:r>
            <a:r>
              <a:rPr lang="en-US" dirty="0"/>
              <a:t>:</a:t>
            </a:r>
            <a:br>
              <a:rPr lang="en-US" dirty="0"/>
            </a:br>
            <a:r>
              <a:rPr lang="en-US" dirty="0"/>
              <a:t>  1. </a:t>
            </a:r>
            <a:r>
              <a:rPr lang="en-US" dirty="0" err="1"/>
              <a:t>kacang</a:t>
            </a:r>
            <a:r>
              <a:rPr lang="en-US" dirty="0"/>
              <a:t> </a:t>
            </a:r>
            <a:r>
              <a:rPr lang="en-US" dirty="0" err="1"/>
              <a:t>kedelai</a:t>
            </a:r>
            <a:r>
              <a:rPr lang="en-US" dirty="0"/>
              <a:t> (</a:t>
            </a:r>
            <a:r>
              <a:rPr lang="en-US" dirty="0" err="1"/>
              <a:t>kuning</a:t>
            </a:r>
            <a:r>
              <a:rPr lang="en-US" dirty="0"/>
              <a:t> &amp; </a:t>
            </a:r>
            <a:r>
              <a:rPr lang="en-US" dirty="0" err="1"/>
              <a:t>hitam</a:t>
            </a:r>
            <a:r>
              <a:rPr lang="en-US" dirty="0"/>
              <a:t>)</a:t>
            </a:r>
            <a:br>
              <a:rPr lang="en-US" dirty="0"/>
            </a:br>
            <a:r>
              <a:rPr lang="en-US" dirty="0"/>
              <a:t>  2. </a:t>
            </a:r>
            <a:r>
              <a:rPr lang="en-US" dirty="0" err="1"/>
              <a:t>kacang</a:t>
            </a:r>
            <a:r>
              <a:rPr lang="en-US" dirty="0"/>
              <a:t> </a:t>
            </a:r>
            <a:r>
              <a:rPr lang="en-US" dirty="0" err="1"/>
              <a:t>merah</a:t>
            </a:r>
            <a:r>
              <a:rPr lang="en-US" dirty="0"/>
              <a:t/>
            </a:r>
            <a:br>
              <a:rPr lang="en-US" dirty="0"/>
            </a:br>
            <a:r>
              <a:rPr lang="en-US" dirty="0"/>
              <a:t>  3. </a:t>
            </a:r>
            <a:r>
              <a:rPr lang="en-US" dirty="0" err="1"/>
              <a:t>kacang</a:t>
            </a:r>
            <a:r>
              <a:rPr lang="en-US" dirty="0"/>
              <a:t> </a:t>
            </a:r>
            <a:r>
              <a:rPr lang="en-US" dirty="0" err="1"/>
              <a:t>hijau</a:t>
            </a:r>
            <a:r>
              <a:rPr lang="en-US" dirty="0"/>
              <a:t/>
            </a:r>
            <a:br>
              <a:rPr lang="en-US" dirty="0"/>
            </a:br>
            <a:r>
              <a:rPr lang="en-US" dirty="0"/>
              <a:t>  4. </a:t>
            </a:r>
            <a:r>
              <a:rPr lang="en-US" dirty="0" err="1"/>
              <a:t>kacang</a:t>
            </a:r>
            <a:r>
              <a:rPr lang="en-US" dirty="0"/>
              <a:t> </a:t>
            </a:r>
            <a:r>
              <a:rPr lang="en-US" dirty="0" err="1"/>
              <a:t>tolo</a:t>
            </a:r>
            <a:r>
              <a:rPr lang="en-US" dirty="0"/>
              <a:t/>
            </a:r>
            <a:br>
              <a:rPr lang="en-US" dirty="0"/>
            </a:br>
            <a:r>
              <a:rPr lang="en-US" dirty="0"/>
              <a:t>  5. </a:t>
            </a:r>
            <a:r>
              <a:rPr lang="en-US" dirty="0" err="1"/>
              <a:t>kacang</a:t>
            </a:r>
            <a:r>
              <a:rPr lang="en-US" dirty="0"/>
              <a:t> </a:t>
            </a:r>
            <a:r>
              <a:rPr lang="en-US" dirty="0" err="1"/>
              <a:t>tunggak</a:t>
            </a:r>
            <a:r>
              <a:rPr lang="en-US" dirty="0"/>
              <a:t/>
            </a:r>
            <a:br>
              <a:rPr lang="en-US" dirty="0"/>
            </a:br>
            <a:r>
              <a:rPr lang="en-US" dirty="0"/>
              <a:t>- </a:t>
            </a:r>
            <a:r>
              <a:rPr lang="en-US" dirty="0" err="1"/>
              <a:t>kacang-kacangan</a:t>
            </a:r>
            <a:r>
              <a:rPr lang="en-US" dirty="0"/>
              <a:t> </a:t>
            </a:r>
            <a:r>
              <a:rPr lang="en-US" dirty="0" err="1"/>
              <a:t>lambat</a:t>
            </a:r>
            <a:r>
              <a:rPr lang="en-US" dirty="0"/>
              <a:t> </a:t>
            </a:r>
            <a:r>
              <a:rPr lang="en-US" dirty="0" err="1"/>
              <a:t>dicerna</a:t>
            </a:r>
            <a:r>
              <a:rPr lang="en-US" dirty="0"/>
              <a:t> </a:t>
            </a:r>
            <a:br>
              <a:rPr lang="en-US" dirty="0"/>
            </a:br>
            <a:r>
              <a:rPr lang="en-US" dirty="0"/>
              <a:t>  </a:t>
            </a:r>
            <a:r>
              <a:rPr lang="en-US" dirty="0" err="1"/>
              <a:t>sehingga</a:t>
            </a:r>
            <a:r>
              <a:rPr lang="en-US" dirty="0"/>
              <a:t> </a:t>
            </a:r>
            <a:r>
              <a:rPr lang="en-US" dirty="0" err="1"/>
              <a:t>secara</a:t>
            </a:r>
            <a:r>
              <a:rPr lang="en-US" dirty="0"/>
              <a:t> </a:t>
            </a:r>
            <a:r>
              <a:rPr lang="en-US" dirty="0" err="1"/>
              <a:t>perlahan</a:t>
            </a:r>
            <a:r>
              <a:rPr lang="en-US" dirty="0"/>
              <a:t> </a:t>
            </a:r>
            <a:br>
              <a:rPr lang="en-US" dirty="0"/>
            </a:br>
            <a:r>
              <a:rPr lang="en-US" dirty="0"/>
              <a:t>  </a:t>
            </a:r>
            <a:r>
              <a:rPr lang="en-US" dirty="0" err="1"/>
              <a:t>meningkatkan</a:t>
            </a:r>
            <a:r>
              <a:rPr lang="en-US" dirty="0"/>
              <a:t> </a:t>
            </a:r>
            <a:r>
              <a:rPr lang="en-US" dirty="0" err="1"/>
              <a:t>gula</a:t>
            </a:r>
            <a:r>
              <a:rPr lang="en-US" dirty="0"/>
              <a:t> </a:t>
            </a:r>
            <a:r>
              <a:rPr lang="en-US" dirty="0" err="1"/>
              <a:t>darah</a:t>
            </a:r>
            <a:r>
              <a:rPr lang="en-US" dirty="0"/>
              <a:t> (</a:t>
            </a:r>
            <a:r>
              <a:rPr lang="en-US" dirty="0" err="1"/>
              <a:t>baik</a:t>
            </a:r>
            <a:r>
              <a:rPr lang="en-US" dirty="0"/>
              <a:t> </a:t>
            </a:r>
            <a:r>
              <a:rPr lang="en-US" dirty="0" err="1"/>
              <a:t>bagi</a:t>
            </a:r>
            <a:r>
              <a:rPr lang="en-US" dirty="0"/>
              <a:t> </a:t>
            </a:r>
            <a:br>
              <a:rPr lang="en-US" dirty="0"/>
            </a:br>
            <a:r>
              <a:rPr lang="en-US" dirty="0"/>
              <a:t>  </a:t>
            </a:r>
            <a:r>
              <a:rPr lang="en-US" dirty="0" err="1"/>
              <a:t>penderita</a:t>
            </a:r>
            <a:r>
              <a:rPr lang="en-US" dirty="0"/>
              <a:t> diabetes)</a:t>
            </a:r>
            <a:endParaRPr lang="en-US" sz="3200" dirty="0"/>
          </a:p>
        </p:txBody>
      </p:sp>
    </p:spTree>
    <p:extLst>
      <p:ext uri="{BB962C8B-B14F-4D97-AF65-F5344CB8AC3E}">
        <p14:creationId xmlns:p14="http://schemas.microsoft.com/office/powerpoint/2010/main" val="24388529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219075" y="227013"/>
            <a:ext cx="8620125" cy="6097587"/>
          </a:xfrm>
        </p:spPr>
        <p:txBody>
          <a:bodyPr rtlCol="0">
            <a:normAutofit fontScale="90000"/>
          </a:bodyPr>
          <a:lstStyle/>
          <a:p>
            <a:pPr fontAlgn="auto">
              <a:spcAft>
                <a:spcPts val="0"/>
              </a:spcAft>
              <a:defRPr/>
            </a:pPr>
            <a:r>
              <a:rPr lang="en-US" sz="3200"/>
              <a:t>Di Amerika serikat dikenal berbagai jenis: </a:t>
            </a:r>
            <a:br>
              <a:rPr lang="en-US" sz="3200"/>
            </a:br>
            <a:r>
              <a:rPr lang="en-US" sz="3200"/>
              <a:t>1. Adzuki beans             13. Pinto beans</a:t>
            </a:r>
            <a:br>
              <a:rPr lang="en-US" sz="3200"/>
            </a:br>
            <a:r>
              <a:rPr lang="en-US" sz="3200"/>
              <a:t>2. Black beans               14. Soya beans</a:t>
            </a:r>
            <a:br>
              <a:rPr lang="en-US" sz="3200"/>
            </a:br>
            <a:r>
              <a:rPr lang="en-US" sz="3200"/>
              <a:t>3. Black eye peas          15. Split beans</a:t>
            </a:r>
            <a:br>
              <a:rPr lang="en-US" sz="3200"/>
            </a:br>
            <a:r>
              <a:rPr lang="en-US" sz="3200"/>
              <a:t>4. Chick peas</a:t>
            </a:r>
            <a:br>
              <a:rPr lang="en-US" sz="3200"/>
            </a:br>
            <a:r>
              <a:rPr lang="en-US" sz="3200"/>
              <a:t>5. Cranberry beans</a:t>
            </a:r>
            <a:br>
              <a:rPr lang="en-US" sz="3200"/>
            </a:br>
            <a:r>
              <a:rPr lang="en-US" sz="3200"/>
              <a:t>6. Fava beans</a:t>
            </a:r>
            <a:br>
              <a:rPr lang="en-US" sz="3200"/>
            </a:br>
            <a:r>
              <a:rPr lang="en-US" sz="3200"/>
              <a:t>7. Great nottern beans</a:t>
            </a:r>
            <a:br>
              <a:rPr lang="en-US" sz="3200"/>
            </a:br>
            <a:r>
              <a:rPr lang="en-US" sz="3200"/>
              <a:t>8. Kidney beans</a:t>
            </a:r>
            <a:br>
              <a:rPr lang="en-US" sz="3200"/>
            </a:br>
            <a:r>
              <a:rPr lang="en-US" sz="3200"/>
              <a:t>9. Lentil</a:t>
            </a:r>
            <a:br>
              <a:rPr lang="en-US" sz="3200"/>
            </a:br>
            <a:r>
              <a:rPr lang="en-US" sz="3200"/>
              <a:t>10. Lima beans</a:t>
            </a:r>
            <a:br>
              <a:rPr lang="en-US" sz="3200"/>
            </a:br>
            <a:r>
              <a:rPr lang="en-US" sz="3200"/>
              <a:t>11. Mungbeans</a:t>
            </a:r>
            <a:br>
              <a:rPr lang="en-US" sz="3200"/>
            </a:br>
            <a:r>
              <a:rPr lang="en-US" sz="3200"/>
              <a:t>12. Navy beans</a:t>
            </a:r>
          </a:p>
        </p:txBody>
      </p:sp>
      <p:pic>
        <p:nvPicPr>
          <p:cNvPr id="819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53000" y="2362200"/>
            <a:ext cx="40163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057507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19075" y="227013"/>
            <a:ext cx="8620125" cy="6097587"/>
          </a:xfrm>
        </p:spPr>
        <p:txBody>
          <a:bodyPr rtlCol="0">
            <a:normAutofit fontScale="90000"/>
          </a:bodyPr>
          <a:lstStyle/>
          <a:p>
            <a:pPr fontAlgn="auto">
              <a:spcAft>
                <a:spcPts val="0"/>
              </a:spcAft>
              <a:buFontTx/>
              <a:buChar char="-"/>
              <a:defRPr/>
            </a:pPr>
            <a:r>
              <a:rPr lang="en-US" sz="3200" dirty="0"/>
              <a:t> </a:t>
            </a:r>
            <a:r>
              <a:rPr lang="en-US" sz="3200" dirty="0" err="1"/>
              <a:t>Menurut</a:t>
            </a:r>
            <a:r>
              <a:rPr lang="en-US" sz="3200" dirty="0"/>
              <a:t> </a:t>
            </a:r>
            <a:r>
              <a:rPr lang="en-US" sz="3200" dirty="0" err="1"/>
              <a:t>sejarah</a:t>
            </a:r>
            <a:r>
              <a:rPr lang="en-US" sz="3200" dirty="0"/>
              <a:t> (</a:t>
            </a:r>
            <a:r>
              <a:rPr lang="en-US" sz="3200" dirty="0" err="1"/>
              <a:t>arkeolog</a:t>
            </a:r>
            <a:r>
              <a:rPr lang="en-US" sz="3200" dirty="0"/>
              <a:t>) </a:t>
            </a:r>
            <a:r>
              <a:rPr lang="en-US" sz="3200" dirty="0" err="1"/>
              <a:t>leguminosa</a:t>
            </a:r>
            <a:r>
              <a:rPr lang="en-US" sz="3200" dirty="0"/>
              <a:t> </a:t>
            </a:r>
            <a:br>
              <a:rPr lang="en-US" sz="3200" dirty="0"/>
            </a:br>
            <a:r>
              <a:rPr lang="en-US" sz="3200" dirty="0"/>
              <a:t>   </a:t>
            </a:r>
            <a:r>
              <a:rPr lang="en-US" sz="3200" dirty="0" err="1"/>
              <a:t>merupakan</a:t>
            </a:r>
            <a:r>
              <a:rPr lang="en-US" sz="3200" dirty="0"/>
              <a:t> </a:t>
            </a:r>
            <a:r>
              <a:rPr lang="en-US" sz="3200" dirty="0" err="1"/>
              <a:t>tanaman</a:t>
            </a:r>
            <a:r>
              <a:rPr lang="en-US" sz="3200" dirty="0"/>
              <a:t> </a:t>
            </a:r>
            <a:r>
              <a:rPr lang="en-US" sz="3200" dirty="0" err="1"/>
              <a:t>pertanian</a:t>
            </a:r>
            <a:r>
              <a:rPr lang="en-US" sz="3200" dirty="0"/>
              <a:t> </a:t>
            </a:r>
            <a:r>
              <a:rPr lang="en-US" sz="3200" dirty="0" err="1"/>
              <a:t>yg</a:t>
            </a:r>
            <a:r>
              <a:rPr lang="en-US" sz="3200" dirty="0"/>
              <a:t> paling </a:t>
            </a:r>
            <a:r>
              <a:rPr lang="en-US" sz="3200" dirty="0" err="1"/>
              <a:t>tua</a:t>
            </a:r>
            <a:r>
              <a:rPr lang="en-US" sz="3200" dirty="0"/>
              <a:t> </a:t>
            </a:r>
            <a:br>
              <a:rPr lang="en-US" sz="3200" dirty="0"/>
            </a:br>
            <a:r>
              <a:rPr lang="en-US" sz="3200" dirty="0"/>
              <a:t>   (10.000 </a:t>
            </a:r>
            <a:r>
              <a:rPr lang="en-US" sz="3200" dirty="0" err="1"/>
              <a:t>tahun</a:t>
            </a:r>
            <a:r>
              <a:rPr lang="en-US" sz="3200" dirty="0"/>
              <a:t> </a:t>
            </a:r>
            <a:r>
              <a:rPr lang="en-US" sz="3200" dirty="0" err="1"/>
              <a:t>yg</a:t>
            </a:r>
            <a:r>
              <a:rPr lang="en-US" sz="3200" dirty="0"/>
              <a:t> </a:t>
            </a:r>
            <a:r>
              <a:rPr lang="en-US" sz="3200" dirty="0" err="1"/>
              <a:t>lalu</a:t>
            </a:r>
            <a:r>
              <a:rPr lang="en-US" sz="3200" dirty="0"/>
              <a:t>) </a:t>
            </a:r>
            <a:r>
              <a:rPr lang="en-US" sz="3200" dirty="0" err="1"/>
              <a:t>ditemukan</a:t>
            </a:r>
            <a:r>
              <a:rPr lang="en-US" sz="3200" dirty="0"/>
              <a:t> di </a:t>
            </a:r>
            <a:r>
              <a:rPr lang="en-US" sz="3200" dirty="0" err="1"/>
              <a:t>Mesir</a:t>
            </a:r>
            <a:r>
              <a:rPr lang="en-US" sz="3200" dirty="0"/>
              <a:t> </a:t>
            </a:r>
            <a:r>
              <a:rPr lang="en-US" sz="3200" dirty="0" err="1"/>
              <a:t>dan</a:t>
            </a:r>
            <a:r>
              <a:rPr lang="en-US" sz="3200" dirty="0"/>
              <a:t> </a:t>
            </a:r>
            <a:br>
              <a:rPr lang="en-US" sz="3200" dirty="0"/>
            </a:br>
            <a:r>
              <a:rPr lang="en-US" sz="3200" dirty="0"/>
              <a:t>   </a:t>
            </a:r>
            <a:r>
              <a:rPr lang="en-US" sz="3200" dirty="0" err="1"/>
              <a:t>dalam</a:t>
            </a:r>
            <a:r>
              <a:rPr lang="en-US" sz="3200" dirty="0"/>
              <a:t> </a:t>
            </a:r>
            <a:r>
              <a:rPr lang="en-US" sz="3200" dirty="0" err="1"/>
              <a:t>bibel</a:t>
            </a:r>
            <a:r>
              <a:rPr lang="en-US" sz="3200" dirty="0"/>
              <a:t> (Esau </a:t>
            </a:r>
            <a:r>
              <a:rPr lang="en-US" sz="3200" dirty="0" err="1"/>
              <a:t>dan</a:t>
            </a:r>
            <a:r>
              <a:rPr lang="en-US" sz="3200" dirty="0"/>
              <a:t> </a:t>
            </a:r>
            <a:r>
              <a:rPr lang="en-US" sz="3200" dirty="0" err="1"/>
              <a:t>Yakub</a:t>
            </a:r>
            <a:r>
              <a:rPr lang="en-US" sz="3200" dirty="0"/>
              <a:t>)</a:t>
            </a:r>
            <a:br>
              <a:rPr lang="en-US" sz="3200" dirty="0"/>
            </a:br>
            <a:r>
              <a:rPr lang="en-US" sz="1600" dirty="0"/>
              <a:t/>
            </a:r>
            <a:br>
              <a:rPr lang="en-US" sz="1600" dirty="0"/>
            </a:br>
            <a:r>
              <a:rPr lang="en-US" sz="3200" dirty="0"/>
              <a:t> - </a:t>
            </a:r>
            <a:r>
              <a:rPr lang="en-US" sz="3200" dirty="0" err="1"/>
              <a:t>Memproduksi</a:t>
            </a:r>
            <a:r>
              <a:rPr lang="en-US" sz="3200" dirty="0"/>
              <a:t> N </a:t>
            </a:r>
            <a:r>
              <a:rPr lang="en-US" sz="3200" dirty="0" err="1"/>
              <a:t>pada</a:t>
            </a:r>
            <a:r>
              <a:rPr lang="en-US" sz="3200" dirty="0"/>
              <a:t> </a:t>
            </a:r>
            <a:r>
              <a:rPr lang="en-US" sz="3200" dirty="0" err="1"/>
              <a:t>saat</a:t>
            </a:r>
            <a:r>
              <a:rPr lang="en-US" sz="3200" dirty="0"/>
              <a:t> </a:t>
            </a:r>
            <a:r>
              <a:rPr lang="en-US" sz="3200" dirty="0" err="1"/>
              <a:t>tumbuh</a:t>
            </a:r>
            <a:r>
              <a:rPr lang="en-US" sz="3200" dirty="0"/>
              <a:t> </a:t>
            </a:r>
            <a:r>
              <a:rPr lang="en-US" sz="3200" dirty="0" err="1"/>
              <a:t>sehingga</a:t>
            </a:r>
            <a:r>
              <a:rPr lang="en-US" sz="3200" dirty="0"/>
              <a:t> </a:t>
            </a:r>
            <a:br>
              <a:rPr lang="en-US" sz="3200" dirty="0"/>
            </a:br>
            <a:r>
              <a:rPr lang="en-US" sz="3200" dirty="0"/>
              <a:t>   </a:t>
            </a:r>
            <a:r>
              <a:rPr lang="en-US" sz="3200" dirty="0" err="1"/>
              <a:t>mempunyai</a:t>
            </a:r>
            <a:r>
              <a:rPr lang="en-US" sz="3200" dirty="0"/>
              <a:t> </a:t>
            </a:r>
            <a:r>
              <a:rPr lang="en-US" sz="3200" dirty="0" err="1"/>
              <a:t>peran</a:t>
            </a:r>
            <a:r>
              <a:rPr lang="en-US" sz="3200" dirty="0"/>
              <a:t> </a:t>
            </a:r>
            <a:r>
              <a:rPr lang="en-US" sz="3200" dirty="0" err="1"/>
              <a:t>yg</a:t>
            </a:r>
            <a:r>
              <a:rPr lang="en-US" sz="3200" dirty="0"/>
              <a:t> </a:t>
            </a:r>
            <a:r>
              <a:rPr lang="en-US" sz="3200" dirty="0" err="1"/>
              <a:t>aktif</a:t>
            </a:r>
            <a:r>
              <a:rPr lang="en-US" sz="3200" dirty="0"/>
              <a:t> </a:t>
            </a:r>
            <a:r>
              <a:rPr lang="en-US" sz="3200" dirty="0" err="1"/>
              <a:t>dengan</a:t>
            </a:r>
            <a:r>
              <a:rPr lang="en-US" sz="3200" dirty="0"/>
              <a:t> </a:t>
            </a:r>
            <a:r>
              <a:rPr lang="en-US" sz="3200" dirty="0" err="1"/>
              <a:t>biji-bijian</a:t>
            </a:r>
            <a:r>
              <a:rPr lang="en-US" sz="3200" dirty="0"/>
              <a:t> </a:t>
            </a:r>
            <a:br>
              <a:rPr lang="en-US" sz="3200" dirty="0"/>
            </a:br>
            <a:r>
              <a:rPr lang="en-US" sz="3200" dirty="0"/>
              <a:t>   </a:t>
            </a:r>
            <a:r>
              <a:rPr lang="en-US" sz="3200" dirty="0" err="1"/>
              <a:t>yg</a:t>
            </a:r>
            <a:r>
              <a:rPr lang="en-US" sz="3200" dirty="0"/>
              <a:t> </a:t>
            </a:r>
            <a:r>
              <a:rPr lang="en-US" sz="3200" dirty="0" err="1"/>
              <a:t>menghabiskan</a:t>
            </a:r>
            <a:r>
              <a:rPr lang="en-US" sz="3200" dirty="0"/>
              <a:t> N </a:t>
            </a:r>
            <a:r>
              <a:rPr lang="en-US" sz="3200" dirty="0" err="1"/>
              <a:t>dari</a:t>
            </a:r>
            <a:r>
              <a:rPr lang="en-US" sz="3200" dirty="0"/>
              <a:t> </a:t>
            </a:r>
            <a:r>
              <a:rPr lang="en-US" sz="3200" dirty="0" err="1"/>
              <a:t>tanah</a:t>
            </a:r>
            <a:r>
              <a:rPr lang="en-US" sz="3200" dirty="0"/>
              <a:t/>
            </a:r>
            <a:br>
              <a:rPr lang="en-US" sz="3200" dirty="0"/>
            </a:br>
            <a:r>
              <a:rPr lang="en-US" sz="1600" dirty="0"/>
              <a:t> </a:t>
            </a:r>
            <a:br>
              <a:rPr lang="en-US" sz="1600" dirty="0"/>
            </a:br>
            <a:r>
              <a:rPr lang="en-US" sz="3200" dirty="0"/>
              <a:t>- </a:t>
            </a:r>
            <a:r>
              <a:rPr lang="en-US" sz="3200" dirty="0" err="1"/>
              <a:t>Sumber</a:t>
            </a:r>
            <a:r>
              <a:rPr lang="en-US" sz="3200" dirty="0"/>
              <a:t> protein (</a:t>
            </a:r>
            <a:r>
              <a:rPr lang="en-US" sz="3200" dirty="0" err="1"/>
              <a:t>sekitar</a:t>
            </a:r>
            <a:r>
              <a:rPr lang="en-US" sz="3200" dirty="0"/>
              <a:t> 22% DW),  </a:t>
            </a:r>
            <a:br>
              <a:rPr lang="en-US" sz="3200" dirty="0"/>
            </a:br>
            <a:r>
              <a:rPr lang="en-US" sz="3200" dirty="0"/>
              <a:t>   </a:t>
            </a:r>
            <a:r>
              <a:rPr lang="en-US" sz="3200" dirty="0" err="1"/>
              <a:t>mengandung</a:t>
            </a:r>
            <a:r>
              <a:rPr lang="en-US" sz="3200" dirty="0"/>
              <a:t> </a:t>
            </a:r>
            <a:r>
              <a:rPr lang="en-US" sz="3200" dirty="0" err="1"/>
              <a:t>karbohidrat</a:t>
            </a:r>
            <a:r>
              <a:rPr lang="en-US" sz="3200" dirty="0"/>
              <a:t> </a:t>
            </a:r>
            <a:r>
              <a:rPr lang="en-US" sz="3200" dirty="0" err="1"/>
              <a:t>kompleks</a:t>
            </a:r>
            <a:r>
              <a:rPr lang="en-US" sz="3200" dirty="0"/>
              <a:t> </a:t>
            </a:r>
            <a:r>
              <a:rPr lang="en-US" sz="3200" dirty="0" err="1"/>
              <a:t>termasuk</a:t>
            </a:r>
            <a:r>
              <a:rPr lang="en-US" sz="3200" dirty="0"/>
              <a:t> </a:t>
            </a:r>
            <a:br>
              <a:rPr lang="en-US" sz="3200" dirty="0"/>
            </a:br>
            <a:r>
              <a:rPr lang="en-US" sz="3200" dirty="0"/>
              <a:t>   </a:t>
            </a:r>
            <a:r>
              <a:rPr lang="en-US" sz="3200" dirty="0" err="1"/>
              <a:t>sumber</a:t>
            </a:r>
            <a:r>
              <a:rPr lang="en-US" sz="3200" dirty="0"/>
              <a:t> </a:t>
            </a:r>
            <a:r>
              <a:rPr lang="en-US" sz="3200" dirty="0" err="1"/>
              <a:t>serat</a:t>
            </a:r>
            <a:r>
              <a:rPr lang="en-US" sz="3200" dirty="0"/>
              <a:t>, vitamin B </a:t>
            </a:r>
            <a:r>
              <a:rPr lang="en-US" sz="3200" dirty="0" err="1"/>
              <a:t>dan</a:t>
            </a:r>
            <a:r>
              <a:rPr lang="en-US" sz="3200" dirty="0"/>
              <a:t> mineral (Zn, K, </a:t>
            </a:r>
            <a:br>
              <a:rPr lang="en-US" sz="3200" dirty="0"/>
            </a:br>
            <a:r>
              <a:rPr lang="en-US" sz="3200" dirty="0"/>
              <a:t>   Mg, </a:t>
            </a:r>
            <a:r>
              <a:rPr lang="en-US" sz="3200" dirty="0" err="1"/>
              <a:t>Ca</a:t>
            </a:r>
            <a:r>
              <a:rPr lang="en-US" sz="3200" dirty="0"/>
              <a:t> </a:t>
            </a:r>
            <a:r>
              <a:rPr lang="en-US" sz="3200" dirty="0" err="1"/>
              <a:t>dan</a:t>
            </a:r>
            <a:r>
              <a:rPr lang="en-US" sz="3200" dirty="0"/>
              <a:t> Fe</a:t>
            </a:r>
            <a:r>
              <a:rPr lang="en-US" sz="3200" dirty="0" smtClean="0"/>
              <a:t>)</a:t>
            </a:r>
            <a:r>
              <a:rPr lang="id-ID" sz="3200" dirty="0" smtClean="0"/>
              <a:t/>
            </a:r>
            <a:br>
              <a:rPr lang="id-ID" sz="3200" dirty="0" smtClean="0"/>
            </a:br>
            <a:r>
              <a:rPr lang="id-ID" sz="3200" dirty="0" smtClean="0"/>
              <a:t>-</a:t>
            </a:r>
            <a:r>
              <a:rPr lang="en-US" sz="3200" dirty="0" smtClean="0"/>
              <a:t> </a:t>
            </a:r>
            <a:r>
              <a:rPr lang="en-US" sz="3200" dirty="0" err="1"/>
              <a:t>Kekurangan</a:t>
            </a:r>
            <a:r>
              <a:rPr lang="en-US" sz="3200" dirty="0"/>
              <a:t> </a:t>
            </a:r>
            <a:r>
              <a:rPr lang="en-US" sz="3200" dirty="0" err="1"/>
              <a:t>asam</a:t>
            </a:r>
            <a:r>
              <a:rPr lang="en-US" sz="3200" dirty="0"/>
              <a:t> amino </a:t>
            </a:r>
            <a:r>
              <a:rPr lang="en-US" sz="3200" dirty="0" err="1"/>
              <a:t>Metionin</a:t>
            </a:r>
            <a:r>
              <a:rPr lang="en-US" sz="3200" dirty="0"/>
              <a:t> </a:t>
            </a:r>
            <a:r>
              <a:rPr lang="en-US" sz="3200" dirty="0" err="1"/>
              <a:t>tetapi</a:t>
            </a:r>
            <a:r>
              <a:rPr lang="en-US" sz="3200" dirty="0"/>
              <a:t> </a:t>
            </a:r>
            <a:br>
              <a:rPr lang="en-US" sz="3200" dirty="0"/>
            </a:br>
            <a:r>
              <a:rPr lang="en-US" sz="3200" dirty="0"/>
              <a:t>   </a:t>
            </a:r>
            <a:r>
              <a:rPr lang="en-US" sz="3200" dirty="0" err="1"/>
              <a:t>tinggi</a:t>
            </a:r>
            <a:r>
              <a:rPr lang="en-US" sz="3200" dirty="0"/>
              <a:t> </a:t>
            </a:r>
            <a:r>
              <a:rPr lang="en-US" sz="3200" dirty="0" err="1"/>
              <a:t>mengandung</a:t>
            </a:r>
            <a:r>
              <a:rPr lang="en-US" sz="3200" dirty="0"/>
              <a:t> </a:t>
            </a:r>
            <a:r>
              <a:rPr lang="en-US" sz="3200" dirty="0" err="1"/>
              <a:t>Lisin</a:t>
            </a:r>
            <a:endParaRPr lang="en-US" sz="3200" dirty="0"/>
          </a:p>
        </p:txBody>
      </p:sp>
    </p:spTree>
    <p:extLst>
      <p:ext uri="{BB962C8B-B14F-4D97-AF65-F5344CB8AC3E}">
        <p14:creationId xmlns:p14="http://schemas.microsoft.com/office/powerpoint/2010/main" val="34614725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075" y="227013"/>
            <a:ext cx="8620125" cy="6097587"/>
          </a:xfrm>
        </p:spPr>
        <p:txBody>
          <a:bodyPr rtlCol="0">
            <a:normAutofit fontScale="90000"/>
          </a:bodyPr>
          <a:lstStyle/>
          <a:p>
            <a:pPr fontAlgn="auto">
              <a:spcAft>
                <a:spcPts val="0"/>
              </a:spcAft>
              <a:defRPr/>
            </a:pPr>
            <a:r>
              <a:rPr lang="en-US" sz="3200" dirty="0"/>
              <a:t/>
            </a:r>
            <a:br>
              <a:rPr lang="en-US" sz="3200" dirty="0"/>
            </a:br>
            <a:r>
              <a:rPr lang="en-US" sz="3200" dirty="0"/>
              <a:t>- </a:t>
            </a:r>
            <a:r>
              <a:rPr lang="en-US" sz="3200" dirty="0" err="1"/>
              <a:t>Kacang-kacangan</a:t>
            </a:r>
            <a:r>
              <a:rPr lang="en-US" sz="3200" dirty="0"/>
              <a:t> </a:t>
            </a:r>
            <a:r>
              <a:rPr lang="en-US" sz="3200" dirty="0" err="1"/>
              <a:t>merupakan</a:t>
            </a:r>
            <a:r>
              <a:rPr lang="en-US" sz="3200" dirty="0"/>
              <a:t> </a:t>
            </a:r>
            <a:r>
              <a:rPr lang="en-US" sz="3200" dirty="0" err="1"/>
              <a:t>sumber</a:t>
            </a:r>
            <a:r>
              <a:rPr lang="en-US" sz="3200" dirty="0"/>
              <a:t> </a:t>
            </a:r>
            <a:r>
              <a:rPr lang="en-US" sz="3200" dirty="0" err="1"/>
              <a:t>yg</a:t>
            </a:r>
            <a:r>
              <a:rPr lang="en-US" sz="3200" dirty="0"/>
              <a:t> </a:t>
            </a:r>
            <a:r>
              <a:rPr lang="en-US" sz="3200" dirty="0" err="1"/>
              <a:t>baik</a:t>
            </a:r>
            <a:r>
              <a:rPr lang="en-US" sz="3200" dirty="0"/>
              <a:t> </a:t>
            </a:r>
            <a:br>
              <a:rPr lang="en-US" sz="3200" dirty="0"/>
            </a:br>
            <a:r>
              <a:rPr lang="en-US" sz="3200" dirty="0"/>
              <a:t>  </a:t>
            </a:r>
            <a:r>
              <a:rPr lang="en-US" sz="3200" dirty="0" err="1"/>
              <a:t>serat</a:t>
            </a:r>
            <a:r>
              <a:rPr lang="en-US" sz="3200" dirty="0"/>
              <a:t> </a:t>
            </a:r>
            <a:r>
              <a:rPr lang="en-US" sz="3200" dirty="0" err="1"/>
              <a:t>setelah</a:t>
            </a:r>
            <a:r>
              <a:rPr lang="en-US" sz="3200" dirty="0"/>
              <a:t> </a:t>
            </a:r>
            <a:r>
              <a:rPr lang="en-US" sz="3200" dirty="0" err="1"/>
              <a:t>biji</a:t>
            </a:r>
            <a:r>
              <a:rPr lang="en-US" sz="3200" dirty="0"/>
              <a:t> </a:t>
            </a:r>
            <a:r>
              <a:rPr lang="en-US" sz="3200" dirty="0" err="1"/>
              <a:t>gandum</a:t>
            </a:r>
            <a:r>
              <a:rPr lang="en-US" sz="3200" dirty="0"/>
              <a:t> </a:t>
            </a:r>
            <a:r>
              <a:rPr lang="en-US" sz="3200" dirty="0" err="1"/>
              <a:t>yakni</a:t>
            </a:r>
            <a:r>
              <a:rPr lang="en-US" sz="3200" dirty="0"/>
              <a:t> </a:t>
            </a:r>
            <a:r>
              <a:rPr lang="en-US" sz="3200" dirty="0" err="1"/>
              <a:t>sekitar</a:t>
            </a:r>
            <a:r>
              <a:rPr lang="en-US" sz="3200" dirty="0"/>
              <a:t> 9 gram </a:t>
            </a:r>
            <a:br>
              <a:rPr lang="en-US" sz="3200" dirty="0"/>
            </a:br>
            <a:r>
              <a:rPr lang="en-US" sz="3200" dirty="0"/>
              <a:t>  per cup </a:t>
            </a:r>
            <a:r>
              <a:rPr lang="en-US" sz="3200" dirty="0" err="1"/>
              <a:t>masak</a:t>
            </a:r>
            <a:r>
              <a:rPr lang="en-US" sz="3200" dirty="0"/>
              <a:t/>
            </a:r>
            <a:br>
              <a:rPr lang="en-US" sz="3200" dirty="0"/>
            </a:br>
            <a:r>
              <a:rPr lang="en-US" sz="1600" dirty="0"/>
              <a:t/>
            </a:r>
            <a:br>
              <a:rPr lang="en-US" sz="1600" dirty="0"/>
            </a:br>
            <a:r>
              <a:rPr lang="en-US" sz="3200" dirty="0"/>
              <a:t>- </a:t>
            </a:r>
            <a:r>
              <a:rPr lang="en-US" sz="3200" dirty="0" err="1"/>
              <a:t>Mengandung</a:t>
            </a:r>
            <a:r>
              <a:rPr lang="en-US" sz="3200" dirty="0"/>
              <a:t> </a:t>
            </a:r>
            <a:r>
              <a:rPr lang="en-US" sz="3200" dirty="0" err="1"/>
              <a:t>jenis</a:t>
            </a:r>
            <a:r>
              <a:rPr lang="en-US" sz="3200" dirty="0"/>
              <a:t> </a:t>
            </a:r>
            <a:r>
              <a:rPr lang="en-US" sz="3200" dirty="0" err="1"/>
              <a:t>serat</a:t>
            </a:r>
            <a:r>
              <a:rPr lang="en-US" sz="3200" dirty="0"/>
              <a:t> </a:t>
            </a:r>
            <a:r>
              <a:rPr lang="en-US" sz="3200" dirty="0" err="1"/>
              <a:t>larut</a:t>
            </a:r>
            <a:r>
              <a:rPr lang="en-US" sz="3200" dirty="0"/>
              <a:t> (</a:t>
            </a:r>
            <a:r>
              <a:rPr lang="en-US" sz="3200" dirty="0" err="1"/>
              <a:t>menurunkan</a:t>
            </a:r>
            <a:r>
              <a:rPr lang="en-US" sz="3200" dirty="0"/>
              <a:t> </a:t>
            </a:r>
            <a:br>
              <a:rPr lang="en-US" sz="3200" dirty="0"/>
            </a:br>
            <a:r>
              <a:rPr lang="en-US" sz="3200" dirty="0"/>
              <a:t>  </a:t>
            </a:r>
            <a:r>
              <a:rPr lang="en-US" sz="3200" dirty="0" err="1"/>
              <a:t>kolesterol</a:t>
            </a:r>
            <a:r>
              <a:rPr lang="en-US" sz="3200" dirty="0"/>
              <a:t> </a:t>
            </a:r>
            <a:r>
              <a:rPr lang="en-US" sz="3200" dirty="0" err="1"/>
              <a:t>dan</a:t>
            </a:r>
            <a:r>
              <a:rPr lang="en-US" sz="3200" dirty="0"/>
              <a:t> </a:t>
            </a:r>
            <a:r>
              <a:rPr lang="en-US" sz="3200" dirty="0" err="1"/>
              <a:t>mengontrol</a:t>
            </a:r>
            <a:r>
              <a:rPr lang="en-US" sz="3200" dirty="0"/>
              <a:t> </a:t>
            </a:r>
            <a:r>
              <a:rPr lang="en-US" sz="3200" dirty="0" err="1"/>
              <a:t>gula</a:t>
            </a:r>
            <a:r>
              <a:rPr lang="en-US" sz="3200" dirty="0"/>
              <a:t> </a:t>
            </a:r>
            <a:r>
              <a:rPr lang="en-US" sz="3200" dirty="0" err="1"/>
              <a:t>darah</a:t>
            </a:r>
            <a:r>
              <a:rPr lang="en-US" sz="3200" dirty="0"/>
              <a:t>)</a:t>
            </a:r>
            <a:br>
              <a:rPr lang="en-US" sz="3200" dirty="0"/>
            </a:br>
            <a:r>
              <a:rPr lang="en-US" sz="1600" dirty="0"/>
              <a:t/>
            </a:r>
            <a:br>
              <a:rPr lang="en-US" sz="1600" dirty="0"/>
            </a:br>
            <a:r>
              <a:rPr lang="en-US" sz="3200" dirty="0"/>
              <a:t>- </a:t>
            </a:r>
            <a:r>
              <a:rPr lang="en-US" sz="3200" dirty="0" err="1"/>
              <a:t>Juga</a:t>
            </a:r>
            <a:r>
              <a:rPr lang="en-US" sz="3200" dirty="0"/>
              <a:t> </a:t>
            </a:r>
            <a:r>
              <a:rPr lang="en-US" sz="3200" dirty="0" err="1"/>
              <a:t>mengandung</a:t>
            </a:r>
            <a:r>
              <a:rPr lang="en-US" sz="3200" dirty="0"/>
              <a:t> </a:t>
            </a:r>
            <a:r>
              <a:rPr lang="en-US" sz="3200" dirty="0" err="1"/>
              <a:t>serat</a:t>
            </a:r>
            <a:r>
              <a:rPr lang="en-US" sz="3200" dirty="0"/>
              <a:t> </a:t>
            </a:r>
            <a:r>
              <a:rPr lang="en-US" sz="3200" dirty="0" err="1"/>
              <a:t>yg</a:t>
            </a:r>
            <a:r>
              <a:rPr lang="en-US" sz="3200" dirty="0"/>
              <a:t> </a:t>
            </a:r>
            <a:r>
              <a:rPr lang="en-US" sz="3200" dirty="0" err="1"/>
              <a:t>tidak</a:t>
            </a:r>
            <a:r>
              <a:rPr lang="en-US" sz="3200" dirty="0"/>
              <a:t> </a:t>
            </a:r>
            <a:r>
              <a:rPr lang="en-US" sz="3200" dirty="0" err="1"/>
              <a:t>larut</a:t>
            </a:r>
            <a:r>
              <a:rPr lang="en-US" sz="3200" dirty="0"/>
              <a:t> yang </a:t>
            </a:r>
            <a:br>
              <a:rPr lang="en-US" sz="3200" dirty="0"/>
            </a:br>
            <a:r>
              <a:rPr lang="en-US" sz="3200" dirty="0"/>
              <a:t>   </a:t>
            </a:r>
            <a:r>
              <a:rPr lang="en-US" sz="3200" dirty="0" err="1"/>
              <a:t>berperan</a:t>
            </a:r>
            <a:r>
              <a:rPr lang="en-US" sz="3200" dirty="0"/>
              <a:t> </a:t>
            </a:r>
            <a:r>
              <a:rPr lang="en-US" sz="3200" dirty="0" err="1"/>
              <a:t>mencegah</a:t>
            </a:r>
            <a:r>
              <a:rPr lang="en-US" sz="3200" dirty="0"/>
              <a:t> </a:t>
            </a:r>
            <a:r>
              <a:rPr lang="en-US" sz="3200" dirty="0" err="1"/>
              <a:t>kanker</a:t>
            </a:r>
            <a:r>
              <a:rPr lang="en-US" sz="3200" dirty="0"/>
              <a:t> colon</a:t>
            </a:r>
            <a:br>
              <a:rPr lang="en-US" sz="3200" dirty="0"/>
            </a:br>
            <a:r>
              <a:rPr lang="en-US" sz="1600" dirty="0"/>
              <a:t/>
            </a:r>
            <a:br>
              <a:rPr lang="en-US" sz="1600" dirty="0"/>
            </a:br>
            <a:r>
              <a:rPr lang="en-US" sz="3200" dirty="0"/>
              <a:t>- </a:t>
            </a:r>
            <a:r>
              <a:rPr lang="en-US" sz="3200" dirty="0" err="1"/>
              <a:t>Jenis</a:t>
            </a:r>
            <a:r>
              <a:rPr lang="en-US" sz="3200" dirty="0"/>
              <a:t> </a:t>
            </a:r>
            <a:r>
              <a:rPr lang="en-US" sz="3200" dirty="0" err="1"/>
              <a:t>kacang-kacang</a:t>
            </a:r>
            <a:r>
              <a:rPr lang="en-US" sz="3200" dirty="0"/>
              <a:t> yang </a:t>
            </a:r>
            <a:r>
              <a:rPr lang="en-US" sz="3200" dirty="0" err="1"/>
              <a:t>tinggi</a:t>
            </a:r>
            <a:r>
              <a:rPr lang="en-US" sz="3200" dirty="0"/>
              <a:t> </a:t>
            </a:r>
            <a:r>
              <a:rPr lang="en-US" sz="3200" dirty="0" err="1"/>
              <a:t>serat</a:t>
            </a:r>
            <a:r>
              <a:rPr lang="en-US" sz="3200" dirty="0"/>
              <a:t> </a:t>
            </a:r>
            <a:r>
              <a:rPr lang="en-US" sz="3200" dirty="0" err="1"/>
              <a:t>adalah</a:t>
            </a:r>
            <a:r>
              <a:rPr lang="en-US" sz="3200" dirty="0"/>
              <a:t>: </a:t>
            </a:r>
            <a:br>
              <a:rPr lang="en-US" sz="3200" dirty="0"/>
            </a:br>
            <a:r>
              <a:rPr lang="en-US" sz="2800" dirty="0"/>
              <a:t> </a:t>
            </a:r>
            <a:r>
              <a:rPr lang="en-US" sz="3200" dirty="0"/>
              <a:t>  1. Black bean</a:t>
            </a:r>
            <a:br>
              <a:rPr lang="en-US" sz="3200" dirty="0"/>
            </a:br>
            <a:r>
              <a:rPr lang="en-US" sz="3200" dirty="0"/>
              <a:t>   2. Navy bean </a:t>
            </a:r>
            <a:r>
              <a:rPr lang="en-US" sz="3200" dirty="0" err="1"/>
              <a:t>dan</a:t>
            </a:r>
            <a:r>
              <a:rPr lang="en-US" sz="3200" dirty="0"/>
              <a:t/>
            </a:r>
            <a:br>
              <a:rPr lang="en-US" sz="3200" dirty="0"/>
            </a:br>
            <a:r>
              <a:rPr lang="en-US" sz="3200" dirty="0"/>
              <a:t>   3. Kidney bean</a:t>
            </a:r>
            <a:br>
              <a:rPr lang="en-US" sz="3200" dirty="0"/>
            </a:br>
            <a:r>
              <a:rPr lang="en-US" sz="3200" dirty="0"/>
              <a:t/>
            </a:r>
            <a:br>
              <a:rPr lang="en-US" sz="3200" dirty="0"/>
            </a:br>
            <a:endParaRPr lang="en-US" sz="3200" dirty="0"/>
          </a:p>
        </p:txBody>
      </p:sp>
    </p:spTree>
    <p:extLst>
      <p:ext uri="{BB962C8B-B14F-4D97-AF65-F5344CB8AC3E}">
        <p14:creationId xmlns:p14="http://schemas.microsoft.com/office/powerpoint/2010/main" val="5116396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19075" y="227013"/>
            <a:ext cx="8620125" cy="6097587"/>
          </a:xfrm>
        </p:spPr>
        <p:txBody>
          <a:bodyPr rtlCol="0">
            <a:normAutofit fontScale="90000"/>
          </a:bodyPr>
          <a:lstStyle/>
          <a:p>
            <a:pPr fontAlgn="auto">
              <a:spcAft>
                <a:spcPts val="0"/>
              </a:spcAft>
              <a:defRPr/>
            </a:pPr>
            <a:r>
              <a:rPr lang="en-US" dirty="0"/>
              <a:t/>
            </a:r>
            <a:br>
              <a:rPr lang="en-US" dirty="0"/>
            </a:br>
            <a:r>
              <a:rPr lang="en-US" dirty="0" smtClean="0"/>
              <a:t>1</a:t>
            </a:r>
            <a:r>
              <a:rPr lang="en-US" dirty="0"/>
              <a:t>. KEDELAI (</a:t>
            </a:r>
            <a:r>
              <a:rPr lang="en-US" dirty="0" err="1"/>
              <a:t>Glicine</a:t>
            </a:r>
            <a:r>
              <a:rPr lang="en-US" dirty="0"/>
              <a:t> max) </a:t>
            </a:r>
            <a:br>
              <a:rPr lang="en-US" dirty="0"/>
            </a:br>
            <a:r>
              <a:rPr lang="en-US" sz="1800" dirty="0"/>
              <a:t/>
            </a:r>
            <a:br>
              <a:rPr lang="en-US" sz="1800" dirty="0"/>
            </a:br>
            <a:r>
              <a:rPr lang="en-US" sz="3200" dirty="0"/>
              <a:t>-  </a:t>
            </a:r>
            <a:r>
              <a:rPr lang="en-US" sz="3200" dirty="0" err="1"/>
              <a:t>Berasal</a:t>
            </a:r>
            <a:r>
              <a:rPr lang="en-US" sz="3200" dirty="0"/>
              <a:t> </a:t>
            </a:r>
            <a:r>
              <a:rPr lang="en-US" sz="3200" dirty="0" err="1"/>
              <a:t>dari</a:t>
            </a:r>
            <a:r>
              <a:rPr lang="en-US" sz="3200" dirty="0"/>
              <a:t> china </a:t>
            </a:r>
            <a:r>
              <a:rPr lang="en-US" sz="3200" dirty="0" err="1"/>
              <a:t>dan</a:t>
            </a:r>
            <a:r>
              <a:rPr lang="en-US" sz="3200" dirty="0"/>
              <a:t> </a:t>
            </a:r>
            <a:r>
              <a:rPr lang="en-US" sz="3200" dirty="0" err="1"/>
              <a:t>sudah</a:t>
            </a:r>
            <a:r>
              <a:rPr lang="en-US" sz="3200" dirty="0"/>
              <a:t> </a:t>
            </a:r>
            <a:r>
              <a:rPr lang="en-US" sz="3200" dirty="0" err="1"/>
              <a:t>dikenal</a:t>
            </a:r>
            <a:r>
              <a:rPr lang="en-US" sz="3200" dirty="0"/>
              <a:t> </a:t>
            </a:r>
            <a:r>
              <a:rPr lang="en-US" sz="3200" dirty="0" err="1"/>
              <a:t>lebih</a:t>
            </a:r>
            <a:r>
              <a:rPr lang="en-US" sz="3200" dirty="0"/>
              <a:t> </a:t>
            </a:r>
            <a:br>
              <a:rPr lang="en-US" sz="3200" dirty="0"/>
            </a:br>
            <a:r>
              <a:rPr lang="en-US" sz="3200" dirty="0"/>
              <a:t>   </a:t>
            </a:r>
            <a:r>
              <a:rPr lang="en-US" sz="3200" dirty="0" err="1"/>
              <a:t>dari</a:t>
            </a:r>
            <a:r>
              <a:rPr lang="en-US" sz="3200" dirty="0"/>
              <a:t> 2000 </a:t>
            </a:r>
            <a:r>
              <a:rPr lang="en-US" sz="3200" dirty="0" err="1"/>
              <a:t>tahun</a:t>
            </a:r>
            <a:r>
              <a:rPr lang="en-US" sz="3200" dirty="0"/>
              <a:t> </a:t>
            </a:r>
            <a:r>
              <a:rPr lang="en-US" sz="3200" dirty="0" err="1"/>
              <a:t>yg</a:t>
            </a:r>
            <a:r>
              <a:rPr lang="en-US" sz="3200" dirty="0"/>
              <a:t> </a:t>
            </a:r>
            <a:r>
              <a:rPr lang="en-US" sz="3200" dirty="0" err="1"/>
              <a:t>lalu</a:t>
            </a:r>
            <a:r>
              <a:rPr lang="en-US" sz="3200" dirty="0"/>
              <a:t/>
            </a:r>
            <a:br>
              <a:rPr lang="en-US" sz="3200" dirty="0"/>
            </a:br>
            <a:r>
              <a:rPr lang="en-US" sz="3200" dirty="0"/>
              <a:t>-  </a:t>
            </a:r>
            <a:r>
              <a:rPr lang="en-US" sz="3200" dirty="0" err="1"/>
              <a:t>Diperkenalkan</a:t>
            </a:r>
            <a:r>
              <a:rPr lang="en-US" sz="3200" dirty="0"/>
              <a:t> </a:t>
            </a:r>
            <a:r>
              <a:rPr lang="en-US" sz="3200" dirty="0" err="1"/>
              <a:t>ke</a:t>
            </a:r>
            <a:r>
              <a:rPr lang="en-US" sz="3200" dirty="0"/>
              <a:t> </a:t>
            </a:r>
            <a:r>
              <a:rPr lang="en-US" sz="3200" dirty="0" err="1"/>
              <a:t>Jepang</a:t>
            </a:r>
            <a:r>
              <a:rPr lang="en-US" sz="3200" dirty="0"/>
              <a:t> </a:t>
            </a:r>
            <a:r>
              <a:rPr lang="en-US" sz="3200" dirty="0" err="1"/>
              <a:t>melalui</a:t>
            </a:r>
            <a:r>
              <a:rPr lang="en-US" sz="3200" dirty="0"/>
              <a:t> Korea </a:t>
            </a:r>
            <a:br>
              <a:rPr lang="en-US" sz="3200" dirty="0"/>
            </a:br>
            <a:r>
              <a:rPr lang="en-US" sz="3200" dirty="0"/>
              <a:t>   </a:t>
            </a:r>
            <a:r>
              <a:rPr lang="en-US" sz="3200" dirty="0" err="1"/>
              <a:t>sebelum</a:t>
            </a:r>
            <a:r>
              <a:rPr lang="en-US" sz="3200" dirty="0"/>
              <a:t> </a:t>
            </a:r>
            <a:r>
              <a:rPr lang="en-US" sz="3200" dirty="0" err="1"/>
              <a:t>tahun</a:t>
            </a:r>
            <a:r>
              <a:rPr lang="en-US" sz="3200" dirty="0"/>
              <a:t> 200 BC, </a:t>
            </a:r>
            <a:r>
              <a:rPr lang="en-US" sz="3200" dirty="0" err="1"/>
              <a:t>ke</a:t>
            </a:r>
            <a:r>
              <a:rPr lang="en-US" sz="3200" dirty="0"/>
              <a:t> </a:t>
            </a:r>
            <a:r>
              <a:rPr lang="en-US" sz="3200" dirty="0" err="1" smtClean="0"/>
              <a:t>Eropa</a:t>
            </a:r>
            <a:r>
              <a:rPr lang="en-US" sz="3200" dirty="0" smtClean="0"/>
              <a:t> </a:t>
            </a:r>
            <a:r>
              <a:rPr lang="en-US" sz="3200" dirty="0" err="1"/>
              <a:t>abd</a:t>
            </a:r>
            <a:r>
              <a:rPr lang="en-US" sz="3200" dirty="0"/>
              <a:t> </a:t>
            </a:r>
            <a:r>
              <a:rPr lang="en-US" sz="3200" dirty="0" err="1"/>
              <a:t>ke</a:t>
            </a:r>
            <a:r>
              <a:rPr lang="en-US" sz="3200" dirty="0"/>
              <a:t> 17 </a:t>
            </a:r>
            <a:br>
              <a:rPr lang="en-US" sz="3200" dirty="0"/>
            </a:br>
            <a:r>
              <a:rPr lang="en-US" sz="3200" dirty="0"/>
              <a:t>   </a:t>
            </a:r>
            <a:r>
              <a:rPr lang="en-US" sz="3200" dirty="0" err="1"/>
              <a:t>dan</a:t>
            </a:r>
            <a:r>
              <a:rPr lang="en-US" sz="3200" dirty="0"/>
              <a:t> USA </a:t>
            </a:r>
            <a:r>
              <a:rPr lang="en-US" sz="3200" dirty="0" err="1"/>
              <a:t>tahun</a:t>
            </a:r>
            <a:r>
              <a:rPr lang="en-US" sz="3200" dirty="0"/>
              <a:t> 1804</a:t>
            </a:r>
            <a:br>
              <a:rPr lang="en-US" sz="3200" dirty="0"/>
            </a:br>
            <a:r>
              <a:rPr lang="en-US" sz="3200" dirty="0"/>
              <a:t>-  </a:t>
            </a:r>
            <a:r>
              <a:rPr lang="en-US" sz="3200" dirty="0" err="1"/>
              <a:t>Pedagang</a:t>
            </a:r>
            <a:r>
              <a:rPr lang="en-US" sz="3200" dirty="0"/>
              <a:t> China </a:t>
            </a:r>
            <a:r>
              <a:rPr lang="en-US" sz="3200" dirty="0" err="1"/>
              <a:t>datang</a:t>
            </a:r>
            <a:r>
              <a:rPr lang="en-US" sz="3200" dirty="0"/>
              <a:t> </a:t>
            </a:r>
            <a:r>
              <a:rPr lang="en-US" sz="3200" dirty="0" err="1"/>
              <a:t>ke</a:t>
            </a:r>
            <a:r>
              <a:rPr lang="en-US" sz="3200" dirty="0"/>
              <a:t> </a:t>
            </a:r>
            <a:r>
              <a:rPr lang="en-US" sz="3200" dirty="0" err="1"/>
              <a:t>Jawa</a:t>
            </a:r>
            <a:r>
              <a:rPr lang="en-US" sz="3200" dirty="0"/>
              <a:t> </a:t>
            </a:r>
            <a:r>
              <a:rPr lang="en-US" sz="3200" dirty="0" err="1"/>
              <a:t>pada</a:t>
            </a:r>
            <a:r>
              <a:rPr lang="en-US" sz="3200" dirty="0"/>
              <a:t> </a:t>
            </a:r>
            <a:r>
              <a:rPr lang="en-US" sz="3200" dirty="0" err="1"/>
              <a:t>zaman</a:t>
            </a:r>
            <a:r>
              <a:rPr lang="en-US" sz="3200" dirty="0"/>
              <a:t> </a:t>
            </a:r>
            <a:br>
              <a:rPr lang="en-US" sz="3200" dirty="0"/>
            </a:br>
            <a:r>
              <a:rPr lang="en-US" sz="3200" dirty="0"/>
              <a:t>   </a:t>
            </a:r>
            <a:r>
              <a:rPr lang="en-US" sz="3200" dirty="0" err="1"/>
              <a:t>dinasti</a:t>
            </a:r>
            <a:r>
              <a:rPr lang="en-US" sz="3200" dirty="0"/>
              <a:t> SUNG </a:t>
            </a:r>
            <a:r>
              <a:rPr lang="en-US" sz="3200" dirty="0" err="1"/>
              <a:t>sekitar</a:t>
            </a:r>
            <a:r>
              <a:rPr lang="en-US" sz="3200" dirty="0"/>
              <a:t> </a:t>
            </a:r>
            <a:r>
              <a:rPr lang="en-US" sz="3200" dirty="0" err="1"/>
              <a:t>abad</a:t>
            </a:r>
            <a:r>
              <a:rPr lang="en-US" sz="3200" dirty="0"/>
              <a:t> </a:t>
            </a:r>
            <a:r>
              <a:rPr lang="en-US" sz="3200" dirty="0" err="1"/>
              <a:t>ke</a:t>
            </a:r>
            <a:r>
              <a:rPr lang="en-US" sz="3200" dirty="0"/>
              <a:t> 10</a:t>
            </a:r>
            <a:br>
              <a:rPr lang="en-US" sz="3200" dirty="0"/>
            </a:br>
            <a:r>
              <a:rPr lang="en-US" sz="3200" dirty="0"/>
              <a:t>-  Di Indonesia </a:t>
            </a:r>
            <a:r>
              <a:rPr lang="en-US" sz="3200" dirty="0" err="1"/>
              <a:t>ditulis</a:t>
            </a:r>
            <a:r>
              <a:rPr lang="en-US" sz="3200" dirty="0"/>
              <a:t> </a:t>
            </a:r>
            <a:r>
              <a:rPr lang="en-US" sz="3200" dirty="0" err="1"/>
              <a:t>sebagi</a:t>
            </a:r>
            <a:r>
              <a:rPr lang="en-US" sz="3200" dirty="0"/>
              <a:t> </a:t>
            </a:r>
            <a:r>
              <a:rPr lang="en-US" sz="3200" dirty="0" err="1"/>
              <a:t>kadele</a:t>
            </a:r>
            <a:r>
              <a:rPr lang="en-US" sz="3200" dirty="0"/>
              <a:t> </a:t>
            </a:r>
            <a:r>
              <a:rPr lang="en-US" sz="3200" dirty="0" err="1"/>
              <a:t>dalam</a:t>
            </a:r>
            <a:r>
              <a:rPr lang="en-US" sz="3200" dirty="0"/>
              <a:t> </a:t>
            </a:r>
            <a:br>
              <a:rPr lang="en-US" sz="3200" dirty="0"/>
            </a:br>
            <a:r>
              <a:rPr lang="en-US" sz="3200" dirty="0"/>
              <a:t>   </a:t>
            </a:r>
            <a:r>
              <a:rPr lang="en-US" sz="3200" dirty="0" err="1"/>
              <a:t>bahasa</a:t>
            </a:r>
            <a:r>
              <a:rPr lang="en-US" sz="3200" dirty="0"/>
              <a:t> </a:t>
            </a:r>
            <a:r>
              <a:rPr lang="en-US" sz="3200" dirty="0" err="1"/>
              <a:t>Jawa</a:t>
            </a:r>
            <a:r>
              <a:rPr lang="en-US" sz="3200" dirty="0"/>
              <a:t> </a:t>
            </a:r>
            <a:r>
              <a:rPr lang="en-US" sz="3200" dirty="0" err="1"/>
              <a:t>ditemukan</a:t>
            </a:r>
            <a:r>
              <a:rPr lang="en-US" sz="3200" dirty="0"/>
              <a:t> </a:t>
            </a:r>
            <a:r>
              <a:rPr lang="en-US" sz="3200" dirty="0" err="1"/>
              <a:t>dalam</a:t>
            </a:r>
            <a:r>
              <a:rPr lang="en-US" sz="3200" dirty="0"/>
              <a:t> </a:t>
            </a:r>
            <a:r>
              <a:rPr lang="en-US" sz="3200" dirty="0" err="1"/>
              <a:t>Pustaka</a:t>
            </a:r>
            <a:r>
              <a:rPr lang="en-US" sz="3200" dirty="0"/>
              <a:t> </a:t>
            </a:r>
            <a:r>
              <a:rPr lang="en-US" sz="3200" dirty="0" err="1"/>
              <a:t>Serat</a:t>
            </a:r>
            <a:r>
              <a:rPr lang="en-US" sz="3200" dirty="0"/>
              <a:t> </a:t>
            </a:r>
            <a:br>
              <a:rPr lang="en-US" sz="3200" dirty="0"/>
            </a:br>
            <a:r>
              <a:rPr lang="en-US" sz="3200" dirty="0"/>
              <a:t>   Sri </a:t>
            </a:r>
            <a:r>
              <a:rPr lang="en-US" sz="3200" dirty="0" err="1"/>
              <a:t>Tanjung</a:t>
            </a:r>
            <a:r>
              <a:rPr lang="en-US" sz="3200" dirty="0"/>
              <a:t> </a:t>
            </a:r>
            <a:r>
              <a:rPr lang="en-US" sz="3200" dirty="0" err="1"/>
              <a:t>sekitar</a:t>
            </a:r>
            <a:r>
              <a:rPr lang="en-US" sz="3200" dirty="0"/>
              <a:t> </a:t>
            </a:r>
            <a:r>
              <a:rPr lang="en-US" sz="3200" dirty="0" err="1"/>
              <a:t>abad</a:t>
            </a:r>
            <a:r>
              <a:rPr lang="en-US" sz="3200" dirty="0"/>
              <a:t> 12 </a:t>
            </a:r>
            <a:r>
              <a:rPr lang="en-US" sz="3200" dirty="0" err="1"/>
              <a:t>dan</a:t>
            </a:r>
            <a:r>
              <a:rPr lang="en-US" sz="3200" dirty="0"/>
              <a:t> 13 </a:t>
            </a:r>
            <a:br>
              <a:rPr lang="en-US" sz="3200" dirty="0"/>
            </a:br>
            <a:r>
              <a:rPr lang="en-US" sz="3200" dirty="0"/>
              <a:t>    </a:t>
            </a:r>
            <a:br>
              <a:rPr lang="en-US" sz="3200" dirty="0"/>
            </a:br>
            <a:endParaRPr lang="en-US" sz="3200" dirty="0"/>
          </a:p>
        </p:txBody>
      </p:sp>
    </p:spTree>
    <p:extLst>
      <p:ext uri="{BB962C8B-B14F-4D97-AF65-F5344CB8AC3E}">
        <p14:creationId xmlns:p14="http://schemas.microsoft.com/office/powerpoint/2010/main" val="20672854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rtlCol="0">
            <a:normAutofit fontScale="90000"/>
          </a:bodyPr>
          <a:lstStyle/>
          <a:p>
            <a:pPr fontAlgn="auto">
              <a:spcAft>
                <a:spcPts val="0"/>
              </a:spcAft>
              <a:defRPr/>
            </a:pPr>
            <a:r>
              <a:rPr lang="en-US" sz="3200" dirty="0" err="1"/>
              <a:t>Komposisi</a:t>
            </a:r>
            <a:r>
              <a:rPr lang="en-US" sz="3200" dirty="0"/>
              <a:t> </a:t>
            </a:r>
            <a:r>
              <a:rPr lang="en-US" sz="3200" dirty="0" err="1"/>
              <a:t>zat</a:t>
            </a:r>
            <a:r>
              <a:rPr lang="en-US" sz="3200" dirty="0"/>
              <a:t> </a:t>
            </a:r>
            <a:r>
              <a:rPr lang="en-US" sz="3200" dirty="0" err="1"/>
              <a:t>gizi</a:t>
            </a:r>
            <a:r>
              <a:rPr lang="en-US" sz="3200" dirty="0"/>
              <a:t> </a:t>
            </a:r>
            <a:r>
              <a:rPr lang="en-US" sz="3200" dirty="0" err="1"/>
              <a:t>dalam</a:t>
            </a:r>
            <a:r>
              <a:rPr lang="en-US" sz="3200" dirty="0"/>
              <a:t> 100 gram </a:t>
            </a:r>
            <a:br>
              <a:rPr lang="en-US" sz="3200" dirty="0"/>
            </a:br>
            <a:r>
              <a:rPr lang="en-US" sz="1400" dirty="0"/>
              <a:t/>
            </a:r>
            <a:br>
              <a:rPr lang="en-US" sz="1400" dirty="0"/>
            </a:br>
            <a:r>
              <a:rPr lang="en-US" sz="3200" dirty="0"/>
              <a:t> </a:t>
            </a:r>
          </a:p>
        </p:txBody>
      </p:sp>
      <p:graphicFrame>
        <p:nvGraphicFramePr>
          <p:cNvPr id="31837" name="Group 93"/>
          <p:cNvGraphicFramePr>
            <a:graphicFrameLocks noGrp="1"/>
          </p:cNvGraphicFramePr>
          <p:nvPr>
            <p:ph type="tbl" idx="1"/>
          </p:nvPr>
        </p:nvGraphicFramePr>
        <p:xfrm>
          <a:off x="457200" y="914400"/>
          <a:ext cx="8229600" cy="5699650"/>
        </p:xfrm>
        <a:graphic>
          <a:graphicData uri="http://schemas.openxmlformats.org/drawingml/2006/table">
            <a:tbl>
              <a:tblPr/>
              <a:tblGrid>
                <a:gridCol w="2971800"/>
                <a:gridCol w="1371600"/>
                <a:gridCol w="1524000"/>
                <a:gridCol w="1143000"/>
                <a:gridCol w="1219200"/>
              </a:tblGrid>
              <a:tr h="518102">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Komposisi</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Kedelai</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K. hijau</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Telur  </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Tempe</a:t>
                      </a: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102">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Energi (kkal)</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400</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341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163</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149</a:t>
                      </a: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102">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Air (g)</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10.2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10.6</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73.7</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64.0</a:t>
                      </a: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102">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Protein (g)</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35.1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22.9</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12.9</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18.9</a:t>
                      </a: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102">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Lemak (g)</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17.7</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1.2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11.5</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4.0</a:t>
                      </a: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102">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Karbohidrat (g)</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32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61.8</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0.8</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12.7</a:t>
                      </a: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102">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Serat (g)</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4.2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4.4</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0</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3.2</a:t>
                      </a: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102">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Abu (g)</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5</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3.5</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1.1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1.0</a:t>
                      </a: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102">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Ca (mg)</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226</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10.5</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61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129</a:t>
                      </a: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102">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Phosfor (mg)</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546</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33</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222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154</a:t>
                      </a: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102">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Fe (mg)</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8.5</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7.1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3.2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10.0</a:t>
                      </a: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37435633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rtlCol="0">
            <a:normAutofit fontScale="90000"/>
          </a:bodyPr>
          <a:lstStyle/>
          <a:p>
            <a:pPr fontAlgn="auto">
              <a:spcAft>
                <a:spcPts val="0"/>
              </a:spcAft>
              <a:defRPr/>
            </a:pPr>
            <a:r>
              <a:rPr lang="en-US"/>
              <a:t/>
            </a:r>
            <a:br>
              <a:rPr lang="en-US"/>
            </a:br>
            <a:r>
              <a:rPr lang="en-US"/>
              <a:t>MUTU PROTEIN</a:t>
            </a:r>
            <a:br>
              <a:rPr lang="en-US"/>
            </a:br>
            <a:endParaRPr lang="en-US"/>
          </a:p>
        </p:txBody>
      </p:sp>
      <p:graphicFrame>
        <p:nvGraphicFramePr>
          <p:cNvPr id="33831" name="Group 39"/>
          <p:cNvGraphicFramePr>
            <a:graphicFrameLocks noGrp="1"/>
          </p:cNvGraphicFramePr>
          <p:nvPr>
            <p:ph type="tbl" idx="1"/>
            <p:extLst>
              <p:ext uri="{D42A27DB-BD31-4B8C-83A1-F6EECF244321}">
                <p14:modId xmlns:p14="http://schemas.microsoft.com/office/powerpoint/2010/main" val="3214518315"/>
              </p:ext>
            </p:extLst>
          </p:nvPr>
        </p:nvGraphicFramePr>
        <p:xfrm>
          <a:off x="457200" y="1752600"/>
          <a:ext cx="8229600" cy="4419601"/>
        </p:xfrm>
        <a:graphic>
          <a:graphicData uri="http://schemas.openxmlformats.org/drawingml/2006/table">
            <a:tbl>
              <a:tblPr/>
              <a:tblGrid>
                <a:gridCol w="2743200"/>
                <a:gridCol w="2743200"/>
                <a:gridCol w="2743200"/>
              </a:tblGrid>
              <a:tr h="631825">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dirty="0" err="1" smtClean="0">
                          <a:ln>
                            <a:noFill/>
                          </a:ln>
                          <a:solidFill>
                            <a:schemeClr val="tx1"/>
                          </a:solidFill>
                          <a:effectLst>
                            <a:outerShdw blurRad="38100" dist="38100" dir="2700000" algn="tl">
                              <a:srgbClr val="000000"/>
                            </a:outerShdw>
                          </a:effectLst>
                          <a:latin typeface="Times New Roman" panose="02020603050405020304" pitchFamily="18" charset="0"/>
                        </a:rPr>
                        <a:t>Bahan</a:t>
                      </a:r>
                      <a:r>
                        <a:rPr kumimoji="0" lang="en-US" sz="2800" b="0" i="0" u="none" strike="noStrike" cap="none" normalizeH="0" baseline="0" dirty="0" smtClean="0">
                          <a:ln>
                            <a:noFill/>
                          </a:ln>
                          <a:solidFill>
                            <a:schemeClr val="tx1"/>
                          </a:solidFill>
                          <a:effectLst>
                            <a:outerShdw blurRad="38100" dist="38100" dir="2700000" algn="tl">
                              <a:srgbClr val="000000"/>
                            </a:outerShdw>
                          </a:effectLst>
                          <a:latin typeface="Times New Roman" panose="02020603050405020304" pitchFamily="18" charset="0"/>
                        </a:rPr>
                        <a:t> </a:t>
                      </a:r>
                      <a:r>
                        <a:rPr kumimoji="0" lang="en-US" sz="2800" b="0" i="0" u="none" strike="noStrike" cap="none" normalizeH="0" baseline="0" dirty="0" err="1" smtClean="0">
                          <a:ln>
                            <a:noFill/>
                          </a:ln>
                          <a:solidFill>
                            <a:schemeClr val="tx1"/>
                          </a:solidFill>
                          <a:effectLst>
                            <a:outerShdw blurRad="38100" dist="38100" dir="2700000" algn="tl">
                              <a:srgbClr val="000000"/>
                            </a:outerShdw>
                          </a:effectLst>
                          <a:latin typeface="Times New Roman" panose="02020603050405020304" pitchFamily="18" charset="0"/>
                        </a:rPr>
                        <a:t>Makanan</a:t>
                      </a:r>
                      <a:endParaRPr kumimoji="0" lang="en-US" sz="2800" b="0" i="0" u="none" strike="noStrike" cap="none" normalizeH="0" baseline="0" dirty="0" smtClean="0">
                        <a:ln>
                          <a:noFill/>
                        </a:ln>
                        <a:solidFill>
                          <a:schemeClr val="tx1"/>
                        </a:solidFill>
                        <a:effectLst>
                          <a:outerShdw blurRad="38100" dist="38100" dir="2700000" algn="tl">
                            <a:srgbClr val="000000"/>
                          </a:outerShdw>
                        </a:effectLst>
                        <a:latin typeface="Times New Roman" panose="02020603050405020304"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dirty="0" err="1" smtClean="0">
                          <a:ln>
                            <a:noFill/>
                          </a:ln>
                          <a:solidFill>
                            <a:schemeClr val="tx1"/>
                          </a:solidFill>
                          <a:effectLst>
                            <a:outerShdw blurRad="38100" dist="38100" dir="2700000" algn="tl">
                              <a:srgbClr val="000000"/>
                            </a:outerShdw>
                          </a:effectLst>
                          <a:latin typeface="Times New Roman" panose="02020603050405020304" pitchFamily="18" charset="0"/>
                        </a:rPr>
                        <a:t>Nilai</a:t>
                      </a:r>
                      <a:r>
                        <a:rPr kumimoji="0" lang="en-US" sz="2800" b="0" i="0" u="none" strike="noStrike" cap="none" normalizeH="0" baseline="0" dirty="0" smtClean="0">
                          <a:ln>
                            <a:noFill/>
                          </a:ln>
                          <a:solidFill>
                            <a:schemeClr val="tx1"/>
                          </a:solidFill>
                          <a:effectLst>
                            <a:outerShdw blurRad="38100" dist="38100" dir="2700000" algn="tl">
                              <a:srgbClr val="000000"/>
                            </a:outerShdw>
                          </a:effectLst>
                          <a:latin typeface="Times New Roman" panose="02020603050405020304" pitchFamily="18" charset="0"/>
                        </a:rPr>
                        <a:t> </a:t>
                      </a:r>
                      <a:r>
                        <a:rPr kumimoji="0" lang="en-US" sz="2800" b="0" i="0" u="none" strike="noStrike" cap="none" normalizeH="0" baseline="0" dirty="0" err="1" smtClean="0">
                          <a:ln>
                            <a:noFill/>
                          </a:ln>
                          <a:solidFill>
                            <a:schemeClr val="tx1"/>
                          </a:solidFill>
                          <a:effectLst>
                            <a:outerShdw blurRad="38100" dist="38100" dir="2700000" algn="tl">
                              <a:srgbClr val="000000"/>
                            </a:outerShdw>
                          </a:effectLst>
                          <a:latin typeface="Times New Roman" panose="02020603050405020304" pitchFamily="18" charset="0"/>
                        </a:rPr>
                        <a:t>Biologis</a:t>
                      </a:r>
                      <a:endParaRPr kumimoji="0" lang="en-US" sz="2800" b="0" i="0" u="none" strike="noStrike" cap="none" normalizeH="0" baseline="0" dirty="0" smtClean="0">
                        <a:ln>
                          <a:noFill/>
                        </a:ln>
                        <a:solidFill>
                          <a:schemeClr val="tx1"/>
                        </a:solidFill>
                        <a:effectLst>
                          <a:outerShdw blurRad="38100" dist="38100" dir="2700000" algn="tl">
                            <a:srgbClr val="000000"/>
                          </a:outerShdw>
                        </a:effectLst>
                        <a:latin typeface="Times New Roman" panose="0202060305040502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dirty="0" err="1" smtClean="0">
                          <a:ln>
                            <a:noFill/>
                          </a:ln>
                          <a:solidFill>
                            <a:schemeClr val="tx1"/>
                          </a:solidFill>
                          <a:effectLst>
                            <a:outerShdw blurRad="38100" dist="38100" dir="2700000" algn="tl">
                              <a:srgbClr val="000000"/>
                            </a:outerShdw>
                          </a:effectLst>
                          <a:latin typeface="Times New Roman" panose="02020603050405020304" pitchFamily="18" charset="0"/>
                        </a:rPr>
                        <a:t>Skor</a:t>
                      </a:r>
                      <a:r>
                        <a:rPr kumimoji="0" lang="en-US" sz="2800" b="0" i="0" u="none" strike="noStrike" cap="none" normalizeH="0" baseline="0" dirty="0" smtClean="0">
                          <a:ln>
                            <a:noFill/>
                          </a:ln>
                          <a:solidFill>
                            <a:schemeClr val="tx1"/>
                          </a:solidFill>
                          <a:effectLst>
                            <a:outerShdw blurRad="38100" dist="38100" dir="2700000" algn="tl">
                              <a:srgbClr val="000000"/>
                            </a:outerShdw>
                          </a:effectLst>
                          <a:latin typeface="Times New Roman" panose="02020603050405020304" pitchFamily="18" charset="0"/>
                        </a:rPr>
                        <a:t> Kimia</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0238">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Telur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100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1825">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Susu sapi</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93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95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1825">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Ikan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76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71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1825">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Daging sapi</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74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69</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0238">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Kedelai</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73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47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1825">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Beras Giling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64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0000"/>
                        <a:buFont typeface="Wingdings" panose="05000000000000000000" pitchFamily="2" charset="2"/>
                        <a:defRPr sz="2800">
                          <a:solidFill>
                            <a:schemeClr val="tx1"/>
                          </a:solidFill>
                          <a:effectLst>
                            <a:outerShdw blurRad="38100" dist="38100" dir="2700000" algn="tl">
                              <a:srgbClr val="000000"/>
                            </a:outerShdw>
                          </a:effectLst>
                          <a:latin typeface="Times New Roman" panose="02020603050405020304" pitchFamily="18" charset="0"/>
                        </a:defRPr>
                      </a:lvl1pPr>
                      <a:lvl2pPr>
                        <a:spcBef>
                          <a:spcPct val="20000"/>
                        </a:spcBef>
                        <a:buClr>
                          <a:schemeClr val="tx2"/>
                        </a:buClr>
                        <a:buSzPct val="60000"/>
                        <a:buFont typeface="Wingdings" panose="05000000000000000000" pitchFamily="2" charset="2"/>
                        <a:defRPr sz="2400">
                          <a:solidFill>
                            <a:schemeClr val="tx1"/>
                          </a:solidFill>
                          <a:effectLst>
                            <a:outerShdw blurRad="38100" dist="38100" dir="2700000" algn="tl">
                              <a:srgbClr val="000000"/>
                            </a:outerShdw>
                          </a:effectLst>
                          <a:latin typeface="Times New Roman" panose="02020603050405020304" pitchFamily="18" charset="0"/>
                        </a:defRPr>
                      </a:lvl2pPr>
                      <a:lvl3pPr>
                        <a:spcBef>
                          <a:spcPct val="20000"/>
                        </a:spcBef>
                        <a:buClr>
                          <a:schemeClr val="folHlink"/>
                        </a:buClr>
                        <a:buSzPct val="60000"/>
                        <a:buFont typeface="Wingdings" panose="05000000000000000000" pitchFamily="2" charset="2"/>
                        <a:defRPr sz="2000">
                          <a:solidFill>
                            <a:schemeClr val="tx1"/>
                          </a:solidFill>
                          <a:effectLst>
                            <a:outerShdw blurRad="38100" dist="38100" dir="2700000" algn="tl">
                              <a:srgbClr val="000000"/>
                            </a:outerShdw>
                          </a:effectLst>
                          <a:latin typeface="Times New Roman" panose="02020603050405020304" pitchFamily="18" charset="0"/>
                        </a:defRPr>
                      </a:lvl3pPr>
                      <a:lvl4pPr>
                        <a:spcBef>
                          <a:spcPct val="20000"/>
                        </a:spcBef>
                        <a:buClr>
                          <a:schemeClr val="tx1"/>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4pPr>
                      <a:lvl5pPr>
                        <a:spcBef>
                          <a:spcPct val="20000"/>
                        </a:spcBef>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5pPr>
                      <a:lvl6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6pPr>
                      <a:lvl7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7pPr>
                      <a:lvl8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8pPr>
                      <a:lvl9pPr fontAlgn="base">
                        <a:spcBef>
                          <a:spcPct val="20000"/>
                        </a:spcBef>
                        <a:spcAft>
                          <a:spcPct val="0"/>
                        </a:spcAft>
                        <a:buClr>
                          <a:schemeClr val="hlink"/>
                        </a:buClr>
                        <a:buSzPct val="60000"/>
                        <a:buFont typeface="Wingdings" panose="05000000000000000000" pitchFamily="2" charset="2"/>
                        <a:defRPr>
                          <a:solidFill>
                            <a:schemeClr val="tx1"/>
                          </a:solidFill>
                          <a:effectLst>
                            <a:outerShdw blurRad="38100" dist="38100" dir="2700000" algn="tl">
                              <a:srgbClr val="000000"/>
                            </a:outerShdw>
                          </a:effectLst>
                          <a:latin typeface="Times New Roman" panose="02020603050405020304" pitchFamily="18"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tabLst/>
                      </a:pPr>
                      <a:r>
                        <a:rPr kumimoji="0" lang="en-US" sz="2800" b="0" i="0" u="none" strike="noStrike" cap="none" normalizeH="0" baseline="0" smtClean="0">
                          <a:ln>
                            <a:noFill/>
                          </a:ln>
                          <a:solidFill>
                            <a:schemeClr val="tx1"/>
                          </a:solidFill>
                          <a:effectLst>
                            <a:outerShdw blurRad="38100" dist="38100" dir="2700000" algn="tl">
                              <a:srgbClr val="000000"/>
                            </a:outerShdw>
                          </a:effectLst>
                          <a:latin typeface="Times New Roman" panose="02020603050405020304" pitchFamily="18" charset="0"/>
                        </a:rPr>
                        <a:t>57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1070680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219075" y="227013"/>
            <a:ext cx="8620125" cy="6097587"/>
          </a:xfrm>
        </p:spPr>
        <p:txBody>
          <a:bodyPr rtlCol="0">
            <a:normAutofit fontScale="90000"/>
          </a:bodyPr>
          <a:lstStyle/>
          <a:p>
            <a:pPr fontAlgn="auto">
              <a:spcAft>
                <a:spcPts val="0"/>
              </a:spcAft>
              <a:defRPr/>
            </a:pPr>
            <a:r>
              <a:rPr lang="en-US"/>
              <a:t/>
            </a:r>
            <a:br>
              <a:rPr lang="en-US"/>
            </a:br>
            <a:r>
              <a:rPr lang="en-US"/>
              <a:t>- Kacang kedelai terdiri dari:</a:t>
            </a:r>
            <a:br>
              <a:rPr lang="en-US"/>
            </a:br>
            <a:r>
              <a:rPr lang="en-US"/>
              <a:t>  a. 7.3% kulit</a:t>
            </a:r>
            <a:br>
              <a:rPr lang="en-US"/>
            </a:br>
            <a:r>
              <a:rPr lang="en-US"/>
              <a:t>  b. 90.3% kotiledon</a:t>
            </a:r>
            <a:br>
              <a:rPr lang="en-US"/>
            </a:br>
            <a:r>
              <a:rPr lang="en-US"/>
              <a:t>  c. 2.4% hipokotil</a:t>
            </a:r>
            <a:br>
              <a:rPr lang="en-US"/>
            </a:br>
            <a:r>
              <a:rPr lang="en-US"/>
              <a:t>- Penggunaan: </a:t>
            </a:r>
            <a:br>
              <a:rPr lang="en-US"/>
            </a:br>
            <a:r>
              <a:rPr lang="en-US"/>
              <a:t>  a. 40% dari produksi untuk makanan </a:t>
            </a:r>
            <a:br>
              <a:rPr lang="en-US"/>
            </a:br>
            <a:r>
              <a:rPr lang="en-US"/>
              <a:t>       manusia (Asia Timur dan Tenggara)</a:t>
            </a:r>
            <a:br>
              <a:rPr lang="en-US"/>
            </a:br>
            <a:r>
              <a:rPr lang="en-US"/>
              <a:t>  b. 55% pakan</a:t>
            </a:r>
            <a:br>
              <a:rPr lang="en-US"/>
            </a:br>
            <a:r>
              <a:rPr lang="en-US"/>
              <a:t>  c. 5% industri</a:t>
            </a:r>
            <a:br>
              <a:rPr lang="en-US"/>
            </a:br>
            <a:r>
              <a:rPr lang="en-US"/>
              <a:t>- Sumber protein, sekitar 34.9% terdiri </a:t>
            </a:r>
            <a:br>
              <a:rPr lang="en-US"/>
            </a:br>
            <a:r>
              <a:rPr lang="en-US"/>
              <a:t>  dari 85 – 90% globulin </a:t>
            </a:r>
            <a:br>
              <a:rPr lang="en-US"/>
            </a:br>
            <a:endParaRPr lang="en-US"/>
          </a:p>
        </p:txBody>
      </p:sp>
    </p:spTree>
    <p:extLst>
      <p:ext uri="{BB962C8B-B14F-4D97-AF65-F5344CB8AC3E}">
        <p14:creationId xmlns:p14="http://schemas.microsoft.com/office/powerpoint/2010/main" val="10314941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67544" y="227013"/>
            <a:ext cx="7416824" cy="6097587"/>
          </a:xfrm>
        </p:spPr>
        <p:txBody>
          <a:bodyPr rtlCol="0">
            <a:normAutofit/>
          </a:bodyPr>
          <a:lstStyle/>
          <a:p>
            <a:pPr fontAlgn="auto">
              <a:spcAft>
                <a:spcPts val="0"/>
              </a:spcAft>
              <a:buFontTx/>
              <a:buChar char="-"/>
              <a:defRPr/>
            </a:pPr>
            <a:r>
              <a:rPr lang="en-US" dirty="0"/>
              <a:t> </a:t>
            </a:r>
            <a:r>
              <a:rPr lang="en-US" sz="2800" dirty="0" err="1"/>
              <a:t>Sumber</a:t>
            </a:r>
            <a:r>
              <a:rPr lang="en-US" sz="2800" dirty="0"/>
              <a:t> </a:t>
            </a:r>
            <a:r>
              <a:rPr lang="en-US" sz="2800" dirty="0" err="1"/>
              <a:t>lemak</a:t>
            </a:r>
            <a:r>
              <a:rPr lang="en-US" sz="2800" dirty="0"/>
              <a:t>, </a:t>
            </a:r>
            <a:r>
              <a:rPr lang="en-US" sz="2800" dirty="0" err="1"/>
              <a:t>sekitar</a:t>
            </a:r>
            <a:r>
              <a:rPr lang="en-US" sz="2800" dirty="0"/>
              <a:t> 18.1% yang </a:t>
            </a:r>
            <a:r>
              <a:rPr lang="en-US" sz="2800" dirty="0" err="1"/>
              <a:t>terdiri</a:t>
            </a:r>
            <a:r>
              <a:rPr lang="en-US" sz="2800" dirty="0"/>
              <a:t> </a:t>
            </a:r>
            <a:r>
              <a:rPr lang="id-ID" sz="2800" dirty="0" smtClean="0"/>
              <a:t/>
            </a:r>
            <a:br>
              <a:rPr lang="id-ID" sz="2800" dirty="0" smtClean="0"/>
            </a:br>
            <a:r>
              <a:rPr lang="id-ID" sz="2800" dirty="0" smtClean="0"/>
              <a:t>   </a:t>
            </a:r>
            <a:r>
              <a:rPr lang="en-US" sz="2800" dirty="0" err="1" smtClean="0"/>
              <a:t>dari</a:t>
            </a:r>
            <a:r>
              <a:rPr lang="en-US" sz="2800" dirty="0"/>
              <a:t>:</a:t>
            </a:r>
            <a:br>
              <a:rPr lang="en-US" sz="2800" dirty="0"/>
            </a:br>
            <a:r>
              <a:rPr lang="en-US" sz="2800" dirty="0"/>
              <a:t>   a. UFA : 85%</a:t>
            </a:r>
            <a:br>
              <a:rPr lang="en-US" sz="2800" dirty="0"/>
            </a:br>
            <a:r>
              <a:rPr lang="en-US" sz="2800" dirty="0"/>
              <a:t>   b. </a:t>
            </a:r>
            <a:r>
              <a:rPr lang="en-US" sz="2800" dirty="0" err="1"/>
              <a:t>posfolipida</a:t>
            </a:r>
            <a:r>
              <a:rPr lang="en-US" sz="2800" dirty="0"/>
              <a:t>: </a:t>
            </a:r>
            <a:r>
              <a:rPr lang="en-US" sz="2800" dirty="0" err="1"/>
              <a:t>lesitin</a:t>
            </a:r>
            <a:r>
              <a:rPr lang="en-US" sz="2800" dirty="0"/>
              <a:t> </a:t>
            </a:r>
            <a:r>
              <a:rPr lang="en-US" sz="2800" dirty="0" err="1"/>
              <a:t>dan</a:t>
            </a:r>
            <a:r>
              <a:rPr lang="en-US" sz="2800" dirty="0"/>
              <a:t> </a:t>
            </a:r>
            <a:r>
              <a:rPr lang="en-US" sz="2800" dirty="0" err="1"/>
              <a:t>sepalin</a:t>
            </a:r>
            <a:r>
              <a:rPr lang="en-US" sz="2800" dirty="0"/>
              <a:t/>
            </a:r>
            <a:br>
              <a:rPr lang="en-US" sz="2800" dirty="0"/>
            </a:br>
            <a:r>
              <a:rPr lang="en-US" sz="2800" dirty="0"/>
              <a:t/>
            </a:r>
            <a:br>
              <a:rPr lang="en-US" sz="2800" dirty="0"/>
            </a:br>
            <a:r>
              <a:rPr lang="en-US" sz="2800" dirty="0"/>
              <a:t>SENYAWA KIMIA PADA KEDELAI YG TIDAK BAIK BAGI KESEHATAN:</a:t>
            </a:r>
            <a:br>
              <a:rPr lang="en-US" sz="2800" dirty="0"/>
            </a:br>
            <a:r>
              <a:rPr lang="en-US" sz="2800" dirty="0"/>
              <a:t/>
            </a:r>
            <a:br>
              <a:rPr lang="en-US" sz="2800" dirty="0"/>
            </a:br>
            <a:r>
              <a:rPr lang="en-US" sz="2800" dirty="0"/>
              <a:t>1. ANTI GIZI</a:t>
            </a:r>
            <a:br>
              <a:rPr lang="en-US" sz="2800" dirty="0"/>
            </a:br>
            <a:r>
              <a:rPr lang="en-US" sz="2800" dirty="0"/>
              <a:t>    a. </a:t>
            </a:r>
            <a:r>
              <a:rPr lang="en-US" sz="2800" dirty="0" err="1" smtClean="0"/>
              <a:t>Antitripsin</a:t>
            </a:r>
            <a:r>
              <a:rPr lang="en-US" sz="2800" dirty="0"/>
              <a:t/>
            </a:r>
            <a:br>
              <a:rPr lang="en-US" sz="2800" dirty="0"/>
            </a:br>
            <a:r>
              <a:rPr lang="en-US" sz="2800" dirty="0"/>
              <a:t>       - </a:t>
            </a:r>
            <a:r>
              <a:rPr lang="en-US" sz="2800" dirty="0" err="1"/>
              <a:t>disebut</a:t>
            </a:r>
            <a:r>
              <a:rPr lang="en-US" sz="2800" dirty="0"/>
              <a:t> </a:t>
            </a:r>
            <a:r>
              <a:rPr lang="en-US" sz="2800" dirty="0" err="1"/>
              <a:t>juga</a:t>
            </a:r>
            <a:r>
              <a:rPr lang="en-US" sz="2800" dirty="0"/>
              <a:t> </a:t>
            </a:r>
            <a:r>
              <a:rPr lang="en-US" sz="2800" dirty="0" err="1"/>
              <a:t>dengan</a:t>
            </a:r>
            <a:r>
              <a:rPr lang="en-US" sz="2800" dirty="0"/>
              <a:t> Soy Bean </a:t>
            </a:r>
            <a:r>
              <a:rPr lang="en-US" sz="2800" dirty="0" err="1"/>
              <a:t>Tripsin</a:t>
            </a:r>
            <a:r>
              <a:rPr lang="en-US" sz="2800" dirty="0"/>
              <a:t> </a:t>
            </a:r>
            <a:r>
              <a:rPr lang="id-ID" sz="2800" dirty="0" smtClean="0"/>
              <a:t> </a:t>
            </a:r>
            <a:br>
              <a:rPr lang="id-ID" sz="2800" dirty="0" smtClean="0"/>
            </a:br>
            <a:r>
              <a:rPr lang="id-ID" sz="2800" dirty="0"/>
              <a:t> </a:t>
            </a:r>
            <a:r>
              <a:rPr lang="id-ID" sz="2800" dirty="0" smtClean="0"/>
              <a:t>         </a:t>
            </a:r>
            <a:r>
              <a:rPr lang="en-US" sz="2800" dirty="0" smtClean="0"/>
              <a:t>Inhibitor</a:t>
            </a:r>
            <a:r>
              <a:rPr lang="id-ID" sz="2800" dirty="0" smtClean="0"/>
              <a:t> (</a:t>
            </a:r>
            <a:r>
              <a:rPr lang="en-US" sz="2800" dirty="0" smtClean="0"/>
              <a:t>SBTI</a:t>
            </a:r>
            <a:r>
              <a:rPr lang="en-US" sz="2800" dirty="0"/>
              <a:t>)</a:t>
            </a:r>
            <a:r>
              <a:rPr lang="en-US" dirty="0"/>
              <a:t> </a:t>
            </a:r>
          </a:p>
        </p:txBody>
      </p:sp>
    </p:spTree>
    <p:extLst>
      <p:ext uri="{BB962C8B-B14F-4D97-AF65-F5344CB8AC3E}">
        <p14:creationId xmlns:p14="http://schemas.microsoft.com/office/powerpoint/2010/main" val="24754601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219075" y="227013"/>
            <a:ext cx="8620125" cy="6097587"/>
          </a:xfrm>
        </p:spPr>
        <p:txBody>
          <a:bodyPr rtlCol="0">
            <a:normAutofit fontScale="90000"/>
          </a:bodyPr>
          <a:lstStyle/>
          <a:p>
            <a:pPr fontAlgn="auto">
              <a:spcAft>
                <a:spcPts val="0"/>
              </a:spcAft>
              <a:defRPr/>
            </a:pPr>
            <a:r>
              <a:rPr lang="en-US" sz="3200" dirty="0"/>
              <a:t/>
            </a:r>
            <a:br>
              <a:rPr lang="en-US" sz="3200" dirty="0"/>
            </a:br>
            <a:r>
              <a:rPr lang="en-US" sz="3200" dirty="0"/>
              <a:t>- </a:t>
            </a:r>
            <a:r>
              <a:rPr lang="en-US" dirty="0" err="1"/>
              <a:t>Senyawa</a:t>
            </a:r>
            <a:r>
              <a:rPr lang="en-US" dirty="0"/>
              <a:t> </a:t>
            </a:r>
            <a:r>
              <a:rPr lang="en-US" dirty="0" err="1"/>
              <a:t>ini</a:t>
            </a:r>
            <a:r>
              <a:rPr lang="en-US" dirty="0"/>
              <a:t> </a:t>
            </a:r>
            <a:r>
              <a:rPr lang="en-US" dirty="0" err="1"/>
              <a:t>dapat</a:t>
            </a:r>
            <a:r>
              <a:rPr lang="en-US" dirty="0"/>
              <a:t> </a:t>
            </a:r>
            <a:r>
              <a:rPr lang="en-US" dirty="0" err="1"/>
              <a:t>menghambat</a:t>
            </a:r>
            <a:r>
              <a:rPr lang="en-US" dirty="0"/>
              <a:t> </a:t>
            </a:r>
            <a:r>
              <a:rPr lang="en-US" dirty="0" err="1"/>
              <a:t>kerja</a:t>
            </a:r>
            <a:r>
              <a:rPr lang="en-US" dirty="0"/>
              <a:t> </a:t>
            </a:r>
            <a:br>
              <a:rPr lang="en-US" dirty="0"/>
            </a:br>
            <a:r>
              <a:rPr lang="en-US" dirty="0"/>
              <a:t>  </a:t>
            </a:r>
            <a:r>
              <a:rPr lang="en-US" dirty="0" err="1"/>
              <a:t>enzim</a:t>
            </a:r>
            <a:r>
              <a:rPr lang="en-US" dirty="0"/>
              <a:t> </a:t>
            </a:r>
            <a:r>
              <a:rPr lang="en-US" dirty="0" err="1"/>
              <a:t>tripsin</a:t>
            </a:r>
            <a:r>
              <a:rPr lang="en-US" dirty="0"/>
              <a:t> </a:t>
            </a:r>
            <a:r>
              <a:rPr lang="en-US" dirty="0" err="1"/>
              <a:t>dan</a:t>
            </a:r>
            <a:r>
              <a:rPr lang="en-US" dirty="0"/>
              <a:t> </a:t>
            </a:r>
            <a:r>
              <a:rPr lang="en-US" dirty="0" err="1"/>
              <a:t>khimotripsin</a:t>
            </a:r>
            <a:r>
              <a:rPr lang="en-US" dirty="0"/>
              <a:t> </a:t>
            </a:r>
            <a:r>
              <a:rPr lang="en-US" dirty="0" err="1"/>
              <a:t>yaitu</a:t>
            </a:r>
            <a:r>
              <a:rPr lang="en-US" dirty="0"/>
              <a:t>  </a:t>
            </a:r>
            <a:br>
              <a:rPr lang="en-US" dirty="0"/>
            </a:br>
            <a:r>
              <a:rPr lang="en-US" dirty="0"/>
              <a:t>  </a:t>
            </a:r>
            <a:r>
              <a:rPr lang="en-US" dirty="0" err="1"/>
              <a:t>enzim</a:t>
            </a:r>
            <a:r>
              <a:rPr lang="en-US" dirty="0"/>
              <a:t> yang </a:t>
            </a:r>
            <a:r>
              <a:rPr lang="en-US" dirty="0" err="1"/>
              <a:t>perlu</a:t>
            </a:r>
            <a:r>
              <a:rPr lang="en-US" dirty="0"/>
              <a:t> </a:t>
            </a:r>
            <a:r>
              <a:rPr lang="en-US" dirty="0" err="1"/>
              <a:t>untuk</a:t>
            </a:r>
            <a:r>
              <a:rPr lang="en-US" dirty="0"/>
              <a:t> </a:t>
            </a:r>
            <a:r>
              <a:rPr lang="en-US" dirty="0" err="1"/>
              <a:t>pencernaan</a:t>
            </a:r>
            <a:r>
              <a:rPr lang="en-US" dirty="0"/>
              <a:t> </a:t>
            </a:r>
            <a:br>
              <a:rPr lang="en-US" dirty="0"/>
            </a:br>
            <a:r>
              <a:rPr lang="en-US" dirty="0"/>
              <a:t>  protein </a:t>
            </a:r>
            <a:r>
              <a:rPr lang="en-US" dirty="0" err="1"/>
              <a:t>sehingga</a:t>
            </a:r>
            <a:r>
              <a:rPr lang="en-US" dirty="0"/>
              <a:t> </a:t>
            </a:r>
            <a:r>
              <a:rPr lang="en-US" dirty="0" err="1"/>
              <a:t>dapat</a:t>
            </a:r>
            <a:r>
              <a:rPr lang="en-US" dirty="0"/>
              <a:t> </a:t>
            </a:r>
            <a:r>
              <a:rPr lang="en-US" dirty="0" err="1"/>
              <a:t>menyebabkan</a:t>
            </a:r>
            <a:r>
              <a:rPr lang="en-US" dirty="0"/>
              <a:t> </a:t>
            </a:r>
            <a:br>
              <a:rPr lang="en-US" dirty="0"/>
            </a:br>
            <a:r>
              <a:rPr lang="en-US" dirty="0"/>
              <a:t>  </a:t>
            </a:r>
            <a:r>
              <a:rPr lang="en-US" dirty="0" err="1"/>
              <a:t>asam</a:t>
            </a:r>
            <a:r>
              <a:rPr lang="en-US" dirty="0"/>
              <a:t> amino trypsin </a:t>
            </a:r>
            <a:r>
              <a:rPr lang="en-US" dirty="0" err="1"/>
              <a:t>berkurang</a:t>
            </a:r>
            <a:r>
              <a:rPr lang="en-US" dirty="0"/>
              <a:t/>
            </a:r>
            <a:br>
              <a:rPr lang="en-US" dirty="0"/>
            </a:br>
            <a:r>
              <a:rPr lang="en-US" dirty="0"/>
              <a:t>- </a:t>
            </a:r>
            <a:r>
              <a:rPr lang="en-US" dirty="0" err="1"/>
              <a:t>dapat</a:t>
            </a:r>
            <a:r>
              <a:rPr lang="en-US" dirty="0"/>
              <a:t> </a:t>
            </a:r>
            <a:r>
              <a:rPr lang="en-US" dirty="0" err="1"/>
              <a:t>diinaktifkan</a:t>
            </a:r>
            <a:r>
              <a:rPr lang="en-US" dirty="0"/>
              <a:t> </a:t>
            </a:r>
            <a:r>
              <a:rPr lang="en-US" dirty="0" err="1"/>
              <a:t>dengan</a:t>
            </a:r>
            <a:r>
              <a:rPr lang="en-US" dirty="0"/>
              <a:t> </a:t>
            </a:r>
            <a:r>
              <a:rPr lang="en-US" dirty="0" err="1"/>
              <a:t>pemanasan</a:t>
            </a:r>
            <a:r>
              <a:rPr lang="en-US" dirty="0"/>
              <a:t> </a:t>
            </a:r>
            <a:br>
              <a:rPr lang="en-US" dirty="0"/>
            </a:br>
            <a:r>
              <a:rPr lang="en-US" dirty="0"/>
              <a:t>  </a:t>
            </a:r>
            <a:r>
              <a:rPr lang="en-US" dirty="0" err="1"/>
              <a:t>basah</a:t>
            </a:r>
            <a:r>
              <a:rPr lang="en-US" dirty="0"/>
              <a:t> 100</a:t>
            </a:r>
            <a:r>
              <a:rPr lang="en-US" baseline="30000" dirty="0"/>
              <a:t>0</a:t>
            </a:r>
            <a:r>
              <a:rPr lang="en-US" dirty="0"/>
              <a:t> C, 15 </a:t>
            </a:r>
            <a:r>
              <a:rPr lang="en-US" dirty="0" err="1"/>
              <a:t>menit</a:t>
            </a:r>
            <a:r>
              <a:rPr lang="en-US" dirty="0"/>
              <a:t/>
            </a:r>
            <a:br>
              <a:rPr lang="en-US" dirty="0"/>
            </a:br>
            <a:r>
              <a:rPr lang="en-US" dirty="0"/>
              <a:t/>
            </a:r>
            <a:br>
              <a:rPr lang="en-US" dirty="0"/>
            </a:br>
            <a:r>
              <a:rPr lang="en-US" dirty="0"/>
              <a:t>b. </a:t>
            </a:r>
            <a:r>
              <a:rPr lang="en-US" dirty="0" err="1"/>
              <a:t>Hemaglutinin</a:t>
            </a:r>
            <a:r>
              <a:rPr lang="en-US" dirty="0"/>
              <a:t/>
            </a:r>
            <a:br>
              <a:rPr lang="en-US" dirty="0"/>
            </a:br>
            <a:r>
              <a:rPr lang="en-US" dirty="0"/>
              <a:t>    - </a:t>
            </a:r>
            <a:r>
              <a:rPr lang="en-US" dirty="0" err="1"/>
              <a:t>dapat</a:t>
            </a:r>
            <a:r>
              <a:rPr lang="en-US" dirty="0"/>
              <a:t> </a:t>
            </a:r>
            <a:r>
              <a:rPr lang="en-US" dirty="0" err="1"/>
              <a:t>dihilangkan</a:t>
            </a:r>
            <a:r>
              <a:rPr lang="en-US" dirty="0"/>
              <a:t> </a:t>
            </a:r>
            <a:r>
              <a:rPr lang="en-US" dirty="0" err="1"/>
              <a:t>dengan</a:t>
            </a:r>
            <a:r>
              <a:rPr lang="en-US" dirty="0"/>
              <a:t> </a:t>
            </a:r>
            <a:r>
              <a:rPr lang="en-US" dirty="0" err="1"/>
              <a:t>pemanasan</a:t>
            </a:r>
            <a:r>
              <a:rPr lang="en-US" dirty="0"/>
              <a:t> </a:t>
            </a:r>
            <a:br>
              <a:rPr lang="en-US" dirty="0"/>
            </a:br>
            <a:r>
              <a:rPr lang="en-US" dirty="0"/>
              <a:t>      </a:t>
            </a:r>
            <a:r>
              <a:rPr lang="en-US" dirty="0" err="1"/>
              <a:t>kacang</a:t>
            </a:r>
            <a:r>
              <a:rPr lang="en-US" dirty="0"/>
              <a:t> </a:t>
            </a:r>
            <a:r>
              <a:rPr lang="en-US" dirty="0" err="1"/>
              <a:t>kedelai</a:t>
            </a:r>
            <a:r>
              <a:rPr lang="en-US" dirty="0"/>
              <a:t/>
            </a:r>
            <a:br>
              <a:rPr lang="en-US" dirty="0"/>
            </a:br>
            <a:r>
              <a:rPr lang="en-US" sz="3200" dirty="0"/>
              <a:t/>
            </a:r>
            <a:br>
              <a:rPr lang="en-US" sz="3200" dirty="0"/>
            </a:br>
            <a:r>
              <a:rPr lang="en-US" sz="3200" dirty="0"/>
              <a:t> </a:t>
            </a:r>
          </a:p>
        </p:txBody>
      </p:sp>
    </p:spTree>
    <p:extLst>
      <p:ext uri="{BB962C8B-B14F-4D97-AF65-F5344CB8AC3E}">
        <p14:creationId xmlns:p14="http://schemas.microsoft.com/office/powerpoint/2010/main" val="4955799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19075" y="227013"/>
            <a:ext cx="8620125" cy="6097587"/>
          </a:xfrm>
        </p:spPr>
        <p:txBody>
          <a:bodyPr/>
          <a:lstStyle/>
          <a:p>
            <a:r>
              <a:rPr lang="id-ID" dirty="0" smtClean="0"/>
              <a:t/>
            </a:r>
            <a:br>
              <a:rPr lang="id-ID" dirty="0" smtClean="0"/>
            </a:br>
            <a:r>
              <a:rPr lang="en-US" dirty="0" smtClean="0"/>
              <a:t>c. ASAM FITAT</a:t>
            </a:r>
            <a:br>
              <a:rPr lang="en-US" dirty="0" smtClean="0"/>
            </a:br>
            <a:r>
              <a:rPr lang="en-US" dirty="0" smtClean="0"/>
              <a:t>    - </a:t>
            </a:r>
            <a:r>
              <a:rPr lang="en-US" dirty="0" err="1" smtClean="0"/>
              <a:t>dapat</a:t>
            </a:r>
            <a:r>
              <a:rPr lang="en-US" dirty="0" smtClean="0"/>
              <a:t> </a:t>
            </a:r>
            <a:r>
              <a:rPr lang="en-US" dirty="0" err="1" smtClean="0"/>
              <a:t>mengikat</a:t>
            </a:r>
            <a:r>
              <a:rPr lang="en-US" dirty="0" smtClean="0"/>
              <a:t> mineral </a:t>
            </a:r>
            <a:r>
              <a:rPr lang="en-US" dirty="0" err="1" smtClean="0"/>
              <a:t>seperti</a:t>
            </a:r>
            <a:r>
              <a:rPr lang="en-US" dirty="0" smtClean="0"/>
              <a:t>: Fe, </a:t>
            </a:r>
            <a:br>
              <a:rPr lang="en-US" dirty="0" smtClean="0"/>
            </a:br>
            <a:r>
              <a:rPr lang="en-US" dirty="0" smtClean="0"/>
              <a:t>      </a:t>
            </a:r>
            <a:r>
              <a:rPr lang="en-US" dirty="0" err="1" smtClean="0"/>
              <a:t>Ca</a:t>
            </a:r>
            <a:r>
              <a:rPr lang="en-US" dirty="0" smtClean="0"/>
              <a:t>, Mg </a:t>
            </a:r>
            <a:r>
              <a:rPr lang="en-US" dirty="0" err="1" smtClean="0"/>
              <a:t>dan</a:t>
            </a:r>
            <a:r>
              <a:rPr lang="en-US" dirty="0" smtClean="0"/>
              <a:t> Zn</a:t>
            </a:r>
            <a:br>
              <a:rPr lang="en-US" dirty="0" smtClean="0"/>
            </a:br>
            <a:r>
              <a:rPr lang="en-US" dirty="0" smtClean="0"/>
              <a:t>    - </a:t>
            </a:r>
            <a:r>
              <a:rPr lang="en-US" dirty="0" err="1" smtClean="0"/>
              <a:t>dalam</a:t>
            </a:r>
            <a:r>
              <a:rPr lang="en-US" dirty="0" smtClean="0"/>
              <a:t> menu </a:t>
            </a:r>
            <a:r>
              <a:rPr lang="en-US" dirty="0" err="1" smtClean="0"/>
              <a:t>asam</a:t>
            </a:r>
            <a:r>
              <a:rPr lang="en-US" dirty="0" smtClean="0"/>
              <a:t> </a:t>
            </a:r>
            <a:r>
              <a:rPr lang="en-US" dirty="0" err="1" smtClean="0"/>
              <a:t>fitat</a:t>
            </a:r>
            <a:r>
              <a:rPr lang="en-US" dirty="0" smtClean="0"/>
              <a:t> 1 % </a:t>
            </a:r>
            <a:r>
              <a:rPr lang="en-US" dirty="0" err="1" smtClean="0"/>
              <a:t>dapat</a:t>
            </a:r>
            <a:r>
              <a:rPr lang="en-US" dirty="0" smtClean="0"/>
              <a:t> </a:t>
            </a:r>
            <a:br>
              <a:rPr lang="en-US" dirty="0" smtClean="0"/>
            </a:br>
            <a:r>
              <a:rPr lang="en-US" dirty="0" smtClean="0"/>
              <a:t>       </a:t>
            </a:r>
            <a:r>
              <a:rPr lang="en-US" dirty="0" err="1" smtClean="0"/>
              <a:t>menyebabkan</a:t>
            </a:r>
            <a:r>
              <a:rPr lang="en-US" dirty="0" smtClean="0"/>
              <a:t> </a:t>
            </a:r>
            <a:r>
              <a:rPr lang="en-US" dirty="0" err="1" smtClean="0"/>
              <a:t>defisiensi</a:t>
            </a:r>
            <a:r>
              <a:rPr lang="en-US" dirty="0" smtClean="0"/>
              <a:t> mineral</a:t>
            </a:r>
            <a:br>
              <a:rPr lang="en-US" dirty="0" smtClean="0"/>
            </a:br>
            <a:r>
              <a:rPr lang="en-US" dirty="0" smtClean="0"/>
              <a:t>    - </a:t>
            </a:r>
            <a:r>
              <a:rPr lang="en-US" dirty="0" err="1" smtClean="0"/>
              <a:t>dapat</a:t>
            </a:r>
            <a:r>
              <a:rPr lang="en-US" dirty="0" smtClean="0"/>
              <a:t> </a:t>
            </a:r>
            <a:r>
              <a:rPr lang="en-US" dirty="0" err="1" smtClean="0"/>
              <a:t>dihilangkan</a:t>
            </a:r>
            <a:r>
              <a:rPr lang="en-US" dirty="0" smtClean="0"/>
              <a:t> </a:t>
            </a:r>
            <a:r>
              <a:rPr lang="en-US" dirty="0" err="1" smtClean="0"/>
              <a:t>dengan</a:t>
            </a:r>
            <a:r>
              <a:rPr lang="en-US" dirty="0" smtClean="0"/>
              <a:t> proses </a:t>
            </a:r>
            <a:br>
              <a:rPr lang="en-US" dirty="0" smtClean="0"/>
            </a:br>
            <a:r>
              <a:rPr lang="en-US" dirty="0" smtClean="0"/>
              <a:t>      </a:t>
            </a:r>
            <a:r>
              <a:rPr lang="en-US" dirty="0" err="1" smtClean="0"/>
              <a:t>fermentasi</a:t>
            </a:r>
            <a:r>
              <a:rPr lang="en-US" dirty="0" smtClean="0"/>
              <a:t> </a:t>
            </a:r>
            <a:r>
              <a:rPr lang="en-US" dirty="0" err="1" smtClean="0"/>
              <a:t>atau</a:t>
            </a:r>
            <a:r>
              <a:rPr lang="en-US" dirty="0" smtClean="0"/>
              <a:t> </a:t>
            </a:r>
            <a:r>
              <a:rPr lang="en-US" dirty="0" err="1" smtClean="0"/>
              <a:t>perkecambahan</a:t>
            </a:r>
            <a:r>
              <a:rPr lang="en-US" dirty="0" smtClean="0"/>
              <a:t/>
            </a:r>
            <a:br>
              <a:rPr lang="en-US" dirty="0" smtClean="0"/>
            </a:br>
            <a:r>
              <a:rPr lang="en-US" dirty="0" smtClean="0"/>
              <a:t>    - </a:t>
            </a:r>
            <a:r>
              <a:rPr lang="en-US" dirty="0" err="1" smtClean="0"/>
              <a:t>dapat</a:t>
            </a:r>
            <a:r>
              <a:rPr lang="en-US" dirty="0" smtClean="0"/>
              <a:t> pula </a:t>
            </a:r>
            <a:r>
              <a:rPr lang="en-US" dirty="0" err="1" smtClean="0"/>
              <a:t>diinaktifkan</a:t>
            </a:r>
            <a:r>
              <a:rPr lang="en-US" dirty="0" smtClean="0"/>
              <a:t> (90%) </a:t>
            </a:r>
            <a:r>
              <a:rPr lang="en-US" dirty="0" err="1" smtClean="0"/>
              <a:t>dalam</a:t>
            </a:r>
            <a:r>
              <a:rPr lang="en-US" dirty="0" smtClean="0"/>
              <a:t> </a:t>
            </a:r>
            <a:br>
              <a:rPr lang="en-US" dirty="0" smtClean="0"/>
            </a:br>
            <a:r>
              <a:rPr lang="en-US" dirty="0" smtClean="0"/>
              <a:t>      air </a:t>
            </a:r>
            <a:r>
              <a:rPr lang="en-US" dirty="0" err="1" smtClean="0"/>
              <a:t>hangat</a:t>
            </a:r>
            <a:r>
              <a:rPr lang="en-US" dirty="0" smtClean="0"/>
              <a:t> 600C, 10 jam</a:t>
            </a:r>
          </a:p>
        </p:txBody>
      </p:sp>
    </p:spTree>
    <p:extLst>
      <p:ext uri="{BB962C8B-B14F-4D97-AF65-F5344CB8AC3E}">
        <p14:creationId xmlns:p14="http://schemas.microsoft.com/office/powerpoint/2010/main" val="7783022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219075" y="227013"/>
            <a:ext cx="8620125" cy="6097587"/>
          </a:xfrm>
        </p:spPr>
        <p:txBody>
          <a:bodyPr rtlCol="0">
            <a:normAutofit fontScale="90000"/>
          </a:bodyPr>
          <a:lstStyle/>
          <a:p>
            <a:pPr fontAlgn="auto">
              <a:spcAft>
                <a:spcPts val="0"/>
              </a:spcAft>
              <a:buFontTx/>
              <a:buChar char="-"/>
              <a:defRPr/>
            </a:pPr>
            <a:r>
              <a:rPr lang="en-US" sz="3200"/>
              <a:t> Pada proses fermentasi, asam fitat akan </a:t>
            </a:r>
            <a:br>
              <a:rPr lang="en-US" sz="3200"/>
            </a:br>
            <a:r>
              <a:rPr lang="en-US" sz="3200"/>
              <a:t>  dirubah menjadi inositol  dan asam fosfat oleh </a:t>
            </a:r>
            <a:br>
              <a:rPr lang="en-US" sz="3200"/>
            </a:br>
            <a:r>
              <a:rPr lang="en-US" sz="3200"/>
              <a:t>  enzim fitase, sehingga ketersediaan fosfat akan </a:t>
            </a:r>
            <a:br>
              <a:rPr lang="en-US" sz="3200"/>
            </a:br>
            <a:r>
              <a:rPr lang="en-US" sz="3200"/>
              <a:t>  tinggi pada tempe</a:t>
            </a:r>
            <a:br>
              <a:rPr lang="en-US" sz="3200"/>
            </a:br>
            <a:r>
              <a:rPr lang="en-US" sz="3200"/>
              <a:t/>
            </a:r>
            <a:br>
              <a:rPr lang="en-US" sz="3200"/>
            </a:br>
            <a:r>
              <a:rPr lang="en-US" sz="3200"/>
              <a:t>d. oligosakarida:</a:t>
            </a:r>
            <a:br>
              <a:rPr lang="en-US" sz="3200"/>
            </a:br>
            <a:r>
              <a:rPr lang="en-US" sz="3200"/>
              <a:t>    - ditemukan 3 macam oligosakarida penyebab </a:t>
            </a:r>
            <a:br>
              <a:rPr lang="en-US" sz="3200"/>
            </a:br>
            <a:r>
              <a:rPr lang="en-US" sz="3200"/>
              <a:t>      flatulensi pada kacang-kacangan, yakni:</a:t>
            </a:r>
            <a:br>
              <a:rPr lang="en-US" sz="3200"/>
            </a:br>
            <a:r>
              <a:rPr lang="en-US" sz="3200"/>
              <a:t>       1) raffinosa</a:t>
            </a:r>
            <a:br>
              <a:rPr lang="en-US" sz="3200"/>
            </a:br>
            <a:r>
              <a:rPr lang="en-US" sz="3200"/>
              <a:t>       2) stakyosa</a:t>
            </a:r>
            <a:br>
              <a:rPr lang="en-US" sz="3200"/>
            </a:br>
            <a:r>
              <a:rPr lang="en-US" sz="3200"/>
              <a:t>       3) verbacosa</a:t>
            </a:r>
            <a:br>
              <a:rPr lang="en-US" sz="3200"/>
            </a:br>
            <a:r>
              <a:rPr lang="en-US" sz="3200"/>
              <a:t>   - dapat diinaktifkan dengan fermentasi</a:t>
            </a:r>
          </a:p>
        </p:txBody>
      </p:sp>
    </p:spTree>
    <p:extLst>
      <p:ext uri="{BB962C8B-B14F-4D97-AF65-F5344CB8AC3E}">
        <p14:creationId xmlns:p14="http://schemas.microsoft.com/office/powerpoint/2010/main" val="41464551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219075" y="227013"/>
            <a:ext cx="8620125" cy="6097587"/>
          </a:xfrm>
        </p:spPr>
        <p:txBody>
          <a:bodyPr rtlCol="0">
            <a:normAutofit fontScale="90000"/>
          </a:bodyPr>
          <a:lstStyle/>
          <a:p>
            <a:pPr fontAlgn="auto">
              <a:spcAft>
                <a:spcPts val="0"/>
              </a:spcAft>
              <a:defRPr/>
            </a:pPr>
            <a:r>
              <a:rPr lang="en-US"/>
              <a:t>2. Penyebab off flavor (beany flavor)</a:t>
            </a:r>
            <a:br>
              <a:rPr lang="en-US"/>
            </a:br>
            <a:r>
              <a:rPr lang="en-US"/>
              <a:t>    - karena enzim lipoksigenase</a:t>
            </a:r>
            <a:br>
              <a:rPr lang="en-US"/>
            </a:br>
            <a:r>
              <a:rPr lang="en-US"/>
              <a:t>   </a:t>
            </a:r>
            <a:br>
              <a:rPr lang="en-US"/>
            </a:br>
            <a:r>
              <a:rPr lang="en-US"/>
              <a:t>                   Enzim</a:t>
            </a:r>
            <a:br>
              <a:rPr lang="en-US"/>
            </a:br>
            <a:r>
              <a:rPr lang="en-US"/>
              <a:t>Lemak                            kelompok heksanal</a:t>
            </a:r>
            <a:br>
              <a:rPr lang="en-US"/>
            </a:br>
            <a:r>
              <a:rPr lang="en-US"/>
              <a:t>              lipoksigenase   dan heksanol</a:t>
            </a:r>
            <a:br>
              <a:rPr lang="en-US"/>
            </a:br>
            <a:r>
              <a:rPr lang="en-US"/>
              <a:t>                                        (seny. bau langu)</a:t>
            </a:r>
            <a:br>
              <a:rPr lang="en-US"/>
            </a:br>
            <a:r>
              <a:rPr lang="en-US"/>
              <a:t>    - konsentrasi 1-heksanal 4.5 ppb sudah </a:t>
            </a:r>
            <a:br>
              <a:rPr lang="en-US"/>
            </a:br>
            <a:r>
              <a:rPr lang="en-US"/>
              <a:t>      bau langu</a:t>
            </a:r>
            <a:br>
              <a:rPr lang="en-US"/>
            </a:br>
            <a:r>
              <a:rPr lang="en-US"/>
              <a:t>    - dapat terjadi jika kedelai digiling </a:t>
            </a:r>
            <a:br>
              <a:rPr lang="en-US"/>
            </a:br>
            <a:r>
              <a:rPr lang="en-US"/>
              <a:t>      dengan air dingin</a:t>
            </a:r>
          </a:p>
        </p:txBody>
      </p:sp>
      <p:sp>
        <p:nvSpPr>
          <p:cNvPr id="20483" name="Line 3"/>
          <p:cNvSpPr>
            <a:spLocks noChangeShapeType="1"/>
          </p:cNvSpPr>
          <p:nvPr/>
        </p:nvSpPr>
        <p:spPr bwMode="auto">
          <a:xfrm>
            <a:off x="1981200" y="2743200"/>
            <a:ext cx="2667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id-ID" smtClean="0">
              <a:solidFill>
                <a:prstClr val="white"/>
              </a:solidFill>
              <a:latin typeface="Verdana" pitchFamily="34" charset="0"/>
            </a:endParaRPr>
          </a:p>
        </p:txBody>
      </p:sp>
    </p:spTree>
    <p:extLst>
      <p:ext uri="{BB962C8B-B14F-4D97-AF65-F5344CB8AC3E}">
        <p14:creationId xmlns:p14="http://schemas.microsoft.com/office/powerpoint/2010/main" val="110997784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219075" y="227013"/>
            <a:ext cx="8620125" cy="6097587"/>
          </a:xfrm>
        </p:spPr>
        <p:txBody>
          <a:bodyPr rtlCol="0">
            <a:normAutofit fontScale="90000"/>
          </a:bodyPr>
          <a:lstStyle/>
          <a:p>
            <a:pPr fontAlgn="auto">
              <a:spcAft>
                <a:spcPts val="0"/>
              </a:spcAft>
              <a:defRPr/>
            </a:pPr>
            <a:r>
              <a:rPr lang="en-US"/>
              <a:t>3. Penyebab rasa pahit dan berkapur</a:t>
            </a:r>
            <a:br>
              <a:rPr lang="en-US"/>
            </a:br>
            <a:r>
              <a:rPr lang="en-US"/>
              <a:t>    (bitter dan chalky flavor)</a:t>
            </a:r>
            <a:br>
              <a:rPr lang="en-US"/>
            </a:br>
            <a:r>
              <a:rPr lang="en-US"/>
              <a:t>    - oleh senyawa glikosida:</a:t>
            </a:r>
            <a:br>
              <a:rPr lang="en-US"/>
            </a:br>
            <a:r>
              <a:rPr lang="en-US"/>
              <a:t>      a. soya saponin )</a:t>
            </a:r>
            <a:br>
              <a:rPr lang="en-US"/>
            </a:br>
            <a:r>
              <a:rPr lang="en-US"/>
              <a:t>      b. spogenol        ) penyebab rasa pahit</a:t>
            </a:r>
            <a:br>
              <a:rPr lang="en-US"/>
            </a:br>
            <a:r>
              <a:rPr lang="en-US"/>
              <a:t>    - larut dalam air panas</a:t>
            </a:r>
            <a:br>
              <a:rPr lang="en-US"/>
            </a:br>
            <a:r>
              <a:rPr lang="en-US"/>
              <a:t>    - 27 % terdapat pada kulit</a:t>
            </a:r>
            <a:br>
              <a:rPr lang="en-US"/>
            </a:br>
            <a:r>
              <a:rPr lang="en-US"/>
              <a:t>       c. isoflavon dan gugus aglikon, yang </a:t>
            </a:r>
            <a:br>
              <a:rPr lang="en-US"/>
            </a:br>
            <a:r>
              <a:rPr lang="en-US"/>
              <a:t>          menyebabkan rasa berkapur pada </a:t>
            </a:r>
            <a:br>
              <a:rPr lang="en-US"/>
            </a:br>
            <a:r>
              <a:rPr lang="en-US"/>
              <a:t>          susu kedelai dan produk </a:t>
            </a:r>
            <a:br>
              <a:rPr lang="en-US"/>
            </a:br>
            <a:r>
              <a:rPr lang="en-US"/>
              <a:t>          nonfermentasi</a:t>
            </a:r>
          </a:p>
        </p:txBody>
      </p:sp>
    </p:spTree>
    <p:extLst>
      <p:ext uri="{BB962C8B-B14F-4D97-AF65-F5344CB8AC3E}">
        <p14:creationId xmlns:p14="http://schemas.microsoft.com/office/powerpoint/2010/main" val="33470968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219075" y="227013"/>
            <a:ext cx="8620125" cy="6097587"/>
          </a:xfrm>
        </p:spPr>
        <p:txBody>
          <a:bodyPr rtlCol="0">
            <a:normAutofit fontScale="90000"/>
          </a:bodyPr>
          <a:lstStyle/>
          <a:p>
            <a:pPr fontAlgn="auto">
              <a:spcAft>
                <a:spcPts val="0"/>
              </a:spcAft>
              <a:buFontTx/>
              <a:buChar char="-"/>
              <a:defRPr/>
            </a:pPr>
            <a:r>
              <a:rPr lang="en-US"/>
              <a:t>Terdiri dari:</a:t>
            </a:r>
            <a:br>
              <a:rPr lang="en-US"/>
            </a:br>
            <a:r>
              <a:rPr lang="en-US"/>
              <a:t>1. GENISTIN, gugus aglikonnya </a:t>
            </a:r>
            <a:br>
              <a:rPr lang="en-US"/>
            </a:br>
            <a:r>
              <a:rPr lang="en-US"/>
              <a:t>    GENISTEIN</a:t>
            </a:r>
            <a:br>
              <a:rPr lang="en-US"/>
            </a:br>
            <a:r>
              <a:rPr lang="en-US"/>
              <a:t>2. DAIDZIN, gugus aglikonnya </a:t>
            </a:r>
            <a:br>
              <a:rPr lang="en-US"/>
            </a:br>
            <a:r>
              <a:rPr lang="en-US"/>
              <a:t>    DAIDZEIN</a:t>
            </a:r>
            <a:br>
              <a:rPr lang="en-US"/>
            </a:br>
            <a:r>
              <a:rPr lang="en-US"/>
              <a:t/>
            </a:r>
            <a:br>
              <a:rPr lang="en-US"/>
            </a:br>
            <a:r>
              <a:rPr lang="en-US"/>
              <a:t>- Intensitas rasa kapur akan meningkat </a:t>
            </a:r>
            <a:br>
              <a:rPr lang="en-US"/>
            </a:br>
            <a:r>
              <a:rPr lang="en-US"/>
              <a:t>  jika isoflavon dihidrolisis menjadi </a:t>
            </a:r>
            <a:br>
              <a:rPr lang="en-US"/>
            </a:br>
            <a:r>
              <a:rPr lang="en-US"/>
              <a:t>  senyawa aglikonnya oleh enzim beta-</a:t>
            </a:r>
            <a:br>
              <a:rPr lang="en-US"/>
            </a:br>
            <a:r>
              <a:rPr lang="en-US"/>
              <a:t>  glukosidase yang terdapat didalam biji.</a:t>
            </a:r>
            <a:br>
              <a:rPr lang="en-US"/>
            </a:br>
            <a:r>
              <a:rPr lang="en-US"/>
              <a:t>- inaktif pada panas 60</a:t>
            </a:r>
            <a:r>
              <a:rPr lang="en-US" baseline="30000"/>
              <a:t>0</a:t>
            </a:r>
            <a:r>
              <a:rPr lang="en-US"/>
              <a:t>C, 5 menit, pH=5</a:t>
            </a:r>
          </a:p>
        </p:txBody>
      </p:sp>
    </p:spTree>
    <p:extLst>
      <p:ext uri="{BB962C8B-B14F-4D97-AF65-F5344CB8AC3E}">
        <p14:creationId xmlns:p14="http://schemas.microsoft.com/office/powerpoint/2010/main" val="34136312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219075" y="227013"/>
            <a:ext cx="8620125" cy="6097587"/>
          </a:xfrm>
        </p:spPr>
        <p:txBody>
          <a:bodyPr rtlCol="0">
            <a:normAutofit fontScale="90000"/>
          </a:bodyPr>
          <a:lstStyle/>
          <a:p>
            <a:pPr fontAlgn="auto">
              <a:spcAft>
                <a:spcPts val="0"/>
              </a:spcAft>
              <a:buFontTx/>
              <a:buChar char="-"/>
              <a:defRPr/>
            </a:pPr>
            <a:r>
              <a:rPr lang="en-US" dirty="0"/>
              <a:t> </a:t>
            </a:r>
            <a:r>
              <a:rPr lang="en-US" dirty="0" err="1"/>
              <a:t>Sumber</a:t>
            </a:r>
            <a:r>
              <a:rPr lang="en-US" dirty="0"/>
              <a:t> yang </a:t>
            </a:r>
            <a:r>
              <a:rPr lang="en-US" dirty="0" err="1"/>
              <a:t>baik</a:t>
            </a:r>
            <a:r>
              <a:rPr lang="en-US" dirty="0"/>
              <a:t> Fe, 1 cup </a:t>
            </a:r>
            <a:r>
              <a:rPr lang="en-US" dirty="0" err="1"/>
              <a:t>mengandung</a:t>
            </a:r>
            <a:r>
              <a:rPr lang="en-US" dirty="0"/>
              <a:t> </a:t>
            </a:r>
            <a:br>
              <a:rPr lang="en-US" dirty="0"/>
            </a:br>
            <a:r>
              <a:rPr lang="en-US" dirty="0"/>
              <a:t>  25% </a:t>
            </a:r>
            <a:r>
              <a:rPr lang="en-US" dirty="0">
                <a:solidFill>
                  <a:srgbClr val="92D050"/>
                </a:solidFill>
              </a:rPr>
              <a:t>RDA </a:t>
            </a:r>
            <a:r>
              <a:rPr lang="en-US" dirty="0"/>
              <a:t>Fe </a:t>
            </a:r>
            <a:r>
              <a:rPr lang="en-US" dirty="0" err="1"/>
              <a:t>pada</a:t>
            </a:r>
            <a:r>
              <a:rPr lang="en-US" dirty="0"/>
              <a:t> </a:t>
            </a:r>
            <a:r>
              <a:rPr lang="en-US" dirty="0" err="1"/>
              <a:t>perempuan</a:t>
            </a:r>
            <a:r>
              <a:rPr lang="en-US" dirty="0"/>
              <a:t> </a:t>
            </a:r>
            <a:r>
              <a:rPr lang="en-US" dirty="0" err="1"/>
              <a:t>dan</a:t>
            </a:r>
            <a:r>
              <a:rPr lang="en-US" dirty="0"/>
              <a:t> 40% </a:t>
            </a:r>
            <a:br>
              <a:rPr lang="en-US" dirty="0"/>
            </a:br>
            <a:r>
              <a:rPr lang="en-US" dirty="0"/>
              <a:t>  RDA </a:t>
            </a:r>
            <a:r>
              <a:rPr lang="en-US" dirty="0" err="1"/>
              <a:t>pada</a:t>
            </a:r>
            <a:r>
              <a:rPr lang="en-US" dirty="0"/>
              <a:t> </a:t>
            </a:r>
            <a:r>
              <a:rPr lang="en-US" dirty="0" err="1"/>
              <a:t>laki-laki</a:t>
            </a:r>
            <a:r>
              <a:rPr lang="en-US" dirty="0"/>
              <a:t> </a:t>
            </a:r>
            <a:r>
              <a:rPr lang="en-US" dirty="0" err="1"/>
              <a:t>tetapi</a:t>
            </a:r>
            <a:r>
              <a:rPr lang="en-US" dirty="0"/>
              <a:t> </a:t>
            </a:r>
            <a:r>
              <a:rPr lang="en-US" dirty="0" err="1"/>
              <a:t>dalam</a:t>
            </a:r>
            <a:r>
              <a:rPr lang="en-US" dirty="0"/>
              <a:t> </a:t>
            </a:r>
            <a:r>
              <a:rPr lang="en-US" dirty="0" err="1"/>
              <a:t>bentuk</a:t>
            </a:r>
            <a:r>
              <a:rPr lang="en-US" dirty="0"/>
              <a:t> </a:t>
            </a:r>
            <a:br>
              <a:rPr lang="en-US" dirty="0"/>
            </a:br>
            <a:r>
              <a:rPr lang="en-US" dirty="0"/>
              <a:t>  non-</a:t>
            </a:r>
            <a:r>
              <a:rPr lang="en-US" dirty="0" err="1"/>
              <a:t>heme</a:t>
            </a:r>
            <a:r>
              <a:rPr lang="en-US" dirty="0"/>
              <a:t/>
            </a:r>
            <a:br>
              <a:rPr lang="en-US" dirty="0"/>
            </a:br>
            <a:r>
              <a:rPr lang="en-US" dirty="0"/>
              <a:t>- </a:t>
            </a:r>
            <a:r>
              <a:rPr lang="en-US" dirty="0" err="1"/>
              <a:t>Besi</a:t>
            </a:r>
            <a:r>
              <a:rPr lang="en-US" dirty="0"/>
              <a:t> non-</a:t>
            </a:r>
            <a:r>
              <a:rPr lang="en-US" dirty="0" err="1"/>
              <a:t>heme</a:t>
            </a:r>
            <a:r>
              <a:rPr lang="en-US" dirty="0"/>
              <a:t> </a:t>
            </a:r>
            <a:r>
              <a:rPr lang="en-US" dirty="0" err="1"/>
              <a:t>susah</a:t>
            </a:r>
            <a:r>
              <a:rPr lang="en-US" dirty="0"/>
              <a:t> </a:t>
            </a:r>
            <a:r>
              <a:rPr lang="en-US" dirty="0" err="1"/>
              <a:t>diserap</a:t>
            </a:r>
            <a:r>
              <a:rPr lang="en-US" dirty="0"/>
              <a:t> </a:t>
            </a:r>
            <a:r>
              <a:rPr lang="en-US" dirty="0" err="1"/>
              <a:t>didalam</a:t>
            </a:r>
            <a:r>
              <a:rPr lang="en-US" dirty="0"/>
              <a:t> </a:t>
            </a:r>
            <a:br>
              <a:rPr lang="en-US" dirty="0"/>
            </a:br>
            <a:r>
              <a:rPr lang="en-US" dirty="0"/>
              <a:t>   </a:t>
            </a:r>
            <a:r>
              <a:rPr lang="en-US" dirty="0" err="1"/>
              <a:t>tubuh</a:t>
            </a:r>
            <a:r>
              <a:rPr lang="en-US" dirty="0"/>
              <a:t/>
            </a:r>
            <a:br>
              <a:rPr lang="en-US" dirty="0"/>
            </a:br>
            <a:r>
              <a:rPr lang="en-US" dirty="0"/>
              <a:t>- </a:t>
            </a:r>
            <a:r>
              <a:rPr lang="en-US" dirty="0" err="1"/>
              <a:t>Vit</a:t>
            </a:r>
            <a:r>
              <a:rPr lang="en-US" dirty="0"/>
              <a:t> C </a:t>
            </a:r>
            <a:r>
              <a:rPr lang="en-US" dirty="0" err="1"/>
              <a:t>dapat</a:t>
            </a:r>
            <a:r>
              <a:rPr lang="en-US" dirty="0"/>
              <a:t> </a:t>
            </a:r>
            <a:r>
              <a:rPr lang="en-US" dirty="0" err="1"/>
              <a:t>membantu</a:t>
            </a:r>
            <a:r>
              <a:rPr lang="en-US" dirty="0"/>
              <a:t> </a:t>
            </a:r>
            <a:r>
              <a:rPr lang="en-US" dirty="0" err="1"/>
              <a:t>meningkatkan</a:t>
            </a:r>
            <a:r>
              <a:rPr lang="en-US" dirty="0"/>
              <a:t> </a:t>
            </a:r>
            <a:br>
              <a:rPr lang="en-US" dirty="0"/>
            </a:br>
            <a:r>
              <a:rPr lang="en-US" dirty="0"/>
              <a:t>   </a:t>
            </a:r>
            <a:r>
              <a:rPr lang="en-US" dirty="0" err="1"/>
              <a:t>penyerapan</a:t>
            </a:r>
            <a:r>
              <a:rPr lang="en-US" dirty="0"/>
              <a:t> Fe</a:t>
            </a:r>
            <a:br>
              <a:rPr lang="en-US" dirty="0"/>
            </a:br>
            <a:r>
              <a:rPr lang="en-US" dirty="0"/>
              <a:t>- </a:t>
            </a:r>
            <a:r>
              <a:rPr lang="en-US" dirty="0" err="1"/>
              <a:t>Kacang-kacangan</a:t>
            </a:r>
            <a:r>
              <a:rPr lang="en-US" dirty="0"/>
              <a:t> </a:t>
            </a:r>
            <a:r>
              <a:rPr lang="en-US" dirty="0" err="1"/>
              <a:t>merupakan</a:t>
            </a:r>
            <a:r>
              <a:rPr lang="en-US" dirty="0"/>
              <a:t> </a:t>
            </a:r>
            <a:r>
              <a:rPr lang="en-US" dirty="0" err="1"/>
              <a:t>sumber</a:t>
            </a:r>
            <a:r>
              <a:rPr lang="en-US" dirty="0"/>
              <a:t> </a:t>
            </a:r>
            <a:br>
              <a:rPr lang="en-US" dirty="0"/>
            </a:br>
            <a:r>
              <a:rPr lang="en-US" dirty="0"/>
              <a:t>  </a:t>
            </a:r>
            <a:r>
              <a:rPr lang="en-US" dirty="0" err="1"/>
              <a:t>serat</a:t>
            </a:r>
            <a:r>
              <a:rPr lang="en-US" dirty="0"/>
              <a:t> yang </a:t>
            </a:r>
            <a:r>
              <a:rPr lang="en-US" dirty="0" err="1"/>
              <a:t>terbaik</a:t>
            </a:r>
            <a:r>
              <a:rPr lang="en-US" dirty="0"/>
              <a:t> </a:t>
            </a:r>
            <a:r>
              <a:rPr lang="en-US" dirty="0" err="1"/>
              <a:t>setelah</a:t>
            </a:r>
            <a:r>
              <a:rPr lang="en-US" dirty="0"/>
              <a:t> </a:t>
            </a:r>
            <a:r>
              <a:rPr lang="en-US" dirty="0" err="1"/>
              <a:t>gandum</a:t>
            </a:r>
            <a:r>
              <a:rPr lang="en-US" dirty="0"/>
              <a:t> (</a:t>
            </a:r>
            <a:r>
              <a:rPr lang="en-US" dirty="0" err="1"/>
              <a:t>biji</a:t>
            </a:r>
            <a:r>
              <a:rPr lang="en-US" dirty="0"/>
              <a:t>)  </a:t>
            </a:r>
          </a:p>
        </p:txBody>
      </p:sp>
    </p:spTree>
    <p:extLst>
      <p:ext uri="{BB962C8B-B14F-4D97-AF65-F5344CB8AC3E}">
        <p14:creationId xmlns:p14="http://schemas.microsoft.com/office/powerpoint/2010/main" val="22475618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219075" y="227013"/>
            <a:ext cx="8620125" cy="6097587"/>
          </a:xfrm>
        </p:spPr>
        <p:txBody>
          <a:bodyPr/>
          <a:lstStyle/>
          <a:p>
            <a:pPr>
              <a:buFontTx/>
              <a:buChar char="-"/>
            </a:pPr>
            <a:r>
              <a:rPr lang="en-US" smtClean="0"/>
              <a:t> </a:t>
            </a:r>
            <a:r>
              <a:rPr lang="en-US" sz="3200" smtClean="0"/>
              <a:t>Jumlah serat per cup masak = 9 gram</a:t>
            </a:r>
            <a:br>
              <a:rPr lang="en-US" sz="3200" smtClean="0"/>
            </a:br>
            <a:r>
              <a:rPr lang="en-US" sz="3200" smtClean="0"/>
              <a:t>- Jenis serat yang ditemukan adalah:</a:t>
            </a:r>
            <a:br>
              <a:rPr lang="en-US" sz="3200" smtClean="0"/>
            </a:br>
            <a:r>
              <a:rPr lang="en-US" sz="3200" smtClean="0"/>
              <a:t>   a. serat larut (membantu menurunkan </a:t>
            </a:r>
            <a:br>
              <a:rPr lang="en-US" sz="3200" smtClean="0"/>
            </a:br>
            <a:r>
              <a:rPr lang="en-US" sz="3200" smtClean="0"/>
              <a:t>       kolesterol dan mengontrol gula darah </a:t>
            </a:r>
            <a:br>
              <a:rPr lang="en-US" sz="3200" smtClean="0"/>
            </a:br>
            <a:r>
              <a:rPr lang="en-US" sz="3200" smtClean="0"/>
              <a:t>   b. serat tidak larut (mencegah kanker </a:t>
            </a:r>
            <a:br>
              <a:rPr lang="en-US" sz="3200" smtClean="0"/>
            </a:br>
            <a:r>
              <a:rPr lang="en-US" sz="3200" smtClean="0"/>
              <a:t>       colon)</a:t>
            </a:r>
            <a:br>
              <a:rPr lang="en-US" sz="3200" smtClean="0"/>
            </a:br>
            <a:r>
              <a:rPr lang="en-US" sz="3200" smtClean="0"/>
              <a:t>- Jenis kacang yang tertinggi seratnya </a:t>
            </a:r>
            <a:br>
              <a:rPr lang="en-US" sz="3200" smtClean="0"/>
            </a:br>
            <a:r>
              <a:rPr lang="en-US" sz="3200" smtClean="0"/>
              <a:t>   adalah:</a:t>
            </a:r>
            <a:br>
              <a:rPr lang="en-US" sz="3200" smtClean="0"/>
            </a:br>
            <a:r>
              <a:rPr lang="en-US" sz="3200" smtClean="0"/>
              <a:t>   1. Haricot peas    )</a:t>
            </a:r>
            <a:br>
              <a:rPr lang="en-US" sz="3200" smtClean="0"/>
            </a:br>
            <a:r>
              <a:rPr lang="en-US" sz="3200" smtClean="0"/>
              <a:t>   2. Black peas        ) mengandung 25.4 gr</a:t>
            </a:r>
            <a:br>
              <a:rPr lang="en-US" sz="3200" smtClean="0"/>
            </a:br>
            <a:r>
              <a:rPr lang="en-US" sz="3200" smtClean="0"/>
              <a:t>   3. Navy beans       ) per 100 gram</a:t>
            </a:r>
            <a:br>
              <a:rPr lang="en-US" sz="3200" smtClean="0"/>
            </a:br>
            <a:r>
              <a:rPr lang="en-US" sz="3200" smtClean="0"/>
              <a:t>  4. Kidney beans    )</a:t>
            </a:r>
            <a:r>
              <a:rPr lang="en-US" smtClean="0"/>
              <a:t>  </a:t>
            </a:r>
          </a:p>
        </p:txBody>
      </p:sp>
    </p:spTree>
    <p:extLst>
      <p:ext uri="{BB962C8B-B14F-4D97-AF65-F5344CB8AC3E}">
        <p14:creationId xmlns:p14="http://schemas.microsoft.com/office/powerpoint/2010/main" val="64470346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219075" y="227013"/>
            <a:ext cx="8620125" cy="6097587"/>
          </a:xfrm>
        </p:spPr>
        <p:txBody>
          <a:bodyPr/>
          <a:lstStyle/>
          <a:p>
            <a:r>
              <a:rPr lang="en-US" sz="4000" smtClean="0"/>
              <a:t>Kedelai mengandung PHYTOESTEROGEN yakni “esterogen like hormon” yani senyawa yang mempunyai peran seperti esterogen yang ditemukan pada tumbuhan (kedelai)</a:t>
            </a:r>
            <a:r>
              <a:rPr lang="en-US" smtClean="0"/>
              <a:t>  </a:t>
            </a:r>
          </a:p>
        </p:txBody>
      </p:sp>
    </p:spTree>
    <p:extLst>
      <p:ext uri="{BB962C8B-B14F-4D97-AF65-F5344CB8AC3E}">
        <p14:creationId xmlns:p14="http://schemas.microsoft.com/office/powerpoint/2010/main" val="274908586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219075" y="227013"/>
            <a:ext cx="8620125" cy="6097587"/>
          </a:xfrm>
        </p:spPr>
        <p:txBody>
          <a:bodyPr/>
          <a:lstStyle/>
          <a:p>
            <a:r>
              <a:rPr lang="en-US" sz="4000" smtClean="0"/>
              <a:t>Bayi yang menderita gangguan metabolisme galaktosa bawaan (galactosemia) dianjurkan tidak minum susu kedelai, karena dapat menyebabkan pembentukan katarak</a:t>
            </a:r>
            <a:br>
              <a:rPr lang="en-US" sz="4000" smtClean="0"/>
            </a:br>
            <a:r>
              <a:rPr lang="en-US" smtClean="0"/>
              <a:t>  </a:t>
            </a:r>
          </a:p>
        </p:txBody>
      </p:sp>
    </p:spTree>
    <p:extLst>
      <p:ext uri="{BB962C8B-B14F-4D97-AF65-F5344CB8AC3E}">
        <p14:creationId xmlns:p14="http://schemas.microsoft.com/office/powerpoint/2010/main" val="14050849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219075" y="227013"/>
            <a:ext cx="8620125" cy="6097587"/>
          </a:xfrm>
        </p:spPr>
        <p:txBody>
          <a:bodyPr rtlCol="0">
            <a:normAutofit fontScale="90000"/>
          </a:bodyPr>
          <a:lstStyle/>
          <a:p>
            <a:pPr fontAlgn="auto">
              <a:spcAft>
                <a:spcPts val="0"/>
              </a:spcAft>
              <a:buFontTx/>
              <a:buChar char="-"/>
              <a:defRPr/>
            </a:pPr>
            <a:r>
              <a:rPr lang="en-US" sz="3200"/>
              <a:t>Kedelai dapat digunakan untuk membuat:</a:t>
            </a:r>
            <a:br>
              <a:rPr lang="en-US" sz="3200"/>
            </a:br>
            <a:r>
              <a:rPr lang="en-US" sz="3200"/>
              <a:t>1. Textured Protein Analogues of meat</a:t>
            </a:r>
            <a:br>
              <a:rPr lang="en-US" sz="3200"/>
            </a:br>
            <a:r>
              <a:rPr lang="en-US" sz="3200"/>
              <a:t>     (Textured Vegetables Protein)</a:t>
            </a:r>
            <a:br>
              <a:rPr lang="en-US" sz="3200"/>
            </a:br>
            <a:r>
              <a:rPr lang="en-US" sz="3200"/>
              <a:t>2. Protein isolat</a:t>
            </a:r>
            <a:br>
              <a:rPr lang="en-US" sz="3200"/>
            </a:br>
            <a:r>
              <a:rPr lang="en-US" sz="3200"/>
              <a:t>3. Minyak kedelai</a:t>
            </a:r>
            <a:br>
              <a:rPr lang="en-US" sz="3200"/>
            </a:br>
            <a:r>
              <a:rPr lang="en-US" sz="3200"/>
              <a:t>4. Tepung Kedelai</a:t>
            </a:r>
            <a:br>
              <a:rPr lang="en-US" sz="3200"/>
            </a:br>
            <a:r>
              <a:rPr lang="en-US" sz="3200"/>
              <a:t>5. Susu kedelai</a:t>
            </a:r>
            <a:br>
              <a:rPr lang="en-US" sz="3200"/>
            </a:br>
            <a:r>
              <a:rPr lang="en-US" sz="3200"/>
              <a:t>6. Tempe</a:t>
            </a:r>
            <a:br>
              <a:rPr lang="en-US" sz="3200"/>
            </a:br>
            <a:r>
              <a:rPr lang="en-US" sz="3200"/>
              <a:t>7. Tahu (tofu)</a:t>
            </a:r>
            <a:br>
              <a:rPr lang="en-US" sz="3200"/>
            </a:br>
            <a:r>
              <a:rPr lang="en-US" sz="3200"/>
              <a:t>8.</a:t>
            </a:r>
            <a:r>
              <a:rPr lang="en-US"/>
              <a:t> </a:t>
            </a:r>
            <a:r>
              <a:rPr lang="en-US" sz="3200"/>
              <a:t>Kecap</a:t>
            </a:r>
            <a:br>
              <a:rPr lang="en-US" sz="3200"/>
            </a:br>
            <a:r>
              <a:rPr lang="en-US" sz="3200"/>
              <a:t>9. Tauco</a:t>
            </a:r>
            <a:br>
              <a:rPr lang="en-US" sz="3200"/>
            </a:br>
            <a:r>
              <a:rPr lang="en-US" sz="3200"/>
              <a:t>10. Yoghurt kedelai</a:t>
            </a:r>
            <a:br>
              <a:rPr lang="en-US" sz="3200"/>
            </a:br>
            <a:r>
              <a:rPr lang="en-US" sz="3200"/>
              <a:t>11. Keju kedelai</a:t>
            </a:r>
          </a:p>
        </p:txBody>
      </p:sp>
    </p:spTree>
    <p:extLst>
      <p:ext uri="{BB962C8B-B14F-4D97-AF65-F5344CB8AC3E}">
        <p14:creationId xmlns:p14="http://schemas.microsoft.com/office/powerpoint/2010/main" val="37577030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idx="4294967295"/>
          </p:nvPr>
        </p:nvSpPr>
        <p:spPr>
          <a:xfrm>
            <a:off x="685800" y="2130425"/>
            <a:ext cx="7772400" cy="1470025"/>
          </a:xfrm>
        </p:spPr>
        <p:txBody>
          <a:bodyPr/>
          <a:lstStyle/>
          <a:p>
            <a:pPr eaLnBrk="1" hangingPunct="1">
              <a:defRPr/>
            </a:pPr>
            <a:r>
              <a:rPr lang="en-US" sz="6000" smtClean="0"/>
              <a:t>Kacang-kacangan dan Hasil Olahannya</a:t>
            </a:r>
            <a:endParaRPr lang="id-ID" sz="6000" smtClean="0"/>
          </a:p>
        </p:txBody>
      </p:sp>
      <p:sp>
        <p:nvSpPr>
          <p:cNvPr id="3" name="Subtitle 2"/>
          <p:cNvSpPr>
            <a:spLocks noGrp="1"/>
          </p:cNvSpPr>
          <p:nvPr>
            <p:ph type="subTitle" idx="4294967295"/>
          </p:nvPr>
        </p:nvSpPr>
        <p:spPr>
          <a:xfrm>
            <a:off x="1371600" y="3886200"/>
            <a:ext cx="6400800" cy="1752600"/>
          </a:xfrm>
        </p:spPr>
        <p:txBody>
          <a:bodyPr>
            <a:normAutofit/>
          </a:bodyPr>
          <a:lstStyle/>
          <a:p>
            <a:pPr marL="0" indent="0" algn="ctr" eaLnBrk="1" hangingPunct="1">
              <a:buFont typeface="Wingdings" pitchFamily="2" charset="2"/>
              <a:buNone/>
              <a:defRPr/>
            </a:pPr>
            <a:endParaRPr lang="en-US" smtClean="0">
              <a:solidFill>
                <a:srgbClr val="898989"/>
              </a:solidFill>
            </a:endParaRPr>
          </a:p>
        </p:txBody>
      </p:sp>
    </p:spTree>
    <p:extLst>
      <p:ext uri="{BB962C8B-B14F-4D97-AF65-F5344CB8AC3E}">
        <p14:creationId xmlns:p14="http://schemas.microsoft.com/office/powerpoint/2010/main" val="21598824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rrowheads="1"/>
          </p:cNvSpPr>
          <p:nvPr>
            <p:ph type="title"/>
          </p:nvPr>
        </p:nvSpPr>
        <p:spPr/>
        <p:txBody>
          <a:bodyPr/>
          <a:lstStyle/>
          <a:p>
            <a:pPr eaLnBrk="1" hangingPunct="1">
              <a:defRPr/>
            </a:pPr>
            <a:r>
              <a:rPr lang="en-US" smtClean="0"/>
              <a:t>Kacang</a:t>
            </a:r>
          </a:p>
        </p:txBody>
      </p:sp>
      <p:sp>
        <p:nvSpPr>
          <p:cNvPr id="25603" name="Rectangle 3"/>
          <p:cNvSpPr>
            <a:spLocks noGrp="1" noChangeArrowheads="1"/>
          </p:cNvSpPr>
          <p:nvPr>
            <p:ph type="body" idx="1"/>
          </p:nvPr>
        </p:nvSpPr>
        <p:spPr/>
        <p:txBody>
          <a:bodyPr/>
          <a:lstStyle/>
          <a:p>
            <a:pPr eaLnBrk="1" hangingPunct="1">
              <a:lnSpc>
                <a:spcPct val="90000"/>
              </a:lnSpc>
              <a:defRPr/>
            </a:pPr>
            <a:r>
              <a:rPr lang="sv-SE" sz="2800" smtClean="0"/>
              <a:t>Bahan makanan kelompok kacang kacangan merupakan sumber protein dan minyak nabati, juga sebagai sumber vitamin E (antioksidan). </a:t>
            </a:r>
          </a:p>
          <a:p>
            <a:pPr eaLnBrk="1" hangingPunct="1">
              <a:lnSpc>
                <a:spcPct val="90000"/>
              </a:lnSpc>
              <a:defRPr/>
            </a:pPr>
            <a:r>
              <a:rPr lang="sv-SE" sz="2800" smtClean="0"/>
              <a:t>Komposisi kimianya bervariasi, tergantung: jenis kacang,  varietas, perlakuan setelah panen, pengolahan yang dialami</a:t>
            </a:r>
          </a:p>
          <a:p>
            <a:pPr eaLnBrk="1" hangingPunct="1">
              <a:lnSpc>
                <a:spcPct val="90000"/>
              </a:lnSpc>
              <a:defRPr/>
            </a:pPr>
            <a:r>
              <a:rPr lang="sv-SE" sz="2800" smtClean="0"/>
              <a:t>Jenis jenis kacang yang lazim dikonsumsi antara lain kacang kedele, kacang tanah, kacang hijau, kacang tolo, kacang merah, dan lain-lain. Dapat dikonsumsi sebagai olahan primer, atau menjadi produk lain</a:t>
            </a:r>
            <a:endParaRPr lang="en-US" sz="2800" smtClean="0"/>
          </a:p>
        </p:txBody>
      </p:sp>
    </p:spTree>
    <p:extLst>
      <p:ext uri="{BB962C8B-B14F-4D97-AF65-F5344CB8AC3E}">
        <p14:creationId xmlns:p14="http://schemas.microsoft.com/office/powerpoint/2010/main" val="4333068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rrowheads="1"/>
          </p:cNvSpPr>
          <p:nvPr>
            <p:ph type="title"/>
          </p:nvPr>
        </p:nvSpPr>
        <p:spPr/>
        <p:txBody>
          <a:bodyPr/>
          <a:lstStyle/>
          <a:p>
            <a:pPr eaLnBrk="1" hangingPunct="1">
              <a:defRPr/>
            </a:pPr>
            <a:endParaRPr lang="en-US" smtClean="0"/>
          </a:p>
        </p:txBody>
      </p:sp>
      <p:sp>
        <p:nvSpPr>
          <p:cNvPr id="105475" name="Rectangle 3"/>
          <p:cNvSpPr>
            <a:spLocks noGrp="1" noChangeArrowheads="1"/>
          </p:cNvSpPr>
          <p:nvPr>
            <p:ph type="body" idx="1"/>
          </p:nvPr>
        </p:nvSpPr>
        <p:spPr/>
        <p:txBody>
          <a:bodyPr/>
          <a:lstStyle/>
          <a:p>
            <a:pPr eaLnBrk="1" hangingPunct="1">
              <a:lnSpc>
                <a:spcPct val="90000"/>
              </a:lnSpc>
              <a:defRPr/>
            </a:pPr>
            <a:r>
              <a:rPr lang="en-US" sz="2400" dirty="0" err="1" smtClean="0"/>
              <a:t>Dibandingkan</a:t>
            </a:r>
            <a:r>
              <a:rPr lang="en-US" sz="2400" dirty="0" smtClean="0"/>
              <a:t> </a:t>
            </a:r>
            <a:r>
              <a:rPr lang="en-US" sz="2400" dirty="0" err="1" smtClean="0"/>
              <a:t>dengan</a:t>
            </a:r>
            <a:r>
              <a:rPr lang="en-US" sz="2400" dirty="0" smtClean="0"/>
              <a:t> </a:t>
            </a:r>
            <a:r>
              <a:rPr lang="en-US" sz="2400" dirty="0" err="1" smtClean="0"/>
              <a:t>makanan</a:t>
            </a:r>
            <a:r>
              <a:rPr lang="en-US" sz="2400" dirty="0" smtClean="0"/>
              <a:t> </a:t>
            </a:r>
            <a:r>
              <a:rPr lang="en-US" sz="2400" dirty="0" err="1" smtClean="0"/>
              <a:t>berserat</a:t>
            </a:r>
            <a:r>
              <a:rPr lang="en-US" sz="2400" dirty="0" smtClean="0"/>
              <a:t> yang </a:t>
            </a:r>
            <a:r>
              <a:rPr lang="en-US" sz="2400" dirty="0" err="1" smtClean="0"/>
              <a:t>dewasa</a:t>
            </a:r>
            <a:r>
              <a:rPr lang="en-US" sz="2400" dirty="0" smtClean="0"/>
              <a:t> </a:t>
            </a:r>
            <a:r>
              <a:rPr lang="en-US" sz="2400" dirty="0" err="1" smtClean="0"/>
              <a:t>ini</a:t>
            </a:r>
            <a:r>
              <a:rPr lang="en-US" sz="2400" dirty="0" smtClean="0"/>
              <a:t> </a:t>
            </a:r>
            <a:r>
              <a:rPr lang="en-US" sz="2400" dirty="0" err="1" smtClean="0"/>
              <a:t>tersedia</a:t>
            </a:r>
            <a:r>
              <a:rPr lang="en-US" sz="2400" dirty="0" smtClean="0"/>
              <a:t> </a:t>
            </a:r>
            <a:r>
              <a:rPr lang="en-US" sz="2400" dirty="0" err="1" smtClean="0"/>
              <a:t>dalambentuk</a:t>
            </a:r>
            <a:r>
              <a:rPr lang="en-US" sz="2400" dirty="0" smtClean="0"/>
              <a:t> </a:t>
            </a:r>
            <a:r>
              <a:rPr lang="en-US" sz="2400" dirty="0" err="1" smtClean="0"/>
              <a:t>makanan</a:t>
            </a:r>
            <a:r>
              <a:rPr lang="en-US" sz="2400" dirty="0" smtClean="0"/>
              <a:t> </a:t>
            </a:r>
            <a:r>
              <a:rPr lang="en-US" sz="2400" dirty="0" err="1" smtClean="0"/>
              <a:t>suplemen</a:t>
            </a:r>
            <a:r>
              <a:rPr lang="en-US" sz="2400" dirty="0" smtClean="0"/>
              <a:t> </a:t>
            </a:r>
            <a:r>
              <a:rPr lang="en-US" sz="2400" dirty="0" err="1" smtClean="0"/>
              <a:t>dengan</a:t>
            </a:r>
            <a:r>
              <a:rPr lang="en-US" sz="2400" dirty="0" smtClean="0"/>
              <a:t> </a:t>
            </a:r>
            <a:r>
              <a:rPr lang="en-US" sz="2400" dirty="0" err="1" smtClean="0"/>
              <a:t>berbagai</a:t>
            </a:r>
            <a:r>
              <a:rPr lang="en-US" sz="2400" dirty="0" smtClean="0"/>
              <a:t> </a:t>
            </a:r>
            <a:r>
              <a:rPr lang="en-US" sz="2400" dirty="0" err="1" smtClean="0"/>
              <a:t>merek</a:t>
            </a:r>
            <a:r>
              <a:rPr lang="en-US" sz="2400" dirty="0" smtClean="0"/>
              <a:t> </a:t>
            </a:r>
            <a:r>
              <a:rPr lang="en-US" sz="2400" dirty="0" err="1" smtClean="0"/>
              <a:t>dagang</a:t>
            </a:r>
            <a:r>
              <a:rPr lang="en-US" sz="2400" dirty="0" smtClean="0"/>
              <a:t>, </a:t>
            </a:r>
            <a:r>
              <a:rPr lang="en-US" sz="2400" dirty="0" err="1" smtClean="0"/>
              <a:t>sebenarnya</a:t>
            </a:r>
            <a:r>
              <a:rPr lang="en-US" sz="2400" dirty="0" smtClean="0"/>
              <a:t> </a:t>
            </a:r>
            <a:r>
              <a:rPr lang="en-US" sz="2400" dirty="0" err="1" smtClean="0"/>
              <a:t>kacang-kacangan</a:t>
            </a:r>
            <a:r>
              <a:rPr lang="en-US" sz="2400" dirty="0" smtClean="0"/>
              <a:t> </a:t>
            </a:r>
            <a:r>
              <a:rPr lang="en-US" sz="2400" dirty="0" err="1" smtClean="0"/>
              <a:t>juga</a:t>
            </a:r>
            <a:r>
              <a:rPr lang="en-US" sz="2400" dirty="0" smtClean="0"/>
              <a:t> </a:t>
            </a:r>
            <a:r>
              <a:rPr lang="en-US" sz="2400" dirty="0" err="1" smtClean="0"/>
              <a:t>dapat</a:t>
            </a:r>
            <a:r>
              <a:rPr lang="en-US" sz="2400" dirty="0" smtClean="0"/>
              <a:t> </a:t>
            </a:r>
            <a:r>
              <a:rPr lang="en-US" sz="2400" dirty="0" err="1" smtClean="0"/>
              <a:t>dijadikan</a:t>
            </a:r>
            <a:r>
              <a:rPr lang="en-US" sz="2400" dirty="0" smtClean="0"/>
              <a:t> </a:t>
            </a:r>
            <a:r>
              <a:rPr lang="en-US" sz="2400" dirty="0" err="1" smtClean="0"/>
              <a:t>sumber</a:t>
            </a:r>
            <a:r>
              <a:rPr lang="en-US" sz="2400" dirty="0" smtClean="0"/>
              <a:t> </a:t>
            </a:r>
            <a:r>
              <a:rPr lang="en-US" sz="2400" dirty="0" err="1" smtClean="0"/>
              <a:t>serat</a:t>
            </a:r>
            <a:r>
              <a:rPr lang="en-US" sz="2400" dirty="0" smtClean="0"/>
              <a:t> yang </a:t>
            </a:r>
            <a:r>
              <a:rPr lang="en-US" sz="2400" dirty="0" err="1" smtClean="0"/>
              <a:t>tidak</a:t>
            </a:r>
            <a:r>
              <a:rPr lang="en-US" sz="2400" dirty="0" smtClean="0"/>
              <a:t> </a:t>
            </a:r>
            <a:r>
              <a:rPr lang="en-US" sz="2400" dirty="0" err="1" smtClean="0"/>
              <a:t>kalah</a:t>
            </a:r>
            <a:r>
              <a:rPr lang="en-US" sz="2400" dirty="0" smtClean="0"/>
              <a:t> </a:t>
            </a:r>
            <a:r>
              <a:rPr lang="en-US" sz="2400" dirty="0" err="1" smtClean="0"/>
              <a:t>mutunya</a:t>
            </a:r>
            <a:r>
              <a:rPr lang="en-US" sz="2400" dirty="0" smtClean="0"/>
              <a:t>. </a:t>
            </a:r>
          </a:p>
          <a:p>
            <a:pPr eaLnBrk="1" hangingPunct="1">
              <a:lnSpc>
                <a:spcPct val="90000"/>
              </a:lnSpc>
              <a:defRPr/>
            </a:pPr>
            <a:r>
              <a:rPr lang="en-US" sz="2400" dirty="0" err="1" smtClean="0"/>
              <a:t>Juga</a:t>
            </a:r>
            <a:r>
              <a:rPr lang="en-US" sz="2400" dirty="0" smtClean="0"/>
              <a:t> </a:t>
            </a:r>
            <a:r>
              <a:rPr lang="en-US" sz="2400" dirty="0" err="1" smtClean="0"/>
              <a:t>dibandingkan</a:t>
            </a:r>
            <a:r>
              <a:rPr lang="en-US" sz="2400" dirty="0" smtClean="0"/>
              <a:t> </a:t>
            </a:r>
            <a:r>
              <a:rPr lang="en-US" sz="2400" dirty="0" err="1" smtClean="0"/>
              <a:t>dengan</a:t>
            </a:r>
            <a:r>
              <a:rPr lang="en-US" sz="2400" dirty="0" smtClean="0"/>
              <a:t> </a:t>
            </a:r>
            <a:r>
              <a:rPr lang="en-US" sz="2400" dirty="0" err="1" smtClean="0"/>
              <a:t>serat</a:t>
            </a:r>
            <a:r>
              <a:rPr lang="en-US" sz="2400" dirty="0" smtClean="0"/>
              <a:t> </a:t>
            </a:r>
            <a:r>
              <a:rPr lang="en-US" sz="2400" dirty="0" err="1" smtClean="0"/>
              <a:t>makanan</a:t>
            </a:r>
            <a:r>
              <a:rPr lang="en-US" sz="2400" dirty="0" smtClean="0"/>
              <a:t> </a:t>
            </a:r>
            <a:r>
              <a:rPr lang="en-US" sz="2400" dirty="0" err="1" smtClean="0"/>
              <a:t>dalam</a:t>
            </a:r>
            <a:r>
              <a:rPr lang="en-US" sz="2400" dirty="0" smtClean="0"/>
              <a:t> </a:t>
            </a:r>
            <a:r>
              <a:rPr lang="en-US" sz="2400" dirty="0" err="1" smtClean="0"/>
              <a:t>buah-buahan</a:t>
            </a:r>
            <a:r>
              <a:rPr lang="en-US" sz="2400" dirty="0" smtClean="0"/>
              <a:t> </a:t>
            </a:r>
            <a:r>
              <a:rPr lang="en-US" sz="2400" dirty="0" err="1" smtClean="0"/>
              <a:t>dan</a:t>
            </a:r>
            <a:r>
              <a:rPr lang="en-US" sz="2400" dirty="0" smtClean="0"/>
              <a:t> </a:t>
            </a:r>
            <a:r>
              <a:rPr lang="en-US" sz="2400" dirty="0" err="1" smtClean="0"/>
              <a:t>sayuran</a:t>
            </a:r>
            <a:r>
              <a:rPr lang="en-US" sz="2400" dirty="0" smtClean="0"/>
              <a:t> yang </a:t>
            </a:r>
            <a:r>
              <a:rPr lang="en-US" sz="2400" dirty="0" err="1" smtClean="0"/>
              <a:t>dikenaldapat</a:t>
            </a:r>
            <a:r>
              <a:rPr lang="en-US" sz="2400" dirty="0" smtClean="0"/>
              <a:t> </a:t>
            </a:r>
            <a:r>
              <a:rPr lang="en-US" sz="2400" dirty="0" err="1" smtClean="0"/>
              <a:t>mencegah</a:t>
            </a:r>
            <a:r>
              <a:rPr lang="en-US" sz="2400" dirty="0" smtClean="0"/>
              <a:t> </a:t>
            </a:r>
            <a:r>
              <a:rPr lang="en-US" sz="2400" dirty="0" err="1" smtClean="0"/>
              <a:t>timbulnya</a:t>
            </a:r>
            <a:r>
              <a:rPr lang="en-US" sz="2400" dirty="0" smtClean="0"/>
              <a:t> </a:t>
            </a:r>
            <a:r>
              <a:rPr lang="en-US" sz="2400" dirty="0" err="1" smtClean="0"/>
              <a:t>kanker</a:t>
            </a:r>
            <a:r>
              <a:rPr lang="en-US" sz="2400" dirty="0" smtClean="0"/>
              <a:t>, </a:t>
            </a:r>
            <a:r>
              <a:rPr lang="en-US" sz="2400" dirty="0" err="1" smtClean="0"/>
              <a:t>mutu</a:t>
            </a:r>
            <a:r>
              <a:rPr lang="en-US" sz="2400" dirty="0" smtClean="0"/>
              <a:t> </a:t>
            </a:r>
            <a:r>
              <a:rPr lang="en-US" sz="2400" dirty="0" err="1" smtClean="0"/>
              <a:t>serat</a:t>
            </a:r>
            <a:r>
              <a:rPr lang="en-US" sz="2400" dirty="0" smtClean="0"/>
              <a:t> </a:t>
            </a:r>
            <a:r>
              <a:rPr lang="en-US" sz="2400" dirty="0" err="1" smtClean="0"/>
              <a:t>makanan</a:t>
            </a:r>
            <a:r>
              <a:rPr lang="en-US" sz="2400" dirty="0" smtClean="0"/>
              <a:t> </a:t>
            </a:r>
            <a:r>
              <a:rPr lang="en-US" sz="2400" dirty="0" err="1" smtClean="0"/>
              <a:t>dalam</a:t>
            </a:r>
            <a:r>
              <a:rPr lang="en-US" sz="2400" dirty="0" smtClean="0"/>
              <a:t> </a:t>
            </a:r>
            <a:r>
              <a:rPr lang="en-US" sz="2400" dirty="0" err="1" smtClean="0"/>
              <a:t>kacang-kacangan</a:t>
            </a:r>
            <a:r>
              <a:rPr lang="en-US" sz="2400" dirty="0" smtClean="0"/>
              <a:t> </a:t>
            </a:r>
            <a:r>
              <a:rPr lang="en-US" sz="2400" dirty="0" err="1" smtClean="0"/>
              <a:t>juga</a:t>
            </a:r>
            <a:r>
              <a:rPr lang="en-US" sz="2400" dirty="0" smtClean="0"/>
              <a:t> </a:t>
            </a:r>
            <a:r>
              <a:rPr lang="en-US" sz="2400" dirty="0" err="1" smtClean="0"/>
              <a:t>tidak</a:t>
            </a:r>
            <a:r>
              <a:rPr lang="en-US" sz="2400" dirty="0" smtClean="0"/>
              <a:t> </a:t>
            </a:r>
            <a:r>
              <a:rPr lang="en-US" sz="2400" dirty="0" err="1" smtClean="0"/>
              <a:t>kalah</a:t>
            </a:r>
            <a:r>
              <a:rPr lang="en-US" sz="2400" dirty="0" smtClean="0"/>
              <a:t>. </a:t>
            </a:r>
          </a:p>
          <a:p>
            <a:pPr eaLnBrk="1" hangingPunct="1">
              <a:lnSpc>
                <a:spcPct val="90000"/>
              </a:lnSpc>
              <a:defRPr/>
            </a:pPr>
            <a:r>
              <a:rPr lang="en-US" sz="2400" dirty="0" err="1" smtClean="0"/>
              <a:t>Bahkan</a:t>
            </a:r>
            <a:r>
              <a:rPr lang="en-US" sz="2400" dirty="0" smtClean="0"/>
              <a:t> </a:t>
            </a:r>
            <a:r>
              <a:rPr lang="en-US" sz="2400" dirty="0" err="1" smtClean="0"/>
              <a:t>kacang-kacangan</a:t>
            </a:r>
            <a:r>
              <a:rPr lang="en-US" sz="2400" dirty="0" smtClean="0"/>
              <a:t> </a:t>
            </a:r>
            <a:r>
              <a:rPr lang="en-US" sz="2400" dirty="0" err="1" smtClean="0"/>
              <a:t>mempunyai</a:t>
            </a:r>
            <a:r>
              <a:rPr lang="en-US" sz="2400" dirty="0" smtClean="0"/>
              <a:t> </a:t>
            </a:r>
            <a:r>
              <a:rPr lang="en-US" sz="2400" dirty="0" err="1" smtClean="0"/>
              <a:t>keistimewaan</a:t>
            </a:r>
            <a:r>
              <a:rPr lang="en-US" sz="2400" dirty="0" smtClean="0"/>
              <a:t> lain, </a:t>
            </a:r>
            <a:r>
              <a:rPr lang="en-US" sz="2400" dirty="0" err="1" smtClean="0"/>
              <a:t>yaituberharga</a:t>
            </a:r>
            <a:r>
              <a:rPr lang="en-US" sz="2400" dirty="0" smtClean="0"/>
              <a:t> </a:t>
            </a:r>
            <a:r>
              <a:rPr lang="en-US" sz="2400" dirty="0" err="1" smtClean="0"/>
              <a:t>murah</a:t>
            </a:r>
            <a:r>
              <a:rPr lang="en-US" sz="2400" dirty="0" smtClean="0"/>
              <a:t>, </a:t>
            </a:r>
            <a:r>
              <a:rPr lang="en-US" sz="2400" dirty="0" err="1" smtClean="0"/>
              <a:t>berprotein</a:t>
            </a:r>
            <a:r>
              <a:rPr lang="en-US" sz="2400" dirty="0" smtClean="0"/>
              <a:t> </a:t>
            </a:r>
            <a:r>
              <a:rPr lang="en-US" sz="2400" dirty="0" err="1" smtClean="0"/>
              <a:t>tinggi</a:t>
            </a:r>
            <a:r>
              <a:rPr lang="en-US" sz="2400" dirty="0" smtClean="0"/>
              <a:t>, </a:t>
            </a:r>
            <a:r>
              <a:rPr lang="en-US" sz="2400" dirty="0" err="1" smtClean="0"/>
              <a:t>kandungan</a:t>
            </a:r>
            <a:r>
              <a:rPr lang="en-US" sz="2400" dirty="0" smtClean="0"/>
              <a:t> </a:t>
            </a:r>
            <a:r>
              <a:rPr lang="en-US" sz="2400" dirty="0" err="1" smtClean="0"/>
              <a:t>lemaknya</a:t>
            </a:r>
            <a:r>
              <a:rPr lang="en-US" sz="2400" dirty="0" smtClean="0"/>
              <a:t> </a:t>
            </a:r>
            <a:r>
              <a:rPr lang="en-US" sz="2400" dirty="0" err="1" smtClean="0"/>
              <a:t>pada</a:t>
            </a:r>
            <a:r>
              <a:rPr lang="en-US" sz="2400" dirty="0" smtClean="0"/>
              <a:t> </a:t>
            </a:r>
            <a:r>
              <a:rPr lang="en-US" sz="2400" dirty="0" err="1" smtClean="0"/>
              <a:t>umumnya</a:t>
            </a:r>
            <a:r>
              <a:rPr lang="en-US" sz="2400" dirty="0" smtClean="0"/>
              <a:t> </a:t>
            </a:r>
            <a:r>
              <a:rPr lang="en-US" sz="2400" dirty="0" err="1" smtClean="0"/>
              <a:t>baik</a:t>
            </a:r>
            <a:r>
              <a:rPr lang="en-US" sz="2400" dirty="0" smtClean="0"/>
              <a:t> </a:t>
            </a:r>
            <a:r>
              <a:rPr lang="en-US" sz="2400" dirty="0" err="1" smtClean="0"/>
              <a:t>untuk</a:t>
            </a:r>
            <a:r>
              <a:rPr lang="en-US" sz="2400" dirty="0" smtClean="0"/>
              <a:t> </a:t>
            </a:r>
            <a:r>
              <a:rPr lang="en-US" sz="2400" dirty="0" err="1" smtClean="0"/>
              <a:t>kesehatan</a:t>
            </a:r>
            <a:r>
              <a:rPr lang="en-US" sz="2400" dirty="0" smtClean="0"/>
              <a:t> </a:t>
            </a:r>
            <a:r>
              <a:rPr lang="en-US" sz="2400" dirty="0" err="1" smtClean="0"/>
              <a:t>dan</a:t>
            </a:r>
            <a:r>
              <a:rPr lang="en-US" sz="2400" dirty="0" smtClean="0"/>
              <a:t> </a:t>
            </a:r>
            <a:r>
              <a:rPr lang="en-US" sz="2400" dirty="0" err="1" smtClean="0"/>
              <a:t>mengandung</a:t>
            </a:r>
            <a:r>
              <a:rPr lang="en-US" sz="2400" dirty="0" smtClean="0"/>
              <a:t> </a:t>
            </a:r>
            <a:r>
              <a:rPr lang="en-US" sz="2400" dirty="0" err="1" smtClean="0"/>
              <a:t>berbagai</a:t>
            </a:r>
            <a:r>
              <a:rPr lang="en-US" sz="2400" dirty="0" smtClean="0"/>
              <a:t> mineral </a:t>
            </a:r>
            <a:r>
              <a:rPr lang="en-US" sz="2400" dirty="0" err="1" smtClean="0"/>
              <a:t>dalam</a:t>
            </a:r>
            <a:r>
              <a:rPr lang="en-US" sz="2400" dirty="0" smtClean="0"/>
              <a:t> </a:t>
            </a:r>
            <a:r>
              <a:rPr lang="en-US" sz="2400" dirty="0" err="1" smtClean="0"/>
              <a:t>jumlah</a:t>
            </a:r>
            <a:r>
              <a:rPr lang="en-US" sz="2400" dirty="0" smtClean="0"/>
              <a:t> yang </a:t>
            </a:r>
            <a:r>
              <a:rPr lang="en-US" sz="2400" dirty="0" err="1" smtClean="0"/>
              <a:t>cukup</a:t>
            </a:r>
            <a:r>
              <a:rPr lang="en-US" sz="2400" dirty="0" smtClean="0"/>
              <a:t> </a:t>
            </a:r>
            <a:r>
              <a:rPr lang="en-US" sz="2400" dirty="0" err="1" smtClean="0"/>
              <a:t>banyak</a:t>
            </a:r>
            <a:r>
              <a:rPr lang="en-US" sz="2400" dirty="0" smtClean="0"/>
              <a:t>. </a:t>
            </a:r>
          </a:p>
        </p:txBody>
      </p:sp>
    </p:spTree>
    <p:extLst>
      <p:ext uri="{BB962C8B-B14F-4D97-AF65-F5344CB8AC3E}">
        <p14:creationId xmlns:p14="http://schemas.microsoft.com/office/powerpoint/2010/main" val="6026540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idx="4294967295"/>
          </p:nvPr>
        </p:nvSpPr>
        <p:spPr/>
        <p:txBody>
          <a:bodyPr/>
          <a:lstStyle/>
          <a:p>
            <a:pPr eaLnBrk="1" hangingPunct="1">
              <a:defRPr/>
            </a:pPr>
            <a:r>
              <a:rPr lang="en-US" sz="3200" smtClean="0"/>
              <a:t>Jenis Kacang-kacangan</a:t>
            </a:r>
            <a:endParaRPr lang="id-ID" sz="3200" smtClean="0"/>
          </a:p>
        </p:txBody>
      </p:sp>
      <p:sp>
        <p:nvSpPr>
          <p:cNvPr id="3" name="Content Placeholder 2"/>
          <p:cNvSpPr>
            <a:spLocks noGrp="1"/>
          </p:cNvSpPr>
          <p:nvPr>
            <p:ph idx="4294967295"/>
          </p:nvPr>
        </p:nvSpPr>
        <p:spPr/>
        <p:txBody>
          <a:bodyPr>
            <a:normAutofit/>
          </a:bodyPr>
          <a:lstStyle/>
          <a:p>
            <a:pPr eaLnBrk="1" hangingPunct="1">
              <a:lnSpc>
                <a:spcPct val="80000"/>
              </a:lnSpc>
              <a:defRPr/>
            </a:pPr>
            <a:r>
              <a:rPr lang="id-ID" sz="1800" dirty="0" smtClean="0">
                <a:effectLst/>
              </a:rPr>
              <a:t>Kacang </a:t>
            </a:r>
            <a:r>
              <a:rPr lang="en-US" sz="1800" dirty="0" err="1" smtClean="0">
                <a:effectLst/>
              </a:rPr>
              <a:t>arab</a:t>
            </a:r>
            <a:r>
              <a:rPr lang="id-ID" sz="1800" dirty="0" smtClean="0">
                <a:effectLst/>
              </a:rPr>
              <a:t> (</a:t>
            </a:r>
            <a:r>
              <a:rPr lang="id-ID" sz="1800" i="1" dirty="0" smtClean="0">
                <a:effectLst/>
              </a:rPr>
              <a:t>Cicer arietinum</a:t>
            </a:r>
            <a:r>
              <a:rPr lang="id-ID" sz="1800" dirty="0" smtClean="0">
                <a:effectLst/>
              </a:rPr>
              <a:t>)</a:t>
            </a:r>
          </a:p>
          <a:p>
            <a:pPr eaLnBrk="1" hangingPunct="1">
              <a:lnSpc>
                <a:spcPct val="80000"/>
              </a:lnSpc>
              <a:defRPr/>
            </a:pPr>
            <a:r>
              <a:rPr lang="id-ID" sz="1800" dirty="0" smtClean="0">
                <a:effectLst/>
              </a:rPr>
              <a:t>Kacang azu</a:t>
            </a:r>
            <a:r>
              <a:rPr lang="en-US" sz="1800" dirty="0" err="1" smtClean="0">
                <a:effectLst/>
              </a:rPr>
              <a:t>ki</a:t>
            </a:r>
            <a:r>
              <a:rPr lang="id-ID" sz="1800" dirty="0" smtClean="0">
                <a:effectLst/>
              </a:rPr>
              <a:t> (</a:t>
            </a:r>
            <a:r>
              <a:rPr lang="id-ID" sz="1800" i="1" dirty="0" smtClean="0">
                <a:effectLst/>
              </a:rPr>
              <a:t>Vigna angularis</a:t>
            </a:r>
            <a:r>
              <a:rPr lang="id-ID" sz="1800" dirty="0" smtClean="0">
                <a:effectLst/>
              </a:rPr>
              <a:t>)</a:t>
            </a:r>
          </a:p>
          <a:p>
            <a:pPr eaLnBrk="1" hangingPunct="1">
              <a:lnSpc>
                <a:spcPct val="80000"/>
              </a:lnSpc>
              <a:defRPr/>
            </a:pPr>
            <a:r>
              <a:rPr lang="id-ID" sz="1800" dirty="0" smtClean="0">
                <a:effectLst/>
              </a:rPr>
              <a:t>Kacang babi (</a:t>
            </a:r>
            <a:r>
              <a:rPr lang="id-ID" sz="1800" i="1" dirty="0" smtClean="0">
                <a:effectLst/>
              </a:rPr>
              <a:t>Vicia faba</a:t>
            </a:r>
            <a:r>
              <a:rPr lang="id-ID" sz="1800" dirty="0" smtClean="0">
                <a:effectLst/>
              </a:rPr>
              <a:t>)</a:t>
            </a:r>
          </a:p>
          <a:p>
            <a:pPr eaLnBrk="1" hangingPunct="1">
              <a:lnSpc>
                <a:spcPct val="80000"/>
              </a:lnSpc>
              <a:defRPr/>
            </a:pPr>
            <a:r>
              <a:rPr lang="id-ID" sz="1800" dirty="0" smtClean="0">
                <a:effectLst/>
              </a:rPr>
              <a:t>Kacang bogor (</a:t>
            </a:r>
            <a:r>
              <a:rPr lang="id-ID" sz="1800" i="1" dirty="0" smtClean="0">
                <a:effectLst/>
              </a:rPr>
              <a:t>Vigna subterranea</a:t>
            </a:r>
            <a:r>
              <a:rPr lang="id-ID" sz="1800" dirty="0" smtClean="0">
                <a:effectLst/>
              </a:rPr>
              <a:t>)</a:t>
            </a:r>
          </a:p>
          <a:p>
            <a:pPr eaLnBrk="1" hangingPunct="1">
              <a:lnSpc>
                <a:spcPct val="80000"/>
              </a:lnSpc>
              <a:defRPr/>
            </a:pPr>
            <a:r>
              <a:rPr lang="id-ID" sz="1800" dirty="0" smtClean="0">
                <a:effectLst/>
              </a:rPr>
              <a:t>Kacang gude (</a:t>
            </a:r>
            <a:r>
              <a:rPr lang="id-ID" sz="1800" i="1" dirty="0" smtClean="0">
                <a:effectLst/>
              </a:rPr>
              <a:t>Cajanus cajan</a:t>
            </a:r>
            <a:r>
              <a:rPr lang="id-ID" sz="1800" dirty="0" smtClean="0">
                <a:effectLst/>
              </a:rPr>
              <a:t>)</a:t>
            </a:r>
          </a:p>
          <a:p>
            <a:pPr eaLnBrk="1" hangingPunct="1">
              <a:lnSpc>
                <a:spcPct val="80000"/>
              </a:lnSpc>
              <a:defRPr/>
            </a:pPr>
            <a:r>
              <a:rPr lang="id-ID" sz="1800" dirty="0" smtClean="0">
                <a:effectLst/>
              </a:rPr>
              <a:t>Kacang hijau (</a:t>
            </a:r>
            <a:r>
              <a:rPr lang="id-ID" sz="1800" i="1" dirty="0" smtClean="0">
                <a:effectLst/>
              </a:rPr>
              <a:t>Vigna radiata</a:t>
            </a:r>
            <a:r>
              <a:rPr lang="id-ID" sz="1800" dirty="0" smtClean="0">
                <a:effectLst/>
              </a:rPr>
              <a:t>)</a:t>
            </a:r>
          </a:p>
          <a:p>
            <a:pPr eaLnBrk="1" hangingPunct="1">
              <a:lnSpc>
                <a:spcPct val="80000"/>
              </a:lnSpc>
              <a:defRPr/>
            </a:pPr>
            <a:r>
              <a:rPr lang="id-ID" sz="1800" dirty="0" smtClean="0">
                <a:effectLst/>
              </a:rPr>
              <a:t>Kacang kapri (</a:t>
            </a:r>
            <a:r>
              <a:rPr lang="id-ID" sz="1800" i="1" dirty="0" smtClean="0">
                <a:effectLst/>
              </a:rPr>
              <a:t>Pisum sativum</a:t>
            </a:r>
            <a:r>
              <a:rPr lang="id-ID" sz="1800" dirty="0" smtClean="0">
                <a:effectLst/>
              </a:rPr>
              <a:t>)</a:t>
            </a:r>
          </a:p>
          <a:p>
            <a:pPr eaLnBrk="1" hangingPunct="1">
              <a:lnSpc>
                <a:spcPct val="80000"/>
              </a:lnSpc>
              <a:defRPr/>
            </a:pPr>
            <a:r>
              <a:rPr lang="id-ID" sz="1800" dirty="0" smtClean="0">
                <a:effectLst/>
              </a:rPr>
              <a:t>Kacang kedelai (lebih umum disebut tanpa "kacang", </a:t>
            </a:r>
            <a:r>
              <a:rPr lang="id-ID" sz="1800" i="1" dirty="0" smtClean="0">
                <a:effectLst/>
              </a:rPr>
              <a:t>Glycine</a:t>
            </a:r>
            <a:r>
              <a:rPr lang="id-ID" sz="1800" dirty="0" smtClean="0">
                <a:effectLst/>
              </a:rPr>
              <a:t>)</a:t>
            </a:r>
          </a:p>
          <a:p>
            <a:pPr eaLnBrk="1" hangingPunct="1">
              <a:lnSpc>
                <a:spcPct val="80000"/>
              </a:lnSpc>
              <a:defRPr/>
            </a:pPr>
            <a:r>
              <a:rPr lang="id-ID" sz="1800" dirty="0" smtClean="0">
                <a:effectLst/>
              </a:rPr>
              <a:t>Kacang lima (</a:t>
            </a:r>
            <a:r>
              <a:rPr lang="id-ID" sz="1800" i="1" dirty="0" smtClean="0">
                <a:effectLst/>
              </a:rPr>
              <a:t>Phaseolus lunatus</a:t>
            </a:r>
            <a:r>
              <a:rPr lang="id-ID" sz="1800" dirty="0" smtClean="0">
                <a:effectLst/>
              </a:rPr>
              <a:t>)</a:t>
            </a:r>
          </a:p>
          <a:p>
            <a:pPr eaLnBrk="1" hangingPunct="1">
              <a:lnSpc>
                <a:spcPct val="80000"/>
              </a:lnSpc>
              <a:defRPr/>
            </a:pPr>
            <a:r>
              <a:rPr lang="id-ID" sz="1800" dirty="0" smtClean="0">
                <a:effectLst/>
              </a:rPr>
              <a:t>Kacang mede (bukan legum, </a:t>
            </a:r>
            <a:r>
              <a:rPr lang="id-ID" sz="1800" i="1" dirty="0" smtClean="0">
                <a:effectLst/>
              </a:rPr>
              <a:t>Anacardium occidentale</a:t>
            </a:r>
            <a:r>
              <a:rPr lang="id-ID" sz="1800" dirty="0" smtClean="0">
                <a:effectLst/>
              </a:rPr>
              <a:t> )</a:t>
            </a:r>
          </a:p>
          <a:p>
            <a:pPr eaLnBrk="1" hangingPunct="1">
              <a:lnSpc>
                <a:spcPct val="80000"/>
              </a:lnSpc>
              <a:defRPr/>
            </a:pPr>
            <a:r>
              <a:rPr lang="id-ID" sz="1800" dirty="0" smtClean="0">
                <a:effectLst/>
              </a:rPr>
              <a:t>Kacang merah (</a:t>
            </a:r>
            <a:r>
              <a:rPr lang="id-ID" sz="1800" i="1" dirty="0" smtClean="0">
                <a:effectLst/>
              </a:rPr>
              <a:t>Phaseolus vulgaris</a:t>
            </a:r>
            <a:r>
              <a:rPr lang="id-ID" sz="1800" dirty="0" smtClean="0">
                <a:effectLst/>
              </a:rPr>
              <a:t>)</a:t>
            </a:r>
          </a:p>
          <a:p>
            <a:pPr eaLnBrk="1" hangingPunct="1">
              <a:lnSpc>
                <a:spcPct val="80000"/>
              </a:lnSpc>
              <a:defRPr/>
            </a:pPr>
            <a:r>
              <a:rPr lang="id-ID" sz="1800" dirty="0" smtClean="0">
                <a:effectLst/>
              </a:rPr>
              <a:t>Kacang panjang (</a:t>
            </a:r>
            <a:r>
              <a:rPr lang="id-ID" sz="1800" i="1" dirty="0" smtClean="0">
                <a:effectLst/>
              </a:rPr>
              <a:t>Phaseolus vulgaris</a:t>
            </a:r>
            <a:r>
              <a:rPr lang="id-ID" sz="1800" dirty="0" smtClean="0">
                <a:effectLst/>
              </a:rPr>
              <a:t>)</a:t>
            </a:r>
          </a:p>
          <a:p>
            <a:pPr eaLnBrk="1" hangingPunct="1">
              <a:lnSpc>
                <a:spcPct val="80000"/>
              </a:lnSpc>
              <a:defRPr/>
            </a:pPr>
            <a:r>
              <a:rPr lang="id-ID" sz="1800" dirty="0" smtClean="0">
                <a:effectLst/>
              </a:rPr>
              <a:t>Kacang ercis (</a:t>
            </a:r>
            <a:r>
              <a:rPr lang="id-ID" sz="1800" i="1" dirty="0" smtClean="0">
                <a:effectLst/>
              </a:rPr>
              <a:t>Pisum sativum</a:t>
            </a:r>
            <a:r>
              <a:rPr lang="id-ID" sz="1800" dirty="0" smtClean="0">
                <a:effectLst/>
              </a:rPr>
              <a:t>)</a:t>
            </a:r>
          </a:p>
          <a:p>
            <a:pPr eaLnBrk="1" hangingPunct="1">
              <a:lnSpc>
                <a:spcPct val="80000"/>
              </a:lnSpc>
              <a:defRPr/>
            </a:pPr>
            <a:r>
              <a:rPr lang="id-ID" sz="1800" dirty="0" smtClean="0">
                <a:effectLst/>
              </a:rPr>
              <a:t>Kacang tanah (</a:t>
            </a:r>
            <a:r>
              <a:rPr lang="id-ID" sz="1800" i="1" dirty="0" smtClean="0">
                <a:effectLst/>
              </a:rPr>
              <a:t>Arachis hypogaea</a:t>
            </a:r>
            <a:r>
              <a:rPr lang="id-ID" sz="1800" dirty="0" smtClean="0">
                <a:effectLst/>
              </a:rPr>
              <a:t>)</a:t>
            </a:r>
          </a:p>
          <a:p>
            <a:pPr eaLnBrk="1" hangingPunct="1">
              <a:lnSpc>
                <a:spcPct val="80000"/>
              </a:lnSpc>
              <a:defRPr/>
            </a:pPr>
            <a:r>
              <a:rPr lang="id-ID" sz="1800" dirty="0" smtClean="0">
                <a:effectLst/>
              </a:rPr>
              <a:t>Kacang tunggak/kacang tolo (</a:t>
            </a:r>
            <a:r>
              <a:rPr lang="id-ID" sz="1800" i="1" dirty="0" smtClean="0">
                <a:effectLst/>
              </a:rPr>
              <a:t>Vigna unguiculata</a:t>
            </a:r>
            <a:r>
              <a:rPr lang="id-ID" sz="1800" dirty="0" smtClean="0">
                <a:effectLst/>
              </a:rPr>
              <a:t>)</a:t>
            </a:r>
          </a:p>
          <a:p>
            <a:pPr eaLnBrk="1" hangingPunct="1">
              <a:lnSpc>
                <a:spcPct val="80000"/>
              </a:lnSpc>
              <a:defRPr/>
            </a:pPr>
            <a:r>
              <a:rPr lang="id-ID" sz="1800" dirty="0" smtClean="0">
                <a:effectLst/>
              </a:rPr>
              <a:t>Kacang koro (</a:t>
            </a:r>
            <a:r>
              <a:rPr lang="id-ID" sz="1800" i="1" dirty="0" smtClean="0">
                <a:effectLst/>
              </a:rPr>
              <a:t>Canavalia Ensiformis</a:t>
            </a:r>
            <a:r>
              <a:rPr lang="id-ID" sz="1800" dirty="0" smtClean="0">
                <a:effectLst/>
              </a:rPr>
              <a:t>)</a:t>
            </a:r>
          </a:p>
        </p:txBody>
      </p:sp>
    </p:spTree>
    <p:extLst>
      <p:ext uri="{BB962C8B-B14F-4D97-AF65-F5344CB8AC3E}">
        <p14:creationId xmlns:p14="http://schemas.microsoft.com/office/powerpoint/2010/main" val="3080941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p:txBody>
          <a:bodyPr>
            <a:normAutofit/>
          </a:bodyPr>
          <a:lstStyle/>
          <a:p>
            <a:pPr eaLnBrk="1" hangingPunct="1">
              <a:defRPr/>
            </a:pPr>
            <a:r>
              <a:rPr lang="en-US" smtClean="0"/>
              <a:t>Kacang Arab </a:t>
            </a:r>
            <a:r>
              <a:rPr lang="id-ID" smtClean="0">
                <a:solidFill>
                  <a:srgbClr val="0D0D0D"/>
                </a:solidFill>
                <a:effectLst>
                  <a:outerShdw blurRad="38100" dist="38100" dir="2700000" algn="tl">
                    <a:srgbClr val="FFFFFF"/>
                  </a:outerShdw>
                </a:effectLst>
              </a:rPr>
              <a:t>(</a:t>
            </a:r>
            <a:r>
              <a:rPr lang="id-ID" i="1" smtClean="0">
                <a:solidFill>
                  <a:srgbClr val="0D0D0D"/>
                </a:solidFill>
                <a:effectLst>
                  <a:outerShdw blurRad="38100" dist="38100" dir="2700000" algn="tl">
                    <a:srgbClr val="FFFFFF"/>
                  </a:outerShdw>
                </a:effectLst>
              </a:rPr>
              <a:t>Cicer arietinum</a:t>
            </a:r>
            <a:r>
              <a:rPr lang="id-ID" smtClean="0">
                <a:solidFill>
                  <a:srgbClr val="0D0D0D"/>
                </a:solidFill>
                <a:effectLst>
                  <a:outerShdw blurRad="38100" dist="38100" dir="2700000" algn="tl">
                    <a:srgbClr val="FFFFFF"/>
                  </a:outerShdw>
                </a:effectLst>
              </a:rPr>
              <a:t>)</a:t>
            </a:r>
            <a:endParaRPr lang="id-ID" smtClean="0"/>
          </a:p>
        </p:txBody>
      </p:sp>
      <p:sp>
        <p:nvSpPr>
          <p:cNvPr id="5123" name="Content Placeholder 2"/>
          <p:cNvSpPr>
            <a:spLocks noGrp="1"/>
          </p:cNvSpPr>
          <p:nvPr>
            <p:ph idx="4294967295"/>
          </p:nvPr>
        </p:nvSpPr>
        <p:spPr>
          <a:xfrm>
            <a:off x="395288" y="1484313"/>
            <a:ext cx="4608512" cy="4525962"/>
          </a:xfrm>
        </p:spPr>
        <p:txBody>
          <a:bodyPr/>
          <a:lstStyle/>
          <a:p>
            <a:pPr eaLnBrk="1" hangingPunct="1">
              <a:defRPr/>
            </a:pPr>
            <a:r>
              <a:rPr lang="en-US" sz="2400" smtClean="0"/>
              <a:t>T</a:t>
            </a:r>
            <a:r>
              <a:rPr lang="id-ID" sz="2400" smtClean="0"/>
              <a:t>umbuhan yang termasuk suku </a:t>
            </a:r>
            <a:r>
              <a:rPr lang="id-ID" sz="2400" i="1" smtClean="0"/>
              <a:t>Fabaceae </a:t>
            </a:r>
            <a:r>
              <a:rPr lang="id-ID" sz="2400" smtClean="0"/>
              <a:t>yang menghasilkan polong berukuran kecil berwarna kekuningan. </a:t>
            </a:r>
            <a:endParaRPr lang="en-US" sz="2400" smtClean="0"/>
          </a:p>
          <a:p>
            <a:pPr eaLnBrk="1" hangingPunct="1">
              <a:defRPr/>
            </a:pPr>
            <a:r>
              <a:rPr lang="id-ID" sz="2400" smtClean="0"/>
              <a:t>Kacang arab kaya protein dan merupakan salah satu dari tanaman budidaya yang paling kuno. </a:t>
            </a:r>
            <a:endParaRPr lang="en-US" sz="2400" smtClean="0"/>
          </a:p>
          <a:p>
            <a:pPr eaLnBrk="1" hangingPunct="1">
              <a:defRPr/>
            </a:pPr>
            <a:r>
              <a:rPr lang="id-ID" sz="2400" smtClean="0"/>
              <a:t>Di Timur Tengah ditemukan sisa-sisa budidaya kacang arab yang berusia 7.500 tahun</a:t>
            </a:r>
          </a:p>
        </p:txBody>
      </p:sp>
    </p:spTree>
    <p:extLst>
      <p:ext uri="{BB962C8B-B14F-4D97-AF65-F5344CB8AC3E}">
        <p14:creationId xmlns:p14="http://schemas.microsoft.com/office/powerpoint/2010/main" val="11144470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idx="4294967295"/>
          </p:nvPr>
        </p:nvSpPr>
        <p:spPr/>
        <p:txBody>
          <a:bodyPr/>
          <a:lstStyle/>
          <a:p>
            <a:pPr eaLnBrk="1" hangingPunct="1">
              <a:defRPr/>
            </a:pPr>
            <a:endParaRPr lang="en-US" smtClean="0"/>
          </a:p>
        </p:txBody>
      </p:sp>
      <p:sp>
        <p:nvSpPr>
          <p:cNvPr id="3" name="Content Placeholder 2"/>
          <p:cNvSpPr>
            <a:spLocks noGrp="1"/>
          </p:cNvSpPr>
          <p:nvPr>
            <p:ph idx="4294967295"/>
          </p:nvPr>
        </p:nvSpPr>
        <p:spPr/>
        <p:txBody>
          <a:bodyPr>
            <a:normAutofit/>
          </a:bodyPr>
          <a:lstStyle/>
          <a:p>
            <a:pPr eaLnBrk="1" hangingPunct="1">
              <a:defRPr/>
            </a:pPr>
            <a:r>
              <a:rPr lang="id-ID" sz="3000" smtClean="0"/>
              <a:t>Ada dua jenis kacang arab:</a:t>
            </a:r>
          </a:p>
          <a:p>
            <a:pPr lvl="1" eaLnBrk="1" hangingPunct="1">
              <a:defRPr/>
            </a:pPr>
            <a:r>
              <a:rPr lang="id-ID" sz="2600" smtClean="0"/>
              <a:t>Desi (bahasa Hindi yang berarti </a:t>
            </a:r>
            <a:r>
              <a:rPr lang="id-ID" sz="2600" i="1" smtClean="0"/>
              <a:t>negara</a:t>
            </a:r>
            <a:r>
              <a:rPr lang="id-ID" sz="2600" smtClean="0"/>
              <a:t> atau </a:t>
            </a:r>
            <a:r>
              <a:rPr lang="id-ID" sz="2600" i="1" smtClean="0"/>
              <a:t>lokal</a:t>
            </a:r>
            <a:r>
              <a:rPr lang="id-ID" sz="2600" smtClean="0"/>
              <a:t>)</a:t>
            </a:r>
            <a:r>
              <a:rPr lang="en-US" sz="2600" smtClean="0"/>
              <a:t> mrp k</a:t>
            </a:r>
            <a:r>
              <a:rPr lang="id-ID" sz="2600" smtClean="0"/>
              <a:t>acang berukuran kecil, lebih gelap, dan memiliki kulit yang kasar, umumnya dibudidayakan di anak benu</a:t>
            </a:r>
            <a:r>
              <a:rPr lang="en-US" sz="2600" smtClean="0"/>
              <a:t>a</a:t>
            </a:r>
            <a:r>
              <a:rPr lang="id-ID" sz="2600" smtClean="0"/>
              <a:t> India, Ethiopia, Meksiko, dan Iran.</a:t>
            </a:r>
            <a:endParaRPr lang="en-US" sz="2600" smtClean="0"/>
          </a:p>
          <a:p>
            <a:pPr lvl="1" eaLnBrk="1" hangingPunct="1">
              <a:defRPr/>
            </a:pPr>
            <a:r>
              <a:rPr lang="id-ID" sz="2600" smtClean="0"/>
              <a:t>Kabuli</a:t>
            </a:r>
            <a:r>
              <a:rPr lang="en-US" sz="2600" smtClean="0"/>
              <a:t> mrp </a:t>
            </a:r>
            <a:r>
              <a:rPr lang="id-ID" sz="2600" smtClean="0"/>
              <a:t>Kacang berukuran lebih terang, lebih besar, dan kulit lebih halus; sekain ditanam di Eropa Selatan, Afrika Utara, Afganistan, dan Chili, jenis ini juga diperkenalkan di anak benua India pada abad ke-18</a:t>
            </a:r>
          </a:p>
        </p:txBody>
      </p:sp>
    </p:spTree>
    <p:extLst>
      <p:ext uri="{BB962C8B-B14F-4D97-AF65-F5344CB8AC3E}">
        <p14:creationId xmlns:p14="http://schemas.microsoft.com/office/powerpoint/2010/main" val="60818900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idx="4294967295"/>
          </p:nvPr>
        </p:nvSpPr>
        <p:spPr/>
        <p:txBody>
          <a:bodyPr/>
          <a:lstStyle/>
          <a:p>
            <a:pPr eaLnBrk="1" hangingPunct="1">
              <a:defRPr/>
            </a:pPr>
            <a:endParaRPr lang="en-US" smtClean="0"/>
          </a:p>
        </p:txBody>
      </p:sp>
      <p:sp>
        <p:nvSpPr>
          <p:cNvPr id="7171" name="Content Placeholder 2"/>
          <p:cNvSpPr>
            <a:spLocks noGrp="1"/>
          </p:cNvSpPr>
          <p:nvPr>
            <p:ph idx="4294967295"/>
          </p:nvPr>
        </p:nvSpPr>
        <p:spPr/>
        <p:txBody>
          <a:bodyPr/>
          <a:lstStyle/>
          <a:p>
            <a:pPr eaLnBrk="1" hangingPunct="1">
              <a:defRPr/>
            </a:pPr>
            <a:r>
              <a:rPr lang="id-ID" smtClean="0"/>
              <a:t>Nilai gizi</a:t>
            </a:r>
          </a:p>
          <a:p>
            <a:pPr lvl="1" eaLnBrk="1" hangingPunct="1">
              <a:defRPr/>
            </a:pPr>
            <a:r>
              <a:rPr lang="id-ID" smtClean="0"/>
              <a:t>23% protein</a:t>
            </a:r>
          </a:p>
          <a:p>
            <a:pPr lvl="1" eaLnBrk="1" hangingPunct="1">
              <a:defRPr/>
            </a:pPr>
            <a:r>
              <a:rPr lang="id-ID" smtClean="0"/>
              <a:t>64% total karbohidrat</a:t>
            </a:r>
          </a:p>
          <a:p>
            <a:pPr lvl="1" eaLnBrk="1" hangingPunct="1">
              <a:defRPr/>
            </a:pPr>
            <a:r>
              <a:rPr lang="id-ID" smtClean="0"/>
              <a:t>5% lemak</a:t>
            </a:r>
          </a:p>
          <a:p>
            <a:pPr lvl="1" eaLnBrk="1" hangingPunct="1">
              <a:defRPr/>
            </a:pPr>
            <a:r>
              <a:rPr lang="id-ID" smtClean="0"/>
              <a:t>6% crude fiber</a:t>
            </a:r>
          </a:p>
          <a:p>
            <a:pPr lvl="1" eaLnBrk="1" hangingPunct="1">
              <a:defRPr/>
            </a:pPr>
            <a:r>
              <a:rPr lang="id-ID" smtClean="0"/>
              <a:t>3% abu</a:t>
            </a:r>
            <a:br>
              <a:rPr lang="id-ID" smtClean="0"/>
            </a:br>
            <a:endParaRPr lang="id-ID" smtClean="0"/>
          </a:p>
        </p:txBody>
      </p:sp>
    </p:spTree>
    <p:extLst>
      <p:ext uri="{BB962C8B-B14F-4D97-AF65-F5344CB8AC3E}">
        <p14:creationId xmlns:p14="http://schemas.microsoft.com/office/powerpoint/2010/main" val="225034102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rrowheads="1"/>
          </p:cNvSpPr>
          <p:nvPr>
            <p:ph type="title"/>
          </p:nvPr>
        </p:nvSpPr>
        <p:spPr/>
        <p:txBody>
          <a:bodyPr/>
          <a:lstStyle/>
          <a:p>
            <a:pPr eaLnBrk="1" hangingPunct="1">
              <a:defRPr/>
            </a:pPr>
            <a:r>
              <a:rPr lang="id-ID" sz="2800" smtClean="0">
                <a:solidFill>
                  <a:srgbClr val="0D0D0D"/>
                </a:solidFill>
                <a:effectLst>
                  <a:outerShdw blurRad="38100" dist="38100" dir="2700000" algn="tl">
                    <a:srgbClr val="FFFFFF"/>
                  </a:outerShdw>
                </a:effectLst>
              </a:rPr>
              <a:t>Kacang azu</a:t>
            </a:r>
            <a:r>
              <a:rPr lang="en-US" sz="2800" smtClean="0">
                <a:solidFill>
                  <a:srgbClr val="0D0D0D"/>
                </a:solidFill>
                <a:effectLst>
                  <a:outerShdw blurRad="38100" dist="38100" dir="2700000" algn="tl">
                    <a:srgbClr val="FFFFFF"/>
                  </a:outerShdw>
                </a:effectLst>
              </a:rPr>
              <a:t>ki</a:t>
            </a:r>
            <a:r>
              <a:rPr lang="id-ID" sz="2800" smtClean="0">
                <a:solidFill>
                  <a:srgbClr val="0D0D0D"/>
                </a:solidFill>
                <a:effectLst>
                  <a:outerShdw blurRad="38100" dist="38100" dir="2700000" algn="tl">
                    <a:srgbClr val="FFFFFF"/>
                  </a:outerShdw>
                </a:effectLst>
              </a:rPr>
              <a:t> (</a:t>
            </a:r>
            <a:r>
              <a:rPr lang="id-ID" sz="2800" i="1" smtClean="0">
                <a:solidFill>
                  <a:srgbClr val="0D0D0D"/>
                </a:solidFill>
                <a:effectLst>
                  <a:outerShdw blurRad="38100" dist="38100" dir="2700000" algn="tl">
                    <a:srgbClr val="FFFFFF"/>
                  </a:outerShdw>
                </a:effectLst>
              </a:rPr>
              <a:t>Vigna angularis</a:t>
            </a:r>
            <a:r>
              <a:rPr lang="id-ID" sz="2800" smtClean="0">
                <a:solidFill>
                  <a:srgbClr val="0D0D0D"/>
                </a:solidFill>
                <a:effectLst>
                  <a:outerShdw blurRad="38100" dist="38100" dir="2700000" algn="tl">
                    <a:srgbClr val="FFFFFF"/>
                  </a:outerShdw>
                </a:effectLst>
              </a:rPr>
              <a:t>)</a:t>
            </a:r>
            <a:endParaRPr lang="en-US" sz="2800" smtClean="0">
              <a:solidFill>
                <a:srgbClr val="0D0D0D"/>
              </a:solidFill>
              <a:effectLst>
                <a:outerShdw blurRad="38100" dist="38100" dir="2700000" algn="tl">
                  <a:srgbClr val="FFFFFF"/>
                </a:outerShdw>
              </a:effectLst>
            </a:endParaRPr>
          </a:p>
        </p:txBody>
      </p:sp>
      <p:sp>
        <p:nvSpPr>
          <p:cNvPr id="23555" name="Rectangle 3"/>
          <p:cNvSpPr>
            <a:spLocks noGrp="1" noChangeArrowheads="1"/>
          </p:cNvSpPr>
          <p:nvPr>
            <p:ph type="body" sz="half" idx="1"/>
          </p:nvPr>
        </p:nvSpPr>
        <p:spPr/>
        <p:txBody>
          <a:bodyPr/>
          <a:lstStyle/>
          <a:p>
            <a:pPr eaLnBrk="1" hangingPunct="1">
              <a:defRPr/>
            </a:pPr>
            <a:r>
              <a:rPr lang="en-US" sz="2800" smtClean="0"/>
              <a:t>Kacang azuki banyak digunakan di Indonesia dalam makanan Indonesia biasa sebagai sup, contohnya sup kacang azuki.</a:t>
            </a:r>
          </a:p>
          <a:p>
            <a:pPr eaLnBrk="1" hangingPunct="1">
              <a:defRPr/>
            </a:pPr>
            <a:r>
              <a:rPr lang="en-US" sz="2800" smtClean="0"/>
              <a:t>Kacang azuki dikenal dalam bahasa Inggris dengan nama </a:t>
            </a:r>
            <a:r>
              <a:rPr lang="en-US" sz="2800" i="1" smtClean="0"/>
              <a:t>Azuki bean</a:t>
            </a:r>
            <a:r>
              <a:rPr lang="en-US" sz="2800" smtClean="0"/>
              <a:t>.</a:t>
            </a:r>
          </a:p>
        </p:txBody>
      </p:sp>
      <p:pic>
        <p:nvPicPr>
          <p:cNvPr id="13316" name="Picture 4" descr="W_azuki2111"/>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364163" y="1700213"/>
            <a:ext cx="3322637" cy="3676650"/>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62474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p:txBody>
          <a:bodyPr/>
          <a:lstStyle/>
          <a:p>
            <a:pPr eaLnBrk="1" hangingPunct="1">
              <a:defRPr/>
            </a:pPr>
            <a:r>
              <a:rPr lang="id-ID" sz="2800" smtClean="0">
                <a:solidFill>
                  <a:srgbClr val="0D0D0D"/>
                </a:solidFill>
                <a:effectLst>
                  <a:outerShdw blurRad="38100" dist="38100" dir="2700000" algn="tl">
                    <a:srgbClr val="FFFFFF"/>
                  </a:outerShdw>
                </a:effectLst>
              </a:rPr>
              <a:t>Kacang babi (</a:t>
            </a:r>
            <a:r>
              <a:rPr lang="id-ID" sz="2800" i="1" smtClean="0">
                <a:solidFill>
                  <a:srgbClr val="0D0D0D"/>
                </a:solidFill>
                <a:effectLst>
                  <a:outerShdw blurRad="38100" dist="38100" dir="2700000" algn="tl">
                    <a:srgbClr val="FFFFFF"/>
                  </a:outerShdw>
                </a:effectLst>
              </a:rPr>
              <a:t>Vicia faba</a:t>
            </a:r>
            <a:r>
              <a:rPr lang="id-ID" sz="2800" smtClean="0">
                <a:solidFill>
                  <a:srgbClr val="0D0D0D"/>
                </a:solidFill>
                <a:effectLst>
                  <a:outerShdw blurRad="38100" dist="38100" dir="2700000" algn="tl">
                    <a:srgbClr val="FFFFFF"/>
                  </a:outerShdw>
                </a:effectLst>
              </a:rPr>
              <a:t>)</a:t>
            </a:r>
            <a:endParaRPr lang="en-US" sz="2800" smtClean="0">
              <a:solidFill>
                <a:srgbClr val="0D0D0D"/>
              </a:solidFill>
              <a:effectLst>
                <a:outerShdw blurRad="38100" dist="38100" dir="2700000" algn="tl">
                  <a:srgbClr val="FFFFFF"/>
                </a:outerShdw>
              </a:effectLst>
            </a:endParaRPr>
          </a:p>
        </p:txBody>
      </p:sp>
      <p:sp>
        <p:nvSpPr>
          <p:cNvPr id="26630" name="Rectangle 6"/>
          <p:cNvSpPr>
            <a:spLocks noGrp="1" noChangeArrowheads="1"/>
          </p:cNvSpPr>
          <p:nvPr>
            <p:ph type="body" sz="half" idx="1"/>
          </p:nvPr>
        </p:nvSpPr>
        <p:spPr/>
        <p:txBody>
          <a:bodyPr/>
          <a:lstStyle/>
          <a:p>
            <a:pPr eaLnBrk="1" hangingPunct="1">
              <a:lnSpc>
                <a:spcPct val="90000"/>
              </a:lnSpc>
              <a:defRPr/>
            </a:pPr>
            <a:r>
              <a:rPr lang="en-US" sz="2400" smtClean="0"/>
              <a:t>Kacang babi (kacang dieng) berasal dari tumbuh-tumbuhan sejenis kacang-kacangan yang hanya tumbuh dengan baik di dataran tinggi dieng.</a:t>
            </a:r>
          </a:p>
          <a:p>
            <a:pPr eaLnBrk="1" hangingPunct="1">
              <a:lnSpc>
                <a:spcPct val="90000"/>
              </a:lnSpc>
              <a:defRPr/>
            </a:pPr>
            <a:r>
              <a:rPr lang="en-US" sz="2400" smtClean="0"/>
              <a:t>Kacang ini memiliki bentuk yang unik, tidak seperti jenis kacang-kacangan lain. </a:t>
            </a:r>
          </a:p>
          <a:p>
            <a:pPr eaLnBrk="1" hangingPunct="1">
              <a:lnSpc>
                <a:spcPct val="90000"/>
              </a:lnSpc>
              <a:defRPr/>
            </a:pPr>
            <a:r>
              <a:rPr lang="en-US" sz="2400" smtClean="0"/>
              <a:t>Bentuknya besar dan melebar dengan congor ditengah yang berwarna hitam. </a:t>
            </a:r>
          </a:p>
        </p:txBody>
      </p:sp>
      <p:pic>
        <p:nvPicPr>
          <p:cNvPr id="14340" name="Picture 4" descr="kacang babi"/>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5292725" y="1628775"/>
            <a:ext cx="3101975" cy="2087563"/>
          </a:xfrm>
          <a:noFill/>
          <a:extLst>
            <a:ext uri="{909E8E84-426E-40DD-AFC4-6F175D3DCCD1}">
              <a14:hiddenFill xmlns:a14="http://schemas.microsoft.com/office/drawing/2010/main">
                <a:solidFill>
                  <a:srgbClr val="FFFFFF"/>
                </a:solidFill>
              </a14:hiddenFill>
            </a:ext>
          </a:extLst>
        </p:spPr>
      </p:pic>
      <p:pic>
        <p:nvPicPr>
          <p:cNvPr id="14341" name="Picture 7" descr="Kacang Babi"/>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5292725" y="3860800"/>
            <a:ext cx="3095625" cy="2232025"/>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91734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rrowheads="1"/>
          </p:cNvSpPr>
          <p:nvPr>
            <p:ph type="title"/>
          </p:nvPr>
        </p:nvSpPr>
        <p:spPr/>
        <p:txBody>
          <a:bodyPr/>
          <a:lstStyle/>
          <a:p>
            <a:pPr eaLnBrk="1" hangingPunct="1">
              <a:defRPr/>
            </a:pPr>
            <a:r>
              <a:rPr lang="id-ID" sz="2800" smtClean="0">
                <a:solidFill>
                  <a:srgbClr val="0D0D0D"/>
                </a:solidFill>
                <a:effectLst>
                  <a:outerShdw blurRad="38100" dist="38100" dir="2700000" algn="tl">
                    <a:srgbClr val="FFFFFF"/>
                  </a:outerShdw>
                </a:effectLst>
              </a:rPr>
              <a:t>Kacang bogor (</a:t>
            </a:r>
            <a:r>
              <a:rPr lang="id-ID" sz="2800" i="1" smtClean="0">
                <a:solidFill>
                  <a:srgbClr val="0D0D0D"/>
                </a:solidFill>
                <a:effectLst>
                  <a:outerShdw blurRad="38100" dist="38100" dir="2700000" algn="tl">
                    <a:srgbClr val="FFFFFF"/>
                  </a:outerShdw>
                </a:effectLst>
              </a:rPr>
              <a:t>Vigna subterranea</a:t>
            </a:r>
            <a:r>
              <a:rPr lang="id-ID" sz="2800" smtClean="0">
                <a:solidFill>
                  <a:srgbClr val="0D0D0D"/>
                </a:solidFill>
                <a:effectLst>
                  <a:outerShdw blurRad="38100" dist="38100" dir="2700000" algn="tl">
                    <a:srgbClr val="FFFFFF"/>
                  </a:outerShdw>
                </a:effectLst>
              </a:rPr>
              <a:t>)</a:t>
            </a:r>
            <a:endParaRPr lang="en-US" sz="2800" smtClean="0">
              <a:solidFill>
                <a:srgbClr val="0D0D0D"/>
              </a:solidFill>
              <a:effectLst>
                <a:outerShdw blurRad="38100" dist="38100" dir="2700000" algn="tl">
                  <a:srgbClr val="FFFFFF"/>
                </a:outerShdw>
              </a:effectLst>
            </a:endParaRPr>
          </a:p>
        </p:txBody>
      </p:sp>
      <p:sp>
        <p:nvSpPr>
          <p:cNvPr id="28675" name="Rectangle 3"/>
          <p:cNvSpPr>
            <a:spLocks noGrp="1" noChangeArrowheads="1"/>
          </p:cNvSpPr>
          <p:nvPr>
            <p:ph type="body" idx="1"/>
          </p:nvPr>
        </p:nvSpPr>
        <p:spPr/>
        <p:txBody>
          <a:bodyPr/>
          <a:lstStyle/>
          <a:p>
            <a:pPr eaLnBrk="1" hangingPunct="1">
              <a:lnSpc>
                <a:spcPct val="90000"/>
              </a:lnSpc>
              <a:defRPr/>
            </a:pPr>
            <a:r>
              <a:rPr lang="en-US" sz="2400" smtClean="0"/>
              <a:t>bukan merupakan kacang-kacangan yang populer di Indonesia. </a:t>
            </a:r>
          </a:p>
          <a:p>
            <a:pPr eaLnBrk="1" hangingPunct="1">
              <a:lnSpc>
                <a:spcPct val="90000"/>
              </a:lnSpc>
              <a:defRPr/>
            </a:pPr>
            <a:r>
              <a:rPr lang="en-US" sz="2400" smtClean="0"/>
              <a:t>Nama ini diberikan karena banyak dijajakan di kota Bogor, Jawa Barat. </a:t>
            </a:r>
          </a:p>
          <a:p>
            <a:pPr eaLnBrk="1" hangingPunct="1">
              <a:lnSpc>
                <a:spcPct val="90000"/>
              </a:lnSpc>
              <a:defRPr/>
            </a:pPr>
            <a:r>
              <a:rPr lang="en-US" sz="2400" smtClean="0"/>
              <a:t>Tumbuhan ini diintroduksi ke Indonesia pada awal abad ke-20 sebagai sumber protein baru namun kurang populer karena produksinya yang rendah dan hingga sekarang dianggap sebagai makanan sampingan. </a:t>
            </a:r>
          </a:p>
          <a:p>
            <a:pPr eaLnBrk="1" hangingPunct="1">
              <a:lnSpc>
                <a:spcPct val="90000"/>
              </a:lnSpc>
              <a:defRPr/>
            </a:pPr>
            <a:r>
              <a:rPr lang="en-US" sz="2400" smtClean="0"/>
              <a:t>Asal tanaman kacang bogor belum diketahui secara pasti, namun diperkirakan berasal dari daerah Afrika Tropis. </a:t>
            </a:r>
          </a:p>
          <a:p>
            <a:pPr eaLnBrk="1" hangingPunct="1">
              <a:lnSpc>
                <a:spcPct val="90000"/>
              </a:lnSpc>
              <a:defRPr/>
            </a:pPr>
            <a:r>
              <a:rPr lang="en-US" sz="2400" smtClean="0"/>
              <a:t>Kini, kacang bogor telah meyebar ke Madagaskar, Mauritus, India, Ceylon, Indonesia, Philiphina, Malaysia, Iowa, New Caledonia, Australia, Amerika Tengah tropis, dan Brazilia. </a:t>
            </a:r>
          </a:p>
        </p:txBody>
      </p:sp>
    </p:spTree>
    <p:extLst>
      <p:ext uri="{BB962C8B-B14F-4D97-AF65-F5344CB8AC3E}">
        <p14:creationId xmlns:p14="http://schemas.microsoft.com/office/powerpoint/2010/main" val="275465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rrowheads="1"/>
          </p:cNvSpPr>
          <p:nvPr>
            <p:ph type="title"/>
          </p:nvPr>
        </p:nvSpPr>
        <p:spPr/>
        <p:txBody>
          <a:bodyPr/>
          <a:lstStyle/>
          <a:p>
            <a:pPr eaLnBrk="1" hangingPunct="1">
              <a:defRPr/>
            </a:pPr>
            <a:endParaRPr lang="en-US" smtClean="0"/>
          </a:p>
        </p:txBody>
      </p:sp>
      <p:sp>
        <p:nvSpPr>
          <p:cNvPr id="29699" name="Rectangle 3"/>
          <p:cNvSpPr>
            <a:spLocks noGrp="1" noChangeArrowheads="1"/>
          </p:cNvSpPr>
          <p:nvPr>
            <p:ph type="body" idx="1"/>
          </p:nvPr>
        </p:nvSpPr>
        <p:spPr/>
        <p:txBody>
          <a:bodyPr/>
          <a:lstStyle/>
          <a:p>
            <a:pPr eaLnBrk="1" hangingPunct="1">
              <a:lnSpc>
                <a:spcPct val="90000"/>
              </a:lnSpc>
              <a:defRPr/>
            </a:pPr>
            <a:r>
              <a:rPr lang="en-US" sz="2400" smtClean="0"/>
              <a:t>Tanaman ini ini tergolong tanaman legum dan dikenal tahan keterbatasan hara tanah. </a:t>
            </a:r>
          </a:p>
          <a:p>
            <a:pPr eaLnBrk="1" hangingPunct="1">
              <a:lnSpc>
                <a:spcPct val="90000"/>
              </a:lnSpc>
              <a:defRPr/>
            </a:pPr>
            <a:r>
              <a:rPr lang="en-US" sz="2400" smtClean="0"/>
              <a:t>Buahnya bersifat seperti kacang tanah: masuk ke bawah permukaan tanah untuk pemasakannya.</a:t>
            </a:r>
          </a:p>
          <a:p>
            <a:pPr eaLnBrk="1" hangingPunct="1">
              <a:lnSpc>
                <a:spcPct val="90000"/>
              </a:lnSpc>
              <a:defRPr/>
            </a:pPr>
            <a:r>
              <a:rPr lang="en-US" sz="2400" smtClean="0"/>
              <a:t>Polongnya membulat, berkerut-kerut, dengan panjang 1 - 1,5cm. Satu polong biasanya berisi satu biji, kadang-kadang dua. </a:t>
            </a:r>
          </a:p>
          <a:p>
            <a:pPr eaLnBrk="1" hangingPunct="1">
              <a:lnSpc>
                <a:spcPct val="90000"/>
              </a:lnSpc>
              <a:defRPr/>
            </a:pPr>
            <a:r>
              <a:rPr lang="en-US" sz="2400" smtClean="0"/>
              <a:t>Bijinya membulat, halus, dan keras jika telah masak dan kering. </a:t>
            </a:r>
          </a:p>
          <a:p>
            <a:pPr eaLnBrk="1" hangingPunct="1">
              <a:lnSpc>
                <a:spcPct val="90000"/>
              </a:lnSpc>
              <a:defRPr/>
            </a:pPr>
            <a:r>
              <a:rPr lang="en-US" sz="2400" smtClean="0"/>
              <a:t>Warna biji krem, coklat, merah, atau bertutul-tutul. </a:t>
            </a:r>
          </a:p>
          <a:p>
            <a:pPr eaLnBrk="1" hangingPunct="1">
              <a:lnSpc>
                <a:spcPct val="90000"/>
              </a:lnSpc>
              <a:defRPr/>
            </a:pPr>
            <a:r>
              <a:rPr lang="en-US" sz="2400" smtClean="0"/>
              <a:t>Sebagaimana legum lain, tanaman ini bersimbiosis dengan bakteri pengikat N bebas, dengan membentuk bintil-bintil akar berisi bakteri.</a:t>
            </a:r>
          </a:p>
        </p:txBody>
      </p:sp>
    </p:spTree>
    <p:extLst>
      <p:ext uri="{BB962C8B-B14F-4D97-AF65-F5344CB8AC3E}">
        <p14:creationId xmlns:p14="http://schemas.microsoft.com/office/powerpoint/2010/main" val="124988439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rrowheads="1"/>
          </p:cNvSpPr>
          <p:nvPr>
            <p:ph type="title"/>
          </p:nvPr>
        </p:nvSpPr>
        <p:spPr/>
        <p:txBody>
          <a:bodyPr/>
          <a:lstStyle/>
          <a:p>
            <a:pPr eaLnBrk="1" hangingPunct="1">
              <a:defRPr/>
            </a:pPr>
            <a:endParaRPr lang="en-US" smtClean="0"/>
          </a:p>
        </p:txBody>
      </p:sp>
      <p:sp>
        <p:nvSpPr>
          <p:cNvPr id="30723" name="Rectangle 3"/>
          <p:cNvSpPr>
            <a:spLocks noGrp="1" noChangeArrowheads="1"/>
          </p:cNvSpPr>
          <p:nvPr>
            <p:ph type="body" idx="1"/>
          </p:nvPr>
        </p:nvSpPr>
        <p:spPr/>
        <p:txBody>
          <a:bodyPr/>
          <a:lstStyle/>
          <a:p>
            <a:pPr eaLnBrk="1" hangingPunct="1">
              <a:lnSpc>
                <a:spcPct val="80000"/>
              </a:lnSpc>
              <a:defRPr/>
            </a:pPr>
            <a:r>
              <a:rPr lang="en-US" sz="2800" smtClean="0"/>
              <a:t>Kebutuhan iklim kacang bogor sama dengan kacang tanah, menyukai banyak hujan dan sinar matahari tetapi lebih toleran kondisi rendah hara dan kekurangan air. </a:t>
            </a:r>
          </a:p>
          <a:p>
            <a:pPr eaLnBrk="1" hangingPunct="1">
              <a:lnSpc>
                <a:spcPct val="80000"/>
              </a:lnSpc>
              <a:defRPr/>
            </a:pPr>
            <a:r>
              <a:rPr lang="en-US" sz="2800" smtClean="0"/>
              <a:t>Tanaman ini kurang tanggap terhadap pemupukan nitrogen karena mampu memanfaatkan nitrogen dari bakteri pengikat N udara.</a:t>
            </a:r>
          </a:p>
          <a:p>
            <a:pPr eaLnBrk="1" hangingPunct="1">
              <a:lnSpc>
                <a:spcPct val="80000"/>
              </a:lnSpc>
              <a:defRPr/>
            </a:pPr>
            <a:r>
              <a:rPr lang="en-US" sz="2800" smtClean="0"/>
              <a:t>Penyakit yang diketahui menyerang kacang bogor adalah layu fusarium, bercak daun, nematoda dan virus. </a:t>
            </a:r>
          </a:p>
          <a:p>
            <a:pPr eaLnBrk="1" hangingPunct="1">
              <a:lnSpc>
                <a:spcPct val="80000"/>
              </a:lnSpc>
              <a:defRPr/>
            </a:pPr>
            <a:r>
              <a:rPr lang="en-US" sz="2800" smtClean="0"/>
              <a:t>Serangan lebih berat terjadi pada iklim yang basah.</a:t>
            </a:r>
          </a:p>
          <a:p>
            <a:pPr eaLnBrk="1" hangingPunct="1">
              <a:lnSpc>
                <a:spcPct val="80000"/>
              </a:lnSpc>
              <a:defRPr/>
            </a:pPr>
            <a:r>
              <a:rPr lang="en-US" sz="2800" smtClean="0"/>
              <a:t>Panen dilakukan paling cepat tiga bulan setelah tanam, tergantung kultivar, kondisi iklim dan kesuburan tanah.</a:t>
            </a:r>
          </a:p>
        </p:txBody>
      </p:sp>
    </p:spTree>
    <p:extLst>
      <p:ext uri="{BB962C8B-B14F-4D97-AF65-F5344CB8AC3E}">
        <p14:creationId xmlns:p14="http://schemas.microsoft.com/office/powerpoint/2010/main" val="184920594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rrowheads="1"/>
          </p:cNvSpPr>
          <p:nvPr>
            <p:ph type="title"/>
          </p:nvPr>
        </p:nvSpPr>
        <p:spPr/>
        <p:txBody>
          <a:bodyPr/>
          <a:lstStyle/>
          <a:p>
            <a:pPr eaLnBrk="1" hangingPunct="1">
              <a:defRPr/>
            </a:pPr>
            <a:endParaRPr lang="en-US" smtClean="0"/>
          </a:p>
        </p:txBody>
      </p:sp>
      <p:sp>
        <p:nvSpPr>
          <p:cNvPr id="32771" name="Rectangle 3"/>
          <p:cNvSpPr>
            <a:spLocks noGrp="1" noChangeArrowheads="1"/>
          </p:cNvSpPr>
          <p:nvPr>
            <p:ph type="body" idx="1"/>
          </p:nvPr>
        </p:nvSpPr>
        <p:spPr/>
        <p:txBody>
          <a:bodyPr/>
          <a:lstStyle/>
          <a:p>
            <a:pPr eaLnBrk="1" hangingPunct="1">
              <a:defRPr/>
            </a:pPr>
            <a:r>
              <a:rPr lang="en-US" sz="2800" smtClean="0"/>
              <a:t>Biji biasanya dimakan ketika masih agak mentah karena jika telah masak terlalu keras untuk dimakan. </a:t>
            </a:r>
          </a:p>
          <a:p>
            <a:pPr eaLnBrk="1" hangingPunct="1">
              <a:defRPr/>
            </a:pPr>
            <a:r>
              <a:rPr lang="en-US" sz="2800" smtClean="0"/>
              <a:t>Di Bogor biasanya dijual setelah direbus dan diberi garam. </a:t>
            </a:r>
          </a:p>
          <a:p>
            <a:pPr eaLnBrk="1" hangingPunct="1">
              <a:defRPr/>
            </a:pPr>
            <a:r>
              <a:rPr lang="en-US" sz="2800" smtClean="0"/>
              <a:t>Kandungan protein biji kacang bogor berkisar 14 - 24% dan karbohidrat 60%. </a:t>
            </a:r>
          </a:p>
          <a:p>
            <a:pPr eaLnBrk="1" hangingPunct="1">
              <a:defRPr/>
            </a:pPr>
            <a:r>
              <a:rPr lang="en-US" sz="2800" smtClean="0"/>
              <a:t>Proteinnya kaya asam amino metionin. </a:t>
            </a:r>
          </a:p>
          <a:p>
            <a:pPr eaLnBrk="1" hangingPunct="1">
              <a:defRPr/>
            </a:pPr>
            <a:r>
              <a:rPr lang="en-US" sz="2800" smtClean="0"/>
              <a:t>Biji kacang bogor hanya mengandung 6-12% minyak, sekitar separuh dari kandungan minyak kacang tanah. </a:t>
            </a:r>
          </a:p>
        </p:txBody>
      </p:sp>
    </p:spTree>
    <p:extLst>
      <p:ext uri="{BB962C8B-B14F-4D97-AF65-F5344CB8AC3E}">
        <p14:creationId xmlns:p14="http://schemas.microsoft.com/office/powerpoint/2010/main" val="12832692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kacang bogo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611188" y="2276475"/>
            <a:ext cx="2257425" cy="2881313"/>
          </a:xfrm>
          <a:noFill/>
          <a:extLst>
            <a:ext uri="{909E8E84-426E-40DD-AFC4-6F175D3DCCD1}">
              <a14:hiddenFill xmlns:a14="http://schemas.microsoft.com/office/drawing/2010/main">
                <a:solidFill>
                  <a:srgbClr val="FFFFFF"/>
                </a:solidFill>
              </a14:hiddenFill>
            </a:ext>
          </a:extLst>
        </p:spPr>
      </p:pic>
      <p:pic>
        <p:nvPicPr>
          <p:cNvPr id="19459" name="Picture 7" descr="kacang bogor 3"/>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3492500" y="2349500"/>
            <a:ext cx="2232025" cy="2808288"/>
          </a:xfrm>
          <a:noFill/>
          <a:extLst>
            <a:ext uri="{909E8E84-426E-40DD-AFC4-6F175D3DCCD1}">
              <a14:hiddenFill xmlns:a14="http://schemas.microsoft.com/office/drawing/2010/main">
                <a:solidFill>
                  <a:srgbClr val="FFFFFF"/>
                </a:solidFill>
              </a14:hiddenFill>
            </a:ext>
          </a:extLst>
        </p:spPr>
      </p:pic>
      <p:pic>
        <p:nvPicPr>
          <p:cNvPr id="19460" name="Picture 10" descr="kacang bogor2"/>
          <p:cNvPicPr>
            <a:picLocks noGrp="1"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a:xfrm>
            <a:off x="6227763" y="2349500"/>
            <a:ext cx="2419350" cy="2735263"/>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29600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rrowheads="1"/>
          </p:cNvSpPr>
          <p:nvPr>
            <p:ph type="title"/>
          </p:nvPr>
        </p:nvSpPr>
        <p:spPr/>
        <p:txBody>
          <a:bodyPr/>
          <a:lstStyle/>
          <a:p>
            <a:pPr eaLnBrk="1" hangingPunct="1">
              <a:defRPr/>
            </a:pPr>
            <a:r>
              <a:rPr lang="id-ID" sz="2800" smtClean="0">
                <a:solidFill>
                  <a:srgbClr val="0D0D0D"/>
                </a:solidFill>
                <a:effectLst>
                  <a:outerShdw blurRad="38100" dist="38100" dir="2700000" algn="tl">
                    <a:srgbClr val="FFFFFF"/>
                  </a:outerShdw>
                </a:effectLst>
              </a:rPr>
              <a:t>Kacang gude (</a:t>
            </a:r>
            <a:r>
              <a:rPr lang="id-ID" sz="2800" i="1" smtClean="0">
                <a:solidFill>
                  <a:srgbClr val="0D0D0D"/>
                </a:solidFill>
                <a:effectLst>
                  <a:outerShdw blurRad="38100" dist="38100" dir="2700000" algn="tl">
                    <a:srgbClr val="FFFFFF"/>
                  </a:outerShdw>
                </a:effectLst>
              </a:rPr>
              <a:t>Cajanus cajan</a:t>
            </a:r>
            <a:r>
              <a:rPr lang="id-ID" sz="2800" smtClean="0">
                <a:solidFill>
                  <a:srgbClr val="0D0D0D"/>
                </a:solidFill>
                <a:effectLst>
                  <a:outerShdw blurRad="38100" dist="38100" dir="2700000" algn="tl">
                    <a:srgbClr val="FFFFFF"/>
                  </a:outerShdw>
                </a:effectLst>
              </a:rPr>
              <a:t>)</a:t>
            </a:r>
            <a:endParaRPr lang="en-US" sz="2800" smtClean="0">
              <a:solidFill>
                <a:srgbClr val="0D0D0D"/>
              </a:solidFill>
              <a:effectLst>
                <a:outerShdw blurRad="38100" dist="38100" dir="2700000" algn="tl">
                  <a:srgbClr val="FFFFFF"/>
                </a:outerShdw>
              </a:effectLst>
            </a:endParaRPr>
          </a:p>
        </p:txBody>
      </p:sp>
      <p:sp>
        <p:nvSpPr>
          <p:cNvPr id="34819" name="Rectangle 3"/>
          <p:cNvSpPr>
            <a:spLocks noGrp="1" noChangeArrowheads="1"/>
          </p:cNvSpPr>
          <p:nvPr>
            <p:ph type="body" idx="1"/>
          </p:nvPr>
        </p:nvSpPr>
        <p:spPr/>
        <p:txBody>
          <a:bodyPr/>
          <a:lstStyle/>
          <a:p>
            <a:pPr eaLnBrk="1" hangingPunct="1">
              <a:lnSpc>
                <a:spcPct val="90000"/>
              </a:lnSpc>
              <a:defRPr/>
            </a:pPr>
            <a:r>
              <a:rPr lang="en-US" sz="2800" smtClean="0"/>
              <a:t>sejenis tanaman kacang-kacangan yang bersifat tahunan (perenial). </a:t>
            </a:r>
          </a:p>
          <a:p>
            <a:pPr eaLnBrk="1" hangingPunct="1">
              <a:lnSpc>
                <a:spcPct val="90000"/>
              </a:lnSpc>
              <a:defRPr/>
            </a:pPr>
            <a:r>
              <a:rPr lang="en-US" sz="2800" smtClean="0"/>
              <a:t>Bijinya dapat dimakan dan menjadi sumber pangan alternatif. </a:t>
            </a:r>
          </a:p>
          <a:p>
            <a:pPr eaLnBrk="1" hangingPunct="1">
              <a:lnSpc>
                <a:spcPct val="90000"/>
              </a:lnSpc>
              <a:defRPr/>
            </a:pPr>
            <a:r>
              <a:rPr lang="en-US" sz="2800" smtClean="0"/>
              <a:t>Tanaman ini relatif tahan panas dan kering sehingga cocok sebagai tanaman penghijauan kawasan kering.</a:t>
            </a:r>
          </a:p>
          <a:p>
            <a:pPr eaLnBrk="1" hangingPunct="1">
              <a:lnSpc>
                <a:spcPct val="90000"/>
              </a:lnSpc>
              <a:defRPr/>
            </a:pPr>
            <a:r>
              <a:rPr lang="en-US" sz="2800" smtClean="0"/>
              <a:t>Orang Sunda menyebutnya </a:t>
            </a:r>
            <a:r>
              <a:rPr lang="en-US" sz="2800" i="1" smtClean="0"/>
              <a:t>hiris</a:t>
            </a:r>
            <a:r>
              <a:rPr lang="en-US" sz="2800" smtClean="0"/>
              <a:t>, dan orang Jawa menyebutnya </a:t>
            </a:r>
            <a:r>
              <a:rPr lang="en-US" sz="2800" i="1" smtClean="0"/>
              <a:t>gudé</a:t>
            </a:r>
            <a:r>
              <a:rPr lang="en-US" sz="2800" smtClean="0"/>
              <a:t>. </a:t>
            </a:r>
          </a:p>
          <a:p>
            <a:pPr eaLnBrk="1" hangingPunct="1">
              <a:lnSpc>
                <a:spcPct val="90000"/>
              </a:lnSpc>
              <a:defRPr/>
            </a:pPr>
            <a:r>
              <a:rPr lang="en-US" sz="2800" smtClean="0"/>
              <a:t>Di Filipina ia dikenal sebagai </a:t>
            </a:r>
            <a:r>
              <a:rPr lang="en-US" sz="2800" i="1" smtClean="0"/>
              <a:t>kadios</a:t>
            </a:r>
            <a:r>
              <a:rPr lang="en-US" sz="2800" smtClean="0"/>
              <a:t>. Nama ilmiahnya </a:t>
            </a:r>
            <a:r>
              <a:rPr lang="en-US" sz="2800" i="1" smtClean="0"/>
              <a:t>Cajanus cajan</a:t>
            </a:r>
            <a:r>
              <a:rPr lang="en-US" sz="2800" smtClean="0"/>
              <a:t>. </a:t>
            </a:r>
          </a:p>
        </p:txBody>
      </p:sp>
    </p:spTree>
    <p:extLst>
      <p:ext uri="{BB962C8B-B14F-4D97-AF65-F5344CB8AC3E}">
        <p14:creationId xmlns:p14="http://schemas.microsoft.com/office/powerpoint/2010/main" val="107408318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rrowheads="1"/>
          </p:cNvSpPr>
          <p:nvPr>
            <p:ph type="title"/>
          </p:nvPr>
        </p:nvSpPr>
        <p:spPr/>
        <p:txBody>
          <a:bodyPr/>
          <a:lstStyle/>
          <a:p>
            <a:pPr eaLnBrk="1" hangingPunct="1">
              <a:defRPr/>
            </a:pPr>
            <a:endParaRPr lang="en-US" smtClean="0"/>
          </a:p>
        </p:txBody>
      </p:sp>
      <p:sp>
        <p:nvSpPr>
          <p:cNvPr id="39939" name="Rectangle 3"/>
          <p:cNvSpPr>
            <a:spLocks noGrp="1" noChangeArrowheads="1"/>
          </p:cNvSpPr>
          <p:nvPr>
            <p:ph type="body" idx="1"/>
          </p:nvPr>
        </p:nvSpPr>
        <p:spPr/>
        <p:txBody>
          <a:bodyPr/>
          <a:lstStyle/>
          <a:p>
            <a:pPr eaLnBrk="1" hangingPunct="1">
              <a:lnSpc>
                <a:spcPct val="90000"/>
              </a:lnSpc>
              <a:defRPr/>
            </a:pPr>
            <a:r>
              <a:rPr lang="en-US" sz="2400" smtClean="0"/>
              <a:t>Budidaya gude telah dilakukan paling lambat sejak 3000 tahun lalu. </a:t>
            </a:r>
          </a:p>
          <a:p>
            <a:pPr eaLnBrk="1" hangingPunct="1">
              <a:lnSpc>
                <a:spcPct val="90000"/>
              </a:lnSpc>
              <a:defRPr/>
            </a:pPr>
            <a:r>
              <a:rPr lang="en-US" sz="2400" smtClean="0"/>
              <a:t>Pusat keanekaragamannya sangat mungkin di Asia, lalu tersebar ke Afrika Timur dan melalui perdagangan budak terbawa ke benua Amerika. </a:t>
            </a:r>
          </a:p>
          <a:p>
            <a:pPr eaLnBrk="1" hangingPunct="1">
              <a:lnSpc>
                <a:spcPct val="90000"/>
              </a:lnSpc>
              <a:defRPr/>
            </a:pPr>
            <a:r>
              <a:rPr lang="en-US" sz="2400" smtClean="0"/>
              <a:t>Pada masa kini, gude telah tersebar di seluruh bagian dunia yang beriklim tropis dan subtropis. </a:t>
            </a:r>
          </a:p>
          <a:p>
            <a:pPr eaLnBrk="1" hangingPunct="1">
              <a:lnSpc>
                <a:spcPct val="90000"/>
              </a:lnSpc>
              <a:defRPr/>
            </a:pPr>
            <a:r>
              <a:rPr lang="en-US" sz="2400" smtClean="0"/>
              <a:t>Budidaya dapat dilakukan sebagai tanaman semusim maupun tahunan, meskipun sejak tahun ketiga biasanya produksi biji menurun. </a:t>
            </a:r>
          </a:p>
          <a:p>
            <a:pPr eaLnBrk="1" hangingPunct="1">
              <a:lnSpc>
                <a:spcPct val="90000"/>
              </a:lnSpc>
              <a:defRPr/>
            </a:pPr>
            <a:r>
              <a:rPr lang="en-US" sz="2400" smtClean="0"/>
              <a:t>Sebagai legum, kacang gude juga mampu </a:t>
            </a:r>
            <a:r>
              <a:rPr lang="en-US" sz="2400" smtClean="0">
                <a:hlinkClick r:id="rId2" tooltip="Fiksasi nitrogen (halaman belum tersedia)"/>
              </a:rPr>
              <a:t>mengikat nitrogen</a:t>
            </a:r>
            <a:r>
              <a:rPr lang="en-US" sz="2400" smtClean="0"/>
              <a:t> dari udara dengan membentuk bintil-</a:t>
            </a:r>
            <a:r>
              <a:rPr lang="en-US" sz="2400" smtClean="0">
                <a:hlinkClick r:id="rId3" tooltip="Bintil akar"/>
              </a:rPr>
              <a:t>bintil akar</a:t>
            </a:r>
            <a:r>
              <a:rPr lang="en-US" sz="2400" smtClean="0"/>
              <a:t>. </a:t>
            </a:r>
          </a:p>
        </p:txBody>
      </p:sp>
    </p:spTree>
    <p:extLst>
      <p:ext uri="{BB962C8B-B14F-4D97-AF65-F5344CB8AC3E}">
        <p14:creationId xmlns:p14="http://schemas.microsoft.com/office/powerpoint/2010/main" val="226418049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1" name="Rectangle 11"/>
          <p:cNvSpPr>
            <a:spLocks noGrp="1" noRot="1" noChangeArrowheads="1"/>
          </p:cNvSpPr>
          <p:nvPr>
            <p:ph type="title"/>
          </p:nvPr>
        </p:nvSpPr>
        <p:spPr/>
        <p:txBody>
          <a:bodyPr/>
          <a:lstStyle/>
          <a:p>
            <a:pPr eaLnBrk="1" hangingPunct="1">
              <a:defRPr/>
            </a:pPr>
            <a:endParaRPr lang="en-US" smtClean="0"/>
          </a:p>
        </p:txBody>
      </p:sp>
      <p:pic>
        <p:nvPicPr>
          <p:cNvPr id="22531" name="Picture 4" descr="kacang gude"/>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323850" y="2133600"/>
            <a:ext cx="2962275" cy="3143250"/>
          </a:xfrm>
          <a:noFill/>
          <a:extLst>
            <a:ext uri="{909E8E84-426E-40DD-AFC4-6F175D3DCCD1}">
              <a14:hiddenFill xmlns:a14="http://schemas.microsoft.com/office/drawing/2010/main">
                <a:solidFill>
                  <a:srgbClr val="FFFFFF"/>
                </a:solidFill>
              </a14:hiddenFill>
            </a:ext>
          </a:extLst>
        </p:spPr>
      </p:pic>
      <p:pic>
        <p:nvPicPr>
          <p:cNvPr id="22532" name="Picture 7" descr="gude2"/>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3708400" y="2205038"/>
            <a:ext cx="2466975" cy="2951162"/>
          </a:xfrm>
          <a:noFill/>
          <a:extLst>
            <a:ext uri="{909E8E84-426E-40DD-AFC4-6F175D3DCCD1}">
              <a14:hiddenFill xmlns:a14="http://schemas.microsoft.com/office/drawing/2010/main">
                <a:solidFill>
                  <a:srgbClr val="FFFFFF"/>
                </a:solidFill>
              </a14:hiddenFill>
            </a:ext>
          </a:extLst>
        </p:spPr>
      </p:pic>
      <p:pic>
        <p:nvPicPr>
          <p:cNvPr id="22533" name="Picture 10" descr="gude"/>
          <p:cNvPicPr>
            <a:picLocks noGrp="1"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a:xfrm>
            <a:off x="6516688" y="2205038"/>
            <a:ext cx="2305050" cy="3097212"/>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049447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rrowheads="1"/>
          </p:cNvSpPr>
          <p:nvPr>
            <p:ph type="title"/>
          </p:nvPr>
        </p:nvSpPr>
        <p:spPr/>
        <p:txBody>
          <a:bodyPr/>
          <a:lstStyle/>
          <a:p>
            <a:pPr eaLnBrk="1" hangingPunct="1">
              <a:defRPr/>
            </a:pPr>
            <a:r>
              <a:rPr lang="id-ID" sz="2800" smtClean="0">
                <a:solidFill>
                  <a:srgbClr val="0D0D0D"/>
                </a:solidFill>
                <a:effectLst>
                  <a:outerShdw blurRad="38100" dist="38100" dir="2700000" algn="tl">
                    <a:srgbClr val="FFFFFF"/>
                  </a:outerShdw>
                </a:effectLst>
              </a:rPr>
              <a:t>Kacang hijau (</a:t>
            </a:r>
            <a:r>
              <a:rPr lang="id-ID" sz="2800" i="1" smtClean="0">
                <a:solidFill>
                  <a:srgbClr val="0D0D0D"/>
                </a:solidFill>
                <a:effectLst>
                  <a:outerShdw blurRad="38100" dist="38100" dir="2700000" algn="tl">
                    <a:srgbClr val="FFFFFF"/>
                  </a:outerShdw>
                </a:effectLst>
              </a:rPr>
              <a:t>Vigna radiata</a:t>
            </a:r>
            <a:r>
              <a:rPr lang="id-ID" sz="2800" smtClean="0">
                <a:solidFill>
                  <a:srgbClr val="0D0D0D"/>
                </a:solidFill>
                <a:effectLst>
                  <a:outerShdw blurRad="38100" dist="38100" dir="2700000" algn="tl">
                    <a:srgbClr val="FFFFFF"/>
                  </a:outerShdw>
                </a:effectLst>
              </a:rPr>
              <a:t>)</a:t>
            </a:r>
            <a:endParaRPr lang="en-US" sz="2800" smtClean="0">
              <a:solidFill>
                <a:srgbClr val="0D0D0D"/>
              </a:solidFill>
              <a:effectLst>
                <a:outerShdw blurRad="38100" dist="38100" dir="2700000" algn="tl">
                  <a:srgbClr val="FFFFFF"/>
                </a:outerShdw>
              </a:effectLst>
            </a:endParaRPr>
          </a:p>
        </p:txBody>
      </p:sp>
      <p:sp>
        <p:nvSpPr>
          <p:cNvPr id="45062" name="Rectangle 6"/>
          <p:cNvSpPr>
            <a:spLocks noGrp="1" noChangeArrowheads="1"/>
          </p:cNvSpPr>
          <p:nvPr>
            <p:ph type="body" sz="half" idx="1"/>
          </p:nvPr>
        </p:nvSpPr>
        <p:spPr/>
        <p:txBody>
          <a:bodyPr/>
          <a:lstStyle/>
          <a:p>
            <a:pPr eaLnBrk="1" hangingPunct="1">
              <a:lnSpc>
                <a:spcPct val="90000"/>
              </a:lnSpc>
              <a:defRPr/>
            </a:pPr>
            <a:r>
              <a:rPr lang="en-US" sz="2000" smtClean="0"/>
              <a:t>Sejenis tanaman budidaya dan palawija yang dikenal luas di daerah tropika. </a:t>
            </a:r>
          </a:p>
          <a:p>
            <a:pPr eaLnBrk="1" hangingPunct="1">
              <a:lnSpc>
                <a:spcPct val="90000"/>
              </a:lnSpc>
              <a:defRPr/>
            </a:pPr>
            <a:r>
              <a:rPr lang="en-US" sz="2000" smtClean="0"/>
              <a:t>Tumbuhan yang termasuk suku polong-polongan (Fabaceae) ini memiliki banyak manfaat dalam kehidupan sehari-hari sebagai sumber bahan pangan berprotein nabati tinggi. </a:t>
            </a:r>
          </a:p>
          <a:p>
            <a:pPr eaLnBrk="1" hangingPunct="1">
              <a:lnSpc>
                <a:spcPct val="90000"/>
              </a:lnSpc>
              <a:defRPr/>
            </a:pPr>
            <a:r>
              <a:rPr lang="en-US" sz="2000" smtClean="0"/>
              <a:t>Kacang hijau di Indonesia menempati urutan ketiga terpenting sebagai tanaman pangan legum, setelah kedelai dan kacang tanah. </a:t>
            </a:r>
          </a:p>
        </p:txBody>
      </p:sp>
      <p:pic>
        <p:nvPicPr>
          <p:cNvPr id="23556" name="Picture 4" descr="250px-MungBeans"/>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5148263" y="1628775"/>
            <a:ext cx="3600450" cy="2185988"/>
          </a:xfrm>
          <a:noFill/>
          <a:extLst>
            <a:ext uri="{909E8E84-426E-40DD-AFC4-6F175D3DCCD1}">
              <a14:hiddenFill xmlns:a14="http://schemas.microsoft.com/office/drawing/2010/main">
                <a:solidFill>
                  <a:srgbClr val="FFFFFF"/>
                </a:solidFill>
              </a14:hiddenFill>
            </a:ext>
          </a:extLst>
        </p:spPr>
      </p:pic>
      <p:pic>
        <p:nvPicPr>
          <p:cNvPr id="23557" name="Picture 7" descr="BUBUR-KACANG-HIJAU"/>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5148263" y="4062413"/>
            <a:ext cx="3455987" cy="1939925"/>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226344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noChangeArrowheads="1"/>
          </p:cNvSpPr>
          <p:nvPr>
            <p:ph type="body" idx="1"/>
          </p:nvPr>
        </p:nvSpPr>
        <p:spPr>
          <a:xfrm>
            <a:off x="457200" y="692150"/>
            <a:ext cx="8229600" cy="5434013"/>
          </a:xfrm>
        </p:spPr>
        <p:txBody>
          <a:bodyPr/>
          <a:lstStyle/>
          <a:p>
            <a:pPr eaLnBrk="1" hangingPunct="1">
              <a:lnSpc>
                <a:spcPct val="80000"/>
              </a:lnSpc>
              <a:defRPr/>
            </a:pPr>
            <a:r>
              <a:rPr lang="en-US" sz="2400" smtClean="0"/>
              <a:t>Bagian paling bernilai ekonomi adalah bijinya. </a:t>
            </a:r>
          </a:p>
          <a:p>
            <a:pPr eaLnBrk="1" hangingPunct="1">
              <a:lnSpc>
                <a:spcPct val="80000"/>
              </a:lnSpc>
              <a:defRPr/>
            </a:pPr>
            <a:r>
              <a:rPr lang="en-US" sz="2400" smtClean="0"/>
              <a:t>Biji kacang hijau direbus hingga lunak dan dimakan sebagai bubur atau dimakan langsung. </a:t>
            </a:r>
          </a:p>
          <a:p>
            <a:pPr eaLnBrk="1" hangingPunct="1">
              <a:lnSpc>
                <a:spcPct val="80000"/>
              </a:lnSpc>
              <a:defRPr/>
            </a:pPr>
            <a:r>
              <a:rPr lang="en-US" sz="2400" smtClean="0"/>
              <a:t>Biji matang yang digerus dan dijadikan sebagai isi onde-onde, bakpau, bakpia dsb. </a:t>
            </a:r>
          </a:p>
          <a:p>
            <a:pPr eaLnBrk="1" hangingPunct="1">
              <a:lnSpc>
                <a:spcPct val="80000"/>
              </a:lnSpc>
              <a:defRPr/>
            </a:pPr>
            <a:r>
              <a:rPr lang="en-US" sz="2400" smtClean="0"/>
              <a:t>Kecambah kacang hijau menjadi sayuran yang umum dimakan di kawasan Asia Timur dan Asia Tenggara dan dikenal sebagai tauge. </a:t>
            </a:r>
          </a:p>
          <a:p>
            <a:pPr eaLnBrk="1" hangingPunct="1">
              <a:lnSpc>
                <a:spcPct val="80000"/>
              </a:lnSpc>
              <a:defRPr/>
            </a:pPr>
            <a:r>
              <a:rPr lang="en-US" sz="2400" smtClean="0"/>
              <a:t>Kacang hijau bila direbus cukup lama akan pecah dan pati yang terkandung dalam bijinya akan keluar dan mengental, menjadi semacam bubur. </a:t>
            </a:r>
          </a:p>
          <a:p>
            <a:pPr eaLnBrk="1" hangingPunct="1">
              <a:lnSpc>
                <a:spcPct val="80000"/>
              </a:lnSpc>
              <a:defRPr/>
            </a:pPr>
            <a:r>
              <a:rPr lang="en-US" sz="2400" smtClean="0"/>
              <a:t>Tepung biji kacang hijau, disebut di pasaran sebagai tepung hunkue, digunakan dalam pembuatan kue-kue dan cenderung membentuk gel. </a:t>
            </a:r>
          </a:p>
          <a:p>
            <a:pPr eaLnBrk="1" hangingPunct="1">
              <a:lnSpc>
                <a:spcPct val="80000"/>
              </a:lnSpc>
              <a:defRPr/>
            </a:pPr>
            <a:r>
              <a:rPr lang="en-US" sz="2400" smtClean="0"/>
              <a:t>Tepung ini juga dapat diolah menjadi mi yang dikenal sebagai soun. </a:t>
            </a:r>
          </a:p>
        </p:txBody>
      </p:sp>
    </p:spTree>
    <p:extLst>
      <p:ext uri="{BB962C8B-B14F-4D97-AF65-F5344CB8AC3E}">
        <p14:creationId xmlns:p14="http://schemas.microsoft.com/office/powerpoint/2010/main" val="18784152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rrowheads="1"/>
          </p:cNvSpPr>
          <p:nvPr>
            <p:ph type="title"/>
          </p:nvPr>
        </p:nvSpPr>
        <p:spPr/>
        <p:txBody>
          <a:bodyPr/>
          <a:lstStyle/>
          <a:p>
            <a:pPr eaLnBrk="1" hangingPunct="1">
              <a:defRPr/>
            </a:pPr>
            <a:endParaRPr lang="en-US" smtClean="0"/>
          </a:p>
        </p:txBody>
      </p:sp>
      <p:sp>
        <p:nvSpPr>
          <p:cNvPr id="49155" name="Rectangle 3"/>
          <p:cNvSpPr>
            <a:spLocks noGrp="1" noChangeArrowheads="1"/>
          </p:cNvSpPr>
          <p:nvPr>
            <p:ph type="body" idx="1"/>
          </p:nvPr>
        </p:nvSpPr>
        <p:spPr/>
        <p:txBody>
          <a:bodyPr/>
          <a:lstStyle/>
          <a:p>
            <a:pPr eaLnBrk="1" hangingPunct="1">
              <a:lnSpc>
                <a:spcPct val="90000"/>
              </a:lnSpc>
              <a:defRPr/>
            </a:pPr>
            <a:r>
              <a:rPr lang="en-US" sz="2400" smtClean="0"/>
              <a:t>Kacang hijau memiliki kandungan protein yang cukup tinggi dan merupakan sumber mineral penting, antara lain kalsium dan fosfor. </a:t>
            </a:r>
          </a:p>
          <a:p>
            <a:pPr eaLnBrk="1" hangingPunct="1">
              <a:lnSpc>
                <a:spcPct val="90000"/>
              </a:lnSpc>
              <a:defRPr/>
            </a:pPr>
            <a:r>
              <a:rPr lang="en-US" sz="2400" smtClean="0"/>
              <a:t>Sedangkan kandungan lemaknya merupakan asam lemak tak jenuh.</a:t>
            </a:r>
          </a:p>
          <a:p>
            <a:pPr eaLnBrk="1" hangingPunct="1">
              <a:lnSpc>
                <a:spcPct val="90000"/>
              </a:lnSpc>
              <a:defRPr/>
            </a:pPr>
            <a:r>
              <a:rPr lang="en-US" sz="2400" smtClean="0"/>
              <a:t>Kandungan kalsium dan fosfor pada kacang hijau bermanfaat untuk memperkuat tulang. </a:t>
            </a:r>
          </a:p>
          <a:p>
            <a:pPr eaLnBrk="1" hangingPunct="1">
              <a:lnSpc>
                <a:spcPct val="90000"/>
              </a:lnSpc>
              <a:defRPr/>
            </a:pPr>
            <a:r>
              <a:rPr lang="en-US" sz="2400" smtClean="0"/>
              <a:t>Kacang hijau juga mengandung rendah lemak yang sangat baik bagi mereka yang ingin menghindari konsumsi lemak tinggi. </a:t>
            </a:r>
          </a:p>
          <a:p>
            <a:pPr eaLnBrk="1" hangingPunct="1">
              <a:lnSpc>
                <a:spcPct val="90000"/>
              </a:lnSpc>
              <a:defRPr/>
            </a:pPr>
            <a:r>
              <a:rPr lang="en-US" sz="2400" smtClean="0"/>
              <a:t>Kadar lemak yang rendah dalam kacang hijau menjadikan bahan makanan atau minuman yang terbuat dari kacang hijau tidak mudah berbau.</a:t>
            </a:r>
          </a:p>
        </p:txBody>
      </p:sp>
    </p:spTree>
    <p:extLst>
      <p:ext uri="{BB962C8B-B14F-4D97-AF65-F5344CB8AC3E}">
        <p14:creationId xmlns:p14="http://schemas.microsoft.com/office/powerpoint/2010/main" val="58205262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noChangeArrowheads="1"/>
          </p:cNvSpPr>
          <p:nvPr>
            <p:ph type="body" idx="1"/>
          </p:nvPr>
        </p:nvSpPr>
        <p:spPr>
          <a:xfrm>
            <a:off x="457200" y="836613"/>
            <a:ext cx="8229600" cy="5289550"/>
          </a:xfrm>
        </p:spPr>
        <p:txBody>
          <a:bodyPr/>
          <a:lstStyle/>
          <a:p>
            <a:pPr eaLnBrk="1" hangingPunct="1">
              <a:lnSpc>
                <a:spcPct val="90000"/>
              </a:lnSpc>
              <a:defRPr/>
            </a:pPr>
            <a:r>
              <a:rPr lang="en-US" sz="2400" smtClean="0"/>
              <a:t>Lemak kacang hijau tersusun atas 73% asam lemak tak jenuh dan 27% asam lemak jenuh. </a:t>
            </a:r>
          </a:p>
          <a:p>
            <a:pPr eaLnBrk="1" hangingPunct="1">
              <a:lnSpc>
                <a:spcPct val="90000"/>
              </a:lnSpc>
              <a:defRPr/>
            </a:pPr>
            <a:r>
              <a:rPr lang="en-US" sz="2400" smtClean="0"/>
              <a:t>Umumnya kacang-kacangan memang mengandung lemak tak jenuh tinggi. </a:t>
            </a:r>
          </a:p>
          <a:p>
            <a:pPr eaLnBrk="1" hangingPunct="1">
              <a:lnSpc>
                <a:spcPct val="90000"/>
              </a:lnSpc>
              <a:defRPr/>
            </a:pPr>
            <a:r>
              <a:rPr lang="en-US" sz="2400" smtClean="0"/>
              <a:t>Asupan lemak tak jenuh tinggi penting untuk menjaga kesehatan jantung.</a:t>
            </a:r>
          </a:p>
          <a:p>
            <a:pPr eaLnBrk="1" hangingPunct="1">
              <a:lnSpc>
                <a:spcPct val="90000"/>
              </a:lnSpc>
              <a:defRPr/>
            </a:pPr>
            <a:r>
              <a:rPr lang="en-US" sz="2400" smtClean="0"/>
              <a:t>Kacang hijau mengandung vitamin B1 yang berguna untuk pertumbuhan dan vitalitas pria. </a:t>
            </a:r>
          </a:p>
          <a:p>
            <a:pPr eaLnBrk="1" hangingPunct="1">
              <a:lnSpc>
                <a:spcPct val="90000"/>
              </a:lnSpc>
              <a:defRPr/>
            </a:pPr>
            <a:r>
              <a:rPr lang="en-US" sz="2400" smtClean="0"/>
              <a:t>Maka kacang hijau dan turunannya sangat cocok untuk dikonsumsi oleh mereka yang baru menikah.</a:t>
            </a:r>
          </a:p>
          <a:p>
            <a:pPr eaLnBrk="1" hangingPunct="1">
              <a:lnSpc>
                <a:spcPct val="90000"/>
              </a:lnSpc>
              <a:defRPr/>
            </a:pPr>
            <a:r>
              <a:rPr lang="en-US" sz="2400" smtClean="0"/>
              <a:t>Kacang hijau juga mengandung multi protein yang berfungsi mengganti sel mati dan membantu pertumbuhan sel tubuh, oleh karena itu anak-anak dan wanita yang baru saja bersalin dianjurkan untuk mengkonsumsinya.</a:t>
            </a:r>
          </a:p>
        </p:txBody>
      </p:sp>
    </p:spTree>
    <p:extLst>
      <p:ext uri="{BB962C8B-B14F-4D97-AF65-F5344CB8AC3E}">
        <p14:creationId xmlns:p14="http://schemas.microsoft.com/office/powerpoint/2010/main" val="92781027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rrowheads="1"/>
          </p:cNvSpPr>
          <p:nvPr>
            <p:ph type="title"/>
          </p:nvPr>
        </p:nvSpPr>
        <p:spPr/>
        <p:txBody>
          <a:bodyPr/>
          <a:lstStyle/>
          <a:p>
            <a:pPr eaLnBrk="1" hangingPunct="1">
              <a:defRPr/>
            </a:pPr>
            <a:r>
              <a:rPr lang="id-ID" sz="2800" smtClean="0">
                <a:solidFill>
                  <a:srgbClr val="0D0D0D"/>
                </a:solidFill>
                <a:effectLst>
                  <a:outerShdw blurRad="38100" dist="38100" dir="2700000" algn="tl">
                    <a:srgbClr val="FFFFFF"/>
                  </a:outerShdw>
                </a:effectLst>
              </a:rPr>
              <a:t>Kacang kapri (</a:t>
            </a:r>
            <a:r>
              <a:rPr lang="id-ID" sz="2800" i="1" smtClean="0">
                <a:solidFill>
                  <a:srgbClr val="0D0D0D"/>
                </a:solidFill>
                <a:effectLst>
                  <a:outerShdw blurRad="38100" dist="38100" dir="2700000" algn="tl">
                    <a:srgbClr val="FFFFFF"/>
                  </a:outerShdw>
                </a:effectLst>
              </a:rPr>
              <a:t>Pisum sativum</a:t>
            </a:r>
            <a:r>
              <a:rPr lang="id-ID" sz="2800" smtClean="0">
                <a:solidFill>
                  <a:srgbClr val="0D0D0D"/>
                </a:solidFill>
                <a:effectLst>
                  <a:outerShdw blurRad="38100" dist="38100" dir="2700000" algn="tl">
                    <a:srgbClr val="FFFFFF"/>
                  </a:outerShdw>
                </a:effectLst>
              </a:rPr>
              <a:t>)</a:t>
            </a:r>
            <a:endParaRPr lang="en-US" sz="2800" smtClean="0">
              <a:solidFill>
                <a:srgbClr val="0D0D0D"/>
              </a:solidFill>
              <a:effectLst>
                <a:outerShdw blurRad="38100" dist="38100" dir="2700000" algn="tl">
                  <a:srgbClr val="FFFFFF"/>
                </a:outerShdw>
              </a:effectLst>
            </a:endParaRPr>
          </a:p>
        </p:txBody>
      </p:sp>
      <p:sp>
        <p:nvSpPr>
          <p:cNvPr id="50179" name="Rectangle 3"/>
          <p:cNvSpPr>
            <a:spLocks noGrp="1" noChangeArrowheads="1"/>
          </p:cNvSpPr>
          <p:nvPr>
            <p:ph type="body" idx="1"/>
          </p:nvPr>
        </p:nvSpPr>
        <p:spPr/>
        <p:txBody>
          <a:bodyPr/>
          <a:lstStyle/>
          <a:p>
            <a:pPr eaLnBrk="1" hangingPunct="1">
              <a:lnSpc>
                <a:spcPct val="80000"/>
              </a:lnSpc>
              <a:defRPr/>
            </a:pPr>
            <a:r>
              <a:rPr lang="en-US" sz="2800" smtClean="0"/>
              <a:t>Sejenis tumbuhan sayur yang mudah dijumpai di pasar-pasar tradisional Indonesia. </a:t>
            </a:r>
          </a:p>
          <a:p>
            <a:pPr eaLnBrk="1" hangingPunct="1">
              <a:lnSpc>
                <a:spcPct val="80000"/>
              </a:lnSpc>
              <a:defRPr/>
            </a:pPr>
            <a:r>
              <a:rPr lang="en-US" sz="2800" smtClean="0"/>
              <a:t>Kapri termasuk dalam golongan sayur buah, artinya buahnya yang dimakan sebagai sayur dan tidak digolongkan sebagai buah-buahan, seperti juga tomat atau cabai. </a:t>
            </a:r>
          </a:p>
          <a:p>
            <a:pPr eaLnBrk="1" hangingPunct="1">
              <a:lnSpc>
                <a:spcPct val="80000"/>
              </a:lnSpc>
              <a:defRPr/>
            </a:pPr>
            <a:r>
              <a:rPr lang="en-US" sz="2800" smtClean="0"/>
              <a:t>Buah ini, yang bertipe polong (</a:t>
            </a:r>
            <a:r>
              <a:rPr lang="en-US" sz="2800" i="1" smtClean="0"/>
              <a:t>legume</a:t>
            </a:r>
            <a:r>
              <a:rPr lang="en-US" sz="2800" smtClean="0"/>
              <a:t>), dipanen ketika masih muda dan bijinya belum berkembang penuh, sehingga berbentuk pipih dan masih lunak. </a:t>
            </a:r>
          </a:p>
          <a:p>
            <a:pPr eaLnBrk="1" hangingPunct="1">
              <a:lnSpc>
                <a:spcPct val="80000"/>
              </a:lnSpc>
              <a:defRPr/>
            </a:pPr>
            <a:r>
              <a:rPr lang="en-US" sz="2800" smtClean="0"/>
              <a:t>Jika terlalu tua dipanen polong kapri berserat tebal dan tidak nyaman lagi untuk dikonsumsi. </a:t>
            </a:r>
          </a:p>
        </p:txBody>
      </p:sp>
    </p:spTree>
    <p:extLst>
      <p:ext uri="{BB962C8B-B14F-4D97-AF65-F5344CB8AC3E}">
        <p14:creationId xmlns:p14="http://schemas.microsoft.com/office/powerpoint/2010/main" val="32839906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rrowheads="1"/>
          </p:cNvSpPr>
          <p:nvPr>
            <p:ph type="title"/>
          </p:nvPr>
        </p:nvSpPr>
        <p:spPr/>
        <p:txBody>
          <a:bodyPr/>
          <a:lstStyle/>
          <a:p>
            <a:pPr eaLnBrk="1" hangingPunct="1">
              <a:defRPr/>
            </a:pPr>
            <a:endParaRPr lang="en-US" smtClean="0"/>
          </a:p>
        </p:txBody>
      </p:sp>
      <p:sp>
        <p:nvSpPr>
          <p:cNvPr id="62467" name="Rectangle 3"/>
          <p:cNvSpPr>
            <a:spLocks noGrp="1" noChangeArrowheads="1"/>
          </p:cNvSpPr>
          <p:nvPr>
            <p:ph type="body" idx="1"/>
          </p:nvPr>
        </p:nvSpPr>
        <p:spPr/>
        <p:txBody>
          <a:bodyPr/>
          <a:lstStyle/>
          <a:p>
            <a:pPr eaLnBrk="1" hangingPunct="1">
              <a:lnSpc>
                <a:spcPct val="90000"/>
              </a:lnSpc>
              <a:defRPr/>
            </a:pPr>
            <a:r>
              <a:rPr lang="en-US" sz="2800" smtClean="0"/>
              <a:t>Kapri masih satu jenis dengan ercis (kadang-kadang dicampuradukkan) dan termasuk salah satu sayuran yang paling dini dikonsumsi manusia. </a:t>
            </a:r>
          </a:p>
          <a:p>
            <a:pPr eaLnBrk="1" hangingPunct="1">
              <a:lnSpc>
                <a:spcPct val="90000"/>
              </a:lnSpc>
              <a:defRPr/>
            </a:pPr>
            <a:r>
              <a:rPr lang="en-US" sz="2800" smtClean="0"/>
              <a:t>Terdapat beberapa bukti budidaya di wilayah perbatasan Thailand dan Myanmar 12 ribu tahun yang lalu.</a:t>
            </a:r>
            <a:r>
              <a:rPr lang="en-US" sz="2800" smtClean="0">
                <a:hlinkClick r:id="rId2"/>
              </a:rPr>
              <a:t>[</a:t>
            </a:r>
            <a:endParaRPr lang="en-US" sz="2800" smtClean="0"/>
          </a:p>
          <a:p>
            <a:pPr eaLnBrk="1" hangingPunct="1">
              <a:lnSpc>
                <a:spcPct val="90000"/>
              </a:lnSpc>
              <a:defRPr/>
            </a:pPr>
            <a:r>
              <a:rPr lang="en-US" sz="2800" smtClean="0"/>
              <a:t>Tumbuhan kapri, yang tumbuh baik di dataran tinggi tumbuh merambat sehingga memerlukan penopang dalam budidayanya. </a:t>
            </a:r>
          </a:p>
          <a:p>
            <a:pPr eaLnBrk="1" hangingPunct="1">
              <a:lnSpc>
                <a:spcPct val="90000"/>
              </a:lnSpc>
              <a:defRPr/>
            </a:pPr>
            <a:r>
              <a:rPr lang="en-US" sz="2800" smtClean="0"/>
              <a:t>Di Indonesia ia biasanya ditopang dengan tongkat-tongkat tipis dari bambu. </a:t>
            </a:r>
          </a:p>
        </p:txBody>
      </p:sp>
    </p:spTree>
    <p:extLst>
      <p:ext uri="{BB962C8B-B14F-4D97-AF65-F5344CB8AC3E}">
        <p14:creationId xmlns:p14="http://schemas.microsoft.com/office/powerpoint/2010/main" val="362353138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6" name="Rectangle 8"/>
          <p:cNvSpPr>
            <a:spLocks noGrp="1" noRot="1" noChangeArrowheads="1"/>
          </p:cNvSpPr>
          <p:nvPr>
            <p:ph type="title"/>
          </p:nvPr>
        </p:nvSpPr>
        <p:spPr/>
        <p:txBody>
          <a:bodyPr/>
          <a:lstStyle/>
          <a:p>
            <a:pPr eaLnBrk="1" hangingPunct="1">
              <a:defRPr/>
            </a:pPr>
            <a:endParaRPr lang="en-US" smtClean="0"/>
          </a:p>
        </p:txBody>
      </p:sp>
      <p:sp>
        <p:nvSpPr>
          <p:cNvPr id="63491" name="Rectangle 3"/>
          <p:cNvSpPr>
            <a:spLocks noGrp="1" noChangeArrowheads="1"/>
          </p:cNvSpPr>
          <p:nvPr>
            <p:ph type="body" sz="half" idx="1"/>
          </p:nvPr>
        </p:nvSpPr>
        <p:spPr>
          <a:xfrm>
            <a:off x="457200" y="1600200"/>
            <a:ext cx="4762500" cy="4525963"/>
          </a:xfrm>
        </p:spPr>
        <p:txBody>
          <a:bodyPr/>
          <a:lstStyle/>
          <a:p>
            <a:pPr eaLnBrk="1" hangingPunct="1">
              <a:lnSpc>
                <a:spcPct val="90000"/>
              </a:lnSpc>
              <a:defRPr/>
            </a:pPr>
            <a:r>
              <a:rPr lang="en-US" sz="2400" smtClean="0"/>
              <a:t>Ada dua tipe kapri yang agak berbeda meskipun keduanya dapat dimakan polongnya secara keseluruhan. </a:t>
            </a:r>
          </a:p>
          <a:p>
            <a:pPr eaLnBrk="1" hangingPunct="1">
              <a:lnSpc>
                <a:spcPct val="90000"/>
              </a:lnSpc>
              <a:defRPr/>
            </a:pPr>
            <a:r>
              <a:rPr lang="en-US" sz="2400" smtClean="0"/>
              <a:t>Yang pertama adalah yang berbiji pipih dan dikenal sebagai </a:t>
            </a:r>
            <a:r>
              <a:rPr lang="en-US" sz="2400" i="1" smtClean="0"/>
              <a:t>snow pea</a:t>
            </a:r>
            <a:r>
              <a:rPr lang="en-US" sz="2400" smtClean="0"/>
              <a:t> (Kelompok budidaya </a:t>
            </a:r>
            <a:r>
              <a:rPr lang="en-US" sz="2400" i="1" smtClean="0"/>
              <a:t>axiphium</a:t>
            </a:r>
            <a:r>
              <a:rPr lang="en-US" sz="2400" smtClean="0"/>
              <a:t>), tipe ini populer di Indonesia. </a:t>
            </a:r>
          </a:p>
          <a:p>
            <a:pPr eaLnBrk="1" hangingPunct="1">
              <a:lnSpc>
                <a:spcPct val="90000"/>
              </a:lnSpc>
              <a:defRPr/>
            </a:pPr>
            <a:r>
              <a:rPr lang="en-US" sz="2400" smtClean="0"/>
              <a:t>Tipe yang kedua adalah yang berbiji bulat dan dikenal sebagai </a:t>
            </a:r>
            <a:r>
              <a:rPr lang="en-US" sz="2400" i="1" smtClean="0"/>
              <a:t>snap pea </a:t>
            </a:r>
            <a:r>
              <a:rPr lang="en-US" sz="2400" smtClean="0"/>
              <a:t>atau </a:t>
            </a:r>
            <a:r>
              <a:rPr lang="en-US" sz="2400" i="1" smtClean="0"/>
              <a:t>sugar snap pea</a:t>
            </a:r>
            <a:r>
              <a:rPr lang="en-US" sz="2400" smtClean="0"/>
              <a:t> (Kelompok </a:t>
            </a:r>
            <a:r>
              <a:rPr lang="en-US" sz="2400" i="1" smtClean="0"/>
              <a:t>macrocarpum</a:t>
            </a:r>
            <a:r>
              <a:rPr lang="en-US" sz="2400" smtClean="0"/>
              <a:t>).</a:t>
            </a:r>
          </a:p>
        </p:txBody>
      </p:sp>
      <p:pic>
        <p:nvPicPr>
          <p:cNvPr id="29700" name="Picture 4" descr="Frozen_Snow_Pea"/>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6443663" y="1700213"/>
            <a:ext cx="2185987" cy="2185987"/>
          </a:xfrm>
          <a:noFill/>
          <a:extLst>
            <a:ext uri="{909E8E84-426E-40DD-AFC4-6F175D3DCCD1}">
              <a14:hiddenFill xmlns:a14="http://schemas.microsoft.com/office/drawing/2010/main">
                <a:solidFill>
                  <a:srgbClr val="FFFFFF"/>
                </a:solidFill>
              </a14:hiddenFill>
            </a:ext>
          </a:extLst>
        </p:spPr>
      </p:pic>
      <p:pic>
        <p:nvPicPr>
          <p:cNvPr id="29701" name="Picture 7" descr="snap pea"/>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6516688" y="4437063"/>
            <a:ext cx="2363787" cy="1489075"/>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288308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rrowheads="1"/>
          </p:cNvSpPr>
          <p:nvPr>
            <p:ph type="title"/>
          </p:nvPr>
        </p:nvSpPr>
        <p:spPr/>
        <p:txBody>
          <a:bodyPr/>
          <a:lstStyle/>
          <a:p>
            <a:pPr eaLnBrk="1" hangingPunct="1">
              <a:defRPr/>
            </a:pPr>
            <a:endParaRPr lang="en-US" smtClean="0"/>
          </a:p>
        </p:txBody>
      </p:sp>
      <p:sp>
        <p:nvSpPr>
          <p:cNvPr id="77827" name="Rectangle 3"/>
          <p:cNvSpPr>
            <a:spLocks noGrp="1" noChangeArrowheads="1"/>
          </p:cNvSpPr>
          <p:nvPr>
            <p:ph type="body" idx="1"/>
          </p:nvPr>
        </p:nvSpPr>
        <p:spPr/>
        <p:txBody>
          <a:bodyPr/>
          <a:lstStyle/>
          <a:p>
            <a:pPr eaLnBrk="1" hangingPunct="1">
              <a:defRPr/>
            </a:pPr>
            <a:r>
              <a:rPr lang="en-US" smtClean="0"/>
              <a:t>Masakan yang menggunakan kapri kebanyakan adalah makanan dengan pengaruh Tiongkok, seperti nasi goreng. Capcay juga sering dilengkapi dengan kapri. Sayur kapri juga dapat ditumis atau menjadi salah satu bahan dari sup.</a:t>
            </a:r>
          </a:p>
          <a:p>
            <a:pPr eaLnBrk="1" hangingPunct="1">
              <a:buFont typeface="Wingdings" pitchFamily="2" charset="2"/>
              <a:buNone/>
              <a:defRPr/>
            </a:pPr>
            <a:endParaRPr lang="en-US" smtClean="0"/>
          </a:p>
        </p:txBody>
      </p:sp>
    </p:spTree>
    <p:extLst>
      <p:ext uri="{BB962C8B-B14F-4D97-AF65-F5344CB8AC3E}">
        <p14:creationId xmlns:p14="http://schemas.microsoft.com/office/powerpoint/2010/main" val="249858395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rrowheads="1"/>
          </p:cNvSpPr>
          <p:nvPr>
            <p:ph type="title"/>
          </p:nvPr>
        </p:nvSpPr>
        <p:spPr/>
        <p:txBody>
          <a:bodyPr/>
          <a:lstStyle/>
          <a:p>
            <a:pPr eaLnBrk="1" hangingPunct="1">
              <a:defRPr/>
            </a:pPr>
            <a:r>
              <a:rPr lang="id-ID" sz="2400" smtClean="0">
                <a:solidFill>
                  <a:srgbClr val="0D0D0D"/>
                </a:solidFill>
                <a:effectLst>
                  <a:outerShdw blurRad="38100" dist="38100" dir="2700000" algn="tl">
                    <a:srgbClr val="FFFFFF"/>
                  </a:outerShdw>
                </a:effectLst>
              </a:rPr>
              <a:t>Kacang kedelai (lebih umum disebut tanpa "kacang", </a:t>
            </a:r>
            <a:r>
              <a:rPr lang="id-ID" sz="2400" i="1" smtClean="0">
                <a:solidFill>
                  <a:srgbClr val="0D0D0D"/>
                </a:solidFill>
                <a:effectLst>
                  <a:outerShdw blurRad="38100" dist="38100" dir="2700000" algn="tl">
                    <a:srgbClr val="FFFFFF"/>
                  </a:outerShdw>
                </a:effectLst>
              </a:rPr>
              <a:t>Glycine</a:t>
            </a:r>
            <a:r>
              <a:rPr lang="id-ID" sz="2400" smtClean="0">
                <a:solidFill>
                  <a:srgbClr val="0D0D0D"/>
                </a:solidFill>
                <a:effectLst>
                  <a:outerShdw blurRad="38100" dist="38100" dir="2700000" algn="tl">
                    <a:srgbClr val="FFFFFF"/>
                  </a:outerShdw>
                </a:effectLst>
              </a:rPr>
              <a:t>)</a:t>
            </a:r>
            <a:br>
              <a:rPr lang="id-ID" sz="2400" smtClean="0">
                <a:solidFill>
                  <a:srgbClr val="0D0D0D"/>
                </a:solidFill>
                <a:effectLst>
                  <a:outerShdw blurRad="38100" dist="38100" dir="2700000" algn="tl">
                    <a:srgbClr val="FFFFFF"/>
                  </a:outerShdw>
                </a:effectLst>
              </a:rPr>
            </a:br>
            <a:endParaRPr lang="en-US" sz="2400" smtClean="0">
              <a:solidFill>
                <a:srgbClr val="0D0D0D"/>
              </a:solidFill>
              <a:effectLst>
                <a:outerShdw blurRad="38100" dist="38100" dir="2700000" algn="tl">
                  <a:srgbClr val="FFFFFF"/>
                </a:outerShdw>
              </a:effectLst>
            </a:endParaRPr>
          </a:p>
        </p:txBody>
      </p:sp>
      <p:sp>
        <p:nvSpPr>
          <p:cNvPr id="51203" name="Rectangle 3"/>
          <p:cNvSpPr>
            <a:spLocks noGrp="1" noChangeArrowheads="1"/>
          </p:cNvSpPr>
          <p:nvPr>
            <p:ph type="body" sz="half" idx="1"/>
          </p:nvPr>
        </p:nvSpPr>
        <p:spPr/>
        <p:txBody>
          <a:bodyPr/>
          <a:lstStyle/>
          <a:p>
            <a:pPr eaLnBrk="1" hangingPunct="1">
              <a:lnSpc>
                <a:spcPct val="90000"/>
              </a:lnSpc>
              <a:defRPr/>
            </a:pPr>
            <a:r>
              <a:rPr lang="fi-FI" sz="2400" smtClean="0"/>
              <a:t>Kacang kedelai kuning merupakan hasil transgenik (rekayasa gen). </a:t>
            </a:r>
          </a:p>
          <a:p>
            <a:pPr eaLnBrk="1" hangingPunct="1">
              <a:lnSpc>
                <a:spcPct val="90000"/>
              </a:lnSpc>
              <a:defRPr/>
            </a:pPr>
            <a:r>
              <a:rPr lang="fi-FI" sz="2400" smtClean="0"/>
              <a:t>Berbeda dengan cara panen kacang tanah yang dicabut kemudian diambil kacangnya, untuk kacang kedelai ini cara panennya dengan dipotong bersama batang dan daunnya, kemudian dijemur bersama batangnya, lalu dirontokkan, dan terakhir dikupas kulitnya.</a:t>
            </a:r>
            <a:endParaRPr lang="en-US" sz="2400" smtClean="0"/>
          </a:p>
        </p:txBody>
      </p:sp>
      <p:pic>
        <p:nvPicPr>
          <p:cNvPr id="31748" name="Picture 5" descr="images"/>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4716463" y="1412875"/>
            <a:ext cx="2390775" cy="1914525"/>
          </a:xfrm>
          <a:noFill/>
          <a:extLst>
            <a:ext uri="{909E8E84-426E-40DD-AFC4-6F175D3DCCD1}">
              <a14:hiddenFill xmlns:a14="http://schemas.microsoft.com/office/drawing/2010/main">
                <a:solidFill>
                  <a:srgbClr val="FFFFFF"/>
                </a:solidFill>
              </a14:hiddenFill>
            </a:ext>
          </a:extLst>
        </p:spPr>
      </p:pic>
      <p:pic>
        <p:nvPicPr>
          <p:cNvPr id="31749" name="Picture 6" descr="Kandungan-Gizi-Dan-Manfaat-Kacang-Kedelai"/>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7112000" y="1484313"/>
            <a:ext cx="2032000" cy="1524000"/>
          </a:xfrm>
          <a:noFill/>
          <a:extLst>
            <a:ext uri="{909E8E84-426E-40DD-AFC4-6F175D3DCCD1}">
              <a14:hiddenFill xmlns:a14="http://schemas.microsoft.com/office/drawing/2010/main">
                <a:solidFill>
                  <a:srgbClr val="FFFFFF"/>
                </a:solidFill>
              </a14:hiddenFill>
            </a:ext>
          </a:extLst>
        </p:spPr>
      </p:pic>
      <p:pic>
        <p:nvPicPr>
          <p:cNvPr id="31750" name="Picture 8" descr="temp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463" y="3429000"/>
            <a:ext cx="2247900" cy="202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1" name="Picture 9" descr="index"/>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19900" y="3068638"/>
            <a:ext cx="232410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2" name="Picture 10" descr="sul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04025" y="4743450"/>
            <a:ext cx="2162175"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303435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4"/>
          <p:cNvSpPr>
            <a:spLocks noGrp="1" noChangeArrowheads="1"/>
          </p:cNvSpPr>
          <p:nvPr>
            <p:ph type="title"/>
          </p:nvPr>
        </p:nvSpPr>
        <p:spPr>
          <a:xfrm>
            <a:off x="457200" y="692150"/>
            <a:ext cx="7543800" cy="725488"/>
          </a:xfrm>
        </p:spPr>
        <p:txBody>
          <a:bodyPr/>
          <a:lstStyle/>
          <a:p>
            <a:pPr eaLnBrk="1" hangingPunct="1"/>
            <a:r>
              <a:rPr lang="en-US" smtClean="0"/>
              <a:t>Standar Mutu Kedelai</a:t>
            </a:r>
          </a:p>
        </p:txBody>
      </p:sp>
      <p:graphicFrame>
        <p:nvGraphicFramePr>
          <p:cNvPr id="1026" name="Object 3"/>
          <p:cNvGraphicFramePr>
            <a:graphicFrameLocks noGrp="1" noChangeAspect="1"/>
          </p:cNvGraphicFramePr>
          <p:nvPr>
            <p:ph idx="1"/>
          </p:nvPr>
        </p:nvGraphicFramePr>
        <p:xfrm>
          <a:off x="1403350" y="2060575"/>
          <a:ext cx="8893175" cy="4248150"/>
        </p:xfrm>
        <a:graphic>
          <a:graphicData uri="http://schemas.openxmlformats.org/presentationml/2006/ole">
            <mc:AlternateContent xmlns:mc="http://schemas.openxmlformats.org/markup-compatibility/2006">
              <mc:Choice xmlns:v="urn:schemas-microsoft-com:vml" Requires="v">
                <p:oleObj spid="_x0000_s1038" name="Document" r:id="rId3" imgW="6034937" imgH="1943715" progId="Word.Document.8">
                  <p:embed/>
                </p:oleObj>
              </mc:Choice>
              <mc:Fallback>
                <p:oleObj name="Document" r:id="rId3" imgW="6034937" imgH="1943715" progId="Word.Document.8">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350" y="2060575"/>
                        <a:ext cx="8893175" cy="42481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28186372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endParaRPr lang="en-US" smtClean="0"/>
          </a:p>
        </p:txBody>
      </p:sp>
      <p:sp>
        <p:nvSpPr>
          <p:cNvPr id="32771" name="Rectangle 3"/>
          <p:cNvSpPr>
            <a:spLocks noGrp="1" noChangeArrowheads="1"/>
          </p:cNvSpPr>
          <p:nvPr>
            <p:ph type="body" idx="1"/>
          </p:nvPr>
        </p:nvSpPr>
        <p:spPr/>
        <p:txBody>
          <a:bodyPr/>
          <a:lstStyle/>
          <a:p>
            <a:pPr eaLnBrk="1" hangingPunct="1">
              <a:lnSpc>
                <a:spcPct val="80000"/>
              </a:lnSpc>
            </a:pPr>
            <a:r>
              <a:rPr lang="en-US" sz="1900" smtClean="0"/>
              <a:t>Di Indonesia, kedelai menjadi sumber gizi protein nabati utama, meskipun Indonesia harus mengimpor sebagian besar kebutuhan kedelai. </a:t>
            </a:r>
          </a:p>
          <a:p>
            <a:pPr eaLnBrk="1" hangingPunct="1">
              <a:lnSpc>
                <a:spcPct val="80000"/>
              </a:lnSpc>
            </a:pPr>
            <a:r>
              <a:rPr lang="en-US" sz="1900" smtClean="0"/>
              <a:t>Ini terjadi karena kebutuhan Indonesia yang tinggi akan kedelai putih. Kedelai putih bukan asli tanaman tropis sehingga hasilnya selalu lebih rendah daripada di Jepang dan Cina. </a:t>
            </a:r>
          </a:p>
          <a:p>
            <a:pPr eaLnBrk="1" hangingPunct="1">
              <a:lnSpc>
                <a:spcPct val="80000"/>
              </a:lnSpc>
            </a:pPr>
            <a:r>
              <a:rPr lang="en-US" sz="1900" smtClean="0"/>
              <a:t>Pemuliaan serta domestikasi belum berhasil sepenuhnya mengubah sifat </a:t>
            </a:r>
            <a:r>
              <a:rPr lang="en-US" sz="1900" smtClean="0">
                <a:hlinkClick r:id="rId2" tooltip="Fotoperiodisme (halaman belum tersedia)"/>
              </a:rPr>
              <a:t>fotosensitif</a:t>
            </a:r>
            <a:r>
              <a:rPr lang="en-US" sz="1900" smtClean="0"/>
              <a:t> kedelai putih. Di sisi lain, kedelai hitam yang tidak fotosensitif kurang mendapat perhatian dalam pemuliaan meskipun dari segi adaptasi lebih cocok bagi Indonesia.</a:t>
            </a:r>
          </a:p>
          <a:p>
            <a:pPr eaLnBrk="1" hangingPunct="1">
              <a:lnSpc>
                <a:spcPct val="80000"/>
              </a:lnSpc>
            </a:pPr>
            <a:r>
              <a:rPr lang="en-US" sz="1900" smtClean="0"/>
              <a:t>Kedelai merupakan tumbuhan serbaguna. Karena akarnya memiliki bintil pengikat </a:t>
            </a:r>
            <a:r>
              <a:rPr lang="en-US" sz="1900" smtClean="0">
                <a:hlinkClick r:id="rId3" tooltip="Nitrogen"/>
              </a:rPr>
              <a:t>nitrogen</a:t>
            </a:r>
            <a:r>
              <a:rPr lang="en-US" sz="1900" smtClean="0"/>
              <a:t> bebas, kedelai merupakan tanaman dengan kadar protein tinggi sehingga tanamannya digunakan sebagai </a:t>
            </a:r>
            <a:r>
              <a:rPr lang="en-US" sz="1900" smtClean="0">
                <a:hlinkClick r:id="rId4" tooltip="Pupuk hijau (halaman belum tersedia)"/>
              </a:rPr>
              <a:t>pupuk hijau</a:t>
            </a:r>
            <a:r>
              <a:rPr lang="en-US" sz="1900" smtClean="0"/>
              <a:t> dan </a:t>
            </a:r>
            <a:r>
              <a:rPr lang="en-US" sz="1900" smtClean="0">
                <a:hlinkClick r:id="rId5" tooltip="Pakan"/>
              </a:rPr>
              <a:t>pakan</a:t>
            </a:r>
            <a:r>
              <a:rPr lang="en-US" sz="1900" smtClean="0"/>
              <a:t> ternak.</a:t>
            </a:r>
          </a:p>
          <a:p>
            <a:pPr eaLnBrk="1" hangingPunct="1">
              <a:lnSpc>
                <a:spcPct val="80000"/>
              </a:lnSpc>
            </a:pPr>
            <a:r>
              <a:rPr lang="en-US" sz="1900" smtClean="0"/>
              <a:t>Pemanfaatan utama kedelai adalah dari biji. Biji kedelai kaya </a:t>
            </a:r>
            <a:r>
              <a:rPr lang="en-US" sz="1900" smtClean="0">
                <a:hlinkClick r:id="rId6" tooltip="Protein"/>
              </a:rPr>
              <a:t>protein</a:t>
            </a:r>
            <a:r>
              <a:rPr lang="en-US" sz="1900" smtClean="0"/>
              <a:t> dan </a:t>
            </a:r>
            <a:r>
              <a:rPr lang="en-US" sz="1900" smtClean="0">
                <a:hlinkClick r:id="rId7" tooltip="Lemak"/>
              </a:rPr>
              <a:t>lemak</a:t>
            </a:r>
            <a:r>
              <a:rPr lang="en-US" sz="1900" smtClean="0"/>
              <a:t> serta beberapa bahan </a:t>
            </a:r>
            <a:r>
              <a:rPr lang="en-US" sz="1900" smtClean="0">
                <a:hlinkClick r:id="rId8" tooltip="Gizi"/>
              </a:rPr>
              <a:t>gizi</a:t>
            </a:r>
            <a:r>
              <a:rPr lang="en-US" sz="1900" smtClean="0"/>
              <a:t> penting lain, misalnya </a:t>
            </a:r>
            <a:r>
              <a:rPr lang="en-US" sz="1900" smtClean="0">
                <a:hlinkClick r:id="rId9" tooltip="Vitamin"/>
              </a:rPr>
              <a:t>vitamin</a:t>
            </a:r>
            <a:r>
              <a:rPr lang="en-US" sz="1900" smtClean="0"/>
              <a:t> (asam fitat) dan </a:t>
            </a:r>
            <a:r>
              <a:rPr lang="en-US" sz="1900" smtClean="0">
                <a:hlinkClick r:id="rId10" tooltip="Lesitin"/>
              </a:rPr>
              <a:t>lesitin</a:t>
            </a:r>
            <a:r>
              <a:rPr lang="en-US" sz="1900" smtClean="0"/>
              <a:t>. Olahan biji dapat dibuat menjadi</a:t>
            </a:r>
          </a:p>
        </p:txBody>
      </p:sp>
    </p:spTree>
    <p:extLst>
      <p:ext uri="{BB962C8B-B14F-4D97-AF65-F5344CB8AC3E}">
        <p14:creationId xmlns:p14="http://schemas.microsoft.com/office/powerpoint/2010/main" val="95017642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rrowheads="1"/>
          </p:cNvSpPr>
          <p:nvPr>
            <p:ph type="title"/>
          </p:nvPr>
        </p:nvSpPr>
        <p:spPr/>
        <p:txBody>
          <a:bodyPr/>
          <a:lstStyle/>
          <a:p>
            <a:pPr eaLnBrk="1" hangingPunct="1">
              <a:defRPr/>
            </a:pPr>
            <a:r>
              <a:rPr lang="id-ID" sz="2800" smtClean="0">
                <a:solidFill>
                  <a:srgbClr val="0D0D0D"/>
                </a:solidFill>
                <a:effectLst>
                  <a:outerShdw blurRad="38100" dist="38100" dir="2700000" algn="tl">
                    <a:srgbClr val="FFFFFF"/>
                  </a:outerShdw>
                </a:effectLst>
              </a:rPr>
              <a:t>Kacang lima (</a:t>
            </a:r>
            <a:r>
              <a:rPr lang="id-ID" sz="2800" i="1" smtClean="0">
                <a:solidFill>
                  <a:srgbClr val="0D0D0D"/>
                </a:solidFill>
                <a:effectLst>
                  <a:outerShdw blurRad="38100" dist="38100" dir="2700000" algn="tl">
                    <a:srgbClr val="FFFFFF"/>
                  </a:outerShdw>
                </a:effectLst>
              </a:rPr>
              <a:t>Phaseolus lunatus</a:t>
            </a:r>
            <a:r>
              <a:rPr lang="id-ID" sz="2800" smtClean="0">
                <a:solidFill>
                  <a:srgbClr val="0D0D0D"/>
                </a:solidFill>
                <a:effectLst>
                  <a:outerShdw blurRad="38100" dist="38100" dir="2700000" algn="tl">
                    <a:srgbClr val="FFFFFF"/>
                  </a:outerShdw>
                </a:effectLst>
              </a:rPr>
              <a:t>)</a:t>
            </a:r>
            <a:endParaRPr lang="en-US" sz="2800" smtClean="0">
              <a:solidFill>
                <a:srgbClr val="0D0D0D"/>
              </a:solidFill>
              <a:effectLst>
                <a:outerShdw blurRad="38100" dist="38100" dir="2700000" algn="tl">
                  <a:srgbClr val="FFFFFF"/>
                </a:outerShdw>
              </a:effectLst>
            </a:endParaRPr>
          </a:p>
        </p:txBody>
      </p:sp>
      <p:pic>
        <p:nvPicPr>
          <p:cNvPr id="33795" name="Picture 5" descr="kacang lima"/>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1243013" y="1768475"/>
            <a:ext cx="2466975" cy="1847850"/>
          </a:xfrm>
          <a:noFill/>
          <a:extLst>
            <a:ext uri="{909E8E84-426E-40DD-AFC4-6F175D3DCCD1}">
              <a14:hiddenFill xmlns:a14="http://schemas.microsoft.com/office/drawing/2010/main">
                <a:solidFill>
                  <a:srgbClr val="FFFFFF"/>
                </a:solidFill>
              </a14:hiddenFill>
            </a:ext>
          </a:extLst>
        </p:spPr>
      </p:pic>
      <p:sp>
        <p:nvSpPr>
          <p:cNvPr id="52227" name="Rectangle 3"/>
          <p:cNvSpPr>
            <a:spLocks noGrp="1" noChangeArrowheads="1"/>
          </p:cNvSpPr>
          <p:nvPr>
            <p:ph type="body" sz="half" idx="3"/>
          </p:nvPr>
        </p:nvSpPr>
        <p:spPr/>
        <p:txBody>
          <a:bodyPr/>
          <a:lstStyle/>
          <a:p>
            <a:pPr eaLnBrk="1" hangingPunct="1">
              <a:defRPr/>
            </a:pPr>
            <a:r>
              <a:rPr lang="en-US" sz="2800" smtClean="0"/>
              <a:t>Tumbuhan ini ditanam untuk benih, yang dimakan sebagai sayuran. </a:t>
            </a:r>
          </a:p>
          <a:p>
            <a:pPr eaLnBrk="1" hangingPunct="1">
              <a:defRPr/>
            </a:pPr>
            <a:r>
              <a:rPr lang="en-US" sz="2800" smtClean="0"/>
              <a:t>Tumbuhan ini umumnya dikenal sebagai </a:t>
            </a:r>
            <a:r>
              <a:rPr lang="en-US" sz="2800" b="1" smtClean="0"/>
              <a:t>kacang lima</a:t>
            </a:r>
            <a:r>
              <a:rPr lang="en-US" sz="2800" smtClean="0"/>
              <a:t> atau </a:t>
            </a:r>
            <a:r>
              <a:rPr lang="en-US" sz="2800" b="1" smtClean="0"/>
              <a:t>kacang mentega</a:t>
            </a:r>
            <a:r>
              <a:rPr lang="en-US" sz="2800" smtClean="0"/>
              <a:t>. </a:t>
            </a:r>
          </a:p>
        </p:txBody>
      </p:sp>
      <p:pic>
        <p:nvPicPr>
          <p:cNvPr id="33797" name="Picture 6" descr="soaked-lima-beans1-590x442"/>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1016000" y="3938588"/>
            <a:ext cx="2919413" cy="2187575"/>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275943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rrowheads="1"/>
          </p:cNvSpPr>
          <p:nvPr>
            <p:ph type="title"/>
          </p:nvPr>
        </p:nvSpPr>
        <p:spPr/>
        <p:txBody>
          <a:bodyPr/>
          <a:lstStyle/>
          <a:p>
            <a:pPr eaLnBrk="1" hangingPunct="1">
              <a:defRPr/>
            </a:pPr>
            <a:r>
              <a:rPr lang="id-ID" sz="2800" smtClean="0">
                <a:solidFill>
                  <a:srgbClr val="0D0D0D"/>
                </a:solidFill>
                <a:effectLst>
                  <a:outerShdw blurRad="38100" dist="38100" dir="2700000" algn="tl">
                    <a:srgbClr val="FFFFFF"/>
                  </a:outerShdw>
                </a:effectLst>
              </a:rPr>
              <a:t>Kacang mede (bukan legum, </a:t>
            </a:r>
            <a:r>
              <a:rPr lang="id-ID" sz="2800" i="1" smtClean="0">
                <a:solidFill>
                  <a:srgbClr val="0D0D0D"/>
                </a:solidFill>
                <a:effectLst>
                  <a:outerShdw blurRad="38100" dist="38100" dir="2700000" algn="tl">
                    <a:srgbClr val="FFFFFF"/>
                  </a:outerShdw>
                </a:effectLst>
              </a:rPr>
              <a:t>Anacardium occidentale</a:t>
            </a:r>
            <a:r>
              <a:rPr lang="id-ID" sz="2800" smtClean="0">
                <a:solidFill>
                  <a:srgbClr val="0D0D0D"/>
                </a:solidFill>
                <a:effectLst>
                  <a:outerShdw blurRad="38100" dist="38100" dir="2700000" algn="tl">
                    <a:srgbClr val="FFFFFF"/>
                  </a:outerShdw>
                </a:effectLst>
              </a:rPr>
              <a:t> )</a:t>
            </a:r>
            <a:endParaRPr lang="en-US" sz="2800" smtClean="0">
              <a:solidFill>
                <a:srgbClr val="0D0D0D"/>
              </a:solidFill>
              <a:effectLst>
                <a:outerShdw blurRad="38100" dist="38100" dir="2700000" algn="tl">
                  <a:srgbClr val="FFFFFF"/>
                </a:outerShdw>
              </a:effectLst>
            </a:endParaRPr>
          </a:p>
        </p:txBody>
      </p:sp>
      <p:sp>
        <p:nvSpPr>
          <p:cNvPr id="53251" name="Rectangle 3"/>
          <p:cNvSpPr>
            <a:spLocks noGrp="1" noChangeArrowheads="1"/>
          </p:cNvSpPr>
          <p:nvPr>
            <p:ph type="body" idx="1"/>
          </p:nvPr>
        </p:nvSpPr>
        <p:spPr/>
        <p:txBody>
          <a:bodyPr/>
          <a:lstStyle/>
          <a:p>
            <a:pPr eaLnBrk="1" hangingPunct="1">
              <a:lnSpc>
                <a:spcPct val="80000"/>
              </a:lnSpc>
              <a:defRPr/>
            </a:pPr>
            <a:r>
              <a:rPr lang="en-US" sz="2800" smtClean="0"/>
              <a:t>Kacang mede berasal dari tanaman suku Anacardiaceae yang berasal dari Brasil dan memiliki "buah" yang dapat dimakan. </a:t>
            </a:r>
          </a:p>
          <a:p>
            <a:pPr eaLnBrk="1" hangingPunct="1">
              <a:lnSpc>
                <a:spcPct val="80000"/>
              </a:lnSpc>
              <a:defRPr/>
            </a:pPr>
            <a:r>
              <a:rPr lang="en-US" sz="2800" smtClean="0"/>
              <a:t>Istilah kacang ini adalah </a:t>
            </a:r>
            <a:r>
              <a:rPr lang="en-US" sz="2800" b="1" smtClean="0"/>
              <a:t>kacang mede</a:t>
            </a:r>
            <a:r>
              <a:rPr lang="en-US" sz="2800" smtClean="0"/>
              <a:t>, </a:t>
            </a:r>
            <a:r>
              <a:rPr lang="en-US" sz="2800" b="1" smtClean="0"/>
              <a:t>kacang mete</a:t>
            </a:r>
            <a:r>
              <a:rPr lang="en-US" sz="2800" smtClean="0"/>
              <a:t> atau </a:t>
            </a:r>
            <a:r>
              <a:rPr lang="en-US" sz="2800" b="1" smtClean="0"/>
              <a:t>kacang mente</a:t>
            </a:r>
            <a:r>
              <a:rPr lang="en-US" sz="2800" smtClean="0"/>
              <a:t>; </a:t>
            </a:r>
          </a:p>
          <a:p>
            <a:pPr eaLnBrk="1" hangingPunct="1">
              <a:lnSpc>
                <a:spcPct val="80000"/>
              </a:lnSpc>
              <a:defRPr/>
            </a:pPr>
            <a:r>
              <a:rPr lang="en-US" sz="2800" smtClean="0"/>
              <a:t>Kacang mede mrupakan biji jambu mede yang biasa dikeringkan dan digoreng untuk dijadikan berbagai macam penganan. </a:t>
            </a:r>
          </a:p>
          <a:p>
            <a:pPr eaLnBrk="1" hangingPunct="1">
              <a:lnSpc>
                <a:spcPct val="80000"/>
              </a:lnSpc>
              <a:defRPr/>
            </a:pPr>
            <a:r>
              <a:rPr lang="en-US" sz="2800" smtClean="0"/>
              <a:t>Secara botani tumbuhan ini sama sekali bukan anggota jambu-jambuan (Myrtaceae) maupun kacang-kacangan (Fabaceae), melainkan malah lebih dekat kekerabatannya dengan mangga (suku </a:t>
            </a:r>
            <a:r>
              <a:rPr lang="en-US" sz="2800" smtClean="0">
                <a:hlinkClick r:id="rId2" tooltip="Anacardiaceae"/>
              </a:rPr>
              <a:t>Anacardiaceae</a:t>
            </a:r>
            <a:r>
              <a:rPr lang="en-US" sz="2800" smtClean="0"/>
              <a:t>). </a:t>
            </a:r>
          </a:p>
          <a:p>
            <a:pPr eaLnBrk="1" hangingPunct="1">
              <a:lnSpc>
                <a:spcPct val="80000"/>
              </a:lnSpc>
              <a:defRPr/>
            </a:pPr>
            <a:endParaRPr lang="en-US" sz="2800" smtClean="0"/>
          </a:p>
        </p:txBody>
      </p:sp>
    </p:spTree>
    <p:extLst>
      <p:ext uri="{BB962C8B-B14F-4D97-AF65-F5344CB8AC3E}">
        <p14:creationId xmlns:p14="http://schemas.microsoft.com/office/powerpoint/2010/main" val="104927887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rrowheads="1"/>
          </p:cNvSpPr>
          <p:nvPr>
            <p:ph type="title"/>
          </p:nvPr>
        </p:nvSpPr>
        <p:spPr/>
        <p:txBody>
          <a:bodyPr/>
          <a:lstStyle/>
          <a:p>
            <a:pPr eaLnBrk="1" hangingPunct="1">
              <a:defRPr/>
            </a:pPr>
            <a:endParaRPr lang="en-US" smtClean="0"/>
          </a:p>
        </p:txBody>
      </p:sp>
      <p:sp>
        <p:nvSpPr>
          <p:cNvPr id="78851" name="Rectangle 3"/>
          <p:cNvSpPr>
            <a:spLocks noGrp="1" noChangeArrowheads="1"/>
          </p:cNvSpPr>
          <p:nvPr>
            <p:ph type="body" idx="1"/>
          </p:nvPr>
        </p:nvSpPr>
        <p:spPr/>
        <p:txBody>
          <a:bodyPr/>
          <a:lstStyle/>
          <a:p>
            <a:pPr eaLnBrk="1" hangingPunct="1">
              <a:defRPr/>
            </a:pPr>
            <a:r>
              <a:rPr lang="en-US" sz="2800" smtClean="0"/>
              <a:t>Meskipun dianggap sebagai kacang di dalam dunia boga, dalam ilmu botani kacang mete sebenarnya merupakan biji tunggal dari buah sejatinya. </a:t>
            </a:r>
          </a:p>
          <a:p>
            <a:pPr eaLnBrk="1" hangingPunct="1">
              <a:defRPr/>
            </a:pPr>
            <a:r>
              <a:rPr lang="en-US" sz="2800" smtClean="0"/>
              <a:t>Biji ini dikelilingi oleh cangkang ganda yang mengeluarkan getah yang mengandung urushiol, yang dapat mengakibatkan iritasi pada kulit manusia. </a:t>
            </a:r>
          </a:p>
          <a:p>
            <a:pPr eaLnBrk="1" hangingPunct="1">
              <a:defRPr/>
            </a:pPr>
            <a:r>
              <a:rPr lang="en-US" sz="2800" smtClean="0"/>
              <a:t>Beberapa orang alergi terhadap kacang mete, tetapi sesungguhnya kacang mete jarang mengakibatkan alergi pada manusia jika dibandingkan dengan kacang lainnya. </a:t>
            </a:r>
          </a:p>
        </p:txBody>
      </p:sp>
    </p:spTree>
    <p:extLst>
      <p:ext uri="{BB962C8B-B14F-4D97-AF65-F5344CB8AC3E}">
        <p14:creationId xmlns:p14="http://schemas.microsoft.com/office/powerpoint/2010/main" val="415045766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6" descr="200px-Anacard_occid_Fr_071209-2345_plrtu"/>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684213" y="1341438"/>
            <a:ext cx="3816350" cy="2374900"/>
          </a:xfrm>
          <a:noFill/>
          <a:extLst>
            <a:ext uri="{909E8E84-426E-40DD-AFC4-6F175D3DCCD1}">
              <a14:hiddenFill xmlns:a14="http://schemas.microsoft.com/office/drawing/2010/main">
                <a:solidFill>
                  <a:srgbClr val="FFFFFF"/>
                </a:solidFill>
              </a14:hiddenFill>
            </a:ext>
          </a:extLst>
        </p:spPr>
      </p:pic>
      <p:sp>
        <p:nvSpPr>
          <p:cNvPr id="79875" name="Rectangle 3"/>
          <p:cNvSpPr>
            <a:spLocks noGrp="1" noChangeArrowheads="1"/>
          </p:cNvSpPr>
          <p:nvPr>
            <p:ph type="body" sz="half" idx="3"/>
          </p:nvPr>
        </p:nvSpPr>
        <p:spPr>
          <a:xfrm>
            <a:off x="4648200" y="981075"/>
            <a:ext cx="4038600" cy="5145088"/>
          </a:xfrm>
        </p:spPr>
        <p:txBody>
          <a:bodyPr/>
          <a:lstStyle/>
          <a:p>
            <a:pPr eaLnBrk="1" hangingPunct="1">
              <a:defRPr/>
            </a:pPr>
            <a:r>
              <a:rPr lang="en-US" sz="2400" smtClean="0"/>
              <a:t>Dari kacang mete juga dapat diekstrak minyak yang berkualitas tinggi. Hasil sampingnya, yakni kulit biji, dimanfaatkan untuk pakan unggas. </a:t>
            </a:r>
          </a:p>
          <a:p>
            <a:pPr eaLnBrk="1" hangingPunct="1">
              <a:defRPr/>
            </a:pPr>
            <a:r>
              <a:rPr lang="en-US" sz="2400" smtClean="0"/>
              <a:t>Sejenis minyak juga dihasilkan dari cangkang buah mete (CNSL, </a:t>
            </a:r>
            <a:r>
              <a:rPr lang="en-US" sz="2400" i="1" smtClean="0"/>
              <a:t>cashew nut shell liquid</a:t>
            </a:r>
            <a:r>
              <a:rPr lang="en-US" sz="2400" smtClean="0"/>
              <a:t>), yang dipakai dalam industri dan juga sebagai bahan untuk mengawetkan kayu atau jala.</a:t>
            </a:r>
          </a:p>
        </p:txBody>
      </p:sp>
      <p:pic>
        <p:nvPicPr>
          <p:cNvPr id="36868" name="Picture 7" descr="200px-CashewSnack"/>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900113" y="4076700"/>
            <a:ext cx="3078162" cy="1905000"/>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560367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rrowheads="1"/>
          </p:cNvSpPr>
          <p:nvPr>
            <p:ph type="title"/>
          </p:nvPr>
        </p:nvSpPr>
        <p:spPr/>
        <p:txBody>
          <a:bodyPr/>
          <a:lstStyle/>
          <a:p>
            <a:pPr eaLnBrk="1" hangingPunct="1">
              <a:defRPr/>
            </a:pPr>
            <a:r>
              <a:rPr lang="id-ID" sz="2800" smtClean="0">
                <a:solidFill>
                  <a:srgbClr val="0D0D0D"/>
                </a:solidFill>
                <a:effectLst>
                  <a:outerShdw blurRad="38100" dist="38100" dir="2700000" algn="tl">
                    <a:srgbClr val="FFFFFF"/>
                  </a:outerShdw>
                </a:effectLst>
              </a:rPr>
              <a:t>Kacang merah (</a:t>
            </a:r>
            <a:r>
              <a:rPr lang="id-ID" sz="2800" i="1" smtClean="0">
                <a:solidFill>
                  <a:srgbClr val="0D0D0D"/>
                </a:solidFill>
                <a:effectLst>
                  <a:outerShdw blurRad="38100" dist="38100" dir="2700000" algn="tl">
                    <a:srgbClr val="FFFFFF"/>
                  </a:outerShdw>
                </a:effectLst>
              </a:rPr>
              <a:t>Phaseolus vulgaris</a:t>
            </a:r>
            <a:r>
              <a:rPr lang="id-ID" sz="2800" smtClean="0">
                <a:solidFill>
                  <a:srgbClr val="0D0D0D"/>
                </a:solidFill>
                <a:effectLst>
                  <a:outerShdw blurRad="38100" dist="38100" dir="2700000" algn="tl">
                    <a:srgbClr val="FFFFFF"/>
                  </a:outerShdw>
                </a:effectLst>
              </a:rPr>
              <a:t>)</a:t>
            </a:r>
            <a:endParaRPr lang="en-US" sz="2800" smtClean="0">
              <a:solidFill>
                <a:srgbClr val="0D0D0D"/>
              </a:solidFill>
              <a:effectLst>
                <a:outerShdw blurRad="38100" dist="38100" dir="2700000" algn="tl">
                  <a:srgbClr val="FFFFFF"/>
                </a:outerShdw>
              </a:effectLst>
            </a:endParaRPr>
          </a:p>
        </p:txBody>
      </p:sp>
      <p:sp>
        <p:nvSpPr>
          <p:cNvPr id="54277" name="Rectangle 5"/>
          <p:cNvSpPr>
            <a:spLocks noGrp="1" noChangeArrowheads="1"/>
          </p:cNvSpPr>
          <p:nvPr>
            <p:ph type="body" sz="half" idx="2"/>
          </p:nvPr>
        </p:nvSpPr>
        <p:spPr/>
        <p:txBody>
          <a:bodyPr/>
          <a:lstStyle/>
          <a:p>
            <a:pPr eaLnBrk="1" hangingPunct="1">
              <a:lnSpc>
                <a:spcPct val="90000"/>
              </a:lnSpc>
              <a:defRPr/>
            </a:pPr>
            <a:r>
              <a:rPr lang="en-US" sz="2000" smtClean="0"/>
              <a:t>Polong lonjong, pipih, berkulit keras bila tua, pada umumnya melengkung kadang-kadang dengan bentuk mengait pada bagian atasnya, berisi 4—5 biji.Bentuk, ukuran dan warna biji beragam, ada yang berbentuk mengginjal,membelah ketupat atau membundar. </a:t>
            </a:r>
          </a:p>
          <a:p>
            <a:pPr eaLnBrk="1" hangingPunct="1">
              <a:lnSpc>
                <a:spcPct val="90000"/>
              </a:lnSpc>
              <a:defRPr/>
            </a:pPr>
            <a:r>
              <a:rPr lang="en-US" sz="2000" smtClean="0"/>
              <a:t>Warna seragam atau loreng, putih, hijau,kuning, coklat, merah, hitam atau ungu. sering terdapat garis melintang yangkeluar dari hilum.</a:t>
            </a:r>
          </a:p>
        </p:txBody>
      </p:sp>
      <p:pic>
        <p:nvPicPr>
          <p:cNvPr id="37892" name="Picture 6" descr="tipskacangmerahctt"/>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457200" y="2095500"/>
            <a:ext cx="4038600" cy="3533775"/>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113723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rrowheads="1"/>
          </p:cNvSpPr>
          <p:nvPr>
            <p:ph type="title"/>
          </p:nvPr>
        </p:nvSpPr>
        <p:spPr/>
        <p:txBody>
          <a:bodyPr/>
          <a:lstStyle/>
          <a:p>
            <a:pPr eaLnBrk="1" hangingPunct="1">
              <a:defRPr/>
            </a:pPr>
            <a:endParaRPr lang="en-US" smtClean="0"/>
          </a:p>
        </p:txBody>
      </p:sp>
      <p:sp>
        <p:nvSpPr>
          <p:cNvPr id="91139" name="Rectangle 3"/>
          <p:cNvSpPr>
            <a:spLocks noGrp="1" noChangeArrowheads="1"/>
          </p:cNvSpPr>
          <p:nvPr>
            <p:ph type="body" idx="1"/>
          </p:nvPr>
        </p:nvSpPr>
        <p:spPr/>
        <p:txBody>
          <a:bodyPr/>
          <a:lstStyle/>
          <a:p>
            <a:pPr eaLnBrk="1" hangingPunct="1">
              <a:defRPr/>
            </a:pPr>
            <a:r>
              <a:rPr lang="en-US" smtClean="0"/>
              <a:t>Di Asia, kecambah, daun dan polong dikonsumsi. </a:t>
            </a:r>
          </a:p>
          <a:p>
            <a:pPr eaLnBrk="1" hangingPunct="1">
              <a:defRPr/>
            </a:pPr>
            <a:r>
              <a:rPr lang="en-US" smtClean="0"/>
              <a:t>Di Filipina, biji kering digunakan untuk membuat tepung kacang protein tinggi untuk memperkaya roti atau mie. </a:t>
            </a:r>
          </a:p>
          <a:p>
            <a:pPr eaLnBrk="1" hangingPunct="1">
              <a:defRPr/>
            </a:pPr>
            <a:r>
              <a:rPr lang="en-US" smtClean="0"/>
              <a:t>Biji dan daun bernilai tinggi karena kualitasnya dan karena digunakan sebagai bahan diet untuk pada pengobatan Asia tradisional.</a:t>
            </a:r>
          </a:p>
        </p:txBody>
      </p:sp>
    </p:spTree>
    <p:extLst>
      <p:ext uri="{BB962C8B-B14F-4D97-AF65-F5344CB8AC3E}">
        <p14:creationId xmlns:p14="http://schemas.microsoft.com/office/powerpoint/2010/main" val="256827746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rrowheads="1"/>
          </p:cNvSpPr>
          <p:nvPr>
            <p:ph type="title"/>
          </p:nvPr>
        </p:nvSpPr>
        <p:spPr/>
        <p:txBody>
          <a:bodyPr/>
          <a:lstStyle/>
          <a:p>
            <a:pPr eaLnBrk="1" hangingPunct="1">
              <a:defRPr/>
            </a:pPr>
            <a:endParaRPr lang="en-US" smtClean="0"/>
          </a:p>
        </p:txBody>
      </p:sp>
      <p:sp>
        <p:nvSpPr>
          <p:cNvPr id="92163" name="Rectangle 3"/>
          <p:cNvSpPr>
            <a:spLocks noGrp="1" noChangeArrowheads="1"/>
          </p:cNvSpPr>
          <p:nvPr>
            <p:ph type="body" idx="1"/>
          </p:nvPr>
        </p:nvSpPr>
        <p:spPr/>
        <p:txBody>
          <a:bodyPr/>
          <a:lstStyle/>
          <a:p>
            <a:pPr eaLnBrk="1" hangingPunct="1">
              <a:defRPr/>
            </a:pPr>
            <a:r>
              <a:rPr lang="en-US" sz="2800" smtClean="0"/>
              <a:t>Banyak sekali </a:t>
            </a:r>
            <a:r>
              <a:rPr lang="en-US" sz="2800" i="1" u="sng" smtClean="0"/>
              <a:t>manfaat kacang merah </a:t>
            </a:r>
            <a:r>
              <a:rPr lang="en-US" sz="2800" smtClean="0"/>
              <a:t>yang bisa kita dapatkan dan berikut adalah beberapa diantaranya :</a:t>
            </a:r>
          </a:p>
          <a:p>
            <a:pPr lvl="1" eaLnBrk="1" hangingPunct="1">
              <a:defRPr/>
            </a:pPr>
            <a:r>
              <a:rPr lang="en-US" sz="2400" smtClean="0"/>
              <a:t>Mampu menurunkan kadar kolesterol. </a:t>
            </a:r>
          </a:p>
          <a:p>
            <a:pPr lvl="1" eaLnBrk="1" hangingPunct="1">
              <a:defRPr/>
            </a:pPr>
            <a:r>
              <a:rPr lang="en-US" sz="2400" smtClean="0"/>
              <a:t>Kaya akan antioksidan yang baik untuk tubuh. </a:t>
            </a:r>
          </a:p>
          <a:p>
            <a:pPr lvl="1" eaLnBrk="1" hangingPunct="1">
              <a:defRPr/>
            </a:pPr>
            <a:r>
              <a:rPr lang="en-US" sz="2400" smtClean="0"/>
              <a:t>Mencegah tingginya gula darah. </a:t>
            </a:r>
          </a:p>
          <a:p>
            <a:pPr lvl="1" eaLnBrk="1" hangingPunct="1">
              <a:defRPr/>
            </a:pPr>
            <a:r>
              <a:rPr lang="en-US" sz="2400" smtClean="0"/>
              <a:t>Kaya akan serat yang membantu melancarkan pencernaan. </a:t>
            </a:r>
          </a:p>
          <a:p>
            <a:pPr lvl="1" eaLnBrk="1" hangingPunct="1">
              <a:defRPr/>
            </a:pPr>
            <a:r>
              <a:rPr lang="en-US" sz="2400" smtClean="0"/>
              <a:t>Membantu mencegah penyakit jantung. </a:t>
            </a:r>
          </a:p>
          <a:p>
            <a:pPr lvl="1" eaLnBrk="1" hangingPunct="1">
              <a:defRPr/>
            </a:pPr>
            <a:r>
              <a:rPr lang="en-US" sz="2400" smtClean="0"/>
              <a:t>Sebagai sumber protein nabati, karbohidrat, vitamin B, dll. </a:t>
            </a:r>
          </a:p>
          <a:p>
            <a:pPr eaLnBrk="1" hangingPunct="1">
              <a:defRPr/>
            </a:pPr>
            <a:endParaRPr lang="en-US" sz="2800" smtClean="0"/>
          </a:p>
        </p:txBody>
      </p:sp>
    </p:spTree>
    <p:extLst>
      <p:ext uri="{BB962C8B-B14F-4D97-AF65-F5344CB8AC3E}">
        <p14:creationId xmlns:p14="http://schemas.microsoft.com/office/powerpoint/2010/main" val="193503902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rrowheads="1"/>
          </p:cNvSpPr>
          <p:nvPr>
            <p:ph type="title"/>
          </p:nvPr>
        </p:nvSpPr>
        <p:spPr/>
        <p:txBody>
          <a:bodyPr/>
          <a:lstStyle/>
          <a:p>
            <a:pPr eaLnBrk="1" hangingPunct="1">
              <a:defRPr/>
            </a:pPr>
            <a:r>
              <a:rPr lang="id-ID" sz="2800" smtClean="0">
                <a:solidFill>
                  <a:srgbClr val="0D0D0D"/>
                </a:solidFill>
                <a:effectLst>
                  <a:outerShdw blurRad="38100" dist="38100" dir="2700000" algn="tl">
                    <a:srgbClr val="FFFFFF"/>
                  </a:outerShdw>
                </a:effectLst>
              </a:rPr>
              <a:t>Kacang panjang (</a:t>
            </a:r>
            <a:r>
              <a:rPr lang="id-ID" sz="2800" i="1" smtClean="0">
                <a:solidFill>
                  <a:srgbClr val="0D0D0D"/>
                </a:solidFill>
                <a:effectLst>
                  <a:outerShdw blurRad="38100" dist="38100" dir="2700000" algn="tl">
                    <a:srgbClr val="FFFFFF"/>
                  </a:outerShdw>
                </a:effectLst>
              </a:rPr>
              <a:t>Phaseolus vulgaris</a:t>
            </a:r>
            <a:r>
              <a:rPr lang="id-ID" sz="2800" smtClean="0">
                <a:solidFill>
                  <a:srgbClr val="0D0D0D"/>
                </a:solidFill>
                <a:effectLst>
                  <a:outerShdw blurRad="38100" dist="38100" dir="2700000" algn="tl">
                    <a:srgbClr val="FFFFFF"/>
                  </a:outerShdw>
                </a:effectLst>
              </a:rPr>
              <a:t>)</a:t>
            </a:r>
            <a:endParaRPr lang="en-US" sz="2800" smtClean="0">
              <a:solidFill>
                <a:srgbClr val="0D0D0D"/>
              </a:solidFill>
              <a:effectLst>
                <a:outerShdw blurRad="38100" dist="38100" dir="2700000" algn="tl">
                  <a:srgbClr val="FFFFFF"/>
                </a:outerShdw>
              </a:effectLst>
            </a:endParaRPr>
          </a:p>
        </p:txBody>
      </p:sp>
      <p:sp>
        <p:nvSpPr>
          <p:cNvPr id="55299" name="Rectangle 3"/>
          <p:cNvSpPr>
            <a:spLocks noGrp="1" noChangeArrowheads="1"/>
          </p:cNvSpPr>
          <p:nvPr>
            <p:ph type="body" sz="half" idx="2"/>
          </p:nvPr>
        </p:nvSpPr>
        <p:spPr/>
        <p:txBody>
          <a:bodyPr/>
          <a:lstStyle/>
          <a:p>
            <a:pPr eaLnBrk="1" hangingPunct="1">
              <a:defRPr/>
            </a:pPr>
            <a:r>
              <a:rPr lang="en-US" sz="2400" smtClean="0"/>
              <a:t>merupakan tumbuhan yang dijadikan sayur atau lalapan. </a:t>
            </a:r>
          </a:p>
          <a:p>
            <a:pPr eaLnBrk="1" hangingPunct="1">
              <a:defRPr/>
            </a:pPr>
            <a:r>
              <a:rPr lang="en-US" sz="2400" smtClean="0"/>
              <a:t>Ia tumbuh dengan cara memanjat atau melilit. </a:t>
            </a:r>
          </a:p>
          <a:p>
            <a:pPr eaLnBrk="1" hangingPunct="1">
              <a:defRPr/>
            </a:pPr>
            <a:r>
              <a:rPr lang="en-US" sz="2400" smtClean="0"/>
              <a:t>Bagian yang dijadikan sayur atau lalapan adalah buah yang masih muda dan serat-seratnya masih lunak, kacang panjang ini mudah didapati di kawasan panas di Asia. </a:t>
            </a:r>
          </a:p>
        </p:txBody>
      </p:sp>
      <p:pic>
        <p:nvPicPr>
          <p:cNvPr id="40964" name="Picture 5" descr="kacang panjan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539750" y="1628775"/>
            <a:ext cx="3455988" cy="2859088"/>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587383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rrowheads="1"/>
          </p:cNvSpPr>
          <p:nvPr>
            <p:ph type="title"/>
          </p:nvPr>
        </p:nvSpPr>
        <p:spPr/>
        <p:txBody>
          <a:bodyPr/>
          <a:lstStyle/>
          <a:p>
            <a:pPr eaLnBrk="1" hangingPunct="1">
              <a:defRPr/>
            </a:pPr>
            <a:endParaRPr lang="en-US" smtClean="0"/>
          </a:p>
        </p:txBody>
      </p:sp>
      <p:sp>
        <p:nvSpPr>
          <p:cNvPr id="84995" name="Rectangle 3"/>
          <p:cNvSpPr>
            <a:spLocks noGrp="1" noChangeArrowheads="1"/>
          </p:cNvSpPr>
          <p:nvPr>
            <p:ph type="body" idx="1"/>
          </p:nvPr>
        </p:nvSpPr>
        <p:spPr/>
        <p:txBody>
          <a:bodyPr/>
          <a:lstStyle/>
          <a:p>
            <a:pPr eaLnBrk="1" hangingPunct="1">
              <a:lnSpc>
                <a:spcPct val="90000"/>
              </a:lnSpc>
              <a:defRPr/>
            </a:pPr>
            <a:r>
              <a:rPr lang="en-US" sz="2800" smtClean="0"/>
              <a:t>Selain sebagai masakan, ternyata Kacang Panjang juga dapat digunakan sebagai bahan obat-obatan untuk mengobati beberapa penyakit seperti diantaranya : antikanker, kanker payudara, leukemia, antibakteri, antivirus, antioksidan, gangguan saluran kencing, peluruh kencing, batu ginjal, mencegah kelainan antibodi, meningkatkan fungsi limpa, meningkatkan penyatuan DNA dan RNA, meningkatkan fungsi sel darah merah, beri-beri, demam berdarah, kurang darah, sakit pinggang, rematik, pembengkakan, meningkatkan nafsu makan, dan sukar buang air besar. </a:t>
            </a:r>
          </a:p>
        </p:txBody>
      </p:sp>
    </p:spTree>
    <p:extLst>
      <p:ext uri="{BB962C8B-B14F-4D97-AF65-F5344CB8AC3E}">
        <p14:creationId xmlns:p14="http://schemas.microsoft.com/office/powerpoint/2010/main" val="23975742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rrowheads="1"/>
          </p:cNvSpPr>
          <p:nvPr>
            <p:ph type="title"/>
          </p:nvPr>
        </p:nvSpPr>
        <p:spPr/>
        <p:txBody>
          <a:bodyPr/>
          <a:lstStyle/>
          <a:p>
            <a:pPr eaLnBrk="1" hangingPunct="1">
              <a:defRPr/>
            </a:pPr>
            <a:r>
              <a:rPr lang="id-ID" sz="2800" smtClean="0">
                <a:solidFill>
                  <a:srgbClr val="0D0D0D"/>
                </a:solidFill>
                <a:effectLst>
                  <a:outerShdw blurRad="38100" dist="38100" dir="2700000" algn="tl">
                    <a:srgbClr val="FFFFFF"/>
                  </a:outerShdw>
                </a:effectLst>
              </a:rPr>
              <a:t>Kacang ercis (</a:t>
            </a:r>
            <a:r>
              <a:rPr lang="id-ID" sz="2800" i="1" smtClean="0">
                <a:solidFill>
                  <a:srgbClr val="0D0D0D"/>
                </a:solidFill>
                <a:effectLst>
                  <a:outerShdw blurRad="38100" dist="38100" dir="2700000" algn="tl">
                    <a:srgbClr val="FFFFFF"/>
                  </a:outerShdw>
                </a:effectLst>
              </a:rPr>
              <a:t>Pisum sativum</a:t>
            </a:r>
            <a:r>
              <a:rPr lang="id-ID" sz="2800" smtClean="0">
                <a:solidFill>
                  <a:srgbClr val="0D0D0D"/>
                </a:solidFill>
                <a:effectLst>
                  <a:outerShdw blurRad="38100" dist="38100" dir="2700000" algn="tl">
                    <a:srgbClr val="FFFFFF"/>
                  </a:outerShdw>
                </a:effectLst>
              </a:rPr>
              <a:t>)</a:t>
            </a:r>
            <a:endParaRPr lang="en-US" sz="2800" smtClean="0">
              <a:solidFill>
                <a:srgbClr val="0D0D0D"/>
              </a:solidFill>
              <a:effectLst>
                <a:outerShdw blurRad="38100" dist="38100" dir="2700000" algn="tl">
                  <a:srgbClr val="FFFFFF"/>
                </a:outerShdw>
              </a:effectLst>
            </a:endParaRPr>
          </a:p>
        </p:txBody>
      </p:sp>
      <p:sp>
        <p:nvSpPr>
          <p:cNvPr id="56323" name="Rectangle 3"/>
          <p:cNvSpPr>
            <a:spLocks noGrp="1" noChangeArrowheads="1"/>
          </p:cNvSpPr>
          <p:nvPr>
            <p:ph type="body" sz="half" idx="1"/>
          </p:nvPr>
        </p:nvSpPr>
        <p:spPr/>
        <p:txBody>
          <a:bodyPr/>
          <a:lstStyle/>
          <a:p>
            <a:pPr eaLnBrk="1" hangingPunct="1">
              <a:lnSpc>
                <a:spcPct val="90000"/>
              </a:lnSpc>
              <a:defRPr/>
            </a:pPr>
            <a:r>
              <a:rPr lang="en-US" sz="2000" b="1" smtClean="0"/>
              <a:t>Ercis</a:t>
            </a:r>
            <a:r>
              <a:rPr lang="en-US" sz="2000" smtClean="0"/>
              <a:t>, </a:t>
            </a:r>
            <a:r>
              <a:rPr lang="en-US" sz="2000" b="1" smtClean="0"/>
              <a:t>kacang ercis</a:t>
            </a:r>
            <a:r>
              <a:rPr lang="en-US" sz="2000" smtClean="0"/>
              <a:t>, atau </a:t>
            </a:r>
            <a:r>
              <a:rPr lang="en-US" sz="2000" b="1" smtClean="0"/>
              <a:t>kacang polong</a:t>
            </a:r>
            <a:r>
              <a:rPr lang="en-US" sz="2000" smtClean="0"/>
              <a:t> (</a:t>
            </a:r>
            <a:r>
              <a:rPr lang="en-US" sz="2000" i="1" smtClean="0"/>
              <a:t>Pisum sativum</a:t>
            </a:r>
            <a:r>
              <a:rPr lang="en-US" sz="2000" smtClean="0"/>
              <a:t> L., suku polong-polongan atau Fabaceae) merupakan tumbuhan penghasil sayuran berupa biji berwarna hijau. </a:t>
            </a:r>
          </a:p>
          <a:p>
            <a:pPr eaLnBrk="1" hangingPunct="1">
              <a:lnSpc>
                <a:spcPct val="90000"/>
              </a:lnSpc>
              <a:defRPr/>
            </a:pPr>
            <a:r>
              <a:rPr lang="en-US" sz="2000" smtClean="0"/>
              <a:t>Ercis didatangkan oleh penjajah Belanda ke Indonesia karena sayuran ini populer di Eropa sebagai bagian dari salad atau sup.</a:t>
            </a:r>
          </a:p>
          <a:p>
            <a:pPr eaLnBrk="1" hangingPunct="1">
              <a:lnSpc>
                <a:spcPct val="90000"/>
              </a:lnSpc>
              <a:defRPr/>
            </a:pPr>
            <a:r>
              <a:rPr lang="en-US" sz="2000" smtClean="0"/>
              <a:t>Nama "ercis" adalah pinjaman dari bahasa Belanda (</a:t>
            </a:r>
            <a:r>
              <a:rPr lang="en-US" sz="2000" i="1" smtClean="0"/>
              <a:t>erwtjes</a:t>
            </a:r>
            <a:r>
              <a:rPr lang="en-US" sz="2000" smtClean="0"/>
              <a:t>, "ercis kecil"). </a:t>
            </a:r>
          </a:p>
        </p:txBody>
      </p:sp>
      <p:pic>
        <p:nvPicPr>
          <p:cNvPr id="43012" name="Picture 5" descr="240px-Doperwt_rijserwt_peulen_Pisum_sativum"/>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5003800" y="1557338"/>
            <a:ext cx="3671888" cy="1947862"/>
          </a:xfrm>
          <a:noFill/>
          <a:extLst>
            <a:ext uri="{909E8E84-426E-40DD-AFC4-6F175D3DCCD1}">
              <a14:hiddenFill xmlns:a14="http://schemas.microsoft.com/office/drawing/2010/main">
                <a:solidFill>
                  <a:srgbClr val="FFFFFF"/>
                </a:solidFill>
              </a14:hiddenFill>
            </a:ext>
          </a:extLst>
        </p:spPr>
      </p:pic>
      <p:pic>
        <p:nvPicPr>
          <p:cNvPr id="43013" name="Picture 6" descr="Frozen_peas"/>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5148263" y="3789363"/>
            <a:ext cx="3240087" cy="2663825"/>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09255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rrowheads="1"/>
          </p:cNvSpPr>
          <p:nvPr>
            <p:ph type="title"/>
          </p:nvPr>
        </p:nvSpPr>
        <p:spPr/>
        <p:txBody>
          <a:bodyPr/>
          <a:lstStyle/>
          <a:p>
            <a:pPr eaLnBrk="1" hangingPunct="1">
              <a:defRPr/>
            </a:pPr>
            <a:r>
              <a:rPr lang="id-ID" sz="2800" smtClean="0">
                <a:solidFill>
                  <a:srgbClr val="0D0D0D"/>
                </a:solidFill>
                <a:effectLst>
                  <a:outerShdw blurRad="38100" dist="38100" dir="2700000" algn="tl">
                    <a:srgbClr val="FFFFFF"/>
                  </a:outerShdw>
                </a:effectLst>
              </a:rPr>
              <a:t>Kacang tanah (</a:t>
            </a:r>
            <a:r>
              <a:rPr lang="id-ID" sz="2800" i="1" smtClean="0">
                <a:solidFill>
                  <a:srgbClr val="0D0D0D"/>
                </a:solidFill>
                <a:effectLst>
                  <a:outerShdw blurRad="38100" dist="38100" dir="2700000" algn="tl">
                    <a:srgbClr val="FFFFFF"/>
                  </a:outerShdw>
                </a:effectLst>
              </a:rPr>
              <a:t>Arachis hypogaea</a:t>
            </a:r>
            <a:r>
              <a:rPr lang="id-ID" sz="2800" smtClean="0">
                <a:solidFill>
                  <a:srgbClr val="0D0D0D"/>
                </a:solidFill>
                <a:effectLst>
                  <a:outerShdw blurRad="38100" dist="38100" dir="2700000" algn="tl">
                    <a:srgbClr val="FFFFFF"/>
                  </a:outerShdw>
                </a:effectLst>
              </a:rPr>
              <a:t>)</a:t>
            </a:r>
            <a:endParaRPr lang="en-US" sz="2800" smtClean="0">
              <a:solidFill>
                <a:srgbClr val="0D0D0D"/>
              </a:solidFill>
              <a:effectLst>
                <a:outerShdw blurRad="38100" dist="38100" dir="2700000" algn="tl">
                  <a:srgbClr val="FFFFFF"/>
                </a:outerShdw>
              </a:effectLst>
            </a:endParaRPr>
          </a:p>
        </p:txBody>
      </p:sp>
      <p:sp>
        <p:nvSpPr>
          <p:cNvPr id="89097" name="Rectangle 9"/>
          <p:cNvSpPr>
            <a:spLocks noGrp="1" noChangeArrowheads="1"/>
          </p:cNvSpPr>
          <p:nvPr>
            <p:ph type="body" sz="half" idx="1"/>
          </p:nvPr>
        </p:nvSpPr>
        <p:spPr/>
        <p:txBody>
          <a:bodyPr/>
          <a:lstStyle/>
          <a:p>
            <a:pPr eaLnBrk="1" hangingPunct="1">
              <a:lnSpc>
                <a:spcPct val="80000"/>
              </a:lnSpc>
              <a:defRPr/>
            </a:pPr>
            <a:r>
              <a:rPr lang="en-US" sz="2400" smtClean="0"/>
              <a:t>Kacang tanah kaya dengan lemak, mengandungi protein yang tinggi, zat besi, vitamin E dan kalsium, vitamin B kompleks dan Fosforus, vitamin A dan K, lesitin, kolin dan kalsium.</a:t>
            </a:r>
            <a:r>
              <a:rPr lang="en-US" sz="2400" smtClean="0">
                <a:hlinkClick r:id="rId2"/>
              </a:rPr>
              <a:t>[3]</a:t>
            </a:r>
            <a:r>
              <a:rPr lang="en-US" sz="2400" smtClean="0"/>
              <a:t> Kandungan protein dalam kacang tanah adalah jauh lebih tinggi dari </a:t>
            </a:r>
            <a:r>
              <a:rPr lang="en-US" sz="2400" smtClean="0">
                <a:hlinkClick r:id="rId3" tooltip="Daging"/>
              </a:rPr>
              <a:t>daging</a:t>
            </a:r>
            <a:r>
              <a:rPr lang="en-US" sz="2400" smtClean="0"/>
              <a:t>, </a:t>
            </a:r>
            <a:r>
              <a:rPr lang="en-US" sz="2400" smtClean="0">
                <a:hlinkClick r:id="rId4" tooltip="Telur"/>
              </a:rPr>
              <a:t>telur</a:t>
            </a:r>
            <a:r>
              <a:rPr lang="en-US" sz="2400" smtClean="0"/>
              <a:t> dan kacang soya.</a:t>
            </a:r>
            <a:r>
              <a:rPr lang="en-US" sz="2400" smtClean="0">
                <a:hlinkClick r:id="rId2"/>
              </a:rPr>
              <a:t>[3]</a:t>
            </a:r>
            <a:r>
              <a:rPr lang="en-US" sz="2400" smtClean="0"/>
              <a:t> Mempunyai </a:t>
            </a:r>
            <a:r>
              <a:rPr lang="en-US" sz="2400" smtClean="0">
                <a:hlinkClick r:id="rId5" tooltip="Rasa"/>
              </a:rPr>
              <a:t>rasa</a:t>
            </a:r>
            <a:r>
              <a:rPr lang="en-US" sz="2400" smtClean="0"/>
              <a:t> yang </a:t>
            </a:r>
            <a:r>
              <a:rPr lang="en-US" sz="2400" smtClean="0">
                <a:hlinkClick r:id="rId6" tooltip="Manis"/>
              </a:rPr>
              <a:t>manis</a:t>
            </a:r>
            <a:r>
              <a:rPr lang="en-US" sz="2400" smtClean="0"/>
              <a:t> dan banyak digunakan untuk membuat beraneka jenis </a:t>
            </a:r>
            <a:r>
              <a:rPr lang="en-US" sz="2400" smtClean="0">
                <a:hlinkClick r:id="rId7" tooltip="Kue"/>
              </a:rPr>
              <a:t>kue</a:t>
            </a:r>
            <a:r>
              <a:rPr lang="en-US" sz="2400" smtClean="0">
                <a:hlinkClick r:id="rId2"/>
              </a:rPr>
              <a:t>[3]</a:t>
            </a:r>
            <a:r>
              <a:rPr lang="en-US" sz="2400" smtClean="0"/>
              <a:t>.</a:t>
            </a:r>
          </a:p>
        </p:txBody>
      </p:sp>
      <p:pic>
        <p:nvPicPr>
          <p:cNvPr id="44036" name="Picture 6" descr="kacang tanah"/>
          <p:cNvPicPr>
            <a:picLocks noGrp="1" noChangeAspect="1" noChangeArrowheads="1"/>
          </p:cNvPicPr>
          <p:nvPr>
            <p:ph sz="half" idx="2"/>
          </p:nvPr>
        </p:nvPicPr>
        <p:blipFill>
          <a:blip r:embed="rId8">
            <a:extLst>
              <a:ext uri="{28A0092B-C50C-407E-A947-70E740481C1C}">
                <a14:useLocalDpi xmlns:a14="http://schemas.microsoft.com/office/drawing/2010/main" val="0"/>
              </a:ext>
            </a:extLst>
          </a:blip>
          <a:srcRect/>
          <a:stretch>
            <a:fillRect/>
          </a:stretch>
        </p:blipFill>
        <p:spPr>
          <a:xfrm>
            <a:off x="5364163" y="3933825"/>
            <a:ext cx="3311525" cy="2446338"/>
          </a:xfrm>
          <a:noFill/>
          <a:extLst>
            <a:ext uri="{909E8E84-426E-40DD-AFC4-6F175D3DCCD1}">
              <a14:hiddenFill xmlns:a14="http://schemas.microsoft.com/office/drawing/2010/main">
                <a:solidFill>
                  <a:srgbClr val="FFFFFF"/>
                </a:solidFill>
              </a14:hiddenFill>
            </a:ext>
          </a:extLst>
        </p:spPr>
      </p:pic>
      <p:pic>
        <p:nvPicPr>
          <p:cNvPr id="44037" name="Picture 7" descr="tanah"/>
          <p:cNvPicPr>
            <a:picLocks noGrp="1" noChangeAspect="1" noChangeArrowheads="1"/>
          </p:cNvPicPr>
          <p:nvPr>
            <p:ph sz="half" idx="4294967295"/>
          </p:nvPr>
        </p:nvPicPr>
        <p:blipFill>
          <a:blip r:embed="rId9">
            <a:extLst>
              <a:ext uri="{28A0092B-C50C-407E-A947-70E740481C1C}">
                <a14:useLocalDpi xmlns:a14="http://schemas.microsoft.com/office/drawing/2010/main" val="0"/>
              </a:ext>
            </a:extLst>
          </a:blip>
          <a:srcRect/>
          <a:stretch>
            <a:fillRect/>
          </a:stretch>
        </p:blipFill>
        <p:spPr>
          <a:xfrm>
            <a:off x="5364163" y="1628775"/>
            <a:ext cx="3276600" cy="2089150"/>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056851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rrowheads="1"/>
          </p:cNvSpPr>
          <p:nvPr>
            <p:ph type="title"/>
          </p:nvPr>
        </p:nvSpPr>
        <p:spPr/>
        <p:txBody>
          <a:bodyPr/>
          <a:lstStyle/>
          <a:p>
            <a:pPr eaLnBrk="1" hangingPunct="1">
              <a:defRPr/>
            </a:pPr>
            <a:endParaRPr lang="en-US" smtClean="0"/>
          </a:p>
        </p:txBody>
      </p:sp>
      <p:sp>
        <p:nvSpPr>
          <p:cNvPr id="101379" name="Rectangle 3"/>
          <p:cNvSpPr>
            <a:spLocks noGrp="1" noChangeArrowheads="1"/>
          </p:cNvSpPr>
          <p:nvPr>
            <p:ph type="body" idx="1"/>
          </p:nvPr>
        </p:nvSpPr>
        <p:spPr/>
        <p:txBody>
          <a:bodyPr/>
          <a:lstStyle/>
          <a:p>
            <a:pPr eaLnBrk="1" hangingPunct="1">
              <a:lnSpc>
                <a:spcPct val="90000"/>
              </a:lnSpc>
              <a:defRPr/>
            </a:pPr>
            <a:r>
              <a:rPr lang="en-US" sz="2800" smtClean="0"/>
              <a:t>Kacang tanah juga dikatakan mengandung bahan yang dapat membina ketahanan tubuh dalam mencegah beberapa penyakit. </a:t>
            </a:r>
          </a:p>
          <a:p>
            <a:pPr eaLnBrk="1" hangingPunct="1">
              <a:lnSpc>
                <a:spcPct val="90000"/>
              </a:lnSpc>
              <a:defRPr/>
            </a:pPr>
            <a:r>
              <a:rPr lang="en-US" sz="2800" smtClean="0"/>
              <a:t>Mengkonsumsi satu ons kacang tanah lima kali seminggu dilaporkan dapat mencegah penyakit jantung. </a:t>
            </a:r>
          </a:p>
          <a:p>
            <a:pPr eaLnBrk="1" hangingPunct="1">
              <a:lnSpc>
                <a:spcPct val="90000"/>
              </a:lnSpc>
              <a:defRPr/>
            </a:pPr>
            <a:r>
              <a:rPr lang="en-US" sz="2800" smtClean="0"/>
              <a:t>Kacang tanah bekerja meningkatkan kemampuan pompa jantung dan menurunkan resoki penyakit jantung koroner.</a:t>
            </a:r>
          </a:p>
          <a:p>
            <a:pPr eaLnBrk="1" hangingPunct="1">
              <a:lnSpc>
                <a:spcPct val="90000"/>
              </a:lnSpc>
              <a:defRPr/>
            </a:pPr>
            <a:r>
              <a:rPr lang="en-US" sz="2800" smtClean="0"/>
              <a:t>Memakan segenggam kacang tanah setiap hari terutama pesakit kencing manis dapat membantu kekurangan zat.</a:t>
            </a:r>
          </a:p>
          <a:p>
            <a:pPr eaLnBrk="1" hangingPunct="1">
              <a:lnSpc>
                <a:spcPct val="90000"/>
              </a:lnSpc>
              <a:defRPr/>
            </a:pPr>
            <a:endParaRPr lang="en-US" sz="2800" smtClean="0"/>
          </a:p>
        </p:txBody>
      </p:sp>
    </p:spTree>
    <p:extLst>
      <p:ext uri="{BB962C8B-B14F-4D97-AF65-F5344CB8AC3E}">
        <p14:creationId xmlns:p14="http://schemas.microsoft.com/office/powerpoint/2010/main" val="416021714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Rot="1" noChangeArrowheads="1"/>
          </p:cNvSpPr>
          <p:nvPr>
            <p:ph type="title"/>
          </p:nvPr>
        </p:nvSpPr>
        <p:spPr/>
        <p:txBody>
          <a:bodyPr/>
          <a:lstStyle/>
          <a:p>
            <a:pPr eaLnBrk="1" hangingPunct="1">
              <a:defRPr/>
            </a:pPr>
            <a:endParaRPr lang="en-US" smtClean="0"/>
          </a:p>
        </p:txBody>
      </p:sp>
      <p:sp>
        <p:nvSpPr>
          <p:cNvPr id="102403" name="Rectangle 3"/>
          <p:cNvSpPr>
            <a:spLocks noGrp="1" noChangeArrowheads="1"/>
          </p:cNvSpPr>
          <p:nvPr>
            <p:ph type="body" idx="1"/>
          </p:nvPr>
        </p:nvSpPr>
        <p:spPr/>
        <p:txBody>
          <a:bodyPr/>
          <a:lstStyle/>
          <a:p>
            <a:pPr eaLnBrk="1" hangingPunct="1">
              <a:lnSpc>
                <a:spcPct val="80000"/>
              </a:lnSpc>
              <a:defRPr/>
            </a:pPr>
            <a:r>
              <a:rPr lang="en-US" sz="2400" smtClean="0"/>
              <a:t>Kacang tanah mengandung Omega 3 yang merupakan lemak tak jenuh ganda dan Omega 9 yang merupakan lemak tak jenuh tunggal.</a:t>
            </a:r>
          </a:p>
          <a:p>
            <a:pPr eaLnBrk="1" hangingPunct="1">
              <a:lnSpc>
                <a:spcPct val="80000"/>
              </a:lnSpc>
              <a:defRPr/>
            </a:pPr>
            <a:r>
              <a:rPr lang="en-US" sz="2400" smtClean="0"/>
              <a:t>Dalam 1 ons kacang tanah terdapat 18 gram Omega 3 dan 17 gram Omega 9 .</a:t>
            </a:r>
          </a:p>
          <a:p>
            <a:pPr eaLnBrk="1" hangingPunct="1">
              <a:lnSpc>
                <a:spcPct val="80000"/>
              </a:lnSpc>
              <a:defRPr/>
            </a:pPr>
            <a:r>
              <a:rPr lang="en-US" sz="2400" smtClean="0"/>
              <a:t>Kacang tanah mengandung fitosterol yang justru dapat menurunkan kadar kolesterol dan level trigliserida, dengan cara menahan penyerapan kolesterol dari makanan yang disirkulasikan dalam darah dan mengurangi penyerapan kembali kolesterol dari hati, serta tetap menjaga HDL kolesterol. </a:t>
            </a:r>
          </a:p>
          <a:p>
            <a:pPr eaLnBrk="1" hangingPunct="1">
              <a:lnSpc>
                <a:spcPct val="80000"/>
              </a:lnSpc>
              <a:defRPr/>
            </a:pPr>
            <a:r>
              <a:rPr lang="en-US" sz="2400" smtClean="0"/>
              <a:t>Kacang tanah juga mengandung arginin yang dapat merangsang tubuh untuk memproduksi nitrogen monoksida yang berfungsi untuk melawan bakteri tuberkulosis. </a:t>
            </a:r>
          </a:p>
        </p:txBody>
      </p:sp>
    </p:spTree>
    <p:extLst>
      <p:ext uri="{BB962C8B-B14F-4D97-AF65-F5344CB8AC3E}">
        <p14:creationId xmlns:p14="http://schemas.microsoft.com/office/powerpoint/2010/main" val="314725222"/>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rrowheads="1"/>
          </p:cNvSpPr>
          <p:nvPr>
            <p:ph type="title"/>
          </p:nvPr>
        </p:nvSpPr>
        <p:spPr/>
        <p:txBody>
          <a:bodyPr/>
          <a:lstStyle/>
          <a:p>
            <a:pPr eaLnBrk="1" hangingPunct="1">
              <a:defRPr/>
            </a:pPr>
            <a:endParaRPr lang="en-US" smtClean="0"/>
          </a:p>
        </p:txBody>
      </p:sp>
      <p:sp>
        <p:nvSpPr>
          <p:cNvPr id="103427" name="Rectangle 3"/>
          <p:cNvSpPr>
            <a:spLocks noGrp="1" noChangeArrowheads="1"/>
          </p:cNvSpPr>
          <p:nvPr>
            <p:ph type="body" idx="1"/>
          </p:nvPr>
        </p:nvSpPr>
        <p:spPr/>
        <p:txBody>
          <a:bodyPr/>
          <a:lstStyle/>
          <a:p>
            <a:pPr eaLnBrk="1" hangingPunct="1">
              <a:defRPr/>
            </a:pPr>
            <a:r>
              <a:rPr lang="en-US" sz="2800" smtClean="0"/>
              <a:t>kacang tanah budidaya di Indonesia dibagi menjadi dua tipe:</a:t>
            </a:r>
          </a:p>
          <a:p>
            <a:pPr lvl="1" eaLnBrk="1" hangingPunct="1">
              <a:defRPr/>
            </a:pPr>
            <a:r>
              <a:rPr lang="en-US" sz="2400" smtClean="0"/>
              <a:t>tipe tegak </a:t>
            </a:r>
          </a:p>
          <a:p>
            <a:pPr lvl="2" eaLnBrk="1" hangingPunct="1">
              <a:defRPr/>
            </a:pPr>
            <a:r>
              <a:rPr lang="en-US" sz="2000" smtClean="0"/>
              <a:t>Jenis Kacang ini tumbuh lurus atau sedikit miring keatas, buahnya terdapat pada ruas-ruas dekat rumpun, umumnya pendek ( genjah ) dan kemasakan buahnya serempak.</a:t>
            </a:r>
          </a:p>
          <a:p>
            <a:pPr lvl="1" eaLnBrk="1" hangingPunct="1">
              <a:defRPr/>
            </a:pPr>
            <a:r>
              <a:rPr lang="en-US" sz="2400" smtClean="0"/>
              <a:t>tipe menjalar. </a:t>
            </a:r>
          </a:p>
          <a:p>
            <a:pPr lvl="2" eaLnBrk="1" hangingPunct="1">
              <a:defRPr/>
            </a:pPr>
            <a:r>
              <a:rPr lang="en-US" sz="2000" smtClean="0"/>
              <a:t>Jenis ini tumbuh kearah samping, batang utama berukuran panjang, buah terdapat pada ruas-ruas yang berdekatan dengan tanah dan umumnya berumur panjang. Tipe menjalar lebih disukai karena memiliki potensi hasil lebih tinggi.</a:t>
            </a:r>
          </a:p>
        </p:txBody>
      </p:sp>
    </p:spTree>
    <p:extLst>
      <p:ext uri="{BB962C8B-B14F-4D97-AF65-F5344CB8AC3E}">
        <p14:creationId xmlns:p14="http://schemas.microsoft.com/office/powerpoint/2010/main" val="234328779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rrowheads="1"/>
          </p:cNvSpPr>
          <p:nvPr>
            <p:ph type="title"/>
          </p:nvPr>
        </p:nvSpPr>
        <p:spPr/>
        <p:txBody>
          <a:bodyPr/>
          <a:lstStyle/>
          <a:p>
            <a:pPr eaLnBrk="1" hangingPunct="1">
              <a:defRPr/>
            </a:pPr>
            <a:endParaRPr lang="en-US" smtClean="0"/>
          </a:p>
        </p:txBody>
      </p:sp>
      <p:sp>
        <p:nvSpPr>
          <p:cNvPr id="104451" name="Rectangle 3"/>
          <p:cNvSpPr>
            <a:spLocks noGrp="1" noChangeArrowheads="1"/>
          </p:cNvSpPr>
          <p:nvPr>
            <p:ph type="body" idx="1"/>
          </p:nvPr>
        </p:nvSpPr>
        <p:spPr/>
        <p:txBody>
          <a:bodyPr/>
          <a:lstStyle/>
          <a:p>
            <a:pPr eaLnBrk="1" hangingPunct="1">
              <a:lnSpc>
                <a:spcPct val="90000"/>
              </a:lnSpc>
              <a:defRPr/>
            </a:pPr>
            <a:r>
              <a:rPr lang="en-US" sz="2400" smtClean="0"/>
              <a:t>Varietas unggul kacang tanah ditandai dengan karakteristik sebagai berikut:</a:t>
            </a:r>
          </a:p>
          <a:p>
            <a:pPr lvl="1" eaLnBrk="1" hangingPunct="1">
              <a:lnSpc>
                <a:spcPct val="90000"/>
              </a:lnSpc>
              <a:defRPr/>
            </a:pPr>
            <a:r>
              <a:rPr lang="en-US" sz="2000" smtClean="0"/>
              <a:t>Daya hasil tinggi. </a:t>
            </a:r>
          </a:p>
          <a:p>
            <a:pPr lvl="1" eaLnBrk="1" hangingPunct="1">
              <a:lnSpc>
                <a:spcPct val="90000"/>
              </a:lnSpc>
              <a:defRPr/>
            </a:pPr>
            <a:r>
              <a:rPr lang="en-US" sz="2000" smtClean="0"/>
              <a:t>Umur pendek (genjah) antara 85-90 hari. </a:t>
            </a:r>
          </a:p>
          <a:p>
            <a:pPr lvl="1" eaLnBrk="1" hangingPunct="1">
              <a:lnSpc>
                <a:spcPct val="90000"/>
              </a:lnSpc>
              <a:defRPr/>
            </a:pPr>
            <a:r>
              <a:rPr lang="en-US" sz="2000" smtClean="0"/>
              <a:t>Hasilnya stabil. </a:t>
            </a:r>
          </a:p>
          <a:p>
            <a:pPr lvl="1" eaLnBrk="1" hangingPunct="1">
              <a:lnSpc>
                <a:spcPct val="90000"/>
              </a:lnSpc>
              <a:defRPr/>
            </a:pPr>
            <a:r>
              <a:rPr lang="en-US" sz="2000" smtClean="0"/>
              <a:t>Tahan terhadap penyakit utama (karat dan bercak daun). </a:t>
            </a:r>
          </a:p>
          <a:p>
            <a:pPr lvl="1" eaLnBrk="1" hangingPunct="1">
              <a:lnSpc>
                <a:spcPct val="90000"/>
              </a:lnSpc>
              <a:defRPr/>
            </a:pPr>
            <a:r>
              <a:rPr lang="en-US" sz="2000" smtClean="0"/>
              <a:t>Toleran terhadap kekeringan atau tanah becek. </a:t>
            </a:r>
          </a:p>
          <a:p>
            <a:pPr eaLnBrk="1" hangingPunct="1">
              <a:lnSpc>
                <a:spcPct val="90000"/>
              </a:lnSpc>
              <a:defRPr/>
            </a:pPr>
            <a:r>
              <a:rPr lang="en-US" sz="2400" smtClean="0"/>
              <a:t>Varietas kacang tanah di Indonesia yang terkenal, yaitu:</a:t>
            </a:r>
          </a:p>
          <a:p>
            <a:pPr lvl="1" eaLnBrk="1" hangingPunct="1">
              <a:lnSpc>
                <a:spcPct val="90000"/>
              </a:lnSpc>
              <a:defRPr/>
            </a:pPr>
            <a:r>
              <a:rPr lang="en-US" sz="2000" smtClean="0"/>
              <a:t>Kacang Brul, berumur pendek (3-4 bulan). </a:t>
            </a:r>
          </a:p>
          <a:p>
            <a:pPr lvl="1" eaLnBrk="1" hangingPunct="1">
              <a:lnSpc>
                <a:spcPct val="90000"/>
              </a:lnSpc>
              <a:defRPr/>
            </a:pPr>
            <a:r>
              <a:rPr lang="en-US" sz="2000" smtClean="0"/>
              <a:t>Kacang Cina, berumur panjang (6-8 bulan). </a:t>
            </a:r>
          </a:p>
          <a:p>
            <a:pPr lvl="1" eaLnBrk="1" hangingPunct="1">
              <a:lnSpc>
                <a:spcPct val="90000"/>
              </a:lnSpc>
              <a:defRPr/>
            </a:pPr>
            <a:r>
              <a:rPr lang="en-US" sz="2000" smtClean="0"/>
              <a:t>Kacang Holle, merupakan tipe campuran hasil persilangan antara varietas-varietas yang ada. Kacang Holle tidak bisa disamakan dengan kacang lain karena memang berbeda varietas. </a:t>
            </a:r>
          </a:p>
          <a:p>
            <a:pPr eaLnBrk="1" hangingPunct="1">
              <a:lnSpc>
                <a:spcPct val="90000"/>
              </a:lnSpc>
              <a:defRPr/>
            </a:pPr>
            <a:endParaRPr lang="en-US" sz="2400" smtClean="0"/>
          </a:p>
        </p:txBody>
      </p:sp>
    </p:spTree>
    <p:extLst>
      <p:ext uri="{BB962C8B-B14F-4D97-AF65-F5344CB8AC3E}">
        <p14:creationId xmlns:p14="http://schemas.microsoft.com/office/powerpoint/2010/main" val="2900934576"/>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rrowheads="1"/>
          </p:cNvSpPr>
          <p:nvPr>
            <p:ph type="title"/>
          </p:nvPr>
        </p:nvSpPr>
        <p:spPr/>
        <p:txBody>
          <a:bodyPr/>
          <a:lstStyle/>
          <a:p>
            <a:pPr eaLnBrk="1" hangingPunct="1">
              <a:defRPr/>
            </a:pPr>
            <a:endParaRPr lang="en-US" smtClean="0"/>
          </a:p>
        </p:txBody>
      </p:sp>
      <p:sp>
        <p:nvSpPr>
          <p:cNvPr id="90115" name="Rectangle 3"/>
          <p:cNvSpPr>
            <a:spLocks noGrp="1" noChangeArrowheads="1"/>
          </p:cNvSpPr>
          <p:nvPr>
            <p:ph type="body" idx="1"/>
          </p:nvPr>
        </p:nvSpPr>
        <p:spPr/>
        <p:txBody>
          <a:bodyPr/>
          <a:lstStyle/>
          <a:p>
            <a:pPr eaLnBrk="1" hangingPunct="1">
              <a:lnSpc>
                <a:spcPct val="90000"/>
              </a:lnSpc>
              <a:defRPr/>
            </a:pPr>
            <a:r>
              <a:rPr lang="en-US" sz="2800" smtClean="0"/>
              <a:t>Pemeriksaan kualitas kacang tanah, indikatornya adalah :</a:t>
            </a:r>
            <a:endParaRPr lang="pt-BR" sz="2800" smtClean="0"/>
          </a:p>
          <a:p>
            <a:pPr lvl="1" eaLnBrk="1" hangingPunct="1">
              <a:lnSpc>
                <a:spcPct val="90000"/>
              </a:lnSpc>
              <a:defRPr/>
            </a:pPr>
            <a:r>
              <a:rPr lang="pt-BR" sz="2400" smtClean="0"/>
              <a:t>Kadar air: melalui termogravimetri atau destilasi toluen</a:t>
            </a:r>
          </a:p>
          <a:p>
            <a:pPr lvl="1" eaLnBrk="1" hangingPunct="1">
              <a:lnSpc>
                <a:spcPct val="90000"/>
              </a:lnSpc>
              <a:defRPr/>
            </a:pPr>
            <a:r>
              <a:rPr lang="pt-BR" sz="2400" smtClean="0"/>
              <a:t>Kadar kotoran, biji rusak, pecah: dalam sampel 500g dipisahkan bagian bagian yang rusak/pecah tsb, timbang dan itung persentasenya</a:t>
            </a:r>
            <a:endParaRPr lang="en-US" sz="2400" smtClean="0"/>
          </a:p>
          <a:p>
            <a:pPr lvl="1" eaLnBrk="1" hangingPunct="1">
              <a:lnSpc>
                <a:spcPct val="90000"/>
              </a:lnSpc>
              <a:defRPr/>
            </a:pPr>
            <a:r>
              <a:rPr lang="en-US" sz="2400" smtClean="0"/>
              <a:t>Ukuran/diameter</a:t>
            </a:r>
            <a:r>
              <a:rPr lang="en-US" sz="2400" b="1" smtClean="0"/>
              <a:t> </a:t>
            </a:r>
            <a:r>
              <a:rPr lang="en-US" sz="2400" smtClean="0"/>
              <a:t>biji: sampel 500 g diayak dengan lubang 6 mm, 7 mm dan 8 mm</a:t>
            </a:r>
            <a:endParaRPr lang="es-ES" sz="2400" smtClean="0"/>
          </a:p>
          <a:p>
            <a:pPr lvl="1" eaLnBrk="1" hangingPunct="1">
              <a:lnSpc>
                <a:spcPct val="90000"/>
              </a:lnSpc>
              <a:defRPr/>
            </a:pPr>
            <a:r>
              <a:rPr lang="es-ES" sz="2400" smtClean="0"/>
              <a:t>Serangan hama dan kutu: dilihat secara visual</a:t>
            </a:r>
          </a:p>
          <a:p>
            <a:pPr lvl="1" eaLnBrk="1" hangingPunct="1">
              <a:lnSpc>
                <a:spcPct val="90000"/>
              </a:lnSpc>
              <a:defRPr/>
            </a:pPr>
            <a:r>
              <a:rPr lang="es-ES" sz="2400" smtClean="0"/>
              <a:t>Aflatoksin: diketahui secara kimiawi (analisis di laboratorium) → sampai saat ini besarnya kandungan aflatoksin yang msh diperbolehkan belum ditentukan secara pasti</a:t>
            </a:r>
            <a:endParaRPr lang="en-US" sz="2400" smtClean="0"/>
          </a:p>
        </p:txBody>
      </p:sp>
    </p:spTree>
    <p:extLst>
      <p:ext uri="{BB962C8B-B14F-4D97-AF65-F5344CB8AC3E}">
        <p14:creationId xmlns:p14="http://schemas.microsoft.com/office/powerpoint/2010/main" val="3341161720"/>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rrowheads="1"/>
          </p:cNvSpPr>
          <p:nvPr>
            <p:ph type="title"/>
          </p:nvPr>
        </p:nvSpPr>
        <p:spPr/>
        <p:txBody>
          <a:bodyPr/>
          <a:lstStyle/>
          <a:p>
            <a:pPr eaLnBrk="1" hangingPunct="1">
              <a:defRPr/>
            </a:pPr>
            <a:r>
              <a:rPr lang="id-ID" sz="2800" smtClean="0">
                <a:solidFill>
                  <a:srgbClr val="0D0D0D"/>
                </a:solidFill>
                <a:effectLst>
                  <a:outerShdw blurRad="38100" dist="38100" dir="2700000" algn="tl">
                    <a:srgbClr val="FFFFFF"/>
                  </a:outerShdw>
                </a:effectLst>
              </a:rPr>
              <a:t>Kacang tunggak/kacang tolo (</a:t>
            </a:r>
            <a:r>
              <a:rPr lang="id-ID" sz="2800" i="1" smtClean="0">
                <a:solidFill>
                  <a:srgbClr val="0D0D0D"/>
                </a:solidFill>
                <a:effectLst>
                  <a:outerShdw blurRad="38100" dist="38100" dir="2700000" algn="tl">
                    <a:srgbClr val="FFFFFF"/>
                  </a:outerShdw>
                </a:effectLst>
              </a:rPr>
              <a:t>Vigna unguiculata</a:t>
            </a:r>
            <a:r>
              <a:rPr lang="id-ID" sz="2800" smtClean="0">
                <a:solidFill>
                  <a:srgbClr val="0D0D0D"/>
                </a:solidFill>
                <a:effectLst>
                  <a:outerShdw blurRad="38100" dist="38100" dir="2700000" algn="tl">
                    <a:srgbClr val="FFFFFF"/>
                  </a:outerShdw>
                </a:effectLst>
              </a:rPr>
              <a:t>)</a:t>
            </a:r>
            <a:endParaRPr lang="en-US" sz="2800" smtClean="0">
              <a:solidFill>
                <a:srgbClr val="0D0D0D"/>
              </a:solidFill>
              <a:effectLst>
                <a:outerShdw blurRad="38100" dist="38100" dir="2700000" algn="tl">
                  <a:srgbClr val="FFFFFF"/>
                </a:outerShdw>
              </a:effectLst>
            </a:endParaRPr>
          </a:p>
        </p:txBody>
      </p:sp>
      <p:sp>
        <p:nvSpPr>
          <p:cNvPr id="58371" name="Rectangle 3"/>
          <p:cNvSpPr>
            <a:spLocks noGrp="1" noChangeArrowheads="1"/>
          </p:cNvSpPr>
          <p:nvPr>
            <p:ph type="body" sz="half" idx="1"/>
          </p:nvPr>
        </p:nvSpPr>
        <p:spPr/>
        <p:txBody>
          <a:bodyPr/>
          <a:lstStyle/>
          <a:p>
            <a:pPr eaLnBrk="1" hangingPunct="1">
              <a:lnSpc>
                <a:spcPct val="80000"/>
              </a:lnSpc>
              <a:defRPr/>
            </a:pPr>
            <a:r>
              <a:rPr lang="en-US" sz="2000" smtClean="0"/>
              <a:t>adalah sejenis tanaman legum yang bijinya biasa disayur, seperti sayur lodeh atau brongkos. </a:t>
            </a:r>
          </a:p>
          <a:p>
            <a:pPr eaLnBrk="1" hangingPunct="1">
              <a:lnSpc>
                <a:spcPct val="80000"/>
              </a:lnSpc>
              <a:defRPr/>
            </a:pPr>
            <a:r>
              <a:rPr lang="en-US" sz="2000" smtClean="0"/>
              <a:t>Tumbuhan ini relatif tahan kering dan biasa ditanam di pekarangan sebagai cadangan pangan keluarga. </a:t>
            </a:r>
          </a:p>
          <a:p>
            <a:pPr eaLnBrk="1" hangingPunct="1">
              <a:lnSpc>
                <a:spcPct val="80000"/>
              </a:lnSpc>
              <a:defRPr/>
            </a:pPr>
            <a:r>
              <a:rPr lang="en-US" sz="2000" smtClean="0"/>
              <a:t>Kacang tunggak masih satu jenis dengan kacang panjang namun berbeda sub spesies atau Kelompok Kultivar. </a:t>
            </a:r>
          </a:p>
          <a:p>
            <a:pPr eaLnBrk="1" hangingPunct="1">
              <a:lnSpc>
                <a:spcPct val="80000"/>
              </a:lnSpc>
              <a:defRPr/>
            </a:pPr>
            <a:r>
              <a:rPr lang="en-US" sz="2000" smtClean="0"/>
              <a:t>Selain di Asia, biji kacang tunggak juga dimanfaatkan diAfrika, Eropa bagian selatan, dan kawasan Amerika Latin.</a:t>
            </a:r>
          </a:p>
          <a:p>
            <a:pPr eaLnBrk="1" hangingPunct="1">
              <a:lnSpc>
                <a:spcPct val="80000"/>
              </a:lnSpc>
              <a:defRPr/>
            </a:pPr>
            <a:r>
              <a:rPr lang="en-US" sz="2000" smtClean="0"/>
              <a:t>Orang Jawa juga menyebutnya sebagai </a:t>
            </a:r>
            <a:r>
              <a:rPr lang="en-US" sz="2000" b="1" smtClean="0"/>
              <a:t>kacang tolo</a:t>
            </a:r>
            <a:r>
              <a:rPr lang="en-US" sz="2000" smtClean="0"/>
              <a:t>.</a:t>
            </a:r>
          </a:p>
        </p:txBody>
      </p:sp>
      <p:pic>
        <p:nvPicPr>
          <p:cNvPr id="50180" name="Picture 5" descr="kacang tolo"/>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5364163" y="1484313"/>
            <a:ext cx="3168650" cy="2089150"/>
          </a:xfrm>
          <a:noFill/>
          <a:extLst>
            <a:ext uri="{909E8E84-426E-40DD-AFC4-6F175D3DCCD1}">
              <a14:hiddenFill xmlns:a14="http://schemas.microsoft.com/office/drawing/2010/main">
                <a:solidFill>
                  <a:srgbClr val="FFFFFF"/>
                </a:solidFill>
              </a14:hiddenFill>
            </a:ext>
          </a:extLst>
        </p:spPr>
      </p:pic>
      <p:pic>
        <p:nvPicPr>
          <p:cNvPr id="50181" name="Picture 6" descr="tolo"/>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5434013" y="3860800"/>
            <a:ext cx="3025775" cy="2520950"/>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726925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rrowheads="1"/>
          </p:cNvSpPr>
          <p:nvPr>
            <p:ph type="title"/>
          </p:nvPr>
        </p:nvSpPr>
        <p:spPr/>
        <p:txBody>
          <a:bodyPr/>
          <a:lstStyle/>
          <a:p>
            <a:pPr eaLnBrk="1" hangingPunct="1">
              <a:defRPr/>
            </a:pPr>
            <a:r>
              <a:rPr lang="id-ID" sz="2800" smtClean="0">
                <a:solidFill>
                  <a:srgbClr val="0D0D0D"/>
                </a:solidFill>
                <a:effectLst>
                  <a:outerShdw blurRad="38100" dist="38100" dir="2700000" algn="tl">
                    <a:srgbClr val="FFFFFF"/>
                  </a:outerShdw>
                </a:effectLst>
              </a:rPr>
              <a:t>Kacang koro (</a:t>
            </a:r>
            <a:r>
              <a:rPr lang="id-ID" sz="2800" i="1" smtClean="0">
                <a:solidFill>
                  <a:srgbClr val="0D0D0D"/>
                </a:solidFill>
                <a:effectLst>
                  <a:outerShdw blurRad="38100" dist="38100" dir="2700000" algn="tl">
                    <a:srgbClr val="FFFFFF"/>
                  </a:outerShdw>
                </a:effectLst>
              </a:rPr>
              <a:t>Canavalia Ensiformis</a:t>
            </a:r>
            <a:r>
              <a:rPr lang="id-ID" sz="2800" smtClean="0">
                <a:solidFill>
                  <a:srgbClr val="0D0D0D"/>
                </a:solidFill>
                <a:effectLst>
                  <a:outerShdw blurRad="38100" dist="38100" dir="2700000" algn="tl">
                    <a:srgbClr val="FFFFFF"/>
                  </a:outerShdw>
                </a:effectLst>
              </a:rPr>
              <a:t>)</a:t>
            </a:r>
            <a:endParaRPr lang="en-US" sz="2800" smtClean="0">
              <a:solidFill>
                <a:srgbClr val="0D0D0D"/>
              </a:solidFill>
              <a:effectLst>
                <a:outerShdw blurRad="38100" dist="38100" dir="2700000" algn="tl">
                  <a:srgbClr val="FFFFFF"/>
                </a:outerShdw>
              </a:effectLst>
            </a:endParaRPr>
          </a:p>
        </p:txBody>
      </p:sp>
      <p:sp>
        <p:nvSpPr>
          <p:cNvPr id="59396" name="Rectangle 4"/>
          <p:cNvSpPr>
            <a:spLocks noGrp="1" noChangeArrowheads="1"/>
          </p:cNvSpPr>
          <p:nvPr>
            <p:ph type="body" sz="half" idx="1"/>
          </p:nvPr>
        </p:nvSpPr>
        <p:spPr/>
        <p:txBody>
          <a:bodyPr/>
          <a:lstStyle/>
          <a:p>
            <a:pPr eaLnBrk="1" hangingPunct="1">
              <a:defRPr/>
            </a:pPr>
            <a:r>
              <a:rPr lang="en-US" sz="2800" smtClean="0"/>
              <a:t>jenis kacang yang satu ini memang cukup populer dijadikan makanan ringan atau camilan saat bersantai. </a:t>
            </a:r>
          </a:p>
          <a:p>
            <a:pPr eaLnBrk="1" hangingPunct="1">
              <a:defRPr/>
            </a:pPr>
            <a:r>
              <a:rPr lang="en-US" sz="2800" smtClean="0"/>
              <a:t>Kacang dengan nama latin Canavalia ini pada dasarnya ternagi lagi ke dalam beberapa varian atau jenis. </a:t>
            </a:r>
          </a:p>
        </p:txBody>
      </p:sp>
      <p:pic>
        <p:nvPicPr>
          <p:cNvPr id="51204" name="Picture 6" descr="kc-5-ls-kacang-koro-keju"/>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5148263" y="4005263"/>
            <a:ext cx="3527425" cy="2185987"/>
          </a:xfrm>
          <a:noFill/>
          <a:extLst>
            <a:ext uri="{909E8E84-426E-40DD-AFC4-6F175D3DCCD1}">
              <a14:hiddenFill xmlns:a14="http://schemas.microsoft.com/office/drawing/2010/main">
                <a:solidFill>
                  <a:srgbClr val="FFFFFF"/>
                </a:solidFill>
              </a14:hiddenFill>
            </a:ext>
          </a:extLst>
        </p:spPr>
      </p:pic>
      <p:pic>
        <p:nvPicPr>
          <p:cNvPr id="51205" name="Picture 7" descr="50327645309f0f0212a2"/>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5219700" y="1412875"/>
            <a:ext cx="3336925" cy="2038350"/>
          </a:xfr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09077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rrowheads="1"/>
          </p:cNvSpPr>
          <p:nvPr>
            <p:ph type="title"/>
          </p:nvPr>
        </p:nvSpPr>
        <p:spPr/>
        <p:txBody>
          <a:bodyPr/>
          <a:lstStyle/>
          <a:p>
            <a:pPr eaLnBrk="1" hangingPunct="1">
              <a:defRPr/>
            </a:pPr>
            <a:endParaRPr lang="en-US" smtClean="0"/>
          </a:p>
        </p:txBody>
      </p:sp>
      <p:sp>
        <p:nvSpPr>
          <p:cNvPr id="98307" name="Rectangle 3"/>
          <p:cNvSpPr>
            <a:spLocks noGrp="1" noChangeArrowheads="1"/>
          </p:cNvSpPr>
          <p:nvPr>
            <p:ph type="body" idx="1"/>
          </p:nvPr>
        </p:nvSpPr>
        <p:spPr/>
        <p:txBody>
          <a:bodyPr/>
          <a:lstStyle/>
          <a:p>
            <a:pPr eaLnBrk="1" hangingPunct="1">
              <a:defRPr/>
            </a:pPr>
            <a:r>
              <a:rPr lang="en-US" sz="2800" smtClean="0"/>
              <a:t>Di Indonesia sendiri, ada 3 jenis kacang koro yang populer dikonsumsi dan dimanfaatkan. </a:t>
            </a:r>
          </a:p>
          <a:p>
            <a:pPr eaLnBrk="1" hangingPunct="1">
              <a:defRPr/>
            </a:pPr>
            <a:r>
              <a:rPr lang="en-US" sz="2800" smtClean="0"/>
              <a:t>Varian tersebut antara lain Canavalia gladiata atau kacang koro pedang, Mucuna prurien atau kacang koro benguk, dan kacang koro kecipir atau Psophocarpus tetragonolobus. </a:t>
            </a:r>
          </a:p>
          <a:p>
            <a:pPr eaLnBrk="1" hangingPunct="1">
              <a:defRPr/>
            </a:pPr>
            <a:r>
              <a:rPr lang="en-US" sz="2800" smtClean="0"/>
              <a:t>Ketiga bahan baku ini lazim digunakan dalam berbagai bidang termasuk sebagai salah satu alternatif pengganti kedelai dalam pembuatan tempe dan juga tahu. </a:t>
            </a:r>
          </a:p>
        </p:txBody>
      </p:sp>
    </p:spTree>
    <p:extLst>
      <p:ext uri="{BB962C8B-B14F-4D97-AF65-F5344CB8AC3E}">
        <p14:creationId xmlns:p14="http://schemas.microsoft.com/office/powerpoint/2010/main" val="9775565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8C59B386-999D-4CB6-B907-9F3997C027CC}"/>
    </a:ext>
  </a:extLst>
</a:theme>
</file>

<file path=ppt/theme/theme3.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id-ID" sz="1800" b="0" i="0" u="none" strike="noStrike" cap="none" normalizeH="0" baseline="0" smtClean="0">
            <a:ln>
              <a:noFill/>
            </a:ln>
            <a:solidFill>
              <a:schemeClr val="tx1"/>
            </a:solidFill>
            <a:effectLst/>
            <a:latin typeface="Garamond"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id-ID" sz="1800" b="0" i="0" u="none" strike="noStrike" cap="none" normalizeH="0" baseline="0" smtClean="0">
            <a:ln>
              <a:noFill/>
            </a:ln>
            <a:solidFill>
              <a:schemeClr val="tx1"/>
            </a:solidFill>
            <a:effectLst/>
            <a:latin typeface="Garamond"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Network">
  <a:themeElements>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Networ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id-ID" sz="1800" b="0" i="0" u="none" strike="noStrike" cap="none" normalizeH="0" baseline="0" smtClean="0">
            <a:ln>
              <a:noFill/>
            </a:ln>
            <a:solidFill>
              <a:schemeClr val="tx1"/>
            </a:solidFill>
            <a:effectLst/>
            <a:latin typeface="Garamond"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id-ID" sz="1800" b="0" i="0" u="none" strike="noStrike" cap="none" normalizeH="0" baseline="0" smtClean="0">
            <a:ln>
              <a:noFill/>
            </a:ln>
            <a:solidFill>
              <a:schemeClr val="tx1"/>
            </a:solidFill>
            <a:effectLst/>
            <a:latin typeface="Garamond" pitchFamily="18" charset="0"/>
          </a:defRPr>
        </a:defPPr>
      </a:lstStyle>
    </a:lnDef>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Essential</Template>
  <TotalTime>180</TotalTime>
  <Words>3086</Words>
  <Application>Microsoft Office PowerPoint</Application>
  <PresentationFormat>On-screen Show (4:3)</PresentationFormat>
  <Paragraphs>339</Paragraphs>
  <Slides>71</Slides>
  <Notes>0</Notes>
  <HiddenSlides>0</HiddenSlides>
  <MMClips>0</MMClips>
  <ScaleCrop>false</ScaleCrop>
  <HeadingPairs>
    <vt:vector size="6" baseType="variant">
      <vt:variant>
        <vt:lpstr>Theme</vt:lpstr>
      </vt:variant>
      <vt:variant>
        <vt:i4>4</vt:i4>
      </vt:variant>
      <vt:variant>
        <vt:lpstr>Embedded OLE Servers</vt:lpstr>
      </vt:variant>
      <vt:variant>
        <vt:i4>1</vt:i4>
      </vt:variant>
      <vt:variant>
        <vt:lpstr>Slide Titles</vt:lpstr>
      </vt:variant>
      <vt:variant>
        <vt:i4>71</vt:i4>
      </vt:variant>
    </vt:vector>
  </HeadingPairs>
  <TitlesOfParts>
    <vt:vector size="76" baseType="lpstr">
      <vt:lpstr>Office Theme</vt:lpstr>
      <vt:lpstr>Facet</vt:lpstr>
      <vt:lpstr>Stream</vt:lpstr>
      <vt:lpstr>Network</vt:lpstr>
      <vt:lpstr>Document</vt:lpstr>
      <vt:lpstr>PowerPoint Presentation</vt:lpstr>
      <vt:lpstr>PowerPoint Presentation</vt:lpstr>
      <vt:lpstr>PowerPoint Presentation</vt:lpstr>
      <vt:lpstr>JENIS, SIFAT DAN MUTU KACANG-KACANGAN (LEGUM)</vt:lpstr>
      <vt:lpstr>-Termasuk family Leguminosae - Berbagai jenis yg dikenal adalah:   1. kacang kedelai (kuning &amp; hitam)   2. kacang merah   3. kacang hijau   4. kacang tolo   5. kacang tunggak - kacang-kacangan lambat dicerna    sehingga secara perlahan    meningkatkan gula darah (baik bagi    penderita diabetes)</vt:lpstr>
      <vt:lpstr>Di Amerika serikat dikenal berbagai jenis:  1. Adzuki beans             13. Pinto beans 2. Black beans               14. Soya beans 3. Black eye peas          15. Split beans 4. Chick peas 5. Cranberry beans 6. Fava beans 7. Great nottern beans 8. Kidney beans 9. Lentil 10. Lima beans 11. Mungbeans 12. Navy beans</vt:lpstr>
      <vt:lpstr> Menurut sejarah (arkeolog) leguminosa     merupakan tanaman pertanian yg paling tua     (10.000 tahun yg lalu) ditemukan di Mesir dan     dalam bibel (Esau dan Yakub)   - Memproduksi N pada saat tumbuh sehingga     mempunyai peran yg aktif dengan biji-bijian     yg menghabiskan N dari tanah   - Sumber protein (sekitar 22% DW),      mengandung karbohidrat kompleks termasuk     sumber serat, vitamin B dan mineral (Zn, K,     Mg, Ca dan Fe) - Kekurangan asam amino Metionin tetapi     tinggi mengandung Lisin</vt:lpstr>
      <vt:lpstr> - Kacang-kacangan merupakan sumber yg baik    serat setelah biji gandum yakni sekitar 9 gram    per cup masak  - Mengandung jenis serat larut (menurunkan    kolesterol dan mengontrol gula darah)  - Juga mengandung serat yg tidak larut yang     berperan mencegah kanker colon  - Jenis kacang-kacang yang tinggi serat adalah:     1. Black bean    2. Navy bean dan    3. Kidney bean  </vt:lpstr>
      <vt:lpstr> 1. KEDELAI (Glicine max)   -  Berasal dari china dan sudah dikenal lebih     dari 2000 tahun yg lalu -  Diperkenalkan ke Jepang melalui Korea     sebelum tahun 200 BC, ke Eropa abd ke 17     dan USA tahun 1804 -  Pedagang China datang ke Jawa pada zaman     dinasti SUNG sekitar abad ke 10 -  Di Indonesia ditulis sebagi kadele dalam     bahasa Jawa ditemukan dalam Pustaka Serat     Sri Tanjung sekitar abad 12 dan 13       </vt:lpstr>
      <vt:lpstr>Komposisi zat gizi dalam 100 gram    </vt:lpstr>
      <vt:lpstr> MUTU PROTEIN </vt:lpstr>
      <vt:lpstr> - Kacang kedelai terdiri dari:   a. 7.3% kulit   b. 90.3% kotiledon   c. 2.4% hipokotil - Penggunaan:    a. 40% dari produksi untuk makanan         manusia (Asia Timur dan Tenggara)   b. 55% pakan   c. 5% industri - Sumber protein, sekitar 34.9% terdiri    dari 85 – 90% globulin  </vt:lpstr>
      <vt:lpstr> Sumber lemak, sekitar 18.1% yang terdiri     dari:    a. UFA : 85%    b. posfolipida: lesitin dan sepalin  SENYAWA KIMIA PADA KEDELAI YG TIDAK BAIK BAGI KESEHATAN:  1. ANTI GIZI     a. Antitripsin        - disebut juga dengan Soy Bean Tripsin             Inhibitor (SBTI) </vt:lpstr>
      <vt:lpstr> - Senyawa ini dapat menghambat kerja    enzim tripsin dan khimotripsin yaitu     enzim yang perlu untuk pencernaan    protein sehingga dapat menyebabkan    asam amino trypsin berkurang - dapat diinaktifkan dengan pemanasan    basah 1000 C, 15 menit  b. Hemaglutinin     - dapat dihilangkan dengan pemanasan        kacang kedelai   </vt:lpstr>
      <vt:lpstr> c. ASAM FITAT     - dapat mengikat mineral seperti: Fe,        Ca, Mg dan Zn     - dalam menu asam fitat 1 % dapat         menyebabkan defisiensi mineral     - dapat dihilangkan dengan proses        fermentasi atau perkecambahan     - dapat pula diinaktifkan (90%) dalam        air hangat 600C, 10 jam</vt:lpstr>
      <vt:lpstr> Pada proses fermentasi, asam fitat akan    dirubah menjadi inositol  dan asam fosfat oleh    enzim fitase, sehingga ketersediaan fosfat akan    tinggi pada tempe  d. oligosakarida:     - ditemukan 3 macam oligosakarida penyebab        flatulensi pada kacang-kacangan, yakni:        1) raffinosa        2) stakyosa        3) verbacosa    - dapat diinaktifkan dengan fermentasi</vt:lpstr>
      <vt:lpstr>2. Penyebab off flavor (beany flavor)     - karena enzim lipoksigenase                        Enzim Lemak                            kelompok heksanal               lipoksigenase   dan heksanol                                         (seny. bau langu)     - konsentrasi 1-heksanal 4.5 ppb sudah        bau langu     - dapat terjadi jika kedelai digiling        dengan air dingin</vt:lpstr>
      <vt:lpstr>3. Penyebab rasa pahit dan berkapur     (bitter dan chalky flavor)     - oleh senyawa glikosida:       a. soya saponin )       b. spogenol        ) penyebab rasa pahit     - larut dalam air panas     - 27 % terdapat pada kulit        c. isoflavon dan gugus aglikon, yang            menyebabkan rasa berkapur pada            susu kedelai dan produk            nonfermentasi</vt:lpstr>
      <vt:lpstr>Terdiri dari: 1. GENISTIN, gugus aglikonnya      GENISTEIN 2. DAIDZIN, gugus aglikonnya      DAIDZEIN  - Intensitas rasa kapur akan meningkat    jika isoflavon dihidrolisis menjadi    senyawa aglikonnya oleh enzim beta-   glukosidase yang terdapat didalam biji. - inaktif pada panas 600C, 5 menit, pH=5</vt:lpstr>
      <vt:lpstr> Sumber yang baik Fe, 1 cup mengandung    25% RDA Fe pada perempuan dan 40%    RDA pada laki-laki tetapi dalam bentuk    non-heme - Besi non-heme susah diserap didalam     tubuh - Vit C dapat membantu meningkatkan     penyerapan Fe - Kacang-kacangan merupakan sumber    serat yang terbaik setelah gandum (biji)  </vt:lpstr>
      <vt:lpstr> Jumlah serat per cup masak = 9 gram - Jenis serat yang ditemukan adalah:    a. serat larut (membantu menurunkan         kolesterol dan mengontrol gula darah     b. serat tidak larut (mencegah kanker         colon) - Jenis kacang yang tertinggi seratnya     adalah:    1. Haricot peas    )    2. Black peas        ) mengandung 25.4 gr    3. Navy beans       ) per 100 gram   4. Kidney beans    )  </vt:lpstr>
      <vt:lpstr>Kedelai mengandung PHYTOESTEROGEN yakni “esterogen like hormon” yani senyawa yang mempunyai peran seperti esterogen yang ditemukan pada tumbuhan (kedelai)  </vt:lpstr>
      <vt:lpstr>Bayi yang menderita gangguan metabolisme galaktosa bawaan (galactosemia) dianjurkan tidak minum susu kedelai, karena dapat menyebabkan pembentukan katarak   </vt:lpstr>
      <vt:lpstr>Kedelai dapat digunakan untuk membuat: 1. Textured Protein Analogues of meat      (Textured Vegetables Protein) 2. Protein isolat 3. Minyak kedelai 4. Tepung Kedelai 5. Susu kedelai 6. Tempe 7. Tahu (tofu) 8. Kecap 9. Tauco 10. Yoghurt kedelai 11. Keju kedelai</vt:lpstr>
      <vt:lpstr>Kacang-kacangan dan Hasil Olahannya</vt:lpstr>
      <vt:lpstr>Kacang</vt:lpstr>
      <vt:lpstr>PowerPoint Presentation</vt:lpstr>
      <vt:lpstr>Jenis Kacang-kacangan</vt:lpstr>
      <vt:lpstr>Kacang Arab (Cicer arietinum)</vt:lpstr>
      <vt:lpstr>PowerPoint Presentation</vt:lpstr>
      <vt:lpstr>PowerPoint Presentation</vt:lpstr>
      <vt:lpstr>Kacang azuki (Vigna angularis)</vt:lpstr>
      <vt:lpstr>Kacang babi (Vicia faba)</vt:lpstr>
      <vt:lpstr>Kacang bogor (Vigna subterranea)</vt:lpstr>
      <vt:lpstr>PowerPoint Presentation</vt:lpstr>
      <vt:lpstr>PowerPoint Presentation</vt:lpstr>
      <vt:lpstr>PowerPoint Presentation</vt:lpstr>
      <vt:lpstr>PowerPoint Presentation</vt:lpstr>
      <vt:lpstr>Kacang gude (Cajanus cajan)</vt:lpstr>
      <vt:lpstr>PowerPoint Presentation</vt:lpstr>
      <vt:lpstr>PowerPoint Presentation</vt:lpstr>
      <vt:lpstr>Kacang hijau (Vigna radiata)</vt:lpstr>
      <vt:lpstr>PowerPoint Presentation</vt:lpstr>
      <vt:lpstr>PowerPoint Presentation</vt:lpstr>
      <vt:lpstr>PowerPoint Presentation</vt:lpstr>
      <vt:lpstr>Kacang kapri (Pisum sativum)</vt:lpstr>
      <vt:lpstr>PowerPoint Presentation</vt:lpstr>
      <vt:lpstr>PowerPoint Presentation</vt:lpstr>
      <vt:lpstr>PowerPoint Presentation</vt:lpstr>
      <vt:lpstr>Kacang kedelai (lebih umum disebut tanpa "kacang", Glycine) </vt:lpstr>
      <vt:lpstr>Standar Mutu Kedelai</vt:lpstr>
      <vt:lpstr>PowerPoint Presentation</vt:lpstr>
      <vt:lpstr>Kacang lima (Phaseolus lunatus)</vt:lpstr>
      <vt:lpstr>Kacang mede (bukan legum, Anacardium occidentale )</vt:lpstr>
      <vt:lpstr>PowerPoint Presentation</vt:lpstr>
      <vt:lpstr>PowerPoint Presentation</vt:lpstr>
      <vt:lpstr>Kacang merah (Phaseolus vulgaris)</vt:lpstr>
      <vt:lpstr>PowerPoint Presentation</vt:lpstr>
      <vt:lpstr>PowerPoint Presentation</vt:lpstr>
      <vt:lpstr>Kacang panjang (Phaseolus vulgaris)</vt:lpstr>
      <vt:lpstr>PowerPoint Presentation</vt:lpstr>
      <vt:lpstr>Kacang ercis (Pisum sativum)</vt:lpstr>
      <vt:lpstr>Kacang tanah (Arachis hypogaea)</vt:lpstr>
      <vt:lpstr>PowerPoint Presentation</vt:lpstr>
      <vt:lpstr>PowerPoint Presentation</vt:lpstr>
      <vt:lpstr>PowerPoint Presentation</vt:lpstr>
      <vt:lpstr>PowerPoint Presentation</vt:lpstr>
      <vt:lpstr>PowerPoint Presentation</vt:lpstr>
      <vt:lpstr>Kacang tunggak/kacang tolo (Vigna unguiculata)</vt:lpstr>
      <vt:lpstr>Kacang koro (Canavalia Ensiformis)</vt:lpstr>
      <vt:lpstr>PowerPoint Presentation</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Khoiron PC</dc:creator>
  <cp:lastModifiedBy>ASUS</cp:lastModifiedBy>
  <cp:revision>11</cp:revision>
  <dcterms:created xsi:type="dcterms:W3CDTF">2016-09-17T03:23:39Z</dcterms:created>
  <dcterms:modified xsi:type="dcterms:W3CDTF">2017-09-19T23:42:29Z</dcterms:modified>
</cp:coreProperties>
</file>