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60" r:id="rId5"/>
    <p:sldId id="263" r:id="rId6"/>
    <p:sldId id="261" r:id="rId7"/>
    <p:sldId id="262" r:id="rId8"/>
    <p:sldId id="339" r:id="rId9"/>
    <p:sldId id="340" r:id="rId10"/>
    <p:sldId id="341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5" name="Rounded Rectangle 10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4E93C-AB7E-4B99-8AAE-AB728B06716F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614056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B542DD-10C4-45D5-B121-7EAF401BC13A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15187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5" name="Rounded Rectangle 10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EEFAB43C-21D9-4A91-979E-1ACC4ABDD7D1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890566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00355B-80EE-4E12-A54B-8A0B5AC6B2CE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74476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CF7BE-C4C2-4CF4-B1D3-D174208E57ED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21325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A823D4-2720-45A2-95C4-9ED279B06639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96878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D56DF-E4FD-47E7-BB5D-C40D6E393832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23066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6" name="Rounded Rectangle 10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6B8B40-A8A9-40B6-A051-4F9F02C5ADDA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83558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F45156D2-B72A-457C-8F9C-EDB726E63BFF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96984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3B7F8B-48FF-472E-A8FD-DBC2B0FB9BBE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44126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1C59EE-DBBB-4B15-8C4E-5EEE334C4206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99856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400">
                <a:solidFill>
                  <a:srgbClr val="FFFFFF"/>
                </a:solidFill>
                <a:latin typeface="Franklin Gothic Book" panose="020B0503020102020204" pitchFamily="34" charset="0"/>
              </a:defRPr>
            </a:lvl1pPr>
          </a:lstStyle>
          <a:p>
            <a:fld id="{F582326A-0698-440F-831E-FDDC4F107104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29" r:id="rId2"/>
    <p:sldLayoutId id="2147483737" r:id="rId3"/>
    <p:sldLayoutId id="2147483730" r:id="rId4"/>
    <p:sldLayoutId id="2147483731" r:id="rId5"/>
    <p:sldLayoutId id="2147483732" r:id="rId6"/>
    <p:sldLayoutId id="2147483733" r:id="rId7"/>
    <p:sldLayoutId id="2147483738" r:id="rId8"/>
    <p:sldLayoutId id="2147483739" r:id="rId9"/>
    <p:sldLayoutId id="2147483734" r:id="rId10"/>
    <p:sldLayoutId id="214748373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anose="020B05030201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anose="020B05030201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anose="020B05030201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anose="020B05030201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anose="020B05030201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anose="020B05030201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anose="020B05030201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anose="020B0503020102020204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altLang="id-ID"/>
              <a:t>PENGANTAR TEKNOLOGI INFORMASI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400"/>
              <a:t>Pengenalan Teknologi Informasi</a:t>
            </a:r>
            <a:br>
              <a:rPr lang="en-US" sz="3400"/>
            </a:br>
            <a:endParaRPr lang="en-US" sz="3400"/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None/>
            </a:pPr>
            <a:endParaRPr lang="en-US" altLang="id-ID"/>
          </a:p>
          <a:p>
            <a:r>
              <a:rPr lang="en-US" altLang="id-ID" b="1"/>
              <a:t>Pengertian Teknologi Informasi (TI)</a:t>
            </a:r>
          </a:p>
          <a:p>
            <a:pPr lvl="1" algn="just">
              <a:buFont typeface="Wingdings" panose="05000000000000000000" pitchFamily="2" charset="2"/>
              <a:buNone/>
            </a:pPr>
            <a:r>
              <a:rPr lang="en-US" altLang="id-ID"/>
              <a:t>TI adalah istilah terhadap berbagai macam hal </a:t>
            </a:r>
          </a:p>
          <a:p>
            <a:pPr lvl="1" algn="just">
              <a:buFont typeface="Wingdings" panose="05000000000000000000" pitchFamily="2" charset="2"/>
              <a:buNone/>
            </a:pPr>
            <a:r>
              <a:rPr lang="en-US" altLang="id-ID"/>
              <a:t>dan kemampuan yang digunakan dalam</a:t>
            </a:r>
          </a:p>
          <a:p>
            <a:pPr lvl="1" algn="just">
              <a:buFont typeface="Wingdings" panose="05000000000000000000" pitchFamily="2" charset="2"/>
              <a:buNone/>
            </a:pPr>
            <a:r>
              <a:rPr lang="en-US" altLang="id-ID"/>
              <a:t>pembentukan, penyimpanan, dan penyebaran</a:t>
            </a:r>
          </a:p>
          <a:p>
            <a:pPr lvl="1" algn="just">
              <a:buFont typeface="Wingdings" panose="05000000000000000000" pitchFamily="2" charset="2"/>
              <a:buNone/>
            </a:pPr>
            <a:r>
              <a:rPr lang="en-US" altLang="id-ID"/>
              <a:t>informasi.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id-ID" sz="3400" dirty="0" err="1"/>
              <a:t>Pengenalan</a:t>
            </a:r>
            <a:r>
              <a:rPr lang="en-US" altLang="id-ID" sz="3400" dirty="0"/>
              <a:t> </a:t>
            </a:r>
            <a:r>
              <a:rPr lang="en-US" altLang="id-ID" sz="3400" dirty="0" err="1"/>
              <a:t>Teknologi</a:t>
            </a:r>
            <a:r>
              <a:rPr lang="en-US" altLang="id-ID" sz="3400" dirty="0"/>
              <a:t> </a:t>
            </a:r>
            <a:r>
              <a:rPr lang="en-US" altLang="id-ID" sz="3400" dirty="0" err="1"/>
              <a:t>Informasi</a:t>
            </a:r>
            <a:endParaRPr lang="en-US" altLang="id-ID" sz="3400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0010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b="1"/>
              <a:t>Perlunya Teknologi Informasi, karena:</a:t>
            </a:r>
          </a:p>
          <a:p>
            <a:pPr lvl="1">
              <a:lnSpc>
                <a:spcPct val="90000"/>
              </a:lnSpc>
            </a:pPr>
            <a:r>
              <a:rPr lang="en-US" altLang="id-ID"/>
              <a:t>Kompleksitas tugas manajemen</a:t>
            </a:r>
          </a:p>
          <a:p>
            <a:pPr lvl="1">
              <a:lnSpc>
                <a:spcPct val="90000"/>
              </a:lnSpc>
            </a:pPr>
            <a:r>
              <a:rPr lang="en-US" altLang="id-ID"/>
              <a:t>Pengaruh gLobalisasi</a:t>
            </a:r>
          </a:p>
          <a:p>
            <a:pPr lvl="1">
              <a:lnSpc>
                <a:spcPct val="90000"/>
              </a:lnSpc>
            </a:pPr>
            <a:r>
              <a:rPr lang="en-US" altLang="id-ID"/>
              <a:t>Perlunya </a:t>
            </a:r>
            <a:r>
              <a:rPr lang="en-US" altLang="id-ID" i="1"/>
              <a:t>response time </a:t>
            </a:r>
            <a:r>
              <a:rPr lang="en-US" altLang="id-ID"/>
              <a:t>cepat</a:t>
            </a:r>
          </a:p>
          <a:p>
            <a:pPr lvl="1">
              <a:lnSpc>
                <a:spcPct val="90000"/>
              </a:lnSpc>
            </a:pPr>
            <a:r>
              <a:rPr lang="en-US" altLang="id-ID"/>
              <a:t>Tekanan persaingan bisnis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/>
          </a:p>
          <a:p>
            <a:pPr>
              <a:lnSpc>
                <a:spcPct val="90000"/>
              </a:lnSpc>
            </a:pPr>
            <a:r>
              <a:rPr lang="en-US" altLang="id-ID" b="1"/>
              <a:t>Sistem Informasi</a:t>
            </a:r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/>
              <a:t>Pengertian : sistem yang menggunakan </a:t>
            </a:r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/>
              <a:t>teknologi komputer untuk mengumpulkan,</a:t>
            </a:r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/>
              <a:t>memproses, menyimpan, menganalisis dan</a:t>
            </a:r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/>
              <a:t>menyebarkan informasi.</a:t>
            </a:r>
          </a:p>
          <a:p>
            <a:pPr lvl="1">
              <a:lnSpc>
                <a:spcPct val="90000"/>
              </a:lnSpc>
            </a:pPr>
            <a:endParaRPr lang="en-US" altLang="id-ID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id-ID" sz="3400" dirty="0" err="1"/>
              <a:t>Pengenalan</a:t>
            </a:r>
            <a:r>
              <a:rPr lang="en-US" altLang="id-ID" sz="3400" dirty="0"/>
              <a:t> </a:t>
            </a:r>
            <a:r>
              <a:rPr lang="en-US" altLang="id-ID" sz="3400" dirty="0" err="1"/>
              <a:t>Teknologi</a:t>
            </a:r>
            <a:r>
              <a:rPr lang="en-US" altLang="id-ID" sz="3400" dirty="0"/>
              <a:t> </a:t>
            </a:r>
            <a:r>
              <a:rPr lang="en-US" altLang="id-ID" sz="3400" dirty="0" err="1"/>
              <a:t>Informasi</a:t>
            </a:r>
            <a:endParaRPr lang="en-US" altLang="id-ID" sz="3400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001000" cy="5105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id-ID" sz="2400" b="1"/>
              <a:t>Sistem Informasi</a:t>
            </a:r>
          </a:p>
          <a:p>
            <a:pPr lvl="1">
              <a:lnSpc>
                <a:spcPct val="80000"/>
              </a:lnSpc>
            </a:pPr>
            <a:r>
              <a:rPr lang="en-US" altLang="id-ID" sz="2200"/>
              <a:t>Data : fakta mentah.</a:t>
            </a:r>
          </a:p>
          <a:p>
            <a:pPr lvl="1">
              <a:lnSpc>
                <a:spcPct val="80000"/>
              </a:lnSpc>
            </a:pPr>
            <a:r>
              <a:rPr lang="en-US" altLang="id-ID" sz="2200"/>
              <a:t>Informasi : data  yang telah diorganisir sehingga memberi arti.</a:t>
            </a:r>
          </a:p>
          <a:p>
            <a:pPr lvl="1">
              <a:lnSpc>
                <a:spcPct val="80000"/>
              </a:lnSpc>
            </a:pPr>
            <a:r>
              <a:rPr lang="en-US" altLang="id-ID" sz="2200"/>
              <a:t>Pengetahuan :informasi yang diproses sehingga memberikan pembelajaran, pemahaman untuk dapat diaplikasikan.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id-ID" sz="2200"/>
          </a:p>
          <a:p>
            <a:pPr>
              <a:lnSpc>
                <a:spcPct val="80000"/>
              </a:lnSpc>
            </a:pPr>
            <a:r>
              <a:rPr lang="en-US" altLang="id-ID" sz="2400" b="1"/>
              <a:t>Sistem Informasi Berbasis Komputer atau </a:t>
            </a:r>
            <a:r>
              <a:rPr lang="en-US" altLang="id-ID" sz="2400" b="1" i="1"/>
              <a:t>Computer Based Information System </a:t>
            </a:r>
            <a:r>
              <a:rPr lang="en-US" altLang="id-ID" sz="2400" b="1"/>
              <a:t>(CBIS)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200"/>
              <a:t>Sistem Informasi yang menggunakan komputer dan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200"/>
              <a:t>teknologi komunikasi untuk melakukan tugas-tugas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200"/>
              <a:t>yang diinginkan.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id-ID" sz="3400" dirty="0" err="1"/>
              <a:t>Pengenalan</a:t>
            </a:r>
            <a:r>
              <a:rPr lang="en-US" altLang="id-ID" sz="3400" dirty="0"/>
              <a:t> </a:t>
            </a:r>
            <a:r>
              <a:rPr lang="en-US" altLang="id-ID" sz="3400" dirty="0" err="1"/>
              <a:t>Teknologi</a:t>
            </a:r>
            <a:r>
              <a:rPr lang="en-US" altLang="id-ID" sz="3400" dirty="0"/>
              <a:t> </a:t>
            </a:r>
            <a:r>
              <a:rPr lang="en-US" altLang="id-ID" sz="3400" dirty="0" err="1"/>
              <a:t>Informasi</a:t>
            </a:r>
            <a:endParaRPr lang="en-US" altLang="id-ID" sz="34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676400"/>
            <a:ext cx="8001000" cy="5181600"/>
          </a:xfrm>
        </p:spPr>
        <p:txBody>
          <a:bodyPr/>
          <a:lstStyle/>
          <a:p>
            <a:r>
              <a:rPr lang="en-US" altLang="id-ID" sz="2800" b="1"/>
              <a:t>Infrastruktur  Informasi</a:t>
            </a:r>
          </a:p>
          <a:p>
            <a:pPr lvl="1"/>
            <a:r>
              <a:rPr lang="en-US" altLang="id-ID"/>
              <a:t>Perangkat Keras </a:t>
            </a:r>
            <a:r>
              <a:rPr lang="en-US" altLang="id-ID" i="1"/>
              <a:t>(Hardware)</a:t>
            </a:r>
          </a:p>
          <a:p>
            <a:pPr lvl="1"/>
            <a:r>
              <a:rPr lang="en-US" altLang="id-ID"/>
              <a:t>Perangkat Lunak </a:t>
            </a:r>
            <a:r>
              <a:rPr lang="en-US" altLang="id-ID" i="1"/>
              <a:t>(Software)</a:t>
            </a:r>
          </a:p>
          <a:p>
            <a:pPr lvl="1"/>
            <a:r>
              <a:rPr lang="en-US" altLang="id-ID"/>
              <a:t>Jaringan dan Komunikasi</a:t>
            </a:r>
          </a:p>
          <a:p>
            <a:pPr lvl="1"/>
            <a:r>
              <a:rPr lang="en-US" altLang="id-ID"/>
              <a:t>Basis Data </a:t>
            </a:r>
            <a:r>
              <a:rPr lang="en-US" altLang="id-ID" i="1"/>
              <a:t>(Database)</a:t>
            </a:r>
          </a:p>
          <a:p>
            <a:pPr lvl="1"/>
            <a:r>
              <a:rPr lang="en-US" altLang="id-ID" i="1"/>
              <a:t>Information Management Personnel</a:t>
            </a:r>
          </a:p>
          <a:p>
            <a:r>
              <a:rPr lang="en-US" altLang="id-ID" sz="2800" b="1"/>
              <a:t>Arsitektur Informasi</a:t>
            </a:r>
          </a:p>
          <a:p>
            <a:pPr lvl="1"/>
            <a:r>
              <a:rPr lang="en-US" altLang="id-ID"/>
              <a:t>Perencanaan terhadap kebutuhan informasi</a:t>
            </a:r>
            <a:endParaRPr lang="en-US" altLang="id-ID" b="1" i="1"/>
          </a:p>
          <a:p>
            <a:pPr lvl="2">
              <a:buFont typeface="Wingdings" panose="05000000000000000000" pitchFamily="2" charset="2"/>
              <a:buNone/>
            </a:pPr>
            <a:endParaRPr lang="en-US" altLang="id-ID" sz="2400"/>
          </a:p>
          <a:p>
            <a:pPr lvl="1">
              <a:buFont typeface="Wingdings" panose="05000000000000000000" pitchFamily="2" charset="2"/>
              <a:buNone/>
            </a:pPr>
            <a:endParaRPr lang="en-US" altLang="id-ID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id-ID" sz="3400" dirty="0" err="1"/>
              <a:t>Pengenalan</a:t>
            </a:r>
            <a:r>
              <a:rPr lang="en-US" altLang="id-ID" sz="3400" dirty="0"/>
              <a:t> </a:t>
            </a:r>
            <a:r>
              <a:rPr lang="en-US" altLang="id-ID" sz="3400" dirty="0" err="1"/>
              <a:t>Teknologi</a:t>
            </a:r>
            <a:r>
              <a:rPr lang="en-US" altLang="id-ID" sz="3400" dirty="0"/>
              <a:t> </a:t>
            </a:r>
            <a:r>
              <a:rPr lang="en-US" altLang="id-ID" sz="3400" dirty="0" err="1"/>
              <a:t>Informasi</a:t>
            </a:r>
            <a:endParaRPr lang="en-US" altLang="id-ID" sz="34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001000" cy="5105400"/>
          </a:xfrm>
        </p:spPr>
        <p:txBody>
          <a:bodyPr/>
          <a:lstStyle/>
          <a:p>
            <a:r>
              <a:rPr lang="en-US" altLang="id-ID" b="1"/>
              <a:t>Kemampuan Sistem Informasi</a:t>
            </a:r>
          </a:p>
          <a:p>
            <a:pPr lvl="1"/>
            <a:r>
              <a:rPr lang="en-US" altLang="id-ID"/>
              <a:t>Proses transaksi cepat dan akurat</a:t>
            </a:r>
          </a:p>
          <a:p>
            <a:pPr lvl="1"/>
            <a:r>
              <a:rPr lang="en-US" altLang="id-ID"/>
              <a:t>Kapasitas penyimpanan besar dan akses cepat</a:t>
            </a:r>
          </a:p>
          <a:p>
            <a:pPr lvl="1"/>
            <a:r>
              <a:rPr lang="en-US" altLang="id-ID"/>
              <a:t>Komunikasi cepat, dll.</a:t>
            </a:r>
          </a:p>
          <a:p>
            <a:r>
              <a:rPr lang="en-US" altLang="id-ID" b="1"/>
              <a:t>Tujuan Teknologi Informasi</a:t>
            </a:r>
          </a:p>
          <a:p>
            <a:pPr lvl="1"/>
            <a:r>
              <a:rPr lang="en-US" altLang="id-ID"/>
              <a:t>Memecahkan masalah, membuka kreativitas, efektivitas dan efisiensi.</a:t>
            </a:r>
          </a:p>
          <a:p>
            <a:r>
              <a:rPr lang="en-US" altLang="id-ID" b="1"/>
              <a:t>Prinsip Teknologi Informasi</a:t>
            </a:r>
          </a:p>
          <a:p>
            <a:pPr lvl="1"/>
            <a:r>
              <a:rPr lang="en-US" altLang="id-ID" i="1"/>
              <a:t>High-Tech-High-Touch</a:t>
            </a:r>
          </a:p>
          <a:p>
            <a:pPr lvl="2"/>
            <a:endParaRPr lang="en-US" altLang="id-ID" sz="2400"/>
          </a:p>
          <a:p>
            <a:pPr lvl="1">
              <a:buFont typeface="Wingdings" panose="05000000000000000000" pitchFamily="2" charset="2"/>
              <a:buNone/>
            </a:pPr>
            <a:endParaRPr lang="en-US" altLang="id-ID" sz="3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id-ID" sz="3400" dirty="0" err="1"/>
              <a:t>Pengenalan</a:t>
            </a:r>
            <a:r>
              <a:rPr lang="en-US" altLang="id-ID" sz="3400" dirty="0"/>
              <a:t> </a:t>
            </a:r>
            <a:r>
              <a:rPr lang="en-US" altLang="id-ID" sz="3400" dirty="0" err="1"/>
              <a:t>Teknologi</a:t>
            </a:r>
            <a:r>
              <a:rPr lang="en-US" altLang="id-ID" sz="3400" dirty="0"/>
              <a:t> </a:t>
            </a:r>
            <a:r>
              <a:rPr lang="en-US" altLang="id-ID" sz="3400" dirty="0" err="1"/>
              <a:t>Informasi</a:t>
            </a:r>
            <a:endParaRPr lang="en-US" altLang="id-ID" sz="3400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676400"/>
            <a:ext cx="8001000" cy="5181600"/>
          </a:xfrm>
        </p:spPr>
        <p:txBody>
          <a:bodyPr/>
          <a:lstStyle/>
          <a:p>
            <a:r>
              <a:rPr lang="en-US" altLang="id-ID" sz="2400" b="1"/>
              <a:t>Fungsi Teknologi Informasi</a:t>
            </a:r>
          </a:p>
          <a:p>
            <a:pPr lvl="1"/>
            <a:r>
              <a:rPr lang="en-US" altLang="id-ID" sz="2200"/>
              <a:t>Menangkap (</a:t>
            </a:r>
            <a:r>
              <a:rPr lang="en-US" altLang="id-ID" sz="2200" i="1"/>
              <a:t>Capture</a:t>
            </a:r>
            <a:r>
              <a:rPr lang="en-US" altLang="id-ID" sz="2200"/>
              <a:t>), Mengolah (</a:t>
            </a:r>
            <a:r>
              <a:rPr lang="en-US" altLang="id-ID" sz="2200" i="1"/>
              <a:t>Processing</a:t>
            </a:r>
            <a:r>
              <a:rPr lang="en-US" altLang="id-ID" sz="2200"/>
              <a:t>), Menghasilkan </a:t>
            </a:r>
            <a:r>
              <a:rPr lang="en-US" altLang="id-ID" sz="2200" i="1"/>
              <a:t>(Generating</a:t>
            </a:r>
            <a:r>
              <a:rPr lang="en-US" altLang="id-ID" sz="2200"/>
              <a:t>), Menyimpan </a:t>
            </a:r>
            <a:r>
              <a:rPr lang="en-US" altLang="id-ID" sz="2200" i="1"/>
              <a:t>(Storage), </a:t>
            </a:r>
            <a:r>
              <a:rPr lang="en-US" altLang="id-ID" sz="2200"/>
              <a:t>Mencari Kembali </a:t>
            </a:r>
            <a:r>
              <a:rPr lang="en-US" altLang="id-ID" sz="2200" i="1"/>
              <a:t>(Retrieval), </a:t>
            </a:r>
            <a:r>
              <a:rPr lang="en-US" altLang="id-ID" sz="2200"/>
              <a:t>Melakukan Transmisi </a:t>
            </a:r>
            <a:r>
              <a:rPr lang="en-US" altLang="id-ID" sz="2200" i="1"/>
              <a:t>(Transmission).</a:t>
            </a:r>
          </a:p>
          <a:p>
            <a:r>
              <a:rPr lang="en-US" altLang="id-ID" sz="2400" b="1"/>
              <a:t>Keuntungan Teknologi Informasi</a:t>
            </a:r>
          </a:p>
          <a:p>
            <a:pPr lvl="1"/>
            <a:r>
              <a:rPr lang="en-US" altLang="id-ID" sz="2200" i="1"/>
              <a:t>Speed, Consistency, Precision, Reliability</a:t>
            </a:r>
          </a:p>
          <a:p>
            <a:r>
              <a:rPr lang="en-US" altLang="id-ID" sz="2400" b="1"/>
              <a:t>Teknologi Informasi dalam Berbagai Bidang</a:t>
            </a:r>
          </a:p>
          <a:p>
            <a:pPr lvl="1"/>
            <a:r>
              <a:rPr lang="en-US" altLang="id-ID" sz="2000"/>
              <a:t>Akuntansi, </a:t>
            </a:r>
            <a:r>
              <a:rPr lang="en-US" altLang="id-ID" sz="2000" i="1"/>
              <a:t>Finance, Marketing</a:t>
            </a:r>
            <a:r>
              <a:rPr lang="en-US" altLang="id-ID" sz="2000"/>
              <a:t>, Produksi atau Manajemen Produksi, Manajemen Sumber Daya Manusia</a:t>
            </a:r>
          </a:p>
          <a:p>
            <a:pPr lvl="2"/>
            <a:endParaRPr lang="en-US" altLang="id-ID"/>
          </a:p>
          <a:p>
            <a:pPr lvl="1">
              <a:buFont typeface="Wingdings" panose="05000000000000000000" pitchFamily="2" charset="2"/>
              <a:buNone/>
            </a:pPr>
            <a:endParaRPr lang="en-US" altLang="id-ID" sz="2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Data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b="1" dirty="0"/>
              <a:t>Data</a:t>
            </a:r>
            <a:r>
              <a:rPr lang="en-US" altLang="zh-CN" dirty="0"/>
              <a:t> </a:t>
            </a:r>
            <a:r>
              <a:rPr lang="en-US" altLang="zh-CN" dirty="0" err="1"/>
              <a:t>adalah</a:t>
            </a:r>
            <a:r>
              <a:rPr lang="en-US" altLang="zh-CN" dirty="0"/>
              <a:t> </a:t>
            </a:r>
            <a:r>
              <a:rPr lang="en-US" altLang="zh-CN" dirty="0" err="1"/>
              <a:t>fakta-fakta</a:t>
            </a:r>
            <a:r>
              <a:rPr lang="en-US" altLang="zh-CN" dirty="0"/>
              <a:t> </a:t>
            </a:r>
            <a:r>
              <a:rPr lang="en-US" altLang="zh-CN" dirty="0" err="1"/>
              <a:t>mentah</a:t>
            </a:r>
            <a:r>
              <a:rPr lang="en-US" altLang="zh-CN" dirty="0"/>
              <a:t> </a:t>
            </a:r>
            <a:r>
              <a:rPr lang="en-US" altLang="zh-CN" dirty="0" err="1"/>
              <a:t>atau</a:t>
            </a:r>
            <a:r>
              <a:rPr lang="en-US" altLang="zh-CN" dirty="0"/>
              <a:t> </a:t>
            </a:r>
            <a:r>
              <a:rPr lang="en-US" altLang="zh-CN" dirty="0" err="1"/>
              <a:t>deskripsi-deskripsi</a:t>
            </a:r>
            <a:r>
              <a:rPr lang="en-US" altLang="zh-CN" dirty="0"/>
              <a:t> </a:t>
            </a:r>
            <a:r>
              <a:rPr lang="en-US" altLang="zh-CN" dirty="0" err="1"/>
              <a:t>dasar</a:t>
            </a:r>
            <a:r>
              <a:rPr lang="en-US" altLang="zh-CN" dirty="0"/>
              <a:t> </a:t>
            </a:r>
            <a:r>
              <a:rPr lang="en-US" altLang="zh-CN" dirty="0" err="1"/>
              <a:t>dari</a:t>
            </a:r>
            <a:r>
              <a:rPr lang="en-US" altLang="zh-CN" dirty="0"/>
              <a:t> </a:t>
            </a:r>
            <a:r>
              <a:rPr lang="en-US" altLang="zh-CN" dirty="0" err="1"/>
              <a:t>hal</a:t>
            </a:r>
            <a:r>
              <a:rPr lang="en-US" altLang="zh-CN" dirty="0"/>
              <a:t>, event, </a:t>
            </a:r>
            <a:r>
              <a:rPr lang="en-US" altLang="zh-CN" dirty="0" err="1"/>
              <a:t>aktivitas</a:t>
            </a:r>
            <a:r>
              <a:rPr lang="en-US" altLang="zh-CN" dirty="0"/>
              <a:t>, </a:t>
            </a:r>
            <a:r>
              <a:rPr lang="en-US" altLang="zh-CN" dirty="0" err="1"/>
              <a:t>dan</a:t>
            </a:r>
            <a:r>
              <a:rPr lang="en-US" altLang="zh-CN" dirty="0"/>
              <a:t> </a:t>
            </a:r>
            <a:r>
              <a:rPr lang="en-US" altLang="zh-CN" dirty="0" err="1"/>
              <a:t>traksaksi</a:t>
            </a:r>
            <a:r>
              <a:rPr lang="en-US" altLang="zh-CN" dirty="0"/>
              <a:t> yang </a:t>
            </a:r>
            <a:r>
              <a:rPr lang="en-US" altLang="zh-CN" dirty="0" err="1"/>
              <a:t>ditangkap</a:t>
            </a:r>
            <a:r>
              <a:rPr lang="en-US" altLang="zh-CN" dirty="0"/>
              <a:t>, </a:t>
            </a:r>
            <a:r>
              <a:rPr lang="en-US" altLang="zh-CN" dirty="0" err="1"/>
              <a:t>direkam</a:t>
            </a:r>
            <a:r>
              <a:rPr lang="en-US" altLang="zh-CN" dirty="0"/>
              <a:t>, </a:t>
            </a:r>
            <a:r>
              <a:rPr lang="en-US" altLang="zh-CN" dirty="0" err="1"/>
              <a:t>disimpan</a:t>
            </a:r>
            <a:r>
              <a:rPr lang="en-US" altLang="zh-CN" dirty="0"/>
              <a:t>, </a:t>
            </a:r>
            <a:r>
              <a:rPr lang="en-US" altLang="zh-CN" dirty="0" err="1"/>
              <a:t>diklasifikasikan</a:t>
            </a:r>
            <a:r>
              <a:rPr lang="en-US" altLang="zh-CN" dirty="0"/>
              <a:t>, </a:t>
            </a:r>
            <a:r>
              <a:rPr lang="en-US" altLang="zh-CN" dirty="0" err="1"/>
              <a:t>tetapi</a:t>
            </a:r>
            <a:r>
              <a:rPr lang="en-US" altLang="zh-CN" dirty="0"/>
              <a:t> </a:t>
            </a:r>
            <a:r>
              <a:rPr lang="en-US" altLang="zh-CN" dirty="0" err="1"/>
              <a:t>tidak</a:t>
            </a:r>
            <a:r>
              <a:rPr lang="en-US" altLang="zh-CN" dirty="0"/>
              <a:t> </a:t>
            </a:r>
            <a:r>
              <a:rPr lang="en-US" altLang="zh-CN" dirty="0" err="1"/>
              <a:t>diorganisasikan</a:t>
            </a:r>
            <a:r>
              <a:rPr lang="en-US" altLang="zh-CN" dirty="0"/>
              <a:t> </a:t>
            </a:r>
            <a:r>
              <a:rPr lang="en-US" altLang="zh-CN" dirty="0" err="1"/>
              <a:t>untuk</a:t>
            </a:r>
            <a:r>
              <a:rPr lang="en-US" altLang="zh-CN" dirty="0"/>
              <a:t> </a:t>
            </a:r>
            <a:r>
              <a:rPr lang="en-US" altLang="zh-CN" dirty="0" err="1"/>
              <a:t>tujuan</a:t>
            </a:r>
            <a:r>
              <a:rPr lang="en-US" altLang="zh-CN" dirty="0"/>
              <a:t> </a:t>
            </a:r>
            <a:r>
              <a:rPr lang="en-US" altLang="zh-CN" dirty="0" err="1"/>
              <a:t>spesifik</a:t>
            </a:r>
            <a:r>
              <a:rPr lang="en-US" altLang="zh-CN" dirty="0"/>
              <a:t> </a:t>
            </a:r>
            <a:r>
              <a:rPr lang="en-US" altLang="zh-CN" dirty="0" err="1"/>
              <a:t>tertentu</a:t>
            </a:r>
            <a:r>
              <a:rPr lang="en-US" altLang="zh-CN" dirty="0"/>
              <a:t>. </a:t>
            </a:r>
          </a:p>
          <a:p>
            <a:pPr>
              <a:lnSpc>
                <a:spcPct val="90000"/>
              </a:lnSpc>
            </a:pPr>
            <a:endParaRPr lang="en-US" altLang="zh-CN" dirty="0"/>
          </a:p>
          <a:p>
            <a:pPr>
              <a:lnSpc>
                <a:spcPct val="90000"/>
              </a:lnSpc>
            </a:pPr>
            <a:r>
              <a:rPr lang="en-US" altLang="zh-CN" dirty="0" err="1"/>
              <a:t>Contoh</a:t>
            </a:r>
            <a:r>
              <a:rPr lang="en-US" altLang="zh-CN" dirty="0"/>
              <a:t> data </a:t>
            </a:r>
            <a:r>
              <a:rPr lang="en-US" altLang="zh-CN" dirty="0" err="1"/>
              <a:t>antara</a:t>
            </a:r>
            <a:r>
              <a:rPr lang="en-US" altLang="zh-CN" dirty="0"/>
              <a:t> lain </a:t>
            </a:r>
            <a:r>
              <a:rPr lang="en-US" altLang="zh-CN" dirty="0" err="1"/>
              <a:t>terdiri</a:t>
            </a:r>
            <a:r>
              <a:rPr lang="en-US" altLang="zh-CN" dirty="0"/>
              <a:t> </a:t>
            </a:r>
            <a:r>
              <a:rPr lang="en-US" altLang="zh-CN" dirty="0" err="1"/>
              <a:t>dari</a:t>
            </a:r>
            <a:r>
              <a:rPr lang="en-US" altLang="zh-CN" dirty="0"/>
              <a:t> </a:t>
            </a:r>
            <a:r>
              <a:rPr lang="en-US" altLang="zh-CN" dirty="0" err="1"/>
              <a:t>saldo</a:t>
            </a:r>
            <a:r>
              <a:rPr lang="en-US" altLang="zh-CN" dirty="0"/>
              <a:t> bank, </a:t>
            </a:r>
            <a:r>
              <a:rPr lang="en-US" altLang="zh-CN" dirty="0" err="1"/>
              <a:t>atau</a:t>
            </a:r>
            <a:r>
              <a:rPr lang="en-US" altLang="zh-CN" dirty="0"/>
              <a:t> </a:t>
            </a:r>
            <a:r>
              <a:rPr lang="en-US" altLang="zh-CN" dirty="0" err="1"/>
              <a:t>jumlah</a:t>
            </a:r>
            <a:r>
              <a:rPr lang="en-US" altLang="zh-CN" dirty="0"/>
              <a:t> jam </a:t>
            </a:r>
            <a:r>
              <a:rPr lang="en-US" altLang="zh-CN" dirty="0" err="1"/>
              <a:t>pekerja</a:t>
            </a:r>
            <a:r>
              <a:rPr lang="en-US" altLang="zh-CN" dirty="0"/>
              <a:t> yang </a:t>
            </a:r>
            <a:r>
              <a:rPr lang="en-US" altLang="zh-CN" dirty="0" err="1"/>
              <a:t>bekerja</a:t>
            </a:r>
            <a:r>
              <a:rPr lang="en-US" altLang="zh-CN" dirty="0"/>
              <a:t> </a:t>
            </a:r>
            <a:r>
              <a:rPr lang="en-US" altLang="zh-CN" dirty="0" err="1"/>
              <a:t>dalam</a:t>
            </a:r>
            <a:r>
              <a:rPr lang="en-US" altLang="zh-CN" dirty="0"/>
              <a:t> </a:t>
            </a:r>
            <a:r>
              <a:rPr lang="en-US" altLang="zh-CN" dirty="0" err="1"/>
              <a:t>periode</a:t>
            </a:r>
            <a:r>
              <a:rPr lang="en-US" altLang="zh-CN" dirty="0"/>
              <a:t> </a:t>
            </a:r>
            <a:r>
              <a:rPr lang="en-US" altLang="zh-CN" dirty="0" err="1"/>
              <a:t>pembayaran</a:t>
            </a:r>
            <a:r>
              <a:rPr lang="en-US" altLang="zh-CN" dirty="0"/>
              <a:t>.</a:t>
            </a:r>
            <a:endParaRPr lang="en-US" altLang="zh-CN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Informasi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b="1" dirty="0" err="1"/>
              <a:t>Informasi</a:t>
            </a:r>
            <a:r>
              <a:rPr lang="en-US" altLang="zh-CN" dirty="0"/>
              <a:t> </a:t>
            </a:r>
            <a:r>
              <a:rPr lang="en-US" altLang="zh-CN" dirty="0" err="1"/>
              <a:t>adalah</a:t>
            </a:r>
            <a:r>
              <a:rPr lang="en-US" altLang="zh-CN" dirty="0"/>
              <a:t> </a:t>
            </a:r>
            <a:r>
              <a:rPr lang="en-US" altLang="zh-CN" dirty="0" err="1"/>
              <a:t>sekumpulan</a:t>
            </a:r>
            <a:r>
              <a:rPr lang="en-US" altLang="zh-CN" dirty="0"/>
              <a:t> </a:t>
            </a:r>
            <a:r>
              <a:rPr lang="en-US" altLang="zh-CN" dirty="0" err="1"/>
              <a:t>fakta</a:t>
            </a:r>
            <a:r>
              <a:rPr lang="en-US" altLang="zh-CN" dirty="0"/>
              <a:t> (data) yang </a:t>
            </a:r>
            <a:r>
              <a:rPr lang="en-US" altLang="zh-CN" dirty="0" err="1"/>
              <a:t>diorganisir</a:t>
            </a:r>
            <a:r>
              <a:rPr lang="en-US" altLang="zh-CN" dirty="0"/>
              <a:t> </a:t>
            </a:r>
            <a:r>
              <a:rPr lang="en-US" altLang="zh-CN" dirty="0" err="1"/>
              <a:t>dengan</a:t>
            </a:r>
            <a:r>
              <a:rPr lang="en-US" altLang="zh-CN" dirty="0"/>
              <a:t> </a:t>
            </a:r>
            <a:r>
              <a:rPr lang="en-US" altLang="zh-CN" dirty="0" err="1"/>
              <a:t>cara</a:t>
            </a:r>
            <a:r>
              <a:rPr lang="en-US" altLang="zh-CN" dirty="0"/>
              <a:t> </a:t>
            </a:r>
            <a:r>
              <a:rPr lang="en-US" altLang="zh-CN" dirty="0" err="1"/>
              <a:t>tertentu</a:t>
            </a:r>
            <a:r>
              <a:rPr lang="en-US" altLang="zh-CN" dirty="0"/>
              <a:t> </a:t>
            </a:r>
            <a:r>
              <a:rPr lang="en-US" altLang="zh-CN" dirty="0" err="1"/>
              <a:t>sehingga</a:t>
            </a:r>
            <a:r>
              <a:rPr lang="en-US" altLang="zh-CN" dirty="0"/>
              <a:t> </a:t>
            </a:r>
            <a:r>
              <a:rPr lang="en-US" altLang="zh-CN" dirty="0" err="1"/>
              <a:t>mereka</a:t>
            </a:r>
            <a:r>
              <a:rPr lang="en-US" altLang="zh-CN" dirty="0"/>
              <a:t> </a:t>
            </a:r>
            <a:r>
              <a:rPr lang="en-US" altLang="zh-CN" dirty="0" err="1"/>
              <a:t>mempunyai</a:t>
            </a:r>
            <a:r>
              <a:rPr lang="en-US" altLang="zh-CN" dirty="0"/>
              <a:t> </a:t>
            </a:r>
            <a:r>
              <a:rPr lang="en-US" altLang="zh-CN" dirty="0" err="1"/>
              <a:t>arti</a:t>
            </a:r>
            <a:r>
              <a:rPr lang="en-US" altLang="zh-CN" dirty="0"/>
              <a:t> </a:t>
            </a:r>
            <a:r>
              <a:rPr lang="en-US" altLang="zh-CN" dirty="0" err="1"/>
              <a:t>bagi</a:t>
            </a:r>
            <a:r>
              <a:rPr lang="en-US" altLang="zh-CN" dirty="0"/>
              <a:t> </a:t>
            </a:r>
            <a:r>
              <a:rPr lang="en-US" altLang="zh-CN" dirty="0" err="1"/>
              <a:t>si</a:t>
            </a:r>
            <a:r>
              <a:rPr lang="en-US" altLang="zh-CN" dirty="0"/>
              <a:t> </a:t>
            </a:r>
            <a:r>
              <a:rPr lang="en-US" altLang="zh-CN" dirty="0" err="1"/>
              <a:t>penerima</a:t>
            </a:r>
            <a:r>
              <a:rPr lang="en-US" altLang="zh-CN" dirty="0"/>
              <a:t>. </a:t>
            </a:r>
          </a:p>
          <a:p>
            <a:pPr>
              <a:lnSpc>
                <a:spcPct val="90000"/>
              </a:lnSpc>
            </a:pPr>
            <a:endParaRPr lang="en-US" altLang="zh-CN" dirty="0"/>
          </a:p>
          <a:p>
            <a:pPr>
              <a:lnSpc>
                <a:spcPct val="90000"/>
              </a:lnSpc>
            </a:pPr>
            <a:r>
              <a:rPr lang="en-US" altLang="zh-CN" dirty="0" err="1"/>
              <a:t>Sebagai</a:t>
            </a:r>
            <a:r>
              <a:rPr lang="en-US" altLang="zh-CN" dirty="0"/>
              <a:t> </a:t>
            </a:r>
            <a:r>
              <a:rPr lang="en-US" altLang="zh-CN" dirty="0" err="1"/>
              <a:t>contoh</a:t>
            </a:r>
            <a:r>
              <a:rPr lang="en-US" altLang="zh-CN" dirty="0"/>
              <a:t>, </a:t>
            </a:r>
            <a:r>
              <a:rPr lang="en-US" altLang="zh-CN" dirty="0" err="1"/>
              <a:t>bila</a:t>
            </a:r>
            <a:r>
              <a:rPr lang="en-US" altLang="zh-CN" dirty="0"/>
              <a:t> </a:t>
            </a:r>
            <a:r>
              <a:rPr lang="en-US" altLang="zh-CN" dirty="0" err="1"/>
              <a:t>kita</a:t>
            </a:r>
            <a:r>
              <a:rPr lang="en-US" altLang="zh-CN" dirty="0"/>
              <a:t> </a:t>
            </a:r>
            <a:r>
              <a:rPr lang="en-US" altLang="zh-CN" dirty="0" err="1"/>
              <a:t>memasukkan</a:t>
            </a:r>
            <a:r>
              <a:rPr lang="en-US" altLang="zh-CN" dirty="0"/>
              <a:t> </a:t>
            </a:r>
            <a:r>
              <a:rPr lang="en-US" altLang="zh-CN" dirty="0" err="1"/>
              <a:t>nama-nama</a:t>
            </a:r>
            <a:r>
              <a:rPr lang="en-US" altLang="zh-CN" dirty="0"/>
              <a:t> murid </a:t>
            </a:r>
            <a:r>
              <a:rPr lang="en-US" altLang="zh-CN" dirty="0" err="1"/>
              <a:t>dengan</a:t>
            </a:r>
            <a:r>
              <a:rPr lang="en-US" altLang="zh-CN" dirty="0"/>
              <a:t> </a:t>
            </a:r>
            <a:r>
              <a:rPr lang="en-US" altLang="zh-CN" dirty="0" err="1"/>
              <a:t>nilai</a:t>
            </a:r>
            <a:r>
              <a:rPr lang="en-US" altLang="zh-CN" dirty="0"/>
              <a:t> rata-rata, </a:t>
            </a:r>
            <a:r>
              <a:rPr lang="en-US" altLang="zh-CN" dirty="0" err="1"/>
              <a:t>nama-nama</a:t>
            </a:r>
            <a:r>
              <a:rPr lang="en-US" altLang="zh-CN" dirty="0"/>
              <a:t> </a:t>
            </a:r>
            <a:r>
              <a:rPr lang="en-US" altLang="zh-CN" dirty="0" err="1"/>
              <a:t>konsumen</a:t>
            </a:r>
            <a:r>
              <a:rPr lang="en-US" altLang="zh-CN" dirty="0"/>
              <a:t> </a:t>
            </a:r>
            <a:r>
              <a:rPr lang="en-US" altLang="zh-CN" dirty="0" err="1"/>
              <a:t>dengan</a:t>
            </a:r>
            <a:r>
              <a:rPr lang="en-US" altLang="zh-CN" dirty="0"/>
              <a:t> </a:t>
            </a:r>
            <a:r>
              <a:rPr lang="en-US" altLang="zh-CN" dirty="0" err="1"/>
              <a:t>saldo</a:t>
            </a:r>
            <a:r>
              <a:rPr lang="en-US" altLang="zh-CN" dirty="0"/>
              <a:t> bank, </a:t>
            </a:r>
            <a:r>
              <a:rPr lang="en-US" altLang="zh-CN" dirty="0" err="1"/>
              <a:t>jumlah</a:t>
            </a:r>
            <a:r>
              <a:rPr lang="en-US" altLang="zh-CN" dirty="0"/>
              <a:t> </a:t>
            </a:r>
            <a:r>
              <a:rPr lang="en-US" altLang="zh-CN" dirty="0" err="1"/>
              <a:t>gaji</a:t>
            </a:r>
            <a:r>
              <a:rPr lang="en-US" altLang="zh-CN" dirty="0"/>
              <a:t> </a:t>
            </a:r>
            <a:r>
              <a:rPr lang="en-US" altLang="zh-CN" dirty="0" err="1"/>
              <a:t>dengna</a:t>
            </a:r>
            <a:r>
              <a:rPr lang="en-US" altLang="zh-CN" dirty="0"/>
              <a:t> </a:t>
            </a:r>
            <a:r>
              <a:rPr lang="en-US" altLang="zh-CN" dirty="0" err="1"/>
              <a:t>jumlah</a:t>
            </a:r>
            <a:r>
              <a:rPr lang="en-US" altLang="zh-CN" dirty="0"/>
              <a:t> jam </a:t>
            </a:r>
            <a:r>
              <a:rPr lang="en-US" altLang="zh-CN" dirty="0" err="1"/>
              <a:t>bekerja</a:t>
            </a:r>
            <a:r>
              <a:rPr lang="en-US" altLang="zh-CN" dirty="0"/>
              <a:t>, </a:t>
            </a:r>
            <a:r>
              <a:rPr lang="en-US" altLang="zh-CN" dirty="0" err="1"/>
              <a:t>kita</a:t>
            </a:r>
            <a:r>
              <a:rPr lang="en-US" altLang="zh-CN" dirty="0"/>
              <a:t> </a:t>
            </a:r>
            <a:r>
              <a:rPr lang="en-US" altLang="zh-CN" dirty="0" err="1"/>
              <a:t>akan</a:t>
            </a:r>
            <a:r>
              <a:rPr lang="en-US" altLang="zh-CN" dirty="0"/>
              <a:t> </a:t>
            </a:r>
            <a:r>
              <a:rPr lang="en-US" altLang="zh-CN" dirty="0" err="1"/>
              <a:t>mendapatkan</a:t>
            </a:r>
            <a:r>
              <a:rPr lang="en-US" altLang="zh-CN" dirty="0"/>
              <a:t> </a:t>
            </a:r>
            <a:r>
              <a:rPr lang="en-US" altLang="zh-CN" dirty="0" err="1"/>
              <a:t>informasi</a:t>
            </a:r>
            <a:r>
              <a:rPr lang="en-US" altLang="zh-CN" dirty="0"/>
              <a:t> yang </a:t>
            </a:r>
            <a:r>
              <a:rPr lang="en-US" altLang="zh-CN" dirty="0" err="1"/>
              <a:t>berguna</a:t>
            </a:r>
            <a:r>
              <a:rPr lang="en-US" altLang="zh-CN" dirty="0"/>
              <a:t>. </a:t>
            </a:r>
          </a:p>
          <a:p>
            <a:pPr>
              <a:lnSpc>
                <a:spcPct val="90000"/>
              </a:lnSpc>
            </a:pPr>
            <a:endParaRPr lang="en-US" altLang="zh-CN" dirty="0"/>
          </a:p>
          <a:p>
            <a:pPr>
              <a:lnSpc>
                <a:spcPct val="90000"/>
              </a:lnSpc>
            </a:pPr>
            <a:r>
              <a:rPr lang="en-US" altLang="zh-CN" dirty="0" err="1"/>
              <a:t>Dengan</a:t>
            </a:r>
            <a:r>
              <a:rPr lang="en-US" altLang="zh-CN" dirty="0"/>
              <a:t> kata lain, </a:t>
            </a:r>
            <a:r>
              <a:rPr lang="en-US" altLang="zh-CN" dirty="0" err="1"/>
              <a:t>informasi</a:t>
            </a:r>
            <a:r>
              <a:rPr lang="en-US" altLang="zh-CN" dirty="0"/>
              <a:t> </a:t>
            </a:r>
            <a:r>
              <a:rPr lang="en-US" altLang="zh-CN" dirty="0" err="1"/>
              <a:t>datang</a:t>
            </a:r>
            <a:r>
              <a:rPr lang="en-US" altLang="zh-CN" dirty="0"/>
              <a:t> </a:t>
            </a:r>
            <a:r>
              <a:rPr lang="en-US" altLang="zh-CN" dirty="0" err="1"/>
              <a:t>dari</a:t>
            </a:r>
            <a:r>
              <a:rPr lang="en-US" altLang="zh-CN" dirty="0"/>
              <a:t> data yang </a:t>
            </a:r>
            <a:r>
              <a:rPr lang="en-US" altLang="zh-CN" dirty="0" err="1"/>
              <a:t>akan</a:t>
            </a:r>
            <a:r>
              <a:rPr lang="en-US" altLang="zh-CN" dirty="0"/>
              <a:t> </a:t>
            </a:r>
            <a:r>
              <a:rPr lang="en-US" altLang="zh-CN" dirty="0" err="1"/>
              <a:t>diproses</a:t>
            </a:r>
            <a:r>
              <a:rPr lang="en-US" altLang="zh-CN" dirty="0"/>
              <a:t>.</a:t>
            </a:r>
            <a:endParaRPr lang="en-US" altLang="id-ID" dirty="0"/>
          </a:p>
          <a:p>
            <a:pPr>
              <a:lnSpc>
                <a:spcPct val="90000"/>
              </a:lnSpc>
            </a:pPr>
            <a:endParaRPr lang="en-US" altLang="id-ID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Pengetahuan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zh-CN" b="1"/>
              <a:t>Pengetahuan</a:t>
            </a:r>
            <a:r>
              <a:rPr lang="en-US" altLang="zh-CN"/>
              <a:t> terdiri dari informasi yang sudah diorganisasikan dan diproses untuk memperoleh pemahaman, pengalaman, pembelajaran yang terakumulasi, sehingga dapat diaplikasikan dalam masalah atau proses bisnis tertentu. </a:t>
            </a:r>
          </a:p>
          <a:p>
            <a:pPr>
              <a:lnSpc>
                <a:spcPct val="80000"/>
              </a:lnSpc>
            </a:pPr>
            <a:r>
              <a:rPr lang="en-US" altLang="zh-CN"/>
              <a:t>Pengetahuan dapat juga diartikan sebagai informasi yang diproses untuk mengekstrak implikasi kritis dan merefleksikan pengalaman masa lampau menyediakan penerima dengan pengetahuan yang terorganisasi dengan nilai yang tinggi. </a:t>
            </a:r>
            <a:endParaRPr lang="en-US" altLang="id-ID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7975"/>
            <a:ext cx="8001000" cy="1216025"/>
          </a:xfrm>
        </p:spPr>
        <p:txBody>
          <a:bodyPr/>
          <a:lstStyle/>
          <a:p>
            <a:pPr algn="ctr"/>
            <a:r>
              <a:rPr lang="en-US" altLang="id-ID" sz="3400" dirty="0" err="1"/>
              <a:t>Pengorganisasian</a:t>
            </a:r>
            <a:r>
              <a:rPr lang="en-US" altLang="id-ID" sz="3400" dirty="0"/>
              <a:t> Data </a:t>
            </a:r>
            <a:r>
              <a:rPr lang="en-US" altLang="id-ID" sz="3400" dirty="0" err="1"/>
              <a:t>dan</a:t>
            </a:r>
            <a:r>
              <a:rPr lang="en-US" altLang="id-ID" sz="3400" dirty="0"/>
              <a:t> </a:t>
            </a:r>
            <a:r>
              <a:rPr lang="en-US" altLang="id-ID" sz="3400" dirty="0" err="1"/>
              <a:t>Informasi</a:t>
            </a:r>
            <a:endParaRPr lang="en-US" altLang="id-ID" sz="3400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001000" cy="4495800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n-US" altLang="zh-CN" sz="2400" b="1" dirty="0" err="1"/>
              <a:t>Hirarki</a:t>
            </a:r>
            <a:r>
              <a:rPr lang="en-US" altLang="zh-CN" sz="2400" b="1" dirty="0"/>
              <a:t> Data</a:t>
            </a:r>
          </a:p>
          <a:p>
            <a:pPr lvl="1">
              <a:lnSpc>
                <a:spcPct val="80000"/>
              </a:lnSpc>
            </a:pPr>
            <a:r>
              <a:rPr lang="en-US" altLang="zh-CN" sz="2000" i="1" dirty="0"/>
              <a:t>Bits</a:t>
            </a:r>
          </a:p>
          <a:p>
            <a:pPr lvl="1">
              <a:lnSpc>
                <a:spcPct val="80000"/>
              </a:lnSpc>
            </a:pPr>
            <a:r>
              <a:rPr lang="en-US" altLang="zh-CN" sz="2000" i="1" dirty="0"/>
              <a:t>Fields</a:t>
            </a:r>
          </a:p>
          <a:p>
            <a:pPr lvl="1" algn="just">
              <a:lnSpc>
                <a:spcPct val="80000"/>
              </a:lnSpc>
            </a:pPr>
            <a:r>
              <a:rPr lang="en-US" altLang="zh-CN" sz="2000" i="1" dirty="0"/>
              <a:t>Record </a:t>
            </a:r>
          </a:p>
          <a:p>
            <a:pPr algn="just">
              <a:lnSpc>
                <a:spcPct val="80000"/>
              </a:lnSpc>
            </a:pPr>
            <a:r>
              <a:rPr lang="en-US" altLang="zh-CN" sz="2400" b="1" dirty="0" err="1"/>
              <a:t>Metode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Akses</a:t>
            </a:r>
            <a:r>
              <a:rPr lang="en-US" altLang="zh-CN" sz="2400" b="1" dirty="0"/>
              <a:t>  </a:t>
            </a:r>
            <a:r>
              <a:rPr lang="en-US" altLang="zh-CN" sz="2400" b="1" i="1" dirty="0"/>
              <a:t>Record </a:t>
            </a:r>
            <a:r>
              <a:rPr lang="en-US" altLang="zh-CN" sz="2400" b="1" dirty="0"/>
              <a:t>:</a:t>
            </a:r>
          </a:p>
          <a:p>
            <a:pPr lvl="1" algn="just">
              <a:lnSpc>
                <a:spcPct val="80000"/>
              </a:lnSpc>
            </a:pPr>
            <a:r>
              <a:rPr lang="en-US" altLang="zh-CN" sz="2000" i="1" dirty="0"/>
              <a:t>Index Sequential Access Method </a:t>
            </a:r>
            <a:r>
              <a:rPr lang="en-US" altLang="zh-CN" sz="2000" dirty="0"/>
              <a:t>(ISAM)</a:t>
            </a:r>
          </a:p>
          <a:p>
            <a:pPr lvl="1" algn="just">
              <a:lnSpc>
                <a:spcPct val="80000"/>
              </a:lnSpc>
            </a:pPr>
            <a:r>
              <a:rPr lang="en-US" altLang="zh-CN" sz="2000" i="1" dirty="0"/>
              <a:t>Direct File Access Method (DFAM)</a:t>
            </a:r>
          </a:p>
          <a:p>
            <a:pPr algn="just">
              <a:lnSpc>
                <a:spcPct val="80000"/>
              </a:lnSpc>
            </a:pPr>
            <a:r>
              <a:rPr lang="en-US" altLang="zh-CN" sz="2200" b="1" i="1" dirty="0"/>
              <a:t>File</a:t>
            </a:r>
          </a:p>
          <a:p>
            <a:pPr lvl="1" algn="just">
              <a:lnSpc>
                <a:spcPct val="80000"/>
              </a:lnSpc>
            </a:pPr>
            <a:r>
              <a:rPr lang="en-US" altLang="zh-CN" sz="2000" dirty="0" err="1"/>
              <a:t>Permasalahan</a:t>
            </a:r>
            <a:r>
              <a:rPr lang="en-US" altLang="zh-CN" sz="2000" dirty="0"/>
              <a:t> </a:t>
            </a:r>
            <a:r>
              <a:rPr lang="en-US" altLang="zh-CN" sz="2000" dirty="0" err="1"/>
              <a:t>Pendekatan</a:t>
            </a:r>
            <a:r>
              <a:rPr lang="en-US" altLang="zh-CN" sz="2000" dirty="0"/>
              <a:t> </a:t>
            </a:r>
            <a:r>
              <a:rPr lang="en-US" altLang="zh-CN" sz="2000" i="1" dirty="0"/>
              <a:t>File</a:t>
            </a:r>
          </a:p>
          <a:p>
            <a:pPr lvl="2" algn="just">
              <a:lnSpc>
                <a:spcPct val="80000"/>
              </a:lnSpc>
            </a:pPr>
            <a:r>
              <a:rPr lang="en-US" altLang="zh-CN" sz="1800" i="1" dirty="0"/>
              <a:t>Data redundancy (</a:t>
            </a:r>
            <a:r>
              <a:rPr lang="en-US" altLang="zh-CN" sz="1800" i="1" dirty="0" err="1"/>
              <a:t>Duplikasi</a:t>
            </a:r>
            <a:r>
              <a:rPr lang="en-US" altLang="zh-CN" sz="1800" i="1" dirty="0"/>
              <a:t>)</a:t>
            </a:r>
            <a:r>
              <a:rPr lang="en-US" altLang="zh-CN" sz="1800" dirty="0"/>
              <a:t> </a:t>
            </a:r>
          </a:p>
          <a:p>
            <a:pPr lvl="2" algn="just">
              <a:lnSpc>
                <a:spcPct val="80000"/>
              </a:lnSpc>
            </a:pPr>
            <a:r>
              <a:rPr lang="en-US" altLang="zh-CN" sz="1800" i="1" dirty="0"/>
              <a:t>Data inconsistency (Data </a:t>
            </a:r>
            <a:r>
              <a:rPr lang="en-US" altLang="zh-CN" sz="1800" i="1" dirty="0" err="1"/>
              <a:t>tidak</a:t>
            </a:r>
            <a:r>
              <a:rPr lang="en-US" altLang="zh-CN" sz="1800" i="1" dirty="0"/>
              <a:t> </a:t>
            </a:r>
            <a:r>
              <a:rPr lang="en-US" altLang="zh-CN" sz="1800" i="1" dirty="0" err="1"/>
              <a:t>Konsisten</a:t>
            </a:r>
            <a:r>
              <a:rPr lang="en-US" altLang="zh-CN" sz="1800" i="1" dirty="0"/>
              <a:t>)</a:t>
            </a:r>
          </a:p>
          <a:p>
            <a:pPr lvl="2" algn="just">
              <a:lnSpc>
                <a:spcPct val="80000"/>
              </a:lnSpc>
            </a:pPr>
            <a:r>
              <a:rPr lang="en-US" altLang="zh-CN" sz="1800" i="1" dirty="0"/>
              <a:t>Data </a:t>
            </a:r>
            <a:r>
              <a:rPr lang="en-US" altLang="zh-CN" sz="1800" i="1" dirty="0" err="1"/>
              <a:t>Isolasion</a:t>
            </a:r>
            <a:r>
              <a:rPr lang="en-US" altLang="zh-CN" sz="1800" i="1" dirty="0"/>
              <a:t> (</a:t>
            </a:r>
            <a:r>
              <a:rPr lang="en-US" altLang="zh-CN" sz="1800" i="1" dirty="0" err="1"/>
              <a:t>Pemisahan</a:t>
            </a:r>
            <a:r>
              <a:rPr lang="en-US" altLang="zh-CN" sz="1800" i="1" dirty="0"/>
              <a:t>)</a:t>
            </a:r>
          </a:p>
          <a:p>
            <a:pPr lvl="2" algn="just">
              <a:lnSpc>
                <a:spcPct val="80000"/>
              </a:lnSpc>
            </a:pPr>
            <a:r>
              <a:rPr lang="en-US" altLang="zh-CN" sz="1800" i="1" dirty="0"/>
              <a:t>Data Integrity</a:t>
            </a:r>
          </a:p>
          <a:p>
            <a:pPr lvl="2" algn="just">
              <a:lnSpc>
                <a:spcPct val="80000"/>
              </a:lnSpc>
            </a:pPr>
            <a:r>
              <a:rPr lang="en-US" altLang="zh-CN" sz="1800" i="1" dirty="0" err="1"/>
              <a:t>Aplikasi</a:t>
            </a:r>
            <a:r>
              <a:rPr lang="en-US" altLang="zh-CN" sz="1800" i="1" dirty="0"/>
              <a:t>/data </a:t>
            </a:r>
            <a:r>
              <a:rPr lang="en-US" altLang="zh-CN" sz="1800" i="1" dirty="0" err="1"/>
              <a:t>berdiri</a:t>
            </a:r>
            <a:r>
              <a:rPr lang="en-US" altLang="zh-CN" sz="1800" i="1" dirty="0"/>
              <a:t> </a:t>
            </a:r>
            <a:r>
              <a:rPr lang="en-US" altLang="zh-CN" sz="1800" i="1" dirty="0" err="1"/>
              <a:t>sendiri</a:t>
            </a:r>
            <a:r>
              <a:rPr lang="en-US" altLang="zh-CN" sz="1800" i="1" dirty="0"/>
              <a:t> (independence)</a:t>
            </a:r>
          </a:p>
          <a:p>
            <a:pPr algn="just">
              <a:lnSpc>
                <a:spcPct val="80000"/>
              </a:lnSpc>
            </a:pPr>
            <a:endParaRPr lang="en-US" altLang="zh-CN" sz="2100" i="1" dirty="0"/>
          </a:p>
          <a:p>
            <a:pPr algn="just">
              <a:lnSpc>
                <a:spcPct val="80000"/>
              </a:lnSpc>
            </a:pPr>
            <a:endParaRPr lang="en-US" altLang="zh-CN" sz="21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7975"/>
            <a:ext cx="8001000" cy="1216025"/>
          </a:xfrm>
        </p:spPr>
        <p:txBody>
          <a:bodyPr/>
          <a:lstStyle/>
          <a:p>
            <a:pPr algn="ctr"/>
            <a:r>
              <a:rPr lang="en-US" altLang="id-ID" sz="3400" dirty="0" err="1"/>
              <a:t>Pengorganisasian</a:t>
            </a:r>
            <a:r>
              <a:rPr lang="en-US" altLang="id-ID" sz="3400" dirty="0"/>
              <a:t> Data </a:t>
            </a:r>
            <a:r>
              <a:rPr lang="en-US" altLang="id-ID" sz="3400" dirty="0" err="1"/>
              <a:t>dan</a:t>
            </a:r>
            <a:r>
              <a:rPr lang="en-US" altLang="id-ID" sz="3400" dirty="0"/>
              <a:t> </a:t>
            </a:r>
            <a:r>
              <a:rPr lang="en-US" altLang="id-ID" sz="3400" dirty="0" err="1"/>
              <a:t>Informasi</a:t>
            </a:r>
            <a:endParaRPr lang="en-US" altLang="id-ID" sz="3400" dirty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001000" cy="4572000"/>
          </a:xfrm>
        </p:spPr>
        <p:txBody>
          <a:bodyPr/>
          <a:lstStyle/>
          <a:p>
            <a:pPr algn="just"/>
            <a:r>
              <a:rPr lang="en-US" altLang="zh-CN" b="1"/>
              <a:t>Pendekatan Modern : Basis Data</a:t>
            </a:r>
          </a:p>
          <a:p>
            <a:pPr lvl="1" algn="just"/>
            <a:r>
              <a:rPr lang="en-US" altLang="zh-CN" sz="2200"/>
              <a:t>Data Terpusat (</a:t>
            </a:r>
            <a:r>
              <a:rPr lang="en-US" altLang="zh-CN" sz="2200" i="1"/>
              <a:t>Centralized Database</a:t>
            </a:r>
            <a:r>
              <a:rPr lang="en-US" altLang="zh-CN" sz="2200"/>
              <a:t>)</a:t>
            </a:r>
          </a:p>
          <a:p>
            <a:pPr lvl="1" algn="just"/>
            <a:r>
              <a:rPr lang="en-US" altLang="zh-CN" sz="2200"/>
              <a:t>Data Terdistribusi (</a:t>
            </a:r>
            <a:r>
              <a:rPr lang="en-US" altLang="zh-CN" sz="2200" i="1"/>
              <a:t>Distributed Database</a:t>
            </a:r>
            <a:r>
              <a:rPr lang="en-US" altLang="zh-CN" sz="2200"/>
              <a:t>) </a:t>
            </a:r>
          </a:p>
          <a:p>
            <a:pPr lvl="2" algn="just"/>
            <a:r>
              <a:rPr lang="en-US" altLang="zh-CN" sz="2100" i="1"/>
              <a:t>Replicated Database</a:t>
            </a:r>
          </a:p>
          <a:p>
            <a:pPr lvl="2" algn="just"/>
            <a:r>
              <a:rPr lang="en-US" altLang="zh-CN" sz="2100" i="1"/>
              <a:t>Partitioned Database</a:t>
            </a:r>
          </a:p>
          <a:p>
            <a:pPr algn="just"/>
            <a:r>
              <a:rPr lang="en-US" altLang="zh-CN" b="1"/>
              <a:t>Pembuatan Basis Data</a:t>
            </a:r>
          </a:p>
          <a:p>
            <a:pPr lvl="1" algn="just"/>
            <a:r>
              <a:rPr lang="en-US" altLang="zh-CN" sz="2200" i="1"/>
              <a:t>Entity Relationship</a:t>
            </a:r>
            <a:r>
              <a:rPr lang="en-US" altLang="zh-CN" sz="2200"/>
              <a:t> (ER) </a:t>
            </a:r>
            <a:r>
              <a:rPr lang="en-US" altLang="zh-CN" sz="2200" i="1"/>
              <a:t>Modeling</a:t>
            </a:r>
          </a:p>
          <a:p>
            <a:pPr lvl="2" algn="just"/>
            <a:r>
              <a:rPr lang="en-US" altLang="zh-CN" sz="2100" i="1"/>
              <a:t>Entity Classes</a:t>
            </a:r>
            <a:r>
              <a:rPr lang="en-US" altLang="zh-CN" sz="2100"/>
              <a:t> </a:t>
            </a:r>
          </a:p>
          <a:p>
            <a:pPr lvl="2" algn="just"/>
            <a:r>
              <a:rPr lang="en-US" altLang="zh-CN" sz="2100" i="1"/>
              <a:t>Instance</a:t>
            </a:r>
            <a:r>
              <a:rPr lang="en-US" altLang="zh-CN" sz="2100"/>
              <a:t> </a:t>
            </a:r>
          </a:p>
          <a:p>
            <a:pPr lvl="2" algn="just"/>
            <a:r>
              <a:rPr lang="en-US" altLang="zh-CN" sz="2100" i="1"/>
              <a:t>Identifier</a:t>
            </a:r>
            <a:r>
              <a:rPr lang="en-US" altLang="zh-CN" sz="2100"/>
              <a:t> </a:t>
            </a:r>
          </a:p>
          <a:p>
            <a:pPr lvl="2" algn="just"/>
            <a:r>
              <a:rPr lang="en-US" altLang="zh-CN" sz="2100" i="1"/>
              <a:t>Relationship</a:t>
            </a:r>
            <a:r>
              <a:rPr lang="en-US" altLang="zh-CN" sz="2100"/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7975"/>
            <a:ext cx="8001000" cy="1216025"/>
          </a:xfrm>
        </p:spPr>
        <p:txBody>
          <a:bodyPr/>
          <a:lstStyle/>
          <a:p>
            <a:pPr algn="ctr"/>
            <a:r>
              <a:rPr lang="en-US" altLang="id-ID" sz="3400" dirty="0" err="1"/>
              <a:t>Pengorganisasian</a:t>
            </a:r>
            <a:r>
              <a:rPr lang="en-US" altLang="id-ID" sz="3400" dirty="0"/>
              <a:t> Data </a:t>
            </a:r>
            <a:r>
              <a:rPr lang="en-US" altLang="id-ID" sz="3400" dirty="0" err="1"/>
              <a:t>dan</a:t>
            </a:r>
            <a:r>
              <a:rPr lang="en-US" altLang="id-ID" sz="3400" dirty="0"/>
              <a:t> </a:t>
            </a:r>
            <a:r>
              <a:rPr lang="en-US" altLang="id-ID" sz="3400" dirty="0" err="1"/>
              <a:t>Informasi</a:t>
            </a:r>
            <a:endParaRPr lang="en-US" altLang="id-ID" sz="3400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001000" cy="4572000"/>
          </a:xfrm>
        </p:spPr>
        <p:txBody>
          <a:bodyPr/>
          <a:lstStyle/>
          <a:p>
            <a:pPr lvl="1" algn="just"/>
            <a:r>
              <a:rPr lang="en-US" altLang="zh-CN" sz="2200"/>
              <a:t>Normalization</a:t>
            </a:r>
          </a:p>
          <a:p>
            <a:pPr algn="just"/>
            <a:r>
              <a:rPr lang="en-US" altLang="zh-CN" b="1"/>
              <a:t>Database Manajemen System (DBMS)</a:t>
            </a:r>
          </a:p>
          <a:p>
            <a:pPr lvl="1" algn="just"/>
            <a:r>
              <a:rPr lang="en-US" altLang="zh-CN" sz="2200"/>
              <a:t>Model Data</a:t>
            </a:r>
          </a:p>
          <a:p>
            <a:pPr lvl="1" algn="just"/>
            <a:r>
              <a:rPr lang="en-US" altLang="zh-CN" sz="2200" i="1"/>
              <a:t>Data Definition Language</a:t>
            </a:r>
            <a:r>
              <a:rPr lang="en-US" altLang="zh-CN" sz="2200"/>
              <a:t> (DDL)</a:t>
            </a:r>
          </a:p>
          <a:p>
            <a:pPr lvl="1" algn="just"/>
            <a:r>
              <a:rPr lang="en-US" altLang="zh-CN" sz="2200" i="1"/>
              <a:t>Data Manipulation Language </a:t>
            </a:r>
            <a:r>
              <a:rPr lang="en-US" altLang="zh-CN" sz="2200"/>
              <a:t>(DML)</a:t>
            </a:r>
          </a:p>
          <a:p>
            <a:pPr lvl="1" algn="just"/>
            <a:r>
              <a:rPr lang="en-US" altLang="zh-CN" sz="2200" i="1"/>
              <a:t>Data Dictionary </a:t>
            </a:r>
            <a:r>
              <a:rPr lang="en-US" altLang="zh-CN" sz="2200"/>
              <a:t>(Kamus Data)</a:t>
            </a:r>
          </a:p>
          <a:p>
            <a:pPr algn="just"/>
            <a:r>
              <a:rPr lang="en-US" altLang="zh-CN" b="1" i="1"/>
              <a:t>Logical Data Model</a:t>
            </a:r>
          </a:p>
          <a:p>
            <a:pPr lvl="1" algn="just"/>
            <a:r>
              <a:rPr lang="en-US" altLang="zh-CN" sz="2000" i="1"/>
              <a:t>Model Basis Data Hirarki (Hierarchical Database Model)</a:t>
            </a:r>
          </a:p>
          <a:p>
            <a:pPr lvl="1" algn="just"/>
            <a:r>
              <a:rPr lang="en-US" altLang="zh-CN" sz="2000" i="1"/>
              <a:t>Model Basis Data Jaringan (Network Database Model)</a:t>
            </a:r>
            <a:r>
              <a:rPr lang="en-US" altLang="zh-CN" sz="2000"/>
              <a:t> </a:t>
            </a:r>
          </a:p>
          <a:p>
            <a:pPr lvl="1" algn="just"/>
            <a:r>
              <a:rPr lang="en-US" altLang="zh-CN" sz="2000"/>
              <a:t>Model Basis Data Relasi (</a:t>
            </a:r>
            <a:r>
              <a:rPr lang="en-US" altLang="zh-CN" sz="2000" i="1"/>
              <a:t>Relational Database Model</a:t>
            </a:r>
            <a:r>
              <a:rPr lang="en-US" altLang="zh-CN" sz="2000"/>
              <a:t>)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7975"/>
            <a:ext cx="8001000" cy="1216025"/>
          </a:xfrm>
        </p:spPr>
        <p:txBody>
          <a:bodyPr/>
          <a:lstStyle/>
          <a:p>
            <a:pPr algn="ctr"/>
            <a:r>
              <a:rPr lang="en-US" altLang="id-ID" sz="3400" dirty="0" err="1"/>
              <a:t>Pengorganisasian</a:t>
            </a:r>
            <a:r>
              <a:rPr lang="en-US" altLang="id-ID" sz="3400" dirty="0"/>
              <a:t> Data </a:t>
            </a:r>
            <a:r>
              <a:rPr lang="en-US" altLang="id-ID" sz="3400" dirty="0" err="1"/>
              <a:t>dan</a:t>
            </a:r>
            <a:r>
              <a:rPr lang="en-US" altLang="id-ID" sz="3400" dirty="0"/>
              <a:t> </a:t>
            </a:r>
            <a:r>
              <a:rPr lang="en-US" altLang="id-ID" sz="3400" dirty="0" err="1"/>
              <a:t>Informasi</a:t>
            </a:r>
            <a:endParaRPr lang="en-US" altLang="id-ID" sz="3400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001000" cy="4572000"/>
          </a:xfrm>
        </p:spPr>
        <p:txBody>
          <a:bodyPr/>
          <a:lstStyle/>
          <a:p>
            <a:pPr algn="just"/>
            <a:r>
              <a:rPr lang="en-US" altLang="zh-CN" sz="2700" b="1"/>
              <a:t>Gudang Data </a:t>
            </a:r>
            <a:r>
              <a:rPr lang="en-US" altLang="zh-CN" sz="2700" b="1" i="1"/>
              <a:t>(Data Warehouse)</a:t>
            </a:r>
          </a:p>
          <a:p>
            <a:pPr lvl="1" algn="just"/>
            <a:r>
              <a:rPr lang="en-US" altLang="zh-CN" sz="2300" i="1"/>
              <a:t>Multidimensinal Data Model</a:t>
            </a:r>
          </a:p>
          <a:p>
            <a:pPr lvl="1" algn="just"/>
            <a:r>
              <a:rPr lang="en-US" altLang="zh-CN" sz="2300" i="1"/>
              <a:t>Data Mart</a:t>
            </a:r>
          </a:p>
          <a:p>
            <a:pPr lvl="1" algn="just"/>
            <a:r>
              <a:rPr lang="en-US" altLang="zh-CN" sz="2300" i="1"/>
              <a:t>Data Mining</a:t>
            </a:r>
          </a:p>
          <a:p>
            <a:pPr lvl="1" algn="just"/>
            <a:r>
              <a:rPr lang="en-US" altLang="zh-CN" sz="2300" i="1"/>
              <a:t>Text Mining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400"/>
              <a:t>Telekomunikasi dan Jaringan</a:t>
            </a:r>
            <a:br>
              <a:rPr lang="en-US" sz="3400"/>
            </a:br>
            <a:endParaRPr lang="en-US" sz="3400"/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b="1"/>
              <a:t>Sistem Telekomunikasi </a:t>
            </a:r>
          </a:p>
          <a:p>
            <a:pPr lvl="1">
              <a:lnSpc>
                <a:spcPct val="90000"/>
              </a:lnSpc>
            </a:pPr>
            <a:r>
              <a:rPr lang="en-US" altLang="id-ID" sz="2200"/>
              <a:t>Perangkat Keras</a:t>
            </a:r>
          </a:p>
          <a:p>
            <a:pPr lvl="1">
              <a:lnSpc>
                <a:spcPct val="90000"/>
              </a:lnSpc>
            </a:pPr>
            <a:r>
              <a:rPr lang="en-US" altLang="zh-CN" sz="2200"/>
              <a:t>Media Komunikasi</a:t>
            </a:r>
          </a:p>
          <a:p>
            <a:pPr lvl="1">
              <a:lnSpc>
                <a:spcPct val="90000"/>
              </a:lnSpc>
            </a:pPr>
            <a:r>
              <a:rPr lang="en-US" altLang="zh-CN" sz="2200"/>
              <a:t>Jaringan Komunikasi</a:t>
            </a:r>
          </a:p>
          <a:p>
            <a:pPr lvl="1">
              <a:lnSpc>
                <a:spcPct val="90000"/>
              </a:lnSpc>
            </a:pPr>
            <a:r>
              <a:rPr lang="en-US" altLang="zh-CN" sz="2200"/>
              <a:t>Perangkat Lunak Komunikasi</a:t>
            </a:r>
          </a:p>
          <a:p>
            <a:pPr lvl="1">
              <a:lnSpc>
                <a:spcPct val="90000"/>
              </a:lnSpc>
            </a:pPr>
            <a:r>
              <a:rPr lang="en-US" altLang="zh-CN" sz="2200"/>
              <a:t>Penyedia Komunikasi Data</a:t>
            </a:r>
          </a:p>
          <a:p>
            <a:pPr lvl="1">
              <a:lnSpc>
                <a:spcPct val="90000"/>
              </a:lnSpc>
            </a:pPr>
            <a:r>
              <a:rPr lang="en-US" altLang="zh-CN" sz="2200"/>
              <a:t>Protokol Komunikasi </a:t>
            </a:r>
          </a:p>
          <a:p>
            <a:pPr lvl="1">
              <a:lnSpc>
                <a:spcPct val="90000"/>
              </a:lnSpc>
            </a:pPr>
            <a:r>
              <a:rPr lang="en-US" altLang="zh-CN" sz="2200"/>
              <a:t>Aplikasi Komunikasi</a:t>
            </a:r>
          </a:p>
          <a:p>
            <a:pPr>
              <a:lnSpc>
                <a:spcPct val="90000"/>
              </a:lnSpc>
            </a:pPr>
            <a:r>
              <a:rPr lang="en-US" altLang="id-ID" b="1"/>
              <a:t>Dua Sisi Sistem Telekomunikasi</a:t>
            </a:r>
          </a:p>
          <a:p>
            <a:pPr lvl="1">
              <a:lnSpc>
                <a:spcPct val="90000"/>
              </a:lnSpc>
            </a:pPr>
            <a:r>
              <a:rPr lang="en-US" altLang="zh-CN" sz="2200"/>
              <a:t>Pengirim Informasi (</a:t>
            </a:r>
            <a:r>
              <a:rPr lang="en-US" altLang="zh-CN" sz="2200" i="1"/>
              <a:t>Tansmitter of Information</a:t>
            </a:r>
            <a:r>
              <a:rPr lang="en-US" altLang="zh-CN" sz="2200"/>
              <a:t>)</a:t>
            </a:r>
          </a:p>
          <a:p>
            <a:pPr lvl="1">
              <a:lnSpc>
                <a:spcPct val="90000"/>
              </a:lnSpc>
            </a:pPr>
            <a:r>
              <a:rPr lang="en-US" altLang="zh-CN" sz="2200"/>
              <a:t>Penerima Informasi (</a:t>
            </a:r>
            <a:r>
              <a:rPr lang="en-US" altLang="zh-CN" sz="2200" i="1"/>
              <a:t>Receiver of Information</a:t>
            </a:r>
            <a:r>
              <a:rPr lang="en-US" altLang="zh-CN" sz="2200"/>
              <a:t>)</a:t>
            </a:r>
            <a:endParaRPr lang="en-US" altLang="id-ID" sz="2200"/>
          </a:p>
          <a:p>
            <a:pPr lvl="1">
              <a:lnSpc>
                <a:spcPct val="90000"/>
              </a:lnSpc>
            </a:pPr>
            <a:endParaRPr lang="en-US" altLang="id-ID" sz="22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400" dirty="0"/>
              <a:t>Telekomunikasi </a:t>
            </a:r>
            <a:r>
              <a:rPr lang="en-US" sz="3400" dirty="0" err="1"/>
              <a:t>dan</a:t>
            </a:r>
            <a:r>
              <a:rPr lang="en-US" sz="3400" dirty="0"/>
              <a:t> </a:t>
            </a:r>
            <a:r>
              <a:rPr lang="en-US" sz="3400" dirty="0" err="1"/>
              <a:t>Jaringan</a:t>
            </a:r>
            <a:endParaRPr lang="en-US" sz="3400" i="1" dirty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id-ID" b="1"/>
              <a:t>Fungsi Sistem Telekomunikasi </a:t>
            </a:r>
          </a:p>
          <a:p>
            <a:r>
              <a:rPr lang="en-US" altLang="id-ID" b="1"/>
              <a:t>Media Telekomunikasi</a:t>
            </a:r>
          </a:p>
          <a:p>
            <a:pPr lvl="1"/>
            <a:r>
              <a:rPr lang="en-US" altLang="id-ID"/>
              <a:t>Sinyal Analog</a:t>
            </a:r>
          </a:p>
          <a:p>
            <a:pPr lvl="1"/>
            <a:r>
              <a:rPr lang="en-US" altLang="id-ID"/>
              <a:t>Sinyal Digital</a:t>
            </a:r>
          </a:p>
          <a:p>
            <a:r>
              <a:rPr lang="en-US" altLang="id-ID" b="1"/>
              <a:t>Prosesor Komunikasi </a:t>
            </a:r>
            <a:r>
              <a:rPr lang="en-US" altLang="id-ID" b="1" i="1"/>
              <a:t>(Communication Processor)</a:t>
            </a:r>
          </a:p>
          <a:p>
            <a:pPr lvl="1"/>
            <a:r>
              <a:rPr lang="en-US" altLang="id-ID" i="1"/>
              <a:t>Modem</a:t>
            </a:r>
          </a:p>
          <a:p>
            <a:pPr lvl="1"/>
            <a:r>
              <a:rPr lang="en-US" altLang="id-ID" i="1"/>
              <a:t>Multiplexer</a:t>
            </a:r>
          </a:p>
          <a:p>
            <a:pPr lvl="1"/>
            <a:r>
              <a:rPr lang="en-US" altLang="id-ID" i="1"/>
              <a:t>Front-end Processor</a:t>
            </a:r>
          </a:p>
          <a:p>
            <a:pPr lvl="1">
              <a:buFont typeface="Wingdings" panose="05000000000000000000" pitchFamily="2" charset="2"/>
              <a:buNone/>
            </a:pPr>
            <a:endParaRPr lang="en-US" altLang="id-ID" i="1"/>
          </a:p>
          <a:p>
            <a:pPr lvl="1"/>
            <a:endParaRPr lang="en-US" altLang="id-ID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400" dirty="0"/>
              <a:t>Telekomunikasi </a:t>
            </a:r>
            <a:r>
              <a:rPr lang="en-US" sz="3400" dirty="0" err="1"/>
              <a:t>dan</a:t>
            </a:r>
            <a:r>
              <a:rPr lang="en-US" sz="3400" dirty="0"/>
              <a:t> </a:t>
            </a:r>
            <a:r>
              <a:rPr lang="en-US" sz="3400" dirty="0" err="1"/>
              <a:t>Jaringan</a:t>
            </a:r>
            <a:endParaRPr lang="en-US" sz="3400" i="1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b="1" i="1"/>
              <a:t>Channel </a:t>
            </a:r>
            <a:r>
              <a:rPr lang="en-US" altLang="id-ID" b="1"/>
              <a:t>dan Media Komunikasi</a:t>
            </a:r>
          </a:p>
          <a:p>
            <a:pPr lvl="1">
              <a:lnSpc>
                <a:spcPct val="90000"/>
              </a:lnSpc>
            </a:pPr>
            <a:r>
              <a:rPr lang="en-US" altLang="id-ID" sz="2200"/>
              <a:t>Media Kabel </a:t>
            </a:r>
            <a:r>
              <a:rPr lang="en-US" altLang="id-ID" sz="2200" i="1"/>
              <a:t>(Cable Media)</a:t>
            </a:r>
          </a:p>
          <a:p>
            <a:pPr lvl="2">
              <a:lnSpc>
                <a:spcPct val="90000"/>
              </a:lnSpc>
            </a:pPr>
            <a:r>
              <a:rPr lang="en-US" altLang="id-ID" sz="2100" i="1"/>
              <a:t>Twisted Pair Wire</a:t>
            </a:r>
          </a:p>
          <a:p>
            <a:pPr lvl="2">
              <a:lnSpc>
                <a:spcPct val="90000"/>
              </a:lnSpc>
            </a:pPr>
            <a:r>
              <a:rPr lang="en-US" altLang="zh-CN" i="1"/>
              <a:t>Kabel Koaksial</a:t>
            </a:r>
          </a:p>
          <a:p>
            <a:pPr lvl="2">
              <a:lnSpc>
                <a:spcPct val="90000"/>
              </a:lnSpc>
            </a:pPr>
            <a:r>
              <a:rPr lang="en-US" altLang="zh-CN" i="1"/>
              <a:t>Kabel Fiber optic</a:t>
            </a:r>
          </a:p>
          <a:p>
            <a:pPr lvl="2">
              <a:lnSpc>
                <a:spcPct val="90000"/>
              </a:lnSpc>
            </a:pPr>
            <a:r>
              <a:rPr lang="en-US" altLang="zh-CN" i="1"/>
              <a:t>Radio Selular</a:t>
            </a:r>
          </a:p>
          <a:p>
            <a:pPr lvl="2">
              <a:lnSpc>
                <a:spcPct val="90000"/>
              </a:lnSpc>
            </a:pPr>
            <a:r>
              <a:rPr lang="en-US" altLang="zh-CN" i="1"/>
              <a:t>Infra Red</a:t>
            </a:r>
            <a:endParaRPr lang="en-US" altLang="id-ID" sz="2100" i="1"/>
          </a:p>
          <a:p>
            <a:pPr lvl="1">
              <a:lnSpc>
                <a:spcPct val="90000"/>
              </a:lnSpc>
            </a:pPr>
            <a:r>
              <a:rPr lang="en-US" altLang="id-ID" sz="2200"/>
              <a:t>Media Penyaringan </a:t>
            </a:r>
            <a:r>
              <a:rPr lang="en-US" altLang="id-ID" sz="2200" i="1"/>
              <a:t>(Broadcast Media)</a:t>
            </a:r>
          </a:p>
          <a:p>
            <a:pPr lvl="2">
              <a:lnSpc>
                <a:spcPct val="90000"/>
              </a:lnSpc>
            </a:pPr>
            <a:r>
              <a:rPr lang="en-US" altLang="zh-CN" i="1"/>
              <a:t>Microwave Transmission</a:t>
            </a:r>
          </a:p>
          <a:p>
            <a:pPr lvl="2">
              <a:lnSpc>
                <a:spcPct val="90000"/>
              </a:lnSpc>
            </a:pPr>
            <a:r>
              <a:rPr lang="en-US" altLang="zh-CN" i="1"/>
              <a:t>Satellite Transmission</a:t>
            </a:r>
          </a:p>
          <a:p>
            <a:pPr lvl="2">
              <a:lnSpc>
                <a:spcPct val="90000"/>
              </a:lnSpc>
            </a:pPr>
            <a:r>
              <a:rPr lang="en-US" altLang="zh-CN"/>
              <a:t>Radio</a:t>
            </a:r>
            <a:endParaRPr lang="en-US" altLang="id-ID" sz="2100"/>
          </a:p>
          <a:p>
            <a:pPr lvl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 i="1"/>
          </a:p>
          <a:p>
            <a:pPr lvl="1">
              <a:lnSpc>
                <a:spcPct val="90000"/>
              </a:lnSpc>
            </a:pPr>
            <a:endParaRPr lang="en-US" altLang="id-ID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400" dirty="0"/>
              <a:t>Telekomunikasi </a:t>
            </a:r>
            <a:r>
              <a:rPr lang="en-US" sz="3400" dirty="0" err="1"/>
              <a:t>dan</a:t>
            </a:r>
            <a:r>
              <a:rPr lang="en-US" sz="3400" dirty="0"/>
              <a:t> </a:t>
            </a:r>
            <a:r>
              <a:rPr lang="en-US" sz="3400" dirty="0" err="1"/>
              <a:t>Jaringan</a:t>
            </a:r>
            <a:endParaRPr lang="en-US" sz="3400" i="1" dirty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1524000"/>
            <a:ext cx="8001000" cy="4800600"/>
          </a:xfrm>
        </p:spPr>
        <p:txBody>
          <a:bodyPr/>
          <a:lstStyle/>
          <a:p>
            <a:r>
              <a:rPr lang="en-US" altLang="id-ID" sz="2800" b="1"/>
              <a:t>Karakter Media Komunikasi</a:t>
            </a:r>
          </a:p>
          <a:p>
            <a:pPr lvl="1"/>
            <a:r>
              <a:rPr lang="en-US" altLang="zh-CN" sz="2200"/>
              <a:t>Kecepatan Pengiriman </a:t>
            </a:r>
          </a:p>
          <a:p>
            <a:pPr lvl="1"/>
            <a:r>
              <a:rPr lang="en-US" altLang="zh-CN" sz="2200"/>
              <a:t>Cara Pengiriman</a:t>
            </a:r>
            <a:r>
              <a:rPr lang="en-US" altLang="zh-CN" sz="2200" i="1"/>
              <a:t> (Transmission Mode)</a:t>
            </a:r>
            <a:r>
              <a:rPr lang="en-US" altLang="zh-CN" sz="2200"/>
              <a:t> </a:t>
            </a:r>
          </a:p>
          <a:p>
            <a:pPr lvl="2"/>
            <a:r>
              <a:rPr lang="en-US" altLang="zh-CN" i="1"/>
              <a:t>Asynchronous</a:t>
            </a:r>
            <a:r>
              <a:rPr lang="en-US" altLang="zh-CN"/>
              <a:t> </a:t>
            </a:r>
          </a:p>
          <a:p>
            <a:pPr lvl="2"/>
            <a:r>
              <a:rPr lang="en-US" altLang="zh-CN" i="1"/>
              <a:t>Synchronous</a:t>
            </a:r>
            <a:r>
              <a:rPr lang="en-US" altLang="zh-CN"/>
              <a:t> </a:t>
            </a:r>
          </a:p>
          <a:p>
            <a:pPr lvl="1" algn="just"/>
            <a:r>
              <a:rPr lang="en-US" altLang="zh-CN" sz="2200"/>
              <a:t>Ketepatan Pengiriman (</a:t>
            </a:r>
            <a:r>
              <a:rPr lang="en-US" altLang="zh-CN" sz="2200" i="1"/>
              <a:t>Transmission Accuracy</a:t>
            </a:r>
            <a:r>
              <a:rPr lang="en-US" altLang="zh-CN" sz="2200"/>
              <a:t>)</a:t>
            </a:r>
          </a:p>
          <a:p>
            <a:pPr lvl="1" algn="just"/>
            <a:r>
              <a:rPr lang="en-US" altLang="zh-CN" sz="2200"/>
              <a:t>Pengangkut dan Pelayanan Telekomunikasi (</a:t>
            </a:r>
            <a:r>
              <a:rPr lang="en-US" altLang="zh-CN" sz="2200" i="1"/>
              <a:t>Tellecomunication Carriers and Services</a:t>
            </a:r>
            <a:r>
              <a:rPr lang="en-US" altLang="zh-CN" sz="2200"/>
              <a:t>)</a:t>
            </a:r>
          </a:p>
          <a:p>
            <a:pPr lvl="2" algn="just"/>
            <a:r>
              <a:rPr lang="en-US" altLang="zh-CN" i="1"/>
              <a:t>Switched and Dedicated Lines</a:t>
            </a:r>
            <a:r>
              <a:rPr lang="en-US" altLang="zh-CN"/>
              <a:t> </a:t>
            </a:r>
          </a:p>
          <a:p>
            <a:pPr lvl="2" algn="just"/>
            <a:r>
              <a:rPr lang="en-US" altLang="zh-CN" i="1"/>
              <a:t>Wide-Area Telecomunication (WATS)</a:t>
            </a:r>
            <a:r>
              <a:rPr lang="en-US" altLang="zh-CN"/>
              <a:t> </a:t>
            </a:r>
          </a:p>
          <a:p>
            <a:pPr lvl="2" algn="just"/>
            <a:r>
              <a:rPr lang="en-US" altLang="zh-CN"/>
              <a:t>Telepon dan Layanan Hubungan Telepon (</a:t>
            </a:r>
            <a:r>
              <a:rPr lang="en-US" altLang="zh-CN" i="1"/>
              <a:t>Telephone and Dialing Services</a:t>
            </a:r>
            <a:r>
              <a:rPr lang="en-US" altLang="zh-CN"/>
              <a:t>)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400" dirty="0"/>
              <a:t>Telekomunikasi </a:t>
            </a:r>
            <a:r>
              <a:rPr lang="en-US" sz="3400" dirty="0" err="1"/>
              <a:t>dan</a:t>
            </a:r>
            <a:r>
              <a:rPr lang="en-US" sz="3400" dirty="0"/>
              <a:t> </a:t>
            </a:r>
            <a:r>
              <a:rPr lang="en-US" sz="3400" dirty="0" err="1"/>
              <a:t>Jaringan</a:t>
            </a:r>
            <a:endParaRPr lang="en-US" sz="3400" i="1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lvl="2" algn="just"/>
            <a:r>
              <a:rPr lang="en-US" altLang="zh-CN" dirty="0" err="1"/>
              <a:t>Layanan</a:t>
            </a:r>
            <a:r>
              <a:rPr lang="en-US" altLang="zh-CN" dirty="0"/>
              <a:t> Yang </a:t>
            </a:r>
            <a:r>
              <a:rPr lang="en-US" altLang="zh-CN" dirty="0" err="1"/>
              <a:t>Terintegrasi</a:t>
            </a:r>
            <a:r>
              <a:rPr lang="en-US" altLang="zh-CN" dirty="0"/>
              <a:t> </a:t>
            </a:r>
            <a:r>
              <a:rPr lang="en-US" altLang="zh-CN" dirty="0" err="1"/>
              <a:t>Jaringan</a:t>
            </a:r>
            <a:r>
              <a:rPr lang="en-US" altLang="zh-CN" dirty="0"/>
              <a:t> Digital (</a:t>
            </a:r>
            <a:r>
              <a:rPr lang="en-US" altLang="zh-CN" i="1" dirty="0"/>
              <a:t>Integrated Services Digital Network / </a:t>
            </a:r>
            <a:r>
              <a:rPr lang="en-US" altLang="zh-CN" dirty="0"/>
              <a:t>ISDN) </a:t>
            </a:r>
          </a:p>
          <a:p>
            <a:pPr lvl="2" algn="just"/>
            <a:r>
              <a:rPr lang="en-US" altLang="zh-CN" dirty="0" err="1"/>
              <a:t>Jalur</a:t>
            </a:r>
            <a:r>
              <a:rPr lang="en-US" altLang="zh-CN" dirty="0"/>
              <a:t> </a:t>
            </a:r>
            <a:r>
              <a:rPr lang="en-US" altLang="zh-CN" dirty="0" err="1"/>
              <a:t>Langganan</a:t>
            </a:r>
            <a:r>
              <a:rPr lang="en-US" altLang="zh-CN" dirty="0"/>
              <a:t> Digital (</a:t>
            </a:r>
            <a:r>
              <a:rPr lang="en-US" altLang="zh-CN" i="1" dirty="0"/>
              <a:t>Digital Subscriber Line</a:t>
            </a:r>
            <a:r>
              <a:rPr lang="en-US" altLang="zh-CN" dirty="0"/>
              <a:t>) </a:t>
            </a:r>
          </a:p>
          <a:p>
            <a:pPr lvl="2" algn="just"/>
            <a:endParaRPr lang="en-US" altLang="id-ID" b="1" dirty="0"/>
          </a:p>
          <a:p>
            <a:r>
              <a:rPr lang="en-US" altLang="id-ID" sz="2200" b="1" dirty="0" err="1"/>
              <a:t>Jaringan</a:t>
            </a:r>
            <a:endParaRPr lang="en-US" altLang="id-ID" sz="2200" b="1" dirty="0"/>
          </a:p>
          <a:p>
            <a:pPr lvl="1" algn="just"/>
            <a:r>
              <a:rPr lang="en-US" altLang="zh-CN" sz="2200" dirty="0" err="1"/>
              <a:t>Jaringan</a:t>
            </a:r>
            <a:r>
              <a:rPr lang="en-US" altLang="zh-CN" sz="2200" dirty="0"/>
              <a:t> Area </a:t>
            </a:r>
            <a:r>
              <a:rPr lang="en-US" altLang="zh-CN" sz="2200" dirty="0" err="1"/>
              <a:t>Lokal</a:t>
            </a:r>
            <a:r>
              <a:rPr lang="en-US" altLang="zh-CN" sz="2200" dirty="0"/>
              <a:t> (</a:t>
            </a:r>
            <a:r>
              <a:rPr lang="en-US" altLang="zh-CN" sz="2200" i="1" dirty="0"/>
              <a:t>Local Area Network / </a:t>
            </a:r>
            <a:r>
              <a:rPr lang="en-US" altLang="zh-CN" sz="2200" dirty="0"/>
              <a:t>LAN)</a:t>
            </a:r>
          </a:p>
          <a:p>
            <a:pPr lvl="2" algn="just"/>
            <a:r>
              <a:rPr lang="en-US" altLang="zh-CN" sz="2100" i="1" dirty="0"/>
              <a:t>Wireless Local Area Networks</a:t>
            </a:r>
            <a:r>
              <a:rPr lang="en-US" altLang="zh-CN" sz="2100" dirty="0"/>
              <a:t> (WLANs)</a:t>
            </a:r>
          </a:p>
          <a:p>
            <a:pPr lvl="2" algn="just"/>
            <a:r>
              <a:rPr lang="en-US" altLang="zh-CN" sz="2100" dirty="0" err="1"/>
              <a:t>Teknologi</a:t>
            </a:r>
            <a:r>
              <a:rPr lang="en-US" altLang="zh-CN" sz="2100" dirty="0"/>
              <a:t> </a:t>
            </a:r>
            <a:r>
              <a:rPr lang="en-US" altLang="zh-CN" sz="2100" i="1" dirty="0"/>
              <a:t>Bluetooth</a:t>
            </a:r>
            <a:r>
              <a:rPr lang="en-US" altLang="zh-CN" sz="2100" b="1" i="1" dirty="0"/>
              <a:t> </a:t>
            </a:r>
            <a:endParaRPr lang="en-US" altLang="zh-CN" sz="2100" b="1" dirty="0"/>
          </a:p>
          <a:p>
            <a:pPr lvl="2" algn="just"/>
            <a:r>
              <a:rPr lang="en-US" altLang="zh-CN" sz="2100" i="1" dirty="0"/>
              <a:t>Private Branch </a:t>
            </a:r>
            <a:r>
              <a:rPr lang="en-US" altLang="zh-CN" sz="2100" i="1" dirty="0" err="1"/>
              <a:t>Excanges</a:t>
            </a:r>
            <a:r>
              <a:rPr lang="en-US" altLang="zh-CN" sz="2100" dirty="0"/>
              <a:t> (PBX)</a:t>
            </a:r>
          </a:p>
          <a:p>
            <a:pPr lvl="1" algn="just"/>
            <a:r>
              <a:rPr lang="en-US" altLang="zh-CN" sz="2200" i="1" dirty="0"/>
              <a:t>Wide Area Networks</a:t>
            </a:r>
          </a:p>
          <a:p>
            <a:pPr lvl="2" algn="just"/>
            <a:r>
              <a:rPr lang="en-US" altLang="zh-CN" sz="2100" i="1" dirty="0"/>
              <a:t>Value Added Networks</a:t>
            </a:r>
            <a:r>
              <a:rPr lang="en-US" altLang="zh-CN" sz="2100" dirty="0"/>
              <a:t> 	</a:t>
            </a:r>
          </a:p>
          <a:p>
            <a:pPr lvl="2" algn="just"/>
            <a:r>
              <a:rPr lang="en-US" altLang="zh-CN" sz="2100" i="1" dirty="0"/>
              <a:t>Virtual Private Networks</a:t>
            </a:r>
            <a:r>
              <a:rPr lang="en-US" altLang="zh-CN" sz="2100" dirty="0"/>
              <a:t> (VPNs)</a:t>
            </a:r>
          </a:p>
          <a:p>
            <a:pPr lvl="2" algn="just"/>
            <a:endParaRPr lang="en-US" altLang="zh-CN" sz="2100" dirty="0"/>
          </a:p>
          <a:p>
            <a:pPr lvl="1" algn="just"/>
            <a:endParaRPr lang="en-US" altLang="zh-CN" sz="2200" dirty="0"/>
          </a:p>
          <a:p>
            <a:pPr lvl="2"/>
            <a:endParaRPr lang="en-US" altLang="id-ID" sz="1900" dirty="0"/>
          </a:p>
          <a:p>
            <a:pPr lvl="1">
              <a:buFont typeface="Wingdings" panose="05000000000000000000" pitchFamily="2" charset="2"/>
              <a:buNone/>
            </a:pPr>
            <a:endParaRPr lang="en-US" altLang="id-ID" sz="2000" i="1" dirty="0"/>
          </a:p>
          <a:p>
            <a:pPr lvl="1"/>
            <a:endParaRPr lang="en-US" altLang="id-ID" sz="2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400" dirty="0"/>
              <a:t>Telekomunikasi </a:t>
            </a:r>
            <a:r>
              <a:rPr lang="en-US" sz="3400" dirty="0" err="1"/>
              <a:t>dan</a:t>
            </a:r>
            <a:r>
              <a:rPr lang="en-US" sz="3400" dirty="0"/>
              <a:t> </a:t>
            </a:r>
            <a:r>
              <a:rPr lang="en-US" sz="3400" dirty="0" err="1"/>
              <a:t>Jaringan</a:t>
            </a:r>
            <a:endParaRPr lang="en-US" sz="3400" i="1" dirty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120062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400" b="1"/>
              <a:t>Sistem Operasi Jaringan</a:t>
            </a:r>
          </a:p>
          <a:p>
            <a:pPr lvl="1" algn="just">
              <a:lnSpc>
                <a:spcPct val="90000"/>
              </a:lnSpc>
            </a:pPr>
            <a:r>
              <a:rPr lang="en-US" altLang="zh-CN" sz="2200"/>
              <a:t>Perangkat Lunak Manajemen Jaringan</a:t>
            </a:r>
          </a:p>
          <a:p>
            <a:pPr lvl="1" algn="just">
              <a:lnSpc>
                <a:spcPct val="90000"/>
              </a:lnSpc>
            </a:pPr>
            <a:r>
              <a:rPr lang="en-US" altLang="zh-CN" sz="2200"/>
              <a:t>Protokol </a:t>
            </a:r>
          </a:p>
          <a:p>
            <a:pPr lvl="2" algn="just">
              <a:lnSpc>
                <a:spcPct val="90000"/>
              </a:lnSpc>
            </a:pPr>
            <a:r>
              <a:rPr lang="en-US" altLang="zh-CN" sz="2100" i="1"/>
              <a:t>Ethernet</a:t>
            </a:r>
            <a:r>
              <a:rPr lang="en-US" altLang="zh-CN" sz="2100"/>
              <a:t> </a:t>
            </a:r>
          </a:p>
          <a:p>
            <a:pPr lvl="2" algn="just">
              <a:lnSpc>
                <a:spcPct val="90000"/>
              </a:lnSpc>
            </a:pPr>
            <a:r>
              <a:rPr lang="en-US" altLang="zh-CN" sz="2100" i="1"/>
              <a:t>TCP/IP</a:t>
            </a:r>
          </a:p>
          <a:p>
            <a:pPr lvl="2" algn="just">
              <a:lnSpc>
                <a:spcPct val="90000"/>
              </a:lnSpc>
            </a:pPr>
            <a:r>
              <a:rPr lang="en-US" altLang="zh-CN" sz="2100" i="1"/>
              <a:t>Komunikasi diantara Protocol </a:t>
            </a:r>
          </a:p>
          <a:p>
            <a:pPr lvl="1" algn="just">
              <a:lnSpc>
                <a:spcPct val="90000"/>
              </a:lnSpc>
            </a:pPr>
            <a:r>
              <a:rPr lang="en-US" altLang="zh-CN" sz="2200"/>
              <a:t>Tipe Transmisi Data</a:t>
            </a:r>
          </a:p>
          <a:p>
            <a:pPr lvl="2" algn="just">
              <a:lnSpc>
                <a:spcPct val="90000"/>
              </a:lnSpc>
            </a:pPr>
            <a:r>
              <a:rPr lang="en-US" altLang="zh-CN" sz="2100" i="1"/>
              <a:t>Packet Switching</a:t>
            </a:r>
            <a:r>
              <a:rPr lang="en-US" altLang="zh-CN" sz="2100"/>
              <a:t> </a:t>
            </a:r>
          </a:p>
          <a:p>
            <a:pPr lvl="2" algn="just">
              <a:lnSpc>
                <a:spcPct val="90000"/>
              </a:lnSpc>
            </a:pPr>
            <a:r>
              <a:rPr lang="en-US" altLang="zh-CN" sz="2100" i="1"/>
              <a:t>Frame Relay</a:t>
            </a:r>
            <a:r>
              <a:rPr lang="en-US" altLang="zh-CN" sz="2100"/>
              <a:t> </a:t>
            </a:r>
          </a:p>
          <a:p>
            <a:pPr lvl="2" algn="just">
              <a:lnSpc>
                <a:spcPct val="90000"/>
              </a:lnSpc>
            </a:pPr>
            <a:r>
              <a:rPr lang="en-US" altLang="zh-CN" sz="2100"/>
              <a:t>FDDI </a:t>
            </a:r>
          </a:p>
          <a:p>
            <a:pPr lvl="2" algn="just">
              <a:lnSpc>
                <a:spcPct val="90000"/>
              </a:lnSpc>
            </a:pPr>
            <a:r>
              <a:rPr lang="en-US" altLang="zh-CN" sz="2100"/>
              <a:t>ATM </a:t>
            </a:r>
          </a:p>
          <a:p>
            <a:pPr lvl="2" algn="just">
              <a:lnSpc>
                <a:spcPct val="90000"/>
              </a:lnSpc>
            </a:pPr>
            <a:r>
              <a:rPr lang="en-US" altLang="zh-CN" sz="2100"/>
              <a:t>dan lain-lain</a:t>
            </a:r>
          </a:p>
          <a:p>
            <a:pPr lvl="2" algn="just">
              <a:lnSpc>
                <a:spcPct val="90000"/>
              </a:lnSpc>
            </a:pPr>
            <a:endParaRPr lang="en-US" altLang="zh-CN" sz="2100" i="1"/>
          </a:p>
          <a:p>
            <a:pPr lvl="2" algn="just">
              <a:lnSpc>
                <a:spcPct val="90000"/>
              </a:lnSpc>
            </a:pPr>
            <a:endParaRPr lang="en-US" altLang="zh-CN" sz="2100"/>
          </a:p>
          <a:p>
            <a:pPr lvl="2" algn="just">
              <a:lnSpc>
                <a:spcPct val="90000"/>
              </a:lnSpc>
            </a:pPr>
            <a:endParaRPr lang="en-US" altLang="zh-CN" sz="2100"/>
          </a:p>
          <a:p>
            <a:pPr lvl="1" algn="just">
              <a:lnSpc>
                <a:spcPct val="90000"/>
              </a:lnSpc>
            </a:pPr>
            <a:endParaRPr lang="en-US" altLang="zh-CN" sz="2200"/>
          </a:p>
          <a:p>
            <a:pPr lvl="1" algn="just">
              <a:lnSpc>
                <a:spcPct val="90000"/>
              </a:lnSpc>
            </a:pPr>
            <a:endParaRPr lang="en-US" altLang="zh-CN" sz="2200"/>
          </a:p>
          <a:p>
            <a:pPr lvl="2">
              <a:lnSpc>
                <a:spcPct val="90000"/>
              </a:lnSpc>
            </a:pPr>
            <a:endParaRPr lang="en-US" altLang="id-ID" sz="1900"/>
          </a:p>
          <a:p>
            <a:pPr lvl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 sz="2000" i="1"/>
          </a:p>
          <a:p>
            <a:pPr lvl="1">
              <a:lnSpc>
                <a:spcPct val="90000"/>
              </a:lnSpc>
            </a:pPr>
            <a:endParaRPr lang="en-US" altLang="id-ID" sz="22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400" dirty="0"/>
              <a:t>Telekomunikasi </a:t>
            </a:r>
            <a:r>
              <a:rPr lang="en-US" sz="3400" dirty="0" err="1"/>
              <a:t>dan</a:t>
            </a:r>
            <a:r>
              <a:rPr lang="en-US" sz="3400" dirty="0"/>
              <a:t> </a:t>
            </a:r>
            <a:r>
              <a:rPr lang="en-US" sz="3400" dirty="0" err="1"/>
              <a:t>Jaringan</a:t>
            </a:r>
            <a:endParaRPr lang="en-US" sz="3400" i="1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120062" cy="4495800"/>
          </a:xfrm>
        </p:spPr>
        <p:txBody>
          <a:bodyPr/>
          <a:lstStyle/>
          <a:p>
            <a:r>
              <a:rPr lang="en-US" altLang="id-ID" sz="2800" b="1"/>
              <a:t>Proses Terdistribusi</a:t>
            </a:r>
          </a:p>
          <a:p>
            <a:pPr lvl="1"/>
            <a:r>
              <a:rPr lang="en-US" altLang="zh-CN" i="1"/>
              <a:t>Terminal to Host processing</a:t>
            </a:r>
            <a:r>
              <a:rPr lang="en-US" altLang="zh-CN"/>
              <a:t> </a:t>
            </a:r>
          </a:p>
          <a:p>
            <a:pPr lvl="1" algn="just"/>
            <a:r>
              <a:rPr lang="en-US" altLang="zh-CN" i="1"/>
              <a:t>File Server Processing</a:t>
            </a:r>
            <a:endParaRPr lang="en-US" altLang="zh-CN"/>
          </a:p>
          <a:p>
            <a:pPr lvl="1"/>
            <a:r>
              <a:rPr lang="en-US" altLang="zh-CN" i="1"/>
              <a:t>Server Architecture and Processing</a:t>
            </a:r>
            <a:r>
              <a:rPr lang="en-US" altLang="zh-CN"/>
              <a:t> </a:t>
            </a:r>
          </a:p>
          <a:p>
            <a:pPr lvl="2"/>
            <a:r>
              <a:rPr lang="en-US" altLang="zh-CN" i="1"/>
              <a:t>Distributed Presentation</a:t>
            </a:r>
            <a:r>
              <a:rPr lang="en-US" altLang="zh-CN"/>
              <a:t> </a:t>
            </a:r>
          </a:p>
          <a:p>
            <a:pPr lvl="2"/>
            <a:r>
              <a:rPr lang="en-US" altLang="zh-CN" i="1"/>
              <a:t>Remote Presentation</a:t>
            </a:r>
          </a:p>
          <a:p>
            <a:pPr lvl="2"/>
            <a:r>
              <a:rPr lang="en-US" altLang="zh-CN" i="1"/>
              <a:t>Remote Data Management</a:t>
            </a:r>
          </a:p>
          <a:p>
            <a:pPr lvl="2"/>
            <a:r>
              <a:rPr lang="en-US" altLang="zh-CN" i="1"/>
              <a:t>Distributed Data Management</a:t>
            </a:r>
          </a:p>
          <a:p>
            <a:pPr lvl="1"/>
            <a:r>
              <a:rPr lang="en-US" altLang="zh-CN"/>
              <a:t>Pengolahan </a:t>
            </a:r>
            <a:r>
              <a:rPr lang="en-US" altLang="zh-CN" i="1"/>
              <a:t>Peer-to-peer</a:t>
            </a:r>
            <a:endParaRPr lang="en-US" altLang="zh-CN"/>
          </a:p>
          <a:p>
            <a:pPr lvl="2" algn="just"/>
            <a:endParaRPr lang="en-US" altLang="zh-CN"/>
          </a:p>
          <a:p>
            <a:pPr lvl="2" algn="just"/>
            <a:endParaRPr lang="en-US" altLang="zh-CN"/>
          </a:p>
          <a:p>
            <a:pPr lvl="1" algn="just"/>
            <a:endParaRPr lang="en-US" altLang="zh-CN"/>
          </a:p>
          <a:p>
            <a:pPr lvl="1" algn="just"/>
            <a:endParaRPr lang="en-US" altLang="zh-CN"/>
          </a:p>
          <a:p>
            <a:pPr lvl="2"/>
            <a:endParaRPr lang="en-US" altLang="id-ID" sz="2100"/>
          </a:p>
          <a:p>
            <a:pPr lvl="1">
              <a:buFont typeface="Wingdings" panose="05000000000000000000" pitchFamily="2" charset="2"/>
              <a:buNone/>
            </a:pPr>
            <a:endParaRPr lang="en-US" altLang="id-ID" i="1"/>
          </a:p>
          <a:p>
            <a:pPr lvl="1"/>
            <a:endParaRPr lang="en-US" altLang="id-ID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400" dirty="0"/>
              <a:t>Telekomunikasi </a:t>
            </a:r>
            <a:r>
              <a:rPr lang="en-US" sz="3400" dirty="0" err="1"/>
              <a:t>dan</a:t>
            </a:r>
            <a:r>
              <a:rPr lang="en-US" sz="3400" dirty="0"/>
              <a:t> </a:t>
            </a:r>
            <a:r>
              <a:rPr lang="en-US" sz="3400" dirty="0" err="1"/>
              <a:t>Jaringan</a:t>
            </a:r>
            <a:endParaRPr lang="en-US" sz="3400" i="1" dirty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6738" y="1752600"/>
            <a:ext cx="8120062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id-ID" sz="2800" b="1"/>
              <a:t>Aplikasi Telekomunikasi </a:t>
            </a:r>
          </a:p>
          <a:p>
            <a:pPr lvl="1" algn="just">
              <a:lnSpc>
                <a:spcPct val="90000"/>
              </a:lnSpc>
            </a:pPr>
            <a:r>
              <a:rPr lang="en-US" altLang="zh-CN"/>
              <a:t>Pesan Elektronik</a:t>
            </a:r>
          </a:p>
          <a:p>
            <a:pPr lvl="1" algn="just">
              <a:lnSpc>
                <a:spcPct val="90000"/>
              </a:lnSpc>
            </a:pPr>
            <a:r>
              <a:rPr lang="en-US" altLang="zh-CN" i="1"/>
              <a:t>Videoconferencing</a:t>
            </a:r>
            <a:endParaRPr lang="en-US" altLang="zh-CN"/>
          </a:p>
          <a:p>
            <a:pPr lvl="1" algn="just">
              <a:lnSpc>
                <a:spcPct val="90000"/>
              </a:lnSpc>
            </a:pPr>
            <a:r>
              <a:rPr lang="en-US" altLang="zh-CN"/>
              <a:t>Pertukaran Data Elektronik (</a:t>
            </a:r>
            <a:r>
              <a:rPr lang="en-US" altLang="zh-CN" i="1"/>
              <a:t>Electronic Data Interchange / </a:t>
            </a:r>
            <a:r>
              <a:rPr lang="en-US" altLang="zh-CN"/>
              <a:t>EDI)</a:t>
            </a:r>
          </a:p>
          <a:p>
            <a:pPr lvl="1" algn="just">
              <a:lnSpc>
                <a:spcPct val="90000"/>
              </a:lnSpc>
            </a:pPr>
            <a:r>
              <a:rPr lang="en-US" altLang="zh-CN"/>
              <a:t>Transfer Dana Elektronik (</a:t>
            </a:r>
            <a:r>
              <a:rPr lang="en-US" altLang="zh-CN" i="1"/>
              <a:t>Electronic Fund Transfer/ </a:t>
            </a:r>
            <a:r>
              <a:rPr lang="en-US" altLang="zh-CN"/>
              <a:t>EFT)</a:t>
            </a:r>
          </a:p>
          <a:p>
            <a:pPr lvl="1" algn="just">
              <a:lnSpc>
                <a:spcPct val="90000"/>
              </a:lnSpc>
            </a:pPr>
            <a:r>
              <a:rPr lang="en-US" altLang="zh-CN" i="1"/>
              <a:t>Facsimiles</a:t>
            </a:r>
            <a:endParaRPr lang="en-US" altLang="zh-CN"/>
          </a:p>
          <a:p>
            <a:pPr lvl="1" algn="just">
              <a:lnSpc>
                <a:spcPct val="90000"/>
              </a:lnSpc>
            </a:pPr>
            <a:r>
              <a:rPr lang="en-US" altLang="zh-CN" i="1"/>
              <a:t>Telecommuting</a:t>
            </a:r>
          </a:p>
          <a:p>
            <a:pPr lvl="1" algn="just">
              <a:lnSpc>
                <a:spcPct val="90000"/>
              </a:lnSpc>
            </a:pPr>
            <a:r>
              <a:rPr lang="en-US" altLang="zh-CN" i="1"/>
              <a:t>Distance Learning</a:t>
            </a:r>
            <a:endParaRPr lang="en-US" altLang="zh-CN"/>
          </a:p>
          <a:p>
            <a:pPr lvl="1" algn="just">
              <a:lnSpc>
                <a:spcPct val="90000"/>
              </a:lnSpc>
            </a:pPr>
            <a:endParaRPr lang="en-US" altLang="zh-CN"/>
          </a:p>
          <a:p>
            <a:pPr lvl="1">
              <a:lnSpc>
                <a:spcPct val="90000"/>
              </a:lnSpc>
            </a:pPr>
            <a:endParaRPr lang="en-US" altLang="id-ID"/>
          </a:p>
          <a:p>
            <a:pPr lvl="2" algn="just">
              <a:lnSpc>
                <a:spcPct val="90000"/>
              </a:lnSpc>
            </a:pPr>
            <a:endParaRPr lang="en-US" altLang="zh-CN"/>
          </a:p>
          <a:p>
            <a:pPr lvl="1" algn="just">
              <a:lnSpc>
                <a:spcPct val="90000"/>
              </a:lnSpc>
            </a:pPr>
            <a:endParaRPr lang="en-US" altLang="zh-CN"/>
          </a:p>
          <a:p>
            <a:pPr lvl="1" algn="just">
              <a:lnSpc>
                <a:spcPct val="90000"/>
              </a:lnSpc>
            </a:pPr>
            <a:endParaRPr lang="en-US" altLang="zh-CN"/>
          </a:p>
          <a:p>
            <a:pPr lvl="2">
              <a:lnSpc>
                <a:spcPct val="90000"/>
              </a:lnSpc>
            </a:pPr>
            <a:endParaRPr lang="en-US" altLang="id-ID" sz="2100"/>
          </a:p>
          <a:p>
            <a:pPr lvl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 i="1"/>
          </a:p>
          <a:p>
            <a:pPr lvl="1">
              <a:lnSpc>
                <a:spcPct val="90000"/>
              </a:lnSpc>
            </a:pPr>
            <a:endParaRPr lang="en-US" altLang="id-ID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565</TotalTime>
  <Words>914</Words>
  <Application>Microsoft Office PowerPoint</Application>
  <PresentationFormat>On-screen Show (4:3)</PresentationFormat>
  <Paragraphs>220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宋体</vt:lpstr>
      <vt:lpstr>Franklin Gothic Book</vt:lpstr>
      <vt:lpstr>Perpetua</vt:lpstr>
      <vt:lpstr>Verdana</vt:lpstr>
      <vt:lpstr>Wingdings</vt:lpstr>
      <vt:lpstr>Wingdings 2</vt:lpstr>
      <vt:lpstr>Equity</vt:lpstr>
      <vt:lpstr>PENGANTAR TEKNOLOGI INFORMASI</vt:lpstr>
      <vt:lpstr>Pengenalan Teknologi Informasi </vt:lpstr>
      <vt:lpstr>Pengenalan Teknologi Informasi</vt:lpstr>
      <vt:lpstr>Pengenalan Teknologi Informasi</vt:lpstr>
      <vt:lpstr>Pengenalan Teknologi Informasi</vt:lpstr>
      <vt:lpstr>Pengenalan Teknologi Informasi</vt:lpstr>
      <vt:lpstr>Pengenalan Teknologi Informasi</vt:lpstr>
      <vt:lpstr>Data</vt:lpstr>
      <vt:lpstr>Informasi</vt:lpstr>
      <vt:lpstr>Pengetahuan</vt:lpstr>
      <vt:lpstr>Pengorganisasian Data dan Informasi</vt:lpstr>
      <vt:lpstr>Pengorganisasian Data dan Informasi</vt:lpstr>
      <vt:lpstr>Pengorganisasian Data dan Informasi</vt:lpstr>
      <vt:lpstr>Pengorganisasian Data dan Informasi</vt:lpstr>
      <vt:lpstr>Telekomunikasi dan Jaringan </vt:lpstr>
      <vt:lpstr>Telekomunikasi dan Jaringan</vt:lpstr>
      <vt:lpstr>Telekomunikasi dan Jaringan</vt:lpstr>
      <vt:lpstr>Telekomunikasi dan Jaringan</vt:lpstr>
      <vt:lpstr>Telekomunikasi dan Jaringan</vt:lpstr>
      <vt:lpstr>Telekomunikasi dan Jaringan</vt:lpstr>
      <vt:lpstr>Telekomunikasi dan Jaringan</vt:lpstr>
      <vt:lpstr>Telekomunikasi dan Jaringan</vt:lpstr>
    </vt:vector>
  </TitlesOfParts>
  <Company>Fasilkom UI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PENGANTAR TEKNOLOGI INFORMASI</dc:title>
  <dc:creator>Santhyne Esther</dc:creator>
  <cp:lastModifiedBy>ning</cp:lastModifiedBy>
  <cp:revision>92</cp:revision>
  <dcterms:created xsi:type="dcterms:W3CDTF">2006-05-09T12:39:50Z</dcterms:created>
  <dcterms:modified xsi:type="dcterms:W3CDTF">2017-09-27T15:28:09Z</dcterms:modified>
</cp:coreProperties>
</file>