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slides/slide4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16" r:id="rId3"/>
    <p:sldId id="320" r:id="rId4"/>
    <p:sldId id="323" r:id="rId5"/>
    <p:sldId id="324" r:id="rId6"/>
    <p:sldId id="325" r:id="rId7"/>
    <p:sldId id="310" r:id="rId8"/>
    <p:sldId id="311" r:id="rId9"/>
    <p:sldId id="326" r:id="rId10"/>
    <p:sldId id="327" r:id="rId11"/>
    <p:sldId id="331" r:id="rId12"/>
    <p:sldId id="328" r:id="rId13"/>
    <p:sldId id="333" r:id="rId14"/>
    <p:sldId id="329" r:id="rId15"/>
    <p:sldId id="332" r:id="rId16"/>
    <p:sldId id="335" r:id="rId17"/>
    <p:sldId id="360" r:id="rId18"/>
    <p:sldId id="361" r:id="rId19"/>
    <p:sldId id="358" r:id="rId20"/>
    <p:sldId id="359" r:id="rId21"/>
    <p:sldId id="334" r:id="rId22"/>
    <p:sldId id="336" r:id="rId23"/>
    <p:sldId id="337" r:id="rId24"/>
    <p:sldId id="330" r:id="rId25"/>
    <p:sldId id="338" r:id="rId26"/>
    <p:sldId id="339" r:id="rId27"/>
    <p:sldId id="340" r:id="rId28"/>
    <p:sldId id="341" r:id="rId29"/>
    <p:sldId id="342" r:id="rId30"/>
    <p:sldId id="343" r:id="rId31"/>
    <p:sldId id="344" r:id="rId32"/>
    <p:sldId id="345" r:id="rId33"/>
    <p:sldId id="346" r:id="rId34"/>
    <p:sldId id="347" r:id="rId35"/>
    <p:sldId id="348" r:id="rId36"/>
    <p:sldId id="349" r:id="rId37"/>
    <p:sldId id="350" r:id="rId38"/>
    <p:sldId id="351" r:id="rId39"/>
    <p:sldId id="352" r:id="rId40"/>
    <p:sldId id="353" r:id="rId41"/>
    <p:sldId id="354" r:id="rId42"/>
    <p:sldId id="355" r:id="rId43"/>
    <p:sldId id="356" r:id="rId44"/>
    <p:sldId id="357" r:id="rId45"/>
    <p:sldId id="322" r:id="rId46"/>
  </p:sldIdLst>
  <p:sldSz cx="13004800" cy="9753600"/>
  <p:notesSz cx="6858000" cy="9144000"/>
  <p:defaultTextStyle>
    <a:defPPr>
      <a:defRPr lang="en-US"/>
    </a:defPPr>
    <a:lvl1pPr algn="l" rtl="0" eaLnBrk="0" fontAlgn="base" hangingPunct="0">
      <a:spcBef>
        <a:spcPct val="0"/>
      </a:spcBef>
      <a:spcAft>
        <a:spcPct val="0"/>
      </a:spcAft>
      <a:defRPr kern="1200">
        <a:solidFill>
          <a:schemeClr val="tx1"/>
        </a:solidFill>
        <a:latin typeface="Calibri"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itchFamily="34" charset="0"/>
        <a:ea typeface="+mn-ea"/>
        <a:cs typeface="+mn-cs"/>
      </a:defRPr>
    </a:lvl5pPr>
    <a:lvl6pPr marL="2286000" algn="l" defTabSz="914400" rtl="0" eaLnBrk="1" latinLnBrk="0" hangingPunct="1">
      <a:defRPr kern="1200">
        <a:solidFill>
          <a:schemeClr val="tx1"/>
        </a:solidFill>
        <a:latin typeface="Calibri" pitchFamily="34" charset="0"/>
        <a:ea typeface="+mn-ea"/>
        <a:cs typeface="+mn-cs"/>
      </a:defRPr>
    </a:lvl6pPr>
    <a:lvl7pPr marL="2743200" algn="l" defTabSz="914400" rtl="0" eaLnBrk="1" latinLnBrk="0" hangingPunct="1">
      <a:defRPr kern="1200">
        <a:solidFill>
          <a:schemeClr val="tx1"/>
        </a:solidFill>
        <a:latin typeface="Calibri" pitchFamily="34" charset="0"/>
        <a:ea typeface="+mn-ea"/>
        <a:cs typeface="+mn-cs"/>
      </a:defRPr>
    </a:lvl7pPr>
    <a:lvl8pPr marL="3200400" algn="l" defTabSz="914400" rtl="0" eaLnBrk="1" latinLnBrk="0" hangingPunct="1">
      <a:defRPr kern="1200">
        <a:solidFill>
          <a:schemeClr val="tx1"/>
        </a:solidFill>
        <a:latin typeface="Calibri" pitchFamily="34" charset="0"/>
        <a:ea typeface="+mn-ea"/>
        <a:cs typeface="+mn-cs"/>
      </a:defRPr>
    </a:lvl8pPr>
    <a:lvl9pPr marL="3657600" algn="l" defTabSz="914400" rtl="0" eaLnBrk="1" latinLnBrk="0" hangingPunct="1">
      <a:defRPr kern="1200">
        <a:solidFill>
          <a:schemeClr val="tx1"/>
        </a:solidFill>
        <a:latin typeface="Calibri" pitchFamily="34"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FF"/>
  </p:clrMru>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autoAdjust="0"/>
    <p:restoredTop sz="94677" autoAdjust="0"/>
  </p:normalViewPr>
  <p:slideViewPr>
    <p:cSldViewPr snapToGrid="0">
      <p:cViewPr varScale="1">
        <p:scale>
          <a:sx n="59" d="100"/>
          <a:sy n="59" d="100"/>
        </p:scale>
        <p:origin x="-102" y="-330"/>
      </p:cViewPr>
      <p:guideLst>
        <p:guide orient="horz" pos="3072"/>
        <p:guide pos="4096"/>
      </p:guideLst>
    </p:cSldViewPr>
  </p:slideViewPr>
  <p:outlineViewPr>
    <p:cViewPr>
      <p:scale>
        <a:sx n="33" d="100"/>
        <a:sy n="33" d="100"/>
      </p:scale>
      <p:origin x="0" y="0"/>
    </p:cViewPr>
  </p:outlin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625600" y="1596249"/>
            <a:ext cx="9753600" cy="3395698"/>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625600" y="5122898"/>
            <a:ext cx="9753600" cy="23548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lvl1pPr>
              <a:defRPr/>
            </a:lvl1pPr>
          </a:lstStyle>
          <a:p>
            <a:pPr>
              <a:defRPr/>
            </a:pPr>
            <a:fld id="{B60DDC4D-EC86-48E8-8092-5C8B266A36A7}" type="datetimeFigureOut">
              <a:rPr lang="en-GB"/>
              <a:pPr>
                <a:defRPr/>
              </a:pPr>
              <a:t>28/11/2019</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fld id="{839A192B-3488-4021-A676-2CBAE642A4FB}" type="slidenum">
              <a:rPr lang="en-GB"/>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3CF64B9F-9EB2-4B5F-BB39-861AC937A3E2}" type="datetimeFigureOut">
              <a:rPr lang="en-GB"/>
              <a:pPr>
                <a:defRPr/>
              </a:pPr>
              <a:t>28/11/2019</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fld id="{8B50A1CB-90A3-4138-B169-05E88F16E437}" type="slidenum">
              <a:rPr lang="en-GB"/>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87307" y="2431629"/>
            <a:ext cx="11216640" cy="4057226"/>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87307" y="6527239"/>
            <a:ext cx="11216640" cy="2133599"/>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lvl1pPr>
              <a:defRPr/>
            </a:lvl1pPr>
          </a:lstStyle>
          <a:p>
            <a:pPr>
              <a:defRPr/>
            </a:pPr>
            <a:fld id="{C9C688A7-DB2D-4E2B-BFBF-482B563DB00A}" type="datetimeFigureOut">
              <a:rPr lang="en-GB"/>
              <a:pPr>
                <a:defRPr/>
              </a:pPr>
              <a:t>28/11/2019</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fld id="{13C29C69-2759-4345-B11C-8E4A43CE355F}" type="slidenum">
              <a:rPr lang="en-GB"/>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94080" y="2596444"/>
            <a:ext cx="5527040" cy="618857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583680" y="2596444"/>
            <a:ext cx="5527040" cy="618857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p:cNvSpPr>
            <a:spLocks noGrp="1"/>
          </p:cNvSpPr>
          <p:nvPr>
            <p:ph type="dt" sz="half" idx="10"/>
          </p:nvPr>
        </p:nvSpPr>
        <p:spPr/>
        <p:txBody>
          <a:bodyPr/>
          <a:lstStyle>
            <a:lvl1pPr>
              <a:defRPr/>
            </a:lvl1pPr>
          </a:lstStyle>
          <a:p>
            <a:pPr>
              <a:defRPr/>
            </a:pPr>
            <a:fld id="{B8CF8AD3-23C5-4A8B-B213-FA10CDAC924C}" type="datetimeFigureOut">
              <a:rPr lang="en-GB"/>
              <a:pPr>
                <a:defRPr/>
              </a:pPr>
              <a:t>28/11/2019</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p>
        </p:txBody>
      </p:sp>
      <p:sp>
        <p:nvSpPr>
          <p:cNvPr id="7" name="Slide Number Placeholder 5"/>
          <p:cNvSpPr>
            <a:spLocks noGrp="1"/>
          </p:cNvSpPr>
          <p:nvPr>
            <p:ph type="sldNum" sz="quarter" idx="12"/>
          </p:nvPr>
        </p:nvSpPr>
        <p:spPr/>
        <p:txBody>
          <a:bodyPr/>
          <a:lstStyle>
            <a:lvl1pPr>
              <a:defRPr/>
            </a:lvl1pPr>
          </a:lstStyle>
          <a:p>
            <a:fld id="{80D88390-F5D6-4BC7-B7FE-E4EAE4EB7463}" type="slidenum">
              <a:rPr lang="en-GB"/>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95774" y="519291"/>
            <a:ext cx="11216640" cy="1885245"/>
          </a:xfrm>
        </p:spPr>
        <p:txBody>
          <a:bodyPr/>
          <a:lstStyle/>
          <a:p>
            <a:r>
              <a:rPr lang="en-US"/>
              <a:t>Click to edit Master title style</a:t>
            </a:r>
            <a:endParaRPr lang="en-GB"/>
          </a:p>
        </p:txBody>
      </p:sp>
      <p:sp>
        <p:nvSpPr>
          <p:cNvPr id="3" name="Text Placeholder 2"/>
          <p:cNvSpPr>
            <a:spLocks noGrp="1"/>
          </p:cNvSpPr>
          <p:nvPr>
            <p:ph type="body" idx="1"/>
          </p:nvPr>
        </p:nvSpPr>
        <p:spPr>
          <a:xfrm>
            <a:off x="895776" y="2390987"/>
            <a:ext cx="5501639" cy="117178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95776" y="3562773"/>
            <a:ext cx="5501639" cy="524030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583680" y="2390987"/>
            <a:ext cx="5528734" cy="117178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583680" y="3562773"/>
            <a:ext cx="5528734" cy="524030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p:cNvSpPr>
            <a:spLocks noGrp="1"/>
          </p:cNvSpPr>
          <p:nvPr>
            <p:ph type="dt" sz="half" idx="10"/>
          </p:nvPr>
        </p:nvSpPr>
        <p:spPr/>
        <p:txBody>
          <a:bodyPr/>
          <a:lstStyle>
            <a:lvl1pPr>
              <a:defRPr/>
            </a:lvl1pPr>
          </a:lstStyle>
          <a:p>
            <a:pPr>
              <a:defRPr/>
            </a:pPr>
            <a:fld id="{41172864-E383-40E8-946E-42865F60D546}" type="datetimeFigureOut">
              <a:rPr lang="en-GB"/>
              <a:pPr>
                <a:defRPr/>
              </a:pPr>
              <a:t>28/11/2019</a:t>
            </a:fld>
            <a:endParaRPr lang="en-GB"/>
          </a:p>
        </p:txBody>
      </p:sp>
      <p:sp>
        <p:nvSpPr>
          <p:cNvPr id="8" name="Footer Placeholder 4"/>
          <p:cNvSpPr>
            <a:spLocks noGrp="1"/>
          </p:cNvSpPr>
          <p:nvPr>
            <p:ph type="ftr" sz="quarter" idx="11"/>
          </p:nvPr>
        </p:nvSpPr>
        <p:spPr/>
        <p:txBody>
          <a:bodyPr/>
          <a:lstStyle>
            <a:lvl1pPr>
              <a:defRPr/>
            </a:lvl1pPr>
          </a:lstStyle>
          <a:p>
            <a:pPr>
              <a:defRPr/>
            </a:pPr>
            <a:endParaRPr lang="en-GB"/>
          </a:p>
        </p:txBody>
      </p:sp>
      <p:sp>
        <p:nvSpPr>
          <p:cNvPr id="9" name="Slide Number Placeholder 5"/>
          <p:cNvSpPr>
            <a:spLocks noGrp="1"/>
          </p:cNvSpPr>
          <p:nvPr>
            <p:ph type="sldNum" sz="quarter" idx="12"/>
          </p:nvPr>
        </p:nvSpPr>
        <p:spPr/>
        <p:txBody>
          <a:bodyPr/>
          <a:lstStyle>
            <a:lvl1pPr>
              <a:defRPr/>
            </a:lvl1pPr>
          </a:lstStyle>
          <a:p>
            <a:fld id="{C8B24197-D1FC-4262-9884-16BDA80A22C1}" type="slidenum">
              <a:rPr lang="en-GB"/>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p:cNvSpPr>
            <a:spLocks noGrp="1"/>
          </p:cNvSpPr>
          <p:nvPr>
            <p:ph type="dt" sz="half" idx="10"/>
          </p:nvPr>
        </p:nvSpPr>
        <p:spPr/>
        <p:txBody>
          <a:bodyPr/>
          <a:lstStyle>
            <a:lvl1pPr>
              <a:defRPr/>
            </a:lvl1pPr>
          </a:lstStyle>
          <a:p>
            <a:pPr>
              <a:defRPr/>
            </a:pPr>
            <a:fld id="{2962E715-2801-43DA-86BD-330AA3EA4ECE}" type="datetimeFigureOut">
              <a:rPr lang="en-GB"/>
              <a:pPr>
                <a:defRPr/>
              </a:pPr>
              <a:t>28/11/2019</a:t>
            </a:fld>
            <a:endParaRPr lang="en-GB"/>
          </a:p>
        </p:txBody>
      </p:sp>
      <p:sp>
        <p:nvSpPr>
          <p:cNvPr id="4" name="Footer Placeholder 4"/>
          <p:cNvSpPr>
            <a:spLocks noGrp="1"/>
          </p:cNvSpPr>
          <p:nvPr>
            <p:ph type="ftr" sz="quarter" idx="11"/>
          </p:nvPr>
        </p:nvSpPr>
        <p:spPr/>
        <p:txBody>
          <a:bodyPr/>
          <a:lstStyle>
            <a:lvl1pPr>
              <a:defRPr/>
            </a:lvl1pPr>
          </a:lstStyle>
          <a:p>
            <a:pPr>
              <a:defRPr/>
            </a:pPr>
            <a:endParaRPr lang="en-GB"/>
          </a:p>
        </p:txBody>
      </p:sp>
      <p:sp>
        <p:nvSpPr>
          <p:cNvPr id="5" name="Slide Number Placeholder 5"/>
          <p:cNvSpPr>
            <a:spLocks noGrp="1"/>
          </p:cNvSpPr>
          <p:nvPr>
            <p:ph type="sldNum" sz="quarter" idx="12"/>
          </p:nvPr>
        </p:nvSpPr>
        <p:spPr/>
        <p:txBody>
          <a:bodyPr/>
          <a:lstStyle>
            <a:lvl1pPr>
              <a:defRPr/>
            </a:lvl1pPr>
          </a:lstStyle>
          <a:p>
            <a:fld id="{B69F5F3D-CB31-4ADE-A242-7B59CDB5A77D}" type="slidenum">
              <a:rPr lang="en-GB"/>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FF7309D8-CBB1-45E9-93A2-25418ACCCA8D}" type="datetimeFigureOut">
              <a:rPr lang="en-GB"/>
              <a:pPr>
                <a:defRPr/>
              </a:pPr>
              <a:t>28/11/2019</a:t>
            </a:fld>
            <a:endParaRPr lang="en-GB"/>
          </a:p>
        </p:txBody>
      </p:sp>
      <p:sp>
        <p:nvSpPr>
          <p:cNvPr id="3" name="Footer Placeholder 4"/>
          <p:cNvSpPr>
            <a:spLocks noGrp="1"/>
          </p:cNvSpPr>
          <p:nvPr>
            <p:ph type="ftr" sz="quarter" idx="11"/>
          </p:nvPr>
        </p:nvSpPr>
        <p:spPr/>
        <p:txBody>
          <a:bodyPr/>
          <a:lstStyle>
            <a:lvl1pPr>
              <a:defRPr/>
            </a:lvl1pPr>
          </a:lstStyle>
          <a:p>
            <a:pPr>
              <a:defRPr/>
            </a:pPr>
            <a:endParaRPr lang="en-GB"/>
          </a:p>
        </p:txBody>
      </p:sp>
      <p:sp>
        <p:nvSpPr>
          <p:cNvPr id="4" name="Slide Number Placeholder 5"/>
          <p:cNvSpPr>
            <a:spLocks noGrp="1"/>
          </p:cNvSpPr>
          <p:nvPr>
            <p:ph type="sldNum" sz="quarter" idx="12"/>
          </p:nvPr>
        </p:nvSpPr>
        <p:spPr/>
        <p:txBody>
          <a:bodyPr/>
          <a:lstStyle>
            <a:lvl1pPr>
              <a:defRPr/>
            </a:lvl1pPr>
          </a:lstStyle>
          <a:p>
            <a:fld id="{BF9607AF-358F-4A68-8C9F-B6DC20BF0F2C}" type="slidenum">
              <a:rPr lang="en-GB"/>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95774" y="650240"/>
            <a:ext cx="4194386" cy="227584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528734" y="1404340"/>
            <a:ext cx="6583680" cy="6931378"/>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95774" y="2926080"/>
            <a:ext cx="4194386" cy="542092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3"/>
          <p:cNvSpPr>
            <a:spLocks noGrp="1"/>
          </p:cNvSpPr>
          <p:nvPr>
            <p:ph type="dt" sz="half" idx="10"/>
          </p:nvPr>
        </p:nvSpPr>
        <p:spPr/>
        <p:txBody>
          <a:bodyPr/>
          <a:lstStyle>
            <a:lvl1pPr>
              <a:defRPr/>
            </a:lvl1pPr>
          </a:lstStyle>
          <a:p>
            <a:pPr>
              <a:defRPr/>
            </a:pPr>
            <a:fld id="{FB1D5FCD-7559-46E0-B562-345702E0E561}" type="datetimeFigureOut">
              <a:rPr lang="en-GB"/>
              <a:pPr>
                <a:defRPr/>
              </a:pPr>
              <a:t>28/11/2019</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p>
        </p:txBody>
      </p:sp>
      <p:sp>
        <p:nvSpPr>
          <p:cNvPr id="7" name="Slide Number Placeholder 5"/>
          <p:cNvSpPr>
            <a:spLocks noGrp="1"/>
          </p:cNvSpPr>
          <p:nvPr>
            <p:ph type="sldNum" sz="quarter" idx="12"/>
          </p:nvPr>
        </p:nvSpPr>
        <p:spPr/>
        <p:txBody>
          <a:bodyPr/>
          <a:lstStyle>
            <a:lvl1pPr>
              <a:defRPr/>
            </a:lvl1pPr>
          </a:lstStyle>
          <a:p>
            <a:fld id="{95842B88-FEB9-44C2-B0D5-B366F275AE43}" type="slidenum">
              <a:rPr lang="en-GB"/>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95774" y="650240"/>
            <a:ext cx="4194386" cy="227584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528734" y="1404340"/>
            <a:ext cx="6583680" cy="6931378"/>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895774" y="2926080"/>
            <a:ext cx="4194386" cy="542092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3"/>
          <p:cNvSpPr>
            <a:spLocks noGrp="1"/>
          </p:cNvSpPr>
          <p:nvPr>
            <p:ph type="dt" sz="half" idx="10"/>
          </p:nvPr>
        </p:nvSpPr>
        <p:spPr/>
        <p:txBody>
          <a:bodyPr/>
          <a:lstStyle>
            <a:lvl1pPr>
              <a:defRPr/>
            </a:lvl1pPr>
          </a:lstStyle>
          <a:p>
            <a:pPr>
              <a:defRPr/>
            </a:pPr>
            <a:fld id="{931BBC93-725B-41C1-8A2C-BA7ABFCFC919}" type="datetimeFigureOut">
              <a:rPr lang="en-GB"/>
              <a:pPr>
                <a:defRPr/>
              </a:pPr>
              <a:t>28/11/2019</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p>
        </p:txBody>
      </p:sp>
      <p:sp>
        <p:nvSpPr>
          <p:cNvPr id="7" name="Slide Number Placeholder 5"/>
          <p:cNvSpPr>
            <a:spLocks noGrp="1"/>
          </p:cNvSpPr>
          <p:nvPr>
            <p:ph type="sldNum" sz="quarter" idx="12"/>
          </p:nvPr>
        </p:nvSpPr>
        <p:spPr/>
        <p:txBody>
          <a:bodyPr/>
          <a:lstStyle>
            <a:lvl1pPr>
              <a:defRPr/>
            </a:lvl1pPr>
          </a:lstStyle>
          <a:p>
            <a:fld id="{D5985054-8C31-48BA-B373-BFA8162878CE}" type="slidenum">
              <a:rPr lang="en-GB"/>
              <a:pPr/>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3AB47440-9588-49A2-AABD-5C6BB4D522E3}" type="datetimeFigureOut">
              <a:rPr lang="en-GB"/>
              <a:pPr>
                <a:defRPr/>
              </a:pPr>
              <a:t>28/11/2019</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fld id="{1B438372-044D-4718-8917-DADE184E5C3A}" type="slidenum">
              <a:rPr lang="en-GB"/>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306560" y="519289"/>
            <a:ext cx="2804160" cy="82657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94080" y="519289"/>
            <a:ext cx="8249920" cy="826572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4DA40A31-DC81-470A-A447-5ABBD4429C85}" type="datetimeFigureOut">
              <a:rPr lang="en-GB"/>
              <a:pPr>
                <a:defRPr/>
              </a:pPr>
              <a:t>28/11/2019</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fld id="{E276268C-2AED-4847-B6EB-27F6D812C205}" type="slidenum">
              <a:rPr lang="en-GB"/>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893763" y="519113"/>
            <a:ext cx="11217275" cy="188595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endParaRPr lang="en-GB" smtClean="0"/>
          </a:p>
        </p:txBody>
      </p:sp>
      <p:sp>
        <p:nvSpPr>
          <p:cNvPr id="1027" name="Text Placeholder 2"/>
          <p:cNvSpPr>
            <a:spLocks noGrp="1"/>
          </p:cNvSpPr>
          <p:nvPr>
            <p:ph type="body" idx="1"/>
          </p:nvPr>
        </p:nvSpPr>
        <p:spPr bwMode="auto">
          <a:xfrm>
            <a:off x="893763" y="2597150"/>
            <a:ext cx="11217275" cy="618807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smtClean="0"/>
          </a:p>
        </p:txBody>
      </p:sp>
      <p:sp>
        <p:nvSpPr>
          <p:cNvPr id="4" name="Date Placeholder 3"/>
          <p:cNvSpPr>
            <a:spLocks noGrp="1"/>
          </p:cNvSpPr>
          <p:nvPr>
            <p:ph type="dt" sz="half" idx="2"/>
          </p:nvPr>
        </p:nvSpPr>
        <p:spPr>
          <a:xfrm>
            <a:off x="893763" y="9040813"/>
            <a:ext cx="2925762" cy="519112"/>
          </a:xfrm>
          <a:prstGeom prst="rect">
            <a:avLst/>
          </a:prstGeom>
        </p:spPr>
        <p:txBody>
          <a:bodyPr vert="horz" lIns="91440" tIns="45720" rIns="91440" bIns="45720" rtlCol="0" anchor="ctr"/>
          <a:lstStyle>
            <a:lvl1pPr algn="l" eaLnBrk="1" fontAlgn="auto" hangingPunct="1">
              <a:spcBef>
                <a:spcPts val="0"/>
              </a:spcBef>
              <a:spcAft>
                <a:spcPts val="0"/>
              </a:spcAft>
              <a:defRPr sz="1200" smtClean="0">
                <a:solidFill>
                  <a:schemeClr val="tx1">
                    <a:tint val="75000"/>
                  </a:schemeClr>
                </a:solidFill>
                <a:latin typeface="+mn-lt"/>
              </a:defRPr>
            </a:lvl1pPr>
          </a:lstStyle>
          <a:p>
            <a:pPr>
              <a:defRPr/>
            </a:pPr>
            <a:fld id="{A85E2759-4782-437C-8149-B8B632DDF8CF}" type="datetimeFigureOut">
              <a:rPr lang="en-GB"/>
              <a:pPr>
                <a:defRPr/>
              </a:pPr>
              <a:t>28/11/2019</a:t>
            </a:fld>
            <a:endParaRPr lang="en-GB"/>
          </a:p>
        </p:txBody>
      </p:sp>
      <p:sp>
        <p:nvSpPr>
          <p:cNvPr id="5" name="Footer Placeholder 4"/>
          <p:cNvSpPr>
            <a:spLocks noGrp="1"/>
          </p:cNvSpPr>
          <p:nvPr>
            <p:ph type="ftr" sz="quarter" idx="3"/>
          </p:nvPr>
        </p:nvSpPr>
        <p:spPr>
          <a:xfrm>
            <a:off x="4308475" y="9040813"/>
            <a:ext cx="4387850" cy="519112"/>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defRPr>
            </a:lvl1pPr>
          </a:lstStyle>
          <a:p>
            <a:pPr>
              <a:defRPr/>
            </a:pPr>
            <a:endParaRPr lang="en-GB"/>
          </a:p>
        </p:txBody>
      </p:sp>
      <p:sp>
        <p:nvSpPr>
          <p:cNvPr id="6" name="Slide Number Placeholder 5"/>
          <p:cNvSpPr>
            <a:spLocks noGrp="1"/>
          </p:cNvSpPr>
          <p:nvPr>
            <p:ph type="sldNum" sz="quarter" idx="4"/>
          </p:nvPr>
        </p:nvSpPr>
        <p:spPr>
          <a:xfrm>
            <a:off x="9185275" y="9040813"/>
            <a:ext cx="2925763" cy="519112"/>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fld id="{BF6C276A-31E0-4BEE-B434-74EF87DC6C03}" type="slidenum">
              <a:rPr lang="en-GB"/>
              <a:pPr/>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itchFamily="34" charset="0"/>
        </a:defRPr>
      </a:lvl2pPr>
      <a:lvl3pPr algn="l" rtl="0" fontAlgn="base">
        <a:lnSpc>
          <a:spcPct val="90000"/>
        </a:lnSpc>
        <a:spcBef>
          <a:spcPct val="0"/>
        </a:spcBef>
        <a:spcAft>
          <a:spcPct val="0"/>
        </a:spcAft>
        <a:defRPr sz="4400">
          <a:solidFill>
            <a:schemeClr val="tx1"/>
          </a:solidFill>
          <a:latin typeface="Calibri Light" pitchFamily="34" charset="0"/>
        </a:defRPr>
      </a:lvl3pPr>
      <a:lvl4pPr algn="l" rtl="0" fontAlgn="base">
        <a:lnSpc>
          <a:spcPct val="90000"/>
        </a:lnSpc>
        <a:spcBef>
          <a:spcPct val="0"/>
        </a:spcBef>
        <a:spcAft>
          <a:spcPct val="0"/>
        </a:spcAft>
        <a:defRPr sz="4400">
          <a:solidFill>
            <a:schemeClr val="tx1"/>
          </a:solidFill>
          <a:latin typeface="Calibri Light" pitchFamily="34" charset="0"/>
        </a:defRPr>
      </a:lvl4pPr>
      <a:lvl5pPr algn="l" rtl="0" fontAlgn="base">
        <a:lnSpc>
          <a:spcPct val="90000"/>
        </a:lnSpc>
        <a:spcBef>
          <a:spcPct val="0"/>
        </a:spcBef>
        <a:spcAft>
          <a:spcPct val="0"/>
        </a:spcAft>
        <a:defRPr sz="4400">
          <a:solidFill>
            <a:schemeClr val="tx1"/>
          </a:solidFill>
          <a:latin typeface="Calibri Light" pitchFamily="34" charset="0"/>
        </a:defRPr>
      </a:lvl5pPr>
      <a:lvl6pPr marL="457200" algn="l" rtl="0" fontAlgn="base">
        <a:lnSpc>
          <a:spcPct val="90000"/>
        </a:lnSpc>
        <a:spcBef>
          <a:spcPct val="0"/>
        </a:spcBef>
        <a:spcAft>
          <a:spcPct val="0"/>
        </a:spcAft>
        <a:defRPr sz="4400">
          <a:solidFill>
            <a:schemeClr val="tx1"/>
          </a:solidFill>
          <a:latin typeface="Calibri Light" pitchFamily="34" charset="0"/>
        </a:defRPr>
      </a:lvl6pPr>
      <a:lvl7pPr marL="914400" algn="l" rtl="0" fontAlgn="base">
        <a:lnSpc>
          <a:spcPct val="90000"/>
        </a:lnSpc>
        <a:spcBef>
          <a:spcPct val="0"/>
        </a:spcBef>
        <a:spcAft>
          <a:spcPct val="0"/>
        </a:spcAft>
        <a:defRPr sz="4400">
          <a:solidFill>
            <a:schemeClr val="tx1"/>
          </a:solidFill>
          <a:latin typeface="Calibri Light" pitchFamily="34" charset="0"/>
        </a:defRPr>
      </a:lvl7pPr>
      <a:lvl8pPr marL="1371600" algn="l" rtl="0" fontAlgn="base">
        <a:lnSpc>
          <a:spcPct val="90000"/>
        </a:lnSpc>
        <a:spcBef>
          <a:spcPct val="0"/>
        </a:spcBef>
        <a:spcAft>
          <a:spcPct val="0"/>
        </a:spcAft>
        <a:defRPr sz="4400">
          <a:solidFill>
            <a:schemeClr val="tx1"/>
          </a:solidFill>
          <a:latin typeface="Calibri Light" pitchFamily="34" charset="0"/>
        </a:defRPr>
      </a:lvl8pPr>
      <a:lvl9pPr marL="1828800" algn="l" rtl="0" fontAlgn="base">
        <a:lnSpc>
          <a:spcPct val="90000"/>
        </a:lnSpc>
        <a:spcBef>
          <a:spcPct val="0"/>
        </a:spcBef>
        <a:spcAft>
          <a:spcPct val="0"/>
        </a:spcAft>
        <a:defRPr sz="4400">
          <a:solidFill>
            <a:schemeClr val="tx1"/>
          </a:solidFill>
          <a:latin typeface="Calibri Light" pitchFamily="34" charset="0"/>
        </a:defRPr>
      </a:lvl9pPr>
    </p:titleStyle>
    <p:bodyStyle>
      <a:lvl1pPr marL="228600" indent="-228600" algn="l" rtl="0" fontAlgn="base">
        <a:lnSpc>
          <a:spcPct val="90000"/>
        </a:lnSpc>
        <a:spcBef>
          <a:spcPts val="1000"/>
        </a:spcBef>
        <a:spcAft>
          <a:spcPct val="0"/>
        </a:spcAft>
        <a:buFont typeface="Arial"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hyperlink" Target="https://3.bp.blogspot.com/-z61DjgOzw_A/WSTtkF__5OI/AAAAAAAAHT4/PKwdbH5FscA3SESFV7vRpmneJTCodoqwACLcB/s1600/Gambar+Bata+Merah.png" TargetMode="Externa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530943" y="1393180"/>
            <a:ext cx="12099207" cy="1943100"/>
          </a:xfrm>
        </p:spPr>
        <p:txBody>
          <a:bodyPr rtlCol="0">
            <a:noAutofit/>
          </a:bodyPr>
          <a:lstStyle/>
          <a:p>
            <a:pPr algn="l" fontAlgn="auto">
              <a:lnSpc>
                <a:spcPts val="5000"/>
              </a:lnSpc>
              <a:spcAft>
                <a:spcPts val="0"/>
              </a:spcAft>
              <a:defRPr/>
            </a:pPr>
            <a:r>
              <a:rPr lang="id-ID" sz="4400" dirty="0" smtClean="0">
                <a:solidFill>
                  <a:srgbClr val="FFFFFF"/>
                </a:solidFill>
                <a:latin typeface="Humanst521 Lt BT" pitchFamily="34" charset="0"/>
              </a:rPr>
              <a:t>Struktur Bangunan Rendah-09</a:t>
            </a:r>
            <a:r>
              <a:rPr lang="id-ID" sz="6650" dirty="0" smtClean="0">
                <a:solidFill>
                  <a:srgbClr val="FFFFFF"/>
                </a:solidFill>
                <a:latin typeface="EngraversGothic BT" pitchFamily="34" charset="0"/>
              </a:rPr>
              <a:t/>
            </a:r>
            <a:br>
              <a:rPr lang="id-ID" sz="6650" dirty="0" smtClean="0">
                <a:solidFill>
                  <a:srgbClr val="FFFFFF"/>
                </a:solidFill>
                <a:latin typeface="EngraversGothic BT" pitchFamily="34" charset="0"/>
              </a:rPr>
            </a:br>
            <a:r>
              <a:rPr lang="id-ID" sz="6650" dirty="0" smtClean="0">
                <a:solidFill>
                  <a:srgbClr val="FFFF00"/>
                </a:solidFill>
                <a:latin typeface="EngraversGothic BT" pitchFamily="34" charset="0"/>
              </a:rPr>
              <a:t>Dinding</a:t>
            </a:r>
            <a:r>
              <a:rPr lang="id-ID" sz="6650" dirty="0" smtClean="0">
                <a:solidFill>
                  <a:srgbClr val="FFFFFF"/>
                </a:solidFill>
                <a:latin typeface="EngraversGothic BT" pitchFamily="34" charset="0"/>
              </a:rPr>
              <a:t/>
            </a:r>
            <a:br>
              <a:rPr lang="id-ID" sz="6650" dirty="0" smtClean="0">
                <a:solidFill>
                  <a:srgbClr val="FFFFFF"/>
                </a:solidFill>
                <a:latin typeface="EngraversGothic BT" pitchFamily="34" charset="0"/>
              </a:rPr>
            </a:br>
            <a:r>
              <a:rPr lang="id-ID" sz="3600" b="1" dirty="0" smtClean="0">
                <a:solidFill>
                  <a:srgbClr val="002060"/>
                </a:solidFill>
                <a:latin typeface="Humanst521 Lt BT" pitchFamily="34" charset="0"/>
              </a:rPr>
              <a:t>oleh: M. Agung Wahyudi, ST.MT.</a:t>
            </a:r>
            <a:endParaRPr lang="en-GB" sz="6650" b="1" dirty="0">
              <a:solidFill>
                <a:srgbClr val="002060"/>
              </a:solidFill>
              <a:latin typeface="Humanst521 Lt BT" pitchFamily="34"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itle 1"/>
          <p:cNvSpPr>
            <a:spLocks noGrp="1"/>
          </p:cNvSpPr>
          <p:nvPr>
            <p:ph type="title"/>
          </p:nvPr>
        </p:nvSpPr>
        <p:spPr>
          <a:xfrm>
            <a:off x="893763" y="326609"/>
            <a:ext cx="11217275" cy="748213"/>
          </a:xfrm>
        </p:spPr>
        <p:txBody>
          <a:bodyPr/>
          <a:lstStyle/>
          <a:p>
            <a:r>
              <a:rPr lang="id-ID" sz="6000" b="1" dirty="0" smtClean="0">
                <a:solidFill>
                  <a:srgbClr val="7030A0"/>
                </a:solidFill>
                <a:latin typeface="EngraversGothic BT" pitchFamily="34" charset="0"/>
              </a:rPr>
              <a:t>Pengertian</a:t>
            </a:r>
            <a:endParaRPr lang="en-GB" sz="6000" b="1" dirty="0" smtClean="0">
              <a:solidFill>
                <a:srgbClr val="7030A0"/>
              </a:solidFill>
              <a:latin typeface="EngraversGothic BT" pitchFamily="34" charset="0"/>
            </a:endParaRPr>
          </a:p>
        </p:txBody>
      </p:sp>
      <p:sp>
        <p:nvSpPr>
          <p:cNvPr id="7" name="Text Box 3"/>
          <p:cNvSpPr txBox="1">
            <a:spLocks noChangeArrowheads="1"/>
          </p:cNvSpPr>
          <p:nvPr/>
        </p:nvSpPr>
        <p:spPr bwMode="auto">
          <a:xfrm>
            <a:off x="806391" y="1010653"/>
            <a:ext cx="11529988" cy="8470231"/>
          </a:xfrm>
          <a:prstGeom prst="rect">
            <a:avLst/>
          </a:prstGeom>
          <a:solidFill>
            <a:srgbClr val="FFFFFF">
              <a:alpha val="47059"/>
            </a:srgbClr>
          </a:solidFill>
          <a:ln w="9525">
            <a:noFill/>
            <a:miter lim="800000"/>
            <a:headEnd/>
            <a:tailEnd/>
          </a:ln>
          <a:effectLst/>
        </p:spPr>
        <p:txBody>
          <a:bodyPr/>
          <a:lstStyle/>
          <a:p>
            <a:pPr marL="271463" indent="-271463">
              <a:buFont typeface="Arial" pitchFamily="34" charset="0"/>
              <a:buChar char="•"/>
            </a:pPr>
            <a:r>
              <a:rPr lang="id-ID" sz="3600" dirty="0" smtClean="0">
                <a:solidFill>
                  <a:srgbClr val="002060"/>
                </a:solidFill>
                <a:latin typeface="Humnst777 BT" pitchFamily="34" charset="0"/>
              </a:rPr>
              <a:t>Dinding adalah konstruksi vertikal pada suatu bangunan yang melingkupi, membatasi dan melindungi ruang interior.</a:t>
            </a:r>
          </a:p>
          <a:p>
            <a:pPr marL="271463" indent="-271463">
              <a:buFont typeface="Arial" pitchFamily="34" charset="0"/>
              <a:buChar char="•"/>
            </a:pPr>
            <a:r>
              <a:rPr lang="id-ID" sz="3600" dirty="0" smtClean="0">
                <a:solidFill>
                  <a:srgbClr val="002060"/>
                </a:solidFill>
                <a:latin typeface="Humnst777 BT" pitchFamily="34" charset="0"/>
              </a:rPr>
              <a:t>Fungsi dinding :</a:t>
            </a:r>
          </a:p>
          <a:p>
            <a:pPr marL="800100" lvl="0" indent="-528638">
              <a:buFont typeface="Wingdings" pitchFamily="2" charset="2"/>
              <a:buChar char="ü"/>
            </a:pPr>
            <a:r>
              <a:rPr lang="id-ID" sz="3600" dirty="0" smtClean="0">
                <a:solidFill>
                  <a:srgbClr val="002060"/>
                </a:solidFill>
                <a:latin typeface="Humnst777 BT" pitchFamily="34" charset="0"/>
              </a:rPr>
              <a:t>Pembatas ruang luar dengan ruang dalam (atau antara ruang pribadi &amp; publik).</a:t>
            </a:r>
          </a:p>
          <a:p>
            <a:pPr marL="800100" lvl="0" indent="-528638">
              <a:buFont typeface="Wingdings" pitchFamily="2" charset="2"/>
              <a:buChar char="ü"/>
            </a:pPr>
            <a:r>
              <a:rPr lang="id-ID" sz="3600" dirty="0" smtClean="0">
                <a:solidFill>
                  <a:srgbClr val="002060"/>
                </a:solidFill>
                <a:latin typeface="Humnst777 BT" pitchFamily="34" charset="0"/>
              </a:rPr>
              <a:t>Pemikul beban diatasnya (atap dan langit-langit)</a:t>
            </a:r>
          </a:p>
          <a:p>
            <a:pPr marL="800100" lvl="0" indent="-528638">
              <a:buFont typeface="Wingdings" pitchFamily="2" charset="2"/>
              <a:buChar char="ü"/>
            </a:pPr>
            <a:r>
              <a:rPr lang="id-ID" sz="3600" dirty="0" smtClean="0">
                <a:solidFill>
                  <a:srgbClr val="002060"/>
                </a:solidFill>
                <a:latin typeface="Humnst777 BT" pitchFamily="34" charset="0"/>
              </a:rPr>
              <a:t>Penahan cahaya, hujan, angin, debu, suara, dan lain-lain yang bersumber dari alam.</a:t>
            </a:r>
          </a:p>
          <a:p>
            <a:pPr marL="800100" lvl="0" indent="-528638">
              <a:buFont typeface="Wingdings" pitchFamily="2" charset="2"/>
              <a:buChar char="ü"/>
            </a:pPr>
            <a:r>
              <a:rPr lang="id-ID" sz="3600" dirty="0" smtClean="0">
                <a:solidFill>
                  <a:srgbClr val="002060"/>
                </a:solidFill>
                <a:latin typeface="Humnst777 BT" pitchFamily="34" charset="0"/>
              </a:rPr>
              <a:t>Untuk keindahan Arsitektur</a:t>
            </a:r>
          </a:p>
          <a:p>
            <a:pPr marL="800100" lvl="0" indent="-528638">
              <a:buFont typeface="Wingdings" pitchFamily="2" charset="2"/>
              <a:buChar char="ü"/>
            </a:pPr>
            <a:r>
              <a:rPr lang="id-ID" sz="3600" dirty="0" smtClean="0">
                <a:solidFill>
                  <a:srgbClr val="002060"/>
                </a:solidFill>
                <a:latin typeface="Humnst777 BT" pitchFamily="34" charset="0"/>
              </a:rPr>
              <a:t>Sebagai penahan kebisingan untuk ruang yang perlu kedap suara</a:t>
            </a:r>
          </a:p>
          <a:p>
            <a:pPr marL="800100" lvl="0" indent="-528638">
              <a:buFont typeface="Wingdings" pitchFamily="2" charset="2"/>
              <a:buChar char="ü"/>
            </a:pPr>
            <a:r>
              <a:rPr lang="id-ID" sz="3600" dirty="0" smtClean="0">
                <a:solidFill>
                  <a:srgbClr val="002060"/>
                </a:solidFill>
                <a:latin typeface="Humnst777 BT" pitchFamily="34" charset="0"/>
              </a:rPr>
              <a:t>Sebagai penahan radiasi sinar atau zat-zat tertentu seperti pada ruang </a:t>
            </a:r>
            <a:r>
              <a:rPr lang="fi-FI" sz="3600" dirty="0" smtClean="0">
                <a:solidFill>
                  <a:srgbClr val="002060"/>
                </a:solidFill>
                <a:latin typeface="Humnst777 BT" pitchFamily="34" charset="0"/>
              </a:rPr>
              <a:t>radiologi, ruang operasi, laboratorium, dan lain-lain.</a:t>
            </a:r>
            <a:endParaRPr lang="id-ID" sz="3600" dirty="0" smtClean="0">
              <a:solidFill>
                <a:srgbClr val="002060"/>
              </a:solidFill>
              <a:latin typeface="Humnst777 BT" pitchFamily="34" charset="0"/>
            </a:endParaRPr>
          </a:p>
          <a:p>
            <a:pPr>
              <a:buFont typeface="Arial" pitchFamily="34" charset="0"/>
              <a:buChar char="•"/>
            </a:pPr>
            <a:endParaRPr lang="id-ID" sz="3600" dirty="0" smtClean="0">
              <a:solidFill>
                <a:srgbClr val="002060"/>
              </a:solidFill>
              <a:latin typeface="Humnst777 BT" pitchFamily="34" charset="0"/>
            </a:endParaRPr>
          </a:p>
          <a:p>
            <a:pPr>
              <a:buFont typeface="Arial" pitchFamily="34" charset="0"/>
              <a:buChar char="•"/>
            </a:pPr>
            <a:endParaRPr lang="fr-FR" sz="3600" dirty="0">
              <a:solidFill>
                <a:srgbClr val="002060"/>
              </a:solidFill>
              <a:latin typeface="Humnst777 BT"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7">
                                            <p:bg/>
                                          </p:spTgt>
                                        </p:tgtEl>
                                        <p:attrNameLst>
                                          <p:attrName>style.visibility</p:attrName>
                                        </p:attrNameLst>
                                      </p:cBhvr>
                                      <p:to>
                                        <p:strVal val="visible"/>
                                      </p:to>
                                    </p:set>
                                    <p:animEffect transition="in" filter="dissolve">
                                      <p:cBhvr>
                                        <p:cTn id="7" dur="500"/>
                                        <p:tgtEl>
                                          <p:spTgt spid="7">
                                            <p:bg/>
                                          </p:spTgt>
                                        </p:tgtEl>
                                      </p:cBhvr>
                                    </p:animEffect>
                                  </p:childTnLst>
                                </p:cTn>
                              </p:par>
                              <p:par>
                                <p:cTn id="8" presetID="9" presetClass="entr" presetSubtype="0" fill="hold" grpId="0" nodeType="withEffect">
                                  <p:stCondLst>
                                    <p:cond delay="0"/>
                                  </p:stCondLst>
                                  <p:childTnLst>
                                    <p:set>
                                      <p:cBhvr>
                                        <p:cTn id="9" dur="1" fill="hold">
                                          <p:stCondLst>
                                            <p:cond delay="0"/>
                                          </p:stCondLst>
                                        </p:cTn>
                                        <p:tgtEl>
                                          <p:spTgt spid="7">
                                            <p:txEl>
                                              <p:pRg st="0" end="0"/>
                                            </p:txEl>
                                          </p:spTgt>
                                        </p:tgtEl>
                                        <p:attrNameLst>
                                          <p:attrName>style.visibility</p:attrName>
                                        </p:attrNameLst>
                                      </p:cBhvr>
                                      <p:to>
                                        <p:strVal val="visible"/>
                                      </p:to>
                                    </p:set>
                                    <p:animEffect transition="in" filter="dissolve">
                                      <p:cBhvr>
                                        <p:cTn id="10" dur="500"/>
                                        <p:tgtEl>
                                          <p:spTgt spid="7">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9" presetClass="entr" presetSubtype="0" fill="hold" grpId="0" nodeType="clickEffect">
                                  <p:stCondLst>
                                    <p:cond delay="0"/>
                                  </p:stCondLst>
                                  <p:childTnLst>
                                    <p:set>
                                      <p:cBhvr>
                                        <p:cTn id="14" dur="1" fill="hold">
                                          <p:stCondLst>
                                            <p:cond delay="0"/>
                                          </p:stCondLst>
                                        </p:cTn>
                                        <p:tgtEl>
                                          <p:spTgt spid="7">
                                            <p:txEl>
                                              <p:pRg st="1" end="1"/>
                                            </p:txEl>
                                          </p:spTgt>
                                        </p:tgtEl>
                                        <p:attrNameLst>
                                          <p:attrName>style.visibility</p:attrName>
                                        </p:attrNameLst>
                                      </p:cBhvr>
                                      <p:to>
                                        <p:strVal val="visible"/>
                                      </p:to>
                                    </p:set>
                                    <p:animEffect transition="in" filter="dissolve">
                                      <p:cBhvr>
                                        <p:cTn id="15" dur="500"/>
                                        <p:tgtEl>
                                          <p:spTgt spid="7">
                                            <p:txEl>
                                              <p:pRg st="1" end="1"/>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9" presetClass="entr" presetSubtype="0" fill="hold" grpId="0" nodeType="clickEffect">
                                  <p:stCondLst>
                                    <p:cond delay="0"/>
                                  </p:stCondLst>
                                  <p:childTnLst>
                                    <p:set>
                                      <p:cBhvr>
                                        <p:cTn id="19" dur="1" fill="hold">
                                          <p:stCondLst>
                                            <p:cond delay="0"/>
                                          </p:stCondLst>
                                        </p:cTn>
                                        <p:tgtEl>
                                          <p:spTgt spid="7">
                                            <p:txEl>
                                              <p:pRg st="2" end="2"/>
                                            </p:txEl>
                                          </p:spTgt>
                                        </p:tgtEl>
                                        <p:attrNameLst>
                                          <p:attrName>style.visibility</p:attrName>
                                        </p:attrNameLst>
                                      </p:cBhvr>
                                      <p:to>
                                        <p:strVal val="visible"/>
                                      </p:to>
                                    </p:set>
                                    <p:animEffect transition="in" filter="dissolve">
                                      <p:cBhvr>
                                        <p:cTn id="20" dur="500"/>
                                        <p:tgtEl>
                                          <p:spTgt spid="7">
                                            <p:txEl>
                                              <p:pRg st="2" end="2"/>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9" presetClass="entr" presetSubtype="0" fill="hold" grpId="0" nodeType="clickEffect">
                                  <p:stCondLst>
                                    <p:cond delay="0"/>
                                  </p:stCondLst>
                                  <p:childTnLst>
                                    <p:set>
                                      <p:cBhvr>
                                        <p:cTn id="24" dur="1" fill="hold">
                                          <p:stCondLst>
                                            <p:cond delay="0"/>
                                          </p:stCondLst>
                                        </p:cTn>
                                        <p:tgtEl>
                                          <p:spTgt spid="7">
                                            <p:txEl>
                                              <p:pRg st="3" end="3"/>
                                            </p:txEl>
                                          </p:spTgt>
                                        </p:tgtEl>
                                        <p:attrNameLst>
                                          <p:attrName>style.visibility</p:attrName>
                                        </p:attrNameLst>
                                      </p:cBhvr>
                                      <p:to>
                                        <p:strVal val="visible"/>
                                      </p:to>
                                    </p:set>
                                    <p:animEffect transition="in" filter="dissolve">
                                      <p:cBhvr>
                                        <p:cTn id="25" dur="500"/>
                                        <p:tgtEl>
                                          <p:spTgt spid="7">
                                            <p:txEl>
                                              <p:pRg st="3" end="3"/>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9" presetClass="entr" presetSubtype="0" fill="hold" grpId="0" nodeType="clickEffect">
                                  <p:stCondLst>
                                    <p:cond delay="0"/>
                                  </p:stCondLst>
                                  <p:childTnLst>
                                    <p:set>
                                      <p:cBhvr>
                                        <p:cTn id="29" dur="1" fill="hold">
                                          <p:stCondLst>
                                            <p:cond delay="0"/>
                                          </p:stCondLst>
                                        </p:cTn>
                                        <p:tgtEl>
                                          <p:spTgt spid="7">
                                            <p:txEl>
                                              <p:pRg st="4" end="4"/>
                                            </p:txEl>
                                          </p:spTgt>
                                        </p:tgtEl>
                                        <p:attrNameLst>
                                          <p:attrName>style.visibility</p:attrName>
                                        </p:attrNameLst>
                                      </p:cBhvr>
                                      <p:to>
                                        <p:strVal val="visible"/>
                                      </p:to>
                                    </p:set>
                                    <p:animEffect transition="in" filter="dissolve">
                                      <p:cBhvr>
                                        <p:cTn id="30" dur="500"/>
                                        <p:tgtEl>
                                          <p:spTgt spid="7">
                                            <p:txEl>
                                              <p:pRg st="4" end="4"/>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9" presetClass="entr" presetSubtype="0" fill="hold" grpId="0" nodeType="clickEffect">
                                  <p:stCondLst>
                                    <p:cond delay="0"/>
                                  </p:stCondLst>
                                  <p:childTnLst>
                                    <p:set>
                                      <p:cBhvr>
                                        <p:cTn id="34" dur="1" fill="hold">
                                          <p:stCondLst>
                                            <p:cond delay="0"/>
                                          </p:stCondLst>
                                        </p:cTn>
                                        <p:tgtEl>
                                          <p:spTgt spid="7">
                                            <p:txEl>
                                              <p:pRg st="5" end="5"/>
                                            </p:txEl>
                                          </p:spTgt>
                                        </p:tgtEl>
                                        <p:attrNameLst>
                                          <p:attrName>style.visibility</p:attrName>
                                        </p:attrNameLst>
                                      </p:cBhvr>
                                      <p:to>
                                        <p:strVal val="visible"/>
                                      </p:to>
                                    </p:set>
                                    <p:animEffect transition="in" filter="dissolve">
                                      <p:cBhvr>
                                        <p:cTn id="35" dur="500"/>
                                        <p:tgtEl>
                                          <p:spTgt spid="7">
                                            <p:txEl>
                                              <p:pRg st="5" end="5"/>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9" presetClass="entr" presetSubtype="0" fill="hold" grpId="0" nodeType="clickEffect">
                                  <p:stCondLst>
                                    <p:cond delay="0"/>
                                  </p:stCondLst>
                                  <p:childTnLst>
                                    <p:set>
                                      <p:cBhvr>
                                        <p:cTn id="39" dur="1" fill="hold">
                                          <p:stCondLst>
                                            <p:cond delay="0"/>
                                          </p:stCondLst>
                                        </p:cTn>
                                        <p:tgtEl>
                                          <p:spTgt spid="7">
                                            <p:txEl>
                                              <p:pRg st="6" end="6"/>
                                            </p:txEl>
                                          </p:spTgt>
                                        </p:tgtEl>
                                        <p:attrNameLst>
                                          <p:attrName>style.visibility</p:attrName>
                                        </p:attrNameLst>
                                      </p:cBhvr>
                                      <p:to>
                                        <p:strVal val="visible"/>
                                      </p:to>
                                    </p:set>
                                    <p:animEffect transition="in" filter="dissolve">
                                      <p:cBhvr>
                                        <p:cTn id="40" dur="500"/>
                                        <p:tgtEl>
                                          <p:spTgt spid="7">
                                            <p:txEl>
                                              <p:pRg st="6" end="6"/>
                                            </p:txEl>
                                          </p:spTgt>
                                        </p:tgtEl>
                                      </p:cBhvr>
                                    </p:animEffect>
                                  </p:childTnLst>
                                </p:cTn>
                              </p:par>
                            </p:childTnLst>
                          </p:cTn>
                        </p:par>
                      </p:childTnLst>
                    </p:cTn>
                  </p:par>
                  <p:par>
                    <p:cTn id="41" fill="hold">
                      <p:stCondLst>
                        <p:cond delay="indefinite"/>
                      </p:stCondLst>
                      <p:childTnLst>
                        <p:par>
                          <p:cTn id="42" fill="hold">
                            <p:stCondLst>
                              <p:cond delay="0"/>
                            </p:stCondLst>
                            <p:childTnLst>
                              <p:par>
                                <p:cTn id="43" presetID="9" presetClass="entr" presetSubtype="0" fill="hold" grpId="0" nodeType="clickEffect">
                                  <p:stCondLst>
                                    <p:cond delay="0"/>
                                  </p:stCondLst>
                                  <p:childTnLst>
                                    <p:set>
                                      <p:cBhvr>
                                        <p:cTn id="44" dur="1" fill="hold">
                                          <p:stCondLst>
                                            <p:cond delay="0"/>
                                          </p:stCondLst>
                                        </p:cTn>
                                        <p:tgtEl>
                                          <p:spTgt spid="7">
                                            <p:txEl>
                                              <p:pRg st="7" end="7"/>
                                            </p:txEl>
                                          </p:spTgt>
                                        </p:tgtEl>
                                        <p:attrNameLst>
                                          <p:attrName>style.visibility</p:attrName>
                                        </p:attrNameLst>
                                      </p:cBhvr>
                                      <p:to>
                                        <p:strVal val="visible"/>
                                      </p:to>
                                    </p:set>
                                    <p:animEffect transition="in" filter="dissolve">
                                      <p:cBhvr>
                                        <p:cTn id="45" dur="500"/>
                                        <p:tgtEl>
                                          <p:spTgt spid="7">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allAtOnce"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itle 1"/>
          <p:cNvSpPr>
            <a:spLocks noGrp="1"/>
          </p:cNvSpPr>
          <p:nvPr>
            <p:ph type="title"/>
          </p:nvPr>
        </p:nvSpPr>
        <p:spPr>
          <a:xfrm>
            <a:off x="893763" y="519113"/>
            <a:ext cx="11217275" cy="938212"/>
          </a:xfrm>
        </p:spPr>
        <p:txBody>
          <a:bodyPr/>
          <a:lstStyle/>
          <a:p>
            <a:r>
              <a:rPr lang="id-ID" sz="6000" b="1" dirty="0" smtClean="0">
                <a:solidFill>
                  <a:srgbClr val="7030A0"/>
                </a:solidFill>
                <a:latin typeface="EngraversGothic BT" pitchFamily="34" charset="0"/>
              </a:rPr>
              <a:t>Jenis Dinding </a:t>
            </a:r>
            <a:endParaRPr lang="en-GB" sz="6000" b="1" dirty="0" smtClean="0">
              <a:solidFill>
                <a:srgbClr val="7030A0"/>
              </a:solidFill>
              <a:latin typeface="EngraversGothic BT" pitchFamily="34" charset="0"/>
            </a:endParaRPr>
          </a:p>
        </p:txBody>
      </p:sp>
      <p:sp>
        <p:nvSpPr>
          <p:cNvPr id="7" name="Text Box 3"/>
          <p:cNvSpPr txBox="1">
            <a:spLocks noChangeArrowheads="1"/>
          </p:cNvSpPr>
          <p:nvPr/>
        </p:nvSpPr>
        <p:spPr bwMode="auto">
          <a:xfrm>
            <a:off x="790349" y="1414464"/>
            <a:ext cx="11529988" cy="7713494"/>
          </a:xfrm>
          <a:prstGeom prst="rect">
            <a:avLst/>
          </a:prstGeom>
          <a:solidFill>
            <a:srgbClr val="FFFFFF">
              <a:alpha val="41176"/>
            </a:srgbClr>
          </a:solidFill>
          <a:ln w="9525">
            <a:noFill/>
            <a:miter lim="800000"/>
            <a:headEnd/>
            <a:tailEnd/>
          </a:ln>
          <a:effectLst/>
        </p:spPr>
        <p:txBody>
          <a:bodyPr/>
          <a:lstStyle/>
          <a:p>
            <a:pPr marL="352425" indent="-352425"/>
            <a:r>
              <a:rPr lang="id-ID" sz="3600" dirty="0" smtClean="0">
                <a:solidFill>
                  <a:srgbClr val="002060"/>
                </a:solidFill>
                <a:latin typeface="Humnst777 BT" pitchFamily="34" charset="0"/>
              </a:rPr>
              <a:t>Dilihat dari pembebanan:</a:t>
            </a:r>
          </a:p>
          <a:p>
            <a:pPr marL="352425" indent="-352425">
              <a:buFont typeface="Arial" pitchFamily="34" charset="0"/>
              <a:buChar char="•"/>
            </a:pPr>
            <a:r>
              <a:rPr lang="id-ID" sz="3600" dirty="0" smtClean="0">
                <a:solidFill>
                  <a:srgbClr val="002060"/>
                </a:solidFill>
                <a:latin typeface="Humnst777 BT" pitchFamily="34" charset="0"/>
              </a:rPr>
              <a:t>Dinding Struktural</a:t>
            </a:r>
          </a:p>
          <a:p>
            <a:pPr marL="352425" indent="-352425">
              <a:buFont typeface="Arial" pitchFamily="34" charset="0"/>
              <a:buChar char="•"/>
            </a:pPr>
            <a:r>
              <a:rPr lang="id-ID" sz="3600" dirty="0" smtClean="0">
                <a:solidFill>
                  <a:srgbClr val="002060"/>
                </a:solidFill>
                <a:latin typeface="Humnst777 BT" pitchFamily="34" charset="0"/>
              </a:rPr>
              <a:t>Dinding Non Struktural</a:t>
            </a:r>
          </a:p>
          <a:p>
            <a:pPr marL="352425" indent="-352425">
              <a:spcBef>
                <a:spcPts val="600"/>
              </a:spcBef>
            </a:pPr>
            <a:r>
              <a:rPr lang="id-ID" sz="3600" dirty="0" smtClean="0">
                <a:solidFill>
                  <a:srgbClr val="002060"/>
                </a:solidFill>
                <a:latin typeface="Humnst777 BT" pitchFamily="34" charset="0"/>
              </a:rPr>
              <a:t>Dilihat dari posisinya:</a:t>
            </a:r>
          </a:p>
          <a:p>
            <a:pPr marL="352425" indent="-352425">
              <a:buFont typeface="Arial" pitchFamily="34" charset="0"/>
              <a:buChar char="•"/>
            </a:pPr>
            <a:r>
              <a:rPr lang="id-ID" sz="3600" dirty="0" smtClean="0">
                <a:solidFill>
                  <a:srgbClr val="002060"/>
                </a:solidFill>
                <a:latin typeface="Humnst777 BT" pitchFamily="34" charset="0"/>
              </a:rPr>
              <a:t>Dinding Eksterior</a:t>
            </a:r>
          </a:p>
          <a:p>
            <a:pPr marL="352425" indent="-352425">
              <a:buFont typeface="Arial" pitchFamily="34" charset="0"/>
              <a:buChar char="•"/>
            </a:pPr>
            <a:r>
              <a:rPr lang="id-ID" sz="3600" dirty="0" smtClean="0">
                <a:solidFill>
                  <a:srgbClr val="002060"/>
                </a:solidFill>
                <a:latin typeface="Humnst777 BT" pitchFamily="34" charset="0"/>
              </a:rPr>
              <a:t>Dinding Interior</a:t>
            </a:r>
          </a:p>
          <a:p>
            <a:pPr marL="352425" indent="-352425">
              <a:spcBef>
                <a:spcPts val="600"/>
              </a:spcBef>
            </a:pPr>
            <a:r>
              <a:rPr lang="id-ID" sz="3600" dirty="0" smtClean="0">
                <a:solidFill>
                  <a:srgbClr val="002060"/>
                </a:solidFill>
                <a:latin typeface="Humnst777 BT" pitchFamily="34" charset="0"/>
              </a:rPr>
              <a:t>Dilihat dari sifatnya :</a:t>
            </a:r>
          </a:p>
          <a:p>
            <a:pPr marL="352425" indent="-352425">
              <a:buFont typeface="Arial" pitchFamily="34" charset="0"/>
              <a:buChar char="•"/>
            </a:pPr>
            <a:r>
              <a:rPr lang="id-ID" sz="3600" dirty="0" smtClean="0">
                <a:solidFill>
                  <a:srgbClr val="002060"/>
                </a:solidFill>
                <a:latin typeface="Humnst777 BT" pitchFamily="34" charset="0"/>
              </a:rPr>
              <a:t>Dinding Permanen/masif</a:t>
            </a:r>
          </a:p>
          <a:p>
            <a:pPr marL="352425" indent="-352425">
              <a:buFont typeface="Arial" pitchFamily="34" charset="0"/>
              <a:buChar char="•"/>
            </a:pPr>
            <a:r>
              <a:rPr lang="id-ID" sz="3600" dirty="0" smtClean="0">
                <a:solidFill>
                  <a:srgbClr val="002060"/>
                </a:solidFill>
                <a:latin typeface="Humnst777 BT" pitchFamily="34" charset="0"/>
              </a:rPr>
              <a:t>Dinding Partisi</a:t>
            </a:r>
          </a:p>
          <a:p>
            <a:pPr>
              <a:buFont typeface="Arial" pitchFamily="34" charset="0"/>
              <a:buChar char="•"/>
            </a:pPr>
            <a:endParaRPr lang="id-ID" sz="3600" dirty="0" smtClean="0">
              <a:solidFill>
                <a:srgbClr val="002060"/>
              </a:solidFill>
              <a:latin typeface="Humnst777 BT" pitchFamily="34" charset="0"/>
            </a:endParaRPr>
          </a:p>
          <a:p>
            <a:pPr>
              <a:buFont typeface="Arial" pitchFamily="34" charset="0"/>
              <a:buChar char="•"/>
            </a:pPr>
            <a:endParaRPr lang="fr-FR" sz="3600" dirty="0">
              <a:solidFill>
                <a:srgbClr val="002060"/>
              </a:solidFill>
              <a:latin typeface="Humnst777 BT"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7">
                                            <p:bg/>
                                          </p:spTgt>
                                        </p:tgtEl>
                                        <p:attrNameLst>
                                          <p:attrName>style.visibility</p:attrName>
                                        </p:attrNameLst>
                                      </p:cBhvr>
                                      <p:to>
                                        <p:strVal val="visible"/>
                                      </p:to>
                                    </p:set>
                                    <p:animEffect transition="in" filter="dissolve">
                                      <p:cBhvr>
                                        <p:cTn id="7" dur="500"/>
                                        <p:tgtEl>
                                          <p:spTgt spid="7">
                                            <p:bg/>
                                          </p:spTgt>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7">
                                            <p:txEl>
                                              <p:pRg st="0" end="0"/>
                                            </p:txEl>
                                          </p:spTgt>
                                        </p:tgtEl>
                                        <p:attrNameLst>
                                          <p:attrName>style.visibility</p:attrName>
                                        </p:attrNameLst>
                                      </p:cBhvr>
                                      <p:to>
                                        <p:strVal val="visible"/>
                                      </p:to>
                                    </p:set>
                                    <p:animEffect transition="in" filter="dissolve">
                                      <p:cBhvr>
                                        <p:cTn id="12" dur="500"/>
                                        <p:tgtEl>
                                          <p:spTgt spid="7">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7">
                                            <p:txEl>
                                              <p:pRg st="1" end="1"/>
                                            </p:txEl>
                                          </p:spTgt>
                                        </p:tgtEl>
                                        <p:attrNameLst>
                                          <p:attrName>style.visibility</p:attrName>
                                        </p:attrNameLst>
                                      </p:cBhvr>
                                      <p:to>
                                        <p:strVal val="visible"/>
                                      </p:to>
                                    </p:set>
                                    <p:animEffect transition="in" filter="dissolve">
                                      <p:cBhvr>
                                        <p:cTn id="17" dur="500"/>
                                        <p:tgtEl>
                                          <p:spTgt spid="7">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7">
                                            <p:txEl>
                                              <p:pRg st="2" end="2"/>
                                            </p:txEl>
                                          </p:spTgt>
                                        </p:tgtEl>
                                        <p:attrNameLst>
                                          <p:attrName>style.visibility</p:attrName>
                                        </p:attrNameLst>
                                      </p:cBhvr>
                                      <p:to>
                                        <p:strVal val="visible"/>
                                      </p:to>
                                    </p:set>
                                    <p:animEffect transition="in" filter="dissolve">
                                      <p:cBhvr>
                                        <p:cTn id="22" dur="500"/>
                                        <p:tgtEl>
                                          <p:spTgt spid="7">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9" presetClass="entr" presetSubtype="0" fill="hold" grpId="0" nodeType="clickEffect">
                                  <p:stCondLst>
                                    <p:cond delay="0"/>
                                  </p:stCondLst>
                                  <p:childTnLst>
                                    <p:set>
                                      <p:cBhvr>
                                        <p:cTn id="26" dur="1" fill="hold">
                                          <p:stCondLst>
                                            <p:cond delay="0"/>
                                          </p:stCondLst>
                                        </p:cTn>
                                        <p:tgtEl>
                                          <p:spTgt spid="7">
                                            <p:txEl>
                                              <p:pRg st="3" end="3"/>
                                            </p:txEl>
                                          </p:spTgt>
                                        </p:tgtEl>
                                        <p:attrNameLst>
                                          <p:attrName>style.visibility</p:attrName>
                                        </p:attrNameLst>
                                      </p:cBhvr>
                                      <p:to>
                                        <p:strVal val="visible"/>
                                      </p:to>
                                    </p:set>
                                    <p:animEffect transition="in" filter="dissolve">
                                      <p:cBhvr>
                                        <p:cTn id="27" dur="500"/>
                                        <p:tgtEl>
                                          <p:spTgt spid="7">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9" presetClass="entr" presetSubtype="0" fill="hold" grpId="0" nodeType="clickEffect">
                                  <p:stCondLst>
                                    <p:cond delay="0"/>
                                  </p:stCondLst>
                                  <p:childTnLst>
                                    <p:set>
                                      <p:cBhvr>
                                        <p:cTn id="31" dur="1" fill="hold">
                                          <p:stCondLst>
                                            <p:cond delay="0"/>
                                          </p:stCondLst>
                                        </p:cTn>
                                        <p:tgtEl>
                                          <p:spTgt spid="7">
                                            <p:txEl>
                                              <p:pRg st="4" end="4"/>
                                            </p:txEl>
                                          </p:spTgt>
                                        </p:tgtEl>
                                        <p:attrNameLst>
                                          <p:attrName>style.visibility</p:attrName>
                                        </p:attrNameLst>
                                      </p:cBhvr>
                                      <p:to>
                                        <p:strVal val="visible"/>
                                      </p:to>
                                    </p:set>
                                    <p:animEffect transition="in" filter="dissolve">
                                      <p:cBhvr>
                                        <p:cTn id="32" dur="500"/>
                                        <p:tgtEl>
                                          <p:spTgt spid="7">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9" presetClass="entr" presetSubtype="0" fill="hold" grpId="0" nodeType="clickEffect">
                                  <p:stCondLst>
                                    <p:cond delay="0"/>
                                  </p:stCondLst>
                                  <p:childTnLst>
                                    <p:set>
                                      <p:cBhvr>
                                        <p:cTn id="36" dur="1" fill="hold">
                                          <p:stCondLst>
                                            <p:cond delay="0"/>
                                          </p:stCondLst>
                                        </p:cTn>
                                        <p:tgtEl>
                                          <p:spTgt spid="7">
                                            <p:txEl>
                                              <p:pRg st="5" end="5"/>
                                            </p:txEl>
                                          </p:spTgt>
                                        </p:tgtEl>
                                        <p:attrNameLst>
                                          <p:attrName>style.visibility</p:attrName>
                                        </p:attrNameLst>
                                      </p:cBhvr>
                                      <p:to>
                                        <p:strVal val="visible"/>
                                      </p:to>
                                    </p:set>
                                    <p:animEffect transition="in" filter="dissolve">
                                      <p:cBhvr>
                                        <p:cTn id="37" dur="500"/>
                                        <p:tgtEl>
                                          <p:spTgt spid="7">
                                            <p:txEl>
                                              <p:pRg st="5" end="5"/>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9" presetClass="entr" presetSubtype="0" fill="hold" grpId="0" nodeType="clickEffect">
                                  <p:stCondLst>
                                    <p:cond delay="0"/>
                                  </p:stCondLst>
                                  <p:childTnLst>
                                    <p:set>
                                      <p:cBhvr>
                                        <p:cTn id="41" dur="1" fill="hold">
                                          <p:stCondLst>
                                            <p:cond delay="0"/>
                                          </p:stCondLst>
                                        </p:cTn>
                                        <p:tgtEl>
                                          <p:spTgt spid="7">
                                            <p:txEl>
                                              <p:pRg st="6" end="6"/>
                                            </p:txEl>
                                          </p:spTgt>
                                        </p:tgtEl>
                                        <p:attrNameLst>
                                          <p:attrName>style.visibility</p:attrName>
                                        </p:attrNameLst>
                                      </p:cBhvr>
                                      <p:to>
                                        <p:strVal val="visible"/>
                                      </p:to>
                                    </p:set>
                                    <p:animEffect transition="in" filter="dissolve">
                                      <p:cBhvr>
                                        <p:cTn id="42" dur="500"/>
                                        <p:tgtEl>
                                          <p:spTgt spid="7">
                                            <p:txEl>
                                              <p:pRg st="6" end="6"/>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9" presetClass="entr" presetSubtype="0" fill="hold" grpId="0" nodeType="clickEffect">
                                  <p:stCondLst>
                                    <p:cond delay="0"/>
                                  </p:stCondLst>
                                  <p:childTnLst>
                                    <p:set>
                                      <p:cBhvr>
                                        <p:cTn id="46" dur="1" fill="hold">
                                          <p:stCondLst>
                                            <p:cond delay="0"/>
                                          </p:stCondLst>
                                        </p:cTn>
                                        <p:tgtEl>
                                          <p:spTgt spid="7">
                                            <p:txEl>
                                              <p:pRg st="7" end="7"/>
                                            </p:txEl>
                                          </p:spTgt>
                                        </p:tgtEl>
                                        <p:attrNameLst>
                                          <p:attrName>style.visibility</p:attrName>
                                        </p:attrNameLst>
                                      </p:cBhvr>
                                      <p:to>
                                        <p:strVal val="visible"/>
                                      </p:to>
                                    </p:set>
                                    <p:animEffect transition="in" filter="dissolve">
                                      <p:cBhvr>
                                        <p:cTn id="47" dur="500"/>
                                        <p:tgtEl>
                                          <p:spTgt spid="7">
                                            <p:txEl>
                                              <p:pRg st="7" end="7"/>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9" presetClass="entr" presetSubtype="0" fill="hold" grpId="0" nodeType="clickEffect">
                                  <p:stCondLst>
                                    <p:cond delay="0"/>
                                  </p:stCondLst>
                                  <p:childTnLst>
                                    <p:set>
                                      <p:cBhvr>
                                        <p:cTn id="51" dur="1" fill="hold">
                                          <p:stCondLst>
                                            <p:cond delay="0"/>
                                          </p:stCondLst>
                                        </p:cTn>
                                        <p:tgtEl>
                                          <p:spTgt spid="7">
                                            <p:txEl>
                                              <p:pRg st="8" end="8"/>
                                            </p:txEl>
                                          </p:spTgt>
                                        </p:tgtEl>
                                        <p:attrNameLst>
                                          <p:attrName>style.visibility</p:attrName>
                                        </p:attrNameLst>
                                      </p:cBhvr>
                                      <p:to>
                                        <p:strVal val="visible"/>
                                      </p:to>
                                    </p:set>
                                    <p:animEffect transition="in" filter="dissolve">
                                      <p:cBhvr>
                                        <p:cTn id="52" dur="500"/>
                                        <p:tgtEl>
                                          <p:spTgt spid="7">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allAtOnce"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itle 1"/>
          <p:cNvSpPr>
            <a:spLocks noGrp="1"/>
          </p:cNvSpPr>
          <p:nvPr>
            <p:ph type="title"/>
          </p:nvPr>
        </p:nvSpPr>
        <p:spPr>
          <a:xfrm>
            <a:off x="893763" y="519113"/>
            <a:ext cx="11217275" cy="938212"/>
          </a:xfrm>
        </p:spPr>
        <p:txBody>
          <a:bodyPr/>
          <a:lstStyle/>
          <a:p>
            <a:r>
              <a:rPr lang="id-ID" sz="6000" b="1" dirty="0" smtClean="0">
                <a:solidFill>
                  <a:srgbClr val="7030A0"/>
                </a:solidFill>
                <a:latin typeface="EngraversGothic BT" pitchFamily="34" charset="0"/>
              </a:rPr>
              <a:t>Jenis Dinding </a:t>
            </a:r>
            <a:endParaRPr lang="en-GB" sz="6000" b="1" dirty="0" smtClean="0">
              <a:solidFill>
                <a:srgbClr val="7030A0"/>
              </a:solidFill>
              <a:latin typeface="EngraversGothic BT" pitchFamily="34" charset="0"/>
            </a:endParaRPr>
          </a:p>
        </p:txBody>
      </p:sp>
      <p:sp>
        <p:nvSpPr>
          <p:cNvPr id="8" name="Text Box 3"/>
          <p:cNvSpPr txBox="1">
            <a:spLocks noChangeArrowheads="1"/>
          </p:cNvSpPr>
          <p:nvPr/>
        </p:nvSpPr>
        <p:spPr bwMode="auto">
          <a:xfrm>
            <a:off x="846496" y="1524000"/>
            <a:ext cx="11529988" cy="7668126"/>
          </a:xfrm>
          <a:prstGeom prst="rect">
            <a:avLst/>
          </a:prstGeom>
          <a:solidFill>
            <a:srgbClr val="FFFFFF">
              <a:alpha val="41176"/>
            </a:srgbClr>
          </a:solidFill>
          <a:ln w="9525">
            <a:noFill/>
            <a:miter lim="800000"/>
            <a:headEnd/>
            <a:tailEnd/>
          </a:ln>
          <a:effectLst/>
        </p:spPr>
        <p:txBody>
          <a:bodyPr/>
          <a:lstStyle/>
          <a:p>
            <a:pPr marL="449263" indent="-449263">
              <a:buFont typeface="+mj-lt"/>
              <a:buAutoNum type="arabicPeriod"/>
            </a:pPr>
            <a:r>
              <a:rPr lang="id-ID" sz="3600" dirty="0" smtClean="0">
                <a:solidFill>
                  <a:srgbClr val="002060"/>
                </a:solidFill>
                <a:latin typeface="Humnst777 BlkCn BT" pitchFamily="34" charset="0"/>
              </a:rPr>
              <a:t>Dinding Struktural (</a:t>
            </a:r>
            <a:r>
              <a:rPr lang="id-ID" sz="3600" i="1" dirty="0" smtClean="0">
                <a:solidFill>
                  <a:srgbClr val="002060"/>
                </a:solidFill>
                <a:latin typeface="Humnst777 BlkCn BT" pitchFamily="34" charset="0"/>
              </a:rPr>
              <a:t>bearing wall</a:t>
            </a:r>
            <a:r>
              <a:rPr lang="id-ID" sz="3600" dirty="0" smtClean="0">
                <a:solidFill>
                  <a:srgbClr val="002060"/>
                </a:solidFill>
                <a:latin typeface="Humnst777 BlkCn BT" pitchFamily="34" charset="0"/>
              </a:rPr>
              <a:t>)</a:t>
            </a:r>
          </a:p>
          <a:p>
            <a:pPr marL="722313" indent="-352425">
              <a:buFont typeface="Arial" pitchFamily="34" charset="0"/>
              <a:buChar char="•"/>
            </a:pPr>
            <a:r>
              <a:rPr lang="id-ID" sz="3600" dirty="0" smtClean="0">
                <a:solidFill>
                  <a:srgbClr val="002060"/>
                </a:solidFill>
                <a:latin typeface="Humnst777 BT" pitchFamily="34" charset="0"/>
              </a:rPr>
              <a:t>berperan untuk menopang atap dan sama sekali tidak menggunakan cor beton untuk tiang kolom</a:t>
            </a:r>
          </a:p>
          <a:p>
            <a:pPr marL="722313" indent="-352425">
              <a:buFont typeface="Arial" pitchFamily="34" charset="0"/>
              <a:buChar char="•"/>
            </a:pPr>
            <a:r>
              <a:rPr lang="id-ID" sz="3600" dirty="0" smtClean="0">
                <a:solidFill>
                  <a:srgbClr val="002060"/>
                </a:solidFill>
                <a:latin typeface="Humnst777 BT" pitchFamily="34" charset="0"/>
              </a:rPr>
              <a:t>Bahan yang biasa digunakan adalah Batu Bata</a:t>
            </a:r>
            <a:endParaRPr lang="id-ID" sz="3600" b="1" dirty="0" smtClean="0">
              <a:solidFill>
                <a:srgbClr val="002060"/>
              </a:solidFill>
              <a:latin typeface="Humnst777 BT" pitchFamily="34" charset="0"/>
            </a:endParaRPr>
          </a:p>
          <a:p>
            <a:pPr marL="449263" indent="-449263">
              <a:buFont typeface="+mj-lt"/>
              <a:buAutoNum type="arabicPeriod" startAt="2"/>
            </a:pPr>
            <a:r>
              <a:rPr lang="id-ID" sz="3600" dirty="0" smtClean="0">
                <a:solidFill>
                  <a:srgbClr val="002060"/>
                </a:solidFill>
                <a:latin typeface="Humnst777 BlkCn BT" pitchFamily="34" charset="0"/>
              </a:rPr>
              <a:t>Dinding Non Struktural</a:t>
            </a:r>
          </a:p>
          <a:p>
            <a:pPr marL="722313" indent="-273050">
              <a:buFont typeface="Arial" pitchFamily="34" charset="0"/>
              <a:buChar char="•"/>
            </a:pPr>
            <a:r>
              <a:rPr lang="id-ID" sz="3600" dirty="0" smtClean="0">
                <a:solidFill>
                  <a:srgbClr val="002060"/>
                </a:solidFill>
                <a:latin typeface="Humnst777 BT" pitchFamily="34" charset="0"/>
              </a:rPr>
              <a:t>dinding yang tidak menopang beban, hanya sebagai pembatas, apabila dinding dirobohkan maka bangunan tetap berdiri. </a:t>
            </a:r>
          </a:p>
          <a:p>
            <a:pPr marL="722313" indent="-273050">
              <a:buFont typeface="Arial" pitchFamily="34" charset="0"/>
              <a:buChar char="•"/>
            </a:pPr>
            <a:r>
              <a:rPr lang="id-ID" sz="3600" dirty="0" smtClean="0">
                <a:solidFill>
                  <a:srgbClr val="002060"/>
                </a:solidFill>
                <a:latin typeface="Humnst777 BT" pitchFamily="34" charset="0"/>
              </a:rPr>
              <a:t>Materialnya bisa dari batu bata, bata ringan, batako, kayu, kaca, dan lain-lain</a:t>
            </a:r>
            <a:endParaRPr lang="fr-FR" sz="3600" b="1" dirty="0">
              <a:solidFill>
                <a:srgbClr val="002060"/>
              </a:solidFill>
              <a:latin typeface="Humnst777 BT"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8">
                                            <p:bg/>
                                          </p:spTgt>
                                        </p:tgtEl>
                                        <p:attrNameLst>
                                          <p:attrName>style.visibility</p:attrName>
                                        </p:attrNameLst>
                                      </p:cBhvr>
                                      <p:to>
                                        <p:strVal val="visible"/>
                                      </p:to>
                                    </p:set>
                                    <p:animEffect transition="in" filter="dissolve">
                                      <p:cBhvr>
                                        <p:cTn id="7" dur="500"/>
                                        <p:tgtEl>
                                          <p:spTgt spid="8">
                                            <p:bg/>
                                          </p:spTgt>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0" fill="hold" grpId="1" nodeType="clickEffect">
                                  <p:stCondLst>
                                    <p:cond delay="0"/>
                                  </p:stCondLst>
                                  <p:childTnLst>
                                    <p:set>
                                      <p:cBhvr>
                                        <p:cTn id="11" dur="1" fill="hold">
                                          <p:stCondLst>
                                            <p:cond delay="0"/>
                                          </p:stCondLst>
                                        </p:cTn>
                                        <p:tgtEl>
                                          <p:spTgt spid="8">
                                            <p:bg/>
                                          </p:spTgt>
                                        </p:tgtEl>
                                        <p:attrNameLst>
                                          <p:attrName>style.visibility</p:attrName>
                                        </p:attrNameLst>
                                      </p:cBhvr>
                                      <p:to>
                                        <p:strVal val="visible"/>
                                      </p:to>
                                    </p:set>
                                    <p:anim calcmode="lin" valueType="num">
                                      <p:cBhvr>
                                        <p:cTn id="12" dur="500" fill="hold"/>
                                        <p:tgtEl>
                                          <p:spTgt spid="8">
                                            <p:bg/>
                                          </p:spTgt>
                                        </p:tgtEl>
                                        <p:attrNameLst>
                                          <p:attrName>ppt_w</p:attrName>
                                        </p:attrNameLst>
                                      </p:cBhvr>
                                      <p:tavLst>
                                        <p:tav tm="0">
                                          <p:val>
                                            <p:fltVal val="0"/>
                                          </p:val>
                                        </p:tav>
                                        <p:tav tm="100000">
                                          <p:val>
                                            <p:strVal val="#ppt_w"/>
                                          </p:val>
                                        </p:tav>
                                      </p:tavLst>
                                    </p:anim>
                                    <p:anim calcmode="lin" valueType="num">
                                      <p:cBhvr>
                                        <p:cTn id="13" dur="500" fill="hold"/>
                                        <p:tgtEl>
                                          <p:spTgt spid="8">
                                            <p:bg/>
                                          </p:spTgt>
                                        </p:tgtEl>
                                        <p:attrNameLst>
                                          <p:attrName>ppt_h</p:attrName>
                                        </p:attrNameLst>
                                      </p:cBhvr>
                                      <p:tavLst>
                                        <p:tav tm="0">
                                          <p:val>
                                            <p:fltVal val="0"/>
                                          </p:val>
                                        </p:tav>
                                        <p:tav tm="100000">
                                          <p:val>
                                            <p:strVal val="#ppt_h"/>
                                          </p:val>
                                        </p:tav>
                                      </p:tavLst>
                                    </p:anim>
                                    <p:animEffect transition="in" filter="fade">
                                      <p:cBhvr>
                                        <p:cTn id="14" dur="500"/>
                                        <p:tgtEl>
                                          <p:spTgt spid="8">
                                            <p:bg/>
                                          </p:spTgt>
                                        </p:tgtEl>
                                      </p:cBhvr>
                                    </p:animEffect>
                                  </p:childTnLst>
                                </p:cTn>
                              </p:par>
                            </p:childTnLst>
                          </p:cTn>
                        </p:par>
                      </p:childTnLst>
                    </p:cTn>
                  </p:par>
                  <p:par>
                    <p:cTn id="15" fill="hold">
                      <p:stCondLst>
                        <p:cond delay="indefinite"/>
                      </p:stCondLst>
                      <p:childTnLst>
                        <p:par>
                          <p:cTn id="16" fill="hold">
                            <p:stCondLst>
                              <p:cond delay="0"/>
                            </p:stCondLst>
                            <p:childTnLst>
                              <p:par>
                                <p:cTn id="17" presetID="53" presetClass="entr" presetSubtype="0" fill="hold" grpId="1" nodeType="clickEffect">
                                  <p:stCondLst>
                                    <p:cond delay="0"/>
                                  </p:stCondLst>
                                  <p:childTnLst>
                                    <p:set>
                                      <p:cBhvr>
                                        <p:cTn id="18" dur="1" fill="hold">
                                          <p:stCondLst>
                                            <p:cond delay="0"/>
                                          </p:stCondLst>
                                        </p:cTn>
                                        <p:tgtEl>
                                          <p:spTgt spid="8">
                                            <p:txEl>
                                              <p:pRg st="0" end="0"/>
                                            </p:txEl>
                                          </p:spTgt>
                                        </p:tgtEl>
                                        <p:attrNameLst>
                                          <p:attrName>style.visibility</p:attrName>
                                        </p:attrNameLst>
                                      </p:cBhvr>
                                      <p:to>
                                        <p:strVal val="visible"/>
                                      </p:to>
                                    </p:set>
                                    <p:anim calcmode="lin" valueType="num">
                                      <p:cBhvr>
                                        <p:cTn id="19" dur="500" fill="hold"/>
                                        <p:tgtEl>
                                          <p:spTgt spid="8">
                                            <p:txEl>
                                              <p:pRg st="0" end="0"/>
                                            </p:txEl>
                                          </p:spTgt>
                                        </p:tgtEl>
                                        <p:attrNameLst>
                                          <p:attrName>ppt_w</p:attrName>
                                        </p:attrNameLst>
                                      </p:cBhvr>
                                      <p:tavLst>
                                        <p:tav tm="0">
                                          <p:val>
                                            <p:fltVal val="0"/>
                                          </p:val>
                                        </p:tav>
                                        <p:tav tm="100000">
                                          <p:val>
                                            <p:strVal val="#ppt_w"/>
                                          </p:val>
                                        </p:tav>
                                      </p:tavLst>
                                    </p:anim>
                                    <p:anim calcmode="lin" valueType="num">
                                      <p:cBhvr>
                                        <p:cTn id="20" dur="500" fill="hold"/>
                                        <p:tgtEl>
                                          <p:spTgt spid="8">
                                            <p:txEl>
                                              <p:pRg st="0" end="0"/>
                                            </p:txEl>
                                          </p:spTgt>
                                        </p:tgtEl>
                                        <p:attrNameLst>
                                          <p:attrName>ppt_h</p:attrName>
                                        </p:attrNameLst>
                                      </p:cBhvr>
                                      <p:tavLst>
                                        <p:tav tm="0">
                                          <p:val>
                                            <p:fltVal val="0"/>
                                          </p:val>
                                        </p:tav>
                                        <p:tav tm="100000">
                                          <p:val>
                                            <p:strVal val="#ppt_h"/>
                                          </p:val>
                                        </p:tav>
                                      </p:tavLst>
                                    </p:anim>
                                    <p:animEffect transition="in" filter="fade">
                                      <p:cBhvr>
                                        <p:cTn id="21" dur="500"/>
                                        <p:tgtEl>
                                          <p:spTgt spid="8">
                                            <p:txEl>
                                              <p:pRg st="0" end="0"/>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53" presetClass="entr" presetSubtype="0" fill="hold" grpId="1" nodeType="clickEffect">
                                  <p:stCondLst>
                                    <p:cond delay="0"/>
                                  </p:stCondLst>
                                  <p:childTnLst>
                                    <p:set>
                                      <p:cBhvr>
                                        <p:cTn id="25" dur="1" fill="hold">
                                          <p:stCondLst>
                                            <p:cond delay="0"/>
                                          </p:stCondLst>
                                        </p:cTn>
                                        <p:tgtEl>
                                          <p:spTgt spid="8">
                                            <p:txEl>
                                              <p:pRg st="1" end="1"/>
                                            </p:txEl>
                                          </p:spTgt>
                                        </p:tgtEl>
                                        <p:attrNameLst>
                                          <p:attrName>style.visibility</p:attrName>
                                        </p:attrNameLst>
                                      </p:cBhvr>
                                      <p:to>
                                        <p:strVal val="visible"/>
                                      </p:to>
                                    </p:set>
                                    <p:anim calcmode="lin" valueType="num">
                                      <p:cBhvr>
                                        <p:cTn id="26" dur="500" fill="hold"/>
                                        <p:tgtEl>
                                          <p:spTgt spid="8">
                                            <p:txEl>
                                              <p:pRg st="1" end="1"/>
                                            </p:txEl>
                                          </p:spTgt>
                                        </p:tgtEl>
                                        <p:attrNameLst>
                                          <p:attrName>ppt_w</p:attrName>
                                        </p:attrNameLst>
                                      </p:cBhvr>
                                      <p:tavLst>
                                        <p:tav tm="0">
                                          <p:val>
                                            <p:fltVal val="0"/>
                                          </p:val>
                                        </p:tav>
                                        <p:tav tm="100000">
                                          <p:val>
                                            <p:strVal val="#ppt_w"/>
                                          </p:val>
                                        </p:tav>
                                      </p:tavLst>
                                    </p:anim>
                                    <p:anim calcmode="lin" valueType="num">
                                      <p:cBhvr>
                                        <p:cTn id="27" dur="500" fill="hold"/>
                                        <p:tgtEl>
                                          <p:spTgt spid="8">
                                            <p:txEl>
                                              <p:pRg st="1" end="1"/>
                                            </p:txEl>
                                          </p:spTgt>
                                        </p:tgtEl>
                                        <p:attrNameLst>
                                          <p:attrName>ppt_h</p:attrName>
                                        </p:attrNameLst>
                                      </p:cBhvr>
                                      <p:tavLst>
                                        <p:tav tm="0">
                                          <p:val>
                                            <p:fltVal val="0"/>
                                          </p:val>
                                        </p:tav>
                                        <p:tav tm="100000">
                                          <p:val>
                                            <p:strVal val="#ppt_h"/>
                                          </p:val>
                                        </p:tav>
                                      </p:tavLst>
                                    </p:anim>
                                    <p:animEffect transition="in" filter="fade">
                                      <p:cBhvr>
                                        <p:cTn id="28" dur="500"/>
                                        <p:tgtEl>
                                          <p:spTgt spid="8">
                                            <p:txEl>
                                              <p:pRg st="1" end="1"/>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53" presetClass="entr" presetSubtype="0" fill="hold" grpId="1" nodeType="clickEffect">
                                  <p:stCondLst>
                                    <p:cond delay="0"/>
                                  </p:stCondLst>
                                  <p:childTnLst>
                                    <p:set>
                                      <p:cBhvr>
                                        <p:cTn id="32" dur="1" fill="hold">
                                          <p:stCondLst>
                                            <p:cond delay="0"/>
                                          </p:stCondLst>
                                        </p:cTn>
                                        <p:tgtEl>
                                          <p:spTgt spid="8">
                                            <p:txEl>
                                              <p:pRg st="2" end="2"/>
                                            </p:txEl>
                                          </p:spTgt>
                                        </p:tgtEl>
                                        <p:attrNameLst>
                                          <p:attrName>style.visibility</p:attrName>
                                        </p:attrNameLst>
                                      </p:cBhvr>
                                      <p:to>
                                        <p:strVal val="visible"/>
                                      </p:to>
                                    </p:set>
                                    <p:anim calcmode="lin" valueType="num">
                                      <p:cBhvr>
                                        <p:cTn id="33" dur="500" fill="hold"/>
                                        <p:tgtEl>
                                          <p:spTgt spid="8">
                                            <p:txEl>
                                              <p:pRg st="2" end="2"/>
                                            </p:txEl>
                                          </p:spTgt>
                                        </p:tgtEl>
                                        <p:attrNameLst>
                                          <p:attrName>ppt_w</p:attrName>
                                        </p:attrNameLst>
                                      </p:cBhvr>
                                      <p:tavLst>
                                        <p:tav tm="0">
                                          <p:val>
                                            <p:fltVal val="0"/>
                                          </p:val>
                                        </p:tav>
                                        <p:tav tm="100000">
                                          <p:val>
                                            <p:strVal val="#ppt_w"/>
                                          </p:val>
                                        </p:tav>
                                      </p:tavLst>
                                    </p:anim>
                                    <p:anim calcmode="lin" valueType="num">
                                      <p:cBhvr>
                                        <p:cTn id="34" dur="500" fill="hold"/>
                                        <p:tgtEl>
                                          <p:spTgt spid="8">
                                            <p:txEl>
                                              <p:pRg st="2" end="2"/>
                                            </p:txEl>
                                          </p:spTgt>
                                        </p:tgtEl>
                                        <p:attrNameLst>
                                          <p:attrName>ppt_h</p:attrName>
                                        </p:attrNameLst>
                                      </p:cBhvr>
                                      <p:tavLst>
                                        <p:tav tm="0">
                                          <p:val>
                                            <p:fltVal val="0"/>
                                          </p:val>
                                        </p:tav>
                                        <p:tav tm="100000">
                                          <p:val>
                                            <p:strVal val="#ppt_h"/>
                                          </p:val>
                                        </p:tav>
                                      </p:tavLst>
                                    </p:anim>
                                    <p:animEffect transition="in" filter="fade">
                                      <p:cBhvr>
                                        <p:cTn id="35" dur="500"/>
                                        <p:tgtEl>
                                          <p:spTgt spid="8">
                                            <p:txEl>
                                              <p:pRg st="2" end="2"/>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53" presetClass="entr" presetSubtype="0" fill="hold" grpId="1" nodeType="clickEffect">
                                  <p:stCondLst>
                                    <p:cond delay="0"/>
                                  </p:stCondLst>
                                  <p:childTnLst>
                                    <p:set>
                                      <p:cBhvr>
                                        <p:cTn id="39" dur="1" fill="hold">
                                          <p:stCondLst>
                                            <p:cond delay="0"/>
                                          </p:stCondLst>
                                        </p:cTn>
                                        <p:tgtEl>
                                          <p:spTgt spid="8">
                                            <p:txEl>
                                              <p:pRg st="3" end="3"/>
                                            </p:txEl>
                                          </p:spTgt>
                                        </p:tgtEl>
                                        <p:attrNameLst>
                                          <p:attrName>style.visibility</p:attrName>
                                        </p:attrNameLst>
                                      </p:cBhvr>
                                      <p:to>
                                        <p:strVal val="visible"/>
                                      </p:to>
                                    </p:set>
                                    <p:anim calcmode="lin" valueType="num">
                                      <p:cBhvr>
                                        <p:cTn id="40" dur="500" fill="hold"/>
                                        <p:tgtEl>
                                          <p:spTgt spid="8">
                                            <p:txEl>
                                              <p:pRg st="3" end="3"/>
                                            </p:txEl>
                                          </p:spTgt>
                                        </p:tgtEl>
                                        <p:attrNameLst>
                                          <p:attrName>ppt_w</p:attrName>
                                        </p:attrNameLst>
                                      </p:cBhvr>
                                      <p:tavLst>
                                        <p:tav tm="0">
                                          <p:val>
                                            <p:fltVal val="0"/>
                                          </p:val>
                                        </p:tav>
                                        <p:tav tm="100000">
                                          <p:val>
                                            <p:strVal val="#ppt_w"/>
                                          </p:val>
                                        </p:tav>
                                      </p:tavLst>
                                    </p:anim>
                                    <p:anim calcmode="lin" valueType="num">
                                      <p:cBhvr>
                                        <p:cTn id="41" dur="500" fill="hold"/>
                                        <p:tgtEl>
                                          <p:spTgt spid="8">
                                            <p:txEl>
                                              <p:pRg st="3" end="3"/>
                                            </p:txEl>
                                          </p:spTgt>
                                        </p:tgtEl>
                                        <p:attrNameLst>
                                          <p:attrName>ppt_h</p:attrName>
                                        </p:attrNameLst>
                                      </p:cBhvr>
                                      <p:tavLst>
                                        <p:tav tm="0">
                                          <p:val>
                                            <p:fltVal val="0"/>
                                          </p:val>
                                        </p:tav>
                                        <p:tav tm="100000">
                                          <p:val>
                                            <p:strVal val="#ppt_h"/>
                                          </p:val>
                                        </p:tav>
                                      </p:tavLst>
                                    </p:anim>
                                    <p:animEffect transition="in" filter="fade">
                                      <p:cBhvr>
                                        <p:cTn id="42" dur="500"/>
                                        <p:tgtEl>
                                          <p:spTgt spid="8">
                                            <p:txEl>
                                              <p:pRg st="3" end="3"/>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53" presetClass="entr" presetSubtype="0" fill="hold" grpId="1" nodeType="clickEffect">
                                  <p:stCondLst>
                                    <p:cond delay="0"/>
                                  </p:stCondLst>
                                  <p:childTnLst>
                                    <p:set>
                                      <p:cBhvr>
                                        <p:cTn id="46" dur="1" fill="hold">
                                          <p:stCondLst>
                                            <p:cond delay="0"/>
                                          </p:stCondLst>
                                        </p:cTn>
                                        <p:tgtEl>
                                          <p:spTgt spid="8">
                                            <p:txEl>
                                              <p:pRg st="4" end="4"/>
                                            </p:txEl>
                                          </p:spTgt>
                                        </p:tgtEl>
                                        <p:attrNameLst>
                                          <p:attrName>style.visibility</p:attrName>
                                        </p:attrNameLst>
                                      </p:cBhvr>
                                      <p:to>
                                        <p:strVal val="visible"/>
                                      </p:to>
                                    </p:set>
                                    <p:anim calcmode="lin" valueType="num">
                                      <p:cBhvr>
                                        <p:cTn id="47" dur="500" fill="hold"/>
                                        <p:tgtEl>
                                          <p:spTgt spid="8">
                                            <p:txEl>
                                              <p:pRg st="4" end="4"/>
                                            </p:txEl>
                                          </p:spTgt>
                                        </p:tgtEl>
                                        <p:attrNameLst>
                                          <p:attrName>ppt_w</p:attrName>
                                        </p:attrNameLst>
                                      </p:cBhvr>
                                      <p:tavLst>
                                        <p:tav tm="0">
                                          <p:val>
                                            <p:fltVal val="0"/>
                                          </p:val>
                                        </p:tav>
                                        <p:tav tm="100000">
                                          <p:val>
                                            <p:strVal val="#ppt_w"/>
                                          </p:val>
                                        </p:tav>
                                      </p:tavLst>
                                    </p:anim>
                                    <p:anim calcmode="lin" valueType="num">
                                      <p:cBhvr>
                                        <p:cTn id="48" dur="500" fill="hold"/>
                                        <p:tgtEl>
                                          <p:spTgt spid="8">
                                            <p:txEl>
                                              <p:pRg st="4" end="4"/>
                                            </p:txEl>
                                          </p:spTgt>
                                        </p:tgtEl>
                                        <p:attrNameLst>
                                          <p:attrName>ppt_h</p:attrName>
                                        </p:attrNameLst>
                                      </p:cBhvr>
                                      <p:tavLst>
                                        <p:tav tm="0">
                                          <p:val>
                                            <p:fltVal val="0"/>
                                          </p:val>
                                        </p:tav>
                                        <p:tav tm="100000">
                                          <p:val>
                                            <p:strVal val="#ppt_h"/>
                                          </p:val>
                                        </p:tav>
                                      </p:tavLst>
                                    </p:anim>
                                    <p:animEffect transition="in" filter="fade">
                                      <p:cBhvr>
                                        <p:cTn id="49" dur="500"/>
                                        <p:tgtEl>
                                          <p:spTgt spid="8">
                                            <p:txEl>
                                              <p:pRg st="4" end="4"/>
                                            </p:txEl>
                                          </p:spTgt>
                                        </p:tgtEl>
                                      </p:cBhvr>
                                    </p:animEffect>
                                  </p:childTnLst>
                                </p:cTn>
                              </p:par>
                            </p:childTnLst>
                          </p:cTn>
                        </p:par>
                      </p:childTnLst>
                    </p:cTn>
                  </p:par>
                  <p:par>
                    <p:cTn id="50" fill="hold">
                      <p:stCondLst>
                        <p:cond delay="indefinite"/>
                      </p:stCondLst>
                      <p:childTnLst>
                        <p:par>
                          <p:cTn id="51" fill="hold">
                            <p:stCondLst>
                              <p:cond delay="0"/>
                            </p:stCondLst>
                            <p:childTnLst>
                              <p:par>
                                <p:cTn id="52" presetID="53" presetClass="entr" presetSubtype="0" fill="hold" grpId="1" nodeType="clickEffect">
                                  <p:stCondLst>
                                    <p:cond delay="0"/>
                                  </p:stCondLst>
                                  <p:childTnLst>
                                    <p:set>
                                      <p:cBhvr>
                                        <p:cTn id="53" dur="1" fill="hold">
                                          <p:stCondLst>
                                            <p:cond delay="0"/>
                                          </p:stCondLst>
                                        </p:cTn>
                                        <p:tgtEl>
                                          <p:spTgt spid="8">
                                            <p:txEl>
                                              <p:pRg st="5" end="5"/>
                                            </p:txEl>
                                          </p:spTgt>
                                        </p:tgtEl>
                                        <p:attrNameLst>
                                          <p:attrName>style.visibility</p:attrName>
                                        </p:attrNameLst>
                                      </p:cBhvr>
                                      <p:to>
                                        <p:strVal val="visible"/>
                                      </p:to>
                                    </p:set>
                                    <p:anim calcmode="lin" valueType="num">
                                      <p:cBhvr>
                                        <p:cTn id="54" dur="500" fill="hold"/>
                                        <p:tgtEl>
                                          <p:spTgt spid="8">
                                            <p:txEl>
                                              <p:pRg st="5" end="5"/>
                                            </p:txEl>
                                          </p:spTgt>
                                        </p:tgtEl>
                                        <p:attrNameLst>
                                          <p:attrName>ppt_w</p:attrName>
                                        </p:attrNameLst>
                                      </p:cBhvr>
                                      <p:tavLst>
                                        <p:tav tm="0">
                                          <p:val>
                                            <p:fltVal val="0"/>
                                          </p:val>
                                        </p:tav>
                                        <p:tav tm="100000">
                                          <p:val>
                                            <p:strVal val="#ppt_w"/>
                                          </p:val>
                                        </p:tav>
                                      </p:tavLst>
                                    </p:anim>
                                    <p:anim calcmode="lin" valueType="num">
                                      <p:cBhvr>
                                        <p:cTn id="55" dur="500" fill="hold"/>
                                        <p:tgtEl>
                                          <p:spTgt spid="8">
                                            <p:txEl>
                                              <p:pRg st="5" end="5"/>
                                            </p:txEl>
                                          </p:spTgt>
                                        </p:tgtEl>
                                        <p:attrNameLst>
                                          <p:attrName>ppt_h</p:attrName>
                                        </p:attrNameLst>
                                      </p:cBhvr>
                                      <p:tavLst>
                                        <p:tav tm="0">
                                          <p:val>
                                            <p:fltVal val="0"/>
                                          </p:val>
                                        </p:tav>
                                        <p:tav tm="100000">
                                          <p:val>
                                            <p:strVal val="#ppt_h"/>
                                          </p:val>
                                        </p:tav>
                                      </p:tavLst>
                                    </p:anim>
                                    <p:animEffect transition="in" filter="fade">
                                      <p:cBhvr>
                                        <p:cTn id="56" dur="500"/>
                                        <p:tgtEl>
                                          <p:spTgt spid="8">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uiExpand="1" build="allAtOnce" animBg="1"/>
      <p:bldP spid="8" grpId="1" uiExpand="1" build="allAtOnce"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itle 1"/>
          <p:cNvSpPr>
            <a:spLocks noGrp="1"/>
          </p:cNvSpPr>
          <p:nvPr>
            <p:ph type="title"/>
          </p:nvPr>
        </p:nvSpPr>
        <p:spPr>
          <a:xfrm>
            <a:off x="893763" y="519113"/>
            <a:ext cx="11217275" cy="938212"/>
          </a:xfrm>
        </p:spPr>
        <p:txBody>
          <a:bodyPr/>
          <a:lstStyle/>
          <a:p>
            <a:r>
              <a:rPr lang="id-ID" sz="6000" b="1" dirty="0" smtClean="0">
                <a:solidFill>
                  <a:srgbClr val="7030A0"/>
                </a:solidFill>
                <a:latin typeface="EngraversGothic BT" pitchFamily="34" charset="0"/>
              </a:rPr>
              <a:t>Jenis Dinding </a:t>
            </a:r>
            <a:endParaRPr lang="en-GB" sz="6000" b="1" dirty="0" smtClean="0">
              <a:solidFill>
                <a:srgbClr val="7030A0"/>
              </a:solidFill>
              <a:latin typeface="EngraversGothic BT" pitchFamily="34" charset="0"/>
            </a:endParaRPr>
          </a:p>
        </p:txBody>
      </p:sp>
      <p:sp>
        <p:nvSpPr>
          <p:cNvPr id="8" name="Text Box 3"/>
          <p:cNvSpPr txBox="1">
            <a:spLocks noChangeArrowheads="1"/>
          </p:cNvSpPr>
          <p:nvPr/>
        </p:nvSpPr>
        <p:spPr bwMode="auto">
          <a:xfrm>
            <a:off x="846496" y="1524000"/>
            <a:ext cx="11529988" cy="5486400"/>
          </a:xfrm>
          <a:prstGeom prst="rect">
            <a:avLst/>
          </a:prstGeom>
          <a:solidFill>
            <a:srgbClr val="FFFFFF">
              <a:alpha val="41176"/>
            </a:srgbClr>
          </a:solidFill>
          <a:ln w="9525">
            <a:noFill/>
            <a:miter lim="800000"/>
            <a:headEnd/>
            <a:tailEnd/>
          </a:ln>
          <a:effectLst/>
        </p:spPr>
        <p:txBody>
          <a:bodyPr/>
          <a:lstStyle/>
          <a:p>
            <a:pPr marL="449263" indent="-449263">
              <a:buFont typeface="+mj-lt"/>
              <a:buAutoNum type="arabicPeriod"/>
            </a:pPr>
            <a:r>
              <a:rPr lang="id-ID" sz="3600" dirty="0" smtClean="0">
                <a:solidFill>
                  <a:srgbClr val="002060"/>
                </a:solidFill>
                <a:latin typeface="Humnst777 BlkCn BT" pitchFamily="34" charset="0"/>
              </a:rPr>
              <a:t>Dinding Eksterior</a:t>
            </a:r>
          </a:p>
          <a:p>
            <a:pPr marL="722313" indent="-352425">
              <a:buFont typeface="Arial" pitchFamily="34" charset="0"/>
              <a:buChar char="•"/>
            </a:pPr>
            <a:r>
              <a:rPr lang="id-ID" sz="3600" dirty="0" smtClean="0">
                <a:solidFill>
                  <a:srgbClr val="002060"/>
                </a:solidFill>
                <a:latin typeface="Humnst777 BT" pitchFamily="34" charset="0"/>
              </a:rPr>
              <a:t>Dinding yang berbatasan langsung dengan ruang luar.</a:t>
            </a:r>
          </a:p>
          <a:p>
            <a:pPr marL="722313" indent="-352425">
              <a:buFont typeface="Arial" pitchFamily="34" charset="0"/>
              <a:buChar char="•"/>
            </a:pPr>
            <a:r>
              <a:rPr lang="id-ID" sz="3600" dirty="0" smtClean="0">
                <a:solidFill>
                  <a:srgbClr val="002060"/>
                </a:solidFill>
                <a:latin typeface="Humnst777 BT" pitchFamily="34" charset="0"/>
              </a:rPr>
              <a:t>Harus terbuat dari bahan yang kuat, tahan cuaca namun juga indah.</a:t>
            </a:r>
          </a:p>
          <a:p>
            <a:pPr marL="449263" indent="-449263">
              <a:buFont typeface="+mj-lt"/>
              <a:buAutoNum type="arabicPeriod" startAt="2"/>
            </a:pPr>
            <a:r>
              <a:rPr lang="id-ID" sz="3600" dirty="0" smtClean="0">
                <a:solidFill>
                  <a:srgbClr val="002060"/>
                </a:solidFill>
                <a:latin typeface="Humnst777 BlkCn BT" pitchFamily="34" charset="0"/>
              </a:rPr>
              <a:t>Dinding Interior</a:t>
            </a:r>
          </a:p>
          <a:p>
            <a:pPr marL="722313" indent="-273050">
              <a:buFont typeface="Arial" pitchFamily="34" charset="0"/>
              <a:buChar char="•"/>
            </a:pPr>
            <a:r>
              <a:rPr lang="id-ID" sz="3600" dirty="0" smtClean="0">
                <a:solidFill>
                  <a:srgbClr val="002060"/>
                </a:solidFill>
                <a:latin typeface="Humnst777 BT" pitchFamily="34" charset="0"/>
              </a:rPr>
              <a:t>dinding yang terletak di dalam ruangan, tidak ada kontak langsung dengan ruang luar</a:t>
            </a:r>
          </a:p>
          <a:p>
            <a:pPr marL="722313" indent="-273050">
              <a:buFont typeface="Arial" pitchFamily="34" charset="0"/>
              <a:buChar char="•"/>
            </a:pPr>
            <a:r>
              <a:rPr lang="id-ID" sz="3600" dirty="0" smtClean="0">
                <a:solidFill>
                  <a:srgbClr val="002060"/>
                </a:solidFill>
                <a:latin typeface="Humnst777 BT" pitchFamily="34" charset="0"/>
              </a:rPr>
              <a:t>Pilihan material lebih banyak</a:t>
            </a:r>
            <a:endParaRPr lang="fr-FR" sz="3600" dirty="0">
              <a:solidFill>
                <a:srgbClr val="002060"/>
              </a:solidFill>
              <a:latin typeface="Humnst777 BT"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8">
                                            <p:bg/>
                                          </p:spTgt>
                                        </p:tgtEl>
                                        <p:attrNameLst>
                                          <p:attrName>style.visibility</p:attrName>
                                        </p:attrNameLst>
                                      </p:cBhvr>
                                      <p:to>
                                        <p:strVal val="visible"/>
                                      </p:to>
                                    </p:set>
                                    <p:anim calcmode="lin" valueType="num">
                                      <p:cBhvr>
                                        <p:cTn id="7" dur="500" fill="hold"/>
                                        <p:tgtEl>
                                          <p:spTgt spid="8">
                                            <p:bg/>
                                          </p:spTgt>
                                        </p:tgtEl>
                                        <p:attrNameLst>
                                          <p:attrName>ppt_w</p:attrName>
                                        </p:attrNameLst>
                                      </p:cBhvr>
                                      <p:tavLst>
                                        <p:tav tm="0">
                                          <p:val>
                                            <p:fltVal val="0"/>
                                          </p:val>
                                        </p:tav>
                                        <p:tav tm="100000">
                                          <p:val>
                                            <p:strVal val="#ppt_w"/>
                                          </p:val>
                                        </p:tav>
                                      </p:tavLst>
                                    </p:anim>
                                    <p:anim calcmode="lin" valueType="num">
                                      <p:cBhvr>
                                        <p:cTn id="8" dur="500" fill="hold"/>
                                        <p:tgtEl>
                                          <p:spTgt spid="8">
                                            <p:bg/>
                                          </p:spTgt>
                                        </p:tgtEl>
                                        <p:attrNameLst>
                                          <p:attrName>ppt_h</p:attrName>
                                        </p:attrNameLst>
                                      </p:cBhvr>
                                      <p:tavLst>
                                        <p:tav tm="0">
                                          <p:val>
                                            <p:fltVal val="0"/>
                                          </p:val>
                                        </p:tav>
                                        <p:tav tm="100000">
                                          <p:val>
                                            <p:strVal val="#ppt_h"/>
                                          </p:val>
                                        </p:tav>
                                      </p:tavLst>
                                    </p:anim>
                                    <p:animEffect transition="in" filter="fade">
                                      <p:cBhvr>
                                        <p:cTn id="9" dur="500"/>
                                        <p:tgtEl>
                                          <p:spTgt spid="8">
                                            <p:bg/>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0" fill="hold" grpId="0" nodeType="clickEffect">
                                  <p:stCondLst>
                                    <p:cond delay="0"/>
                                  </p:stCondLst>
                                  <p:childTnLst>
                                    <p:set>
                                      <p:cBhvr>
                                        <p:cTn id="13" dur="1" fill="hold">
                                          <p:stCondLst>
                                            <p:cond delay="0"/>
                                          </p:stCondLst>
                                        </p:cTn>
                                        <p:tgtEl>
                                          <p:spTgt spid="8">
                                            <p:txEl>
                                              <p:pRg st="0" end="0"/>
                                            </p:txEl>
                                          </p:spTgt>
                                        </p:tgtEl>
                                        <p:attrNameLst>
                                          <p:attrName>style.visibility</p:attrName>
                                        </p:attrNameLst>
                                      </p:cBhvr>
                                      <p:to>
                                        <p:strVal val="visible"/>
                                      </p:to>
                                    </p:set>
                                    <p:anim calcmode="lin" valueType="num">
                                      <p:cBhvr>
                                        <p:cTn id="14" dur="500" fill="hold"/>
                                        <p:tgtEl>
                                          <p:spTgt spid="8">
                                            <p:txEl>
                                              <p:pRg st="0" end="0"/>
                                            </p:txEl>
                                          </p:spTgt>
                                        </p:tgtEl>
                                        <p:attrNameLst>
                                          <p:attrName>ppt_w</p:attrName>
                                        </p:attrNameLst>
                                      </p:cBhvr>
                                      <p:tavLst>
                                        <p:tav tm="0">
                                          <p:val>
                                            <p:fltVal val="0"/>
                                          </p:val>
                                        </p:tav>
                                        <p:tav tm="100000">
                                          <p:val>
                                            <p:strVal val="#ppt_w"/>
                                          </p:val>
                                        </p:tav>
                                      </p:tavLst>
                                    </p:anim>
                                    <p:anim calcmode="lin" valueType="num">
                                      <p:cBhvr>
                                        <p:cTn id="15" dur="500" fill="hold"/>
                                        <p:tgtEl>
                                          <p:spTgt spid="8">
                                            <p:txEl>
                                              <p:pRg st="0" end="0"/>
                                            </p:txEl>
                                          </p:spTgt>
                                        </p:tgtEl>
                                        <p:attrNameLst>
                                          <p:attrName>ppt_h</p:attrName>
                                        </p:attrNameLst>
                                      </p:cBhvr>
                                      <p:tavLst>
                                        <p:tav tm="0">
                                          <p:val>
                                            <p:fltVal val="0"/>
                                          </p:val>
                                        </p:tav>
                                        <p:tav tm="100000">
                                          <p:val>
                                            <p:strVal val="#ppt_h"/>
                                          </p:val>
                                        </p:tav>
                                      </p:tavLst>
                                    </p:anim>
                                    <p:animEffect transition="in" filter="fade">
                                      <p:cBhvr>
                                        <p:cTn id="16" dur="500"/>
                                        <p:tgtEl>
                                          <p:spTgt spid="8">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0" fill="hold" grpId="0" nodeType="clickEffect">
                                  <p:stCondLst>
                                    <p:cond delay="0"/>
                                  </p:stCondLst>
                                  <p:childTnLst>
                                    <p:set>
                                      <p:cBhvr>
                                        <p:cTn id="20" dur="1" fill="hold">
                                          <p:stCondLst>
                                            <p:cond delay="0"/>
                                          </p:stCondLst>
                                        </p:cTn>
                                        <p:tgtEl>
                                          <p:spTgt spid="8">
                                            <p:txEl>
                                              <p:pRg st="1" end="1"/>
                                            </p:txEl>
                                          </p:spTgt>
                                        </p:tgtEl>
                                        <p:attrNameLst>
                                          <p:attrName>style.visibility</p:attrName>
                                        </p:attrNameLst>
                                      </p:cBhvr>
                                      <p:to>
                                        <p:strVal val="visible"/>
                                      </p:to>
                                    </p:set>
                                    <p:anim calcmode="lin" valueType="num">
                                      <p:cBhvr>
                                        <p:cTn id="21" dur="500" fill="hold"/>
                                        <p:tgtEl>
                                          <p:spTgt spid="8">
                                            <p:txEl>
                                              <p:pRg st="1" end="1"/>
                                            </p:txEl>
                                          </p:spTgt>
                                        </p:tgtEl>
                                        <p:attrNameLst>
                                          <p:attrName>ppt_w</p:attrName>
                                        </p:attrNameLst>
                                      </p:cBhvr>
                                      <p:tavLst>
                                        <p:tav tm="0">
                                          <p:val>
                                            <p:fltVal val="0"/>
                                          </p:val>
                                        </p:tav>
                                        <p:tav tm="100000">
                                          <p:val>
                                            <p:strVal val="#ppt_w"/>
                                          </p:val>
                                        </p:tav>
                                      </p:tavLst>
                                    </p:anim>
                                    <p:anim calcmode="lin" valueType="num">
                                      <p:cBhvr>
                                        <p:cTn id="22" dur="500" fill="hold"/>
                                        <p:tgtEl>
                                          <p:spTgt spid="8">
                                            <p:txEl>
                                              <p:pRg st="1" end="1"/>
                                            </p:txEl>
                                          </p:spTgt>
                                        </p:tgtEl>
                                        <p:attrNameLst>
                                          <p:attrName>ppt_h</p:attrName>
                                        </p:attrNameLst>
                                      </p:cBhvr>
                                      <p:tavLst>
                                        <p:tav tm="0">
                                          <p:val>
                                            <p:fltVal val="0"/>
                                          </p:val>
                                        </p:tav>
                                        <p:tav tm="100000">
                                          <p:val>
                                            <p:strVal val="#ppt_h"/>
                                          </p:val>
                                        </p:tav>
                                      </p:tavLst>
                                    </p:anim>
                                    <p:animEffect transition="in" filter="fade">
                                      <p:cBhvr>
                                        <p:cTn id="23" dur="500"/>
                                        <p:tgtEl>
                                          <p:spTgt spid="8">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0" fill="hold" grpId="0" nodeType="clickEffect">
                                  <p:stCondLst>
                                    <p:cond delay="0"/>
                                  </p:stCondLst>
                                  <p:childTnLst>
                                    <p:set>
                                      <p:cBhvr>
                                        <p:cTn id="27" dur="1" fill="hold">
                                          <p:stCondLst>
                                            <p:cond delay="0"/>
                                          </p:stCondLst>
                                        </p:cTn>
                                        <p:tgtEl>
                                          <p:spTgt spid="8">
                                            <p:txEl>
                                              <p:pRg st="2" end="2"/>
                                            </p:txEl>
                                          </p:spTgt>
                                        </p:tgtEl>
                                        <p:attrNameLst>
                                          <p:attrName>style.visibility</p:attrName>
                                        </p:attrNameLst>
                                      </p:cBhvr>
                                      <p:to>
                                        <p:strVal val="visible"/>
                                      </p:to>
                                    </p:set>
                                    <p:anim calcmode="lin" valueType="num">
                                      <p:cBhvr>
                                        <p:cTn id="28" dur="500" fill="hold"/>
                                        <p:tgtEl>
                                          <p:spTgt spid="8">
                                            <p:txEl>
                                              <p:pRg st="2" end="2"/>
                                            </p:txEl>
                                          </p:spTgt>
                                        </p:tgtEl>
                                        <p:attrNameLst>
                                          <p:attrName>ppt_w</p:attrName>
                                        </p:attrNameLst>
                                      </p:cBhvr>
                                      <p:tavLst>
                                        <p:tav tm="0">
                                          <p:val>
                                            <p:fltVal val="0"/>
                                          </p:val>
                                        </p:tav>
                                        <p:tav tm="100000">
                                          <p:val>
                                            <p:strVal val="#ppt_w"/>
                                          </p:val>
                                        </p:tav>
                                      </p:tavLst>
                                    </p:anim>
                                    <p:anim calcmode="lin" valueType="num">
                                      <p:cBhvr>
                                        <p:cTn id="29" dur="500" fill="hold"/>
                                        <p:tgtEl>
                                          <p:spTgt spid="8">
                                            <p:txEl>
                                              <p:pRg st="2" end="2"/>
                                            </p:txEl>
                                          </p:spTgt>
                                        </p:tgtEl>
                                        <p:attrNameLst>
                                          <p:attrName>ppt_h</p:attrName>
                                        </p:attrNameLst>
                                      </p:cBhvr>
                                      <p:tavLst>
                                        <p:tav tm="0">
                                          <p:val>
                                            <p:fltVal val="0"/>
                                          </p:val>
                                        </p:tav>
                                        <p:tav tm="100000">
                                          <p:val>
                                            <p:strVal val="#ppt_h"/>
                                          </p:val>
                                        </p:tav>
                                      </p:tavLst>
                                    </p:anim>
                                    <p:animEffect transition="in" filter="fade">
                                      <p:cBhvr>
                                        <p:cTn id="30" dur="500"/>
                                        <p:tgtEl>
                                          <p:spTgt spid="8">
                                            <p:txEl>
                                              <p:pRg st="2" end="2"/>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0" fill="hold" grpId="0" nodeType="clickEffect">
                                  <p:stCondLst>
                                    <p:cond delay="0"/>
                                  </p:stCondLst>
                                  <p:childTnLst>
                                    <p:set>
                                      <p:cBhvr>
                                        <p:cTn id="34" dur="1" fill="hold">
                                          <p:stCondLst>
                                            <p:cond delay="0"/>
                                          </p:stCondLst>
                                        </p:cTn>
                                        <p:tgtEl>
                                          <p:spTgt spid="8">
                                            <p:txEl>
                                              <p:pRg st="3" end="3"/>
                                            </p:txEl>
                                          </p:spTgt>
                                        </p:tgtEl>
                                        <p:attrNameLst>
                                          <p:attrName>style.visibility</p:attrName>
                                        </p:attrNameLst>
                                      </p:cBhvr>
                                      <p:to>
                                        <p:strVal val="visible"/>
                                      </p:to>
                                    </p:set>
                                    <p:anim calcmode="lin" valueType="num">
                                      <p:cBhvr>
                                        <p:cTn id="35" dur="500" fill="hold"/>
                                        <p:tgtEl>
                                          <p:spTgt spid="8">
                                            <p:txEl>
                                              <p:pRg st="3" end="3"/>
                                            </p:txEl>
                                          </p:spTgt>
                                        </p:tgtEl>
                                        <p:attrNameLst>
                                          <p:attrName>ppt_w</p:attrName>
                                        </p:attrNameLst>
                                      </p:cBhvr>
                                      <p:tavLst>
                                        <p:tav tm="0">
                                          <p:val>
                                            <p:fltVal val="0"/>
                                          </p:val>
                                        </p:tav>
                                        <p:tav tm="100000">
                                          <p:val>
                                            <p:strVal val="#ppt_w"/>
                                          </p:val>
                                        </p:tav>
                                      </p:tavLst>
                                    </p:anim>
                                    <p:anim calcmode="lin" valueType="num">
                                      <p:cBhvr>
                                        <p:cTn id="36" dur="500" fill="hold"/>
                                        <p:tgtEl>
                                          <p:spTgt spid="8">
                                            <p:txEl>
                                              <p:pRg st="3" end="3"/>
                                            </p:txEl>
                                          </p:spTgt>
                                        </p:tgtEl>
                                        <p:attrNameLst>
                                          <p:attrName>ppt_h</p:attrName>
                                        </p:attrNameLst>
                                      </p:cBhvr>
                                      <p:tavLst>
                                        <p:tav tm="0">
                                          <p:val>
                                            <p:fltVal val="0"/>
                                          </p:val>
                                        </p:tav>
                                        <p:tav tm="100000">
                                          <p:val>
                                            <p:strVal val="#ppt_h"/>
                                          </p:val>
                                        </p:tav>
                                      </p:tavLst>
                                    </p:anim>
                                    <p:animEffect transition="in" filter="fade">
                                      <p:cBhvr>
                                        <p:cTn id="37" dur="500"/>
                                        <p:tgtEl>
                                          <p:spTgt spid="8">
                                            <p:txEl>
                                              <p:pRg st="3" end="3"/>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53" presetClass="entr" presetSubtype="0" fill="hold" grpId="0" nodeType="clickEffect">
                                  <p:stCondLst>
                                    <p:cond delay="0"/>
                                  </p:stCondLst>
                                  <p:childTnLst>
                                    <p:set>
                                      <p:cBhvr>
                                        <p:cTn id="41" dur="1" fill="hold">
                                          <p:stCondLst>
                                            <p:cond delay="0"/>
                                          </p:stCondLst>
                                        </p:cTn>
                                        <p:tgtEl>
                                          <p:spTgt spid="8">
                                            <p:txEl>
                                              <p:pRg st="4" end="4"/>
                                            </p:txEl>
                                          </p:spTgt>
                                        </p:tgtEl>
                                        <p:attrNameLst>
                                          <p:attrName>style.visibility</p:attrName>
                                        </p:attrNameLst>
                                      </p:cBhvr>
                                      <p:to>
                                        <p:strVal val="visible"/>
                                      </p:to>
                                    </p:set>
                                    <p:anim calcmode="lin" valueType="num">
                                      <p:cBhvr>
                                        <p:cTn id="42" dur="500" fill="hold"/>
                                        <p:tgtEl>
                                          <p:spTgt spid="8">
                                            <p:txEl>
                                              <p:pRg st="4" end="4"/>
                                            </p:txEl>
                                          </p:spTgt>
                                        </p:tgtEl>
                                        <p:attrNameLst>
                                          <p:attrName>ppt_w</p:attrName>
                                        </p:attrNameLst>
                                      </p:cBhvr>
                                      <p:tavLst>
                                        <p:tav tm="0">
                                          <p:val>
                                            <p:fltVal val="0"/>
                                          </p:val>
                                        </p:tav>
                                        <p:tav tm="100000">
                                          <p:val>
                                            <p:strVal val="#ppt_w"/>
                                          </p:val>
                                        </p:tav>
                                      </p:tavLst>
                                    </p:anim>
                                    <p:anim calcmode="lin" valueType="num">
                                      <p:cBhvr>
                                        <p:cTn id="43" dur="500" fill="hold"/>
                                        <p:tgtEl>
                                          <p:spTgt spid="8">
                                            <p:txEl>
                                              <p:pRg st="4" end="4"/>
                                            </p:txEl>
                                          </p:spTgt>
                                        </p:tgtEl>
                                        <p:attrNameLst>
                                          <p:attrName>ppt_h</p:attrName>
                                        </p:attrNameLst>
                                      </p:cBhvr>
                                      <p:tavLst>
                                        <p:tav tm="0">
                                          <p:val>
                                            <p:fltVal val="0"/>
                                          </p:val>
                                        </p:tav>
                                        <p:tav tm="100000">
                                          <p:val>
                                            <p:strVal val="#ppt_h"/>
                                          </p:val>
                                        </p:tav>
                                      </p:tavLst>
                                    </p:anim>
                                    <p:animEffect transition="in" filter="fade">
                                      <p:cBhvr>
                                        <p:cTn id="44" dur="500"/>
                                        <p:tgtEl>
                                          <p:spTgt spid="8">
                                            <p:txEl>
                                              <p:pRg st="4" end="4"/>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53" presetClass="entr" presetSubtype="0" fill="hold" grpId="0" nodeType="clickEffect">
                                  <p:stCondLst>
                                    <p:cond delay="0"/>
                                  </p:stCondLst>
                                  <p:childTnLst>
                                    <p:set>
                                      <p:cBhvr>
                                        <p:cTn id="48" dur="1" fill="hold">
                                          <p:stCondLst>
                                            <p:cond delay="0"/>
                                          </p:stCondLst>
                                        </p:cTn>
                                        <p:tgtEl>
                                          <p:spTgt spid="8">
                                            <p:txEl>
                                              <p:pRg st="5" end="5"/>
                                            </p:txEl>
                                          </p:spTgt>
                                        </p:tgtEl>
                                        <p:attrNameLst>
                                          <p:attrName>style.visibility</p:attrName>
                                        </p:attrNameLst>
                                      </p:cBhvr>
                                      <p:to>
                                        <p:strVal val="visible"/>
                                      </p:to>
                                    </p:set>
                                    <p:anim calcmode="lin" valueType="num">
                                      <p:cBhvr>
                                        <p:cTn id="49" dur="500" fill="hold"/>
                                        <p:tgtEl>
                                          <p:spTgt spid="8">
                                            <p:txEl>
                                              <p:pRg st="5" end="5"/>
                                            </p:txEl>
                                          </p:spTgt>
                                        </p:tgtEl>
                                        <p:attrNameLst>
                                          <p:attrName>ppt_w</p:attrName>
                                        </p:attrNameLst>
                                      </p:cBhvr>
                                      <p:tavLst>
                                        <p:tav tm="0">
                                          <p:val>
                                            <p:fltVal val="0"/>
                                          </p:val>
                                        </p:tav>
                                        <p:tav tm="100000">
                                          <p:val>
                                            <p:strVal val="#ppt_w"/>
                                          </p:val>
                                        </p:tav>
                                      </p:tavLst>
                                    </p:anim>
                                    <p:anim calcmode="lin" valueType="num">
                                      <p:cBhvr>
                                        <p:cTn id="50" dur="500" fill="hold"/>
                                        <p:tgtEl>
                                          <p:spTgt spid="8">
                                            <p:txEl>
                                              <p:pRg st="5" end="5"/>
                                            </p:txEl>
                                          </p:spTgt>
                                        </p:tgtEl>
                                        <p:attrNameLst>
                                          <p:attrName>ppt_h</p:attrName>
                                        </p:attrNameLst>
                                      </p:cBhvr>
                                      <p:tavLst>
                                        <p:tav tm="0">
                                          <p:val>
                                            <p:fltVal val="0"/>
                                          </p:val>
                                        </p:tav>
                                        <p:tav tm="100000">
                                          <p:val>
                                            <p:strVal val="#ppt_h"/>
                                          </p:val>
                                        </p:tav>
                                      </p:tavLst>
                                    </p:anim>
                                    <p:animEffect transition="in" filter="fade">
                                      <p:cBhvr>
                                        <p:cTn id="51" dur="500"/>
                                        <p:tgtEl>
                                          <p:spTgt spid="8">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allAtOnce"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itle 1"/>
          <p:cNvSpPr>
            <a:spLocks noGrp="1"/>
          </p:cNvSpPr>
          <p:nvPr>
            <p:ph type="title"/>
          </p:nvPr>
        </p:nvSpPr>
        <p:spPr>
          <a:xfrm>
            <a:off x="893763" y="519113"/>
            <a:ext cx="11217275" cy="938212"/>
          </a:xfrm>
        </p:spPr>
        <p:txBody>
          <a:bodyPr/>
          <a:lstStyle/>
          <a:p>
            <a:r>
              <a:rPr lang="id-ID" sz="6000" b="1" dirty="0" smtClean="0">
                <a:solidFill>
                  <a:srgbClr val="7030A0"/>
                </a:solidFill>
                <a:latin typeface="EngraversGothic BT" pitchFamily="34" charset="0"/>
              </a:rPr>
              <a:t>Jenis Dinding </a:t>
            </a:r>
            <a:endParaRPr lang="en-GB" sz="6000" b="1" dirty="0" smtClean="0">
              <a:solidFill>
                <a:srgbClr val="7030A0"/>
              </a:solidFill>
              <a:latin typeface="EngraversGothic BT" pitchFamily="34" charset="0"/>
            </a:endParaRPr>
          </a:p>
        </p:txBody>
      </p:sp>
      <p:sp>
        <p:nvSpPr>
          <p:cNvPr id="8" name="Text Box 3"/>
          <p:cNvSpPr txBox="1">
            <a:spLocks noChangeArrowheads="1"/>
          </p:cNvSpPr>
          <p:nvPr/>
        </p:nvSpPr>
        <p:spPr bwMode="auto">
          <a:xfrm>
            <a:off x="846496" y="1524000"/>
            <a:ext cx="11529988" cy="5486400"/>
          </a:xfrm>
          <a:prstGeom prst="rect">
            <a:avLst/>
          </a:prstGeom>
          <a:solidFill>
            <a:srgbClr val="FFFFFF">
              <a:alpha val="41176"/>
            </a:srgbClr>
          </a:solidFill>
          <a:ln w="9525">
            <a:noFill/>
            <a:miter lim="800000"/>
            <a:headEnd/>
            <a:tailEnd/>
          </a:ln>
          <a:effectLst/>
        </p:spPr>
        <p:txBody>
          <a:bodyPr/>
          <a:lstStyle/>
          <a:p>
            <a:pPr marL="449263" indent="-449263">
              <a:buFont typeface="+mj-lt"/>
              <a:buAutoNum type="arabicPeriod"/>
            </a:pPr>
            <a:r>
              <a:rPr lang="id-ID" sz="3600" dirty="0" smtClean="0">
                <a:solidFill>
                  <a:srgbClr val="002060"/>
                </a:solidFill>
                <a:latin typeface="Humnst777 BlkCn BT" pitchFamily="34" charset="0"/>
              </a:rPr>
              <a:t>Dinding Permanen/masif</a:t>
            </a:r>
          </a:p>
          <a:p>
            <a:pPr marL="722313" indent="-352425">
              <a:buFont typeface="Arial" pitchFamily="34" charset="0"/>
              <a:buChar char="•"/>
            </a:pPr>
            <a:r>
              <a:rPr lang="id-ID" sz="3600" dirty="0" smtClean="0">
                <a:solidFill>
                  <a:srgbClr val="002060"/>
                </a:solidFill>
                <a:latin typeface="Humnst777 BT" pitchFamily="34" charset="0"/>
              </a:rPr>
              <a:t>Dinding yang dibuat terikat dengan lantai secara permanen.</a:t>
            </a:r>
          </a:p>
          <a:p>
            <a:pPr marL="722313" indent="-352425">
              <a:buFont typeface="Arial" pitchFamily="34" charset="0"/>
              <a:buChar char="•"/>
            </a:pPr>
            <a:r>
              <a:rPr lang="id-ID" sz="3600" dirty="0" smtClean="0">
                <a:solidFill>
                  <a:srgbClr val="002060"/>
                </a:solidFill>
                <a:latin typeface="Humnst777 BT" pitchFamily="34" charset="0"/>
              </a:rPr>
              <a:t>Tidak bisa dipindahkan, harus dengan membongkar dinding.</a:t>
            </a:r>
          </a:p>
          <a:p>
            <a:pPr marL="449263" indent="-449263">
              <a:buFont typeface="+mj-lt"/>
              <a:buAutoNum type="arabicPeriod" startAt="2"/>
            </a:pPr>
            <a:r>
              <a:rPr lang="id-ID" sz="3600" dirty="0" smtClean="0">
                <a:solidFill>
                  <a:srgbClr val="002060"/>
                </a:solidFill>
                <a:latin typeface="Humnst777 BlkCn BT" pitchFamily="34" charset="0"/>
              </a:rPr>
              <a:t>Dinding Partisi</a:t>
            </a:r>
          </a:p>
          <a:p>
            <a:pPr marL="722313" indent="-273050">
              <a:buFont typeface="Arial" pitchFamily="34" charset="0"/>
              <a:buChar char="•"/>
            </a:pPr>
            <a:r>
              <a:rPr lang="id-ID" sz="3600" dirty="0" smtClean="0">
                <a:solidFill>
                  <a:srgbClr val="002060"/>
                </a:solidFill>
                <a:latin typeface="Humnst777 BT" pitchFamily="34" charset="0"/>
              </a:rPr>
              <a:t>dinding yang bisa dipindahkan atau diangkat tanpa merusak bagian lain.</a:t>
            </a:r>
            <a:endParaRPr lang="fr-FR" sz="3600" dirty="0">
              <a:solidFill>
                <a:srgbClr val="002060"/>
              </a:solidFill>
              <a:latin typeface="Humnst777 BT"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8">
                                            <p:bg/>
                                          </p:spTgt>
                                        </p:tgtEl>
                                        <p:attrNameLst>
                                          <p:attrName>style.visibility</p:attrName>
                                        </p:attrNameLst>
                                      </p:cBhvr>
                                      <p:to>
                                        <p:strVal val="visible"/>
                                      </p:to>
                                    </p:set>
                                    <p:anim calcmode="lin" valueType="num">
                                      <p:cBhvr>
                                        <p:cTn id="7" dur="500" fill="hold"/>
                                        <p:tgtEl>
                                          <p:spTgt spid="8">
                                            <p:bg/>
                                          </p:spTgt>
                                        </p:tgtEl>
                                        <p:attrNameLst>
                                          <p:attrName>ppt_w</p:attrName>
                                        </p:attrNameLst>
                                      </p:cBhvr>
                                      <p:tavLst>
                                        <p:tav tm="0">
                                          <p:val>
                                            <p:fltVal val="0"/>
                                          </p:val>
                                        </p:tav>
                                        <p:tav tm="100000">
                                          <p:val>
                                            <p:strVal val="#ppt_w"/>
                                          </p:val>
                                        </p:tav>
                                      </p:tavLst>
                                    </p:anim>
                                    <p:anim calcmode="lin" valueType="num">
                                      <p:cBhvr>
                                        <p:cTn id="8" dur="500" fill="hold"/>
                                        <p:tgtEl>
                                          <p:spTgt spid="8">
                                            <p:bg/>
                                          </p:spTgt>
                                        </p:tgtEl>
                                        <p:attrNameLst>
                                          <p:attrName>ppt_h</p:attrName>
                                        </p:attrNameLst>
                                      </p:cBhvr>
                                      <p:tavLst>
                                        <p:tav tm="0">
                                          <p:val>
                                            <p:fltVal val="0"/>
                                          </p:val>
                                        </p:tav>
                                        <p:tav tm="100000">
                                          <p:val>
                                            <p:strVal val="#ppt_h"/>
                                          </p:val>
                                        </p:tav>
                                      </p:tavLst>
                                    </p:anim>
                                    <p:animEffect transition="in" filter="fade">
                                      <p:cBhvr>
                                        <p:cTn id="9" dur="500"/>
                                        <p:tgtEl>
                                          <p:spTgt spid="8">
                                            <p:bg/>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0" fill="hold" grpId="0" nodeType="clickEffect">
                                  <p:stCondLst>
                                    <p:cond delay="0"/>
                                  </p:stCondLst>
                                  <p:childTnLst>
                                    <p:set>
                                      <p:cBhvr>
                                        <p:cTn id="13" dur="1" fill="hold">
                                          <p:stCondLst>
                                            <p:cond delay="0"/>
                                          </p:stCondLst>
                                        </p:cTn>
                                        <p:tgtEl>
                                          <p:spTgt spid="8">
                                            <p:txEl>
                                              <p:pRg st="0" end="0"/>
                                            </p:txEl>
                                          </p:spTgt>
                                        </p:tgtEl>
                                        <p:attrNameLst>
                                          <p:attrName>style.visibility</p:attrName>
                                        </p:attrNameLst>
                                      </p:cBhvr>
                                      <p:to>
                                        <p:strVal val="visible"/>
                                      </p:to>
                                    </p:set>
                                    <p:anim calcmode="lin" valueType="num">
                                      <p:cBhvr>
                                        <p:cTn id="14" dur="500" fill="hold"/>
                                        <p:tgtEl>
                                          <p:spTgt spid="8">
                                            <p:txEl>
                                              <p:pRg st="0" end="0"/>
                                            </p:txEl>
                                          </p:spTgt>
                                        </p:tgtEl>
                                        <p:attrNameLst>
                                          <p:attrName>ppt_w</p:attrName>
                                        </p:attrNameLst>
                                      </p:cBhvr>
                                      <p:tavLst>
                                        <p:tav tm="0">
                                          <p:val>
                                            <p:fltVal val="0"/>
                                          </p:val>
                                        </p:tav>
                                        <p:tav tm="100000">
                                          <p:val>
                                            <p:strVal val="#ppt_w"/>
                                          </p:val>
                                        </p:tav>
                                      </p:tavLst>
                                    </p:anim>
                                    <p:anim calcmode="lin" valueType="num">
                                      <p:cBhvr>
                                        <p:cTn id="15" dur="500" fill="hold"/>
                                        <p:tgtEl>
                                          <p:spTgt spid="8">
                                            <p:txEl>
                                              <p:pRg st="0" end="0"/>
                                            </p:txEl>
                                          </p:spTgt>
                                        </p:tgtEl>
                                        <p:attrNameLst>
                                          <p:attrName>ppt_h</p:attrName>
                                        </p:attrNameLst>
                                      </p:cBhvr>
                                      <p:tavLst>
                                        <p:tav tm="0">
                                          <p:val>
                                            <p:fltVal val="0"/>
                                          </p:val>
                                        </p:tav>
                                        <p:tav tm="100000">
                                          <p:val>
                                            <p:strVal val="#ppt_h"/>
                                          </p:val>
                                        </p:tav>
                                      </p:tavLst>
                                    </p:anim>
                                    <p:animEffect transition="in" filter="fade">
                                      <p:cBhvr>
                                        <p:cTn id="16" dur="500"/>
                                        <p:tgtEl>
                                          <p:spTgt spid="8">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0" fill="hold" grpId="0" nodeType="clickEffect">
                                  <p:stCondLst>
                                    <p:cond delay="0"/>
                                  </p:stCondLst>
                                  <p:childTnLst>
                                    <p:set>
                                      <p:cBhvr>
                                        <p:cTn id="20" dur="1" fill="hold">
                                          <p:stCondLst>
                                            <p:cond delay="0"/>
                                          </p:stCondLst>
                                        </p:cTn>
                                        <p:tgtEl>
                                          <p:spTgt spid="8">
                                            <p:txEl>
                                              <p:pRg st="1" end="1"/>
                                            </p:txEl>
                                          </p:spTgt>
                                        </p:tgtEl>
                                        <p:attrNameLst>
                                          <p:attrName>style.visibility</p:attrName>
                                        </p:attrNameLst>
                                      </p:cBhvr>
                                      <p:to>
                                        <p:strVal val="visible"/>
                                      </p:to>
                                    </p:set>
                                    <p:anim calcmode="lin" valueType="num">
                                      <p:cBhvr>
                                        <p:cTn id="21" dur="500" fill="hold"/>
                                        <p:tgtEl>
                                          <p:spTgt spid="8">
                                            <p:txEl>
                                              <p:pRg st="1" end="1"/>
                                            </p:txEl>
                                          </p:spTgt>
                                        </p:tgtEl>
                                        <p:attrNameLst>
                                          <p:attrName>ppt_w</p:attrName>
                                        </p:attrNameLst>
                                      </p:cBhvr>
                                      <p:tavLst>
                                        <p:tav tm="0">
                                          <p:val>
                                            <p:fltVal val="0"/>
                                          </p:val>
                                        </p:tav>
                                        <p:tav tm="100000">
                                          <p:val>
                                            <p:strVal val="#ppt_w"/>
                                          </p:val>
                                        </p:tav>
                                      </p:tavLst>
                                    </p:anim>
                                    <p:anim calcmode="lin" valueType="num">
                                      <p:cBhvr>
                                        <p:cTn id="22" dur="500" fill="hold"/>
                                        <p:tgtEl>
                                          <p:spTgt spid="8">
                                            <p:txEl>
                                              <p:pRg st="1" end="1"/>
                                            </p:txEl>
                                          </p:spTgt>
                                        </p:tgtEl>
                                        <p:attrNameLst>
                                          <p:attrName>ppt_h</p:attrName>
                                        </p:attrNameLst>
                                      </p:cBhvr>
                                      <p:tavLst>
                                        <p:tav tm="0">
                                          <p:val>
                                            <p:fltVal val="0"/>
                                          </p:val>
                                        </p:tav>
                                        <p:tav tm="100000">
                                          <p:val>
                                            <p:strVal val="#ppt_h"/>
                                          </p:val>
                                        </p:tav>
                                      </p:tavLst>
                                    </p:anim>
                                    <p:animEffect transition="in" filter="fade">
                                      <p:cBhvr>
                                        <p:cTn id="23" dur="500"/>
                                        <p:tgtEl>
                                          <p:spTgt spid="8">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0" fill="hold" grpId="0" nodeType="clickEffect">
                                  <p:stCondLst>
                                    <p:cond delay="0"/>
                                  </p:stCondLst>
                                  <p:childTnLst>
                                    <p:set>
                                      <p:cBhvr>
                                        <p:cTn id="27" dur="1" fill="hold">
                                          <p:stCondLst>
                                            <p:cond delay="0"/>
                                          </p:stCondLst>
                                        </p:cTn>
                                        <p:tgtEl>
                                          <p:spTgt spid="8">
                                            <p:txEl>
                                              <p:pRg st="2" end="2"/>
                                            </p:txEl>
                                          </p:spTgt>
                                        </p:tgtEl>
                                        <p:attrNameLst>
                                          <p:attrName>style.visibility</p:attrName>
                                        </p:attrNameLst>
                                      </p:cBhvr>
                                      <p:to>
                                        <p:strVal val="visible"/>
                                      </p:to>
                                    </p:set>
                                    <p:anim calcmode="lin" valueType="num">
                                      <p:cBhvr>
                                        <p:cTn id="28" dur="500" fill="hold"/>
                                        <p:tgtEl>
                                          <p:spTgt spid="8">
                                            <p:txEl>
                                              <p:pRg st="2" end="2"/>
                                            </p:txEl>
                                          </p:spTgt>
                                        </p:tgtEl>
                                        <p:attrNameLst>
                                          <p:attrName>ppt_w</p:attrName>
                                        </p:attrNameLst>
                                      </p:cBhvr>
                                      <p:tavLst>
                                        <p:tav tm="0">
                                          <p:val>
                                            <p:fltVal val="0"/>
                                          </p:val>
                                        </p:tav>
                                        <p:tav tm="100000">
                                          <p:val>
                                            <p:strVal val="#ppt_w"/>
                                          </p:val>
                                        </p:tav>
                                      </p:tavLst>
                                    </p:anim>
                                    <p:anim calcmode="lin" valueType="num">
                                      <p:cBhvr>
                                        <p:cTn id="29" dur="500" fill="hold"/>
                                        <p:tgtEl>
                                          <p:spTgt spid="8">
                                            <p:txEl>
                                              <p:pRg st="2" end="2"/>
                                            </p:txEl>
                                          </p:spTgt>
                                        </p:tgtEl>
                                        <p:attrNameLst>
                                          <p:attrName>ppt_h</p:attrName>
                                        </p:attrNameLst>
                                      </p:cBhvr>
                                      <p:tavLst>
                                        <p:tav tm="0">
                                          <p:val>
                                            <p:fltVal val="0"/>
                                          </p:val>
                                        </p:tav>
                                        <p:tav tm="100000">
                                          <p:val>
                                            <p:strVal val="#ppt_h"/>
                                          </p:val>
                                        </p:tav>
                                      </p:tavLst>
                                    </p:anim>
                                    <p:animEffect transition="in" filter="fade">
                                      <p:cBhvr>
                                        <p:cTn id="30" dur="500"/>
                                        <p:tgtEl>
                                          <p:spTgt spid="8">
                                            <p:txEl>
                                              <p:pRg st="2" end="2"/>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0" fill="hold" grpId="0" nodeType="clickEffect">
                                  <p:stCondLst>
                                    <p:cond delay="0"/>
                                  </p:stCondLst>
                                  <p:childTnLst>
                                    <p:set>
                                      <p:cBhvr>
                                        <p:cTn id="34" dur="1" fill="hold">
                                          <p:stCondLst>
                                            <p:cond delay="0"/>
                                          </p:stCondLst>
                                        </p:cTn>
                                        <p:tgtEl>
                                          <p:spTgt spid="8">
                                            <p:txEl>
                                              <p:pRg st="3" end="3"/>
                                            </p:txEl>
                                          </p:spTgt>
                                        </p:tgtEl>
                                        <p:attrNameLst>
                                          <p:attrName>style.visibility</p:attrName>
                                        </p:attrNameLst>
                                      </p:cBhvr>
                                      <p:to>
                                        <p:strVal val="visible"/>
                                      </p:to>
                                    </p:set>
                                    <p:anim calcmode="lin" valueType="num">
                                      <p:cBhvr>
                                        <p:cTn id="35" dur="500" fill="hold"/>
                                        <p:tgtEl>
                                          <p:spTgt spid="8">
                                            <p:txEl>
                                              <p:pRg st="3" end="3"/>
                                            </p:txEl>
                                          </p:spTgt>
                                        </p:tgtEl>
                                        <p:attrNameLst>
                                          <p:attrName>ppt_w</p:attrName>
                                        </p:attrNameLst>
                                      </p:cBhvr>
                                      <p:tavLst>
                                        <p:tav tm="0">
                                          <p:val>
                                            <p:fltVal val="0"/>
                                          </p:val>
                                        </p:tav>
                                        <p:tav tm="100000">
                                          <p:val>
                                            <p:strVal val="#ppt_w"/>
                                          </p:val>
                                        </p:tav>
                                      </p:tavLst>
                                    </p:anim>
                                    <p:anim calcmode="lin" valueType="num">
                                      <p:cBhvr>
                                        <p:cTn id="36" dur="500" fill="hold"/>
                                        <p:tgtEl>
                                          <p:spTgt spid="8">
                                            <p:txEl>
                                              <p:pRg st="3" end="3"/>
                                            </p:txEl>
                                          </p:spTgt>
                                        </p:tgtEl>
                                        <p:attrNameLst>
                                          <p:attrName>ppt_h</p:attrName>
                                        </p:attrNameLst>
                                      </p:cBhvr>
                                      <p:tavLst>
                                        <p:tav tm="0">
                                          <p:val>
                                            <p:fltVal val="0"/>
                                          </p:val>
                                        </p:tav>
                                        <p:tav tm="100000">
                                          <p:val>
                                            <p:strVal val="#ppt_h"/>
                                          </p:val>
                                        </p:tav>
                                      </p:tavLst>
                                    </p:anim>
                                    <p:animEffect transition="in" filter="fade">
                                      <p:cBhvr>
                                        <p:cTn id="37" dur="500"/>
                                        <p:tgtEl>
                                          <p:spTgt spid="8">
                                            <p:txEl>
                                              <p:pRg st="3" end="3"/>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53" presetClass="entr" presetSubtype="0" fill="hold" grpId="0" nodeType="clickEffect">
                                  <p:stCondLst>
                                    <p:cond delay="0"/>
                                  </p:stCondLst>
                                  <p:childTnLst>
                                    <p:set>
                                      <p:cBhvr>
                                        <p:cTn id="41" dur="1" fill="hold">
                                          <p:stCondLst>
                                            <p:cond delay="0"/>
                                          </p:stCondLst>
                                        </p:cTn>
                                        <p:tgtEl>
                                          <p:spTgt spid="8">
                                            <p:txEl>
                                              <p:pRg st="4" end="4"/>
                                            </p:txEl>
                                          </p:spTgt>
                                        </p:tgtEl>
                                        <p:attrNameLst>
                                          <p:attrName>style.visibility</p:attrName>
                                        </p:attrNameLst>
                                      </p:cBhvr>
                                      <p:to>
                                        <p:strVal val="visible"/>
                                      </p:to>
                                    </p:set>
                                    <p:anim calcmode="lin" valueType="num">
                                      <p:cBhvr>
                                        <p:cTn id="42" dur="500" fill="hold"/>
                                        <p:tgtEl>
                                          <p:spTgt spid="8">
                                            <p:txEl>
                                              <p:pRg st="4" end="4"/>
                                            </p:txEl>
                                          </p:spTgt>
                                        </p:tgtEl>
                                        <p:attrNameLst>
                                          <p:attrName>ppt_w</p:attrName>
                                        </p:attrNameLst>
                                      </p:cBhvr>
                                      <p:tavLst>
                                        <p:tav tm="0">
                                          <p:val>
                                            <p:fltVal val="0"/>
                                          </p:val>
                                        </p:tav>
                                        <p:tav tm="100000">
                                          <p:val>
                                            <p:strVal val="#ppt_w"/>
                                          </p:val>
                                        </p:tav>
                                      </p:tavLst>
                                    </p:anim>
                                    <p:anim calcmode="lin" valueType="num">
                                      <p:cBhvr>
                                        <p:cTn id="43" dur="500" fill="hold"/>
                                        <p:tgtEl>
                                          <p:spTgt spid="8">
                                            <p:txEl>
                                              <p:pRg st="4" end="4"/>
                                            </p:txEl>
                                          </p:spTgt>
                                        </p:tgtEl>
                                        <p:attrNameLst>
                                          <p:attrName>ppt_h</p:attrName>
                                        </p:attrNameLst>
                                      </p:cBhvr>
                                      <p:tavLst>
                                        <p:tav tm="0">
                                          <p:val>
                                            <p:fltVal val="0"/>
                                          </p:val>
                                        </p:tav>
                                        <p:tav tm="100000">
                                          <p:val>
                                            <p:strVal val="#ppt_h"/>
                                          </p:val>
                                        </p:tav>
                                      </p:tavLst>
                                    </p:anim>
                                    <p:animEffect transition="in" filter="fade">
                                      <p:cBhvr>
                                        <p:cTn id="44" dur="500"/>
                                        <p:tgtEl>
                                          <p:spTgt spid="8">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allAtOnce"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itle 1"/>
          <p:cNvSpPr>
            <a:spLocks noGrp="1"/>
          </p:cNvSpPr>
          <p:nvPr>
            <p:ph type="title"/>
          </p:nvPr>
        </p:nvSpPr>
        <p:spPr>
          <a:xfrm>
            <a:off x="893763" y="519113"/>
            <a:ext cx="11217275" cy="938212"/>
          </a:xfrm>
        </p:spPr>
        <p:txBody>
          <a:bodyPr/>
          <a:lstStyle/>
          <a:p>
            <a:r>
              <a:rPr lang="id-ID" sz="6000" b="1" dirty="0" smtClean="0">
                <a:solidFill>
                  <a:srgbClr val="7030A0"/>
                </a:solidFill>
                <a:latin typeface="EngraversGothic BT" pitchFamily="34" charset="0"/>
              </a:rPr>
              <a:t>Material Dinding </a:t>
            </a:r>
            <a:endParaRPr lang="en-GB" sz="6000" b="1" dirty="0" smtClean="0">
              <a:solidFill>
                <a:srgbClr val="7030A0"/>
              </a:solidFill>
              <a:latin typeface="EngraversGothic BT" pitchFamily="34" charset="0"/>
            </a:endParaRPr>
          </a:p>
        </p:txBody>
      </p:sp>
      <p:sp>
        <p:nvSpPr>
          <p:cNvPr id="7" name="Text Box 3"/>
          <p:cNvSpPr txBox="1">
            <a:spLocks noChangeArrowheads="1"/>
          </p:cNvSpPr>
          <p:nvPr/>
        </p:nvSpPr>
        <p:spPr bwMode="auto">
          <a:xfrm>
            <a:off x="790349" y="1414463"/>
            <a:ext cx="11529988" cy="5932821"/>
          </a:xfrm>
          <a:prstGeom prst="rect">
            <a:avLst/>
          </a:prstGeom>
          <a:noFill/>
          <a:ln w="9525">
            <a:noFill/>
            <a:miter lim="800000"/>
            <a:headEnd/>
            <a:tailEnd/>
          </a:ln>
          <a:effectLst/>
        </p:spPr>
        <p:txBody>
          <a:bodyPr/>
          <a:lstStyle/>
          <a:p>
            <a:pPr marL="352425" indent="-352425">
              <a:buFont typeface="Arial" pitchFamily="34" charset="0"/>
              <a:buChar char="•"/>
            </a:pPr>
            <a:r>
              <a:rPr lang="id-ID" sz="3600" dirty="0" smtClean="0">
                <a:solidFill>
                  <a:srgbClr val="002060"/>
                </a:solidFill>
                <a:latin typeface="Humnst777 BT" pitchFamily="34" charset="0"/>
              </a:rPr>
              <a:t>Batubata merah (terakota)</a:t>
            </a:r>
          </a:p>
          <a:p>
            <a:pPr marL="352425" indent="-352425">
              <a:buFont typeface="Arial" pitchFamily="34" charset="0"/>
              <a:buChar char="•"/>
            </a:pPr>
            <a:r>
              <a:rPr lang="id-ID" sz="3600" dirty="0" smtClean="0">
                <a:solidFill>
                  <a:srgbClr val="002060"/>
                </a:solidFill>
                <a:latin typeface="Humnst777 BT" pitchFamily="34" charset="0"/>
              </a:rPr>
              <a:t>Bata putih (kapur)</a:t>
            </a:r>
          </a:p>
          <a:p>
            <a:pPr marL="352425" indent="-352425">
              <a:buFont typeface="Arial" pitchFamily="34" charset="0"/>
              <a:buChar char="•"/>
            </a:pPr>
            <a:r>
              <a:rPr lang="id-ID" sz="3600" dirty="0" smtClean="0">
                <a:solidFill>
                  <a:srgbClr val="002060"/>
                </a:solidFill>
                <a:latin typeface="Humnst777 BT" pitchFamily="34" charset="0"/>
              </a:rPr>
              <a:t>Bata beton aerasi (aerated concrete block)</a:t>
            </a:r>
          </a:p>
          <a:p>
            <a:pPr marL="352425" indent="-352425">
              <a:buFont typeface="Arial" pitchFamily="34" charset="0"/>
              <a:buChar char="•"/>
            </a:pPr>
            <a:r>
              <a:rPr lang="id-ID" sz="3600" dirty="0" smtClean="0">
                <a:solidFill>
                  <a:srgbClr val="002060"/>
                </a:solidFill>
                <a:latin typeface="Humnst777 BT" pitchFamily="34" charset="0"/>
              </a:rPr>
              <a:t>Batako</a:t>
            </a:r>
          </a:p>
          <a:p>
            <a:pPr marL="352425" indent="-352425">
              <a:buFont typeface="Arial" pitchFamily="34" charset="0"/>
              <a:buChar char="•"/>
            </a:pPr>
            <a:r>
              <a:rPr lang="id-ID" sz="3600" dirty="0" smtClean="0">
                <a:solidFill>
                  <a:srgbClr val="002060"/>
                </a:solidFill>
                <a:latin typeface="Humnst777 BT" pitchFamily="34" charset="0"/>
              </a:rPr>
              <a:t>Batu alam</a:t>
            </a:r>
          </a:p>
          <a:p>
            <a:pPr marL="352425" indent="-352425">
              <a:buFont typeface="Arial" pitchFamily="34" charset="0"/>
              <a:buChar char="•"/>
            </a:pPr>
            <a:r>
              <a:rPr lang="id-ID" sz="3600" dirty="0" smtClean="0">
                <a:solidFill>
                  <a:srgbClr val="002060"/>
                </a:solidFill>
                <a:latin typeface="Humnst777 BT" pitchFamily="34" charset="0"/>
              </a:rPr>
              <a:t>Bambu</a:t>
            </a:r>
          </a:p>
          <a:p>
            <a:pPr marL="352425" indent="-352425">
              <a:buFont typeface="Arial" pitchFamily="34" charset="0"/>
              <a:buChar char="•"/>
            </a:pPr>
            <a:r>
              <a:rPr lang="id-ID" sz="3600" dirty="0" smtClean="0">
                <a:solidFill>
                  <a:srgbClr val="002060"/>
                </a:solidFill>
                <a:latin typeface="Humnst777 BT" pitchFamily="34" charset="0"/>
              </a:rPr>
              <a:t>Kayu</a:t>
            </a:r>
          </a:p>
          <a:p>
            <a:pPr marL="352425" indent="-352425">
              <a:buFont typeface="Arial" pitchFamily="34" charset="0"/>
              <a:buChar char="•"/>
            </a:pPr>
            <a:r>
              <a:rPr lang="id-ID" sz="3600" dirty="0" smtClean="0">
                <a:solidFill>
                  <a:srgbClr val="002060"/>
                </a:solidFill>
                <a:latin typeface="Humnst777 BT" pitchFamily="34" charset="0"/>
              </a:rPr>
              <a:t>Sirap </a:t>
            </a:r>
          </a:p>
          <a:p>
            <a:pPr marL="352425" indent="-352425">
              <a:buFont typeface="Arial" pitchFamily="34" charset="0"/>
              <a:buChar char="•"/>
            </a:pPr>
            <a:r>
              <a:rPr lang="id-ID" sz="3600" dirty="0" smtClean="0">
                <a:solidFill>
                  <a:srgbClr val="002060"/>
                </a:solidFill>
                <a:latin typeface="Humnst777 BT" pitchFamily="34" charset="0"/>
              </a:rPr>
              <a:t>Kaca </a:t>
            </a:r>
          </a:p>
          <a:p>
            <a:pPr marL="352425" indent="-352425">
              <a:buFont typeface="Arial" pitchFamily="34" charset="0"/>
              <a:buChar char="•"/>
            </a:pPr>
            <a:r>
              <a:rPr lang="id-ID" sz="3600" dirty="0" smtClean="0">
                <a:solidFill>
                  <a:srgbClr val="002060"/>
                </a:solidFill>
                <a:latin typeface="Humnst777 BT" pitchFamily="34" charset="0"/>
              </a:rPr>
              <a:t>dll</a:t>
            </a:r>
          </a:p>
          <a:p>
            <a:pPr marL="352425" indent="-352425">
              <a:buFont typeface="Arial" pitchFamily="34" charset="0"/>
              <a:buChar char="•"/>
            </a:pPr>
            <a:endParaRPr lang="id-ID" sz="3600" dirty="0" smtClean="0">
              <a:solidFill>
                <a:srgbClr val="002060"/>
              </a:solidFill>
              <a:latin typeface="Humnst777 BT" pitchFamily="34" charset="0"/>
            </a:endParaRPr>
          </a:p>
          <a:p>
            <a:pPr>
              <a:buFont typeface="Arial" pitchFamily="34" charset="0"/>
              <a:buChar char="•"/>
            </a:pPr>
            <a:endParaRPr lang="id-ID" sz="3600" dirty="0" smtClean="0">
              <a:solidFill>
                <a:srgbClr val="002060"/>
              </a:solidFill>
              <a:latin typeface="Humnst777 BT" pitchFamily="34" charset="0"/>
            </a:endParaRPr>
          </a:p>
          <a:p>
            <a:pPr>
              <a:buFont typeface="Arial" pitchFamily="34" charset="0"/>
              <a:buChar char="•"/>
            </a:pPr>
            <a:endParaRPr lang="fr-FR" sz="3600" dirty="0">
              <a:solidFill>
                <a:srgbClr val="002060"/>
              </a:solidFill>
              <a:latin typeface="Humnst777 BT"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dissolve">
                                      <p:cBhvr>
                                        <p:cTn id="7" dur="500"/>
                                        <p:tgtEl>
                                          <p:spTgt spid="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7">
                                            <p:txEl>
                                              <p:pRg st="1" end="1"/>
                                            </p:txEl>
                                          </p:spTgt>
                                        </p:tgtEl>
                                        <p:attrNameLst>
                                          <p:attrName>style.visibility</p:attrName>
                                        </p:attrNameLst>
                                      </p:cBhvr>
                                      <p:to>
                                        <p:strVal val="visible"/>
                                      </p:to>
                                    </p:set>
                                    <p:animEffect transition="in" filter="dissolve">
                                      <p:cBhvr>
                                        <p:cTn id="12" dur="500"/>
                                        <p:tgtEl>
                                          <p:spTgt spid="7">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7">
                                            <p:txEl>
                                              <p:pRg st="2" end="2"/>
                                            </p:txEl>
                                          </p:spTgt>
                                        </p:tgtEl>
                                        <p:attrNameLst>
                                          <p:attrName>style.visibility</p:attrName>
                                        </p:attrNameLst>
                                      </p:cBhvr>
                                      <p:to>
                                        <p:strVal val="visible"/>
                                      </p:to>
                                    </p:set>
                                    <p:animEffect transition="in" filter="dissolve">
                                      <p:cBhvr>
                                        <p:cTn id="17" dur="500"/>
                                        <p:tgtEl>
                                          <p:spTgt spid="7">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7">
                                            <p:txEl>
                                              <p:pRg st="3" end="3"/>
                                            </p:txEl>
                                          </p:spTgt>
                                        </p:tgtEl>
                                        <p:attrNameLst>
                                          <p:attrName>style.visibility</p:attrName>
                                        </p:attrNameLst>
                                      </p:cBhvr>
                                      <p:to>
                                        <p:strVal val="visible"/>
                                      </p:to>
                                    </p:set>
                                    <p:animEffect transition="in" filter="dissolve">
                                      <p:cBhvr>
                                        <p:cTn id="22" dur="500"/>
                                        <p:tgtEl>
                                          <p:spTgt spid="7">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9" presetClass="entr" presetSubtype="0" fill="hold" grpId="0" nodeType="clickEffect">
                                  <p:stCondLst>
                                    <p:cond delay="0"/>
                                  </p:stCondLst>
                                  <p:childTnLst>
                                    <p:set>
                                      <p:cBhvr>
                                        <p:cTn id="26" dur="1" fill="hold">
                                          <p:stCondLst>
                                            <p:cond delay="0"/>
                                          </p:stCondLst>
                                        </p:cTn>
                                        <p:tgtEl>
                                          <p:spTgt spid="7">
                                            <p:txEl>
                                              <p:pRg st="4" end="4"/>
                                            </p:txEl>
                                          </p:spTgt>
                                        </p:tgtEl>
                                        <p:attrNameLst>
                                          <p:attrName>style.visibility</p:attrName>
                                        </p:attrNameLst>
                                      </p:cBhvr>
                                      <p:to>
                                        <p:strVal val="visible"/>
                                      </p:to>
                                    </p:set>
                                    <p:animEffect transition="in" filter="dissolve">
                                      <p:cBhvr>
                                        <p:cTn id="27" dur="500"/>
                                        <p:tgtEl>
                                          <p:spTgt spid="7">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9" presetClass="entr" presetSubtype="0" fill="hold" grpId="0" nodeType="clickEffect">
                                  <p:stCondLst>
                                    <p:cond delay="0"/>
                                  </p:stCondLst>
                                  <p:childTnLst>
                                    <p:set>
                                      <p:cBhvr>
                                        <p:cTn id="31" dur="1" fill="hold">
                                          <p:stCondLst>
                                            <p:cond delay="0"/>
                                          </p:stCondLst>
                                        </p:cTn>
                                        <p:tgtEl>
                                          <p:spTgt spid="7">
                                            <p:txEl>
                                              <p:pRg st="5" end="5"/>
                                            </p:txEl>
                                          </p:spTgt>
                                        </p:tgtEl>
                                        <p:attrNameLst>
                                          <p:attrName>style.visibility</p:attrName>
                                        </p:attrNameLst>
                                      </p:cBhvr>
                                      <p:to>
                                        <p:strVal val="visible"/>
                                      </p:to>
                                    </p:set>
                                    <p:animEffect transition="in" filter="dissolve">
                                      <p:cBhvr>
                                        <p:cTn id="32" dur="500"/>
                                        <p:tgtEl>
                                          <p:spTgt spid="7">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9" presetClass="entr" presetSubtype="0" fill="hold" grpId="0" nodeType="clickEffect">
                                  <p:stCondLst>
                                    <p:cond delay="0"/>
                                  </p:stCondLst>
                                  <p:childTnLst>
                                    <p:set>
                                      <p:cBhvr>
                                        <p:cTn id="36" dur="1" fill="hold">
                                          <p:stCondLst>
                                            <p:cond delay="0"/>
                                          </p:stCondLst>
                                        </p:cTn>
                                        <p:tgtEl>
                                          <p:spTgt spid="7">
                                            <p:txEl>
                                              <p:pRg st="6" end="6"/>
                                            </p:txEl>
                                          </p:spTgt>
                                        </p:tgtEl>
                                        <p:attrNameLst>
                                          <p:attrName>style.visibility</p:attrName>
                                        </p:attrNameLst>
                                      </p:cBhvr>
                                      <p:to>
                                        <p:strVal val="visible"/>
                                      </p:to>
                                    </p:set>
                                    <p:animEffect transition="in" filter="dissolve">
                                      <p:cBhvr>
                                        <p:cTn id="37" dur="500"/>
                                        <p:tgtEl>
                                          <p:spTgt spid="7">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9" presetClass="entr" presetSubtype="0" fill="hold" grpId="0" nodeType="clickEffect">
                                  <p:stCondLst>
                                    <p:cond delay="0"/>
                                  </p:stCondLst>
                                  <p:childTnLst>
                                    <p:set>
                                      <p:cBhvr>
                                        <p:cTn id="41" dur="1" fill="hold">
                                          <p:stCondLst>
                                            <p:cond delay="0"/>
                                          </p:stCondLst>
                                        </p:cTn>
                                        <p:tgtEl>
                                          <p:spTgt spid="7">
                                            <p:txEl>
                                              <p:pRg st="7" end="7"/>
                                            </p:txEl>
                                          </p:spTgt>
                                        </p:tgtEl>
                                        <p:attrNameLst>
                                          <p:attrName>style.visibility</p:attrName>
                                        </p:attrNameLst>
                                      </p:cBhvr>
                                      <p:to>
                                        <p:strVal val="visible"/>
                                      </p:to>
                                    </p:set>
                                    <p:animEffect transition="in" filter="dissolve">
                                      <p:cBhvr>
                                        <p:cTn id="42" dur="500"/>
                                        <p:tgtEl>
                                          <p:spTgt spid="7">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9" presetClass="entr" presetSubtype="0" fill="hold" grpId="0" nodeType="clickEffect">
                                  <p:stCondLst>
                                    <p:cond delay="0"/>
                                  </p:stCondLst>
                                  <p:childTnLst>
                                    <p:set>
                                      <p:cBhvr>
                                        <p:cTn id="46" dur="1" fill="hold">
                                          <p:stCondLst>
                                            <p:cond delay="0"/>
                                          </p:stCondLst>
                                        </p:cTn>
                                        <p:tgtEl>
                                          <p:spTgt spid="7">
                                            <p:txEl>
                                              <p:pRg st="8" end="8"/>
                                            </p:txEl>
                                          </p:spTgt>
                                        </p:tgtEl>
                                        <p:attrNameLst>
                                          <p:attrName>style.visibility</p:attrName>
                                        </p:attrNameLst>
                                      </p:cBhvr>
                                      <p:to>
                                        <p:strVal val="visible"/>
                                      </p:to>
                                    </p:set>
                                    <p:animEffect transition="in" filter="dissolve">
                                      <p:cBhvr>
                                        <p:cTn id="47" dur="500"/>
                                        <p:tgtEl>
                                          <p:spTgt spid="7">
                                            <p:txEl>
                                              <p:pRg st="8" end="8"/>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9" presetClass="entr" presetSubtype="0" fill="hold" grpId="0" nodeType="clickEffect">
                                  <p:stCondLst>
                                    <p:cond delay="0"/>
                                  </p:stCondLst>
                                  <p:childTnLst>
                                    <p:set>
                                      <p:cBhvr>
                                        <p:cTn id="51" dur="1" fill="hold">
                                          <p:stCondLst>
                                            <p:cond delay="0"/>
                                          </p:stCondLst>
                                        </p:cTn>
                                        <p:tgtEl>
                                          <p:spTgt spid="7">
                                            <p:txEl>
                                              <p:pRg st="9" end="9"/>
                                            </p:txEl>
                                          </p:spTgt>
                                        </p:tgtEl>
                                        <p:attrNameLst>
                                          <p:attrName>style.visibility</p:attrName>
                                        </p:attrNameLst>
                                      </p:cBhvr>
                                      <p:to>
                                        <p:strVal val="visible"/>
                                      </p:to>
                                    </p:set>
                                    <p:animEffect transition="in" filter="dissolve">
                                      <p:cBhvr>
                                        <p:cTn id="52" dur="500"/>
                                        <p:tgtEl>
                                          <p:spTgt spid="7">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uiExpand="1" build="allAtOnce"/>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itle 1"/>
          <p:cNvSpPr>
            <a:spLocks noGrp="1"/>
          </p:cNvSpPr>
          <p:nvPr>
            <p:ph type="title"/>
          </p:nvPr>
        </p:nvSpPr>
        <p:spPr>
          <a:xfrm>
            <a:off x="893763" y="519113"/>
            <a:ext cx="11217275" cy="938212"/>
          </a:xfrm>
        </p:spPr>
        <p:txBody>
          <a:bodyPr/>
          <a:lstStyle/>
          <a:p>
            <a:r>
              <a:rPr lang="id-ID" sz="6000" b="1" dirty="0" smtClean="0">
                <a:solidFill>
                  <a:srgbClr val="7030A0"/>
                </a:solidFill>
                <a:latin typeface="EngraversGothic BT" pitchFamily="34" charset="0"/>
              </a:rPr>
              <a:t>Dinding Batubata </a:t>
            </a:r>
            <a:endParaRPr lang="en-GB" sz="6000" b="1" dirty="0" smtClean="0">
              <a:solidFill>
                <a:srgbClr val="7030A0"/>
              </a:solidFill>
              <a:latin typeface="EngraversGothic BT" pitchFamily="34" charset="0"/>
            </a:endParaRPr>
          </a:p>
        </p:txBody>
      </p:sp>
      <p:sp>
        <p:nvSpPr>
          <p:cNvPr id="7" name="Text Box 3"/>
          <p:cNvSpPr txBox="1">
            <a:spLocks noChangeArrowheads="1"/>
          </p:cNvSpPr>
          <p:nvPr/>
        </p:nvSpPr>
        <p:spPr bwMode="auto">
          <a:xfrm>
            <a:off x="790349" y="1414463"/>
            <a:ext cx="11529988" cy="5932821"/>
          </a:xfrm>
          <a:prstGeom prst="rect">
            <a:avLst/>
          </a:prstGeom>
          <a:noFill/>
          <a:ln w="9525">
            <a:noFill/>
            <a:miter lim="800000"/>
            <a:headEnd/>
            <a:tailEnd/>
          </a:ln>
          <a:effectLst/>
        </p:spPr>
        <p:txBody>
          <a:bodyPr/>
          <a:lstStyle/>
          <a:p>
            <a:pPr marL="352425" indent="-352425">
              <a:buFont typeface="Arial" pitchFamily="34" charset="0"/>
              <a:buChar char="•"/>
            </a:pPr>
            <a:r>
              <a:rPr lang="id-ID" sz="3600" dirty="0" smtClean="0">
                <a:solidFill>
                  <a:srgbClr val="002060"/>
                </a:solidFill>
                <a:latin typeface="Humnst777 BT" pitchFamily="34" charset="0"/>
              </a:rPr>
              <a:t>Dibuat dari tanah liat yang dicetak dan dibakar hingga warnanya kemerahan.</a:t>
            </a:r>
          </a:p>
          <a:p>
            <a:pPr marL="352425" indent="-352425">
              <a:buFont typeface="Arial" pitchFamily="34" charset="0"/>
              <a:buChar char="•"/>
            </a:pPr>
            <a:r>
              <a:rPr lang="id-ID" sz="3600" dirty="0" smtClean="0">
                <a:solidFill>
                  <a:srgbClr val="002060"/>
                </a:solidFill>
                <a:latin typeface="Humnst777 BT" pitchFamily="34" charset="0"/>
              </a:rPr>
              <a:t>Kualitas tergantung dari jenis tanah liat dan suhu pembakaran.</a:t>
            </a:r>
          </a:p>
          <a:p>
            <a:pPr marL="352425" indent="-352425">
              <a:buFont typeface="Arial" pitchFamily="34" charset="0"/>
              <a:buChar char="•"/>
            </a:pPr>
            <a:r>
              <a:rPr lang="id-ID" sz="3600" dirty="0" smtClean="0">
                <a:solidFill>
                  <a:srgbClr val="002060"/>
                </a:solidFill>
                <a:latin typeface="Humnst777 BT" pitchFamily="34" charset="0"/>
              </a:rPr>
              <a:t>Berbentuk balok baik persegi atau bujursangkar.</a:t>
            </a:r>
          </a:p>
          <a:p>
            <a:pPr marL="352425" indent="-352425">
              <a:buFont typeface="Arial" pitchFamily="34" charset="0"/>
              <a:buChar char="•"/>
            </a:pPr>
            <a:endParaRPr lang="id-ID" sz="3600" dirty="0" smtClean="0">
              <a:solidFill>
                <a:srgbClr val="002060"/>
              </a:solidFill>
              <a:latin typeface="Humnst777 BT" pitchFamily="34" charset="0"/>
            </a:endParaRPr>
          </a:p>
        </p:txBody>
      </p:sp>
      <p:pic>
        <p:nvPicPr>
          <p:cNvPr id="8194" name="Picture 2" descr="Hasil gambar untuk macam macam tebal dinding bata&quot;"/>
          <p:cNvPicPr>
            <a:picLocks noChangeAspect="1" noChangeArrowheads="1"/>
          </p:cNvPicPr>
          <p:nvPr/>
        </p:nvPicPr>
        <p:blipFill>
          <a:blip r:embed="rId2"/>
          <a:srcRect/>
          <a:stretch>
            <a:fillRect/>
          </a:stretch>
        </p:blipFill>
        <p:spPr bwMode="auto">
          <a:xfrm>
            <a:off x="1267326" y="4369304"/>
            <a:ext cx="6400800" cy="5384296"/>
          </a:xfrm>
          <a:prstGeom prst="rect">
            <a:avLst/>
          </a:prstGeom>
          <a:noFill/>
        </p:spPr>
      </p:pic>
      <p:pic>
        <p:nvPicPr>
          <p:cNvPr id="8195" name="Picture 3"/>
          <p:cNvPicPr>
            <a:picLocks noChangeAspect="1" noChangeArrowheads="1"/>
          </p:cNvPicPr>
          <p:nvPr/>
        </p:nvPicPr>
        <p:blipFill>
          <a:blip r:embed="rId3"/>
          <a:srcRect/>
          <a:stretch>
            <a:fillRect/>
          </a:stretch>
        </p:blipFill>
        <p:spPr bwMode="auto">
          <a:xfrm>
            <a:off x="7876675" y="4379494"/>
            <a:ext cx="3685100" cy="5374105"/>
          </a:xfrm>
          <a:prstGeom prst="rect">
            <a:avLst/>
          </a:prstGeom>
          <a:noFill/>
          <a:ln w="9525">
            <a:no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dissolve">
                                      <p:cBhvr>
                                        <p:cTn id="7" dur="500"/>
                                        <p:tgtEl>
                                          <p:spTgt spid="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7">
                                            <p:txEl>
                                              <p:pRg st="1" end="1"/>
                                            </p:txEl>
                                          </p:spTgt>
                                        </p:tgtEl>
                                        <p:attrNameLst>
                                          <p:attrName>style.visibility</p:attrName>
                                        </p:attrNameLst>
                                      </p:cBhvr>
                                      <p:to>
                                        <p:strVal val="visible"/>
                                      </p:to>
                                    </p:set>
                                    <p:animEffect transition="in" filter="dissolve">
                                      <p:cBhvr>
                                        <p:cTn id="12" dur="500"/>
                                        <p:tgtEl>
                                          <p:spTgt spid="7">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7">
                                            <p:txEl>
                                              <p:pRg st="2" end="2"/>
                                            </p:txEl>
                                          </p:spTgt>
                                        </p:tgtEl>
                                        <p:attrNameLst>
                                          <p:attrName>style.visibility</p:attrName>
                                        </p:attrNameLst>
                                      </p:cBhvr>
                                      <p:to>
                                        <p:strVal val="visible"/>
                                      </p:to>
                                    </p:set>
                                    <p:animEffect transition="in" filter="dissolve">
                                      <p:cBhvr>
                                        <p:cTn id="17" dur="500"/>
                                        <p:tgtEl>
                                          <p:spTgt spid="7">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nodeType="clickEffect">
                                  <p:stCondLst>
                                    <p:cond delay="0"/>
                                  </p:stCondLst>
                                  <p:childTnLst>
                                    <p:set>
                                      <p:cBhvr>
                                        <p:cTn id="21" dur="1" fill="hold">
                                          <p:stCondLst>
                                            <p:cond delay="0"/>
                                          </p:stCondLst>
                                        </p:cTn>
                                        <p:tgtEl>
                                          <p:spTgt spid="8194"/>
                                        </p:tgtEl>
                                        <p:attrNameLst>
                                          <p:attrName>style.visibility</p:attrName>
                                        </p:attrNameLst>
                                      </p:cBhvr>
                                      <p:to>
                                        <p:strVal val="visible"/>
                                      </p:to>
                                    </p:set>
                                    <p:animEffect transition="in" filter="dissolve">
                                      <p:cBhvr>
                                        <p:cTn id="22" dur="500"/>
                                        <p:tgtEl>
                                          <p:spTgt spid="8194"/>
                                        </p:tgtEl>
                                      </p:cBhvr>
                                    </p:animEffect>
                                  </p:childTnLst>
                                </p:cTn>
                              </p:par>
                            </p:childTnLst>
                          </p:cTn>
                        </p:par>
                      </p:childTnLst>
                    </p:cTn>
                  </p:par>
                  <p:par>
                    <p:cTn id="23" fill="hold">
                      <p:stCondLst>
                        <p:cond delay="indefinite"/>
                      </p:stCondLst>
                      <p:childTnLst>
                        <p:par>
                          <p:cTn id="24" fill="hold">
                            <p:stCondLst>
                              <p:cond delay="0"/>
                            </p:stCondLst>
                            <p:childTnLst>
                              <p:par>
                                <p:cTn id="25" presetID="9" presetClass="entr" presetSubtype="0" fill="hold" nodeType="clickEffect">
                                  <p:stCondLst>
                                    <p:cond delay="0"/>
                                  </p:stCondLst>
                                  <p:childTnLst>
                                    <p:set>
                                      <p:cBhvr>
                                        <p:cTn id="26" dur="1" fill="hold">
                                          <p:stCondLst>
                                            <p:cond delay="0"/>
                                          </p:stCondLst>
                                        </p:cTn>
                                        <p:tgtEl>
                                          <p:spTgt spid="8195"/>
                                        </p:tgtEl>
                                        <p:attrNameLst>
                                          <p:attrName>style.visibility</p:attrName>
                                        </p:attrNameLst>
                                      </p:cBhvr>
                                      <p:to>
                                        <p:strVal val="visible"/>
                                      </p:to>
                                    </p:set>
                                    <p:animEffect transition="in" filter="dissolve">
                                      <p:cBhvr>
                                        <p:cTn id="27" dur="500"/>
                                        <p:tgtEl>
                                          <p:spTgt spid="819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uiExpand="1" build="allAtOnce"/>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itle 1"/>
          <p:cNvSpPr>
            <a:spLocks noGrp="1"/>
          </p:cNvSpPr>
          <p:nvPr>
            <p:ph type="title"/>
          </p:nvPr>
        </p:nvSpPr>
        <p:spPr>
          <a:xfrm>
            <a:off x="893763" y="519113"/>
            <a:ext cx="11217275" cy="938212"/>
          </a:xfrm>
        </p:spPr>
        <p:txBody>
          <a:bodyPr/>
          <a:lstStyle/>
          <a:p>
            <a:r>
              <a:rPr lang="id-ID" sz="6000" b="1" dirty="0" smtClean="0">
                <a:solidFill>
                  <a:srgbClr val="7030A0"/>
                </a:solidFill>
                <a:latin typeface="EngraversGothic BT" pitchFamily="34" charset="0"/>
              </a:rPr>
              <a:t>Kelebihan Batubata </a:t>
            </a:r>
            <a:endParaRPr lang="en-GB" sz="6000" b="1" dirty="0" smtClean="0">
              <a:solidFill>
                <a:srgbClr val="7030A0"/>
              </a:solidFill>
              <a:latin typeface="EngraversGothic BT" pitchFamily="34" charset="0"/>
            </a:endParaRPr>
          </a:p>
        </p:txBody>
      </p:sp>
      <p:sp>
        <p:nvSpPr>
          <p:cNvPr id="7" name="Text Box 3"/>
          <p:cNvSpPr txBox="1">
            <a:spLocks noChangeArrowheads="1"/>
          </p:cNvSpPr>
          <p:nvPr/>
        </p:nvSpPr>
        <p:spPr bwMode="auto">
          <a:xfrm>
            <a:off x="790349" y="1414463"/>
            <a:ext cx="11529988" cy="5932821"/>
          </a:xfrm>
          <a:prstGeom prst="rect">
            <a:avLst/>
          </a:prstGeom>
          <a:noFill/>
          <a:ln w="9525">
            <a:noFill/>
            <a:miter lim="800000"/>
            <a:headEnd/>
            <a:tailEnd/>
          </a:ln>
          <a:effectLst/>
        </p:spPr>
        <p:txBody>
          <a:bodyPr/>
          <a:lstStyle/>
          <a:p>
            <a:pPr marL="449263" indent="-449263">
              <a:buFont typeface="Arial" pitchFamily="34" charset="0"/>
              <a:buChar char="•"/>
            </a:pPr>
            <a:r>
              <a:rPr lang="id-ID" sz="3600" dirty="0" smtClean="0">
                <a:solidFill>
                  <a:srgbClr val="002060"/>
                </a:solidFill>
                <a:latin typeface="Humnst777 BT" pitchFamily="34" charset="0"/>
              </a:rPr>
              <a:t>Kedap air sehingga jarang terjadi rembesan pada tembok.</a:t>
            </a:r>
          </a:p>
          <a:p>
            <a:pPr marL="449263" indent="-449263">
              <a:buFont typeface="Arial" pitchFamily="34" charset="0"/>
              <a:buChar char="•"/>
            </a:pPr>
            <a:r>
              <a:rPr lang="id-ID" sz="3600" dirty="0" smtClean="0">
                <a:solidFill>
                  <a:srgbClr val="002060"/>
                </a:solidFill>
                <a:latin typeface="Humnst777 BT" pitchFamily="34" charset="0"/>
              </a:rPr>
              <a:t>Keretakan relatif jarang terjadi.</a:t>
            </a:r>
          </a:p>
          <a:p>
            <a:pPr marL="449263" indent="-449263">
              <a:buFont typeface="Arial" pitchFamily="34" charset="0"/>
              <a:buChar char="•"/>
            </a:pPr>
            <a:r>
              <a:rPr lang="id-ID" sz="3600" dirty="0" smtClean="0">
                <a:solidFill>
                  <a:srgbClr val="002060"/>
                </a:solidFill>
                <a:latin typeface="Humnst777 BT" pitchFamily="34" charset="0"/>
              </a:rPr>
              <a:t>Kuat dan tahan lama (tahan cuaca panas, cuaca dingan dan udara lembap).</a:t>
            </a:r>
          </a:p>
          <a:p>
            <a:pPr marL="449263" indent="-449263">
              <a:buFont typeface="Arial" pitchFamily="34" charset="0"/>
              <a:buChar char="•"/>
            </a:pPr>
            <a:r>
              <a:rPr lang="id-ID" sz="3600" dirty="0" smtClean="0">
                <a:solidFill>
                  <a:srgbClr val="002060"/>
                </a:solidFill>
                <a:latin typeface="Humnst777 BT" pitchFamily="34" charset="0"/>
              </a:rPr>
              <a:t>Penolak panas yang baik.</a:t>
            </a:r>
          </a:p>
          <a:p>
            <a:pPr marL="449263" indent="-449263">
              <a:buFont typeface="Arial" pitchFamily="34" charset="0"/>
              <a:buChar char="•"/>
            </a:pPr>
            <a:r>
              <a:rPr lang="id-ID" sz="3600" dirty="0" smtClean="0">
                <a:solidFill>
                  <a:srgbClr val="002060"/>
                </a:solidFill>
                <a:latin typeface="Humnst777 BT" pitchFamily="34" charset="0"/>
              </a:rPr>
              <a:t>Cocok untuk pekerjaan di ruang yang sempit</a:t>
            </a:r>
          </a:p>
          <a:p>
            <a:pPr marL="449263" indent="-449263">
              <a:buFont typeface="Arial" pitchFamily="34" charset="0"/>
              <a:buChar char="•"/>
            </a:pPr>
            <a:r>
              <a:rPr lang="id-ID" sz="3600" dirty="0" smtClean="0">
                <a:solidFill>
                  <a:srgbClr val="002060"/>
                </a:solidFill>
                <a:latin typeface="Humnst777 BT" pitchFamily="34" charset="0"/>
              </a:rPr>
              <a:t>Warna yang unik.</a:t>
            </a:r>
          </a:p>
          <a:p>
            <a:pPr marL="449263" indent="-449263">
              <a:buFont typeface="Arial" pitchFamily="34" charset="0"/>
              <a:buChar char="•"/>
            </a:pPr>
            <a:r>
              <a:rPr lang="id-ID" sz="3600" dirty="0" smtClean="0">
                <a:solidFill>
                  <a:srgbClr val="002060"/>
                </a:solidFill>
                <a:latin typeface="Humnst777 BT" pitchFamily="34" charset="0"/>
              </a:rPr>
              <a:t>Mudah didapat.</a:t>
            </a:r>
          </a:p>
          <a:p>
            <a:pPr marL="449263" indent="-449263">
              <a:buFont typeface="Arial" pitchFamily="34" charset="0"/>
              <a:buChar char="•"/>
            </a:pPr>
            <a:r>
              <a:rPr lang="id-ID" sz="3600" dirty="0" smtClean="0">
                <a:solidFill>
                  <a:srgbClr val="002060"/>
                </a:solidFill>
                <a:latin typeface="Humnst777 BT" pitchFamily="34" charset="0"/>
              </a:rPr>
              <a:t>Tidak perlu perekat khusus</a:t>
            </a:r>
          </a:p>
          <a:p>
            <a:pPr marL="449263" indent="-449263">
              <a:buFont typeface="Arial" pitchFamily="34" charset="0"/>
              <a:buChar char="•"/>
            </a:pPr>
            <a:r>
              <a:rPr lang="id-ID" sz="3600" dirty="0" smtClean="0">
                <a:solidFill>
                  <a:srgbClr val="002060"/>
                </a:solidFill>
                <a:latin typeface="Humnst777 BT" pitchFamily="34" charset="0"/>
              </a:rPr>
              <a:t>Dimensi kecil sehingga mudah diangkut</a:t>
            </a:r>
          </a:p>
          <a:p>
            <a:pPr marL="352425" indent="-352425">
              <a:buFont typeface="Arial" pitchFamily="34" charset="0"/>
              <a:buChar char="•"/>
            </a:pPr>
            <a:endParaRPr lang="id-ID" sz="3600" dirty="0" smtClean="0">
              <a:solidFill>
                <a:srgbClr val="002060"/>
              </a:solidFill>
              <a:latin typeface="Humnst777 BT"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dissolve">
                                      <p:cBhvr>
                                        <p:cTn id="7" dur="500"/>
                                        <p:tgtEl>
                                          <p:spTgt spid="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7">
                                            <p:txEl>
                                              <p:pRg st="1" end="1"/>
                                            </p:txEl>
                                          </p:spTgt>
                                        </p:tgtEl>
                                        <p:attrNameLst>
                                          <p:attrName>style.visibility</p:attrName>
                                        </p:attrNameLst>
                                      </p:cBhvr>
                                      <p:to>
                                        <p:strVal val="visible"/>
                                      </p:to>
                                    </p:set>
                                    <p:animEffect transition="in" filter="dissolve">
                                      <p:cBhvr>
                                        <p:cTn id="12" dur="500"/>
                                        <p:tgtEl>
                                          <p:spTgt spid="7">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7">
                                            <p:txEl>
                                              <p:pRg st="2" end="2"/>
                                            </p:txEl>
                                          </p:spTgt>
                                        </p:tgtEl>
                                        <p:attrNameLst>
                                          <p:attrName>style.visibility</p:attrName>
                                        </p:attrNameLst>
                                      </p:cBhvr>
                                      <p:to>
                                        <p:strVal val="visible"/>
                                      </p:to>
                                    </p:set>
                                    <p:animEffect transition="in" filter="dissolve">
                                      <p:cBhvr>
                                        <p:cTn id="17" dur="500"/>
                                        <p:tgtEl>
                                          <p:spTgt spid="7">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7">
                                            <p:txEl>
                                              <p:pRg st="3" end="3"/>
                                            </p:txEl>
                                          </p:spTgt>
                                        </p:tgtEl>
                                        <p:attrNameLst>
                                          <p:attrName>style.visibility</p:attrName>
                                        </p:attrNameLst>
                                      </p:cBhvr>
                                      <p:to>
                                        <p:strVal val="visible"/>
                                      </p:to>
                                    </p:set>
                                    <p:animEffect transition="in" filter="dissolve">
                                      <p:cBhvr>
                                        <p:cTn id="22" dur="500"/>
                                        <p:tgtEl>
                                          <p:spTgt spid="7">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9" presetClass="entr" presetSubtype="0" fill="hold" grpId="0" nodeType="clickEffect">
                                  <p:stCondLst>
                                    <p:cond delay="0"/>
                                  </p:stCondLst>
                                  <p:childTnLst>
                                    <p:set>
                                      <p:cBhvr>
                                        <p:cTn id="26" dur="1" fill="hold">
                                          <p:stCondLst>
                                            <p:cond delay="0"/>
                                          </p:stCondLst>
                                        </p:cTn>
                                        <p:tgtEl>
                                          <p:spTgt spid="7">
                                            <p:txEl>
                                              <p:pRg st="4" end="4"/>
                                            </p:txEl>
                                          </p:spTgt>
                                        </p:tgtEl>
                                        <p:attrNameLst>
                                          <p:attrName>style.visibility</p:attrName>
                                        </p:attrNameLst>
                                      </p:cBhvr>
                                      <p:to>
                                        <p:strVal val="visible"/>
                                      </p:to>
                                    </p:set>
                                    <p:animEffect transition="in" filter="dissolve">
                                      <p:cBhvr>
                                        <p:cTn id="27" dur="500"/>
                                        <p:tgtEl>
                                          <p:spTgt spid="7">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9" presetClass="entr" presetSubtype="0" fill="hold" grpId="0" nodeType="clickEffect">
                                  <p:stCondLst>
                                    <p:cond delay="0"/>
                                  </p:stCondLst>
                                  <p:childTnLst>
                                    <p:set>
                                      <p:cBhvr>
                                        <p:cTn id="31" dur="1" fill="hold">
                                          <p:stCondLst>
                                            <p:cond delay="0"/>
                                          </p:stCondLst>
                                        </p:cTn>
                                        <p:tgtEl>
                                          <p:spTgt spid="7">
                                            <p:txEl>
                                              <p:pRg st="5" end="5"/>
                                            </p:txEl>
                                          </p:spTgt>
                                        </p:tgtEl>
                                        <p:attrNameLst>
                                          <p:attrName>style.visibility</p:attrName>
                                        </p:attrNameLst>
                                      </p:cBhvr>
                                      <p:to>
                                        <p:strVal val="visible"/>
                                      </p:to>
                                    </p:set>
                                    <p:animEffect transition="in" filter="dissolve">
                                      <p:cBhvr>
                                        <p:cTn id="32" dur="500"/>
                                        <p:tgtEl>
                                          <p:spTgt spid="7">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9" presetClass="entr" presetSubtype="0" fill="hold" grpId="0" nodeType="clickEffect">
                                  <p:stCondLst>
                                    <p:cond delay="0"/>
                                  </p:stCondLst>
                                  <p:childTnLst>
                                    <p:set>
                                      <p:cBhvr>
                                        <p:cTn id="36" dur="1" fill="hold">
                                          <p:stCondLst>
                                            <p:cond delay="0"/>
                                          </p:stCondLst>
                                        </p:cTn>
                                        <p:tgtEl>
                                          <p:spTgt spid="7">
                                            <p:txEl>
                                              <p:pRg st="6" end="6"/>
                                            </p:txEl>
                                          </p:spTgt>
                                        </p:tgtEl>
                                        <p:attrNameLst>
                                          <p:attrName>style.visibility</p:attrName>
                                        </p:attrNameLst>
                                      </p:cBhvr>
                                      <p:to>
                                        <p:strVal val="visible"/>
                                      </p:to>
                                    </p:set>
                                    <p:animEffect transition="in" filter="dissolve">
                                      <p:cBhvr>
                                        <p:cTn id="37" dur="500"/>
                                        <p:tgtEl>
                                          <p:spTgt spid="7">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9" presetClass="entr" presetSubtype="0" fill="hold" grpId="0" nodeType="clickEffect">
                                  <p:stCondLst>
                                    <p:cond delay="0"/>
                                  </p:stCondLst>
                                  <p:childTnLst>
                                    <p:set>
                                      <p:cBhvr>
                                        <p:cTn id="41" dur="1" fill="hold">
                                          <p:stCondLst>
                                            <p:cond delay="0"/>
                                          </p:stCondLst>
                                        </p:cTn>
                                        <p:tgtEl>
                                          <p:spTgt spid="7">
                                            <p:txEl>
                                              <p:pRg st="7" end="7"/>
                                            </p:txEl>
                                          </p:spTgt>
                                        </p:tgtEl>
                                        <p:attrNameLst>
                                          <p:attrName>style.visibility</p:attrName>
                                        </p:attrNameLst>
                                      </p:cBhvr>
                                      <p:to>
                                        <p:strVal val="visible"/>
                                      </p:to>
                                    </p:set>
                                    <p:animEffect transition="in" filter="dissolve">
                                      <p:cBhvr>
                                        <p:cTn id="42" dur="500"/>
                                        <p:tgtEl>
                                          <p:spTgt spid="7">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9" presetClass="entr" presetSubtype="0" fill="hold" grpId="0" nodeType="clickEffect">
                                  <p:stCondLst>
                                    <p:cond delay="0"/>
                                  </p:stCondLst>
                                  <p:childTnLst>
                                    <p:set>
                                      <p:cBhvr>
                                        <p:cTn id="46" dur="1" fill="hold">
                                          <p:stCondLst>
                                            <p:cond delay="0"/>
                                          </p:stCondLst>
                                        </p:cTn>
                                        <p:tgtEl>
                                          <p:spTgt spid="7">
                                            <p:txEl>
                                              <p:pRg st="8" end="8"/>
                                            </p:txEl>
                                          </p:spTgt>
                                        </p:tgtEl>
                                        <p:attrNameLst>
                                          <p:attrName>style.visibility</p:attrName>
                                        </p:attrNameLst>
                                      </p:cBhvr>
                                      <p:to>
                                        <p:strVal val="visible"/>
                                      </p:to>
                                    </p:set>
                                    <p:animEffect transition="in" filter="dissolve">
                                      <p:cBhvr>
                                        <p:cTn id="47" dur="500"/>
                                        <p:tgtEl>
                                          <p:spTgt spid="7">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allAtOnce"/>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itle 1"/>
          <p:cNvSpPr>
            <a:spLocks noGrp="1"/>
          </p:cNvSpPr>
          <p:nvPr>
            <p:ph type="title"/>
          </p:nvPr>
        </p:nvSpPr>
        <p:spPr>
          <a:xfrm>
            <a:off x="893763" y="519113"/>
            <a:ext cx="11217275" cy="938212"/>
          </a:xfrm>
        </p:spPr>
        <p:txBody>
          <a:bodyPr/>
          <a:lstStyle/>
          <a:p>
            <a:r>
              <a:rPr lang="id-ID" sz="6000" b="1" dirty="0" smtClean="0">
                <a:solidFill>
                  <a:srgbClr val="7030A0"/>
                </a:solidFill>
                <a:latin typeface="EngraversGothic BT" pitchFamily="34" charset="0"/>
              </a:rPr>
              <a:t>Kekurangan Batubata </a:t>
            </a:r>
            <a:endParaRPr lang="en-GB" sz="6000" b="1" dirty="0" smtClean="0">
              <a:solidFill>
                <a:srgbClr val="7030A0"/>
              </a:solidFill>
              <a:latin typeface="EngraversGothic BT" pitchFamily="34" charset="0"/>
            </a:endParaRPr>
          </a:p>
        </p:txBody>
      </p:sp>
      <p:sp>
        <p:nvSpPr>
          <p:cNvPr id="7" name="Text Box 3"/>
          <p:cNvSpPr txBox="1">
            <a:spLocks noChangeArrowheads="1"/>
          </p:cNvSpPr>
          <p:nvPr/>
        </p:nvSpPr>
        <p:spPr bwMode="auto">
          <a:xfrm>
            <a:off x="790349" y="1414463"/>
            <a:ext cx="11529988" cy="5932821"/>
          </a:xfrm>
          <a:prstGeom prst="rect">
            <a:avLst/>
          </a:prstGeom>
          <a:noFill/>
          <a:ln w="9525">
            <a:noFill/>
            <a:miter lim="800000"/>
            <a:headEnd/>
            <a:tailEnd/>
          </a:ln>
          <a:effectLst/>
        </p:spPr>
        <p:txBody>
          <a:bodyPr/>
          <a:lstStyle/>
          <a:p>
            <a:pPr marL="352425" indent="-352425">
              <a:buFont typeface="Arial" pitchFamily="34" charset="0"/>
              <a:buChar char="•"/>
            </a:pPr>
            <a:r>
              <a:rPr lang="id-ID" sz="3600" dirty="0" smtClean="0">
                <a:solidFill>
                  <a:srgbClr val="002060"/>
                </a:solidFill>
                <a:latin typeface="Humnst777 BT" pitchFamily="34" charset="0"/>
              </a:rPr>
              <a:t>Waktu pemasangannya lebih lama (ukuran kecil)</a:t>
            </a:r>
          </a:p>
          <a:p>
            <a:pPr marL="352425" indent="-352425">
              <a:buFont typeface="Arial" pitchFamily="34" charset="0"/>
              <a:buChar char="•"/>
            </a:pPr>
            <a:r>
              <a:rPr lang="id-ID" sz="3600" dirty="0" smtClean="0">
                <a:solidFill>
                  <a:srgbClr val="002060"/>
                </a:solidFill>
                <a:latin typeface="Humnst777 BT" pitchFamily="34" charset="0"/>
              </a:rPr>
              <a:t>Sebelum pemasangan harus direndam air.</a:t>
            </a:r>
          </a:p>
          <a:p>
            <a:pPr marL="352425" indent="-352425">
              <a:buFont typeface="Arial" pitchFamily="34" charset="0"/>
              <a:buChar char="•"/>
            </a:pPr>
            <a:r>
              <a:rPr lang="id-ID" sz="3600" dirty="0" smtClean="0">
                <a:solidFill>
                  <a:srgbClr val="002060"/>
                </a:solidFill>
                <a:latin typeface="Humnst777 BT" pitchFamily="34" charset="0"/>
              </a:rPr>
              <a:t>Boros dalam penggunaan semen &amp; pasir (1.5-2 cm)</a:t>
            </a:r>
          </a:p>
          <a:p>
            <a:pPr marL="352425" indent="-352425">
              <a:buFont typeface="Arial" pitchFamily="34" charset="0"/>
              <a:buChar char="•"/>
            </a:pPr>
            <a:r>
              <a:rPr lang="id-ID" sz="3600" dirty="0" smtClean="0">
                <a:solidFill>
                  <a:srgbClr val="002060"/>
                </a:solidFill>
                <a:latin typeface="Humnst777 BT" pitchFamily="34" charset="0"/>
              </a:rPr>
              <a:t>Jika proses pembakarannya kurang matang, bata mudah retak dan pecah.</a:t>
            </a:r>
          </a:p>
          <a:p>
            <a:pPr marL="352425" indent="-352425">
              <a:buFont typeface="Arial" pitchFamily="34" charset="0"/>
              <a:buChar char="•"/>
            </a:pPr>
            <a:r>
              <a:rPr lang="id-ID" sz="3600" dirty="0" smtClean="0">
                <a:solidFill>
                  <a:srgbClr val="002060"/>
                </a:solidFill>
                <a:latin typeface="Humnst777 BT" pitchFamily="34" charset="0"/>
              </a:rPr>
              <a:t>Biaya lebih tinggi dari dinding batako.</a:t>
            </a:r>
          </a:p>
          <a:p>
            <a:pPr marL="352425" indent="-352425">
              <a:buFont typeface="Arial" pitchFamily="34" charset="0"/>
              <a:buChar char="•"/>
            </a:pPr>
            <a:r>
              <a:rPr lang="en-US" sz="3600" dirty="0" err="1" smtClean="0">
                <a:solidFill>
                  <a:srgbClr val="002060"/>
                </a:solidFill>
                <a:latin typeface="Humnst777 BT" pitchFamily="34" charset="0"/>
              </a:rPr>
              <a:t>Butuh</a:t>
            </a:r>
            <a:r>
              <a:rPr lang="en-US" sz="3600" dirty="0" smtClean="0">
                <a:solidFill>
                  <a:srgbClr val="002060"/>
                </a:solidFill>
                <a:latin typeface="Humnst777 BT" pitchFamily="34" charset="0"/>
              </a:rPr>
              <a:t> </a:t>
            </a:r>
            <a:r>
              <a:rPr lang="en-US" sz="3600" dirty="0" err="1" smtClean="0">
                <a:solidFill>
                  <a:srgbClr val="002060"/>
                </a:solidFill>
                <a:latin typeface="Humnst777 BT" pitchFamily="34" charset="0"/>
              </a:rPr>
              <a:t>pelsteran</a:t>
            </a:r>
            <a:r>
              <a:rPr lang="en-US" sz="3600" dirty="0" smtClean="0">
                <a:solidFill>
                  <a:srgbClr val="002060"/>
                </a:solidFill>
                <a:latin typeface="Humnst777 BT" pitchFamily="34" charset="0"/>
              </a:rPr>
              <a:t> </a:t>
            </a:r>
            <a:r>
              <a:rPr lang="en-US" sz="3600" dirty="0" err="1" smtClean="0">
                <a:solidFill>
                  <a:srgbClr val="002060"/>
                </a:solidFill>
                <a:latin typeface="Humnst777 BT" pitchFamily="34" charset="0"/>
              </a:rPr>
              <a:t>cukup</a:t>
            </a:r>
            <a:r>
              <a:rPr lang="en-US" sz="3600" dirty="0" smtClean="0">
                <a:solidFill>
                  <a:srgbClr val="002060"/>
                </a:solidFill>
                <a:latin typeface="Humnst777 BT" pitchFamily="34" charset="0"/>
              </a:rPr>
              <a:t> </a:t>
            </a:r>
            <a:r>
              <a:rPr lang="en-US" sz="3600" dirty="0" err="1" smtClean="0">
                <a:solidFill>
                  <a:srgbClr val="002060"/>
                </a:solidFill>
                <a:latin typeface="Humnst777 BT" pitchFamily="34" charset="0"/>
              </a:rPr>
              <a:t>tebal</a:t>
            </a:r>
            <a:r>
              <a:rPr lang="en-US" sz="3600" dirty="0" smtClean="0">
                <a:solidFill>
                  <a:srgbClr val="002060"/>
                </a:solidFill>
                <a:latin typeface="Humnst777 BT" pitchFamily="34" charset="0"/>
              </a:rPr>
              <a:t> (Agar </a:t>
            </a:r>
            <a:r>
              <a:rPr lang="en-US" sz="3600" dirty="0" err="1" smtClean="0">
                <a:solidFill>
                  <a:srgbClr val="002060"/>
                </a:solidFill>
                <a:latin typeface="Humnst777 BT" pitchFamily="34" charset="0"/>
              </a:rPr>
              <a:t>dinding</a:t>
            </a:r>
            <a:r>
              <a:rPr lang="en-US" sz="3600" dirty="0" smtClean="0">
                <a:solidFill>
                  <a:srgbClr val="002060"/>
                </a:solidFill>
                <a:latin typeface="Humnst777 BT" pitchFamily="34" charset="0"/>
              </a:rPr>
              <a:t> rata)</a:t>
            </a:r>
          </a:p>
          <a:p>
            <a:pPr marL="352425" indent="-352425">
              <a:buFont typeface="Arial" pitchFamily="34" charset="0"/>
              <a:buChar char="•"/>
            </a:pPr>
            <a:r>
              <a:rPr lang="id-ID" sz="3600" dirty="0" smtClean="0">
                <a:solidFill>
                  <a:srgbClr val="002060"/>
                </a:solidFill>
                <a:latin typeface="Humnst777 BT" pitchFamily="34" charset="0"/>
              </a:rPr>
              <a:t>Menimbulkan beban yang cukup besar pada struktur bangunan.</a:t>
            </a:r>
          </a:p>
          <a:p>
            <a:pPr marL="352425" indent="-352425">
              <a:buFont typeface="Arial" pitchFamily="34" charset="0"/>
              <a:buChar char="•"/>
            </a:pPr>
            <a:r>
              <a:rPr lang="id-ID" sz="3600" dirty="0" smtClean="0">
                <a:solidFill>
                  <a:srgbClr val="002060"/>
                </a:solidFill>
                <a:latin typeface="Humnst777 BT" pitchFamily="34" charset="0"/>
              </a:rPr>
              <a:t>Biaya lebih tinggi dari batako</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dissolve">
                                      <p:cBhvr>
                                        <p:cTn id="7" dur="500"/>
                                        <p:tgtEl>
                                          <p:spTgt spid="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7">
                                            <p:txEl>
                                              <p:pRg st="1" end="1"/>
                                            </p:txEl>
                                          </p:spTgt>
                                        </p:tgtEl>
                                        <p:attrNameLst>
                                          <p:attrName>style.visibility</p:attrName>
                                        </p:attrNameLst>
                                      </p:cBhvr>
                                      <p:to>
                                        <p:strVal val="visible"/>
                                      </p:to>
                                    </p:set>
                                    <p:animEffect transition="in" filter="dissolve">
                                      <p:cBhvr>
                                        <p:cTn id="12" dur="500"/>
                                        <p:tgtEl>
                                          <p:spTgt spid="7">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7">
                                            <p:txEl>
                                              <p:pRg st="2" end="2"/>
                                            </p:txEl>
                                          </p:spTgt>
                                        </p:tgtEl>
                                        <p:attrNameLst>
                                          <p:attrName>style.visibility</p:attrName>
                                        </p:attrNameLst>
                                      </p:cBhvr>
                                      <p:to>
                                        <p:strVal val="visible"/>
                                      </p:to>
                                    </p:set>
                                    <p:animEffect transition="in" filter="dissolve">
                                      <p:cBhvr>
                                        <p:cTn id="17" dur="500"/>
                                        <p:tgtEl>
                                          <p:spTgt spid="7">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7">
                                            <p:txEl>
                                              <p:pRg st="3" end="3"/>
                                            </p:txEl>
                                          </p:spTgt>
                                        </p:tgtEl>
                                        <p:attrNameLst>
                                          <p:attrName>style.visibility</p:attrName>
                                        </p:attrNameLst>
                                      </p:cBhvr>
                                      <p:to>
                                        <p:strVal val="visible"/>
                                      </p:to>
                                    </p:set>
                                    <p:animEffect transition="in" filter="dissolve">
                                      <p:cBhvr>
                                        <p:cTn id="22" dur="500"/>
                                        <p:tgtEl>
                                          <p:spTgt spid="7">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9" presetClass="entr" presetSubtype="0" fill="hold" grpId="0" nodeType="clickEffect">
                                  <p:stCondLst>
                                    <p:cond delay="0"/>
                                  </p:stCondLst>
                                  <p:childTnLst>
                                    <p:set>
                                      <p:cBhvr>
                                        <p:cTn id="26" dur="1" fill="hold">
                                          <p:stCondLst>
                                            <p:cond delay="0"/>
                                          </p:stCondLst>
                                        </p:cTn>
                                        <p:tgtEl>
                                          <p:spTgt spid="7">
                                            <p:txEl>
                                              <p:pRg st="4" end="4"/>
                                            </p:txEl>
                                          </p:spTgt>
                                        </p:tgtEl>
                                        <p:attrNameLst>
                                          <p:attrName>style.visibility</p:attrName>
                                        </p:attrNameLst>
                                      </p:cBhvr>
                                      <p:to>
                                        <p:strVal val="visible"/>
                                      </p:to>
                                    </p:set>
                                    <p:animEffect transition="in" filter="dissolve">
                                      <p:cBhvr>
                                        <p:cTn id="27" dur="500"/>
                                        <p:tgtEl>
                                          <p:spTgt spid="7">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9" presetClass="entr" presetSubtype="0" fill="hold" grpId="0" nodeType="clickEffect">
                                  <p:stCondLst>
                                    <p:cond delay="0"/>
                                  </p:stCondLst>
                                  <p:childTnLst>
                                    <p:set>
                                      <p:cBhvr>
                                        <p:cTn id="31" dur="1" fill="hold">
                                          <p:stCondLst>
                                            <p:cond delay="0"/>
                                          </p:stCondLst>
                                        </p:cTn>
                                        <p:tgtEl>
                                          <p:spTgt spid="7">
                                            <p:txEl>
                                              <p:pRg st="5" end="5"/>
                                            </p:txEl>
                                          </p:spTgt>
                                        </p:tgtEl>
                                        <p:attrNameLst>
                                          <p:attrName>style.visibility</p:attrName>
                                        </p:attrNameLst>
                                      </p:cBhvr>
                                      <p:to>
                                        <p:strVal val="visible"/>
                                      </p:to>
                                    </p:set>
                                    <p:animEffect transition="in" filter="dissolve">
                                      <p:cBhvr>
                                        <p:cTn id="32" dur="500"/>
                                        <p:tgtEl>
                                          <p:spTgt spid="7">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9" presetClass="entr" presetSubtype="0" fill="hold" grpId="0" nodeType="clickEffect">
                                  <p:stCondLst>
                                    <p:cond delay="0"/>
                                  </p:stCondLst>
                                  <p:childTnLst>
                                    <p:set>
                                      <p:cBhvr>
                                        <p:cTn id="36" dur="1" fill="hold">
                                          <p:stCondLst>
                                            <p:cond delay="0"/>
                                          </p:stCondLst>
                                        </p:cTn>
                                        <p:tgtEl>
                                          <p:spTgt spid="7">
                                            <p:txEl>
                                              <p:pRg st="6" end="6"/>
                                            </p:txEl>
                                          </p:spTgt>
                                        </p:tgtEl>
                                        <p:attrNameLst>
                                          <p:attrName>style.visibility</p:attrName>
                                        </p:attrNameLst>
                                      </p:cBhvr>
                                      <p:to>
                                        <p:strVal val="visible"/>
                                      </p:to>
                                    </p:set>
                                    <p:animEffect transition="in" filter="dissolve">
                                      <p:cBhvr>
                                        <p:cTn id="37" dur="500"/>
                                        <p:tgtEl>
                                          <p:spTgt spid="7">
                                            <p:txEl>
                                              <p:pRg st="6" end="6"/>
                                            </p:txEl>
                                          </p:spTgt>
                                        </p:tgtEl>
                                      </p:cBhvr>
                                    </p:animEffect>
                                  </p:childTnLst>
                                </p:cTn>
                              </p:par>
                              <p:par>
                                <p:cTn id="38" presetID="9" presetClass="entr" presetSubtype="0" fill="hold" grpId="0" nodeType="withEffect">
                                  <p:stCondLst>
                                    <p:cond delay="0"/>
                                  </p:stCondLst>
                                  <p:childTnLst>
                                    <p:set>
                                      <p:cBhvr>
                                        <p:cTn id="39" dur="1" fill="hold">
                                          <p:stCondLst>
                                            <p:cond delay="0"/>
                                          </p:stCondLst>
                                        </p:cTn>
                                        <p:tgtEl>
                                          <p:spTgt spid="7">
                                            <p:txEl>
                                              <p:pRg st="7" end="7"/>
                                            </p:txEl>
                                          </p:spTgt>
                                        </p:tgtEl>
                                        <p:attrNameLst>
                                          <p:attrName>style.visibility</p:attrName>
                                        </p:attrNameLst>
                                      </p:cBhvr>
                                      <p:to>
                                        <p:strVal val="visible"/>
                                      </p:to>
                                    </p:set>
                                    <p:animEffect transition="in" filter="dissolve">
                                      <p:cBhvr>
                                        <p:cTn id="40" dur="500"/>
                                        <p:tgtEl>
                                          <p:spTgt spid="7">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uiExpand="1" build="allAtOnce"/>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itle 1"/>
          <p:cNvSpPr>
            <a:spLocks noGrp="1"/>
          </p:cNvSpPr>
          <p:nvPr>
            <p:ph type="title"/>
          </p:nvPr>
        </p:nvSpPr>
        <p:spPr>
          <a:xfrm>
            <a:off x="893763" y="519113"/>
            <a:ext cx="11217275" cy="938212"/>
          </a:xfrm>
        </p:spPr>
        <p:txBody>
          <a:bodyPr/>
          <a:lstStyle/>
          <a:p>
            <a:r>
              <a:rPr lang="id-ID" sz="6000" b="1" dirty="0" smtClean="0">
                <a:solidFill>
                  <a:srgbClr val="7030A0"/>
                </a:solidFill>
                <a:latin typeface="EngraversGothic BT" pitchFamily="34" charset="0"/>
              </a:rPr>
              <a:t>Kriteria Batubata Kualitas Baik</a:t>
            </a:r>
            <a:endParaRPr lang="en-GB" sz="6000" b="1" dirty="0" smtClean="0">
              <a:solidFill>
                <a:srgbClr val="7030A0"/>
              </a:solidFill>
              <a:latin typeface="EngraversGothic BT" pitchFamily="34" charset="0"/>
            </a:endParaRPr>
          </a:p>
        </p:txBody>
      </p:sp>
      <p:sp>
        <p:nvSpPr>
          <p:cNvPr id="7" name="Text Box 3"/>
          <p:cNvSpPr txBox="1">
            <a:spLocks noChangeArrowheads="1"/>
          </p:cNvSpPr>
          <p:nvPr/>
        </p:nvSpPr>
        <p:spPr bwMode="auto">
          <a:xfrm>
            <a:off x="790349" y="1414463"/>
            <a:ext cx="11529988" cy="5932821"/>
          </a:xfrm>
          <a:prstGeom prst="rect">
            <a:avLst/>
          </a:prstGeom>
          <a:noFill/>
          <a:ln w="9525">
            <a:noFill/>
            <a:miter lim="800000"/>
            <a:headEnd/>
            <a:tailEnd/>
          </a:ln>
          <a:effectLst/>
        </p:spPr>
        <p:txBody>
          <a:bodyPr/>
          <a:lstStyle/>
          <a:p>
            <a:pPr marL="352425" lvl="0" indent="-352425">
              <a:buFont typeface="Arial" pitchFamily="34" charset="0"/>
              <a:buChar char="•"/>
            </a:pPr>
            <a:r>
              <a:rPr lang="id-ID" sz="3600" dirty="0" smtClean="0">
                <a:solidFill>
                  <a:srgbClr val="002060"/>
                </a:solidFill>
                <a:latin typeface="Humnst777 BT" pitchFamily="34" charset="0"/>
              </a:rPr>
              <a:t>Harus seragam/sama dalam ukuran, dengan sudut tajam dan tepi yang rata.</a:t>
            </a:r>
          </a:p>
          <a:p>
            <a:pPr marL="352425" lvl="0" indent="-352425">
              <a:buFont typeface="Arial" pitchFamily="34" charset="0"/>
              <a:buChar char="•"/>
            </a:pPr>
            <a:r>
              <a:rPr lang="id-ID" sz="3600" dirty="0" smtClean="0">
                <a:solidFill>
                  <a:srgbClr val="002060"/>
                </a:solidFill>
                <a:latin typeface="Humnst777 BT" pitchFamily="34" charset="0"/>
              </a:rPr>
              <a:t>Bebas dari retak atau cacat, dan dari batu dan benjolan apapun.</a:t>
            </a:r>
          </a:p>
          <a:p>
            <a:pPr marL="352425" lvl="0" indent="-352425">
              <a:buFont typeface="Arial" pitchFamily="34" charset="0"/>
              <a:buChar char="•"/>
            </a:pPr>
            <a:r>
              <a:rPr lang="id-ID" sz="3600" dirty="0" smtClean="0">
                <a:solidFill>
                  <a:srgbClr val="002060"/>
                </a:solidFill>
                <a:latin typeface="Humnst777 BT" pitchFamily="34" charset="0"/>
              </a:rPr>
              <a:t>Permukaan harus benar dalam bentuk persegi panjang satu sama lain untuk menjamin kerapian pekerjaan.</a:t>
            </a:r>
          </a:p>
          <a:p>
            <a:pPr marL="352425" lvl="0" indent="-352425">
              <a:buFont typeface="Arial" pitchFamily="34" charset="0"/>
              <a:buChar char="•"/>
            </a:pPr>
            <a:r>
              <a:rPr lang="id-ID" sz="3600" dirty="0" smtClean="0">
                <a:solidFill>
                  <a:srgbClr val="002060"/>
                </a:solidFill>
                <a:latin typeface="Humnst777 BT" pitchFamily="34" charset="0"/>
              </a:rPr>
              <a:t>Ukuran standar : (1) PxLxT 240 mm x 115 mm x 52 mm, (2) 230 mm x 110 mm x 50 mm</a:t>
            </a:r>
          </a:p>
          <a:p>
            <a:pPr marL="352425" lvl="0" indent="-352425">
              <a:buFont typeface="Arial" pitchFamily="34" charset="0"/>
              <a:buChar char="•"/>
            </a:pPr>
            <a:r>
              <a:rPr lang="id-ID" sz="3600" dirty="0" smtClean="0">
                <a:solidFill>
                  <a:srgbClr val="002060"/>
                </a:solidFill>
                <a:latin typeface="Humnst777 BT" pitchFamily="34" charset="0"/>
              </a:rPr>
              <a:t>Suara yang padat jika diketok.</a:t>
            </a:r>
            <a:endParaRPr lang="id-ID" sz="3600" dirty="0">
              <a:solidFill>
                <a:srgbClr val="002060"/>
              </a:solidFill>
              <a:latin typeface="Humnst777 BT"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dissolve">
                                      <p:cBhvr>
                                        <p:cTn id="7" dur="500"/>
                                        <p:tgtEl>
                                          <p:spTgt spid="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7">
                                            <p:txEl>
                                              <p:pRg st="1" end="1"/>
                                            </p:txEl>
                                          </p:spTgt>
                                        </p:tgtEl>
                                        <p:attrNameLst>
                                          <p:attrName>style.visibility</p:attrName>
                                        </p:attrNameLst>
                                      </p:cBhvr>
                                      <p:to>
                                        <p:strVal val="visible"/>
                                      </p:to>
                                    </p:set>
                                    <p:animEffect transition="in" filter="dissolve">
                                      <p:cBhvr>
                                        <p:cTn id="12" dur="500"/>
                                        <p:tgtEl>
                                          <p:spTgt spid="7">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7">
                                            <p:txEl>
                                              <p:pRg st="2" end="2"/>
                                            </p:txEl>
                                          </p:spTgt>
                                        </p:tgtEl>
                                        <p:attrNameLst>
                                          <p:attrName>style.visibility</p:attrName>
                                        </p:attrNameLst>
                                      </p:cBhvr>
                                      <p:to>
                                        <p:strVal val="visible"/>
                                      </p:to>
                                    </p:set>
                                    <p:animEffect transition="in" filter="dissolve">
                                      <p:cBhvr>
                                        <p:cTn id="17" dur="500"/>
                                        <p:tgtEl>
                                          <p:spTgt spid="7">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7">
                                            <p:txEl>
                                              <p:pRg st="3" end="3"/>
                                            </p:txEl>
                                          </p:spTgt>
                                        </p:tgtEl>
                                        <p:attrNameLst>
                                          <p:attrName>style.visibility</p:attrName>
                                        </p:attrNameLst>
                                      </p:cBhvr>
                                      <p:to>
                                        <p:strVal val="visible"/>
                                      </p:to>
                                    </p:set>
                                    <p:animEffect transition="in" filter="dissolve">
                                      <p:cBhvr>
                                        <p:cTn id="22" dur="500"/>
                                        <p:tgtEl>
                                          <p:spTgt spid="7">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9" presetClass="entr" presetSubtype="0" fill="hold" grpId="0" nodeType="clickEffect">
                                  <p:stCondLst>
                                    <p:cond delay="0"/>
                                  </p:stCondLst>
                                  <p:childTnLst>
                                    <p:set>
                                      <p:cBhvr>
                                        <p:cTn id="26" dur="1" fill="hold">
                                          <p:stCondLst>
                                            <p:cond delay="0"/>
                                          </p:stCondLst>
                                        </p:cTn>
                                        <p:tgtEl>
                                          <p:spTgt spid="7">
                                            <p:txEl>
                                              <p:pRg st="4" end="4"/>
                                            </p:txEl>
                                          </p:spTgt>
                                        </p:tgtEl>
                                        <p:attrNameLst>
                                          <p:attrName>style.visibility</p:attrName>
                                        </p:attrNameLst>
                                      </p:cBhvr>
                                      <p:to>
                                        <p:strVal val="visible"/>
                                      </p:to>
                                    </p:set>
                                    <p:animEffect transition="in" filter="dissolve">
                                      <p:cBhvr>
                                        <p:cTn id="27" dur="500"/>
                                        <p:tgtEl>
                                          <p:spTgt spid="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allAtOnce"/>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itle 1"/>
          <p:cNvSpPr>
            <a:spLocks noGrp="1"/>
          </p:cNvSpPr>
          <p:nvPr>
            <p:ph type="title"/>
          </p:nvPr>
        </p:nvSpPr>
        <p:spPr>
          <a:xfrm>
            <a:off x="893763" y="519113"/>
            <a:ext cx="11217275" cy="938212"/>
          </a:xfrm>
        </p:spPr>
        <p:txBody>
          <a:bodyPr/>
          <a:lstStyle/>
          <a:p>
            <a:r>
              <a:rPr lang="id-ID" sz="6000" b="1" dirty="0" smtClean="0">
                <a:solidFill>
                  <a:srgbClr val="7030A0"/>
                </a:solidFill>
                <a:latin typeface="EngraversGothic BT" pitchFamily="34" charset="0"/>
              </a:rPr>
              <a:t>Pertemuan Dinding  Batubata </a:t>
            </a:r>
            <a:endParaRPr lang="en-GB" sz="6000" b="1" dirty="0" smtClean="0">
              <a:solidFill>
                <a:srgbClr val="7030A0"/>
              </a:solidFill>
              <a:latin typeface="EngraversGothic BT" pitchFamily="34" charset="0"/>
            </a:endParaRPr>
          </a:p>
        </p:txBody>
      </p:sp>
      <p:pic>
        <p:nvPicPr>
          <p:cNvPr id="1026" name="Picture 2" descr="Hasil gambar untuk macam macam tebal dinding bata&quot;"/>
          <p:cNvPicPr>
            <a:picLocks noChangeAspect="1" noChangeArrowheads="1"/>
          </p:cNvPicPr>
          <p:nvPr/>
        </p:nvPicPr>
        <p:blipFill>
          <a:blip r:embed="rId2"/>
          <a:srcRect/>
          <a:stretch>
            <a:fillRect/>
          </a:stretch>
        </p:blipFill>
        <p:spPr bwMode="auto">
          <a:xfrm>
            <a:off x="-15567" y="1588169"/>
            <a:ext cx="13020367" cy="7523747"/>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dissolve">
                                      <p:cBhvr>
                                        <p:cTn id="7" dur="5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itle 1"/>
          <p:cNvSpPr>
            <a:spLocks noGrp="1"/>
          </p:cNvSpPr>
          <p:nvPr>
            <p:ph type="title"/>
          </p:nvPr>
        </p:nvSpPr>
        <p:spPr>
          <a:xfrm>
            <a:off x="893763" y="519113"/>
            <a:ext cx="11217275" cy="938212"/>
          </a:xfrm>
        </p:spPr>
        <p:txBody>
          <a:bodyPr/>
          <a:lstStyle/>
          <a:p>
            <a:r>
              <a:rPr lang="id-ID" sz="6000" b="1" dirty="0" smtClean="0">
                <a:solidFill>
                  <a:srgbClr val="7030A0"/>
                </a:solidFill>
                <a:latin typeface="EngraversGothic BT" pitchFamily="34" charset="0"/>
              </a:rPr>
              <a:t>Pemasangan Batubata</a:t>
            </a:r>
            <a:endParaRPr lang="en-GB" sz="6000" b="1" dirty="0" smtClean="0">
              <a:solidFill>
                <a:srgbClr val="7030A0"/>
              </a:solidFill>
              <a:latin typeface="EngraversGothic BT" pitchFamily="34" charset="0"/>
            </a:endParaRPr>
          </a:p>
        </p:txBody>
      </p:sp>
      <p:sp>
        <p:nvSpPr>
          <p:cNvPr id="7" name="Text Box 3"/>
          <p:cNvSpPr txBox="1">
            <a:spLocks noChangeArrowheads="1"/>
          </p:cNvSpPr>
          <p:nvPr/>
        </p:nvSpPr>
        <p:spPr bwMode="auto">
          <a:xfrm>
            <a:off x="790349" y="1414463"/>
            <a:ext cx="11529988" cy="5932821"/>
          </a:xfrm>
          <a:prstGeom prst="rect">
            <a:avLst/>
          </a:prstGeom>
          <a:noFill/>
          <a:ln w="9525">
            <a:noFill/>
            <a:miter lim="800000"/>
            <a:headEnd/>
            <a:tailEnd/>
          </a:ln>
          <a:effectLst/>
        </p:spPr>
        <p:txBody>
          <a:bodyPr/>
          <a:lstStyle/>
          <a:p>
            <a:r>
              <a:rPr lang="id-ID" sz="3600" dirty="0" smtClean="0">
                <a:solidFill>
                  <a:srgbClr val="002060"/>
                </a:solidFill>
                <a:latin typeface="Humnst777 BT" pitchFamily="34" charset="0"/>
              </a:rPr>
              <a:t>Ada 3 Jenis Pemasangan Batu Bata Merah, yaitu :</a:t>
            </a:r>
          </a:p>
          <a:p>
            <a:pPr marL="352425" indent="-352425">
              <a:buFont typeface="Arial" pitchFamily="34" charset="0"/>
              <a:buChar char="•"/>
            </a:pPr>
            <a:r>
              <a:rPr lang="id-ID" sz="3600" b="1" dirty="0" smtClean="0">
                <a:solidFill>
                  <a:srgbClr val="002060"/>
                </a:solidFill>
                <a:latin typeface="Humnst777 BT" pitchFamily="34" charset="0"/>
              </a:rPr>
              <a:t>Pasangan ½ bata</a:t>
            </a:r>
            <a:r>
              <a:rPr lang="id-ID" sz="3600" dirty="0" smtClean="0">
                <a:solidFill>
                  <a:srgbClr val="002060"/>
                </a:solidFill>
                <a:latin typeface="Humnst777 BT" pitchFamily="34" charset="0"/>
              </a:rPr>
              <a:t>: Pemasangan bata secara memanjang dengan lebar bata merah sebagai tebal dinding.</a:t>
            </a:r>
          </a:p>
          <a:p>
            <a:pPr marL="352425" indent="-352425">
              <a:buFont typeface="Arial" pitchFamily="34" charset="0"/>
              <a:buChar char="•"/>
            </a:pPr>
            <a:r>
              <a:rPr lang="id-ID" sz="3600" b="1" dirty="0" smtClean="0">
                <a:solidFill>
                  <a:srgbClr val="002060"/>
                </a:solidFill>
                <a:latin typeface="Humnst777 BT" pitchFamily="34" charset="0"/>
              </a:rPr>
              <a:t>Pasangan 1 bata</a:t>
            </a:r>
            <a:r>
              <a:rPr lang="id-ID" sz="3600" dirty="0" smtClean="0">
                <a:solidFill>
                  <a:srgbClr val="002060"/>
                </a:solidFill>
                <a:latin typeface="Humnst777 BT" pitchFamily="34" charset="0"/>
              </a:rPr>
              <a:t>: Pasangan bata secara melintang dengan panjang bata sebagai tebal dinding.</a:t>
            </a:r>
          </a:p>
          <a:p>
            <a:pPr marL="352425" indent="-352425">
              <a:buFont typeface="Arial" pitchFamily="34" charset="0"/>
              <a:buChar char="•"/>
            </a:pPr>
            <a:r>
              <a:rPr lang="id-ID" sz="3600" b="1" dirty="0" smtClean="0">
                <a:solidFill>
                  <a:srgbClr val="002060"/>
                </a:solidFill>
                <a:latin typeface="Humnst777 BT" pitchFamily="34" charset="0"/>
              </a:rPr>
              <a:t>Pasangan rollag</a:t>
            </a:r>
            <a:r>
              <a:rPr lang="id-ID" sz="3600" dirty="0" smtClean="0">
                <a:solidFill>
                  <a:srgbClr val="002060"/>
                </a:solidFill>
                <a:latin typeface="Humnst777 BT" pitchFamily="34" charset="0"/>
              </a:rPr>
              <a:t>: Pasangan bata secara miring melintang yang berfungsi sebagai pasangan resapan air dibagian paling bawah pasangan bata.</a:t>
            </a:r>
            <a:endParaRPr lang="id-ID" sz="3600" dirty="0">
              <a:solidFill>
                <a:srgbClr val="002060"/>
              </a:solidFill>
              <a:latin typeface="Humnst777 BT"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dissolve">
                                      <p:cBhvr>
                                        <p:cTn id="7" dur="500"/>
                                        <p:tgtEl>
                                          <p:spTgt spid="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7">
                                            <p:txEl>
                                              <p:pRg st="1" end="1"/>
                                            </p:txEl>
                                          </p:spTgt>
                                        </p:tgtEl>
                                        <p:attrNameLst>
                                          <p:attrName>style.visibility</p:attrName>
                                        </p:attrNameLst>
                                      </p:cBhvr>
                                      <p:to>
                                        <p:strVal val="visible"/>
                                      </p:to>
                                    </p:set>
                                    <p:animEffect transition="in" filter="dissolve">
                                      <p:cBhvr>
                                        <p:cTn id="12" dur="500"/>
                                        <p:tgtEl>
                                          <p:spTgt spid="7">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7">
                                            <p:txEl>
                                              <p:pRg st="2" end="2"/>
                                            </p:txEl>
                                          </p:spTgt>
                                        </p:tgtEl>
                                        <p:attrNameLst>
                                          <p:attrName>style.visibility</p:attrName>
                                        </p:attrNameLst>
                                      </p:cBhvr>
                                      <p:to>
                                        <p:strVal val="visible"/>
                                      </p:to>
                                    </p:set>
                                    <p:animEffect transition="in" filter="dissolve">
                                      <p:cBhvr>
                                        <p:cTn id="17" dur="500"/>
                                        <p:tgtEl>
                                          <p:spTgt spid="7">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7">
                                            <p:txEl>
                                              <p:pRg st="3" end="3"/>
                                            </p:txEl>
                                          </p:spTgt>
                                        </p:tgtEl>
                                        <p:attrNameLst>
                                          <p:attrName>style.visibility</p:attrName>
                                        </p:attrNameLst>
                                      </p:cBhvr>
                                      <p:to>
                                        <p:strVal val="visible"/>
                                      </p:to>
                                    </p:set>
                                    <p:animEffect transition="in" filter="dissolve">
                                      <p:cBhvr>
                                        <p:cTn id="22" dur="500"/>
                                        <p:tgtEl>
                                          <p:spTgt spid="7">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allAtOnce"/>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itle 1"/>
          <p:cNvSpPr>
            <a:spLocks noGrp="1"/>
          </p:cNvSpPr>
          <p:nvPr>
            <p:ph type="title"/>
          </p:nvPr>
        </p:nvSpPr>
        <p:spPr>
          <a:xfrm>
            <a:off x="893763" y="519113"/>
            <a:ext cx="11217275" cy="938212"/>
          </a:xfrm>
        </p:spPr>
        <p:txBody>
          <a:bodyPr/>
          <a:lstStyle/>
          <a:p>
            <a:r>
              <a:rPr lang="id-ID" sz="6000" b="1" dirty="0" smtClean="0">
                <a:solidFill>
                  <a:srgbClr val="7030A0"/>
                </a:solidFill>
                <a:latin typeface="EngraversGothic BT" pitchFamily="34" charset="0"/>
              </a:rPr>
              <a:t>Ketebalan Dinding Batubata </a:t>
            </a:r>
            <a:endParaRPr lang="en-GB" sz="6000" b="1" dirty="0" smtClean="0">
              <a:solidFill>
                <a:srgbClr val="7030A0"/>
              </a:solidFill>
              <a:latin typeface="EngraversGothic BT" pitchFamily="34" charset="0"/>
            </a:endParaRPr>
          </a:p>
        </p:txBody>
      </p:sp>
      <p:pic>
        <p:nvPicPr>
          <p:cNvPr id="25602" name="Picture 2" descr="Hasil gambar untuk macam macam tebal dinding bata&quot;"/>
          <p:cNvPicPr>
            <a:picLocks noChangeAspect="1" noChangeArrowheads="1"/>
          </p:cNvPicPr>
          <p:nvPr/>
        </p:nvPicPr>
        <p:blipFill>
          <a:blip r:embed="rId2">
            <a:lum bright="-20000" contrast="40000"/>
          </a:blip>
          <a:srcRect/>
          <a:stretch>
            <a:fillRect/>
          </a:stretch>
        </p:blipFill>
        <p:spPr bwMode="auto">
          <a:xfrm>
            <a:off x="0" y="1876927"/>
            <a:ext cx="12971893" cy="7026442"/>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25602"/>
                                        </p:tgtEl>
                                        <p:attrNameLst>
                                          <p:attrName>style.visibility</p:attrName>
                                        </p:attrNameLst>
                                      </p:cBhvr>
                                      <p:to>
                                        <p:strVal val="visible"/>
                                      </p:to>
                                    </p:set>
                                    <p:animEffect transition="in" filter="dissolve">
                                      <p:cBhvr>
                                        <p:cTn id="7" dur="500"/>
                                        <p:tgtEl>
                                          <p:spTgt spid="2560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itle 1"/>
          <p:cNvSpPr>
            <a:spLocks noGrp="1"/>
          </p:cNvSpPr>
          <p:nvPr>
            <p:ph type="title"/>
          </p:nvPr>
        </p:nvSpPr>
        <p:spPr>
          <a:xfrm>
            <a:off x="893763" y="519113"/>
            <a:ext cx="11217275" cy="938212"/>
          </a:xfrm>
        </p:spPr>
        <p:txBody>
          <a:bodyPr/>
          <a:lstStyle/>
          <a:p>
            <a:r>
              <a:rPr lang="id-ID" sz="6000" b="1" dirty="0" smtClean="0">
                <a:solidFill>
                  <a:srgbClr val="7030A0"/>
                </a:solidFill>
                <a:latin typeface="EngraversGothic BT" pitchFamily="34" charset="0"/>
              </a:rPr>
              <a:t>Pemasangan Dinding Batubata </a:t>
            </a:r>
            <a:endParaRPr lang="en-GB" sz="6000" b="1" dirty="0" smtClean="0">
              <a:solidFill>
                <a:srgbClr val="7030A0"/>
              </a:solidFill>
              <a:latin typeface="EngraversGothic BT" pitchFamily="34" charset="0"/>
            </a:endParaRPr>
          </a:p>
        </p:txBody>
      </p:sp>
      <p:pic>
        <p:nvPicPr>
          <p:cNvPr id="5" name="Picture 4" descr="https://3.bp.blogspot.com/-z61DjgOzw_A/WSTtkF__5OI/AAAAAAAAHT4/PKwdbH5FscA3SESFV7vRpmneJTCodoqwACLcB/s640/Gambar%2BBata%2BMerah.png">
            <a:hlinkClick r:id="rId2"/>
          </p:cNvPr>
          <p:cNvPicPr/>
          <p:nvPr/>
        </p:nvPicPr>
        <p:blipFill>
          <a:blip r:embed="rId3"/>
          <a:srcRect/>
          <a:stretch>
            <a:fillRect/>
          </a:stretch>
        </p:blipFill>
        <p:spPr bwMode="auto">
          <a:xfrm>
            <a:off x="0" y="1581593"/>
            <a:ext cx="13004800" cy="8172008"/>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ssolv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itle 1"/>
          <p:cNvSpPr>
            <a:spLocks noGrp="1"/>
          </p:cNvSpPr>
          <p:nvPr>
            <p:ph type="title"/>
          </p:nvPr>
        </p:nvSpPr>
        <p:spPr>
          <a:xfrm>
            <a:off x="893763" y="519113"/>
            <a:ext cx="11217275" cy="938212"/>
          </a:xfrm>
        </p:spPr>
        <p:txBody>
          <a:bodyPr/>
          <a:lstStyle/>
          <a:p>
            <a:r>
              <a:rPr lang="id-ID" sz="6000" b="1" dirty="0" smtClean="0">
                <a:solidFill>
                  <a:srgbClr val="7030A0"/>
                </a:solidFill>
                <a:latin typeface="EngraversGothic BT" pitchFamily="34" charset="0"/>
              </a:rPr>
              <a:t>Pemasangan Dinding Batubata </a:t>
            </a:r>
            <a:endParaRPr lang="en-GB" sz="6000" b="1" dirty="0" smtClean="0">
              <a:solidFill>
                <a:srgbClr val="7030A0"/>
              </a:solidFill>
              <a:latin typeface="EngraversGothic BT" pitchFamily="34" charset="0"/>
            </a:endParaRPr>
          </a:p>
        </p:txBody>
      </p:sp>
      <p:pic>
        <p:nvPicPr>
          <p:cNvPr id="4" name="Picture 3" descr="https://www.asdar.id/wp-content/uploads/2017/11/pemasangan-dinding-batu-bata.jpg"/>
          <p:cNvPicPr/>
          <p:nvPr/>
        </p:nvPicPr>
        <p:blipFill>
          <a:blip r:embed="rId2"/>
          <a:srcRect/>
          <a:stretch>
            <a:fillRect/>
          </a:stretch>
        </p:blipFill>
        <p:spPr bwMode="auto">
          <a:xfrm>
            <a:off x="0" y="1700463"/>
            <a:ext cx="13006120" cy="8053137"/>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ssolv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itle 1"/>
          <p:cNvSpPr>
            <a:spLocks noGrp="1"/>
          </p:cNvSpPr>
          <p:nvPr>
            <p:ph type="title"/>
          </p:nvPr>
        </p:nvSpPr>
        <p:spPr>
          <a:xfrm>
            <a:off x="893763" y="519113"/>
            <a:ext cx="11217275" cy="938212"/>
          </a:xfrm>
        </p:spPr>
        <p:txBody>
          <a:bodyPr/>
          <a:lstStyle/>
          <a:p>
            <a:r>
              <a:rPr lang="id-ID" sz="6000" b="1" dirty="0" smtClean="0">
                <a:solidFill>
                  <a:srgbClr val="7030A0"/>
                </a:solidFill>
                <a:latin typeface="EngraversGothic BT" pitchFamily="34" charset="0"/>
              </a:rPr>
              <a:t>Pemasangan Batubata</a:t>
            </a:r>
            <a:endParaRPr lang="en-GB" sz="6000" b="1" dirty="0" smtClean="0">
              <a:solidFill>
                <a:srgbClr val="7030A0"/>
              </a:solidFill>
              <a:latin typeface="EngraversGothic BT" pitchFamily="34" charset="0"/>
            </a:endParaRPr>
          </a:p>
        </p:txBody>
      </p:sp>
      <p:sp>
        <p:nvSpPr>
          <p:cNvPr id="7" name="Text Box 3"/>
          <p:cNvSpPr txBox="1">
            <a:spLocks noChangeArrowheads="1"/>
          </p:cNvSpPr>
          <p:nvPr/>
        </p:nvSpPr>
        <p:spPr bwMode="auto">
          <a:xfrm>
            <a:off x="790349" y="1414463"/>
            <a:ext cx="11529988" cy="8339137"/>
          </a:xfrm>
          <a:prstGeom prst="rect">
            <a:avLst/>
          </a:prstGeom>
          <a:solidFill>
            <a:srgbClr val="FFFFFF">
              <a:alpha val="43137"/>
            </a:srgbClr>
          </a:solidFill>
          <a:ln w="9525">
            <a:noFill/>
            <a:miter lim="800000"/>
            <a:headEnd/>
            <a:tailEnd/>
          </a:ln>
          <a:effectLst/>
        </p:spPr>
        <p:txBody>
          <a:bodyPr/>
          <a:lstStyle/>
          <a:p>
            <a:pPr marL="352425" lvl="0" indent="-352425">
              <a:buFont typeface="Arial" pitchFamily="34" charset="0"/>
              <a:buChar char="•"/>
            </a:pPr>
            <a:r>
              <a:rPr lang="id-ID" sz="3600" dirty="0" smtClean="0">
                <a:solidFill>
                  <a:srgbClr val="002060"/>
                </a:solidFill>
                <a:latin typeface="Humnst777 BT" pitchFamily="34" charset="0"/>
              </a:rPr>
              <a:t>Pasangan batu bata untuk dinding – dinding luar pada bangunan umumnya dapat dipakai pasangan batu bata ½ batu.</a:t>
            </a:r>
          </a:p>
          <a:p>
            <a:pPr marL="352425" lvl="0" indent="-352425">
              <a:buFont typeface="Arial" pitchFamily="34" charset="0"/>
              <a:buChar char="•"/>
            </a:pPr>
            <a:r>
              <a:rPr lang="id-ID" sz="3600" dirty="0" smtClean="0">
                <a:solidFill>
                  <a:srgbClr val="002060"/>
                </a:solidFill>
                <a:latin typeface="Humnst777 BT" pitchFamily="34" charset="0"/>
              </a:rPr>
              <a:t>Dinding Pengisi dari pasangan bata ½ bata harus diperkuat dengan sloof, kolom praktis, rollag, dan ring balok yang berfungsi untuk mengikat pasangan bata dan menahan/menyalurkan beban struktural pada bangunan agar tidak mengenai pasangan dinding bata tersebut.</a:t>
            </a:r>
          </a:p>
          <a:p>
            <a:pPr marL="352425" lvl="0" indent="-352425">
              <a:buFont typeface="Arial" pitchFamily="34" charset="0"/>
              <a:buChar char="•"/>
            </a:pPr>
            <a:r>
              <a:rPr lang="id-ID" sz="3600" dirty="0" smtClean="0">
                <a:solidFill>
                  <a:srgbClr val="002060"/>
                </a:solidFill>
                <a:latin typeface="Humnst777 BT" pitchFamily="34" charset="0"/>
              </a:rPr>
              <a:t>Campuran spesi pada pasangan tembok harus cukup kedap air agar tembok tidak mudah basah jika terkena air hujan. Dinding bata yang memerlukan campuran kedap air misalnya tembok pada kamar mandi, WC, tempat cuci, dan dapur, spesi nya 1 PC : 2 PS, artinya 1 takaran semen dan 2 takaran pasir. </a:t>
            </a:r>
            <a:endParaRPr lang="id-ID" sz="3600" dirty="0">
              <a:solidFill>
                <a:srgbClr val="002060"/>
              </a:solidFill>
              <a:latin typeface="Humnst777 BT"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7">
                                            <p:bg/>
                                          </p:spTgt>
                                        </p:tgtEl>
                                        <p:attrNameLst>
                                          <p:attrName>style.visibility</p:attrName>
                                        </p:attrNameLst>
                                      </p:cBhvr>
                                      <p:to>
                                        <p:strVal val="visible"/>
                                      </p:to>
                                    </p:set>
                                    <p:animEffect transition="in" filter="dissolve">
                                      <p:cBhvr>
                                        <p:cTn id="7" dur="500"/>
                                        <p:tgtEl>
                                          <p:spTgt spid="7">
                                            <p:bg/>
                                          </p:spTgt>
                                        </p:tgtEl>
                                      </p:cBhvr>
                                    </p:animEffect>
                                  </p:childTnLst>
                                </p:cTn>
                              </p:par>
                              <p:par>
                                <p:cTn id="8" presetID="9" presetClass="entr" presetSubtype="0" fill="hold" grpId="0" nodeType="withEffect">
                                  <p:stCondLst>
                                    <p:cond delay="0"/>
                                  </p:stCondLst>
                                  <p:childTnLst>
                                    <p:set>
                                      <p:cBhvr>
                                        <p:cTn id="9" dur="1" fill="hold">
                                          <p:stCondLst>
                                            <p:cond delay="0"/>
                                          </p:stCondLst>
                                        </p:cTn>
                                        <p:tgtEl>
                                          <p:spTgt spid="7">
                                            <p:txEl>
                                              <p:pRg st="0" end="0"/>
                                            </p:txEl>
                                          </p:spTgt>
                                        </p:tgtEl>
                                        <p:attrNameLst>
                                          <p:attrName>style.visibility</p:attrName>
                                        </p:attrNameLst>
                                      </p:cBhvr>
                                      <p:to>
                                        <p:strVal val="visible"/>
                                      </p:to>
                                    </p:set>
                                    <p:animEffect transition="in" filter="dissolve">
                                      <p:cBhvr>
                                        <p:cTn id="10" dur="500"/>
                                        <p:tgtEl>
                                          <p:spTgt spid="7">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9" presetClass="entr" presetSubtype="0" fill="hold" grpId="0" nodeType="clickEffect">
                                  <p:stCondLst>
                                    <p:cond delay="0"/>
                                  </p:stCondLst>
                                  <p:childTnLst>
                                    <p:set>
                                      <p:cBhvr>
                                        <p:cTn id="14" dur="1" fill="hold">
                                          <p:stCondLst>
                                            <p:cond delay="0"/>
                                          </p:stCondLst>
                                        </p:cTn>
                                        <p:tgtEl>
                                          <p:spTgt spid="7">
                                            <p:txEl>
                                              <p:pRg st="1" end="1"/>
                                            </p:txEl>
                                          </p:spTgt>
                                        </p:tgtEl>
                                        <p:attrNameLst>
                                          <p:attrName>style.visibility</p:attrName>
                                        </p:attrNameLst>
                                      </p:cBhvr>
                                      <p:to>
                                        <p:strVal val="visible"/>
                                      </p:to>
                                    </p:set>
                                    <p:animEffect transition="in" filter="dissolve">
                                      <p:cBhvr>
                                        <p:cTn id="15" dur="500"/>
                                        <p:tgtEl>
                                          <p:spTgt spid="7">
                                            <p:txEl>
                                              <p:pRg st="1" end="1"/>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9" presetClass="entr" presetSubtype="0" fill="hold" grpId="0" nodeType="clickEffect">
                                  <p:stCondLst>
                                    <p:cond delay="0"/>
                                  </p:stCondLst>
                                  <p:childTnLst>
                                    <p:set>
                                      <p:cBhvr>
                                        <p:cTn id="19" dur="1" fill="hold">
                                          <p:stCondLst>
                                            <p:cond delay="0"/>
                                          </p:stCondLst>
                                        </p:cTn>
                                        <p:tgtEl>
                                          <p:spTgt spid="7">
                                            <p:txEl>
                                              <p:pRg st="2" end="2"/>
                                            </p:txEl>
                                          </p:spTgt>
                                        </p:tgtEl>
                                        <p:attrNameLst>
                                          <p:attrName>style.visibility</p:attrName>
                                        </p:attrNameLst>
                                      </p:cBhvr>
                                      <p:to>
                                        <p:strVal val="visible"/>
                                      </p:to>
                                    </p:set>
                                    <p:animEffect transition="in" filter="dissolve">
                                      <p:cBhvr>
                                        <p:cTn id="20" dur="500"/>
                                        <p:tgtEl>
                                          <p:spTgt spid="7">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allAtOnce"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itle 1"/>
          <p:cNvSpPr>
            <a:spLocks noGrp="1"/>
          </p:cNvSpPr>
          <p:nvPr>
            <p:ph type="title"/>
          </p:nvPr>
        </p:nvSpPr>
        <p:spPr>
          <a:xfrm>
            <a:off x="893763" y="519113"/>
            <a:ext cx="11217275" cy="938212"/>
          </a:xfrm>
        </p:spPr>
        <p:txBody>
          <a:bodyPr/>
          <a:lstStyle/>
          <a:p>
            <a:r>
              <a:rPr lang="id-ID" sz="6000" b="1" dirty="0" smtClean="0">
                <a:solidFill>
                  <a:srgbClr val="7030A0"/>
                </a:solidFill>
                <a:latin typeface="EngraversGothic BT" pitchFamily="34" charset="0"/>
              </a:rPr>
              <a:t>Pemasangan Batubata</a:t>
            </a:r>
            <a:endParaRPr lang="en-GB" sz="6000" b="1" dirty="0" smtClean="0">
              <a:solidFill>
                <a:srgbClr val="7030A0"/>
              </a:solidFill>
              <a:latin typeface="EngraversGothic BT" pitchFamily="34" charset="0"/>
            </a:endParaRPr>
          </a:p>
        </p:txBody>
      </p:sp>
      <p:sp>
        <p:nvSpPr>
          <p:cNvPr id="7" name="Text Box 3"/>
          <p:cNvSpPr txBox="1">
            <a:spLocks noChangeArrowheads="1"/>
          </p:cNvSpPr>
          <p:nvPr/>
        </p:nvSpPr>
        <p:spPr bwMode="auto">
          <a:xfrm>
            <a:off x="790349" y="1414463"/>
            <a:ext cx="11529988" cy="7360569"/>
          </a:xfrm>
          <a:prstGeom prst="rect">
            <a:avLst/>
          </a:prstGeom>
          <a:solidFill>
            <a:srgbClr val="FFFFFF">
              <a:alpha val="41176"/>
            </a:srgbClr>
          </a:solidFill>
          <a:ln w="9525">
            <a:noFill/>
            <a:miter lim="800000"/>
            <a:headEnd/>
            <a:tailEnd/>
          </a:ln>
          <a:effectLst/>
        </p:spPr>
        <p:txBody>
          <a:bodyPr/>
          <a:lstStyle/>
          <a:p>
            <a:pPr marL="352425" lvl="0" indent="-352425">
              <a:buFont typeface="Arial" pitchFamily="34" charset="0"/>
              <a:buChar char="•"/>
            </a:pPr>
            <a:r>
              <a:rPr lang="id-ID" sz="3600" dirty="0" smtClean="0">
                <a:solidFill>
                  <a:srgbClr val="002060"/>
                </a:solidFill>
                <a:latin typeface="Humnst777 BT" pitchFamily="34" charset="0"/>
              </a:rPr>
              <a:t>Dinding </a:t>
            </a:r>
            <a:r>
              <a:rPr lang="id-ID" sz="3600" dirty="0" smtClean="0">
                <a:solidFill>
                  <a:srgbClr val="002060"/>
                </a:solidFill>
                <a:latin typeface="Humnst777 BT" pitchFamily="34" charset="0"/>
              </a:rPr>
              <a:t>bata yang tidak memerlukan campuran kedap air, perbandingan spesi umumnya 1 PC : 3 PS : 10 KP.</a:t>
            </a:r>
          </a:p>
          <a:p>
            <a:pPr marL="352425" lvl="0" indent="-352425">
              <a:buFont typeface="Arial" pitchFamily="34" charset="0"/>
              <a:buChar char="•"/>
            </a:pPr>
            <a:r>
              <a:rPr lang="id-ID" sz="3600" dirty="0" smtClean="0">
                <a:solidFill>
                  <a:srgbClr val="002060"/>
                </a:solidFill>
                <a:latin typeface="Humnst777 BT" pitchFamily="34" charset="0"/>
              </a:rPr>
              <a:t>Perkuatan dinding batu bata dengan kolom praktis. Kolom-kolom praktis merupakan bagian kerangka yang  membantu dan memperkuat posisi dinding pasangan batu bata, dan pemasangan kolom ditempatkan pada sudut pertemuan pasangan batu bata.</a:t>
            </a:r>
          </a:p>
          <a:p>
            <a:pPr marL="352425" lvl="0" indent="-352425">
              <a:buFont typeface="Arial" pitchFamily="34" charset="0"/>
              <a:buChar char="•"/>
            </a:pPr>
            <a:r>
              <a:rPr lang="id-ID" sz="3600" dirty="0" smtClean="0">
                <a:solidFill>
                  <a:srgbClr val="002060"/>
                </a:solidFill>
                <a:latin typeface="Humnst777 BT" pitchFamily="34" charset="0"/>
              </a:rPr>
              <a:t>Pasangan dan penempatan kolom-kolom praktis yang berukuran 13 x 13 atau 15 x 15 ditempatkan pada seluas bidang dinding tembok batu bata 12 m2. </a:t>
            </a:r>
            <a:endParaRPr lang="id-ID" sz="3600" dirty="0">
              <a:solidFill>
                <a:srgbClr val="002060"/>
              </a:solidFill>
              <a:latin typeface="Humnst777 BT"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7">
                                            <p:bg/>
                                          </p:spTgt>
                                        </p:tgtEl>
                                        <p:attrNameLst>
                                          <p:attrName>style.visibility</p:attrName>
                                        </p:attrNameLst>
                                      </p:cBhvr>
                                      <p:to>
                                        <p:strVal val="visible"/>
                                      </p:to>
                                    </p:set>
                                    <p:animEffect transition="in" filter="dissolve">
                                      <p:cBhvr>
                                        <p:cTn id="7" dur="500"/>
                                        <p:tgtEl>
                                          <p:spTgt spid="7">
                                            <p:bg/>
                                          </p:spTgt>
                                        </p:tgtEl>
                                      </p:cBhvr>
                                    </p:animEffect>
                                  </p:childTnLst>
                                </p:cTn>
                              </p:par>
                              <p:par>
                                <p:cTn id="8" presetID="9" presetClass="entr" presetSubtype="0" fill="hold" grpId="0" nodeType="withEffect">
                                  <p:stCondLst>
                                    <p:cond delay="0"/>
                                  </p:stCondLst>
                                  <p:childTnLst>
                                    <p:set>
                                      <p:cBhvr>
                                        <p:cTn id="9" dur="1" fill="hold">
                                          <p:stCondLst>
                                            <p:cond delay="0"/>
                                          </p:stCondLst>
                                        </p:cTn>
                                        <p:tgtEl>
                                          <p:spTgt spid="7">
                                            <p:txEl>
                                              <p:pRg st="0" end="0"/>
                                            </p:txEl>
                                          </p:spTgt>
                                        </p:tgtEl>
                                        <p:attrNameLst>
                                          <p:attrName>style.visibility</p:attrName>
                                        </p:attrNameLst>
                                      </p:cBhvr>
                                      <p:to>
                                        <p:strVal val="visible"/>
                                      </p:to>
                                    </p:set>
                                    <p:animEffect transition="in" filter="dissolve">
                                      <p:cBhvr>
                                        <p:cTn id="10" dur="500"/>
                                        <p:tgtEl>
                                          <p:spTgt spid="7">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9" presetClass="entr" presetSubtype="0" fill="hold" grpId="0" nodeType="clickEffect">
                                  <p:stCondLst>
                                    <p:cond delay="0"/>
                                  </p:stCondLst>
                                  <p:childTnLst>
                                    <p:set>
                                      <p:cBhvr>
                                        <p:cTn id="14" dur="1" fill="hold">
                                          <p:stCondLst>
                                            <p:cond delay="0"/>
                                          </p:stCondLst>
                                        </p:cTn>
                                        <p:tgtEl>
                                          <p:spTgt spid="7">
                                            <p:txEl>
                                              <p:pRg st="1" end="1"/>
                                            </p:txEl>
                                          </p:spTgt>
                                        </p:tgtEl>
                                        <p:attrNameLst>
                                          <p:attrName>style.visibility</p:attrName>
                                        </p:attrNameLst>
                                      </p:cBhvr>
                                      <p:to>
                                        <p:strVal val="visible"/>
                                      </p:to>
                                    </p:set>
                                    <p:animEffect transition="in" filter="dissolve">
                                      <p:cBhvr>
                                        <p:cTn id="15" dur="500"/>
                                        <p:tgtEl>
                                          <p:spTgt spid="7">
                                            <p:txEl>
                                              <p:pRg st="1" end="1"/>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9" presetClass="entr" presetSubtype="0" fill="hold" grpId="0" nodeType="clickEffect">
                                  <p:stCondLst>
                                    <p:cond delay="0"/>
                                  </p:stCondLst>
                                  <p:childTnLst>
                                    <p:set>
                                      <p:cBhvr>
                                        <p:cTn id="19" dur="1" fill="hold">
                                          <p:stCondLst>
                                            <p:cond delay="0"/>
                                          </p:stCondLst>
                                        </p:cTn>
                                        <p:tgtEl>
                                          <p:spTgt spid="7">
                                            <p:txEl>
                                              <p:pRg st="2" end="2"/>
                                            </p:txEl>
                                          </p:spTgt>
                                        </p:tgtEl>
                                        <p:attrNameLst>
                                          <p:attrName>style.visibility</p:attrName>
                                        </p:attrNameLst>
                                      </p:cBhvr>
                                      <p:to>
                                        <p:strVal val="visible"/>
                                      </p:to>
                                    </p:set>
                                    <p:animEffect transition="in" filter="dissolve">
                                      <p:cBhvr>
                                        <p:cTn id="20" dur="500"/>
                                        <p:tgtEl>
                                          <p:spTgt spid="7">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allAtOnce"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itle 1"/>
          <p:cNvSpPr>
            <a:spLocks noGrp="1"/>
          </p:cNvSpPr>
          <p:nvPr>
            <p:ph type="title"/>
          </p:nvPr>
        </p:nvSpPr>
        <p:spPr>
          <a:xfrm>
            <a:off x="893763" y="519113"/>
            <a:ext cx="11217275" cy="938212"/>
          </a:xfrm>
        </p:spPr>
        <p:txBody>
          <a:bodyPr/>
          <a:lstStyle/>
          <a:p>
            <a:r>
              <a:rPr lang="id-ID" sz="6000" b="1" dirty="0" smtClean="0">
                <a:solidFill>
                  <a:srgbClr val="7030A0"/>
                </a:solidFill>
                <a:latin typeface="EngraversGothic BT" pitchFamily="34" charset="0"/>
              </a:rPr>
              <a:t>Pemasangan Batubata</a:t>
            </a:r>
            <a:endParaRPr lang="en-GB" sz="6000" b="1" dirty="0" smtClean="0">
              <a:solidFill>
                <a:srgbClr val="7030A0"/>
              </a:solidFill>
              <a:latin typeface="EngraversGothic BT" pitchFamily="34" charset="0"/>
            </a:endParaRPr>
          </a:p>
        </p:txBody>
      </p:sp>
      <p:sp>
        <p:nvSpPr>
          <p:cNvPr id="7" name="Text Box 3"/>
          <p:cNvSpPr txBox="1">
            <a:spLocks noChangeArrowheads="1"/>
          </p:cNvSpPr>
          <p:nvPr/>
        </p:nvSpPr>
        <p:spPr bwMode="auto">
          <a:xfrm>
            <a:off x="790349" y="1414463"/>
            <a:ext cx="11529988" cy="6975558"/>
          </a:xfrm>
          <a:prstGeom prst="rect">
            <a:avLst/>
          </a:prstGeom>
          <a:solidFill>
            <a:srgbClr val="FFFFFF">
              <a:alpha val="43137"/>
            </a:srgbClr>
          </a:solidFill>
          <a:ln w="9525">
            <a:noFill/>
            <a:miter lim="800000"/>
            <a:headEnd/>
            <a:tailEnd/>
          </a:ln>
          <a:effectLst/>
        </p:spPr>
        <p:txBody>
          <a:bodyPr/>
          <a:lstStyle/>
          <a:p>
            <a:pPr marL="352425" lvl="0"/>
            <a:r>
              <a:rPr lang="id-ID" sz="3600" dirty="0" smtClean="0">
                <a:solidFill>
                  <a:srgbClr val="002060"/>
                </a:solidFill>
                <a:latin typeface="Humnst777 BT" pitchFamily="34" charset="0"/>
              </a:rPr>
              <a:t>Jadi</a:t>
            </a:r>
            <a:r>
              <a:rPr lang="id-ID" sz="3600" dirty="0" smtClean="0">
                <a:solidFill>
                  <a:srgbClr val="002060"/>
                </a:solidFill>
                <a:latin typeface="Humnst777 BT" pitchFamily="34" charset="0"/>
              </a:rPr>
              <a:t>, penampang kolom praktis yang berukuran 15 x 15 cm itu ditempatkan penulangan/pembesian ø 4 – 12 mm dan pemasangan sengkang/cincinnya dengan ø 6 – 20 cm dan terpasang pada dinding bata dengan jarak 3 – 4 m</a:t>
            </a:r>
          </a:p>
          <a:p>
            <a:pPr marL="352425" lvl="0" indent="-352425">
              <a:buFont typeface="Arial" pitchFamily="34" charset="0"/>
              <a:buChar char="•"/>
            </a:pPr>
            <a:r>
              <a:rPr lang="id-ID" sz="3600" dirty="0" smtClean="0">
                <a:solidFill>
                  <a:srgbClr val="002060"/>
                </a:solidFill>
                <a:latin typeface="Humnst777 BT" pitchFamily="34" charset="0"/>
              </a:rPr>
              <a:t>Untuk penempatan Kusen di bagian atas dari ambang atas kusen dipasangkan batu bata berdiri atau disebut sebagai rollag dengan adukan menggunakan perbandingan 1 PC: 2 Ps atau dipasang balok latai 15/20 atau 13/20 dengan tujuan agar kusen tidak menerima beban dari dinding diatasnya.</a:t>
            </a:r>
            <a:endParaRPr lang="id-ID" sz="3600" dirty="0">
              <a:solidFill>
                <a:srgbClr val="002060"/>
              </a:solidFill>
              <a:latin typeface="Humnst777 BT"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7">
                                            <p:bg/>
                                          </p:spTgt>
                                        </p:tgtEl>
                                        <p:attrNameLst>
                                          <p:attrName>style.visibility</p:attrName>
                                        </p:attrNameLst>
                                      </p:cBhvr>
                                      <p:to>
                                        <p:strVal val="visible"/>
                                      </p:to>
                                    </p:set>
                                    <p:animEffect transition="in" filter="dissolve">
                                      <p:cBhvr>
                                        <p:cTn id="7" dur="500"/>
                                        <p:tgtEl>
                                          <p:spTgt spid="7">
                                            <p:bg/>
                                          </p:spTgt>
                                        </p:tgtEl>
                                      </p:cBhvr>
                                    </p:animEffect>
                                  </p:childTnLst>
                                </p:cTn>
                              </p:par>
                              <p:par>
                                <p:cTn id="8" presetID="9" presetClass="entr" presetSubtype="0" fill="hold" grpId="0" nodeType="withEffect">
                                  <p:stCondLst>
                                    <p:cond delay="0"/>
                                  </p:stCondLst>
                                  <p:childTnLst>
                                    <p:set>
                                      <p:cBhvr>
                                        <p:cTn id="9" dur="1" fill="hold">
                                          <p:stCondLst>
                                            <p:cond delay="0"/>
                                          </p:stCondLst>
                                        </p:cTn>
                                        <p:tgtEl>
                                          <p:spTgt spid="7">
                                            <p:txEl>
                                              <p:pRg st="0" end="0"/>
                                            </p:txEl>
                                          </p:spTgt>
                                        </p:tgtEl>
                                        <p:attrNameLst>
                                          <p:attrName>style.visibility</p:attrName>
                                        </p:attrNameLst>
                                      </p:cBhvr>
                                      <p:to>
                                        <p:strVal val="visible"/>
                                      </p:to>
                                    </p:set>
                                    <p:animEffect transition="in" filter="dissolve">
                                      <p:cBhvr>
                                        <p:cTn id="10" dur="500"/>
                                        <p:tgtEl>
                                          <p:spTgt spid="7">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9" presetClass="entr" presetSubtype="0" fill="hold" grpId="0" nodeType="clickEffect">
                                  <p:stCondLst>
                                    <p:cond delay="0"/>
                                  </p:stCondLst>
                                  <p:childTnLst>
                                    <p:set>
                                      <p:cBhvr>
                                        <p:cTn id="14" dur="1" fill="hold">
                                          <p:stCondLst>
                                            <p:cond delay="0"/>
                                          </p:stCondLst>
                                        </p:cTn>
                                        <p:tgtEl>
                                          <p:spTgt spid="7">
                                            <p:txEl>
                                              <p:pRg st="1" end="1"/>
                                            </p:txEl>
                                          </p:spTgt>
                                        </p:tgtEl>
                                        <p:attrNameLst>
                                          <p:attrName>style.visibility</p:attrName>
                                        </p:attrNameLst>
                                      </p:cBhvr>
                                      <p:to>
                                        <p:strVal val="visible"/>
                                      </p:to>
                                    </p:set>
                                    <p:animEffect transition="in" filter="dissolve">
                                      <p:cBhvr>
                                        <p:cTn id="15" dur="500"/>
                                        <p:tgtEl>
                                          <p:spTgt spid="7">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allAtOnce"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itle 1"/>
          <p:cNvSpPr>
            <a:spLocks noGrp="1"/>
          </p:cNvSpPr>
          <p:nvPr>
            <p:ph type="title"/>
          </p:nvPr>
        </p:nvSpPr>
        <p:spPr>
          <a:xfrm>
            <a:off x="893763" y="519113"/>
            <a:ext cx="11217275" cy="938212"/>
          </a:xfrm>
        </p:spPr>
        <p:txBody>
          <a:bodyPr/>
          <a:lstStyle/>
          <a:p>
            <a:r>
              <a:rPr lang="id-ID" sz="6000" b="1" dirty="0" smtClean="0">
                <a:solidFill>
                  <a:srgbClr val="7030A0"/>
                </a:solidFill>
                <a:latin typeface="EngraversGothic BT" pitchFamily="34" charset="0"/>
              </a:rPr>
              <a:t>Pemeliharaan Batubata</a:t>
            </a:r>
            <a:endParaRPr lang="en-GB" sz="6000" b="1" dirty="0" smtClean="0">
              <a:solidFill>
                <a:srgbClr val="7030A0"/>
              </a:solidFill>
              <a:latin typeface="EngraversGothic BT" pitchFamily="34" charset="0"/>
            </a:endParaRPr>
          </a:p>
        </p:txBody>
      </p:sp>
      <p:sp>
        <p:nvSpPr>
          <p:cNvPr id="7" name="Text Box 3"/>
          <p:cNvSpPr txBox="1">
            <a:spLocks noChangeArrowheads="1"/>
          </p:cNvSpPr>
          <p:nvPr/>
        </p:nvSpPr>
        <p:spPr bwMode="auto">
          <a:xfrm>
            <a:off x="790349" y="1414463"/>
            <a:ext cx="11529988" cy="7039726"/>
          </a:xfrm>
          <a:prstGeom prst="rect">
            <a:avLst/>
          </a:prstGeom>
          <a:solidFill>
            <a:srgbClr val="FFFFFF">
              <a:alpha val="38824"/>
            </a:srgbClr>
          </a:solidFill>
          <a:ln w="9525">
            <a:noFill/>
            <a:miter lim="800000"/>
            <a:headEnd/>
            <a:tailEnd/>
          </a:ln>
          <a:effectLst/>
        </p:spPr>
        <p:txBody>
          <a:bodyPr/>
          <a:lstStyle/>
          <a:p>
            <a:pPr marL="352425" lvl="0" indent="-352425">
              <a:buFont typeface="Arial" pitchFamily="34" charset="0"/>
              <a:buChar char="•"/>
            </a:pPr>
            <a:r>
              <a:rPr lang="id-ID" sz="3600" dirty="0" smtClean="0">
                <a:solidFill>
                  <a:srgbClr val="002060"/>
                </a:solidFill>
                <a:latin typeface="Humnst777 BT" pitchFamily="34" charset="0"/>
              </a:rPr>
              <a:t>Jika pemasangan dinding sudah selesai sampai level yang diinginkan,  pasangan harus dipelihara dari benturan atau pembebanan sampai kondisi ikatan sudah benar benar kering.</a:t>
            </a:r>
          </a:p>
          <a:p>
            <a:pPr marL="352425" lvl="0" indent="-352425">
              <a:buFont typeface="Arial" pitchFamily="34" charset="0"/>
              <a:buChar char="•"/>
            </a:pPr>
            <a:r>
              <a:rPr lang="id-ID" sz="3600" dirty="0" smtClean="0">
                <a:solidFill>
                  <a:srgbClr val="002060"/>
                </a:solidFill>
                <a:latin typeface="Humnst777 BT" pitchFamily="34" charset="0"/>
              </a:rPr>
              <a:t>Jika ada bekas adukan/ mortar dibawah pasangan yang menumpuk harus segera dibersihkan, jangan sampai mengering karena bisa menajdi pekerjaan tambahan saat pelaksanaan pemasangan lantai.</a:t>
            </a:r>
          </a:p>
          <a:p>
            <a:pPr marL="352425" lvl="0" indent="-352425">
              <a:buFont typeface="Arial" pitchFamily="34" charset="0"/>
              <a:buChar char="•"/>
            </a:pPr>
            <a:r>
              <a:rPr lang="id-ID" sz="3600" dirty="0" smtClean="0">
                <a:solidFill>
                  <a:srgbClr val="002060"/>
                </a:solidFill>
                <a:latin typeface="Humnst777 BT" pitchFamily="34" charset="0"/>
              </a:rPr>
              <a:t>Jika pemasangan baru selesai dilakukan, anda perlu juga membuat pengaman atau tanda supaya pasangan tersebut tidak disentuh atau di bentur oleh orang yang lewat.</a:t>
            </a:r>
            <a:endParaRPr lang="id-ID" sz="3600" dirty="0">
              <a:solidFill>
                <a:srgbClr val="002060"/>
              </a:solidFill>
              <a:latin typeface="Humnst777 BT"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7">
                                            <p:bg/>
                                          </p:spTgt>
                                        </p:tgtEl>
                                        <p:attrNameLst>
                                          <p:attrName>style.visibility</p:attrName>
                                        </p:attrNameLst>
                                      </p:cBhvr>
                                      <p:to>
                                        <p:strVal val="visible"/>
                                      </p:to>
                                    </p:set>
                                    <p:animEffect transition="in" filter="dissolve">
                                      <p:cBhvr>
                                        <p:cTn id="7" dur="500"/>
                                        <p:tgtEl>
                                          <p:spTgt spid="7">
                                            <p:bg/>
                                          </p:spTgt>
                                        </p:tgtEl>
                                      </p:cBhvr>
                                    </p:animEffect>
                                  </p:childTnLst>
                                </p:cTn>
                              </p:par>
                              <p:par>
                                <p:cTn id="8" presetID="9" presetClass="entr" presetSubtype="0" fill="hold" grpId="0" nodeType="withEffect">
                                  <p:stCondLst>
                                    <p:cond delay="0"/>
                                  </p:stCondLst>
                                  <p:childTnLst>
                                    <p:set>
                                      <p:cBhvr>
                                        <p:cTn id="9" dur="1" fill="hold">
                                          <p:stCondLst>
                                            <p:cond delay="0"/>
                                          </p:stCondLst>
                                        </p:cTn>
                                        <p:tgtEl>
                                          <p:spTgt spid="7">
                                            <p:txEl>
                                              <p:pRg st="0" end="0"/>
                                            </p:txEl>
                                          </p:spTgt>
                                        </p:tgtEl>
                                        <p:attrNameLst>
                                          <p:attrName>style.visibility</p:attrName>
                                        </p:attrNameLst>
                                      </p:cBhvr>
                                      <p:to>
                                        <p:strVal val="visible"/>
                                      </p:to>
                                    </p:set>
                                    <p:animEffect transition="in" filter="dissolve">
                                      <p:cBhvr>
                                        <p:cTn id="10" dur="500"/>
                                        <p:tgtEl>
                                          <p:spTgt spid="7">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9" presetClass="entr" presetSubtype="0" fill="hold" grpId="0" nodeType="clickEffect">
                                  <p:stCondLst>
                                    <p:cond delay="0"/>
                                  </p:stCondLst>
                                  <p:childTnLst>
                                    <p:set>
                                      <p:cBhvr>
                                        <p:cTn id="14" dur="1" fill="hold">
                                          <p:stCondLst>
                                            <p:cond delay="0"/>
                                          </p:stCondLst>
                                        </p:cTn>
                                        <p:tgtEl>
                                          <p:spTgt spid="7">
                                            <p:txEl>
                                              <p:pRg st="1" end="1"/>
                                            </p:txEl>
                                          </p:spTgt>
                                        </p:tgtEl>
                                        <p:attrNameLst>
                                          <p:attrName>style.visibility</p:attrName>
                                        </p:attrNameLst>
                                      </p:cBhvr>
                                      <p:to>
                                        <p:strVal val="visible"/>
                                      </p:to>
                                    </p:set>
                                    <p:animEffect transition="in" filter="dissolve">
                                      <p:cBhvr>
                                        <p:cTn id="15" dur="500"/>
                                        <p:tgtEl>
                                          <p:spTgt spid="7">
                                            <p:txEl>
                                              <p:pRg st="1" end="1"/>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9" presetClass="entr" presetSubtype="0" fill="hold" grpId="0" nodeType="clickEffect">
                                  <p:stCondLst>
                                    <p:cond delay="0"/>
                                  </p:stCondLst>
                                  <p:childTnLst>
                                    <p:set>
                                      <p:cBhvr>
                                        <p:cTn id="19" dur="1" fill="hold">
                                          <p:stCondLst>
                                            <p:cond delay="0"/>
                                          </p:stCondLst>
                                        </p:cTn>
                                        <p:tgtEl>
                                          <p:spTgt spid="7">
                                            <p:txEl>
                                              <p:pRg st="2" end="2"/>
                                            </p:txEl>
                                          </p:spTgt>
                                        </p:tgtEl>
                                        <p:attrNameLst>
                                          <p:attrName>style.visibility</p:attrName>
                                        </p:attrNameLst>
                                      </p:cBhvr>
                                      <p:to>
                                        <p:strVal val="visible"/>
                                      </p:to>
                                    </p:set>
                                    <p:animEffect transition="in" filter="dissolve">
                                      <p:cBhvr>
                                        <p:cTn id="20" dur="500"/>
                                        <p:tgtEl>
                                          <p:spTgt spid="7">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allAtOnce"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itle 1"/>
          <p:cNvSpPr>
            <a:spLocks noGrp="1"/>
          </p:cNvSpPr>
          <p:nvPr>
            <p:ph type="title"/>
          </p:nvPr>
        </p:nvSpPr>
        <p:spPr>
          <a:xfrm>
            <a:off x="893763" y="519113"/>
            <a:ext cx="11217275" cy="938212"/>
          </a:xfrm>
        </p:spPr>
        <p:txBody>
          <a:bodyPr/>
          <a:lstStyle/>
          <a:p>
            <a:r>
              <a:rPr lang="id-ID" sz="6000" b="1" dirty="0" smtClean="0">
                <a:solidFill>
                  <a:srgbClr val="7030A0"/>
                </a:solidFill>
                <a:latin typeface="EngraversGothic BT" pitchFamily="34" charset="0"/>
              </a:rPr>
              <a:t>Dinding Batako</a:t>
            </a:r>
            <a:endParaRPr lang="en-GB" sz="6000" b="1" dirty="0" smtClean="0">
              <a:solidFill>
                <a:srgbClr val="7030A0"/>
              </a:solidFill>
              <a:latin typeface="EngraversGothic BT" pitchFamily="34" charset="0"/>
            </a:endParaRPr>
          </a:p>
        </p:txBody>
      </p:sp>
      <p:sp>
        <p:nvSpPr>
          <p:cNvPr id="7" name="Text Box 3"/>
          <p:cNvSpPr txBox="1">
            <a:spLocks noChangeArrowheads="1"/>
          </p:cNvSpPr>
          <p:nvPr/>
        </p:nvSpPr>
        <p:spPr bwMode="auto">
          <a:xfrm>
            <a:off x="790349" y="1414463"/>
            <a:ext cx="11529988" cy="5932821"/>
          </a:xfrm>
          <a:prstGeom prst="rect">
            <a:avLst/>
          </a:prstGeom>
          <a:noFill/>
          <a:ln w="9525">
            <a:noFill/>
            <a:miter lim="800000"/>
            <a:headEnd/>
            <a:tailEnd/>
          </a:ln>
          <a:effectLst/>
        </p:spPr>
        <p:txBody>
          <a:bodyPr/>
          <a:lstStyle/>
          <a:p>
            <a:r>
              <a:rPr lang="id-ID" sz="3600" dirty="0" smtClean="0">
                <a:solidFill>
                  <a:srgbClr val="002060"/>
                </a:solidFill>
                <a:latin typeface="Humnst777 BT" pitchFamily="34" charset="0"/>
              </a:rPr>
              <a:t>Terbuat dari campuran semen dan pasir kasar yang dicetak padat atau dipress, ada juga yang dibuat dari campuran batu tras, kapur dan air.</a:t>
            </a:r>
            <a:endParaRPr lang="id-ID" sz="3600" dirty="0">
              <a:solidFill>
                <a:srgbClr val="002060"/>
              </a:solidFill>
              <a:latin typeface="Humnst777 BT" pitchFamily="34" charset="0"/>
            </a:endParaRPr>
          </a:p>
        </p:txBody>
      </p:sp>
      <p:pic>
        <p:nvPicPr>
          <p:cNvPr id="26626" name="Picture 2"/>
          <p:cNvPicPr>
            <a:picLocks noChangeAspect="1" noChangeArrowheads="1"/>
          </p:cNvPicPr>
          <p:nvPr/>
        </p:nvPicPr>
        <p:blipFill>
          <a:blip r:embed="rId2"/>
          <a:srcRect/>
          <a:stretch>
            <a:fillRect/>
          </a:stretch>
        </p:blipFill>
        <p:spPr bwMode="auto">
          <a:xfrm>
            <a:off x="470319" y="3199407"/>
            <a:ext cx="6106945" cy="5750335"/>
          </a:xfrm>
          <a:prstGeom prst="rect">
            <a:avLst/>
          </a:prstGeom>
          <a:noFill/>
          <a:ln w="9525">
            <a:noFill/>
            <a:miter lim="800000"/>
            <a:headEnd/>
            <a:tailEnd/>
          </a:ln>
          <a:effectLst/>
        </p:spPr>
      </p:pic>
      <p:pic>
        <p:nvPicPr>
          <p:cNvPr id="26627" name="Picture 3"/>
          <p:cNvPicPr>
            <a:picLocks noChangeAspect="1" noChangeArrowheads="1"/>
          </p:cNvPicPr>
          <p:nvPr/>
        </p:nvPicPr>
        <p:blipFill>
          <a:blip r:embed="rId3"/>
          <a:srcRect/>
          <a:stretch>
            <a:fillRect/>
          </a:stretch>
        </p:blipFill>
        <p:spPr bwMode="auto">
          <a:xfrm>
            <a:off x="6596398" y="3845578"/>
            <a:ext cx="6103603" cy="4393799"/>
          </a:xfrm>
          <a:prstGeom prst="rect">
            <a:avLst/>
          </a:prstGeom>
          <a:noFill/>
          <a:ln w="9525">
            <a:no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dissolve">
                                      <p:cBhvr>
                                        <p:cTn id="7" dur="500"/>
                                        <p:tgtEl>
                                          <p:spTgt spid="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nodeType="clickEffect">
                                  <p:stCondLst>
                                    <p:cond delay="0"/>
                                  </p:stCondLst>
                                  <p:childTnLst>
                                    <p:set>
                                      <p:cBhvr>
                                        <p:cTn id="11" dur="1" fill="hold">
                                          <p:stCondLst>
                                            <p:cond delay="0"/>
                                          </p:stCondLst>
                                        </p:cTn>
                                        <p:tgtEl>
                                          <p:spTgt spid="26626"/>
                                        </p:tgtEl>
                                        <p:attrNameLst>
                                          <p:attrName>style.visibility</p:attrName>
                                        </p:attrNameLst>
                                      </p:cBhvr>
                                      <p:to>
                                        <p:strVal val="visible"/>
                                      </p:to>
                                    </p:set>
                                    <p:animEffect transition="in" filter="dissolve">
                                      <p:cBhvr>
                                        <p:cTn id="12" dur="500"/>
                                        <p:tgtEl>
                                          <p:spTgt spid="26626"/>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nodeType="clickEffect">
                                  <p:stCondLst>
                                    <p:cond delay="0"/>
                                  </p:stCondLst>
                                  <p:childTnLst>
                                    <p:set>
                                      <p:cBhvr>
                                        <p:cTn id="16" dur="1" fill="hold">
                                          <p:stCondLst>
                                            <p:cond delay="0"/>
                                          </p:stCondLst>
                                        </p:cTn>
                                        <p:tgtEl>
                                          <p:spTgt spid="26627"/>
                                        </p:tgtEl>
                                        <p:attrNameLst>
                                          <p:attrName>style.visibility</p:attrName>
                                        </p:attrNameLst>
                                      </p:cBhvr>
                                      <p:to>
                                        <p:strVal val="visible"/>
                                      </p:to>
                                    </p:set>
                                    <p:animEffect transition="in" filter="dissolve">
                                      <p:cBhvr>
                                        <p:cTn id="17" dur="500"/>
                                        <p:tgtEl>
                                          <p:spTgt spid="266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allAtOnce"/>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itle 1"/>
          <p:cNvSpPr>
            <a:spLocks noGrp="1"/>
          </p:cNvSpPr>
          <p:nvPr>
            <p:ph type="title"/>
          </p:nvPr>
        </p:nvSpPr>
        <p:spPr>
          <a:xfrm>
            <a:off x="893763" y="519113"/>
            <a:ext cx="11217275" cy="938212"/>
          </a:xfrm>
        </p:spPr>
        <p:txBody>
          <a:bodyPr/>
          <a:lstStyle/>
          <a:p>
            <a:r>
              <a:rPr lang="id-ID" sz="6000" b="1" dirty="0" smtClean="0">
                <a:solidFill>
                  <a:srgbClr val="7030A0"/>
                </a:solidFill>
                <a:latin typeface="EngraversGothic BT" pitchFamily="34" charset="0"/>
              </a:rPr>
              <a:t>Kelebihan Dinding Batako</a:t>
            </a:r>
            <a:endParaRPr lang="en-GB" sz="6000" b="1" dirty="0" smtClean="0">
              <a:solidFill>
                <a:srgbClr val="7030A0"/>
              </a:solidFill>
              <a:latin typeface="EngraversGothic BT" pitchFamily="34" charset="0"/>
            </a:endParaRPr>
          </a:p>
        </p:txBody>
      </p:sp>
      <p:sp>
        <p:nvSpPr>
          <p:cNvPr id="7" name="Text Box 3"/>
          <p:cNvSpPr txBox="1">
            <a:spLocks noChangeArrowheads="1"/>
          </p:cNvSpPr>
          <p:nvPr/>
        </p:nvSpPr>
        <p:spPr bwMode="auto">
          <a:xfrm>
            <a:off x="790349" y="1414463"/>
            <a:ext cx="11529988" cy="5932821"/>
          </a:xfrm>
          <a:prstGeom prst="rect">
            <a:avLst/>
          </a:prstGeom>
          <a:noFill/>
          <a:ln w="9525">
            <a:noFill/>
            <a:miter lim="800000"/>
            <a:headEnd/>
            <a:tailEnd/>
          </a:ln>
          <a:effectLst/>
        </p:spPr>
        <p:txBody>
          <a:bodyPr/>
          <a:lstStyle/>
          <a:p>
            <a:pPr marL="352425" indent="-352425">
              <a:buFont typeface="Arial" pitchFamily="34" charset="0"/>
              <a:buChar char="•"/>
            </a:pPr>
            <a:r>
              <a:rPr lang="id-ID" sz="3600" dirty="0" smtClean="0">
                <a:solidFill>
                  <a:srgbClr val="002060"/>
                </a:solidFill>
                <a:latin typeface="Humnst777 BT" pitchFamily="34" charset="0"/>
              </a:rPr>
              <a:t>Harga relatif murah.</a:t>
            </a:r>
          </a:p>
          <a:p>
            <a:pPr marL="352425" indent="-352425">
              <a:buFont typeface="Arial" pitchFamily="34" charset="0"/>
              <a:buChar char="•"/>
            </a:pPr>
            <a:r>
              <a:rPr lang="id-ID" sz="3600" dirty="0" smtClean="0">
                <a:solidFill>
                  <a:srgbClr val="002060"/>
                </a:solidFill>
                <a:latin typeface="Humnst777 BT" pitchFamily="34" charset="0"/>
              </a:rPr>
              <a:t>Proses pengerjaan cepat.</a:t>
            </a:r>
          </a:p>
          <a:p>
            <a:pPr marL="352425" indent="-352425">
              <a:buFont typeface="Arial" pitchFamily="34" charset="0"/>
              <a:buChar char="•"/>
            </a:pPr>
            <a:r>
              <a:rPr lang="id-ID" sz="3600" dirty="0" smtClean="0">
                <a:solidFill>
                  <a:srgbClr val="002060"/>
                </a:solidFill>
                <a:latin typeface="Humnst777 BT" pitchFamily="34" charset="0"/>
              </a:rPr>
              <a:t>Khusus jenis yang berlubang, dapat berfungsi sebagai isolasi udara.</a:t>
            </a:r>
          </a:p>
          <a:p>
            <a:pPr marL="352425" indent="-352425">
              <a:buFont typeface="Arial" pitchFamily="34" charset="0"/>
              <a:buChar char="•"/>
            </a:pPr>
            <a:r>
              <a:rPr lang="id-ID" sz="3600" dirty="0" smtClean="0">
                <a:solidFill>
                  <a:srgbClr val="002060"/>
                </a:solidFill>
                <a:latin typeface="Humnst777 BT" pitchFamily="34" charset="0"/>
              </a:rPr>
              <a:t>Apabila pekerjaan rapi, tidak perlu diplester.</a:t>
            </a:r>
          </a:p>
          <a:p>
            <a:pPr marL="352425" indent="-352425">
              <a:buFont typeface="Arial" pitchFamily="34" charset="0"/>
              <a:buChar char="•"/>
            </a:pPr>
            <a:r>
              <a:rPr lang="id-ID" sz="3600" dirty="0" smtClean="0">
                <a:solidFill>
                  <a:srgbClr val="002060"/>
                </a:solidFill>
                <a:latin typeface="Humnst777 BT" pitchFamily="34" charset="0"/>
              </a:rPr>
              <a:t>Irit perekat.</a:t>
            </a:r>
          </a:p>
          <a:p>
            <a:pPr marL="352425" indent="-352425">
              <a:buFont typeface="Arial" pitchFamily="34" charset="0"/>
              <a:buChar char="•"/>
            </a:pPr>
            <a:r>
              <a:rPr lang="id-ID" sz="3600" dirty="0" smtClean="0">
                <a:solidFill>
                  <a:srgbClr val="002060"/>
                </a:solidFill>
                <a:latin typeface="Humnst777 BT" pitchFamily="34" charset="0"/>
              </a:rPr>
              <a:t>Kedap air sehingga sangat kecil kemungkinan terjadinya rembesan air.</a:t>
            </a:r>
          </a:p>
          <a:p>
            <a:pPr marL="352425" indent="-352425">
              <a:buFont typeface="Arial" pitchFamily="34" charset="0"/>
              <a:buChar char="•"/>
            </a:pPr>
            <a:r>
              <a:rPr lang="id-ID" sz="3600" dirty="0" smtClean="0">
                <a:solidFill>
                  <a:srgbClr val="002060"/>
                </a:solidFill>
                <a:latin typeface="Humnst777 BT" pitchFamily="34" charset="0"/>
              </a:rPr>
              <a:t>Sebelum pemakaian tidak perlu direndam air.</a:t>
            </a:r>
            <a:endParaRPr lang="id-ID" sz="3600" dirty="0">
              <a:solidFill>
                <a:srgbClr val="002060"/>
              </a:solidFill>
              <a:latin typeface="Humnst777 BT"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dissolve">
                                      <p:cBhvr>
                                        <p:cTn id="7" dur="500"/>
                                        <p:tgtEl>
                                          <p:spTgt spid="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7">
                                            <p:txEl>
                                              <p:pRg st="1" end="1"/>
                                            </p:txEl>
                                          </p:spTgt>
                                        </p:tgtEl>
                                        <p:attrNameLst>
                                          <p:attrName>style.visibility</p:attrName>
                                        </p:attrNameLst>
                                      </p:cBhvr>
                                      <p:to>
                                        <p:strVal val="visible"/>
                                      </p:to>
                                    </p:set>
                                    <p:animEffect transition="in" filter="dissolve">
                                      <p:cBhvr>
                                        <p:cTn id="12" dur="500"/>
                                        <p:tgtEl>
                                          <p:spTgt spid="7">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7">
                                            <p:txEl>
                                              <p:pRg st="2" end="2"/>
                                            </p:txEl>
                                          </p:spTgt>
                                        </p:tgtEl>
                                        <p:attrNameLst>
                                          <p:attrName>style.visibility</p:attrName>
                                        </p:attrNameLst>
                                      </p:cBhvr>
                                      <p:to>
                                        <p:strVal val="visible"/>
                                      </p:to>
                                    </p:set>
                                    <p:animEffect transition="in" filter="dissolve">
                                      <p:cBhvr>
                                        <p:cTn id="17" dur="500"/>
                                        <p:tgtEl>
                                          <p:spTgt spid="7">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7">
                                            <p:txEl>
                                              <p:pRg st="3" end="3"/>
                                            </p:txEl>
                                          </p:spTgt>
                                        </p:tgtEl>
                                        <p:attrNameLst>
                                          <p:attrName>style.visibility</p:attrName>
                                        </p:attrNameLst>
                                      </p:cBhvr>
                                      <p:to>
                                        <p:strVal val="visible"/>
                                      </p:to>
                                    </p:set>
                                    <p:animEffect transition="in" filter="dissolve">
                                      <p:cBhvr>
                                        <p:cTn id="22" dur="500"/>
                                        <p:tgtEl>
                                          <p:spTgt spid="7">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9" presetClass="entr" presetSubtype="0" fill="hold" grpId="0" nodeType="clickEffect">
                                  <p:stCondLst>
                                    <p:cond delay="0"/>
                                  </p:stCondLst>
                                  <p:childTnLst>
                                    <p:set>
                                      <p:cBhvr>
                                        <p:cTn id="26" dur="1" fill="hold">
                                          <p:stCondLst>
                                            <p:cond delay="0"/>
                                          </p:stCondLst>
                                        </p:cTn>
                                        <p:tgtEl>
                                          <p:spTgt spid="7">
                                            <p:txEl>
                                              <p:pRg st="4" end="4"/>
                                            </p:txEl>
                                          </p:spTgt>
                                        </p:tgtEl>
                                        <p:attrNameLst>
                                          <p:attrName>style.visibility</p:attrName>
                                        </p:attrNameLst>
                                      </p:cBhvr>
                                      <p:to>
                                        <p:strVal val="visible"/>
                                      </p:to>
                                    </p:set>
                                    <p:animEffect transition="in" filter="dissolve">
                                      <p:cBhvr>
                                        <p:cTn id="27" dur="500"/>
                                        <p:tgtEl>
                                          <p:spTgt spid="7">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9" presetClass="entr" presetSubtype="0" fill="hold" grpId="0" nodeType="clickEffect">
                                  <p:stCondLst>
                                    <p:cond delay="0"/>
                                  </p:stCondLst>
                                  <p:childTnLst>
                                    <p:set>
                                      <p:cBhvr>
                                        <p:cTn id="31" dur="1" fill="hold">
                                          <p:stCondLst>
                                            <p:cond delay="0"/>
                                          </p:stCondLst>
                                        </p:cTn>
                                        <p:tgtEl>
                                          <p:spTgt spid="7">
                                            <p:txEl>
                                              <p:pRg st="5" end="5"/>
                                            </p:txEl>
                                          </p:spTgt>
                                        </p:tgtEl>
                                        <p:attrNameLst>
                                          <p:attrName>style.visibility</p:attrName>
                                        </p:attrNameLst>
                                      </p:cBhvr>
                                      <p:to>
                                        <p:strVal val="visible"/>
                                      </p:to>
                                    </p:set>
                                    <p:animEffect transition="in" filter="dissolve">
                                      <p:cBhvr>
                                        <p:cTn id="32" dur="500"/>
                                        <p:tgtEl>
                                          <p:spTgt spid="7">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9" presetClass="entr" presetSubtype="0" fill="hold" grpId="0" nodeType="clickEffect">
                                  <p:stCondLst>
                                    <p:cond delay="0"/>
                                  </p:stCondLst>
                                  <p:childTnLst>
                                    <p:set>
                                      <p:cBhvr>
                                        <p:cTn id="36" dur="1" fill="hold">
                                          <p:stCondLst>
                                            <p:cond delay="0"/>
                                          </p:stCondLst>
                                        </p:cTn>
                                        <p:tgtEl>
                                          <p:spTgt spid="7">
                                            <p:txEl>
                                              <p:pRg st="6" end="6"/>
                                            </p:txEl>
                                          </p:spTgt>
                                        </p:tgtEl>
                                        <p:attrNameLst>
                                          <p:attrName>style.visibility</p:attrName>
                                        </p:attrNameLst>
                                      </p:cBhvr>
                                      <p:to>
                                        <p:strVal val="visible"/>
                                      </p:to>
                                    </p:set>
                                    <p:animEffect transition="in" filter="dissolve">
                                      <p:cBhvr>
                                        <p:cTn id="37" dur="500"/>
                                        <p:tgtEl>
                                          <p:spTgt spid="7">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allAtOnce"/>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itle 1"/>
          <p:cNvSpPr>
            <a:spLocks noGrp="1"/>
          </p:cNvSpPr>
          <p:nvPr>
            <p:ph type="title"/>
          </p:nvPr>
        </p:nvSpPr>
        <p:spPr>
          <a:xfrm>
            <a:off x="893763" y="519113"/>
            <a:ext cx="11217275" cy="938212"/>
          </a:xfrm>
        </p:spPr>
        <p:txBody>
          <a:bodyPr/>
          <a:lstStyle/>
          <a:p>
            <a:r>
              <a:rPr lang="id-ID" sz="6000" b="1" dirty="0" smtClean="0">
                <a:solidFill>
                  <a:srgbClr val="7030A0"/>
                </a:solidFill>
                <a:latin typeface="EngraversGothic BT" pitchFamily="34" charset="0"/>
              </a:rPr>
              <a:t>Kekurangan Dinding Batako</a:t>
            </a:r>
            <a:endParaRPr lang="en-GB" sz="6000" b="1" dirty="0" smtClean="0">
              <a:solidFill>
                <a:srgbClr val="7030A0"/>
              </a:solidFill>
              <a:latin typeface="EngraversGothic BT" pitchFamily="34" charset="0"/>
            </a:endParaRPr>
          </a:p>
        </p:txBody>
      </p:sp>
      <p:sp>
        <p:nvSpPr>
          <p:cNvPr id="7" name="Text Box 3"/>
          <p:cNvSpPr txBox="1">
            <a:spLocks noChangeArrowheads="1"/>
          </p:cNvSpPr>
          <p:nvPr/>
        </p:nvSpPr>
        <p:spPr bwMode="auto">
          <a:xfrm>
            <a:off x="790349" y="1414463"/>
            <a:ext cx="11529988" cy="5932821"/>
          </a:xfrm>
          <a:prstGeom prst="rect">
            <a:avLst/>
          </a:prstGeom>
          <a:noFill/>
          <a:ln w="9525">
            <a:noFill/>
            <a:miter lim="800000"/>
            <a:headEnd/>
            <a:tailEnd/>
          </a:ln>
          <a:effectLst/>
        </p:spPr>
        <p:txBody>
          <a:bodyPr/>
          <a:lstStyle/>
          <a:p>
            <a:pPr marL="449263" indent="-449263">
              <a:buFont typeface="Arial" pitchFamily="34" charset="0"/>
              <a:buChar char="•"/>
            </a:pPr>
            <a:r>
              <a:rPr lang="id-ID" sz="3600" dirty="0" smtClean="0">
                <a:solidFill>
                  <a:srgbClr val="002060"/>
                </a:solidFill>
                <a:latin typeface="Humnst777 BT" pitchFamily="34" charset="0"/>
              </a:rPr>
              <a:t>Mudah pecah dan retak.</a:t>
            </a:r>
          </a:p>
          <a:p>
            <a:pPr marL="449263" indent="-449263">
              <a:buFont typeface="Arial" pitchFamily="34" charset="0"/>
              <a:buChar char="•"/>
            </a:pPr>
            <a:r>
              <a:rPr lang="id-ID" sz="3600" dirty="0" smtClean="0">
                <a:solidFill>
                  <a:srgbClr val="002060"/>
                </a:solidFill>
                <a:latin typeface="Humnst777 BT" pitchFamily="34" charset="0"/>
              </a:rPr>
              <a:t>Mudah terjadi retak rambut pada dinding.</a:t>
            </a:r>
          </a:p>
          <a:p>
            <a:pPr marL="449263" indent="-449263">
              <a:buFont typeface="Arial" pitchFamily="34" charset="0"/>
              <a:buChar char="•"/>
            </a:pPr>
            <a:r>
              <a:rPr lang="id-ID" sz="3600" dirty="0" smtClean="0">
                <a:solidFill>
                  <a:srgbClr val="002060"/>
                </a:solidFill>
                <a:latin typeface="Humnst777 BT" pitchFamily="34" charset="0"/>
              </a:rPr>
              <a:t>Kurang baik untuk insulasi panas dan suara.</a:t>
            </a:r>
          </a:p>
          <a:p>
            <a:pPr marL="449263" indent="-449263">
              <a:buFont typeface="Arial" pitchFamily="34" charset="0"/>
              <a:buChar char="•"/>
            </a:pPr>
            <a:r>
              <a:rPr lang="id-ID" sz="3600" dirty="0" smtClean="0">
                <a:solidFill>
                  <a:srgbClr val="002060"/>
                </a:solidFill>
                <a:latin typeface="Humnst777 BT" pitchFamily="34" charset="0"/>
              </a:rPr>
              <a:t>Ruangan cenderung lebih pengap.</a:t>
            </a:r>
            <a:endParaRPr lang="id-ID" sz="3600" dirty="0">
              <a:solidFill>
                <a:srgbClr val="002060"/>
              </a:solidFill>
              <a:latin typeface="Humnst777 BT"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dissolve">
                                      <p:cBhvr>
                                        <p:cTn id="7" dur="500"/>
                                        <p:tgtEl>
                                          <p:spTgt spid="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7">
                                            <p:txEl>
                                              <p:pRg st="1" end="1"/>
                                            </p:txEl>
                                          </p:spTgt>
                                        </p:tgtEl>
                                        <p:attrNameLst>
                                          <p:attrName>style.visibility</p:attrName>
                                        </p:attrNameLst>
                                      </p:cBhvr>
                                      <p:to>
                                        <p:strVal val="visible"/>
                                      </p:to>
                                    </p:set>
                                    <p:animEffect transition="in" filter="dissolve">
                                      <p:cBhvr>
                                        <p:cTn id="12" dur="500"/>
                                        <p:tgtEl>
                                          <p:spTgt spid="7">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7">
                                            <p:txEl>
                                              <p:pRg st="2" end="2"/>
                                            </p:txEl>
                                          </p:spTgt>
                                        </p:tgtEl>
                                        <p:attrNameLst>
                                          <p:attrName>style.visibility</p:attrName>
                                        </p:attrNameLst>
                                      </p:cBhvr>
                                      <p:to>
                                        <p:strVal val="visible"/>
                                      </p:to>
                                    </p:set>
                                    <p:animEffect transition="in" filter="dissolve">
                                      <p:cBhvr>
                                        <p:cTn id="17" dur="500"/>
                                        <p:tgtEl>
                                          <p:spTgt spid="7">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7">
                                            <p:txEl>
                                              <p:pRg st="3" end="3"/>
                                            </p:txEl>
                                          </p:spTgt>
                                        </p:tgtEl>
                                        <p:attrNameLst>
                                          <p:attrName>style.visibility</p:attrName>
                                        </p:attrNameLst>
                                      </p:cBhvr>
                                      <p:to>
                                        <p:strVal val="visible"/>
                                      </p:to>
                                    </p:set>
                                    <p:animEffect transition="in" filter="dissolve">
                                      <p:cBhvr>
                                        <p:cTn id="22" dur="500"/>
                                        <p:tgtEl>
                                          <p:spTgt spid="7">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allAtOnce"/>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p:cNvPicPr>
            <a:picLocks noChangeAspect="1" noChangeArrowheads="1"/>
          </p:cNvPicPr>
          <p:nvPr/>
        </p:nvPicPr>
        <p:blipFill>
          <a:blip r:embed="rId2"/>
          <a:srcRect/>
          <a:stretch>
            <a:fillRect/>
          </a:stretch>
        </p:blipFill>
        <p:spPr bwMode="auto">
          <a:xfrm>
            <a:off x="106948" y="1102734"/>
            <a:ext cx="12753474" cy="8650866"/>
          </a:xfrm>
          <a:prstGeom prst="rect">
            <a:avLst/>
          </a:prstGeom>
          <a:noFill/>
          <a:ln w="9525">
            <a:noFill/>
            <a:miter lim="800000"/>
            <a:headEnd/>
            <a:tailEnd/>
          </a:ln>
          <a:effectLst/>
        </p:spPr>
      </p:pic>
      <p:sp>
        <p:nvSpPr>
          <p:cNvPr id="3074" name="Title 1"/>
          <p:cNvSpPr>
            <a:spLocks noGrp="1"/>
          </p:cNvSpPr>
          <p:nvPr>
            <p:ph type="title"/>
          </p:nvPr>
        </p:nvSpPr>
        <p:spPr>
          <a:xfrm>
            <a:off x="893763" y="519113"/>
            <a:ext cx="11217275" cy="938212"/>
          </a:xfrm>
        </p:spPr>
        <p:txBody>
          <a:bodyPr/>
          <a:lstStyle/>
          <a:p>
            <a:r>
              <a:rPr lang="id-ID" sz="6000" b="1" dirty="0" smtClean="0">
                <a:solidFill>
                  <a:srgbClr val="7030A0"/>
                </a:solidFill>
                <a:latin typeface="EngraversGothic BT" pitchFamily="34" charset="0"/>
              </a:rPr>
              <a:t>Macam-macam Batako</a:t>
            </a:r>
            <a:endParaRPr lang="en-GB" sz="6000" b="1" dirty="0" smtClean="0">
              <a:solidFill>
                <a:srgbClr val="7030A0"/>
              </a:solidFill>
              <a:latin typeface="EngraversGothic BT"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27650"/>
                                        </p:tgtEl>
                                        <p:attrNameLst>
                                          <p:attrName>style.visibility</p:attrName>
                                        </p:attrNameLst>
                                      </p:cBhvr>
                                      <p:to>
                                        <p:strVal val="visible"/>
                                      </p:to>
                                    </p:set>
                                    <p:animEffect transition="in" filter="dissolve">
                                      <p:cBhvr>
                                        <p:cTn id="7" dur="500"/>
                                        <p:tgtEl>
                                          <p:spTgt spid="276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p:cNvPicPr>
            <a:picLocks noChangeAspect="1" noChangeArrowheads="1"/>
          </p:cNvPicPr>
          <p:nvPr/>
        </p:nvPicPr>
        <p:blipFill>
          <a:blip r:embed="rId2"/>
          <a:srcRect/>
          <a:stretch>
            <a:fillRect/>
          </a:stretch>
        </p:blipFill>
        <p:spPr bwMode="auto">
          <a:xfrm>
            <a:off x="1090863" y="1114803"/>
            <a:ext cx="11245516" cy="8638797"/>
          </a:xfrm>
          <a:prstGeom prst="rect">
            <a:avLst/>
          </a:prstGeom>
          <a:noFill/>
          <a:ln w="9525">
            <a:noFill/>
            <a:miter lim="800000"/>
            <a:headEnd/>
            <a:tailEnd/>
          </a:ln>
          <a:effectLst/>
        </p:spPr>
      </p:pic>
      <p:sp>
        <p:nvSpPr>
          <p:cNvPr id="3074" name="Title 1"/>
          <p:cNvSpPr>
            <a:spLocks noGrp="1"/>
          </p:cNvSpPr>
          <p:nvPr>
            <p:ph type="title"/>
          </p:nvPr>
        </p:nvSpPr>
        <p:spPr>
          <a:xfrm>
            <a:off x="893763" y="519113"/>
            <a:ext cx="11217275" cy="764255"/>
          </a:xfrm>
        </p:spPr>
        <p:txBody>
          <a:bodyPr/>
          <a:lstStyle/>
          <a:p>
            <a:r>
              <a:rPr lang="id-ID" sz="6000" b="1" dirty="0" smtClean="0">
                <a:solidFill>
                  <a:srgbClr val="7030A0"/>
                </a:solidFill>
                <a:latin typeface="EngraversGothic BT" pitchFamily="34" charset="0"/>
              </a:rPr>
              <a:t>Pemasangan Batako</a:t>
            </a:r>
            <a:endParaRPr lang="en-GB" sz="6000" b="1" dirty="0" smtClean="0">
              <a:solidFill>
                <a:srgbClr val="7030A0"/>
              </a:solidFill>
              <a:latin typeface="EngraversGothic BT"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28674"/>
                                        </p:tgtEl>
                                        <p:attrNameLst>
                                          <p:attrName>style.visibility</p:attrName>
                                        </p:attrNameLst>
                                      </p:cBhvr>
                                      <p:to>
                                        <p:strVal val="visible"/>
                                      </p:to>
                                    </p:set>
                                    <p:animEffect transition="in" filter="dissolve">
                                      <p:cBhvr>
                                        <p:cTn id="7" dur="500"/>
                                        <p:tgtEl>
                                          <p:spTgt spid="286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itle 1"/>
          <p:cNvSpPr>
            <a:spLocks noGrp="1"/>
          </p:cNvSpPr>
          <p:nvPr>
            <p:ph type="title"/>
          </p:nvPr>
        </p:nvSpPr>
        <p:spPr>
          <a:xfrm>
            <a:off x="893763" y="519113"/>
            <a:ext cx="11217275" cy="938212"/>
          </a:xfrm>
        </p:spPr>
        <p:txBody>
          <a:bodyPr/>
          <a:lstStyle/>
          <a:p>
            <a:r>
              <a:rPr lang="id-ID" sz="6000" b="1" dirty="0" smtClean="0">
                <a:solidFill>
                  <a:srgbClr val="7030A0"/>
                </a:solidFill>
                <a:latin typeface="EngraversGothic BT" pitchFamily="34" charset="0"/>
              </a:rPr>
              <a:t>Pemasangan Dinding Batako</a:t>
            </a:r>
            <a:endParaRPr lang="en-GB" sz="6000" b="1" dirty="0" smtClean="0">
              <a:solidFill>
                <a:srgbClr val="7030A0"/>
              </a:solidFill>
              <a:latin typeface="EngraversGothic BT" pitchFamily="34" charset="0"/>
            </a:endParaRPr>
          </a:p>
        </p:txBody>
      </p:sp>
      <p:sp>
        <p:nvSpPr>
          <p:cNvPr id="7" name="Text Box 3"/>
          <p:cNvSpPr txBox="1">
            <a:spLocks noChangeArrowheads="1"/>
          </p:cNvSpPr>
          <p:nvPr/>
        </p:nvSpPr>
        <p:spPr bwMode="auto">
          <a:xfrm>
            <a:off x="790349" y="1414463"/>
            <a:ext cx="11529988" cy="5932821"/>
          </a:xfrm>
          <a:prstGeom prst="rect">
            <a:avLst/>
          </a:prstGeom>
          <a:noFill/>
          <a:ln w="9525">
            <a:noFill/>
            <a:miter lim="800000"/>
            <a:headEnd/>
            <a:tailEnd/>
          </a:ln>
          <a:effectLst/>
        </p:spPr>
        <p:txBody>
          <a:bodyPr/>
          <a:lstStyle/>
          <a:p>
            <a:pPr marL="352425" indent="-352425">
              <a:buFont typeface="Arial" pitchFamily="34" charset="0"/>
              <a:buChar char="•"/>
            </a:pPr>
            <a:r>
              <a:rPr lang="id-ID" sz="3600" dirty="0" smtClean="0">
                <a:solidFill>
                  <a:srgbClr val="002060"/>
                </a:solidFill>
                <a:latin typeface="Humnst777 BT" pitchFamily="34" charset="0"/>
              </a:rPr>
              <a:t>Batako harus disimpan dalam keadaan kering dan terlindung dari hujan.</a:t>
            </a:r>
          </a:p>
          <a:p>
            <a:pPr marL="352425" indent="-352425">
              <a:buFont typeface="Arial" pitchFamily="34" charset="0"/>
              <a:buChar char="•"/>
            </a:pPr>
            <a:r>
              <a:rPr lang="id-ID" sz="3600" dirty="0" smtClean="0">
                <a:solidFill>
                  <a:srgbClr val="002060"/>
                </a:solidFill>
                <a:latin typeface="Humnst777 BT" pitchFamily="34" charset="0"/>
              </a:rPr>
              <a:t>Pada saat pemasangan dinding, tidak perlu dibasahi terlebih </a:t>
            </a:r>
            <a:r>
              <a:rPr lang="nl-NL" sz="3600" dirty="0" smtClean="0">
                <a:solidFill>
                  <a:srgbClr val="002060"/>
                </a:solidFill>
                <a:latin typeface="Humnst777 BT" pitchFamily="34" charset="0"/>
              </a:rPr>
              <a:t>dahulu dan tidak boleh direndam dengan air.</a:t>
            </a:r>
          </a:p>
          <a:p>
            <a:pPr marL="352425" indent="-352425">
              <a:buFont typeface="Arial" pitchFamily="34" charset="0"/>
              <a:buChar char="•"/>
            </a:pPr>
            <a:r>
              <a:rPr lang="id-ID" sz="3600" dirty="0" smtClean="0">
                <a:solidFill>
                  <a:srgbClr val="002060"/>
                </a:solidFill>
                <a:latin typeface="Humnst777 BT" pitchFamily="34" charset="0"/>
              </a:rPr>
              <a:t>Pemotongan batako menggunakan palu dan tatah, setelah itu dipatahkan pada kayu/ batu yang lancip.</a:t>
            </a:r>
          </a:p>
          <a:p>
            <a:pPr marL="352425" indent="-352425">
              <a:buFont typeface="Arial" pitchFamily="34" charset="0"/>
              <a:buChar char="•"/>
            </a:pPr>
            <a:r>
              <a:rPr lang="id-ID" sz="3600" dirty="0" smtClean="0">
                <a:solidFill>
                  <a:srgbClr val="002060"/>
                </a:solidFill>
                <a:latin typeface="Humnst777 BT" pitchFamily="34" charset="0"/>
              </a:rPr>
              <a:t>Pemasangan batako dimulai dari ujung-ujung, sudut pertemuan dan berakhir di tengah-tengah.</a:t>
            </a:r>
            <a:endParaRPr lang="id-ID" sz="3600" dirty="0">
              <a:solidFill>
                <a:srgbClr val="002060"/>
              </a:solidFill>
              <a:latin typeface="Humnst777 BT"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dissolve">
                                      <p:cBhvr>
                                        <p:cTn id="7" dur="500"/>
                                        <p:tgtEl>
                                          <p:spTgt spid="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7">
                                            <p:txEl>
                                              <p:pRg st="1" end="1"/>
                                            </p:txEl>
                                          </p:spTgt>
                                        </p:tgtEl>
                                        <p:attrNameLst>
                                          <p:attrName>style.visibility</p:attrName>
                                        </p:attrNameLst>
                                      </p:cBhvr>
                                      <p:to>
                                        <p:strVal val="visible"/>
                                      </p:to>
                                    </p:set>
                                    <p:animEffect transition="in" filter="dissolve">
                                      <p:cBhvr>
                                        <p:cTn id="12" dur="500"/>
                                        <p:tgtEl>
                                          <p:spTgt spid="7">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7">
                                            <p:txEl>
                                              <p:pRg st="2" end="2"/>
                                            </p:txEl>
                                          </p:spTgt>
                                        </p:tgtEl>
                                        <p:attrNameLst>
                                          <p:attrName>style.visibility</p:attrName>
                                        </p:attrNameLst>
                                      </p:cBhvr>
                                      <p:to>
                                        <p:strVal val="visible"/>
                                      </p:to>
                                    </p:set>
                                    <p:animEffect transition="in" filter="dissolve">
                                      <p:cBhvr>
                                        <p:cTn id="17" dur="500"/>
                                        <p:tgtEl>
                                          <p:spTgt spid="7">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7">
                                            <p:txEl>
                                              <p:pRg st="3" end="3"/>
                                            </p:txEl>
                                          </p:spTgt>
                                        </p:tgtEl>
                                        <p:attrNameLst>
                                          <p:attrName>style.visibility</p:attrName>
                                        </p:attrNameLst>
                                      </p:cBhvr>
                                      <p:to>
                                        <p:strVal val="visible"/>
                                      </p:to>
                                    </p:set>
                                    <p:animEffect transition="in" filter="dissolve">
                                      <p:cBhvr>
                                        <p:cTn id="22" dur="500"/>
                                        <p:tgtEl>
                                          <p:spTgt spid="7">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allAtOnce"/>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itle 1"/>
          <p:cNvSpPr>
            <a:spLocks noGrp="1"/>
          </p:cNvSpPr>
          <p:nvPr>
            <p:ph type="title"/>
          </p:nvPr>
        </p:nvSpPr>
        <p:spPr>
          <a:xfrm>
            <a:off x="893763" y="519113"/>
            <a:ext cx="11217275" cy="938212"/>
          </a:xfrm>
        </p:spPr>
        <p:txBody>
          <a:bodyPr/>
          <a:lstStyle/>
          <a:p>
            <a:r>
              <a:rPr lang="id-ID" sz="6000" b="1" dirty="0" smtClean="0">
                <a:solidFill>
                  <a:srgbClr val="7030A0"/>
                </a:solidFill>
                <a:latin typeface="EngraversGothic BT" pitchFamily="34" charset="0"/>
              </a:rPr>
              <a:t>Bata Beton Aerasi (Bataton)</a:t>
            </a:r>
            <a:endParaRPr lang="en-GB" sz="6000" b="1" dirty="0" smtClean="0">
              <a:solidFill>
                <a:srgbClr val="7030A0"/>
              </a:solidFill>
              <a:latin typeface="EngraversGothic BT" pitchFamily="34" charset="0"/>
            </a:endParaRPr>
          </a:p>
        </p:txBody>
      </p:sp>
      <p:sp>
        <p:nvSpPr>
          <p:cNvPr id="7" name="Text Box 3"/>
          <p:cNvSpPr txBox="1">
            <a:spLocks noChangeArrowheads="1"/>
          </p:cNvSpPr>
          <p:nvPr/>
        </p:nvSpPr>
        <p:spPr bwMode="auto">
          <a:xfrm>
            <a:off x="790349" y="1414463"/>
            <a:ext cx="11529988" cy="5932821"/>
          </a:xfrm>
          <a:prstGeom prst="rect">
            <a:avLst/>
          </a:prstGeom>
          <a:noFill/>
          <a:ln w="9525">
            <a:noFill/>
            <a:miter lim="800000"/>
            <a:headEnd/>
            <a:tailEnd/>
          </a:ln>
          <a:effectLst/>
        </p:spPr>
        <p:txBody>
          <a:bodyPr/>
          <a:lstStyle/>
          <a:p>
            <a:r>
              <a:rPr lang="id-ID" sz="3600" dirty="0" smtClean="0">
                <a:solidFill>
                  <a:srgbClr val="002060"/>
                </a:solidFill>
                <a:latin typeface="Humnst777 BT" pitchFamily="34" charset="0"/>
              </a:rPr>
              <a:t>Dibuat dengan menggunakan mesin pabrik. Komposisi bahannya : pasir kwarsa, semen, kapur, sedikit gypsum, air, dan alumunium pasta sebagai bahan pengembang (pengisi udara secara kimiawi).</a:t>
            </a:r>
            <a:endParaRPr lang="id-ID" sz="3600" dirty="0">
              <a:solidFill>
                <a:srgbClr val="002060"/>
              </a:solidFill>
              <a:latin typeface="Humnst777 BT" pitchFamily="34" charset="0"/>
            </a:endParaRPr>
          </a:p>
        </p:txBody>
      </p:sp>
      <p:pic>
        <p:nvPicPr>
          <p:cNvPr id="29698" name="Picture 2"/>
          <p:cNvPicPr>
            <a:picLocks noChangeAspect="1" noChangeArrowheads="1"/>
          </p:cNvPicPr>
          <p:nvPr/>
        </p:nvPicPr>
        <p:blipFill>
          <a:blip r:embed="rId2"/>
          <a:srcRect/>
          <a:stretch>
            <a:fillRect/>
          </a:stretch>
        </p:blipFill>
        <p:spPr bwMode="auto">
          <a:xfrm>
            <a:off x="278563" y="4005340"/>
            <a:ext cx="5929731" cy="5354727"/>
          </a:xfrm>
          <a:prstGeom prst="rect">
            <a:avLst/>
          </a:prstGeom>
          <a:noFill/>
          <a:ln w="9525">
            <a:noFill/>
            <a:miter lim="800000"/>
            <a:headEnd/>
            <a:tailEnd/>
          </a:ln>
          <a:effectLst/>
        </p:spPr>
      </p:pic>
      <p:pic>
        <p:nvPicPr>
          <p:cNvPr id="29699" name="Picture 3"/>
          <p:cNvPicPr>
            <a:picLocks noChangeAspect="1" noChangeArrowheads="1"/>
          </p:cNvPicPr>
          <p:nvPr/>
        </p:nvPicPr>
        <p:blipFill>
          <a:blip r:embed="rId3"/>
          <a:srcRect/>
          <a:stretch>
            <a:fillRect/>
          </a:stretch>
        </p:blipFill>
        <p:spPr bwMode="auto">
          <a:xfrm>
            <a:off x="6399631" y="4393622"/>
            <a:ext cx="6209464" cy="4627808"/>
          </a:xfrm>
          <a:prstGeom prst="rect">
            <a:avLst/>
          </a:prstGeom>
          <a:noFill/>
          <a:ln w="9525">
            <a:no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dissolve">
                                      <p:cBhvr>
                                        <p:cTn id="7" dur="500"/>
                                        <p:tgtEl>
                                          <p:spTgt spid="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nodeType="clickEffect">
                                  <p:stCondLst>
                                    <p:cond delay="0"/>
                                  </p:stCondLst>
                                  <p:childTnLst>
                                    <p:set>
                                      <p:cBhvr>
                                        <p:cTn id="11" dur="1" fill="hold">
                                          <p:stCondLst>
                                            <p:cond delay="0"/>
                                          </p:stCondLst>
                                        </p:cTn>
                                        <p:tgtEl>
                                          <p:spTgt spid="29698"/>
                                        </p:tgtEl>
                                        <p:attrNameLst>
                                          <p:attrName>style.visibility</p:attrName>
                                        </p:attrNameLst>
                                      </p:cBhvr>
                                      <p:to>
                                        <p:strVal val="visible"/>
                                      </p:to>
                                    </p:set>
                                    <p:animEffect transition="in" filter="dissolve">
                                      <p:cBhvr>
                                        <p:cTn id="12" dur="500"/>
                                        <p:tgtEl>
                                          <p:spTgt spid="29698"/>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nodeType="clickEffect">
                                  <p:stCondLst>
                                    <p:cond delay="0"/>
                                  </p:stCondLst>
                                  <p:childTnLst>
                                    <p:set>
                                      <p:cBhvr>
                                        <p:cTn id="16" dur="1" fill="hold">
                                          <p:stCondLst>
                                            <p:cond delay="0"/>
                                          </p:stCondLst>
                                        </p:cTn>
                                        <p:tgtEl>
                                          <p:spTgt spid="29699"/>
                                        </p:tgtEl>
                                        <p:attrNameLst>
                                          <p:attrName>style.visibility</p:attrName>
                                        </p:attrNameLst>
                                      </p:cBhvr>
                                      <p:to>
                                        <p:strVal val="visible"/>
                                      </p:to>
                                    </p:set>
                                    <p:animEffect transition="in" filter="dissolve">
                                      <p:cBhvr>
                                        <p:cTn id="17" dur="500"/>
                                        <p:tgtEl>
                                          <p:spTgt spid="2969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allAtOnce"/>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itle 1"/>
          <p:cNvSpPr>
            <a:spLocks noGrp="1"/>
          </p:cNvSpPr>
          <p:nvPr>
            <p:ph type="title"/>
          </p:nvPr>
        </p:nvSpPr>
        <p:spPr>
          <a:xfrm>
            <a:off x="893763" y="519113"/>
            <a:ext cx="11217275" cy="938212"/>
          </a:xfrm>
        </p:spPr>
        <p:txBody>
          <a:bodyPr/>
          <a:lstStyle/>
          <a:p>
            <a:r>
              <a:rPr lang="id-ID" sz="6000" b="1" dirty="0" smtClean="0">
                <a:solidFill>
                  <a:srgbClr val="7030A0"/>
                </a:solidFill>
                <a:latin typeface="EngraversGothic BT" pitchFamily="34" charset="0"/>
              </a:rPr>
              <a:t>Kelebihan Bata Beton</a:t>
            </a:r>
            <a:endParaRPr lang="en-GB" sz="6000" b="1" dirty="0" smtClean="0">
              <a:solidFill>
                <a:srgbClr val="7030A0"/>
              </a:solidFill>
              <a:latin typeface="EngraversGothic BT" pitchFamily="34" charset="0"/>
            </a:endParaRPr>
          </a:p>
        </p:txBody>
      </p:sp>
      <p:sp>
        <p:nvSpPr>
          <p:cNvPr id="7" name="Text Box 3"/>
          <p:cNvSpPr txBox="1">
            <a:spLocks noChangeArrowheads="1"/>
          </p:cNvSpPr>
          <p:nvPr/>
        </p:nvSpPr>
        <p:spPr bwMode="auto">
          <a:xfrm>
            <a:off x="790349" y="1655094"/>
            <a:ext cx="11529988" cy="6927432"/>
          </a:xfrm>
          <a:prstGeom prst="rect">
            <a:avLst/>
          </a:prstGeom>
          <a:solidFill>
            <a:srgbClr val="FFFFFF">
              <a:alpha val="41176"/>
            </a:srgbClr>
          </a:solidFill>
          <a:ln w="9525">
            <a:noFill/>
            <a:miter lim="800000"/>
            <a:headEnd/>
            <a:tailEnd/>
          </a:ln>
          <a:effectLst/>
        </p:spPr>
        <p:txBody>
          <a:bodyPr/>
          <a:lstStyle/>
          <a:p>
            <a:pPr marL="449263" indent="-449263">
              <a:buFont typeface="Arial" pitchFamily="34" charset="0"/>
              <a:buChar char="•"/>
              <a:tabLst>
                <a:tab pos="352425" algn="l"/>
              </a:tabLst>
            </a:pPr>
            <a:r>
              <a:rPr lang="id-ID" sz="3600" dirty="0" smtClean="0">
                <a:solidFill>
                  <a:srgbClr val="002060"/>
                </a:solidFill>
                <a:latin typeface="Humnst777 BT" pitchFamily="34" charset="0"/>
              </a:rPr>
              <a:t>Memiliki ukuran dan kualitas yang seragam sehingga dinding rapi.</a:t>
            </a:r>
          </a:p>
          <a:p>
            <a:pPr marL="449263" indent="-449263">
              <a:buFont typeface="Arial" pitchFamily="34" charset="0"/>
              <a:buChar char="•"/>
              <a:tabLst>
                <a:tab pos="352425" algn="l"/>
              </a:tabLst>
            </a:pPr>
            <a:r>
              <a:rPr lang="id-ID" sz="3600" dirty="0" smtClean="0">
                <a:solidFill>
                  <a:srgbClr val="002060"/>
                </a:solidFill>
                <a:latin typeface="Humnst777 BT" pitchFamily="34" charset="0"/>
              </a:rPr>
              <a:t>Lebih ringan dari bata biasa sehingga memperkecil beban struktur.</a:t>
            </a:r>
          </a:p>
          <a:p>
            <a:pPr marL="449263" indent="-449263">
              <a:buFont typeface="Arial" pitchFamily="34" charset="0"/>
              <a:buChar char="•"/>
              <a:tabLst>
                <a:tab pos="352425" algn="l"/>
              </a:tabLst>
            </a:pPr>
            <a:r>
              <a:rPr lang="id-ID" sz="3600" dirty="0" smtClean="0">
                <a:solidFill>
                  <a:srgbClr val="002060"/>
                </a:solidFill>
                <a:latin typeface="Humnst777 BT" pitchFamily="34" charset="0"/>
              </a:rPr>
              <a:t>Pelaksanaannya lebih cepat dari bata biasa.</a:t>
            </a:r>
          </a:p>
          <a:p>
            <a:pPr marL="449263" indent="-449263">
              <a:buFont typeface="Arial" pitchFamily="34" charset="0"/>
              <a:buChar char="•"/>
              <a:tabLst>
                <a:tab pos="352425" algn="l"/>
              </a:tabLst>
            </a:pPr>
            <a:r>
              <a:rPr lang="id-ID" sz="3600" dirty="0" smtClean="0">
                <a:solidFill>
                  <a:srgbClr val="002060"/>
                </a:solidFill>
                <a:latin typeface="Humnst777 BT" pitchFamily="34" charset="0"/>
              </a:rPr>
              <a:t>Tidak diperlukan plesteran yang tebal, umumnya ditentukan hanya 2,5 cm saja.</a:t>
            </a:r>
          </a:p>
          <a:p>
            <a:pPr marL="449263" indent="-449263">
              <a:buFont typeface="Arial" pitchFamily="34" charset="0"/>
              <a:buChar char="•"/>
              <a:tabLst>
                <a:tab pos="352425" algn="l"/>
              </a:tabLst>
            </a:pPr>
            <a:r>
              <a:rPr lang="id-ID" sz="3600" dirty="0" smtClean="0">
                <a:solidFill>
                  <a:srgbClr val="002060"/>
                </a:solidFill>
                <a:latin typeface="Humnst777 BT" pitchFamily="34" charset="0"/>
              </a:rPr>
              <a:t>Kedap air, kemungkinan rembesan air kecil.</a:t>
            </a:r>
          </a:p>
          <a:p>
            <a:pPr marL="449263" indent="-449263">
              <a:buFont typeface="Arial" pitchFamily="34" charset="0"/>
              <a:buChar char="•"/>
              <a:tabLst>
                <a:tab pos="352425" algn="l"/>
              </a:tabLst>
            </a:pPr>
            <a:r>
              <a:rPr lang="id-ID" sz="3600" dirty="0" smtClean="0">
                <a:solidFill>
                  <a:srgbClr val="002060"/>
                </a:solidFill>
                <a:latin typeface="Humnst777 BT" pitchFamily="34" charset="0"/>
              </a:rPr>
              <a:t>Mempunyai kekedapan suara yang baik.</a:t>
            </a:r>
          </a:p>
          <a:p>
            <a:pPr marL="449263" indent="-449263">
              <a:buFont typeface="Arial" pitchFamily="34" charset="0"/>
              <a:buChar char="•"/>
              <a:tabLst>
                <a:tab pos="352425" algn="l"/>
              </a:tabLst>
            </a:pPr>
            <a:r>
              <a:rPr lang="id-ID" sz="3600" dirty="0" smtClean="0">
                <a:solidFill>
                  <a:srgbClr val="002060"/>
                </a:solidFill>
                <a:latin typeface="Humnst777 BT" pitchFamily="34" charset="0"/>
              </a:rPr>
              <a:t>Kuat tekan yang tinggi.</a:t>
            </a:r>
          </a:p>
          <a:p>
            <a:pPr marL="449263" indent="-449263">
              <a:buFont typeface="Arial" pitchFamily="34" charset="0"/>
              <a:buChar char="•"/>
              <a:tabLst>
                <a:tab pos="352425" algn="l"/>
              </a:tabLst>
            </a:pPr>
            <a:r>
              <a:rPr lang="id-ID" sz="3600" dirty="0" smtClean="0">
                <a:solidFill>
                  <a:srgbClr val="002060"/>
                </a:solidFill>
                <a:latin typeface="Humnst777 BT" pitchFamily="34" charset="0"/>
              </a:rPr>
              <a:t>Mempunyai ketahanan yang baik terhadap gempa bumi.</a:t>
            </a:r>
            <a:endParaRPr lang="id-ID" sz="3600" dirty="0">
              <a:solidFill>
                <a:srgbClr val="002060"/>
              </a:solidFill>
              <a:latin typeface="Humnst777 BT"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7">
                                            <p:bg/>
                                          </p:spTgt>
                                        </p:tgtEl>
                                        <p:attrNameLst>
                                          <p:attrName>style.visibility</p:attrName>
                                        </p:attrNameLst>
                                      </p:cBhvr>
                                      <p:to>
                                        <p:strVal val="visible"/>
                                      </p:to>
                                    </p:set>
                                    <p:animEffect transition="in" filter="dissolve">
                                      <p:cBhvr>
                                        <p:cTn id="7" dur="500"/>
                                        <p:tgtEl>
                                          <p:spTgt spid="7">
                                            <p:bg/>
                                          </p:spTgt>
                                        </p:tgtEl>
                                      </p:cBhvr>
                                    </p:animEffect>
                                  </p:childTnLst>
                                </p:cTn>
                              </p:par>
                              <p:par>
                                <p:cTn id="8" presetID="9" presetClass="entr" presetSubtype="0" fill="hold" grpId="0" nodeType="withEffect">
                                  <p:stCondLst>
                                    <p:cond delay="0"/>
                                  </p:stCondLst>
                                  <p:childTnLst>
                                    <p:set>
                                      <p:cBhvr>
                                        <p:cTn id="9" dur="1" fill="hold">
                                          <p:stCondLst>
                                            <p:cond delay="0"/>
                                          </p:stCondLst>
                                        </p:cTn>
                                        <p:tgtEl>
                                          <p:spTgt spid="7">
                                            <p:txEl>
                                              <p:pRg st="0" end="0"/>
                                            </p:txEl>
                                          </p:spTgt>
                                        </p:tgtEl>
                                        <p:attrNameLst>
                                          <p:attrName>style.visibility</p:attrName>
                                        </p:attrNameLst>
                                      </p:cBhvr>
                                      <p:to>
                                        <p:strVal val="visible"/>
                                      </p:to>
                                    </p:set>
                                    <p:animEffect transition="in" filter="dissolve">
                                      <p:cBhvr>
                                        <p:cTn id="10" dur="500"/>
                                        <p:tgtEl>
                                          <p:spTgt spid="7">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9" presetClass="entr" presetSubtype="0" fill="hold" grpId="0" nodeType="clickEffect">
                                  <p:stCondLst>
                                    <p:cond delay="0"/>
                                  </p:stCondLst>
                                  <p:childTnLst>
                                    <p:set>
                                      <p:cBhvr>
                                        <p:cTn id="14" dur="1" fill="hold">
                                          <p:stCondLst>
                                            <p:cond delay="0"/>
                                          </p:stCondLst>
                                        </p:cTn>
                                        <p:tgtEl>
                                          <p:spTgt spid="7">
                                            <p:txEl>
                                              <p:pRg st="1" end="1"/>
                                            </p:txEl>
                                          </p:spTgt>
                                        </p:tgtEl>
                                        <p:attrNameLst>
                                          <p:attrName>style.visibility</p:attrName>
                                        </p:attrNameLst>
                                      </p:cBhvr>
                                      <p:to>
                                        <p:strVal val="visible"/>
                                      </p:to>
                                    </p:set>
                                    <p:animEffect transition="in" filter="dissolve">
                                      <p:cBhvr>
                                        <p:cTn id="15" dur="500"/>
                                        <p:tgtEl>
                                          <p:spTgt spid="7">
                                            <p:txEl>
                                              <p:pRg st="1" end="1"/>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9" presetClass="entr" presetSubtype="0" fill="hold" grpId="0" nodeType="clickEffect">
                                  <p:stCondLst>
                                    <p:cond delay="0"/>
                                  </p:stCondLst>
                                  <p:childTnLst>
                                    <p:set>
                                      <p:cBhvr>
                                        <p:cTn id="19" dur="1" fill="hold">
                                          <p:stCondLst>
                                            <p:cond delay="0"/>
                                          </p:stCondLst>
                                        </p:cTn>
                                        <p:tgtEl>
                                          <p:spTgt spid="7">
                                            <p:txEl>
                                              <p:pRg st="2" end="2"/>
                                            </p:txEl>
                                          </p:spTgt>
                                        </p:tgtEl>
                                        <p:attrNameLst>
                                          <p:attrName>style.visibility</p:attrName>
                                        </p:attrNameLst>
                                      </p:cBhvr>
                                      <p:to>
                                        <p:strVal val="visible"/>
                                      </p:to>
                                    </p:set>
                                    <p:animEffect transition="in" filter="dissolve">
                                      <p:cBhvr>
                                        <p:cTn id="20" dur="500"/>
                                        <p:tgtEl>
                                          <p:spTgt spid="7">
                                            <p:txEl>
                                              <p:pRg st="2" end="2"/>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9" presetClass="entr" presetSubtype="0" fill="hold" grpId="0" nodeType="clickEffect">
                                  <p:stCondLst>
                                    <p:cond delay="0"/>
                                  </p:stCondLst>
                                  <p:childTnLst>
                                    <p:set>
                                      <p:cBhvr>
                                        <p:cTn id="24" dur="1" fill="hold">
                                          <p:stCondLst>
                                            <p:cond delay="0"/>
                                          </p:stCondLst>
                                        </p:cTn>
                                        <p:tgtEl>
                                          <p:spTgt spid="7">
                                            <p:txEl>
                                              <p:pRg st="3" end="3"/>
                                            </p:txEl>
                                          </p:spTgt>
                                        </p:tgtEl>
                                        <p:attrNameLst>
                                          <p:attrName>style.visibility</p:attrName>
                                        </p:attrNameLst>
                                      </p:cBhvr>
                                      <p:to>
                                        <p:strVal val="visible"/>
                                      </p:to>
                                    </p:set>
                                    <p:animEffect transition="in" filter="dissolve">
                                      <p:cBhvr>
                                        <p:cTn id="25" dur="500"/>
                                        <p:tgtEl>
                                          <p:spTgt spid="7">
                                            <p:txEl>
                                              <p:pRg st="3" end="3"/>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9" presetClass="entr" presetSubtype="0" fill="hold" grpId="0" nodeType="clickEffect">
                                  <p:stCondLst>
                                    <p:cond delay="0"/>
                                  </p:stCondLst>
                                  <p:childTnLst>
                                    <p:set>
                                      <p:cBhvr>
                                        <p:cTn id="29" dur="1" fill="hold">
                                          <p:stCondLst>
                                            <p:cond delay="0"/>
                                          </p:stCondLst>
                                        </p:cTn>
                                        <p:tgtEl>
                                          <p:spTgt spid="7">
                                            <p:txEl>
                                              <p:pRg st="4" end="4"/>
                                            </p:txEl>
                                          </p:spTgt>
                                        </p:tgtEl>
                                        <p:attrNameLst>
                                          <p:attrName>style.visibility</p:attrName>
                                        </p:attrNameLst>
                                      </p:cBhvr>
                                      <p:to>
                                        <p:strVal val="visible"/>
                                      </p:to>
                                    </p:set>
                                    <p:animEffect transition="in" filter="dissolve">
                                      <p:cBhvr>
                                        <p:cTn id="30" dur="500"/>
                                        <p:tgtEl>
                                          <p:spTgt spid="7">
                                            <p:txEl>
                                              <p:pRg st="4" end="4"/>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9" presetClass="entr" presetSubtype="0" fill="hold" grpId="0" nodeType="clickEffect">
                                  <p:stCondLst>
                                    <p:cond delay="0"/>
                                  </p:stCondLst>
                                  <p:childTnLst>
                                    <p:set>
                                      <p:cBhvr>
                                        <p:cTn id="34" dur="1" fill="hold">
                                          <p:stCondLst>
                                            <p:cond delay="0"/>
                                          </p:stCondLst>
                                        </p:cTn>
                                        <p:tgtEl>
                                          <p:spTgt spid="7">
                                            <p:txEl>
                                              <p:pRg st="5" end="5"/>
                                            </p:txEl>
                                          </p:spTgt>
                                        </p:tgtEl>
                                        <p:attrNameLst>
                                          <p:attrName>style.visibility</p:attrName>
                                        </p:attrNameLst>
                                      </p:cBhvr>
                                      <p:to>
                                        <p:strVal val="visible"/>
                                      </p:to>
                                    </p:set>
                                    <p:animEffect transition="in" filter="dissolve">
                                      <p:cBhvr>
                                        <p:cTn id="35" dur="500"/>
                                        <p:tgtEl>
                                          <p:spTgt spid="7">
                                            <p:txEl>
                                              <p:pRg st="5" end="5"/>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9" presetClass="entr" presetSubtype="0" fill="hold" grpId="0" nodeType="clickEffect">
                                  <p:stCondLst>
                                    <p:cond delay="0"/>
                                  </p:stCondLst>
                                  <p:childTnLst>
                                    <p:set>
                                      <p:cBhvr>
                                        <p:cTn id="39" dur="1" fill="hold">
                                          <p:stCondLst>
                                            <p:cond delay="0"/>
                                          </p:stCondLst>
                                        </p:cTn>
                                        <p:tgtEl>
                                          <p:spTgt spid="7">
                                            <p:txEl>
                                              <p:pRg st="6" end="6"/>
                                            </p:txEl>
                                          </p:spTgt>
                                        </p:tgtEl>
                                        <p:attrNameLst>
                                          <p:attrName>style.visibility</p:attrName>
                                        </p:attrNameLst>
                                      </p:cBhvr>
                                      <p:to>
                                        <p:strVal val="visible"/>
                                      </p:to>
                                    </p:set>
                                    <p:animEffect transition="in" filter="dissolve">
                                      <p:cBhvr>
                                        <p:cTn id="40" dur="500"/>
                                        <p:tgtEl>
                                          <p:spTgt spid="7">
                                            <p:txEl>
                                              <p:pRg st="6" end="6"/>
                                            </p:txEl>
                                          </p:spTgt>
                                        </p:tgtEl>
                                      </p:cBhvr>
                                    </p:animEffect>
                                  </p:childTnLst>
                                </p:cTn>
                              </p:par>
                            </p:childTnLst>
                          </p:cTn>
                        </p:par>
                      </p:childTnLst>
                    </p:cTn>
                  </p:par>
                  <p:par>
                    <p:cTn id="41" fill="hold">
                      <p:stCondLst>
                        <p:cond delay="indefinite"/>
                      </p:stCondLst>
                      <p:childTnLst>
                        <p:par>
                          <p:cTn id="42" fill="hold">
                            <p:stCondLst>
                              <p:cond delay="0"/>
                            </p:stCondLst>
                            <p:childTnLst>
                              <p:par>
                                <p:cTn id="43" presetID="9" presetClass="entr" presetSubtype="0" fill="hold" grpId="0" nodeType="clickEffect">
                                  <p:stCondLst>
                                    <p:cond delay="0"/>
                                  </p:stCondLst>
                                  <p:childTnLst>
                                    <p:set>
                                      <p:cBhvr>
                                        <p:cTn id="44" dur="1" fill="hold">
                                          <p:stCondLst>
                                            <p:cond delay="0"/>
                                          </p:stCondLst>
                                        </p:cTn>
                                        <p:tgtEl>
                                          <p:spTgt spid="7">
                                            <p:txEl>
                                              <p:pRg st="7" end="7"/>
                                            </p:txEl>
                                          </p:spTgt>
                                        </p:tgtEl>
                                        <p:attrNameLst>
                                          <p:attrName>style.visibility</p:attrName>
                                        </p:attrNameLst>
                                      </p:cBhvr>
                                      <p:to>
                                        <p:strVal val="visible"/>
                                      </p:to>
                                    </p:set>
                                    <p:animEffect transition="in" filter="dissolve">
                                      <p:cBhvr>
                                        <p:cTn id="45" dur="500"/>
                                        <p:tgtEl>
                                          <p:spTgt spid="7">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allAtOnce"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itle 1"/>
          <p:cNvSpPr>
            <a:spLocks noGrp="1"/>
          </p:cNvSpPr>
          <p:nvPr>
            <p:ph type="title"/>
          </p:nvPr>
        </p:nvSpPr>
        <p:spPr>
          <a:xfrm>
            <a:off x="893763" y="519113"/>
            <a:ext cx="11217275" cy="938212"/>
          </a:xfrm>
        </p:spPr>
        <p:txBody>
          <a:bodyPr/>
          <a:lstStyle/>
          <a:p>
            <a:r>
              <a:rPr lang="id-ID" sz="6000" b="1" dirty="0" smtClean="0">
                <a:solidFill>
                  <a:srgbClr val="7030A0"/>
                </a:solidFill>
                <a:latin typeface="EngraversGothic BT" pitchFamily="34" charset="0"/>
              </a:rPr>
              <a:t>Kekurangan Bata Beton</a:t>
            </a:r>
            <a:endParaRPr lang="en-GB" sz="6000" b="1" dirty="0" smtClean="0">
              <a:solidFill>
                <a:srgbClr val="7030A0"/>
              </a:solidFill>
              <a:latin typeface="EngraversGothic BT" pitchFamily="34" charset="0"/>
            </a:endParaRPr>
          </a:p>
        </p:txBody>
      </p:sp>
      <p:sp>
        <p:nvSpPr>
          <p:cNvPr id="7" name="Text Box 3"/>
          <p:cNvSpPr txBox="1">
            <a:spLocks noChangeArrowheads="1"/>
          </p:cNvSpPr>
          <p:nvPr/>
        </p:nvSpPr>
        <p:spPr bwMode="auto">
          <a:xfrm>
            <a:off x="790349" y="1655094"/>
            <a:ext cx="11529988" cy="6927432"/>
          </a:xfrm>
          <a:prstGeom prst="rect">
            <a:avLst/>
          </a:prstGeom>
          <a:solidFill>
            <a:srgbClr val="FFFFFF">
              <a:alpha val="41176"/>
            </a:srgbClr>
          </a:solidFill>
          <a:ln w="9525">
            <a:noFill/>
            <a:miter lim="800000"/>
            <a:headEnd/>
            <a:tailEnd/>
          </a:ln>
          <a:effectLst/>
        </p:spPr>
        <p:txBody>
          <a:bodyPr/>
          <a:lstStyle/>
          <a:p>
            <a:pPr marL="352425" indent="-352425">
              <a:buFont typeface="Arial" pitchFamily="34" charset="0"/>
              <a:buChar char="•"/>
            </a:pPr>
            <a:r>
              <a:rPr lang="id-ID" sz="3600" dirty="0" smtClean="0">
                <a:solidFill>
                  <a:srgbClr val="002060"/>
                </a:solidFill>
                <a:latin typeface="Humnst777 BT" pitchFamily="34" charset="0"/>
              </a:rPr>
              <a:t>Diperlukan keahlian khusus untuk memasangnya.</a:t>
            </a:r>
          </a:p>
          <a:p>
            <a:pPr marL="352425" indent="-352425">
              <a:buFont typeface="Arial" pitchFamily="34" charset="0"/>
              <a:buChar char="•"/>
            </a:pPr>
            <a:r>
              <a:rPr lang="id-ID" sz="3600" dirty="0" smtClean="0">
                <a:solidFill>
                  <a:srgbClr val="002060"/>
                </a:solidFill>
                <a:latin typeface="Humnst777 BT" pitchFamily="34" charset="0"/>
              </a:rPr>
              <a:t>Jika terkena air, dibutuhkan waktu yang lebih lama dari bata biasa untuk kering.</a:t>
            </a:r>
          </a:p>
          <a:p>
            <a:pPr marL="352425" indent="-352425">
              <a:buFont typeface="Arial" pitchFamily="34" charset="0"/>
              <a:buChar char="•"/>
            </a:pPr>
            <a:r>
              <a:rPr lang="id-ID" sz="3600" dirty="0" smtClean="0">
                <a:solidFill>
                  <a:srgbClr val="002060"/>
                </a:solidFill>
                <a:latin typeface="Humnst777 BT" pitchFamily="34" charset="0"/>
              </a:rPr>
              <a:t>Harga relatif lebih mahal dari bata merah.</a:t>
            </a:r>
          </a:p>
          <a:p>
            <a:pPr marL="352425" indent="-352425">
              <a:buFont typeface="Arial" pitchFamily="34" charset="0"/>
              <a:buChar char="•"/>
            </a:pPr>
            <a:r>
              <a:rPr lang="id-ID" sz="3600" dirty="0" smtClean="0">
                <a:solidFill>
                  <a:srgbClr val="002060"/>
                </a:solidFill>
                <a:latin typeface="Humnst777 BT" pitchFamily="34" charset="0"/>
              </a:rPr>
              <a:t>Susah didapatkannya.</a:t>
            </a:r>
          </a:p>
          <a:p>
            <a:pPr marL="352425" indent="-352425">
              <a:buFont typeface="Arial" pitchFamily="34" charset="0"/>
              <a:buChar char="•"/>
            </a:pPr>
            <a:r>
              <a:rPr lang="id-ID" sz="3600" dirty="0" smtClean="0">
                <a:solidFill>
                  <a:srgbClr val="002060"/>
                </a:solidFill>
                <a:latin typeface="Humnst777 BT" pitchFamily="34" charset="0"/>
              </a:rPr>
              <a:t>Penjualannya pun dalam volume (m3) yang besar.</a:t>
            </a:r>
            <a:endParaRPr lang="id-ID" sz="3600" dirty="0">
              <a:solidFill>
                <a:srgbClr val="002060"/>
              </a:solidFill>
              <a:latin typeface="Humnst777 BT"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7">
                                            <p:bg/>
                                          </p:spTgt>
                                        </p:tgtEl>
                                        <p:attrNameLst>
                                          <p:attrName>style.visibility</p:attrName>
                                        </p:attrNameLst>
                                      </p:cBhvr>
                                      <p:to>
                                        <p:strVal val="visible"/>
                                      </p:to>
                                    </p:set>
                                    <p:animEffect transition="in" filter="dissolve">
                                      <p:cBhvr>
                                        <p:cTn id="7" dur="500"/>
                                        <p:tgtEl>
                                          <p:spTgt spid="7">
                                            <p:bg/>
                                          </p:spTgt>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7">
                                            <p:txEl>
                                              <p:pRg st="0" end="0"/>
                                            </p:txEl>
                                          </p:spTgt>
                                        </p:tgtEl>
                                        <p:attrNameLst>
                                          <p:attrName>style.visibility</p:attrName>
                                        </p:attrNameLst>
                                      </p:cBhvr>
                                      <p:to>
                                        <p:strVal val="visible"/>
                                      </p:to>
                                    </p:set>
                                    <p:animEffect transition="in" filter="dissolve">
                                      <p:cBhvr>
                                        <p:cTn id="12" dur="500"/>
                                        <p:tgtEl>
                                          <p:spTgt spid="7">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7">
                                            <p:txEl>
                                              <p:pRg st="1" end="1"/>
                                            </p:txEl>
                                          </p:spTgt>
                                        </p:tgtEl>
                                        <p:attrNameLst>
                                          <p:attrName>style.visibility</p:attrName>
                                        </p:attrNameLst>
                                      </p:cBhvr>
                                      <p:to>
                                        <p:strVal val="visible"/>
                                      </p:to>
                                    </p:set>
                                    <p:animEffect transition="in" filter="dissolve">
                                      <p:cBhvr>
                                        <p:cTn id="17" dur="500"/>
                                        <p:tgtEl>
                                          <p:spTgt spid="7">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7">
                                            <p:txEl>
                                              <p:pRg st="2" end="2"/>
                                            </p:txEl>
                                          </p:spTgt>
                                        </p:tgtEl>
                                        <p:attrNameLst>
                                          <p:attrName>style.visibility</p:attrName>
                                        </p:attrNameLst>
                                      </p:cBhvr>
                                      <p:to>
                                        <p:strVal val="visible"/>
                                      </p:to>
                                    </p:set>
                                    <p:animEffect transition="in" filter="dissolve">
                                      <p:cBhvr>
                                        <p:cTn id="22" dur="500"/>
                                        <p:tgtEl>
                                          <p:spTgt spid="7">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9" presetClass="entr" presetSubtype="0" fill="hold" grpId="0" nodeType="clickEffect">
                                  <p:stCondLst>
                                    <p:cond delay="0"/>
                                  </p:stCondLst>
                                  <p:childTnLst>
                                    <p:set>
                                      <p:cBhvr>
                                        <p:cTn id="26" dur="1" fill="hold">
                                          <p:stCondLst>
                                            <p:cond delay="0"/>
                                          </p:stCondLst>
                                        </p:cTn>
                                        <p:tgtEl>
                                          <p:spTgt spid="7">
                                            <p:txEl>
                                              <p:pRg st="3" end="3"/>
                                            </p:txEl>
                                          </p:spTgt>
                                        </p:tgtEl>
                                        <p:attrNameLst>
                                          <p:attrName>style.visibility</p:attrName>
                                        </p:attrNameLst>
                                      </p:cBhvr>
                                      <p:to>
                                        <p:strVal val="visible"/>
                                      </p:to>
                                    </p:set>
                                    <p:animEffect transition="in" filter="dissolve">
                                      <p:cBhvr>
                                        <p:cTn id="27" dur="500"/>
                                        <p:tgtEl>
                                          <p:spTgt spid="7">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9" presetClass="entr" presetSubtype="0" fill="hold" grpId="0" nodeType="clickEffect">
                                  <p:stCondLst>
                                    <p:cond delay="0"/>
                                  </p:stCondLst>
                                  <p:childTnLst>
                                    <p:set>
                                      <p:cBhvr>
                                        <p:cTn id="31" dur="1" fill="hold">
                                          <p:stCondLst>
                                            <p:cond delay="0"/>
                                          </p:stCondLst>
                                        </p:cTn>
                                        <p:tgtEl>
                                          <p:spTgt spid="7">
                                            <p:txEl>
                                              <p:pRg st="4" end="4"/>
                                            </p:txEl>
                                          </p:spTgt>
                                        </p:tgtEl>
                                        <p:attrNameLst>
                                          <p:attrName>style.visibility</p:attrName>
                                        </p:attrNameLst>
                                      </p:cBhvr>
                                      <p:to>
                                        <p:strVal val="visible"/>
                                      </p:to>
                                    </p:set>
                                    <p:animEffect transition="in" filter="dissolve">
                                      <p:cBhvr>
                                        <p:cTn id="32" dur="500"/>
                                        <p:tgtEl>
                                          <p:spTgt spid="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allAtOnce"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itle 1"/>
          <p:cNvSpPr>
            <a:spLocks noGrp="1"/>
          </p:cNvSpPr>
          <p:nvPr>
            <p:ph type="title"/>
          </p:nvPr>
        </p:nvSpPr>
        <p:spPr>
          <a:xfrm>
            <a:off x="893763" y="519113"/>
            <a:ext cx="11217275" cy="938212"/>
          </a:xfrm>
        </p:spPr>
        <p:txBody>
          <a:bodyPr/>
          <a:lstStyle/>
          <a:p>
            <a:r>
              <a:rPr lang="id-ID" sz="6000" b="1" dirty="0" smtClean="0">
                <a:solidFill>
                  <a:srgbClr val="7030A0"/>
                </a:solidFill>
                <a:latin typeface="EngraversGothic BT" pitchFamily="34" charset="0"/>
              </a:rPr>
              <a:t>Dinding Batu Alam</a:t>
            </a:r>
            <a:endParaRPr lang="en-GB" sz="6000" b="1" dirty="0" smtClean="0">
              <a:solidFill>
                <a:srgbClr val="7030A0"/>
              </a:solidFill>
              <a:latin typeface="EngraversGothic BT" pitchFamily="34" charset="0"/>
            </a:endParaRPr>
          </a:p>
        </p:txBody>
      </p:sp>
      <p:sp>
        <p:nvSpPr>
          <p:cNvPr id="7" name="Text Box 3"/>
          <p:cNvSpPr txBox="1">
            <a:spLocks noChangeArrowheads="1"/>
          </p:cNvSpPr>
          <p:nvPr/>
        </p:nvSpPr>
        <p:spPr bwMode="auto">
          <a:xfrm>
            <a:off x="790349" y="1655094"/>
            <a:ext cx="11529988" cy="6927432"/>
          </a:xfrm>
          <a:prstGeom prst="rect">
            <a:avLst/>
          </a:prstGeom>
          <a:solidFill>
            <a:srgbClr val="FFFFFF">
              <a:alpha val="41176"/>
            </a:srgbClr>
          </a:solidFill>
          <a:ln w="9525">
            <a:noFill/>
            <a:miter lim="800000"/>
            <a:headEnd/>
            <a:tailEnd/>
          </a:ln>
          <a:effectLst/>
        </p:spPr>
        <p:txBody>
          <a:bodyPr/>
          <a:lstStyle/>
          <a:p>
            <a:pPr marL="352425" indent="-352425">
              <a:buFont typeface="Arial" pitchFamily="34" charset="0"/>
              <a:buChar char="•"/>
            </a:pPr>
            <a:r>
              <a:rPr lang="id-ID" sz="3600" dirty="0" smtClean="0">
                <a:solidFill>
                  <a:srgbClr val="002060"/>
                </a:solidFill>
                <a:latin typeface="Humnst777 BT" pitchFamily="34" charset="0"/>
              </a:rPr>
              <a:t>Biasanya terbuat dari batu kali utuh atau pecahan batu cadas. </a:t>
            </a:r>
          </a:p>
          <a:p>
            <a:pPr marL="352425" indent="-352425">
              <a:buFont typeface="Arial" pitchFamily="34" charset="0"/>
              <a:buChar char="•"/>
            </a:pPr>
            <a:r>
              <a:rPr lang="id-ID" sz="3600" dirty="0" smtClean="0">
                <a:solidFill>
                  <a:srgbClr val="002060"/>
                </a:solidFill>
                <a:latin typeface="Humnst777 BT" pitchFamily="34" charset="0"/>
              </a:rPr>
              <a:t>Memiliki ketebalan min. 30 cm, sehingga sudah cukup kuat tanpa kolom praktis.</a:t>
            </a:r>
            <a:endParaRPr lang="id-ID" sz="3600" dirty="0">
              <a:solidFill>
                <a:srgbClr val="002060"/>
              </a:solidFill>
              <a:latin typeface="Humnst777 BT" pitchFamily="34" charset="0"/>
            </a:endParaRPr>
          </a:p>
        </p:txBody>
      </p:sp>
      <p:pic>
        <p:nvPicPr>
          <p:cNvPr id="30722" name="Picture 2"/>
          <p:cNvPicPr>
            <a:picLocks noChangeAspect="1" noChangeArrowheads="1"/>
          </p:cNvPicPr>
          <p:nvPr/>
        </p:nvPicPr>
        <p:blipFill>
          <a:blip r:embed="rId2"/>
          <a:srcRect/>
          <a:stretch>
            <a:fillRect/>
          </a:stretch>
        </p:blipFill>
        <p:spPr bwMode="auto">
          <a:xfrm>
            <a:off x="323683" y="4408985"/>
            <a:ext cx="6349834" cy="4904961"/>
          </a:xfrm>
          <a:prstGeom prst="rect">
            <a:avLst/>
          </a:prstGeom>
          <a:noFill/>
          <a:ln w="9525">
            <a:noFill/>
            <a:miter lim="800000"/>
            <a:headEnd/>
            <a:tailEnd/>
          </a:ln>
          <a:effectLst/>
        </p:spPr>
      </p:pic>
      <p:pic>
        <p:nvPicPr>
          <p:cNvPr id="30723" name="Picture 3"/>
          <p:cNvPicPr>
            <a:picLocks noChangeAspect="1" noChangeArrowheads="1"/>
          </p:cNvPicPr>
          <p:nvPr/>
        </p:nvPicPr>
        <p:blipFill>
          <a:blip r:embed="rId3"/>
          <a:srcRect/>
          <a:stretch>
            <a:fillRect/>
          </a:stretch>
        </p:blipFill>
        <p:spPr bwMode="auto">
          <a:xfrm>
            <a:off x="6799178" y="4727909"/>
            <a:ext cx="6205622" cy="4072440"/>
          </a:xfrm>
          <a:prstGeom prst="rect">
            <a:avLst/>
          </a:prstGeom>
          <a:noFill/>
          <a:ln w="9525">
            <a:no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7">
                                            <p:bg/>
                                          </p:spTgt>
                                        </p:tgtEl>
                                        <p:attrNameLst>
                                          <p:attrName>style.visibility</p:attrName>
                                        </p:attrNameLst>
                                      </p:cBhvr>
                                      <p:to>
                                        <p:strVal val="visible"/>
                                      </p:to>
                                    </p:set>
                                    <p:animEffect transition="in" filter="dissolve">
                                      <p:cBhvr>
                                        <p:cTn id="7" dur="500"/>
                                        <p:tgtEl>
                                          <p:spTgt spid="7">
                                            <p:bg/>
                                          </p:spTgt>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7">
                                            <p:txEl>
                                              <p:pRg st="0" end="0"/>
                                            </p:txEl>
                                          </p:spTgt>
                                        </p:tgtEl>
                                        <p:attrNameLst>
                                          <p:attrName>style.visibility</p:attrName>
                                        </p:attrNameLst>
                                      </p:cBhvr>
                                      <p:to>
                                        <p:strVal val="visible"/>
                                      </p:to>
                                    </p:set>
                                    <p:animEffect transition="in" filter="dissolve">
                                      <p:cBhvr>
                                        <p:cTn id="12" dur="500"/>
                                        <p:tgtEl>
                                          <p:spTgt spid="7">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7">
                                            <p:txEl>
                                              <p:pRg st="1" end="1"/>
                                            </p:txEl>
                                          </p:spTgt>
                                        </p:tgtEl>
                                        <p:attrNameLst>
                                          <p:attrName>style.visibility</p:attrName>
                                        </p:attrNameLst>
                                      </p:cBhvr>
                                      <p:to>
                                        <p:strVal val="visible"/>
                                      </p:to>
                                    </p:set>
                                    <p:animEffect transition="in" filter="dissolve">
                                      <p:cBhvr>
                                        <p:cTn id="17" dur="500"/>
                                        <p:tgtEl>
                                          <p:spTgt spid="7">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nodeType="clickEffect">
                                  <p:stCondLst>
                                    <p:cond delay="0"/>
                                  </p:stCondLst>
                                  <p:childTnLst>
                                    <p:set>
                                      <p:cBhvr>
                                        <p:cTn id="21" dur="1" fill="hold">
                                          <p:stCondLst>
                                            <p:cond delay="0"/>
                                          </p:stCondLst>
                                        </p:cTn>
                                        <p:tgtEl>
                                          <p:spTgt spid="30722"/>
                                        </p:tgtEl>
                                        <p:attrNameLst>
                                          <p:attrName>style.visibility</p:attrName>
                                        </p:attrNameLst>
                                      </p:cBhvr>
                                      <p:to>
                                        <p:strVal val="visible"/>
                                      </p:to>
                                    </p:set>
                                    <p:animEffect transition="in" filter="dissolve">
                                      <p:cBhvr>
                                        <p:cTn id="22" dur="500"/>
                                        <p:tgtEl>
                                          <p:spTgt spid="30722"/>
                                        </p:tgtEl>
                                      </p:cBhvr>
                                    </p:animEffect>
                                  </p:childTnLst>
                                </p:cTn>
                              </p:par>
                            </p:childTnLst>
                          </p:cTn>
                        </p:par>
                      </p:childTnLst>
                    </p:cTn>
                  </p:par>
                  <p:par>
                    <p:cTn id="23" fill="hold">
                      <p:stCondLst>
                        <p:cond delay="indefinite"/>
                      </p:stCondLst>
                      <p:childTnLst>
                        <p:par>
                          <p:cTn id="24" fill="hold">
                            <p:stCondLst>
                              <p:cond delay="0"/>
                            </p:stCondLst>
                            <p:childTnLst>
                              <p:par>
                                <p:cTn id="25" presetID="9" presetClass="entr" presetSubtype="0" fill="hold" nodeType="clickEffect">
                                  <p:stCondLst>
                                    <p:cond delay="0"/>
                                  </p:stCondLst>
                                  <p:childTnLst>
                                    <p:set>
                                      <p:cBhvr>
                                        <p:cTn id="26" dur="1" fill="hold">
                                          <p:stCondLst>
                                            <p:cond delay="0"/>
                                          </p:stCondLst>
                                        </p:cTn>
                                        <p:tgtEl>
                                          <p:spTgt spid="30723"/>
                                        </p:tgtEl>
                                        <p:attrNameLst>
                                          <p:attrName>style.visibility</p:attrName>
                                        </p:attrNameLst>
                                      </p:cBhvr>
                                      <p:to>
                                        <p:strVal val="visible"/>
                                      </p:to>
                                    </p:set>
                                    <p:animEffect transition="in" filter="dissolve">
                                      <p:cBhvr>
                                        <p:cTn id="27" dur="500"/>
                                        <p:tgtEl>
                                          <p:spTgt spid="307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allAtOnce"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itle 1"/>
          <p:cNvSpPr>
            <a:spLocks noGrp="1"/>
          </p:cNvSpPr>
          <p:nvPr>
            <p:ph type="title"/>
          </p:nvPr>
        </p:nvSpPr>
        <p:spPr>
          <a:xfrm>
            <a:off x="893763" y="519113"/>
            <a:ext cx="11217275" cy="938212"/>
          </a:xfrm>
        </p:spPr>
        <p:txBody>
          <a:bodyPr/>
          <a:lstStyle/>
          <a:p>
            <a:r>
              <a:rPr lang="id-ID" sz="6000" b="1" dirty="0" smtClean="0">
                <a:solidFill>
                  <a:srgbClr val="7030A0"/>
                </a:solidFill>
                <a:latin typeface="EngraversGothic BT" pitchFamily="34" charset="0"/>
              </a:rPr>
              <a:t>Kelebihan Dinding Batu Alam</a:t>
            </a:r>
            <a:endParaRPr lang="en-GB" sz="6000" b="1" dirty="0" smtClean="0">
              <a:solidFill>
                <a:srgbClr val="7030A0"/>
              </a:solidFill>
              <a:latin typeface="EngraversGothic BT" pitchFamily="34" charset="0"/>
            </a:endParaRPr>
          </a:p>
        </p:txBody>
      </p:sp>
      <p:sp>
        <p:nvSpPr>
          <p:cNvPr id="7" name="Text Box 3"/>
          <p:cNvSpPr txBox="1">
            <a:spLocks noChangeArrowheads="1"/>
          </p:cNvSpPr>
          <p:nvPr/>
        </p:nvSpPr>
        <p:spPr bwMode="auto">
          <a:xfrm>
            <a:off x="790349" y="1655094"/>
            <a:ext cx="11529988" cy="6927432"/>
          </a:xfrm>
          <a:prstGeom prst="rect">
            <a:avLst/>
          </a:prstGeom>
          <a:solidFill>
            <a:srgbClr val="FFFFFF">
              <a:alpha val="41176"/>
            </a:srgbClr>
          </a:solidFill>
          <a:ln w="9525">
            <a:noFill/>
            <a:miter lim="800000"/>
            <a:headEnd/>
            <a:tailEnd/>
          </a:ln>
          <a:effectLst/>
        </p:spPr>
        <p:txBody>
          <a:bodyPr/>
          <a:lstStyle/>
          <a:p>
            <a:pPr marL="352425" indent="-352425">
              <a:buFont typeface="Arial" pitchFamily="34" charset="0"/>
              <a:buChar char="•"/>
            </a:pPr>
            <a:r>
              <a:rPr lang="id-ID" sz="3600" dirty="0" smtClean="0">
                <a:solidFill>
                  <a:srgbClr val="002060"/>
                </a:solidFill>
                <a:latin typeface="Humnst777 BT" pitchFamily="34" charset="0"/>
              </a:rPr>
              <a:t>Berkesan natural, elegan, dan mewah.</a:t>
            </a:r>
          </a:p>
          <a:p>
            <a:pPr marL="352425" indent="-352425">
              <a:buFont typeface="Arial" pitchFamily="34" charset="0"/>
              <a:buChar char="•"/>
            </a:pPr>
            <a:r>
              <a:rPr lang="id-ID" sz="3600" dirty="0" smtClean="0">
                <a:solidFill>
                  <a:srgbClr val="002060"/>
                </a:solidFill>
                <a:latin typeface="Humnst777 BT" pitchFamily="34" charset="0"/>
              </a:rPr>
              <a:t>Tidak cepat rusak jika dipasang pada dinding.</a:t>
            </a:r>
          </a:p>
          <a:p>
            <a:pPr marL="352425" indent="-352425">
              <a:buFont typeface="Arial" pitchFamily="34" charset="0"/>
              <a:buChar char="•"/>
            </a:pPr>
            <a:r>
              <a:rPr lang="id-ID" sz="3600" dirty="0" smtClean="0">
                <a:solidFill>
                  <a:srgbClr val="002060"/>
                </a:solidFill>
                <a:latin typeface="Humnst777 BT" pitchFamily="34" charset="0"/>
              </a:rPr>
              <a:t>Jika ada yang rusak, dinding batu alam tidak akan terlihat jelek.</a:t>
            </a:r>
          </a:p>
          <a:p>
            <a:pPr marL="352425" indent="-352425">
              <a:buFont typeface="Arial" pitchFamily="34" charset="0"/>
              <a:buChar char="•"/>
            </a:pPr>
            <a:r>
              <a:rPr lang="nb-NO" sz="3600" dirty="0" smtClean="0">
                <a:solidFill>
                  <a:srgbClr val="002060"/>
                </a:solidFill>
                <a:latin typeface="Humnst777 BT" pitchFamily="34" charset="0"/>
              </a:rPr>
              <a:t>Ukurannya fleksibel, dapat disesuaikan</a:t>
            </a:r>
            <a:r>
              <a:rPr lang="id-ID" sz="3600" dirty="0" smtClean="0">
                <a:solidFill>
                  <a:srgbClr val="002060"/>
                </a:solidFill>
                <a:latin typeface="Humnst777 BT" pitchFamily="34" charset="0"/>
              </a:rPr>
              <a:t> dengan kebutuhan.</a:t>
            </a:r>
            <a:endParaRPr lang="id-ID" sz="3600" dirty="0">
              <a:solidFill>
                <a:srgbClr val="002060"/>
              </a:solidFill>
              <a:latin typeface="Humnst777 BT"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7">
                                            <p:bg/>
                                          </p:spTgt>
                                        </p:tgtEl>
                                        <p:attrNameLst>
                                          <p:attrName>style.visibility</p:attrName>
                                        </p:attrNameLst>
                                      </p:cBhvr>
                                      <p:to>
                                        <p:strVal val="visible"/>
                                      </p:to>
                                    </p:set>
                                    <p:animEffect transition="in" filter="dissolve">
                                      <p:cBhvr>
                                        <p:cTn id="7" dur="500"/>
                                        <p:tgtEl>
                                          <p:spTgt spid="7">
                                            <p:bg/>
                                          </p:spTgt>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7">
                                            <p:txEl>
                                              <p:pRg st="0" end="0"/>
                                            </p:txEl>
                                          </p:spTgt>
                                        </p:tgtEl>
                                        <p:attrNameLst>
                                          <p:attrName>style.visibility</p:attrName>
                                        </p:attrNameLst>
                                      </p:cBhvr>
                                      <p:to>
                                        <p:strVal val="visible"/>
                                      </p:to>
                                    </p:set>
                                    <p:animEffect transition="in" filter="dissolve">
                                      <p:cBhvr>
                                        <p:cTn id="12" dur="500"/>
                                        <p:tgtEl>
                                          <p:spTgt spid="7">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7">
                                            <p:txEl>
                                              <p:pRg st="1" end="1"/>
                                            </p:txEl>
                                          </p:spTgt>
                                        </p:tgtEl>
                                        <p:attrNameLst>
                                          <p:attrName>style.visibility</p:attrName>
                                        </p:attrNameLst>
                                      </p:cBhvr>
                                      <p:to>
                                        <p:strVal val="visible"/>
                                      </p:to>
                                    </p:set>
                                    <p:animEffect transition="in" filter="dissolve">
                                      <p:cBhvr>
                                        <p:cTn id="17" dur="500"/>
                                        <p:tgtEl>
                                          <p:spTgt spid="7">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7">
                                            <p:txEl>
                                              <p:pRg st="2" end="2"/>
                                            </p:txEl>
                                          </p:spTgt>
                                        </p:tgtEl>
                                        <p:attrNameLst>
                                          <p:attrName>style.visibility</p:attrName>
                                        </p:attrNameLst>
                                      </p:cBhvr>
                                      <p:to>
                                        <p:strVal val="visible"/>
                                      </p:to>
                                    </p:set>
                                    <p:animEffect transition="in" filter="dissolve">
                                      <p:cBhvr>
                                        <p:cTn id="22" dur="500"/>
                                        <p:tgtEl>
                                          <p:spTgt spid="7">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9" presetClass="entr" presetSubtype="0" fill="hold" grpId="0" nodeType="clickEffect">
                                  <p:stCondLst>
                                    <p:cond delay="0"/>
                                  </p:stCondLst>
                                  <p:childTnLst>
                                    <p:set>
                                      <p:cBhvr>
                                        <p:cTn id="26" dur="1" fill="hold">
                                          <p:stCondLst>
                                            <p:cond delay="0"/>
                                          </p:stCondLst>
                                        </p:cTn>
                                        <p:tgtEl>
                                          <p:spTgt spid="7">
                                            <p:txEl>
                                              <p:pRg st="3" end="3"/>
                                            </p:txEl>
                                          </p:spTgt>
                                        </p:tgtEl>
                                        <p:attrNameLst>
                                          <p:attrName>style.visibility</p:attrName>
                                        </p:attrNameLst>
                                      </p:cBhvr>
                                      <p:to>
                                        <p:strVal val="visible"/>
                                      </p:to>
                                    </p:set>
                                    <p:animEffect transition="in" filter="dissolve">
                                      <p:cBhvr>
                                        <p:cTn id="27" dur="500"/>
                                        <p:tgtEl>
                                          <p:spTgt spid="7">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allAtOnce"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itle 1"/>
          <p:cNvSpPr>
            <a:spLocks noGrp="1"/>
          </p:cNvSpPr>
          <p:nvPr>
            <p:ph type="title"/>
          </p:nvPr>
        </p:nvSpPr>
        <p:spPr>
          <a:xfrm>
            <a:off x="893763" y="519113"/>
            <a:ext cx="11217275" cy="938212"/>
          </a:xfrm>
        </p:spPr>
        <p:txBody>
          <a:bodyPr/>
          <a:lstStyle/>
          <a:p>
            <a:r>
              <a:rPr lang="id-ID" sz="6000" b="1" dirty="0" smtClean="0">
                <a:solidFill>
                  <a:srgbClr val="7030A0"/>
                </a:solidFill>
                <a:latin typeface="EngraversGothic BT" pitchFamily="34" charset="0"/>
              </a:rPr>
              <a:t>Kekurangan Dinding Batu Alam</a:t>
            </a:r>
            <a:endParaRPr lang="en-GB" sz="6000" b="1" dirty="0" smtClean="0">
              <a:solidFill>
                <a:srgbClr val="7030A0"/>
              </a:solidFill>
              <a:latin typeface="EngraversGothic BT" pitchFamily="34" charset="0"/>
            </a:endParaRPr>
          </a:p>
        </p:txBody>
      </p:sp>
      <p:sp>
        <p:nvSpPr>
          <p:cNvPr id="7" name="Text Box 3"/>
          <p:cNvSpPr txBox="1">
            <a:spLocks noChangeArrowheads="1"/>
          </p:cNvSpPr>
          <p:nvPr/>
        </p:nvSpPr>
        <p:spPr bwMode="auto">
          <a:xfrm>
            <a:off x="790349" y="1655094"/>
            <a:ext cx="11529988" cy="6927432"/>
          </a:xfrm>
          <a:prstGeom prst="rect">
            <a:avLst/>
          </a:prstGeom>
          <a:solidFill>
            <a:srgbClr val="FFFFFF">
              <a:alpha val="41176"/>
            </a:srgbClr>
          </a:solidFill>
          <a:ln w="9525">
            <a:noFill/>
            <a:miter lim="800000"/>
            <a:headEnd/>
            <a:tailEnd/>
          </a:ln>
          <a:effectLst/>
        </p:spPr>
        <p:txBody>
          <a:bodyPr/>
          <a:lstStyle/>
          <a:p>
            <a:pPr marL="352425" indent="-352425">
              <a:buFont typeface="Arial" pitchFamily="34" charset="0"/>
              <a:buChar char="•"/>
            </a:pPr>
            <a:r>
              <a:rPr lang="id-ID" sz="3600" dirty="0" smtClean="0">
                <a:solidFill>
                  <a:srgbClr val="002060"/>
                </a:solidFill>
                <a:latin typeface="Humnst777 BT" pitchFamily="34" charset="0"/>
              </a:rPr>
              <a:t>Warnanya tidak bisa seragam</a:t>
            </a:r>
          </a:p>
          <a:p>
            <a:pPr marL="352425" indent="-352425">
              <a:buFont typeface="Arial" pitchFamily="34" charset="0"/>
              <a:buChar char="•"/>
            </a:pPr>
            <a:r>
              <a:rPr lang="id-ID" sz="3600" dirty="0" smtClean="0">
                <a:solidFill>
                  <a:srgbClr val="002060"/>
                </a:solidFill>
                <a:latin typeface="Humnst777 BT" pitchFamily="34" charset="0"/>
              </a:rPr>
              <a:t>Memiliki pori-pori yang besar</a:t>
            </a:r>
          </a:p>
          <a:p>
            <a:pPr marL="352425" indent="-352425">
              <a:buFont typeface="Arial" pitchFamily="34" charset="0"/>
              <a:buChar char="•"/>
            </a:pPr>
            <a:r>
              <a:rPr lang="id-ID" sz="3600" dirty="0" smtClean="0">
                <a:solidFill>
                  <a:srgbClr val="002060"/>
                </a:solidFill>
                <a:latin typeface="Humnst777 BT" pitchFamily="34" charset="0"/>
              </a:rPr>
              <a:t>Penggunaan batu alam pada lantai dua, harus memperhatikan struktur bangunan</a:t>
            </a:r>
          </a:p>
          <a:p>
            <a:pPr marL="352425" indent="-352425">
              <a:buFont typeface="Arial" pitchFamily="34" charset="0"/>
              <a:buChar char="•"/>
            </a:pPr>
            <a:r>
              <a:rPr lang="de-DE" sz="3600" dirty="0" smtClean="0">
                <a:solidFill>
                  <a:srgbClr val="002060"/>
                </a:solidFill>
                <a:latin typeface="Humnst777 BT" pitchFamily="34" charset="0"/>
              </a:rPr>
              <a:t>Material cenderung berat, sehingga saat</a:t>
            </a:r>
            <a:r>
              <a:rPr lang="id-ID" sz="3600" dirty="0" smtClean="0">
                <a:solidFill>
                  <a:srgbClr val="002060"/>
                </a:solidFill>
                <a:latin typeface="Humnst777 BT" pitchFamily="34" charset="0"/>
              </a:rPr>
              <a:t> distribusi dan pemasangan cukup repot</a:t>
            </a:r>
          </a:p>
          <a:p>
            <a:pPr marL="352425" indent="-352425">
              <a:buFont typeface="Arial" pitchFamily="34" charset="0"/>
              <a:buChar char="•"/>
            </a:pPr>
            <a:r>
              <a:rPr lang="id-ID" sz="3600" dirty="0" smtClean="0">
                <a:solidFill>
                  <a:srgbClr val="002060"/>
                </a:solidFill>
                <a:latin typeface="Humnst777 BT" pitchFamily="34" charset="0"/>
              </a:rPr>
              <a:t>Harganya lebih mahal</a:t>
            </a:r>
            <a:endParaRPr lang="id-ID" sz="3600" dirty="0">
              <a:solidFill>
                <a:srgbClr val="002060"/>
              </a:solidFill>
              <a:latin typeface="Humnst777 BT"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7">
                                            <p:bg/>
                                          </p:spTgt>
                                        </p:tgtEl>
                                        <p:attrNameLst>
                                          <p:attrName>style.visibility</p:attrName>
                                        </p:attrNameLst>
                                      </p:cBhvr>
                                      <p:to>
                                        <p:strVal val="visible"/>
                                      </p:to>
                                    </p:set>
                                    <p:animEffect transition="in" filter="dissolve">
                                      <p:cBhvr>
                                        <p:cTn id="7" dur="500"/>
                                        <p:tgtEl>
                                          <p:spTgt spid="7">
                                            <p:bg/>
                                          </p:spTgt>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7">
                                            <p:txEl>
                                              <p:pRg st="0" end="0"/>
                                            </p:txEl>
                                          </p:spTgt>
                                        </p:tgtEl>
                                        <p:attrNameLst>
                                          <p:attrName>style.visibility</p:attrName>
                                        </p:attrNameLst>
                                      </p:cBhvr>
                                      <p:to>
                                        <p:strVal val="visible"/>
                                      </p:to>
                                    </p:set>
                                    <p:animEffect transition="in" filter="dissolve">
                                      <p:cBhvr>
                                        <p:cTn id="12" dur="500"/>
                                        <p:tgtEl>
                                          <p:spTgt spid="7">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7">
                                            <p:txEl>
                                              <p:pRg st="1" end="1"/>
                                            </p:txEl>
                                          </p:spTgt>
                                        </p:tgtEl>
                                        <p:attrNameLst>
                                          <p:attrName>style.visibility</p:attrName>
                                        </p:attrNameLst>
                                      </p:cBhvr>
                                      <p:to>
                                        <p:strVal val="visible"/>
                                      </p:to>
                                    </p:set>
                                    <p:animEffect transition="in" filter="dissolve">
                                      <p:cBhvr>
                                        <p:cTn id="17" dur="500"/>
                                        <p:tgtEl>
                                          <p:spTgt spid="7">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7">
                                            <p:txEl>
                                              <p:pRg st="2" end="2"/>
                                            </p:txEl>
                                          </p:spTgt>
                                        </p:tgtEl>
                                        <p:attrNameLst>
                                          <p:attrName>style.visibility</p:attrName>
                                        </p:attrNameLst>
                                      </p:cBhvr>
                                      <p:to>
                                        <p:strVal val="visible"/>
                                      </p:to>
                                    </p:set>
                                    <p:animEffect transition="in" filter="dissolve">
                                      <p:cBhvr>
                                        <p:cTn id="22" dur="500"/>
                                        <p:tgtEl>
                                          <p:spTgt spid="7">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9" presetClass="entr" presetSubtype="0" fill="hold" grpId="0" nodeType="clickEffect">
                                  <p:stCondLst>
                                    <p:cond delay="0"/>
                                  </p:stCondLst>
                                  <p:childTnLst>
                                    <p:set>
                                      <p:cBhvr>
                                        <p:cTn id="26" dur="1" fill="hold">
                                          <p:stCondLst>
                                            <p:cond delay="0"/>
                                          </p:stCondLst>
                                        </p:cTn>
                                        <p:tgtEl>
                                          <p:spTgt spid="7">
                                            <p:txEl>
                                              <p:pRg st="3" end="3"/>
                                            </p:txEl>
                                          </p:spTgt>
                                        </p:tgtEl>
                                        <p:attrNameLst>
                                          <p:attrName>style.visibility</p:attrName>
                                        </p:attrNameLst>
                                      </p:cBhvr>
                                      <p:to>
                                        <p:strVal val="visible"/>
                                      </p:to>
                                    </p:set>
                                    <p:animEffect transition="in" filter="dissolve">
                                      <p:cBhvr>
                                        <p:cTn id="27" dur="500"/>
                                        <p:tgtEl>
                                          <p:spTgt spid="7">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9" presetClass="entr" presetSubtype="0" fill="hold" grpId="0" nodeType="clickEffect">
                                  <p:stCondLst>
                                    <p:cond delay="0"/>
                                  </p:stCondLst>
                                  <p:childTnLst>
                                    <p:set>
                                      <p:cBhvr>
                                        <p:cTn id="31" dur="1" fill="hold">
                                          <p:stCondLst>
                                            <p:cond delay="0"/>
                                          </p:stCondLst>
                                        </p:cTn>
                                        <p:tgtEl>
                                          <p:spTgt spid="7">
                                            <p:txEl>
                                              <p:pRg st="4" end="4"/>
                                            </p:txEl>
                                          </p:spTgt>
                                        </p:tgtEl>
                                        <p:attrNameLst>
                                          <p:attrName>style.visibility</p:attrName>
                                        </p:attrNameLst>
                                      </p:cBhvr>
                                      <p:to>
                                        <p:strVal val="visible"/>
                                      </p:to>
                                    </p:set>
                                    <p:animEffect transition="in" filter="dissolve">
                                      <p:cBhvr>
                                        <p:cTn id="32" dur="500"/>
                                        <p:tgtEl>
                                          <p:spTgt spid="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allAtOnce"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itle 1"/>
          <p:cNvSpPr>
            <a:spLocks noGrp="1"/>
          </p:cNvSpPr>
          <p:nvPr>
            <p:ph type="title"/>
          </p:nvPr>
        </p:nvSpPr>
        <p:spPr>
          <a:xfrm>
            <a:off x="893763" y="519113"/>
            <a:ext cx="11217275" cy="938212"/>
          </a:xfrm>
        </p:spPr>
        <p:txBody>
          <a:bodyPr/>
          <a:lstStyle/>
          <a:p>
            <a:r>
              <a:rPr lang="id-ID" sz="6000" b="1" dirty="0" smtClean="0">
                <a:solidFill>
                  <a:srgbClr val="7030A0"/>
                </a:solidFill>
                <a:latin typeface="EngraversGothic BT" pitchFamily="34" charset="0"/>
              </a:rPr>
              <a:t>Pemasangan Dinding Batu Alam</a:t>
            </a:r>
            <a:endParaRPr lang="en-GB" sz="6000" b="1" dirty="0" smtClean="0">
              <a:solidFill>
                <a:srgbClr val="7030A0"/>
              </a:solidFill>
              <a:latin typeface="EngraversGothic BT" pitchFamily="34" charset="0"/>
            </a:endParaRPr>
          </a:p>
        </p:txBody>
      </p:sp>
      <p:sp>
        <p:nvSpPr>
          <p:cNvPr id="7" name="Text Box 3"/>
          <p:cNvSpPr txBox="1">
            <a:spLocks noChangeArrowheads="1"/>
          </p:cNvSpPr>
          <p:nvPr/>
        </p:nvSpPr>
        <p:spPr bwMode="auto">
          <a:xfrm>
            <a:off x="790349" y="1459832"/>
            <a:ext cx="11529988" cy="6898105"/>
          </a:xfrm>
          <a:prstGeom prst="rect">
            <a:avLst/>
          </a:prstGeom>
          <a:solidFill>
            <a:srgbClr val="FFFFFF">
              <a:alpha val="41176"/>
            </a:srgbClr>
          </a:solidFill>
          <a:ln w="9525">
            <a:noFill/>
            <a:miter lim="800000"/>
            <a:headEnd/>
            <a:tailEnd/>
          </a:ln>
          <a:effectLst/>
        </p:spPr>
        <p:txBody>
          <a:bodyPr/>
          <a:lstStyle/>
          <a:p>
            <a:pPr marL="352425" indent="-352425">
              <a:buFont typeface="Arial" pitchFamily="34" charset="0"/>
              <a:buChar char="•"/>
            </a:pPr>
            <a:r>
              <a:rPr lang="id-ID" sz="3600" dirty="0" smtClean="0">
                <a:solidFill>
                  <a:srgbClr val="002060"/>
                </a:solidFill>
                <a:latin typeface="Humnst777 BT" pitchFamily="34" charset="0"/>
              </a:rPr>
              <a:t>Persiapkan alat dan bahan yaitu paku beton, benang, adukan semen dan pelapis/coating</a:t>
            </a:r>
          </a:p>
          <a:p>
            <a:pPr marL="352425" indent="-352425">
              <a:buFont typeface="Arial" pitchFamily="34" charset="0"/>
              <a:buChar char="•"/>
            </a:pPr>
            <a:r>
              <a:rPr lang="sv-SE" sz="3600" dirty="0" smtClean="0">
                <a:solidFill>
                  <a:srgbClr val="002060"/>
                </a:solidFill>
                <a:latin typeface="Humnst777 BT" pitchFamily="34" charset="0"/>
              </a:rPr>
              <a:t>Pastikan batu alam berbentuk siku.</a:t>
            </a:r>
          </a:p>
          <a:p>
            <a:pPr marL="352425" indent="-352425">
              <a:buFont typeface="Arial" pitchFamily="34" charset="0"/>
              <a:buChar char="•"/>
            </a:pPr>
            <a:r>
              <a:rPr lang="id-ID" sz="3600" dirty="0" smtClean="0">
                <a:solidFill>
                  <a:srgbClr val="002060"/>
                </a:solidFill>
                <a:latin typeface="Humnst777 BT" pitchFamily="34" charset="0"/>
              </a:rPr>
              <a:t>Persiapkan dinding dengan cara mengupas atau dibobok pada permukaan dinding secara</a:t>
            </a:r>
          </a:p>
          <a:p>
            <a:pPr marL="352425" indent="-352425">
              <a:buFont typeface="Arial" pitchFamily="34" charset="0"/>
              <a:buChar char="•"/>
            </a:pPr>
            <a:r>
              <a:rPr lang="id-ID" sz="3600" dirty="0" smtClean="0">
                <a:solidFill>
                  <a:srgbClr val="002060"/>
                </a:solidFill>
                <a:latin typeface="Humnst777 BT" pitchFamily="34" charset="0"/>
              </a:rPr>
              <a:t>Acak  agar adukan semen dapat merekatkan antara batu dengan dinding dengan baik.</a:t>
            </a:r>
          </a:p>
          <a:p>
            <a:pPr marL="352425" indent="-352425">
              <a:buFont typeface="Arial" pitchFamily="34" charset="0"/>
              <a:buChar char="•"/>
            </a:pPr>
            <a:r>
              <a:rPr lang="id-ID" sz="3600" dirty="0" smtClean="0">
                <a:solidFill>
                  <a:srgbClr val="002060"/>
                </a:solidFill>
                <a:latin typeface="Humnst777 BT" pitchFamily="34" charset="0"/>
              </a:rPr>
              <a:t>Pasang paku beton pada bagian atas dinding yang dipasang benang, sebagai acuan untuk pemasangan  batu alam agar siku.</a:t>
            </a:r>
          </a:p>
          <a:p>
            <a:pPr marL="352425" indent="-352425">
              <a:buFont typeface="Arial" pitchFamily="34" charset="0"/>
              <a:buChar char="•"/>
            </a:pPr>
            <a:r>
              <a:rPr lang="id-ID" sz="3600" dirty="0" smtClean="0">
                <a:solidFill>
                  <a:srgbClr val="002060"/>
                </a:solidFill>
                <a:latin typeface="Humnst777 BT" pitchFamily="34" charset="0"/>
              </a:rPr>
              <a:t>Basahi atau rendam batu alam dengan air untuk menjaga kelembaban.</a:t>
            </a:r>
          </a:p>
          <a:p>
            <a:pPr marL="352425" indent="-352425">
              <a:buFont typeface="Arial" pitchFamily="34" charset="0"/>
              <a:buChar char="•"/>
            </a:pPr>
            <a:endParaRPr lang="id-ID" sz="3600" dirty="0">
              <a:solidFill>
                <a:srgbClr val="002060"/>
              </a:solidFill>
              <a:latin typeface="Humnst777 BT"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7">
                                            <p:bg/>
                                          </p:spTgt>
                                        </p:tgtEl>
                                        <p:attrNameLst>
                                          <p:attrName>style.visibility</p:attrName>
                                        </p:attrNameLst>
                                      </p:cBhvr>
                                      <p:to>
                                        <p:strVal val="visible"/>
                                      </p:to>
                                    </p:set>
                                    <p:animEffect transition="in" filter="dissolve">
                                      <p:cBhvr>
                                        <p:cTn id="7" dur="500"/>
                                        <p:tgtEl>
                                          <p:spTgt spid="7">
                                            <p:bg/>
                                          </p:spTgt>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7">
                                            <p:txEl>
                                              <p:pRg st="0" end="0"/>
                                            </p:txEl>
                                          </p:spTgt>
                                        </p:tgtEl>
                                        <p:attrNameLst>
                                          <p:attrName>style.visibility</p:attrName>
                                        </p:attrNameLst>
                                      </p:cBhvr>
                                      <p:to>
                                        <p:strVal val="visible"/>
                                      </p:to>
                                    </p:set>
                                    <p:animEffect transition="in" filter="dissolve">
                                      <p:cBhvr>
                                        <p:cTn id="12" dur="500"/>
                                        <p:tgtEl>
                                          <p:spTgt spid="7">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7">
                                            <p:txEl>
                                              <p:pRg st="1" end="1"/>
                                            </p:txEl>
                                          </p:spTgt>
                                        </p:tgtEl>
                                        <p:attrNameLst>
                                          <p:attrName>style.visibility</p:attrName>
                                        </p:attrNameLst>
                                      </p:cBhvr>
                                      <p:to>
                                        <p:strVal val="visible"/>
                                      </p:to>
                                    </p:set>
                                    <p:animEffect transition="in" filter="dissolve">
                                      <p:cBhvr>
                                        <p:cTn id="17" dur="500"/>
                                        <p:tgtEl>
                                          <p:spTgt spid="7">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7">
                                            <p:txEl>
                                              <p:pRg st="2" end="2"/>
                                            </p:txEl>
                                          </p:spTgt>
                                        </p:tgtEl>
                                        <p:attrNameLst>
                                          <p:attrName>style.visibility</p:attrName>
                                        </p:attrNameLst>
                                      </p:cBhvr>
                                      <p:to>
                                        <p:strVal val="visible"/>
                                      </p:to>
                                    </p:set>
                                    <p:animEffect transition="in" filter="dissolve">
                                      <p:cBhvr>
                                        <p:cTn id="22" dur="500"/>
                                        <p:tgtEl>
                                          <p:spTgt spid="7">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9" presetClass="entr" presetSubtype="0" fill="hold" grpId="0" nodeType="clickEffect">
                                  <p:stCondLst>
                                    <p:cond delay="0"/>
                                  </p:stCondLst>
                                  <p:childTnLst>
                                    <p:set>
                                      <p:cBhvr>
                                        <p:cTn id="26" dur="1" fill="hold">
                                          <p:stCondLst>
                                            <p:cond delay="0"/>
                                          </p:stCondLst>
                                        </p:cTn>
                                        <p:tgtEl>
                                          <p:spTgt spid="7">
                                            <p:txEl>
                                              <p:pRg st="3" end="3"/>
                                            </p:txEl>
                                          </p:spTgt>
                                        </p:tgtEl>
                                        <p:attrNameLst>
                                          <p:attrName>style.visibility</p:attrName>
                                        </p:attrNameLst>
                                      </p:cBhvr>
                                      <p:to>
                                        <p:strVal val="visible"/>
                                      </p:to>
                                    </p:set>
                                    <p:animEffect transition="in" filter="dissolve">
                                      <p:cBhvr>
                                        <p:cTn id="27" dur="500"/>
                                        <p:tgtEl>
                                          <p:spTgt spid="7">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9" presetClass="entr" presetSubtype="0" fill="hold" grpId="0" nodeType="clickEffect">
                                  <p:stCondLst>
                                    <p:cond delay="0"/>
                                  </p:stCondLst>
                                  <p:childTnLst>
                                    <p:set>
                                      <p:cBhvr>
                                        <p:cTn id="31" dur="1" fill="hold">
                                          <p:stCondLst>
                                            <p:cond delay="0"/>
                                          </p:stCondLst>
                                        </p:cTn>
                                        <p:tgtEl>
                                          <p:spTgt spid="7">
                                            <p:txEl>
                                              <p:pRg st="4" end="4"/>
                                            </p:txEl>
                                          </p:spTgt>
                                        </p:tgtEl>
                                        <p:attrNameLst>
                                          <p:attrName>style.visibility</p:attrName>
                                        </p:attrNameLst>
                                      </p:cBhvr>
                                      <p:to>
                                        <p:strVal val="visible"/>
                                      </p:to>
                                    </p:set>
                                    <p:animEffect transition="in" filter="dissolve">
                                      <p:cBhvr>
                                        <p:cTn id="32" dur="500"/>
                                        <p:tgtEl>
                                          <p:spTgt spid="7">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9" presetClass="entr" presetSubtype="0" fill="hold" grpId="0" nodeType="clickEffect">
                                  <p:stCondLst>
                                    <p:cond delay="0"/>
                                  </p:stCondLst>
                                  <p:childTnLst>
                                    <p:set>
                                      <p:cBhvr>
                                        <p:cTn id="36" dur="1" fill="hold">
                                          <p:stCondLst>
                                            <p:cond delay="0"/>
                                          </p:stCondLst>
                                        </p:cTn>
                                        <p:tgtEl>
                                          <p:spTgt spid="7">
                                            <p:txEl>
                                              <p:pRg st="5" end="5"/>
                                            </p:txEl>
                                          </p:spTgt>
                                        </p:tgtEl>
                                        <p:attrNameLst>
                                          <p:attrName>style.visibility</p:attrName>
                                        </p:attrNameLst>
                                      </p:cBhvr>
                                      <p:to>
                                        <p:strVal val="visible"/>
                                      </p:to>
                                    </p:set>
                                    <p:animEffect transition="in" filter="dissolve">
                                      <p:cBhvr>
                                        <p:cTn id="37" dur="500"/>
                                        <p:tgtEl>
                                          <p:spTgt spid="7">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allAtOnce"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itle 1"/>
          <p:cNvSpPr>
            <a:spLocks noGrp="1"/>
          </p:cNvSpPr>
          <p:nvPr>
            <p:ph type="title"/>
          </p:nvPr>
        </p:nvSpPr>
        <p:spPr>
          <a:xfrm>
            <a:off x="893763" y="519113"/>
            <a:ext cx="11217275" cy="938212"/>
          </a:xfrm>
        </p:spPr>
        <p:txBody>
          <a:bodyPr/>
          <a:lstStyle/>
          <a:p>
            <a:r>
              <a:rPr lang="id-ID" sz="6000" b="1" dirty="0" smtClean="0">
                <a:solidFill>
                  <a:srgbClr val="7030A0"/>
                </a:solidFill>
                <a:latin typeface="EngraversGothic BT" pitchFamily="34" charset="0"/>
              </a:rPr>
              <a:t>Pemasangan Dinding Batu Alam</a:t>
            </a:r>
            <a:endParaRPr lang="en-GB" sz="6000" b="1" dirty="0" smtClean="0">
              <a:solidFill>
                <a:srgbClr val="7030A0"/>
              </a:solidFill>
              <a:latin typeface="EngraversGothic BT" pitchFamily="34" charset="0"/>
            </a:endParaRPr>
          </a:p>
        </p:txBody>
      </p:sp>
      <p:sp>
        <p:nvSpPr>
          <p:cNvPr id="7" name="Text Box 3"/>
          <p:cNvSpPr txBox="1">
            <a:spLocks noChangeArrowheads="1"/>
          </p:cNvSpPr>
          <p:nvPr/>
        </p:nvSpPr>
        <p:spPr bwMode="auto">
          <a:xfrm>
            <a:off x="790349" y="1459832"/>
            <a:ext cx="11529988" cy="6304547"/>
          </a:xfrm>
          <a:prstGeom prst="rect">
            <a:avLst/>
          </a:prstGeom>
          <a:solidFill>
            <a:srgbClr val="FFFFFF">
              <a:alpha val="41176"/>
            </a:srgbClr>
          </a:solidFill>
          <a:ln w="9525">
            <a:noFill/>
            <a:miter lim="800000"/>
            <a:headEnd/>
            <a:tailEnd/>
          </a:ln>
          <a:effectLst/>
        </p:spPr>
        <p:txBody>
          <a:bodyPr/>
          <a:lstStyle/>
          <a:p>
            <a:pPr marL="352425" indent="-352425">
              <a:buFont typeface="Arial" pitchFamily="34" charset="0"/>
              <a:buChar char="•"/>
            </a:pPr>
            <a:r>
              <a:rPr lang="id-ID" sz="3600" dirty="0" smtClean="0">
                <a:solidFill>
                  <a:srgbClr val="002060"/>
                </a:solidFill>
                <a:latin typeface="Humnst777 BT" pitchFamily="34" charset="0"/>
              </a:rPr>
              <a:t>Pemasangan batu alam pada dinding bisa dimulai dari bawah terlebih dahulu. Diberi ganjal agar batu alam tidak merosot.</a:t>
            </a:r>
          </a:p>
          <a:p>
            <a:pPr marL="352425" indent="-352425">
              <a:buFont typeface="Arial" pitchFamily="34" charset="0"/>
              <a:buChar char="•"/>
            </a:pPr>
            <a:r>
              <a:rPr lang="id-ID" sz="3600" dirty="0" smtClean="0">
                <a:solidFill>
                  <a:srgbClr val="002060"/>
                </a:solidFill>
                <a:latin typeface="Humnst777 BT" pitchFamily="34" charset="0"/>
              </a:rPr>
              <a:t>Setelah Pemasangan batu alam pada dinding, akan keluar sisa-sisa semen dari samping batu alam. Harus cepat dibersihkan agar tidak kering.</a:t>
            </a:r>
          </a:p>
          <a:p>
            <a:pPr marL="352425" indent="-352425">
              <a:buFont typeface="Arial" pitchFamily="34" charset="0"/>
              <a:buChar char="•"/>
            </a:pPr>
            <a:r>
              <a:rPr lang="id-ID" sz="3600" dirty="0" smtClean="0">
                <a:solidFill>
                  <a:srgbClr val="002060"/>
                </a:solidFill>
                <a:latin typeface="Humnst777 BT" pitchFamily="34" charset="0"/>
              </a:rPr>
              <a:t>Setelah pemasangan selesai maka langkah terakhir adalah melapisi batu alam dengan cat pelindung / </a:t>
            </a:r>
            <a:r>
              <a:rPr lang="id-ID" sz="3600" i="1" dirty="0" smtClean="0">
                <a:solidFill>
                  <a:srgbClr val="002060"/>
                </a:solidFill>
                <a:latin typeface="Humnst777 BT" pitchFamily="34" charset="0"/>
              </a:rPr>
              <a:t>coating </a:t>
            </a:r>
            <a:r>
              <a:rPr lang="id-ID" sz="3600" dirty="0" smtClean="0">
                <a:solidFill>
                  <a:srgbClr val="002060"/>
                </a:solidFill>
                <a:latin typeface="Humnst777 BT" pitchFamily="34" charset="0"/>
              </a:rPr>
              <a:t>agar tidak mudah berlumut.</a:t>
            </a:r>
          </a:p>
          <a:p>
            <a:pPr marL="352425" indent="-352425">
              <a:buFont typeface="Arial" pitchFamily="34" charset="0"/>
              <a:buChar char="•"/>
            </a:pPr>
            <a:endParaRPr lang="id-ID" sz="3600" dirty="0">
              <a:solidFill>
                <a:srgbClr val="002060"/>
              </a:solidFill>
              <a:latin typeface="Humnst777 BT"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7">
                                            <p:bg/>
                                          </p:spTgt>
                                        </p:tgtEl>
                                        <p:attrNameLst>
                                          <p:attrName>style.visibility</p:attrName>
                                        </p:attrNameLst>
                                      </p:cBhvr>
                                      <p:to>
                                        <p:strVal val="visible"/>
                                      </p:to>
                                    </p:set>
                                    <p:animEffect transition="in" filter="dissolve">
                                      <p:cBhvr>
                                        <p:cTn id="7" dur="500"/>
                                        <p:tgtEl>
                                          <p:spTgt spid="7">
                                            <p:bg/>
                                          </p:spTgt>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7">
                                            <p:txEl>
                                              <p:pRg st="0" end="0"/>
                                            </p:txEl>
                                          </p:spTgt>
                                        </p:tgtEl>
                                        <p:attrNameLst>
                                          <p:attrName>style.visibility</p:attrName>
                                        </p:attrNameLst>
                                      </p:cBhvr>
                                      <p:to>
                                        <p:strVal val="visible"/>
                                      </p:to>
                                    </p:set>
                                    <p:animEffect transition="in" filter="dissolve">
                                      <p:cBhvr>
                                        <p:cTn id="12" dur="500"/>
                                        <p:tgtEl>
                                          <p:spTgt spid="7">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7">
                                            <p:txEl>
                                              <p:pRg st="1" end="1"/>
                                            </p:txEl>
                                          </p:spTgt>
                                        </p:tgtEl>
                                        <p:attrNameLst>
                                          <p:attrName>style.visibility</p:attrName>
                                        </p:attrNameLst>
                                      </p:cBhvr>
                                      <p:to>
                                        <p:strVal val="visible"/>
                                      </p:to>
                                    </p:set>
                                    <p:animEffect transition="in" filter="dissolve">
                                      <p:cBhvr>
                                        <p:cTn id="17" dur="500"/>
                                        <p:tgtEl>
                                          <p:spTgt spid="7">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7">
                                            <p:txEl>
                                              <p:pRg st="2" end="2"/>
                                            </p:txEl>
                                          </p:spTgt>
                                        </p:tgtEl>
                                        <p:attrNameLst>
                                          <p:attrName>style.visibility</p:attrName>
                                        </p:attrNameLst>
                                      </p:cBhvr>
                                      <p:to>
                                        <p:strVal val="visible"/>
                                      </p:to>
                                    </p:set>
                                    <p:animEffect transition="in" filter="dissolve">
                                      <p:cBhvr>
                                        <p:cTn id="22" dur="500"/>
                                        <p:tgtEl>
                                          <p:spTgt spid="7">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allAtOnce"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itle 1"/>
          <p:cNvSpPr>
            <a:spLocks noGrp="1"/>
          </p:cNvSpPr>
          <p:nvPr>
            <p:ph type="title"/>
          </p:nvPr>
        </p:nvSpPr>
        <p:spPr>
          <a:xfrm>
            <a:off x="893763" y="519113"/>
            <a:ext cx="11217275" cy="938212"/>
          </a:xfrm>
        </p:spPr>
        <p:txBody>
          <a:bodyPr/>
          <a:lstStyle/>
          <a:p>
            <a:r>
              <a:rPr lang="id-ID" sz="6000" b="1" dirty="0" smtClean="0">
                <a:solidFill>
                  <a:srgbClr val="7030A0"/>
                </a:solidFill>
                <a:latin typeface="EngraversGothic BT" pitchFamily="34" charset="0"/>
              </a:rPr>
              <a:t>Dinding Kayu</a:t>
            </a:r>
            <a:endParaRPr lang="en-GB" sz="6000" b="1" dirty="0" smtClean="0">
              <a:solidFill>
                <a:srgbClr val="7030A0"/>
              </a:solidFill>
              <a:latin typeface="EngraversGothic BT" pitchFamily="34" charset="0"/>
            </a:endParaRPr>
          </a:p>
        </p:txBody>
      </p:sp>
      <p:sp>
        <p:nvSpPr>
          <p:cNvPr id="7" name="Text Box 3"/>
          <p:cNvSpPr txBox="1">
            <a:spLocks noChangeArrowheads="1"/>
          </p:cNvSpPr>
          <p:nvPr/>
        </p:nvSpPr>
        <p:spPr bwMode="auto">
          <a:xfrm>
            <a:off x="790349" y="1459832"/>
            <a:ext cx="11529988" cy="6304547"/>
          </a:xfrm>
          <a:prstGeom prst="rect">
            <a:avLst/>
          </a:prstGeom>
          <a:solidFill>
            <a:srgbClr val="FFFFFF">
              <a:alpha val="41176"/>
            </a:srgbClr>
          </a:solidFill>
          <a:ln w="9525">
            <a:noFill/>
            <a:miter lim="800000"/>
            <a:headEnd/>
            <a:tailEnd/>
          </a:ln>
          <a:effectLst/>
        </p:spPr>
        <p:txBody>
          <a:bodyPr/>
          <a:lstStyle/>
          <a:p>
            <a:pPr marL="352425" indent="-352425">
              <a:buFont typeface="Arial" pitchFamily="34" charset="0"/>
              <a:buChar char="•"/>
            </a:pPr>
            <a:r>
              <a:rPr lang="id-ID" sz="3600" dirty="0" smtClean="0">
                <a:solidFill>
                  <a:srgbClr val="002060"/>
                </a:solidFill>
                <a:latin typeface="Humnst777 BT" pitchFamily="34" charset="0"/>
              </a:rPr>
              <a:t>Umumnya ditemui pada rumah-rumah tradisional.</a:t>
            </a:r>
          </a:p>
          <a:p>
            <a:pPr marL="352425" indent="-352425">
              <a:buFont typeface="Arial" pitchFamily="34" charset="0"/>
              <a:buChar char="•"/>
            </a:pPr>
            <a:r>
              <a:rPr lang="id-ID" sz="3600" dirty="0" smtClean="0">
                <a:solidFill>
                  <a:srgbClr val="002060"/>
                </a:solidFill>
                <a:latin typeface="Humnst777 BT" pitchFamily="34" charset="0"/>
              </a:rPr>
              <a:t>Terdiri dari susunan batang kayu bulat, balok, kayu pipih. </a:t>
            </a:r>
          </a:p>
          <a:p>
            <a:pPr marL="352425" indent="-352425">
              <a:buFont typeface="Arial" pitchFamily="34" charset="0"/>
              <a:buChar char="•"/>
            </a:pPr>
            <a:r>
              <a:rPr lang="id-ID" sz="3600" dirty="0" smtClean="0">
                <a:solidFill>
                  <a:srgbClr val="002060"/>
                </a:solidFill>
                <a:latin typeface="Humnst777 BT" pitchFamily="34" charset="0"/>
              </a:rPr>
              <a:t>Sistem konstruksi seperti ini tidak memerlukan rangka penguat atau pengikat lagi karena sudah merupakan dinding struktural.</a:t>
            </a:r>
            <a:endParaRPr lang="id-ID" sz="3600" dirty="0">
              <a:solidFill>
                <a:srgbClr val="002060"/>
              </a:solidFill>
              <a:latin typeface="Humnst777 BT" pitchFamily="34" charset="0"/>
            </a:endParaRPr>
          </a:p>
        </p:txBody>
      </p:sp>
      <p:pic>
        <p:nvPicPr>
          <p:cNvPr id="31746" name="Picture 2"/>
          <p:cNvPicPr>
            <a:picLocks noChangeAspect="1" noChangeArrowheads="1"/>
          </p:cNvPicPr>
          <p:nvPr/>
        </p:nvPicPr>
        <p:blipFill>
          <a:blip r:embed="rId2"/>
          <a:srcRect/>
          <a:stretch>
            <a:fillRect/>
          </a:stretch>
        </p:blipFill>
        <p:spPr bwMode="auto">
          <a:xfrm>
            <a:off x="819735" y="4833850"/>
            <a:ext cx="5212096" cy="4722984"/>
          </a:xfrm>
          <a:prstGeom prst="rect">
            <a:avLst/>
          </a:prstGeom>
          <a:noFill/>
          <a:ln w="9525">
            <a:noFill/>
            <a:miter lim="800000"/>
            <a:headEnd/>
            <a:tailEnd/>
          </a:ln>
          <a:effectLst/>
        </p:spPr>
      </p:pic>
      <p:pic>
        <p:nvPicPr>
          <p:cNvPr id="31747" name="Picture 3"/>
          <p:cNvPicPr>
            <a:picLocks noChangeAspect="1" noChangeArrowheads="1"/>
          </p:cNvPicPr>
          <p:nvPr/>
        </p:nvPicPr>
        <p:blipFill>
          <a:blip r:embed="rId3"/>
          <a:srcRect/>
          <a:stretch>
            <a:fillRect/>
          </a:stretch>
        </p:blipFill>
        <p:spPr bwMode="auto">
          <a:xfrm>
            <a:off x="6362532" y="4768153"/>
            <a:ext cx="6150310" cy="4728273"/>
          </a:xfrm>
          <a:prstGeom prst="rect">
            <a:avLst/>
          </a:prstGeom>
          <a:noFill/>
          <a:ln w="9525">
            <a:no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7">
                                            <p:bg/>
                                          </p:spTgt>
                                        </p:tgtEl>
                                        <p:attrNameLst>
                                          <p:attrName>style.visibility</p:attrName>
                                        </p:attrNameLst>
                                      </p:cBhvr>
                                      <p:to>
                                        <p:strVal val="visible"/>
                                      </p:to>
                                    </p:set>
                                    <p:animEffect transition="in" filter="dissolve">
                                      <p:cBhvr>
                                        <p:cTn id="7" dur="500"/>
                                        <p:tgtEl>
                                          <p:spTgt spid="7">
                                            <p:bg/>
                                          </p:spTgt>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7">
                                            <p:txEl>
                                              <p:pRg st="0" end="0"/>
                                            </p:txEl>
                                          </p:spTgt>
                                        </p:tgtEl>
                                        <p:attrNameLst>
                                          <p:attrName>style.visibility</p:attrName>
                                        </p:attrNameLst>
                                      </p:cBhvr>
                                      <p:to>
                                        <p:strVal val="visible"/>
                                      </p:to>
                                    </p:set>
                                    <p:animEffect transition="in" filter="dissolve">
                                      <p:cBhvr>
                                        <p:cTn id="12" dur="500"/>
                                        <p:tgtEl>
                                          <p:spTgt spid="7">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7">
                                            <p:txEl>
                                              <p:pRg st="1" end="1"/>
                                            </p:txEl>
                                          </p:spTgt>
                                        </p:tgtEl>
                                        <p:attrNameLst>
                                          <p:attrName>style.visibility</p:attrName>
                                        </p:attrNameLst>
                                      </p:cBhvr>
                                      <p:to>
                                        <p:strVal val="visible"/>
                                      </p:to>
                                    </p:set>
                                    <p:animEffect transition="in" filter="dissolve">
                                      <p:cBhvr>
                                        <p:cTn id="17" dur="500"/>
                                        <p:tgtEl>
                                          <p:spTgt spid="7">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7">
                                            <p:txEl>
                                              <p:pRg st="2" end="2"/>
                                            </p:txEl>
                                          </p:spTgt>
                                        </p:tgtEl>
                                        <p:attrNameLst>
                                          <p:attrName>style.visibility</p:attrName>
                                        </p:attrNameLst>
                                      </p:cBhvr>
                                      <p:to>
                                        <p:strVal val="visible"/>
                                      </p:to>
                                    </p:set>
                                    <p:animEffect transition="in" filter="dissolve">
                                      <p:cBhvr>
                                        <p:cTn id="22" dur="500"/>
                                        <p:tgtEl>
                                          <p:spTgt spid="7">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9" presetClass="entr" presetSubtype="0" fill="hold" nodeType="clickEffect">
                                  <p:stCondLst>
                                    <p:cond delay="0"/>
                                  </p:stCondLst>
                                  <p:childTnLst>
                                    <p:set>
                                      <p:cBhvr>
                                        <p:cTn id="26" dur="1" fill="hold">
                                          <p:stCondLst>
                                            <p:cond delay="0"/>
                                          </p:stCondLst>
                                        </p:cTn>
                                        <p:tgtEl>
                                          <p:spTgt spid="31746"/>
                                        </p:tgtEl>
                                        <p:attrNameLst>
                                          <p:attrName>style.visibility</p:attrName>
                                        </p:attrNameLst>
                                      </p:cBhvr>
                                      <p:to>
                                        <p:strVal val="visible"/>
                                      </p:to>
                                    </p:set>
                                    <p:animEffect transition="in" filter="dissolve">
                                      <p:cBhvr>
                                        <p:cTn id="27" dur="500"/>
                                        <p:tgtEl>
                                          <p:spTgt spid="31746"/>
                                        </p:tgtEl>
                                      </p:cBhvr>
                                    </p:animEffect>
                                  </p:childTnLst>
                                </p:cTn>
                              </p:par>
                            </p:childTnLst>
                          </p:cTn>
                        </p:par>
                      </p:childTnLst>
                    </p:cTn>
                  </p:par>
                  <p:par>
                    <p:cTn id="28" fill="hold">
                      <p:stCondLst>
                        <p:cond delay="indefinite"/>
                      </p:stCondLst>
                      <p:childTnLst>
                        <p:par>
                          <p:cTn id="29" fill="hold">
                            <p:stCondLst>
                              <p:cond delay="0"/>
                            </p:stCondLst>
                            <p:childTnLst>
                              <p:par>
                                <p:cTn id="30" presetID="9" presetClass="entr" presetSubtype="0" fill="hold" nodeType="clickEffect">
                                  <p:stCondLst>
                                    <p:cond delay="0"/>
                                  </p:stCondLst>
                                  <p:childTnLst>
                                    <p:set>
                                      <p:cBhvr>
                                        <p:cTn id="31" dur="1" fill="hold">
                                          <p:stCondLst>
                                            <p:cond delay="0"/>
                                          </p:stCondLst>
                                        </p:cTn>
                                        <p:tgtEl>
                                          <p:spTgt spid="31747"/>
                                        </p:tgtEl>
                                        <p:attrNameLst>
                                          <p:attrName>style.visibility</p:attrName>
                                        </p:attrNameLst>
                                      </p:cBhvr>
                                      <p:to>
                                        <p:strVal val="visible"/>
                                      </p:to>
                                    </p:set>
                                    <p:animEffect transition="in" filter="dissolve">
                                      <p:cBhvr>
                                        <p:cTn id="32" dur="500"/>
                                        <p:tgtEl>
                                          <p:spTgt spid="317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allAtOnce"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itle 1"/>
          <p:cNvSpPr>
            <a:spLocks noGrp="1"/>
          </p:cNvSpPr>
          <p:nvPr>
            <p:ph type="title"/>
          </p:nvPr>
        </p:nvSpPr>
        <p:spPr>
          <a:xfrm>
            <a:off x="893763" y="519113"/>
            <a:ext cx="11217275" cy="938212"/>
          </a:xfrm>
        </p:spPr>
        <p:txBody>
          <a:bodyPr/>
          <a:lstStyle/>
          <a:p>
            <a:r>
              <a:rPr lang="id-ID" sz="6000" b="1" dirty="0" smtClean="0">
                <a:solidFill>
                  <a:srgbClr val="7030A0"/>
                </a:solidFill>
                <a:latin typeface="EngraversGothic BT" pitchFamily="34" charset="0"/>
              </a:rPr>
              <a:t>Dinding Kayu</a:t>
            </a:r>
            <a:endParaRPr lang="en-GB" sz="6000" b="1" dirty="0" smtClean="0">
              <a:solidFill>
                <a:srgbClr val="7030A0"/>
              </a:solidFill>
              <a:latin typeface="EngraversGothic BT" pitchFamily="34" charset="0"/>
            </a:endParaRPr>
          </a:p>
        </p:txBody>
      </p:sp>
      <p:sp>
        <p:nvSpPr>
          <p:cNvPr id="7" name="Text Box 3"/>
          <p:cNvSpPr txBox="1">
            <a:spLocks noChangeArrowheads="1"/>
          </p:cNvSpPr>
          <p:nvPr/>
        </p:nvSpPr>
        <p:spPr bwMode="auto">
          <a:xfrm>
            <a:off x="790349" y="1459832"/>
            <a:ext cx="11529988" cy="6304547"/>
          </a:xfrm>
          <a:prstGeom prst="rect">
            <a:avLst/>
          </a:prstGeom>
          <a:solidFill>
            <a:srgbClr val="FFFFFF">
              <a:alpha val="41176"/>
            </a:srgbClr>
          </a:solidFill>
          <a:ln w="9525">
            <a:noFill/>
            <a:miter lim="800000"/>
            <a:headEnd/>
            <a:tailEnd/>
          </a:ln>
          <a:effectLst/>
        </p:spPr>
        <p:txBody>
          <a:bodyPr/>
          <a:lstStyle/>
          <a:p>
            <a:r>
              <a:rPr lang="id-ID" sz="3600" b="1" dirty="0" smtClean="0">
                <a:solidFill>
                  <a:srgbClr val="002060"/>
                </a:solidFill>
                <a:latin typeface="Humnst777 BT" pitchFamily="34" charset="0"/>
              </a:rPr>
              <a:t>Kelebihan :</a:t>
            </a:r>
          </a:p>
          <a:p>
            <a:pPr marL="352425" indent="-352425">
              <a:buFont typeface="Arial" pitchFamily="34" charset="0"/>
              <a:buChar char="•"/>
            </a:pPr>
            <a:r>
              <a:rPr lang="id-ID" sz="3600" dirty="0" smtClean="0">
                <a:solidFill>
                  <a:srgbClr val="002060"/>
                </a:solidFill>
                <a:latin typeface="Humnst777 BT" pitchFamily="34" charset="0"/>
              </a:rPr>
              <a:t>Dapat menciptakan suasana sejuk di dalam rumah.</a:t>
            </a:r>
          </a:p>
          <a:p>
            <a:pPr marL="352425" indent="-352425">
              <a:buFont typeface="Arial" pitchFamily="34" charset="0"/>
              <a:buChar char="•"/>
            </a:pPr>
            <a:r>
              <a:rPr lang="id-ID" sz="3600" dirty="0" smtClean="0">
                <a:solidFill>
                  <a:srgbClr val="002060"/>
                </a:solidFill>
                <a:latin typeface="Humnst777 BT" pitchFamily="34" charset="0"/>
              </a:rPr>
              <a:t>Dinding kayu mudah untuk dikerjakan.</a:t>
            </a:r>
          </a:p>
          <a:p>
            <a:pPr marL="352425" indent="-352425">
              <a:buFont typeface="Arial" pitchFamily="34" charset="0"/>
              <a:buChar char="•"/>
            </a:pPr>
            <a:r>
              <a:rPr lang="id-ID" sz="3600" dirty="0" smtClean="0">
                <a:solidFill>
                  <a:srgbClr val="002060"/>
                </a:solidFill>
                <a:latin typeface="Humnst777 BT" pitchFamily="34" charset="0"/>
              </a:rPr>
              <a:t>Selain mudah diperoleh di pasaran, dinding kayu juga memiliki bobot yang ringan serta mudah dibentuk.</a:t>
            </a:r>
          </a:p>
          <a:p>
            <a:r>
              <a:rPr lang="id-ID" sz="3600" b="1" dirty="0" smtClean="0">
                <a:solidFill>
                  <a:srgbClr val="002060"/>
                </a:solidFill>
                <a:latin typeface="Humnst777 BT" pitchFamily="34" charset="0"/>
              </a:rPr>
              <a:t>Kekurangan :</a:t>
            </a:r>
          </a:p>
          <a:p>
            <a:pPr marL="352425" indent="-352425">
              <a:buFont typeface="Arial" pitchFamily="34" charset="0"/>
              <a:buChar char="•"/>
            </a:pPr>
            <a:r>
              <a:rPr lang="id-ID" sz="3600" dirty="0" smtClean="0">
                <a:solidFill>
                  <a:srgbClr val="002060"/>
                </a:solidFill>
                <a:latin typeface="Humnst777 BT" pitchFamily="34" charset="0"/>
              </a:rPr>
              <a:t>Dinding kayu tidak tahan api dan rayap.</a:t>
            </a:r>
          </a:p>
          <a:p>
            <a:pPr marL="352425" indent="-352425">
              <a:buFont typeface="Arial" pitchFamily="34" charset="0"/>
              <a:buChar char="•"/>
            </a:pPr>
            <a:r>
              <a:rPr lang="id-ID" sz="3600" dirty="0" smtClean="0">
                <a:solidFill>
                  <a:srgbClr val="002060"/>
                </a:solidFill>
                <a:latin typeface="Humnst777 BT" pitchFamily="34" charset="0"/>
              </a:rPr>
              <a:t>Untuk jenis kayu tertentu tidak tahan terhadap air.</a:t>
            </a:r>
          </a:p>
          <a:p>
            <a:pPr marL="352425" indent="-352425">
              <a:buFont typeface="Arial" pitchFamily="34" charset="0"/>
              <a:buChar char="•"/>
            </a:pPr>
            <a:r>
              <a:rPr lang="id-ID" sz="3600" dirty="0" smtClean="0">
                <a:solidFill>
                  <a:srgbClr val="002060"/>
                </a:solidFill>
                <a:latin typeface="Humnst777 BT" pitchFamily="34" charset="0"/>
              </a:rPr>
              <a:t>Sambungannya harus dikerjakan secara hati-hati karena sifat kayu yang mudah susut menyebabkan terjadinya renggangan.</a:t>
            </a:r>
            <a:endParaRPr lang="id-ID" sz="3600" dirty="0">
              <a:solidFill>
                <a:srgbClr val="002060"/>
              </a:solidFill>
              <a:latin typeface="Humnst777 BT"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7">
                                            <p:bg/>
                                          </p:spTgt>
                                        </p:tgtEl>
                                        <p:attrNameLst>
                                          <p:attrName>style.visibility</p:attrName>
                                        </p:attrNameLst>
                                      </p:cBhvr>
                                      <p:to>
                                        <p:strVal val="visible"/>
                                      </p:to>
                                    </p:set>
                                    <p:animEffect transition="in" filter="dissolve">
                                      <p:cBhvr>
                                        <p:cTn id="7" dur="500"/>
                                        <p:tgtEl>
                                          <p:spTgt spid="7">
                                            <p:bg/>
                                          </p:spTgt>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7">
                                            <p:txEl>
                                              <p:pRg st="0" end="0"/>
                                            </p:txEl>
                                          </p:spTgt>
                                        </p:tgtEl>
                                        <p:attrNameLst>
                                          <p:attrName>style.visibility</p:attrName>
                                        </p:attrNameLst>
                                      </p:cBhvr>
                                      <p:to>
                                        <p:strVal val="visible"/>
                                      </p:to>
                                    </p:set>
                                    <p:animEffect transition="in" filter="dissolve">
                                      <p:cBhvr>
                                        <p:cTn id="12" dur="500"/>
                                        <p:tgtEl>
                                          <p:spTgt spid="7">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7">
                                            <p:txEl>
                                              <p:pRg st="1" end="1"/>
                                            </p:txEl>
                                          </p:spTgt>
                                        </p:tgtEl>
                                        <p:attrNameLst>
                                          <p:attrName>style.visibility</p:attrName>
                                        </p:attrNameLst>
                                      </p:cBhvr>
                                      <p:to>
                                        <p:strVal val="visible"/>
                                      </p:to>
                                    </p:set>
                                    <p:animEffect transition="in" filter="dissolve">
                                      <p:cBhvr>
                                        <p:cTn id="17" dur="500"/>
                                        <p:tgtEl>
                                          <p:spTgt spid="7">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7">
                                            <p:txEl>
                                              <p:pRg st="2" end="2"/>
                                            </p:txEl>
                                          </p:spTgt>
                                        </p:tgtEl>
                                        <p:attrNameLst>
                                          <p:attrName>style.visibility</p:attrName>
                                        </p:attrNameLst>
                                      </p:cBhvr>
                                      <p:to>
                                        <p:strVal val="visible"/>
                                      </p:to>
                                    </p:set>
                                    <p:animEffect transition="in" filter="dissolve">
                                      <p:cBhvr>
                                        <p:cTn id="22" dur="500"/>
                                        <p:tgtEl>
                                          <p:spTgt spid="7">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9" presetClass="entr" presetSubtype="0" fill="hold" grpId="0" nodeType="clickEffect">
                                  <p:stCondLst>
                                    <p:cond delay="0"/>
                                  </p:stCondLst>
                                  <p:childTnLst>
                                    <p:set>
                                      <p:cBhvr>
                                        <p:cTn id="26" dur="1" fill="hold">
                                          <p:stCondLst>
                                            <p:cond delay="0"/>
                                          </p:stCondLst>
                                        </p:cTn>
                                        <p:tgtEl>
                                          <p:spTgt spid="7">
                                            <p:txEl>
                                              <p:pRg st="3" end="3"/>
                                            </p:txEl>
                                          </p:spTgt>
                                        </p:tgtEl>
                                        <p:attrNameLst>
                                          <p:attrName>style.visibility</p:attrName>
                                        </p:attrNameLst>
                                      </p:cBhvr>
                                      <p:to>
                                        <p:strVal val="visible"/>
                                      </p:to>
                                    </p:set>
                                    <p:animEffect transition="in" filter="dissolve">
                                      <p:cBhvr>
                                        <p:cTn id="27" dur="500"/>
                                        <p:tgtEl>
                                          <p:spTgt spid="7">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9" presetClass="entr" presetSubtype="0" fill="hold" grpId="0" nodeType="clickEffect">
                                  <p:stCondLst>
                                    <p:cond delay="0"/>
                                  </p:stCondLst>
                                  <p:childTnLst>
                                    <p:set>
                                      <p:cBhvr>
                                        <p:cTn id="31" dur="1" fill="hold">
                                          <p:stCondLst>
                                            <p:cond delay="0"/>
                                          </p:stCondLst>
                                        </p:cTn>
                                        <p:tgtEl>
                                          <p:spTgt spid="7">
                                            <p:txEl>
                                              <p:pRg st="4" end="4"/>
                                            </p:txEl>
                                          </p:spTgt>
                                        </p:tgtEl>
                                        <p:attrNameLst>
                                          <p:attrName>style.visibility</p:attrName>
                                        </p:attrNameLst>
                                      </p:cBhvr>
                                      <p:to>
                                        <p:strVal val="visible"/>
                                      </p:to>
                                    </p:set>
                                    <p:animEffect transition="in" filter="dissolve">
                                      <p:cBhvr>
                                        <p:cTn id="32" dur="500"/>
                                        <p:tgtEl>
                                          <p:spTgt spid="7">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9" presetClass="entr" presetSubtype="0" fill="hold" grpId="0" nodeType="clickEffect">
                                  <p:stCondLst>
                                    <p:cond delay="0"/>
                                  </p:stCondLst>
                                  <p:childTnLst>
                                    <p:set>
                                      <p:cBhvr>
                                        <p:cTn id="36" dur="1" fill="hold">
                                          <p:stCondLst>
                                            <p:cond delay="0"/>
                                          </p:stCondLst>
                                        </p:cTn>
                                        <p:tgtEl>
                                          <p:spTgt spid="7">
                                            <p:txEl>
                                              <p:pRg st="5" end="5"/>
                                            </p:txEl>
                                          </p:spTgt>
                                        </p:tgtEl>
                                        <p:attrNameLst>
                                          <p:attrName>style.visibility</p:attrName>
                                        </p:attrNameLst>
                                      </p:cBhvr>
                                      <p:to>
                                        <p:strVal val="visible"/>
                                      </p:to>
                                    </p:set>
                                    <p:animEffect transition="in" filter="dissolve">
                                      <p:cBhvr>
                                        <p:cTn id="37" dur="500"/>
                                        <p:tgtEl>
                                          <p:spTgt spid="7">
                                            <p:txEl>
                                              <p:pRg st="5" end="5"/>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9" presetClass="entr" presetSubtype="0" fill="hold" grpId="0" nodeType="clickEffect">
                                  <p:stCondLst>
                                    <p:cond delay="0"/>
                                  </p:stCondLst>
                                  <p:childTnLst>
                                    <p:set>
                                      <p:cBhvr>
                                        <p:cTn id="41" dur="1" fill="hold">
                                          <p:stCondLst>
                                            <p:cond delay="0"/>
                                          </p:stCondLst>
                                        </p:cTn>
                                        <p:tgtEl>
                                          <p:spTgt spid="7">
                                            <p:txEl>
                                              <p:pRg st="6" end="6"/>
                                            </p:txEl>
                                          </p:spTgt>
                                        </p:tgtEl>
                                        <p:attrNameLst>
                                          <p:attrName>style.visibility</p:attrName>
                                        </p:attrNameLst>
                                      </p:cBhvr>
                                      <p:to>
                                        <p:strVal val="visible"/>
                                      </p:to>
                                    </p:set>
                                    <p:animEffect transition="in" filter="dissolve">
                                      <p:cBhvr>
                                        <p:cTn id="42" dur="500"/>
                                        <p:tgtEl>
                                          <p:spTgt spid="7">
                                            <p:txEl>
                                              <p:pRg st="6" end="6"/>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9" presetClass="entr" presetSubtype="0" fill="hold" grpId="0" nodeType="clickEffect">
                                  <p:stCondLst>
                                    <p:cond delay="0"/>
                                  </p:stCondLst>
                                  <p:childTnLst>
                                    <p:set>
                                      <p:cBhvr>
                                        <p:cTn id="46" dur="1" fill="hold">
                                          <p:stCondLst>
                                            <p:cond delay="0"/>
                                          </p:stCondLst>
                                        </p:cTn>
                                        <p:tgtEl>
                                          <p:spTgt spid="7">
                                            <p:txEl>
                                              <p:pRg st="7" end="7"/>
                                            </p:txEl>
                                          </p:spTgt>
                                        </p:tgtEl>
                                        <p:attrNameLst>
                                          <p:attrName>style.visibility</p:attrName>
                                        </p:attrNameLst>
                                      </p:cBhvr>
                                      <p:to>
                                        <p:strVal val="visible"/>
                                      </p:to>
                                    </p:set>
                                    <p:animEffect transition="in" filter="dissolve">
                                      <p:cBhvr>
                                        <p:cTn id="47" dur="500"/>
                                        <p:tgtEl>
                                          <p:spTgt spid="7">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allAtOnce"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itle 1"/>
          <p:cNvSpPr>
            <a:spLocks noGrp="1"/>
          </p:cNvSpPr>
          <p:nvPr>
            <p:ph type="title"/>
          </p:nvPr>
        </p:nvSpPr>
        <p:spPr>
          <a:xfrm>
            <a:off x="893763" y="519113"/>
            <a:ext cx="11217275" cy="938212"/>
          </a:xfrm>
        </p:spPr>
        <p:txBody>
          <a:bodyPr/>
          <a:lstStyle/>
          <a:p>
            <a:r>
              <a:rPr lang="id-ID" sz="6000" b="1" dirty="0" smtClean="0">
                <a:solidFill>
                  <a:srgbClr val="7030A0"/>
                </a:solidFill>
                <a:latin typeface="EngraversGothic BT" pitchFamily="34" charset="0"/>
              </a:rPr>
              <a:t>Dinding Sirap</a:t>
            </a:r>
            <a:endParaRPr lang="en-GB" sz="6000" b="1" dirty="0" smtClean="0">
              <a:solidFill>
                <a:srgbClr val="7030A0"/>
              </a:solidFill>
              <a:latin typeface="EngraversGothic BT" pitchFamily="34" charset="0"/>
            </a:endParaRPr>
          </a:p>
        </p:txBody>
      </p:sp>
      <p:sp>
        <p:nvSpPr>
          <p:cNvPr id="7" name="Text Box 3"/>
          <p:cNvSpPr txBox="1">
            <a:spLocks noChangeArrowheads="1"/>
          </p:cNvSpPr>
          <p:nvPr/>
        </p:nvSpPr>
        <p:spPr bwMode="auto">
          <a:xfrm>
            <a:off x="790349" y="1315454"/>
            <a:ext cx="11529988" cy="6448926"/>
          </a:xfrm>
          <a:prstGeom prst="rect">
            <a:avLst/>
          </a:prstGeom>
          <a:solidFill>
            <a:srgbClr val="FFFFFF">
              <a:alpha val="41176"/>
            </a:srgbClr>
          </a:solidFill>
          <a:ln w="9525">
            <a:noFill/>
            <a:miter lim="800000"/>
            <a:headEnd/>
            <a:tailEnd/>
          </a:ln>
          <a:effectLst/>
        </p:spPr>
        <p:txBody>
          <a:bodyPr/>
          <a:lstStyle/>
          <a:p>
            <a:pPr marL="352425" indent="-352425">
              <a:buFont typeface="Arial" pitchFamily="34" charset="0"/>
              <a:buChar char="•"/>
            </a:pPr>
            <a:r>
              <a:rPr lang="id-ID" sz="3600" dirty="0" smtClean="0">
                <a:solidFill>
                  <a:srgbClr val="002060"/>
                </a:solidFill>
                <a:latin typeface="Humnst777 BT" pitchFamily="34" charset="0"/>
              </a:rPr>
              <a:t>Dinding sirap untuk bangunan kayu merupakan material yang paling baik dalam penyesuaian terhadap susut dan </a:t>
            </a:r>
            <a:r>
              <a:rPr lang="sv-SE" sz="3600" dirty="0" smtClean="0">
                <a:solidFill>
                  <a:srgbClr val="002060"/>
                </a:solidFill>
                <a:latin typeface="Humnst777 BT" pitchFamily="34" charset="0"/>
              </a:rPr>
              <a:t>muai. </a:t>
            </a:r>
            <a:endParaRPr lang="id-ID" sz="3600" dirty="0" smtClean="0">
              <a:solidFill>
                <a:srgbClr val="002060"/>
              </a:solidFill>
              <a:latin typeface="Humnst777 BT" pitchFamily="34" charset="0"/>
            </a:endParaRPr>
          </a:p>
          <a:p>
            <a:pPr marL="352425" indent="-352425">
              <a:buFont typeface="Arial" pitchFamily="34" charset="0"/>
              <a:buChar char="•"/>
            </a:pPr>
            <a:r>
              <a:rPr lang="sv-SE" sz="3600" dirty="0" smtClean="0">
                <a:solidFill>
                  <a:srgbClr val="002060"/>
                </a:solidFill>
                <a:latin typeface="Humnst777 BT" pitchFamily="34" charset="0"/>
              </a:rPr>
              <a:t>Selain itu juga memberikan perlindungan yang baik</a:t>
            </a:r>
            <a:r>
              <a:rPr lang="id-ID" sz="3600" dirty="0" smtClean="0">
                <a:solidFill>
                  <a:srgbClr val="002060"/>
                </a:solidFill>
                <a:latin typeface="Humnst777 BT" pitchFamily="34" charset="0"/>
              </a:rPr>
              <a:t> </a:t>
            </a:r>
            <a:r>
              <a:rPr lang="nn-NO" sz="3600" dirty="0" smtClean="0">
                <a:solidFill>
                  <a:srgbClr val="002060"/>
                </a:solidFill>
                <a:latin typeface="Humnst777 BT" pitchFamily="34" charset="0"/>
              </a:rPr>
              <a:t>terhadap iklim, tahan lama dan tidak membutuhkan</a:t>
            </a:r>
            <a:r>
              <a:rPr lang="id-ID" sz="3600" dirty="0" smtClean="0">
                <a:solidFill>
                  <a:srgbClr val="002060"/>
                </a:solidFill>
                <a:latin typeface="Humnst777 BT" pitchFamily="34" charset="0"/>
              </a:rPr>
              <a:t> perawatan. </a:t>
            </a:r>
          </a:p>
          <a:p>
            <a:pPr marL="352425" indent="-352425">
              <a:buFont typeface="Arial" pitchFamily="34" charset="0"/>
              <a:buChar char="•"/>
            </a:pPr>
            <a:r>
              <a:rPr lang="id-ID" sz="3600" dirty="0" smtClean="0">
                <a:solidFill>
                  <a:srgbClr val="002060"/>
                </a:solidFill>
                <a:latin typeface="Humnst777 BT" pitchFamily="34" charset="0"/>
              </a:rPr>
              <a:t>Konstruksi dinding sirap dapat dipaku (paku kepala datar ukuran 1”) pada papan atau reng, dengan 2 – 4 lapis tergantung kualitas sirap. (panjang sirap ± 55 – 60 cm).</a:t>
            </a:r>
            <a:endParaRPr lang="id-ID" sz="3600" dirty="0">
              <a:solidFill>
                <a:srgbClr val="002060"/>
              </a:solidFill>
              <a:latin typeface="Humnst777 BT"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7">
                                            <p:bg/>
                                          </p:spTgt>
                                        </p:tgtEl>
                                        <p:attrNameLst>
                                          <p:attrName>style.visibility</p:attrName>
                                        </p:attrNameLst>
                                      </p:cBhvr>
                                      <p:to>
                                        <p:strVal val="visible"/>
                                      </p:to>
                                    </p:set>
                                    <p:animEffect transition="in" filter="dissolve">
                                      <p:cBhvr>
                                        <p:cTn id="7" dur="500"/>
                                        <p:tgtEl>
                                          <p:spTgt spid="7">
                                            <p:bg/>
                                          </p:spTgt>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7">
                                            <p:txEl>
                                              <p:pRg st="0" end="0"/>
                                            </p:txEl>
                                          </p:spTgt>
                                        </p:tgtEl>
                                        <p:attrNameLst>
                                          <p:attrName>style.visibility</p:attrName>
                                        </p:attrNameLst>
                                      </p:cBhvr>
                                      <p:to>
                                        <p:strVal val="visible"/>
                                      </p:to>
                                    </p:set>
                                    <p:animEffect transition="in" filter="dissolve">
                                      <p:cBhvr>
                                        <p:cTn id="12" dur="500"/>
                                        <p:tgtEl>
                                          <p:spTgt spid="7">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7">
                                            <p:txEl>
                                              <p:pRg st="1" end="1"/>
                                            </p:txEl>
                                          </p:spTgt>
                                        </p:tgtEl>
                                        <p:attrNameLst>
                                          <p:attrName>style.visibility</p:attrName>
                                        </p:attrNameLst>
                                      </p:cBhvr>
                                      <p:to>
                                        <p:strVal val="visible"/>
                                      </p:to>
                                    </p:set>
                                    <p:animEffect transition="in" filter="dissolve">
                                      <p:cBhvr>
                                        <p:cTn id="17" dur="500"/>
                                        <p:tgtEl>
                                          <p:spTgt spid="7">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7">
                                            <p:txEl>
                                              <p:pRg st="2" end="2"/>
                                            </p:txEl>
                                          </p:spTgt>
                                        </p:tgtEl>
                                        <p:attrNameLst>
                                          <p:attrName>style.visibility</p:attrName>
                                        </p:attrNameLst>
                                      </p:cBhvr>
                                      <p:to>
                                        <p:strVal val="visible"/>
                                      </p:to>
                                    </p:set>
                                    <p:animEffect transition="in" filter="dissolve">
                                      <p:cBhvr>
                                        <p:cTn id="22" dur="500"/>
                                        <p:tgtEl>
                                          <p:spTgt spid="7">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allAtOnce"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itle 1"/>
          <p:cNvSpPr>
            <a:spLocks noGrp="1"/>
          </p:cNvSpPr>
          <p:nvPr>
            <p:ph type="title"/>
          </p:nvPr>
        </p:nvSpPr>
        <p:spPr>
          <a:xfrm>
            <a:off x="893763" y="519113"/>
            <a:ext cx="11217275" cy="938212"/>
          </a:xfrm>
        </p:spPr>
        <p:txBody>
          <a:bodyPr/>
          <a:lstStyle/>
          <a:p>
            <a:r>
              <a:rPr lang="id-ID" sz="6000" b="1" dirty="0" smtClean="0">
                <a:solidFill>
                  <a:srgbClr val="7030A0"/>
                </a:solidFill>
                <a:latin typeface="EngraversGothic BT" pitchFamily="34" charset="0"/>
              </a:rPr>
              <a:t>Dinding Sirap</a:t>
            </a:r>
            <a:endParaRPr lang="en-GB" sz="6000" b="1" dirty="0" smtClean="0">
              <a:solidFill>
                <a:srgbClr val="7030A0"/>
              </a:solidFill>
              <a:latin typeface="EngraversGothic BT" pitchFamily="34" charset="0"/>
            </a:endParaRPr>
          </a:p>
        </p:txBody>
      </p:sp>
      <p:sp>
        <p:nvSpPr>
          <p:cNvPr id="7" name="Text Box 3"/>
          <p:cNvSpPr txBox="1">
            <a:spLocks noChangeArrowheads="1"/>
          </p:cNvSpPr>
          <p:nvPr/>
        </p:nvSpPr>
        <p:spPr bwMode="auto">
          <a:xfrm>
            <a:off x="790349" y="1459832"/>
            <a:ext cx="11529988" cy="6304547"/>
          </a:xfrm>
          <a:prstGeom prst="rect">
            <a:avLst/>
          </a:prstGeom>
          <a:solidFill>
            <a:srgbClr val="FFFFFF">
              <a:alpha val="41176"/>
            </a:srgbClr>
          </a:solidFill>
          <a:ln w="9525">
            <a:noFill/>
            <a:miter lim="800000"/>
            <a:headEnd/>
            <a:tailEnd/>
          </a:ln>
          <a:effectLst/>
        </p:spPr>
        <p:txBody>
          <a:bodyPr/>
          <a:lstStyle/>
          <a:p>
            <a:r>
              <a:rPr lang="id-ID" sz="3600" b="1" dirty="0" smtClean="0">
                <a:solidFill>
                  <a:srgbClr val="002060"/>
                </a:solidFill>
                <a:latin typeface="Humnst777 BT" pitchFamily="34" charset="0"/>
              </a:rPr>
              <a:t>Kelebihan:</a:t>
            </a:r>
          </a:p>
          <a:p>
            <a:pPr marL="352425" indent="-352425">
              <a:buFont typeface="Arial" pitchFamily="34" charset="0"/>
              <a:buChar char="•"/>
            </a:pPr>
            <a:r>
              <a:rPr lang="id-ID" sz="3600" dirty="0" smtClean="0">
                <a:solidFill>
                  <a:srgbClr val="002060"/>
                </a:solidFill>
                <a:latin typeface="Humnst777 BT" pitchFamily="34" charset="0"/>
              </a:rPr>
              <a:t>Bahannya cukup ringan</a:t>
            </a:r>
          </a:p>
          <a:p>
            <a:pPr marL="352425" indent="-352425">
              <a:buFont typeface="Arial" pitchFamily="34" charset="0"/>
              <a:buChar char="•"/>
            </a:pPr>
            <a:r>
              <a:rPr lang="fi-FI" sz="3600" dirty="0" smtClean="0">
                <a:solidFill>
                  <a:srgbClr val="002060"/>
                </a:solidFill>
                <a:latin typeface="Humnst777 BT" pitchFamily="34" charset="0"/>
              </a:rPr>
              <a:t>Bersifat</a:t>
            </a:r>
            <a:r>
              <a:rPr lang="id-ID" sz="3600" dirty="0" smtClean="0">
                <a:solidFill>
                  <a:srgbClr val="002060"/>
                </a:solidFill>
                <a:latin typeface="Humnst777 BT" pitchFamily="34" charset="0"/>
              </a:rPr>
              <a:t> </a:t>
            </a:r>
            <a:r>
              <a:rPr lang="fi-FI" sz="3600" dirty="0" smtClean="0">
                <a:solidFill>
                  <a:srgbClr val="002060"/>
                </a:solidFill>
                <a:latin typeface="Humnst777 BT" pitchFamily="34" charset="0"/>
              </a:rPr>
              <a:t>isol</a:t>
            </a:r>
            <a:r>
              <a:rPr lang="id-ID" sz="3600" dirty="0" smtClean="0">
                <a:solidFill>
                  <a:srgbClr val="002060"/>
                </a:solidFill>
                <a:latin typeface="Humnst777 BT" pitchFamily="34" charset="0"/>
              </a:rPr>
              <a:t>ator</a:t>
            </a:r>
            <a:r>
              <a:rPr lang="fi-FI" sz="3600" dirty="0" smtClean="0">
                <a:solidFill>
                  <a:srgbClr val="002060"/>
                </a:solidFill>
                <a:latin typeface="Humnst777 BT" pitchFamily="34" charset="0"/>
              </a:rPr>
              <a:t> terhadap panas</a:t>
            </a:r>
          </a:p>
          <a:p>
            <a:r>
              <a:rPr lang="id-ID" sz="3600" b="1" dirty="0" smtClean="0">
                <a:solidFill>
                  <a:srgbClr val="002060"/>
                </a:solidFill>
                <a:latin typeface="Humnst777 BT" pitchFamily="34" charset="0"/>
              </a:rPr>
              <a:t>Kekurangan:</a:t>
            </a:r>
          </a:p>
          <a:p>
            <a:pPr marL="352425" indent="-352425">
              <a:buFont typeface="Arial" pitchFamily="34" charset="0"/>
              <a:buChar char="•"/>
            </a:pPr>
            <a:r>
              <a:rPr lang="id-ID" sz="3600" dirty="0" smtClean="0">
                <a:solidFill>
                  <a:srgbClr val="002060"/>
                </a:solidFill>
                <a:latin typeface="Humnst777 BT" pitchFamily="34" charset="0"/>
              </a:rPr>
              <a:t>Pemasangannya cukup sulit sehingga biaya yang akan digunakan akan bertambah</a:t>
            </a:r>
          </a:p>
          <a:p>
            <a:pPr marL="352425" indent="-352425">
              <a:buFont typeface="Arial" pitchFamily="34" charset="0"/>
              <a:buChar char="•"/>
            </a:pPr>
            <a:r>
              <a:rPr lang="sv-SE" sz="3600" dirty="0" smtClean="0">
                <a:solidFill>
                  <a:srgbClr val="002060"/>
                </a:solidFill>
                <a:latin typeface="Humnst777 BT" pitchFamily="34" charset="0"/>
              </a:rPr>
              <a:t>Bila</a:t>
            </a:r>
            <a:r>
              <a:rPr lang="id-ID" sz="3600" dirty="0" smtClean="0">
                <a:solidFill>
                  <a:srgbClr val="002060"/>
                </a:solidFill>
                <a:latin typeface="Humnst777 BT" pitchFamily="34" charset="0"/>
              </a:rPr>
              <a:t> </a:t>
            </a:r>
            <a:r>
              <a:rPr lang="sv-SE" sz="3600" dirty="0" smtClean="0">
                <a:solidFill>
                  <a:srgbClr val="002060"/>
                </a:solidFill>
                <a:latin typeface="Humnst777 BT" pitchFamily="34" charset="0"/>
              </a:rPr>
              <a:t>lembaran sirap belum cukup kering</a:t>
            </a:r>
            <a:r>
              <a:rPr lang="id-ID" sz="3600" dirty="0" smtClean="0">
                <a:solidFill>
                  <a:srgbClr val="002060"/>
                </a:solidFill>
                <a:latin typeface="Humnst777 BT" pitchFamily="34" charset="0"/>
              </a:rPr>
              <a:t> sudah di pasang akan membilut dan berubah bentuk menjadi cekung.</a:t>
            </a:r>
            <a:endParaRPr lang="id-ID" sz="3600" dirty="0">
              <a:solidFill>
                <a:srgbClr val="002060"/>
              </a:solidFill>
              <a:latin typeface="Humnst777 BT" pitchFamily="34" charset="0"/>
            </a:endParaRPr>
          </a:p>
        </p:txBody>
      </p:sp>
      <p:pic>
        <p:nvPicPr>
          <p:cNvPr id="4" name="Picture 2"/>
          <p:cNvPicPr>
            <a:picLocks noChangeAspect="1" noChangeArrowheads="1"/>
          </p:cNvPicPr>
          <p:nvPr/>
        </p:nvPicPr>
        <p:blipFill>
          <a:blip r:embed="rId2"/>
          <a:srcRect/>
          <a:stretch>
            <a:fillRect/>
          </a:stretch>
        </p:blipFill>
        <p:spPr bwMode="auto">
          <a:xfrm>
            <a:off x="3195973" y="6076950"/>
            <a:ext cx="3629025" cy="3676650"/>
          </a:xfrm>
          <a:prstGeom prst="rect">
            <a:avLst/>
          </a:prstGeom>
          <a:noFill/>
          <a:ln w="9525">
            <a:noFill/>
            <a:miter lim="800000"/>
            <a:headEnd/>
            <a:tailEnd/>
          </a:ln>
          <a:effectLst/>
        </p:spPr>
      </p:pic>
      <p:pic>
        <p:nvPicPr>
          <p:cNvPr id="33794" name="Picture 2"/>
          <p:cNvPicPr>
            <a:picLocks noChangeAspect="1" noChangeArrowheads="1"/>
          </p:cNvPicPr>
          <p:nvPr/>
        </p:nvPicPr>
        <p:blipFill>
          <a:blip r:embed="rId3"/>
          <a:srcRect/>
          <a:stretch>
            <a:fillRect/>
          </a:stretch>
        </p:blipFill>
        <p:spPr bwMode="auto">
          <a:xfrm>
            <a:off x="7411538" y="5931949"/>
            <a:ext cx="3833979" cy="3821651"/>
          </a:xfrm>
          <a:prstGeom prst="rect">
            <a:avLst/>
          </a:prstGeom>
          <a:noFill/>
          <a:ln w="9525">
            <a:no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7">
                                            <p:bg/>
                                          </p:spTgt>
                                        </p:tgtEl>
                                        <p:attrNameLst>
                                          <p:attrName>style.visibility</p:attrName>
                                        </p:attrNameLst>
                                      </p:cBhvr>
                                      <p:to>
                                        <p:strVal val="visible"/>
                                      </p:to>
                                    </p:set>
                                    <p:animEffect transition="in" filter="dissolve">
                                      <p:cBhvr>
                                        <p:cTn id="7" dur="500"/>
                                        <p:tgtEl>
                                          <p:spTgt spid="7">
                                            <p:bg/>
                                          </p:spTgt>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7">
                                            <p:txEl>
                                              <p:pRg st="0" end="0"/>
                                            </p:txEl>
                                          </p:spTgt>
                                        </p:tgtEl>
                                        <p:attrNameLst>
                                          <p:attrName>style.visibility</p:attrName>
                                        </p:attrNameLst>
                                      </p:cBhvr>
                                      <p:to>
                                        <p:strVal val="visible"/>
                                      </p:to>
                                    </p:set>
                                    <p:animEffect transition="in" filter="dissolve">
                                      <p:cBhvr>
                                        <p:cTn id="12" dur="500"/>
                                        <p:tgtEl>
                                          <p:spTgt spid="7">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7">
                                            <p:txEl>
                                              <p:pRg st="1" end="1"/>
                                            </p:txEl>
                                          </p:spTgt>
                                        </p:tgtEl>
                                        <p:attrNameLst>
                                          <p:attrName>style.visibility</p:attrName>
                                        </p:attrNameLst>
                                      </p:cBhvr>
                                      <p:to>
                                        <p:strVal val="visible"/>
                                      </p:to>
                                    </p:set>
                                    <p:animEffect transition="in" filter="dissolve">
                                      <p:cBhvr>
                                        <p:cTn id="17" dur="500"/>
                                        <p:tgtEl>
                                          <p:spTgt spid="7">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7">
                                            <p:txEl>
                                              <p:pRg st="2" end="2"/>
                                            </p:txEl>
                                          </p:spTgt>
                                        </p:tgtEl>
                                        <p:attrNameLst>
                                          <p:attrName>style.visibility</p:attrName>
                                        </p:attrNameLst>
                                      </p:cBhvr>
                                      <p:to>
                                        <p:strVal val="visible"/>
                                      </p:to>
                                    </p:set>
                                    <p:animEffect transition="in" filter="dissolve">
                                      <p:cBhvr>
                                        <p:cTn id="22" dur="500"/>
                                        <p:tgtEl>
                                          <p:spTgt spid="7">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9" presetClass="entr" presetSubtype="0" fill="hold" grpId="0" nodeType="clickEffect">
                                  <p:stCondLst>
                                    <p:cond delay="0"/>
                                  </p:stCondLst>
                                  <p:childTnLst>
                                    <p:set>
                                      <p:cBhvr>
                                        <p:cTn id="26" dur="1" fill="hold">
                                          <p:stCondLst>
                                            <p:cond delay="0"/>
                                          </p:stCondLst>
                                        </p:cTn>
                                        <p:tgtEl>
                                          <p:spTgt spid="7">
                                            <p:txEl>
                                              <p:pRg st="3" end="3"/>
                                            </p:txEl>
                                          </p:spTgt>
                                        </p:tgtEl>
                                        <p:attrNameLst>
                                          <p:attrName>style.visibility</p:attrName>
                                        </p:attrNameLst>
                                      </p:cBhvr>
                                      <p:to>
                                        <p:strVal val="visible"/>
                                      </p:to>
                                    </p:set>
                                    <p:animEffect transition="in" filter="dissolve">
                                      <p:cBhvr>
                                        <p:cTn id="27" dur="500"/>
                                        <p:tgtEl>
                                          <p:spTgt spid="7">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9" presetClass="entr" presetSubtype="0" fill="hold" grpId="0" nodeType="clickEffect">
                                  <p:stCondLst>
                                    <p:cond delay="0"/>
                                  </p:stCondLst>
                                  <p:childTnLst>
                                    <p:set>
                                      <p:cBhvr>
                                        <p:cTn id="31" dur="1" fill="hold">
                                          <p:stCondLst>
                                            <p:cond delay="0"/>
                                          </p:stCondLst>
                                        </p:cTn>
                                        <p:tgtEl>
                                          <p:spTgt spid="7">
                                            <p:txEl>
                                              <p:pRg st="4" end="4"/>
                                            </p:txEl>
                                          </p:spTgt>
                                        </p:tgtEl>
                                        <p:attrNameLst>
                                          <p:attrName>style.visibility</p:attrName>
                                        </p:attrNameLst>
                                      </p:cBhvr>
                                      <p:to>
                                        <p:strVal val="visible"/>
                                      </p:to>
                                    </p:set>
                                    <p:animEffect transition="in" filter="dissolve">
                                      <p:cBhvr>
                                        <p:cTn id="32" dur="500"/>
                                        <p:tgtEl>
                                          <p:spTgt spid="7">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9" presetClass="entr" presetSubtype="0" fill="hold" grpId="0" nodeType="clickEffect">
                                  <p:stCondLst>
                                    <p:cond delay="0"/>
                                  </p:stCondLst>
                                  <p:childTnLst>
                                    <p:set>
                                      <p:cBhvr>
                                        <p:cTn id="36" dur="1" fill="hold">
                                          <p:stCondLst>
                                            <p:cond delay="0"/>
                                          </p:stCondLst>
                                        </p:cTn>
                                        <p:tgtEl>
                                          <p:spTgt spid="7">
                                            <p:txEl>
                                              <p:pRg st="5" end="5"/>
                                            </p:txEl>
                                          </p:spTgt>
                                        </p:tgtEl>
                                        <p:attrNameLst>
                                          <p:attrName>style.visibility</p:attrName>
                                        </p:attrNameLst>
                                      </p:cBhvr>
                                      <p:to>
                                        <p:strVal val="visible"/>
                                      </p:to>
                                    </p:set>
                                    <p:animEffect transition="in" filter="dissolve">
                                      <p:cBhvr>
                                        <p:cTn id="37" dur="500"/>
                                        <p:tgtEl>
                                          <p:spTgt spid="7">
                                            <p:txEl>
                                              <p:pRg st="5" end="5"/>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9" presetClass="entr" presetSubtype="0" fill="hold" nodeType="clickEffect">
                                  <p:stCondLst>
                                    <p:cond delay="0"/>
                                  </p:stCondLst>
                                  <p:childTnLst>
                                    <p:set>
                                      <p:cBhvr>
                                        <p:cTn id="41" dur="1" fill="hold">
                                          <p:stCondLst>
                                            <p:cond delay="0"/>
                                          </p:stCondLst>
                                        </p:cTn>
                                        <p:tgtEl>
                                          <p:spTgt spid="4"/>
                                        </p:tgtEl>
                                        <p:attrNameLst>
                                          <p:attrName>style.visibility</p:attrName>
                                        </p:attrNameLst>
                                      </p:cBhvr>
                                      <p:to>
                                        <p:strVal val="visible"/>
                                      </p:to>
                                    </p:set>
                                    <p:animEffect transition="in" filter="dissolve">
                                      <p:cBhvr>
                                        <p:cTn id="42" dur="500"/>
                                        <p:tgtEl>
                                          <p:spTgt spid="4"/>
                                        </p:tgtEl>
                                      </p:cBhvr>
                                    </p:animEffect>
                                  </p:childTnLst>
                                </p:cTn>
                              </p:par>
                            </p:childTnLst>
                          </p:cTn>
                        </p:par>
                      </p:childTnLst>
                    </p:cTn>
                  </p:par>
                  <p:par>
                    <p:cTn id="43" fill="hold">
                      <p:stCondLst>
                        <p:cond delay="indefinite"/>
                      </p:stCondLst>
                      <p:childTnLst>
                        <p:par>
                          <p:cTn id="44" fill="hold">
                            <p:stCondLst>
                              <p:cond delay="0"/>
                            </p:stCondLst>
                            <p:childTnLst>
                              <p:par>
                                <p:cTn id="45" presetID="9" presetClass="entr" presetSubtype="0" fill="hold" nodeType="clickEffect">
                                  <p:stCondLst>
                                    <p:cond delay="0"/>
                                  </p:stCondLst>
                                  <p:childTnLst>
                                    <p:set>
                                      <p:cBhvr>
                                        <p:cTn id="46" dur="1" fill="hold">
                                          <p:stCondLst>
                                            <p:cond delay="0"/>
                                          </p:stCondLst>
                                        </p:cTn>
                                        <p:tgtEl>
                                          <p:spTgt spid="33794"/>
                                        </p:tgtEl>
                                        <p:attrNameLst>
                                          <p:attrName>style.visibility</p:attrName>
                                        </p:attrNameLst>
                                      </p:cBhvr>
                                      <p:to>
                                        <p:strVal val="visible"/>
                                      </p:to>
                                    </p:set>
                                    <p:animEffect transition="in" filter="dissolve">
                                      <p:cBhvr>
                                        <p:cTn id="47" dur="500"/>
                                        <p:tgtEl>
                                          <p:spTgt spid="337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allAtOnce"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itle 1"/>
          <p:cNvSpPr>
            <a:spLocks noGrp="1"/>
          </p:cNvSpPr>
          <p:nvPr>
            <p:ph type="title"/>
          </p:nvPr>
        </p:nvSpPr>
        <p:spPr>
          <a:xfrm>
            <a:off x="893763" y="519113"/>
            <a:ext cx="11217275" cy="938212"/>
          </a:xfrm>
        </p:spPr>
        <p:txBody>
          <a:bodyPr/>
          <a:lstStyle/>
          <a:p>
            <a:r>
              <a:rPr lang="id-ID" sz="6000" b="1" dirty="0" smtClean="0">
                <a:solidFill>
                  <a:srgbClr val="7030A0"/>
                </a:solidFill>
                <a:latin typeface="EngraversGothic BT" pitchFamily="34" charset="0"/>
              </a:rPr>
              <a:t>Dinding Bambu</a:t>
            </a:r>
            <a:endParaRPr lang="en-GB" sz="6000" b="1" dirty="0" smtClean="0">
              <a:solidFill>
                <a:srgbClr val="7030A0"/>
              </a:solidFill>
              <a:latin typeface="EngraversGothic BT" pitchFamily="34" charset="0"/>
            </a:endParaRPr>
          </a:p>
        </p:txBody>
      </p:sp>
      <p:sp>
        <p:nvSpPr>
          <p:cNvPr id="7" name="Text Box 3"/>
          <p:cNvSpPr txBox="1">
            <a:spLocks noChangeArrowheads="1"/>
          </p:cNvSpPr>
          <p:nvPr/>
        </p:nvSpPr>
        <p:spPr bwMode="auto">
          <a:xfrm>
            <a:off x="790349" y="1459832"/>
            <a:ext cx="11529988" cy="7491663"/>
          </a:xfrm>
          <a:prstGeom prst="rect">
            <a:avLst/>
          </a:prstGeom>
          <a:solidFill>
            <a:srgbClr val="FFFFFF">
              <a:alpha val="41176"/>
            </a:srgbClr>
          </a:solidFill>
          <a:ln w="9525">
            <a:noFill/>
            <a:miter lim="800000"/>
            <a:headEnd/>
            <a:tailEnd/>
          </a:ln>
          <a:effectLst/>
        </p:spPr>
        <p:txBody>
          <a:bodyPr/>
          <a:lstStyle/>
          <a:p>
            <a:r>
              <a:rPr lang="id-ID" sz="3600" b="1" dirty="0" smtClean="0">
                <a:solidFill>
                  <a:srgbClr val="002060"/>
                </a:solidFill>
                <a:latin typeface="Humnst777 BT" pitchFamily="34" charset="0"/>
              </a:rPr>
              <a:t>Kelebihan :</a:t>
            </a:r>
          </a:p>
          <a:p>
            <a:pPr marL="449263" indent="-449263">
              <a:buFont typeface="Arial" pitchFamily="34" charset="0"/>
              <a:buChar char="•"/>
            </a:pPr>
            <a:r>
              <a:rPr lang="id-ID" sz="3600" dirty="0" smtClean="0">
                <a:solidFill>
                  <a:srgbClr val="002060"/>
                </a:solidFill>
                <a:latin typeface="Humnst777 BT" pitchFamily="34" charset="0"/>
              </a:rPr>
              <a:t>Mudah digunakan dan murah.</a:t>
            </a:r>
          </a:p>
          <a:p>
            <a:pPr marL="449263" indent="-449263">
              <a:buFont typeface="Arial" pitchFamily="34" charset="0"/>
              <a:buChar char="•"/>
            </a:pPr>
            <a:r>
              <a:rPr lang="id-ID" sz="3600" dirty="0" smtClean="0">
                <a:solidFill>
                  <a:srgbClr val="002060"/>
                </a:solidFill>
                <a:latin typeface="Humnst777 BT" pitchFamily="34" charset="0"/>
              </a:rPr>
              <a:t>Cara penyambungan cukup dengan paku dan ijuk yang kuat.</a:t>
            </a:r>
          </a:p>
          <a:p>
            <a:pPr marL="449263" indent="-449263">
              <a:buFont typeface="Arial" pitchFamily="34" charset="0"/>
              <a:buChar char="•"/>
            </a:pPr>
            <a:r>
              <a:rPr lang="id-ID" sz="3600" dirty="0" smtClean="0">
                <a:solidFill>
                  <a:srgbClr val="002060"/>
                </a:solidFill>
                <a:latin typeface="Humnst777 BT" pitchFamily="34" charset="0"/>
              </a:rPr>
              <a:t>Material yang sangat lentur dan dapat dengan mudah kita bentuk sesuai dengan keinginan kita.</a:t>
            </a:r>
          </a:p>
          <a:p>
            <a:r>
              <a:rPr lang="id-ID" sz="3600" b="1" dirty="0" smtClean="0">
                <a:solidFill>
                  <a:srgbClr val="002060"/>
                </a:solidFill>
                <a:latin typeface="Humnst777 BT" pitchFamily="34" charset="0"/>
              </a:rPr>
              <a:t>Kekurangan :</a:t>
            </a:r>
          </a:p>
          <a:p>
            <a:pPr marL="449263" indent="-449263">
              <a:buFont typeface="Arial" pitchFamily="34" charset="0"/>
              <a:buChar char="•"/>
            </a:pPr>
            <a:r>
              <a:rPr lang="id-ID" sz="3600" dirty="0" smtClean="0">
                <a:solidFill>
                  <a:srgbClr val="002060"/>
                </a:solidFill>
                <a:latin typeface="Humnst777 BT" pitchFamily="34" charset="0"/>
              </a:rPr>
              <a:t>Memiliki nilai keawetan yang cukup terbatas.</a:t>
            </a:r>
          </a:p>
          <a:p>
            <a:pPr marL="449263" indent="-449263">
              <a:buFont typeface="Arial" pitchFamily="34" charset="0"/>
              <a:buChar char="•"/>
            </a:pPr>
            <a:r>
              <a:rPr lang="id-ID" sz="3600" dirty="0" smtClean="0">
                <a:solidFill>
                  <a:srgbClr val="002060"/>
                </a:solidFill>
                <a:latin typeface="Humnst777 BT" pitchFamily="34" charset="0"/>
              </a:rPr>
              <a:t>Mudah terbakar.</a:t>
            </a:r>
          </a:p>
          <a:p>
            <a:pPr marL="449263" indent="-449263">
              <a:buFont typeface="Arial" pitchFamily="34" charset="0"/>
              <a:buChar char="•"/>
            </a:pPr>
            <a:r>
              <a:rPr lang="id-ID" sz="3600" dirty="0" smtClean="0">
                <a:solidFill>
                  <a:srgbClr val="002060"/>
                </a:solidFill>
                <a:latin typeface="Humnst777 BT" pitchFamily="34" charset="0"/>
              </a:rPr>
              <a:t>Mudah dimakan rayap/bubuk.</a:t>
            </a:r>
          </a:p>
          <a:p>
            <a:pPr marL="449263" indent="-449263">
              <a:buFont typeface="Arial" pitchFamily="34" charset="0"/>
              <a:buChar char="•"/>
            </a:pPr>
            <a:r>
              <a:rPr lang="id-ID" sz="3600" dirty="0" smtClean="0">
                <a:solidFill>
                  <a:srgbClr val="002060"/>
                </a:solidFill>
                <a:latin typeface="Humnst777 BT" pitchFamily="34" charset="0"/>
              </a:rPr>
              <a:t>Mutu bambu biasanya dipengaruhi oleh masa potong bambu (pemanenan), </a:t>
            </a:r>
            <a:r>
              <a:rPr lang="nl-NL" sz="3600" dirty="0" smtClean="0">
                <a:solidFill>
                  <a:srgbClr val="002060"/>
                </a:solidFill>
                <a:latin typeface="Humnst777 BT" pitchFamily="34" charset="0"/>
              </a:rPr>
              <a:t>perawatan dan pengeringan bambu, dan</a:t>
            </a:r>
            <a:r>
              <a:rPr lang="id-ID" sz="3600" dirty="0" smtClean="0">
                <a:solidFill>
                  <a:srgbClr val="002060"/>
                </a:solidFill>
                <a:latin typeface="Humnst777 BT" pitchFamily="34" charset="0"/>
              </a:rPr>
              <a:t> pengawetan bamboo.</a:t>
            </a:r>
            <a:endParaRPr lang="id-ID" sz="3600" dirty="0">
              <a:solidFill>
                <a:srgbClr val="002060"/>
              </a:solidFill>
              <a:latin typeface="Humnst777 BT"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7">
                                            <p:bg/>
                                          </p:spTgt>
                                        </p:tgtEl>
                                        <p:attrNameLst>
                                          <p:attrName>style.visibility</p:attrName>
                                        </p:attrNameLst>
                                      </p:cBhvr>
                                      <p:to>
                                        <p:strVal val="visible"/>
                                      </p:to>
                                    </p:set>
                                    <p:animEffect transition="in" filter="dissolve">
                                      <p:cBhvr>
                                        <p:cTn id="7" dur="500"/>
                                        <p:tgtEl>
                                          <p:spTgt spid="7">
                                            <p:bg/>
                                          </p:spTgt>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7">
                                            <p:txEl>
                                              <p:pRg st="0" end="0"/>
                                            </p:txEl>
                                          </p:spTgt>
                                        </p:tgtEl>
                                        <p:attrNameLst>
                                          <p:attrName>style.visibility</p:attrName>
                                        </p:attrNameLst>
                                      </p:cBhvr>
                                      <p:to>
                                        <p:strVal val="visible"/>
                                      </p:to>
                                    </p:set>
                                    <p:animEffect transition="in" filter="dissolve">
                                      <p:cBhvr>
                                        <p:cTn id="12" dur="500"/>
                                        <p:tgtEl>
                                          <p:spTgt spid="7">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7">
                                            <p:txEl>
                                              <p:pRg st="1" end="1"/>
                                            </p:txEl>
                                          </p:spTgt>
                                        </p:tgtEl>
                                        <p:attrNameLst>
                                          <p:attrName>style.visibility</p:attrName>
                                        </p:attrNameLst>
                                      </p:cBhvr>
                                      <p:to>
                                        <p:strVal val="visible"/>
                                      </p:to>
                                    </p:set>
                                    <p:animEffect transition="in" filter="dissolve">
                                      <p:cBhvr>
                                        <p:cTn id="17" dur="500"/>
                                        <p:tgtEl>
                                          <p:spTgt spid="7">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7">
                                            <p:txEl>
                                              <p:pRg st="2" end="2"/>
                                            </p:txEl>
                                          </p:spTgt>
                                        </p:tgtEl>
                                        <p:attrNameLst>
                                          <p:attrName>style.visibility</p:attrName>
                                        </p:attrNameLst>
                                      </p:cBhvr>
                                      <p:to>
                                        <p:strVal val="visible"/>
                                      </p:to>
                                    </p:set>
                                    <p:animEffect transition="in" filter="dissolve">
                                      <p:cBhvr>
                                        <p:cTn id="22" dur="500"/>
                                        <p:tgtEl>
                                          <p:spTgt spid="7">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9" presetClass="entr" presetSubtype="0" fill="hold" grpId="0" nodeType="clickEffect">
                                  <p:stCondLst>
                                    <p:cond delay="0"/>
                                  </p:stCondLst>
                                  <p:childTnLst>
                                    <p:set>
                                      <p:cBhvr>
                                        <p:cTn id="26" dur="1" fill="hold">
                                          <p:stCondLst>
                                            <p:cond delay="0"/>
                                          </p:stCondLst>
                                        </p:cTn>
                                        <p:tgtEl>
                                          <p:spTgt spid="7">
                                            <p:txEl>
                                              <p:pRg st="3" end="3"/>
                                            </p:txEl>
                                          </p:spTgt>
                                        </p:tgtEl>
                                        <p:attrNameLst>
                                          <p:attrName>style.visibility</p:attrName>
                                        </p:attrNameLst>
                                      </p:cBhvr>
                                      <p:to>
                                        <p:strVal val="visible"/>
                                      </p:to>
                                    </p:set>
                                    <p:animEffect transition="in" filter="dissolve">
                                      <p:cBhvr>
                                        <p:cTn id="27" dur="500"/>
                                        <p:tgtEl>
                                          <p:spTgt spid="7">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9" presetClass="entr" presetSubtype="0" fill="hold" grpId="0" nodeType="clickEffect">
                                  <p:stCondLst>
                                    <p:cond delay="0"/>
                                  </p:stCondLst>
                                  <p:childTnLst>
                                    <p:set>
                                      <p:cBhvr>
                                        <p:cTn id="31" dur="1" fill="hold">
                                          <p:stCondLst>
                                            <p:cond delay="0"/>
                                          </p:stCondLst>
                                        </p:cTn>
                                        <p:tgtEl>
                                          <p:spTgt spid="7">
                                            <p:txEl>
                                              <p:pRg st="4" end="4"/>
                                            </p:txEl>
                                          </p:spTgt>
                                        </p:tgtEl>
                                        <p:attrNameLst>
                                          <p:attrName>style.visibility</p:attrName>
                                        </p:attrNameLst>
                                      </p:cBhvr>
                                      <p:to>
                                        <p:strVal val="visible"/>
                                      </p:to>
                                    </p:set>
                                    <p:animEffect transition="in" filter="dissolve">
                                      <p:cBhvr>
                                        <p:cTn id="32" dur="500"/>
                                        <p:tgtEl>
                                          <p:spTgt spid="7">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9" presetClass="entr" presetSubtype="0" fill="hold" grpId="0" nodeType="clickEffect">
                                  <p:stCondLst>
                                    <p:cond delay="0"/>
                                  </p:stCondLst>
                                  <p:childTnLst>
                                    <p:set>
                                      <p:cBhvr>
                                        <p:cTn id="36" dur="1" fill="hold">
                                          <p:stCondLst>
                                            <p:cond delay="0"/>
                                          </p:stCondLst>
                                        </p:cTn>
                                        <p:tgtEl>
                                          <p:spTgt spid="7">
                                            <p:txEl>
                                              <p:pRg st="5" end="5"/>
                                            </p:txEl>
                                          </p:spTgt>
                                        </p:tgtEl>
                                        <p:attrNameLst>
                                          <p:attrName>style.visibility</p:attrName>
                                        </p:attrNameLst>
                                      </p:cBhvr>
                                      <p:to>
                                        <p:strVal val="visible"/>
                                      </p:to>
                                    </p:set>
                                    <p:animEffect transition="in" filter="dissolve">
                                      <p:cBhvr>
                                        <p:cTn id="37" dur="500"/>
                                        <p:tgtEl>
                                          <p:spTgt spid="7">
                                            <p:txEl>
                                              <p:pRg st="5" end="5"/>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9" presetClass="entr" presetSubtype="0" fill="hold" grpId="0" nodeType="clickEffect">
                                  <p:stCondLst>
                                    <p:cond delay="0"/>
                                  </p:stCondLst>
                                  <p:childTnLst>
                                    <p:set>
                                      <p:cBhvr>
                                        <p:cTn id="41" dur="1" fill="hold">
                                          <p:stCondLst>
                                            <p:cond delay="0"/>
                                          </p:stCondLst>
                                        </p:cTn>
                                        <p:tgtEl>
                                          <p:spTgt spid="7">
                                            <p:txEl>
                                              <p:pRg st="6" end="6"/>
                                            </p:txEl>
                                          </p:spTgt>
                                        </p:tgtEl>
                                        <p:attrNameLst>
                                          <p:attrName>style.visibility</p:attrName>
                                        </p:attrNameLst>
                                      </p:cBhvr>
                                      <p:to>
                                        <p:strVal val="visible"/>
                                      </p:to>
                                    </p:set>
                                    <p:animEffect transition="in" filter="dissolve">
                                      <p:cBhvr>
                                        <p:cTn id="42" dur="500"/>
                                        <p:tgtEl>
                                          <p:spTgt spid="7">
                                            <p:txEl>
                                              <p:pRg st="6" end="6"/>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9" presetClass="entr" presetSubtype="0" fill="hold" grpId="0" nodeType="clickEffect">
                                  <p:stCondLst>
                                    <p:cond delay="0"/>
                                  </p:stCondLst>
                                  <p:childTnLst>
                                    <p:set>
                                      <p:cBhvr>
                                        <p:cTn id="46" dur="1" fill="hold">
                                          <p:stCondLst>
                                            <p:cond delay="0"/>
                                          </p:stCondLst>
                                        </p:cTn>
                                        <p:tgtEl>
                                          <p:spTgt spid="7">
                                            <p:txEl>
                                              <p:pRg st="7" end="7"/>
                                            </p:txEl>
                                          </p:spTgt>
                                        </p:tgtEl>
                                        <p:attrNameLst>
                                          <p:attrName>style.visibility</p:attrName>
                                        </p:attrNameLst>
                                      </p:cBhvr>
                                      <p:to>
                                        <p:strVal val="visible"/>
                                      </p:to>
                                    </p:set>
                                    <p:animEffect transition="in" filter="dissolve">
                                      <p:cBhvr>
                                        <p:cTn id="47" dur="500"/>
                                        <p:tgtEl>
                                          <p:spTgt spid="7">
                                            <p:txEl>
                                              <p:pRg st="7" end="7"/>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9" presetClass="entr" presetSubtype="0" fill="hold" grpId="0" nodeType="clickEffect">
                                  <p:stCondLst>
                                    <p:cond delay="0"/>
                                  </p:stCondLst>
                                  <p:childTnLst>
                                    <p:set>
                                      <p:cBhvr>
                                        <p:cTn id="51" dur="1" fill="hold">
                                          <p:stCondLst>
                                            <p:cond delay="0"/>
                                          </p:stCondLst>
                                        </p:cTn>
                                        <p:tgtEl>
                                          <p:spTgt spid="7">
                                            <p:txEl>
                                              <p:pRg st="8" end="8"/>
                                            </p:txEl>
                                          </p:spTgt>
                                        </p:tgtEl>
                                        <p:attrNameLst>
                                          <p:attrName>style.visibility</p:attrName>
                                        </p:attrNameLst>
                                      </p:cBhvr>
                                      <p:to>
                                        <p:strVal val="visible"/>
                                      </p:to>
                                    </p:set>
                                    <p:animEffect transition="in" filter="dissolve">
                                      <p:cBhvr>
                                        <p:cTn id="52" dur="500"/>
                                        <p:tgtEl>
                                          <p:spTgt spid="7">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allAtOnce"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itle 1"/>
          <p:cNvSpPr>
            <a:spLocks noGrp="1"/>
          </p:cNvSpPr>
          <p:nvPr>
            <p:ph type="title"/>
          </p:nvPr>
        </p:nvSpPr>
        <p:spPr>
          <a:xfrm>
            <a:off x="893763" y="519113"/>
            <a:ext cx="11217275" cy="938212"/>
          </a:xfrm>
        </p:spPr>
        <p:txBody>
          <a:bodyPr/>
          <a:lstStyle/>
          <a:p>
            <a:r>
              <a:rPr lang="id-ID" sz="6000" b="1" dirty="0" smtClean="0">
                <a:solidFill>
                  <a:srgbClr val="7030A0"/>
                </a:solidFill>
                <a:latin typeface="EngraversGothic BT" pitchFamily="34" charset="0"/>
              </a:rPr>
              <a:t>Dinding Bambu</a:t>
            </a:r>
            <a:endParaRPr lang="en-GB" sz="6000" b="1" dirty="0" smtClean="0">
              <a:solidFill>
                <a:srgbClr val="7030A0"/>
              </a:solidFill>
              <a:latin typeface="EngraversGothic BT" pitchFamily="34" charset="0"/>
            </a:endParaRPr>
          </a:p>
        </p:txBody>
      </p:sp>
      <p:pic>
        <p:nvPicPr>
          <p:cNvPr id="34818" name="Picture 2"/>
          <p:cNvPicPr>
            <a:picLocks noChangeAspect="1" noChangeArrowheads="1"/>
          </p:cNvPicPr>
          <p:nvPr/>
        </p:nvPicPr>
        <p:blipFill>
          <a:blip r:embed="rId2"/>
          <a:srcRect/>
          <a:stretch>
            <a:fillRect/>
          </a:stretch>
        </p:blipFill>
        <p:spPr bwMode="auto">
          <a:xfrm>
            <a:off x="0" y="2931599"/>
            <a:ext cx="6600225" cy="4466318"/>
          </a:xfrm>
          <a:prstGeom prst="rect">
            <a:avLst/>
          </a:prstGeom>
          <a:noFill/>
          <a:ln w="9525">
            <a:noFill/>
            <a:miter lim="800000"/>
            <a:headEnd/>
            <a:tailEnd/>
          </a:ln>
          <a:effectLst/>
        </p:spPr>
      </p:pic>
      <p:pic>
        <p:nvPicPr>
          <p:cNvPr id="34819" name="Picture 3"/>
          <p:cNvPicPr>
            <a:picLocks noChangeAspect="1" noChangeArrowheads="1"/>
          </p:cNvPicPr>
          <p:nvPr/>
        </p:nvPicPr>
        <p:blipFill>
          <a:blip r:embed="rId3"/>
          <a:srcRect/>
          <a:stretch>
            <a:fillRect/>
          </a:stretch>
        </p:blipFill>
        <p:spPr bwMode="auto">
          <a:xfrm>
            <a:off x="6621712" y="2849768"/>
            <a:ext cx="6099677" cy="4466936"/>
          </a:xfrm>
          <a:prstGeom prst="rect">
            <a:avLst/>
          </a:prstGeom>
          <a:noFill/>
          <a:ln w="9525">
            <a:no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34818"/>
                                        </p:tgtEl>
                                        <p:attrNameLst>
                                          <p:attrName>style.visibility</p:attrName>
                                        </p:attrNameLst>
                                      </p:cBhvr>
                                      <p:to>
                                        <p:strVal val="visible"/>
                                      </p:to>
                                    </p:set>
                                    <p:animEffect transition="in" filter="dissolve">
                                      <p:cBhvr>
                                        <p:cTn id="7" dur="500"/>
                                        <p:tgtEl>
                                          <p:spTgt spid="34818"/>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nodeType="clickEffect">
                                  <p:stCondLst>
                                    <p:cond delay="0"/>
                                  </p:stCondLst>
                                  <p:childTnLst>
                                    <p:set>
                                      <p:cBhvr>
                                        <p:cTn id="11" dur="1" fill="hold">
                                          <p:stCondLst>
                                            <p:cond delay="0"/>
                                          </p:stCondLst>
                                        </p:cTn>
                                        <p:tgtEl>
                                          <p:spTgt spid="34819"/>
                                        </p:tgtEl>
                                        <p:attrNameLst>
                                          <p:attrName>style.visibility</p:attrName>
                                        </p:attrNameLst>
                                      </p:cBhvr>
                                      <p:to>
                                        <p:strVal val="visible"/>
                                      </p:to>
                                    </p:set>
                                    <p:animEffect transition="in" filter="dissolve">
                                      <p:cBhvr>
                                        <p:cTn id="12" dur="500"/>
                                        <p:tgtEl>
                                          <p:spTgt spid="348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itle 1"/>
          <p:cNvSpPr>
            <a:spLocks noGrp="1"/>
          </p:cNvSpPr>
          <p:nvPr>
            <p:ph type="title"/>
          </p:nvPr>
        </p:nvSpPr>
        <p:spPr>
          <a:xfrm>
            <a:off x="893763" y="519113"/>
            <a:ext cx="11217275" cy="938212"/>
          </a:xfrm>
        </p:spPr>
        <p:txBody>
          <a:bodyPr/>
          <a:lstStyle/>
          <a:p>
            <a:r>
              <a:rPr lang="id-ID" sz="6000" b="1" dirty="0" smtClean="0">
                <a:solidFill>
                  <a:srgbClr val="7030A0"/>
                </a:solidFill>
                <a:latin typeface="EngraversGothic BT" pitchFamily="34" charset="0"/>
              </a:rPr>
              <a:t>Dinding Kaca</a:t>
            </a:r>
            <a:endParaRPr lang="en-GB" sz="6000" b="1" dirty="0" smtClean="0">
              <a:solidFill>
                <a:srgbClr val="7030A0"/>
              </a:solidFill>
              <a:latin typeface="EngraversGothic BT" pitchFamily="34" charset="0"/>
            </a:endParaRPr>
          </a:p>
        </p:txBody>
      </p:sp>
      <p:sp>
        <p:nvSpPr>
          <p:cNvPr id="7" name="Text Box 3"/>
          <p:cNvSpPr txBox="1">
            <a:spLocks noChangeArrowheads="1"/>
          </p:cNvSpPr>
          <p:nvPr/>
        </p:nvSpPr>
        <p:spPr bwMode="auto">
          <a:xfrm>
            <a:off x="790349" y="1459832"/>
            <a:ext cx="11529988" cy="7491663"/>
          </a:xfrm>
          <a:prstGeom prst="rect">
            <a:avLst/>
          </a:prstGeom>
          <a:solidFill>
            <a:srgbClr val="FFFFFF">
              <a:alpha val="41176"/>
            </a:srgbClr>
          </a:solidFill>
          <a:ln w="9525">
            <a:noFill/>
            <a:miter lim="800000"/>
            <a:headEnd/>
            <a:tailEnd/>
          </a:ln>
          <a:effectLst/>
        </p:spPr>
        <p:txBody>
          <a:bodyPr/>
          <a:lstStyle/>
          <a:p>
            <a:pPr marL="352425" indent="-352425"/>
            <a:r>
              <a:rPr lang="id-ID" sz="3600" b="1" dirty="0" smtClean="0">
                <a:solidFill>
                  <a:srgbClr val="002060"/>
                </a:solidFill>
                <a:latin typeface="Humnst777 BT" pitchFamily="34" charset="0"/>
              </a:rPr>
              <a:t>Kelebihan :</a:t>
            </a:r>
          </a:p>
          <a:p>
            <a:pPr marL="352425" indent="-352425">
              <a:buFont typeface="Arial" pitchFamily="34" charset="0"/>
              <a:buChar char="•"/>
            </a:pPr>
            <a:r>
              <a:rPr lang="id-ID" sz="3600" dirty="0" smtClean="0">
                <a:solidFill>
                  <a:srgbClr val="002060"/>
                </a:solidFill>
                <a:latin typeface="Humnst777 BT" pitchFamily="34" charset="0"/>
              </a:rPr>
              <a:t>Meniadakan batas ruang.</a:t>
            </a:r>
          </a:p>
          <a:p>
            <a:pPr marL="352425" indent="-352425">
              <a:buFont typeface="Arial" pitchFamily="34" charset="0"/>
              <a:buChar char="•"/>
            </a:pPr>
            <a:r>
              <a:rPr lang="id-ID" sz="3600" dirty="0" smtClean="0">
                <a:solidFill>
                  <a:srgbClr val="002060"/>
                </a:solidFill>
                <a:latin typeface="Humnst777 BT" pitchFamily="34" charset="0"/>
              </a:rPr>
              <a:t>Mudah dalam pembersihannya.</a:t>
            </a:r>
          </a:p>
          <a:p>
            <a:pPr marL="352425" indent="-352425">
              <a:buFont typeface="Arial" pitchFamily="34" charset="0"/>
              <a:buChar char="•"/>
            </a:pPr>
            <a:r>
              <a:rPr lang="id-ID" sz="3600" dirty="0" smtClean="0">
                <a:solidFill>
                  <a:srgbClr val="002060"/>
                </a:solidFill>
                <a:latin typeface="Humnst777 BT" pitchFamily="34" charset="0"/>
              </a:rPr>
              <a:t>Memberi kesan luas.</a:t>
            </a:r>
          </a:p>
          <a:p>
            <a:pPr marL="352425" indent="-352425">
              <a:buFont typeface="Arial" pitchFamily="34" charset="0"/>
              <a:buChar char="•"/>
            </a:pPr>
            <a:r>
              <a:rPr lang="id-ID" sz="3600" dirty="0" smtClean="0">
                <a:solidFill>
                  <a:srgbClr val="002060"/>
                </a:solidFill>
                <a:latin typeface="Humnst777 BT" pitchFamily="34" charset="0"/>
              </a:rPr>
              <a:t>Kedap suara dan kedap air.</a:t>
            </a:r>
          </a:p>
          <a:p>
            <a:pPr marL="352425" indent="-352425">
              <a:buFont typeface="Arial" pitchFamily="34" charset="0"/>
              <a:buChar char="•"/>
            </a:pPr>
            <a:r>
              <a:rPr lang="id-ID" sz="3600" dirty="0" smtClean="0">
                <a:solidFill>
                  <a:srgbClr val="002060"/>
                </a:solidFill>
                <a:latin typeface="Humnst777 BT" pitchFamily="34" charset="0"/>
              </a:rPr>
              <a:t>Cahaya luar banyak masuk sehingga hemat listrik.</a:t>
            </a:r>
          </a:p>
          <a:p>
            <a:pPr marL="352425" indent="-352425"/>
            <a:r>
              <a:rPr lang="id-ID" sz="3600" b="1" dirty="0" smtClean="0">
                <a:solidFill>
                  <a:srgbClr val="002060"/>
                </a:solidFill>
                <a:latin typeface="Humnst777 BT" pitchFamily="34" charset="0"/>
              </a:rPr>
              <a:t>Kekurangan :</a:t>
            </a:r>
          </a:p>
          <a:p>
            <a:pPr marL="352425" indent="-352425">
              <a:buFont typeface="Arial" pitchFamily="34" charset="0"/>
              <a:buChar char="•"/>
            </a:pPr>
            <a:r>
              <a:rPr lang="id-ID" sz="3600" dirty="0" smtClean="0">
                <a:solidFill>
                  <a:srgbClr val="002060"/>
                </a:solidFill>
                <a:latin typeface="Humnst777 BT" pitchFamily="34" charset="0"/>
              </a:rPr>
              <a:t>Harga mahal.</a:t>
            </a:r>
          </a:p>
          <a:p>
            <a:pPr marL="352425" indent="-352425">
              <a:buFont typeface="Arial" pitchFamily="34" charset="0"/>
              <a:buChar char="•"/>
            </a:pPr>
            <a:r>
              <a:rPr lang="id-ID" sz="3600" dirty="0" smtClean="0">
                <a:solidFill>
                  <a:srgbClr val="002060"/>
                </a:solidFill>
                <a:latin typeface="Humnst777 BT" pitchFamily="34" charset="0"/>
              </a:rPr>
              <a:t>Pemasangan rumit, butuh penanganan profesional.</a:t>
            </a:r>
          </a:p>
          <a:p>
            <a:pPr marL="352425" indent="-352425">
              <a:buFont typeface="Arial" pitchFamily="34" charset="0"/>
              <a:buChar char="•"/>
            </a:pPr>
            <a:r>
              <a:rPr lang="id-ID" sz="3600" dirty="0" smtClean="0">
                <a:solidFill>
                  <a:srgbClr val="002060"/>
                </a:solidFill>
                <a:latin typeface="Humnst777 BT" pitchFamily="34" charset="0"/>
              </a:rPr>
              <a:t>Tidak tahan getaran.</a:t>
            </a:r>
          </a:p>
          <a:p>
            <a:pPr marL="352425" indent="-352425">
              <a:buFont typeface="Arial" pitchFamily="34" charset="0"/>
              <a:buChar char="•"/>
            </a:pPr>
            <a:r>
              <a:rPr lang="nn-NO" sz="3600" dirty="0" smtClean="0">
                <a:solidFill>
                  <a:srgbClr val="002060"/>
                </a:solidFill>
                <a:latin typeface="Humnst777 BT" pitchFamily="34" charset="0"/>
              </a:rPr>
              <a:t>Bukan termasuk dinding struktural,</a:t>
            </a:r>
            <a:r>
              <a:rPr lang="id-ID" sz="3600" dirty="0" smtClean="0">
                <a:solidFill>
                  <a:srgbClr val="002060"/>
                </a:solidFill>
                <a:latin typeface="Humnst777 BT" pitchFamily="34" charset="0"/>
              </a:rPr>
              <a:t> sehingga tidak mampu menahan beban berlebih.</a:t>
            </a:r>
            <a:endParaRPr lang="id-ID" sz="3600" dirty="0">
              <a:solidFill>
                <a:srgbClr val="002060"/>
              </a:solidFill>
              <a:latin typeface="Humnst777 BT"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7">
                                            <p:bg/>
                                          </p:spTgt>
                                        </p:tgtEl>
                                        <p:attrNameLst>
                                          <p:attrName>style.visibility</p:attrName>
                                        </p:attrNameLst>
                                      </p:cBhvr>
                                      <p:to>
                                        <p:strVal val="visible"/>
                                      </p:to>
                                    </p:set>
                                    <p:animEffect transition="in" filter="dissolve">
                                      <p:cBhvr>
                                        <p:cTn id="7" dur="500"/>
                                        <p:tgtEl>
                                          <p:spTgt spid="7">
                                            <p:bg/>
                                          </p:spTgt>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7">
                                            <p:txEl>
                                              <p:pRg st="0" end="0"/>
                                            </p:txEl>
                                          </p:spTgt>
                                        </p:tgtEl>
                                        <p:attrNameLst>
                                          <p:attrName>style.visibility</p:attrName>
                                        </p:attrNameLst>
                                      </p:cBhvr>
                                      <p:to>
                                        <p:strVal val="visible"/>
                                      </p:to>
                                    </p:set>
                                    <p:animEffect transition="in" filter="dissolve">
                                      <p:cBhvr>
                                        <p:cTn id="12" dur="500"/>
                                        <p:tgtEl>
                                          <p:spTgt spid="7">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7">
                                            <p:txEl>
                                              <p:pRg st="1" end="1"/>
                                            </p:txEl>
                                          </p:spTgt>
                                        </p:tgtEl>
                                        <p:attrNameLst>
                                          <p:attrName>style.visibility</p:attrName>
                                        </p:attrNameLst>
                                      </p:cBhvr>
                                      <p:to>
                                        <p:strVal val="visible"/>
                                      </p:to>
                                    </p:set>
                                    <p:animEffect transition="in" filter="dissolve">
                                      <p:cBhvr>
                                        <p:cTn id="17" dur="500"/>
                                        <p:tgtEl>
                                          <p:spTgt spid="7">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7">
                                            <p:txEl>
                                              <p:pRg st="2" end="2"/>
                                            </p:txEl>
                                          </p:spTgt>
                                        </p:tgtEl>
                                        <p:attrNameLst>
                                          <p:attrName>style.visibility</p:attrName>
                                        </p:attrNameLst>
                                      </p:cBhvr>
                                      <p:to>
                                        <p:strVal val="visible"/>
                                      </p:to>
                                    </p:set>
                                    <p:animEffect transition="in" filter="dissolve">
                                      <p:cBhvr>
                                        <p:cTn id="22" dur="500"/>
                                        <p:tgtEl>
                                          <p:spTgt spid="7">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9" presetClass="entr" presetSubtype="0" fill="hold" grpId="0" nodeType="clickEffect">
                                  <p:stCondLst>
                                    <p:cond delay="0"/>
                                  </p:stCondLst>
                                  <p:childTnLst>
                                    <p:set>
                                      <p:cBhvr>
                                        <p:cTn id="26" dur="1" fill="hold">
                                          <p:stCondLst>
                                            <p:cond delay="0"/>
                                          </p:stCondLst>
                                        </p:cTn>
                                        <p:tgtEl>
                                          <p:spTgt spid="7">
                                            <p:txEl>
                                              <p:pRg st="3" end="3"/>
                                            </p:txEl>
                                          </p:spTgt>
                                        </p:tgtEl>
                                        <p:attrNameLst>
                                          <p:attrName>style.visibility</p:attrName>
                                        </p:attrNameLst>
                                      </p:cBhvr>
                                      <p:to>
                                        <p:strVal val="visible"/>
                                      </p:to>
                                    </p:set>
                                    <p:animEffect transition="in" filter="dissolve">
                                      <p:cBhvr>
                                        <p:cTn id="27" dur="500"/>
                                        <p:tgtEl>
                                          <p:spTgt spid="7">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9" presetClass="entr" presetSubtype="0" fill="hold" grpId="0" nodeType="clickEffect">
                                  <p:stCondLst>
                                    <p:cond delay="0"/>
                                  </p:stCondLst>
                                  <p:childTnLst>
                                    <p:set>
                                      <p:cBhvr>
                                        <p:cTn id="31" dur="1" fill="hold">
                                          <p:stCondLst>
                                            <p:cond delay="0"/>
                                          </p:stCondLst>
                                        </p:cTn>
                                        <p:tgtEl>
                                          <p:spTgt spid="7">
                                            <p:txEl>
                                              <p:pRg st="4" end="4"/>
                                            </p:txEl>
                                          </p:spTgt>
                                        </p:tgtEl>
                                        <p:attrNameLst>
                                          <p:attrName>style.visibility</p:attrName>
                                        </p:attrNameLst>
                                      </p:cBhvr>
                                      <p:to>
                                        <p:strVal val="visible"/>
                                      </p:to>
                                    </p:set>
                                    <p:animEffect transition="in" filter="dissolve">
                                      <p:cBhvr>
                                        <p:cTn id="32" dur="500"/>
                                        <p:tgtEl>
                                          <p:spTgt spid="7">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9" presetClass="entr" presetSubtype="0" fill="hold" grpId="0" nodeType="clickEffect">
                                  <p:stCondLst>
                                    <p:cond delay="0"/>
                                  </p:stCondLst>
                                  <p:childTnLst>
                                    <p:set>
                                      <p:cBhvr>
                                        <p:cTn id="36" dur="1" fill="hold">
                                          <p:stCondLst>
                                            <p:cond delay="0"/>
                                          </p:stCondLst>
                                        </p:cTn>
                                        <p:tgtEl>
                                          <p:spTgt spid="7">
                                            <p:txEl>
                                              <p:pRg st="5" end="5"/>
                                            </p:txEl>
                                          </p:spTgt>
                                        </p:tgtEl>
                                        <p:attrNameLst>
                                          <p:attrName>style.visibility</p:attrName>
                                        </p:attrNameLst>
                                      </p:cBhvr>
                                      <p:to>
                                        <p:strVal val="visible"/>
                                      </p:to>
                                    </p:set>
                                    <p:animEffect transition="in" filter="dissolve">
                                      <p:cBhvr>
                                        <p:cTn id="37" dur="500"/>
                                        <p:tgtEl>
                                          <p:spTgt spid="7">
                                            <p:txEl>
                                              <p:pRg st="5" end="5"/>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9" presetClass="entr" presetSubtype="0" fill="hold" grpId="0" nodeType="clickEffect">
                                  <p:stCondLst>
                                    <p:cond delay="0"/>
                                  </p:stCondLst>
                                  <p:childTnLst>
                                    <p:set>
                                      <p:cBhvr>
                                        <p:cTn id="41" dur="1" fill="hold">
                                          <p:stCondLst>
                                            <p:cond delay="0"/>
                                          </p:stCondLst>
                                        </p:cTn>
                                        <p:tgtEl>
                                          <p:spTgt spid="7">
                                            <p:txEl>
                                              <p:pRg st="6" end="6"/>
                                            </p:txEl>
                                          </p:spTgt>
                                        </p:tgtEl>
                                        <p:attrNameLst>
                                          <p:attrName>style.visibility</p:attrName>
                                        </p:attrNameLst>
                                      </p:cBhvr>
                                      <p:to>
                                        <p:strVal val="visible"/>
                                      </p:to>
                                    </p:set>
                                    <p:animEffect transition="in" filter="dissolve">
                                      <p:cBhvr>
                                        <p:cTn id="42" dur="500"/>
                                        <p:tgtEl>
                                          <p:spTgt spid="7">
                                            <p:txEl>
                                              <p:pRg st="6" end="6"/>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9" presetClass="entr" presetSubtype="0" fill="hold" grpId="0" nodeType="clickEffect">
                                  <p:stCondLst>
                                    <p:cond delay="0"/>
                                  </p:stCondLst>
                                  <p:childTnLst>
                                    <p:set>
                                      <p:cBhvr>
                                        <p:cTn id="46" dur="1" fill="hold">
                                          <p:stCondLst>
                                            <p:cond delay="0"/>
                                          </p:stCondLst>
                                        </p:cTn>
                                        <p:tgtEl>
                                          <p:spTgt spid="7">
                                            <p:txEl>
                                              <p:pRg st="7" end="7"/>
                                            </p:txEl>
                                          </p:spTgt>
                                        </p:tgtEl>
                                        <p:attrNameLst>
                                          <p:attrName>style.visibility</p:attrName>
                                        </p:attrNameLst>
                                      </p:cBhvr>
                                      <p:to>
                                        <p:strVal val="visible"/>
                                      </p:to>
                                    </p:set>
                                    <p:animEffect transition="in" filter="dissolve">
                                      <p:cBhvr>
                                        <p:cTn id="47" dur="500"/>
                                        <p:tgtEl>
                                          <p:spTgt spid="7">
                                            <p:txEl>
                                              <p:pRg st="7" end="7"/>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9" presetClass="entr" presetSubtype="0" fill="hold" grpId="0" nodeType="clickEffect">
                                  <p:stCondLst>
                                    <p:cond delay="0"/>
                                  </p:stCondLst>
                                  <p:childTnLst>
                                    <p:set>
                                      <p:cBhvr>
                                        <p:cTn id="51" dur="1" fill="hold">
                                          <p:stCondLst>
                                            <p:cond delay="0"/>
                                          </p:stCondLst>
                                        </p:cTn>
                                        <p:tgtEl>
                                          <p:spTgt spid="7">
                                            <p:txEl>
                                              <p:pRg st="8" end="8"/>
                                            </p:txEl>
                                          </p:spTgt>
                                        </p:tgtEl>
                                        <p:attrNameLst>
                                          <p:attrName>style.visibility</p:attrName>
                                        </p:attrNameLst>
                                      </p:cBhvr>
                                      <p:to>
                                        <p:strVal val="visible"/>
                                      </p:to>
                                    </p:set>
                                    <p:animEffect transition="in" filter="dissolve">
                                      <p:cBhvr>
                                        <p:cTn id="52" dur="500"/>
                                        <p:tgtEl>
                                          <p:spTgt spid="7">
                                            <p:txEl>
                                              <p:pRg st="8" end="8"/>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9" presetClass="entr" presetSubtype="0" fill="hold" grpId="0" nodeType="clickEffect">
                                  <p:stCondLst>
                                    <p:cond delay="0"/>
                                  </p:stCondLst>
                                  <p:childTnLst>
                                    <p:set>
                                      <p:cBhvr>
                                        <p:cTn id="56" dur="1" fill="hold">
                                          <p:stCondLst>
                                            <p:cond delay="0"/>
                                          </p:stCondLst>
                                        </p:cTn>
                                        <p:tgtEl>
                                          <p:spTgt spid="7">
                                            <p:txEl>
                                              <p:pRg st="9" end="9"/>
                                            </p:txEl>
                                          </p:spTgt>
                                        </p:tgtEl>
                                        <p:attrNameLst>
                                          <p:attrName>style.visibility</p:attrName>
                                        </p:attrNameLst>
                                      </p:cBhvr>
                                      <p:to>
                                        <p:strVal val="visible"/>
                                      </p:to>
                                    </p:set>
                                    <p:animEffect transition="in" filter="dissolve">
                                      <p:cBhvr>
                                        <p:cTn id="57" dur="500"/>
                                        <p:tgtEl>
                                          <p:spTgt spid="7">
                                            <p:txEl>
                                              <p:pRg st="9" end="9"/>
                                            </p:txEl>
                                          </p:spTgt>
                                        </p:tgtEl>
                                      </p:cBhvr>
                                    </p:animEffect>
                                  </p:childTnLst>
                                </p:cTn>
                              </p:par>
                            </p:childTnLst>
                          </p:cTn>
                        </p:par>
                      </p:childTnLst>
                    </p:cTn>
                  </p:par>
                  <p:par>
                    <p:cTn id="58" fill="hold">
                      <p:stCondLst>
                        <p:cond delay="indefinite"/>
                      </p:stCondLst>
                      <p:childTnLst>
                        <p:par>
                          <p:cTn id="59" fill="hold">
                            <p:stCondLst>
                              <p:cond delay="0"/>
                            </p:stCondLst>
                            <p:childTnLst>
                              <p:par>
                                <p:cTn id="60" presetID="9" presetClass="entr" presetSubtype="0" fill="hold" grpId="0" nodeType="clickEffect">
                                  <p:stCondLst>
                                    <p:cond delay="0"/>
                                  </p:stCondLst>
                                  <p:childTnLst>
                                    <p:set>
                                      <p:cBhvr>
                                        <p:cTn id="61" dur="1" fill="hold">
                                          <p:stCondLst>
                                            <p:cond delay="0"/>
                                          </p:stCondLst>
                                        </p:cTn>
                                        <p:tgtEl>
                                          <p:spTgt spid="7">
                                            <p:txEl>
                                              <p:pRg st="10" end="10"/>
                                            </p:txEl>
                                          </p:spTgt>
                                        </p:tgtEl>
                                        <p:attrNameLst>
                                          <p:attrName>style.visibility</p:attrName>
                                        </p:attrNameLst>
                                      </p:cBhvr>
                                      <p:to>
                                        <p:strVal val="visible"/>
                                      </p:to>
                                    </p:set>
                                    <p:animEffect transition="in" filter="dissolve">
                                      <p:cBhvr>
                                        <p:cTn id="62" dur="500"/>
                                        <p:tgtEl>
                                          <p:spTgt spid="7">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allAtOnce"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itle 1"/>
          <p:cNvSpPr>
            <a:spLocks noGrp="1"/>
          </p:cNvSpPr>
          <p:nvPr>
            <p:ph type="title"/>
          </p:nvPr>
        </p:nvSpPr>
        <p:spPr>
          <a:xfrm>
            <a:off x="893763" y="519113"/>
            <a:ext cx="11217275" cy="938212"/>
          </a:xfrm>
        </p:spPr>
        <p:txBody>
          <a:bodyPr/>
          <a:lstStyle/>
          <a:p>
            <a:r>
              <a:rPr lang="id-ID" sz="6000" b="1" dirty="0" smtClean="0">
                <a:solidFill>
                  <a:srgbClr val="7030A0"/>
                </a:solidFill>
                <a:latin typeface="EngraversGothic BT" pitchFamily="34" charset="0"/>
              </a:rPr>
              <a:t>Dinding Kaca</a:t>
            </a:r>
            <a:endParaRPr lang="en-GB" sz="6000" b="1" dirty="0" smtClean="0">
              <a:solidFill>
                <a:srgbClr val="7030A0"/>
              </a:solidFill>
              <a:latin typeface="EngraversGothic BT" pitchFamily="34" charset="0"/>
            </a:endParaRPr>
          </a:p>
        </p:txBody>
      </p:sp>
      <p:pic>
        <p:nvPicPr>
          <p:cNvPr id="35842" name="Picture 2"/>
          <p:cNvPicPr>
            <a:picLocks noChangeAspect="1" noChangeArrowheads="1"/>
          </p:cNvPicPr>
          <p:nvPr/>
        </p:nvPicPr>
        <p:blipFill>
          <a:blip r:embed="rId2"/>
          <a:srcRect/>
          <a:stretch>
            <a:fillRect/>
          </a:stretch>
        </p:blipFill>
        <p:spPr bwMode="auto">
          <a:xfrm>
            <a:off x="0" y="3062259"/>
            <a:ext cx="6479780" cy="4374260"/>
          </a:xfrm>
          <a:prstGeom prst="rect">
            <a:avLst/>
          </a:prstGeom>
          <a:noFill/>
          <a:ln w="9525">
            <a:noFill/>
            <a:miter lim="800000"/>
            <a:headEnd/>
            <a:tailEnd/>
          </a:ln>
          <a:effectLst/>
        </p:spPr>
      </p:pic>
      <p:pic>
        <p:nvPicPr>
          <p:cNvPr id="35843" name="Picture 3"/>
          <p:cNvPicPr>
            <a:picLocks noChangeAspect="1" noChangeArrowheads="1"/>
          </p:cNvPicPr>
          <p:nvPr/>
        </p:nvPicPr>
        <p:blipFill>
          <a:blip r:embed="rId3"/>
          <a:srcRect/>
          <a:stretch>
            <a:fillRect/>
          </a:stretch>
        </p:blipFill>
        <p:spPr bwMode="auto">
          <a:xfrm>
            <a:off x="6443411" y="3050474"/>
            <a:ext cx="6561389" cy="4798628"/>
          </a:xfrm>
          <a:prstGeom prst="rect">
            <a:avLst/>
          </a:prstGeom>
          <a:noFill/>
          <a:ln w="9525">
            <a:no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35842"/>
                                        </p:tgtEl>
                                        <p:attrNameLst>
                                          <p:attrName>style.visibility</p:attrName>
                                        </p:attrNameLst>
                                      </p:cBhvr>
                                      <p:to>
                                        <p:strVal val="visible"/>
                                      </p:to>
                                    </p:set>
                                    <p:animEffect transition="in" filter="dissolve">
                                      <p:cBhvr>
                                        <p:cTn id="7" dur="500"/>
                                        <p:tgtEl>
                                          <p:spTgt spid="35842"/>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nodeType="clickEffect">
                                  <p:stCondLst>
                                    <p:cond delay="0"/>
                                  </p:stCondLst>
                                  <p:childTnLst>
                                    <p:set>
                                      <p:cBhvr>
                                        <p:cTn id="11" dur="1" fill="hold">
                                          <p:stCondLst>
                                            <p:cond delay="0"/>
                                          </p:stCondLst>
                                        </p:cTn>
                                        <p:tgtEl>
                                          <p:spTgt spid="35843"/>
                                        </p:tgtEl>
                                        <p:attrNameLst>
                                          <p:attrName>style.visibility</p:attrName>
                                        </p:attrNameLst>
                                      </p:cBhvr>
                                      <p:to>
                                        <p:strVal val="visible"/>
                                      </p:to>
                                    </p:set>
                                    <p:animEffect transition="in" filter="dissolve">
                                      <p:cBhvr>
                                        <p:cTn id="12" dur="500"/>
                                        <p:tgtEl>
                                          <p:spTgt spid="358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itle 1"/>
          <p:cNvSpPr>
            <a:spLocks noGrp="1"/>
          </p:cNvSpPr>
          <p:nvPr>
            <p:ph type="title"/>
          </p:nvPr>
        </p:nvSpPr>
        <p:spPr>
          <a:xfrm>
            <a:off x="893763" y="519113"/>
            <a:ext cx="11217275" cy="938212"/>
          </a:xfrm>
        </p:spPr>
        <p:txBody>
          <a:bodyPr/>
          <a:lstStyle/>
          <a:p>
            <a:r>
              <a:rPr lang="id-ID" sz="6000" b="1" dirty="0" smtClean="0">
                <a:solidFill>
                  <a:srgbClr val="7030A0"/>
                </a:solidFill>
                <a:latin typeface="EngraversGothic BT" pitchFamily="34" charset="0"/>
              </a:rPr>
              <a:t>Dinding Kaca</a:t>
            </a:r>
            <a:endParaRPr lang="en-GB" sz="6000" b="1" dirty="0" smtClean="0">
              <a:solidFill>
                <a:srgbClr val="7030A0"/>
              </a:solidFill>
              <a:latin typeface="EngraversGothic BT" pitchFamily="34" charset="0"/>
            </a:endParaRPr>
          </a:p>
        </p:txBody>
      </p:sp>
      <p:sp>
        <p:nvSpPr>
          <p:cNvPr id="5" name="Rectangle 4"/>
          <p:cNvSpPr/>
          <p:nvPr/>
        </p:nvSpPr>
        <p:spPr>
          <a:xfrm>
            <a:off x="780715" y="1685797"/>
            <a:ext cx="11491495" cy="6928814"/>
          </a:xfrm>
          <a:prstGeom prst="rect">
            <a:avLst/>
          </a:prstGeom>
          <a:solidFill>
            <a:srgbClr val="FFFFFF">
              <a:alpha val="40000"/>
            </a:srgbClr>
          </a:solidFill>
        </p:spPr>
        <p:txBody>
          <a:bodyPr wrap="square">
            <a:spAutoFit/>
          </a:bodyPr>
          <a:lstStyle/>
          <a:p>
            <a:pPr marL="352425" indent="-352425">
              <a:buFont typeface="Arial" pitchFamily="34" charset="0"/>
              <a:buChar char="•"/>
            </a:pPr>
            <a:r>
              <a:rPr lang="id-ID" sz="3600" dirty="0" smtClean="0">
                <a:solidFill>
                  <a:srgbClr val="002060"/>
                </a:solidFill>
                <a:latin typeface="Humnst777 BT" pitchFamily="34" charset="0"/>
              </a:rPr>
              <a:t>Siapkan bidang lubang yang akan ditempatkan kaca.</a:t>
            </a:r>
          </a:p>
          <a:p>
            <a:pPr marL="352425" indent="-352425">
              <a:buFont typeface="Arial" pitchFamily="34" charset="0"/>
              <a:buChar char="•"/>
            </a:pPr>
            <a:r>
              <a:rPr lang="id-ID" sz="3600" dirty="0" smtClean="0">
                <a:solidFill>
                  <a:srgbClr val="002060"/>
                </a:solidFill>
                <a:latin typeface="Humnst777 BT" pitchFamily="34" charset="0"/>
              </a:rPr>
              <a:t>Buat cerukan pada dinding bagian atas dan bawah kaca sedalam dan selebar 1,5cm.</a:t>
            </a:r>
          </a:p>
          <a:p>
            <a:pPr marL="352425" indent="-352425">
              <a:buFont typeface="Arial" pitchFamily="34" charset="0"/>
              <a:buChar char="•"/>
            </a:pPr>
            <a:r>
              <a:rPr lang="id-ID" sz="3600" dirty="0" smtClean="0">
                <a:solidFill>
                  <a:srgbClr val="002060"/>
                </a:solidFill>
                <a:latin typeface="Humnst777 BT" pitchFamily="34" charset="0"/>
              </a:rPr>
              <a:t>Beri sedikit perkuatan dengan adukan semen pada dasar cerukan </a:t>
            </a:r>
            <a:r>
              <a:rPr lang="es-ES" sz="3600" dirty="0" err="1" smtClean="0">
                <a:solidFill>
                  <a:srgbClr val="002060"/>
                </a:solidFill>
                <a:latin typeface="Humnst777 BT" pitchFamily="34" charset="0"/>
              </a:rPr>
              <a:t>untuk</a:t>
            </a:r>
            <a:r>
              <a:rPr lang="es-ES" sz="3600" dirty="0" smtClean="0">
                <a:solidFill>
                  <a:srgbClr val="002060"/>
                </a:solidFill>
                <a:latin typeface="Humnst777 BT" pitchFamily="34" charset="0"/>
              </a:rPr>
              <a:t> </a:t>
            </a:r>
            <a:r>
              <a:rPr lang="es-ES" sz="3600" dirty="0" err="1" smtClean="0">
                <a:solidFill>
                  <a:srgbClr val="002060"/>
                </a:solidFill>
                <a:latin typeface="Humnst777 BT" pitchFamily="34" charset="0"/>
              </a:rPr>
              <a:t>pegangan</a:t>
            </a:r>
            <a:r>
              <a:rPr lang="es-ES" sz="3600" dirty="0" smtClean="0">
                <a:solidFill>
                  <a:srgbClr val="002060"/>
                </a:solidFill>
                <a:latin typeface="Humnst777 BT" pitchFamily="34" charset="0"/>
              </a:rPr>
              <a:t> lis "U". </a:t>
            </a:r>
            <a:r>
              <a:rPr lang="es-ES" sz="3600" dirty="0" err="1" smtClean="0">
                <a:solidFill>
                  <a:srgbClr val="002060"/>
                </a:solidFill>
                <a:latin typeface="Humnst777 BT" pitchFamily="34" charset="0"/>
              </a:rPr>
              <a:t>Dapat</a:t>
            </a:r>
            <a:r>
              <a:rPr lang="es-ES" sz="3600" dirty="0" smtClean="0">
                <a:solidFill>
                  <a:srgbClr val="002060"/>
                </a:solidFill>
                <a:latin typeface="Humnst777 BT" pitchFamily="34" charset="0"/>
              </a:rPr>
              <a:t> pula </a:t>
            </a:r>
            <a:r>
              <a:rPr lang="es-ES" sz="3600" dirty="0" err="1" smtClean="0">
                <a:solidFill>
                  <a:srgbClr val="002060"/>
                </a:solidFill>
                <a:latin typeface="Humnst777 BT" pitchFamily="34" charset="0"/>
              </a:rPr>
              <a:t>dengan</a:t>
            </a:r>
            <a:r>
              <a:rPr lang="es-ES" sz="3600" dirty="0" smtClean="0">
                <a:solidFill>
                  <a:srgbClr val="002060"/>
                </a:solidFill>
                <a:latin typeface="Humnst777 BT" pitchFamily="34" charset="0"/>
              </a:rPr>
              <a:t> </a:t>
            </a:r>
            <a:r>
              <a:rPr lang="es-ES" sz="3600" dirty="0" err="1" smtClean="0">
                <a:solidFill>
                  <a:srgbClr val="002060"/>
                </a:solidFill>
                <a:latin typeface="Humnst777 BT" pitchFamily="34" charset="0"/>
              </a:rPr>
              <a:t>memaku</a:t>
            </a:r>
            <a:r>
              <a:rPr lang="es-ES" sz="3600" dirty="0" smtClean="0">
                <a:solidFill>
                  <a:srgbClr val="002060"/>
                </a:solidFill>
                <a:latin typeface="Humnst777 BT" pitchFamily="34" charset="0"/>
              </a:rPr>
              <a:t> lis "U" </a:t>
            </a:r>
            <a:r>
              <a:rPr lang="es-ES" sz="3600" dirty="0" err="1" smtClean="0">
                <a:solidFill>
                  <a:srgbClr val="002060"/>
                </a:solidFill>
                <a:latin typeface="Humnst777 BT" pitchFamily="34" charset="0"/>
              </a:rPr>
              <a:t>ke</a:t>
            </a:r>
            <a:r>
              <a:rPr lang="es-ES" sz="3600" dirty="0" smtClean="0">
                <a:solidFill>
                  <a:srgbClr val="002060"/>
                </a:solidFill>
                <a:latin typeface="Humnst777 BT" pitchFamily="34" charset="0"/>
              </a:rPr>
              <a:t> </a:t>
            </a:r>
            <a:r>
              <a:rPr lang="es-ES" sz="3600" dirty="0" err="1" smtClean="0">
                <a:solidFill>
                  <a:srgbClr val="002060"/>
                </a:solidFill>
                <a:latin typeface="Humnst777 BT" pitchFamily="34" charset="0"/>
              </a:rPr>
              <a:t>dalam</a:t>
            </a:r>
            <a:r>
              <a:rPr lang="id-ID" sz="3600" dirty="0" smtClean="0">
                <a:solidFill>
                  <a:srgbClr val="002060"/>
                </a:solidFill>
                <a:latin typeface="Humnst777 BT" pitchFamily="34" charset="0"/>
              </a:rPr>
              <a:t> </a:t>
            </a:r>
            <a:r>
              <a:rPr lang="sv-SE" sz="3600" dirty="0" smtClean="0">
                <a:solidFill>
                  <a:srgbClr val="002060"/>
                </a:solidFill>
                <a:latin typeface="Humnst777 BT" pitchFamily="34" charset="0"/>
              </a:rPr>
              <a:t>cerukan agar lis terpegang kuat.</a:t>
            </a:r>
          </a:p>
          <a:p>
            <a:pPr marL="352425" indent="-352425">
              <a:buFont typeface="Arial" pitchFamily="34" charset="0"/>
              <a:buChar char="•"/>
            </a:pPr>
            <a:r>
              <a:rPr lang="sv-SE" sz="3600" dirty="0" smtClean="0">
                <a:solidFill>
                  <a:srgbClr val="002060"/>
                </a:solidFill>
                <a:latin typeface="Humnst777 BT" pitchFamily="34" charset="0"/>
              </a:rPr>
              <a:t>Tempatkan lis aluminium berbentuk "U" dengan ukuran 1cm pada</a:t>
            </a:r>
            <a:r>
              <a:rPr lang="id-ID" sz="3600" dirty="0" smtClean="0">
                <a:solidFill>
                  <a:srgbClr val="002060"/>
                </a:solidFill>
                <a:latin typeface="Humnst777 BT" pitchFamily="34" charset="0"/>
              </a:rPr>
              <a:t> kedua cerukan itu.</a:t>
            </a:r>
          </a:p>
          <a:p>
            <a:pPr marL="352425" indent="-352425">
              <a:buFont typeface="Arial" pitchFamily="34" charset="0"/>
              <a:buChar char="•"/>
            </a:pPr>
            <a:r>
              <a:rPr lang="id-ID" sz="3600" dirty="0" smtClean="0">
                <a:solidFill>
                  <a:srgbClr val="002060"/>
                </a:solidFill>
                <a:latin typeface="Humnst777 BT" pitchFamily="34" charset="0"/>
              </a:rPr>
              <a:t>Berikan sealant sepanjang bagian atas dan bawah cerukan dari lis aluminium itu. Lalu, masukkan kaca dengan posisi miring.</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5">
                                            <p:bg/>
                                          </p:spTgt>
                                        </p:tgtEl>
                                        <p:attrNameLst>
                                          <p:attrName>style.visibility</p:attrName>
                                        </p:attrNameLst>
                                      </p:cBhvr>
                                      <p:to>
                                        <p:strVal val="visible"/>
                                      </p:to>
                                    </p:set>
                                    <p:anim calcmode="lin" valueType="num">
                                      <p:cBhvr>
                                        <p:cTn id="7" dur="500" fill="hold"/>
                                        <p:tgtEl>
                                          <p:spTgt spid="5">
                                            <p:bg/>
                                          </p:spTgt>
                                        </p:tgtEl>
                                        <p:attrNameLst>
                                          <p:attrName>ppt_w</p:attrName>
                                        </p:attrNameLst>
                                      </p:cBhvr>
                                      <p:tavLst>
                                        <p:tav tm="0">
                                          <p:val>
                                            <p:fltVal val="0"/>
                                          </p:val>
                                        </p:tav>
                                        <p:tav tm="100000">
                                          <p:val>
                                            <p:strVal val="#ppt_w"/>
                                          </p:val>
                                        </p:tav>
                                      </p:tavLst>
                                    </p:anim>
                                    <p:anim calcmode="lin" valueType="num">
                                      <p:cBhvr>
                                        <p:cTn id="8" dur="500" fill="hold"/>
                                        <p:tgtEl>
                                          <p:spTgt spid="5">
                                            <p:bg/>
                                          </p:spTgt>
                                        </p:tgtEl>
                                        <p:attrNameLst>
                                          <p:attrName>ppt_h</p:attrName>
                                        </p:attrNameLst>
                                      </p:cBhvr>
                                      <p:tavLst>
                                        <p:tav tm="0">
                                          <p:val>
                                            <p:fltVal val="0"/>
                                          </p:val>
                                        </p:tav>
                                        <p:tav tm="100000">
                                          <p:val>
                                            <p:strVal val="#ppt_h"/>
                                          </p:val>
                                        </p:tav>
                                      </p:tavLst>
                                    </p:anim>
                                    <p:animEffect transition="in" filter="fade">
                                      <p:cBhvr>
                                        <p:cTn id="9" dur="500"/>
                                        <p:tgtEl>
                                          <p:spTgt spid="5">
                                            <p:bg/>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0" fill="hold" grpId="0" nodeType="clickEffect">
                                  <p:stCondLst>
                                    <p:cond delay="0"/>
                                  </p:stCondLst>
                                  <p:childTnLst>
                                    <p:set>
                                      <p:cBhvr>
                                        <p:cTn id="13" dur="1" fill="hold">
                                          <p:stCondLst>
                                            <p:cond delay="0"/>
                                          </p:stCondLst>
                                        </p:cTn>
                                        <p:tgtEl>
                                          <p:spTgt spid="5">
                                            <p:txEl>
                                              <p:pRg st="0" end="0"/>
                                            </p:txEl>
                                          </p:spTgt>
                                        </p:tgtEl>
                                        <p:attrNameLst>
                                          <p:attrName>style.visibility</p:attrName>
                                        </p:attrNameLst>
                                      </p:cBhvr>
                                      <p:to>
                                        <p:strVal val="visible"/>
                                      </p:to>
                                    </p:set>
                                    <p:anim calcmode="lin" valueType="num">
                                      <p:cBhvr>
                                        <p:cTn id="14" dur="500" fill="hold"/>
                                        <p:tgtEl>
                                          <p:spTgt spid="5">
                                            <p:txEl>
                                              <p:pRg st="0" end="0"/>
                                            </p:txEl>
                                          </p:spTgt>
                                        </p:tgtEl>
                                        <p:attrNameLst>
                                          <p:attrName>ppt_w</p:attrName>
                                        </p:attrNameLst>
                                      </p:cBhvr>
                                      <p:tavLst>
                                        <p:tav tm="0">
                                          <p:val>
                                            <p:fltVal val="0"/>
                                          </p:val>
                                        </p:tav>
                                        <p:tav tm="100000">
                                          <p:val>
                                            <p:strVal val="#ppt_w"/>
                                          </p:val>
                                        </p:tav>
                                      </p:tavLst>
                                    </p:anim>
                                    <p:anim calcmode="lin" valueType="num">
                                      <p:cBhvr>
                                        <p:cTn id="15" dur="500" fill="hold"/>
                                        <p:tgtEl>
                                          <p:spTgt spid="5">
                                            <p:txEl>
                                              <p:pRg st="0" end="0"/>
                                            </p:txEl>
                                          </p:spTgt>
                                        </p:tgtEl>
                                        <p:attrNameLst>
                                          <p:attrName>ppt_h</p:attrName>
                                        </p:attrNameLst>
                                      </p:cBhvr>
                                      <p:tavLst>
                                        <p:tav tm="0">
                                          <p:val>
                                            <p:fltVal val="0"/>
                                          </p:val>
                                        </p:tav>
                                        <p:tav tm="100000">
                                          <p:val>
                                            <p:strVal val="#ppt_h"/>
                                          </p:val>
                                        </p:tav>
                                      </p:tavLst>
                                    </p:anim>
                                    <p:animEffect transition="in" filter="fade">
                                      <p:cBhvr>
                                        <p:cTn id="16" dur="500"/>
                                        <p:tgtEl>
                                          <p:spTgt spid="5">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0" fill="hold" grpId="0" nodeType="clickEffect">
                                  <p:stCondLst>
                                    <p:cond delay="0"/>
                                  </p:stCondLst>
                                  <p:childTnLst>
                                    <p:set>
                                      <p:cBhvr>
                                        <p:cTn id="20" dur="1" fill="hold">
                                          <p:stCondLst>
                                            <p:cond delay="0"/>
                                          </p:stCondLst>
                                        </p:cTn>
                                        <p:tgtEl>
                                          <p:spTgt spid="5">
                                            <p:txEl>
                                              <p:pRg st="1" end="1"/>
                                            </p:txEl>
                                          </p:spTgt>
                                        </p:tgtEl>
                                        <p:attrNameLst>
                                          <p:attrName>style.visibility</p:attrName>
                                        </p:attrNameLst>
                                      </p:cBhvr>
                                      <p:to>
                                        <p:strVal val="visible"/>
                                      </p:to>
                                    </p:set>
                                    <p:anim calcmode="lin" valueType="num">
                                      <p:cBhvr>
                                        <p:cTn id="21" dur="500" fill="hold"/>
                                        <p:tgtEl>
                                          <p:spTgt spid="5">
                                            <p:txEl>
                                              <p:pRg st="1" end="1"/>
                                            </p:txEl>
                                          </p:spTgt>
                                        </p:tgtEl>
                                        <p:attrNameLst>
                                          <p:attrName>ppt_w</p:attrName>
                                        </p:attrNameLst>
                                      </p:cBhvr>
                                      <p:tavLst>
                                        <p:tav tm="0">
                                          <p:val>
                                            <p:fltVal val="0"/>
                                          </p:val>
                                        </p:tav>
                                        <p:tav tm="100000">
                                          <p:val>
                                            <p:strVal val="#ppt_w"/>
                                          </p:val>
                                        </p:tav>
                                      </p:tavLst>
                                    </p:anim>
                                    <p:anim calcmode="lin" valueType="num">
                                      <p:cBhvr>
                                        <p:cTn id="22" dur="500" fill="hold"/>
                                        <p:tgtEl>
                                          <p:spTgt spid="5">
                                            <p:txEl>
                                              <p:pRg st="1" end="1"/>
                                            </p:txEl>
                                          </p:spTgt>
                                        </p:tgtEl>
                                        <p:attrNameLst>
                                          <p:attrName>ppt_h</p:attrName>
                                        </p:attrNameLst>
                                      </p:cBhvr>
                                      <p:tavLst>
                                        <p:tav tm="0">
                                          <p:val>
                                            <p:fltVal val="0"/>
                                          </p:val>
                                        </p:tav>
                                        <p:tav tm="100000">
                                          <p:val>
                                            <p:strVal val="#ppt_h"/>
                                          </p:val>
                                        </p:tav>
                                      </p:tavLst>
                                    </p:anim>
                                    <p:animEffect transition="in" filter="fade">
                                      <p:cBhvr>
                                        <p:cTn id="23" dur="500"/>
                                        <p:tgtEl>
                                          <p:spTgt spid="5">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0" fill="hold" grpId="0" nodeType="clickEffect">
                                  <p:stCondLst>
                                    <p:cond delay="0"/>
                                  </p:stCondLst>
                                  <p:childTnLst>
                                    <p:set>
                                      <p:cBhvr>
                                        <p:cTn id="27" dur="1" fill="hold">
                                          <p:stCondLst>
                                            <p:cond delay="0"/>
                                          </p:stCondLst>
                                        </p:cTn>
                                        <p:tgtEl>
                                          <p:spTgt spid="5">
                                            <p:txEl>
                                              <p:pRg st="2" end="2"/>
                                            </p:txEl>
                                          </p:spTgt>
                                        </p:tgtEl>
                                        <p:attrNameLst>
                                          <p:attrName>style.visibility</p:attrName>
                                        </p:attrNameLst>
                                      </p:cBhvr>
                                      <p:to>
                                        <p:strVal val="visible"/>
                                      </p:to>
                                    </p:set>
                                    <p:anim calcmode="lin" valueType="num">
                                      <p:cBhvr>
                                        <p:cTn id="28" dur="500" fill="hold"/>
                                        <p:tgtEl>
                                          <p:spTgt spid="5">
                                            <p:txEl>
                                              <p:pRg st="2" end="2"/>
                                            </p:txEl>
                                          </p:spTgt>
                                        </p:tgtEl>
                                        <p:attrNameLst>
                                          <p:attrName>ppt_w</p:attrName>
                                        </p:attrNameLst>
                                      </p:cBhvr>
                                      <p:tavLst>
                                        <p:tav tm="0">
                                          <p:val>
                                            <p:fltVal val="0"/>
                                          </p:val>
                                        </p:tav>
                                        <p:tav tm="100000">
                                          <p:val>
                                            <p:strVal val="#ppt_w"/>
                                          </p:val>
                                        </p:tav>
                                      </p:tavLst>
                                    </p:anim>
                                    <p:anim calcmode="lin" valueType="num">
                                      <p:cBhvr>
                                        <p:cTn id="29" dur="500" fill="hold"/>
                                        <p:tgtEl>
                                          <p:spTgt spid="5">
                                            <p:txEl>
                                              <p:pRg st="2" end="2"/>
                                            </p:txEl>
                                          </p:spTgt>
                                        </p:tgtEl>
                                        <p:attrNameLst>
                                          <p:attrName>ppt_h</p:attrName>
                                        </p:attrNameLst>
                                      </p:cBhvr>
                                      <p:tavLst>
                                        <p:tav tm="0">
                                          <p:val>
                                            <p:fltVal val="0"/>
                                          </p:val>
                                        </p:tav>
                                        <p:tav tm="100000">
                                          <p:val>
                                            <p:strVal val="#ppt_h"/>
                                          </p:val>
                                        </p:tav>
                                      </p:tavLst>
                                    </p:anim>
                                    <p:animEffect transition="in" filter="fade">
                                      <p:cBhvr>
                                        <p:cTn id="30" dur="500"/>
                                        <p:tgtEl>
                                          <p:spTgt spid="5">
                                            <p:txEl>
                                              <p:pRg st="2" end="2"/>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0" fill="hold" grpId="0" nodeType="clickEffect">
                                  <p:stCondLst>
                                    <p:cond delay="0"/>
                                  </p:stCondLst>
                                  <p:childTnLst>
                                    <p:set>
                                      <p:cBhvr>
                                        <p:cTn id="34" dur="1" fill="hold">
                                          <p:stCondLst>
                                            <p:cond delay="0"/>
                                          </p:stCondLst>
                                        </p:cTn>
                                        <p:tgtEl>
                                          <p:spTgt spid="5">
                                            <p:txEl>
                                              <p:pRg st="3" end="3"/>
                                            </p:txEl>
                                          </p:spTgt>
                                        </p:tgtEl>
                                        <p:attrNameLst>
                                          <p:attrName>style.visibility</p:attrName>
                                        </p:attrNameLst>
                                      </p:cBhvr>
                                      <p:to>
                                        <p:strVal val="visible"/>
                                      </p:to>
                                    </p:set>
                                    <p:anim calcmode="lin" valueType="num">
                                      <p:cBhvr>
                                        <p:cTn id="35" dur="500" fill="hold"/>
                                        <p:tgtEl>
                                          <p:spTgt spid="5">
                                            <p:txEl>
                                              <p:pRg st="3" end="3"/>
                                            </p:txEl>
                                          </p:spTgt>
                                        </p:tgtEl>
                                        <p:attrNameLst>
                                          <p:attrName>ppt_w</p:attrName>
                                        </p:attrNameLst>
                                      </p:cBhvr>
                                      <p:tavLst>
                                        <p:tav tm="0">
                                          <p:val>
                                            <p:fltVal val="0"/>
                                          </p:val>
                                        </p:tav>
                                        <p:tav tm="100000">
                                          <p:val>
                                            <p:strVal val="#ppt_w"/>
                                          </p:val>
                                        </p:tav>
                                      </p:tavLst>
                                    </p:anim>
                                    <p:anim calcmode="lin" valueType="num">
                                      <p:cBhvr>
                                        <p:cTn id="36" dur="500" fill="hold"/>
                                        <p:tgtEl>
                                          <p:spTgt spid="5">
                                            <p:txEl>
                                              <p:pRg st="3" end="3"/>
                                            </p:txEl>
                                          </p:spTgt>
                                        </p:tgtEl>
                                        <p:attrNameLst>
                                          <p:attrName>ppt_h</p:attrName>
                                        </p:attrNameLst>
                                      </p:cBhvr>
                                      <p:tavLst>
                                        <p:tav tm="0">
                                          <p:val>
                                            <p:fltVal val="0"/>
                                          </p:val>
                                        </p:tav>
                                        <p:tav tm="100000">
                                          <p:val>
                                            <p:strVal val="#ppt_h"/>
                                          </p:val>
                                        </p:tav>
                                      </p:tavLst>
                                    </p:anim>
                                    <p:animEffect transition="in" filter="fade">
                                      <p:cBhvr>
                                        <p:cTn id="37" dur="500"/>
                                        <p:tgtEl>
                                          <p:spTgt spid="5">
                                            <p:txEl>
                                              <p:pRg st="3" end="3"/>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53" presetClass="entr" presetSubtype="0" fill="hold" grpId="0" nodeType="clickEffect">
                                  <p:stCondLst>
                                    <p:cond delay="0"/>
                                  </p:stCondLst>
                                  <p:childTnLst>
                                    <p:set>
                                      <p:cBhvr>
                                        <p:cTn id="41" dur="1" fill="hold">
                                          <p:stCondLst>
                                            <p:cond delay="0"/>
                                          </p:stCondLst>
                                        </p:cTn>
                                        <p:tgtEl>
                                          <p:spTgt spid="5">
                                            <p:txEl>
                                              <p:pRg st="4" end="4"/>
                                            </p:txEl>
                                          </p:spTgt>
                                        </p:tgtEl>
                                        <p:attrNameLst>
                                          <p:attrName>style.visibility</p:attrName>
                                        </p:attrNameLst>
                                      </p:cBhvr>
                                      <p:to>
                                        <p:strVal val="visible"/>
                                      </p:to>
                                    </p:set>
                                    <p:anim calcmode="lin" valueType="num">
                                      <p:cBhvr>
                                        <p:cTn id="42" dur="500" fill="hold"/>
                                        <p:tgtEl>
                                          <p:spTgt spid="5">
                                            <p:txEl>
                                              <p:pRg st="4" end="4"/>
                                            </p:txEl>
                                          </p:spTgt>
                                        </p:tgtEl>
                                        <p:attrNameLst>
                                          <p:attrName>ppt_w</p:attrName>
                                        </p:attrNameLst>
                                      </p:cBhvr>
                                      <p:tavLst>
                                        <p:tav tm="0">
                                          <p:val>
                                            <p:fltVal val="0"/>
                                          </p:val>
                                        </p:tav>
                                        <p:tav tm="100000">
                                          <p:val>
                                            <p:strVal val="#ppt_w"/>
                                          </p:val>
                                        </p:tav>
                                      </p:tavLst>
                                    </p:anim>
                                    <p:anim calcmode="lin" valueType="num">
                                      <p:cBhvr>
                                        <p:cTn id="43" dur="500" fill="hold"/>
                                        <p:tgtEl>
                                          <p:spTgt spid="5">
                                            <p:txEl>
                                              <p:pRg st="4" end="4"/>
                                            </p:txEl>
                                          </p:spTgt>
                                        </p:tgtEl>
                                        <p:attrNameLst>
                                          <p:attrName>ppt_h</p:attrName>
                                        </p:attrNameLst>
                                      </p:cBhvr>
                                      <p:tavLst>
                                        <p:tav tm="0">
                                          <p:val>
                                            <p:fltVal val="0"/>
                                          </p:val>
                                        </p:tav>
                                        <p:tav tm="100000">
                                          <p:val>
                                            <p:strVal val="#ppt_h"/>
                                          </p:val>
                                        </p:tav>
                                      </p:tavLst>
                                    </p:anim>
                                    <p:animEffect transition="in" filter="fade">
                                      <p:cBhvr>
                                        <p:cTn id="44" dur="500"/>
                                        <p:tgtEl>
                                          <p:spTgt spid="5">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itle 1"/>
          <p:cNvSpPr>
            <a:spLocks noGrp="1"/>
          </p:cNvSpPr>
          <p:nvPr>
            <p:ph type="title"/>
          </p:nvPr>
        </p:nvSpPr>
        <p:spPr>
          <a:xfrm>
            <a:off x="893763" y="519113"/>
            <a:ext cx="11217275" cy="938212"/>
          </a:xfrm>
        </p:spPr>
        <p:txBody>
          <a:bodyPr/>
          <a:lstStyle/>
          <a:p>
            <a:r>
              <a:rPr lang="id-ID" sz="6000" b="1" dirty="0" smtClean="0">
                <a:solidFill>
                  <a:srgbClr val="7030A0"/>
                </a:solidFill>
                <a:latin typeface="EngraversGothic BT" pitchFamily="34" charset="0"/>
              </a:rPr>
              <a:t>Dinding Kaca</a:t>
            </a:r>
            <a:endParaRPr lang="en-GB" sz="6000" b="1" dirty="0" smtClean="0">
              <a:solidFill>
                <a:srgbClr val="7030A0"/>
              </a:solidFill>
              <a:latin typeface="EngraversGothic BT" pitchFamily="34" charset="0"/>
            </a:endParaRPr>
          </a:p>
        </p:txBody>
      </p:sp>
      <p:sp>
        <p:nvSpPr>
          <p:cNvPr id="5" name="Rectangle 4"/>
          <p:cNvSpPr/>
          <p:nvPr/>
        </p:nvSpPr>
        <p:spPr>
          <a:xfrm>
            <a:off x="780715" y="1685797"/>
            <a:ext cx="11491495" cy="3970318"/>
          </a:xfrm>
          <a:prstGeom prst="rect">
            <a:avLst/>
          </a:prstGeom>
        </p:spPr>
        <p:txBody>
          <a:bodyPr wrap="square">
            <a:spAutoFit/>
          </a:bodyPr>
          <a:lstStyle/>
          <a:p>
            <a:pPr marL="352425" indent="-352425">
              <a:buFont typeface="Arial" pitchFamily="34" charset="0"/>
              <a:buChar char="•"/>
            </a:pPr>
            <a:r>
              <a:rPr lang="sv-SE" sz="3600" dirty="0" smtClean="0">
                <a:solidFill>
                  <a:srgbClr val="002060"/>
                </a:solidFill>
                <a:latin typeface="Humnst777 BT" pitchFamily="34" charset="0"/>
              </a:rPr>
              <a:t>Berikan sealant pada bagian sisi kaca bagian atas dan bawah yang</a:t>
            </a:r>
            <a:r>
              <a:rPr lang="id-ID" sz="3600" dirty="0" smtClean="0">
                <a:solidFill>
                  <a:srgbClr val="002060"/>
                </a:solidFill>
                <a:latin typeface="Humnst777 BT" pitchFamily="34" charset="0"/>
              </a:rPr>
              <a:t> </a:t>
            </a:r>
            <a:r>
              <a:rPr lang="pt-BR" sz="3600" dirty="0" smtClean="0">
                <a:solidFill>
                  <a:srgbClr val="002060"/>
                </a:solidFill>
                <a:latin typeface="Humnst777 BT" pitchFamily="34" charset="0"/>
              </a:rPr>
              <a:t>tertanam pada cerukan agar kaca tertanam rapat.</a:t>
            </a:r>
          </a:p>
          <a:p>
            <a:pPr marL="352425" indent="-352425">
              <a:buFont typeface="Arial" pitchFamily="34" charset="0"/>
              <a:buChar char="•"/>
            </a:pPr>
            <a:r>
              <a:rPr lang="id-ID" sz="3600" dirty="0" smtClean="0">
                <a:solidFill>
                  <a:srgbClr val="002060"/>
                </a:solidFill>
                <a:latin typeface="Humnst777 BT" pitchFamily="34" charset="0"/>
              </a:rPr>
              <a:t>Tutup celah yang terbentuk pada sisi ujung kaca bagian kiri dan kanan dengan sealant.</a:t>
            </a:r>
          </a:p>
          <a:p>
            <a:pPr marL="352425" indent="-352425">
              <a:buFont typeface="Arial" pitchFamily="34" charset="0"/>
              <a:buChar char="•"/>
            </a:pPr>
            <a:r>
              <a:rPr lang="id-ID" sz="3600" dirty="0" smtClean="0">
                <a:solidFill>
                  <a:srgbClr val="002060"/>
                </a:solidFill>
                <a:latin typeface="Humnst777 BT" pitchFamily="34" charset="0"/>
              </a:rPr>
              <a:t>Bersihkan kaca dengan koran basah. Kaca pun siap terpasang dengan kuat.</a:t>
            </a:r>
            <a:endParaRPr lang="id-ID" sz="3600" dirty="0">
              <a:solidFill>
                <a:srgbClr val="002060"/>
              </a:solidFill>
              <a:latin typeface="Humnst777 BT"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5">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5">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0" fill="hold" grpId="0" nodeType="clickEffect">
                                  <p:stCondLst>
                                    <p:cond delay="0"/>
                                  </p:stCondLst>
                                  <p:childTnLst>
                                    <p:set>
                                      <p:cBhvr>
                                        <p:cTn id="13" dur="1" fill="hold">
                                          <p:stCondLst>
                                            <p:cond delay="0"/>
                                          </p:stCondLst>
                                        </p:cTn>
                                        <p:tgtEl>
                                          <p:spTgt spid="5">
                                            <p:txEl>
                                              <p:pRg st="1" end="1"/>
                                            </p:txEl>
                                          </p:spTgt>
                                        </p:tgtEl>
                                        <p:attrNameLst>
                                          <p:attrName>style.visibility</p:attrName>
                                        </p:attrNameLst>
                                      </p:cBhvr>
                                      <p:to>
                                        <p:strVal val="visible"/>
                                      </p:to>
                                    </p:set>
                                    <p:anim calcmode="lin" valueType="num">
                                      <p:cBhvr>
                                        <p:cTn id="14" dur="500" fill="hold"/>
                                        <p:tgtEl>
                                          <p:spTgt spid="5">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5">
                                            <p:txEl>
                                              <p:pRg st="1" end="1"/>
                                            </p:txEl>
                                          </p:spTgt>
                                        </p:tgtEl>
                                        <p:attrNameLst>
                                          <p:attrName>ppt_h</p:attrName>
                                        </p:attrNameLst>
                                      </p:cBhvr>
                                      <p:tavLst>
                                        <p:tav tm="0">
                                          <p:val>
                                            <p:fltVal val="0"/>
                                          </p:val>
                                        </p:tav>
                                        <p:tav tm="100000">
                                          <p:val>
                                            <p:strVal val="#ppt_h"/>
                                          </p:val>
                                        </p:tav>
                                      </p:tavLst>
                                    </p:anim>
                                    <p:animEffect transition="in" filter="fade">
                                      <p:cBhvr>
                                        <p:cTn id="16" dur="500"/>
                                        <p:tgtEl>
                                          <p:spTgt spid="5">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0" fill="hold" grpId="0" nodeType="clickEffect">
                                  <p:stCondLst>
                                    <p:cond delay="0"/>
                                  </p:stCondLst>
                                  <p:childTnLst>
                                    <p:set>
                                      <p:cBhvr>
                                        <p:cTn id="20" dur="1" fill="hold">
                                          <p:stCondLst>
                                            <p:cond delay="0"/>
                                          </p:stCondLst>
                                        </p:cTn>
                                        <p:tgtEl>
                                          <p:spTgt spid="5">
                                            <p:txEl>
                                              <p:pRg st="2" end="2"/>
                                            </p:txEl>
                                          </p:spTgt>
                                        </p:tgtEl>
                                        <p:attrNameLst>
                                          <p:attrName>style.visibility</p:attrName>
                                        </p:attrNameLst>
                                      </p:cBhvr>
                                      <p:to>
                                        <p:strVal val="visible"/>
                                      </p:to>
                                    </p:set>
                                    <p:anim calcmode="lin" valueType="num">
                                      <p:cBhvr>
                                        <p:cTn id="21" dur="500" fill="hold"/>
                                        <p:tgtEl>
                                          <p:spTgt spid="5">
                                            <p:txEl>
                                              <p:pRg st="2" end="2"/>
                                            </p:txEl>
                                          </p:spTgt>
                                        </p:tgtEl>
                                        <p:attrNameLst>
                                          <p:attrName>ppt_w</p:attrName>
                                        </p:attrNameLst>
                                      </p:cBhvr>
                                      <p:tavLst>
                                        <p:tav tm="0">
                                          <p:val>
                                            <p:fltVal val="0"/>
                                          </p:val>
                                        </p:tav>
                                        <p:tav tm="100000">
                                          <p:val>
                                            <p:strVal val="#ppt_w"/>
                                          </p:val>
                                        </p:tav>
                                      </p:tavLst>
                                    </p:anim>
                                    <p:anim calcmode="lin" valueType="num">
                                      <p:cBhvr>
                                        <p:cTn id="22" dur="500" fill="hold"/>
                                        <p:tgtEl>
                                          <p:spTgt spid="5">
                                            <p:txEl>
                                              <p:pRg st="2" end="2"/>
                                            </p:txEl>
                                          </p:spTgt>
                                        </p:tgtEl>
                                        <p:attrNameLst>
                                          <p:attrName>ppt_h</p:attrName>
                                        </p:attrNameLst>
                                      </p:cBhvr>
                                      <p:tavLst>
                                        <p:tav tm="0">
                                          <p:val>
                                            <p:fltVal val="0"/>
                                          </p:val>
                                        </p:tav>
                                        <p:tav tm="100000">
                                          <p:val>
                                            <p:strVal val="#ppt_h"/>
                                          </p:val>
                                        </p:tav>
                                      </p:tavLst>
                                    </p:anim>
                                    <p:animEffect transition="in" filter="fade">
                                      <p:cBhvr>
                                        <p:cTn id="23" dur="500"/>
                                        <p:tgtEl>
                                          <p:spTgt spid="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itle 1"/>
          <p:cNvSpPr>
            <a:spLocks noGrp="1"/>
          </p:cNvSpPr>
          <p:nvPr>
            <p:ph type="title"/>
          </p:nvPr>
        </p:nvSpPr>
        <p:spPr>
          <a:xfrm>
            <a:off x="717300" y="5075070"/>
            <a:ext cx="11217275" cy="938212"/>
          </a:xfrm>
        </p:spPr>
        <p:txBody>
          <a:bodyPr/>
          <a:lstStyle/>
          <a:p>
            <a:r>
              <a:rPr lang="id-ID" sz="6000" b="1" dirty="0" smtClean="0">
                <a:solidFill>
                  <a:srgbClr val="7030A0"/>
                </a:solidFill>
                <a:latin typeface="EngraversGothic BT" pitchFamily="34" charset="0"/>
              </a:rPr>
              <a:t>Terimakasih..</a:t>
            </a:r>
            <a:endParaRPr lang="en-GB" sz="6000" b="1" dirty="0" smtClean="0">
              <a:solidFill>
                <a:srgbClr val="7030A0"/>
              </a:solidFill>
              <a:latin typeface="EngraversGothic BT" pitchFamily="34" charset="0"/>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2368</TotalTime>
  <Words>1881</Words>
  <Application>Microsoft Office PowerPoint</Application>
  <PresentationFormat>Custom</PresentationFormat>
  <Paragraphs>228</Paragraphs>
  <Slides>45</Slides>
  <Notes>0</Notes>
  <HiddenSlides>0</HiddenSlides>
  <MMClips>0</MMClips>
  <ScaleCrop>false</ScaleCrop>
  <HeadingPairs>
    <vt:vector size="4" baseType="variant">
      <vt:variant>
        <vt:lpstr>Theme</vt:lpstr>
      </vt:variant>
      <vt:variant>
        <vt:i4>1</vt:i4>
      </vt:variant>
      <vt:variant>
        <vt:lpstr>Slide Titles</vt:lpstr>
      </vt:variant>
      <vt:variant>
        <vt:i4>45</vt:i4>
      </vt:variant>
    </vt:vector>
  </HeadingPairs>
  <TitlesOfParts>
    <vt:vector size="46" baseType="lpstr">
      <vt:lpstr>Office Theme</vt:lpstr>
      <vt:lpstr>Struktur Bangunan Rendah-09 Dinding oleh: M. Agung Wahyudi, ST.MT.</vt:lpstr>
      <vt:lpstr>Pengertian</vt:lpstr>
      <vt:lpstr>Jenis Dinding </vt:lpstr>
      <vt:lpstr>Jenis Dinding </vt:lpstr>
      <vt:lpstr>Jenis Dinding </vt:lpstr>
      <vt:lpstr>Jenis Dinding </vt:lpstr>
      <vt:lpstr>Material Dinding </vt:lpstr>
      <vt:lpstr>Dinding Batubata </vt:lpstr>
      <vt:lpstr>Kelebihan Batubata </vt:lpstr>
      <vt:lpstr>Kekurangan Batubata </vt:lpstr>
      <vt:lpstr>Kriteria Batubata Kualitas Baik</vt:lpstr>
      <vt:lpstr>Pertemuan Dinding  Batubata </vt:lpstr>
      <vt:lpstr>Pemasangan Batubata</vt:lpstr>
      <vt:lpstr>Ketebalan Dinding Batubata </vt:lpstr>
      <vt:lpstr>Pemasangan Dinding Batubata </vt:lpstr>
      <vt:lpstr>Pemasangan Dinding Batubata </vt:lpstr>
      <vt:lpstr>Pemasangan Batubata</vt:lpstr>
      <vt:lpstr>Pemasangan Batubata</vt:lpstr>
      <vt:lpstr>Pemasangan Batubata</vt:lpstr>
      <vt:lpstr>Pemeliharaan Batubata</vt:lpstr>
      <vt:lpstr>Dinding Batako</vt:lpstr>
      <vt:lpstr>Kelebihan Dinding Batako</vt:lpstr>
      <vt:lpstr>Kekurangan Dinding Batako</vt:lpstr>
      <vt:lpstr>Macam-macam Batako</vt:lpstr>
      <vt:lpstr>Pemasangan Batako</vt:lpstr>
      <vt:lpstr>Pemasangan Dinding Batako</vt:lpstr>
      <vt:lpstr>Bata Beton Aerasi (Bataton)</vt:lpstr>
      <vt:lpstr>Kelebihan Bata Beton</vt:lpstr>
      <vt:lpstr>Kekurangan Bata Beton</vt:lpstr>
      <vt:lpstr>Dinding Batu Alam</vt:lpstr>
      <vt:lpstr>Kelebihan Dinding Batu Alam</vt:lpstr>
      <vt:lpstr>Kekurangan Dinding Batu Alam</vt:lpstr>
      <vt:lpstr>Pemasangan Dinding Batu Alam</vt:lpstr>
      <vt:lpstr>Pemasangan Dinding Batu Alam</vt:lpstr>
      <vt:lpstr>Dinding Kayu</vt:lpstr>
      <vt:lpstr>Dinding Kayu</vt:lpstr>
      <vt:lpstr>Dinding Sirap</vt:lpstr>
      <vt:lpstr>Dinding Sirap</vt:lpstr>
      <vt:lpstr>Dinding Bambu</vt:lpstr>
      <vt:lpstr>Dinding Bambu</vt:lpstr>
      <vt:lpstr>Dinding Kaca</vt:lpstr>
      <vt:lpstr>Dinding Kaca</vt:lpstr>
      <vt:lpstr>Dinding Kaca</vt:lpstr>
      <vt:lpstr>Dinding Kaca</vt:lpstr>
      <vt:lpstr>Terimakasih..</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Your Title Here</dc:title>
  <dc:creator>Deepak Malhotra</dc:creator>
  <cp:lastModifiedBy>agung</cp:lastModifiedBy>
  <cp:revision>46</cp:revision>
  <dcterms:created xsi:type="dcterms:W3CDTF">2017-05-08T08:30:26Z</dcterms:created>
  <dcterms:modified xsi:type="dcterms:W3CDTF">2019-11-28T00:41:43Z</dcterms:modified>
</cp:coreProperties>
</file>